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Lst>
  <p:notesMasterIdLst>
    <p:notesMasterId r:id="rId31"/>
  </p:notesMasterIdLst>
  <p:sldIdLst>
    <p:sldId id="788" r:id="rId3"/>
    <p:sldId id="789" r:id="rId4"/>
    <p:sldId id="626" r:id="rId5"/>
    <p:sldId id="627" r:id="rId6"/>
    <p:sldId id="314" r:id="rId7"/>
    <p:sldId id="268" r:id="rId8"/>
    <p:sldId id="601" r:id="rId9"/>
    <p:sldId id="602" r:id="rId10"/>
    <p:sldId id="407" r:id="rId11"/>
    <p:sldId id="611" r:id="rId12"/>
    <p:sldId id="613" r:id="rId13"/>
    <p:sldId id="282" r:id="rId14"/>
    <p:sldId id="603" r:id="rId15"/>
    <p:sldId id="274" r:id="rId16"/>
    <p:sldId id="276" r:id="rId17"/>
    <p:sldId id="790" r:id="rId18"/>
    <p:sldId id="269" r:id="rId19"/>
    <p:sldId id="610" r:id="rId20"/>
    <p:sldId id="600" r:id="rId21"/>
    <p:sldId id="273" r:id="rId22"/>
    <p:sldId id="320" r:id="rId23"/>
    <p:sldId id="605" r:id="rId24"/>
    <p:sldId id="257" r:id="rId25"/>
    <p:sldId id="608" r:id="rId26"/>
    <p:sldId id="607" r:id="rId27"/>
    <p:sldId id="275" r:id="rId28"/>
    <p:sldId id="814" r:id="rId29"/>
    <p:sldId id="813"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00"/>
    <a:srgbClr val="FFFAEF"/>
    <a:srgbClr val="66CCFF"/>
    <a:srgbClr val="FFF5D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70858" autoAdjust="0"/>
  </p:normalViewPr>
  <p:slideViewPr>
    <p:cSldViewPr snapToGrid="0">
      <p:cViewPr>
        <p:scale>
          <a:sx n="59" d="100"/>
          <a:sy n="59" d="100"/>
        </p:scale>
        <p:origin x="1794" y="55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FB9840-838C-4D15-B974-C4E43175C9DD}" type="datetimeFigureOut">
              <a:rPr lang="en-GB" smtClean="0"/>
              <a:t>04/02/2024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468F49-22C7-492E-8C9B-CACA6E179727}" type="slidenum">
              <a:rPr lang="en-GB" smtClean="0"/>
              <a:t>‹#›</a:t>
            </a:fld>
            <a:endParaRPr lang="en-GB"/>
          </a:p>
        </p:txBody>
      </p:sp>
    </p:spTree>
    <p:extLst>
      <p:ext uri="{BB962C8B-B14F-4D97-AF65-F5344CB8AC3E}">
        <p14:creationId xmlns:p14="http://schemas.microsoft.com/office/powerpoint/2010/main" val="21311213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newspaper.jaguarpaw.co.uk/"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pixabay.com/users/IO-Images-1096650/?utm_source=link-attribution&amp;utm_medium=referral&amp;utm_campaign=image&amp;utm_content=1481584"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pixabay.com/?utm_source=link-attribution&amp;utm_medium=referral&amp;utm_campaign=image&amp;utm_content=1481584"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Artwork by Steve Clarke.  All additional pictures selected are available</a:t>
            </a:r>
            <a:r>
              <a:rPr lang="en-GB" baseline="0" dirty="0"/>
              <a:t> under a Creative Common license; no attribution required.</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Note</a:t>
            </a:r>
            <a:r>
              <a:rPr lang="en-GB" sz="1200" b="0" baseline="0" dirty="0"/>
              <a:t>: </a:t>
            </a:r>
            <a:r>
              <a:rPr lang="en-GB" sz="1200" b="1" baseline="0" dirty="0"/>
              <a:t>All words listed below for this week’s learning (new and revisited sets) appear on all three Awarding Organisations’ word lists, with the following exceptions: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i) AQA list does not have </a:t>
            </a:r>
            <a:r>
              <a:rPr lang="en-GB" sz="1200" b="1" u="sng" baseline="0" dirty="0" err="1"/>
              <a:t>begreifen</a:t>
            </a:r>
            <a:r>
              <a:rPr lang="en-GB" sz="1200" b="1" u="sng" baseline="0" dirty="0"/>
              <a:t>, </a:t>
            </a:r>
            <a:r>
              <a:rPr lang="en-GB" sz="1200" b="1" u="sng" baseline="0" dirty="0" err="1"/>
              <a:t>duschen</a:t>
            </a:r>
            <a:r>
              <a:rPr lang="en-GB" sz="1200" b="1" u="sng" baseline="0" dirty="0"/>
              <a:t>, </a:t>
            </a:r>
            <a:r>
              <a:rPr lang="en-GB" sz="1200" b="1" u="sng" baseline="0" dirty="0" err="1"/>
              <a:t>mischen</a:t>
            </a:r>
            <a:r>
              <a:rPr lang="en-GB" sz="1200" b="1" u="sng" baseline="0" dirty="0"/>
              <a:t>, </a:t>
            </a:r>
            <a:r>
              <a:rPr lang="en-GB" sz="1200" b="1" u="sng" baseline="0" dirty="0" err="1"/>
              <a:t>Jahreszeit</a:t>
            </a:r>
            <a:r>
              <a:rPr lang="en-GB" sz="1200" b="1" u="sng" baseline="0" dirty="0"/>
              <a:t>.</a:t>
            </a:r>
            <a:br>
              <a:rPr lang="en-GB" sz="1200" b="1" baseline="0" dirty="0"/>
            </a:br>
            <a:r>
              <a:rPr lang="en-GB" sz="1200" b="1" u="none" baseline="0" dirty="0"/>
              <a:t>ii) Edexcel </a:t>
            </a:r>
            <a:r>
              <a:rPr lang="en-GB" sz="1200" b="1" baseline="0" dirty="0"/>
              <a:t>list does not have </a:t>
            </a:r>
            <a:r>
              <a:rPr lang="en-GB" sz="1200" b="1" u="sng" baseline="0" dirty="0" err="1"/>
              <a:t>begreifen</a:t>
            </a:r>
            <a:r>
              <a:rPr lang="en-GB" sz="1200" b="1" u="sng" baseline="0" dirty="0"/>
              <a:t>, </a:t>
            </a:r>
            <a:r>
              <a:rPr lang="en-GB" sz="1200" b="1" u="sng" baseline="0" dirty="0" err="1"/>
              <a:t>duschen</a:t>
            </a:r>
            <a:r>
              <a:rPr lang="en-GB" sz="1200" b="1" u="sng" baseline="0" dirty="0"/>
              <a:t>, </a:t>
            </a:r>
            <a:r>
              <a:rPr lang="en-GB" sz="1200" b="1" u="sng" baseline="0" dirty="0" err="1"/>
              <a:t>mischen</a:t>
            </a:r>
            <a:r>
              <a:rPr lang="en-GB" sz="1200" b="1" u="sng" baseline="0" dirty="0"/>
              <a:t>, </a:t>
            </a:r>
            <a:r>
              <a:rPr lang="en-GB" sz="1200" b="1" u="sng" baseline="0" dirty="0" err="1"/>
              <a:t>sterben</a:t>
            </a:r>
            <a:r>
              <a:rPr lang="en-GB" sz="1200" b="1" u="sng" baseline="0" dirty="0"/>
              <a:t>, </a:t>
            </a:r>
            <a:r>
              <a:rPr lang="en-GB" sz="1200" b="1" u="sng" baseline="0" dirty="0" err="1"/>
              <a:t>Jahreszeit</a:t>
            </a:r>
            <a:r>
              <a:rPr lang="en-GB" sz="1200" b="1" u="sng" baseline="0" dirty="0"/>
              <a:t>, </a:t>
            </a:r>
            <a:r>
              <a:rPr lang="en-GB" sz="1200" b="1" u="sng" baseline="0" dirty="0" err="1"/>
              <a:t>Punkt</a:t>
            </a:r>
            <a:r>
              <a:rPr lang="en-GB" sz="1200" b="1" u="sng" baseline="0" dirty="0"/>
              <a:t>.</a:t>
            </a:r>
            <a:br>
              <a:rPr lang="en-GB" sz="1200" b="1" u="sng" baseline="0" dirty="0"/>
            </a:br>
            <a:r>
              <a:rPr lang="en-GB" sz="1200" b="1" u="none" baseline="0" dirty="0"/>
              <a:t>iii) </a:t>
            </a:r>
            <a:r>
              <a:rPr lang="en-GB" sz="1200" b="1" u="none" baseline="0" dirty="0" err="1"/>
              <a:t>Eduqas</a:t>
            </a:r>
            <a:r>
              <a:rPr lang="en-GB" sz="1200" b="1" u="none" baseline="0" dirty="0"/>
              <a:t> list does not have </a:t>
            </a:r>
            <a:r>
              <a:rPr lang="en-GB" sz="1200" b="1" u="sng" baseline="0" dirty="0" err="1"/>
              <a:t>begreifen</a:t>
            </a:r>
            <a:r>
              <a:rPr lang="en-GB" sz="1200" b="1" u="sng" baseline="0" dirty="0"/>
              <a:t>, </a:t>
            </a:r>
            <a:r>
              <a:rPr lang="en-GB" sz="1200" b="1" u="sng" baseline="0" dirty="0" err="1"/>
              <a:t>duschen</a:t>
            </a:r>
            <a:r>
              <a:rPr lang="en-GB" sz="1200" b="1" u="sng" baseline="0" dirty="0"/>
              <a:t>, </a:t>
            </a:r>
            <a:r>
              <a:rPr lang="en-GB" sz="1200" b="1" u="sng" baseline="0" dirty="0" err="1"/>
              <a:t>Jahreszeit</a:t>
            </a:r>
            <a:r>
              <a:rPr lang="en-GB" sz="1200" b="1" u="sng" baseline="0" dirty="0"/>
              <a:t>.</a:t>
            </a:r>
            <a:br>
              <a:rPr lang="en-GB" sz="1200" b="1" baseline="0" dirty="0"/>
            </a:b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br>
              <a:rPr lang="en-GB" sz="1200" b="1" dirty="0"/>
            </a:br>
            <a:r>
              <a:rPr lang="en-GB" sz="1200" b="0" dirty="0"/>
              <a:t>Consolidation of present tense: strong verbs</a:t>
            </a:r>
            <a:br>
              <a:rPr lang="en-GB" sz="1200" b="0" dirty="0"/>
            </a:br>
            <a:r>
              <a:rPr lang="en-GB" sz="1200" b="0" dirty="0"/>
              <a:t>Introduction to numbers 32 – 100 </a:t>
            </a:r>
            <a:br>
              <a:rPr lang="en-GB" sz="1200" b="0" dirty="0"/>
            </a:br>
            <a:r>
              <a:rPr lang="en-GB" sz="1200" b="0" dirty="0"/>
              <a:t>Consolidation of plurals (Rules 1-5)</a:t>
            </a:r>
            <a:br>
              <a:rPr lang="en-GB" sz="1200" b="1" dirty="0"/>
            </a:b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8.1.2.1 </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enthalten</a:t>
            </a:r>
            <a:r>
              <a:rPr lang="en-GB" sz="1200" b="0" kern="1200" dirty="0">
                <a:solidFill>
                  <a:schemeClr val="tx1"/>
                </a:solidFill>
                <a:effectLst/>
                <a:latin typeface="+mn-lt"/>
                <a:ea typeface="+mn-ea"/>
                <a:cs typeface="+mn-cs"/>
              </a:rPr>
              <a:t> [562] </a:t>
            </a:r>
            <a:r>
              <a:rPr lang="en-GB" sz="1200" b="0" kern="1200" dirty="0" err="1">
                <a:solidFill>
                  <a:schemeClr val="tx1"/>
                </a:solidFill>
                <a:effectLst/>
                <a:latin typeface="+mn-lt"/>
                <a:ea typeface="+mn-ea"/>
                <a:cs typeface="+mn-cs"/>
              </a:rPr>
              <a:t>sterben</a:t>
            </a:r>
            <a:r>
              <a:rPr lang="en-GB" sz="1200" b="0" kern="1200" dirty="0">
                <a:solidFill>
                  <a:schemeClr val="tx1"/>
                </a:solidFill>
                <a:effectLst/>
                <a:latin typeface="+mn-lt"/>
                <a:ea typeface="+mn-ea"/>
                <a:cs typeface="+mn-cs"/>
              </a:rPr>
              <a:t> [475] </a:t>
            </a:r>
            <a:r>
              <a:rPr lang="en-GB" sz="1200" b="0" kern="1200" dirty="0" err="1">
                <a:solidFill>
                  <a:schemeClr val="tx1"/>
                </a:solidFill>
                <a:effectLst/>
                <a:latin typeface="+mn-lt"/>
                <a:ea typeface="+mn-ea"/>
                <a:cs typeface="+mn-cs"/>
              </a:rPr>
              <a:t>mich</a:t>
            </a:r>
            <a:r>
              <a:rPr lang="en-GB" sz="1200" b="0" kern="1200" dirty="0">
                <a:solidFill>
                  <a:schemeClr val="tx1"/>
                </a:solidFill>
                <a:effectLst/>
                <a:latin typeface="+mn-lt"/>
                <a:ea typeface="+mn-ea"/>
                <a:cs typeface="+mn-cs"/>
              </a:rPr>
              <a:t> [65] dich [217] </a:t>
            </a:r>
            <a:r>
              <a:rPr lang="en-GB" sz="1200" b="0" kern="1200" dirty="0" err="1">
                <a:solidFill>
                  <a:schemeClr val="tx1"/>
                </a:solidFill>
                <a:effectLst/>
                <a:latin typeface="+mn-lt"/>
                <a:ea typeface="+mn-ea"/>
                <a:cs typeface="+mn-cs"/>
              </a:rPr>
              <a:t>nichts</a:t>
            </a:r>
            <a:r>
              <a:rPr lang="en-GB" sz="1200" b="0" kern="1200" dirty="0">
                <a:solidFill>
                  <a:schemeClr val="tx1"/>
                </a:solidFill>
                <a:effectLst/>
                <a:latin typeface="+mn-lt"/>
                <a:ea typeface="+mn-ea"/>
                <a:cs typeface="+mn-cs"/>
              </a:rPr>
              <a:t> [109] </a:t>
            </a:r>
            <a:r>
              <a:rPr lang="en-GB" sz="1200" b="0" kern="1200" dirty="0" err="1">
                <a:solidFill>
                  <a:schemeClr val="tx1"/>
                </a:solidFill>
                <a:effectLst/>
                <a:latin typeface="+mn-lt"/>
                <a:ea typeface="+mn-ea"/>
                <a:cs typeface="+mn-cs"/>
              </a:rPr>
              <a:t>Bevölkerung</a:t>
            </a:r>
            <a:r>
              <a:rPr lang="en-GB" sz="1200" b="0" kern="1200" dirty="0">
                <a:solidFill>
                  <a:schemeClr val="tx1"/>
                </a:solidFill>
                <a:effectLst/>
                <a:latin typeface="+mn-lt"/>
                <a:ea typeface="+mn-ea"/>
                <a:cs typeface="+mn-cs"/>
              </a:rPr>
              <a:t> [1018] </a:t>
            </a:r>
            <a:r>
              <a:rPr lang="en-GB" sz="1200" b="0" kern="1200" dirty="0" err="1">
                <a:solidFill>
                  <a:schemeClr val="tx1"/>
                </a:solidFill>
                <a:effectLst/>
                <a:latin typeface="+mn-lt"/>
                <a:ea typeface="+mn-ea"/>
                <a:cs typeface="+mn-cs"/>
              </a:rPr>
              <a:t>Prozent</a:t>
            </a:r>
            <a:r>
              <a:rPr lang="en-GB" sz="1200" b="0" kern="1200" dirty="0">
                <a:solidFill>
                  <a:schemeClr val="tx1"/>
                </a:solidFill>
                <a:effectLst/>
                <a:latin typeface="+mn-lt"/>
                <a:ea typeface="+mn-ea"/>
                <a:cs typeface="+mn-cs"/>
              </a:rPr>
              <a:t> [172] </a:t>
            </a:r>
            <a:r>
              <a:rPr lang="en-GB" sz="1200" b="0" kern="1200" dirty="0" err="1">
                <a:solidFill>
                  <a:schemeClr val="tx1"/>
                </a:solidFill>
                <a:effectLst/>
                <a:latin typeface="+mn-lt"/>
                <a:ea typeface="+mn-ea"/>
                <a:cs typeface="+mn-cs"/>
              </a:rPr>
              <a:t>Unterstützung</a:t>
            </a:r>
            <a:r>
              <a:rPr lang="en-GB" sz="1200" b="0" kern="1200" dirty="0">
                <a:solidFill>
                  <a:schemeClr val="tx1"/>
                </a:solidFill>
                <a:effectLst/>
                <a:latin typeface="+mn-lt"/>
                <a:ea typeface="+mn-ea"/>
                <a:cs typeface="+mn-cs"/>
              </a:rPr>
              <a:t> [1141] </a:t>
            </a:r>
            <a:r>
              <a:rPr lang="en-GB" sz="1200" b="0" kern="1200" dirty="0" err="1">
                <a:solidFill>
                  <a:schemeClr val="tx1"/>
                </a:solidFill>
                <a:effectLst/>
                <a:latin typeface="+mn-lt"/>
                <a:ea typeface="+mn-ea"/>
                <a:cs typeface="+mn-cs"/>
              </a:rPr>
              <a:t>nur</a:t>
            </a:r>
            <a:r>
              <a:rPr lang="en-GB" sz="1200" b="0" kern="1200" dirty="0">
                <a:solidFill>
                  <a:schemeClr val="tx1"/>
                </a:solidFill>
                <a:effectLst/>
                <a:latin typeface="+mn-lt"/>
                <a:ea typeface="+mn-ea"/>
                <a:cs typeface="+mn-cs"/>
              </a:rPr>
              <a:t> [39] </a:t>
            </a:r>
            <a:r>
              <a:rPr lang="en-GB" sz="1200" b="0" kern="1200" dirty="0" err="1">
                <a:solidFill>
                  <a:schemeClr val="tx1"/>
                </a:solidFill>
                <a:effectLst/>
                <a:latin typeface="+mn-lt"/>
                <a:ea typeface="+mn-ea"/>
                <a:cs typeface="+mn-cs"/>
              </a:rPr>
              <a:t>vierzig</a:t>
            </a:r>
            <a:r>
              <a:rPr lang="en-GB" sz="1200" b="0" kern="1200" dirty="0">
                <a:solidFill>
                  <a:schemeClr val="tx1"/>
                </a:solidFill>
                <a:effectLst/>
                <a:latin typeface="+mn-lt"/>
                <a:ea typeface="+mn-ea"/>
                <a:cs typeface="+mn-cs"/>
              </a:rPr>
              <a:t> [2907] </a:t>
            </a:r>
            <a:r>
              <a:rPr lang="en-GB" sz="1200" b="0" kern="1200" dirty="0" err="1">
                <a:solidFill>
                  <a:schemeClr val="tx1"/>
                </a:solidFill>
                <a:effectLst/>
                <a:latin typeface="+mn-lt"/>
                <a:ea typeface="+mn-ea"/>
                <a:cs typeface="+mn-cs"/>
              </a:rPr>
              <a:t>fünfzig</a:t>
            </a:r>
            <a:r>
              <a:rPr lang="en-GB" sz="1200" b="0" kern="1200" dirty="0">
                <a:solidFill>
                  <a:schemeClr val="tx1"/>
                </a:solidFill>
                <a:effectLst/>
                <a:latin typeface="+mn-lt"/>
                <a:ea typeface="+mn-ea"/>
                <a:cs typeface="+mn-cs"/>
              </a:rPr>
              <a:t> [2390] </a:t>
            </a:r>
            <a:r>
              <a:rPr lang="en-GB" sz="1200" b="0" kern="1200" dirty="0" err="1">
                <a:solidFill>
                  <a:schemeClr val="tx1"/>
                </a:solidFill>
                <a:effectLst/>
                <a:latin typeface="+mn-lt"/>
                <a:ea typeface="+mn-ea"/>
                <a:cs typeface="+mn-cs"/>
              </a:rPr>
              <a:t>sechzig</a:t>
            </a:r>
            <a:r>
              <a:rPr lang="en-GB" sz="1200" b="0" kern="1200" dirty="0">
                <a:solidFill>
                  <a:schemeClr val="tx1"/>
                </a:solidFill>
                <a:effectLst/>
                <a:latin typeface="+mn-lt"/>
                <a:ea typeface="+mn-ea"/>
                <a:cs typeface="+mn-cs"/>
              </a:rPr>
              <a:t> [2448] </a:t>
            </a:r>
            <a:r>
              <a:rPr lang="en-GB" sz="1200" b="0" kern="1200" dirty="0" err="1">
                <a:solidFill>
                  <a:schemeClr val="tx1"/>
                </a:solidFill>
                <a:effectLst/>
                <a:latin typeface="+mn-lt"/>
                <a:ea typeface="+mn-ea"/>
                <a:cs typeface="+mn-cs"/>
              </a:rPr>
              <a:t>siebzig</a:t>
            </a:r>
            <a:r>
              <a:rPr lang="en-GB" sz="1200" b="0" kern="1200" dirty="0">
                <a:solidFill>
                  <a:schemeClr val="tx1"/>
                </a:solidFill>
                <a:effectLst/>
                <a:latin typeface="+mn-lt"/>
                <a:ea typeface="+mn-ea"/>
                <a:cs typeface="+mn-cs"/>
              </a:rPr>
              <a:t> [2609] </a:t>
            </a:r>
            <a:r>
              <a:rPr lang="en-GB" sz="1200" b="0" kern="1200" dirty="0" err="1">
                <a:solidFill>
                  <a:schemeClr val="tx1"/>
                </a:solidFill>
                <a:effectLst/>
                <a:latin typeface="+mn-lt"/>
                <a:ea typeface="+mn-ea"/>
                <a:cs typeface="+mn-cs"/>
              </a:rPr>
              <a:t>achtzig</a:t>
            </a:r>
            <a:r>
              <a:rPr lang="en-GB" sz="1200" b="0" kern="1200" dirty="0">
                <a:solidFill>
                  <a:schemeClr val="tx1"/>
                </a:solidFill>
                <a:effectLst/>
                <a:latin typeface="+mn-lt"/>
                <a:ea typeface="+mn-ea"/>
                <a:cs typeface="+mn-cs"/>
              </a:rPr>
              <a:t> [3301] </a:t>
            </a:r>
            <a:r>
              <a:rPr lang="en-GB" sz="1200" b="0" kern="1200" dirty="0" err="1">
                <a:solidFill>
                  <a:schemeClr val="tx1"/>
                </a:solidFill>
                <a:effectLst/>
                <a:latin typeface="+mn-lt"/>
                <a:ea typeface="+mn-ea"/>
                <a:cs typeface="+mn-cs"/>
              </a:rPr>
              <a:t>neunzig</a:t>
            </a:r>
            <a:r>
              <a:rPr lang="en-GB" sz="1200" b="0" kern="1200" dirty="0">
                <a:solidFill>
                  <a:schemeClr val="tx1"/>
                </a:solidFill>
                <a:effectLst/>
                <a:latin typeface="+mn-lt"/>
                <a:ea typeface="+mn-ea"/>
                <a:cs typeface="+mn-cs"/>
              </a:rPr>
              <a:t> [3028] </a:t>
            </a:r>
            <a:r>
              <a:rPr lang="en-GB" sz="1200" b="0" kern="1200" dirty="0" err="1">
                <a:solidFill>
                  <a:schemeClr val="tx1"/>
                </a:solidFill>
                <a:effectLst/>
                <a:latin typeface="+mn-lt"/>
                <a:ea typeface="+mn-ea"/>
                <a:cs typeface="+mn-cs"/>
              </a:rPr>
              <a:t>hundert</a:t>
            </a:r>
            <a:r>
              <a:rPr lang="en-GB" sz="1200" b="0" kern="1200" dirty="0">
                <a:solidFill>
                  <a:schemeClr val="tx1"/>
                </a:solidFill>
                <a:effectLst/>
                <a:latin typeface="+mn-lt"/>
                <a:ea typeface="+mn-ea"/>
                <a:cs typeface="+mn-cs"/>
              </a:rPr>
              <a:t> [1107]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cs typeface="Calibri"/>
                <a:sym typeface="Calibri"/>
              </a:rPr>
              <a:t>8.1.1.5 </a:t>
            </a:r>
            <a:r>
              <a:rPr lang="en-GB" sz="1200" b="0" kern="1200" dirty="0" err="1">
                <a:solidFill>
                  <a:schemeClr val="tx1"/>
                </a:solidFill>
                <a:effectLst/>
                <a:latin typeface="+mn-lt"/>
                <a:ea typeface="+mn-ea"/>
                <a:cs typeface="+mn-cs"/>
              </a:rPr>
              <a:t>begreifen</a:t>
            </a:r>
            <a:r>
              <a:rPr lang="en-GB" sz="1200" b="0" kern="1200" dirty="0">
                <a:solidFill>
                  <a:schemeClr val="tx1"/>
                </a:solidFill>
                <a:effectLst/>
                <a:latin typeface="+mn-lt"/>
                <a:ea typeface="+mn-ea"/>
                <a:cs typeface="+mn-cs"/>
              </a:rPr>
              <a:t> [1346] </a:t>
            </a:r>
            <a:r>
              <a:rPr lang="en-GB" sz="1200" b="0" kern="1200" dirty="0" err="1">
                <a:solidFill>
                  <a:schemeClr val="tx1"/>
                </a:solidFill>
                <a:effectLst/>
                <a:latin typeface="+mn-lt"/>
                <a:ea typeface="+mn-ea"/>
                <a:cs typeface="+mn-cs"/>
              </a:rPr>
              <a:t>duschen</a:t>
            </a:r>
            <a:r>
              <a:rPr lang="en-GB" sz="1200" b="0" kern="1200" dirty="0">
                <a:solidFill>
                  <a:schemeClr val="tx1"/>
                </a:solidFill>
                <a:effectLst/>
                <a:latin typeface="+mn-lt"/>
                <a:ea typeface="+mn-ea"/>
                <a:cs typeface="+mn-cs"/>
              </a:rPr>
              <a:t> [&gt;5009] </a:t>
            </a:r>
            <a:r>
              <a:rPr lang="en-GB" sz="1200" b="0" kern="1200" dirty="0" err="1">
                <a:solidFill>
                  <a:schemeClr val="tx1"/>
                </a:solidFill>
                <a:effectLst/>
                <a:latin typeface="+mn-lt"/>
                <a:ea typeface="+mn-ea"/>
                <a:cs typeface="+mn-cs"/>
              </a:rPr>
              <a:t>Blick</a:t>
            </a:r>
            <a:r>
              <a:rPr lang="en-GB" sz="1200" b="0" kern="1200" dirty="0">
                <a:solidFill>
                  <a:schemeClr val="tx1"/>
                </a:solidFill>
                <a:effectLst/>
                <a:latin typeface="+mn-lt"/>
                <a:ea typeface="+mn-ea"/>
                <a:cs typeface="+mn-cs"/>
              </a:rPr>
              <a:t> [306] </a:t>
            </a:r>
            <a:r>
              <a:rPr lang="en-GB" sz="1200" b="0" kern="1200" dirty="0" err="1">
                <a:solidFill>
                  <a:schemeClr val="tx1"/>
                </a:solidFill>
                <a:effectLst/>
                <a:latin typeface="+mn-lt"/>
                <a:ea typeface="+mn-ea"/>
                <a:cs typeface="+mn-cs"/>
              </a:rPr>
              <a:t>Dezember</a:t>
            </a:r>
            <a:r>
              <a:rPr lang="en-GB" sz="1200" b="0" kern="1200" dirty="0">
                <a:solidFill>
                  <a:schemeClr val="tx1"/>
                </a:solidFill>
                <a:effectLst/>
                <a:latin typeface="+mn-lt"/>
                <a:ea typeface="+mn-ea"/>
                <a:cs typeface="+mn-cs"/>
              </a:rPr>
              <a:t> [1527] </a:t>
            </a:r>
            <a:r>
              <a:rPr lang="en-GB" sz="1200" b="0" kern="1200" dirty="0" err="1">
                <a:solidFill>
                  <a:schemeClr val="tx1"/>
                </a:solidFill>
                <a:effectLst/>
                <a:latin typeface="+mn-lt"/>
                <a:ea typeface="+mn-ea"/>
                <a:cs typeface="+mn-cs"/>
              </a:rPr>
              <a:t>Jahreszeit</a:t>
            </a:r>
            <a:r>
              <a:rPr lang="en-GB" sz="1200" b="0" kern="1200" dirty="0">
                <a:solidFill>
                  <a:schemeClr val="tx1"/>
                </a:solidFill>
                <a:effectLst/>
                <a:latin typeface="+mn-lt"/>
                <a:ea typeface="+mn-ea"/>
                <a:cs typeface="+mn-cs"/>
              </a:rPr>
              <a:t> [4818] Mal [82] </a:t>
            </a:r>
            <a:r>
              <a:rPr lang="en-GB" sz="1200" b="0" kern="1200" dirty="0" err="1">
                <a:solidFill>
                  <a:schemeClr val="tx1"/>
                </a:solidFill>
                <a:effectLst/>
                <a:latin typeface="+mn-lt"/>
                <a:ea typeface="+mn-ea"/>
                <a:cs typeface="+mn-cs"/>
              </a:rPr>
              <a:t>März</a:t>
            </a:r>
            <a:r>
              <a:rPr lang="en-GB" sz="1200" b="0" kern="1200" dirty="0">
                <a:solidFill>
                  <a:schemeClr val="tx1"/>
                </a:solidFill>
                <a:effectLst/>
                <a:latin typeface="+mn-lt"/>
                <a:ea typeface="+mn-ea"/>
                <a:cs typeface="+mn-cs"/>
              </a:rPr>
              <a:t> [987] </a:t>
            </a:r>
            <a:r>
              <a:rPr lang="en-GB" sz="1200" b="0" kern="1200" dirty="0" err="1">
                <a:solidFill>
                  <a:schemeClr val="tx1"/>
                </a:solidFill>
                <a:effectLst/>
                <a:latin typeface="+mn-lt"/>
                <a:ea typeface="+mn-ea"/>
                <a:cs typeface="+mn-cs"/>
              </a:rPr>
              <a:t>Pflanze</a:t>
            </a:r>
            <a:r>
              <a:rPr lang="en-GB" sz="1200" b="0" kern="1200" dirty="0">
                <a:solidFill>
                  <a:schemeClr val="tx1"/>
                </a:solidFill>
                <a:effectLst/>
                <a:latin typeface="+mn-lt"/>
                <a:ea typeface="+mn-ea"/>
                <a:cs typeface="+mn-cs"/>
              </a:rPr>
              <a:t> [1667] Schuh [1678] </a:t>
            </a:r>
            <a:r>
              <a:rPr lang="en-GB" sz="1200" b="0" kern="1200" dirty="0" err="1">
                <a:solidFill>
                  <a:schemeClr val="tx1"/>
                </a:solidFill>
                <a:effectLst/>
                <a:latin typeface="+mn-lt"/>
                <a:ea typeface="+mn-ea"/>
                <a:cs typeface="+mn-cs"/>
              </a:rPr>
              <a:t>Wechsel</a:t>
            </a:r>
            <a:r>
              <a:rPr lang="en-GB" sz="1200" b="0" kern="1200" dirty="0">
                <a:solidFill>
                  <a:schemeClr val="tx1"/>
                </a:solidFill>
                <a:effectLst/>
                <a:latin typeface="+mn-lt"/>
                <a:ea typeface="+mn-ea"/>
                <a:cs typeface="+mn-cs"/>
              </a:rPr>
              <a:t> [2525]  </a:t>
            </a:r>
            <a:r>
              <a:rPr lang="en-GB" sz="1200" b="0" kern="1200" dirty="0" err="1">
                <a:solidFill>
                  <a:schemeClr val="tx1"/>
                </a:solidFill>
                <a:effectLst/>
                <a:latin typeface="+mn-lt"/>
                <a:ea typeface="+mn-ea"/>
                <a:cs typeface="+mn-cs"/>
              </a:rPr>
              <a:t>bequem</a:t>
            </a:r>
            <a:r>
              <a:rPr lang="en-GB" sz="1200" b="0" kern="1200" dirty="0">
                <a:solidFill>
                  <a:schemeClr val="tx1"/>
                </a:solidFill>
                <a:effectLst/>
                <a:latin typeface="+mn-lt"/>
                <a:ea typeface="+mn-ea"/>
                <a:cs typeface="+mn-cs"/>
              </a:rPr>
              <a:t> [3369] </a:t>
            </a:r>
            <a:r>
              <a:rPr lang="en-GB" sz="1200" b="0" kern="1200" dirty="0" err="1">
                <a:solidFill>
                  <a:schemeClr val="tx1"/>
                </a:solidFill>
                <a:effectLst/>
                <a:latin typeface="+mn-lt"/>
                <a:ea typeface="+mn-ea"/>
                <a:cs typeface="+mn-cs"/>
              </a:rPr>
              <a:t>freundlich</a:t>
            </a:r>
            <a:r>
              <a:rPr lang="en-GB" sz="1200" b="0" kern="1200" dirty="0">
                <a:solidFill>
                  <a:schemeClr val="tx1"/>
                </a:solidFill>
                <a:effectLst/>
                <a:latin typeface="+mn-lt"/>
                <a:ea typeface="+mn-ea"/>
                <a:cs typeface="+mn-cs"/>
              </a:rPr>
              <a:t> [1566]  </a:t>
            </a:r>
            <a:r>
              <a:rPr lang="en-GB" sz="1200" b="0" kern="1200" dirty="0" err="1">
                <a:solidFill>
                  <a:schemeClr val="tx1"/>
                </a:solidFill>
                <a:effectLst/>
                <a:latin typeface="+mn-lt"/>
                <a:ea typeface="+mn-ea"/>
                <a:cs typeface="+mn-cs"/>
              </a:rPr>
              <a:t>wieder</a:t>
            </a:r>
            <a:r>
              <a:rPr lang="en-GB" sz="1200" b="0" kern="1200" dirty="0">
                <a:solidFill>
                  <a:schemeClr val="tx1"/>
                </a:solidFill>
                <a:effectLst/>
                <a:latin typeface="+mn-lt"/>
                <a:ea typeface="+mn-ea"/>
                <a:cs typeface="+mn-cs"/>
              </a:rPr>
              <a:t> [74]</a:t>
            </a:r>
            <a:br>
              <a:rPr lang="en-GB" sz="1200" b="1" i="0" u="none" strike="noStrike" kern="1200" cap="none" dirty="0">
                <a:solidFill>
                  <a:schemeClr val="tx1"/>
                </a:solidFill>
                <a:effectLst/>
                <a:latin typeface="+mn-lt"/>
                <a:cs typeface="Calibri"/>
                <a:sym typeface="Calibri"/>
              </a:rPr>
            </a:br>
            <a:r>
              <a:rPr lang="en-GB" sz="1200" b="1" i="0" u="none" strike="noStrike" kern="1200" cap="none" dirty="0">
                <a:solidFill>
                  <a:schemeClr val="tx1"/>
                </a:solidFill>
                <a:effectLst/>
                <a:latin typeface="+mn-lt"/>
                <a:cs typeface="Calibri"/>
                <a:sym typeface="Calibri"/>
              </a:rPr>
              <a:t>7.3.2.4 </a:t>
            </a:r>
            <a:r>
              <a:rPr lang="en-GB" sz="1200" kern="1200" dirty="0" err="1">
                <a:solidFill>
                  <a:schemeClr val="tx1"/>
                </a:solidFill>
                <a:effectLst/>
                <a:latin typeface="+mn-lt"/>
                <a:ea typeface="+mn-ea"/>
                <a:cs typeface="+mn-cs"/>
              </a:rPr>
              <a:t>beginnen</a:t>
            </a:r>
            <a:r>
              <a:rPr lang="en-GB" sz="1200" kern="1200" dirty="0">
                <a:solidFill>
                  <a:schemeClr val="tx1"/>
                </a:solidFill>
                <a:effectLst/>
                <a:latin typeface="+mn-lt"/>
                <a:ea typeface="+mn-ea"/>
                <a:cs typeface="+mn-cs"/>
              </a:rPr>
              <a:t> [239] </a:t>
            </a:r>
            <a:r>
              <a:rPr lang="en-GB" sz="1200" kern="1200" dirty="0" err="1">
                <a:solidFill>
                  <a:schemeClr val="tx1"/>
                </a:solidFill>
                <a:effectLst/>
                <a:latin typeface="+mn-lt"/>
                <a:ea typeface="+mn-ea"/>
                <a:cs typeface="+mn-cs"/>
              </a:rPr>
              <a:t>erhalten</a:t>
            </a:r>
            <a:r>
              <a:rPr lang="en-GB" sz="1200" kern="1200" dirty="0">
                <a:solidFill>
                  <a:schemeClr val="tx1"/>
                </a:solidFill>
                <a:effectLst/>
                <a:latin typeface="+mn-lt"/>
                <a:ea typeface="+mn-ea"/>
                <a:cs typeface="+mn-cs"/>
              </a:rPr>
              <a:t> [283] </a:t>
            </a:r>
            <a:r>
              <a:rPr lang="en-GB" sz="1200" kern="1200" dirty="0" err="1">
                <a:solidFill>
                  <a:schemeClr val="tx1"/>
                </a:solidFill>
                <a:effectLst/>
                <a:latin typeface="+mn-lt"/>
                <a:ea typeface="+mn-ea"/>
                <a:cs typeface="+mn-cs"/>
              </a:rPr>
              <a:t>gewinnen</a:t>
            </a:r>
            <a:r>
              <a:rPr lang="en-GB" sz="1200" kern="1200" dirty="0">
                <a:solidFill>
                  <a:schemeClr val="tx1"/>
                </a:solidFill>
                <a:effectLst/>
                <a:latin typeface="+mn-lt"/>
                <a:ea typeface="+mn-ea"/>
                <a:cs typeface="+mn-cs"/>
              </a:rPr>
              <a:t> [408]  </a:t>
            </a:r>
            <a:r>
              <a:rPr lang="en-GB" sz="1200" kern="1200" dirty="0" err="1">
                <a:solidFill>
                  <a:schemeClr val="tx1"/>
                </a:solidFill>
                <a:effectLst/>
                <a:latin typeface="+mn-lt"/>
                <a:ea typeface="+mn-ea"/>
                <a:cs typeface="+mn-cs"/>
              </a:rPr>
              <a:t>legen</a:t>
            </a:r>
            <a:r>
              <a:rPr lang="en-GB" sz="1200" kern="1200" dirty="0">
                <a:solidFill>
                  <a:schemeClr val="tx1"/>
                </a:solidFill>
                <a:effectLst/>
                <a:latin typeface="+mn-lt"/>
                <a:ea typeface="+mn-ea"/>
                <a:cs typeface="+mn-cs"/>
              </a:rPr>
              <a:t> [296] </a:t>
            </a:r>
            <a:r>
              <a:rPr lang="en-GB" sz="1200" kern="1200" dirty="0" err="1">
                <a:solidFill>
                  <a:schemeClr val="tx1"/>
                </a:solidFill>
                <a:effectLst/>
                <a:latin typeface="+mn-lt"/>
                <a:ea typeface="+mn-ea"/>
                <a:cs typeface="+mn-cs"/>
              </a:rPr>
              <a:t>mischen</a:t>
            </a:r>
            <a:r>
              <a:rPr lang="en-GB" sz="1200" kern="1200" dirty="0">
                <a:solidFill>
                  <a:schemeClr val="tx1"/>
                </a:solidFill>
                <a:effectLst/>
                <a:latin typeface="+mn-lt"/>
                <a:ea typeface="+mn-ea"/>
                <a:cs typeface="+mn-cs"/>
              </a:rPr>
              <a:t> [2105] </a:t>
            </a:r>
            <a:r>
              <a:rPr lang="en-GB" sz="1200" kern="1200" dirty="0" err="1">
                <a:solidFill>
                  <a:schemeClr val="tx1"/>
                </a:solidFill>
                <a:effectLst/>
                <a:latin typeface="+mn-lt"/>
                <a:ea typeface="+mn-ea"/>
                <a:cs typeface="+mn-cs"/>
              </a:rPr>
              <a:t>werfen</a:t>
            </a:r>
            <a:r>
              <a:rPr lang="en-GB" sz="1200" kern="1200" dirty="0">
                <a:solidFill>
                  <a:schemeClr val="tx1"/>
                </a:solidFill>
                <a:effectLst/>
                <a:latin typeface="+mn-lt"/>
                <a:ea typeface="+mn-ea"/>
                <a:cs typeface="+mn-cs"/>
              </a:rPr>
              <a:t> [672] </a:t>
            </a:r>
            <a:r>
              <a:rPr lang="en-GB" sz="1200" b="0" kern="1200" dirty="0" err="1">
                <a:solidFill>
                  <a:schemeClr val="tx1"/>
                </a:solidFill>
                <a:effectLst/>
                <a:latin typeface="+mn-lt"/>
                <a:ea typeface="+mn-ea"/>
                <a:cs typeface="+mn-cs"/>
              </a:rPr>
              <a:t>ziehen</a:t>
            </a:r>
            <a:r>
              <a:rPr lang="en-GB" sz="1200" b="0" kern="1200" dirty="0">
                <a:solidFill>
                  <a:schemeClr val="tx1"/>
                </a:solidFill>
                <a:effectLst/>
                <a:latin typeface="+mn-lt"/>
                <a:ea typeface="+mn-ea"/>
                <a:cs typeface="+mn-cs"/>
              </a:rPr>
              <a:t> [266] die Mitte [756] der </a:t>
            </a:r>
            <a:r>
              <a:rPr lang="en-GB" sz="1200" b="0" kern="1200" dirty="0" err="1">
                <a:solidFill>
                  <a:schemeClr val="tx1"/>
                </a:solidFill>
                <a:effectLst/>
                <a:latin typeface="+mn-lt"/>
                <a:ea typeface="+mn-ea"/>
                <a:cs typeface="+mn-cs"/>
              </a:rPr>
              <a:t>Punkt</a:t>
            </a:r>
            <a:r>
              <a:rPr lang="en-GB" sz="1200" b="0" kern="1200" dirty="0">
                <a:solidFill>
                  <a:schemeClr val="tx1"/>
                </a:solidFill>
                <a:effectLst/>
                <a:latin typeface="+mn-lt"/>
                <a:ea typeface="+mn-ea"/>
                <a:cs typeface="+mn-cs"/>
              </a:rPr>
              <a:t> [427] das </a:t>
            </a:r>
            <a:r>
              <a:rPr lang="en-GB" sz="1200" b="0" kern="1200" dirty="0" err="1">
                <a:solidFill>
                  <a:schemeClr val="tx1"/>
                </a:solidFill>
                <a:effectLst/>
                <a:latin typeface="+mn-lt"/>
                <a:ea typeface="+mn-ea"/>
                <a:cs typeface="+mn-cs"/>
              </a:rPr>
              <a:t>Ziel</a:t>
            </a:r>
            <a:r>
              <a:rPr lang="en-GB" sz="1200" b="0" kern="1200" dirty="0">
                <a:solidFill>
                  <a:schemeClr val="tx1"/>
                </a:solidFill>
                <a:effectLst/>
                <a:latin typeface="+mn-lt"/>
                <a:ea typeface="+mn-ea"/>
                <a:cs typeface="+mn-cs"/>
              </a:rPr>
              <a:t> [325] </a:t>
            </a:r>
            <a:r>
              <a:rPr lang="en-GB" sz="1200" b="0" kern="1200" dirty="0" err="1">
                <a:solidFill>
                  <a:schemeClr val="tx1"/>
                </a:solidFill>
                <a:effectLst/>
                <a:latin typeface="+mn-lt"/>
                <a:ea typeface="+mn-ea"/>
                <a:cs typeface="+mn-cs"/>
              </a:rPr>
              <a:t>jeder</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jede</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jedes</a:t>
            </a:r>
            <a:r>
              <a:rPr lang="en-GB" sz="1200" b="0" kern="1200" dirty="0">
                <a:solidFill>
                  <a:schemeClr val="tx1"/>
                </a:solidFill>
                <a:effectLst/>
                <a:latin typeface="+mn-lt"/>
                <a:ea typeface="+mn-ea"/>
                <a:cs typeface="+mn-cs"/>
              </a:rPr>
              <a:t> [88]</a:t>
            </a:r>
            <a:br>
              <a:rPr lang="en-GB" sz="1200" b="0" i="0" u="none" strike="noStrike" kern="1200" cap="none" dirty="0">
                <a:solidFill>
                  <a:schemeClr val="tx1"/>
                </a:solidFill>
                <a:effectLst/>
                <a:latin typeface="+mn-lt"/>
                <a:cs typeface="Calibri"/>
                <a:sym typeface="Calibri"/>
              </a:rPr>
            </a:br>
            <a:endParaRPr lang="en-GB" sz="1200" b="0" i="0" u="none" strike="noStrike" kern="1200" cap="none" dirty="0">
              <a:solidFill>
                <a:schemeClr val="tx1"/>
              </a:solidFill>
              <a:effectLst/>
              <a:latin typeface="+mn-lt"/>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cs typeface="Calibri"/>
              <a:sym typeface="Calibri"/>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LDP resources are given in the LDP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524EC0-78A1-4B0E-B96D-0D905194825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25514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i="0" dirty="0"/>
              <a:t>2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remind students of the pattern of strong verbs.</a:t>
            </a:r>
            <a:br>
              <a:rPr lang="en-GB" b="0" dirty="0"/>
            </a:br>
            <a:endParaRPr lang="en-GB" b="0" baseline="0" dirty="0"/>
          </a:p>
          <a:p>
            <a:r>
              <a:rPr lang="en-US" b="1" dirty="0"/>
              <a:t>Procedure:</a:t>
            </a:r>
          </a:p>
          <a:p>
            <a:r>
              <a:rPr lang="en-GB" b="0" dirty="0"/>
              <a:t>1. Take students through the animated explanation, step by step.</a:t>
            </a:r>
            <a:br>
              <a:rPr lang="en-GB" b="0" dirty="0"/>
            </a:br>
            <a:r>
              <a:rPr lang="en-GB" b="0" dirty="0"/>
              <a:t>2. Elicit meanings of </a:t>
            </a:r>
            <a:r>
              <a:rPr lang="en-GB" b="0" i="1" dirty="0" err="1"/>
              <a:t>sterben</a:t>
            </a:r>
            <a:r>
              <a:rPr lang="en-GB" b="0" dirty="0"/>
              <a:t>, </a:t>
            </a:r>
            <a:r>
              <a:rPr lang="en-GB" b="0" i="1" dirty="0" err="1"/>
              <a:t>enthalten</a:t>
            </a:r>
            <a:r>
              <a:rPr lang="en-GB" b="0" dirty="0"/>
              <a:t> and the call outs.</a:t>
            </a:r>
            <a:br>
              <a:rPr lang="en-GB" b="0" dirty="0"/>
            </a:br>
            <a:r>
              <a:rPr lang="en-GB" b="0" dirty="0"/>
              <a:t>3. Click to hear audio of all the verb examples, and the call outs.</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5994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Time:  </a:t>
            </a:r>
            <a:r>
              <a:rPr lang="en-GB" b="0" baseline="0" dirty="0"/>
              <a:t>1 minute</a:t>
            </a:r>
            <a:br>
              <a:rPr lang="en-GB" b="0" baseline="0" dirty="0"/>
            </a:br>
            <a:br>
              <a:rPr lang="en-GB" b="0" baseline="0" dirty="0"/>
            </a:br>
            <a:r>
              <a:rPr lang="en-GB" b="1" baseline="0" dirty="0"/>
              <a:t>Aim: </a:t>
            </a:r>
            <a:r>
              <a:rPr lang="en-GB" b="0" baseline="0" dirty="0"/>
              <a:t>To</a:t>
            </a:r>
            <a:r>
              <a:rPr lang="en-GB" b="1" baseline="0" dirty="0"/>
              <a:t> </a:t>
            </a:r>
            <a:r>
              <a:rPr lang="en-GB" b="0" baseline="0" dirty="0"/>
              <a:t>recap the key knowledge about German numbers from Term 3 Y7.</a:t>
            </a:r>
            <a:br>
              <a:rPr lang="en-GB" b="0" baseline="0" dirty="0"/>
            </a:br>
            <a:r>
              <a:rPr lang="en-GB" b="1" i="1" baseline="0" dirty="0"/>
              <a:t>Note: </a:t>
            </a:r>
            <a:r>
              <a:rPr lang="en-GB" b="0" baseline="0" dirty="0"/>
              <a:t>Students have already learnt numbers 1-31.  In this lesson we add numbers 32-100.  Students have pre-learnt 40, 50, 60, 70, 80, 90, 100.  1000 (</a:t>
            </a:r>
            <a:r>
              <a:rPr lang="en-GB" b="0" baseline="0" dirty="0" err="1"/>
              <a:t>tausend</a:t>
            </a:r>
            <a:r>
              <a:rPr lang="en-GB" b="0" baseline="0" dirty="0"/>
              <a:t>) and 100, 000 (million) are brought in as cognates.</a:t>
            </a:r>
            <a:br>
              <a:rPr lang="en-GB" b="0" baseline="0" dirty="0"/>
            </a:br>
            <a:br>
              <a:rPr lang="en-GB" b="0" baseline="0" dirty="0"/>
            </a:br>
            <a:r>
              <a:rPr lang="en-GB" b="1" baseline="0" dirty="0"/>
              <a:t>Procedure:</a:t>
            </a:r>
            <a:br>
              <a:rPr lang="en-GB" b="1" baseline="0" dirty="0"/>
            </a:br>
            <a:r>
              <a:rPr lang="en-GB" b="1" baseline="0" dirty="0"/>
              <a:t>1. </a:t>
            </a:r>
            <a:r>
              <a:rPr lang="en-GB" b="0" baseline="0" dirty="0"/>
              <a:t>Teachers present the new information.  It is animated to allow for a paced, interactive delivery.</a:t>
            </a:r>
            <a:br>
              <a:rPr lang="en-GB" b="0" baseline="0" dirty="0"/>
            </a:br>
            <a:r>
              <a:rPr lang="en-GB" b="1" baseline="0" dirty="0"/>
              <a:t>2</a:t>
            </a:r>
            <a:r>
              <a:rPr lang="en-GB" b="0" baseline="0" dirty="0"/>
              <a:t>. Elicit the German for numbers 14 - 19.  Audio has been added to these numbers to allow for listen and check.  The written form of the number appears when the audio button is clicked.</a:t>
            </a:r>
            <a:br>
              <a:rPr lang="en-GB" b="0" baseline="0" dirty="0"/>
            </a:br>
            <a:r>
              <a:rPr lang="en-GB" b="1" baseline="0" dirty="0"/>
              <a:t>3. </a:t>
            </a:r>
            <a:r>
              <a:rPr lang="en-GB" b="0" baseline="0" dirty="0"/>
              <a:t>Click on the ‘</a:t>
            </a:r>
            <a:r>
              <a:rPr lang="en-GB" b="0" baseline="0" dirty="0" err="1"/>
              <a:t>vierundzwanzig</a:t>
            </a:r>
            <a:r>
              <a:rPr lang="en-GB" b="0" baseline="0" dirty="0"/>
              <a:t>’ speech bubble to hear the number.</a:t>
            </a:r>
            <a:br>
              <a:rPr lang="en-GB" b="0" baseline="0" dirty="0"/>
            </a:br>
            <a:r>
              <a:rPr lang="en-GB" b="1" baseline="0" dirty="0"/>
              <a:t>4. </a:t>
            </a:r>
            <a:r>
              <a:rPr lang="en-GB" b="0" baseline="0" dirty="0"/>
              <a:t>Click on 5632 to hear this number.</a:t>
            </a:r>
            <a:br>
              <a:rPr lang="en-GB" b="0" baseline="0" dirty="0"/>
            </a:br>
            <a:br>
              <a:rPr lang="en-GB" b="0" baseline="0" dirty="0"/>
            </a:br>
            <a:br>
              <a:rPr lang="en-GB" b="1" baseline="0" dirty="0"/>
            </a:br>
            <a:endParaRPr lang="en-GB" b="1"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29900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NB: if needed, omit either slide 12 (this slide) OR slide 13/14.</a:t>
            </a:r>
            <a:br>
              <a:rPr lang="en-GB" b="1" dirty="0"/>
            </a:br>
            <a:endParaRPr lang="en-GB" b="1" dirty="0"/>
          </a:p>
          <a:p>
            <a:r>
              <a:rPr lang="en-GB" b="1" dirty="0"/>
              <a:t>Timing: 5 minutes</a:t>
            </a:r>
            <a:br>
              <a:rPr lang="en-GB" dirty="0"/>
            </a:br>
            <a:br>
              <a:rPr lang="en-GB" b="1" dirty="0"/>
            </a:br>
            <a:r>
              <a:rPr lang="en-GB" b="1" dirty="0"/>
              <a:t>Aim: </a:t>
            </a:r>
            <a:r>
              <a:rPr lang="en-GB" b="0" dirty="0"/>
              <a:t>To practise attending to the verb endings for 3 person singular and plural.</a:t>
            </a:r>
            <a:br>
              <a:rPr lang="en-GB" dirty="0"/>
            </a:br>
            <a:br>
              <a:rPr lang="en-GB" dirty="0"/>
            </a:br>
            <a:r>
              <a:rPr lang="en-GB" b="1" dirty="0"/>
              <a:t>Procedure:</a:t>
            </a:r>
            <a:br>
              <a:rPr lang="en-GB" dirty="0"/>
            </a:br>
            <a:r>
              <a:rPr lang="en-GB" dirty="0"/>
              <a:t>1. For each sentence say whether the </a:t>
            </a:r>
            <a:r>
              <a:rPr lang="en-GB" i="1" dirty="0" err="1"/>
              <a:t>sie</a:t>
            </a:r>
            <a:r>
              <a:rPr lang="en-GB" i="0" dirty="0"/>
              <a:t> is singular (it) or plural (they).</a:t>
            </a:r>
            <a:endParaRPr lang="en-GB" dirty="0"/>
          </a:p>
          <a:p>
            <a:r>
              <a:rPr lang="en-GB" dirty="0"/>
              <a:t>2. Click to reveal answers.</a:t>
            </a:r>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56103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practise attending to the verb endings for 3 person singular and plural.</a:t>
            </a:r>
            <a:br>
              <a:rPr lang="en-GB" dirty="0"/>
            </a:br>
            <a:br>
              <a:rPr lang="en-GB" dirty="0"/>
            </a:br>
            <a:br>
              <a:rPr lang="en-GB" dirty="0"/>
            </a:br>
            <a:r>
              <a:rPr lang="en-GB" b="1" dirty="0"/>
              <a:t>Procedure:</a:t>
            </a:r>
          </a:p>
          <a:p>
            <a:pPr marL="228600" indent="-228600">
              <a:buAutoNum type="arabicPeriod"/>
            </a:pPr>
            <a:r>
              <a:rPr lang="en-GB" b="0" dirty="0"/>
              <a:t>Click on the number to hear the audio.</a:t>
            </a:r>
          </a:p>
          <a:p>
            <a:pPr marL="228600" indent="-228600">
              <a:buAutoNum type="arabicPeriod"/>
            </a:pPr>
            <a:r>
              <a:rPr lang="en-GB" b="0" dirty="0"/>
              <a:t>For item say whether the </a:t>
            </a:r>
            <a:r>
              <a:rPr lang="en-GB" b="0" i="1" dirty="0" err="1"/>
              <a:t>sie</a:t>
            </a:r>
            <a:r>
              <a:rPr lang="en-GB" b="0" i="0" dirty="0"/>
              <a:t> refers to singular (it) or plural (they)</a:t>
            </a:r>
          </a:p>
          <a:p>
            <a:pPr marL="228600" indent="-228600">
              <a:buAutoNum type="arabicPeriod"/>
            </a:pPr>
            <a:r>
              <a:rPr lang="en-GB" b="0" i="0" dirty="0"/>
              <a:t>Click to reveal answers.</a:t>
            </a:r>
          </a:p>
          <a:p>
            <a:pPr marL="228600" indent="-228600">
              <a:buAutoNum type="arabicPeriod"/>
            </a:pPr>
            <a:r>
              <a:rPr lang="en-GB" b="0" i="0" dirty="0"/>
              <a:t>Elicit English meanings orally.</a:t>
            </a:r>
          </a:p>
          <a:p>
            <a:pPr marL="0" indent="0">
              <a:buNone/>
            </a:pPr>
            <a:endParaRPr lang="en-GB" dirty="0"/>
          </a:p>
          <a:p>
            <a:r>
              <a:rPr lang="en-GB" b="1" dirty="0"/>
              <a:t>Transcript:</a:t>
            </a:r>
            <a:br>
              <a:rPr lang="en-GB" dirty="0"/>
            </a:br>
            <a:r>
              <a:rPr lang="en-GB" dirty="0"/>
              <a:t>1. Sie </a:t>
            </a:r>
            <a:r>
              <a:rPr lang="en-GB" dirty="0" err="1"/>
              <a:t>spricht</a:t>
            </a:r>
            <a:r>
              <a:rPr lang="en-GB" dirty="0"/>
              <a:t> </a:t>
            </a:r>
            <a:r>
              <a:rPr lang="en-GB" dirty="0" err="1"/>
              <a:t>nicht</a:t>
            </a:r>
            <a:r>
              <a:rPr lang="en-GB" dirty="0"/>
              <a:t>.</a:t>
            </a:r>
          </a:p>
          <a:p>
            <a:r>
              <a:rPr lang="en-GB" dirty="0"/>
              <a:t>2. Sie </a:t>
            </a:r>
            <a:r>
              <a:rPr lang="en-GB" dirty="0" err="1"/>
              <a:t>legen</a:t>
            </a:r>
            <a:r>
              <a:rPr lang="en-GB" dirty="0"/>
              <a:t> </a:t>
            </a:r>
            <a:r>
              <a:rPr lang="en-GB" dirty="0" err="1"/>
              <a:t>eine</a:t>
            </a:r>
            <a:r>
              <a:rPr lang="en-GB" dirty="0"/>
              <a:t> </a:t>
            </a:r>
            <a:r>
              <a:rPr lang="en-GB" dirty="0" err="1"/>
              <a:t>Duftspur</a:t>
            </a:r>
            <a:r>
              <a:rPr lang="en-GB" dirty="0"/>
              <a:t>.</a:t>
            </a:r>
          </a:p>
          <a:p>
            <a:r>
              <a:rPr lang="en-GB" dirty="0"/>
              <a:t>3. Sie </a:t>
            </a:r>
            <a:r>
              <a:rPr lang="en-GB" dirty="0" err="1"/>
              <a:t>sieht</a:t>
            </a:r>
            <a:r>
              <a:rPr lang="en-GB" dirty="0"/>
              <a:t> </a:t>
            </a:r>
            <a:r>
              <a:rPr lang="en-GB" dirty="0" err="1"/>
              <a:t>nicht</a:t>
            </a:r>
            <a:r>
              <a:rPr lang="en-GB" dirty="0"/>
              <a:t> </a:t>
            </a:r>
            <a:r>
              <a:rPr lang="en-GB" dirty="0" err="1"/>
              <a:t>sehr</a:t>
            </a:r>
            <a:r>
              <a:rPr lang="en-GB" dirty="0"/>
              <a:t> gut.</a:t>
            </a:r>
          </a:p>
          <a:p>
            <a:r>
              <a:rPr lang="en-GB" dirty="0"/>
              <a:t>4. Sie </a:t>
            </a:r>
            <a:r>
              <a:rPr lang="en-GB" dirty="0" err="1"/>
              <a:t>trägt</a:t>
            </a:r>
            <a:r>
              <a:rPr lang="en-GB" dirty="0"/>
              <a:t> </a:t>
            </a:r>
            <a:r>
              <a:rPr lang="en-GB" dirty="0" err="1"/>
              <a:t>drei</a:t>
            </a:r>
            <a:r>
              <a:rPr lang="en-GB" dirty="0"/>
              <a:t> </a:t>
            </a:r>
            <a:r>
              <a:rPr lang="en-GB" dirty="0" err="1"/>
              <a:t>hundert</a:t>
            </a:r>
            <a:r>
              <a:rPr lang="en-GB" dirty="0"/>
              <a:t> bis </a:t>
            </a:r>
            <a:r>
              <a:rPr lang="en-GB" dirty="0" err="1"/>
              <a:t>vier</a:t>
            </a:r>
            <a:r>
              <a:rPr lang="en-GB" dirty="0"/>
              <a:t> </a:t>
            </a:r>
            <a:r>
              <a:rPr lang="en-GB" dirty="0" err="1"/>
              <a:t>hundert</a:t>
            </a:r>
            <a:r>
              <a:rPr lang="en-GB" dirty="0"/>
              <a:t> Gramm.</a:t>
            </a:r>
          </a:p>
          <a:p>
            <a:r>
              <a:rPr lang="en-GB" dirty="0"/>
              <a:t>5. Sie </a:t>
            </a:r>
            <a:r>
              <a:rPr lang="en-GB" dirty="0" err="1"/>
              <a:t>wiegt</a:t>
            </a:r>
            <a:r>
              <a:rPr lang="en-GB" dirty="0"/>
              <a:t> </a:t>
            </a:r>
            <a:r>
              <a:rPr lang="en-GB" dirty="0" err="1"/>
              <a:t>selbst</a:t>
            </a:r>
            <a:r>
              <a:rPr lang="en-GB" dirty="0"/>
              <a:t> </a:t>
            </a:r>
            <a:r>
              <a:rPr lang="en-GB" dirty="0" err="1"/>
              <a:t>nur</a:t>
            </a:r>
            <a:r>
              <a:rPr lang="en-GB" dirty="0"/>
              <a:t> </a:t>
            </a:r>
            <a:r>
              <a:rPr lang="en-GB" dirty="0" err="1"/>
              <a:t>zehn</a:t>
            </a:r>
            <a:r>
              <a:rPr lang="en-GB" dirty="0"/>
              <a:t> </a:t>
            </a:r>
            <a:r>
              <a:rPr lang="en-GB" dirty="0" err="1"/>
              <a:t>Milligramm</a:t>
            </a:r>
            <a:r>
              <a:rPr lang="en-GB" dirty="0"/>
              <a:t>.</a:t>
            </a:r>
          </a:p>
          <a:p>
            <a:r>
              <a:rPr lang="en-GB" dirty="0"/>
              <a:t>6. Sie </a:t>
            </a:r>
            <a:r>
              <a:rPr lang="en-GB" dirty="0" err="1"/>
              <a:t>laufen</a:t>
            </a:r>
            <a:r>
              <a:rPr lang="en-GB" dirty="0"/>
              <a:t> bis </a:t>
            </a:r>
            <a:r>
              <a:rPr lang="en-GB" dirty="0" err="1"/>
              <a:t>zu</a:t>
            </a:r>
            <a:r>
              <a:rPr lang="en-GB" dirty="0"/>
              <a:t> </a:t>
            </a:r>
            <a:r>
              <a:rPr lang="en-GB" dirty="0" err="1"/>
              <a:t>einen</a:t>
            </a:r>
            <a:r>
              <a:rPr lang="en-GB" dirty="0"/>
              <a:t> Meter pro </a:t>
            </a:r>
            <a:r>
              <a:rPr lang="en-GB" dirty="0" err="1"/>
              <a:t>Sekunde</a:t>
            </a:r>
            <a:r>
              <a:rPr lang="en-GB" dirty="0"/>
              <a:t>.</a:t>
            </a:r>
            <a:br>
              <a:rPr lang="en-GB" dirty="0"/>
            </a:br>
            <a:r>
              <a:rPr lang="en-GB" dirty="0"/>
              <a:t>7. Sie </a:t>
            </a:r>
            <a:r>
              <a:rPr lang="en-GB" dirty="0" err="1"/>
              <a:t>wohnt</a:t>
            </a:r>
            <a:r>
              <a:rPr lang="en-GB" dirty="0"/>
              <a:t> </a:t>
            </a:r>
            <a:r>
              <a:rPr lang="en-GB" dirty="0" err="1"/>
              <a:t>mit</a:t>
            </a:r>
            <a:r>
              <a:rPr lang="en-GB" dirty="0"/>
              <a:t> </a:t>
            </a:r>
            <a:r>
              <a:rPr lang="en-GB" dirty="0" err="1"/>
              <a:t>hundert</a:t>
            </a:r>
            <a:r>
              <a:rPr lang="en-GB" dirty="0"/>
              <a:t> </a:t>
            </a:r>
            <a:r>
              <a:rPr lang="en-GB" dirty="0" err="1"/>
              <a:t>tausend</a:t>
            </a:r>
            <a:r>
              <a:rPr lang="en-GB" dirty="0"/>
              <a:t> </a:t>
            </a:r>
            <a:r>
              <a:rPr lang="en-GB" dirty="0" err="1"/>
              <a:t>Ameisen</a:t>
            </a:r>
            <a:r>
              <a:rPr lang="en-GB" dirty="0"/>
              <a:t> </a:t>
            </a:r>
            <a:r>
              <a:rPr lang="en-GB" dirty="0" err="1"/>
              <a:t>im</a:t>
            </a:r>
            <a:r>
              <a:rPr lang="en-GB" dirty="0"/>
              <a:t> Nest </a:t>
            </a:r>
            <a:r>
              <a:rPr lang="en-GB" dirty="0" err="1"/>
              <a:t>zusammen</a:t>
            </a:r>
            <a:r>
              <a:rPr lang="en-GB" dirty="0"/>
              <a:t>.</a:t>
            </a:r>
            <a:br>
              <a:rPr lang="en-GB" dirty="0"/>
            </a:br>
            <a:r>
              <a:rPr lang="en-GB" dirty="0"/>
              <a:t>8. Sie </a:t>
            </a:r>
            <a:r>
              <a:rPr lang="en-GB" dirty="0" err="1"/>
              <a:t>arbeiten</a:t>
            </a:r>
            <a:r>
              <a:rPr lang="en-GB" dirty="0"/>
              <a:t> </a:t>
            </a:r>
            <a:r>
              <a:rPr lang="en-GB" dirty="0" err="1"/>
              <a:t>neunzehn</a:t>
            </a:r>
            <a:r>
              <a:rPr lang="en-GB" dirty="0"/>
              <a:t> </a:t>
            </a:r>
            <a:r>
              <a:rPr lang="en-GB" dirty="0" err="1"/>
              <a:t>Stunden</a:t>
            </a:r>
            <a:r>
              <a:rPr lang="en-GB" dirty="0"/>
              <a:t> pro Tag.</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22363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a:t>Timing: 7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1"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a:t>Aim: </a:t>
            </a:r>
            <a:r>
              <a:rPr lang="de-DE" b="0" dirty="0"/>
              <a:t>to read vocabulary in context and finding synonyms.</a:t>
            </a:r>
            <a:endParaRPr lang="de-DE"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err="1"/>
              <a:t>Procedure</a:t>
            </a:r>
            <a:r>
              <a:rPr lang="de-DE" b="1"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err="1"/>
              <a:t>Aural</a:t>
            </a:r>
            <a:r>
              <a:rPr lang="de-DE" dirty="0"/>
              <a:t> </a:t>
            </a:r>
            <a:r>
              <a:rPr lang="de-DE" dirty="0" err="1"/>
              <a:t>task</a:t>
            </a:r>
            <a:r>
              <a:rPr lang="de-DE" dirty="0"/>
              <a:t> 1</a:t>
            </a:r>
            <a:br>
              <a:rPr lang="de-DE" dirty="0"/>
            </a:br>
            <a:r>
              <a:rPr lang="de-DE" dirty="0"/>
              <a:t>1. Listen </a:t>
            </a:r>
            <a:r>
              <a:rPr lang="de-DE" dirty="0" err="1"/>
              <a:t>to</a:t>
            </a:r>
            <a:r>
              <a:rPr lang="de-DE" dirty="0"/>
              <a:t> </a:t>
            </a:r>
            <a:r>
              <a:rPr lang="de-DE" dirty="0" err="1"/>
              <a:t>words</a:t>
            </a:r>
            <a:r>
              <a:rPr lang="de-DE" dirty="0"/>
              <a:t>  1-6 </a:t>
            </a:r>
            <a:r>
              <a:rPr lang="de-DE" dirty="0" err="1"/>
              <a:t>words</a:t>
            </a:r>
            <a:r>
              <a:rPr lang="de-DE" dirty="0"/>
              <a:t> </a:t>
            </a:r>
            <a:r>
              <a:rPr lang="de-DE" dirty="0" err="1"/>
              <a:t>and</a:t>
            </a:r>
            <a:r>
              <a:rPr lang="de-DE" dirty="0"/>
              <a:t> </a:t>
            </a:r>
            <a:r>
              <a:rPr lang="de-DE" dirty="0" err="1"/>
              <a:t>identify</a:t>
            </a:r>
            <a:r>
              <a:rPr lang="de-DE" dirty="0"/>
              <a:t> </a:t>
            </a:r>
            <a:r>
              <a:rPr lang="de-DE" dirty="0" err="1"/>
              <a:t>and</a:t>
            </a:r>
            <a:r>
              <a:rPr lang="de-DE" dirty="0"/>
              <a:t> </a:t>
            </a:r>
            <a:r>
              <a:rPr lang="de-DE" dirty="0" err="1"/>
              <a:t>word</a:t>
            </a:r>
            <a:r>
              <a:rPr lang="de-DE" dirty="0"/>
              <a:t> </a:t>
            </a:r>
            <a:r>
              <a:rPr lang="de-DE" dirty="0" err="1"/>
              <a:t>from</a:t>
            </a:r>
            <a:r>
              <a:rPr lang="de-DE" dirty="0"/>
              <a:t> </a:t>
            </a:r>
            <a:r>
              <a:rPr lang="de-DE" dirty="0" err="1"/>
              <a:t>the</a:t>
            </a:r>
            <a:r>
              <a:rPr lang="de-DE" dirty="0"/>
              <a:t> </a:t>
            </a:r>
            <a:r>
              <a:rPr lang="de-DE" dirty="0" err="1"/>
              <a:t>text</a:t>
            </a:r>
            <a:r>
              <a:rPr lang="de-DE" dirty="0"/>
              <a:t> </a:t>
            </a:r>
            <a:r>
              <a:rPr lang="de-DE" dirty="0" err="1"/>
              <a:t>with</a:t>
            </a:r>
            <a:r>
              <a:rPr lang="de-DE" dirty="0"/>
              <a:t> </a:t>
            </a:r>
            <a:r>
              <a:rPr lang="de-DE" dirty="0" err="1"/>
              <a:t>the</a:t>
            </a:r>
            <a:r>
              <a:rPr lang="de-DE" dirty="0"/>
              <a:t> same </a:t>
            </a:r>
            <a:r>
              <a:rPr lang="de-DE" dirty="0" err="1"/>
              <a:t>meaning</a:t>
            </a:r>
            <a:r>
              <a:rPr lang="de-DE"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2. Click </a:t>
            </a:r>
            <a:r>
              <a:rPr lang="de-DE" dirty="0" err="1"/>
              <a:t>to</a:t>
            </a:r>
            <a:r>
              <a:rPr lang="de-DE" dirty="0"/>
              <a:t> </a:t>
            </a:r>
            <a:r>
              <a:rPr lang="de-DE" dirty="0" err="1"/>
              <a:t>reveal</a:t>
            </a:r>
            <a:r>
              <a:rPr lang="de-DE" dirty="0"/>
              <a:t> </a:t>
            </a:r>
            <a:r>
              <a:rPr lang="de-DE" dirty="0" err="1"/>
              <a:t>answers</a:t>
            </a:r>
            <a:r>
              <a:rPr lang="de-DE" dirty="0"/>
              <a:t>.</a:t>
            </a:r>
            <a:br>
              <a:rPr lang="de-DE" dirty="0"/>
            </a:br>
            <a:br>
              <a:rPr lang="de-DE" dirty="0"/>
            </a:br>
            <a:r>
              <a:rPr lang="de-DE" dirty="0"/>
              <a:t>Read </a:t>
            </a:r>
            <a:r>
              <a:rPr lang="de-DE" dirty="0" err="1"/>
              <a:t>aloud</a:t>
            </a:r>
            <a:r>
              <a:rPr lang="de-DE" dirty="0"/>
              <a:t> </a:t>
            </a:r>
            <a:r>
              <a:rPr lang="de-DE" dirty="0" err="1"/>
              <a:t>task</a:t>
            </a:r>
            <a:r>
              <a:rPr lang="de-DE" dirty="0"/>
              <a:t> 2.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de-DE" dirty="0"/>
              <a:t>Read </a:t>
            </a:r>
            <a:r>
              <a:rPr lang="de-DE" dirty="0" err="1"/>
              <a:t>the</a:t>
            </a:r>
            <a:r>
              <a:rPr lang="de-DE" dirty="0"/>
              <a:t> </a:t>
            </a:r>
            <a:r>
              <a:rPr lang="de-DE" dirty="0" err="1"/>
              <a:t>text</a:t>
            </a:r>
            <a:r>
              <a:rPr lang="de-DE" dirty="0"/>
              <a:t> </a:t>
            </a:r>
            <a:r>
              <a:rPr lang="de-DE" dirty="0" err="1"/>
              <a:t>aloud</a:t>
            </a:r>
            <a:r>
              <a:rPr lang="de-DE" dirty="0"/>
              <a:t>. Click </a:t>
            </a:r>
            <a:r>
              <a:rPr lang="de-DE" dirty="0" err="1"/>
              <a:t>the</a:t>
            </a:r>
            <a:r>
              <a:rPr lang="de-DE" dirty="0"/>
              <a:t> </a:t>
            </a:r>
            <a:r>
              <a:rPr lang="de-DE" dirty="0" err="1"/>
              <a:t>boxes</a:t>
            </a:r>
            <a:r>
              <a:rPr lang="de-DE" dirty="0"/>
              <a:t> </a:t>
            </a:r>
            <a:r>
              <a:rPr lang="de-DE" dirty="0" err="1"/>
              <a:t>to</a:t>
            </a:r>
            <a:r>
              <a:rPr lang="de-DE" dirty="0"/>
              <a:t> </a:t>
            </a:r>
            <a:r>
              <a:rPr lang="de-DE" dirty="0" err="1"/>
              <a:t>hear</a:t>
            </a:r>
            <a:r>
              <a:rPr lang="de-DE" dirty="0"/>
              <a:t> </a:t>
            </a:r>
            <a:r>
              <a:rPr lang="de-DE" dirty="0" err="1"/>
              <a:t>how</a:t>
            </a:r>
            <a:r>
              <a:rPr lang="de-DE" dirty="0"/>
              <a:t> </a:t>
            </a:r>
            <a:r>
              <a:rPr lang="de-DE" dirty="0" err="1"/>
              <a:t>the</a:t>
            </a:r>
            <a:r>
              <a:rPr lang="de-DE" dirty="0"/>
              <a:t> </a:t>
            </a:r>
            <a:r>
              <a:rPr lang="de-DE" dirty="0" err="1"/>
              <a:t>numbers</a:t>
            </a:r>
            <a:r>
              <a:rPr lang="de-DE" dirty="0"/>
              <a:t> </a:t>
            </a:r>
            <a:r>
              <a:rPr lang="de-DE" dirty="0" err="1"/>
              <a:t>are</a:t>
            </a:r>
            <a:r>
              <a:rPr lang="de-DE" dirty="0"/>
              <a:t> </a:t>
            </a:r>
            <a:r>
              <a:rPr lang="de-DE" dirty="0" err="1"/>
              <a:t>said</a:t>
            </a:r>
            <a:r>
              <a:rPr lang="de-DE"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jedes Jahr / begreifen / klar / Konsequenzen / täglich / schließlich / 2019 / am zweiten Juli / 53,1 Grad /  252 Milliarden Tonnen / 150 / </a:t>
            </a:r>
            <a:br>
              <a:rPr lang="de-DE" dirty="0"/>
            </a:br>
            <a:br>
              <a:rPr lang="de-DE" dirty="0"/>
            </a:br>
            <a:r>
              <a:rPr lang="de-DE" dirty="0"/>
              <a:t>Site used to create newspaper article format: </a:t>
            </a:r>
            <a:r>
              <a:rPr lang="en-GB" dirty="0">
                <a:hlinkClick r:id=""/>
              </a:rPr>
              <a:t>https://newspaper.jaguarpaw.co.uk</a:t>
            </a:r>
            <a:br>
              <a:rPr lang="en-GB" dirty="0"/>
            </a:br>
            <a:br>
              <a:rPr lang="en-GB" dirty="0"/>
            </a:b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23197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a:t>
            </a:r>
            <a:br>
              <a:rPr lang="en-GB" dirty="0"/>
            </a:br>
            <a:br>
              <a:rPr lang="en-GB" b="1" dirty="0"/>
            </a:br>
            <a:r>
              <a:rPr lang="en-GB" b="1" dirty="0"/>
              <a:t>Aim: </a:t>
            </a:r>
            <a:r>
              <a:rPr lang="en-GB" b="0" dirty="0"/>
              <a:t>To practise strong verbs in writing.</a:t>
            </a:r>
            <a:br>
              <a:rPr lang="en-GB" dirty="0"/>
            </a:br>
            <a:br>
              <a:rPr lang="en-GB" dirty="0"/>
            </a:br>
            <a:r>
              <a:rPr lang="en-GB" b="1" dirty="0"/>
              <a:t>Procedure:</a:t>
            </a:r>
            <a:br>
              <a:rPr lang="en-GB" dirty="0"/>
            </a:br>
            <a:r>
              <a:rPr lang="en-GB" dirty="0"/>
              <a:t>1. Pick one of the profiles to complete.</a:t>
            </a:r>
          </a:p>
          <a:p>
            <a:r>
              <a:rPr lang="en-GB" dirty="0"/>
              <a:t>2. Use the verbs in the centre. Not all verbs are needed.</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41679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Artwork by Steve Clarke.  All additional pictures selected are available</a:t>
            </a:r>
            <a:r>
              <a:rPr lang="en-GB" baseline="0" dirty="0"/>
              <a:t> under a Creative Common license; no attribution required.</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Note</a:t>
            </a:r>
            <a:r>
              <a:rPr lang="en-GB" sz="1200" b="0" baseline="0" dirty="0"/>
              <a:t>: </a:t>
            </a:r>
            <a:r>
              <a:rPr lang="en-GB" sz="1200" b="1" baseline="0" dirty="0"/>
              <a:t>All words listed below for this week’s learning (new and revisited sets) appear on all three Awarding Organisations’ word lists, with the following exceptions: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i) AQA list does not have </a:t>
            </a:r>
            <a:r>
              <a:rPr lang="en-GB" sz="1200" b="1" u="sng" baseline="0" dirty="0" err="1"/>
              <a:t>begreifen</a:t>
            </a:r>
            <a:r>
              <a:rPr lang="en-GB" sz="1200" b="1" u="sng" baseline="0" dirty="0"/>
              <a:t>, </a:t>
            </a:r>
            <a:r>
              <a:rPr lang="en-GB" sz="1200" b="1" u="sng" baseline="0" dirty="0" err="1"/>
              <a:t>duschen</a:t>
            </a:r>
            <a:r>
              <a:rPr lang="en-GB" sz="1200" b="1" u="sng" baseline="0" dirty="0"/>
              <a:t>, </a:t>
            </a:r>
            <a:r>
              <a:rPr lang="en-GB" sz="1200" b="1" u="sng" baseline="0" dirty="0" err="1"/>
              <a:t>mischen</a:t>
            </a:r>
            <a:r>
              <a:rPr lang="en-GB" sz="1200" b="1" u="sng" baseline="0" dirty="0"/>
              <a:t>, </a:t>
            </a:r>
            <a:r>
              <a:rPr lang="en-GB" sz="1200" b="1" u="sng" baseline="0" dirty="0" err="1"/>
              <a:t>Jahreszeit</a:t>
            </a:r>
            <a:r>
              <a:rPr lang="en-GB" sz="1200" b="1" u="sng" baseline="0" dirty="0"/>
              <a:t>.</a:t>
            </a:r>
            <a:br>
              <a:rPr lang="en-GB" sz="1200" b="1" baseline="0" dirty="0"/>
            </a:br>
            <a:r>
              <a:rPr lang="en-GB" sz="1200" b="1" u="none" baseline="0" dirty="0"/>
              <a:t>ii) Edexcel </a:t>
            </a:r>
            <a:r>
              <a:rPr lang="en-GB" sz="1200" b="1" baseline="0" dirty="0"/>
              <a:t>list does not have </a:t>
            </a:r>
            <a:r>
              <a:rPr lang="en-GB" sz="1200" b="1" u="sng" baseline="0" dirty="0" err="1"/>
              <a:t>begreifen</a:t>
            </a:r>
            <a:r>
              <a:rPr lang="en-GB" sz="1200" b="1" u="sng" baseline="0" dirty="0"/>
              <a:t>, </a:t>
            </a:r>
            <a:r>
              <a:rPr lang="en-GB" sz="1200" b="1" u="sng" baseline="0" dirty="0" err="1"/>
              <a:t>duschen</a:t>
            </a:r>
            <a:r>
              <a:rPr lang="en-GB" sz="1200" b="1" u="sng" baseline="0" dirty="0"/>
              <a:t>, </a:t>
            </a:r>
            <a:r>
              <a:rPr lang="en-GB" sz="1200" b="1" u="sng" baseline="0" dirty="0" err="1"/>
              <a:t>mischen</a:t>
            </a:r>
            <a:r>
              <a:rPr lang="en-GB" sz="1200" b="1" u="sng" baseline="0" dirty="0"/>
              <a:t>, </a:t>
            </a:r>
            <a:r>
              <a:rPr lang="en-GB" sz="1200" b="1" u="sng" baseline="0" dirty="0" err="1"/>
              <a:t>sterben</a:t>
            </a:r>
            <a:r>
              <a:rPr lang="en-GB" sz="1200" b="1" u="sng" baseline="0" dirty="0"/>
              <a:t>, </a:t>
            </a:r>
            <a:r>
              <a:rPr lang="en-GB" sz="1200" b="1" u="sng" baseline="0" dirty="0" err="1"/>
              <a:t>Jahreszeit</a:t>
            </a:r>
            <a:r>
              <a:rPr lang="en-GB" sz="1200" b="1" u="sng" baseline="0" dirty="0"/>
              <a:t>, </a:t>
            </a:r>
            <a:r>
              <a:rPr lang="en-GB" sz="1200" b="1" u="sng" baseline="0" dirty="0" err="1"/>
              <a:t>Punkt</a:t>
            </a:r>
            <a:r>
              <a:rPr lang="en-GB" sz="1200" b="1" u="sng" baseline="0" dirty="0"/>
              <a:t>.</a:t>
            </a:r>
            <a:br>
              <a:rPr lang="en-GB" sz="1200" b="1" u="sng" baseline="0" dirty="0"/>
            </a:br>
            <a:r>
              <a:rPr lang="en-GB" sz="1200" b="1" u="none" baseline="0" dirty="0"/>
              <a:t>iii) </a:t>
            </a:r>
            <a:r>
              <a:rPr lang="en-GB" sz="1200" b="1" u="none" baseline="0" dirty="0" err="1"/>
              <a:t>Eduqas</a:t>
            </a:r>
            <a:r>
              <a:rPr lang="en-GB" sz="1200" b="1" u="none" baseline="0" dirty="0"/>
              <a:t> list does not have </a:t>
            </a:r>
            <a:r>
              <a:rPr lang="en-GB" sz="1200" b="1" u="sng" baseline="0" dirty="0" err="1"/>
              <a:t>begreifen</a:t>
            </a:r>
            <a:r>
              <a:rPr lang="en-GB" sz="1200" b="1" u="sng" baseline="0" dirty="0"/>
              <a:t>, </a:t>
            </a:r>
            <a:r>
              <a:rPr lang="en-GB" sz="1200" b="1" u="sng" baseline="0" dirty="0" err="1"/>
              <a:t>duschen</a:t>
            </a:r>
            <a:r>
              <a:rPr lang="en-GB" sz="1200" b="1" u="sng" baseline="0" dirty="0"/>
              <a:t>, </a:t>
            </a:r>
            <a:r>
              <a:rPr lang="en-GB" sz="1200" b="1" u="sng" baseline="0" dirty="0" err="1"/>
              <a:t>Jahreszeit</a:t>
            </a:r>
            <a:r>
              <a:rPr lang="en-GB" sz="1200" b="1" u="sng" baseline="0" dirty="0"/>
              <a:t>.</a:t>
            </a:r>
            <a:br>
              <a:rPr lang="en-GB" sz="1200" b="1" baseline="0" dirty="0"/>
            </a:b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2):</a:t>
            </a:r>
            <a:br>
              <a:rPr lang="en-GB" sz="1200" b="1" dirty="0"/>
            </a:br>
            <a:r>
              <a:rPr lang="en-GB" sz="1200" b="0" dirty="0"/>
              <a:t>Consolidation of present tense: strong verbs</a:t>
            </a:r>
            <a:br>
              <a:rPr lang="en-GB" sz="1200" b="0" dirty="0"/>
            </a:br>
            <a:r>
              <a:rPr lang="en-GB" sz="1200" b="0" dirty="0"/>
              <a:t>Introduction to </a:t>
            </a:r>
            <a:r>
              <a:rPr lang="de-DE" sz="1200" b="0" dirty="0"/>
              <a:t>direct object pronouns (ihn, sie, es, mich, dich)</a:t>
            </a:r>
            <a:br>
              <a:rPr lang="de-DE" sz="1200" b="0" dirty="0"/>
            </a:br>
            <a:r>
              <a:rPr lang="de-DE" sz="1200" b="0" dirty="0"/>
              <a:t>Use of nicht vs nichts</a:t>
            </a:r>
            <a:br>
              <a:rPr lang="en-GB" sz="1200" b="1" dirty="0"/>
            </a:b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8.1.2.1 </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enthalten</a:t>
            </a:r>
            <a:r>
              <a:rPr lang="en-GB" sz="1200" b="0" kern="1200" dirty="0">
                <a:solidFill>
                  <a:schemeClr val="tx1"/>
                </a:solidFill>
                <a:effectLst/>
                <a:latin typeface="+mn-lt"/>
                <a:ea typeface="+mn-ea"/>
                <a:cs typeface="+mn-cs"/>
              </a:rPr>
              <a:t> [562] </a:t>
            </a:r>
            <a:r>
              <a:rPr lang="en-GB" sz="1200" b="0" kern="1200" dirty="0" err="1">
                <a:solidFill>
                  <a:schemeClr val="tx1"/>
                </a:solidFill>
                <a:effectLst/>
                <a:latin typeface="+mn-lt"/>
                <a:ea typeface="+mn-ea"/>
                <a:cs typeface="+mn-cs"/>
              </a:rPr>
              <a:t>sterben</a:t>
            </a:r>
            <a:r>
              <a:rPr lang="en-GB" sz="1200" b="0" kern="1200" dirty="0">
                <a:solidFill>
                  <a:schemeClr val="tx1"/>
                </a:solidFill>
                <a:effectLst/>
                <a:latin typeface="+mn-lt"/>
                <a:ea typeface="+mn-ea"/>
                <a:cs typeface="+mn-cs"/>
              </a:rPr>
              <a:t> [475] </a:t>
            </a:r>
            <a:r>
              <a:rPr lang="en-GB" sz="1200" b="0" kern="1200" dirty="0" err="1">
                <a:solidFill>
                  <a:schemeClr val="tx1"/>
                </a:solidFill>
                <a:effectLst/>
                <a:latin typeface="+mn-lt"/>
                <a:ea typeface="+mn-ea"/>
                <a:cs typeface="+mn-cs"/>
              </a:rPr>
              <a:t>mich</a:t>
            </a:r>
            <a:r>
              <a:rPr lang="en-GB" sz="1200" b="0" kern="1200" dirty="0">
                <a:solidFill>
                  <a:schemeClr val="tx1"/>
                </a:solidFill>
                <a:effectLst/>
                <a:latin typeface="+mn-lt"/>
                <a:ea typeface="+mn-ea"/>
                <a:cs typeface="+mn-cs"/>
              </a:rPr>
              <a:t> [65] dich [217] </a:t>
            </a:r>
            <a:r>
              <a:rPr lang="en-GB" sz="1200" b="0" kern="1200" dirty="0" err="1">
                <a:solidFill>
                  <a:schemeClr val="tx1"/>
                </a:solidFill>
                <a:effectLst/>
                <a:latin typeface="+mn-lt"/>
                <a:ea typeface="+mn-ea"/>
                <a:cs typeface="+mn-cs"/>
              </a:rPr>
              <a:t>nichts</a:t>
            </a:r>
            <a:r>
              <a:rPr lang="en-GB" sz="1200" b="0" kern="1200" dirty="0">
                <a:solidFill>
                  <a:schemeClr val="tx1"/>
                </a:solidFill>
                <a:effectLst/>
                <a:latin typeface="+mn-lt"/>
                <a:ea typeface="+mn-ea"/>
                <a:cs typeface="+mn-cs"/>
              </a:rPr>
              <a:t> [109] </a:t>
            </a:r>
            <a:r>
              <a:rPr lang="en-GB" sz="1200" b="0" kern="1200" dirty="0" err="1">
                <a:solidFill>
                  <a:schemeClr val="tx1"/>
                </a:solidFill>
                <a:effectLst/>
                <a:latin typeface="+mn-lt"/>
                <a:ea typeface="+mn-ea"/>
                <a:cs typeface="+mn-cs"/>
              </a:rPr>
              <a:t>Bevölkerung</a:t>
            </a:r>
            <a:r>
              <a:rPr lang="en-GB" sz="1200" b="0" kern="1200" dirty="0">
                <a:solidFill>
                  <a:schemeClr val="tx1"/>
                </a:solidFill>
                <a:effectLst/>
                <a:latin typeface="+mn-lt"/>
                <a:ea typeface="+mn-ea"/>
                <a:cs typeface="+mn-cs"/>
              </a:rPr>
              <a:t> [1018] </a:t>
            </a:r>
            <a:r>
              <a:rPr lang="en-GB" sz="1200" b="0" kern="1200" dirty="0" err="1">
                <a:solidFill>
                  <a:schemeClr val="tx1"/>
                </a:solidFill>
                <a:effectLst/>
                <a:latin typeface="+mn-lt"/>
                <a:ea typeface="+mn-ea"/>
                <a:cs typeface="+mn-cs"/>
              </a:rPr>
              <a:t>Prozent</a:t>
            </a:r>
            <a:r>
              <a:rPr lang="en-GB" sz="1200" b="0" kern="1200" dirty="0">
                <a:solidFill>
                  <a:schemeClr val="tx1"/>
                </a:solidFill>
                <a:effectLst/>
                <a:latin typeface="+mn-lt"/>
                <a:ea typeface="+mn-ea"/>
                <a:cs typeface="+mn-cs"/>
              </a:rPr>
              <a:t> [172] </a:t>
            </a:r>
            <a:r>
              <a:rPr lang="en-GB" sz="1200" b="0" kern="1200" dirty="0" err="1">
                <a:solidFill>
                  <a:schemeClr val="tx1"/>
                </a:solidFill>
                <a:effectLst/>
                <a:latin typeface="+mn-lt"/>
                <a:ea typeface="+mn-ea"/>
                <a:cs typeface="+mn-cs"/>
              </a:rPr>
              <a:t>Unterstützung</a:t>
            </a:r>
            <a:r>
              <a:rPr lang="en-GB" sz="1200" b="0" kern="1200" dirty="0">
                <a:solidFill>
                  <a:schemeClr val="tx1"/>
                </a:solidFill>
                <a:effectLst/>
                <a:latin typeface="+mn-lt"/>
                <a:ea typeface="+mn-ea"/>
                <a:cs typeface="+mn-cs"/>
              </a:rPr>
              <a:t> [1141] </a:t>
            </a:r>
            <a:r>
              <a:rPr lang="en-GB" sz="1200" b="0" kern="1200" dirty="0" err="1">
                <a:solidFill>
                  <a:schemeClr val="tx1"/>
                </a:solidFill>
                <a:effectLst/>
                <a:latin typeface="+mn-lt"/>
                <a:ea typeface="+mn-ea"/>
                <a:cs typeface="+mn-cs"/>
              </a:rPr>
              <a:t>nur</a:t>
            </a:r>
            <a:r>
              <a:rPr lang="en-GB" sz="1200" b="0" kern="1200" dirty="0">
                <a:solidFill>
                  <a:schemeClr val="tx1"/>
                </a:solidFill>
                <a:effectLst/>
                <a:latin typeface="+mn-lt"/>
                <a:ea typeface="+mn-ea"/>
                <a:cs typeface="+mn-cs"/>
              </a:rPr>
              <a:t> [39] </a:t>
            </a:r>
            <a:r>
              <a:rPr lang="en-GB" sz="1200" b="0" kern="1200" dirty="0" err="1">
                <a:solidFill>
                  <a:schemeClr val="tx1"/>
                </a:solidFill>
                <a:effectLst/>
                <a:latin typeface="+mn-lt"/>
                <a:ea typeface="+mn-ea"/>
                <a:cs typeface="+mn-cs"/>
              </a:rPr>
              <a:t>vierzig</a:t>
            </a:r>
            <a:r>
              <a:rPr lang="en-GB" sz="1200" b="0" kern="1200" dirty="0">
                <a:solidFill>
                  <a:schemeClr val="tx1"/>
                </a:solidFill>
                <a:effectLst/>
                <a:latin typeface="+mn-lt"/>
                <a:ea typeface="+mn-ea"/>
                <a:cs typeface="+mn-cs"/>
              </a:rPr>
              <a:t> [2907] </a:t>
            </a:r>
            <a:r>
              <a:rPr lang="en-GB" sz="1200" b="0" kern="1200" dirty="0" err="1">
                <a:solidFill>
                  <a:schemeClr val="tx1"/>
                </a:solidFill>
                <a:effectLst/>
                <a:latin typeface="+mn-lt"/>
                <a:ea typeface="+mn-ea"/>
                <a:cs typeface="+mn-cs"/>
              </a:rPr>
              <a:t>fünfzig</a:t>
            </a:r>
            <a:r>
              <a:rPr lang="en-GB" sz="1200" b="0" kern="1200" dirty="0">
                <a:solidFill>
                  <a:schemeClr val="tx1"/>
                </a:solidFill>
                <a:effectLst/>
                <a:latin typeface="+mn-lt"/>
                <a:ea typeface="+mn-ea"/>
                <a:cs typeface="+mn-cs"/>
              </a:rPr>
              <a:t> [2390] </a:t>
            </a:r>
            <a:r>
              <a:rPr lang="en-GB" sz="1200" b="0" kern="1200" dirty="0" err="1">
                <a:solidFill>
                  <a:schemeClr val="tx1"/>
                </a:solidFill>
                <a:effectLst/>
                <a:latin typeface="+mn-lt"/>
                <a:ea typeface="+mn-ea"/>
                <a:cs typeface="+mn-cs"/>
              </a:rPr>
              <a:t>sechzig</a:t>
            </a:r>
            <a:r>
              <a:rPr lang="en-GB" sz="1200" b="0" kern="1200" dirty="0">
                <a:solidFill>
                  <a:schemeClr val="tx1"/>
                </a:solidFill>
                <a:effectLst/>
                <a:latin typeface="+mn-lt"/>
                <a:ea typeface="+mn-ea"/>
                <a:cs typeface="+mn-cs"/>
              </a:rPr>
              <a:t> [2448] </a:t>
            </a:r>
            <a:r>
              <a:rPr lang="en-GB" sz="1200" b="0" kern="1200" dirty="0" err="1">
                <a:solidFill>
                  <a:schemeClr val="tx1"/>
                </a:solidFill>
                <a:effectLst/>
                <a:latin typeface="+mn-lt"/>
                <a:ea typeface="+mn-ea"/>
                <a:cs typeface="+mn-cs"/>
              </a:rPr>
              <a:t>siebzig</a:t>
            </a:r>
            <a:r>
              <a:rPr lang="en-GB" sz="1200" b="0" kern="1200" dirty="0">
                <a:solidFill>
                  <a:schemeClr val="tx1"/>
                </a:solidFill>
                <a:effectLst/>
                <a:latin typeface="+mn-lt"/>
                <a:ea typeface="+mn-ea"/>
                <a:cs typeface="+mn-cs"/>
              </a:rPr>
              <a:t> [2609] </a:t>
            </a:r>
            <a:r>
              <a:rPr lang="en-GB" sz="1200" b="0" kern="1200" dirty="0" err="1">
                <a:solidFill>
                  <a:schemeClr val="tx1"/>
                </a:solidFill>
                <a:effectLst/>
                <a:latin typeface="+mn-lt"/>
                <a:ea typeface="+mn-ea"/>
                <a:cs typeface="+mn-cs"/>
              </a:rPr>
              <a:t>achtzig</a:t>
            </a:r>
            <a:r>
              <a:rPr lang="en-GB" sz="1200" b="0" kern="1200" dirty="0">
                <a:solidFill>
                  <a:schemeClr val="tx1"/>
                </a:solidFill>
                <a:effectLst/>
                <a:latin typeface="+mn-lt"/>
                <a:ea typeface="+mn-ea"/>
                <a:cs typeface="+mn-cs"/>
              </a:rPr>
              <a:t> [3301] </a:t>
            </a:r>
            <a:r>
              <a:rPr lang="en-GB" sz="1200" b="0" kern="1200" dirty="0" err="1">
                <a:solidFill>
                  <a:schemeClr val="tx1"/>
                </a:solidFill>
                <a:effectLst/>
                <a:latin typeface="+mn-lt"/>
                <a:ea typeface="+mn-ea"/>
                <a:cs typeface="+mn-cs"/>
              </a:rPr>
              <a:t>neunzig</a:t>
            </a:r>
            <a:r>
              <a:rPr lang="en-GB" sz="1200" b="0" kern="1200" dirty="0">
                <a:solidFill>
                  <a:schemeClr val="tx1"/>
                </a:solidFill>
                <a:effectLst/>
                <a:latin typeface="+mn-lt"/>
                <a:ea typeface="+mn-ea"/>
                <a:cs typeface="+mn-cs"/>
              </a:rPr>
              <a:t> [3028] </a:t>
            </a:r>
            <a:r>
              <a:rPr lang="en-GB" sz="1200" b="0" kern="1200" dirty="0" err="1">
                <a:solidFill>
                  <a:schemeClr val="tx1"/>
                </a:solidFill>
                <a:effectLst/>
                <a:latin typeface="+mn-lt"/>
                <a:ea typeface="+mn-ea"/>
                <a:cs typeface="+mn-cs"/>
              </a:rPr>
              <a:t>hundert</a:t>
            </a:r>
            <a:r>
              <a:rPr lang="en-GB" sz="1200" b="0" kern="1200" dirty="0">
                <a:solidFill>
                  <a:schemeClr val="tx1"/>
                </a:solidFill>
                <a:effectLst/>
                <a:latin typeface="+mn-lt"/>
                <a:ea typeface="+mn-ea"/>
                <a:cs typeface="+mn-cs"/>
              </a:rPr>
              <a:t> [1107]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cs typeface="Calibri"/>
                <a:sym typeface="Calibri"/>
              </a:rPr>
              <a:t>8.1.1.5 </a:t>
            </a:r>
            <a:r>
              <a:rPr lang="en-GB" sz="1200" b="0" kern="1200" dirty="0" err="1">
                <a:solidFill>
                  <a:schemeClr val="tx1"/>
                </a:solidFill>
                <a:effectLst/>
                <a:latin typeface="+mn-lt"/>
                <a:ea typeface="+mn-ea"/>
                <a:cs typeface="+mn-cs"/>
              </a:rPr>
              <a:t>begreifen</a:t>
            </a:r>
            <a:r>
              <a:rPr lang="en-GB" sz="1200" b="0" kern="1200" dirty="0">
                <a:solidFill>
                  <a:schemeClr val="tx1"/>
                </a:solidFill>
                <a:effectLst/>
                <a:latin typeface="+mn-lt"/>
                <a:ea typeface="+mn-ea"/>
                <a:cs typeface="+mn-cs"/>
              </a:rPr>
              <a:t> [1346] </a:t>
            </a:r>
            <a:r>
              <a:rPr lang="en-GB" sz="1200" b="0" kern="1200" dirty="0" err="1">
                <a:solidFill>
                  <a:schemeClr val="tx1"/>
                </a:solidFill>
                <a:effectLst/>
                <a:latin typeface="+mn-lt"/>
                <a:ea typeface="+mn-ea"/>
                <a:cs typeface="+mn-cs"/>
              </a:rPr>
              <a:t>duschen</a:t>
            </a:r>
            <a:r>
              <a:rPr lang="en-GB" sz="1200" b="0" kern="1200" dirty="0">
                <a:solidFill>
                  <a:schemeClr val="tx1"/>
                </a:solidFill>
                <a:effectLst/>
                <a:latin typeface="+mn-lt"/>
                <a:ea typeface="+mn-ea"/>
                <a:cs typeface="+mn-cs"/>
              </a:rPr>
              <a:t> [&gt;5009] </a:t>
            </a:r>
            <a:r>
              <a:rPr lang="en-GB" sz="1200" b="0" kern="1200" dirty="0" err="1">
                <a:solidFill>
                  <a:schemeClr val="tx1"/>
                </a:solidFill>
                <a:effectLst/>
                <a:latin typeface="+mn-lt"/>
                <a:ea typeface="+mn-ea"/>
                <a:cs typeface="+mn-cs"/>
              </a:rPr>
              <a:t>Blick</a:t>
            </a:r>
            <a:r>
              <a:rPr lang="en-GB" sz="1200" b="0" kern="1200" dirty="0">
                <a:solidFill>
                  <a:schemeClr val="tx1"/>
                </a:solidFill>
                <a:effectLst/>
                <a:latin typeface="+mn-lt"/>
                <a:ea typeface="+mn-ea"/>
                <a:cs typeface="+mn-cs"/>
              </a:rPr>
              <a:t> [306] </a:t>
            </a:r>
            <a:r>
              <a:rPr lang="en-GB" sz="1200" b="0" kern="1200" dirty="0" err="1">
                <a:solidFill>
                  <a:schemeClr val="tx1"/>
                </a:solidFill>
                <a:effectLst/>
                <a:latin typeface="+mn-lt"/>
                <a:ea typeface="+mn-ea"/>
                <a:cs typeface="+mn-cs"/>
              </a:rPr>
              <a:t>Dezember</a:t>
            </a:r>
            <a:r>
              <a:rPr lang="en-GB" sz="1200" b="0" kern="1200" dirty="0">
                <a:solidFill>
                  <a:schemeClr val="tx1"/>
                </a:solidFill>
                <a:effectLst/>
                <a:latin typeface="+mn-lt"/>
                <a:ea typeface="+mn-ea"/>
                <a:cs typeface="+mn-cs"/>
              </a:rPr>
              <a:t> [1527] </a:t>
            </a:r>
            <a:r>
              <a:rPr lang="en-GB" sz="1200" b="0" kern="1200" dirty="0" err="1">
                <a:solidFill>
                  <a:schemeClr val="tx1"/>
                </a:solidFill>
                <a:effectLst/>
                <a:latin typeface="+mn-lt"/>
                <a:ea typeface="+mn-ea"/>
                <a:cs typeface="+mn-cs"/>
              </a:rPr>
              <a:t>Jahreszeit</a:t>
            </a:r>
            <a:r>
              <a:rPr lang="en-GB" sz="1200" b="0" kern="1200" dirty="0">
                <a:solidFill>
                  <a:schemeClr val="tx1"/>
                </a:solidFill>
                <a:effectLst/>
                <a:latin typeface="+mn-lt"/>
                <a:ea typeface="+mn-ea"/>
                <a:cs typeface="+mn-cs"/>
              </a:rPr>
              <a:t> [4818] Mal [82] </a:t>
            </a:r>
            <a:r>
              <a:rPr lang="en-GB" sz="1200" b="0" kern="1200" dirty="0" err="1">
                <a:solidFill>
                  <a:schemeClr val="tx1"/>
                </a:solidFill>
                <a:effectLst/>
                <a:latin typeface="+mn-lt"/>
                <a:ea typeface="+mn-ea"/>
                <a:cs typeface="+mn-cs"/>
              </a:rPr>
              <a:t>März</a:t>
            </a:r>
            <a:r>
              <a:rPr lang="en-GB" sz="1200" b="0" kern="1200" dirty="0">
                <a:solidFill>
                  <a:schemeClr val="tx1"/>
                </a:solidFill>
                <a:effectLst/>
                <a:latin typeface="+mn-lt"/>
                <a:ea typeface="+mn-ea"/>
                <a:cs typeface="+mn-cs"/>
              </a:rPr>
              <a:t> [987] </a:t>
            </a:r>
            <a:r>
              <a:rPr lang="en-GB" sz="1200" b="0" kern="1200" dirty="0" err="1">
                <a:solidFill>
                  <a:schemeClr val="tx1"/>
                </a:solidFill>
                <a:effectLst/>
                <a:latin typeface="+mn-lt"/>
                <a:ea typeface="+mn-ea"/>
                <a:cs typeface="+mn-cs"/>
              </a:rPr>
              <a:t>Pflanze</a:t>
            </a:r>
            <a:r>
              <a:rPr lang="en-GB" sz="1200" b="0" kern="1200" dirty="0">
                <a:solidFill>
                  <a:schemeClr val="tx1"/>
                </a:solidFill>
                <a:effectLst/>
                <a:latin typeface="+mn-lt"/>
                <a:ea typeface="+mn-ea"/>
                <a:cs typeface="+mn-cs"/>
              </a:rPr>
              <a:t> [1667] Schuh [1678] </a:t>
            </a:r>
            <a:r>
              <a:rPr lang="en-GB" sz="1200" b="0" kern="1200" dirty="0" err="1">
                <a:solidFill>
                  <a:schemeClr val="tx1"/>
                </a:solidFill>
                <a:effectLst/>
                <a:latin typeface="+mn-lt"/>
                <a:ea typeface="+mn-ea"/>
                <a:cs typeface="+mn-cs"/>
              </a:rPr>
              <a:t>Wechsel</a:t>
            </a:r>
            <a:r>
              <a:rPr lang="en-GB" sz="1200" b="0" kern="1200" dirty="0">
                <a:solidFill>
                  <a:schemeClr val="tx1"/>
                </a:solidFill>
                <a:effectLst/>
                <a:latin typeface="+mn-lt"/>
                <a:ea typeface="+mn-ea"/>
                <a:cs typeface="+mn-cs"/>
              </a:rPr>
              <a:t> [2525]  </a:t>
            </a:r>
            <a:r>
              <a:rPr lang="en-GB" sz="1200" b="0" kern="1200" dirty="0" err="1">
                <a:solidFill>
                  <a:schemeClr val="tx1"/>
                </a:solidFill>
                <a:effectLst/>
                <a:latin typeface="+mn-lt"/>
                <a:ea typeface="+mn-ea"/>
                <a:cs typeface="+mn-cs"/>
              </a:rPr>
              <a:t>bequem</a:t>
            </a:r>
            <a:r>
              <a:rPr lang="en-GB" sz="1200" b="0" kern="1200" dirty="0">
                <a:solidFill>
                  <a:schemeClr val="tx1"/>
                </a:solidFill>
                <a:effectLst/>
                <a:latin typeface="+mn-lt"/>
                <a:ea typeface="+mn-ea"/>
                <a:cs typeface="+mn-cs"/>
              </a:rPr>
              <a:t> [3369] </a:t>
            </a:r>
            <a:r>
              <a:rPr lang="en-GB" sz="1200" b="0" kern="1200" dirty="0" err="1">
                <a:solidFill>
                  <a:schemeClr val="tx1"/>
                </a:solidFill>
                <a:effectLst/>
                <a:latin typeface="+mn-lt"/>
                <a:ea typeface="+mn-ea"/>
                <a:cs typeface="+mn-cs"/>
              </a:rPr>
              <a:t>freundlich</a:t>
            </a:r>
            <a:r>
              <a:rPr lang="en-GB" sz="1200" b="0" kern="1200" dirty="0">
                <a:solidFill>
                  <a:schemeClr val="tx1"/>
                </a:solidFill>
                <a:effectLst/>
                <a:latin typeface="+mn-lt"/>
                <a:ea typeface="+mn-ea"/>
                <a:cs typeface="+mn-cs"/>
              </a:rPr>
              <a:t> [1566]  </a:t>
            </a:r>
            <a:r>
              <a:rPr lang="en-GB" sz="1200" b="0" kern="1200" dirty="0" err="1">
                <a:solidFill>
                  <a:schemeClr val="tx1"/>
                </a:solidFill>
                <a:effectLst/>
                <a:latin typeface="+mn-lt"/>
                <a:ea typeface="+mn-ea"/>
                <a:cs typeface="+mn-cs"/>
              </a:rPr>
              <a:t>wieder</a:t>
            </a:r>
            <a:r>
              <a:rPr lang="en-GB" sz="1200" b="0" kern="1200" dirty="0">
                <a:solidFill>
                  <a:schemeClr val="tx1"/>
                </a:solidFill>
                <a:effectLst/>
                <a:latin typeface="+mn-lt"/>
                <a:ea typeface="+mn-ea"/>
                <a:cs typeface="+mn-cs"/>
              </a:rPr>
              <a:t> [74]</a:t>
            </a:r>
            <a:br>
              <a:rPr lang="en-GB" sz="1200" b="1" i="0" u="none" strike="noStrike" kern="1200" cap="none" dirty="0">
                <a:solidFill>
                  <a:schemeClr val="tx1"/>
                </a:solidFill>
                <a:effectLst/>
                <a:latin typeface="+mn-lt"/>
                <a:cs typeface="Calibri"/>
                <a:sym typeface="Calibri"/>
              </a:rPr>
            </a:br>
            <a:r>
              <a:rPr lang="en-GB" sz="1200" b="1" i="0" u="none" strike="noStrike" kern="1200" cap="none" dirty="0">
                <a:solidFill>
                  <a:schemeClr val="tx1"/>
                </a:solidFill>
                <a:effectLst/>
                <a:latin typeface="+mn-lt"/>
                <a:cs typeface="Calibri"/>
                <a:sym typeface="Calibri"/>
              </a:rPr>
              <a:t>7.3.2.4 </a:t>
            </a:r>
            <a:r>
              <a:rPr lang="en-GB" sz="1200" kern="1200" dirty="0" err="1">
                <a:solidFill>
                  <a:schemeClr val="tx1"/>
                </a:solidFill>
                <a:effectLst/>
                <a:latin typeface="+mn-lt"/>
                <a:ea typeface="+mn-ea"/>
                <a:cs typeface="+mn-cs"/>
              </a:rPr>
              <a:t>beginnen</a:t>
            </a:r>
            <a:r>
              <a:rPr lang="en-GB" sz="1200" kern="1200" dirty="0">
                <a:solidFill>
                  <a:schemeClr val="tx1"/>
                </a:solidFill>
                <a:effectLst/>
                <a:latin typeface="+mn-lt"/>
                <a:ea typeface="+mn-ea"/>
                <a:cs typeface="+mn-cs"/>
              </a:rPr>
              <a:t> [239] </a:t>
            </a:r>
            <a:r>
              <a:rPr lang="en-GB" sz="1200" kern="1200" dirty="0" err="1">
                <a:solidFill>
                  <a:schemeClr val="tx1"/>
                </a:solidFill>
                <a:effectLst/>
                <a:latin typeface="+mn-lt"/>
                <a:ea typeface="+mn-ea"/>
                <a:cs typeface="+mn-cs"/>
              </a:rPr>
              <a:t>erhalten</a:t>
            </a:r>
            <a:r>
              <a:rPr lang="en-GB" sz="1200" kern="1200" dirty="0">
                <a:solidFill>
                  <a:schemeClr val="tx1"/>
                </a:solidFill>
                <a:effectLst/>
                <a:latin typeface="+mn-lt"/>
                <a:ea typeface="+mn-ea"/>
                <a:cs typeface="+mn-cs"/>
              </a:rPr>
              <a:t> [283] </a:t>
            </a:r>
            <a:r>
              <a:rPr lang="en-GB" sz="1200" kern="1200" dirty="0" err="1">
                <a:solidFill>
                  <a:schemeClr val="tx1"/>
                </a:solidFill>
                <a:effectLst/>
                <a:latin typeface="+mn-lt"/>
                <a:ea typeface="+mn-ea"/>
                <a:cs typeface="+mn-cs"/>
              </a:rPr>
              <a:t>gewinnen</a:t>
            </a:r>
            <a:r>
              <a:rPr lang="en-GB" sz="1200" kern="1200" dirty="0">
                <a:solidFill>
                  <a:schemeClr val="tx1"/>
                </a:solidFill>
                <a:effectLst/>
                <a:latin typeface="+mn-lt"/>
                <a:ea typeface="+mn-ea"/>
                <a:cs typeface="+mn-cs"/>
              </a:rPr>
              <a:t> [408]  </a:t>
            </a:r>
            <a:r>
              <a:rPr lang="en-GB" sz="1200" kern="1200" dirty="0" err="1">
                <a:solidFill>
                  <a:schemeClr val="tx1"/>
                </a:solidFill>
                <a:effectLst/>
                <a:latin typeface="+mn-lt"/>
                <a:ea typeface="+mn-ea"/>
                <a:cs typeface="+mn-cs"/>
              </a:rPr>
              <a:t>legen</a:t>
            </a:r>
            <a:r>
              <a:rPr lang="en-GB" sz="1200" kern="1200" dirty="0">
                <a:solidFill>
                  <a:schemeClr val="tx1"/>
                </a:solidFill>
                <a:effectLst/>
                <a:latin typeface="+mn-lt"/>
                <a:ea typeface="+mn-ea"/>
                <a:cs typeface="+mn-cs"/>
              </a:rPr>
              <a:t> [296] </a:t>
            </a:r>
            <a:r>
              <a:rPr lang="en-GB" sz="1200" kern="1200" dirty="0" err="1">
                <a:solidFill>
                  <a:schemeClr val="tx1"/>
                </a:solidFill>
                <a:effectLst/>
                <a:latin typeface="+mn-lt"/>
                <a:ea typeface="+mn-ea"/>
                <a:cs typeface="+mn-cs"/>
              </a:rPr>
              <a:t>mischen</a:t>
            </a:r>
            <a:r>
              <a:rPr lang="en-GB" sz="1200" kern="1200" dirty="0">
                <a:solidFill>
                  <a:schemeClr val="tx1"/>
                </a:solidFill>
                <a:effectLst/>
                <a:latin typeface="+mn-lt"/>
                <a:ea typeface="+mn-ea"/>
                <a:cs typeface="+mn-cs"/>
              </a:rPr>
              <a:t> [2105] </a:t>
            </a:r>
            <a:r>
              <a:rPr lang="en-GB" sz="1200" kern="1200" dirty="0" err="1">
                <a:solidFill>
                  <a:schemeClr val="tx1"/>
                </a:solidFill>
                <a:effectLst/>
                <a:latin typeface="+mn-lt"/>
                <a:ea typeface="+mn-ea"/>
                <a:cs typeface="+mn-cs"/>
              </a:rPr>
              <a:t>werfen</a:t>
            </a:r>
            <a:r>
              <a:rPr lang="en-GB" sz="1200" kern="1200" dirty="0">
                <a:solidFill>
                  <a:schemeClr val="tx1"/>
                </a:solidFill>
                <a:effectLst/>
                <a:latin typeface="+mn-lt"/>
                <a:ea typeface="+mn-ea"/>
                <a:cs typeface="+mn-cs"/>
              </a:rPr>
              <a:t> [672] </a:t>
            </a:r>
            <a:r>
              <a:rPr lang="en-GB" sz="1200" b="0" kern="1200" dirty="0" err="1">
                <a:solidFill>
                  <a:schemeClr val="tx1"/>
                </a:solidFill>
                <a:effectLst/>
                <a:latin typeface="+mn-lt"/>
                <a:ea typeface="+mn-ea"/>
                <a:cs typeface="+mn-cs"/>
              </a:rPr>
              <a:t>ziehen</a:t>
            </a:r>
            <a:r>
              <a:rPr lang="en-GB" sz="1200" b="0" kern="1200" dirty="0">
                <a:solidFill>
                  <a:schemeClr val="tx1"/>
                </a:solidFill>
                <a:effectLst/>
                <a:latin typeface="+mn-lt"/>
                <a:ea typeface="+mn-ea"/>
                <a:cs typeface="+mn-cs"/>
              </a:rPr>
              <a:t> [266] die Mitte [756] der </a:t>
            </a:r>
            <a:r>
              <a:rPr lang="en-GB" sz="1200" b="0" kern="1200" dirty="0" err="1">
                <a:solidFill>
                  <a:schemeClr val="tx1"/>
                </a:solidFill>
                <a:effectLst/>
                <a:latin typeface="+mn-lt"/>
                <a:ea typeface="+mn-ea"/>
                <a:cs typeface="+mn-cs"/>
              </a:rPr>
              <a:t>Punkt</a:t>
            </a:r>
            <a:r>
              <a:rPr lang="en-GB" sz="1200" b="0" kern="1200" dirty="0">
                <a:solidFill>
                  <a:schemeClr val="tx1"/>
                </a:solidFill>
                <a:effectLst/>
                <a:latin typeface="+mn-lt"/>
                <a:ea typeface="+mn-ea"/>
                <a:cs typeface="+mn-cs"/>
              </a:rPr>
              <a:t> [427] das </a:t>
            </a:r>
            <a:r>
              <a:rPr lang="en-GB" sz="1200" b="0" kern="1200" dirty="0" err="1">
                <a:solidFill>
                  <a:schemeClr val="tx1"/>
                </a:solidFill>
                <a:effectLst/>
                <a:latin typeface="+mn-lt"/>
                <a:ea typeface="+mn-ea"/>
                <a:cs typeface="+mn-cs"/>
              </a:rPr>
              <a:t>Ziel</a:t>
            </a:r>
            <a:r>
              <a:rPr lang="en-GB" sz="1200" b="0" kern="1200" dirty="0">
                <a:solidFill>
                  <a:schemeClr val="tx1"/>
                </a:solidFill>
                <a:effectLst/>
                <a:latin typeface="+mn-lt"/>
                <a:ea typeface="+mn-ea"/>
                <a:cs typeface="+mn-cs"/>
              </a:rPr>
              <a:t> [325] </a:t>
            </a:r>
            <a:r>
              <a:rPr lang="en-GB" sz="1200" b="0" kern="1200" dirty="0" err="1">
                <a:solidFill>
                  <a:schemeClr val="tx1"/>
                </a:solidFill>
                <a:effectLst/>
                <a:latin typeface="+mn-lt"/>
                <a:ea typeface="+mn-ea"/>
                <a:cs typeface="+mn-cs"/>
              </a:rPr>
              <a:t>jeder</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jede</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jedes</a:t>
            </a:r>
            <a:r>
              <a:rPr lang="en-GB" sz="1200" b="0" kern="1200" dirty="0">
                <a:solidFill>
                  <a:schemeClr val="tx1"/>
                </a:solidFill>
                <a:effectLst/>
                <a:latin typeface="+mn-lt"/>
                <a:ea typeface="+mn-ea"/>
                <a:cs typeface="+mn-cs"/>
              </a:rPr>
              <a:t> [88]</a:t>
            </a:r>
            <a:br>
              <a:rPr lang="en-GB" sz="1200" b="0" i="0" u="none" strike="noStrike" kern="1200" cap="none" dirty="0">
                <a:solidFill>
                  <a:schemeClr val="tx1"/>
                </a:solidFill>
                <a:effectLst/>
                <a:latin typeface="+mn-lt"/>
                <a:cs typeface="Calibri"/>
                <a:sym typeface="Calibri"/>
              </a:rPr>
            </a:br>
            <a:endParaRPr lang="en-GB" sz="1200" b="0" i="0" u="none" strike="noStrike" kern="1200" cap="none" dirty="0">
              <a:solidFill>
                <a:schemeClr val="tx1"/>
              </a:solidFill>
              <a:effectLst/>
              <a:latin typeface="+mn-lt"/>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cs typeface="Calibri"/>
              <a:sym typeface="Calibri"/>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LDP resources are given in the LDP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524EC0-78A1-4B0E-B96D-0D905194825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78988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Timing: 8 minutes </a:t>
            </a:r>
            <a:r>
              <a:rPr lang="en-GB" sz="1200" kern="1200" dirty="0">
                <a:solidFill>
                  <a:schemeClr val="tx1"/>
                </a:solidFill>
                <a:effectLst/>
                <a:latin typeface="+mn-lt"/>
                <a:ea typeface="+mn-ea"/>
                <a:cs typeface="+mn-cs"/>
              </a:rPr>
              <a:t>(both </a:t>
            </a:r>
            <a:r>
              <a:rPr lang="en-GB" sz="1200" kern="1200" baseline="0" dirty="0">
                <a:solidFill>
                  <a:schemeClr val="tx1"/>
                </a:solidFill>
                <a:effectLst/>
                <a:latin typeface="+mn-lt"/>
                <a:ea typeface="+mn-ea"/>
                <a:cs typeface="+mn-cs"/>
              </a:rPr>
              <a:t>slides</a:t>
            </a:r>
            <a:r>
              <a:rPr lang="en-GB" sz="1200" kern="1200" dirty="0">
                <a:solidFill>
                  <a:schemeClr val="tx1"/>
                </a:solidFill>
                <a:effectLst/>
                <a:latin typeface="+mn-lt"/>
                <a:ea typeface="+mn-ea"/>
                <a:cs typeface="+mn-cs"/>
              </a:rPr>
              <a:t>)</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Aim: </a:t>
            </a:r>
            <a:r>
              <a:rPr lang="en-GB" sz="1200" b="0" i="0" kern="1200" dirty="0">
                <a:solidFill>
                  <a:schemeClr val="tx1"/>
                </a:solidFill>
                <a:effectLst/>
                <a:latin typeface="+mn-lt"/>
                <a:ea typeface="+mn-ea"/>
                <a:cs typeface="+mn-cs"/>
              </a:rPr>
              <a:t>Word pattern tasks have been written particularly with the LDP Y8 SOW in mind.  Current</a:t>
            </a:r>
            <a:r>
              <a:rPr lang="en-GB" sz="1200" b="0" i="0" kern="1200" baseline="0" dirty="0">
                <a:solidFill>
                  <a:schemeClr val="tx1"/>
                </a:solidFill>
                <a:effectLst/>
                <a:latin typeface="+mn-lt"/>
                <a:ea typeface="+mn-ea"/>
                <a:cs typeface="+mn-cs"/>
              </a:rPr>
              <a:t> thinking is to include on</a:t>
            </a:r>
            <a:r>
              <a:rPr lang="en-GB" sz="1200" b="0" i="0" kern="1200" dirty="0">
                <a:solidFill>
                  <a:schemeClr val="tx1"/>
                </a:solidFill>
                <a:effectLst/>
                <a:latin typeface="+mn-lt"/>
                <a:ea typeface="+mn-ea"/>
                <a:cs typeface="+mn-cs"/>
              </a:rPr>
              <a:t>e short activity to introduce and practise a pattern once every two weeks.</a:t>
            </a:r>
          </a:p>
          <a:p>
            <a:pPr fontAlgn="base"/>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We have not included every single pattern that</a:t>
            </a:r>
            <a:r>
              <a:rPr lang="en-GB" sz="1200" b="0" i="0" kern="1200" baseline="0" dirty="0">
                <a:solidFill>
                  <a:schemeClr val="tx1"/>
                </a:solidFill>
                <a:effectLst/>
                <a:latin typeface="+mn-lt"/>
                <a:ea typeface="+mn-ea"/>
                <a:cs typeface="+mn-cs"/>
              </a:rPr>
              <a:t> exists, of course </a:t>
            </a:r>
            <a:r>
              <a:rPr lang="en-GB" sz="1200" b="0" i="0" kern="1200" dirty="0">
                <a:solidFill>
                  <a:schemeClr val="tx1"/>
                </a:solidFill>
                <a:effectLst/>
                <a:latin typeface="+mn-lt"/>
                <a:ea typeface="+mn-ea"/>
                <a:cs typeface="+mn-cs"/>
              </a:rPr>
              <a:t>- just those where there were sufficient, high-frequency words in the top 2000 to suggest that it would be a useful pattern to highlight to students in Y8.  NB: Within</a:t>
            </a:r>
            <a:r>
              <a:rPr lang="en-GB" sz="1200" b="0" i="0" kern="1200" baseline="0" dirty="0">
                <a:solidFill>
                  <a:schemeClr val="tx1"/>
                </a:solidFill>
                <a:effectLst/>
                <a:latin typeface="+mn-lt"/>
                <a:ea typeface="+mn-ea"/>
                <a:cs typeface="+mn-cs"/>
              </a:rPr>
              <a:t> the Y8 German SOW document you will find a ‘word patterns’ tab, an inventory of all the patterns and their words that were considered.</a:t>
            </a:r>
            <a:br>
              <a:rPr lang="en-GB" sz="1200" b="0" i="0" kern="1200" baseline="0" dirty="0">
                <a:solidFill>
                  <a:schemeClr val="tx1"/>
                </a:solidFill>
                <a:effectLst/>
                <a:latin typeface="+mn-lt"/>
                <a:ea typeface="+mn-ea"/>
                <a:cs typeface="+mn-cs"/>
              </a:rPr>
            </a:br>
            <a:br>
              <a:rPr lang="en-GB" sz="1200" b="0" i="0" kern="1200" baseline="0" dirty="0">
                <a:solidFill>
                  <a:schemeClr val="tx1"/>
                </a:solidFill>
                <a:effectLst/>
                <a:latin typeface="+mn-lt"/>
                <a:ea typeface="+mn-ea"/>
                <a:cs typeface="+mn-cs"/>
              </a:rPr>
            </a:br>
            <a:r>
              <a:rPr lang="en-GB" sz="1200" b="0" i="0" kern="1200" baseline="0" dirty="0">
                <a:solidFill>
                  <a:schemeClr val="tx1"/>
                </a:solidFill>
                <a:effectLst/>
                <a:latin typeface="+mn-lt"/>
                <a:ea typeface="+mn-ea"/>
                <a:cs typeface="+mn-cs"/>
              </a:rPr>
              <a:t>The</a:t>
            </a:r>
            <a:r>
              <a:rPr lang="en-GB" sz="1200" b="0" i="0" kern="1200" dirty="0">
                <a:solidFill>
                  <a:schemeClr val="tx1"/>
                </a:solidFill>
                <a:effectLst/>
                <a:latin typeface="+mn-lt"/>
                <a:ea typeface="+mn-ea"/>
                <a:cs typeface="+mn-cs"/>
              </a:rPr>
              <a:t> idea is that these patterns not only reinforce, revisit, extend vocabulary knowledge, but they also revisit key basic grammar knowledge (parts of speech, capital letters on nouns, definite articles/gender, plural rules) and can provide opportunities</a:t>
            </a:r>
            <a:r>
              <a:rPr lang="en-GB" sz="1200" b="0" i="0" kern="1200" baseline="0" dirty="0">
                <a:solidFill>
                  <a:schemeClr val="tx1"/>
                </a:solidFill>
                <a:effectLst/>
                <a:latin typeface="+mn-lt"/>
                <a:ea typeface="+mn-ea"/>
                <a:cs typeface="+mn-cs"/>
              </a:rPr>
              <a:t> for students to apply their </a:t>
            </a:r>
            <a:r>
              <a:rPr lang="en-GB" sz="1200" b="0" i="0" kern="1200" dirty="0">
                <a:solidFill>
                  <a:schemeClr val="tx1"/>
                </a:solidFill>
                <a:effectLst/>
                <a:latin typeface="+mn-lt"/>
                <a:ea typeface="+mn-ea"/>
                <a:cs typeface="+mn-cs"/>
              </a:rPr>
              <a:t>phonics knowledge when they sound out the new words they've created.</a:t>
            </a:r>
            <a:r>
              <a:rPr lang="en-GB" sz="1200" b="0" i="0" kern="1200" baseline="0" dirty="0">
                <a:solidFill>
                  <a:schemeClr val="tx1"/>
                </a:solidFill>
                <a:effectLst/>
                <a:latin typeface="+mn-lt"/>
                <a:ea typeface="+mn-ea"/>
                <a:cs typeface="+mn-cs"/>
              </a:rPr>
              <a:t>  In short, these</a:t>
            </a:r>
            <a:r>
              <a:rPr lang="en-GB" sz="1200" b="0" i="0" kern="1200" dirty="0">
                <a:solidFill>
                  <a:schemeClr val="tx1"/>
                </a:solidFill>
                <a:effectLst/>
                <a:latin typeface="+mn-lt"/>
                <a:ea typeface="+mn-ea"/>
                <a:cs typeface="+mn-cs"/>
              </a:rPr>
              <a:t> are PVG-rich tasks.  </a:t>
            </a:r>
          </a:p>
          <a:p>
            <a:pPr fontAlgn="base"/>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Suggested procedure</a:t>
            </a:r>
            <a:r>
              <a:rPr lang="en-GB" sz="1200" b="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1. Click on the mouse</a:t>
            </a:r>
            <a:r>
              <a:rPr lang="en-GB" sz="1200" b="0" kern="1200" baseline="0" dirty="0">
                <a:solidFill>
                  <a:schemeClr val="tx1"/>
                </a:solidFill>
                <a:effectLst/>
                <a:latin typeface="+mn-lt"/>
                <a:ea typeface="+mn-ea"/>
                <a:cs typeface="+mn-cs"/>
              </a:rPr>
              <a:t> to animate the explanation.</a:t>
            </a:r>
          </a:p>
          <a:p>
            <a:r>
              <a:rPr lang="en-GB" sz="1200" b="0" kern="1200" baseline="0" dirty="0">
                <a:solidFill>
                  <a:schemeClr val="tx1"/>
                </a:solidFill>
                <a:effectLst/>
                <a:latin typeface="+mn-lt"/>
                <a:ea typeface="+mn-ea"/>
                <a:cs typeface="+mn-cs"/>
              </a:rPr>
              <a:t>2. Students translate the sentences and words shown.</a:t>
            </a:r>
          </a:p>
          <a:p>
            <a:endParaRPr lang="en-GB" baseline="0" dirty="0"/>
          </a:p>
          <a:p>
            <a:r>
              <a:rPr lang="en-GB" b="1" baseline="0" dirty="0"/>
              <a:t>Word frequency of unknown words and cognates: Information</a:t>
            </a:r>
            <a:r>
              <a:rPr lang="en-GB" baseline="0" dirty="0"/>
              <a:t> [465] </a:t>
            </a:r>
            <a:r>
              <a:rPr lang="en-GB" b="1" baseline="0" dirty="0"/>
              <a:t>Organisation</a:t>
            </a:r>
            <a:r>
              <a:rPr lang="en-GB" baseline="0" dirty="0"/>
              <a:t> [1114] </a:t>
            </a:r>
            <a:r>
              <a:rPr lang="en-GB" b="1" baseline="0" dirty="0"/>
              <a:t>Situation</a:t>
            </a:r>
            <a:r>
              <a:rPr lang="en-GB" baseline="0" dirty="0"/>
              <a:t> [423] </a:t>
            </a:r>
            <a:r>
              <a:rPr lang="en-GB" b="1" baseline="0" dirty="0"/>
              <a:t>international</a:t>
            </a:r>
            <a:r>
              <a:rPr lang="en-GB" baseline="0" dirty="0"/>
              <a:t> [426] </a:t>
            </a:r>
            <a:r>
              <a:rPr lang="en-GB" b="1" baseline="0" dirty="0"/>
              <a:t>Nation</a:t>
            </a:r>
            <a:r>
              <a:rPr lang="en-GB" baseline="0" dirty="0"/>
              <a:t> [1734] </a:t>
            </a:r>
            <a:r>
              <a:rPr lang="en-GB" b="1" baseline="0" dirty="0"/>
              <a:t>Definition</a:t>
            </a:r>
            <a:r>
              <a:rPr lang="en-GB" baseline="0" dirty="0"/>
              <a:t> [1057] </a:t>
            </a:r>
            <a:r>
              <a:rPr lang="en-GB" b="1" baseline="0" dirty="0"/>
              <a:t>Integration</a:t>
            </a:r>
            <a:r>
              <a:rPr lang="en-GB" baseline="0" dirty="0"/>
              <a:t> [1282] </a:t>
            </a:r>
            <a:r>
              <a:rPr lang="en-GB" b="1" baseline="0" dirty="0"/>
              <a:t>Tradition </a:t>
            </a:r>
            <a:r>
              <a:rPr lang="en-GB" baseline="0" dirty="0"/>
              <a:t>[1650] </a:t>
            </a:r>
            <a:br>
              <a:rPr lang="en-GB" baseline="0" dirty="0"/>
            </a:br>
            <a:r>
              <a:rPr lang="en-GB" i="1" dirty="0"/>
              <a:t>Source: Jones, R.L. &amp; </a:t>
            </a:r>
            <a:r>
              <a:rPr lang="en-GB" i="1" dirty="0" err="1"/>
              <a:t>Tschirner</a:t>
            </a:r>
            <a:r>
              <a:rPr lang="en-GB" i="1" dirty="0"/>
              <a:t>, E. (2019).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Image by </a:t>
            </a:r>
            <a:r>
              <a:rPr lang="en-GB" sz="1200" b="0" i="0" u="sng" kern="1200" dirty="0">
                <a:solidFill>
                  <a:schemeClr val="tx1"/>
                </a:solidFill>
                <a:effectLst/>
                <a:latin typeface="+mn-lt"/>
                <a:ea typeface="+mn-ea"/>
                <a:cs typeface="+mn-cs"/>
                <a:hlinkClick r:id="rId3"/>
              </a:rPr>
              <a:t>IO-Images</a:t>
            </a:r>
            <a:r>
              <a:rPr lang="en-GB" sz="1200" b="0" i="0" kern="1200" dirty="0">
                <a:solidFill>
                  <a:schemeClr val="tx1"/>
                </a:solidFill>
                <a:effectLst/>
                <a:latin typeface="+mn-lt"/>
                <a:ea typeface="+mn-ea"/>
                <a:cs typeface="+mn-cs"/>
              </a:rPr>
              <a:t> from </a:t>
            </a:r>
            <a:r>
              <a:rPr lang="en-GB" sz="1200" b="0" i="0" u="sng" kern="1200" dirty="0" err="1">
                <a:solidFill>
                  <a:schemeClr val="tx1"/>
                </a:solidFill>
                <a:effectLst/>
                <a:latin typeface="+mn-lt"/>
                <a:ea typeface="+mn-ea"/>
                <a:cs typeface="+mn-cs"/>
                <a:hlinkClick r:id="rId4"/>
              </a:rPr>
              <a:t>Pixabay</a:t>
            </a:r>
            <a:r>
              <a:rPr lang="en-GB" sz="1200" b="0" i="0" kern="1200" dirty="0">
                <a:solidFill>
                  <a:schemeClr val="tx1"/>
                </a:solidFill>
                <a:effectLst/>
                <a:latin typeface="+mn-lt"/>
                <a:ea typeface="+mn-ea"/>
                <a:cs typeface="+mn-cs"/>
              </a:rPr>
              <a:t> </a:t>
            </a: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baseline="0" dirty="0"/>
          </a:p>
          <a:p>
            <a:endParaRPr lang="en-GB" baseline="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BD356F-EBCC-4AA5-B602-4B66E6474D5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61135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Note:  There is a double consonant pronunciation-wise, even if not in spelling, as the -</a:t>
            </a:r>
            <a:r>
              <a:rPr lang="en-GB" sz="1200" kern="1200" dirty="0" err="1">
                <a:solidFill>
                  <a:schemeClr val="tx1"/>
                </a:solidFill>
                <a:effectLst/>
                <a:latin typeface="+mn-lt"/>
                <a:ea typeface="+mn-ea"/>
                <a:cs typeface="+mn-cs"/>
              </a:rPr>
              <a:t>tion</a:t>
            </a:r>
            <a:r>
              <a:rPr lang="en-GB" sz="1200" kern="1200" dirty="0">
                <a:solidFill>
                  <a:schemeClr val="tx1"/>
                </a:solidFill>
                <a:effectLst/>
                <a:latin typeface="+mn-lt"/>
                <a:ea typeface="+mn-ea"/>
                <a:cs typeface="+mn-cs"/>
              </a:rPr>
              <a:t> sound is pronounced '-</a:t>
            </a:r>
            <a:r>
              <a:rPr lang="en-GB" sz="1200" b="1" kern="1200" dirty="0" err="1">
                <a:solidFill>
                  <a:schemeClr val="tx1"/>
                </a:solidFill>
                <a:effectLst/>
                <a:latin typeface="+mn-lt"/>
                <a:ea typeface="+mn-ea"/>
                <a:cs typeface="+mn-cs"/>
              </a:rPr>
              <a:t>ts</a:t>
            </a:r>
            <a:r>
              <a:rPr lang="en-GB" sz="1200" kern="1200" dirty="0" err="1">
                <a:solidFill>
                  <a:schemeClr val="tx1"/>
                </a:solidFill>
                <a:effectLst/>
                <a:latin typeface="+mn-lt"/>
                <a:ea typeface="+mn-ea"/>
                <a:cs typeface="+mn-cs"/>
              </a:rPr>
              <a:t>yon</a:t>
            </a:r>
            <a:r>
              <a:rPr lang="en-GB" sz="1200" kern="1200" dirty="0">
                <a:solidFill>
                  <a:schemeClr val="tx1"/>
                </a:solidFill>
                <a:effectLst/>
                <a:latin typeface="+mn-lt"/>
                <a:ea typeface="+mn-ea"/>
                <a:cs typeface="+mn-cs"/>
              </a:rPr>
              <a:t>'. So in terms of what the mouth is doing, it still needs to take a  'pause' to form the double consonant sound that is there, even if the spelling of the word hides it (this is reflected in the IPA /</a:t>
            </a:r>
            <a:r>
              <a:rPr lang="en-GB" sz="1200" kern="1200" dirty="0" err="1">
                <a:solidFill>
                  <a:schemeClr val="tx1"/>
                </a:solidFill>
                <a:effectLst/>
                <a:latin typeface="+mn-lt"/>
                <a:ea typeface="+mn-ea"/>
                <a:cs typeface="+mn-cs"/>
              </a:rPr>
              <a:t>naˈ</a:t>
            </a:r>
            <a:r>
              <a:rPr lang="en-GB" sz="1200" b="1" u="sng" kern="1200" dirty="0" err="1">
                <a:solidFill>
                  <a:schemeClr val="tx1"/>
                </a:solidFill>
                <a:effectLst/>
                <a:latin typeface="+mn-lt"/>
                <a:ea typeface="+mn-ea"/>
                <a:cs typeface="+mn-cs"/>
              </a:rPr>
              <a:t>ʦ</a:t>
            </a:r>
            <a:r>
              <a:rPr lang="en-GB" sz="1200" kern="1200" dirty="0" err="1">
                <a:solidFill>
                  <a:schemeClr val="tx1"/>
                </a:solidFill>
                <a:effectLst/>
                <a:latin typeface="+mn-lt"/>
                <a:ea typeface="+mn-ea"/>
                <a:cs typeface="+mn-cs"/>
              </a:rPr>
              <a:t>joːn</a:t>
            </a:r>
            <a:r>
              <a:rPr lang="en-GB" sz="1200" kern="1200" dirty="0">
                <a:solidFill>
                  <a:schemeClr val="tx1"/>
                </a:solidFill>
                <a:effectLst/>
                <a:latin typeface="+mn-lt"/>
                <a:ea typeface="+mn-ea"/>
                <a:cs typeface="+mn-cs"/>
              </a:rPr>
              <a:t>/)</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44634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br>
              <a:rPr lang="en-GB" dirty="0"/>
            </a:br>
            <a:br>
              <a:rPr lang="en-GB" b="1" dirty="0"/>
            </a:br>
            <a:r>
              <a:rPr lang="en-GB" b="1" dirty="0"/>
              <a:t>Aim: </a:t>
            </a:r>
            <a:r>
              <a:rPr lang="en-GB" b="0" dirty="0"/>
              <a:t>To practise vocabulary in the second revisited set for this week, in the spoken modality.</a:t>
            </a:r>
            <a:br>
              <a:rPr lang="en-GB" dirty="0"/>
            </a:br>
            <a:br>
              <a:rPr lang="en-GB" dirty="0"/>
            </a:br>
            <a:r>
              <a:rPr lang="en-GB" b="1" dirty="0"/>
              <a:t>Procedure:</a:t>
            </a:r>
            <a:br>
              <a:rPr lang="en-GB" dirty="0"/>
            </a:br>
            <a:r>
              <a:rPr lang="en-GB" dirty="0"/>
              <a:t>1. Click for the English word to appear.</a:t>
            </a:r>
          </a:p>
          <a:p>
            <a:r>
              <a:rPr lang="en-GB" dirty="0"/>
              <a:t>2. Click on the number to play the sound.</a:t>
            </a:r>
          </a:p>
          <a:p>
            <a:r>
              <a:rPr lang="en-GB" dirty="0"/>
              <a:t>3. Listen to the German words. Was any of the four words the German for the English word shown?</a:t>
            </a:r>
            <a:br>
              <a:rPr lang="en-GB" dirty="0"/>
            </a:br>
            <a:r>
              <a:rPr lang="en-GB" dirty="0"/>
              <a:t>4. On a click an English word will appear. Was the word included in the German set?</a:t>
            </a:r>
            <a:br>
              <a:rPr lang="en-GB" dirty="0"/>
            </a:br>
            <a:r>
              <a:rPr lang="en-GB" dirty="0"/>
              <a:t>5. Click for answers.</a:t>
            </a:r>
            <a:br>
              <a:rPr lang="en-GB" dirty="0"/>
            </a:br>
            <a:r>
              <a:rPr lang="en-GB" dirty="0"/>
              <a:t>Note: Increase the challenge by listening first, revealing English word after listening to each set of four words.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1. </a:t>
            </a:r>
            <a:r>
              <a:rPr lang="en-GB" dirty="0" err="1"/>
              <a:t>Später</a:t>
            </a:r>
            <a:r>
              <a:rPr lang="en-GB" dirty="0"/>
              <a:t> – </a:t>
            </a:r>
            <a:r>
              <a:rPr lang="en-GB" dirty="0" err="1"/>
              <a:t>Danach</a:t>
            </a:r>
            <a:r>
              <a:rPr lang="en-GB" dirty="0"/>
              <a:t> – </a:t>
            </a:r>
            <a:r>
              <a:rPr lang="en-GB" dirty="0" err="1"/>
              <a:t>Schließlich</a:t>
            </a:r>
            <a:r>
              <a:rPr lang="en-GB" dirty="0"/>
              <a:t> – </a:t>
            </a:r>
            <a:r>
              <a:rPr lang="en-GB" dirty="0" err="1"/>
              <a:t>jetzt</a:t>
            </a:r>
            <a:r>
              <a:rPr lang="en-GB" dirty="0"/>
              <a:t> </a:t>
            </a:r>
            <a:r>
              <a:rPr lang="en-GB" dirty="0">
                <a:sym typeface="Wingdings" pitchFamily="2" charset="2"/>
              </a:rPr>
              <a:t> First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ym typeface="Wingdings" pitchFamily="2" charset="2"/>
              </a:rPr>
              <a:t>2. </a:t>
            </a:r>
            <a:r>
              <a:rPr lang="en-GB" dirty="0" err="1">
                <a:sym typeface="Wingdings" pitchFamily="2" charset="2"/>
              </a:rPr>
              <a:t>Lassen</a:t>
            </a:r>
            <a:r>
              <a:rPr lang="en-GB" dirty="0">
                <a:sym typeface="Wingdings" pitchFamily="2" charset="2"/>
              </a:rPr>
              <a:t> – </a:t>
            </a:r>
            <a:r>
              <a:rPr lang="en-GB" dirty="0" err="1">
                <a:sym typeface="Wingdings" pitchFamily="2" charset="2"/>
              </a:rPr>
              <a:t>erhalten</a:t>
            </a:r>
            <a:r>
              <a:rPr lang="en-GB" dirty="0">
                <a:sym typeface="Wingdings" pitchFamily="2" charset="2"/>
              </a:rPr>
              <a:t> – </a:t>
            </a:r>
            <a:r>
              <a:rPr lang="en-GB" dirty="0" err="1">
                <a:sym typeface="Wingdings" pitchFamily="2" charset="2"/>
              </a:rPr>
              <a:t>halten</a:t>
            </a:r>
            <a:r>
              <a:rPr lang="en-GB" dirty="0">
                <a:sym typeface="Wingdings" pitchFamily="2" charset="2"/>
              </a:rPr>
              <a:t> – </a:t>
            </a:r>
            <a:r>
              <a:rPr lang="en-GB" dirty="0" err="1">
                <a:sym typeface="Wingdings" pitchFamily="2" charset="2"/>
              </a:rPr>
              <a:t>beginnen</a:t>
            </a:r>
            <a:r>
              <a:rPr lang="en-GB" dirty="0">
                <a:sym typeface="Wingdings" pitchFamily="2" charset="2"/>
              </a:rPr>
              <a:t>  To receive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ym typeface="Wingdings" pitchFamily="2" charset="2"/>
              </a:rPr>
              <a:t>3. das </a:t>
            </a:r>
            <a:r>
              <a:rPr lang="en-GB" dirty="0" err="1">
                <a:sym typeface="Wingdings" pitchFamily="2" charset="2"/>
              </a:rPr>
              <a:t>Ziel</a:t>
            </a:r>
            <a:r>
              <a:rPr lang="en-GB" dirty="0">
                <a:sym typeface="Wingdings" pitchFamily="2" charset="2"/>
              </a:rPr>
              <a:t> – die Mitte – der </a:t>
            </a:r>
            <a:r>
              <a:rPr lang="en-GB" dirty="0" err="1">
                <a:sym typeface="Wingdings" pitchFamily="2" charset="2"/>
              </a:rPr>
              <a:t>Punkt</a:t>
            </a:r>
            <a:r>
              <a:rPr lang="en-GB" dirty="0">
                <a:sym typeface="Wingdings" pitchFamily="2" charset="2"/>
              </a:rPr>
              <a:t> – der </a:t>
            </a:r>
            <a:r>
              <a:rPr lang="en-GB" dirty="0" err="1">
                <a:sym typeface="Wingdings" pitchFamily="2" charset="2"/>
              </a:rPr>
              <a:t>Spieler</a:t>
            </a:r>
            <a:r>
              <a:rPr lang="en-GB" dirty="0">
                <a:sym typeface="Wingdings" pitchFamily="2" charset="2"/>
              </a:rPr>
              <a:t>  the goal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ym typeface="Wingdings" pitchFamily="2" charset="2"/>
              </a:rPr>
              <a:t>4. </a:t>
            </a:r>
            <a:r>
              <a:rPr lang="en-GB" dirty="0" err="1">
                <a:sym typeface="Wingdings" pitchFamily="2" charset="2"/>
              </a:rPr>
              <a:t>Ziehen</a:t>
            </a:r>
            <a:r>
              <a:rPr lang="en-GB" dirty="0">
                <a:sym typeface="Wingdings" pitchFamily="2" charset="2"/>
              </a:rPr>
              <a:t> – </a:t>
            </a:r>
            <a:r>
              <a:rPr lang="en-GB" dirty="0" err="1">
                <a:sym typeface="Wingdings" pitchFamily="2" charset="2"/>
              </a:rPr>
              <a:t>nehmen</a:t>
            </a:r>
            <a:r>
              <a:rPr lang="en-GB" dirty="0">
                <a:sym typeface="Wingdings" pitchFamily="2" charset="2"/>
              </a:rPr>
              <a:t> – </a:t>
            </a:r>
            <a:r>
              <a:rPr lang="en-GB" dirty="0" err="1">
                <a:sym typeface="Wingdings" pitchFamily="2" charset="2"/>
              </a:rPr>
              <a:t>legen</a:t>
            </a:r>
            <a:r>
              <a:rPr lang="en-GB" dirty="0">
                <a:sym typeface="Wingdings" pitchFamily="2" charset="2"/>
              </a:rPr>
              <a:t> – </a:t>
            </a:r>
            <a:r>
              <a:rPr lang="en-GB" dirty="0" err="1">
                <a:sym typeface="Wingdings" pitchFamily="2" charset="2"/>
              </a:rPr>
              <a:t>werfen</a:t>
            </a:r>
            <a:r>
              <a:rPr lang="en-GB" dirty="0">
                <a:sym typeface="Wingdings" pitchFamily="2" charset="2"/>
              </a:rPr>
              <a:t>  to mix</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ym typeface="Wingdings" pitchFamily="2" charset="2"/>
              </a:rPr>
              <a:t>5. </a:t>
            </a:r>
            <a:r>
              <a:rPr lang="en-GB" dirty="0" err="1">
                <a:sym typeface="Wingdings" pitchFamily="2" charset="2"/>
              </a:rPr>
              <a:t>deshalb</a:t>
            </a:r>
            <a:r>
              <a:rPr lang="en-GB" dirty="0">
                <a:sym typeface="Wingdings" pitchFamily="2" charset="2"/>
              </a:rPr>
              <a:t> – </a:t>
            </a:r>
            <a:r>
              <a:rPr lang="en-GB" dirty="0" err="1">
                <a:sym typeface="Wingdings" pitchFamily="2" charset="2"/>
              </a:rPr>
              <a:t>leider</a:t>
            </a:r>
            <a:r>
              <a:rPr lang="en-GB" dirty="0">
                <a:sym typeface="Wingdings" pitchFamily="2" charset="2"/>
              </a:rPr>
              <a:t> – </a:t>
            </a:r>
            <a:r>
              <a:rPr lang="en-GB" dirty="0" err="1">
                <a:sym typeface="Wingdings" pitchFamily="2" charset="2"/>
              </a:rPr>
              <a:t>aber</a:t>
            </a:r>
            <a:r>
              <a:rPr lang="en-GB" dirty="0">
                <a:sym typeface="Wingdings" pitchFamily="2" charset="2"/>
              </a:rPr>
              <a:t> – </a:t>
            </a:r>
            <a:r>
              <a:rPr lang="en-GB" dirty="0" err="1">
                <a:sym typeface="Wingdings" pitchFamily="2" charset="2"/>
              </a:rPr>
              <a:t>ziemlich</a:t>
            </a:r>
            <a:r>
              <a:rPr lang="en-GB" dirty="0">
                <a:sym typeface="Wingdings" pitchFamily="2" charset="2"/>
              </a:rPr>
              <a:t>  in the end</a:t>
            </a: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18457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b="1" dirty="0"/>
            </a:br>
            <a:endParaRPr lang="en-GB" b="1" dirty="0"/>
          </a:p>
          <a:p>
            <a:r>
              <a:rPr lang="en-GB" b="1" dirty="0"/>
              <a:t>Aim: </a:t>
            </a:r>
            <a:r>
              <a:rPr lang="en-GB" b="0" dirty="0"/>
              <a:t>to recap </a:t>
            </a:r>
            <a:r>
              <a:rPr lang="en-GB" b="0" dirty="0" err="1"/>
              <a:t>wohnen</a:t>
            </a:r>
            <a:r>
              <a:rPr lang="en-GB" b="0" dirty="0"/>
              <a:t> and add asking and explaining like/dislike in a short, structured dialogue (with room for personalisation – place name, like and reason).</a:t>
            </a:r>
            <a:br>
              <a:rPr lang="en-GB" b="0" dirty="0"/>
            </a:br>
            <a:endParaRPr lang="en-GB" b="0" dirty="0"/>
          </a:p>
          <a:p>
            <a:r>
              <a:rPr lang="en-GB" b="1" dirty="0"/>
              <a:t>Procedure:</a:t>
            </a:r>
            <a:br>
              <a:rPr lang="en-GB" dirty="0"/>
            </a:br>
            <a:r>
              <a:rPr lang="en-US" dirty="0"/>
              <a:t>Students work in pairs to carry out this short dialogue.</a:t>
            </a:r>
          </a:p>
          <a:p>
            <a:r>
              <a:rPr lang="en-US" baseline="0" dirty="0"/>
              <a:t>They should be encouraged to repeat it, swapping roles A &amp; B, a couple of times each.</a:t>
            </a:r>
          </a:p>
          <a:p>
            <a:endParaRPr lang="en-US" baseline="0" dirty="0"/>
          </a:p>
          <a:p>
            <a:r>
              <a:rPr lang="en-US" b="1" baseline="0" dirty="0"/>
              <a:t>Note</a:t>
            </a:r>
            <a:r>
              <a:rPr lang="en-US" baseline="0" dirty="0"/>
              <a:t>: if additional support is needed, teachers may want to put in a few interim steps, using additional slides.  For example:</a:t>
            </a:r>
            <a:br>
              <a:rPr lang="en-US" baseline="0" dirty="0"/>
            </a:br>
            <a:r>
              <a:rPr lang="en-US" baseline="0" dirty="0"/>
              <a:t>model an example first, taking the role of A and engaging either one student or the whole class to respond as B.</a:t>
            </a:r>
          </a:p>
          <a:p>
            <a:br>
              <a:rPr lang="en-GB" baseline="0" dirty="0"/>
            </a:br>
            <a:r>
              <a:rPr lang="en-GB" baseline="0" dirty="0"/>
              <a:t>Keep the activity to time so as not to leave insufficient time for the new learning.</a:t>
            </a:r>
            <a:br>
              <a:rPr lang="en-GB" baseline="0" dirty="0"/>
            </a:b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23917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a:t>
            </a:r>
            <a:br>
              <a:rPr lang="en-GB" dirty="0"/>
            </a:br>
            <a:br>
              <a:rPr lang="en-GB" b="1" dirty="0"/>
            </a:br>
            <a:r>
              <a:rPr lang="en-GB" b="1" dirty="0"/>
              <a:t>Aim: </a:t>
            </a:r>
            <a:r>
              <a:rPr lang="en-GB" b="0" dirty="0"/>
              <a:t>To practise hearing and writing numbers.</a:t>
            </a:r>
            <a:br>
              <a:rPr lang="en-GB" dirty="0"/>
            </a:br>
            <a:br>
              <a:rPr lang="en-GB" dirty="0"/>
            </a:br>
            <a:r>
              <a:rPr lang="en-GB" b="1" dirty="0"/>
              <a:t>Procedure:</a:t>
            </a:r>
            <a:br>
              <a:rPr lang="en-GB" dirty="0"/>
            </a:br>
            <a:r>
              <a:rPr lang="en-GB" dirty="0"/>
              <a:t>1. Click on the box to play the audio.</a:t>
            </a:r>
          </a:p>
          <a:p>
            <a:r>
              <a:rPr lang="en-GB" dirty="0"/>
              <a:t>2. For each item write down the number you hear.</a:t>
            </a:r>
          </a:p>
          <a:p>
            <a:r>
              <a:rPr lang="en-GB" dirty="0"/>
              <a:t>3. Click to check answers.</a:t>
            </a:r>
            <a:br>
              <a:rPr lang="en-GB" dirty="0"/>
            </a:br>
            <a:r>
              <a:rPr lang="en-GB" dirty="0"/>
              <a:t>4. Ask students (in pairs or individually) to write down as many facts about Berlin as they can.</a:t>
            </a:r>
            <a:br>
              <a:rPr lang="en-GB" dirty="0"/>
            </a:br>
            <a:r>
              <a:rPr lang="en-GB" dirty="0"/>
              <a:t>5. Click to reveal the English bullets</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de-DE" sz="1200" kern="1200" dirty="0">
                <a:solidFill>
                  <a:schemeClr val="tx1"/>
                </a:solidFill>
                <a:effectLst/>
                <a:latin typeface="+mn-lt"/>
                <a:ea typeface="+mn-ea"/>
                <a:cs typeface="+mn-cs"/>
              </a:rPr>
              <a:t>Berlin hat 3,3 Millionen Einwohner.</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29% der Einwohner kommen aus dem Ausland.</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33% haben ein Auto</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72% haben ein Fahrrad</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500.000 Touristen besuchen täglich Berlin.</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Es gibt 435.680 Bäume in der Stadt.</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Der Berliner Fernsehturm ist 368 Meter hoch.</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die Nicolaikirche ist 640 Jahre alt.</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Berlin hat 175 Museen, mehr als 50 Theater, rund 300 Kinos, und 4,650 Restaurants und Cafés.</a:t>
            </a:r>
            <a:r>
              <a:rPr lang="en-GB" dirty="0">
                <a:effectLst/>
              </a:rPr>
              <a:t> </a:t>
            </a:r>
            <a:br>
              <a:rPr lang="en-GB" dirty="0"/>
            </a:br>
            <a:br>
              <a:rPr lang="en-GB" dirty="0"/>
            </a:b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82707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br>
              <a:rPr lang="en-GB" b="1" dirty="0"/>
            </a:br>
            <a:r>
              <a:rPr lang="en-GB" b="1" dirty="0"/>
              <a:t>Aim: </a:t>
            </a:r>
            <a:r>
              <a:rPr lang="en-GB" b="0" dirty="0"/>
              <a:t>To recap the forms and uses of subject and object pronouns previously taught in Y7.</a:t>
            </a:r>
            <a:br>
              <a:rPr lang="en-GB" b="0" dirty="0"/>
            </a:br>
            <a:br>
              <a:rPr lang="en-GB" b="0" dirty="0"/>
            </a:br>
            <a:r>
              <a:rPr lang="en-GB" b="1" dirty="0"/>
              <a:t>Procedure: </a:t>
            </a:r>
            <a:br>
              <a:rPr lang="en-GB" b="1" dirty="0"/>
            </a:br>
            <a:r>
              <a:rPr lang="en-GB" b="1" dirty="0"/>
              <a:t>1. </a:t>
            </a:r>
            <a:r>
              <a:rPr lang="en-GB" b="0" dirty="0"/>
              <a:t>Click through and elicit the English meanings one by one from students. </a:t>
            </a:r>
          </a:p>
          <a:p>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24079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br>
              <a:rPr lang="en-GB" b="1" dirty="0"/>
            </a:br>
            <a:r>
              <a:rPr lang="en-GB" b="1" dirty="0"/>
              <a:t>Aim: </a:t>
            </a:r>
            <a:r>
              <a:rPr lang="en-GB" b="0" dirty="0"/>
              <a:t>To introduce the new object pronouns </a:t>
            </a:r>
            <a:r>
              <a:rPr lang="en-GB" b="1" i="1" dirty="0" err="1"/>
              <a:t>mich</a:t>
            </a:r>
            <a:r>
              <a:rPr lang="en-GB" b="0" dirty="0"/>
              <a:t> and </a:t>
            </a:r>
            <a:r>
              <a:rPr lang="en-GB" b="1" i="1" dirty="0"/>
              <a:t>dich</a:t>
            </a:r>
            <a:r>
              <a:rPr lang="en-GB" b="0" dirty="0"/>
              <a:t>.</a:t>
            </a:r>
            <a:br>
              <a:rPr lang="en-GB" b="0" dirty="0"/>
            </a:br>
            <a:br>
              <a:rPr lang="en-GB" b="0" dirty="0"/>
            </a:br>
            <a:r>
              <a:rPr lang="en-GB" b="1" dirty="0"/>
              <a:t>Procedure: </a:t>
            </a:r>
            <a:br>
              <a:rPr lang="en-GB" b="1" dirty="0"/>
            </a:br>
            <a:r>
              <a:rPr lang="en-GB" b="1" dirty="0"/>
              <a:t>1. </a:t>
            </a:r>
            <a:r>
              <a:rPr lang="en-GB" b="0" dirty="0"/>
              <a:t>Click through and elicit the English meanings one by one from students. </a:t>
            </a:r>
            <a:br>
              <a:rPr lang="en-GB" b="0" dirty="0"/>
            </a:b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93746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listen out for pronoun forms.</a:t>
            </a:r>
            <a:br>
              <a:rPr lang="en-GB" dirty="0"/>
            </a:br>
            <a:br>
              <a:rPr lang="en-GB" dirty="0"/>
            </a:br>
            <a:r>
              <a:rPr lang="en-GB" b="1" dirty="0"/>
              <a:t>Procedure:</a:t>
            </a:r>
            <a:br>
              <a:rPr lang="en-GB" dirty="0"/>
            </a:br>
            <a:r>
              <a:rPr lang="en-GB" dirty="0"/>
              <a:t>1. Click on a bubble to hear the audio.</a:t>
            </a:r>
          </a:p>
          <a:p>
            <a:r>
              <a:rPr lang="en-GB" dirty="0"/>
              <a:t>2. Fill in the gaps.</a:t>
            </a:r>
          </a:p>
          <a:p>
            <a:r>
              <a:rPr lang="en-GB" dirty="0"/>
              <a:t>3. Click to check answers.</a:t>
            </a:r>
          </a:p>
          <a:p>
            <a:endParaRPr lang="en-GB" dirty="0"/>
          </a:p>
          <a:p>
            <a:pPr lvl="0"/>
            <a:r>
              <a:rPr lang="en-GB" b="1" dirty="0"/>
              <a:t>Transcript:</a:t>
            </a:r>
            <a:br>
              <a:rPr lang="en-GB" dirty="0"/>
            </a:br>
            <a:r>
              <a:rPr lang="de-DE" sz="1200" kern="1200" dirty="0">
                <a:solidFill>
                  <a:schemeClr val="tx1"/>
                </a:solidFill>
                <a:effectLst/>
                <a:latin typeface="+mn-lt"/>
                <a:ea typeface="+mn-ea"/>
                <a:cs typeface="+mn-cs"/>
              </a:rPr>
              <a:t>Hallo, Mia. Hörst du [mich]?</a:t>
            </a:r>
            <a:endParaRPr lang="en-GB" sz="1200" kern="1200" dirty="0">
              <a:solidFill>
                <a:schemeClr val="tx1"/>
              </a:solidFill>
              <a:effectLst/>
              <a:latin typeface="+mn-lt"/>
              <a:ea typeface="+mn-ea"/>
              <a:cs typeface="+mn-cs"/>
            </a:endParaRPr>
          </a:p>
          <a:p>
            <a:pPr lvl="0"/>
            <a:r>
              <a:rPr lang="de-DE" sz="1200" kern="1200" dirty="0">
                <a:solidFill>
                  <a:schemeClr val="tx1"/>
                </a:solidFill>
                <a:effectLst/>
                <a:latin typeface="+mn-lt"/>
                <a:ea typeface="+mn-ea"/>
                <a:cs typeface="+mn-cs"/>
              </a:rPr>
              <a:t>Ja, Mutti, Ich höre [dich].  </a:t>
            </a:r>
            <a:r>
              <a:rPr lang="en-GB" sz="1200" kern="1200" dirty="0">
                <a:solidFill>
                  <a:schemeClr val="tx1"/>
                </a:solidFill>
                <a:effectLst/>
                <a:latin typeface="+mn-lt"/>
                <a:ea typeface="+mn-ea"/>
                <a:cs typeface="+mn-cs"/>
              </a:rPr>
              <a:t>Was </a:t>
            </a:r>
            <a:r>
              <a:rPr lang="en-GB" sz="1200" kern="1200" dirty="0" err="1">
                <a:solidFill>
                  <a:schemeClr val="tx1"/>
                </a:solidFill>
                <a:effectLst/>
                <a:latin typeface="+mn-lt"/>
                <a:ea typeface="+mn-ea"/>
                <a:cs typeface="+mn-cs"/>
              </a:rPr>
              <a:t>willst</a:t>
            </a:r>
            <a:r>
              <a:rPr lang="en-GB" sz="1200" kern="1200" dirty="0">
                <a:solidFill>
                  <a:schemeClr val="tx1"/>
                </a:solidFill>
                <a:effectLst/>
                <a:latin typeface="+mn-lt"/>
                <a:ea typeface="+mn-ea"/>
                <a:cs typeface="+mn-cs"/>
              </a:rPr>
              <a:t> du </a:t>
            </a:r>
            <a:r>
              <a:rPr lang="en-GB" sz="1200" kern="1200" dirty="0" err="1">
                <a:solidFill>
                  <a:schemeClr val="tx1"/>
                </a:solidFill>
                <a:effectLst/>
                <a:latin typeface="+mn-lt"/>
                <a:ea typeface="+mn-ea"/>
                <a:cs typeface="+mn-cs"/>
              </a:rPr>
              <a:t>denn</a:t>
            </a:r>
            <a:r>
              <a:rPr lang="en-GB" sz="1200" kern="1200" dirty="0">
                <a:solidFill>
                  <a:schemeClr val="tx1"/>
                </a:solidFill>
                <a:effectLst/>
                <a:latin typeface="+mn-lt"/>
                <a:ea typeface="+mn-ea"/>
                <a:cs typeface="+mn-cs"/>
              </a:rPr>
              <a:t>?</a:t>
            </a:r>
          </a:p>
          <a:p>
            <a:pPr lvl="0"/>
            <a:r>
              <a:rPr lang="de-DE" sz="1200" kern="1200" dirty="0">
                <a:solidFill>
                  <a:schemeClr val="tx1"/>
                </a:solidFill>
                <a:effectLst/>
                <a:latin typeface="+mn-lt"/>
                <a:ea typeface="+mn-ea"/>
                <a:cs typeface="+mn-cs"/>
              </a:rPr>
              <a:t>Ich komme gleich nach Hause.  Sag mal, hast du dein Zimmer geputzt?</a:t>
            </a:r>
            <a:endParaRPr lang="en-GB" sz="1200" kern="1200" dirty="0">
              <a:solidFill>
                <a:schemeClr val="tx1"/>
              </a:solidFill>
              <a:effectLst/>
              <a:latin typeface="+mn-lt"/>
              <a:ea typeface="+mn-ea"/>
              <a:cs typeface="+mn-cs"/>
            </a:endParaRPr>
          </a:p>
          <a:p>
            <a:pPr lvl="0"/>
            <a:r>
              <a:rPr lang="de-DE" sz="1200" kern="1200" dirty="0">
                <a:solidFill>
                  <a:schemeClr val="tx1"/>
                </a:solidFill>
                <a:effectLst/>
                <a:latin typeface="+mn-lt"/>
                <a:ea typeface="+mn-ea"/>
                <a:cs typeface="+mn-cs"/>
              </a:rPr>
              <a:t>Ja, Mutti. Ich habe [es] schon geputzt.</a:t>
            </a:r>
            <a:endParaRPr lang="en-GB" sz="1200" kern="1200" dirty="0">
              <a:solidFill>
                <a:schemeClr val="tx1"/>
              </a:solidFill>
              <a:effectLst/>
              <a:latin typeface="+mn-lt"/>
              <a:ea typeface="+mn-ea"/>
              <a:cs typeface="+mn-cs"/>
            </a:endParaRPr>
          </a:p>
          <a:p>
            <a:pPr lvl="0"/>
            <a:r>
              <a:rPr lang="de-DE" sz="1200" kern="1200" dirty="0">
                <a:solidFill>
                  <a:schemeClr val="tx1"/>
                </a:solidFill>
                <a:effectLst/>
                <a:latin typeface="+mn-lt"/>
                <a:ea typeface="+mn-ea"/>
                <a:cs typeface="+mn-cs"/>
              </a:rPr>
              <a:t>Und hat Wolfgang die Gartenarbeit gemacht?</a:t>
            </a:r>
            <a:endParaRPr lang="en-GB" sz="1200" kern="1200" dirty="0">
              <a:solidFill>
                <a:schemeClr val="tx1"/>
              </a:solidFill>
              <a:effectLst/>
              <a:latin typeface="+mn-lt"/>
              <a:ea typeface="+mn-ea"/>
              <a:cs typeface="+mn-cs"/>
            </a:endParaRPr>
          </a:p>
          <a:p>
            <a:pPr lvl="0"/>
            <a:r>
              <a:rPr lang="de-DE" sz="1200" kern="1200" dirty="0">
                <a:solidFill>
                  <a:schemeClr val="tx1"/>
                </a:solidFill>
                <a:effectLst/>
                <a:latin typeface="+mn-lt"/>
                <a:ea typeface="+mn-ea"/>
                <a:cs typeface="+mn-cs"/>
              </a:rPr>
              <a:t>Ja, Mutti. Er hat [sie] schon gemacht.</a:t>
            </a:r>
            <a:endParaRPr lang="en-GB" sz="1200" kern="1200" dirty="0">
              <a:solidFill>
                <a:schemeClr val="tx1"/>
              </a:solidFill>
              <a:effectLst/>
              <a:latin typeface="+mn-lt"/>
              <a:ea typeface="+mn-ea"/>
              <a:cs typeface="+mn-cs"/>
            </a:endParaRPr>
          </a:p>
          <a:p>
            <a:pPr lvl="0"/>
            <a:r>
              <a:rPr lang="de-DE" sz="1200" kern="1200" dirty="0">
                <a:solidFill>
                  <a:schemeClr val="tx1"/>
                </a:solidFill>
                <a:effectLst/>
                <a:latin typeface="+mn-lt"/>
                <a:ea typeface="+mn-ea"/>
                <a:cs typeface="+mn-cs"/>
              </a:rPr>
              <a:t>Und hat er auch den Boden in der Küche geputzt?</a:t>
            </a:r>
            <a:endParaRPr lang="en-GB" sz="1200" kern="1200" dirty="0">
              <a:solidFill>
                <a:schemeClr val="tx1"/>
              </a:solidFill>
              <a:effectLst/>
              <a:latin typeface="+mn-lt"/>
              <a:ea typeface="+mn-ea"/>
              <a:cs typeface="+mn-cs"/>
            </a:endParaRPr>
          </a:p>
          <a:p>
            <a:pPr lvl="0"/>
            <a:r>
              <a:rPr lang="de-DE" sz="1200" kern="1200" dirty="0">
                <a:solidFill>
                  <a:schemeClr val="tx1"/>
                </a:solidFill>
                <a:effectLst/>
                <a:latin typeface="+mn-lt"/>
                <a:ea typeface="+mn-ea"/>
                <a:cs typeface="+mn-cs"/>
              </a:rPr>
              <a:t>Ja, Mutti, Er hat [ihn] geputzt.</a:t>
            </a:r>
            <a:endParaRPr lang="en-GB" sz="1200" kern="1200" dirty="0">
              <a:solidFill>
                <a:schemeClr val="tx1"/>
              </a:solidFill>
              <a:effectLst/>
              <a:latin typeface="+mn-lt"/>
              <a:ea typeface="+mn-ea"/>
              <a:cs typeface="+mn-cs"/>
            </a:endParaRPr>
          </a:p>
          <a:p>
            <a:pPr lvl="0"/>
            <a:r>
              <a:rPr lang="de-DE" sz="1200" kern="1200" dirty="0">
                <a:solidFill>
                  <a:schemeClr val="tx1"/>
                </a:solidFill>
                <a:effectLst/>
                <a:latin typeface="+mn-lt"/>
                <a:ea typeface="+mn-ea"/>
                <a:cs typeface="+mn-cs"/>
              </a:rPr>
              <a:t>Und hast du deine roten Schuhe gefunden?</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Ja, Mutti.  Ich habe [sie] gefunden.  </a:t>
            </a:r>
            <a:r>
              <a:rPr lang="en-GB" sz="1200" kern="1200" dirty="0">
                <a:solidFill>
                  <a:schemeClr val="tx1"/>
                </a:solidFill>
                <a:effectLst/>
                <a:latin typeface="+mn-lt"/>
                <a:ea typeface="+mn-ea"/>
                <a:cs typeface="+mn-cs"/>
              </a:rPr>
              <a:t>Bis bald.</a:t>
            </a:r>
            <a:r>
              <a:rPr lang="en-GB" sz="1200" b="1" kern="1200" dirty="0">
                <a:solidFill>
                  <a:schemeClr val="tx1"/>
                </a:solidFill>
                <a:effectLst/>
                <a:latin typeface="+mn-lt"/>
                <a:ea typeface="+mn-ea"/>
                <a:cs typeface="+mn-cs"/>
              </a:rPr>
              <a:t> </a:t>
            </a:r>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4841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10 minutes</a:t>
            </a:r>
            <a:br>
              <a:rPr lang="en-GB" dirty="0"/>
            </a:br>
            <a:br>
              <a:rPr lang="en-GB" b="1" dirty="0"/>
            </a:br>
            <a:r>
              <a:rPr lang="en-GB" b="1" dirty="0"/>
              <a:t>Aim: </a:t>
            </a:r>
            <a:r>
              <a:rPr lang="en-GB" b="0" dirty="0"/>
              <a:t>To use vocabulary in context.</a:t>
            </a:r>
            <a:br>
              <a:rPr lang="en-GB" dirty="0"/>
            </a:br>
            <a:br>
              <a:rPr lang="en-GB" dirty="0"/>
            </a:br>
            <a:r>
              <a:rPr lang="en-GB" b="1" dirty="0"/>
              <a:t>Procedure:</a:t>
            </a:r>
            <a:br>
              <a:rPr lang="en-GB" dirty="0"/>
            </a:br>
            <a:r>
              <a:rPr lang="en-GB" dirty="0"/>
              <a:t>1. </a:t>
            </a:r>
            <a:r>
              <a:rPr lang="en-GB" sz="1200" dirty="0"/>
              <a:t>Find a synonym for:  die Mitte, der Ort, </a:t>
            </a:r>
            <a:r>
              <a:rPr lang="en-GB" sz="1200" dirty="0" err="1"/>
              <a:t>enthält</a:t>
            </a:r>
            <a:r>
              <a:rPr lang="en-GB" sz="1200" dirty="0"/>
              <a:t>, </a:t>
            </a:r>
            <a:r>
              <a:rPr lang="en-GB" sz="1200" dirty="0" err="1"/>
              <a:t>Leute</a:t>
            </a:r>
            <a:r>
              <a:rPr lang="en-GB" sz="1200" dirty="0"/>
              <a:t>, </a:t>
            </a:r>
            <a:r>
              <a:rPr lang="en-GB" sz="1200" dirty="0" err="1"/>
              <a:t>Ländern</a:t>
            </a:r>
            <a:r>
              <a:rPr lang="en-GB" sz="1200" dirty="0"/>
              <a:t>, </a:t>
            </a:r>
            <a:r>
              <a:rPr lang="en-GB" sz="1200" dirty="0" err="1"/>
              <a:t>jedes</a:t>
            </a:r>
            <a:r>
              <a:rPr lang="en-GB" sz="1200" dirty="0"/>
              <a:t> </a:t>
            </a:r>
            <a:r>
              <a:rPr lang="en-GB" sz="1200" dirty="0" err="1"/>
              <a:t>Jahr</a:t>
            </a:r>
            <a:r>
              <a:rPr lang="en-GB" sz="1200" dirty="0"/>
              <a:t>.</a:t>
            </a:r>
            <a:endParaRPr lang="en-GB" dirty="0"/>
          </a:p>
          <a:p>
            <a:r>
              <a:rPr lang="en-GB" dirty="0"/>
              <a:t>2. Click to check answers. NB: for </a:t>
            </a:r>
            <a:r>
              <a:rPr lang="en-GB" dirty="0" err="1"/>
              <a:t>Einwohner</a:t>
            </a:r>
            <a:r>
              <a:rPr lang="en-GB" dirty="0"/>
              <a:t>, accept also Menschen or </a:t>
            </a:r>
            <a:r>
              <a:rPr lang="en-GB" dirty="0" err="1"/>
              <a:t>Personen</a:t>
            </a:r>
            <a:r>
              <a:rPr lang="en-GB" dirty="0"/>
              <a:t> as answers.</a:t>
            </a:r>
          </a:p>
          <a:p>
            <a:r>
              <a:rPr lang="en-GB" dirty="0"/>
              <a:t>3. </a:t>
            </a:r>
            <a:r>
              <a:rPr lang="en-GB" sz="1200" dirty="0"/>
              <a:t>Translate the words in red.</a:t>
            </a:r>
            <a:endParaRPr lang="en-GB" dirty="0"/>
          </a:p>
          <a:p>
            <a:r>
              <a:rPr lang="en-GB" dirty="0"/>
              <a:t>4. Click to check answers.</a:t>
            </a:r>
          </a:p>
          <a:p>
            <a:r>
              <a:rPr lang="en-GB" dirty="0"/>
              <a:t>5. </a:t>
            </a:r>
            <a:r>
              <a:rPr lang="en-GB" sz="1200" dirty="0"/>
              <a:t>Translate whole text.</a:t>
            </a:r>
          </a:p>
          <a:p>
            <a:r>
              <a:rPr lang="en-GB" sz="1200" dirty="0"/>
              <a:t>6. Check translation on next slide.</a:t>
            </a:r>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74752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a:p>
            <a:endParaRPr lang="en-GB"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89027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 (this slide models the activity)</a:t>
            </a:r>
            <a:br>
              <a:rPr lang="en-GB" dirty="0"/>
            </a:br>
            <a:br>
              <a:rPr lang="en-GB" b="1" dirty="0"/>
            </a:br>
            <a:r>
              <a:rPr lang="en-GB" b="1" dirty="0"/>
              <a:t>Aim: </a:t>
            </a:r>
            <a:r>
              <a:rPr lang="en-GB" b="0" dirty="0"/>
              <a:t>To practise strong and weak verbs in speaking. This is a spot the difference task (information gap). Each person has 10 cards. Speakers exchange information to find the differences together. </a:t>
            </a:r>
          </a:p>
          <a:p>
            <a:br>
              <a:rPr lang="en-GB" dirty="0"/>
            </a:br>
            <a:r>
              <a:rPr lang="en-GB" b="1" dirty="0"/>
              <a:t>Procedure:</a:t>
            </a:r>
            <a:br>
              <a:rPr lang="en-GB" dirty="0"/>
            </a:br>
            <a:r>
              <a:rPr lang="en-GB" dirty="0"/>
              <a:t>1. Person A offers a description of one of the cards (e.g., David </a:t>
            </a:r>
            <a:r>
              <a:rPr lang="en-GB" dirty="0" err="1"/>
              <a:t>fährt</a:t>
            </a:r>
            <a:r>
              <a:rPr lang="en-GB" dirty="0"/>
              <a:t> </a:t>
            </a:r>
            <a:r>
              <a:rPr lang="en-GB" dirty="0" err="1"/>
              <a:t>jede</a:t>
            </a:r>
            <a:r>
              <a:rPr lang="en-GB" dirty="0"/>
              <a:t> </a:t>
            </a:r>
            <a:r>
              <a:rPr lang="en-GB" dirty="0" err="1"/>
              <a:t>Woche</a:t>
            </a:r>
            <a:r>
              <a:rPr lang="en-GB" dirty="0"/>
              <a:t> Rad).</a:t>
            </a:r>
          </a:p>
          <a:p>
            <a:r>
              <a:rPr lang="en-GB" dirty="0"/>
              <a:t>2. Person B checks whether the information on their card is the same (</a:t>
            </a:r>
            <a:r>
              <a:rPr lang="en-GB" dirty="0" err="1"/>
              <a:t>Ja</a:t>
            </a:r>
            <a:r>
              <a:rPr lang="en-GB" dirty="0"/>
              <a:t>, David </a:t>
            </a:r>
            <a:r>
              <a:rPr lang="en-GB" dirty="0" err="1"/>
              <a:t>fährt</a:t>
            </a:r>
            <a:r>
              <a:rPr lang="en-GB" dirty="0"/>
              <a:t> </a:t>
            </a:r>
            <a:r>
              <a:rPr lang="en-GB" dirty="0" err="1"/>
              <a:t>jede</a:t>
            </a:r>
            <a:r>
              <a:rPr lang="en-GB" dirty="0"/>
              <a:t> </a:t>
            </a:r>
            <a:r>
              <a:rPr lang="en-GB" dirty="0" err="1"/>
              <a:t>Woche</a:t>
            </a:r>
            <a:r>
              <a:rPr lang="en-GB" dirty="0"/>
              <a:t> Rad / </a:t>
            </a:r>
            <a:r>
              <a:rPr lang="en-GB" dirty="0" err="1"/>
              <a:t>Nein</a:t>
            </a:r>
            <a:r>
              <a:rPr lang="en-GB" dirty="0"/>
              <a:t>, </a:t>
            </a:r>
            <a:r>
              <a:rPr lang="en-GB" dirty="0" err="1"/>
              <a:t>er</a:t>
            </a:r>
            <a:r>
              <a:rPr lang="en-GB" dirty="0"/>
              <a:t> </a:t>
            </a:r>
            <a:r>
              <a:rPr lang="en-GB" dirty="0" err="1"/>
              <a:t>fährt</a:t>
            </a:r>
            <a:r>
              <a:rPr lang="en-GB" dirty="0"/>
              <a:t> </a:t>
            </a:r>
            <a:r>
              <a:rPr lang="en-GB" dirty="0" err="1"/>
              <a:t>jeden</a:t>
            </a:r>
            <a:r>
              <a:rPr lang="en-GB" dirty="0"/>
              <a:t> Tag Rad).</a:t>
            </a:r>
          </a:p>
          <a:p>
            <a:r>
              <a:rPr lang="en-GB" dirty="0"/>
              <a:t>3. Then person B offers a piece of information and so on until all cards have been discussed and the differences found.</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endParaRPr lang="en-GB" i="1"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09215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HANDOUTS - NOT FOR DISPLAY DURING THE ACTIVITY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84844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22222"/>
                </a:solidFill>
                <a:effectLst/>
                <a:latin typeface="Arial" panose="020B0604020202020204" pitchFamily="34" charset="0"/>
              </a:rPr>
              <a:t>The answer sheet for the Y8 vocabulary learning HW is here: https://rachelhawkes.com/LDPresources/Yr8German/German_Y8_Term1ii_Wk2_audio_HW_sheet_answers.docx </a:t>
            </a:r>
          </a:p>
          <a:p>
            <a:endParaRPr lang="en-GB" sz="1200" b="0" i="0" dirty="0">
              <a:latin typeface="Calibri"/>
              <a:ea typeface="Calibri"/>
              <a:cs typeface="Calibri"/>
              <a:sym typeface="Calibri"/>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i) Teachers may, in addition, want to recommend use of a particular online app for the pre-learning of each week’s words.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 Quizlet now requires parental involvement / registration / permissions for users below the age of 13, so it is perhaps most suitable for Y9 – 11 students.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iii) Language Nut hosts LDP vocabulary lists and these are free for schools to use, though there is a registration process.  One benefit is that all of the student tracking data that Language Nut offers  are also available to schools that use the LDP lists for practice. Perhaps this makes it a good option for Y7/8.</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iv) There are other free apps, and new ones are always appearing. Teachers have told us that they are currently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v) Gaming Grammar has been acquired by Language Nut.  Its original content should still be available to teachers and much of it is appropriate for Y8 learners. </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This week: </a:t>
            </a:r>
            <a:r>
              <a:rPr lang="en-GB" sz="1200" b="1" dirty="0">
                <a:effectLst/>
                <a:latin typeface="Calibri" panose="020F0502020204030204" pitchFamily="34" charset="0"/>
                <a:ea typeface="Calibri" panose="020F0502020204030204" pitchFamily="34" charset="0"/>
                <a:cs typeface="Times New Roman" panose="02020603050405020304" pitchFamily="18" charset="0"/>
              </a:rPr>
              <a:t>Verb agreement: Present</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B989EB-FD67-46E5-8EF6-87A30888BB3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8937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[z]</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[z] </a:t>
            </a:r>
            <a:r>
              <a:rPr lang="en-GB" b="0" dirty="0"/>
              <a:t>sound first, on its own. Students repeat it with you.</a:t>
            </a:r>
            <a:br>
              <a:rPr lang="en-GB" b="0" dirty="0"/>
            </a:br>
            <a:r>
              <a:rPr lang="en-GB" b="0" dirty="0"/>
              <a:t>2. Bring up the word </a:t>
            </a:r>
            <a:r>
              <a:rPr lang="en-GB" b="0" baseline="0" dirty="0"/>
              <a:t>“</a:t>
            </a:r>
            <a:r>
              <a:rPr lang="en-GB" b="1" baseline="0" dirty="0"/>
              <a:t>Z</a:t>
            </a:r>
            <a:r>
              <a:rPr lang="en-GB" sz="1200" b="1" baseline="0" dirty="0">
                <a:solidFill>
                  <a:srgbClr val="002060"/>
                </a:solidFill>
                <a:latin typeface="Century Gothic" panose="020B0502020202020204" pitchFamily="34" charset="0"/>
              </a:rPr>
              <a:t>ug</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mime wheels, holding your hands at your sides, elbows bent, forearms facing forwards in a right angle, and draw small circles with them, in the air (to denote the wheels of a train going round).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[z] </a:t>
            </a:r>
            <a:r>
              <a:rPr lang="en-GB" baseline="0" dirty="0"/>
              <a:t>sound, pronouncing </a:t>
            </a:r>
            <a:r>
              <a:rPr lang="en-GB" b="0" baseline="0" dirty="0"/>
              <a:t>”</a:t>
            </a:r>
            <a:r>
              <a:rPr lang="en-GB" b="1" baseline="0" dirty="0"/>
              <a:t>Zug</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b="1" baseline="0" dirty="0"/>
              <a:t>Zug </a:t>
            </a:r>
            <a:r>
              <a:rPr lang="en-GB" baseline="0" dirty="0"/>
              <a:t>[613]</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4331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[z]</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[z] </a:t>
            </a:r>
            <a:r>
              <a:rPr lang="en-GB" baseline="0" dirty="0"/>
              <a:t>and then the </a:t>
            </a:r>
            <a:r>
              <a:rPr lang="en-GB" b="1" baseline="0" dirty="0"/>
              <a:t>source</a:t>
            </a:r>
            <a:r>
              <a:rPr lang="en-GB" baseline="0" dirty="0"/>
              <a:t> word again ‘</a:t>
            </a:r>
            <a:r>
              <a:rPr lang="en-GB" b="1" baseline="0" dirty="0"/>
              <a:t>Zug’</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1" baseline="0" dirty="0"/>
              <a:t>Zug </a:t>
            </a:r>
            <a:r>
              <a:rPr lang="en-GB" baseline="0" dirty="0"/>
              <a:t>[613]; </a:t>
            </a:r>
            <a:r>
              <a:rPr lang="en-GB" b="1" baseline="0" dirty="0"/>
              <a:t>Zimmer</a:t>
            </a:r>
            <a:r>
              <a:rPr lang="en-GB" b="0" baseline="0" dirty="0"/>
              <a:t> [609]</a:t>
            </a:r>
            <a:r>
              <a:rPr lang="en-GB" baseline="0" dirty="0"/>
              <a:t> </a:t>
            </a:r>
            <a:r>
              <a:rPr lang="en-GB" b="1" baseline="0" dirty="0" err="1"/>
              <a:t>zehn</a:t>
            </a:r>
            <a:r>
              <a:rPr lang="en-GB" baseline="0" dirty="0"/>
              <a:t> [314]; </a:t>
            </a:r>
            <a:r>
              <a:rPr lang="en-GB" b="1" baseline="0" dirty="0" err="1"/>
              <a:t>Arzt</a:t>
            </a:r>
            <a:r>
              <a:rPr lang="en-GB" b="1" baseline="0" dirty="0"/>
              <a:t> </a:t>
            </a:r>
            <a:r>
              <a:rPr lang="en-GB" baseline="0" dirty="0"/>
              <a:t>[614]; </a:t>
            </a:r>
            <a:r>
              <a:rPr lang="en-GB" b="1" baseline="0" dirty="0"/>
              <a:t>Platz </a:t>
            </a:r>
            <a:r>
              <a:rPr lang="en-GB" baseline="0" dirty="0"/>
              <a:t>[344]; </a:t>
            </a:r>
            <a:r>
              <a:rPr lang="en-GB" b="1" baseline="0" dirty="0" err="1"/>
              <a:t>sitzen</a:t>
            </a:r>
            <a:r>
              <a:rPr lang="en-GB" b="1" baseline="0" dirty="0"/>
              <a:t> </a:t>
            </a:r>
            <a:r>
              <a:rPr lang="en-GB" baseline="0" dirty="0"/>
              <a:t>[261].</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4</a:t>
            </a:fld>
            <a:endParaRPr lang="en-GB"/>
          </a:p>
        </p:txBody>
      </p:sp>
    </p:spTree>
    <p:extLst>
      <p:ext uri="{BB962C8B-B14F-4D97-AF65-F5344CB8AC3E}">
        <p14:creationId xmlns:p14="http://schemas.microsoft.com/office/powerpoint/2010/main" val="35509557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Timing: 6 minutes (two slides)</a:t>
            </a:r>
          </a:p>
          <a:p>
            <a:endParaRPr lang="en-GB" b="0" baseline="0" dirty="0"/>
          </a:p>
          <a:p>
            <a:r>
              <a:rPr lang="en-GB" b="1" baseline="0" dirty="0"/>
              <a:t>Aim: </a:t>
            </a:r>
            <a:r>
              <a:rPr lang="en-GB" b="0" baseline="0" dirty="0"/>
              <a:t>Explain and illustrate consistent patterns between German and English.</a:t>
            </a:r>
            <a:r>
              <a:rPr lang="en-GB" b="1" baseline="0" dirty="0"/>
              <a:t> </a:t>
            </a:r>
            <a:r>
              <a:rPr lang="en-GB" baseline="0" dirty="0"/>
              <a:t>Whilst there are not plentiful examples of this pattern in the most frequent 2000 words, this activity is envisaged as part of a sequence of three activities, revisiting the SSC ‘Z’.</a:t>
            </a:r>
            <a:br>
              <a:rPr lang="en-GB" baseline="0" dirty="0"/>
            </a:br>
            <a:r>
              <a:rPr lang="en-GB" baseline="0" dirty="0"/>
              <a:t>The next two tasks include cognates with the spelling -</a:t>
            </a:r>
            <a:r>
              <a:rPr lang="en-GB" baseline="0" dirty="0" err="1"/>
              <a:t>tion</a:t>
            </a:r>
            <a:r>
              <a:rPr lang="en-GB" baseline="0" dirty="0"/>
              <a:t> that in German are pronounced with the same sound as German SSC ‘Z’.</a:t>
            </a:r>
          </a:p>
          <a:p>
            <a:endParaRPr lang="en-GB" baseline="0" dirty="0"/>
          </a:p>
          <a:p>
            <a:r>
              <a:rPr lang="en-GB" b="1" baseline="0" dirty="0"/>
              <a:t>Procedure:</a:t>
            </a:r>
            <a:endParaRPr lang="en-GB" b="0" baseline="0" dirty="0"/>
          </a:p>
          <a:p>
            <a:pPr marL="228600" indent="-228600">
              <a:buAutoNum type="arabicPeriod"/>
            </a:pPr>
            <a:r>
              <a:rPr lang="en-GB" b="0" baseline="0" dirty="0"/>
              <a:t>Cycle through the explanation and examples using the animated sequence.</a:t>
            </a:r>
          </a:p>
          <a:p>
            <a:endParaRPr lang="en-GB" baseline="0" dirty="0"/>
          </a:p>
          <a:p>
            <a:r>
              <a:rPr lang="en-GB" b="1" baseline="0" dirty="0"/>
              <a:t>Word frequency: </a:t>
            </a:r>
            <a:r>
              <a:rPr lang="de-DE" baseline="0" dirty="0"/>
              <a:t>die Polizei [724] das Prinzip [796] sozial [372] speziell [893] zentral [706] das Konzept [893] Konzentration [1319]</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baseline="0" dirty="0"/>
          </a:p>
          <a:p>
            <a:endParaRPr lang="en-GB" baseline="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BD356F-EBCC-4AA5-B602-4B66E6474D5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45734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52323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 (two slides)</a:t>
            </a:r>
            <a:br>
              <a:rPr lang="en-GB" dirty="0"/>
            </a:br>
            <a:br>
              <a:rPr lang="en-GB" b="1" dirty="0"/>
            </a:br>
            <a:r>
              <a:rPr lang="en-GB" b="1" dirty="0"/>
              <a:t>Aim: </a:t>
            </a:r>
            <a:r>
              <a:rPr lang="en-GB" b="0" dirty="0"/>
              <a:t>To practise recognition of the vocabulary for this week in written modality.</a:t>
            </a:r>
            <a:br>
              <a:rPr lang="en-GB" b="0" dirty="0"/>
            </a:br>
            <a:br>
              <a:rPr lang="en-GB" b="0" dirty="0"/>
            </a:br>
            <a:r>
              <a:rPr lang="en-GB" b="1" dirty="0"/>
              <a:t>Procedure:</a:t>
            </a:r>
            <a:br>
              <a:rPr lang="en-GB" dirty="0"/>
            </a:br>
            <a:r>
              <a:rPr lang="en-GB" dirty="0"/>
              <a:t>1. Click for first word.  Students write down the English meaning before the word disappears.</a:t>
            </a:r>
          </a:p>
          <a:p>
            <a:br>
              <a:rPr lang="en-GB" dirty="0"/>
            </a:b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55330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Aim: </a:t>
            </a:r>
            <a:r>
              <a:rPr lang="en-GB" b="0" dirty="0"/>
              <a:t>To practise pronunciation and then spoken recall of this week’s vocabulary set.</a:t>
            </a:r>
            <a:br>
              <a:rPr lang="en-GB" b="0" dirty="0"/>
            </a:br>
            <a:br>
              <a:rPr lang="en-GB" b="0" dirty="0"/>
            </a:br>
            <a:r>
              <a:rPr lang="en-GB" b="1" dirty="0"/>
              <a:t>Procedure:</a:t>
            </a:r>
            <a:br>
              <a:rPr lang="en-GB" dirty="0"/>
            </a:br>
            <a:r>
              <a:rPr lang="en-GB" dirty="0"/>
              <a:t>1. Elicit the German then English answer from students – this can be done chorally. They can all practise reading the German aloud, even if they are missing one or two English answers.</a:t>
            </a:r>
          </a:p>
          <a:p>
            <a:r>
              <a:rPr lang="en-GB" dirty="0"/>
              <a:t>2. Once all the English answers are revealed, elicit the German answers once more (in order) – words disappear to reveal the German on individual mouse clicks.</a:t>
            </a:r>
            <a:br>
              <a:rPr lang="en-GB" dirty="0"/>
            </a:br>
            <a:br>
              <a:rPr lang="en-GB" dirty="0"/>
            </a:br>
            <a:br>
              <a:rPr lang="en-GB" dirty="0"/>
            </a:b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9300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i="0" dirty="0"/>
              <a:t>3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practise recognition and cued productive recall of one of the revisited vocabulary sets.</a:t>
            </a:r>
            <a:br>
              <a:rPr lang="en-GB" b="0" dirty="0"/>
            </a:br>
            <a:endParaRPr lang="en-GB" b="0" baseline="0" dirty="0"/>
          </a:p>
          <a:p>
            <a:r>
              <a:rPr lang="en-US" b="1" dirty="0"/>
              <a:t>Procedure:</a:t>
            </a:r>
          </a:p>
          <a:p>
            <a:r>
              <a:rPr lang="en-US" b="0" dirty="0"/>
              <a:t>1. Students supply the German</a:t>
            </a:r>
            <a:r>
              <a:rPr lang="en-US" b="0" baseline="0" dirty="0"/>
              <a:t> for the word which appears in English.  The aim is to be able to give the German before the teacher counts </a:t>
            </a:r>
            <a:r>
              <a:rPr lang="en-US" b="0" baseline="0" dirty="0" err="1"/>
              <a:t>drei</a:t>
            </a:r>
            <a:r>
              <a:rPr lang="en-US" b="0" baseline="0" dirty="0"/>
              <a:t> – </a:t>
            </a:r>
            <a:r>
              <a:rPr lang="en-US" b="0" baseline="0" dirty="0" err="1"/>
              <a:t>zwei</a:t>
            </a:r>
            <a:r>
              <a:rPr lang="en-US" b="0" baseline="0" dirty="0"/>
              <a:t> – </a:t>
            </a:r>
            <a:r>
              <a:rPr lang="en-US" b="0" baseline="0" dirty="0" err="1"/>
              <a:t>eins</a:t>
            </a:r>
            <a:r>
              <a:rPr lang="en-US" b="0" baseline="0" dirty="0"/>
              <a:t>.</a:t>
            </a:r>
            <a:endParaRPr lang="en-US" b="0" dirty="0"/>
          </a:p>
          <a:p>
            <a:endParaRPr lang="en-US" b="0" dirty="0"/>
          </a:p>
          <a:p>
            <a:r>
              <a:rPr lang="en-US" b="1" dirty="0"/>
              <a:t>Notes:</a:t>
            </a:r>
          </a:p>
          <a:p>
            <a:pPr marL="228600" indent="-228600">
              <a:buAutoNum type="arabicPeriod"/>
            </a:pPr>
            <a:r>
              <a:rPr lang="en-US" b="0" baseline="0" dirty="0"/>
              <a:t>T</a:t>
            </a:r>
            <a:r>
              <a:rPr lang="en-US" b="0" dirty="0"/>
              <a:t>he</a:t>
            </a:r>
            <a:r>
              <a:rPr lang="en-US" b="0" baseline="0" dirty="0"/>
              <a:t> activity</a:t>
            </a:r>
            <a:r>
              <a:rPr lang="en-US" b="0" dirty="0"/>
              <a:t> can be repeated,</a:t>
            </a:r>
            <a:r>
              <a:rPr lang="en-US" b="0" baseline="0" dirty="0"/>
              <a:t> clicking faster through the animations to increase speed of recall.</a:t>
            </a:r>
          </a:p>
          <a:p>
            <a:pPr marL="228600" indent="-228600">
              <a:buAutoNum type="arabicPeriod"/>
            </a:pPr>
            <a:r>
              <a:rPr lang="en-US" b="0" baseline="0" dirty="0"/>
              <a:t>Teachers may wish to give students 30 seconds to look at the German words before showing the English prompts</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23197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descr="Shape&#10;&#10;Description automatically generated">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Map&#10;&#10;Description automatically generated">
            <a:extLst>
              <a:ext uri="{FF2B5EF4-FFF2-40B4-BE49-F238E27FC236}">
                <a16:creationId xmlns:a16="http://schemas.microsoft.com/office/drawing/2014/main" id="{3141575F-F2C1-4566-A851-BE20CB6C511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83630" y="161531"/>
            <a:ext cx="921940" cy="1180730"/>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pic>
        <p:nvPicPr>
          <p:cNvPr id="3" name="Picture 2">
            <a:extLst>
              <a:ext uri="{FF2B5EF4-FFF2-40B4-BE49-F238E27FC236}">
                <a16:creationId xmlns:a16="http://schemas.microsoft.com/office/drawing/2014/main" id="{8467F76C-DA5B-49DF-A177-918DB6A6C24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0854384" y="6009187"/>
            <a:ext cx="1337616" cy="947465"/>
          </a:xfrm>
          <a:prstGeom prst="rect">
            <a:avLst/>
          </a:prstGeom>
        </p:spPr>
      </p:pic>
    </p:spTree>
    <p:extLst>
      <p:ext uri="{BB962C8B-B14F-4D97-AF65-F5344CB8AC3E}">
        <p14:creationId xmlns:p14="http://schemas.microsoft.com/office/powerpoint/2010/main" val="1773235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0720903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5" name="Title 3">
            <a:extLst>
              <a:ext uri="{FF2B5EF4-FFF2-40B4-BE49-F238E27FC236}">
                <a16:creationId xmlns:a16="http://schemas.microsoft.com/office/drawing/2014/main" id="{50B88E75-CE60-479E-AE59-FAAE8CABA43B}"/>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2196911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19221819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8</a:t>
            </a:r>
          </a:p>
        </p:txBody>
      </p:sp>
      <p:sp>
        <p:nvSpPr>
          <p:cNvPr id="12" name="Title 3">
            <a:extLst>
              <a:ext uri="{FF2B5EF4-FFF2-40B4-BE49-F238E27FC236}">
                <a16:creationId xmlns:a16="http://schemas.microsoft.com/office/drawing/2014/main" id="{F8F179C9-7747-4DA5-BE58-0FD87A2A60B7}"/>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1644647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50" name="Text Placeholder 15">
            <a:extLst>
              <a:ext uri="{FF2B5EF4-FFF2-40B4-BE49-F238E27FC236}">
                <a16:creationId xmlns:a16="http://schemas.microsoft.com/office/drawing/2014/main" id="{E75A78C3-3EF9-4031-834A-4A152180ADEE}"/>
              </a:ext>
            </a:extLst>
          </p:cNvPr>
          <p:cNvSpPr>
            <a:spLocks noGrp="1"/>
          </p:cNvSpPr>
          <p:nvPr>
            <p:ph type="body" sz="quarter" idx="14" hasCustomPrompt="1"/>
          </p:nvPr>
        </p:nvSpPr>
        <p:spPr>
          <a:xfrm>
            <a:off x="1099128" y="124001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1</a:t>
            </a:r>
          </a:p>
        </p:txBody>
      </p:sp>
      <p:sp>
        <p:nvSpPr>
          <p:cNvPr id="51" name="Text Placeholder 15">
            <a:extLst>
              <a:ext uri="{FF2B5EF4-FFF2-40B4-BE49-F238E27FC236}">
                <a16:creationId xmlns:a16="http://schemas.microsoft.com/office/drawing/2014/main" id="{80C6423B-4D1B-4C13-B607-9F8641A841FE}"/>
              </a:ext>
            </a:extLst>
          </p:cNvPr>
          <p:cNvSpPr>
            <a:spLocks noGrp="1"/>
          </p:cNvSpPr>
          <p:nvPr>
            <p:ph type="body" sz="quarter" idx="43" hasCustomPrompt="1"/>
          </p:nvPr>
        </p:nvSpPr>
        <p:spPr>
          <a:xfrm>
            <a:off x="1082563" y="2286938"/>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2</a:t>
            </a:r>
          </a:p>
        </p:txBody>
      </p:sp>
      <p:sp>
        <p:nvSpPr>
          <p:cNvPr id="52" name="Text Placeholder 15">
            <a:extLst>
              <a:ext uri="{FF2B5EF4-FFF2-40B4-BE49-F238E27FC236}">
                <a16:creationId xmlns:a16="http://schemas.microsoft.com/office/drawing/2014/main" id="{33483B4E-89A7-4CAD-AB6E-9B7D9C1A8005}"/>
              </a:ext>
            </a:extLst>
          </p:cNvPr>
          <p:cNvSpPr>
            <a:spLocks noGrp="1"/>
          </p:cNvSpPr>
          <p:nvPr>
            <p:ph type="body" sz="quarter" idx="44" hasCustomPrompt="1"/>
          </p:nvPr>
        </p:nvSpPr>
        <p:spPr>
          <a:xfrm>
            <a:off x="1075937" y="3393495"/>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3</a:t>
            </a:r>
          </a:p>
        </p:txBody>
      </p:sp>
      <p:sp>
        <p:nvSpPr>
          <p:cNvPr id="53" name="Text Placeholder 15">
            <a:extLst>
              <a:ext uri="{FF2B5EF4-FFF2-40B4-BE49-F238E27FC236}">
                <a16:creationId xmlns:a16="http://schemas.microsoft.com/office/drawing/2014/main" id="{E024F041-31DA-4FF4-B7FC-4B081D82E4C3}"/>
              </a:ext>
            </a:extLst>
          </p:cNvPr>
          <p:cNvSpPr>
            <a:spLocks noGrp="1"/>
          </p:cNvSpPr>
          <p:nvPr>
            <p:ph type="body" sz="quarter" idx="45" hasCustomPrompt="1"/>
          </p:nvPr>
        </p:nvSpPr>
        <p:spPr>
          <a:xfrm>
            <a:off x="1089189" y="4609382"/>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4</a:t>
            </a:r>
          </a:p>
        </p:txBody>
      </p:sp>
      <p:sp>
        <p:nvSpPr>
          <p:cNvPr id="54" name="Text Placeholder 15">
            <a:extLst>
              <a:ext uri="{FF2B5EF4-FFF2-40B4-BE49-F238E27FC236}">
                <a16:creationId xmlns:a16="http://schemas.microsoft.com/office/drawing/2014/main" id="{DDBCC5C5-AE2D-4CEC-8340-38F909376B02}"/>
              </a:ext>
            </a:extLst>
          </p:cNvPr>
          <p:cNvSpPr>
            <a:spLocks noGrp="1"/>
          </p:cNvSpPr>
          <p:nvPr>
            <p:ph type="body" sz="quarter" idx="46" hasCustomPrompt="1"/>
          </p:nvPr>
        </p:nvSpPr>
        <p:spPr>
          <a:xfrm>
            <a:off x="6608720" y="1253269"/>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5</a:t>
            </a:r>
          </a:p>
        </p:txBody>
      </p:sp>
      <p:sp>
        <p:nvSpPr>
          <p:cNvPr id="55" name="Text Placeholder 15">
            <a:extLst>
              <a:ext uri="{FF2B5EF4-FFF2-40B4-BE49-F238E27FC236}">
                <a16:creationId xmlns:a16="http://schemas.microsoft.com/office/drawing/2014/main" id="{EE11F52F-BA8C-49A7-AB78-242ECCE09DAA}"/>
              </a:ext>
            </a:extLst>
          </p:cNvPr>
          <p:cNvSpPr>
            <a:spLocks noGrp="1"/>
          </p:cNvSpPr>
          <p:nvPr>
            <p:ph type="body" sz="quarter" idx="47" hasCustomPrompt="1"/>
          </p:nvPr>
        </p:nvSpPr>
        <p:spPr>
          <a:xfrm>
            <a:off x="6592155" y="2300190"/>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6</a:t>
            </a:r>
          </a:p>
        </p:txBody>
      </p:sp>
      <p:sp>
        <p:nvSpPr>
          <p:cNvPr id="56" name="Text Placeholder 15">
            <a:extLst>
              <a:ext uri="{FF2B5EF4-FFF2-40B4-BE49-F238E27FC236}">
                <a16:creationId xmlns:a16="http://schemas.microsoft.com/office/drawing/2014/main" id="{C88B6196-AD7E-4C72-A796-2011CA63D099}"/>
              </a:ext>
            </a:extLst>
          </p:cNvPr>
          <p:cNvSpPr>
            <a:spLocks noGrp="1"/>
          </p:cNvSpPr>
          <p:nvPr>
            <p:ph type="body" sz="quarter" idx="48" hasCustomPrompt="1"/>
          </p:nvPr>
        </p:nvSpPr>
        <p:spPr>
          <a:xfrm>
            <a:off x="6585529" y="340674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7</a:t>
            </a:r>
          </a:p>
        </p:txBody>
      </p:sp>
      <p:sp>
        <p:nvSpPr>
          <p:cNvPr id="57" name="Text Placeholder 15">
            <a:extLst>
              <a:ext uri="{FF2B5EF4-FFF2-40B4-BE49-F238E27FC236}">
                <a16:creationId xmlns:a16="http://schemas.microsoft.com/office/drawing/2014/main" id="{21A0D542-98BB-4D26-B7AD-027CB98AE0F9}"/>
              </a:ext>
            </a:extLst>
          </p:cNvPr>
          <p:cNvSpPr>
            <a:spLocks noGrp="1"/>
          </p:cNvSpPr>
          <p:nvPr>
            <p:ph type="body" sz="quarter" idx="49" hasCustomPrompt="1"/>
          </p:nvPr>
        </p:nvSpPr>
        <p:spPr>
          <a:xfrm>
            <a:off x="6598781" y="4622634"/>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8</a:t>
            </a:r>
          </a:p>
        </p:txBody>
      </p:sp>
    </p:spTree>
    <p:extLst>
      <p:ext uri="{BB962C8B-B14F-4D97-AF65-F5344CB8AC3E}">
        <p14:creationId xmlns:p14="http://schemas.microsoft.com/office/powerpoint/2010/main" val="15250950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677687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E9E4E-5BDA-46D0-93CA-6CDA3E852441}"/>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2641609A-54B4-4EED-8CF4-67A6164B2F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BE654005-AA97-433A-8D64-27922956E579}"/>
              </a:ext>
            </a:extLst>
          </p:cNvPr>
          <p:cNvSpPr>
            <a:spLocks noGrp="1"/>
          </p:cNvSpPr>
          <p:nvPr>
            <p:ph type="dt" sz="half" idx="10"/>
          </p:nvPr>
        </p:nvSpPr>
        <p:spPr/>
        <p:txBody>
          <a:bodyPr/>
          <a:lstStyle/>
          <a:p>
            <a:fld id="{111A3730-3C84-470B-8CD0-A7C03278AFAD}" type="datetimeFigureOut">
              <a:rPr lang="en-GB" smtClean="0"/>
              <a:t>04/02/2024</a:t>
            </a:fld>
            <a:endParaRPr lang="en-GB"/>
          </a:p>
        </p:txBody>
      </p:sp>
      <p:sp>
        <p:nvSpPr>
          <p:cNvPr id="5" name="Footer Placeholder 4">
            <a:extLst>
              <a:ext uri="{FF2B5EF4-FFF2-40B4-BE49-F238E27FC236}">
                <a16:creationId xmlns:a16="http://schemas.microsoft.com/office/drawing/2014/main" id="{E5815071-BCB1-4252-A1EF-0DDF3DA1FBF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DD991CA-01A0-409B-9B61-350686D3D344}"/>
              </a:ext>
            </a:extLst>
          </p:cNvPr>
          <p:cNvSpPr>
            <a:spLocks noGrp="1"/>
          </p:cNvSpPr>
          <p:nvPr>
            <p:ph type="sldNum" sz="quarter" idx="12"/>
          </p:nvPr>
        </p:nvSpPr>
        <p:spPr/>
        <p:txBody>
          <a:bodyPr/>
          <a:lstStyle/>
          <a:p>
            <a:fld id="{ED48FB85-1DE9-4BD8-81D2-DF1B19346584}" type="slidenum">
              <a:rPr lang="en-GB" smtClean="0"/>
              <a:t>‹#›</a:t>
            </a:fld>
            <a:endParaRPr lang="en-GB"/>
          </a:p>
        </p:txBody>
      </p:sp>
    </p:spTree>
    <p:extLst>
      <p:ext uri="{BB962C8B-B14F-4D97-AF65-F5344CB8AC3E}">
        <p14:creationId xmlns:p14="http://schemas.microsoft.com/office/powerpoint/2010/main" val="8691504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7BFA9-D51B-48FC-9891-F26A6AB79694}"/>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BB7BC6B3-C456-4EEC-A867-1964DEF32167}"/>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CD01A297-C26C-46DD-85CC-9D2310E03E56}"/>
              </a:ext>
            </a:extLst>
          </p:cNvPr>
          <p:cNvSpPr>
            <a:spLocks noGrp="1"/>
          </p:cNvSpPr>
          <p:nvPr>
            <p:ph type="dt" sz="half" idx="10"/>
          </p:nvPr>
        </p:nvSpPr>
        <p:spPr/>
        <p:txBody>
          <a:bodyPr/>
          <a:lstStyle/>
          <a:p>
            <a:fld id="{111A3730-3C84-470B-8CD0-A7C03278AFAD}" type="datetimeFigureOut">
              <a:rPr lang="en-GB" smtClean="0"/>
              <a:t>04/02/2024</a:t>
            </a:fld>
            <a:endParaRPr lang="en-GB"/>
          </a:p>
        </p:txBody>
      </p:sp>
      <p:sp>
        <p:nvSpPr>
          <p:cNvPr id="5" name="Footer Placeholder 4">
            <a:extLst>
              <a:ext uri="{FF2B5EF4-FFF2-40B4-BE49-F238E27FC236}">
                <a16:creationId xmlns:a16="http://schemas.microsoft.com/office/drawing/2014/main" id="{B043E76E-E090-49E8-95D9-FAE1E2FEE2F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85C9AE5-74B7-4C0E-924C-49CF4983FE85}"/>
              </a:ext>
            </a:extLst>
          </p:cNvPr>
          <p:cNvSpPr>
            <a:spLocks noGrp="1"/>
          </p:cNvSpPr>
          <p:nvPr>
            <p:ph type="sldNum" sz="quarter" idx="12"/>
          </p:nvPr>
        </p:nvSpPr>
        <p:spPr/>
        <p:txBody>
          <a:bodyPr/>
          <a:lstStyle/>
          <a:p>
            <a:fld id="{ED48FB85-1DE9-4BD8-81D2-DF1B19346584}" type="slidenum">
              <a:rPr lang="en-GB" smtClean="0"/>
              <a:t>‹#›</a:t>
            </a:fld>
            <a:endParaRPr lang="en-GB"/>
          </a:p>
        </p:txBody>
      </p:sp>
    </p:spTree>
    <p:extLst>
      <p:ext uri="{BB962C8B-B14F-4D97-AF65-F5344CB8AC3E}">
        <p14:creationId xmlns:p14="http://schemas.microsoft.com/office/powerpoint/2010/main" val="26144495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43539-A117-4488-930F-6010BB6C3D65}"/>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059A9082-F51E-4271-8DF6-8F4CA2F92C6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3477B05C-4548-434F-8E6F-189222866132}"/>
              </a:ext>
            </a:extLst>
          </p:cNvPr>
          <p:cNvSpPr>
            <a:spLocks noGrp="1"/>
          </p:cNvSpPr>
          <p:nvPr>
            <p:ph type="dt" sz="half" idx="10"/>
          </p:nvPr>
        </p:nvSpPr>
        <p:spPr/>
        <p:txBody>
          <a:bodyPr/>
          <a:lstStyle/>
          <a:p>
            <a:fld id="{111A3730-3C84-470B-8CD0-A7C03278AFAD}" type="datetimeFigureOut">
              <a:rPr lang="en-GB" smtClean="0"/>
              <a:t>04/02/2024</a:t>
            </a:fld>
            <a:endParaRPr lang="en-GB"/>
          </a:p>
        </p:txBody>
      </p:sp>
      <p:sp>
        <p:nvSpPr>
          <p:cNvPr id="5" name="Footer Placeholder 4">
            <a:extLst>
              <a:ext uri="{FF2B5EF4-FFF2-40B4-BE49-F238E27FC236}">
                <a16:creationId xmlns:a16="http://schemas.microsoft.com/office/drawing/2014/main" id="{B3B832F1-0F27-4815-98CA-3B21FD752B4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C099132-36CD-4015-A44A-07A698E8D56D}"/>
              </a:ext>
            </a:extLst>
          </p:cNvPr>
          <p:cNvSpPr>
            <a:spLocks noGrp="1"/>
          </p:cNvSpPr>
          <p:nvPr>
            <p:ph type="sldNum" sz="quarter" idx="12"/>
          </p:nvPr>
        </p:nvSpPr>
        <p:spPr/>
        <p:txBody>
          <a:bodyPr/>
          <a:lstStyle/>
          <a:p>
            <a:fld id="{ED48FB85-1DE9-4BD8-81D2-DF1B19346584}" type="slidenum">
              <a:rPr lang="en-GB" smtClean="0"/>
              <a:t>‹#›</a:t>
            </a:fld>
            <a:endParaRPr lang="en-GB"/>
          </a:p>
        </p:txBody>
      </p:sp>
    </p:spTree>
    <p:extLst>
      <p:ext uri="{BB962C8B-B14F-4D97-AF65-F5344CB8AC3E}">
        <p14:creationId xmlns:p14="http://schemas.microsoft.com/office/powerpoint/2010/main" val="28731853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1A4C6-B560-4E96-8005-6B987FF3C10A}"/>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4ACF2DF-4883-4F0E-8392-42F5D8A795AC}"/>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FC88EB24-D023-4D3A-B6AD-2D5E2E4B29AE}"/>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D3392FE6-7B1D-4E4E-BEA1-F08216ACF195}"/>
              </a:ext>
            </a:extLst>
          </p:cNvPr>
          <p:cNvSpPr>
            <a:spLocks noGrp="1"/>
          </p:cNvSpPr>
          <p:nvPr>
            <p:ph type="dt" sz="half" idx="10"/>
          </p:nvPr>
        </p:nvSpPr>
        <p:spPr/>
        <p:txBody>
          <a:bodyPr/>
          <a:lstStyle/>
          <a:p>
            <a:fld id="{111A3730-3C84-470B-8CD0-A7C03278AFAD}" type="datetimeFigureOut">
              <a:rPr lang="en-GB" smtClean="0"/>
              <a:t>04/02/2024</a:t>
            </a:fld>
            <a:endParaRPr lang="en-GB"/>
          </a:p>
        </p:txBody>
      </p:sp>
      <p:sp>
        <p:nvSpPr>
          <p:cNvPr id="6" name="Footer Placeholder 5">
            <a:extLst>
              <a:ext uri="{FF2B5EF4-FFF2-40B4-BE49-F238E27FC236}">
                <a16:creationId xmlns:a16="http://schemas.microsoft.com/office/drawing/2014/main" id="{F39448B6-4CF1-4392-9D28-608CE5D21E0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8788AB4-D018-436A-ADA5-313CA2C86CF7}"/>
              </a:ext>
            </a:extLst>
          </p:cNvPr>
          <p:cNvSpPr>
            <a:spLocks noGrp="1"/>
          </p:cNvSpPr>
          <p:nvPr>
            <p:ph type="sldNum" sz="quarter" idx="12"/>
          </p:nvPr>
        </p:nvSpPr>
        <p:spPr/>
        <p:txBody>
          <a:bodyPr/>
          <a:lstStyle/>
          <a:p>
            <a:fld id="{ED48FB85-1DE9-4BD8-81D2-DF1B19346584}" type="slidenum">
              <a:rPr lang="en-GB" smtClean="0"/>
              <a:t>‹#›</a:t>
            </a:fld>
            <a:endParaRPr lang="en-GB"/>
          </a:p>
        </p:txBody>
      </p:sp>
    </p:spTree>
    <p:extLst>
      <p:ext uri="{BB962C8B-B14F-4D97-AF65-F5344CB8AC3E}">
        <p14:creationId xmlns:p14="http://schemas.microsoft.com/office/powerpoint/2010/main" val="39025597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37480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C92C8-82DE-47DE-903B-7888706C829E}"/>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CA06E94E-D31B-49AE-BF19-AA8563BF3A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2F7B367-C1A4-4804-B54C-CAA7E52DF325}"/>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B9EA5FC9-2A6A-480E-BC69-FEF5061219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1C16EC27-5A25-4EA4-BADD-5E842CC41D5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BDF9B6AC-39B0-44A0-9BA2-C347A7021C7E}"/>
              </a:ext>
            </a:extLst>
          </p:cNvPr>
          <p:cNvSpPr>
            <a:spLocks noGrp="1"/>
          </p:cNvSpPr>
          <p:nvPr>
            <p:ph type="dt" sz="half" idx="10"/>
          </p:nvPr>
        </p:nvSpPr>
        <p:spPr/>
        <p:txBody>
          <a:bodyPr/>
          <a:lstStyle/>
          <a:p>
            <a:fld id="{111A3730-3C84-470B-8CD0-A7C03278AFAD}" type="datetimeFigureOut">
              <a:rPr lang="en-GB" smtClean="0"/>
              <a:t>04/02/2024</a:t>
            </a:fld>
            <a:endParaRPr lang="en-GB"/>
          </a:p>
        </p:txBody>
      </p:sp>
      <p:sp>
        <p:nvSpPr>
          <p:cNvPr id="8" name="Footer Placeholder 7">
            <a:extLst>
              <a:ext uri="{FF2B5EF4-FFF2-40B4-BE49-F238E27FC236}">
                <a16:creationId xmlns:a16="http://schemas.microsoft.com/office/drawing/2014/main" id="{615BF0EE-C1FF-448F-92FD-0E5A6181D4E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F8B8153-4985-47E2-AC0A-31A1A5F06646}"/>
              </a:ext>
            </a:extLst>
          </p:cNvPr>
          <p:cNvSpPr>
            <a:spLocks noGrp="1"/>
          </p:cNvSpPr>
          <p:nvPr>
            <p:ph type="sldNum" sz="quarter" idx="12"/>
          </p:nvPr>
        </p:nvSpPr>
        <p:spPr/>
        <p:txBody>
          <a:bodyPr/>
          <a:lstStyle/>
          <a:p>
            <a:fld id="{ED48FB85-1DE9-4BD8-81D2-DF1B19346584}" type="slidenum">
              <a:rPr lang="en-GB" smtClean="0"/>
              <a:t>‹#›</a:t>
            </a:fld>
            <a:endParaRPr lang="en-GB"/>
          </a:p>
        </p:txBody>
      </p:sp>
    </p:spTree>
    <p:extLst>
      <p:ext uri="{BB962C8B-B14F-4D97-AF65-F5344CB8AC3E}">
        <p14:creationId xmlns:p14="http://schemas.microsoft.com/office/powerpoint/2010/main" val="41846779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7C574-6714-4DE9-B1B0-FA84BFF4ECDB}"/>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F2585EF6-52D9-44C2-B681-FBD236F46896}"/>
              </a:ext>
            </a:extLst>
          </p:cNvPr>
          <p:cNvSpPr>
            <a:spLocks noGrp="1"/>
          </p:cNvSpPr>
          <p:nvPr>
            <p:ph type="dt" sz="half" idx="10"/>
          </p:nvPr>
        </p:nvSpPr>
        <p:spPr/>
        <p:txBody>
          <a:bodyPr/>
          <a:lstStyle/>
          <a:p>
            <a:fld id="{111A3730-3C84-470B-8CD0-A7C03278AFAD}" type="datetimeFigureOut">
              <a:rPr lang="en-GB" smtClean="0"/>
              <a:t>04/02/2024</a:t>
            </a:fld>
            <a:endParaRPr lang="en-GB"/>
          </a:p>
        </p:txBody>
      </p:sp>
      <p:sp>
        <p:nvSpPr>
          <p:cNvPr id="4" name="Footer Placeholder 3">
            <a:extLst>
              <a:ext uri="{FF2B5EF4-FFF2-40B4-BE49-F238E27FC236}">
                <a16:creationId xmlns:a16="http://schemas.microsoft.com/office/drawing/2014/main" id="{2DA693D7-7CA3-405E-9313-FB2AFE0EB71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78B2ACF-BA6B-456E-A8C7-72B95BD5695C}"/>
              </a:ext>
            </a:extLst>
          </p:cNvPr>
          <p:cNvSpPr>
            <a:spLocks noGrp="1"/>
          </p:cNvSpPr>
          <p:nvPr>
            <p:ph type="sldNum" sz="quarter" idx="12"/>
          </p:nvPr>
        </p:nvSpPr>
        <p:spPr/>
        <p:txBody>
          <a:bodyPr/>
          <a:lstStyle/>
          <a:p>
            <a:fld id="{ED48FB85-1DE9-4BD8-81D2-DF1B19346584}" type="slidenum">
              <a:rPr lang="en-GB" smtClean="0"/>
              <a:t>‹#›</a:t>
            </a:fld>
            <a:endParaRPr lang="en-GB"/>
          </a:p>
        </p:txBody>
      </p:sp>
    </p:spTree>
    <p:extLst>
      <p:ext uri="{BB962C8B-B14F-4D97-AF65-F5344CB8AC3E}">
        <p14:creationId xmlns:p14="http://schemas.microsoft.com/office/powerpoint/2010/main" val="39675335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F9D016-47B7-46F0-91CA-68F3D476E68D}"/>
              </a:ext>
            </a:extLst>
          </p:cNvPr>
          <p:cNvSpPr>
            <a:spLocks noGrp="1"/>
          </p:cNvSpPr>
          <p:nvPr>
            <p:ph type="dt" sz="half" idx="10"/>
          </p:nvPr>
        </p:nvSpPr>
        <p:spPr/>
        <p:txBody>
          <a:bodyPr/>
          <a:lstStyle/>
          <a:p>
            <a:fld id="{111A3730-3C84-470B-8CD0-A7C03278AFAD}" type="datetimeFigureOut">
              <a:rPr lang="en-GB" smtClean="0"/>
              <a:t>04/02/2024</a:t>
            </a:fld>
            <a:endParaRPr lang="en-GB"/>
          </a:p>
        </p:txBody>
      </p:sp>
      <p:sp>
        <p:nvSpPr>
          <p:cNvPr id="3" name="Footer Placeholder 2">
            <a:extLst>
              <a:ext uri="{FF2B5EF4-FFF2-40B4-BE49-F238E27FC236}">
                <a16:creationId xmlns:a16="http://schemas.microsoft.com/office/drawing/2014/main" id="{8E38517E-6870-426E-AF0A-3153F278DEA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9BB0A55-E2BF-4B7C-BA08-4356C1702CA2}"/>
              </a:ext>
            </a:extLst>
          </p:cNvPr>
          <p:cNvSpPr>
            <a:spLocks noGrp="1"/>
          </p:cNvSpPr>
          <p:nvPr>
            <p:ph type="sldNum" sz="quarter" idx="12"/>
          </p:nvPr>
        </p:nvSpPr>
        <p:spPr/>
        <p:txBody>
          <a:bodyPr/>
          <a:lstStyle/>
          <a:p>
            <a:fld id="{ED48FB85-1DE9-4BD8-81D2-DF1B19346584}" type="slidenum">
              <a:rPr lang="en-GB" smtClean="0"/>
              <a:t>‹#›</a:t>
            </a:fld>
            <a:endParaRPr lang="en-GB"/>
          </a:p>
        </p:txBody>
      </p:sp>
    </p:spTree>
    <p:extLst>
      <p:ext uri="{BB962C8B-B14F-4D97-AF65-F5344CB8AC3E}">
        <p14:creationId xmlns:p14="http://schemas.microsoft.com/office/powerpoint/2010/main" val="17584058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EF4BB-8E2D-4948-B55B-F373FD39116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5BFDFC61-8CA6-4E4B-BB4F-36F762EE49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C1119E7C-1251-488E-868A-3DEF6456B5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1C3825E-FCFE-4FA9-A6AE-6E36E47D3DF3}"/>
              </a:ext>
            </a:extLst>
          </p:cNvPr>
          <p:cNvSpPr>
            <a:spLocks noGrp="1"/>
          </p:cNvSpPr>
          <p:nvPr>
            <p:ph type="dt" sz="half" idx="10"/>
          </p:nvPr>
        </p:nvSpPr>
        <p:spPr/>
        <p:txBody>
          <a:bodyPr/>
          <a:lstStyle/>
          <a:p>
            <a:fld id="{111A3730-3C84-470B-8CD0-A7C03278AFAD}" type="datetimeFigureOut">
              <a:rPr lang="en-GB" smtClean="0"/>
              <a:t>04/02/2024</a:t>
            </a:fld>
            <a:endParaRPr lang="en-GB"/>
          </a:p>
        </p:txBody>
      </p:sp>
      <p:sp>
        <p:nvSpPr>
          <p:cNvPr id="6" name="Footer Placeholder 5">
            <a:extLst>
              <a:ext uri="{FF2B5EF4-FFF2-40B4-BE49-F238E27FC236}">
                <a16:creationId xmlns:a16="http://schemas.microsoft.com/office/drawing/2014/main" id="{B660CEDF-80C3-40B2-A920-CCDDA85C5AE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ACDBC24-5605-4D87-B0DC-A8EF6B33FC48}"/>
              </a:ext>
            </a:extLst>
          </p:cNvPr>
          <p:cNvSpPr>
            <a:spLocks noGrp="1"/>
          </p:cNvSpPr>
          <p:nvPr>
            <p:ph type="sldNum" sz="quarter" idx="12"/>
          </p:nvPr>
        </p:nvSpPr>
        <p:spPr/>
        <p:txBody>
          <a:bodyPr/>
          <a:lstStyle/>
          <a:p>
            <a:fld id="{ED48FB85-1DE9-4BD8-81D2-DF1B19346584}" type="slidenum">
              <a:rPr lang="en-GB" smtClean="0"/>
              <a:t>‹#›</a:t>
            </a:fld>
            <a:endParaRPr lang="en-GB"/>
          </a:p>
        </p:txBody>
      </p:sp>
    </p:spTree>
    <p:extLst>
      <p:ext uri="{BB962C8B-B14F-4D97-AF65-F5344CB8AC3E}">
        <p14:creationId xmlns:p14="http://schemas.microsoft.com/office/powerpoint/2010/main" val="17071355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659AD-BE92-4D21-A2FE-A5B82217B2D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EC2F8938-9376-44D0-96F5-151F40DDBC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67B9E0B-100B-45A7-841A-DBE8A18A05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A9770DC-B94C-4568-9DD7-50C7B8932792}"/>
              </a:ext>
            </a:extLst>
          </p:cNvPr>
          <p:cNvSpPr>
            <a:spLocks noGrp="1"/>
          </p:cNvSpPr>
          <p:nvPr>
            <p:ph type="dt" sz="half" idx="10"/>
          </p:nvPr>
        </p:nvSpPr>
        <p:spPr/>
        <p:txBody>
          <a:bodyPr/>
          <a:lstStyle/>
          <a:p>
            <a:fld id="{111A3730-3C84-470B-8CD0-A7C03278AFAD}" type="datetimeFigureOut">
              <a:rPr lang="en-GB" smtClean="0"/>
              <a:t>04/02/2024</a:t>
            </a:fld>
            <a:endParaRPr lang="en-GB"/>
          </a:p>
        </p:txBody>
      </p:sp>
      <p:sp>
        <p:nvSpPr>
          <p:cNvPr id="6" name="Footer Placeholder 5">
            <a:extLst>
              <a:ext uri="{FF2B5EF4-FFF2-40B4-BE49-F238E27FC236}">
                <a16:creationId xmlns:a16="http://schemas.microsoft.com/office/drawing/2014/main" id="{EF59AEE7-B2FD-4670-B6AF-C204C4340B5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8F9162B-3734-4DD8-BBFE-0FBD453256C0}"/>
              </a:ext>
            </a:extLst>
          </p:cNvPr>
          <p:cNvSpPr>
            <a:spLocks noGrp="1"/>
          </p:cNvSpPr>
          <p:nvPr>
            <p:ph type="sldNum" sz="quarter" idx="12"/>
          </p:nvPr>
        </p:nvSpPr>
        <p:spPr/>
        <p:txBody>
          <a:bodyPr/>
          <a:lstStyle/>
          <a:p>
            <a:fld id="{ED48FB85-1DE9-4BD8-81D2-DF1B19346584}" type="slidenum">
              <a:rPr lang="en-GB" smtClean="0"/>
              <a:t>‹#›</a:t>
            </a:fld>
            <a:endParaRPr lang="en-GB"/>
          </a:p>
        </p:txBody>
      </p:sp>
    </p:spTree>
    <p:extLst>
      <p:ext uri="{BB962C8B-B14F-4D97-AF65-F5344CB8AC3E}">
        <p14:creationId xmlns:p14="http://schemas.microsoft.com/office/powerpoint/2010/main" val="30246184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2A53A-81CD-4784-8F9C-E78C301C9A84}"/>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7F16F119-20E7-4233-8D29-ABB30546192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D817A27-2DAD-4533-8466-15EEA615C736}"/>
              </a:ext>
            </a:extLst>
          </p:cNvPr>
          <p:cNvSpPr>
            <a:spLocks noGrp="1"/>
          </p:cNvSpPr>
          <p:nvPr>
            <p:ph type="dt" sz="half" idx="10"/>
          </p:nvPr>
        </p:nvSpPr>
        <p:spPr/>
        <p:txBody>
          <a:bodyPr/>
          <a:lstStyle/>
          <a:p>
            <a:fld id="{111A3730-3C84-470B-8CD0-A7C03278AFAD}" type="datetimeFigureOut">
              <a:rPr lang="en-GB" smtClean="0"/>
              <a:t>04/02/2024</a:t>
            </a:fld>
            <a:endParaRPr lang="en-GB"/>
          </a:p>
        </p:txBody>
      </p:sp>
      <p:sp>
        <p:nvSpPr>
          <p:cNvPr id="5" name="Footer Placeholder 4">
            <a:extLst>
              <a:ext uri="{FF2B5EF4-FFF2-40B4-BE49-F238E27FC236}">
                <a16:creationId xmlns:a16="http://schemas.microsoft.com/office/drawing/2014/main" id="{A12391CB-5ADD-4DC3-AB7F-173EAF48526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8CA735D-7C10-423B-8850-410D18F884C6}"/>
              </a:ext>
            </a:extLst>
          </p:cNvPr>
          <p:cNvSpPr>
            <a:spLocks noGrp="1"/>
          </p:cNvSpPr>
          <p:nvPr>
            <p:ph type="sldNum" sz="quarter" idx="12"/>
          </p:nvPr>
        </p:nvSpPr>
        <p:spPr/>
        <p:txBody>
          <a:bodyPr/>
          <a:lstStyle/>
          <a:p>
            <a:fld id="{ED48FB85-1DE9-4BD8-81D2-DF1B19346584}" type="slidenum">
              <a:rPr lang="en-GB" smtClean="0"/>
              <a:t>‹#›</a:t>
            </a:fld>
            <a:endParaRPr lang="en-GB"/>
          </a:p>
        </p:txBody>
      </p:sp>
    </p:spTree>
    <p:extLst>
      <p:ext uri="{BB962C8B-B14F-4D97-AF65-F5344CB8AC3E}">
        <p14:creationId xmlns:p14="http://schemas.microsoft.com/office/powerpoint/2010/main" val="19444486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C1C7EB7-A2EB-4973-A8E4-9D388291B83C}"/>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37832ECC-9FB0-4B07-8885-9AE11E0B14B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644C393-604B-4CC8-94C1-1FDBD0137D9F}"/>
              </a:ext>
            </a:extLst>
          </p:cNvPr>
          <p:cNvSpPr>
            <a:spLocks noGrp="1"/>
          </p:cNvSpPr>
          <p:nvPr>
            <p:ph type="dt" sz="half" idx="10"/>
          </p:nvPr>
        </p:nvSpPr>
        <p:spPr/>
        <p:txBody>
          <a:bodyPr/>
          <a:lstStyle/>
          <a:p>
            <a:fld id="{111A3730-3C84-470B-8CD0-A7C03278AFAD}" type="datetimeFigureOut">
              <a:rPr lang="en-GB" smtClean="0"/>
              <a:t>04/02/2024</a:t>
            </a:fld>
            <a:endParaRPr lang="en-GB"/>
          </a:p>
        </p:txBody>
      </p:sp>
      <p:sp>
        <p:nvSpPr>
          <p:cNvPr id="5" name="Footer Placeholder 4">
            <a:extLst>
              <a:ext uri="{FF2B5EF4-FFF2-40B4-BE49-F238E27FC236}">
                <a16:creationId xmlns:a16="http://schemas.microsoft.com/office/drawing/2014/main" id="{40E3A861-3EC9-4D35-9AD6-6489235E34E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CDB0052-E2AC-46F1-A318-3E2FD2CA33A1}"/>
              </a:ext>
            </a:extLst>
          </p:cNvPr>
          <p:cNvSpPr>
            <a:spLocks noGrp="1"/>
          </p:cNvSpPr>
          <p:nvPr>
            <p:ph type="sldNum" sz="quarter" idx="12"/>
          </p:nvPr>
        </p:nvSpPr>
        <p:spPr/>
        <p:txBody>
          <a:bodyPr/>
          <a:lstStyle/>
          <a:p>
            <a:fld id="{ED48FB85-1DE9-4BD8-81D2-DF1B19346584}" type="slidenum">
              <a:rPr lang="en-GB" smtClean="0"/>
              <a:t>‹#›</a:t>
            </a:fld>
            <a:endParaRPr lang="en-GB"/>
          </a:p>
        </p:txBody>
      </p:sp>
    </p:spTree>
    <p:extLst>
      <p:ext uri="{BB962C8B-B14F-4D97-AF65-F5344CB8AC3E}">
        <p14:creationId xmlns:p14="http://schemas.microsoft.com/office/powerpoint/2010/main" val="14818392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9AA6F7-5009-43DA-A5BA-A7357987A6E0}"/>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3516480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8381945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AC98375E-B78B-4EF2-9183-21DDF299CF36}"/>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175735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687868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itle 3">
            <a:extLst>
              <a:ext uri="{FF2B5EF4-FFF2-40B4-BE49-F238E27FC236}">
                <a16:creationId xmlns:a16="http://schemas.microsoft.com/office/drawing/2014/main" id="{1C7ECA85-28B6-4349-80F0-9A682E4EFDA7}"/>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8292803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9116036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334B27DC-A959-421A-92EF-A2685612DDA4}"/>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4502660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7409381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84AF84-CE1A-49EF-899D-C5FCCCE5F9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28745F86-6B1D-4998-84EA-6B09A3A819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6349A24-3F77-47B9-9416-B8C5F194A0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1A3730-3C84-470B-8CD0-A7C03278AFAD}" type="datetimeFigureOut">
              <a:rPr lang="en-GB" smtClean="0"/>
              <a:t>04/02/2024</a:t>
            </a:fld>
            <a:endParaRPr lang="en-GB"/>
          </a:p>
        </p:txBody>
      </p:sp>
      <p:sp>
        <p:nvSpPr>
          <p:cNvPr id="5" name="Footer Placeholder 4">
            <a:extLst>
              <a:ext uri="{FF2B5EF4-FFF2-40B4-BE49-F238E27FC236}">
                <a16:creationId xmlns:a16="http://schemas.microsoft.com/office/drawing/2014/main" id="{8E702ABF-473F-46AE-873B-90A9B8B9D9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7E8E76C-DCA1-4208-B26C-D27709C5F4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48FB85-1DE9-4BD8-81D2-DF1B19346584}" type="slidenum">
              <a:rPr lang="en-GB" smtClean="0"/>
              <a:t>‹#›</a:t>
            </a:fld>
            <a:endParaRPr lang="en-GB"/>
          </a:p>
        </p:txBody>
      </p:sp>
    </p:spTree>
    <p:extLst>
      <p:ext uri="{BB962C8B-B14F-4D97-AF65-F5344CB8AC3E}">
        <p14:creationId xmlns:p14="http://schemas.microsoft.com/office/powerpoint/2010/main" val="2043606805"/>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gi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gif"/><Relationship Id="rId4" Type="http://schemas.openxmlformats.org/officeDocument/2006/relationships/image" Target="../media/image7.gif"/></Relationships>
</file>

<file path=ppt/slides/_rels/slide10.xml.rels><?xml version="1.0" encoding="UTF-8" standalone="yes"?>
<Relationships xmlns="http://schemas.openxmlformats.org/package/2006/relationships"><Relationship Id="rId8" Type="http://schemas.openxmlformats.org/officeDocument/2006/relationships/audio" Target="../media/audio14.wav"/><Relationship Id="rId13" Type="http://schemas.openxmlformats.org/officeDocument/2006/relationships/image" Target="../media/image35.png"/><Relationship Id="rId3" Type="http://schemas.openxmlformats.org/officeDocument/2006/relationships/audio" Target="../media/audio9.wav"/><Relationship Id="rId7" Type="http://schemas.openxmlformats.org/officeDocument/2006/relationships/audio" Target="../media/audio13.wav"/><Relationship Id="rId12"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audio" Target="../media/audio12.wav"/><Relationship Id="rId11" Type="http://schemas.openxmlformats.org/officeDocument/2006/relationships/image" Target="../media/image33.png"/><Relationship Id="rId5" Type="http://schemas.openxmlformats.org/officeDocument/2006/relationships/audio" Target="../media/audio11.wav"/><Relationship Id="rId15" Type="http://schemas.openxmlformats.org/officeDocument/2006/relationships/image" Target="../media/image37.gif"/><Relationship Id="rId10" Type="http://schemas.openxmlformats.org/officeDocument/2006/relationships/audio" Target="../media/audio16.wav"/><Relationship Id="rId4" Type="http://schemas.openxmlformats.org/officeDocument/2006/relationships/audio" Target="../media/audio10.wav"/><Relationship Id="rId9" Type="http://schemas.openxmlformats.org/officeDocument/2006/relationships/audio" Target="../media/audio15.wav"/><Relationship Id="rId14" Type="http://schemas.openxmlformats.org/officeDocument/2006/relationships/image" Target="../media/image36.gif"/></Relationships>
</file>

<file path=ppt/slides/_rels/slide11.xml.rels><?xml version="1.0" encoding="UTF-8" standalone="yes"?>
<Relationships xmlns="http://schemas.openxmlformats.org/package/2006/relationships"><Relationship Id="rId8" Type="http://schemas.openxmlformats.org/officeDocument/2006/relationships/audio" Target="../media/audio21.wav"/><Relationship Id="rId3" Type="http://schemas.openxmlformats.org/officeDocument/2006/relationships/image" Target="../media/image38.wmf"/><Relationship Id="rId7" Type="http://schemas.openxmlformats.org/officeDocument/2006/relationships/audio" Target="../media/audio20.wav"/><Relationship Id="rId12" Type="http://schemas.openxmlformats.org/officeDocument/2006/relationships/audio" Target="../media/audio24.wav"/><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audio" Target="../media/audio19.wav"/><Relationship Id="rId11" Type="http://schemas.openxmlformats.org/officeDocument/2006/relationships/image" Target="../media/image39.png"/><Relationship Id="rId5" Type="http://schemas.openxmlformats.org/officeDocument/2006/relationships/audio" Target="../media/audio18.wav"/><Relationship Id="rId10" Type="http://schemas.openxmlformats.org/officeDocument/2006/relationships/audio" Target="../media/audio23.wav"/><Relationship Id="rId4" Type="http://schemas.openxmlformats.org/officeDocument/2006/relationships/audio" Target="../media/audio17.wav"/><Relationship Id="rId9" Type="http://schemas.openxmlformats.org/officeDocument/2006/relationships/audio" Target="../media/audio22.wav"/></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42.gif"/><Relationship Id="rId4" Type="http://schemas.openxmlformats.org/officeDocument/2006/relationships/image" Target="../media/image41.jpeg"/></Relationships>
</file>

<file path=ppt/slides/_rels/slide13.xml.rels><?xml version="1.0" encoding="UTF-8" standalone="yes"?>
<Relationships xmlns="http://schemas.openxmlformats.org/package/2006/relationships"><Relationship Id="rId8" Type="http://schemas.openxmlformats.org/officeDocument/2006/relationships/audio" Target="../media/audio28.wav"/><Relationship Id="rId13" Type="http://schemas.openxmlformats.org/officeDocument/2006/relationships/image" Target="../media/image44.jpeg"/><Relationship Id="rId3" Type="http://schemas.openxmlformats.org/officeDocument/2006/relationships/image" Target="../media/image43.gif"/><Relationship Id="rId7" Type="http://schemas.openxmlformats.org/officeDocument/2006/relationships/audio" Target="../media/audio27.wav"/><Relationship Id="rId12" Type="http://schemas.openxmlformats.org/officeDocument/2006/relationships/audio" Target="../media/audio32.wav"/><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audio" Target="../media/audio26.wav"/><Relationship Id="rId11" Type="http://schemas.openxmlformats.org/officeDocument/2006/relationships/audio" Target="../media/audio31.wav"/><Relationship Id="rId5" Type="http://schemas.openxmlformats.org/officeDocument/2006/relationships/image" Target="../media/image40.png"/><Relationship Id="rId10" Type="http://schemas.openxmlformats.org/officeDocument/2006/relationships/audio" Target="../media/audio30.wav"/><Relationship Id="rId4" Type="http://schemas.openxmlformats.org/officeDocument/2006/relationships/audio" Target="../media/audio25.wav"/><Relationship Id="rId9" Type="http://schemas.openxmlformats.org/officeDocument/2006/relationships/audio" Target="../media/audio29.wav"/><Relationship Id="rId14" Type="http://schemas.openxmlformats.org/officeDocument/2006/relationships/image" Target="../media/image45.png"/></Relationships>
</file>

<file path=ppt/slides/_rels/slide14.xml.rels><?xml version="1.0" encoding="UTF-8" standalone="yes"?>
<Relationships xmlns="http://schemas.openxmlformats.org/package/2006/relationships"><Relationship Id="rId8" Type="http://schemas.openxmlformats.org/officeDocument/2006/relationships/audio" Target="../media/audio36.wav"/><Relationship Id="rId13" Type="http://schemas.openxmlformats.org/officeDocument/2006/relationships/audio" Target="../media/audio41.wav"/><Relationship Id="rId3" Type="http://schemas.openxmlformats.org/officeDocument/2006/relationships/image" Target="../media/image46.jpeg"/><Relationship Id="rId7" Type="http://schemas.openxmlformats.org/officeDocument/2006/relationships/audio" Target="../media/audio35.wav"/><Relationship Id="rId12" Type="http://schemas.openxmlformats.org/officeDocument/2006/relationships/audio" Target="../media/audio40.wav"/><Relationship Id="rId2" Type="http://schemas.openxmlformats.org/officeDocument/2006/relationships/notesSlide" Target="../notesSlides/notesSlide14.xml"/><Relationship Id="rId16" Type="http://schemas.openxmlformats.org/officeDocument/2006/relationships/image" Target="../media/image42.gif"/><Relationship Id="rId1" Type="http://schemas.openxmlformats.org/officeDocument/2006/relationships/slideLayout" Target="../slideLayouts/slideLayout3.xml"/><Relationship Id="rId6" Type="http://schemas.openxmlformats.org/officeDocument/2006/relationships/audio" Target="../media/audio34.wav"/><Relationship Id="rId11" Type="http://schemas.openxmlformats.org/officeDocument/2006/relationships/audio" Target="../media/audio39.wav"/><Relationship Id="rId5" Type="http://schemas.openxmlformats.org/officeDocument/2006/relationships/audio" Target="../media/audio33.wav"/><Relationship Id="rId15" Type="http://schemas.openxmlformats.org/officeDocument/2006/relationships/audio" Target="../media/audio43.wav"/><Relationship Id="rId10" Type="http://schemas.openxmlformats.org/officeDocument/2006/relationships/audio" Target="../media/audio38.wav"/><Relationship Id="rId4" Type="http://schemas.openxmlformats.org/officeDocument/2006/relationships/image" Target="../media/image47.png"/><Relationship Id="rId9" Type="http://schemas.openxmlformats.org/officeDocument/2006/relationships/audio" Target="../media/audio37.wav"/><Relationship Id="rId14" Type="http://schemas.openxmlformats.org/officeDocument/2006/relationships/audio" Target="../media/audio42.wav"/></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43.gif"/><Relationship Id="rId4" Type="http://schemas.openxmlformats.org/officeDocument/2006/relationships/image" Target="../media/image49.jpeg"/></Relationships>
</file>

<file path=ppt/slides/_rels/slide16.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audio" Target="../media/audio44.wav"/><Relationship Id="rId7" Type="http://schemas.openxmlformats.org/officeDocument/2006/relationships/audio" Target="../media/audio48.wav"/><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audio" Target="../media/audio47.wav"/><Relationship Id="rId5" Type="http://schemas.openxmlformats.org/officeDocument/2006/relationships/audio" Target="../media/audio46.wav"/><Relationship Id="rId10" Type="http://schemas.openxmlformats.org/officeDocument/2006/relationships/image" Target="../media/image53.png"/><Relationship Id="rId4" Type="http://schemas.openxmlformats.org/officeDocument/2006/relationships/audio" Target="../media/audio45.wav"/><Relationship Id="rId9" Type="http://schemas.openxmlformats.org/officeDocument/2006/relationships/image" Target="../media/image52.gif"/></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5.png"/><Relationship Id="rId11" Type="http://schemas.openxmlformats.org/officeDocument/2006/relationships/audio" Target="../media/audio1.wav"/><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png"/><Relationship Id="rId9" Type="http://schemas.openxmlformats.org/officeDocument/2006/relationships/image" Target="../media/image18.png"/></Relationships>
</file>

<file path=ppt/slides/_rels/slide20.xml.rels><?xml version="1.0" encoding="UTF-8" standalone="yes"?>
<Relationships xmlns="http://schemas.openxmlformats.org/package/2006/relationships"><Relationship Id="rId8" Type="http://schemas.openxmlformats.org/officeDocument/2006/relationships/audio" Target="../media/audio53.wav"/><Relationship Id="rId13" Type="http://schemas.openxmlformats.org/officeDocument/2006/relationships/audio" Target="../media/audio58.wav"/><Relationship Id="rId3" Type="http://schemas.openxmlformats.org/officeDocument/2006/relationships/image" Target="../media/image54.jpg"/><Relationship Id="rId7" Type="http://schemas.openxmlformats.org/officeDocument/2006/relationships/audio" Target="../media/audio52.wav"/><Relationship Id="rId12" Type="http://schemas.openxmlformats.org/officeDocument/2006/relationships/audio" Target="../media/audio57.wav"/><Relationship Id="rId2" Type="http://schemas.openxmlformats.org/officeDocument/2006/relationships/notesSlide" Target="../notesSlides/notesSlide20.xml"/><Relationship Id="rId16" Type="http://schemas.openxmlformats.org/officeDocument/2006/relationships/audio" Target="../media/audio61.wav"/><Relationship Id="rId1" Type="http://schemas.openxmlformats.org/officeDocument/2006/relationships/slideLayout" Target="../slideLayouts/slideLayout3.xml"/><Relationship Id="rId6" Type="http://schemas.openxmlformats.org/officeDocument/2006/relationships/audio" Target="../media/audio51.wav"/><Relationship Id="rId11" Type="http://schemas.openxmlformats.org/officeDocument/2006/relationships/audio" Target="../media/audio56.wav"/><Relationship Id="rId5" Type="http://schemas.openxmlformats.org/officeDocument/2006/relationships/audio" Target="../media/audio50.wav"/><Relationship Id="rId15" Type="http://schemas.openxmlformats.org/officeDocument/2006/relationships/audio" Target="../media/audio60.wav"/><Relationship Id="rId10" Type="http://schemas.openxmlformats.org/officeDocument/2006/relationships/audio" Target="../media/audio55.wav"/><Relationship Id="rId4" Type="http://schemas.openxmlformats.org/officeDocument/2006/relationships/audio" Target="../media/audio49.wav"/><Relationship Id="rId9" Type="http://schemas.openxmlformats.org/officeDocument/2006/relationships/audio" Target="../media/audio54.wav"/><Relationship Id="rId14" Type="http://schemas.openxmlformats.org/officeDocument/2006/relationships/audio" Target="../media/audio59.wav"/></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audio" Target="../media/audio62.wav"/><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61.gif"/><Relationship Id="rId5" Type="http://schemas.openxmlformats.org/officeDocument/2006/relationships/image" Target="../media/image60.png"/><Relationship Id="rId4" Type="http://schemas.openxmlformats.org/officeDocument/2006/relationships/image" Target="../media/image36.gif"/></Relationships>
</file>

<file path=ppt/slides/_rels/slide23.xml.rels><?xml version="1.0" encoding="UTF-8" standalone="yes"?>
<Relationships xmlns="http://schemas.openxmlformats.org/package/2006/relationships"><Relationship Id="rId8" Type="http://schemas.openxmlformats.org/officeDocument/2006/relationships/audio" Target="../media/audio67.wav"/><Relationship Id="rId13" Type="http://schemas.openxmlformats.org/officeDocument/2006/relationships/audio" Target="../media/audio71.wav"/><Relationship Id="rId3" Type="http://schemas.openxmlformats.org/officeDocument/2006/relationships/image" Target="../media/image7.gif"/><Relationship Id="rId7" Type="http://schemas.openxmlformats.org/officeDocument/2006/relationships/audio" Target="../media/audio66.wav"/><Relationship Id="rId12" Type="http://schemas.openxmlformats.org/officeDocument/2006/relationships/audio" Target="../media/audio70.wav"/><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audio" Target="../media/audio65.wav"/><Relationship Id="rId11" Type="http://schemas.openxmlformats.org/officeDocument/2006/relationships/image" Target="../media/image62.gif"/><Relationship Id="rId5" Type="http://schemas.openxmlformats.org/officeDocument/2006/relationships/audio" Target="../media/audio64.wav"/><Relationship Id="rId10" Type="http://schemas.openxmlformats.org/officeDocument/2006/relationships/audio" Target="../media/audio69.wav"/><Relationship Id="rId4" Type="http://schemas.openxmlformats.org/officeDocument/2006/relationships/audio" Target="../media/audio63.wav"/><Relationship Id="rId9" Type="http://schemas.openxmlformats.org/officeDocument/2006/relationships/audio" Target="../media/audio68.wav"/><Relationship Id="rId14" Type="http://schemas.openxmlformats.org/officeDocument/2006/relationships/audio" Target="../media/audio72.wav"/></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64.gif"/></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64.gif"/></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67.svg"/><Relationship Id="rId4" Type="http://schemas.openxmlformats.org/officeDocument/2006/relationships/image" Target="../media/image66.png"/></Relationships>
</file>

<file path=ppt/slides/_rels/slide27.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png"/><Relationship Id="rId18" Type="http://schemas.openxmlformats.org/officeDocument/2006/relationships/image" Target="../media/image82.svg"/><Relationship Id="rId26" Type="http://schemas.openxmlformats.org/officeDocument/2006/relationships/image" Target="../media/image90.svg"/><Relationship Id="rId3" Type="http://schemas.openxmlformats.org/officeDocument/2006/relationships/image" Target="../media/image65.png"/><Relationship Id="rId21" Type="http://schemas.openxmlformats.org/officeDocument/2006/relationships/image" Target="../media/image85.png"/><Relationship Id="rId7" Type="http://schemas.openxmlformats.org/officeDocument/2006/relationships/image" Target="../media/image71.svg"/><Relationship Id="rId12" Type="http://schemas.openxmlformats.org/officeDocument/2006/relationships/image" Target="../media/image76.svg"/><Relationship Id="rId17" Type="http://schemas.openxmlformats.org/officeDocument/2006/relationships/image" Target="../media/image81.png"/><Relationship Id="rId25" Type="http://schemas.openxmlformats.org/officeDocument/2006/relationships/image" Target="../media/image89.png"/><Relationship Id="rId2" Type="http://schemas.openxmlformats.org/officeDocument/2006/relationships/notesSlide" Target="../notesSlides/notesSlide27.xml"/><Relationship Id="rId16" Type="http://schemas.openxmlformats.org/officeDocument/2006/relationships/image" Target="../media/image80.svg"/><Relationship Id="rId20" Type="http://schemas.openxmlformats.org/officeDocument/2006/relationships/image" Target="../media/image84.svg"/><Relationship Id="rId1" Type="http://schemas.openxmlformats.org/officeDocument/2006/relationships/slideLayout" Target="../slideLayouts/slideLayout21.xml"/><Relationship Id="rId6" Type="http://schemas.openxmlformats.org/officeDocument/2006/relationships/image" Target="../media/image70.png"/><Relationship Id="rId11" Type="http://schemas.openxmlformats.org/officeDocument/2006/relationships/image" Target="../media/image75.png"/><Relationship Id="rId24" Type="http://schemas.openxmlformats.org/officeDocument/2006/relationships/image" Target="../media/image88.svg"/><Relationship Id="rId5" Type="http://schemas.openxmlformats.org/officeDocument/2006/relationships/image" Target="../media/image69.svg"/><Relationship Id="rId15" Type="http://schemas.openxmlformats.org/officeDocument/2006/relationships/image" Target="../media/image79.png"/><Relationship Id="rId23" Type="http://schemas.openxmlformats.org/officeDocument/2006/relationships/image" Target="../media/image87.png"/><Relationship Id="rId28" Type="http://schemas.openxmlformats.org/officeDocument/2006/relationships/image" Target="../media/image92.svg"/><Relationship Id="rId10" Type="http://schemas.openxmlformats.org/officeDocument/2006/relationships/image" Target="../media/image74.png"/><Relationship Id="rId19" Type="http://schemas.openxmlformats.org/officeDocument/2006/relationships/image" Target="../media/image83.png"/><Relationship Id="rId4" Type="http://schemas.openxmlformats.org/officeDocument/2006/relationships/image" Target="../media/image68.png"/><Relationship Id="rId9" Type="http://schemas.openxmlformats.org/officeDocument/2006/relationships/image" Target="../media/image73.svg"/><Relationship Id="rId14" Type="http://schemas.openxmlformats.org/officeDocument/2006/relationships/image" Target="../media/image78.svg"/><Relationship Id="rId22" Type="http://schemas.openxmlformats.org/officeDocument/2006/relationships/image" Target="../media/image86.svg"/><Relationship Id="rId27" Type="http://schemas.openxmlformats.org/officeDocument/2006/relationships/image" Target="../media/image91.png"/></Relationships>
</file>

<file path=ppt/slides/_rels/slide28.xml.rels><?xml version="1.0" encoding="UTF-8" standalone="yes"?>
<Relationships xmlns="http://schemas.openxmlformats.org/package/2006/relationships"><Relationship Id="rId3" Type="http://schemas.openxmlformats.org/officeDocument/2006/relationships/hyperlink" Target="https://www.rachelhawkes.com/LDPresources/Yr8German/German_Y8_Term1ii_Wk2_audio.html" TargetMode="External"/><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93.png"/><Relationship Id="rId4" Type="http://schemas.openxmlformats.org/officeDocument/2006/relationships/hyperlink" Target="https://www.rachelhawkes.com/LDPresources/Yr8German/German_Y8_Term1ii_Wk2_audio_HW_sheet.docx" TargetMode="External"/></Relationships>
</file>

<file path=ppt/slides/_rels/slide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21.jpeg"/><Relationship Id="rId4" Type="http://schemas.openxmlformats.org/officeDocument/2006/relationships/audio" Target="../media/audio3.wav"/></Relationships>
</file>

<file path=ppt/slides/_rels/slide4.xml.rels><?xml version="1.0" encoding="UTF-8" standalone="yes"?>
<Relationships xmlns="http://schemas.openxmlformats.org/package/2006/relationships"><Relationship Id="rId8" Type="http://schemas.openxmlformats.org/officeDocument/2006/relationships/audio" Target="../media/audio7.wav"/><Relationship Id="rId13" Type="http://schemas.openxmlformats.org/officeDocument/2006/relationships/image" Target="../media/image25.png"/><Relationship Id="rId18" Type="http://schemas.openxmlformats.org/officeDocument/2006/relationships/image" Target="../media/image30.png"/><Relationship Id="rId3" Type="http://schemas.openxmlformats.org/officeDocument/2006/relationships/audio" Target="../media/audio2.wav"/><Relationship Id="rId7" Type="http://schemas.openxmlformats.org/officeDocument/2006/relationships/audio" Target="../media/audio6.wav"/><Relationship Id="rId12" Type="http://schemas.openxmlformats.org/officeDocument/2006/relationships/image" Target="../media/image24.png"/><Relationship Id="rId17" Type="http://schemas.openxmlformats.org/officeDocument/2006/relationships/image" Target="../media/image29.png"/><Relationship Id="rId2" Type="http://schemas.openxmlformats.org/officeDocument/2006/relationships/notesSlide" Target="../notesSlides/notesSlide4.xml"/><Relationship Id="rId16" Type="http://schemas.openxmlformats.org/officeDocument/2006/relationships/image" Target="../media/image28.png"/><Relationship Id="rId1" Type="http://schemas.openxmlformats.org/officeDocument/2006/relationships/slideLayout" Target="../slideLayouts/slideLayout15.xml"/><Relationship Id="rId6" Type="http://schemas.openxmlformats.org/officeDocument/2006/relationships/audio" Target="../media/audio5.wav"/><Relationship Id="rId11" Type="http://schemas.openxmlformats.org/officeDocument/2006/relationships/image" Target="../media/image23.png"/><Relationship Id="rId5" Type="http://schemas.openxmlformats.org/officeDocument/2006/relationships/audio" Target="../media/audio4.wav"/><Relationship Id="rId15" Type="http://schemas.openxmlformats.org/officeDocument/2006/relationships/image" Target="../media/image27.png"/><Relationship Id="rId10" Type="http://schemas.openxmlformats.org/officeDocument/2006/relationships/image" Target="../media/image22.png"/><Relationship Id="rId19" Type="http://schemas.openxmlformats.org/officeDocument/2006/relationships/image" Target="../media/image31.jpeg"/><Relationship Id="rId4" Type="http://schemas.openxmlformats.org/officeDocument/2006/relationships/audio" Target="../media/audio3.wav"/><Relationship Id="rId9" Type="http://schemas.openxmlformats.org/officeDocument/2006/relationships/audio" Target="../media/audio8.wav"/><Relationship Id="rId14"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01F9164-9015-487C-8971-3B19003D8893}"/>
              </a:ext>
            </a:extLst>
          </p:cNvPr>
          <p:cNvSpPr>
            <a:spLocks noGrp="1"/>
          </p:cNvSpPr>
          <p:nvPr>
            <p:ph type="body" sz="quarter" idx="14"/>
          </p:nvPr>
        </p:nvSpPr>
        <p:spPr>
          <a:xfrm>
            <a:off x="363538" y="1941754"/>
            <a:ext cx="7709596" cy="844550"/>
          </a:xfrm>
        </p:spPr>
        <p:txBody>
          <a:bodyPr>
            <a:normAutofit/>
          </a:bodyPr>
          <a:lstStyle/>
          <a:p>
            <a:r>
              <a:rPr lang="en-GB" sz="4000" dirty="0"/>
              <a:t>Berlin</a:t>
            </a:r>
          </a:p>
        </p:txBody>
      </p:sp>
      <p:sp>
        <p:nvSpPr>
          <p:cNvPr id="2" name="Text Placeholder 1">
            <a:extLst>
              <a:ext uri="{FF2B5EF4-FFF2-40B4-BE49-F238E27FC236}">
                <a16:creationId xmlns:a16="http://schemas.microsoft.com/office/drawing/2014/main" id="{4D2C3A6C-E4B7-419D-B4EB-18F1DD2CA8CD}"/>
              </a:ext>
            </a:extLst>
          </p:cNvPr>
          <p:cNvSpPr>
            <a:spLocks noGrp="1"/>
          </p:cNvSpPr>
          <p:nvPr>
            <p:ph type="body" sz="quarter" idx="12"/>
          </p:nvPr>
        </p:nvSpPr>
        <p:spPr>
          <a:xfrm>
            <a:off x="363538" y="5478219"/>
            <a:ext cx="4101782" cy="1330394"/>
          </a:xfrm>
        </p:spPr>
        <p:txBody>
          <a:bodyP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900" b="1" i="0" u="none" strike="noStrike" kern="1200" cap="none" spc="0" normalizeH="0" baseline="0" noProof="0" dirty="0">
                <a:ln>
                  <a:noFill/>
                </a:ln>
                <a:solidFill>
                  <a:srgbClr val="525050"/>
                </a:solidFill>
                <a:effectLst/>
                <a:uLnTx/>
                <a:uFillTx/>
                <a:latin typeface="Century Gothic" panose="020F0302020204030204"/>
                <a:ea typeface="+mn-ea"/>
                <a:cs typeface="+mn-cs"/>
              </a:rPr>
              <a:t>Y8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t>Term 1.2– Week 1 - Lesson 15</a:t>
            </a:r>
            <a:b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b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Rachel Hawkes / Inge Alferink</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90000"/>
              </a:lnSpc>
              <a:spcBef>
                <a:spcPts val="0"/>
              </a:spcBef>
              <a:spcAft>
                <a:spcPts val="0"/>
              </a:spcAft>
              <a:buClr>
                <a:srgbClr val="FFFFFF"/>
              </a:buClr>
              <a:buSzPts val="1400"/>
              <a:buFontTx/>
              <a:buNone/>
              <a:tabLst/>
              <a:defRPr/>
            </a:pP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Date updated: 04/02/24</a:t>
            </a:r>
            <a:endParaRPr kumimoji="0" lang="en-GB" sz="1200" b="0" i="0" u="none" strike="noStrike" kern="1200" cap="none" spc="0" normalizeH="0" baseline="0" noProof="0" dirty="0">
              <a:ln>
                <a:noFill/>
              </a:ln>
              <a:solidFill>
                <a:srgbClr val="525050"/>
              </a:solidFill>
              <a:effectLst/>
              <a:uLnTx/>
              <a:uFillTx/>
              <a:latin typeface="Century Gothic" panose="020F0302020204030204"/>
              <a:ea typeface="Century Gothic"/>
              <a:cs typeface="Century Gothic"/>
              <a:sym typeface="Century Gothic"/>
            </a:endParaRPr>
          </a:p>
        </p:txBody>
      </p:sp>
      <p:sp>
        <p:nvSpPr>
          <p:cNvPr id="3" name="Text Placeholder 2">
            <a:extLst>
              <a:ext uri="{FF2B5EF4-FFF2-40B4-BE49-F238E27FC236}">
                <a16:creationId xmlns:a16="http://schemas.microsoft.com/office/drawing/2014/main" id="{72D5BDAC-FB59-4421-B85A-A4A4F1DEB327}"/>
              </a:ext>
            </a:extLst>
          </p:cNvPr>
          <p:cNvSpPr>
            <a:spLocks noGrp="1"/>
          </p:cNvSpPr>
          <p:nvPr>
            <p:ph type="body" sz="quarter" idx="13"/>
          </p:nvPr>
        </p:nvSpPr>
        <p:spPr>
          <a:xfrm>
            <a:off x="363538" y="2510753"/>
            <a:ext cx="6098222" cy="1836494"/>
          </a:xfrm>
        </p:spPr>
        <p:txBody>
          <a:bodyPr>
            <a:normAutofit/>
          </a:bodyPr>
          <a:lstStyle/>
          <a:p>
            <a:pPr algn="l"/>
            <a:r>
              <a:rPr lang="en-GB" sz="2000" dirty="0">
                <a:solidFill>
                  <a:schemeClr val="tx1"/>
                </a:solidFill>
              </a:rPr>
              <a:t>Present tense: strong verbs [revisited]</a:t>
            </a:r>
          </a:p>
          <a:p>
            <a:r>
              <a:rPr lang="en-GB" sz="2000" dirty="0">
                <a:solidFill>
                  <a:schemeClr val="tx1"/>
                </a:solidFill>
              </a:rPr>
              <a:t>Numbers 32 – 100, plurals </a:t>
            </a:r>
            <a:br>
              <a:rPr lang="en-GB" sz="2000" dirty="0">
                <a:solidFill>
                  <a:schemeClr val="tx1"/>
                </a:solidFill>
              </a:rPr>
            </a:br>
            <a:br>
              <a:rPr lang="en-GB" sz="2000" dirty="0">
                <a:solidFill>
                  <a:schemeClr val="tx1"/>
                </a:solidFill>
              </a:rPr>
            </a:br>
            <a:r>
              <a:rPr lang="en-GB" sz="2000" dirty="0">
                <a:solidFill>
                  <a:schemeClr val="tx1"/>
                </a:solidFill>
              </a:rPr>
              <a:t>SSC [Z]</a:t>
            </a:r>
          </a:p>
          <a:p>
            <a:pPr algn="l"/>
            <a:endParaRPr lang="en-GB" sz="2000" dirty="0">
              <a:solidFill>
                <a:schemeClr val="tx1"/>
              </a:solidFill>
            </a:endParaRPr>
          </a:p>
        </p:txBody>
      </p:sp>
      <p:pic>
        <p:nvPicPr>
          <p:cNvPr id="12" name="Picture 2">
            <a:extLst>
              <a:ext uri="{FF2B5EF4-FFF2-40B4-BE49-F238E27FC236}">
                <a16:creationId xmlns:a16="http://schemas.microsoft.com/office/drawing/2014/main" id="{8F2A75CB-F910-416F-AA6A-F8C7DC19CCB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18913" y="3297312"/>
            <a:ext cx="2673087" cy="192051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3A9CFD30-609B-47EF-8195-D937FA30F863}"/>
              </a:ext>
            </a:extLst>
          </p:cNvPr>
          <p:cNvSpPr txBox="1"/>
          <p:nvPr/>
        </p:nvSpPr>
        <p:spPr>
          <a:xfrm>
            <a:off x="9960317" y="5015746"/>
            <a:ext cx="1556944" cy="400110"/>
          </a:xfrm>
          <a:prstGeom prst="rect">
            <a:avLst/>
          </a:prstGeom>
          <a:solidFill>
            <a:schemeClr val="accent4">
              <a:lumMod val="20000"/>
              <a:lumOff val="80000"/>
            </a:schemeClr>
          </a:solidFill>
          <a:ln>
            <a:solidFill>
              <a:schemeClr val="tx1"/>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effectLst/>
                <a:uLnTx/>
                <a:uFillTx/>
              </a:rPr>
              <a:t>Tiergarten</a:t>
            </a:r>
            <a:endParaRPr kumimoji="0" lang="en-GB" sz="2000" b="0" i="0" u="none" strike="noStrike" kern="0" cap="none" spc="0" normalizeH="0" baseline="0" noProof="0" dirty="0">
              <a:ln>
                <a:noFill/>
              </a:ln>
              <a:effectLst/>
              <a:uLnTx/>
              <a:uFillTx/>
            </a:endParaRPr>
          </a:p>
        </p:txBody>
      </p:sp>
      <p:pic>
        <p:nvPicPr>
          <p:cNvPr id="6" name="Picture 5" descr="A cartoon of a child with a book&#10;&#10;Description automatically generated">
            <a:extLst>
              <a:ext uri="{FF2B5EF4-FFF2-40B4-BE49-F238E27FC236}">
                <a16:creationId xmlns:a16="http://schemas.microsoft.com/office/drawing/2014/main" id="{74A0CA7C-9E8F-49A7-99D4-547CB9DC3C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37971" y="5339817"/>
            <a:ext cx="1392200" cy="1420928"/>
          </a:xfrm>
          <a:prstGeom prst="ellipse">
            <a:avLst/>
          </a:prstGeom>
        </p:spPr>
      </p:pic>
      <p:pic>
        <p:nvPicPr>
          <p:cNvPr id="20" name="Picture 19" descr="A cartoon of a person&#10;&#10;Description automatically generated">
            <a:extLst>
              <a:ext uri="{FF2B5EF4-FFF2-40B4-BE49-F238E27FC236}">
                <a16:creationId xmlns:a16="http://schemas.microsoft.com/office/drawing/2014/main" id="{E6CB65F2-0096-4B89-BE66-F4CA9A5D52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61722" y="5096392"/>
            <a:ext cx="1015983" cy="1597714"/>
          </a:xfrm>
          <a:prstGeom prst="rect">
            <a:avLst/>
          </a:prstGeom>
        </p:spPr>
      </p:pic>
      <p:pic>
        <p:nvPicPr>
          <p:cNvPr id="22" name="Picture 21" descr="A cartoon of a child&#10;&#10;Description automatically generated">
            <a:extLst>
              <a:ext uri="{FF2B5EF4-FFF2-40B4-BE49-F238E27FC236}">
                <a16:creationId xmlns:a16="http://schemas.microsoft.com/office/drawing/2014/main" id="{0CD25E7F-0931-4E3C-836D-54CED46967C8}"/>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44101" y="5037228"/>
            <a:ext cx="1392200" cy="1723517"/>
          </a:xfrm>
          <a:prstGeom prst="ellipse">
            <a:avLst/>
          </a:prstGeom>
        </p:spPr>
      </p:pic>
      <p:pic>
        <p:nvPicPr>
          <p:cNvPr id="18" name="Picture 17" descr="A cartoon of a child pointing at a sign&#10;&#10;Description automatically generated">
            <a:extLst>
              <a:ext uri="{FF2B5EF4-FFF2-40B4-BE49-F238E27FC236}">
                <a16:creationId xmlns:a16="http://schemas.microsoft.com/office/drawing/2014/main" id="{88B09515-2970-444C-A097-0BF99FC9697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45837" y="5217822"/>
            <a:ext cx="2035782" cy="1664918"/>
          </a:xfrm>
          <a:prstGeom prst="ellipse">
            <a:avLst/>
          </a:prstGeom>
        </p:spPr>
      </p:pic>
      <p:sp>
        <p:nvSpPr>
          <p:cNvPr id="23" name="Speech Bubble: Rectangle with Corners Rounded 22">
            <a:extLst>
              <a:ext uri="{FF2B5EF4-FFF2-40B4-BE49-F238E27FC236}">
                <a16:creationId xmlns:a16="http://schemas.microsoft.com/office/drawing/2014/main" id="{485A76D7-E4CB-42B4-B2F0-A7D1F270F444}"/>
              </a:ext>
            </a:extLst>
          </p:cNvPr>
          <p:cNvSpPr/>
          <p:nvPr/>
        </p:nvSpPr>
        <p:spPr>
          <a:xfrm>
            <a:off x="9353922" y="5695226"/>
            <a:ext cx="2673087" cy="1065519"/>
          </a:xfrm>
          <a:prstGeom prst="wedgeRoundRectCallout">
            <a:avLst>
              <a:gd name="adj1" fmla="val -61733"/>
              <a:gd name="adj2" fmla="val -28365"/>
              <a:gd name="adj3" fmla="val 16667"/>
            </a:avLst>
          </a:prstGeom>
          <a:solidFill>
            <a:srgbClr val="FFFAE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Der Berliner </a:t>
            </a:r>
            <a:r>
              <a:rPr lang="en-GB" sz="2000" dirty="0" err="1"/>
              <a:t>Tiergarten</a:t>
            </a:r>
            <a:r>
              <a:rPr lang="en-GB" sz="2000" dirty="0"/>
              <a:t> hat </a:t>
            </a:r>
            <a:r>
              <a:rPr lang="en-GB" sz="2000" dirty="0" err="1"/>
              <a:t>über</a:t>
            </a:r>
            <a:r>
              <a:rPr lang="en-GB" sz="2000" dirty="0"/>
              <a:t> 20,000 </a:t>
            </a:r>
            <a:r>
              <a:rPr lang="en-GB" sz="2000" dirty="0" err="1"/>
              <a:t>Tiere</a:t>
            </a:r>
            <a:r>
              <a:rPr lang="en-GB" sz="2000" dirty="0"/>
              <a:t>!</a:t>
            </a:r>
          </a:p>
        </p:txBody>
      </p:sp>
      <p:sp>
        <p:nvSpPr>
          <p:cNvPr id="24" name="Speech Bubble: Rectangle with Corners Rounded 23">
            <a:extLst>
              <a:ext uri="{FF2B5EF4-FFF2-40B4-BE49-F238E27FC236}">
                <a16:creationId xmlns:a16="http://schemas.microsoft.com/office/drawing/2014/main" id="{D3A1A46A-DA78-47B3-9167-8E03DEBD7745}"/>
              </a:ext>
            </a:extLst>
          </p:cNvPr>
          <p:cNvSpPr/>
          <p:nvPr/>
        </p:nvSpPr>
        <p:spPr>
          <a:xfrm>
            <a:off x="4269407" y="3708812"/>
            <a:ext cx="2248377" cy="1065519"/>
          </a:xfrm>
          <a:prstGeom prst="wedgeRoundRectCallout">
            <a:avLst>
              <a:gd name="adj1" fmla="val -18296"/>
              <a:gd name="adj2" fmla="val 102227"/>
              <a:gd name="adj3" fmla="val 16667"/>
            </a:avLst>
          </a:prstGeom>
          <a:solidFill>
            <a:srgbClr val="FFFAE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t>Wir</a:t>
            </a:r>
            <a:r>
              <a:rPr lang="en-GB" sz="2000" dirty="0"/>
              <a:t> </a:t>
            </a:r>
            <a:r>
              <a:rPr lang="en-GB" sz="2000" dirty="0" err="1"/>
              <a:t>wohnen</a:t>
            </a:r>
            <a:r>
              <a:rPr lang="en-GB" sz="2000" dirty="0"/>
              <a:t> in Berlin. Wo </a:t>
            </a:r>
            <a:r>
              <a:rPr lang="en-GB" sz="2000" dirty="0" err="1"/>
              <a:t>wohnst</a:t>
            </a:r>
            <a:r>
              <a:rPr lang="en-GB" sz="2000" dirty="0"/>
              <a:t> du?</a:t>
            </a:r>
          </a:p>
        </p:txBody>
      </p:sp>
      <p:pic>
        <p:nvPicPr>
          <p:cNvPr id="9" name="Picture 4">
            <a:extLst>
              <a:ext uri="{FF2B5EF4-FFF2-40B4-BE49-F238E27FC236}">
                <a16:creationId xmlns:a16="http://schemas.microsoft.com/office/drawing/2014/main" id="{45082A07-486C-4DDF-8090-6E317914EBE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976108" y="1294091"/>
            <a:ext cx="1447545" cy="246138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2B9AC63-AFA5-4C0E-87B9-C6A81BA1E476}"/>
              </a:ext>
            </a:extLst>
          </p:cNvPr>
          <p:cNvSpPr txBox="1"/>
          <p:nvPr/>
        </p:nvSpPr>
        <p:spPr>
          <a:xfrm>
            <a:off x="8835364" y="3610425"/>
            <a:ext cx="1729032" cy="707886"/>
          </a:xfrm>
          <a:prstGeom prst="rect">
            <a:avLst/>
          </a:prstGeom>
          <a:solidFill>
            <a:schemeClr val="accent4">
              <a:lumMod val="20000"/>
              <a:lumOff val="80000"/>
            </a:schemeClr>
          </a:solidFill>
          <a:ln>
            <a:solidFill>
              <a:schemeClr val="tx1"/>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Berliner </a:t>
            </a:r>
            <a:r>
              <a:rPr kumimoji="0" lang="en-GB" sz="2000" b="0" i="0" u="none" strike="noStrike" kern="0" cap="none" spc="0" normalizeH="0" baseline="0" noProof="0" dirty="0" err="1">
                <a:ln>
                  <a:noFill/>
                </a:ln>
                <a:effectLst/>
                <a:uLnTx/>
                <a:uFillTx/>
              </a:rPr>
              <a:t>Fernsehturm</a:t>
            </a:r>
            <a:endParaRPr kumimoji="0" lang="en-GB" sz="2000" b="0" i="0" u="none" strike="noStrike" kern="0" cap="none" spc="0" normalizeH="0" baseline="0" noProof="0" dirty="0">
              <a:ln>
                <a:noFill/>
              </a:ln>
              <a:effectLst/>
              <a:uLnTx/>
              <a:uFillTx/>
            </a:endParaRPr>
          </a:p>
        </p:txBody>
      </p:sp>
    </p:spTree>
    <p:extLst>
      <p:ext uri="{BB962C8B-B14F-4D97-AF65-F5344CB8AC3E}">
        <p14:creationId xmlns:p14="http://schemas.microsoft.com/office/powerpoint/2010/main" val="34332869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671011" cy="647577"/>
          </a:xfrm>
        </p:spPr>
        <p:txBody>
          <a:bodyPr>
            <a:normAutofit/>
          </a:bodyPr>
          <a:lstStyle/>
          <a:p>
            <a:r>
              <a:rPr lang="en-GB" sz="2800" b="1" dirty="0">
                <a:solidFill>
                  <a:schemeClr val="bg1"/>
                </a:solidFill>
              </a:rPr>
              <a:t>Strong verbs</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263403" y="142881"/>
            <a:ext cx="171357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6" name="TextBox 5">
            <a:extLst>
              <a:ext uri="{FF2B5EF4-FFF2-40B4-BE49-F238E27FC236}">
                <a16:creationId xmlns:a16="http://schemas.microsoft.com/office/drawing/2014/main" id="{F9707CBE-6DAC-4E44-B141-6C35FBC860CF}"/>
              </a:ext>
            </a:extLst>
          </p:cNvPr>
          <p:cNvSpPr txBox="1"/>
          <p:nvPr/>
        </p:nvSpPr>
        <p:spPr>
          <a:xfrm>
            <a:off x="104297" y="1206598"/>
            <a:ext cx="1208770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effectLst/>
                <a:uLnTx/>
                <a:uFillTx/>
                <a:latin typeface="Century Gothic" panose="020B0502020202020204" pitchFamily="34" charset="0"/>
                <a:ea typeface="+mn-ea"/>
                <a:cs typeface="+mn-cs"/>
              </a:rPr>
              <a:t>Remember that some German verbs change the vowel in the </a:t>
            </a:r>
            <a:r>
              <a:rPr kumimoji="0" lang="en-GB" sz="2200" b="1" i="0" u="none" strike="noStrike" kern="1200" cap="none" spc="0" normalizeH="0" baseline="0" noProof="0" dirty="0">
                <a:ln>
                  <a:noFill/>
                </a:ln>
                <a:effectLst/>
                <a:uLnTx/>
                <a:uFillTx/>
                <a:latin typeface="Century Gothic" panose="020B0502020202020204" pitchFamily="34" charset="0"/>
                <a:ea typeface="+mn-ea"/>
                <a:cs typeface="+mn-cs"/>
              </a:rPr>
              <a:t>du </a:t>
            </a:r>
            <a:r>
              <a:rPr kumimoji="0" lang="en-GB" sz="2200" b="0" i="0" u="none" strike="noStrike" kern="1200" cap="none" spc="0" normalizeH="0" baseline="0" noProof="0" dirty="0">
                <a:ln>
                  <a:noFill/>
                </a:ln>
                <a:effectLst/>
                <a:uLnTx/>
                <a:uFillTx/>
                <a:latin typeface="Century Gothic" panose="020B0502020202020204" pitchFamily="34" charset="0"/>
                <a:ea typeface="+mn-ea"/>
                <a:cs typeface="+mn-cs"/>
              </a:rPr>
              <a:t>and </a:t>
            </a:r>
            <a:r>
              <a:rPr kumimoji="0" lang="en-GB" sz="2200" b="1" i="0" u="none" strike="noStrike" kern="1200" cap="none" spc="0" normalizeH="0" baseline="0" noProof="0" dirty="0" err="1">
                <a:ln>
                  <a:noFill/>
                </a:ln>
                <a:effectLst/>
                <a:uLnTx/>
                <a:uFillTx/>
                <a:latin typeface="Century Gothic" panose="020B0502020202020204" pitchFamily="34" charset="0"/>
                <a:ea typeface="+mn-ea"/>
                <a:cs typeface="+mn-cs"/>
              </a:rPr>
              <a:t>er</a:t>
            </a:r>
            <a:r>
              <a:rPr kumimoji="0" lang="en-GB" sz="2200" b="1" i="0" u="none" strike="noStrike" kern="1200" cap="none" spc="0" normalizeH="0" baseline="0" noProof="0" dirty="0">
                <a:ln>
                  <a:noFill/>
                </a:ln>
                <a:effectLst/>
                <a:uLnTx/>
                <a:uFillTx/>
                <a:latin typeface="Century Gothic" panose="020B0502020202020204" pitchFamily="34" charset="0"/>
                <a:ea typeface="+mn-ea"/>
                <a:cs typeface="+mn-cs"/>
              </a:rPr>
              <a:t> / </a:t>
            </a:r>
            <a:r>
              <a:rPr kumimoji="0" lang="en-GB" sz="2200" b="1" i="0" u="none" strike="noStrike" kern="1200" cap="none" spc="0" normalizeH="0" baseline="0" noProof="0" dirty="0" err="1">
                <a:ln>
                  <a:noFill/>
                </a:ln>
                <a:effectLst/>
                <a:uLnTx/>
                <a:uFillTx/>
                <a:latin typeface="Century Gothic" panose="020B0502020202020204" pitchFamily="34" charset="0"/>
                <a:ea typeface="+mn-ea"/>
                <a:cs typeface="+mn-cs"/>
              </a:rPr>
              <a:t>sie</a:t>
            </a:r>
            <a:r>
              <a:rPr kumimoji="0" lang="en-GB" sz="2200" b="1" i="0" u="none" strike="noStrike" kern="1200" cap="none" spc="0" normalizeH="0" baseline="0" noProof="0" dirty="0">
                <a:ln>
                  <a:noFill/>
                </a:ln>
                <a:effectLst/>
                <a:uLnTx/>
                <a:uFillTx/>
                <a:latin typeface="Century Gothic" panose="020B0502020202020204" pitchFamily="34" charset="0"/>
                <a:ea typeface="+mn-ea"/>
                <a:cs typeface="+mn-cs"/>
              </a:rPr>
              <a:t> / es </a:t>
            </a:r>
            <a:r>
              <a:rPr kumimoji="0" lang="en-GB" sz="2200" b="0" i="0" u="none" strike="noStrike" kern="1200" cap="none" spc="0" normalizeH="0" baseline="0" noProof="0" dirty="0">
                <a:ln>
                  <a:noFill/>
                </a:ln>
                <a:effectLst/>
                <a:uLnTx/>
                <a:uFillTx/>
                <a:latin typeface="Century Gothic" panose="020B0502020202020204" pitchFamily="34" charset="0"/>
                <a:ea typeface="+mn-ea"/>
                <a:cs typeface="+mn-cs"/>
              </a:rPr>
              <a:t>form. </a:t>
            </a:r>
            <a:endParaRPr kumimoji="0" lang="en-GB" sz="20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107D2A2-9A51-0E40-A3DE-1758EBEA78C1}"/>
              </a:ext>
            </a:extLst>
          </p:cNvPr>
          <p:cNvSpPr txBox="1"/>
          <p:nvPr/>
        </p:nvSpPr>
        <p:spPr>
          <a:xfrm>
            <a:off x="3238459" y="1726091"/>
            <a:ext cx="1950251" cy="430887"/>
          </a:xfrm>
          <a:prstGeom prst="rect">
            <a:avLst/>
          </a:prstGeom>
          <a:solidFill>
            <a:schemeClr val="accent4">
              <a:lumMod val="20000"/>
              <a:lumOff val="80000"/>
            </a:schemeClr>
          </a:solidFill>
          <a:ln>
            <a:solidFill>
              <a:srgbClr val="115076"/>
            </a:solid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effectLst/>
                <a:uLnTx/>
                <a:uFillTx/>
                <a:latin typeface="Century Gothic" panose="020B0502020202020204" pitchFamily="34" charset="0"/>
                <a:ea typeface="+mn-ea"/>
                <a:cs typeface="+mn-cs"/>
              </a:rPr>
              <a:t>ich  verg</a:t>
            </a:r>
            <a:r>
              <a:rPr kumimoji="0" lang="en-GB" sz="2200" b="1" i="0" u="none" strike="noStrike" kern="1200" cap="none" spc="0" normalizeH="0" baseline="0" noProof="0" dirty="0">
                <a:ln>
                  <a:noFill/>
                </a:ln>
                <a:effectLst/>
                <a:uLnTx/>
                <a:uFillTx/>
                <a:latin typeface="Century Gothic" panose="020B0502020202020204" pitchFamily="34" charset="0"/>
                <a:ea typeface="+mn-ea"/>
                <a:cs typeface="+mn-cs"/>
              </a:rPr>
              <a:t>e</a:t>
            </a:r>
            <a:r>
              <a:rPr kumimoji="0" lang="en-GB" sz="2200" b="0" i="0" u="none" strike="noStrike" kern="1200" cap="none" spc="0" normalizeH="0" baseline="0" noProof="0" dirty="0" err="1">
                <a:ln>
                  <a:noFill/>
                </a:ln>
                <a:effectLst/>
                <a:uLnTx/>
                <a:uFillTx/>
                <a:latin typeface="Century Gothic" panose="020B0502020202020204" pitchFamily="34" charset="0"/>
                <a:ea typeface="+mn-ea"/>
                <a:cs typeface="+mn-cs"/>
              </a:rPr>
              <a:t>sse</a:t>
            </a:r>
            <a:r>
              <a:rPr kumimoji="0" lang="en-GB" sz="2200" b="0" i="0" u="none" strike="noStrike" kern="1200" cap="none" spc="0" normalizeH="0" baseline="0" noProof="0" dirty="0">
                <a:ln>
                  <a:noFill/>
                </a:ln>
                <a:effectLst/>
                <a:uLnTx/>
                <a:uFillTx/>
                <a:latin typeface="Century Gothic" panose="020B0502020202020204" pitchFamily="34" charset="0"/>
                <a:ea typeface="+mn-ea"/>
                <a:cs typeface="+mn-cs"/>
              </a:rPr>
              <a:t> </a:t>
            </a:r>
            <a:endParaRPr kumimoji="0" lang="en-GB" sz="20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85C7FDA3-0398-7948-8395-4F0A854147DD}"/>
              </a:ext>
            </a:extLst>
          </p:cNvPr>
          <p:cNvSpPr txBox="1"/>
          <p:nvPr/>
        </p:nvSpPr>
        <p:spPr>
          <a:xfrm>
            <a:off x="8139976" y="1726091"/>
            <a:ext cx="2819732" cy="430887"/>
          </a:xfrm>
          <a:prstGeom prst="rect">
            <a:avLst/>
          </a:prstGeom>
          <a:solidFill>
            <a:schemeClr val="accent4">
              <a:lumMod val="20000"/>
              <a:lumOff val="80000"/>
            </a:schemeClr>
          </a:solidFill>
          <a:ln>
            <a:solidFill>
              <a:srgbClr val="115076"/>
            </a:solid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effectLst/>
                <a:uLnTx/>
                <a:uFillTx/>
                <a:latin typeface="Century Gothic" panose="020B0502020202020204" pitchFamily="34" charset="0"/>
                <a:ea typeface="+mn-ea"/>
                <a:cs typeface="+mn-cs"/>
              </a:rPr>
              <a:t>er</a:t>
            </a:r>
            <a:r>
              <a:rPr kumimoji="0" lang="en-GB" sz="2200" b="0" i="0" u="none" strike="noStrike" kern="1200" cap="none" spc="0" normalizeH="0" baseline="0" noProof="0" dirty="0">
                <a:ln>
                  <a:noFill/>
                </a:ln>
                <a:effectLst/>
                <a:uLnTx/>
                <a:uFillTx/>
                <a:latin typeface="Century Gothic" panose="020B0502020202020204" pitchFamily="34" charset="0"/>
                <a:ea typeface="+mn-ea"/>
                <a:cs typeface="+mn-cs"/>
              </a:rPr>
              <a:t> / </a:t>
            </a:r>
            <a:r>
              <a:rPr kumimoji="0" lang="en-GB" sz="2200" b="0" i="0" u="none" strike="noStrike" kern="1200" cap="none" spc="0" normalizeH="0" baseline="0" noProof="0" dirty="0" err="1">
                <a:ln>
                  <a:noFill/>
                </a:ln>
                <a:effectLst/>
                <a:uLnTx/>
                <a:uFillTx/>
                <a:latin typeface="Century Gothic" panose="020B0502020202020204" pitchFamily="34" charset="0"/>
                <a:ea typeface="+mn-ea"/>
                <a:cs typeface="+mn-cs"/>
              </a:rPr>
              <a:t>sie</a:t>
            </a:r>
            <a:r>
              <a:rPr kumimoji="0" lang="en-GB" sz="2200" b="0" i="0" u="none" strike="noStrike" kern="1200" cap="none" spc="0" normalizeH="0" baseline="0" noProof="0" dirty="0">
                <a:ln>
                  <a:noFill/>
                </a:ln>
                <a:effectLst/>
                <a:uLnTx/>
                <a:uFillTx/>
                <a:latin typeface="Century Gothic" panose="020B0502020202020204" pitchFamily="34" charset="0"/>
                <a:ea typeface="+mn-ea"/>
                <a:cs typeface="+mn-cs"/>
              </a:rPr>
              <a:t> / es </a:t>
            </a:r>
            <a:r>
              <a:rPr kumimoji="0" lang="en-GB" sz="2200" b="0" i="0" u="none" strike="noStrike" kern="1200" cap="none" spc="0" normalizeH="0" baseline="0" noProof="0" dirty="0" err="1">
                <a:ln>
                  <a:noFill/>
                </a:ln>
                <a:effectLst/>
                <a:uLnTx/>
                <a:uFillTx/>
                <a:latin typeface="Century Gothic" panose="020B0502020202020204" pitchFamily="34" charset="0"/>
                <a:ea typeface="+mn-ea"/>
                <a:cs typeface="+mn-cs"/>
              </a:rPr>
              <a:t>verg</a:t>
            </a:r>
            <a:r>
              <a:rPr kumimoji="0" lang="en-GB" sz="2200" b="1" i="0" u="none" strike="noStrike" kern="1200" cap="none" spc="0" normalizeH="0" baseline="0" noProof="0" dirty="0" err="1">
                <a:ln>
                  <a:noFill/>
                </a:ln>
                <a:effectLst/>
                <a:uLnTx/>
                <a:uFillTx/>
                <a:latin typeface="Century Gothic" panose="020B0502020202020204" pitchFamily="34" charset="0"/>
                <a:ea typeface="+mn-ea"/>
                <a:cs typeface="+mn-cs"/>
              </a:rPr>
              <a:t>i</a:t>
            </a:r>
            <a:r>
              <a:rPr kumimoji="0" lang="en-GB" sz="2200" b="0" i="0" u="none" strike="noStrike" kern="1200" cap="none" spc="0" normalizeH="0" baseline="0" noProof="0" dirty="0">
                <a:ln>
                  <a:noFill/>
                </a:ln>
                <a:effectLst/>
                <a:uLnTx/>
                <a:uFillTx/>
                <a:latin typeface="Century Gothic" panose="020B0502020202020204" pitchFamily="34" charset="0"/>
                <a:ea typeface="+mn-ea"/>
                <a:cs typeface="+mn-cs"/>
              </a:rPr>
              <a:t>sst </a:t>
            </a:r>
            <a:endParaRPr kumimoji="0" lang="en-GB" sz="20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6E27A06F-9F02-8343-8E34-E39065D8366E}"/>
              </a:ext>
            </a:extLst>
          </p:cNvPr>
          <p:cNvSpPr txBox="1"/>
          <p:nvPr/>
        </p:nvSpPr>
        <p:spPr>
          <a:xfrm>
            <a:off x="129939" y="2245585"/>
            <a:ext cx="1144648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effectLst/>
                <a:uLnTx/>
                <a:uFillTx/>
                <a:latin typeface="Century Gothic" panose="020B0502020202020204" pitchFamily="34" charset="0"/>
                <a:ea typeface="+mn-ea"/>
                <a:cs typeface="+mn-cs"/>
              </a:rPr>
              <a:t>You have to learn which verbs are strong, but there are some rules! </a:t>
            </a:r>
            <a:endParaRPr kumimoji="0" lang="en-GB" sz="20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4BE432B2-9CBA-A341-AC03-DE5492369147}"/>
              </a:ext>
            </a:extLst>
          </p:cNvPr>
          <p:cNvSpPr txBox="1"/>
          <p:nvPr/>
        </p:nvSpPr>
        <p:spPr>
          <a:xfrm>
            <a:off x="129939" y="2619230"/>
            <a:ext cx="1144648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sng" strike="noStrike" kern="1200" cap="none" spc="0" normalizeH="0" baseline="0" noProof="0" dirty="0">
                <a:ln>
                  <a:noFill/>
                </a:ln>
                <a:effectLst/>
                <a:uLnTx/>
                <a:uFillTx/>
                <a:latin typeface="Century Gothic" panose="020B0502020202020204" pitchFamily="34" charset="0"/>
                <a:ea typeface="+mn-ea"/>
                <a:cs typeface="+mn-cs"/>
              </a:rPr>
              <a:t>Only</a:t>
            </a:r>
            <a:r>
              <a:rPr kumimoji="0" lang="en-GB" sz="2200" b="0" i="0" u="none" strike="noStrike" kern="1200" cap="none" spc="0" normalizeH="0" baseline="0" noProof="0" dirty="0">
                <a:ln>
                  <a:noFill/>
                </a:ln>
                <a:effectLst/>
                <a:uLnTx/>
                <a:uFillTx/>
                <a:latin typeface="Century Gothic" panose="020B0502020202020204" pitchFamily="34" charset="0"/>
                <a:ea typeface="+mn-ea"/>
                <a:cs typeface="+mn-cs"/>
              </a:rPr>
              <a:t> verbs with an </a:t>
            </a:r>
            <a:r>
              <a:rPr kumimoji="0" lang="en-GB" sz="2800" b="1" i="0" u="sng"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a</a:t>
            </a: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a:ln>
                  <a:noFill/>
                </a:ln>
                <a:effectLst/>
                <a:uLnTx/>
                <a:uFillTx/>
                <a:latin typeface="Century Gothic" panose="020B0502020202020204" pitchFamily="34" charset="0"/>
                <a:ea typeface="+mn-ea"/>
                <a:cs typeface="+mn-cs"/>
              </a:rPr>
              <a:t>or an </a:t>
            </a:r>
            <a:r>
              <a:rPr kumimoji="0" lang="en-GB" sz="2800" b="1" i="0" u="sng"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e</a:t>
            </a:r>
            <a:r>
              <a:rPr kumimoji="0" lang="en-GB" sz="22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a:ln>
                  <a:noFill/>
                </a:ln>
                <a:effectLst/>
                <a:uLnTx/>
                <a:uFillTx/>
                <a:latin typeface="Century Gothic" panose="020B0502020202020204" pitchFamily="34" charset="0"/>
                <a:ea typeface="+mn-ea"/>
                <a:cs typeface="+mn-cs"/>
              </a:rPr>
              <a:t>in</a:t>
            </a:r>
            <a:r>
              <a:rPr kumimoji="0" lang="en-GB" sz="2200" b="1"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200" b="0" i="0" u="none" strike="noStrike" kern="1200" cap="none" spc="0" normalizeH="0" baseline="0" noProof="0" dirty="0">
                <a:ln>
                  <a:noFill/>
                </a:ln>
                <a:effectLst/>
                <a:uLnTx/>
                <a:uFillTx/>
                <a:latin typeface="Century Gothic" panose="020B0502020202020204" pitchFamily="34" charset="0"/>
                <a:ea typeface="+mn-ea"/>
                <a:cs typeface="+mn-cs"/>
              </a:rPr>
              <a:t>their stem can be strong. </a:t>
            </a:r>
            <a:endParaRPr kumimoji="0" lang="en-GB" sz="20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12" name="Google Shape;653;p27">
            <a:extLst>
              <a:ext uri="{FF2B5EF4-FFF2-40B4-BE49-F238E27FC236}">
                <a16:creationId xmlns:a16="http://schemas.microsoft.com/office/drawing/2014/main" id="{8B45BE73-5516-2749-9E1D-79F26274A30C}"/>
              </a:ext>
            </a:extLst>
          </p:cNvPr>
          <p:cNvSpPr/>
          <p:nvPr/>
        </p:nvSpPr>
        <p:spPr>
          <a:xfrm>
            <a:off x="6807200" y="127967"/>
            <a:ext cx="2401357" cy="869950"/>
          </a:xfrm>
          <a:prstGeom prst="wedgeRoundRectCallout">
            <a:avLst>
              <a:gd name="adj1" fmla="val -19922"/>
              <a:gd name="adj2" fmla="val 85324"/>
              <a:gd name="adj3" fmla="val 16667"/>
            </a:avLst>
          </a:prstGeom>
          <a:solidFill>
            <a:schemeClr val="tx2">
              <a:lumMod val="20000"/>
              <a:lumOff val="80000"/>
            </a:schemeClr>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a:ea typeface="Century Gothic"/>
                <a:cs typeface="Century Gothic"/>
                <a:sym typeface="Century Gothic"/>
              </a:rPr>
              <a:t>We call these </a:t>
            </a:r>
            <a:r>
              <a:rPr kumimoji="0" lang="en-GB" sz="2400" b="1" i="0" u="none" strike="noStrike" kern="1200" cap="none" spc="0" normalizeH="0" baseline="0" noProof="0" dirty="0">
                <a:ln>
                  <a:noFill/>
                </a:ln>
                <a:effectLst/>
                <a:uLnTx/>
                <a:uFillTx/>
                <a:latin typeface="Century Gothic"/>
                <a:ea typeface="Century Gothic"/>
                <a:cs typeface="Century Gothic"/>
                <a:sym typeface="Century Gothic"/>
              </a:rPr>
              <a:t>strong</a:t>
            </a:r>
            <a:r>
              <a:rPr kumimoji="0" lang="en-GB" sz="2400" b="0" i="0" u="none" strike="noStrike" kern="1200" cap="none" spc="0" normalizeH="0" baseline="0" noProof="0" dirty="0">
                <a:ln>
                  <a:noFill/>
                </a:ln>
                <a:effectLst/>
                <a:uLnTx/>
                <a:uFillTx/>
                <a:latin typeface="Century Gothic"/>
                <a:ea typeface="Century Gothic"/>
                <a:cs typeface="Century Gothic"/>
                <a:sym typeface="Century Gothic"/>
              </a:rPr>
              <a:t> verbs.</a:t>
            </a:r>
            <a:endParaRPr kumimoji="0" sz="1800" b="0" i="0" u="none" strike="noStrike" kern="1200" cap="none" spc="0" normalizeH="0" baseline="0" noProof="0" dirty="0">
              <a:ln>
                <a:noFill/>
              </a:ln>
              <a:effectLst/>
              <a:uLnTx/>
              <a:uFillTx/>
              <a:latin typeface="Tw Cen MT" panose="020B0602020104020603"/>
            </a:endParaRPr>
          </a:p>
        </p:txBody>
      </p:sp>
      <p:sp>
        <p:nvSpPr>
          <p:cNvPr id="13" name="TextBox 12">
            <a:extLst>
              <a:ext uri="{FF2B5EF4-FFF2-40B4-BE49-F238E27FC236}">
                <a16:creationId xmlns:a16="http://schemas.microsoft.com/office/drawing/2014/main" id="{C63EFC88-71CC-E344-9CCF-C8988CF71C4E}"/>
              </a:ext>
            </a:extLst>
          </p:cNvPr>
          <p:cNvSpPr txBox="1"/>
          <p:nvPr/>
        </p:nvSpPr>
        <p:spPr>
          <a:xfrm>
            <a:off x="129939" y="3359460"/>
            <a:ext cx="1144648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effectLst/>
                <a:uLnTx/>
                <a:uFillTx/>
                <a:latin typeface="Century Gothic" panose="020B0502020202020204" pitchFamily="34" charset="0"/>
                <a:ea typeface="+mn-ea"/>
                <a:cs typeface="+mn-cs"/>
              </a:rPr>
              <a:t>Stems with an </a:t>
            </a:r>
            <a:r>
              <a:rPr kumimoji="0" lang="en-GB" sz="22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e</a:t>
            </a:r>
            <a:r>
              <a:rPr kumimoji="0" lang="en-GB" sz="2200" b="0" i="0" u="none" strike="noStrike" kern="1200" cap="none" spc="0" normalizeH="0" baseline="0" noProof="0" dirty="0">
                <a:ln>
                  <a:noFill/>
                </a:ln>
                <a:effectLst/>
                <a:uLnTx/>
                <a:uFillTx/>
                <a:latin typeface="Century Gothic" panose="020B0502020202020204" pitchFamily="34" charset="0"/>
                <a:ea typeface="+mn-ea"/>
                <a:cs typeface="+mn-cs"/>
              </a:rPr>
              <a:t> change to</a:t>
            </a:r>
            <a:r>
              <a:rPr kumimoji="0" lang="en-GB" sz="2200" b="1"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2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i</a:t>
            </a:r>
            <a:r>
              <a:rPr kumimoji="0" lang="en-GB" sz="2200" b="1"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200" b="0" i="0" u="none" strike="noStrike" kern="1200" cap="none" spc="0" normalizeH="0" baseline="0" noProof="0" dirty="0">
                <a:ln>
                  <a:noFill/>
                </a:ln>
                <a:effectLst/>
                <a:uLnTx/>
                <a:uFillTx/>
                <a:latin typeface="Century Gothic" panose="020B0502020202020204" pitchFamily="34" charset="0"/>
                <a:ea typeface="+mn-ea"/>
                <a:cs typeface="+mn-cs"/>
              </a:rPr>
              <a:t>or </a:t>
            </a:r>
            <a:r>
              <a:rPr kumimoji="0" lang="en-GB" sz="2200" b="1" i="0" u="none" strike="noStrike" kern="1200" cap="none" spc="0" normalizeH="0" baseline="0" noProof="0" dirty="0" err="1">
                <a:ln>
                  <a:noFill/>
                </a:ln>
                <a:solidFill>
                  <a:srgbClr val="FF0000"/>
                </a:solidFill>
                <a:effectLst/>
                <a:uLnTx/>
                <a:uFillTx/>
                <a:latin typeface="Century Gothic" panose="020B0502020202020204" pitchFamily="34" charset="0"/>
                <a:ea typeface="+mn-ea"/>
                <a:cs typeface="+mn-cs"/>
              </a:rPr>
              <a:t>ie</a:t>
            </a:r>
            <a:r>
              <a:rPr kumimoji="0" lang="en-GB" sz="2200" b="1" i="0" u="none" strike="noStrike" kern="1200" cap="none" spc="0" normalizeH="0" baseline="0" noProof="0" dirty="0">
                <a:ln>
                  <a:noFill/>
                </a:ln>
                <a:effectLst/>
                <a:uLnTx/>
                <a:uFillTx/>
                <a:latin typeface="Century Gothic" panose="020B0502020202020204" pitchFamily="34" charset="0"/>
                <a:ea typeface="+mn-ea"/>
                <a:cs typeface="+mn-cs"/>
              </a:rPr>
              <a:t>:</a:t>
            </a:r>
            <a:r>
              <a:rPr kumimoji="0" lang="en-GB" sz="2200" b="0" i="0" u="none" strike="noStrike" kern="1200" cap="none" spc="0" normalizeH="0" baseline="0" noProof="0" dirty="0">
                <a:ln>
                  <a:noFill/>
                </a:ln>
                <a:effectLst/>
                <a:uLnTx/>
                <a:uFillTx/>
                <a:latin typeface="Century Gothic" panose="020B0502020202020204" pitchFamily="34" charset="0"/>
                <a:ea typeface="+mn-ea"/>
                <a:cs typeface="+mn-cs"/>
              </a:rPr>
              <a:t> </a:t>
            </a:r>
            <a:endParaRPr kumimoji="0" lang="en-GB" sz="20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65319C49-E9F0-1B41-98D9-CC7754813B8B}"/>
              </a:ext>
            </a:extLst>
          </p:cNvPr>
          <p:cNvSpPr txBox="1"/>
          <p:nvPr/>
        </p:nvSpPr>
        <p:spPr>
          <a:xfrm>
            <a:off x="6338819" y="3381457"/>
            <a:ext cx="585318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effectLst/>
                <a:uLnTx/>
                <a:uFillTx/>
                <a:latin typeface="Century Gothic" panose="020B0502020202020204" pitchFamily="34" charset="0"/>
                <a:ea typeface="+mn-ea"/>
                <a:cs typeface="+mn-cs"/>
              </a:rPr>
              <a:t>Stems with an </a:t>
            </a:r>
            <a:r>
              <a:rPr kumimoji="0" lang="en-GB" sz="22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a</a:t>
            </a:r>
            <a:r>
              <a:rPr kumimoji="0" lang="en-GB" sz="2200" b="0" i="0" u="none" strike="noStrike" kern="1200" cap="none" spc="0" normalizeH="0" baseline="0" noProof="0" dirty="0">
                <a:ln>
                  <a:noFill/>
                </a:ln>
                <a:effectLst/>
                <a:uLnTx/>
                <a:uFillTx/>
                <a:latin typeface="Century Gothic" panose="020B0502020202020204" pitchFamily="34" charset="0"/>
                <a:ea typeface="+mn-ea"/>
                <a:cs typeface="+mn-cs"/>
              </a:rPr>
              <a:t> change to</a:t>
            </a:r>
            <a:r>
              <a:rPr kumimoji="0" lang="en-GB" sz="2200" b="1"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2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ä</a:t>
            </a:r>
            <a:r>
              <a:rPr kumimoji="0" lang="en-GB" sz="2200" b="1"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200" b="0" i="0" u="none" strike="noStrike" kern="1200" cap="none" spc="0" normalizeH="0" baseline="0" noProof="0" dirty="0">
                <a:ln>
                  <a:noFill/>
                </a:ln>
                <a:effectLst/>
                <a:uLnTx/>
                <a:uFillTx/>
                <a:latin typeface="Century Gothic" panose="020B0502020202020204" pitchFamily="34" charset="0"/>
                <a:ea typeface="+mn-ea"/>
                <a:cs typeface="+mn-cs"/>
              </a:rPr>
              <a:t> </a:t>
            </a:r>
            <a:endParaRPr kumimoji="0" lang="en-GB" sz="20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BC0D99ED-F08F-C042-A716-CA28E95C59F8}"/>
              </a:ext>
            </a:extLst>
          </p:cNvPr>
          <p:cNvSpPr txBox="1"/>
          <p:nvPr/>
        </p:nvSpPr>
        <p:spPr>
          <a:xfrm>
            <a:off x="173893" y="3923601"/>
            <a:ext cx="1749938" cy="430887"/>
          </a:xfrm>
          <a:prstGeom prst="rect">
            <a:avLst/>
          </a:prstGeom>
          <a:solidFill>
            <a:srgbClr val="FFF4E7"/>
          </a:solidFill>
          <a:ln>
            <a:solidFill>
              <a:srgbClr val="115076"/>
            </a:solid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effectLst/>
                <a:uLnTx/>
                <a:uFillTx/>
                <a:latin typeface="Century Gothic" panose="020B0502020202020204" pitchFamily="34" charset="0"/>
                <a:ea typeface="+mn-ea"/>
                <a:cs typeface="+mn-cs"/>
              </a:rPr>
              <a:t>sterb</a:t>
            </a:r>
            <a:r>
              <a:rPr kumimoji="0" lang="en-GB" sz="2200" b="0" i="0" u="none" strike="noStrike" kern="1200" cap="none" spc="0" normalizeH="0" baseline="0" noProof="0" dirty="0" err="1">
                <a:ln>
                  <a:noFill/>
                </a:ln>
                <a:effectLst/>
                <a:uLnTx/>
                <a:uFillTx/>
                <a:latin typeface="Century Gothic" panose="020B0502020202020204" pitchFamily="34" charset="0"/>
                <a:ea typeface="+mn-ea"/>
                <a:cs typeface="+mn-cs"/>
              </a:rPr>
              <a:t>en</a:t>
            </a:r>
            <a:r>
              <a:rPr kumimoji="0" lang="en-GB" sz="22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200" b="0" i="0" u="none" strike="noStrike" kern="1200" cap="none" spc="0" normalizeH="0" baseline="0" noProof="0" dirty="0">
                <a:ln>
                  <a:noFill/>
                </a:ln>
                <a:effectLst/>
                <a:uLnTx/>
                <a:uFillTx/>
                <a:latin typeface="Century Gothic" panose="020B0502020202020204" pitchFamily="34" charset="0"/>
                <a:ea typeface="+mn-ea"/>
                <a:cs typeface="+mn-cs"/>
                <a:sym typeface="Wingdings" panose="05000000000000000000" pitchFamily="2" charset="2"/>
              </a:rPr>
              <a:t></a:t>
            </a:r>
            <a:r>
              <a:rPr kumimoji="0" lang="en-GB" sz="2200" b="0" i="0" u="none" strike="noStrike" kern="1200" cap="none" spc="0" normalizeH="0" baseline="0" noProof="0" dirty="0">
                <a:ln>
                  <a:noFill/>
                </a:ln>
                <a:effectLst/>
                <a:uLnTx/>
                <a:uFillTx/>
                <a:latin typeface="Century Gothic" panose="020B0502020202020204" pitchFamily="34" charset="0"/>
                <a:ea typeface="+mn-ea"/>
                <a:cs typeface="+mn-cs"/>
              </a:rPr>
              <a:t> </a:t>
            </a:r>
            <a:endParaRPr kumimoji="0" lang="en-GB" sz="20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B7EF2591-715D-4C47-BCE9-285E12E91242}"/>
              </a:ext>
            </a:extLst>
          </p:cNvPr>
          <p:cNvSpPr txBox="1"/>
          <p:nvPr/>
        </p:nvSpPr>
        <p:spPr>
          <a:xfrm>
            <a:off x="6338818" y="3934870"/>
            <a:ext cx="1950251" cy="430887"/>
          </a:xfrm>
          <a:prstGeom prst="rect">
            <a:avLst/>
          </a:prstGeom>
          <a:solidFill>
            <a:srgbClr val="FFF4E7"/>
          </a:solidFill>
          <a:ln>
            <a:solidFill>
              <a:srgbClr val="115076"/>
            </a:solid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effectLst/>
                <a:uLnTx/>
                <a:uFillTx/>
                <a:latin typeface="Century Gothic" panose="020B0502020202020204" pitchFamily="34" charset="0"/>
                <a:ea typeface="+mn-ea"/>
                <a:cs typeface="+mn-cs"/>
              </a:rPr>
              <a:t>enthalt</a:t>
            </a:r>
            <a:r>
              <a:rPr kumimoji="0" lang="en-GB" sz="2200" b="0" i="0" u="none" strike="noStrike" kern="1200" cap="none" spc="0" normalizeH="0" baseline="0" noProof="0" dirty="0" err="1">
                <a:ln>
                  <a:noFill/>
                </a:ln>
                <a:effectLst/>
                <a:uLnTx/>
                <a:uFillTx/>
                <a:latin typeface="Century Gothic" panose="020B0502020202020204" pitchFamily="34" charset="0"/>
                <a:ea typeface="+mn-ea"/>
                <a:cs typeface="+mn-cs"/>
              </a:rPr>
              <a:t>en</a:t>
            </a:r>
            <a:r>
              <a:rPr kumimoji="0" lang="en-GB" sz="22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200" b="0" i="0" u="none" strike="noStrike" kern="1200" cap="none" spc="0" normalizeH="0" baseline="0" noProof="0" dirty="0">
                <a:ln>
                  <a:noFill/>
                </a:ln>
                <a:effectLst/>
                <a:uLnTx/>
                <a:uFillTx/>
                <a:latin typeface="Century Gothic" panose="020B0502020202020204" pitchFamily="34" charset="0"/>
                <a:ea typeface="+mn-ea"/>
                <a:cs typeface="+mn-cs"/>
                <a:sym typeface="Wingdings" panose="05000000000000000000" pitchFamily="2" charset="2"/>
              </a:rPr>
              <a:t></a:t>
            </a:r>
            <a:endParaRPr kumimoji="0" lang="en-GB" sz="2000" b="0" i="0" u="none" strike="noStrike" kern="1200" cap="none" spc="0" normalizeH="0" baseline="0" noProof="0" dirty="0">
              <a:ln>
                <a:noFill/>
              </a:ln>
              <a:effectLst/>
              <a:uLnTx/>
              <a:uFillTx/>
              <a:latin typeface="Century Gothic" panose="020B0502020202020204" pitchFamily="34" charset="0"/>
              <a:ea typeface="+mn-ea"/>
              <a:cs typeface="+mn-cs"/>
            </a:endParaRPr>
          </a:p>
        </p:txBody>
      </p:sp>
      <p:grpSp>
        <p:nvGrpSpPr>
          <p:cNvPr id="26" name="Group 25">
            <a:extLst>
              <a:ext uri="{FF2B5EF4-FFF2-40B4-BE49-F238E27FC236}">
                <a16:creationId xmlns:a16="http://schemas.microsoft.com/office/drawing/2014/main" id="{6AA7F95F-5603-4505-ADFC-7D767BF49A55}"/>
              </a:ext>
            </a:extLst>
          </p:cNvPr>
          <p:cNvGrpSpPr/>
          <p:nvPr/>
        </p:nvGrpSpPr>
        <p:grpSpPr>
          <a:xfrm>
            <a:off x="882582" y="4415676"/>
            <a:ext cx="1076035" cy="1854590"/>
            <a:chOff x="7684233" y="3060736"/>
            <a:chExt cx="1406659" cy="2424433"/>
          </a:xfrm>
        </p:grpSpPr>
        <p:pic>
          <p:nvPicPr>
            <p:cNvPr id="25" name="Picture 24" descr="A picture containing clock&#10;&#10;Description automatically generated">
              <a:extLst>
                <a:ext uri="{FF2B5EF4-FFF2-40B4-BE49-F238E27FC236}">
                  <a16:creationId xmlns:a16="http://schemas.microsoft.com/office/drawing/2014/main" id="{04435520-CF20-4C4B-AB52-E6347FEB7E2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1046728">
              <a:off x="7684233" y="3060736"/>
              <a:ext cx="1406659" cy="2222868"/>
            </a:xfrm>
            <a:prstGeom prst="rect">
              <a:avLst/>
            </a:prstGeom>
          </p:spPr>
        </p:pic>
        <p:pic>
          <p:nvPicPr>
            <p:cNvPr id="8" name="Picture 7" descr="A close up of a sign&#10;&#10;Description automatically generated">
              <a:extLst>
                <a:ext uri="{FF2B5EF4-FFF2-40B4-BE49-F238E27FC236}">
                  <a16:creationId xmlns:a16="http://schemas.microsoft.com/office/drawing/2014/main" id="{95A1F590-79EF-44A3-BF6E-7A997A0BDCB6}"/>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50942" b="-1"/>
            <a:stretch/>
          </p:blipFill>
          <p:spPr>
            <a:xfrm>
              <a:off x="7777078" y="4709848"/>
              <a:ext cx="790208" cy="775321"/>
            </a:xfrm>
            <a:prstGeom prst="rect">
              <a:avLst/>
            </a:prstGeom>
          </p:spPr>
        </p:pic>
      </p:grpSp>
      <p:sp>
        <p:nvSpPr>
          <p:cNvPr id="27" name="Google Shape;653;p27">
            <a:hlinkClick r:id="" action="ppaction://noaction">
              <a:snd r:embed="rId8" name="11. Mia Thomas.wav"/>
            </a:hlinkClick>
            <a:extLst>
              <a:ext uri="{FF2B5EF4-FFF2-40B4-BE49-F238E27FC236}">
                <a16:creationId xmlns:a16="http://schemas.microsoft.com/office/drawing/2014/main" id="{EB97B419-F6B6-4F33-A345-8A9B19769F93}"/>
              </a:ext>
            </a:extLst>
          </p:cNvPr>
          <p:cNvSpPr/>
          <p:nvPr/>
        </p:nvSpPr>
        <p:spPr>
          <a:xfrm>
            <a:off x="2202921" y="3812344"/>
            <a:ext cx="2401357" cy="869950"/>
          </a:xfrm>
          <a:prstGeom prst="wedgeRoundRectCallout">
            <a:avLst>
              <a:gd name="adj1" fmla="val 45104"/>
              <a:gd name="adj2" fmla="val 95027"/>
              <a:gd name="adj3" fmla="val 16667"/>
            </a:avLst>
          </a:prstGeom>
          <a:solidFill>
            <a:srgbClr val="FFCC00"/>
          </a:solidFill>
          <a:ln w="12700" cap="flat" cmpd="sng">
            <a:solidFill>
              <a:srgbClr val="FFCC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a:ea typeface="Century Gothic"/>
                <a:cs typeface="Century Gothic"/>
                <a:sym typeface="Century Gothic"/>
              </a:rPr>
              <a:t>Mia! </a:t>
            </a:r>
            <a:r>
              <a:rPr kumimoji="0" lang="en-GB" sz="2400" b="0" i="0" u="none" strike="noStrike" kern="1200" cap="none" spc="0" normalizeH="0" baseline="0" noProof="0" dirty="0" err="1">
                <a:ln>
                  <a:noFill/>
                </a:ln>
                <a:effectLst/>
                <a:uLnTx/>
                <a:uFillTx/>
                <a:latin typeface="Century Gothic"/>
                <a:ea typeface="Century Gothic"/>
                <a:cs typeface="Century Gothic"/>
                <a:sym typeface="Century Gothic"/>
              </a:rPr>
              <a:t>Deine</a:t>
            </a:r>
            <a:r>
              <a:rPr kumimoji="0" lang="en-GB" sz="2400" b="0" i="0" u="none" strike="noStrike" kern="1200" cap="none" spc="0" normalizeH="0" baseline="0" noProof="0" dirty="0">
                <a:ln>
                  <a:noFill/>
                </a:ln>
                <a:effectLst/>
                <a:uLnTx/>
                <a:uFillTx/>
                <a:latin typeface="Century Gothic"/>
                <a:ea typeface="Century Gothic"/>
                <a:cs typeface="Century Gothic"/>
                <a:sym typeface="Century Gothic"/>
              </a:rPr>
              <a:t> </a:t>
            </a:r>
            <a:r>
              <a:rPr kumimoji="0" lang="en-GB" sz="2400" b="0" i="0" u="none" strike="noStrike" kern="1200" cap="none" spc="0" normalizeH="0" baseline="0" noProof="0" dirty="0" err="1">
                <a:ln>
                  <a:noFill/>
                </a:ln>
                <a:effectLst/>
                <a:uLnTx/>
                <a:uFillTx/>
                <a:latin typeface="Century Gothic"/>
                <a:ea typeface="Century Gothic"/>
                <a:cs typeface="Century Gothic"/>
                <a:sym typeface="Century Gothic"/>
              </a:rPr>
              <a:t>Pflanze</a:t>
            </a:r>
            <a:r>
              <a:rPr kumimoji="0" lang="en-GB" sz="2400" b="0" i="0" u="none" strike="noStrike" kern="1200" cap="none" spc="0" normalizeH="0" baseline="0" noProof="0" dirty="0">
                <a:ln>
                  <a:noFill/>
                </a:ln>
                <a:effectLst/>
                <a:uLnTx/>
                <a:uFillTx/>
                <a:latin typeface="Century Gothic"/>
                <a:ea typeface="Century Gothic"/>
                <a:cs typeface="Century Gothic"/>
                <a:sym typeface="Century Gothic"/>
              </a:rPr>
              <a:t> </a:t>
            </a:r>
            <a:r>
              <a:rPr kumimoji="0" lang="en-GB" sz="2400" b="0" i="0" u="sng" strike="noStrike" kern="1200" cap="none" spc="0" normalizeH="0" baseline="0" noProof="0" dirty="0" err="1">
                <a:ln>
                  <a:noFill/>
                </a:ln>
                <a:effectLst/>
                <a:uLnTx/>
                <a:uFillTx/>
                <a:latin typeface="Century Gothic"/>
                <a:ea typeface="Century Gothic"/>
                <a:cs typeface="Century Gothic"/>
                <a:sym typeface="Century Gothic"/>
              </a:rPr>
              <a:t>st</a:t>
            </a:r>
            <a:r>
              <a:rPr kumimoji="0" lang="en-GB" sz="2400" b="1" i="0" u="sng" strike="noStrike" kern="1200" cap="none" spc="0" normalizeH="0" baseline="0" noProof="0" dirty="0" err="1">
                <a:ln>
                  <a:noFill/>
                </a:ln>
                <a:solidFill>
                  <a:srgbClr val="FF0000"/>
                </a:solidFill>
                <a:effectLst/>
                <a:uLnTx/>
                <a:uFillTx/>
                <a:latin typeface="Century Gothic"/>
                <a:ea typeface="Century Gothic"/>
                <a:cs typeface="Century Gothic"/>
                <a:sym typeface="Century Gothic"/>
              </a:rPr>
              <a:t>i</a:t>
            </a:r>
            <a:r>
              <a:rPr kumimoji="0" lang="en-GB" sz="2400" b="0" i="0" u="sng" strike="noStrike" kern="1200" cap="none" spc="0" normalizeH="0" baseline="0" noProof="0" dirty="0" err="1">
                <a:ln>
                  <a:noFill/>
                </a:ln>
                <a:effectLst/>
                <a:uLnTx/>
                <a:uFillTx/>
                <a:latin typeface="Century Gothic"/>
                <a:ea typeface="Century Gothic"/>
                <a:cs typeface="Century Gothic"/>
                <a:sym typeface="Century Gothic"/>
              </a:rPr>
              <a:t>rbt</a:t>
            </a:r>
            <a:r>
              <a:rPr kumimoji="0" lang="en-GB" sz="2400" b="0" i="0" u="none" strike="noStrike" kern="1200" cap="none" spc="0" normalizeH="0" baseline="0" noProof="0" dirty="0">
                <a:ln>
                  <a:noFill/>
                </a:ln>
                <a:effectLst/>
                <a:uLnTx/>
                <a:uFillTx/>
                <a:latin typeface="Century Gothic"/>
                <a:ea typeface="Century Gothic"/>
                <a:cs typeface="Century Gothic"/>
                <a:sym typeface="Century Gothic"/>
              </a:rPr>
              <a:t>!</a:t>
            </a:r>
            <a:endParaRPr kumimoji="0" sz="1800" b="0" i="0" u="none" strike="noStrike" kern="1200" cap="none" spc="0" normalizeH="0" baseline="0" noProof="0" dirty="0">
              <a:ln>
                <a:noFill/>
              </a:ln>
              <a:effectLst/>
              <a:uLnTx/>
              <a:uFillTx/>
              <a:latin typeface="Tw Cen MT" panose="020B0602020104020603"/>
            </a:endParaRPr>
          </a:p>
        </p:txBody>
      </p:sp>
      <p:sp>
        <p:nvSpPr>
          <p:cNvPr id="28" name="Google Shape;653;p27">
            <a:extLst>
              <a:ext uri="{FF2B5EF4-FFF2-40B4-BE49-F238E27FC236}">
                <a16:creationId xmlns:a16="http://schemas.microsoft.com/office/drawing/2014/main" id="{ED2F6DB6-5698-4F92-A4FB-7F917B624D65}"/>
              </a:ext>
            </a:extLst>
          </p:cNvPr>
          <p:cNvSpPr/>
          <p:nvPr/>
        </p:nvSpPr>
        <p:spPr>
          <a:xfrm>
            <a:off x="8496885" y="3825127"/>
            <a:ext cx="3521222" cy="1159027"/>
          </a:xfrm>
          <a:prstGeom prst="wedgeRoundRectCallout">
            <a:avLst>
              <a:gd name="adj1" fmla="val -62474"/>
              <a:gd name="adj2" fmla="val 56699"/>
              <a:gd name="adj3" fmla="val 16667"/>
            </a:avLst>
          </a:prstGeom>
          <a:solidFill>
            <a:srgbClr val="FFCC00"/>
          </a:solidFill>
          <a:ln w="12700" cap="flat" cmpd="sng">
            <a:solidFill>
              <a:srgbClr val="FFCC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a:ea typeface="Century Gothic"/>
                <a:cs typeface="Century Gothic"/>
                <a:sym typeface="Century Gothic"/>
              </a:rPr>
              <a:t>Wolfgang! </a:t>
            </a:r>
            <a:r>
              <a:rPr kumimoji="0" lang="en-GB" sz="2400" b="0" i="0" u="none" strike="noStrike" kern="1200" cap="none" spc="0" normalizeH="0" baseline="0" noProof="0" dirty="0" err="1">
                <a:ln>
                  <a:noFill/>
                </a:ln>
                <a:effectLst/>
                <a:uLnTx/>
                <a:uFillTx/>
                <a:latin typeface="Century Gothic"/>
                <a:ea typeface="Century Gothic"/>
                <a:cs typeface="Century Gothic"/>
                <a:sym typeface="Century Gothic"/>
              </a:rPr>
              <a:t>Dein</a:t>
            </a:r>
            <a:r>
              <a:rPr kumimoji="0" lang="en-GB" sz="2400" b="0" i="0" u="none" strike="noStrike" kern="1200" cap="none" spc="0" normalizeH="0" baseline="0" noProof="0" dirty="0">
                <a:ln>
                  <a:noFill/>
                </a:ln>
                <a:effectLst/>
                <a:uLnTx/>
                <a:uFillTx/>
                <a:latin typeface="Century Gothic"/>
                <a:ea typeface="Century Gothic"/>
                <a:cs typeface="Century Gothic"/>
                <a:sym typeface="Century Gothic"/>
              </a:rPr>
              <a:t> Hamburger </a:t>
            </a:r>
            <a:r>
              <a:rPr kumimoji="0" lang="en-GB" sz="2400" b="0" i="0" u="sng" strike="noStrike" kern="1200" cap="none" spc="0" normalizeH="0" baseline="0" noProof="0" dirty="0" err="1">
                <a:ln>
                  <a:noFill/>
                </a:ln>
                <a:effectLst/>
                <a:uLnTx/>
                <a:uFillTx/>
                <a:latin typeface="Century Gothic"/>
                <a:ea typeface="Century Gothic"/>
                <a:cs typeface="Century Gothic"/>
                <a:sym typeface="Century Gothic"/>
              </a:rPr>
              <a:t>enth</a:t>
            </a:r>
            <a:r>
              <a:rPr kumimoji="0" lang="en-GB" sz="2400" b="1" i="0" u="sng" strike="noStrike" kern="1200" cap="none" spc="0" normalizeH="0" baseline="0" noProof="0" dirty="0" err="1">
                <a:ln>
                  <a:noFill/>
                </a:ln>
                <a:solidFill>
                  <a:srgbClr val="FF0000"/>
                </a:solidFill>
                <a:effectLst/>
                <a:uLnTx/>
                <a:uFillTx/>
                <a:latin typeface="Century Gothic"/>
                <a:ea typeface="Century Gothic"/>
                <a:cs typeface="Century Gothic"/>
                <a:sym typeface="Century Gothic"/>
              </a:rPr>
              <a:t>ä</a:t>
            </a:r>
            <a:r>
              <a:rPr kumimoji="0" lang="en-GB" sz="2400" b="0" i="0" u="sng" strike="noStrike" kern="1200" cap="none" spc="0" normalizeH="0" baseline="0" noProof="0" dirty="0">
                <a:ln>
                  <a:noFill/>
                </a:ln>
                <a:effectLst/>
                <a:uLnTx/>
                <a:uFillTx/>
                <a:latin typeface="Century Gothic"/>
                <a:ea typeface="Century Gothic"/>
                <a:cs typeface="Century Gothic"/>
                <a:sym typeface="Century Gothic"/>
              </a:rPr>
              <a:t>lt</a:t>
            </a:r>
            <a:r>
              <a:rPr kumimoji="0" lang="en-GB" sz="2400" b="0" i="0" u="none" strike="noStrike" kern="1200" cap="none" spc="0" normalizeH="0" baseline="0" noProof="0" dirty="0">
                <a:ln>
                  <a:noFill/>
                </a:ln>
                <a:effectLst/>
                <a:uLnTx/>
                <a:uFillTx/>
                <a:latin typeface="Century Gothic"/>
                <a:ea typeface="Century Gothic"/>
                <a:cs typeface="Century Gothic"/>
                <a:sym typeface="Century Gothic"/>
              </a:rPr>
              <a:t> 14 Gramm Fett!</a:t>
            </a:r>
            <a:endParaRPr kumimoji="0" sz="1800" b="0" i="0" u="none" strike="noStrike" kern="1200" cap="none" spc="0" normalizeH="0" baseline="0" noProof="0" dirty="0">
              <a:ln>
                <a:noFill/>
              </a:ln>
              <a:effectLst/>
              <a:uLnTx/>
              <a:uFillTx/>
              <a:latin typeface="Tw Cen MT" panose="020B0602020104020603"/>
            </a:endParaRPr>
          </a:p>
        </p:txBody>
      </p:sp>
      <p:pic>
        <p:nvPicPr>
          <p:cNvPr id="30" name="Picture 29" descr="A picture containing room&#10;&#10;Description automatically generated">
            <a:extLst>
              <a:ext uri="{FF2B5EF4-FFF2-40B4-BE49-F238E27FC236}">
                <a16:creationId xmlns:a16="http://schemas.microsoft.com/office/drawing/2014/main" id="{5B78ED2E-E510-4E13-8B7A-D98CB2B72D0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054638" y="5195668"/>
            <a:ext cx="1120627" cy="784439"/>
          </a:xfrm>
          <a:prstGeom prst="rect">
            <a:avLst/>
          </a:prstGeom>
        </p:spPr>
      </p:pic>
      <p:pic>
        <p:nvPicPr>
          <p:cNvPr id="32" name="Picture 31" descr="A close up of a logo&#10;&#10;Description automatically generated">
            <a:extLst>
              <a:ext uri="{FF2B5EF4-FFF2-40B4-BE49-F238E27FC236}">
                <a16:creationId xmlns:a16="http://schemas.microsoft.com/office/drawing/2014/main" id="{44EDCA80-CC31-4176-9D4B-071588ADB92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6761519" y="4851936"/>
            <a:ext cx="1378457" cy="1507133"/>
          </a:xfrm>
          <a:prstGeom prst="rect">
            <a:avLst/>
          </a:prstGeom>
        </p:spPr>
      </p:pic>
      <p:pic>
        <p:nvPicPr>
          <p:cNvPr id="34" name="Picture 33" descr="A picture containing graffiti&#10;&#10;Description automatically generated">
            <a:extLst>
              <a:ext uri="{FF2B5EF4-FFF2-40B4-BE49-F238E27FC236}">
                <a16:creationId xmlns:a16="http://schemas.microsoft.com/office/drawing/2014/main" id="{1F33FE25-B1E1-4E9A-BA21-41270D78126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623248" y="4848354"/>
            <a:ext cx="1120627" cy="1514295"/>
          </a:xfrm>
          <a:prstGeom prst="rect">
            <a:avLst/>
          </a:prstGeom>
        </p:spPr>
      </p:pic>
      <p:sp>
        <p:nvSpPr>
          <p:cNvPr id="35" name="TextBox 34">
            <a:extLst>
              <a:ext uri="{FF2B5EF4-FFF2-40B4-BE49-F238E27FC236}">
                <a16:creationId xmlns:a16="http://schemas.microsoft.com/office/drawing/2014/main" id="{42DDCCAE-AC5B-4263-B281-A99394FA2DCA}"/>
              </a:ext>
            </a:extLst>
          </p:cNvPr>
          <p:cNvSpPr txBox="1"/>
          <p:nvPr/>
        </p:nvSpPr>
        <p:spPr>
          <a:xfrm>
            <a:off x="186209" y="1740938"/>
            <a:ext cx="2183979" cy="430887"/>
          </a:xfrm>
          <a:prstGeom prst="rect">
            <a:avLst/>
          </a:prstGeom>
          <a:solidFill>
            <a:schemeClr val="accent4">
              <a:lumMod val="20000"/>
              <a:lumOff val="80000"/>
            </a:schemeClr>
          </a:solidFill>
          <a:ln>
            <a:solidFill>
              <a:srgbClr val="115076"/>
            </a:solid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effectLst/>
                <a:uLnTx/>
                <a:uFillTx/>
                <a:latin typeface="Century Gothic" panose="020B0502020202020204" pitchFamily="34" charset="0"/>
                <a:ea typeface="+mn-ea"/>
                <a:cs typeface="+mn-cs"/>
              </a:rPr>
              <a:t>vergess</a:t>
            </a:r>
            <a:r>
              <a:rPr kumimoji="0" lang="en-GB" sz="2200" b="0" i="0" u="none" strike="noStrike" kern="1200" cap="none" spc="0" normalizeH="0" baseline="0" noProof="0" dirty="0" err="1">
                <a:ln>
                  <a:noFill/>
                </a:ln>
                <a:effectLst/>
                <a:uLnTx/>
                <a:uFillTx/>
                <a:latin typeface="Century Gothic" panose="020B0502020202020204" pitchFamily="34" charset="0"/>
                <a:ea typeface="+mn-ea"/>
                <a:cs typeface="+mn-cs"/>
              </a:rPr>
              <a:t>en</a:t>
            </a:r>
            <a:r>
              <a:rPr kumimoji="0" lang="en-GB" sz="22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200" b="0" i="0" u="none" strike="noStrike" kern="1200" cap="none" spc="0" normalizeH="0" baseline="0" noProof="0" dirty="0">
                <a:ln>
                  <a:noFill/>
                </a:ln>
                <a:effectLst/>
                <a:uLnTx/>
                <a:uFillTx/>
                <a:latin typeface="Century Gothic" panose="020B0502020202020204" pitchFamily="34" charset="0"/>
                <a:ea typeface="+mn-ea"/>
                <a:cs typeface="+mn-cs"/>
                <a:sym typeface="Wingdings" panose="05000000000000000000" pitchFamily="2" charset="2"/>
              </a:rPr>
              <a:t></a:t>
            </a:r>
            <a:r>
              <a:rPr kumimoji="0" lang="en-GB" sz="2200" b="0" i="0" u="none" strike="noStrike" kern="1200" cap="none" spc="0" normalizeH="0" baseline="0" noProof="0" dirty="0">
                <a:ln>
                  <a:noFill/>
                </a:ln>
                <a:effectLst/>
                <a:uLnTx/>
                <a:uFillTx/>
                <a:latin typeface="Century Gothic" panose="020B0502020202020204" pitchFamily="34" charset="0"/>
                <a:ea typeface="+mn-ea"/>
                <a:cs typeface="+mn-cs"/>
              </a:rPr>
              <a:t> </a:t>
            </a:r>
            <a:endParaRPr kumimoji="0" lang="en-GB" sz="20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36" name="TextBox 35">
            <a:extLst>
              <a:ext uri="{FF2B5EF4-FFF2-40B4-BE49-F238E27FC236}">
                <a16:creationId xmlns:a16="http://schemas.microsoft.com/office/drawing/2014/main" id="{F073CA4D-A657-4800-8CF2-DAFFFDDC0B21}"/>
              </a:ext>
            </a:extLst>
          </p:cNvPr>
          <p:cNvSpPr txBox="1"/>
          <p:nvPr/>
        </p:nvSpPr>
        <p:spPr>
          <a:xfrm>
            <a:off x="5953347" y="1740937"/>
            <a:ext cx="1707706" cy="430887"/>
          </a:xfrm>
          <a:prstGeom prst="rect">
            <a:avLst/>
          </a:prstGeom>
          <a:solidFill>
            <a:schemeClr val="accent4">
              <a:lumMod val="20000"/>
              <a:lumOff val="80000"/>
            </a:schemeClr>
          </a:solidFill>
          <a:ln>
            <a:solidFill>
              <a:srgbClr val="115076"/>
            </a:solid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effectLst/>
                <a:uLnTx/>
                <a:uFillTx/>
                <a:latin typeface="Century Gothic" panose="020B0502020202020204" pitchFamily="34" charset="0"/>
                <a:ea typeface="+mn-ea"/>
                <a:cs typeface="+mn-cs"/>
              </a:rPr>
              <a:t>du </a:t>
            </a:r>
            <a:r>
              <a:rPr kumimoji="0" lang="en-GB" sz="2200" b="0" i="0" u="none" strike="noStrike" kern="1200" cap="none" spc="0" normalizeH="0" baseline="0" noProof="0" dirty="0" err="1">
                <a:ln>
                  <a:noFill/>
                </a:ln>
                <a:effectLst/>
                <a:uLnTx/>
                <a:uFillTx/>
                <a:latin typeface="Century Gothic" panose="020B0502020202020204" pitchFamily="34" charset="0"/>
                <a:ea typeface="+mn-ea"/>
                <a:cs typeface="+mn-cs"/>
              </a:rPr>
              <a:t>verg</a:t>
            </a:r>
            <a:r>
              <a:rPr kumimoji="0" lang="en-GB" sz="2200" b="1" i="0" u="none" strike="noStrike" kern="1200" cap="none" spc="0" normalizeH="0" baseline="0" noProof="0" dirty="0" err="1">
                <a:ln>
                  <a:noFill/>
                </a:ln>
                <a:effectLst/>
                <a:uLnTx/>
                <a:uFillTx/>
                <a:latin typeface="Century Gothic" panose="020B0502020202020204" pitchFamily="34" charset="0"/>
                <a:ea typeface="+mn-ea"/>
                <a:cs typeface="+mn-cs"/>
              </a:rPr>
              <a:t>i</a:t>
            </a:r>
            <a:r>
              <a:rPr kumimoji="0" lang="en-GB" sz="2200" b="0" i="0" u="none" strike="noStrike" kern="1200" cap="none" spc="0" normalizeH="0" baseline="0" noProof="0" dirty="0">
                <a:ln>
                  <a:noFill/>
                </a:ln>
                <a:effectLst/>
                <a:uLnTx/>
                <a:uFillTx/>
                <a:latin typeface="Century Gothic" panose="020B0502020202020204" pitchFamily="34" charset="0"/>
                <a:ea typeface="+mn-ea"/>
                <a:cs typeface="+mn-cs"/>
              </a:rPr>
              <a:t>sst </a:t>
            </a:r>
            <a:endParaRPr kumimoji="0" lang="en-GB" sz="2000" b="0" i="0" u="none" strike="noStrike" kern="1200" cap="none" spc="0" normalizeH="0" baseline="0" noProof="0" dirty="0">
              <a:ln>
                <a:noFill/>
              </a:ln>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01600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11. vergessen.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11. ich vergesse.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5" name="du vergisst.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6" name="11. ersiees vergisst.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7" name="11. sterben.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8" name="11. Mia Thomas.wav"/>
                                        </p:tgtEl>
                                      </p:cMediaNode>
                                    </p:audio>
                                  </p:subTnLst>
                                </p:cTn>
                              </p:par>
                              <p:par>
                                <p:cTn id="47" presetID="1" presetClass="entr" presetSubtype="0"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9" name="11. enthalten.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0" name="11. Wolfgang.wav"/>
                                        </p:tgtEl>
                                      </p:cMediaNode>
                                    </p:audio>
                                  </p:subTnLst>
                                </p:cTn>
                              </p:par>
                              <p:par>
                                <p:cTn id="63" presetID="1" presetClass="entr" presetSubtype="0" fill="hold" nodeType="withEffect">
                                  <p:stCondLst>
                                    <p:cond delay="0"/>
                                  </p:stCondLst>
                                  <p:childTnLst>
                                    <p:set>
                                      <p:cBhvr>
                                        <p:cTn id="64" dur="1" fill="hold">
                                          <p:stCondLst>
                                            <p:cond delay="0"/>
                                          </p:stCondLst>
                                        </p:cTn>
                                        <p:tgtEl>
                                          <p:spTgt spid="32"/>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9" grpId="0" animBg="1"/>
      <p:bldP spid="10" grpId="0"/>
      <p:bldP spid="11" grpId="0"/>
      <p:bldP spid="12" grpId="0" animBg="1"/>
      <p:bldP spid="13" grpId="0"/>
      <p:bldP spid="14" grpId="0"/>
      <p:bldP spid="15" grpId="0" animBg="1"/>
      <p:bldP spid="19" grpId="0" animBg="1"/>
      <p:bldP spid="27" grpId="0" animBg="1"/>
      <p:bldP spid="28" grpId="0" animBg="1"/>
      <p:bldP spid="35" grpId="0" animBg="1"/>
      <p:bldP spid="3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3031365" cy="647577"/>
          </a:xfrm>
        </p:spPr>
        <p:txBody>
          <a:bodyPr>
            <a:normAutofit/>
          </a:bodyPr>
          <a:lstStyle/>
          <a:p>
            <a:r>
              <a:rPr lang="en-GB" sz="2800" b="1" dirty="0">
                <a:solidFill>
                  <a:schemeClr val="bg1"/>
                </a:solidFill>
              </a:rPr>
              <a:t>die </a:t>
            </a:r>
            <a:r>
              <a:rPr lang="en-GB" sz="2800" b="1" dirty="0" err="1">
                <a:solidFill>
                  <a:schemeClr val="bg1"/>
                </a:solidFill>
              </a:rPr>
              <a:t>Nummern</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274300" y="100235"/>
            <a:ext cx="1789612" cy="377843"/>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Century Gothic" panose="020F0302020204030204"/>
                <a:ea typeface="+mn-ea"/>
                <a:cs typeface="+mn-cs"/>
              </a:rPr>
              <a:t>Grammatik</a:t>
            </a:r>
          </a:p>
        </p:txBody>
      </p:sp>
      <p:sp>
        <p:nvSpPr>
          <p:cNvPr id="8" name="Text Box 3"/>
          <p:cNvSpPr txBox="1">
            <a:spLocks noChangeArrowheads="1"/>
          </p:cNvSpPr>
          <p:nvPr/>
        </p:nvSpPr>
        <p:spPr bwMode="auto">
          <a:xfrm>
            <a:off x="5149617" y="3980218"/>
            <a:ext cx="6127308" cy="769441"/>
          </a:xfrm>
          <a:prstGeom prst="rect">
            <a:avLst/>
          </a:prstGeom>
          <a:solidFill>
            <a:schemeClr val="accent4">
              <a:lumMod val="20000"/>
              <a:lumOff val="80000"/>
            </a:schemeClr>
          </a:solidFill>
          <a:ln>
            <a:solidFill>
              <a:schemeClr val="tx1"/>
            </a:solidFill>
          </a:ln>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altLang="en-US" sz="2200" b="0" i="0" u="none" strike="noStrike" kern="1200" cap="none" spc="0" normalizeH="0" baseline="0" noProof="0" dirty="0">
                <a:ln>
                  <a:noFill/>
                </a:ln>
                <a:effectLst/>
                <a:uLnTx/>
                <a:uFillTx/>
                <a:latin typeface="Century Gothic" panose="020F0302020204030204"/>
                <a:ea typeface="+mn-ea"/>
                <a:cs typeface="+mn-cs"/>
              </a:rPr>
              <a:t>Numbers are always written as </a:t>
            </a:r>
            <a:r>
              <a:rPr kumimoji="0" lang="en-GB" altLang="en-US" sz="2200" b="0" i="0" u="sng" strike="noStrike" kern="1200" cap="none" spc="0" normalizeH="0" baseline="0" noProof="0" dirty="0">
                <a:ln>
                  <a:noFill/>
                </a:ln>
                <a:effectLst/>
                <a:uLnTx/>
                <a:uFillTx/>
                <a:latin typeface="Century Gothic" panose="020F0302020204030204"/>
                <a:ea typeface="+mn-ea"/>
                <a:cs typeface="+mn-cs"/>
              </a:rPr>
              <a:t>one</a:t>
            </a:r>
            <a:r>
              <a:rPr kumimoji="0" lang="en-GB" altLang="en-US" sz="2200" b="0" i="0" u="none" strike="noStrike" kern="1200" cap="none" spc="0" normalizeH="0" baseline="0" noProof="0" dirty="0">
                <a:ln>
                  <a:noFill/>
                </a:ln>
                <a:effectLst/>
                <a:uLnTx/>
                <a:uFillTx/>
                <a:latin typeface="Century Gothic" panose="020F0302020204030204"/>
                <a:ea typeface="+mn-ea"/>
                <a:cs typeface="+mn-cs"/>
              </a:rPr>
              <a:t> word. Some words can be very long:</a:t>
            </a:r>
          </a:p>
        </p:txBody>
      </p:sp>
      <p:sp>
        <p:nvSpPr>
          <p:cNvPr id="9" name="Text Box 4"/>
          <p:cNvSpPr txBox="1">
            <a:spLocks noChangeArrowheads="1"/>
          </p:cNvSpPr>
          <p:nvPr/>
        </p:nvSpPr>
        <p:spPr bwMode="auto">
          <a:xfrm>
            <a:off x="3948651" y="4977695"/>
            <a:ext cx="852923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altLang="en-US" sz="2400" b="0" i="0" u="none" strike="noStrike" kern="1200" cap="none" spc="0" normalizeH="0" baseline="0" noProof="0" dirty="0">
                <a:ln>
                  <a:noFill/>
                </a:ln>
                <a:effectLst/>
                <a:uLnTx/>
                <a:uFillTx/>
                <a:latin typeface="Century Gothic" panose="020F0302020204030204"/>
                <a:ea typeface="+mn-ea"/>
                <a:cs typeface="+mn-cs"/>
              </a:rPr>
              <a:t>e.g.              = </a:t>
            </a:r>
            <a:r>
              <a:rPr kumimoji="0" lang="en-GB" altLang="en-US" sz="2400" b="0" i="0" u="none" strike="noStrike" kern="1200" cap="none" spc="0" normalizeH="0" baseline="0" noProof="0" dirty="0" err="1">
                <a:ln>
                  <a:noFill/>
                </a:ln>
                <a:effectLst/>
                <a:uLnTx/>
                <a:uFillTx/>
                <a:latin typeface="Century Gothic" panose="020F0302020204030204"/>
                <a:ea typeface="+mn-ea"/>
                <a:cs typeface="+mn-cs"/>
              </a:rPr>
              <a:t>f</a:t>
            </a:r>
            <a:r>
              <a:rPr kumimoji="0" lang="en-GB" altLang="en-US" sz="2400" b="0" i="0" u="none" strike="noStrike" kern="1200" cap="none" spc="0" normalizeH="0" baseline="0" noProof="0" dirty="0" err="1">
                <a:ln>
                  <a:noFill/>
                </a:ln>
                <a:effectLst/>
                <a:uLnTx/>
                <a:uFillTx/>
                <a:latin typeface="Century Gothic" panose="020F0302020204030204"/>
                <a:ea typeface="+mn-ea"/>
                <a:cs typeface="Times New Roman" pitchFamily="18" charset="0"/>
              </a:rPr>
              <a:t>ünftausendsechshundertzweiunddreißig</a:t>
            </a:r>
            <a:r>
              <a:rPr kumimoji="0" lang="en-GB" altLang="en-US" sz="2400" b="0" i="0" u="none" strike="noStrike" kern="1200" cap="none" spc="0" normalizeH="0" baseline="0" noProof="0" dirty="0">
                <a:ln>
                  <a:noFill/>
                </a:ln>
                <a:effectLst/>
                <a:uLnTx/>
                <a:uFillTx/>
                <a:latin typeface="Century Gothic" panose="020F0302020204030204"/>
                <a:ea typeface="+mn-ea"/>
                <a:cs typeface="Times New Roman" pitchFamily="18" charset="0"/>
              </a:rPr>
              <a:t>!</a:t>
            </a:r>
            <a:endParaRPr kumimoji="0" lang="en-GB" altLang="en-US" sz="2400" b="0" i="0" u="none" strike="noStrike" kern="1200" cap="none" spc="0" normalizeH="0" baseline="0" noProof="0" dirty="0">
              <a:ln>
                <a:noFill/>
              </a:ln>
              <a:effectLst/>
              <a:uLnTx/>
              <a:uFillTx/>
              <a:latin typeface="Century Gothic" panose="020F0302020204030204"/>
              <a:ea typeface="+mn-ea"/>
            </a:endParaRPr>
          </a:p>
        </p:txBody>
      </p:sp>
      <p:sp>
        <p:nvSpPr>
          <p:cNvPr id="10" name="Text Box 5"/>
          <p:cNvSpPr txBox="1">
            <a:spLocks noChangeArrowheads="1"/>
          </p:cNvSpPr>
          <p:nvPr/>
        </p:nvSpPr>
        <p:spPr bwMode="auto">
          <a:xfrm>
            <a:off x="158387" y="2751515"/>
            <a:ext cx="1130427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altLang="en-US" sz="2400" b="0" i="0" u="none" strike="noStrike" kern="1200" cap="none" spc="0" normalizeH="0" baseline="0" noProof="0" dirty="0">
                <a:ln>
                  <a:noFill/>
                </a:ln>
                <a:effectLst/>
                <a:uLnTx/>
                <a:uFillTx/>
                <a:latin typeface="Century Gothic" panose="020F0302020204030204"/>
                <a:ea typeface="+mn-ea"/>
                <a:cs typeface="+mn-cs"/>
              </a:rPr>
              <a:t>And when you hear a number between 21 and 99, write it down from </a:t>
            </a:r>
            <a:r>
              <a:rPr kumimoji="0" lang="en-GB" altLang="en-US" sz="2400" b="1" i="0" u="none" strike="noStrike" kern="1200" cap="none" spc="0" normalizeH="0" baseline="0" noProof="0" dirty="0">
                <a:ln>
                  <a:noFill/>
                </a:ln>
                <a:effectLst/>
                <a:uLnTx/>
                <a:uFillTx/>
                <a:latin typeface="Century Gothic" panose="020F0302020204030204"/>
                <a:ea typeface="+mn-ea"/>
                <a:cs typeface="+mn-cs"/>
              </a:rPr>
              <a:t>right</a:t>
            </a:r>
            <a:r>
              <a:rPr kumimoji="0" lang="en-GB" altLang="en-US" sz="2400" b="0" i="0" u="none" strike="noStrike" kern="1200" cap="none" spc="0" normalizeH="0" baseline="0" noProof="0" dirty="0">
                <a:ln>
                  <a:noFill/>
                </a:ln>
                <a:effectLst/>
                <a:uLnTx/>
                <a:uFillTx/>
                <a:latin typeface="Century Gothic" panose="020F0302020204030204"/>
                <a:ea typeface="+mn-ea"/>
                <a:cs typeface="+mn-cs"/>
              </a:rPr>
              <a:t> to </a:t>
            </a:r>
            <a:r>
              <a:rPr kumimoji="0" lang="en-GB" altLang="en-US" sz="2400" b="1" i="0" u="none" strike="noStrike" kern="1200" cap="none" spc="0" normalizeH="0" baseline="0" noProof="0" dirty="0">
                <a:ln>
                  <a:noFill/>
                </a:ln>
                <a:effectLst/>
                <a:uLnTx/>
                <a:uFillTx/>
                <a:latin typeface="Century Gothic" panose="020F0302020204030204"/>
                <a:ea typeface="+mn-ea"/>
                <a:cs typeface="+mn-cs"/>
              </a:rPr>
              <a:t>left </a:t>
            </a:r>
            <a:r>
              <a:rPr kumimoji="0" lang="en-GB" altLang="en-US" sz="2400" b="0" i="0" u="none" strike="noStrike" kern="1200" cap="none" spc="0" normalizeH="0" baseline="0" noProof="0" dirty="0">
                <a:ln>
                  <a:noFill/>
                </a:ln>
                <a:effectLst/>
                <a:uLnTx/>
                <a:uFillTx/>
                <a:latin typeface="Century Gothic" panose="020F0302020204030204"/>
                <a:ea typeface="+mn-ea"/>
                <a:cs typeface="+mn-cs"/>
              </a:rPr>
              <a:t>as you will always hear the </a:t>
            </a:r>
            <a:r>
              <a:rPr kumimoji="0" lang="en-GB" altLang="en-US" sz="2400" b="1" i="0" u="none" strike="noStrike" kern="1200" cap="none" spc="0" normalizeH="0" baseline="0" noProof="0" dirty="0">
                <a:ln>
                  <a:noFill/>
                </a:ln>
                <a:effectLst/>
                <a:uLnTx/>
                <a:uFillTx/>
                <a:latin typeface="Century Gothic" panose="020F0302020204030204"/>
                <a:ea typeface="+mn-ea"/>
                <a:cs typeface="+mn-cs"/>
              </a:rPr>
              <a:t>second number </a:t>
            </a:r>
            <a:r>
              <a:rPr kumimoji="0" lang="en-GB" altLang="en-US" sz="2400" b="0" i="0" u="none" strike="noStrike" kern="1200" cap="none" spc="0" normalizeH="0" baseline="0" noProof="0" dirty="0">
                <a:ln>
                  <a:noFill/>
                </a:ln>
                <a:effectLst/>
                <a:uLnTx/>
                <a:uFillTx/>
                <a:latin typeface="Century Gothic" panose="020F0302020204030204"/>
                <a:ea typeface="+mn-ea"/>
                <a:cs typeface="+mn-cs"/>
              </a:rPr>
              <a:t>first:</a:t>
            </a:r>
          </a:p>
        </p:txBody>
      </p:sp>
      <p:pic>
        <p:nvPicPr>
          <p:cNvPr id="11" name="Picture 6" descr="HM00374_"/>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174" y="3733800"/>
            <a:ext cx="108063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12"/>
          <p:cNvSpPr txBox="1">
            <a:spLocks noChangeArrowheads="1"/>
          </p:cNvSpPr>
          <p:nvPr/>
        </p:nvSpPr>
        <p:spPr bwMode="auto">
          <a:xfrm>
            <a:off x="2151177" y="4565739"/>
            <a:ext cx="925286" cy="82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altLang="en-US" sz="4800" b="1" i="0" u="none" strike="noStrike" kern="1200" cap="none" spc="0" normalizeH="0" baseline="0" noProof="0" dirty="0">
                <a:ln>
                  <a:noFill/>
                </a:ln>
                <a:effectLst/>
                <a:uLnTx/>
                <a:uFillTx/>
                <a:latin typeface="Century Gothic" panose="020F0302020204030204"/>
                <a:ea typeface="+mn-ea"/>
                <a:cs typeface="+mn-cs"/>
              </a:rPr>
              <a:t>2</a:t>
            </a:r>
          </a:p>
        </p:txBody>
      </p:sp>
      <p:sp>
        <p:nvSpPr>
          <p:cNvPr id="17" name="Text Box 8"/>
          <p:cNvSpPr txBox="1">
            <a:spLocks noChangeArrowheads="1"/>
          </p:cNvSpPr>
          <p:nvPr/>
        </p:nvSpPr>
        <p:spPr bwMode="auto">
          <a:xfrm>
            <a:off x="2563586" y="4565739"/>
            <a:ext cx="914400" cy="82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altLang="en-US" sz="4800" b="1" i="0" u="none" strike="noStrike" kern="1200" cap="none" spc="0" normalizeH="0" baseline="0" noProof="0">
                <a:ln>
                  <a:noFill/>
                </a:ln>
                <a:effectLst/>
                <a:uLnTx/>
                <a:uFillTx/>
                <a:latin typeface="Century Gothic" panose="020F0302020204030204"/>
                <a:ea typeface="+mn-ea"/>
                <a:cs typeface="+mn-cs"/>
              </a:rPr>
              <a:t>4</a:t>
            </a:r>
          </a:p>
        </p:txBody>
      </p:sp>
      <p:sp>
        <p:nvSpPr>
          <p:cNvPr id="18" name="Text Box 3"/>
          <p:cNvSpPr txBox="1">
            <a:spLocks noChangeArrowheads="1"/>
          </p:cNvSpPr>
          <p:nvPr/>
        </p:nvSpPr>
        <p:spPr bwMode="auto">
          <a:xfrm>
            <a:off x="136614" y="808010"/>
            <a:ext cx="1191877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altLang="en-US" sz="2400" b="0" i="0" u="none" strike="noStrike" kern="1200" cap="none" spc="0" normalizeH="0" baseline="0" noProof="0" dirty="0">
                <a:ln>
                  <a:noFill/>
                </a:ln>
                <a:effectLst/>
                <a:uLnTx/>
                <a:uFillTx/>
                <a:latin typeface="Century Gothic" panose="020F0302020204030204"/>
                <a:ea typeface="+mn-ea"/>
                <a:cs typeface="+mn-cs"/>
              </a:rPr>
              <a:t>Remember: </a:t>
            </a:r>
            <a:br>
              <a:rPr kumimoji="0" lang="en-GB" altLang="en-US" sz="2400" b="0" i="0" u="none" strike="noStrike" kern="1200" cap="none" spc="0" normalizeH="0" baseline="0" noProof="0" dirty="0">
                <a:ln>
                  <a:noFill/>
                </a:ln>
                <a:effectLst/>
                <a:uLnTx/>
                <a:uFillTx/>
                <a:latin typeface="Century Gothic" panose="020F0302020204030204"/>
                <a:ea typeface="+mn-ea"/>
                <a:cs typeface="+mn-cs"/>
              </a:rPr>
            </a:br>
            <a:r>
              <a:rPr kumimoji="0" lang="en-GB" altLang="en-US" sz="2400" b="0" i="0" u="none" strike="noStrike" kern="1200" cap="none" spc="0" normalizeH="0" baseline="0" noProof="0" dirty="0">
                <a:ln>
                  <a:noFill/>
                </a:ln>
                <a:effectLst/>
                <a:uLnTx/>
                <a:uFillTx/>
                <a:latin typeface="Century Gothic" panose="020F0302020204030204"/>
                <a:ea typeface="+mn-ea"/>
                <a:cs typeface="+mn-cs"/>
              </a:rPr>
              <a:t>German numbers 13 - 19 are simple sums:</a:t>
            </a:r>
          </a:p>
        </p:txBody>
      </p:sp>
      <p:sp>
        <p:nvSpPr>
          <p:cNvPr id="19" name="Text Box 3"/>
          <p:cNvSpPr txBox="1">
            <a:spLocks noChangeArrowheads="1"/>
          </p:cNvSpPr>
          <p:nvPr/>
        </p:nvSpPr>
        <p:spPr bwMode="auto">
          <a:xfrm>
            <a:off x="158387" y="1507423"/>
            <a:ext cx="630456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altLang="en-US" sz="2400" b="1" i="0" u="none" strike="noStrike" kern="1200" cap="none" spc="0" normalizeH="0" baseline="0" noProof="0" dirty="0" err="1">
                <a:ln>
                  <a:noFill/>
                </a:ln>
                <a:effectLst/>
                <a:uLnTx/>
                <a:uFillTx/>
                <a:latin typeface="Century Gothic" panose="020F0302020204030204"/>
                <a:ea typeface="+mn-ea"/>
                <a:cs typeface="+mn-cs"/>
              </a:rPr>
              <a:t>drei</a:t>
            </a:r>
            <a:r>
              <a:rPr kumimoji="0" lang="en-GB" altLang="en-US" sz="2400" b="1" i="0" u="none" strike="noStrike" kern="1200" cap="none" spc="0" normalizeH="0" baseline="0" noProof="0" dirty="0">
                <a:ln>
                  <a:noFill/>
                </a:ln>
                <a:effectLst/>
                <a:uLnTx/>
                <a:uFillTx/>
                <a:latin typeface="Century Gothic" panose="020F0302020204030204"/>
                <a:ea typeface="+mn-ea"/>
                <a:cs typeface="+mn-cs"/>
              </a:rPr>
              <a:t> </a:t>
            </a:r>
            <a:r>
              <a:rPr kumimoji="0" lang="en-GB" altLang="en-US" sz="2400" b="0" i="0" u="none" strike="noStrike" kern="1200" cap="none" spc="0" normalizeH="0" baseline="0" noProof="0" dirty="0">
                <a:ln>
                  <a:noFill/>
                </a:ln>
                <a:effectLst/>
                <a:uLnTx/>
                <a:uFillTx/>
                <a:latin typeface="Century Gothic" panose="020F0302020204030204"/>
                <a:ea typeface="+mn-ea"/>
                <a:cs typeface="+mn-cs"/>
              </a:rPr>
              <a:t>[3] (+) </a:t>
            </a:r>
            <a:r>
              <a:rPr kumimoji="0" lang="en-GB" altLang="en-US" sz="2400" b="1" i="0" u="none" strike="noStrike" kern="1200" cap="none" spc="0" normalizeH="0" baseline="0" noProof="0" dirty="0" err="1">
                <a:ln>
                  <a:noFill/>
                </a:ln>
                <a:effectLst/>
                <a:uLnTx/>
                <a:uFillTx/>
                <a:latin typeface="Century Gothic" panose="020F0302020204030204"/>
                <a:ea typeface="+mn-ea"/>
                <a:cs typeface="+mn-cs"/>
              </a:rPr>
              <a:t>zehn</a:t>
            </a:r>
            <a:r>
              <a:rPr kumimoji="0" lang="en-GB" altLang="en-US" sz="2400" b="0" i="0" u="none" strike="noStrike" kern="1200" cap="none" spc="0" normalizeH="0" baseline="0" noProof="0" dirty="0">
                <a:ln>
                  <a:noFill/>
                </a:ln>
                <a:effectLst/>
                <a:uLnTx/>
                <a:uFillTx/>
                <a:latin typeface="Century Gothic" panose="020F0302020204030204"/>
                <a:ea typeface="+mn-ea"/>
                <a:cs typeface="+mn-cs"/>
              </a:rPr>
              <a:t> [10] = </a:t>
            </a:r>
            <a:r>
              <a:rPr kumimoji="0" lang="en-GB" altLang="en-US" sz="2400" b="1" i="0" u="none" strike="noStrike" kern="1200" cap="none" spc="0" normalizeH="0" baseline="0" noProof="0" dirty="0" err="1">
                <a:ln>
                  <a:noFill/>
                </a:ln>
                <a:effectLst/>
                <a:uLnTx/>
                <a:uFillTx/>
                <a:latin typeface="Century Gothic" panose="020F0302020204030204"/>
                <a:ea typeface="+mn-ea"/>
                <a:cs typeface="+mn-cs"/>
              </a:rPr>
              <a:t>dreizehn</a:t>
            </a:r>
            <a:r>
              <a:rPr kumimoji="0" lang="en-GB" altLang="en-US" sz="2400" b="0" i="0" u="none" strike="noStrike" kern="1200" cap="none" spc="0" normalizeH="0" baseline="0" noProof="0" dirty="0">
                <a:ln>
                  <a:noFill/>
                </a:ln>
                <a:effectLst/>
                <a:uLnTx/>
                <a:uFillTx/>
                <a:latin typeface="Century Gothic" panose="020F0302020204030204"/>
                <a:ea typeface="+mn-ea"/>
                <a:cs typeface="+mn-cs"/>
              </a:rPr>
              <a:t> [13] </a:t>
            </a:r>
          </a:p>
        </p:txBody>
      </p:sp>
      <p:sp>
        <p:nvSpPr>
          <p:cNvPr id="21" name="Action Button: Custom 20">
            <a:hlinkClick r:id="" action="ppaction://noaction" highlightClick="1">
              <a:snd r:embed="rId4" name="22. 1. vierzehn.wav"/>
            </a:hlinkClick>
          </p:cNvPr>
          <p:cNvSpPr/>
          <p:nvPr/>
        </p:nvSpPr>
        <p:spPr>
          <a:xfrm>
            <a:off x="7176298" y="1064433"/>
            <a:ext cx="481803" cy="461665"/>
          </a:xfrm>
          <a:prstGeom prst="actionButtonBlank">
            <a:avLst/>
          </a:prstGeom>
          <a:solidFill>
            <a:srgbClr val="FFCC00"/>
          </a:solidFill>
          <a:ln w="2857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14</a:t>
            </a:r>
          </a:p>
        </p:txBody>
      </p:sp>
      <p:sp>
        <p:nvSpPr>
          <p:cNvPr id="22" name="Action Button: Custom 21">
            <a:hlinkClick r:id="" action="ppaction://noaction" highlightClick="1">
              <a:snd r:embed="rId5" name="22. 2. fünfzehn.wav"/>
            </a:hlinkClick>
          </p:cNvPr>
          <p:cNvSpPr/>
          <p:nvPr/>
        </p:nvSpPr>
        <p:spPr>
          <a:xfrm>
            <a:off x="8870396" y="1047185"/>
            <a:ext cx="481803" cy="461665"/>
          </a:xfrm>
          <a:prstGeom prst="actionButtonBlank">
            <a:avLst/>
          </a:prstGeom>
          <a:solidFill>
            <a:srgbClr val="FFCC00"/>
          </a:solidFill>
          <a:ln w="2857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15</a:t>
            </a:r>
          </a:p>
        </p:txBody>
      </p:sp>
      <p:sp>
        <p:nvSpPr>
          <p:cNvPr id="23" name="Action Button: Custom 22">
            <a:hlinkClick r:id="" action="ppaction://noaction" highlightClick="1">
              <a:snd r:embed="rId6" name="22. 3. sechzehn.wav"/>
            </a:hlinkClick>
          </p:cNvPr>
          <p:cNvSpPr/>
          <p:nvPr/>
        </p:nvSpPr>
        <p:spPr>
          <a:xfrm>
            <a:off x="10500967" y="1030331"/>
            <a:ext cx="481803" cy="461665"/>
          </a:xfrm>
          <a:prstGeom prst="actionButtonBlank">
            <a:avLst/>
          </a:prstGeom>
          <a:solidFill>
            <a:srgbClr val="FFCC00"/>
          </a:solidFill>
          <a:ln w="2857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16</a:t>
            </a:r>
          </a:p>
        </p:txBody>
      </p:sp>
      <p:sp>
        <p:nvSpPr>
          <p:cNvPr id="24" name="Action Button: Custom 23">
            <a:hlinkClick r:id="" action="ppaction://noaction" highlightClick="1">
              <a:snd r:embed="rId7" name="22. 4. siebzehn.wav"/>
            </a:hlinkClick>
          </p:cNvPr>
          <p:cNvSpPr/>
          <p:nvPr/>
        </p:nvSpPr>
        <p:spPr>
          <a:xfrm>
            <a:off x="7161004" y="1887866"/>
            <a:ext cx="481803" cy="461665"/>
          </a:xfrm>
          <a:prstGeom prst="actionButtonBlank">
            <a:avLst/>
          </a:prstGeom>
          <a:solidFill>
            <a:srgbClr val="FFCC00"/>
          </a:solidFill>
          <a:ln w="2857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17</a:t>
            </a:r>
          </a:p>
        </p:txBody>
      </p:sp>
      <p:sp>
        <p:nvSpPr>
          <p:cNvPr id="25" name="Action Button: Custom 24">
            <a:hlinkClick r:id="" action="ppaction://noaction" highlightClick="1">
              <a:snd r:embed="rId8" name="22. 5. achtzehn.wav"/>
            </a:hlinkClick>
          </p:cNvPr>
          <p:cNvSpPr/>
          <p:nvPr/>
        </p:nvSpPr>
        <p:spPr>
          <a:xfrm>
            <a:off x="8847422" y="1898636"/>
            <a:ext cx="481803" cy="461665"/>
          </a:xfrm>
          <a:prstGeom prst="actionButtonBlank">
            <a:avLst/>
          </a:prstGeom>
          <a:solidFill>
            <a:srgbClr val="FFCC00"/>
          </a:solidFill>
          <a:ln w="2857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18</a:t>
            </a:r>
          </a:p>
        </p:txBody>
      </p:sp>
      <p:sp>
        <p:nvSpPr>
          <p:cNvPr id="26" name="Action Button: Custom 25">
            <a:hlinkClick r:id="" action="ppaction://noaction" highlightClick="1">
              <a:snd r:embed="rId9" name="22. 6. neunzehn.wav"/>
            </a:hlinkClick>
          </p:cNvPr>
          <p:cNvSpPr/>
          <p:nvPr/>
        </p:nvSpPr>
        <p:spPr>
          <a:xfrm>
            <a:off x="10533840" y="1887858"/>
            <a:ext cx="481803" cy="461665"/>
          </a:xfrm>
          <a:prstGeom prst="actionButtonBlank">
            <a:avLst/>
          </a:prstGeom>
          <a:solidFill>
            <a:srgbClr val="FFCC00"/>
          </a:solidFill>
          <a:ln w="2857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19</a:t>
            </a:r>
          </a:p>
        </p:txBody>
      </p:sp>
      <p:sp>
        <p:nvSpPr>
          <p:cNvPr id="27" name="Rounded Rectangular Callout 26"/>
          <p:cNvSpPr/>
          <p:nvPr/>
        </p:nvSpPr>
        <p:spPr>
          <a:xfrm>
            <a:off x="5439342" y="113387"/>
            <a:ext cx="3031365" cy="803061"/>
          </a:xfrm>
          <a:prstGeom prst="wedgeRoundRectCallout">
            <a:avLst>
              <a:gd name="adj1" fmla="val 105187"/>
              <a:gd name="adj2" fmla="val 71471"/>
              <a:gd name="adj3" fmla="val 16667"/>
            </a:avLst>
          </a:prstGeom>
          <a:solidFill>
            <a:schemeClr val="accent4">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Remember: 16 and 17 lose a letter or two!</a:t>
            </a:r>
            <a:endPar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28" name="Rounded Rectangular Callout 27">
            <a:hlinkClick r:id="" action="ppaction://noaction">
              <a:snd r:embed="rId10" name="22. 7. vierundzwanzig.wav"/>
            </a:hlinkClick>
          </p:cNvPr>
          <p:cNvSpPr/>
          <p:nvPr/>
        </p:nvSpPr>
        <p:spPr>
          <a:xfrm>
            <a:off x="1062491" y="3766457"/>
            <a:ext cx="2415495" cy="498259"/>
          </a:xfrm>
          <a:prstGeom prst="wedgeRoundRectCallout">
            <a:avLst>
              <a:gd name="adj1" fmla="val -38095"/>
              <a:gd name="adj2" fmla="val 110103"/>
              <a:gd name="adj3" fmla="val 16667"/>
            </a:avLst>
          </a:prstGeom>
          <a:solidFill>
            <a:schemeClr val="accent4">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vierundzwanzig</a:t>
            </a:r>
            <a:endPar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pic>
        <p:nvPicPr>
          <p:cNvPr id="29" name="Picture 2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288789">
            <a:off x="3142968" y="3898938"/>
            <a:ext cx="1233143" cy="1746043"/>
          </a:xfrm>
          <a:prstGeom prst="rect">
            <a:avLst/>
          </a:prstGeom>
        </p:spPr>
      </p:pic>
      <p:sp>
        <p:nvSpPr>
          <p:cNvPr id="30" name="TextBox 29"/>
          <p:cNvSpPr txBox="1"/>
          <p:nvPr/>
        </p:nvSpPr>
        <p:spPr>
          <a:xfrm>
            <a:off x="6622597" y="1491996"/>
            <a:ext cx="159067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vierzehn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1" name="TextBox 30"/>
          <p:cNvSpPr txBox="1"/>
          <p:nvPr/>
        </p:nvSpPr>
        <p:spPr>
          <a:xfrm>
            <a:off x="8315960" y="1465200"/>
            <a:ext cx="159067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fünfzehn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TextBox 31"/>
          <p:cNvSpPr txBox="1"/>
          <p:nvPr/>
        </p:nvSpPr>
        <p:spPr>
          <a:xfrm>
            <a:off x="9988314" y="1505208"/>
            <a:ext cx="159067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sechzehn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3" name="TextBox 32"/>
          <p:cNvSpPr txBox="1"/>
          <p:nvPr/>
        </p:nvSpPr>
        <p:spPr>
          <a:xfrm>
            <a:off x="6622597" y="2336111"/>
            <a:ext cx="159067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siebzehn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4" name="TextBox 33"/>
          <p:cNvSpPr txBox="1"/>
          <p:nvPr/>
        </p:nvSpPr>
        <p:spPr>
          <a:xfrm>
            <a:off x="8340859" y="2320920"/>
            <a:ext cx="159067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achtzehn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5" name="TextBox 34"/>
          <p:cNvSpPr txBox="1"/>
          <p:nvPr/>
        </p:nvSpPr>
        <p:spPr>
          <a:xfrm>
            <a:off x="10016090" y="2336111"/>
            <a:ext cx="159067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neunzehn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6" name="Action Button: Custom 35">
            <a:hlinkClick r:id="" action="ppaction://noaction" highlightClick="1">
              <a:snd r:embed="rId12" name="22. 8. fünftausendsechshundertzweiunddreißig.wav"/>
            </a:hlinkClick>
          </p:cNvPr>
          <p:cNvSpPr/>
          <p:nvPr/>
        </p:nvSpPr>
        <p:spPr>
          <a:xfrm>
            <a:off x="4698216" y="4977695"/>
            <a:ext cx="1014943" cy="461665"/>
          </a:xfrm>
          <a:prstGeom prst="actionButtonBlank">
            <a:avLst/>
          </a:prstGeom>
          <a:solidFill>
            <a:srgbClr val="FFCC00"/>
          </a:solidFill>
          <a:ln w="2857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panose="020F0302020204030204"/>
                <a:ea typeface="+mn-ea"/>
                <a:cs typeface="+mn-cs"/>
              </a:rPr>
              <a:t>5632</a:t>
            </a:r>
          </a:p>
        </p:txBody>
      </p:sp>
      <p:sp>
        <p:nvSpPr>
          <p:cNvPr id="37" name="Text Box 4"/>
          <p:cNvSpPr txBox="1">
            <a:spLocks noChangeArrowheads="1"/>
          </p:cNvSpPr>
          <p:nvPr/>
        </p:nvSpPr>
        <p:spPr bwMode="auto">
          <a:xfrm>
            <a:off x="3851705" y="5919366"/>
            <a:ext cx="852923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altLang="en-US" sz="2400" b="0" i="0" u="none" strike="noStrike" kern="1200" cap="none" spc="0" normalizeH="0" baseline="0" noProof="0" dirty="0">
                <a:ln>
                  <a:noFill/>
                </a:ln>
                <a:effectLst/>
                <a:uLnTx/>
                <a:uFillTx/>
                <a:latin typeface="Century Gothic" panose="020F0302020204030204"/>
                <a:ea typeface="+mn-ea"/>
                <a:cs typeface="+mn-cs"/>
              </a:rPr>
              <a:t>Don’t worry! Just break them down to work them out.</a:t>
            </a:r>
          </a:p>
        </p:txBody>
      </p:sp>
      <p:sp>
        <p:nvSpPr>
          <p:cNvPr id="38" name="Text Box 4">
            <a:extLst>
              <a:ext uri="{FF2B5EF4-FFF2-40B4-BE49-F238E27FC236}">
                <a16:creationId xmlns:a16="http://schemas.microsoft.com/office/drawing/2014/main" id="{3D220478-C26E-4A39-91E7-34482FB5A43B}"/>
              </a:ext>
            </a:extLst>
          </p:cNvPr>
          <p:cNvSpPr txBox="1">
            <a:spLocks noChangeArrowheads="1"/>
          </p:cNvSpPr>
          <p:nvPr/>
        </p:nvSpPr>
        <p:spPr bwMode="auto">
          <a:xfrm>
            <a:off x="5113338" y="5484167"/>
            <a:ext cx="716393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altLang="en-US" sz="2400" b="0" i="0" u="none" strike="noStrike" kern="1200" cap="none" spc="0" normalizeH="0" baseline="0" noProof="0" dirty="0" err="1">
                <a:ln>
                  <a:noFill/>
                </a:ln>
                <a:effectLst/>
                <a:uLnTx/>
                <a:uFillTx/>
                <a:latin typeface="Century Gothic" panose="020F0302020204030204"/>
                <a:ea typeface="+mn-ea"/>
                <a:cs typeface="+mn-cs"/>
              </a:rPr>
              <a:t>f</a:t>
            </a:r>
            <a:r>
              <a:rPr kumimoji="0" lang="en-GB" altLang="en-US" sz="2400" b="0" i="0" u="none" strike="noStrike" kern="1200" cap="none" spc="0" normalizeH="0" baseline="0" noProof="0" dirty="0" err="1">
                <a:ln>
                  <a:noFill/>
                </a:ln>
                <a:effectLst/>
                <a:uLnTx/>
                <a:uFillTx/>
                <a:latin typeface="Century Gothic" panose="020F0302020204030204"/>
                <a:ea typeface="+mn-ea"/>
                <a:cs typeface="Times New Roman" pitchFamily="18" charset="0"/>
              </a:rPr>
              <a:t>ünf|tausend|sechs|hundert|zweiunddreißig</a:t>
            </a:r>
            <a:endParaRPr kumimoji="0" lang="en-GB" altLang="en-US" sz="2400" b="0" i="0" u="none" strike="noStrike" kern="1200" cap="none" spc="0" normalizeH="0" baseline="0" noProof="0" dirty="0">
              <a:ln>
                <a:noFill/>
              </a:ln>
              <a:effectLst/>
              <a:uLnTx/>
              <a:uFillTx/>
              <a:latin typeface="Century Gothic" panose="020F0302020204030204"/>
              <a:ea typeface="+mn-ea"/>
            </a:endParaRPr>
          </a:p>
        </p:txBody>
      </p:sp>
    </p:spTree>
    <p:extLst>
      <p:ext uri="{BB962C8B-B14F-4D97-AF65-F5344CB8AC3E}">
        <p14:creationId xmlns:p14="http://schemas.microsoft.com/office/powerpoint/2010/main" val="750241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499"/>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dissolve">
                                      <p:cBhvr>
                                        <p:cTn id="45" dur="500"/>
                                        <p:tgtEl>
                                          <p:spTgt spid="17"/>
                                        </p:tgtEl>
                                      </p:cBhvr>
                                    </p:animEffect>
                                  </p:childTnLst>
                                </p:cTn>
                              </p:par>
                              <p:par>
                                <p:cTn id="46" presetID="1" presetClass="entr" presetSubtype="0" fill="hold" nodeType="withEffect">
                                  <p:stCondLst>
                                    <p:cond delay="0"/>
                                  </p:stCondLst>
                                  <p:childTnLst>
                                    <p:set>
                                      <p:cBhvr>
                                        <p:cTn id="47" dur="1" fill="hold">
                                          <p:stCondLst>
                                            <p:cond delay="0"/>
                                          </p:stCondLst>
                                        </p:cTn>
                                        <p:tgtEl>
                                          <p:spTgt spid="29"/>
                                        </p:tgtEl>
                                        <p:attrNameLst>
                                          <p:attrName>style.visibility</p:attrName>
                                        </p:attrNameLst>
                                      </p:cBhvr>
                                      <p:to>
                                        <p:strVal val="visible"/>
                                      </p:to>
                                    </p:set>
                                  </p:childTnLst>
                                </p:cTn>
                              </p:par>
                            </p:childTnLst>
                          </p:cTn>
                        </p:par>
                        <p:par>
                          <p:cTn id="48" fill="hold">
                            <p:stCondLst>
                              <p:cond delay="500"/>
                            </p:stCondLst>
                            <p:childTnLst>
                              <p:par>
                                <p:cTn id="49" presetID="9" presetClass="entr" presetSubtype="0" fill="hold" grpId="0" nodeType="afterEffect">
                                  <p:stCondLst>
                                    <p:cond delay="1000"/>
                                  </p:stCondLst>
                                  <p:childTnLst>
                                    <p:set>
                                      <p:cBhvr>
                                        <p:cTn id="50" dur="1" fill="hold">
                                          <p:stCondLst>
                                            <p:cond delay="0"/>
                                          </p:stCondLst>
                                        </p:cTn>
                                        <p:tgtEl>
                                          <p:spTgt spid="16"/>
                                        </p:tgtEl>
                                        <p:attrNameLst>
                                          <p:attrName>style.visibility</p:attrName>
                                        </p:attrNameLst>
                                      </p:cBhvr>
                                      <p:to>
                                        <p:strVal val="visible"/>
                                      </p:to>
                                    </p:set>
                                    <p:animEffect transition="in" filter="dissolve">
                                      <p:cBhvr>
                                        <p:cTn id="51" dur="500"/>
                                        <p:tgtEl>
                                          <p:spTgt spid="16"/>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499"/>
                                          </p:stCondLst>
                                        </p:cTn>
                                        <p:tgtEl>
                                          <p:spTgt spid="8"/>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36"/>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9"/>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37"/>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0" restart="whenNotActive" fill="hold" evtFilter="cancelBubble" nodeType="interactiveSeq">
                <p:stCondLst>
                  <p:cond evt="onClick" delay="0">
                    <p:tgtEl>
                      <p:spTgt spid="21"/>
                    </p:tgtEl>
                  </p:cond>
                </p:stCondLst>
                <p:endSync evt="end" delay="0">
                  <p:rtn val="all"/>
                </p:endSync>
                <p:childTnLst>
                  <p:par>
                    <p:cTn id="71" fill="hold">
                      <p:stCondLst>
                        <p:cond delay="0"/>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0"/>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75" restart="whenNotActive" fill="hold" evtFilter="cancelBubble" nodeType="interactiveSeq">
                <p:stCondLst>
                  <p:cond evt="onClick" delay="0">
                    <p:tgtEl>
                      <p:spTgt spid="22"/>
                    </p:tgtEl>
                  </p:cond>
                </p:stCondLst>
                <p:endSync evt="end" delay="0">
                  <p:rtn val="all"/>
                </p:endSync>
                <p:childTnLst>
                  <p:par>
                    <p:cTn id="76" fill="hold">
                      <p:stCondLst>
                        <p:cond delay="0"/>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31"/>
                                        </p:tgtEl>
                                        <p:attrNameLst>
                                          <p:attrName>style.visibility</p:attrName>
                                        </p:attrNameLst>
                                      </p:cBhvr>
                                      <p:to>
                                        <p:strVal val="visible"/>
                                      </p:to>
                                    </p:set>
                                  </p:childTnLst>
                                </p:cTn>
                              </p:par>
                            </p:childTnLst>
                          </p:cTn>
                        </p:par>
                      </p:childTnLst>
                    </p:cTn>
                  </p:par>
                </p:childTnLst>
              </p:cTn>
              <p:nextCondLst>
                <p:cond evt="onClick" delay="0">
                  <p:tgtEl>
                    <p:spTgt spid="22"/>
                  </p:tgtEl>
                </p:cond>
              </p:nextCondLst>
            </p:seq>
            <p:seq concurrent="1" nextAc="seek">
              <p:cTn id="80" restart="whenNotActive" fill="hold" evtFilter="cancelBubble" nodeType="interactiveSeq">
                <p:stCondLst>
                  <p:cond evt="onClick" delay="0">
                    <p:tgtEl>
                      <p:spTgt spid="23"/>
                    </p:tgtEl>
                  </p:cond>
                </p:stCondLst>
                <p:endSync evt="end" delay="0">
                  <p:rtn val="all"/>
                </p:endSync>
                <p:childTnLst>
                  <p:par>
                    <p:cTn id="81" fill="hold">
                      <p:stCondLst>
                        <p:cond delay="0"/>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23"/>
                  </p:tgtEl>
                </p:cond>
              </p:nextCondLst>
            </p:seq>
            <p:seq concurrent="1" nextAc="seek">
              <p:cTn id="85" restart="whenNotActive" fill="hold" evtFilter="cancelBubble" nodeType="interactiveSeq">
                <p:stCondLst>
                  <p:cond evt="onClick" delay="0">
                    <p:tgtEl>
                      <p:spTgt spid="24"/>
                    </p:tgtEl>
                  </p:cond>
                </p:stCondLst>
                <p:endSync evt="end" delay="0">
                  <p:rtn val="all"/>
                </p:endSync>
                <p:childTnLst>
                  <p:par>
                    <p:cTn id="86" fill="hold">
                      <p:stCondLst>
                        <p:cond delay="0"/>
                      </p:stCondLst>
                      <p:childTnLst>
                        <p:par>
                          <p:cTn id="87" fill="hold">
                            <p:stCondLst>
                              <p:cond delay="0"/>
                            </p:stCondLst>
                            <p:childTnLst>
                              <p:par>
                                <p:cTn id="88" presetID="1" presetClass="entr" presetSubtype="0" fill="hold" grpId="0" nodeType="clickEffect">
                                  <p:stCondLst>
                                    <p:cond delay="0"/>
                                  </p:stCondLst>
                                  <p:childTnLst>
                                    <p:set>
                                      <p:cBhvr>
                                        <p:cTn id="89"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24"/>
                  </p:tgtEl>
                </p:cond>
              </p:nextCondLst>
            </p:seq>
            <p:seq concurrent="1" nextAc="seek">
              <p:cTn id="90" restart="whenNotActive" fill="hold" evtFilter="cancelBubble" nodeType="interactiveSeq">
                <p:stCondLst>
                  <p:cond evt="onClick" delay="0">
                    <p:tgtEl>
                      <p:spTgt spid="25"/>
                    </p:tgtEl>
                  </p:cond>
                </p:stCondLst>
                <p:endSync evt="end" delay="0">
                  <p:rtn val="all"/>
                </p:endSync>
                <p:childTnLst>
                  <p:par>
                    <p:cTn id="91" fill="hold">
                      <p:stCondLst>
                        <p:cond delay="0"/>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25"/>
                  </p:tgtEl>
                </p:cond>
              </p:nextCondLst>
            </p:seq>
            <p:seq concurrent="1" nextAc="seek">
              <p:cTn id="95" restart="whenNotActive" fill="hold" evtFilter="cancelBubble" nodeType="interactiveSeq">
                <p:stCondLst>
                  <p:cond evt="onClick" delay="0">
                    <p:tgtEl>
                      <p:spTgt spid="26"/>
                    </p:tgtEl>
                  </p:cond>
                </p:stCondLst>
                <p:endSync evt="end" delay="0">
                  <p:rtn val="all"/>
                </p:endSync>
                <p:childTnLst>
                  <p:par>
                    <p:cTn id="96" fill="hold">
                      <p:stCondLst>
                        <p:cond delay="0"/>
                      </p:stCondLst>
                      <p:childTnLst>
                        <p:par>
                          <p:cTn id="97" fill="hold">
                            <p:stCondLst>
                              <p:cond delay="0"/>
                            </p:stCondLst>
                            <p:childTnLst>
                              <p:par>
                                <p:cTn id="98" presetID="1" presetClass="entr" presetSubtype="0" fill="hold" grpId="0" nodeType="clickEffect">
                                  <p:stCondLst>
                                    <p:cond delay="0"/>
                                  </p:stCondLst>
                                  <p:childTnLst>
                                    <p:set>
                                      <p:cBhvr>
                                        <p:cTn id="99"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childTnLst>
        </p:cTn>
      </p:par>
    </p:tnLst>
    <p:bldLst>
      <p:bldP spid="8" grpId="0" animBg="1" autoUpdateAnimBg="0"/>
      <p:bldP spid="9" grpId="0"/>
      <p:bldP spid="10" grpId="0" autoUpdateAnimBg="0"/>
      <p:bldP spid="16" grpId="0" autoUpdateAnimBg="0"/>
      <p:bldP spid="17" grpId="0" autoUpdateAnimBg="0"/>
      <p:bldP spid="18" grpId="0" autoUpdateAnimBg="0"/>
      <p:bldP spid="19" grpId="0" autoUpdateAnimBg="0"/>
      <p:bldP spid="21" grpId="0" animBg="1"/>
      <p:bldP spid="22" grpId="0" animBg="1"/>
      <p:bldP spid="23" grpId="0" animBg="1"/>
      <p:bldP spid="24" grpId="0" animBg="1"/>
      <p:bldP spid="25" grpId="0" animBg="1"/>
      <p:bldP spid="26" grpId="0" animBg="1"/>
      <p:bldP spid="27" grpId="0" animBg="1"/>
      <p:bldP spid="28" grpId="0" animBg="1"/>
      <p:bldP spid="30" grpId="0"/>
      <p:bldP spid="31" grpId="0"/>
      <p:bldP spid="32" grpId="0"/>
      <p:bldP spid="33" grpId="0"/>
      <p:bldP spid="34" grpId="0"/>
      <p:bldP spid="35" grpId="0"/>
      <p:bldP spid="36" grpId="0" animBg="1"/>
      <p:bldP spid="37" grpId="0"/>
      <p:bldP spid="3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524539" cy="647577"/>
          </a:xfrm>
        </p:spPr>
        <p:txBody>
          <a:bodyPr>
            <a:normAutofit/>
          </a:bodyPr>
          <a:lstStyle/>
          <a:p>
            <a:r>
              <a:rPr lang="en-GB" sz="2800" b="1" dirty="0">
                <a:solidFill>
                  <a:schemeClr val="bg1"/>
                </a:solidFill>
              </a:rPr>
              <a:t>Die </a:t>
            </a:r>
            <a:r>
              <a:rPr lang="en-GB" sz="2800" b="1" dirty="0" err="1">
                <a:solidFill>
                  <a:schemeClr val="bg1"/>
                </a:solidFill>
              </a:rPr>
              <a:t>Tierwelt</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902462" y="247046"/>
            <a:ext cx="1054866"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graphicFrame>
        <p:nvGraphicFramePr>
          <p:cNvPr id="6" name="Table 6">
            <a:extLst>
              <a:ext uri="{FF2B5EF4-FFF2-40B4-BE49-F238E27FC236}">
                <a16:creationId xmlns:a16="http://schemas.microsoft.com/office/drawing/2014/main" id="{1E6D0AC4-499A-4819-94A4-CE29EC0A8C2F}"/>
              </a:ext>
            </a:extLst>
          </p:cNvPr>
          <p:cNvGraphicFramePr>
            <a:graphicFrameLocks noGrp="1"/>
          </p:cNvGraphicFramePr>
          <p:nvPr>
            <p:extLst>
              <p:ext uri="{D42A27DB-BD31-4B8C-83A1-F6EECF244321}">
                <p14:modId xmlns:p14="http://schemas.microsoft.com/office/powerpoint/2010/main" val="2003185181"/>
              </p:ext>
            </p:extLst>
          </p:nvPr>
        </p:nvGraphicFramePr>
        <p:xfrm>
          <a:off x="319851" y="1872156"/>
          <a:ext cx="11355349" cy="3931920"/>
        </p:xfrm>
        <a:graphic>
          <a:graphicData uri="http://schemas.openxmlformats.org/drawingml/2006/table">
            <a:tbl>
              <a:tblPr firstRow="1" bandRow="1">
                <a:tableStyleId>{00A15C55-8517-42AA-B614-E9B94910E393}</a:tableStyleId>
              </a:tblPr>
              <a:tblGrid>
                <a:gridCol w="589369">
                  <a:extLst>
                    <a:ext uri="{9D8B030D-6E8A-4147-A177-3AD203B41FA5}">
                      <a16:colId xmlns:a16="http://schemas.microsoft.com/office/drawing/2014/main" val="2607353726"/>
                    </a:ext>
                  </a:extLst>
                </a:gridCol>
                <a:gridCol w="7572613">
                  <a:extLst>
                    <a:ext uri="{9D8B030D-6E8A-4147-A177-3AD203B41FA5}">
                      <a16:colId xmlns:a16="http://schemas.microsoft.com/office/drawing/2014/main" val="1600817978"/>
                    </a:ext>
                  </a:extLst>
                </a:gridCol>
                <a:gridCol w="1589650">
                  <a:extLst>
                    <a:ext uri="{9D8B030D-6E8A-4147-A177-3AD203B41FA5}">
                      <a16:colId xmlns:a16="http://schemas.microsoft.com/office/drawing/2014/main" val="4128092149"/>
                    </a:ext>
                  </a:extLst>
                </a:gridCol>
                <a:gridCol w="1603717">
                  <a:extLst>
                    <a:ext uri="{9D8B030D-6E8A-4147-A177-3AD203B41FA5}">
                      <a16:colId xmlns:a16="http://schemas.microsoft.com/office/drawing/2014/main" val="2609792770"/>
                    </a:ext>
                  </a:extLst>
                </a:gridCol>
              </a:tblGrid>
              <a:tr h="370840">
                <a:tc>
                  <a:txBody>
                    <a:bodyPr/>
                    <a:lstStyle/>
                    <a:p>
                      <a:endParaRPr lang="en-GB" dirty="0">
                        <a:solidFill>
                          <a:srgbClr val="115076"/>
                        </a:solidFill>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solidFill>
                          <a:srgbClr val="115076"/>
                        </a:solidFill>
                      </a:endParaRP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u="none" strike="noStrike" kern="1200" cap="none" spc="0" normalizeH="0" baseline="0" noProof="0" dirty="0" err="1">
                          <a:ln>
                            <a:noFill/>
                          </a:ln>
                          <a:solidFill>
                            <a:schemeClr val="tx1"/>
                          </a:solidFill>
                          <a:effectLst/>
                          <a:uLnTx/>
                          <a:uFillTx/>
                        </a:rPr>
                        <a:t>sie</a:t>
                      </a:r>
                      <a:r>
                        <a:rPr kumimoji="0" lang="en-GB" sz="2400" u="none" strike="noStrike" kern="1200" cap="none" spc="0" normalizeH="0" baseline="0" noProof="0" dirty="0">
                          <a:ln>
                            <a:noFill/>
                          </a:ln>
                          <a:solidFill>
                            <a:schemeClr val="tx1"/>
                          </a:solidFill>
                          <a:effectLst/>
                          <a:uLnTx/>
                          <a:uFillTx/>
                        </a:rPr>
                        <a:t> (it)</a:t>
                      </a:r>
                      <a:endParaRPr lang="en-GB" sz="2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err="1">
                          <a:solidFill>
                            <a:schemeClr val="tx1"/>
                          </a:solidFill>
                        </a:rPr>
                        <a:t>sie</a:t>
                      </a:r>
                      <a:r>
                        <a:rPr lang="en-GB" sz="2400" dirty="0">
                          <a:solidFill>
                            <a:schemeClr val="tx1"/>
                          </a:solidFill>
                        </a:rPr>
                        <a:t> (they)</a:t>
                      </a:r>
                      <a:endParaRPr lang="en-GB" sz="2400" b="0" dirty="0">
                        <a:solidFill>
                          <a:schemeClr val="tx1"/>
                        </a:solidFill>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153431983"/>
                  </a:ext>
                </a:extLst>
              </a:tr>
              <a:tr h="370840">
                <a:tc>
                  <a:txBody>
                    <a:bodyPr/>
                    <a:lstStyle/>
                    <a:p>
                      <a:pPr algn="ctr"/>
                      <a:r>
                        <a:rPr lang="en-GB" sz="2000" dirty="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000" dirty="0">
                          <a:solidFill>
                            <a:schemeClr val="tx1"/>
                          </a:solidFill>
                        </a:rPr>
                        <a:t>Sie </a:t>
                      </a:r>
                      <a:r>
                        <a:rPr lang="en-GB" sz="2000" dirty="0" err="1">
                          <a:solidFill>
                            <a:schemeClr val="tx1"/>
                          </a:solidFill>
                        </a:rPr>
                        <a:t>arbeiten</a:t>
                      </a:r>
                      <a:r>
                        <a:rPr lang="en-GB" sz="2000" dirty="0">
                          <a:solidFill>
                            <a:schemeClr val="tx1"/>
                          </a:solidFill>
                        </a:rPr>
                        <a:t> </a:t>
                      </a:r>
                      <a:r>
                        <a:rPr lang="en-GB" sz="2000" dirty="0" err="1">
                          <a:solidFill>
                            <a:schemeClr val="tx1"/>
                          </a:solidFill>
                        </a:rPr>
                        <a:t>für</a:t>
                      </a:r>
                      <a:r>
                        <a:rPr lang="en-GB" sz="2000" dirty="0">
                          <a:solidFill>
                            <a:schemeClr val="tx1"/>
                          </a:solidFill>
                        </a:rPr>
                        <a:t> das </a:t>
                      </a:r>
                      <a:r>
                        <a:rPr lang="en-GB" sz="2000" dirty="0" err="1">
                          <a:solidFill>
                            <a:schemeClr val="tx1"/>
                          </a:solidFill>
                        </a:rPr>
                        <a:t>Kollektiv</a:t>
                      </a:r>
                      <a:r>
                        <a:rPr lang="en-GB" sz="200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000" dirty="0">
                        <a:solidFill>
                          <a:srgbClr val="115076"/>
                        </a:solidFill>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endParaRPr lang="en-GB" sz="2000" dirty="0">
                        <a:solidFill>
                          <a:srgbClr val="115076"/>
                        </a:solidFill>
                      </a:endParaRPr>
                    </a:p>
                  </a:txBody>
                  <a:tcPr/>
                </a:tc>
                <a:extLst>
                  <a:ext uri="{0D108BD9-81ED-4DB2-BD59-A6C34878D82A}">
                    <a16:rowId xmlns:a16="http://schemas.microsoft.com/office/drawing/2014/main" val="1171492714"/>
                  </a:ext>
                </a:extLst>
              </a:tr>
              <a:tr h="370840">
                <a:tc>
                  <a:txBody>
                    <a:bodyPr/>
                    <a:lstStyle/>
                    <a:p>
                      <a:pPr algn="ctr"/>
                      <a:r>
                        <a:rPr lang="en-GB" sz="2000" dirty="0">
                          <a:solidFill>
                            <a:schemeClr val="tx1"/>
                          </a:solidFill>
                        </a:rPr>
                        <a:t>2.</a:t>
                      </a:r>
                    </a:p>
                  </a:txBody>
                  <a:tcPr>
                    <a:lnT w="12700" cap="flat" cmpd="sng" algn="ctr">
                      <a:solidFill>
                        <a:schemeClr val="tx1"/>
                      </a:solidFill>
                      <a:prstDash val="solid"/>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rPr>
                        <a:t>Die </a:t>
                      </a:r>
                      <a:r>
                        <a:rPr lang="en-GB" sz="2000" dirty="0" err="1">
                          <a:solidFill>
                            <a:schemeClr val="tx1"/>
                          </a:solidFill>
                        </a:rPr>
                        <a:t>Arbeiterin</a:t>
                      </a:r>
                      <a:r>
                        <a:rPr lang="en-GB" sz="2000" dirty="0">
                          <a:solidFill>
                            <a:schemeClr val="tx1"/>
                          </a:solidFill>
                        </a:rPr>
                        <a:t> </a:t>
                      </a:r>
                      <a:r>
                        <a:rPr lang="en-GB" sz="2000" dirty="0" err="1">
                          <a:solidFill>
                            <a:schemeClr val="tx1"/>
                          </a:solidFill>
                        </a:rPr>
                        <a:t>trägt</a:t>
                      </a:r>
                      <a:r>
                        <a:rPr lang="en-GB" sz="2000" dirty="0">
                          <a:solidFill>
                            <a:schemeClr val="tx1"/>
                          </a:solidFill>
                        </a:rPr>
                        <a:t> </a:t>
                      </a:r>
                      <a:r>
                        <a:rPr lang="en-GB" sz="2000" dirty="0" err="1">
                          <a:solidFill>
                            <a:schemeClr val="tx1"/>
                          </a:solidFill>
                        </a:rPr>
                        <a:t>jeden</a:t>
                      </a:r>
                      <a:r>
                        <a:rPr lang="en-GB" sz="2000" dirty="0">
                          <a:solidFill>
                            <a:schemeClr val="tx1"/>
                          </a:solidFill>
                        </a:rPr>
                        <a:t> Tag </a:t>
                      </a:r>
                      <a:r>
                        <a:rPr lang="en-GB" sz="2000" dirty="0" err="1">
                          <a:solidFill>
                            <a:schemeClr val="tx1"/>
                          </a:solidFill>
                        </a:rPr>
                        <a:t>Materialien</a:t>
                      </a:r>
                      <a:r>
                        <a:rPr lang="en-GB" sz="2000" dirty="0">
                          <a:solidFill>
                            <a:schemeClr val="tx1"/>
                          </a:solidFill>
                        </a:rPr>
                        <a:t> </a:t>
                      </a:r>
                      <a:r>
                        <a:rPr lang="en-GB" sz="2000" dirty="0" err="1">
                          <a:solidFill>
                            <a:schemeClr val="tx1"/>
                          </a:solidFill>
                        </a:rPr>
                        <a:t>für</a:t>
                      </a:r>
                      <a:r>
                        <a:rPr lang="en-GB" sz="2000" dirty="0">
                          <a:solidFill>
                            <a:schemeClr val="tx1"/>
                          </a:solidFill>
                        </a:rPr>
                        <a:t> das </a:t>
                      </a:r>
                      <a:r>
                        <a:rPr lang="en-GB" sz="2000" dirty="0" err="1">
                          <a:solidFill>
                            <a:schemeClr val="tx1"/>
                          </a:solidFill>
                        </a:rPr>
                        <a:t>Ameisennest</a:t>
                      </a:r>
                      <a:r>
                        <a:rPr lang="en-GB" sz="2000" dirty="0">
                          <a:solidFill>
                            <a:schemeClr val="tx1"/>
                          </a:solidFill>
                        </a:rPr>
                        <a:t>.</a:t>
                      </a:r>
                    </a:p>
                  </a:txBody>
                  <a:tcPr>
                    <a:lnT w="12700" cap="flat" cmpd="sng" algn="ctr">
                      <a:solidFill>
                        <a:schemeClr val="tx1"/>
                      </a:solidFill>
                      <a:prstDash val="solid"/>
                      <a:round/>
                      <a:headEnd type="none" w="med" len="med"/>
                      <a:tailEnd type="none" w="med" len="med"/>
                    </a:lnT>
                  </a:tcPr>
                </a:tc>
                <a:tc>
                  <a:txBody>
                    <a:bodyPr/>
                    <a:lstStyle/>
                    <a:p>
                      <a:endParaRPr lang="en-GB" sz="2000">
                        <a:solidFill>
                          <a:srgbClr val="115076"/>
                        </a:solidFill>
                      </a:endParaRPr>
                    </a:p>
                  </a:txBody>
                  <a:tcPr/>
                </a:tc>
                <a:tc>
                  <a:txBody>
                    <a:bodyPr/>
                    <a:lstStyle/>
                    <a:p>
                      <a:endParaRPr lang="en-GB" sz="2000" dirty="0">
                        <a:solidFill>
                          <a:srgbClr val="115076"/>
                        </a:solidFill>
                      </a:endParaRPr>
                    </a:p>
                  </a:txBody>
                  <a:tcPr/>
                </a:tc>
                <a:extLst>
                  <a:ext uri="{0D108BD9-81ED-4DB2-BD59-A6C34878D82A}">
                    <a16:rowId xmlns:a16="http://schemas.microsoft.com/office/drawing/2014/main" val="1961458278"/>
                  </a:ext>
                </a:extLst>
              </a:tr>
              <a:tr h="370840">
                <a:tc>
                  <a:txBody>
                    <a:bodyPr/>
                    <a:lstStyle/>
                    <a:p>
                      <a:pPr algn="ctr"/>
                      <a:r>
                        <a:rPr lang="en-GB" sz="2000">
                          <a:solidFill>
                            <a:schemeClr val="tx1"/>
                          </a:solidFill>
                        </a:rPr>
                        <a:t>3.</a:t>
                      </a:r>
                      <a:endParaRPr lang="en-GB" sz="2000"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rPr>
                        <a:t>Sie </a:t>
                      </a:r>
                      <a:r>
                        <a:rPr lang="en-GB" sz="2000" dirty="0" err="1">
                          <a:solidFill>
                            <a:schemeClr val="tx1"/>
                          </a:solidFill>
                        </a:rPr>
                        <a:t>schläft</a:t>
                      </a:r>
                      <a:r>
                        <a:rPr lang="en-GB" sz="2000" dirty="0">
                          <a:solidFill>
                            <a:schemeClr val="tx1"/>
                          </a:solidFill>
                        </a:rPr>
                        <a:t> </a:t>
                      </a:r>
                      <a:r>
                        <a:rPr lang="en-GB" sz="2000" dirty="0" err="1">
                          <a:solidFill>
                            <a:schemeClr val="tx1"/>
                          </a:solidFill>
                        </a:rPr>
                        <a:t>vier</a:t>
                      </a:r>
                      <a:r>
                        <a:rPr lang="en-GB" sz="2000" dirty="0">
                          <a:solidFill>
                            <a:schemeClr val="tx1"/>
                          </a:solidFill>
                        </a:rPr>
                        <a:t> </a:t>
                      </a:r>
                      <a:r>
                        <a:rPr lang="en-GB" sz="2000" dirty="0" err="1">
                          <a:solidFill>
                            <a:schemeClr val="tx1"/>
                          </a:solidFill>
                        </a:rPr>
                        <a:t>Stunden</a:t>
                      </a:r>
                      <a:r>
                        <a:rPr lang="en-GB" sz="2000" dirty="0">
                          <a:solidFill>
                            <a:schemeClr val="tx1"/>
                          </a:solidFill>
                        </a:rPr>
                        <a:t> 50 </a:t>
                      </a:r>
                      <a:r>
                        <a:rPr lang="en-GB" sz="2000" dirty="0" err="1">
                          <a:solidFill>
                            <a:schemeClr val="tx1"/>
                          </a:solidFill>
                        </a:rPr>
                        <a:t>Minuten</a:t>
                      </a:r>
                      <a:r>
                        <a:rPr lang="en-GB" sz="2000" dirty="0">
                          <a:solidFill>
                            <a:schemeClr val="tx1"/>
                          </a:solidFill>
                        </a:rPr>
                        <a:t> pro Tag.</a:t>
                      </a:r>
                    </a:p>
                  </a:txBody>
                  <a:tcPr/>
                </a:tc>
                <a:tc>
                  <a:txBody>
                    <a:bodyPr/>
                    <a:lstStyle/>
                    <a:p>
                      <a:endParaRPr lang="en-GB" sz="2000">
                        <a:solidFill>
                          <a:srgbClr val="115076"/>
                        </a:solidFill>
                      </a:endParaRPr>
                    </a:p>
                  </a:txBody>
                  <a:tcPr/>
                </a:tc>
                <a:tc>
                  <a:txBody>
                    <a:bodyPr/>
                    <a:lstStyle/>
                    <a:p>
                      <a:endParaRPr lang="en-GB" sz="2000" dirty="0">
                        <a:solidFill>
                          <a:srgbClr val="115076"/>
                        </a:solidFill>
                      </a:endParaRPr>
                    </a:p>
                  </a:txBody>
                  <a:tcPr/>
                </a:tc>
                <a:extLst>
                  <a:ext uri="{0D108BD9-81ED-4DB2-BD59-A6C34878D82A}">
                    <a16:rowId xmlns:a16="http://schemas.microsoft.com/office/drawing/2014/main" val="2189313960"/>
                  </a:ext>
                </a:extLst>
              </a:tr>
              <a:tr h="370840">
                <a:tc>
                  <a:txBody>
                    <a:bodyPr/>
                    <a:lstStyle/>
                    <a:p>
                      <a:pPr algn="ctr"/>
                      <a:r>
                        <a:rPr lang="en-GB" sz="2000" dirty="0">
                          <a:solidFill>
                            <a:schemeClr val="tx1"/>
                          </a:solidFill>
                        </a:rPr>
                        <a:t>4.</a:t>
                      </a:r>
                    </a:p>
                  </a:txBody>
                  <a:tcPr/>
                </a:tc>
                <a:tc>
                  <a:txBody>
                    <a:bodyPr/>
                    <a:lstStyle/>
                    <a:p>
                      <a:r>
                        <a:rPr lang="en-GB" sz="2000" dirty="0">
                          <a:solidFill>
                            <a:schemeClr val="tx1"/>
                          </a:solidFill>
                        </a:rPr>
                        <a:t>Sie </a:t>
                      </a:r>
                      <a:r>
                        <a:rPr lang="en-GB" sz="2000" dirty="0" err="1">
                          <a:solidFill>
                            <a:schemeClr val="tx1"/>
                          </a:solidFill>
                        </a:rPr>
                        <a:t>machen</a:t>
                      </a:r>
                      <a:r>
                        <a:rPr lang="en-GB" sz="2000" dirty="0">
                          <a:solidFill>
                            <a:schemeClr val="tx1"/>
                          </a:solidFill>
                        </a:rPr>
                        <a:t> 250 </a:t>
                      </a:r>
                      <a:r>
                        <a:rPr lang="en-GB" sz="2000" dirty="0" err="1">
                          <a:solidFill>
                            <a:schemeClr val="tx1"/>
                          </a:solidFill>
                        </a:rPr>
                        <a:t>Schlafpausen</a:t>
                      </a:r>
                      <a:r>
                        <a:rPr lang="en-GB" sz="2000" dirty="0">
                          <a:solidFill>
                            <a:schemeClr val="tx1"/>
                          </a:solidFill>
                        </a:rPr>
                        <a:t> von 60 </a:t>
                      </a:r>
                      <a:r>
                        <a:rPr lang="en-GB" sz="2000" dirty="0" err="1">
                          <a:solidFill>
                            <a:schemeClr val="tx1"/>
                          </a:solidFill>
                        </a:rPr>
                        <a:t>Sekunden</a:t>
                      </a:r>
                      <a:r>
                        <a:rPr lang="en-GB" sz="2000" dirty="0">
                          <a:solidFill>
                            <a:schemeClr val="tx1"/>
                          </a:solidFill>
                        </a:rPr>
                        <a:t> pro Tag.</a:t>
                      </a:r>
                    </a:p>
                  </a:txBody>
                  <a:tcPr/>
                </a:tc>
                <a:tc>
                  <a:txBody>
                    <a:bodyPr/>
                    <a:lstStyle/>
                    <a:p>
                      <a:endParaRPr lang="en-GB" sz="2000">
                        <a:solidFill>
                          <a:srgbClr val="115076"/>
                        </a:solidFill>
                      </a:endParaRPr>
                    </a:p>
                  </a:txBody>
                  <a:tcPr/>
                </a:tc>
                <a:tc>
                  <a:txBody>
                    <a:bodyPr/>
                    <a:lstStyle/>
                    <a:p>
                      <a:endParaRPr lang="en-GB" sz="2000" dirty="0">
                        <a:solidFill>
                          <a:srgbClr val="115076"/>
                        </a:solidFill>
                      </a:endParaRPr>
                    </a:p>
                  </a:txBody>
                  <a:tcPr/>
                </a:tc>
                <a:extLst>
                  <a:ext uri="{0D108BD9-81ED-4DB2-BD59-A6C34878D82A}">
                    <a16:rowId xmlns:a16="http://schemas.microsoft.com/office/drawing/2014/main" val="2344197191"/>
                  </a:ext>
                </a:extLst>
              </a:tr>
              <a:tr h="370840">
                <a:tc>
                  <a:txBody>
                    <a:bodyPr/>
                    <a:lstStyle/>
                    <a:p>
                      <a:pPr algn="ctr"/>
                      <a:r>
                        <a:rPr lang="en-GB" sz="2000" dirty="0">
                          <a:solidFill>
                            <a:schemeClr val="tx1"/>
                          </a:solidFill>
                        </a:rPr>
                        <a:t>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rPr>
                        <a:t>Sie </a:t>
                      </a:r>
                      <a:r>
                        <a:rPr lang="en-GB" sz="2000" dirty="0" err="1">
                          <a:solidFill>
                            <a:schemeClr val="tx1"/>
                          </a:solidFill>
                        </a:rPr>
                        <a:t>läuft</a:t>
                      </a:r>
                      <a:r>
                        <a:rPr lang="en-GB" sz="2000" dirty="0">
                          <a:solidFill>
                            <a:schemeClr val="tx1"/>
                          </a:solidFill>
                        </a:rPr>
                        <a:t> </a:t>
                      </a:r>
                      <a:r>
                        <a:rPr lang="en-GB" sz="2000" dirty="0" err="1">
                          <a:solidFill>
                            <a:schemeClr val="tx1"/>
                          </a:solidFill>
                        </a:rPr>
                        <a:t>mehr</a:t>
                      </a:r>
                      <a:r>
                        <a:rPr lang="en-GB" sz="2000" dirty="0">
                          <a:solidFill>
                            <a:schemeClr val="tx1"/>
                          </a:solidFill>
                        </a:rPr>
                        <a:t> </a:t>
                      </a:r>
                      <a:r>
                        <a:rPr lang="en-GB" sz="2000" dirty="0" err="1">
                          <a:solidFill>
                            <a:schemeClr val="tx1"/>
                          </a:solidFill>
                        </a:rPr>
                        <a:t>als</a:t>
                      </a:r>
                      <a:r>
                        <a:rPr lang="en-GB" sz="2000" dirty="0">
                          <a:solidFill>
                            <a:schemeClr val="tx1"/>
                          </a:solidFill>
                        </a:rPr>
                        <a:t> </a:t>
                      </a:r>
                      <a:r>
                        <a:rPr lang="en-GB" sz="2000" dirty="0" err="1">
                          <a:solidFill>
                            <a:schemeClr val="tx1"/>
                          </a:solidFill>
                        </a:rPr>
                        <a:t>fünf</a:t>
                      </a:r>
                      <a:r>
                        <a:rPr lang="en-GB" sz="2000" dirty="0">
                          <a:solidFill>
                            <a:schemeClr val="tx1"/>
                          </a:solidFill>
                        </a:rPr>
                        <a:t> </a:t>
                      </a:r>
                      <a:r>
                        <a:rPr lang="en-GB" sz="2000" dirty="0" err="1">
                          <a:solidFill>
                            <a:schemeClr val="tx1"/>
                          </a:solidFill>
                        </a:rPr>
                        <a:t>Kilometer</a:t>
                      </a:r>
                      <a:r>
                        <a:rPr lang="en-GB" sz="2000" dirty="0">
                          <a:solidFill>
                            <a:schemeClr val="tx1"/>
                          </a:solidFill>
                        </a:rPr>
                        <a:t> pro Tag.</a:t>
                      </a:r>
                    </a:p>
                  </a:txBody>
                  <a:tcPr/>
                </a:tc>
                <a:tc>
                  <a:txBody>
                    <a:bodyPr/>
                    <a:lstStyle/>
                    <a:p>
                      <a:endParaRPr lang="en-GB" sz="2000">
                        <a:solidFill>
                          <a:srgbClr val="115076"/>
                        </a:solidFill>
                      </a:endParaRPr>
                    </a:p>
                  </a:txBody>
                  <a:tcPr/>
                </a:tc>
                <a:tc>
                  <a:txBody>
                    <a:bodyPr/>
                    <a:lstStyle/>
                    <a:p>
                      <a:endParaRPr lang="en-GB" sz="2000" dirty="0">
                        <a:solidFill>
                          <a:srgbClr val="115076"/>
                        </a:solidFill>
                      </a:endParaRPr>
                    </a:p>
                  </a:txBody>
                  <a:tcPr/>
                </a:tc>
                <a:extLst>
                  <a:ext uri="{0D108BD9-81ED-4DB2-BD59-A6C34878D82A}">
                    <a16:rowId xmlns:a16="http://schemas.microsoft.com/office/drawing/2014/main" val="1972389626"/>
                  </a:ext>
                </a:extLst>
              </a:tr>
              <a:tr h="370840">
                <a:tc>
                  <a:txBody>
                    <a:bodyPr/>
                    <a:lstStyle/>
                    <a:p>
                      <a:pPr algn="ctr"/>
                      <a:r>
                        <a:rPr lang="en-GB" sz="2000" dirty="0">
                          <a:solidFill>
                            <a:schemeClr val="tx1"/>
                          </a:solidFill>
                        </a:rPr>
                        <a:t>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rPr>
                        <a:t>Sie </a:t>
                      </a:r>
                      <a:r>
                        <a:rPr lang="en-GB" sz="2000" dirty="0" err="1">
                          <a:solidFill>
                            <a:schemeClr val="tx1"/>
                          </a:solidFill>
                        </a:rPr>
                        <a:t>frisst</a:t>
                      </a:r>
                      <a:r>
                        <a:rPr lang="en-GB" sz="2000" dirty="0">
                          <a:solidFill>
                            <a:schemeClr val="tx1"/>
                          </a:solidFill>
                        </a:rPr>
                        <a:t>* </a:t>
                      </a:r>
                      <a:r>
                        <a:rPr lang="en-GB" sz="2000" dirty="0" err="1">
                          <a:solidFill>
                            <a:schemeClr val="tx1"/>
                          </a:solidFill>
                        </a:rPr>
                        <a:t>andere</a:t>
                      </a:r>
                      <a:r>
                        <a:rPr lang="en-GB" sz="2000" dirty="0">
                          <a:solidFill>
                            <a:schemeClr val="tx1"/>
                          </a:solidFill>
                        </a:rPr>
                        <a:t> </a:t>
                      </a:r>
                      <a:r>
                        <a:rPr lang="en-GB" sz="2000" dirty="0" err="1">
                          <a:solidFill>
                            <a:schemeClr val="tx1"/>
                          </a:solidFill>
                        </a:rPr>
                        <a:t>Insekten</a:t>
                      </a:r>
                      <a:r>
                        <a:rPr lang="en-GB" sz="2000" dirty="0">
                          <a:solidFill>
                            <a:schemeClr val="tx1"/>
                          </a:solidFill>
                        </a:rPr>
                        <a:t>.</a:t>
                      </a:r>
                    </a:p>
                  </a:txBody>
                  <a:tcPr/>
                </a:tc>
                <a:tc>
                  <a:txBody>
                    <a:bodyPr/>
                    <a:lstStyle/>
                    <a:p>
                      <a:endParaRPr lang="en-GB" sz="2000" dirty="0">
                        <a:solidFill>
                          <a:srgbClr val="115076"/>
                        </a:solidFill>
                      </a:endParaRPr>
                    </a:p>
                  </a:txBody>
                  <a:tcPr/>
                </a:tc>
                <a:tc>
                  <a:txBody>
                    <a:bodyPr/>
                    <a:lstStyle/>
                    <a:p>
                      <a:endParaRPr lang="en-GB" sz="2000" dirty="0">
                        <a:solidFill>
                          <a:srgbClr val="115076"/>
                        </a:solidFill>
                      </a:endParaRPr>
                    </a:p>
                  </a:txBody>
                  <a:tcPr/>
                </a:tc>
                <a:extLst>
                  <a:ext uri="{0D108BD9-81ED-4DB2-BD59-A6C34878D82A}">
                    <a16:rowId xmlns:a16="http://schemas.microsoft.com/office/drawing/2014/main" val="664931564"/>
                  </a:ext>
                </a:extLst>
              </a:tr>
              <a:tr h="370840">
                <a:tc>
                  <a:txBody>
                    <a:bodyPr/>
                    <a:lstStyle/>
                    <a:p>
                      <a:pPr algn="ctr"/>
                      <a:r>
                        <a:rPr lang="en-GB" sz="2000" dirty="0">
                          <a:solidFill>
                            <a:schemeClr val="tx1"/>
                          </a:solidFill>
                        </a:rPr>
                        <a:t>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tx1"/>
                          </a:solidFill>
                        </a:rPr>
                        <a:t>Schokoameisen</a:t>
                      </a:r>
                      <a:r>
                        <a:rPr lang="en-GB" sz="2000" dirty="0">
                          <a:solidFill>
                            <a:schemeClr val="tx1"/>
                          </a:solidFill>
                        </a:rPr>
                        <a:t> </a:t>
                      </a:r>
                      <a:r>
                        <a:rPr lang="en-GB" sz="2000" dirty="0" err="1">
                          <a:solidFill>
                            <a:schemeClr val="tx1"/>
                          </a:solidFill>
                        </a:rPr>
                        <a:t>sind</a:t>
                      </a:r>
                      <a:r>
                        <a:rPr lang="en-GB" sz="2000" dirty="0">
                          <a:solidFill>
                            <a:schemeClr val="tx1"/>
                          </a:solidFill>
                        </a:rPr>
                        <a:t> in Mexico </a:t>
                      </a:r>
                      <a:r>
                        <a:rPr lang="en-GB" sz="2000" dirty="0" err="1">
                          <a:solidFill>
                            <a:schemeClr val="tx1"/>
                          </a:solidFill>
                        </a:rPr>
                        <a:t>ein</a:t>
                      </a:r>
                      <a:r>
                        <a:rPr lang="en-GB" sz="2000" dirty="0">
                          <a:solidFill>
                            <a:schemeClr val="tx1"/>
                          </a:solidFill>
                        </a:rPr>
                        <a:t> </a:t>
                      </a:r>
                      <a:r>
                        <a:rPr lang="en-GB" sz="2000" dirty="0" err="1">
                          <a:solidFill>
                            <a:schemeClr val="tx1"/>
                          </a:solidFill>
                        </a:rPr>
                        <a:t>Lieblingssnack</a:t>
                      </a:r>
                      <a:r>
                        <a:rPr lang="en-GB" sz="2000" dirty="0">
                          <a:solidFill>
                            <a:schemeClr val="tx1"/>
                          </a:solidFill>
                        </a:rPr>
                        <a:t>.</a:t>
                      </a:r>
                    </a:p>
                  </a:txBody>
                  <a:tcPr/>
                </a:tc>
                <a:tc>
                  <a:txBody>
                    <a:bodyPr/>
                    <a:lstStyle/>
                    <a:p>
                      <a:endParaRPr lang="en-GB" sz="2000" dirty="0">
                        <a:solidFill>
                          <a:srgbClr val="115076"/>
                        </a:solidFill>
                      </a:endParaRPr>
                    </a:p>
                  </a:txBody>
                  <a:tcPr/>
                </a:tc>
                <a:tc>
                  <a:txBody>
                    <a:bodyPr/>
                    <a:lstStyle/>
                    <a:p>
                      <a:endParaRPr lang="en-GB" sz="2000" dirty="0">
                        <a:solidFill>
                          <a:srgbClr val="115076"/>
                        </a:solidFill>
                      </a:endParaRPr>
                    </a:p>
                  </a:txBody>
                  <a:tcPr/>
                </a:tc>
                <a:extLst>
                  <a:ext uri="{0D108BD9-81ED-4DB2-BD59-A6C34878D82A}">
                    <a16:rowId xmlns:a16="http://schemas.microsoft.com/office/drawing/2014/main" val="2371851735"/>
                  </a:ext>
                </a:extLst>
              </a:tr>
              <a:tr h="0">
                <a:tc>
                  <a:txBody>
                    <a:bodyPr/>
                    <a:lstStyle/>
                    <a:p>
                      <a:pPr algn="ctr"/>
                      <a:r>
                        <a:rPr lang="en-GB" sz="2000" dirty="0">
                          <a:solidFill>
                            <a:schemeClr val="tx1"/>
                          </a:solidFill>
                        </a:rPr>
                        <a:t>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rPr>
                        <a:t>Sie </a:t>
                      </a:r>
                      <a:r>
                        <a:rPr lang="en-GB" sz="2000" dirty="0" err="1">
                          <a:solidFill>
                            <a:schemeClr val="tx1"/>
                          </a:solidFill>
                        </a:rPr>
                        <a:t>stirbt</a:t>
                      </a:r>
                      <a:r>
                        <a:rPr lang="en-GB" sz="2000" dirty="0">
                          <a:solidFill>
                            <a:schemeClr val="tx1"/>
                          </a:solidFill>
                        </a:rPr>
                        <a:t> </a:t>
                      </a:r>
                      <a:r>
                        <a:rPr lang="en-GB" sz="2000" dirty="0" err="1">
                          <a:solidFill>
                            <a:schemeClr val="tx1"/>
                          </a:solidFill>
                        </a:rPr>
                        <a:t>nach</a:t>
                      </a:r>
                      <a:r>
                        <a:rPr lang="en-GB" sz="2000" dirty="0">
                          <a:solidFill>
                            <a:schemeClr val="tx1"/>
                          </a:solidFill>
                        </a:rPr>
                        <a:t> </a:t>
                      </a:r>
                      <a:r>
                        <a:rPr lang="en-GB" sz="2000" dirty="0" err="1">
                          <a:solidFill>
                            <a:schemeClr val="tx1"/>
                          </a:solidFill>
                        </a:rPr>
                        <a:t>zwei</a:t>
                      </a:r>
                      <a:r>
                        <a:rPr lang="en-GB" sz="2000" dirty="0">
                          <a:solidFill>
                            <a:schemeClr val="tx1"/>
                          </a:solidFill>
                        </a:rPr>
                        <a:t> Jahren.</a:t>
                      </a:r>
                    </a:p>
                  </a:txBody>
                  <a:tcPr/>
                </a:tc>
                <a:tc>
                  <a:txBody>
                    <a:bodyPr/>
                    <a:lstStyle/>
                    <a:p>
                      <a:endParaRPr lang="en-GB" sz="2000" dirty="0">
                        <a:solidFill>
                          <a:srgbClr val="115076"/>
                        </a:solidFill>
                      </a:endParaRPr>
                    </a:p>
                  </a:txBody>
                  <a:tcPr/>
                </a:tc>
                <a:tc>
                  <a:txBody>
                    <a:bodyPr/>
                    <a:lstStyle/>
                    <a:p>
                      <a:endParaRPr lang="en-GB" sz="2000" dirty="0">
                        <a:solidFill>
                          <a:srgbClr val="115076"/>
                        </a:solidFill>
                      </a:endParaRPr>
                    </a:p>
                  </a:txBody>
                  <a:tcPr/>
                </a:tc>
                <a:extLst>
                  <a:ext uri="{0D108BD9-81ED-4DB2-BD59-A6C34878D82A}">
                    <a16:rowId xmlns:a16="http://schemas.microsoft.com/office/drawing/2014/main" val="1736239533"/>
                  </a:ext>
                </a:extLst>
              </a:tr>
            </a:tbl>
          </a:graphicData>
        </a:graphic>
      </p:graphicFrame>
      <p:pic>
        <p:nvPicPr>
          <p:cNvPr id="9" name="Picture 8" descr="green checkmark">
            <a:extLst>
              <a:ext uri="{FF2B5EF4-FFF2-40B4-BE49-F238E27FC236}">
                <a16:creationId xmlns:a16="http://schemas.microsoft.com/office/drawing/2014/main" id="{D451C60F-2A85-49F7-8384-41D8EEDCC9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23941" y="2334260"/>
            <a:ext cx="282522" cy="294294"/>
          </a:xfrm>
          <a:prstGeom prst="rect">
            <a:avLst/>
          </a:prstGeom>
        </p:spPr>
      </p:pic>
      <p:pic>
        <p:nvPicPr>
          <p:cNvPr id="15" name="Picture 14" descr="green checkmark">
            <a:extLst>
              <a:ext uri="{FF2B5EF4-FFF2-40B4-BE49-F238E27FC236}">
                <a16:creationId xmlns:a16="http://schemas.microsoft.com/office/drawing/2014/main" id="{956F7081-FD7F-4615-A5D7-1C0B703EC6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6740" y="2869419"/>
            <a:ext cx="282522" cy="294294"/>
          </a:xfrm>
          <a:prstGeom prst="rect">
            <a:avLst/>
          </a:prstGeom>
        </p:spPr>
      </p:pic>
      <p:pic>
        <p:nvPicPr>
          <p:cNvPr id="17" name="Picture 16" descr="green checkmark">
            <a:extLst>
              <a:ext uri="{FF2B5EF4-FFF2-40B4-BE49-F238E27FC236}">
                <a16:creationId xmlns:a16="http://schemas.microsoft.com/office/drawing/2014/main" id="{8CB3DB95-8386-4B40-9C81-FD41DFC6D6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9301" y="3442438"/>
            <a:ext cx="282522" cy="294294"/>
          </a:xfrm>
          <a:prstGeom prst="rect">
            <a:avLst/>
          </a:prstGeom>
        </p:spPr>
      </p:pic>
      <p:pic>
        <p:nvPicPr>
          <p:cNvPr id="19" name="Picture 18" descr="green checkmark">
            <a:extLst>
              <a:ext uri="{FF2B5EF4-FFF2-40B4-BE49-F238E27FC236}">
                <a16:creationId xmlns:a16="http://schemas.microsoft.com/office/drawing/2014/main" id="{A1C56A0A-8C7F-4E0E-A49C-311E5049D7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23941" y="3888738"/>
            <a:ext cx="282522" cy="294294"/>
          </a:xfrm>
          <a:prstGeom prst="rect">
            <a:avLst/>
          </a:prstGeom>
        </p:spPr>
      </p:pic>
      <p:pic>
        <p:nvPicPr>
          <p:cNvPr id="21" name="Picture 20" descr="green checkmark">
            <a:extLst>
              <a:ext uri="{FF2B5EF4-FFF2-40B4-BE49-F238E27FC236}">
                <a16:creationId xmlns:a16="http://schemas.microsoft.com/office/drawing/2014/main" id="{5E1A543C-519E-42EF-AD02-B1C46946E7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9301" y="4302501"/>
            <a:ext cx="282522" cy="294294"/>
          </a:xfrm>
          <a:prstGeom prst="rect">
            <a:avLst/>
          </a:prstGeom>
        </p:spPr>
      </p:pic>
      <p:sp>
        <p:nvSpPr>
          <p:cNvPr id="2" name="TextBox 1">
            <a:extLst>
              <a:ext uri="{FF2B5EF4-FFF2-40B4-BE49-F238E27FC236}">
                <a16:creationId xmlns:a16="http://schemas.microsoft.com/office/drawing/2014/main" id="{96FEBEE5-FB87-4156-81AB-A049DE352E03}"/>
              </a:ext>
            </a:extLst>
          </p:cNvPr>
          <p:cNvSpPr txBox="1"/>
          <p:nvPr/>
        </p:nvSpPr>
        <p:spPr>
          <a:xfrm>
            <a:off x="368663" y="5838010"/>
            <a:ext cx="3515360" cy="461665"/>
          </a:xfrm>
          <a:prstGeom prst="rect">
            <a:avLst/>
          </a:prstGeom>
          <a:noFill/>
        </p:spPr>
        <p:txBody>
          <a:bodyPr wrap="square" rtlCol="0">
            <a:spAutoFit/>
          </a:bodyPr>
          <a:lstStyle/>
          <a:p>
            <a:pPr algn="l"/>
            <a:r>
              <a:rPr lang="en-GB" sz="2400" dirty="0"/>
              <a:t>*die </a:t>
            </a:r>
            <a:r>
              <a:rPr lang="en-GB" sz="2400" dirty="0" err="1"/>
              <a:t>Ameise</a:t>
            </a:r>
            <a:r>
              <a:rPr lang="en-GB" sz="2400" dirty="0"/>
              <a:t> </a:t>
            </a:r>
            <a:r>
              <a:rPr lang="en-GB" sz="2000" dirty="0"/>
              <a:t>- ant</a:t>
            </a:r>
          </a:p>
        </p:txBody>
      </p:sp>
      <p:pic>
        <p:nvPicPr>
          <p:cNvPr id="24" name="Picture 23" descr="green checkmark">
            <a:extLst>
              <a:ext uri="{FF2B5EF4-FFF2-40B4-BE49-F238E27FC236}">
                <a16:creationId xmlns:a16="http://schemas.microsoft.com/office/drawing/2014/main" id="{B8CDDC1B-C464-421F-B0B9-87DA8DBAA2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9301" y="4623670"/>
            <a:ext cx="282522" cy="294294"/>
          </a:xfrm>
          <a:prstGeom prst="rect">
            <a:avLst/>
          </a:prstGeom>
        </p:spPr>
      </p:pic>
      <p:pic>
        <p:nvPicPr>
          <p:cNvPr id="25" name="Picture 24" descr="green checkmark">
            <a:extLst>
              <a:ext uri="{FF2B5EF4-FFF2-40B4-BE49-F238E27FC236}">
                <a16:creationId xmlns:a16="http://schemas.microsoft.com/office/drawing/2014/main" id="{D2B3BFB0-FB4F-41C2-BE09-1FEC836DC6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61201" y="5109761"/>
            <a:ext cx="282522" cy="294294"/>
          </a:xfrm>
          <a:prstGeom prst="rect">
            <a:avLst/>
          </a:prstGeom>
        </p:spPr>
      </p:pic>
      <p:pic>
        <p:nvPicPr>
          <p:cNvPr id="26" name="Picture 25" descr="green checkmark">
            <a:extLst>
              <a:ext uri="{FF2B5EF4-FFF2-40B4-BE49-F238E27FC236}">
                <a16:creationId xmlns:a16="http://schemas.microsoft.com/office/drawing/2014/main" id="{94C4890B-5B68-4C66-BC93-5A6D4C74C7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72174" y="5438194"/>
            <a:ext cx="282522" cy="294294"/>
          </a:xfrm>
          <a:prstGeom prst="rect">
            <a:avLst/>
          </a:prstGeom>
        </p:spPr>
      </p:pic>
      <p:pic>
        <p:nvPicPr>
          <p:cNvPr id="28" name="Picture 27" descr="A insect on the ground&#10;&#10;Description automatically generated">
            <a:extLst>
              <a:ext uri="{FF2B5EF4-FFF2-40B4-BE49-F238E27FC236}">
                <a16:creationId xmlns:a16="http://schemas.microsoft.com/office/drawing/2014/main" id="{D6E2BB2B-6079-4A8F-8E35-830C8FCB02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62461" y="114878"/>
            <a:ext cx="1897522" cy="1066173"/>
          </a:xfrm>
          <a:prstGeom prst="rect">
            <a:avLst/>
          </a:prstGeom>
        </p:spPr>
      </p:pic>
      <p:sp>
        <p:nvSpPr>
          <p:cNvPr id="7" name="TextBox 6">
            <a:extLst>
              <a:ext uri="{FF2B5EF4-FFF2-40B4-BE49-F238E27FC236}">
                <a16:creationId xmlns:a16="http://schemas.microsoft.com/office/drawing/2014/main" id="{E7D76F78-96CE-0B43-AB66-B64A1E76CA07}"/>
              </a:ext>
            </a:extLst>
          </p:cNvPr>
          <p:cNvSpPr txBox="1"/>
          <p:nvPr/>
        </p:nvSpPr>
        <p:spPr>
          <a:xfrm>
            <a:off x="75095" y="1310698"/>
            <a:ext cx="9097079" cy="769441"/>
          </a:xfrm>
          <a:prstGeom prst="rect">
            <a:avLst/>
          </a:prstGeom>
          <a:noFill/>
        </p:spPr>
        <p:txBody>
          <a:bodyPr wrap="square" rtlCol="0">
            <a:spAutoFit/>
          </a:bodyPr>
          <a:lstStyle/>
          <a:p>
            <a:r>
              <a:rPr lang="en-US" sz="2200" dirty="0"/>
              <a:t>Mia </a:t>
            </a:r>
            <a:r>
              <a:rPr lang="en-US" sz="2200" dirty="0" err="1"/>
              <a:t>liest</a:t>
            </a:r>
            <a:r>
              <a:rPr lang="en-US" sz="2200" dirty="0"/>
              <a:t> Wolfgang </a:t>
            </a:r>
            <a:r>
              <a:rPr lang="en-US" sz="2200" dirty="0" err="1"/>
              <a:t>einen</a:t>
            </a:r>
            <a:r>
              <a:rPr lang="en-US" sz="2200" dirty="0"/>
              <a:t> </a:t>
            </a:r>
            <a:r>
              <a:rPr lang="en-US" sz="2200" dirty="0" err="1"/>
              <a:t>Artikel</a:t>
            </a:r>
            <a:r>
              <a:rPr lang="en-US" sz="2200" dirty="0"/>
              <a:t> </a:t>
            </a:r>
            <a:r>
              <a:rPr lang="en-US" sz="2200" dirty="0" err="1"/>
              <a:t>über</a:t>
            </a:r>
            <a:r>
              <a:rPr lang="en-US" sz="2200" dirty="0"/>
              <a:t> </a:t>
            </a:r>
            <a:r>
              <a:rPr lang="en-US" sz="2200" dirty="0" err="1"/>
              <a:t>Ameisen</a:t>
            </a:r>
            <a:r>
              <a:rPr lang="en-US" sz="2200" dirty="0"/>
              <a:t>* </a:t>
            </a:r>
            <a:r>
              <a:rPr lang="en-US" sz="2200" dirty="0" err="1"/>
              <a:t>vor</a:t>
            </a:r>
            <a:r>
              <a:rPr lang="en-US" sz="2200" dirty="0"/>
              <a:t>.  Lies die </a:t>
            </a:r>
            <a:r>
              <a:rPr lang="en-US" sz="2200" dirty="0" err="1"/>
              <a:t>Sätze</a:t>
            </a:r>
            <a:r>
              <a:rPr lang="en-US" sz="2200" dirty="0"/>
              <a:t>. </a:t>
            </a:r>
            <a:br>
              <a:rPr lang="en-US" sz="2200" dirty="0"/>
            </a:br>
            <a:r>
              <a:rPr lang="en-US" sz="2200" dirty="0" err="1"/>
              <a:t>Ist</a:t>
            </a:r>
            <a:r>
              <a:rPr lang="en-US" sz="2200" dirty="0"/>
              <a:t> das </a:t>
            </a:r>
            <a:r>
              <a:rPr lang="en-US" sz="2200" b="1" i="1" dirty="0" err="1"/>
              <a:t>eine</a:t>
            </a:r>
            <a:r>
              <a:rPr lang="en-US" sz="2200" dirty="0"/>
              <a:t> </a:t>
            </a:r>
            <a:r>
              <a:rPr lang="en-US" sz="2200" dirty="0" err="1"/>
              <a:t>Ameise</a:t>
            </a:r>
            <a:r>
              <a:rPr lang="en-US" sz="2200" dirty="0"/>
              <a:t> (</a:t>
            </a:r>
            <a:r>
              <a:rPr lang="en-US" sz="2200" dirty="0" err="1"/>
              <a:t>sie</a:t>
            </a:r>
            <a:r>
              <a:rPr lang="en-US" sz="2200" dirty="0"/>
              <a:t>) </a:t>
            </a:r>
            <a:r>
              <a:rPr lang="en-US" sz="2200" dirty="0" err="1"/>
              <a:t>oder</a:t>
            </a:r>
            <a:r>
              <a:rPr lang="en-US" sz="2200" dirty="0"/>
              <a:t> </a:t>
            </a:r>
            <a:r>
              <a:rPr lang="en-US" sz="2200" b="1" i="1" dirty="0" err="1"/>
              <a:t>viele</a:t>
            </a:r>
            <a:r>
              <a:rPr lang="en-US" sz="2200" dirty="0"/>
              <a:t> </a:t>
            </a:r>
            <a:r>
              <a:rPr lang="en-US" sz="2200" dirty="0" err="1"/>
              <a:t>Ameisen</a:t>
            </a:r>
            <a:r>
              <a:rPr lang="en-US" sz="2200" dirty="0"/>
              <a:t> (they)?</a:t>
            </a:r>
          </a:p>
        </p:txBody>
      </p:sp>
      <p:sp>
        <p:nvSpPr>
          <p:cNvPr id="29" name="Google Shape;653;p27">
            <a:extLst>
              <a:ext uri="{FF2B5EF4-FFF2-40B4-BE49-F238E27FC236}">
                <a16:creationId xmlns:a16="http://schemas.microsoft.com/office/drawing/2014/main" id="{1E03D57F-2F35-48F0-9095-BF9AD3BD5471}"/>
              </a:ext>
            </a:extLst>
          </p:cNvPr>
          <p:cNvSpPr/>
          <p:nvPr/>
        </p:nvSpPr>
        <p:spPr>
          <a:xfrm>
            <a:off x="5438503" y="162023"/>
            <a:ext cx="5385439" cy="869950"/>
          </a:xfrm>
          <a:prstGeom prst="wedgeRoundRectCallout">
            <a:avLst>
              <a:gd name="adj1" fmla="val 27881"/>
              <a:gd name="adj2" fmla="val 138687"/>
              <a:gd name="adj3" fmla="val 16667"/>
            </a:avLst>
          </a:prstGeom>
          <a:solidFill>
            <a:schemeClr val="accent4">
              <a:lumMod val="20000"/>
              <a:lumOff val="80000"/>
            </a:schemeClr>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a:ea typeface="Century Gothic"/>
                <a:cs typeface="Century Gothic"/>
                <a:sym typeface="Century Gothic"/>
              </a:rPr>
              <a:t>Remember that subject pronouns match the gender of the noun they</a:t>
            </a:r>
            <a:r>
              <a:rPr kumimoji="0" lang="en-GB" sz="2000" b="0" i="0" u="none" strike="noStrike" kern="1200" cap="none" spc="0" normalizeH="0" noProof="0" dirty="0">
                <a:ln>
                  <a:noFill/>
                </a:ln>
                <a:effectLst/>
                <a:uLnTx/>
                <a:uFillTx/>
                <a:latin typeface="Century Gothic"/>
                <a:ea typeface="Century Gothic"/>
                <a:cs typeface="Century Gothic"/>
                <a:sym typeface="Century Gothic"/>
              </a:rPr>
              <a:t> refer to.</a:t>
            </a:r>
            <a:br>
              <a:rPr kumimoji="0" lang="en-GB" sz="2000" b="0" i="0" u="none" strike="noStrike" kern="1200" cap="none" spc="0" normalizeH="0" noProof="0" dirty="0">
                <a:ln>
                  <a:noFill/>
                </a:ln>
                <a:effectLst/>
                <a:uLnTx/>
                <a:uFillTx/>
                <a:latin typeface="Century Gothic"/>
                <a:ea typeface="Century Gothic"/>
                <a:cs typeface="Century Gothic"/>
                <a:sym typeface="Century Gothic"/>
              </a:rPr>
            </a:br>
            <a:r>
              <a:rPr kumimoji="0" lang="en-GB" sz="2000" b="1" i="0" u="none" strike="noStrike" kern="1200" cap="none" spc="0" normalizeH="0" noProof="0" dirty="0">
                <a:ln>
                  <a:noFill/>
                </a:ln>
                <a:effectLst/>
                <a:uLnTx/>
                <a:uFillTx/>
                <a:latin typeface="Century Gothic"/>
                <a:ea typeface="Century Gothic"/>
                <a:cs typeface="Century Gothic"/>
                <a:sym typeface="Century Gothic"/>
              </a:rPr>
              <a:t>die</a:t>
            </a:r>
            <a:r>
              <a:rPr kumimoji="0" lang="en-GB" sz="2000" b="0" i="0" u="none" strike="noStrike" kern="1200" cap="none" spc="0" normalizeH="0" noProof="0" dirty="0">
                <a:ln>
                  <a:noFill/>
                </a:ln>
                <a:effectLst/>
                <a:uLnTx/>
                <a:uFillTx/>
                <a:latin typeface="Century Gothic"/>
                <a:ea typeface="Century Gothic"/>
                <a:cs typeface="Century Gothic"/>
                <a:sym typeface="Century Gothic"/>
              </a:rPr>
              <a:t> </a:t>
            </a:r>
            <a:r>
              <a:rPr kumimoji="0" lang="en-GB" sz="2000" b="0" i="0" u="none" strike="noStrike" kern="1200" cap="none" spc="0" normalizeH="0" noProof="0" dirty="0" err="1">
                <a:ln>
                  <a:noFill/>
                </a:ln>
                <a:effectLst/>
                <a:uLnTx/>
                <a:uFillTx/>
                <a:latin typeface="Century Gothic"/>
                <a:ea typeface="Century Gothic"/>
                <a:cs typeface="Century Gothic"/>
                <a:sym typeface="Century Gothic"/>
              </a:rPr>
              <a:t>Ameise</a:t>
            </a:r>
            <a:r>
              <a:rPr kumimoji="0" lang="en-GB" sz="2000" b="0" i="0" u="none" strike="noStrike" kern="1200" cap="none" spc="0" normalizeH="0" noProof="0" dirty="0">
                <a:ln>
                  <a:noFill/>
                </a:ln>
                <a:effectLst/>
                <a:uLnTx/>
                <a:uFillTx/>
                <a:latin typeface="Century Gothic"/>
                <a:ea typeface="Century Gothic"/>
                <a:cs typeface="Century Gothic"/>
                <a:sym typeface="Century Gothic"/>
              </a:rPr>
              <a:t> = </a:t>
            </a:r>
            <a:r>
              <a:rPr kumimoji="0" lang="en-GB" sz="2000" b="1" i="0" u="none" strike="noStrike" kern="1200" cap="none" spc="0" normalizeH="0" noProof="0" dirty="0" err="1">
                <a:ln>
                  <a:noFill/>
                </a:ln>
                <a:effectLst/>
                <a:uLnTx/>
                <a:uFillTx/>
                <a:latin typeface="Century Gothic"/>
                <a:ea typeface="Century Gothic"/>
                <a:cs typeface="Century Gothic"/>
                <a:sym typeface="Century Gothic"/>
              </a:rPr>
              <a:t>sie</a:t>
            </a:r>
            <a:r>
              <a:rPr kumimoji="0" lang="en-GB" sz="2000" b="0" i="0" u="none" strike="noStrike" kern="1200" cap="none" spc="0" normalizeH="0" noProof="0" dirty="0">
                <a:ln>
                  <a:noFill/>
                </a:ln>
                <a:effectLst/>
                <a:uLnTx/>
                <a:uFillTx/>
                <a:latin typeface="Century Gothic"/>
                <a:ea typeface="Century Gothic"/>
                <a:cs typeface="Century Gothic"/>
                <a:sym typeface="Century Gothic"/>
              </a:rPr>
              <a:t> (it)</a:t>
            </a:r>
            <a:r>
              <a:rPr kumimoji="0" lang="en-GB" sz="2000" b="0" i="0" u="none" strike="noStrike" kern="1200" cap="none" spc="0" normalizeH="0" baseline="0" noProof="0" dirty="0">
                <a:ln>
                  <a:noFill/>
                </a:ln>
                <a:effectLst/>
                <a:uLnTx/>
                <a:uFillTx/>
                <a:latin typeface="Century Gothic"/>
                <a:ea typeface="Century Gothic"/>
                <a:cs typeface="Century Gothic"/>
                <a:sym typeface="Century Gothic"/>
              </a:rPr>
              <a:t>.</a:t>
            </a:r>
            <a:endParaRPr kumimoji="0" sz="2000" b="0" i="0" u="none" strike="noStrike" kern="1200" cap="none" spc="0" normalizeH="0" baseline="0" noProof="0" dirty="0">
              <a:ln>
                <a:noFill/>
              </a:ln>
              <a:effectLst/>
              <a:uLnTx/>
              <a:uFillTx/>
              <a:latin typeface="Tw Cen MT" panose="020B0602020104020603"/>
            </a:endParaRPr>
          </a:p>
        </p:txBody>
      </p:sp>
      <p:sp>
        <p:nvSpPr>
          <p:cNvPr id="30" name="TextBox 29">
            <a:extLst>
              <a:ext uri="{FF2B5EF4-FFF2-40B4-BE49-F238E27FC236}">
                <a16:creationId xmlns:a16="http://schemas.microsoft.com/office/drawing/2014/main" id="{CEBFA750-6AF6-440E-8236-EDF800047CF9}"/>
              </a:ext>
            </a:extLst>
          </p:cNvPr>
          <p:cNvSpPr txBox="1"/>
          <p:nvPr/>
        </p:nvSpPr>
        <p:spPr>
          <a:xfrm>
            <a:off x="3080271" y="5838010"/>
            <a:ext cx="4716463" cy="461665"/>
          </a:xfrm>
          <a:prstGeom prst="rect">
            <a:avLst/>
          </a:prstGeom>
          <a:noFill/>
        </p:spPr>
        <p:txBody>
          <a:bodyPr wrap="square" rtlCol="0">
            <a:spAutoFit/>
          </a:bodyPr>
          <a:lstStyle/>
          <a:p>
            <a:pPr algn="l"/>
            <a:r>
              <a:rPr lang="en-GB" sz="2400" dirty="0"/>
              <a:t>*</a:t>
            </a:r>
            <a:r>
              <a:rPr lang="en-GB" sz="2400" dirty="0" err="1"/>
              <a:t>fressen</a:t>
            </a:r>
            <a:r>
              <a:rPr lang="en-GB" sz="2400" dirty="0"/>
              <a:t> – </a:t>
            </a:r>
            <a:r>
              <a:rPr lang="en-GB" sz="2000" dirty="0"/>
              <a:t>to eat </a:t>
            </a:r>
            <a:r>
              <a:rPr lang="en-GB" sz="1600" dirty="0"/>
              <a:t>(when animals do it)</a:t>
            </a:r>
            <a:endParaRPr lang="en-GB" sz="2000" dirty="0"/>
          </a:p>
        </p:txBody>
      </p:sp>
      <p:pic>
        <p:nvPicPr>
          <p:cNvPr id="11" name="Picture 10" descr="A cartoon of a child reading a newspaper&#10;&#10;Description automatically generated">
            <a:extLst>
              <a:ext uri="{FF2B5EF4-FFF2-40B4-BE49-F238E27FC236}">
                <a16:creationId xmlns:a16="http://schemas.microsoft.com/office/drawing/2014/main" id="{CD5C7F92-EC53-4947-B6B2-68126FA3EC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6343" y="9728"/>
            <a:ext cx="1083163" cy="1300970"/>
          </a:xfrm>
          <a:prstGeom prst="rect">
            <a:avLst/>
          </a:prstGeom>
        </p:spPr>
      </p:pic>
    </p:spTree>
    <p:extLst>
      <p:ext uri="{BB962C8B-B14F-4D97-AF65-F5344CB8AC3E}">
        <p14:creationId xmlns:p14="http://schemas.microsoft.com/office/powerpoint/2010/main" val="2157176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descr="A picture containing window, shirt, drawing&#10;&#10;Description automatically generated">
            <a:extLst>
              <a:ext uri="{FF2B5EF4-FFF2-40B4-BE49-F238E27FC236}">
                <a16:creationId xmlns:a16="http://schemas.microsoft.com/office/drawing/2014/main" id="{8DAE75D7-B52A-4C1C-88F6-F49B0EDED80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5092"/>
          <a:stretch/>
        </p:blipFill>
        <p:spPr>
          <a:xfrm>
            <a:off x="5232595" y="31653"/>
            <a:ext cx="1143006" cy="1362839"/>
          </a:xfrm>
          <a:prstGeom prst="rect">
            <a:avLst/>
          </a:prstGeom>
        </p:spPr>
      </p:pic>
      <p:graphicFrame>
        <p:nvGraphicFramePr>
          <p:cNvPr id="6" name="Table 6">
            <a:extLst>
              <a:ext uri="{FF2B5EF4-FFF2-40B4-BE49-F238E27FC236}">
                <a16:creationId xmlns:a16="http://schemas.microsoft.com/office/drawing/2014/main" id="{88E2F6CA-D064-544D-A9D7-D43E93F98A8A}"/>
              </a:ext>
            </a:extLst>
          </p:cNvPr>
          <p:cNvGraphicFramePr>
            <a:graphicFrameLocks noGrp="1"/>
          </p:cNvGraphicFramePr>
          <p:nvPr>
            <p:extLst>
              <p:ext uri="{D42A27DB-BD31-4B8C-83A1-F6EECF244321}">
                <p14:modId xmlns:p14="http://schemas.microsoft.com/office/powerpoint/2010/main" val="3559477188"/>
              </p:ext>
            </p:extLst>
          </p:nvPr>
        </p:nvGraphicFramePr>
        <p:xfrm>
          <a:off x="3465857" y="877325"/>
          <a:ext cx="8491470" cy="5493468"/>
        </p:xfrm>
        <a:graphic>
          <a:graphicData uri="http://schemas.openxmlformats.org/drawingml/2006/table">
            <a:tbl>
              <a:tblPr firstRow="1" bandRow="1">
                <a:tableStyleId>{00A15C55-8517-42AA-B614-E9B94910E393}</a:tableStyleId>
              </a:tblPr>
              <a:tblGrid>
                <a:gridCol w="933166">
                  <a:extLst>
                    <a:ext uri="{9D8B030D-6E8A-4147-A177-3AD203B41FA5}">
                      <a16:colId xmlns:a16="http://schemas.microsoft.com/office/drawing/2014/main" val="2607353726"/>
                    </a:ext>
                  </a:extLst>
                </a:gridCol>
                <a:gridCol w="4356287">
                  <a:extLst>
                    <a:ext uri="{9D8B030D-6E8A-4147-A177-3AD203B41FA5}">
                      <a16:colId xmlns:a16="http://schemas.microsoft.com/office/drawing/2014/main" val="1600817978"/>
                    </a:ext>
                  </a:extLst>
                </a:gridCol>
                <a:gridCol w="1589649">
                  <a:extLst>
                    <a:ext uri="{9D8B030D-6E8A-4147-A177-3AD203B41FA5}">
                      <a16:colId xmlns:a16="http://schemas.microsoft.com/office/drawing/2014/main" val="4128092149"/>
                    </a:ext>
                  </a:extLst>
                </a:gridCol>
                <a:gridCol w="1612368">
                  <a:extLst>
                    <a:ext uri="{9D8B030D-6E8A-4147-A177-3AD203B41FA5}">
                      <a16:colId xmlns:a16="http://schemas.microsoft.com/office/drawing/2014/main" val="2609792770"/>
                    </a:ext>
                  </a:extLst>
                </a:gridCol>
              </a:tblGrid>
              <a:tr h="497067">
                <a:tc>
                  <a:txBody>
                    <a:bodyPr/>
                    <a:lstStyle/>
                    <a:p>
                      <a:endParaRPr lang="en-GB" dirty="0"/>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solidFill>
                          <a:schemeClr val="tx1"/>
                        </a:solidFill>
                      </a:endParaRP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u="none" strike="noStrike" kern="1200" cap="none" spc="0" normalizeH="0" baseline="0" noProof="0" dirty="0" err="1">
                          <a:ln>
                            <a:noFill/>
                          </a:ln>
                          <a:solidFill>
                            <a:schemeClr val="tx1"/>
                          </a:solidFill>
                          <a:effectLst/>
                          <a:uLnTx/>
                          <a:uFillTx/>
                        </a:rPr>
                        <a:t>sie</a:t>
                      </a:r>
                      <a:r>
                        <a:rPr kumimoji="0" lang="en-GB" sz="2400" u="none" strike="noStrike" kern="1200" cap="none" spc="0" normalizeH="0" baseline="0" noProof="0" dirty="0">
                          <a:ln>
                            <a:noFill/>
                          </a:ln>
                          <a:solidFill>
                            <a:schemeClr val="tx1"/>
                          </a:solidFill>
                          <a:effectLst/>
                          <a:uLnTx/>
                          <a:uFillTx/>
                        </a:rPr>
                        <a:t> (it)</a:t>
                      </a:r>
                      <a:endParaRPr lang="en-GB" sz="2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err="1">
                          <a:solidFill>
                            <a:schemeClr val="tx1"/>
                          </a:solidFill>
                        </a:rPr>
                        <a:t>sie</a:t>
                      </a:r>
                      <a:r>
                        <a:rPr lang="en-GB" sz="2400" dirty="0">
                          <a:solidFill>
                            <a:schemeClr val="tx1"/>
                          </a:solidFill>
                        </a:rPr>
                        <a:t> (they)</a:t>
                      </a:r>
                      <a:endParaRPr lang="en-GB" sz="2400" b="0" dirty="0">
                        <a:solidFill>
                          <a:schemeClr val="tx1"/>
                        </a:solidFill>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000" dirty="0">
                          <a:solidFill>
                            <a:schemeClr val="tx1"/>
                          </a:solidFill>
                        </a:rPr>
                        <a:t>Sie </a:t>
                      </a:r>
                      <a:r>
                        <a:rPr lang="en-GB" sz="2000" dirty="0" err="1">
                          <a:solidFill>
                            <a:schemeClr val="tx1"/>
                          </a:solidFill>
                        </a:rPr>
                        <a:t>spricht</a:t>
                      </a:r>
                      <a:r>
                        <a:rPr lang="en-GB" sz="2000" dirty="0">
                          <a:solidFill>
                            <a:schemeClr val="tx1"/>
                          </a:solidFill>
                        </a:rPr>
                        <a:t> </a:t>
                      </a:r>
                      <a:r>
                        <a:rPr lang="en-GB" sz="2000" dirty="0" err="1">
                          <a:solidFill>
                            <a:schemeClr val="tx1"/>
                          </a:solidFill>
                        </a:rPr>
                        <a:t>nicht</a:t>
                      </a:r>
                      <a:r>
                        <a:rPr lang="en-GB" sz="2000" dirty="0">
                          <a:solidFill>
                            <a:schemeClr val="tx1"/>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000" dirty="0">
                        <a:solidFill>
                          <a:schemeClr val="tx1"/>
                        </a:solidFill>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endParaRPr lang="en-GB" sz="2000" dirty="0">
                        <a:solidFill>
                          <a:schemeClr val="tx1"/>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lnT w="12700" cap="flat" cmpd="sng" algn="ctr">
                      <a:solidFill>
                        <a:schemeClr val="tx1"/>
                      </a:solidFill>
                      <a:prstDash val="solid"/>
                      <a:round/>
                      <a:headEnd type="none" w="med" len="med"/>
                      <a:tailEnd type="none" w="med" len="med"/>
                    </a:lnT>
                  </a:tcPr>
                </a:tc>
                <a:tc>
                  <a:txBody>
                    <a:bodyPr/>
                    <a:lstStyle/>
                    <a:p>
                      <a:r>
                        <a:rPr lang="en-GB" sz="2000" dirty="0">
                          <a:solidFill>
                            <a:schemeClr val="tx1"/>
                          </a:solidFill>
                        </a:rPr>
                        <a:t>Sie </a:t>
                      </a:r>
                      <a:r>
                        <a:rPr lang="en-GB" sz="2000" dirty="0" err="1">
                          <a:solidFill>
                            <a:schemeClr val="tx1"/>
                          </a:solidFill>
                        </a:rPr>
                        <a:t>legen</a:t>
                      </a:r>
                      <a:r>
                        <a:rPr lang="en-GB" sz="2000" dirty="0">
                          <a:solidFill>
                            <a:schemeClr val="tx1"/>
                          </a:solidFill>
                        </a:rPr>
                        <a:t> </a:t>
                      </a:r>
                      <a:r>
                        <a:rPr lang="en-GB" sz="2000" dirty="0" err="1">
                          <a:solidFill>
                            <a:schemeClr val="tx1"/>
                          </a:solidFill>
                        </a:rPr>
                        <a:t>eine</a:t>
                      </a:r>
                      <a:r>
                        <a:rPr lang="en-GB" sz="2000" dirty="0">
                          <a:solidFill>
                            <a:schemeClr val="tx1"/>
                          </a:solidFill>
                        </a:rPr>
                        <a:t> </a:t>
                      </a:r>
                      <a:r>
                        <a:rPr lang="en-GB" sz="2000" dirty="0" err="1">
                          <a:solidFill>
                            <a:schemeClr val="tx1"/>
                          </a:solidFill>
                        </a:rPr>
                        <a:t>Duftspur</a:t>
                      </a:r>
                      <a:r>
                        <a:rPr lang="en-GB" sz="2000" dirty="0">
                          <a:solidFill>
                            <a:schemeClr val="tx1"/>
                          </a:solidFill>
                        </a:rPr>
                        <a:t>*.</a:t>
                      </a:r>
                    </a:p>
                  </a:txBody>
                  <a:tcPr anchor="ctr">
                    <a:lnT w="12700" cap="flat" cmpd="sng" algn="ctr">
                      <a:solidFill>
                        <a:schemeClr val="tx1"/>
                      </a:solidFill>
                      <a:prstDash val="solid"/>
                      <a:round/>
                      <a:headEnd type="none" w="med" len="med"/>
                      <a:tailEnd type="none" w="med" len="med"/>
                    </a:lnT>
                  </a:tcPr>
                </a:tc>
                <a:tc>
                  <a:txBody>
                    <a:bodyPr/>
                    <a:lstStyle/>
                    <a:p>
                      <a:endParaRPr lang="en-GB" sz="2000" dirty="0">
                        <a:solidFill>
                          <a:schemeClr val="tx1"/>
                        </a:solidFill>
                      </a:endParaRPr>
                    </a:p>
                  </a:txBody>
                  <a:tcPr/>
                </a:tc>
                <a:tc>
                  <a:txBody>
                    <a:bodyPr/>
                    <a:lstStyle/>
                    <a:p>
                      <a:endParaRPr lang="en-GB" sz="2000" dirty="0">
                        <a:solidFill>
                          <a:schemeClr val="tx1"/>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tx1"/>
                          </a:solidFill>
                        </a:rPr>
                        <a:t>Sie </a:t>
                      </a:r>
                      <a:r>
                        <a:rPr lang="en-GB" sz="2000" dirty="0" err="1">
                          <a:solidFill>
                            <a:schemeClr val="tx1"/>
                          </a:solidFill>
                        </a:rPr>
                        <a:t>sieht</a:t>
                      </a:r>
                      <a:r>
                        <a:rPr lang="en-GB" sz="2000" dirty="0">
                          <a:solidFill>
                            <a:schemeClr val="tx1"/>
                          </a:solidFill>
                        </a:rPr>
                        <a:t> </a:t>
                      </a:r>
                      <a:r>
                        <a:rPr lang="en-GB" sz="2000" dirty="0" err="1">
                          <a:solidFill>
                            <a:schemeClr val="tx1"/>
                          </a:solidFill>
                        </a:rPr>
                        <a:t>nicht</a:t>
                      </a:r>
                      <a:r>
                        <a:rPr lang="en-GB" sz="2000" dirty="0">
                          <a:solidFill>
                            <a:schemeClr val="tx1"/>
                          </a:solidFill>
                        </a:rPr>
                        <a:t> </a:t>
                      </a:r>
                      <a:r>
                        <a:rPr lang="en-GB" sz="2000" dirty="0" err="1">
                          <a:solidFill>
                            <a:schemeClr val="tx1"/>
                          </a:solidFill>
                        </a:rPr>
                        <a:t>sehr</a:t>
                      </a:r>
                      <a:r>
                        <a:rPr lang="en-GB" sz="2000" dirty="0">
                          <a:solidFill>
                            <a:schemeClr val="tx1"/>
                          </a:solidFill>
                        </a:rPr>
                        <a:t> gut.</a:t>
                      </a:r>
                    </a:p>
                  </a:txBody>
                  <a:tcPr anchor="ctr"/>
                </a:tc>
                <a:tc>
                  <a:txBody>
                    <a:bodyPr/>
                    <a:lstStyle/>
                    <a:p>
                      <a:endParaRPr lang="en-GB" sz="2000">
                        <a:solidFill>
                          <a:schemeClr val="tx1"/>
                        </a:solidFill>
                      </a:endParaRPr>
                    </a:p>
                  </a:txBody>
                  <a:tcPr/>
                </a:tc>
                <a:tc>
                  <a:txBody>
                    <a:bodyPr/>
                    <a:lstStyle/>
                    <a:p>
                      <a:endParaRPr lang="en-GB" sz="2000" dirty="0">
                        <a:solidFill>
                          <a:schemeClr val="tx1"/>
                        </a:solidFill>
                      </a:endParaRP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tx1"/>
                          </a:solidFill>
                        </a:rPr>
                        <a:t>Sie </a:t>
                      </a:r>
                      <a:r>
                        <a:rPr lang="en-GB" sz="2000" dirty="0" err="1">
                          <a:solidFill>
                            <a:schemeClr val="tx1"/>
                          </a:solidFill>
                        </a:rPr>
                        <a:t>trägt</a:t>
                      </a:r>
                      <a:r>
                        <a:rPr lang="en-GB" sz="2000" dirty="0">
                          <a:solidFill>
                            <a:schemeClr val="tx1"/>
                          </a:solidFill>
                        </a:rPr>
                        <a:t> </a:t>
                      </a:r>
                      <a:r>
                        <a:rPr lang="en-GB" sz="2000" dirty="0" err="1">
                          <a:solidFill>
                            <a:schemeClr val="tx1"/>
                          </a:solidFill>
                        </a:rPr>
                        <a:t>drei</a:t>
                      </a:r>
                      <a:r>
                        <a:rPr lang="en-GB" sz="2000" dirty="0">
                          <a:solidFill>
                            <a:schemeClr val="tx1"/>
                          </a:solidFill>
                        </a:rPr>
                        <a:t> </a:t>
                      </a:r>
                      <a:r>
                        <a:rPr lang="en-GB" sz="2000" dirty="0" err="1">
                          <a:solidFill>
                            <a:schemeClr val="tx1"/>
                          </a:solidFill>
                        </a:rPr>
                        <a:t>hundert</a:t>
                      </a:r>
                      <a:r>
                        <a:rPr lang="en-GB" sz="2000" dirty="0">
                          <a:solidFill>
                            <a:schemeClr val="tx1"/>
                          </a:solidFill>
                        </a:rPr>
                        <a:t> bis </a:t>
                      </a:r>
                      <a:r>
                        <a:rPr lang="en-GB" sz="2000" dirty="0" err="1">
                          <a:solidFill>
                            <a:schemeClr val="tx1"/>
                          </a:solidFill>
                        </a:rPr>
                        <a:t>vier</a:t>
                      </a:r>
                      <a:r>
                        <a:rPr lang="en-GB" sz="2000" dirty="0">
                          <a:solidFill>
                            <a:schemeClr val="tx1"/>
                          </a:solidFill>
                        </a:rPr>
                        <a:t> </a:t>
                      </a:r>
                      <a:r>
                        <a:rPr lang="en-GB" sz="2000" dirty="0" err="1">
                          <a:solidFill>
                            <a:schemeClr val="tx1"/>
                          </a:solidFill>
                        </a:rPr>
                        <a:t>hundert</a:t>
                      </a:r>
                      <a:r>
                        <a:rPr lang="en-GB" sz="2000" dirty="0">
                          <a:solidFill>
                            <a:schemeClr val="tx1"/>
                          </a:solidFill>
                        </a:rPr>
                        <a:t> Gramm.</a:t>
                      </a:r>
                    </a:p>
                  </a:txBody>
                  <a:tcPr anchor="ctr"/>
                </a:tc>
                <a:tc>
                  <a:txBody>
                    <a:bodyPr/>
                    <a:lstStyle/>
                    <a:p>
                      <a:endParaRPr lang="en-GB" sz="2000" dirty="0">
                        <a:solidFill>
                          <a:schemeClr val="tx1"/>
                        </a:solidFill>
                      </a:endParaRPr>
                    </a:p>
                  </a:txBody>
                  <a:tcPr/>
                </a:tc>
                <a:tc>
                  <a:txBody>
                    <a:bodyPr/>
                    <a:lstStyle/>
                    <a:p>
                      <a:endParaRPr lang="en-GB" sz="2000" dirty="0">
                        <a:solidFill>
                          <a:schemeClr val="tx1"/>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r>
                        <a:rPr lang="de-DE" sz="2000" dirty="0">
                          <a:solidFill>
                            <a:schemeClr val="tx1"/>
                          </a:solidFill>
                        </a:rPr>
                        <a:t>Sie wiegt* selbst nur zehn Milligramm.</a:t>
                      </a:r>
                    </a:p>
                  </a:txBody>
                  <a:tcPr anchor="ctr"/>
                </a:tc>
                <a:tc>
                  <a:txBody>
                    <a:bodyPr/>
                    <a:lstStyle/>
                    <a:p>
                      <a:endParaRPr lang="en-GB" sz="2000">
                        <a:solidFill>
                          <a:schemeClr val="tx1"/>
                        </a:solidFill>
                      </a:endParaRPr>
                    </a:p>
                  </a:txBody>
                  <a:tcPr/>
                </a:tc>
                <a:tc>
                  <a:txBody>
                    <a:bodyPr/>
                    <a:lstStyle/>
                    <a:p>
                      <a:endParaRPr lang="en-GB" sz="2000" dirty="0">
                        <a:solidFill>
                          <a:schemeClr val="tx1"/>
                        </a:solidFill>
                      </a:endParaRP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dirty="0">
                          <a:solidFill>
                            <a:schemeClr val="tx1"/>
                          </a:solidFill>
                        </a:rPr>
                        <a:t>Sie laufen bis zu einen Meter pro Sekunde.</a:t>
                      </a:r>
                      <a:endParaRPr lang="en-GB" sz="2000" dirty="0">
                        <a:solidFill>
                          <a:schemeClr val="tx1"/>
                        </a:solidFill>
                      </a:endParaRPr>
                    </a:p>
                  </a:txBody>
                  <a:tcPr anchor="ctr"/>
                </a:tc>
                <a:tc>
                  <a:txBody>
                    <a:bodyPr/>
                    <a:lstStyle/>
                    <a:p>
                      <a:endParaRPr lang="en-GB" sz="2000" dirty="0">
                        <a:solidFill>
                          <a:schemeClr val="tx1"/>
                        </a:solidFill>
                      </a:endParaRPr>
                    </a:p>
                  </a:txBody>
                  <a:tcPr/>
                </a:tc>
                <a:tc>
                  <a:txBody>
                    <a:bodyPr/>
                    <a:lstStyle/>
                    <a:p>
                      <a:endParaRPr lang="en-GB" sz="2000" dirty="0">
                        <a:solidFill>
                          <a:schemeClr val="tx1"/>
                        </a:solidFill>
                      </a:endParaRPr>
                    </a:p>
                  </a:txBody>
                  <a:tcP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dirty="0">
                          <a:solidFill>
                            <a:schemeClr val="tx1"/>
                          </a:solidFill>
                        </a:rPr>
                        <a:t>Sie wohnt mit hundert tausend Ameisen im Nest zusammen.</a:t>
                      </a:r>
                      <a:endParaRPr lang="en-GB" sz="2000" dirty="0">
                        <a:solidFill>
                          <a:schemeClr val="tx1"/>
                        </a:solidFill>
                      </a:endParaRPr>
                    </a:p>
                  </a:txBody>
                  <a:tcPr anchor="ctr"/>
                </a:tc>
                <a:tc>
                  <a:txBody>
                    <a:bodyPr/>
                    <a:lstStyle/>
                    <a:p>
                      <a:endParaRPr lang="en-GB" sz="2000" dirty="0">
                        <a:solidFill>
                          <a:schemeClr val="tx1"/>
                        </a:solidFill>
                      </a:endParaRPr>
                    </a:p>
                  </a:txBody>
                  <a:tcPr/>
                </a:tc>
                <a:tc>
                  <a:txBody>
                    <a:bodyPr/>
                    <a:lstStyle/>
                    <a:p>
                      <a:endParaRPr lang="en-GB" sz="2000" dirty="0">
                        <a:solidFill>
                          <a:schemeClr val="tx1"/>
                        </a:solidFill>
                      </a:endParaRPr>
                    </a:p>
                  </a:txBody>
                  <a:tcP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r>
                        <a:rPr lang="de-DE" sz="2000" dirty="0">
                          <a:solidFill>
                            <a:schemeClr val="tx1"/>
                          </a:solidFill>
                        </a:rPr>
                        <a:t>Sie arbeiten neunzehn Stunden pro Tag.</a:t>
                      </a:r>
                    </a:p>
                  </a:txBody>
                  <a:tcPr anchor="ctr"/>
                </a:tc>
                <a:tc>
                  <a:txBody>
                    <a:bodyPr/>
                    <a:lstStyle/>
                    <a:p>
                      <a:endParaRPr lang="en-GB" sz="2000" dirty="0">
                        <a:solidFill>
                          <a:schemeClr val="tx1"/>
                        </a:solidFill>
                      </a:endParaRPr>
                    </a:p>
                  </a:txBody>
                  <a:tcPr/>
                </a:tc>
                <a:tc>
                  <a:txBody>
                    <a:bodyPr/>
                    <a:lstStyle/>
                    <a:p>
                      <a:endParaRPr lang="en-GB" sz="2000" dirty="0">
                        <a:solidFill>
                          <a:schemeClr val="tx1"/>
                        </a:solidFill>
                      </a:endParaRPr>
                    </a:p>
                  </a:txBody>
                  <a:tcPr/>
                </a:tc>
                <a:extLst>
                  <a:ext uri="{0D108BD9-81ED-4DB2-BD59-A6C34878D82A}">
                    <a16:rowId xmlns:a16="http://schemas.microsoft.com/office/drawing/2014/main" val="1736239533"/>
                  </a:ext>
                </a:extLst>
              </a:tr>
            </a:tbl>
          </a:graphicData>
        </a:graphic>
      </p:graphicFrame>
      <p:sp>
        <p:nvSpPr>
          <p:cNvPr id="4" name="Title 3"/>
          <p:cNvSpPr>
            <a:spLocks noGrp="1"/>
          </p:cNvSpPr>
          <p:nvPr>
            <p:ph type="title"/>
          </p:nvPr>
        </p:nvSpPr>
        <p:spPr/>
        <p:txBody>
          <a:bodyPr>
            <a:normAutofit/>
          </a:bodyPr>
          <a:lstStyle/>
          <a:p>
            <a:r>
              <a:rPr lang="en-GB" sz="2800" b="1" dirty="0">
                <a:solidFill>
                  <a:schemeClr val="bg1"/>
                </a:solidFill>
              </a:rPr>
              <a:t>Die </a:t>
            </a:r>
            <a:r>
              <a:rPr lang="en-GB" sz="2800" b="1" dirty="0" err="1">
                <a:solidFill>
                  <a:schemeClr val="bg1"/>
                </a:solidFill>
              </a:rPr>
              <a:t>Arbeiterin</a:t>
            </a:r>
            <a:r>
              <a:rPr lang="en-GB" sz="2800" b="1" dirty="0">
                <a:solidFill>
                  <a:schemeClr val="bg1"/>
                </a:solidFill>
              </a:rPr>
              <a:t>(</a:t>
            </a:r>
            <a:r>
              <a:rPr lang="en-GB" sz="2800" b="1" dirty="0" err="1">
                <a:solidFill>
                  <a:schemeClr val="bg1"/>
                </a:solidFill>
              </a:rPr>
              <a:t>nen</a:t>
            </a:r>
            <a:r>
              <a:rPr lang="en-GB" sz="28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BA66137-5BC6-B54C-AFA6-AC9618E70ADD}"/>
              </a:ext>
            </a:extLst>
          </p:cNvPr>
          <p:cNvSpPr txBox="1"/>
          <p:nvPr/>
        </p:nvSpPr>
        <p:spPr>
          <a:xfrm>
            <a:off x="144473" y="1159309"/>
            <a:ext cx="3097291" cy="2554545"/>
          </a:xfrm>
          <a:prstGeom prst="rect">
            <a:avLst/>
          </a:prstGeom>
          <a:noFill/>
        </p:spPr>
        <p:txBody>
          <a:bodyPr wrap="square" rtlCol="0">
            <a:spAutoFit/>
          </a:bodyPr>
          <a:lstStyle/>
          <a:p>
            <a:pPr lvl="0">
              <a:defRPr/>
            </a:pPr>
            <a:r>
              <a:rPr kumimoji="0" lang="en-US" sz="2000" b="0" i="0" u="none" strike="noStrike" kern="1200" cap="none" spc="0" normalizeH="0" baseline="0" noProof="0" dirty="0">
                <a:ln>
                  <a:noFill/>
                </a:ln>
                <a:effectLst/>
                <a:uLnTx/>
                <a:uFillTx/>
                <a:latin typeface="Century Gothic" panose="020F0302020204030204"/>
                <a:ea typeface="+mn-ea"/>
                <a:cs typeface="+mn-cs"/>
              </a:rPr>
              <a:t>Wolfgang </a:t>
            </a:r>
            <a:r>
              <a:rPr kumimoji="0" lang="en-US" sz="2000" b="0" i="0" u="none" strike="noStrike" kern="1200" cap="none" spc="0" normalizeH="0" baseline="0" noProof="0" dirty="0" err="1">
                <a:ln>
                  <a:noFill/>
                </a:ln>
                <a:effectLst/>
                <a:uLnTx/>
                <a:uFillTx/>
                <a:latin typeface="Century Gothic" panose="020F0302020204030204"/>
                <a:ea typeface="+mn-ea"/>
                <a:cs typeface="+mn-cs"/>
              </a:rPr>
              <a:t>macht</a:t>
            </a:r>
            <a:r>
              <a:rPr kumimoji="0" lang="en-US" sz="2000" b="0" i="0" u="none" strike="noStrike" kern="1200" cap="none" spc="0" normalizeH="0" baseline="0" noProof="0" dirty="0">
                <a:ln>
                  <a:noFill/>
                </a:ln>
                <a:effectLst/>
                <a:uLnTx/>
                <a:uFillTx/>
                <a:latin typeface="Century Gothic" panose="020F0302020204030204"/>
                <a:ea typeface="+mn-ea"/>
                <a:cs typeface="+mn-cs"/>
              </a:rPr>
              <a:t> seine </a:t>
            </a:r>
            <a:r>
              <a:rPr kumimoji="0" lang="en-US" sz="2000" b="0" i="0" u="none" strike="noStrike" kern="1200" cap="none" spc="0" normalizeH="0" baseline="0" noProof="0" dirty="0" err="1">
                <a:ln>
                  <a:noFill/>
                </a:ln>
                <a:effectLst/>
                <a:uLnTx/>
                <a:uFillTx/>
                <a:latin typeface="Century Gothic" panose="020F0302020204030204"/>
                <a:ea typeface="+mn-ea"/>
                <a:cs typeface="+mn-cs"/>
              </a:rPr>
              <a:t>Hausaufgaben</a:t>
            </a:r>
            <a:r>
              <a:rPr kumimoji="0" lang="en-US" sz="2000" b="0" i="0" u="none" strike="noStrike" kern="1200" cap="none" spc="0" normalizeH="0" baseline="0" noProof="0" dirty="0">
                <a:ln>
                  <a:noFill/>
                </a:ln>
                <a:effectLst/>
                <a:uLnTx/>
                <a:uFillTx/>
                <a:latin typeface="Century Gothic" panose="020F0302020204030204"/>
                <a:ea typeface="+mn-ea"/>
                <a:cs typeface="+mn-cs"/>
              </a:rPr>
              <a:t>. </a:t>
            </a:r>
            <a:r>
              <a:rPr kumimoji="0" lang="en-US" sz="2000" b="0" i="0" u="none" strike="noStrike" kern="1200" cap="none" spc="0" normalizeH="0" baseline="0" noProof="0" dirty="0" err="1">
                <a:ln>
                  <a:noFill/>
                </a:ln>
                <a:effectLst/>
                <a:uLnTx/>
                <a:uFillTx/>
                <a:latin typeface="Century Gothic" panose="020F0302020204030204"/>
                <a:ea typeface="+mn-ea"/>
                <a:cs typeface="+mn-cs"/>
              </a:rPr>
              <a:t>Er</a:t>
            </a:r>
            <a:r>
              <a:rPr kumimoji="0" lang="en-US" sz="2000" b="0" i="0" u="none" strike="noStrike" kern="1200" cap="none" spc="0" normalizeH="0" baseline="0" noProof="0" dirty="0">
                <a:ln>
                  <a:noFill/>
                </a:ln>
                <a:effectLst/>
                <a:uLnTx/>
                <a:uFillTx/>
                <a:latin typeface="Century Gothic" panose="020F0302020204030204"/>
                <a:ea typeface="+mn-ea"/>
                <a:cs typeface="+mn-cs"/>
              </a:rPr>
              <a:t> </a:t>
            </a:r>
            <a:r>
              <a:rPr kumimoji="0" lang="en-US" sz="2000" b="0" i="0" u="none" strike="noStrike" kern="1200" cap="none" spc="0" normalizeH="0" baseline="0" noProof="0" dirty="0" err="1">
                <a:ln>
                  <a:noFill/>
                </a:ln>
                <a:effectLst/>
                <a:uLnTx/>
                <a:uFillTx/>
                <a:latin typeface="Century Gothic" panose="020F0302020204030204"/>
                <a:ea typeface="+mn-ea"/>
                <a:cs typeface="+mn-cs"/>
              </a:rPr>
              <a:t>sucht</a:t>
            </a:r>
            <a:r>
              <a:rPr kumimoji="0" lang="en-US" sz="2000" b="0" i="0" u="none" strike="noStrike" kern="1200" cap="none" spc="0" normalizeH="0" baseline="0" noProof="0" dirty="0">
                <a:ln>
                  <a:noFill/>
                </a:ln>
                <a:effectLst/>
                <a:uLnTx/>
                <a:uFillTx/>
                <a:latin typeface="Century Gothic" panose="020F0302020204030204"/>
                <a:ea typeface="+mn-ea"/>
                <a:cs typeface="+mn-cs"/>
              </a:rPr>
              <a:t> </a:t>
            </a:r>
            <a:r>
              <a:rPr kumimoji="0" lang="en-US" sz="2000" b="0" i="0" u="none" strike="noStrike" kern="1200" cap="none" spc="0" normalizeH="0" baseline="0" noProof="0" dirty="0" err="1">
                <a:ln>
                  <a:noFill/>
                </a:ln>
                <a:effectLst/>
                <a:uLnTx/>
                <a:uFillTx/>
                <a:latin typeface="Century Gothic" panose="020F0302020204030204"/>
                <a:ea typeface="+mn-ea"/>
                <a:cs typeface="+mn-cs"/>
              </a:rPr>
              <a:t>auch</a:t>
            </a:r>
            <a:r>
              <a:rPr kumimoji="0" lang="en-US" sz="2000" b="0" i="0" u="none" strike="noStrike" kern="1200" cap="none" spc="0" normalizeH="0" baseline="0" noProof="0" dirty="0">
                <a:ln>
                  <a:noFill/>
                </a:ln>
                <a:effectLst/>
                <a:uLnTx/>
                <a:uFillTx/>
                <a:latin typeface="Century Gothic" panose="020F0302020204030204"/>
                <a:ea typeface="+mn-ea"/>
                <a:cs typeface="+mn-cs"/>
              </a:rPr>
              <a:t> </a:t>
            </a:r>
            <a:r>
              <a:rPr lang="en-US" sz="2000" dirty="0">
                <a:latin typeface="Century Gothic" panose="020F0302020204030204"/>
              </a:rPr>
              <a:t>auf YouTube </a:t>
            </a:r>
            <a:r>
              <a:rPr lang="en-US" sz="2000" dirty="0" err="1"/>
              <a:t>Infos</a:t>
            </a:r>
            <a:r>
              <a:rPr lang="en-US" sz="2000" dirty="0"/>
              <a:t> </a:t>
            </a:r>
            <a:r>
              <a:rPr lang="en-US" sz="2000" dirty="0" err="1"/>
              <a:t>über</a:t>
            </a:r>
            <a:r>
              <a:rPr lang="en-US" sz="2000" dirty="0"/>
              <a:t> </a:t>
            </a:r>
            <a:r>
              <a:rPr lang="en-US" sz="2000" dirty="0" err="1"/>
              <a:t>Ameisen</a:t>
            </a:r>
            <a:r>
              <a:rPr lang="en-US" sz="2000" dirty="0"/>
              <a:t> .</a:t>
            </a:r>
            <a:br>
              <a:rPr lang="en-US" sz="2000" dirty="0">
                <a:latin typeface="Century Gothic" panose="020F0302020204030204"/>
              </a:rPr>
            </a:br>
            <a:br>
              <a:rPr lang="en-US" sz="2000" dirty="0">
                <a:latin typeface="Century Gothic" panose="020F0302020204030204"/>
              </a:rPr>
            </a:br>
            <a:r>
              <a:rPr lang="en-US" sz="2000" dirty="0" err="1">
                <a:latin typeface="Century Gothic" panose="020F0302020204030204"/>
              </a:rPr>
              <a:t>Hör</a:t>
            </a:r>
            <a:r>
              <a:rPr lang="en-US" sz="2000" dirty="0">
                <a:latin typeface="Century Gothic" panose="020F0302020204030204"/>
              </a:rPr>
              <a:t> </a:t>
            </a:r>
            <a:r>
              <a:rPr lang="en-US" sz="2000" dirty="0" err="1">
                <a:latin typeface="Century Gothic" panose="020F0302020204030204"/>
              </a:rPr>
              <a:t>zu</a:t>
            </a:r>
            <a:r>
              <a:rPr lang="en-US" sz="2000" dirty="0">
                <a:latin typeface="Century Gothic" panose="020F0302020204030204"/>
              </a:rPr>
              <a:t>. </a:t>
            </a:r>
            <a:r>
              <a:rPr lang="en-US" sz="2000" dirty="0" err="1">
                <a:latin typeface="Century Gothic" panose="020F0302020204030204"/>
              </a:rPr>
              <a:t>Heißt</a:t>
            </a:r>
            <a:r>
              <a:rPr lang="en-US" sz="2000" dirty="0">
                <a:latin typeface="Century Gothic" panose="020F0302020204030204"/>
              </a:rPr>
              <a:t> das </a:t>
            </a:r>
            <a:r>
              <a:rPr lang="en-US" sz="2000" b="1" i="1" dirty="0" err="1">
                <a:latin typeface="Century Gothic" panose="020F0302020204030204"/>
              </a:rPr>
              <a:t>sie</a:t>
            </a:r>
            <a:r>
              <a:rPr lang="en-US" sz="2000" dirty="0">
                <a:latin typeface="Century Gothic" panose="020F0302020204030204"/>
              </a:rPr>
              <a:t> (it) </a:t>
            </a:r>
            <a:r>
              <a:rPr lang="en-US" sz="2000" dirty="0" err="1">
                <a:latin typeface="Century Gothic" panose="020F0302020204030204"/>
              </a:rPr>
              <a:t>oder</a:t>
            </a:r>
            <a:r>
              <a:rPr lang="en-US" sz="2000" dirty="0">
                <a:latin typeface="Century Gothic" panose="020F0302020204030204"/>
              </a:rPr>
              <a:t> </a:t>
            </a:r>
            <a:r>
              <a:rPr lang="en-US" sz="2000" b="1" i="1" dirty="0" err="1">
                <a:latin typeface="Century Gothic" panose="020F0302020204030204"/>
              </a:rPr>
              <a:t>sie</a:t>
            </a:r>
            <a:r>
              <a:rPr lang="en-US" sz="2000" dirty="0">
                <a:latin typeface="Century Gothic" panose="020F0302020204030204"/>
              </a:rPr>
              <a:t> (they)?</a:t>
            </a:r>
            <a:endParaRPr kumimoji="0" lang="en-US" sz="2000" b="0" i="0" u="none" strike="noStrike" kern="1200" cap="none" spc="0" normalizeH="0" baseline="0" noProof="0" dirty="0">
              <a:ln>
                <a:noFill/>
              </a:ln>
              <a:effectLst/>
              <a:uLnTx/>
              <a:uFillTx/>
              <a:latin typeface="Century Gothic" panose="020F0302020204030204"/>
              <a:ea typeface="+mn-ea"/>
              <a:cs typeface="+mn-cs"/>
            </a:endParaRPr>
          </a:p>
        </p:txBody>
      </p:sp>
      <p:sp>
        <p:nvSpPr>
          <p:cNvPr id="8" name="Action Button: Custom 16">
            <a:hlinkClick r:id="" action="ppaction://noaction" highlightClick="1">
              <a:snd r:embed="rId4" name="13. 1. sie spricht.wav"/>
            </a:hlinkClick>
            <a:extLst>
              <a:ext uri="{FF2B5EF4-FFF2-40B4-BE49-F238E27FC236}">
                <a16:creationId xmlns:a16="http://schemas.microsoft.com/office/drawing/2014/main" id="{3B418770-1E72-B240-9307-3BBF955557C6}"/>
              </a:ext>
            </a:extLst>
          </p:cNvPr>
          <p:cNvSpPr/>
          <p:nvPr/>
        </p:nvSpPr>
        <p:spPr>
          <a:xfrm>
            <a:off x="3745458" y="1440212"/>
            <a:ext cx="393922" cy="357939"/>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1</a:t>
            </a:r>
          </a:p>
        </p:txBody>
      </p:sp>
      <p:sp>
        <p:nvSpPr>
          <p:cNvPr id="9" name="TextBox 8" descr="text box hiding answer">
            <a:extLst>
              <a:ext uri="{FF2B5EF4-FFF2-40B4-BE49-F238E27FC236}">
                <a16:creationId xmlns:a16="http://schemas.microsoft.com/office/drawing/2014/main" id="{6A807415-9C4A-AD4D-9157-BCD5CFCAF36C}"/>
              </a:ext>
            </a:extLst>
          </p:cNvPr>
          <p:cNvSpPr txBox="1"/>
          <p:nvPr/>
        </p:nvSpPr>
        <p:spPr>
          <a:xfrm>
            <a:off x="4459192" y="1512247"/>
            <a:ext cx="2155542" cy="274548"/>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0" name="Picture 9" descr="green checkmark">
            <a:extLst>
              <a:ext uri="{FF2B5EF4-FFF2-40B4-BE49-F238E27FC236}">
                <a16:creationId xmlns:a16="http://schemas.microsoft.com/office/drawing/2014/main" id="{57659676-FF91-E744-A53B-2FB8359C68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64880" y="1492501"/>
            <a:ext cx="282522" cy="294294"/>
          </a:xfrm>
          <a:prstGeom prst="rect">
            <a:avLst/>
          </a:prstGeom>
        </p:spPr>
      </p:pic>
      <p:sp>
        <p:nvSpPr>
          <p:cNvPr id="11" name="Action Button: Custom 16">
            <a:hlinkClick r:id="" action="ppaction://noaction" highlightClick="1">
              <a:snd r:embed="rId6" name="13. 2. sie legen.wav"/>
            </a:hlinkClick>
            <a:extLst>
              <a:ext uri="{FF2B5EF4-FFF2-40B4-BE49-F238E27FC236}">
                <a16:creationId xmlns:a16="http://schemas.microsoft.com/office/drawing/2014/main" id="{F18D09F0-0D24-5B4F-A26E-132DCCD8073A}"/>
              </a:ext>
            </a:extLst>
          </p:cNvPr>
          <p:cNvSpPr/>
          <p:nvPr/>
        </p:nvSpPr>
        <p:spPr>
          <a:xfrm>
            <a:off x="3745458" y="1912846"/>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2</a:t>
            </a:r>
          </a:p>
        </p:txBody>
      </p:sp>
      <p:sp>
        <p:nvSpPr>
          <p:cNvPr id="12" name="TextBox 11" descr="text box hiding answer">
            <a:extLst>
              <a:ext uri="{FF2B5EF4-FFF2-40B4-BE49-F238E27FC236}">
                <a16:creationId xmlns:a16="http://schemas.microsoft.com/office/drawing/2014/main" id="{FC362F41-7976-B248-918C-E0C6199759A0}"/>
              </a:ext>
            </a:extLst>
          </p:cNvPr>
          <p:cNvSpPr txBox="1"/>
          <p:nvPr/>
        </p:nvSpPr>
        <p:spPr>
          <a:xfrm>
            <a:off x="4459190" y="1941196"/>
            <a:ext cx="3180027" cy="382671"/>
          </a:xfrm>
          <a:prstGeom prst="rect">
            <a:avLst/>
          </a:prstGeom>
          <a:solidFill>
            <a:srgbClr val="FFFAE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3" name="Picture 12" descr="green checkmark">
            <a:extLst>
              <a:ext uri="{FF2B5EF4-FFF2-40B4-BE49-F238E27FC236}">
                <a16:creationId xmlns:a16="http://schemas.microsoft.com/office/drawing/2014/main" id="{89063457-6FB4-0F49-BA86-BE890AC7FE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39249" y="1999614"/>
            <a:ext cx="282522" cy="294294"/>
          </a:xfrm>
          <a:prstGeom prst="rect">
            <a:avLst/>
          </a:prstGeom>
        </p:spPr>
      </p:pic>
      <p:sp>
        <p:nvSpPr>
          <p:cNvPr id="14" name="Action Button: Custom 16">
            <a:hlinkClick r:id="" action="ppaction://noaction" highlightClick="1">
              <a:snd r:embed="rId7" name="13. 3. sie sieht.wav"/>
            </a:hlinkClick>
            <a:extLst>
              <a:ext uri="{FF2B5EF4-FFF2-40B4-BE49-F238E27FC236}">
                <a16:creationId xmlns:a16="http://schemas.microsoft.com/office/drawing/2014/main" id="{747EFDEF-0DCF-DB44-BBF0-27990DDE521B}"/>
              </a:ext>
            </a:extLst>
          </p:cNvPr>
          <p:cNvSpPr/>
          <p:nvPr/>
        </p:nvSpPr>
        <p:spPr>
          <a:xfrm>
            <a:off x="3743380" y="2412111"/>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3</a:t>
            </a:r>
          </a:p>
        </p:txBody>
      </p:sp>
      <p:pic>
        <p:nvPicPr>
          <p:cNvPr id="16" name="Picture 15" descr="green checkmark">
            <a:extLst>
              <a:ext uri="{FF2B5EF4-FFF2-40B4-BE49-F238E27FC236}">
                <a16:creationId xmlns:a16="http://schemas.microsoft.com/office/drawing/2014/main" id="{EF662689-2FD9-C34C-966B-BF198EDE2E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29711" y="2486127"/>
            <a:ext cx="282522" cy="294294"/>
          </a:xfrm>
          <a:prstGeom prst="rect">
            <a:avLst/>
          </a:prstGeom>
        </p:spPr>
      </p:pic>
      <p:sp>
        <p:nvSpPr>
          <p:cNvPr id="17" name="Action Button: Custom 16">
            <a:hlinkClick r:id="" action="ppaction://noaction" highlightClick="1">
              <a:snd r:embed="rId8" name="13. 4. sie trägt.wav"/>
            </a:hlinkClick>
            <a:extLst>
              <a:ext uri="{FF2B5EF4-FFF2-40B4-BE49-F238E27FC236}">
                <a16:creationId xmlns:a16="http://schemas.microsoft.com/office/drawing/2014/main" id="{408DED6B-8D00-7843-820C-3A35CED50594}"/>
              </a:ext>
            </a:extLst>
          </p:cNvPr>
          <p:cNvSpPr/>
          <p:nvPr/>
        </p:nvSpPr>
        <p:spPr>
          <a:xfrm>
            <a:off x="3743380" y="3028561"/>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4</a:t>
            </a:r>
          </a:p>
        </p:txBody>
      </p:sp>
      <p:pic>
        <p:nvPicPr>
          <p:cNvPr id="19" name="Picture 18" descr="green checkmark">
            <a:extLst>
              <a:ext uri="{FF2B5EF4-FFF2-40B4-BE49-F238E27FC236}">
                <a16:creationId xmlns:a16="http://schemas.microsoft.com/office/drawing/2014/main" id="{67DE927D-B684-4E4C-B1E7-D9412F7A76A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12966" y="3041675"/>
            <a:ext cx="282522" cy="294294"/>
          </a:xfrm>
          <a:prstGeom prst="rect">
            <a:avLst/>
          </a:prstGeom>
        </p:spPr>
      </p:pic>
      <p:sp>
        <p:nvSpPr>
          <p:cNvPr id="20" name="Action Button: Custom 16">
            <a:hlinkClick r:id="" action="ppaction://noaction" highlightClick="1">
              <a:snd r:embed="rId9" name="13. 5. sie wiegt.wav"/>
            </a:hlinkClick>
            <a:extLst>
              <a:ext uri="{FF2B5EF4-FFF2-40B4-BE49-F238E27FC236}">
                <a16:creationId xmlns:a16="http://schemas.microsoft.com/office/drawing/2014/main" id="{25121CCC-82F7-F14F-B30E-8A5AD31BE634}"/>
              </a:ext>
            </a:extLst>
          </p:cNvPr>
          <p:cNvSpPr/>
          <p:nvPr/>
        </p:nvSpPr>
        <p:spPr>
          <a:xfrm>
            <a:off x="3743380" y="3698714"/>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5</a:t>
            </a:r>
          </a:p>
        </p:txBody>
      </p:sp>
      <p:pic>
        <p:nvPicPr>
          <p:cNvPr id="22" name="Picture 21" descr="green checkmark">
            <a:extLst>
              <a:ext uri="{FF2B5EF4-FFF2-40B4-BE49-F238E27FC236}">
                <a16:creationId xmlns:a16="http://schemas.microsoft.com/office/drawing/2014/main" id="{5E63036D-0C5D-A948-8471-290BEC4FEA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74474" y="3741007"/>
            <a:ext cx="282522" cy="294294"/>
          </a:xfrm>
          <a:prstGeom prst="rect">
            <a:avLst/>
          </a:prstGeom>
        </p:spPr>
      </p:pic>
      <p:sp>
        <p:nvSpPr>
          <p:cNvPr id="23" name="Action Button: Custom 16">
            <a:hlinkClick r:id="" action="ppaction://noaction" highlightClick="1">
              <a:snd r:embed="rId10" name="13. 6. sie laufen.wav"/>
            </a:hlinkClick>
            <a:extLst>
              <a:ext uri="{FF2B5EF4-FFF2-40B4-BE49-F238E27FC236}">
                <a16:creationId xmlns:a16="http://schemas.microsoft.com/office/drawing/2014/main" id="{DA5FAA28-0FFE-FD44-82BD-8BEA8CA05A2D}"/>
              </a:ext>
            </a:extLst>
          </p:cNvPr>
          <p:cNvSpPr/>
          <p:nvPr/>
        </p:nvSpPr>
        <p:spPr>
          <a:xfrm>
            <a:off x="3743380" y="4400241"/>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6</a:t>
            </a:r>
          </a:p>
        </p:txBody>
      </p:sp>
      <p:pic>
        <p:nvPicPr>
          <p:cNvPr id="25" name="Picture 24" descr="green checkmark">
            <a:extLst>
              <a:ext uri="{FF2B5EF4-FFF2-40B4-BE49-F238E27FC236}">
                <a16:creationId xmlns:a16="http://schemas.microsoft.com/office/drawing/2014/main" id="{309AB055-15F8-2F45-856E-A6F218E76C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07969" y="4451379"/>
            <a:ext cx="282522" cy="294294"/>
          </a:xfrm>
          <a:prstGeom prst="rect">
            <a:avLst/>
          </a:prstGeom>
        </p:spPr>
      </p:pic>
      <p:sp>
        <p:nvSpPr>
          <p:cNvPr id="26" name="Action Button: Custom 16">
            <a:hlinkClick r:id="" action="ppaction://noaction" highlightClick="1">
              <a:snd r:embed="rId11" name="13. 7. sie wohnt.wav"/>
            </a:hlinkClick>
            <a:extLst>
              <a:ext uri="{FF2B5EF4-FFF2-40B4-BE49-F238E27FC236}">
                <a16:creationId xmlns:a16="http://schemas.microsoft.com/office/drawing/2014/main" id="{B941CF18-9FF3-084E-9E12-F82721CE7509}"/>
              </a:ext>
            </a:extLst>
          </p:cNvPr>
          <p:cNvSpPr/>
          <p:nvPr/>
        </p:nvSpPr>
        <p:spPr>
          <a:xfrm>
            <a:off x="3743380" y="5102888"/>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7</a:t>
            </a:r>
          </a:p>
        </p:txBody>
      </p:sp>
      <p:pic>
        <p:nvPicPr>
          <p:cNvPr id="28" name="Picture 27" descr="green checkmark">
            <a:extLst>
              <a:ext uri="{FF2B5EF4-FFF2-40B4-BE49-F238E27FC236}">
                <a16:creationId xmlns:a16="http://schemas.microsoft.com/office/drawing/2014/main" id="{86E83B85-BDB0-D84C-8AB3-BE6BEEFCF8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15735" y="5193015"/>
            <a:ext cx="282522" cy="294294"/>
          </a:xfrm>
          <a:prstGeom prst="rect">
            <a:avLst/>
          </a:prstGeom>
        </p:spPr>
      </p:pic>
      <p:sp>
        <p:nvSpPr>
          <p:cNvPr id="29" name="Action Button: Custom 16">
            <a:hlinkClick r:id="" action="ppaction://noaction" highlightClick="1">
              <a:snd r:embed="rId12" name="13. 8. sie arbeiten.wav"/>
            </a:hlinkClick>
            <a:extLst>
              <a:ext uri="{FF2B5EF4-FFF2-40B4-BE49-F238E27FC236}">
                <a16:creationId xmlns:a16="http://schemas.microsoft.com/office/drawing/2014/main" id="{13F9AB66-2DAB-A849-89C4-7AF59987F5A8}"/>
              </a:ext>
            </a:extLst>
          </p:cNvPr>
          <p:cNvSpPr/>
          <p:nvPr/>
        </p:nvSpPr>
        <p:spPr>
          <a:xfrm>
            <a:off x="3743380" y="5782675"/>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8</a:t>
            </a:r>
          </a:p>
        </p:txBody>
      </p:sp>
      <p:pic>
        <p:nvPicPr>
          <p:cNvPr id="31" name="Picture 30" descr="green checkmark">
            <a:extLst>
              <a:ext uri="{FF2B5EF4-FFF2-40B4-BE49-F238E27FC236}">
                <a16:creationId xmlns:a16="http://schemas.microsoft.com/office/drawing/2014/main" id="{6648AC49-2E03-094D-97A1-9268DC8B13C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07969" y="5833528"/>
            <a:ext cx="282522" cy="294294"/>
          </a:xfrm>
          <a:prstGeom prst="rect">
            <a:avLst/>
          </a:prstGeom>
        </p:spPr>
      </p:pic>
      <p:pic>
        <p:nvPicPr>
          <p:cNvPr id="32" name="Picture 31" descr="A picture containing food&#10;&#10;Description automatically generated">
            <a:extLst>
              <a:ext uri="{FF2B5EF4-FFF2-40B4-BE49-F238E27FC236}">
                <a16:creationId xmlns:a16="http://schemas.microsoft.com/office/drawing/2014/main" id="{F79DF702-70FB-4679-B396-94CF8B6DCFA2}"/>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26669" t="24807" r="21213" b="18897"/>
          <a:stretch/>
        </p:blipFill>
        <p:spPr>
          <a:xfrm>
            <a:off x="185467" y="3697080"/>
            <a:ext cx="3168344" cy="2281551"/>
          </a:xfrm>
          <a:prstGeom prst="rect">
            <a:avLst/>
          </a:prstGeom>
        </p:spPr>
      </p:pic>
      <p:sp>
        <p:nvSpPr>
          <p:cNvPr id="33" name="TextBox 32" descr="text box hiding answer">
            <a:extLst>
              <a:ext uri="{FF2B5EF4-FFF2-40B4-BE49-F238E27FC236}">
                <a16:creationId xmlns:a16="http://schemas.microsoft.com/office/drawing/2014/main" id="{482B4AE8-E3A1-4127-BCFE-E48CE4C5BD17}"/>
              </a:ext>
            </a:extLst>
          </p:cNvPr>
          <p:cNvSpPr txBox="1"/>
          <p:nvPr/>
        </p:nvSpPr>
        <p:spPr>
          <a:xfrm>
            <a:off x="4427287" y="2438547"/>
            <a:ext cx="3177950" cy="335274"/>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4" name="TextBox 33" descr="text box hiding answer">
            <a:extLst>
              <a:ext uri="{FF2B5EF4-FFF2-40B4-BE49-F238E27FC236}">
                <a16:creationId xmlns:a16="http://schemas.microsoft.com/office/drawing/2014/main" id="{3347D042-68BF-4835-BF4A-286C56F2F032}"/>
              </a:ext>
            </a:extLst>
          </p:cNvPr>
          <p:cNvSpPr txBox="1"/>
          <p:nvPr/>
        </p:nvSpPr>
        <p:spPr>
          <a:xfrm>
            <a:off x="4459192" y="2899326"/>
            <a:ext cx="3784476" cy="615553"/>
          </a:xfrm>
          <a:prstGeom prst="rect">
            <a:avLst/>
          </a:prstGeom>
          <a:solidFill>
            <a:srgbClr val="FFFAE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5" name="TextBox 34" descr="text box hiding answer">
            <a:extLst>
              <a:ext uri="{FF2B5EF4-FFF2-40B4-BE49-F238E27FC236}">
                <a16:creationId xmlns:a16="http://schemas.microsoft.com/office/drawing/2014/main" id="{404BA411-FCC9-4B49-A274-93E047B693ED}"/>
              </a:ext>
            </a:extLst>
          </p:cNvPr>
          <p:cNvSpPr txBox="1"/>
          <p:nvPr/>
        </p:nvSpPr>
        <p:spPr>
          <a:xfrm>
            <a:off x="4427287" y="3601650"/>
            <a:ext cx="3177950" cy="615553"/>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b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7" name="TextBox 36" descr="text box hiding answer">
            <a:extLst>
              <a:ext uri="{FF2B5EF4-FFF2-40B4-BE49-F238E27FC236}">
                <a16:creationId xmlns:a16="http://schemas.microsoft.com/office/drawing/2014/main" id="{EA09678E-105A-4A19-955A-052F98A47ADF}"/>
              </a:ext>
            </a:extLst>
          </p:cNvPr>
          <p:cNvSpPr txBox="1"/>
          <p:nvPr/>
        </p:nvSpPr>
        <p:spPr>
          <a:xfrm>
            <a:off x="4459190" y="4322501"/>
            <a:ext cx="3967357" cy="615553"/>
          </a:xfrm>
          <a:prstGeom prst="rect">
            <a:avLst/>
          </a:prstGeom>
          <a:solidFill>
            <a:srgbClr val="FFFAE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8" name="TextBox 37" descr="text box hiding answer">
            <a:extLst>
              <a:ext uri="{FF2B5EF4-FFF2-40B4-BE49-F238E27FC236}">
                <a16:creationId xmlns:a16="http://schemas.microsoft.com/office/drawing/2014/main" id="{EE8DAA76-37CB-43A0-910A-993B8B634C56}"/>
              </a:ext>
            </a:extLst>
          </p:cNvPr>
          <p:cNvSpPr txBox="1"/>
          <p:nvPr/>
        </p:nvSpPr>
        <p:spPr>
          <a:xfrm>
            <a:off x="4427286" y="5012709"/>
            <a:ext cx="3816381" cy="615553"/>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b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9" name="TextBox 38" descr="text box hiding answer">
            <a:extLst>
              <a:ext uri="{FF2B5EF4-FFF2-40B4-BE49-F238E27FC236}">
                <a16:creationId xmlns:a16="http://schemas.microsoft.com/office/drawing/2014/main" id="{2A3E6323-08E8-4EA7-AA49-852FC6522A60}"/>
              </a:ext>
            </a:extLst>
          </p:cNvPr>
          <p:cNvSpPr txBox="1"/>
          <p:nvPr/>
        </p:nvSpPr>
        <p:spPr>
          <a:xfrm>
            <a:off x="4459190" y="5717007"/>
            <a:ext cx="3967357" cy="615553"/>
          </a:xfrm>
          <a:prstGeom prst="rect">
            <a:avLst/>
          </a:prstGeom>
          <a:solidFill>
            <a:srgbClr val="FFFAE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0" name="TextBox 39">
            <a:extLst>
              <a:ext uri="{FF2B5EF4-FFF2-40B4-BE49-F238E27FC236}">
                <a16:creationId xmlns:a16="http://schemas.microsoft.com/office/drawing/2014/main" id="{0C5DCD37-E26B-4EF7-A789-EA85EA9123C2}"/>
              </a:ext>
            </a:extLst>
          </p:cNvPr>
          <p:cNvSpPr txBox="1"/>
          <p:nvPr/>
        </p:nvSpPr>
        <p:spPr>
          <a:xfrm>
            <a:off x="1338828" y="6391187"/>
            <a:ext cx="6904839" cy="404601"/>
          </a:xfrm>
          <a:prstGeom prst="rect">
            <a:avLst/>
          </a:prstGeom>
          <a:noFill/>
        </p:spPr>
        <p:txBody>
          <a:bodyPr wrap="square" rtlCol="0">
            <a:spAutoFit/>
          </a:bodyPr>
          <a:lstStyle/>
          <a:p>
            <a:pPr algn="l"/>
            <a:r>
              <a:rPr lang="en-GB" sz="2000" b="1" dirty="0">
                <a:solidFill>
                  <a:schemeClr val="bg1"/>
                </a:solidFill>
              </a:rPr>
              <a:t>die </a:t>
            </a:r>
            <a:r>
              <a:rPr lang="en-GB" sz="2000" b="1" dirty="0" err="1">
                <a:solidFill>
                  <a:schemeClr val="bg1"/>
                </a:solidFill>
              </a:rPr>
              <a:t>Duftspur</a:t>
            </a:r>
            <a:r>
              <a:rPr lang="en-GB" sz="2000" b="1" dirty="0">
                <a:solidFill>
                  <a:schemeClr val="bg1"/>
                </a:solidFill>
              </a:rPr>
              <a:t> </a:t>
            </a:r>
            <a:r>
              <a:rPr lang="en-GB" sz="2000" dirty="0">
                <a:solidFill>
                  <a:schemeClr val="bg1"/>
                </a:solidFill>
              </a:rPr>
              <a:t>– scent trail | </a:t>
            </a:r>
            <a:r>
              <a:rPr lang="en-GB" sz="2000" b="1" dirty="0" err="1">
                <a:solidFill>
                  <a:schemeClr val="bg1"/>
                </a:solidFill>
              </a:rPr>
              <a:t>wiegen</a:t>
            </a:r>
            <a:r>
              <a:rPr lang="en-GB" sz="2000" b="1" dirty="0">
                <a:solidFill>
                  <a:schemeClr val="bg1"/>
                </a:solidFill>
              </a:rPr>
              <a:t> </a:t>
            </a:r>
            <a:r>
              <a:rPr lang="en-GB" sz="2000" dirty="0">
                <a:solidFill>
                  <a:schemeClr val="bg1"/>
                </a:solidFill>
              </a:rPr>
              <a:t>– to weigh </a:t>
            </a:r>
            <a:endParaRPr lang="en-GB" dirty="0">
              <a:solidFill>
                <a:schemeClr val="bg1"/>
              </a:solidFill>
            </a:endParaRPr>
          </a:p>
        </p:txBody>
      </p:sp>
      <p:pic>
        <p:nvPicPr>
          <p:cNvPr id="18" name="Picture 17" descr="A red and black sign&#10;&#10;Description automatically generated">
            <a:extLst>
              <a:ext uri="{FF2B5EF4-FFF2-40B4-BE49-F238E27FC236}">
                <a16:creationId xmlns:a16="http://schemas.microsoft.com/office/drawing/2014/main" id="{D4ABADEF-865D-4623-A994-9E1F0CCEE28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096000" y="356228"/>
            <a:ext cx="1956224" cy="978112"/>
          </a:xfrm>
          <a:prstGeom prst="rect">
            <a:avLst/>
          </a:prstGeom>
        </p:spPr>
      </p:pic>
    </p:spTree>
    <p:extLst>
      <p:ext uri="{BB962C8B-B14F-4D97-AF65-F5344CB8AC3E}">
        <p14:creationId xmlns:p14="http://schemas.microsoft.com/office/powerpoint/2010/main" val="4118509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3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38"/>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33" grpId="0" animBg="1"/>
      <p:bldP spid="34" grpId="0" animBg="1"/>
      <p:bldP spid="35" grpId="0" animBg="1"/>
      <p:bldP spid="37" grpId="0" animBg="1"/>
      <p:bldP spid="38" grpId="0" animBg="1"/>
      <p:bldP spid="3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192965" cy="647577"/>
          </a:xfrm>
        </p:spPr>
        <p:txBody>
          <a:bodyPr>
            <a:normAutofit/>
          </a:bodyPr>
          <a:lstStyle/>
          <a:p>
            <a:r>
              <a:rPr lang="en-GB" sz="2800" b="1" dirty="0" err="1">
                <a:solidFill>
                  <a:schemeClr val="bg1"/>
                </a:solidFill>
              </a:rPr>
              <a:t>Klimakrise</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8446913" y="247046"/>
            <a:ext cx="3512287"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2292626" y="201216"/>
            <a:ext cx="5563891" cy="461665"/>
          </a:xfrm>
          <a:prstGeom prst="rect">
            <a:avLst/>
          </a:prstGeom>
          <a:noFill/>
        </p:spPr>
        <p:txBody>
          <a:bodyPr wrap="square" rtlCol="0">
            <a:spAutoFit/>
          </a:bodyPr>
          <a:lstStyle/>
          <a:p>
            <a:r>
              <a:rPr lang="en-US" sz="2400" dirty="0"/>
              <a:t>Lies den Text.  </a:t>
            </a:r>
            <a:r>
              <a:rPr lang="en-US" sz="2400" dirty="0" err="1"/>
              <a:t>Finde</a:t>
            </a:r>
            <a:r>
              <a:rPr lang="en-US" sz="2400" dirty="0"/>
              <a:t> </a:t>
            </a:r>
            <a:r>
              <a:rPr lang="en-US" sz="2400" dirty="0" err="1"/>
              <a:t>Synonyme</a:t>
            </a:r>
            <a:r>
              <a:rPr lang="en-US" sz="2400" dirty="0"/>
              <a:t>.</a:t>
            </a:r>
          </a:p>
        </p:txBody>
      </p:sp>
      <p:pic>
        <p:nvPicPr>
          <p:cNvPr id="7" name="Picture 6" descr="A person holding a sign&#10;&#10;Description automatically generated">
            <a:extLst>
              <a:ext uri="{FF2B5EF4-FFF2-40B4-BE49-F238E27FC236}">
                <a16:creationId xmlns:a16="http://schemas.microsoft.com/office/drawing/2014/main" id="{D115C7CE-71C3-4668-866C-D333471CC5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038697" y="1986098"/>
            <a:ext cx="4852868" cy="3639650"/>
          </a:xfrm>
          <a:prstGeom prst="rect">
            <a:avLst/>
          </a:prstGeom>
        </p:spPr>
      </p:pic>
      <p:pic>
        <p:nvPicPr>
          <p:cNvPr id="10" name="Picture 9">
            <a:extLst>
              <a:ext uri="{FF2B5EF4-FFF2-40B4-BE49-F238E27FC236}">
                <a16:creationId xmlns:a16="http://schemas.microsoft.com/office/drawing/2014/main" id="{57257AF8-DDE7-43DA-BA51-5486555C0E54}"/>
              </a:ext>
            </a:extLst>
          </p:cNvPr>
          <p:cNvPicPr>
            <a:picLocks noChangeAspect="1"/>
          </p:cNvPicPr>
          <p:nvPr/>
        </p:nvPicPr>
        <p:blipFill>
          <a:blip r:embed="rId4"/>
          <a:stretch>
            <a:fillRect/>
          </a:stretch>
        </p:blipFill>
        <p:spPr>
          <a:xfrm>
            <a:off x="297569" y="1379488"/>
            <a:ext cx="4347737" cy="4852869"/>
          </a:xfrm>
          <a:prstGeom prst="rect">
            <a:avLst/>
          </a:prstGeom>
        </p:spPr>
      </p:pic>
      <p:sp>
        <p:nvSpPr>
          <p:cNvPr id="13" name="Action Button: Custom 16">
            <a:hlinkClick r:id="" action="ppaction://noaction" highlightClick="1">
              <a:snd r:embed="rId5" name="14. jedes Jahr.wav"/>
            </a:hlinkClick>
            <a:extLst>
              <a:ext uri="{FF2B5EF4-FFF2-40B4-BE49-F238E27FC236}">
                <a16:creationId xmlns:a16="http://schemas.microsoft.com/office/drawing/2014/main" id="{40AC146B-8EAA-D740-AC7A-C1A5EBF33EF5}"/>
              </a:ext>
            </a:extLst>
          </p:cNvPr>
          <p:cNvSpPr/>
          <p:nvPr/>
        </p:nvSpPr>
        <p:spPr>
          <a:xfrm>
            <a:off x="8796082" y="1021549"/>
            <a:ext cx="393922" cy="357939"/>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1</a:t>
            </a:r>
          </a:p>
        </p:txBody>
      </p:sp>
      <p:sp>
        <p:nvSpPr>
          <p:cNvPr id="14" name="Action Button: Custom 16">
            <a:hlinkClick r:id="" action="ppaction://noaction" highlightClick="1">
              <a:snd r:embed="rId6" name="14. begreifen.wav"/>
            </a:hlinkClick>
            <a:extLst>
              <a:ext uri="{FF2B5EF4-FFF2-40B4-BE49-F238E27FC236}">
                <a16:creationId xmlns:a16="http://schemas.microsoft.com/office/drawing/2014/main" id="{C24FE60A-B9F8-4143-9740-46CCDA99BEC4}"/>
              </a:ext>
            </a:extLst>
          </p:cNvPr>
          <p:cNvSpPr/>
          <p:nvPr/>
        </p:nvSpPr>
        <p:spPr>
          <a:xfrm>
            <a:off x="8796082" y="1494183"/>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2</a:t>
            </a:r>
          </a:p>
        </p:txBody>
      </p:sp>
      <p:sp>
        <p:nvSpPr>
          <p:cNvPr id="15" name="Action Button: Custom 16">
            <a:hlinkClick r:id="" action="ppaction://noaction" highlightClick="1">
              <a:snd r:embed="rId7" name="14. klar.wav"/>
            </a:hlinkClick>
            <a:extLst>
              <a:ext uri="{FF2B5EF4-FFF2-40B4-BE49-F238E27FC236}">
                <a16:creationId xmlns:a16="http://schemas.microsoft.com/office/drawing/2014/main" id="{87E9D741-14D0-CD40-95A4-C3F0690F1774}"/>
              </a:ext>
            </a:extLst>
          </p:cNvPr>
          <p:cNvSpPr/>
          <p:nvPr/>
        </p:nvSpPr>
        <p:spPr>
          <a:xfrm>
            <a:off x="8794004" y="2004878"/>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3</a:t>
            </a:r>
          </a:p>
        </p:txBody>
      </p:sp>
      <p:sp>
        <p:nvSpPr>
          <p:cNvPr id="16" name="Action Button: Custom 15">
            <a:hlinkClick r:id="" action="ppaction://noaction" highlightClick="1">
              <a:snd r:embed="rId8" name="14. Konsequenzen.wav"/>
            </a:hlinkClick>
            <a:extLst>
              <a:ext uri="{FF2B5EF4-FFF2-40B4-BE49-F238E27FC236}">
                <a16:creationId xmlns:a16="http://schemas.microsoft.com/office/drawing/2014/main" id="{5C516A97-2AF5-BD4B-A799-BA66A28F6299}"/>
              </a:ext>
            </a:extLst>
          </p:cNvPr>
          <p:cNvSpPr/>
          <p:nvPr/>
        </p:nvSpPr>
        <p:spPr>
          <a:xfrm>
            <a:off x="8794004" y="2515573"/>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4</a:t>
            </a:r>
          </a:p>
        </p:txBody>
      </p:sp>
      <p:sp>
        <p:nvSpPr>
          <p:cNvPr id="17" name="Action Button: Custom 16">
            <a:hlinkClick r:id="" action="ppaction://noaction" highlightClick="1">
              <a:snd r:embed="rId9" name="14. täglich.wav"/>
            </a:hlinkClick>
            <a:extLst>
              <a:ext uri="{FF2B5EF4-FFF2-40B4-BE49-F238E27FC236}">
                <a16:creationId xmlns:a16="http://schemas.microsoft.com/office/drawing/2014/main" id="{0AD1ADA9-67AD-9842-A9FF-361C975D220D}"/>
              </a:ext>
            </a:extLst>
          </p:cNvPr>
          <p:cNvSpPr/>
          <p:nvPr/>
        </p:nvSpPr>
        <p:spPr>
          <a:xfrm>
            <a:off x="8794004" y="3033000"/>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5</a:t>
            </a:r>
          </a:p>
        </p:txBody>
      </p:sp>
      <p:sp>
        <p:nvSpPr>
          <p:cNvPr id="18" name="Action Button: Custom 16">
            <a:hlinkClick r:id="" action="ppaction://noaction" highlightClick="1">
              <a:snd r:embed="rId10" name="14. Schließlich.wav"/>
            </a:hlinkClick>
            <a:extLst>
              <a:ext uri="{FF2B5EF4-FFF2-40B4-BE49-F238E27FC236}">
                <a16:creationId xmlns:a16="http://schemas.microsoft.com/office/drawing/2014/main" id="{EF1B577F-7101-BF4E-A0E2-EDF801C10301}"/>
              </a:ext>
            </a:extLst>
          </p:cNvPr>
          <p:cNvSpPr/>
          <p:nvPr/>
        </p:nvSpPr>
        <p:spPr>
          <a:xfrm>
            <a:off x="8794004" y="3559791"/>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6</a:t>
            </a:r>
          </a:p>
        </p:txBody>
      </p:sp>
      <p:sp>
        <p:nvSpPr>
          <p:cNvPr id="8" name="TextBox 7">
            <a:extLst>
              <a:ext uri="{FF2B5EF4-FFF2-40B4-BE49-F238E27FC236}">
                <a16:creationId xmlns:a16="http://schemas.microsoft.com/office/drawing/2014/main" id="{CFAE3EC1-1F93-C54D-AF08-5D679A4EB968}"/>
              </a:ext>
            </a:extLst>
          </p:cNvPr>
          <p:cNvSpPr txBox="1"/>
          <p:nvPr/>
        </p:nvSpPr>
        <p:spPr>
          <a:xfrm>
            <a:off x="9350899" y="969685"/>
            <a:ext cx="1704313" cy="461665"/>
          </a:xfrm>
          <a:prstGeom prst="rect">
            <a:avLst/>
          </a:prstGeom>
          <a:noFill/>
        </p:spPr>
        <p:txBody>
          <a:bodyPr wrap="none" rtlCol="0">
            <a:spAutoFit/>
          </a:bodyPr>
          <a:lstStyle/>
          <a:p>
            <a:pPr algn="l"/>
            <a:r>
              <a:rPr lang="en-US" sz="2400" dirty="0" err="1"/>
              <a:t>jedes</a:t>
            </a:r>
            <a:r>
              <a:rPr lang="en-US" sz="2400" dirty="0"/>
              <a:t> </a:t>
            </a:r>
            <a:r>
              <a:rPr lang="en-US" sz="2400" dirty="0" err="1"/>
              <a:t>Jahr</a:t>
            </a:r>
            <a:endParaRPr lang="en-US" sz="2400" dirty="0"/>
          </a:p>
        </p:txBody>
      </p:sp>
      <p:sp>
        <p:nvSpPr>
          <p:cNvPr id="9" name="TextBox 8">
            <a:extLst>
              <a:ext uri="{FF2B5EF4-FFF2-40B4-BE49-F238E27FC236}">
                <a16:creationId xmlns:a16="http://schemas.microsoft.com/office/drawing/2014/main" id="{6928FB97-C189-014C-9F2C-9F8AEDF6EAA7}"/>
              </a:ext>
            </a:extLst>
          </p:cNvPr>
          <p:cNvSpPr txBox="1"/>
          <p:nvPr/>
        </p:nvSpPr>
        <p:spPr>
          <a:xfrm>
            <a:off x="9350899" y="1461350"/>
            <a:ext cx="1640193" cy="461665"/>
          </a:xfrm>
          <a:prstGeom prst="rect">
            <a:avLst/>
          </a:prstGeom>
          <a:noFill/>
        </p:spPr>
        <p:txBody>
          <a:bodyPr wrap="none" rtlCol="0">
            <a:spAutoFit/>
          </a:bodyPr>
          <a:lstStyle/>
          <a:p>
            <a:pPr algn="l"/>
            <a:r>
              <a:rPr lang="en-US" sz="2400" dirty="0" err="1"/>
              <a:t>begreifen</a:t>
            </a:r>
            <a:endParaRPr lang="en-US" sz="2400" dirty="0"/>
          </a:p>
        </p:txBody>
      </p:sp>
      <p:sp>
        <p:nvSpPr>
          <p:cNvPr id="19" name="TextBox 18">
            <a:extLst>
              <a:ext uri="{FF2B5EF4-FFF2-40B4-BE49-F238E27FC236}">
                <a16:creationId xmlns:a16="http://schemas.microsoft.com/office/drawing/2014/main" id="{C2B71673-8565-A047-835D-8F65D5163B5B}"/>
              </a:ext>
            </a:extLst>
          </p:cNvPr>
          <p:cNvSpPr txBox="1"/>
          <p:nvPr/>
        </p:nvSpPr>
        <p:spPr>
          <a:xfrm>
            <a:off x="9350899" y="1972045"/>
            <a:ext cx="702436" cy="461665"/>
          </a:xfrm>
          <a:prstGeom prst="rect">
            <a:avLst/>
          </a:prstGeom>
          <a:noFill/>
        </p:spPr>
        <p:txBody>
          <a:bodyPr wrap="none" rtlCol="0">
            <a:spAutoFit/>
          </a:bodyPr>
          <a:lstStyle/>
          <a:p>
            <a:pPr algn="l"/>
            <a:r>
              <a:rPr lang="en-US" sz="2400" dirty="0" err="1"/>
              <a:t>klar</a:t>
            </a:r>
            <a:endParaRPr lang="en-US" sz="2400" dirty="0"/>
          </a:p>
        </p:txBody>
      </p:sp>
      <p:sp>
        <p:nvSpPr>
          <p:cNvPr id="20" name="TextBox 19">
            <a:extLst>
              <a:ext uri="{FF2B5EF4-FFF2-40B4-BE49-F238E27FC236}">
                <a16:creationId xmlns:a16="http://schemas.microsoft.com/office/drawing/2014/main" id="{D61D8B01-3FDD-7F42-B8BD-340A8CA0F075}"/>
              </a:ext>
            </a:extLst>
          </p:cNvPr>
          <p:cNvSpPr txBox="1"/>
          <p:nvPr/>
        </p:nvSpPr>
        <p:spPr>
          <a:xfrm>
            <a:off x="9350899" y="2479617"/>
            <a:ext cx="2380780" cy="461665"/>
          </a:xfrm>
          <a:prstGeom prst="rect">
            <a:avLst/>
          </a:prstGeom>
          <a:noFill/>
        </p:spPr>
        <p:txBody>
          <a:bodyPr wrap="none" rtlCol="0">
            <a:spAutoFit/>
          </a:bodyPr>
          <a:lstStyle/>
          <a:p>
            <a:pPr algn="l"/>
            <a:r>
              <a:rPr lang="en-US" sz="2400" dirty="0" err="1"/>
              <a:t>Konsequenzen</a:t>
            </a:r>
            <a:endParaRPr lang="en-US" sz="2400" dirty="0"/>
          </a:p>
        </p:txBody>
      </p:sp>
      <p:sp>
        <p:nvSpPr>
          <p:cNvPr id="21" name="TextBox 20">
            <a:extLst>
              <a:ext uri="{FF2B5EF4-FFF2-40B4-BE49-F238E27FC236}">
                <a16:creationId xmlns:a16="http://schemas.microsoft.com/office/drawing/2014/main" id="{486A019D-58A1-B14C-B4C9-BCF7F3CBDD00}"/>
              </a:ext>
            </a:extLst>
          </p:cNvPr>
          <p:cNvSpPr txBox="1"/>
          <p:nvPr/>
        </p:nvSpPr>
        <p:spPr>
          <a:xfrm>
            <a:off x="9350899" y="2968883"/>
            <a:ext cx="1213794" cy="461665"/>
          </a:xfrm>
          <a:prstGeom prst="rect">
            <a:avLst/>
          </a:prstGeom>
          <a:noFill/>
        </p:spPr>
        <p:txBody>
          <a:bodyPr wrap="none" rtlCol="0">
            <a:spAutoFit/>
          </a:bodyPr>
          <a:lstStyle/>
          <a:p>
            <a:pPr algn="l"/>
            <a:r>
              <a:rPr lang="en-US" sz="2400" dirty="0" err="1"/>
              <a:t>täglich</a:t>
            </a:r>
            <a:endParaRPr lang="en-US" sz="2400" dirty="0"/>
          </a:p>
        </p:txBody>
      </p:sp>
      <p:sp>
        <p:nvSpPr>
          <p:cNvPr id="22" name="TextBox 21">
            <a:extLst>
              <a:ext uri="{FF2B5EF4-FFF2-40B4-BE49-F238E27FC236}">
                <a16:creationId xmlns:a16="http://schemas.microsoft.com/office/drawing/2014/main" id="{D61C0850-904F-EF41-ABB5-2B631FEDE865}"/>
              </a:ext>
            </a:extLst>
          </p:cNvPr>
          <p:cNvSpPr txBox="1"/>
          <p:nvPr/>
        </p:nvSpPr>
        <p:spPr>
          <a:xfrm>
            <a:off x="9393126" y="3497884"/>
            <a:ext cx="1691489" cy="461665"/>
          </a:xfrm>
          <a:prstGeom prst="rect">
            <a:avLst/>
          </a:prstGeom>
          <a:noFill/>
        </p:spPr>
        <p:txBody>
          <a:bodyPr wrap="none" rtlCol="0">
            <a:spAutoFit/>
          </a:bodyPr>
          <a:lstStyle/>
          <a:p>
            <a:pPr algn="l"/>
            <a:r>
              <a:rPr lang="en-US" sz="2400" dirty="0" err="1"/>
              <a:t>schließlich</a:t>
            </a:r>
            <a:endParaRPr lang="en-US" sz="2400" dirty="0"/>
          </a:p>
        </p:txBody>
      </p:sp>
      <p:cxnSp>
        <p:nvCxnSpPr>
          <p:cNvPr id="24" name="Straight Connector 23">
            <a:extLst>
              <a:ext uri="{FF2B5EF4-FFF2-40B4-BE49-F238E27FC236}">
                <a16:creationId xmlns:a16="http://schemas.microsoft.com/office/drawing/2014/main" id="{C729D447-4C40-6C44-8D94-2CCB2EAA9851}"/>
              </a:ext>
            </a:extLst>
          </p:cNvPr>
          <p:cNvCxnSpPr>
            <a:cxnSpLocks/>
          </p:cNvCxnSpPr>
          <p:nvPr/>
        </p:nvCxnSpPr>
        <p:spPr>
          <a:xfrm>
            <a:off x="2192965" y="3199715"/>
            <a:ext cx="1067070" cy="0"/>
          </a:xfrm>
          <a:prstGeom prst="line">
            <a:avLst/>
          </a:prstGeom>
          <a:ln w="28575">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87E9ED2-3318-0C41-A477-EE28ADA59010}"/>
              </a:ext>
            </a:extLst>
          </p:cNvPr>
          <p:cNvCxnSpPr>
            <a:cxnSpLocks/>
          </p:cNvCxnSpPr>
          <p:nvPr/>
        </p:nvCxnSpPr>
        <p:spPr>
          <a:xfrm>
            <a:off x="852132" y="4359280"/>
            <a:ext cx="1020412" cy="0"/>
          </a:xfrm>
          <a:prstGeom prst="line">
            <a:avLst/>
          </a:prstGeom>
          <a:ln w="28575">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4E4C0BF-315C-1642-9A0E-F721C93F064A}"/>
              </a:ext>
            </a:extLst>
          </p:cNvPr>
          <p:cNvCxnSpPr>
            <a:cxnSpLocks/>
          </p:cNvCxnSpPr>
          <p:nvPr/>
        </p:nvCxnSpPr>
        <p:spPr>
          <a:xfrm>
            <a:off x="1434952" y="5517686"/>
            <a:ext cx="857674" cy="0"/>
          </a:xfrm>
          <a:prstGeom prst="line">
            <a:avLst/>
          </a:prstGeom>
          <a:ln w="28575">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06DE99D-76AC-2E4F-9C17-5BB50DEBE5E2}"/>
              </a:ext>
            </a:extLst>
          </p:cNvPr>
          <p:cNvCxnSpPr>
            <a:cxnSpLocks/>
          </p:cNvCxnSpPr>
          <p:nvPr/>
        </p:nvCxnSpPr>
        <p:spPr>
          <a:xfrm>
            <a:off x="3365782" y="2941282"/>
            <a:ext cx="729140" cy="0"/>
          </a:xfrm>
          <a:prstGeom prst="line">
            <a:avLst/>
          </a:prstGeom>
          <a:ln w="28575">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BAAA950-ECD0-474C-A821-D614A257311C}"/>
              </a:ext>
            </a:extLst>
          </p:cNvPr>
          <p:cNvCxnSpPr>
            <a:cxnSpLocks/>
          </p:cNvCxnSpPr>
          <p:nvPr/>
        </p:nvCxnSpPr>
        <p:spPr>
          <a:xfrm>
            <a:off x="1982737" y="5247177"/>
            <a:ext cx="788598" cy="0"/>
          </a:xfrm>
          <a:prstGeom prst="line">
            <a:avLst/>
          </a:prstGeom>
          <a:ln w="28575">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E3B5D53-2CA7-3247-80D5-E0EA261B0B6F}"/>
              </a:ext>
            </a:extLst>
          </p:cNvPr>
          <p:cNvCxnSpPr>
            <a:cxnSpLocks/>
          </p:cNvCxnSpPr>
          <p:nvPr/>
        </p:nvCxnSpPr>
        <p:spPr>
          <a:xfrm>
            <a:off x="1501213" y="5817019"/>
            <a:ext cx="1067070" cy="0"/>
          </a:xfrm>
          <a:prstGeom prst="line">
            <a:avLst/>
          </a:prstGeom>
          <a:ln w="28575">
            <a:solidFill>
              <a:srgbClr val="DAA520"/>
            </a:solidFill>
          </a:ln>
        </p:spPr>
        <p:style>
          <a:lnRef idx="1">
            <a:schemeClr val="accent1"/>
          </a:lnRef>
          <a:fillRef idx="0">
            <a:schemeClr val="accent1"/>
          </a:fillRef>
          <a:effectRef idx="0">
            <a:schemeClr val="accent1"/>
          </a:effectRef>
          <a:fontRef idx="minor">
            <a:schemeClr val="tx1"/>
          </a:fontRef>
        </p:style>
      </p:cxnSp>
      <p:sp>
        <p:nvSpPr>
          <p:cNvPr id="35" name="TextBox 34">
            <a:hlinkClick r:id="" action="ppaction://noaction">
              <a:snd r:embed="rId11" name="14. 2019.wav"/>
            </a:hlinkClick>
            <a:extLst>
              <a:ext uri="{FF2B5EF4-FFF2-40B4-BE49-F238E27FC236}">
                <a16:creationId xmlns:a16="http://schemas.microsoft.com/office/drawing/2014/main" id="{F0FB5600-555F-F743-9C6E-A86B24EA9DC7}"/>
              </a:ext>
            </a:extLst>
          </p:cNvPr>
          <p:cNvSpPr txBox="1"/>
          <p:nvPr/>
        </p:nvSpPr>
        <p:spPr>
          <a:xfrm>
            <a:off x="8791866" y="4234608"/>
            <a:ext cx="864339" cy="461665"/>
          </a:xfrm>
          <a:prstGeom prst="rect">
            <a:avLst/>
          </a:prstGeom>
          <a:solidFill>
            <a:srgbClr val="FFFAEF"/>
          </a:solidFill>
          <a:ln>
            <a:solidFill>
              <a:srgbClr val="1E3764"/>
            </a:solidFill>
          </a:ln>
        </p:spPr>
        <p:txBody>
          <a:bodyPr wrap="none" rtlCol="0">
            <a:spAutoFit/>
          </a:bodyPr>
          <a:lstStyle/>
          <a:p>
            <a:pPr algn="l"/>
            <a:r>
              <a:rPr lang="en-US" sz="2400" dirty="0"/>
              <a:t>2019</a:t>
            </a:r>
          </a:p>
        </p:txBody>
      </p:sp>
      <p:sp>
        <p:nvSpPr>
          <p:cNvPr id="36" name="TextBox 35">
            <a:hlinkClick r:id="" action="ppaction://noaction">
              <a:snd r:embed="rId12" name="14. am 2. Juli.wav"/>
            </a:hlinkClick>
            <a:extLst>
              <a:ext uri="{FF2B5EF4-FFF2-40B4-BE49-F238E27FC236}">
                <a16:creationId xmlns:a16="http://schemas.microsoft.com/office/drawing/2014/main" id="{49F3FB03-1283-B649-A8AF-F9FBCE8655FB}"/>
              </a:ext>
            </a:extLst>
          </p:cNvPr>
          <p:cNvSpPr txBox="1"/>
          <p:nvPr/>
        </p:nvSpPr>
        <p:spPr>
          <a:xfrm>
            <a:off x="9863114" y="4226290"/>
            <a:ext cx="1566454" cy="461665"/>
          </a:xfrm>
          <a:prstGeom prst="rect">
            <a:avLst/>
          </a:prstGeom>
          <a:solidFill>
            <a:srgbClr val="FFFAEF"/>
          </a:solidFill>
          <a:ln>
            <a:solidFill>
              <a:srgbClr val="1E3764"/>
            </a:solidFill>
          </a:ln>
        </p:spPr>
        <p:txBody>
          <a:bodyPr wrap="none" rtlCol="0">
            <a:spAutoFit/>
          </a:bodyPr>
          <a:lstStyle/>
          <a:p>
            <a:pPr algn="l"/>
            <a:r>
              <a:rPr lang="en-US" sz="2400" dirty="0"/>
              <a:t>am 2. </a:t>
            </a:r>
            <a:r>
              <a:rPr lang="en-US" sz="2400" dirty="0" err="1"/>
              <a:t>Juli</a:t>
            </a:r>
            <a:endParaRPr lang="en-US" sz="2400" dirty="0"/>
          </a:p>
        </p:txBody>
      </p:sp>
      <p:sp>
        <p:nvSpPr>
          <p:cNvPr id="37" name="TextBox 36">
            <a:hlinkClick r:id="" action="ppaction://noaction">
              <a:snd r:embed="rId13" name="14. 53,1Grad.wav"/>
            </a:hlinkClick>
            <a:extLst>
              <a:ext uri="{FF2B5EF4-FFF2-40B4-BE49-F238E27FC236}">
                <a16:creationId xmlns:a16="http://schemas.microsoft.com/office/drawing/2014/main" id="{E6032D71-D89F-BD4F-8F79-1CE5560E4CBD}"/>
              </a:ext>
            </a:extLst>
          </p:cNvPr>
          <p:cNvSpPr txBox="1"/>
          <p:nvPr/>
        </p:nvSpPr>
        <p:spPr>
          <a:xfrm>
            <a:off x="8815946" y="4878532"/>
            <a:ext cx="1646605" cy="461665"/>
          </a:xfrm>
          <a:prstGeom prst="rect">
            <a:avLst/>
          </a:prstGeom>
          <a:solidFill>
            <a:srgbClr val="FFFAEF"/>
          </a:solidFill>
          <a:ln>
            <a:solidFill>
              <a:srgbClr val="1E3764"/>
            </a:solidFill>
          </a:ln>
        </p:spPr>
        <p:txBody>
          <a:bodyPr wrap="none" rtlCol="0">
            <a:spAutoFit/>
          </a:bodyPr>
          <a:lstStyle/>
          <a:p>
            <a:pPr algn="l"/>
            <a:r>
              <a:rPr lang="en-US" sz="2400" dirty="0"/>
              <a:t>53,1 Grad</a:t>
            </a:r>
          </a:p>
        </p:txBody>
      </p:sp>
      <p:sp>
        <p:nvSpPr>
          <p:cNvPr id="38" name="TextBox 37">
            <a:hlinkClick r:id="" action="ppaction://noaction">
              <a:snd r:embed="rId14" name="14. 252Md.wav"/>
            </a:hlinkClick>
            <a:extLst>
              <a:ext uri="{FF2B5EF4-FFF2-40B4-BE49-F238E27FC236}">
                <a16:creationId xmlns:a16="http://schemas.microsoft.com/office/drawing/2014/main" id="{A1439DA8-D032-9340-A396-090564826219}"/>
              </a:ext>
            </a:extLst>
          </p:cNvPr>
          <p:cNvSpPr txBox="1"/>
          <p:nvPr/>
        </p:nvSpPr>
        <p:spPr>
          <a:xfrm>
            <a:off x="8862945" y="5476826"/>
            <a:ext cx="2380780" cy="830997"/>
          </a:xfrm>
          <a:prstGeom prst="rect">
            <a:avLst/>
          </a:prstGeom>
          <a:solidFill>
            <a:srgbClr val="FFFAEF"/>
          </a:solidFill>
          <a:ln>
            <a:solidFill>
              <a:srgbClr val="1E3764"/>
            </a:solidFill>
          </a:ln>
        </p:spPr>
        <p:txBody>
          <a:bodyPr wrap="square" rtlCol="0">
            <a:spAutoFit/>
          </a:bodyPr>
          <a:lstStyle/>
          <a:p>
            <a:pPr algn="l"/>
            <a:r>
              <a:rPr lang="en-US" sz="2400" dirty="0"/>
              <a:t>252 </a:t>
            </a:r>
            <a:r>
              <a:rPr lang="en-US" sz="2400" dirty="0" err="1"/>
              <a:t>Milliarden</a:t>
            </a:r>
            <a:r>
              <a:rPr lang="en-US" sz="2400" dirty="0"/>
              <a:t> </a:t>
            </a:r>
            <a:r>
              <a:rPr lang="en-US" sz="2400" dirty="0" err="1"/>
              <a:t>Tonnen</a:t>
            </a:r>
            <a:endParaRPr lang="en-US" sz="2400" dirty="0"/>
          </a:p>
        </p:txBody>
      </p:sp>
      <p:sp>
        <p:nvSpPr>
          <p:cNvPr id="39" name="TextBox 38">
            <a:hlinkClick r:id="" action="ppaction://noaction">
              <a:snd r:embed="rId15" name="14. 150.wav"/>
            </a:hlinkClick>
            <a:extLst>
              <a:ext uri="{FF2B5EF4-FFF2-40B4-BE49-F238E27FC236}">
                <a16:creationId xmlns:a16="http://schemas.microsoft.com/office/drawing/2014/main" id="{81A32101-0B37-7C47-A9E9-451CC91CF07A}"/>
              </a:ext>
            </a:extLst>
          </p:cNvPr>
          <p:cNvSpPr txBox="1"/>
          <p:nvPr/>
        </p:nvSpPr>
        <p:spPr>
          <a:xfrm>
            <a:off x="10664791" y="4878531"/>
            <a:ext cx="694421" cy="461665"/>
          </a:xfrm>
          <a:prstGeom prst="rect">
            <a:avLst/>
          </a:prstGeom>
          <a:solidFill>
            <a:srgbClr val="FFFAEF"/>
          </a:solidFill>
          <a:ln>
            <a:solidFill>
              <a:srgbClr val="1E3764"/>
            </a:solidFill>
          </a:ln>
        </p:spPr>
        <p:txBody>
          <a:bodyPr wrap="none" rtlCol="0">
            <a:spAutoFit/>
          </a:bodyPr>
          <a:lstStyle/>
          <a:p>
            <a:pPr algn="l"/>
            <a:r>
              <a:rPr lang="en-US" sz="2400" dirty="0"/>
              <a:t>150</a:t>
            </a:r>
          </a:p>
        </p:txBody>
      </p:sp>
      <p:sp>
        <p:nvSpPr>
          <p:cNvPr id="41" name="TextBox 40">
            <a:extLst>
              <a:ext uri="{FF2B5EF4-FFF2-40B4-BE49-F238E27FC236}">
                <a16:creationId xmlns:a16="http://schemas.microsoft.com/office/drawing/2014/main" id="{6CC5B761-BFB5-484F-9735-DE0A93E8E512}"/>
              </a:ext>
            </a:extLst>
          </p:cNvPr>
          <p:cNvSpPr txBox="1"/>
          <p:nvPr/>
        </p:nvSpPr>
        <p:spPr>
          <a:xfrm>
            <a:off x="2292626" y="630301"/>
            <a:ext cx="3384260" cy="461665"/>
          </a:xfrm>
          <a:prstGeom prst="rect">
            <a:avLst/>
          </a:prstGeom>
          <a:noFill/>
        </p:spPr>
        <p:txBody>
          <a:bodyPr wrap="none" rtlCol="0">
            <a:spAutoFit/>
          </a:bodyPr>
          <a:lstStyle/>
          <a:p>
            <a:pPr algn="l"/>
            <a:r>
              <a:rPr lang="en-US" sz="2400" dirty="0"/>
              <a:t>Lies </a:t>
            </a:r>
            <a:r>
              <a:rPr lang="en-US" sz="2400" dirty="0" err="1"/>
              <a:t>jetzt</a:t>
            </a:r>
            <a:r>
              <a:rPr lang="en-US" sz="2400" dirty="0"/>
              <a:t> den Text </a:t>
            </a:r>
            <a:r>
              <a:rPr lang="en-US" sz="2400" dirty="0" err="1"/>
              <a:t>vor</a:t>
            </a:r>
            <a:r>
              <a:rPr lang="en-US" sz="2400" dirty="0"/>
              <a:t>.</a:t>
            </a:r>
          </a:p>
        </p:txBody>
      </p:sp>
      <p:pic>
        <p:nvPicPr>
          <p:cNvPr id="33" name="Picture 32" descr="A cartoon of a child reading a newspaper&#10;&#10;Description automatically generated">
            <a:extLst>
              <a:ext uri="{FF2B5EF4-FFF2-40B4-BE49-F238E27FC236}">
                <a16:creationId xmlns:a16="http://schemas.microsoft.com/office/drawing/2014/main" id="{A00F17DE-45FB-4C85-8444-6A00189134F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09605" y="899508"/>
            <a:ext cx="1083163" cy="1300970"/>
          </a:xfrm>
          <a:prstGeom prst="rect">
            <a:avLst/>
          </a:prstGeom>
        </p:spPr>
      </p:pic>
    </p:spTree>
    <p:extLst>
      <p:ext uri="{BB962C8B-B14F-4D97-AF65-F5344CB8AC3E}">
        <p14:creationId xmlns:p14="http://schemas.microsoft.com/office/powerpoint/2010/main" val="277232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2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24"/>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26"/>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32"/>
                                        </p:tgtEl>
                                        <p:attrNameLst>
                                          <p:attrName>style.visibility</p:attrName>
                                        </p:attrNameLst>
                                      </p:cBhvr>
                                      <p:to>
                                        <p:strVal val="hidden"/>
                                      </p:to>
                                    </p:set>
                                  </p:childTnLst>
                                </p:cTn>
                              </p:par>
                              <p:par>
                                <p:cTn id="47" presetID="1" presetClass="entr" presetSubtype="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nodeType="clickEffect">
                                  <p:stCondLst>
                                    <p:cond delay="0"/>
                                  </p:stCondLst>
                                  <p:childTnLst>
                                    <p:set>
                                      <p:cBhvr>
                                        <p:cTn id="56" dur="1" fill="hold">
                                          <p:stCondLst>
                                            <p:cond delay="0"/>
                                          </p:stCondLst>
                                        </p:cTn>
                                        <p:tgtEl>
                                          <p:spTgt spid="34"/>
                                        </p:tgtEl>
                                        <p:attrNameLst>
                                          <p:attrName>style.visibility</p:attrName>
                                        </p:attrNameLst>
                                      </p:cBhvr>
                                      <p:to>
                                        <p:strVal val="hidden"/>
                                      </p:to>
                                    </p:set>
                                  </p:childTnLst>
                                </p:cTn>
                              </p:par>
                              <p:par>
                                <p:cTn id="57" presetID="1" presetClass="entr" presetSubtype="0" fill="hold" grpId="0" nodeType="with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30"/>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1"/>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5"/>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6"/>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7"/>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8"/>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9" grpId="0"/>
      <p:bldP spid="20" grpId="0"/>
      <p:bldP spid="21" grpId="0"/>
      <p:bldP spid="22" grpId="0"/>
      <p:bldP spid="35" grpId="0" animBg="1"/>
      <p:bldP spid="36" grpId="0" animBg="1"/>
      <p:bldP spid="37" grpId="0" animBg="1"/>
      <p:bldP spid="38" grpId="0" animBg="1"/>
      <p:bldP spid="39" grpId="0" animBg="1"/>
      <p:bldP spid="4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237399" cy="647577"/>
          </a:xfrm>
        </p:spPr>
        <p:txBody>
          <a:bodyPr>
            <a:normAutofit/>
          </a:bodyPr>
          <a:lstStyle/>
          <a:p>
            <a:r>
              <a:rPr lang="en-GB" sz="2800" b="1" dirty="0" err="1">
                <a:solidFill>
                  <a:schemeClr val="bg1"/>
                </a:solidFill>
              </a:rPr>
              <a:t>Tierprofile</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537685" y="247046"/>
            <a:ext cx="2419643"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err="1">
                <a:solidFill>
                  <a:schemeClr val="tx1"/>
                </a:solidFill>
                <a:latin typeface="Century Gothic" panose="020B0502020202020204" pitchFamily="34" charset="0"/>
              </a:rPr>
              <a:t>lesen</a:t>
            </a:r>
            <a:r>
              <a:rPr lang="en-GB" sz="2000" b="1" dirty="0">
                <a:solidFill>
                  <a:schemeClr val="tx1"/>
                </a:solidFill>
                <a:latin typeface="Century Gothic" panose="020B0502020202020204" pitchFamily="34" charset="0"/>
              </a:rPr>
              <a:t> / </a:t>
            </a:r>
            <a:r>
              <a:rPr lang="en-GB" sz="2000" b="1" dirty="0" err="1">
                <a:solidFill>
                  <a:schemeClr val="tx1"/>
                </a:solidFill>
                <a:latin typeface="Century Gothic" panose="020B0502020202020204" pitchFamily="34" charset="0"/>
              </a:rPr>
              <a:t>schreiben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166D8552-626C-6E44-91CB-C1B20389A00F}"/>
              </a:ext>
            </a:extLst>
          </p:cNvPr>
          <p:cNvSpPr txBox="1"/>
          <p:nvPr/>
        </p:nvSpPr>
        <p:spPr>
          <a:xfrm>
            <a:off x="2175262" y="129176"/>
            <a:ext cx="7362423" cy="830997"/>
          </a:xfrm>
          <a:prstGeom prst="rect">
            <a:avLst/>
          </a:prstGeom>
          <a:noFill/>
        </p:spPr>
        <p:txBody>
          <a:bodyPr wrap="square" rtlCol="0">
            <a:spAutoFit/>
          </a:bodyPr>
          <a:lstStyle/>
          <a:p>
            <a:r>
              <a:rPr lang="en-US" sz="2400" dirty="0"/>
              <a:t>Wolf </a:t>
            </a:r>
            <a:r>
              <a:rPr lang="en-US" sz="2400" dirty="0" err="1"/>
              <a:t>macht</a:t>
            </a:r>
            <a:r>
              <a:rPr lang="en-US" sz="2400" dirty="0"/>
              <a:t> seine </a:t>
            </a:r>
            <a:r>
              <a:rPr lang="en-US" sz="2400" dirty="0" err="1"/>
              <a:t>Hausaufgaben</a:t>
            </a:r>
            <a:r>
              <a:rPr lang="en-US" sz="2400" dirty="0"/>
              <a:t>. </a:t>
            </a:r>
            <a:r>
              <a:rPr lang="en-US" sz="2400" dirty="0" err="1"/>
              <a:t>Kannst</a:t>
            </a:r>
            <a:r>
              <a:rPr lang="en-US" sz="2400" dirty="0"/>
              <a:t> du </a:t>
            </a:r>
            <a:r>
              <a:rPr lang="en-US" sz="2400" dirty="0" err="1"/>
              <a:t>helfen</a:t>
            </a:r>
            <a:r>
              <a:rPr lang="en-US" sz="2400" dirty="0"/>
              <a:t>? </a:t>
            </a:r>
            <a:r>
              <a:rPr lang="en-US" sz="2400" dirty="0" err="1"/>
              <a:t>Schreib</a:t>
            </a:r>
            <a:r>
              <a:rPr lang="en-US" sz="2400" dirty="0"/>
              <a:t> </a:t>
            </a:r>
            <a:r>
              <a:rPr lang="en-US" sz="2400" dirty="0" err="1"/>
              <a:t>einen</a:t>
            </a:r>
            <a:r>
              <a:rPr lang="en-US" sz="2400" dirty="0"/>
              <a:t> Text </a:t>
            </a:r>
            <a:r>
              <a:rPr lang="en-US" sz="2400" dirty="0" err="1"/>
              <a:t>zu</a:t>
            </a:r>
            <a:r>
              <a:rPr lang="en-US" sz="2400" dirty="0"/>
              <a:t> </a:t>
            </a:r>
            <a:r>
              <a:rPr lang="en-US" sz="2400" b="1" u="sng" dirty="0" err="1"/>
              <a:t>einem</a:t>
            </a:r>
            <a:r>
              <a:rPr lang="en-US" sz="2400" dirty="0"/>
              <a:t> Tier.</a:t>
            </a:r>
          </a:p>
        </p:txBody>
      </p:sp>
      <p:sp>
        <p:nvSpPr>
          <p:cNvPr id="6" name="Rectangle 5">
            <a:extLst>
              <a:ext uri="{FF2B5EF4-FFF2-40B4-BE49-F238E27FC236}">
                <a16:creationId xmlns:a16="http://schemas.microsoft.com/office/drawing/2014/main" id="{3AA1E635-7207-4B49-97FA-9A48FD242788}"/>
              </a:ext>
            </a:extLst>
          </p:cNvPr>
          <p:cNvSpPr/>
          <p:nvPr/>
        </p:nvSpPr>
        <p:spPr>
          <a:xfrm>
            <a:off x="5275881" y="529827"/>
            <a:ext cx="1285539" cy="3693319"/>
          </a:xfrm>
          <a:prstGeom prst="rect">
            <a:avLst/>
          </a:prstGeom>
        </p:spPr>
        <p:txBody>
          <a:bodyPr wrap="square">
            <a:spAutoFit/>
          </a:bodyPr>
          <a:lstStyle/>
          <a:p>
            <a:br>
              <a:rPr lang="de-DE" dirty="0"/>
            </a:br>
            <a:br>
              <a:rPr lang="de-DE" dirty="0"/>
            </a:br>
            <a:r>
              <a:rPr lang="de-DE" dirty="0"/>
              <a:t>fressen</a:t>
            </a:r>
            <a:br>
              <a:rPr lang="de-DE" dirty="0"/>
            </a:br>
            <a:r>
              <a:rPr lang="de-DE" dirty="0"/>
              <a:t>schlafen</a:t>
            </a:r>
            <a:br>
              <a:rPr lang="de-DE" dirty="0"/>
            </a:br>
            <a:r>
              <a:rPr lang="de-DE" dirty="0"/>
              <a:t>laufen</a:t>
            </a:r>
            <a:br>
              <a:rPr lang="de-DE" dirty="0"/>
            </a:br>
            <a:r>
              <a:rPr lang="de-DE" dirty="0"/>
              <a:t>tragen</a:t>
            </a:r>
            <a:br>
              <a:rPr lang="de-DE" dirty="0"/>
            </a:br>
            <a:r>
              <a:rPr lang="de-DE" dirty="0"/>
              <a:t>sehen</a:t>
            </a:r>
            <a:br>
              <a:rPr lang="de-DE" dirty="0"/>
            </a:br>
            <a:r>
              <a:rPr lang="de-DE" dirty="0"/>
              <a:t>sterben</a:t>
            </a:r>
            <a:br>
              <a:rPr lang="de-DE" dirty="0"/>
            </a:br>
            <a:r>
              <a:rPr lang="de-DE" dirty="0"/>
              <a:t>sprechen</a:t>
            </a:r>
            <a:br>
              <a:rPr lang="de-DE" dirty="0"/>
            </a:br>
            <a:r>
              <a:rPr lang="de-DE" dirty="0"/>
              <a:t>leben</a:t>
            </a:r>
            <a:br>
              <a:rPr lang="de-DE" dirty="0"/>
            </a:br>
            <a:r>
              <a:rPr lang="de-DE" dirty="0"/>
              <a:t>wohnen</a:t>
            </a:r>
          </a:p>
          <a:p>
            <a:r>
              <a:rPr lang="de-DE" dirty="0"/>
              <a:t>fallen</a:t>
            </a:r>
            <a:br>
              <a:rPr lang="de-DE" dirty="0"/>
            </a:br>
            <a:r>
              <a:rPr lang="de-DE" dirty="0"/>
              <a:t>nehmen</a:t>
            </a:r>
            <a:endParaRPr lang="en-GB" dirty="0"/>
          </a:p>
        </p:txBody>
      </p:sp>
      <p:pic>
        <p:nvPicPr>
          <p:cNvPr id="2" name="Picture 1">
            <a:extLst>
              <a:ext uri="{FF2B5EF4-FFF2-40B4-BE49-F238E27FC236}">
                <a16:creationId xmlns:a16="http://schemas.microsoft.com/office/drawing/2014/main" id="{C9D0E643-A686-46DA-BB3B-17CC4EEA414A}"/>
              </a:ext>
            </a:extLst>
          </p:cNvPr>
          <p:cNvPicPr>
            <a:picLocks noChangeAspect="1"/>
          </p:cNvPicPr>
          <p:nvPr/>
        </p:nvPicPr>
        <p:blipFill>
          <a:blip r:embed="rId3"/>
          <a:stretch>
            <a:fillRect/>
          </a:stretch>
        </p:blipFill>
        <p:spPr>
          <a:xfrm>
            <a:off x="179999" y="1355409"/>
            <a:ext cx="2057400" cy="2105025"/>
          </a:xfrm>
          <a:prstGeom prst="rect">
            <a:avLst/>
          </a:prstGeom>
        </p:spPr>
      </p:pic>
      <p:graphicFrame>
        <p:nvGraphicFramePr>
          <p:cNvPr id="8" name="Table 8">
            <a:extLst>
              <a:ext uri="{FF2B5EF4-FFF2-40B4-BE49-F238E27FC236}">
                <a16:creationId xmlns:a16="http://schemas.microsoft.com/office/drawing/2014/main" id="{EE04CEBC-831C-412E-B292-D4CA9367D829}"/>
              </a:ext>
            </a:extLst>
          </p:cNvPr>
          <p:cNvGraphicFramePr>
            <a:graphicFrameLocks noGrp="1"/>
          </p:cNvGraphicFramePr>
          <p:nvPr>
            <p:extLst>
              <p:ext uri="{D42A27DB-BD31-4B8C-83A1-F6EECF244321}">
                <p14:modId xmlns:p14="http://schemas.microsoft.com/office/powerpoint/2010/main" val="339278070"/>
              </p:ext>
            </p:extLst>
          </p:nvPr>
        </p:nvGraphicFramePr>
        <p:xfrm>
          <a:off x="179999" y="3575408"/>
          <a:ext cx="4884462" cy="2595880"/>
        </p:xfrm>
        <a:graphic>
          <a:graphicData uri="http://schemas.openxmlformats.org/drawingml/2006/table">
            <a:tbl>
              <a:tblPr firstRow="1" bandRow="1">
                <a:tableStyleId>{5940675A-B579-460E-94D1-54222C63F5DA}</a:tableStyleId>
              </a:tblPr>
              <a:tblGrid>
                <a:gridCol w="4884462">
                  <a:extLst>
                    <a:ext uri="{9D8B030D-6E8A-4147-A177-3AD203B41FA5}">
                      <a16:colId xmlns:a16="http://schemas.microsoft.com/office/drawing/2014/main" val="384290075"/>
                    </a:ext>
                  </a:extLst>
                </a:gridCol>
              </a:tblGrid>
              <a:tr h="370840">
                <a:tc>
                  <a:txBody>
                    <a:bodyPr/>
                    <a:lstStyle/>
                    <a:p>
                      <a:r>
                        <a:rPr lang="en-GB" dirty="0">
                          <a:solidFill>
                            <a:schemeClr val="tx1"/>
                          </a:solidFill>
                        </a:rPr>
                        <a:t>Ein Faultier…</a:t>
                      </a:r>
                    </a:p>
                  </a:txBody>
                  <a:tcPr/>
                </a:tc>
                <a:extLst>
                  <a:ext uri="{0D108BD9-81ED-4DB2-BD59-A6C34878D82A}">
                    <a16:rowId xmlns:a16="http://schemas.microsoft.com/office/drawing/2014/main" val="3442600193"/>
                  </a:ext>
                </a:extLst>
              </a:tr>
              <a:tr h="370840">
                <a:tc>
                  <a:txBody>
                    <a:bodyPr/>
                    <a:lstStyle/>
                    <a:p>
                      <a:r>
                        <a:rPr lang="en-GB" dirty="0">
                          <a:solidFill>
                            <a:schemeClr val="tx1"/>
                          </a:solidFill>
                        </a:rPr>
                        <a:t>1. </a:t>
                      </a:r>
                      <a:r>
                        <a:rPr lang="en-GB" dirty="0" err="1">
                          <a:solidFill>
                            <a:schemeClr val="tx1"/>
                          </a:solidFill>
                        </a:rPr>
                        <a:t>schläft</a:t>
                      </a:r>
                      <a:r>
                        <a:rPr lang="en-GB" dirty="0">
                          <a:solidFill>
                            <a:schemeClr val="tx1"/>
                          </a:solidFill>
                        </a:rPr>
                        <a:t>   12 </a:t>
                      </a:r>
                      <a:r>
                        <a:rPr lang="en-GB" dirty="0" err="1">
                          <a:solidFill>
                            <a:schemeClr val="tx1"/>
                          </a:solidFill>
                        </a:rPr>
                        <a:t>Stunden</a:t>
                      </a:r>
                      <a:r>
                        <a:rPr lang="en-GB" dirty="0">
                          <a:solidFill>
                            <a:schemeClr val="tx1"/>
                          </a:solidFill>
                        </a:rPr>
                        <a:t> pro Tag.</a:t>
                      </a:r>
                    </a:p>
                  </a:txBody>
                  <a:tcPr/>
                </a:tc>
                <a:extLst>
                  <a:ext uri="{0D108BD9-81ED-4DB2-BD59-A6C34878D82A}">
                    <a16:rowId xmlns:a16="http://schemas.microsoft.com/office/drawing/2014/main" val="3880548864"/>
                  </a:ext>
                </a:extLst>
              </a:tr>
              <a:tr h="370840">
                <a:tc>
                  <a:txBody>
                    <a:bodyPr/>
                    <a:lstStyle/>
                    <a:p>
                      <a:r>
                        <a:rPr lang="en-GB" dirty="0">
                          <a:solidFill>
                            <a:schemeClr val="tx1"/>
                          </a:solidFill>
                        </a:rPr>
                        <a:t>2. </a:t>
                      </a:r>
                      <a:r>
                        <a:rPr lang="en-GB" dirty="0" err="1">
                          <a:solidFill>
                            <a:schemeClr val="tx1"/>
                          </a:solidFill>
                        </a:rPr>
                        <a:t>läuft</a:t>
                      </a:r>
                      <a:r>
                        <a:rPr lang="en-GB" dirty="0">
                          <a:solidFill>
                            <a:schemeClr val="tx1"/>
                          </a:solidFill>
                        </a:rPr>
                        <a:t>       </a:t>
                      </a:r>
                      <a:r>
                        <a:rPr lang="en-GB" dirty="0" err="1">
                          <a:solidFill>
                            <a:schemeClr val="tx1"/>
                          </a:solidFill>
                        </a:rPr>
                        <a:t>nicht</a:t>
                      </a:r>
                      <a:r>
                        <a:rPr lang="en-GB" dirty="0">
                          <a:solidFill>
                            <a:schemeClr val="tx1"/>
                          </a:solidFill>
                        </a:rPr>
                        <a:t>; es </a:t>
                      </a:r>
                      <a:r>
                        <a:rPr lang="en-GB" dirty="0" err="1">
                          <a:solidFill>
                            <a:schemeClr val="tx1"/>
                          </a:solidFill>
                        </a:rPr>
                        <a:t>hängt</a:t>
                      </a:r>
                      <a:r>
                        <a:rPr lang="en-GB" dirty="0">
                          <a:solidFill>
                            <a:schemeClr val="tx1"/>
                          </a:solidFill>
                        </a:rPr>
                        <a:t>.</a:t>
                      </a:r>
                    </a:p>
                  </a:txBody>
                  <a:tcPr/>
                </a:tc>
                <a:extLst>
                  <a:ext uri="{0D108BD9-81ED-4DB2-BD59-A6C34878D82A}">
                    <a16:rowId xmlns:a16="http://schemas.microsoft.com/office/drawing/2014/main" val="1979803940"/>
                  </a:ext>
                </a:extLst>
              </a:tr>
              <a:tr h="370840">
                <a:tc>
                  <a:txBody>
                    <a:bodyPr/>
                    <a:lstStyle/>
                    <a:p>
                      <a:r>
                        <a:rPr lang="en-GB" dirty="0">
                          <a:solidFill>
                            <a:schemeClr val="tx1"/>
                          </a:solidFill>
                        </a:rPr>
                        <a:t>3. </a:t>
                      </a:r>
                      <a:r>
                        <a:rPr lang="en-GB" dirty="0" err="1">
                          <a:solidFill>
                            <a:schemeClr val="tx1"/>
                          </a:solidFill>
                        </a:rPr>
                        <a:t>frisst</a:t>
                      </a:r>
                      <a:r>
                        <a:rPr lang="en-GB" dirty="0">
                          <a:solidFill>
                            <a:schemeClr val="tx1"/>
                          </a:solidFill>
                        </a:rPr>
                        <a:t>        </a:t>
                      </a:r>
                      <a:r>
                        <a:rPr lang="en-GB" dirty="0" err="1">
                          <a:solidFill>
                            <a:schemeClr val="tx1"/>
                          </a:solidFill>
                        </a:rPr>
                        <a:t>normalerweise</a:t>
                      </a:r>
                      <a:r>
                        <a:rPr lang="en-GB" dirty="0">
                          <a:solidFill>
                            <a:schemeClr val="tx1"/>
                          </a:solidFill>
                        </a:rPr>
                        <a:t> *</a:t>
                      </a:r>
                      <a:r>
                        <a:rPr lang="en-GB" dirty="0" err="1">
                          <a:solidFill>
                            <a:schemeClr val="tx1"/>
                          </a:solidFill>
                        </a:rPr>
                        <a:t>Blätter</a:t>
                      </a:r>
                      <a:r>
                        <a:rPr lang="en-GB" dirty="0">
                          <a:solidFill>
                            <a:schemeClr val="tx1"/>
                          </a:solidFill>
                        </a:rPr>
                        <a:t>.</a:t>
                      </a:r>
                    </a:p>
                  </a:txBody>
                  <a:tcPr/>
                </a:tc>
                <a:extLst>
                  <a:ext uri="{0D108BD9-81ED-4DB2-BD59-A6C34878D82A}">
                    <a16:rowId xmlns:a16="http://schemas.microsoft.com/office/drawing/2014/main" val="3205537850"/>
                  </a:ext>
                </a:extLst>
              </a:tr>
              <a:tr h="370840">
                <a:tc>
                  <a:txBody>
                    <a:bodyPr/>
                    <a:lstStyle/>
                    <a:p>
                      <a:r>
                        <a:rPr lang="en-GB" dirty="0">
                          <a:solidFill>
                            <a:schemeClr val="tx1"/>
                          </a:solidFill>
                        </a:rPr>
                        <a:t>4. </a:t>
                      </a:r>
                      <a:r>
                        <a:rPr lang="en-GB" dirty="0" err="1">
                          <a:solidFill>
                            <a:schemeClr val="tx1"/>
                          </a:solidFill>
                        </a:rPr>
                        <a:t>stirbt</a:t>
                      </a:r>
                      <a:r>
                        <a:rPr lang="en-GB" dirty="0">
                          <a:solidFill>
                            <a:schemeClr val="tx1"/>
                          </a:solidFill>
                        </a:rPr>
                        <a:t>       </a:t>
                      </a:r>
                      <a:r>
                        <a:rPr lang="en-GB" dirty="0" err="1">
                          <a:solidFill>
                            <a:schemeClr val="tx1"/>
                          </a:solidFill>
                        </a:rPr>
                        <a:t>nach</a:t>
                      </a:r>
                      <a:r>
                        <a:rPr lang="en-GB" dirty="0">
                          <a:solidFill>
                            <a:schemeClr val="tx1"/>
                          </a:solidFill>
                        </a:rPr>
                        <a:t> 16 Jahren.</a:t>
                      </a:r>
                    </a:p>
                  </a:txBody>
                  <a:tcPr/>
                </a:tc>
                <a:extLst>
                  <a:ext uri="{0D108BD9-81ED-4DB2-BD59-A6C34878D82A}">
                    <a16:rowId xmlns:a16="http://schemas.microsoft.com/office/drawing/2014/main" val="2247950955"/>
                  </a:ext>
                </a:extLst>
              </a:tr>
              <a:tr h="370840">
                <a:tc>
                  <a:txBody>
                    <a:bodyPr/>
                    <a:lstStyle/>
                    <a:p>
                      <a:r>
                        <a:rPr lang="en-GB" dirty="0">
                          <a:solidFill>
                            <a:schemeClr val="tx1"/>
                          </a:solidFill>
                        </a:rPr>
                        <a:t>5. </a:t>
                      </a:r>
                      <a:r>
                        <a:rPr lang="en-GB" dirty="0" err="1">
                          <a:solidFill>
                            <a:schemeClr val="tx1"/>
                          </a:solidFill>
                        </a:rPr>
                        <a:t>sieht</a:t>
                      </a:r>
                      <a:r>
                        <a:rPr lang="en-GB" dirty="0">
                          <a:solidFill>
                            <a:schemeClr val="tx1"/>
                          </a:solidFill>
                        </a:rPr>
                        <a:t>       </a:t>
                      </a:r>
                      <a:r>
                        <a:rPr lang="en-GB" dirty="0" err="1">
                          <a:solidFill>
                            <a:schemeClr val="tx1"/>
                          </a:solidFill>
                        </a:rPr>
                        <a:t>Farben</a:t>
                      </a:r>
                      <a:r>
                        <a:rPr lang="en-GB" dirty="0">
                          <a:solidFill>
                            <a:schemeClr val="tx1"/>
                          </a:solidFill>
                        </a:rPr>
                        <a:t>.</a:t>
                      </a:r>
                    </a:p>
                  </a:txBody>
                  <a:tcPr/>
                </a:tc>
                <a:extLst>
                  <a:ext uri="{0D108BD9-81ED-4DB2-BD59-A6C34878D82A}">
                    <a16:rowId xmlns:a16="http://schemas.microsoft.com/office/drawing/2014/main" val="182580737"/>
                  </a:ext>
                </a:extLst>
              </a:tr>
              <a:tr h="370840">
                <a:tc>
                  <a:txBody>
                    <a:bodyPr/>
                    <a:lstStyle/>
                    <a:p>
                      <a:r>
                        <a:rPr lang="en-GB" dirty="0">
                          <a:solidFill>
                            <a:schemeClr val="tx1"/>
                          </a:solidFill>
                        </a:rPr>
                        <a:t>6. </a:t>
                      </a:r>
                      <a:r>
                        <a:rPr lang="en-GB" dirty="0" err="1">
                          <a:solidFill>
                            <a:schemeClr val="tx1"/>
                          </a:solidFill>
                        </a:rPr>
                        <a:t>wohnt</a:t>
                      </a:r>
                      <a:r>
                        <a:rPr lang="en-GB" dirty="0">
                          <a:solidFill>
                            <a:schemeClr val="tx1"/>
                          </a:solidFill>
                        </a:rPr>
                        <a:t>    in *</a:t>
                      </a:r>
                      <a:r>
                        <a:rPr lang="en-GB" dirty="0" err="1">
                          <a:solidFill>
                            <a:schemeClr val="tx1"/>
                          </a:solidFill>
                        </a:rPr>
                        <a:t>Bäumen</a:t>
                      </a:r>
                      <a:r>
                        <a:rPr lang="en-GB" dirty="0">
                          <a:solidFill>
                            <a:schemeClr val="tx1"/>
                          </a:solidFill>
                        </a:rPr>
                        <a:t>.</a:t>
                      </a:r>
                    </a:p>
                  </a:txBody>
                  <a:tcPr/>
                </a:tc>
                <a:extLst>
                  <a:ext uri="{0D108BD9-81ED-4DB2-BD59-A6C34878D82A}">
                    <a16:rowId xmlns:a16="http://schemas.microsoft.com/office/drawing/2014/main" val="3080699643"/>
                  </a:ext>
                </a:extLst>
              </a:tr>
            </a:tbl>
          </a:graphicData>
        </a:graphic>
      </p:graphicFrame>
      <p:pic>
        <p:nvPicPr>
          <p:cNvPr id="10" name="Picture 9" descr="A cow standing on top of a sandy beach&#10;&#10;Description automatically generated">
            <a:extLst>
              <a:ext uri="{FF2B5EF4-FFF2-40B4-BE49-F238E27FC236}">
                <a16:creationId xmlns:a16="http://schemas.microsoft.com/office/drawing/2014/main" id="{E92E8576-58F2-5D40-A1A6-0A49A421FDA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964" r="25268"/>
          <a:stretch/>
        </p:blipFill>
        <p:spPr>
          <a:xfrm>
            <a:off x="6499212" y="1323975"/>
            <a:ext cx="1671638" cy="2105025"/>
          </a:xfrm>
          <a:prstGeom prst="rect">
            <a:avLst/>
          </a:prstGeom>
        </p:spPr>
      </p:pic>
      <p:graphicFrame>
        <p:nvGraphicFramePr>
          <p:cNvPr id="11" name="Table 8">
            <a:extLst>
              <a:ext uri="{FF2B5EF4-FFF2-40B4-BE49-F238E27FC236}">
                <a16:creationId xmlns:a16="http://schemas.microsoft.com/office/drawing/2014/main" id="{CD56EEF1-3AC0-9246-A2F9-2A68ED68C92D}"/>
              </a:ext>
            </a:extLst>
          </p:cNvPr>
          <p:cNvGraphicFramePr>
            <a:graphicFrameLocks noGrp="1"/>
          </p:cNvGraphicFramePr>
          <p:nvPr>
            <p:extLst>
              <p:ext uri="{D42A27DB-BD31-4B8C-83A1-F6EECF244321}">
                <p14:modId xmlns:p14="http://schemas.microsoft.com/office/powerpoint/2010/main" val="2680420408"/>
              </p:ext>
            </p:extLst>
          </p:nvPr>
        </p:nvGraphicFramePr>
        <p:xfrm>
          <a:off x="6465090" y="3607516"/>
          <a:ext cx="5670827" cy="2595880"/>
        </p:xfrm>
        <a:graphic>
          <a:graphicData uri="http://schemas.openxmlformats.org/drawingml/2006/table">
            <a:tbl>
              <a:tblPr firstRow="1" bandRow="1">
                <a:tableStyleId>{5940675A-B579-460E-94D1-54222C63F5DA}</a:tableStyleId>
              </a:tblPr>
              <a:tblGrid>
                <a:gridCol w="5670827">
                  <a:extLst>
                    <a:ext uri="{9D8B030D-6E8A-4147-A177-3AD203B41FA5}">
                      <a16:colId xmlns:a16="http://schemas.microsoft.com/office/drawing/2014/main" val="384290075"/>
                    </a:ext>
                  </a:extLst>
                </a:gridCol>
              </a:tblGrid>
              <a:tr h="370840">
                <a:tc>
                  <a:txBody>
                    <a:bodyPr/>
                    <a:lstStyle/>
                    <a:p>
                      <a:r>
                        <a:rPr lang="en-GB" dirty="0">
                          <a:solidFill>
                            <a:schemeClr val="tx1"/>
                          </a:solidFill>
                        </a:rPr>
                        <a:t>Ein </a:t>
                      </a:r>
                      <a:r>
                        <a:rPr lang="en-GB" dirty="0" err="1">
                          <a:solidFill>
                            <a:schemeClr val="tx1"/>
                          </a:solidFill>
                        </a:rPr>
                        <a:t>Känguru</a:t>
                      </a:r>
                      <a:r>
                        <a:rPr lang="en-GB" dirty="0">
                          <a:solidFill>
                            <a:schemeClr val="tx1"/>
                          </a:solidFill>
                        </a:rPr>
                        <a:t>…</a:t>
                      </a:r>
                    </a:p>
                  </a:txBody>
                  <a:tcPr/>
                </a:tc>
                <a:extLst>
                  <a:ext uri="{0D108BD9-81ED-4DB2-BD59-A6C34878D82A}">
                    <a16:rowId xmlns:a16="http://schemas.microsoft.com/office/drawing/2014/main" val="3442600193"/>
                  </a:ext>
                </a:extLst>
              </a:tr>
              <a:tr h="370840">
                <a:tc>
                  <a:txBody>
                    <a:bodyPr/>
                    <a:lstStyle/>
                    <a:p>
                      <a:r>
                        <a:rPr lang="en-GB" dirty="0">
                          <a:solidFill>
                            <a:schemeClr val="tx1"/>
                          </a:solidFill>
                        </a:rPr>
                        <a:t>1. </a:t>
                      </a:r>
                      <a:r>
                        <a:rPr lang="en-GB" dirty="0" err="1">
                          <a:solidFill>
                            <a:schemeClr val="tx1"/>
                          </a:solidFill>
                        </a:rPr>
                        <a:t>wohnt</a:t>
                      </a:r>
                      <a:r>
                        <a:rPr lang="en-GB" dirty="0">
                          <a:solidFill>
                            <a:schemeClr val="tx1"/>
                          </a:solidFill>
                        </a:rPr>
                        <a:t>            in </a:t>
                      </a:r>
                      <a:r>
                        <a:rPr lang="en-GB" dirty="0" err="1">
                          <a:solidFill>
                            <a:schemeClr val="tx1"/>
                          </a:solidFill>
                        </a:rPr>
                        <a:t>Australien</a:t>
                      </a:r>
                      <a:r>
                        <a:rPr lang="en-GB" dirty="0">
                          <a:solidFill>
                            <a:schemeClr val="tx1"/>
                          </a:solidFill>
                        </a:rPr>
                        <a:t>.</a:t>
                      </a:r>
                    </a:p>
                  </a:txBody>
                  <a:tcPr/>
                </a:tc>
                <a:extLst>
                  <a:ext uri="{0D108BD9-81ED-4DB2-BD59-A6C34878D82A}">
                    <a16:rowId xmlns:a16="http://schemas.microsoft.com/office/drawing/2014/main" val="3880548864"/>
                  </a:ext>
                </a:extLst>
              </a:tr>
              <a:tr h="370840">
                <a:tc>
                  <a:txBody>
                    <a:bodyPr/>
                    <a:lstStyle/>
                    <a:p>
                      <a:r>
                        <a:rPr lang="en-GB" dirty="0">
                          <a:solidFill>
                            <a:schemeClr val="tx1"/>
                          </a:solidFill>
                        </a:rPr>
                        <a:t>2. </a:t>
                      </a:r>
                      <a:r>
                        <a:rPr lang="en-GB" dirty="0" err="1">
                          <a:solidFill>
                            <a:schemeClr val="tx1"/>
                          </a:solidFill>
                        </a:rPr>
                        <a:t>frisst</a:t>
                      </a:r>
                      <a:r>
                        <a:rPr lang="en-GB" dirty="0">
                          <a:solidFill>
                            <a:schemeClr val="tx1"/>
                          </a:solidFill>
                        </a:rPr>
                        <a:t>                </a:t>
                      </a:r>
                      <a:r>
                        <a:rPr lang="en-GB" dirty="0" err="1">
                          <a:solidFill>
                            <a:schemeClr val="tx1"/>
                          </a:solidFill>
                        </a:rPr>
                        <a:t>nur</a:t>
                      </a:r>
                      <a:r>
                        <a:rPr lang="en-GB" dirty="0">
                          <a:solidFill>
                            <a:schemeClr val="tx1"/>
                          </a:solidFill>
                        </a:rPr>
                        <a:t> </a:t>
                      </a:r>
                      <a:r>
                        <a:rPr lang="en-GB" dirty="0" err="1">
                          <a:solidFill>
                            <a:schemeClr val="tx1"/>
                          </a:solidFill>
                        </a:rPr>
                        <a:t>Pflanzen</a:t>
                      </a:r>
                      <a:r>
                        <a:rPr lang="en-GB" dirty="0">
                          <a:solidFill>
                            <a:schemeClr val="tx1"/>
                          </a:solidFill>
                        </a:rPr>
                        <a:t>.</a:t>
                      </a:r>
                    </a:p>
                  </a:txBody>
                  <a:tcPr/>
                </a:tc>
                <a:extLst>
                  <a:ext uri="{0D108BD9-81ED-4DB2-BD59-A6C34878D82A}">
                    <a16:rowId xmlns:a16="http://schemas.microsoft.com/office/drawing/2014/main" val="1979803940"/>
                  </a:ext>
                </a:extLst>
              </a:tr>
              <a:tr h="370840">
                <a:tc>
                  <a:txBody>
                    <a:bodyPr/>
                    <a:lstStyle/>
                    <a:p>
                      <a:r>
                        <a:rPr lang="en-GB" dirty="0">
                          <a:solidFill>
                            <a:schemeClr val="tx1"/>
                          </a:solidFill>
                        </a:rPr>
                        <a:t>3. </a:t>
                      </a:r>
                      <a:r>
                        <a:rPr lang="en-GB" dirty="0" err="1">
                          <a:solidFill>
                            <a:schemeClr val="tx1"/>
                          </a:solidFill>
                        </a:rPr>
                        <a:t>trägt</a:t>
                      </a:r>
                      <a:r>
                        <a:rPr lang="en-GB" dirty="0">
                          <a:solidFill>
                            <a:schemeClr val="tx1"/>
                          </a:solidFill>
                        </a:rPr>
                        <a:t>              sein *</a:t>
                      </a:r>
                      <a:r>
                        <a:rPr lang="en-GB" dirty="0" err="1">
                          <a:solidFill>
                            <a:schemeClr val="tx1"/>
                          </a:solidFill>
                        </a:rPr>
                        <a:t>Jungtier</a:t>
                      </a:r>
                      <a:r>
                        <a:rPr lang="en-GB" dirty="0">
                          <a:solidFill>
                            <a:schemeClr val="tx1"/>
                          </a:solidFill>
                        </a:rPr>
                        <a:t> in </a:t>
                      </a:r>
                      <a:r>
                        <a:rPr lang="en-GB" dirty="0" err="1">
                          <a:solidFill>
                            <a:schemeClr val="tx1"/>
                          </a:solidFill>
                        </a:rPr>
                        <a:t>einer</a:t>
                      </a:r>
                      <a:r>
                        <a:rPr lang="en-GB" dirty="0">
                          <a:solidFill>
                            <a:schemeClr val="tx1"/>
                          </a:solidFill>
                        </a:rPr>
                        <a:t> *</a:t>
                      </a:r>
                      <a:r>
                        <a:rPr lang="en-GB" dirty="0" err="1">
                          <a:solidFill>
                            <a:schemeClr val="tx1"/>
                          </a:solidFill>
                        </a:rPr>
                        <a:t>Bruttasche</a:t>
                      </a:r>
                      <a:r>
                        <a:rPr lang="en-GB" dirty="0">
                          <a:solidFill>
                            <a:schemeClr val="tx1"/>
                          </a:solidFill>
                        </a:rPr>
                        <a:t>.</a:t>
                      </a:r>
                    </a:p>
                  </a:txBody>
                  <a:tcPr/>
                </a:tc>
                <a:extLst>
                  <a:ext uri="{0D108BD9-81ED-4DB2-BD59-A6C34878D82A}">
                    <a16:rowId xmlns:a16="http://schemas.microsoft.com/office/drawing/2014/main" val="3205537850"/>
                  </a:ext>
                </a:extLst>
              </a:tr>
              <a:tr h="370840">
                <a:tc>
                  <a:txBody>
                    <a:bodyPr/>
                    <a:lstStyle/>
                    <a:p>
                      <a:r>
                        <a:rPr lang="en-GB" dirty="0">
                          <a:solidFill>
                            <a:schemeClr val="tx1"/>
                          </a:solidFill>
                        </a:rPr>
                        <a:t>4. </a:t>
                      </a:r>
                      <a:r>
                        <a:rPr lang="en-GB" dirty="0" err="1">
                          <a:solidFill>
                            <a:schemeClr val="tx1"/>
                          </a:solidFill>
                        </a:rPr>
                        <a:t>lebt</a:t>
                      </a:r>
                      <a:r>
                        <a:rPr lang="en-GB" dirty="0">
                          <a:solidFill>
                            <a:schemeClr val="tx1"/>
                          </a:solidFill>
                        </a:rPr>
                        <a:t>                6 Jahren.</a:t>
                      </a:r>
                    </a:p>
                  </a:txBody>
                  <a:tcPr/>
                </a:tc>
                <a:extLst>
                  <a:ext uri="{0D108BD9-81ED-4DB2-BD59-A6C34878D82A}">
                    <a16:rowId xmlns:a16="http://schemas.microsoft.com/office/drawing/2014/main" val="2247950955"/>
                  </a:ext>
                </a:extLst>
              </a:tr>
              <a:tr h="370840">
                <a:tc>
                  <a:txBody>
                    <a:bodyPr/>
                    <a:lstStyle/>
                    <a:p>
                      <a:r>
                        <a:rPr lang="en-GB" dirty="0">
                          <a:solidFill>
                            <a:schemeClr val="tx1"/>
                          </a:solidFill>
                        </a:rPr>
                        <a:t>5. </a:t>
                      </a:r>
                      <a:r>
                        <a:rPr lang="en-GB" dirty="0" err="1">
                          <a:solidFill>
                            <a:schemeClr val="tx1"/>
                          </a:solidFill>
                        </a:rPr>
                        <a:t>spricht</a:t>
                      </a:r>
                      <a:r>
                        <a:rPr lang="en-GB" dirty="0">
                          <a:solidFill>
                            <a:schemeClr val="tx1"/>
                          </a:solidFill>
                        </a:rPr>
                        <a:t>            </a:t>
                      </a:r>
                      <a:r>
                        <a:rPr lang="en-GB" dirty="0" err="1">
                          <a:solidFill>
                            <a:schemeClr val="tx1"/>
                          </a:solidFill>
                        </a:rPr>
                        <a:t>nicht</a:t>
                      </a:r>
                      <a:r>
                        <a:rPr lang="en-GB" dirty="0">
                          <a:solidFill>
                            <a:schemeClr val="tx1"/>
                          </a:solidFill>
                        </a:rPr>
                        <a:t>; </a:t>
                      </a:r>
                      <a:r>
                        <a:rPr lang="en-GB" dirty="0" err="1">
                          <a:solidFill>
                            <a:schemeClr val="tx1"/>
                          </a:solidFill>
                        </a:rPr>
                        <a:t>sie</a:t>
                      </a:r>
                      <a:r>
                        <a:rPr lang="en-GB" dirty="0">
                          <a:solidFill>
                            <a:schemeClr val="tx1"/>
                          </a:solidFill>
                        </a:rPr>
                        <a:t> *</a:t>
                      </a:r>
                      <a:r>
                        <a:rPr lang="en-GB" dirty="0" err="1">
                          <a:solidFill>
                            <a:schemeClr val="tx1"/>
                          </a:solidFill>
                        </a:rPr>
                        <a:t>grüßen</a:t>
                      </a:r>
                      <a:r>
                        <a:rPr lang="en-GB" dirty="0">
                          <a:solidFill>
                            <a:schemeClr val="tx1"/>
                          </a:solidFill>
                        </a:rPr>
                        <a:t> </a:t>
                      </a:r>
                      <a:r>
                        <a:rPr lang="en-GB" dirty="0" err="1">
                          <a:solidFill>
                            <a:schemeClr val="tx1"/>
                          </a:solidFill>
                        </a:rPr>
                        <a:t>einander</a:t>
                      </a:r>
                      <a:r>
                        <a:rPr lang="en-GB" dirty="0">
                          <a:solidFill>
                            <a:schemeClr val="tx1"/>
                          </a:solidFill>
                        </a:rPr>
                        <a:t>.</a:t>
                      </a:r>
                    </a:p>
                  </a:txBody>
                  <a:tcPr/>
                </a:tc>
                <a:extLst>
                  <a:ext uri="{0D108BD9-81ED-4DB2-BD59-A6C34878D82A}">
                    <a16:rowId xmlns:a16="http://schemas.microsoft.com/office/drawing/2014/main" val="182580737"/>
                  </a:ext>
                </a:extLst>
              </a:tr>
              <a:tr h="370840">
                <a:tc>
                  <a:txBody>
                    <a:bodyPr/>
                    <a:lstStyle/>
                    <a:p>
                      <a:r>
                        <a:rPr lang="en-GB" dirty="0">
                          <a:solidFill>
                            <a:schemeClr val="tx1"/>
                          </a:solidFill>
                        </a:rPr>
                        <a:t>6. </a:t>
                      </a:r>
                      <a:r>
                        <a:rPr lang="en-GB" dirty="0" err="1">
                          <a:solidFill>
                            <a:schemeClr val="tx1"/>
                          </a:solidFill>
                        </a:rPr>
                        <a:t>schläft</a:t>
                      </a:r>
                      <a:r>
                        <a:rPr lang="en-GB" dirty="0">
                          <a:solidFill>
                            <a:schemeClr val="tx1"/>
                          </a:solidFill>
                        </a:rPr>
                        <a:t>            </a:t>
                      </a:r>
                      <a:r>
                        <a:rPr lang="en-GB" dirty="0" err="1">
                          <a:solidFill>
                            <a:schemeClr val="tx1"/>
                          </a:solidFill>
                        </a:rPr>
                        <a:t>normalerweise</a:t>
                      </a:r>
                      <a:r>
                        <a:rPr lang="en-GB" dirty="0">
                          <a:solidFill>
                            <a:schemeClr val="tx1"/>
                          </a:solidFill>
                        </a:rPr>
                        <a:t> in </a:t>
                      </a:r>
                      <a:r>
                        <a:rPr lang="en-GB" dirty="0" err="1">
                          <a:solidFill>
                            <a:schemeClr val="tx1"/>
                          </a:solidFill>
                        </a:rPr>
                        <a:t>dem</a:t>
                      </a:r>
                      <a:r>
                        <a:rPr lang="en-GB" dirty="0">
                          <a:solidFill>
                            <a:schemeClr val="tx1"/>
                          </a:solidFill>
                        </a:rPr>
                        <a:t> *</a:t>
                      </a:r>
                      <a:r>
                        <a:rPr lang="en-GB" dirty="0" err="1">
                          <a:solidFill>
                            <a:schemeClr val="tx1"/>
                          </a:solidFill>
                        </a:rPr>
                        <a:t>Schatten</a:t>
                      </a:r>
                      <a:r>
                        <a:rPr lang="en-GB" dirty="0">
                          <a:solidFill>
                            <a:schemeClr val="tx1"/>
                          </a:solidFill>
                        </a:rPr>
                        <a:t>.</a:t>
                      </a:r>
                    </a:p>
                  </a:txBody>
                  <a:tcPr/>
                </a:tc>
                <a:extLst>
                  <a:ext uri="{0D108BD9-81ED-4DB2-BD59-A6C34878D82A}">
                    <a16:rowId xmlns:a16="http://schemas.microsoft.com/office/drawing/2014/main" val="3080699643"/>
                  </a:ext>
                </a:extLst>
              </a:tr>
            </a:tbl>
          </a:graphicData>
        </a:graphic>
      </p:graphicFrame>
      <p:sp>
        <p:nvSpPr>
          <p:cNvPr id="14" name="TextBox 13">
            <a:extLst>
              <a:ext uri="{FF2B5EF4-FFF2-40B4-BE49-F238E27FC236}">
                <a16:creationId xmlns:a16="http://schemas.microsoft.com/office/drawing/2014/main" id="{51D64463-0AF2-3F4C-A80B-AC9EB7D628D0}"/>
              </a:ext>
            </a:extLst>
          </p:cNvPr>
          <p:cNvSpPr txBox="1"/>
          <p:nvPr/>
        </p:nvSpPr>
        <p:spPr>
          <a:xfrm>
            <a:off x="442325" y="4395771"/>
            <a:ext cx="992579" cy="276999"/>
          </a:xfrm>
          <a:prstGeom prst="rect">
            <a:avLst/>
          </a:prstGeom>
          <a:solidFill>
            <a:schemeClr val="bg2"/>
          </a:solidFill>
        </p:spPr>
        <p:txBody>
          <a:bodyPr wrap="square" rtlCol="0">
            <a:spAutoFit/>
          </a:bodyPr>
          <a:lstStyle/>
          <a:p>
            <a:pPr algn="l"/>
            <a:r>
              <a:rPr lang="en-US" sz="1200" dirty="0"/>
              <a:t>__________</a:t>
            </a:r>
          </a:p>
        </p:txBody>
      </p:sp>
      <p:sp>
        <p:nvSpPr>
          <p:cNvPr id="15" name="TextBox 14">
            <a:extLst>
              <a:ext uri="{FF2B5EF4-FFF2-40B4-BE49-F238E27FC236}">
                <a16:creationId xmlns:a16="http://schemas.microsoft.com/office/drawing/2014/main" id="{360EFE83-F446-7E4E-8E6B-697F2489A8A8}"/>
              </a:ext>
            </a:extLst>
          </p:cNvPr>
          <p:cNvSpPr txBox="1"/>
          <p:nvPr/>
        </p:nvSpPr>
        <p:spPr>
          <a:xfrm>
            <a:off x="487290" y="4766956"/>
            <a:ext cx="992579" cy="276999"/>
          </a:xfrm>
          <a:prstGeom prst="rect">
            <a:avLst/>
          </a:prstGeom>
          <a:solidFill>
            <a:schemeClr val="bg2"/>
          </a:solidFill>
        </p:spPr>
        <p:txBody>
          <a:bodyPr wrap="square" rtlCol="0">
            <a:spAutoFit/>
          </a:bodyPr>
          <a:lstStyle/>
          <a:p>
            <a:pPr algn="l"/>
            <a:r>
              <a:rPr lang="en-US" sz="1200" dirty="0"/>
              <a:t>__________</a:t>
            </a:r>
          </a:p>
        </p:txBody>
      </p:sp>
      <p:sp>
        <p:nvSpPr>
          <p:cNvPr id="16" name="TextBox 15">
            <a:extLst>
              <a:ext uri="{FF2B5EF4-FFF2-40B4-BE49-F238E27FC236}">
                <a16:creationId xmlns:a16="http://schemas.microsoft.com/office/drawing/2014/main" id="{B0CBDDA0-30E4-E641-A66D-EC86CFBE4699}"/>
              </a:ext>
            </a:extLst>
          </p:cNvPr>
          <p:cNvSpPr txBox="1"/>
          <p:nvPr/>
        </p:nvSpPr>
        <p:spPr>
          <a:xfrm>
            <a:off x="467529" y="5129876"/>
            <a:ext cx="992579" cy="276999"/>
          </a:xfrm>
          <a:prstGeom prst="rect">
            <a:avLst/>
          </a:prstGeom>
          <a:solidFill>
            <a:schemeClr val="bg2"/>
          </a:solidFill>
        </p:spPr>
        <p:txBody>
          <a:bodyPr wrap="square" rtlCol="0">
            <a:spAutoFit/>
          </a:bodyPr>
          <a:lstStyle/>
          <a:p>
            <a:pPr algn="l"/>
            <a:r>
              <a:rPr lang="en-US" sz="1200" dirty="0"/>
              <a:t>__________</a:t>
            </a:r>
          </a:p>
        </p:txBody>
      </p:sp>
      <p:sp>
        <p:nvSpPr>
          <p:cNvPr id="17" name="TextBox 16">
            <a:extLst>
              <a:ext uri="{FF2B5EF4-FFF2-40B4-BE49-F238E27FC236}">
                <a16:creationId xmlns:a16="http://schemas.microsoft.com/office/drawing/2014/main" id="{499BE47A-3929-9944-A8FD-6B74412FC470}"/>
              </a:ext>
            </a:extLst>
          </p:cNvPr>
          <p:cNvSpPr txBox="1"/>
          <p:nvPr/>
        </p:nvSpPr>
        <p:spPr>
          <a:xfrm>
            <a:off x="467529" y="5480079"/>
            <a:ext cx="992579" cy="276999"/>
          </a:xfrm>
          <a:prstGeom prst="rect">
            <a:avLst/>
          </a:prstGeom>
          <a:solidFill>
            <a:schemeClr val="bg2"/>
          </a:solidFill>
        </p:spPr>
        <p:txBody>
          <a:bodyPr wrap="square" rtlCol="0">
            <a:spAutoFit/>
          </a:bodyPr>
          <a:lstStyle/>
          <a:p>
            <a:pPr algn="l"/>
            <a:r>
              <a:rPr lang="en-US" sz="1200" dirty="0"/>
              <a:t>__________</a:t>
            </a:r>
          </a:p>
        </p:txBody>
      </p:sp>
      <p:sp>
        <p:nvSpPr>
          <p:cNvPr id="18" name="TextBox 17">
            <a:extLst>
              <a:ext uri="{FF2B5EF4-FFF2-40B4-BE49-F238E27FC236}">
                <a16:creationId xmlns:a16="http://schemas.microsoft.com/office/drawing/2014/main" id="{00941B63-6A84-C247-8F9A-E8BB4C29E080}"/>
              </a:ext>
            </a:extLst>
          </p:cNvPr>
          <p:cNvSpPr txBox="1"/>
          <p:nvPr/>
        </p:nvSpPr>
        <p:spPr>
          <a:xfrm>
            <a:off x="445758" y="5868456"/>
            <a:ext cx="992579" cy="276999"/>
          </a:xfrm>
          <a:prstGeom prst="rect">
            <a:avLst/>
          </a:prstGeom>
          <a:solidFill>
            <a:schemeClr val="bg2"/>
          </a:solidFill>
        </p:spPr>
        <p:txBody>
          <a:bodyPr wrap="square" rtlCol="0">
            <a:spAutoFit/>
          </a:bodyPr>
          <a:lstStyle/>
          <a:p>
            <a:pPr algn="l"/>
            <a:r>
              <a:rPr lang="en-US" sz="1200" dirty="0"/>
              <a:t>__________</a:t>
            </a:r>
          </a:p>
        </p:txBody>
      </p:sp>
      <p:sp>
        <p:nvSpPr>
          <p:cNvPr id="19" name="TextBox 18">
            <a:extLst>
              <a:ext uri="{FF2B5EF4-FFF2-40B4-BE49-F238E27FC236}">
                <a16:creationId xmlns:a16="http://schemas.microsoft.com/office/drawing/2014/main" id="{26D553AB-F949-5144-8CE1-8EDA9784036A}"/>
              </a:ext>
            </a:extLst>
          </p:cNvPr>
          <p:cNvSpPr txBox="1"/>
          <p:nvPr/>
        </p:nvSpPr>
        <p:spPr>
          <a:xfrm>
            <a:off x="487290" y="4007394"/>
            <a:ext cx="992579" cy="276999"/>
          </a:xfrm>
          <a:prstGeom prst="rect">
            <a:avLst/>
          </a:prstGeom>
          <a:solidFill>
            <a:schemeClr val="bg2"/>
          </a:solidFill>
        </p:spPr>
        <p:txBody>
          <a:bodyPr wrap="square" rtlCol="0">
            <a:spAutoFit/>
          </a:bodyPr>
          <a:lstStyle/>
          <a:p>
            <a:pPr algn="l"/>
            <a:r>
              <a:rPr lang="en-US" sz="1200" dirty="0"/>
              <a:t>__________</a:t>
            </a:r>
          </a:p>
        </p:txBody>
      </p:sp>
      <p:sp>
        <p:nvSpPr>
          <p:cNvPr id="20" name="TextBox 19">
            <a:extLst>
              <a:ext uri="{FF2B5EF4-FFF2-40B4-BE49-F238E27FC236}">
                <a16:creationId xmlns:a16="http://schemas.microsoft.com/office/drawing/2014/main" id="{8C9D6225-4B28-D94A-AE6D-4C36BCD0ADDA}"/>
              </a:ext>
            </a:extLst>
          </p:cNvPr>
          <p:cNvSpPr txBox="1"/>
          <p:nvPr/>
        </p:nvSpPr>
        <p:spPr>
          <a:xfrm>
            <a:off x="6746574" y="4434335"/>
            <a:ext cx="992579" cy="276999"/>
          </a:xfrm>
          <a:prstGeom prst="rect">
            <a:avLst/>
          </a:prstGeom>
          <a:solidFill>
            <a:schemeClr val="bg2"/>
          </a:solidFill>
        </p:spPr>
        <p:txBody>
          <a:bodyPr wrap="square" rtlCol="0">
            <a:spAutoFit/>
          </a:bodyPr>
          <a:lstStyle/>
          <a:p>
            <a:pPr algn="l"/>
            <a:r>
              <a:rPr lang="en-US" sz="1200" dirty="0"/>
              <a:t>__________</a:t>
            </a:r>
          </a:p>
        </p:txBody>
      </p:sp>
      <p:sp>
        <p:nvSpPr>
          <p:cNvPr id="21" name="TextBox 20">
            <a:extLst>
              <a:ext uri="{FF2B5EF4-FFF2-40B4-BE49-F238E27FC236}">
                <a16:creationId xmlns:a16="http://schemas.microsoft.com/office/drawing/2014/main" id="{AB50EE52-D606-E94B-A0DA-CB8260751C2D}"/>
              </a:ext>
            </a:extLst>
          </p:cNvPr>
          <p:cNvSpPr txBox="1"/>
          <p:nvPr/>
        </p:nvSpPr>
        <p:spPr>
          <a:xfrm>
            <a:off x="6756038" y="4784330"/>
            <a:ext cx="992579" cy="276999"/>
          </a:xfrm>
          <a:prstGeom prst="rect">
            <a:avLst/>
          </a:prstGeom>
          <a:solidFill>
            <a:schemeClr val="bg2"/>
          </a:solidFill>
        </p:spPr>
        <p:txBody>
          <a:bodyPr wrap="square" rtlCol="0">
            <a:spAutoFit/>
          </a:bodyPr>
          <a:lstStyle/>
          <a:p>
            <a:pPr algn="l"/>
            <a:r>
              <a:rPr lang="en-US" sz="1200" dirty="0"/>
              <a:t>__________</a:t>
            </a:r>
          </a:p>
        </p:txBody>
      </p:sp>
      <p:sp>
        <p:nvSpPr>
          <p:cNvPr id="22" name="TextBox 21">
            <a:extLst>
              <a:ext uri="{FF2B5EF4-FFF2-40B4-BE49-F238E27FC236}">
                <a16:creationId xmlns:a16="http://schemas.microsoft.com/office/drawing/2014/main" id="{79EEA46A-D233-704F-8A3B-73D1FBF09733}"/>
              </a:ext>
            </a:extLst>
          </p:cNvPr>
          <p:cNvSpPr txBox="1"/>
          <p:nvPr/>
        </p:nvSpPr>
        <p:spPr>
          <a:xfrm>
            <a:off x="6756038" y="5164904"/>
            <a:ext cx="992579" cy="276999"/>
          </a:xfrm>
          <a:prstGeom prst="rect">
            <a:avLst/>
          </a:prstGeom>
          <a:solidFill>
            <a:schemeClr val="bg2"/>
          </a:solidFill>
        </p:spPr>
        <p:txBody>
          <a:bodyPr wrap="square" rtlCol="0">
            <a:spAutoFit/>
          </a:bodyPr>
          <a:lstStyle/>
          <a:p>
            <a:pPr algn="l"/>
            <a:r>
              <a:rPr lang="en-US" sz="1200" dirty="0"/>
              <a:t>__________</a:t>
            </a:r>
          </a:p>
        </p:txBody>
      </p:sp>
      <p:sp>
        <p:nvSpPr>
          <p:cNvPr id="23" name="TextBox 22">
            <a:extLst>
              <a:ext uri="{FF2B5EF4-FFF2-40B4-BE49-F238E27FC236}">
                <a16:creationId xmlns:a16="http://schemas.microsoft.com/office/drawing/2014/main" id="{95343A69-5F8A-BF42-84AC-436983857E88}"/>
              </a:ext>
            </a:extLst>
          </p:cNvPr>
          <p:cNvSpPr txBox="1"/>
          <p:nvPr/>
        </p:nvSpPr>
        <p:spPr>
          <a:xfrm>
            <a:off x="6756038" y="5531161"/>
            <a:ext cx="992579" cy="276999"/>
          </a:xfrm>
          <a:prstGeom prst="rect">
            <a:avLst/>
          </a:prstGeom>
          <a:solidFill>
            <a:schemeClr val="bg2"/>
          </a:solidFill>
        </p:spPr>
        <p:txBody>
          <a:bodyPr wrap="square" rtlCol="0">
            <a:spAutoFit/>
          </a:bodyPr>
          <a:lstStyle/>
          <a:p>
            <a:pPr algn="l"/>
            <a:r>
              <a:rPr lang="en-US" sz="1200" dirty="0"/>
              <a:t>__________</a:t>
            </a:r>
          </a:p>
        </p:txBody>
      </p:sp>
      <p:sp>
        <p:nvSpPr>
          <p:cNvPr id="24" name="TextBox 23">
            <a:extLst>
              <a:ext uri="{FF2B5EF4-FFF2-40B4-BE49-F238E27FC236}">
                <a16:creationId xmlns:a16="http://schemas.microsoft.com/office/drawing/2014/main" id="{3B1F5243-F74B-DD4F-BEB1-FDEE6354EDE1}"/>
              </a:ext>
            </a:extLst>
          </p:cNvPr>
          <p:cNvSpPr txBox="1"/>
          <p:nvPr/>
        </p:nvSpPr>
        <p:spPr>
          <a:xfrm>
            <a:off x="6756039" y="5868455"/>
            <a:ext cx="992579" cy="276999"/>
          </a:xfrm>
          <a:prstGeom prst="rect">
            <a:avLst/>
          </a:prstGeom>
          <a:solidFill>
            <a:schemeClr val="bg2"/>
          </a:solidFill>
        </p:spPr>
        <p:txBody>
          <a:bodyPr wrap="square" rtlCol="0">
            <a:spAutoFit/>
          </a:bodyPr>
          <a:lstStyle/>
          <a:p>
            <a:pPr algn="l"/>
            <a:r>
              <a:rPr lang="en-US" sz="1200" dirty="0"/>
              <a:t>__________</a:t>
            </a:r>
          </a:p>
        </p:txBody>
      </p:sp>
      <p:sp>
        <p:nvSpPr>
          <p:cNvPr id="25" name="TextBox 24">
            <a:extLst>
              <a:ext uri="{FF2B5EF4-FFF2-40B4-BE49-F238E27FC236}">
                <a16:creationId xmlns:a16="http://schemas.microsoft.com/office/drawing/2014/main" id="{48E804E6-AECC-0146-8DF5-AF9E07B4A99A}"/>
              </a:ext>
            </a:extLst>
          </p:cNvPr>
          <p:cNvSpPr txBox="1"/>
          <p:nvPr/>
        </p:nvSpPr>
        <p:spPr>
          <a:xfrm>
            <a:off x="6746574" y="4049310"/>
            <a:ext cx="992579" cy="276999"/>
          </a:xfrm>
          <a:prstGeom prst="rect">
            <a:avLst/>
          </a:prstGeom>
          <a:solidFill>
            <a:schemeClr val="bg2"/>
          </a:solidFill>
        </p:spPr>
        <p:txBody>
          <a:bodyPr wrap="square" rtlCol="0">
            <a:spAutoFit/>
          </a:bodyPr>
          <a:lstStyle/>
          <a:p>
            <a:pPr algn="l"/>
            <a:r>
              <a:rPr lang="en-US" sz="1200" dirty="0"/>
              <a:t>__________</a:t>
            </a:r>
          </a:p>
        </p:txBody>
      </p:sp>
      <p:sp>
        <p:nvSpPr>
          <p:cNvPr id="12" name="Speech Bubble: Rectangle with Corners Rounded 11">
            <a:extLst>
              <a:ext uri="{FF2B5EF4-FFF2-40B4-BE49-F238E27FC236}">
                <a16:creationId xmlns:a16="http://schemas.microsoft.com/office/drawing/2014/main" id="{D5DFF0F6-928A-4AA8-8F78-127B26F70432}"/>
              </a:ext>
            </a:extLst>
          </p:cNvPr>
          <p:cNvSpPr/>
          <p:nvPr/>
        </p:nvSpPr>
        <p:spPr>
          <a:xfrm>
            <a:off x="2419643" y="1934724"/>
            <a:ext cx="2426677" cy="869950"/>
          </a:xfrm>
          <a:prstGeom prst="wedgeRoundRectCallout">
            <a:avLst/>
          </a:prstGeom>
          <a:solidFill>
            <a:srgbClr val="FFFAE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das Blatt – leaf</a:t>
            </a:r>
            <a:br>
              <a:rPr lang="en-GB" dirty="0">
                <a:solidFill>
                  <a:schemeClr val="bg1"/>
                </a:solidFill>
              </a:rPr>
            </a:br>
            <a:r>
              <a:rPr lang="en-GB" dirty="0">
                <a:solidFill>
                  <a:schemeClr val="bg1"/>
                </a:solidFill>
              </a:rPr>
              <a:t>der Baum - tree</a:t>
            </a:r>
          </a:p>
        </p:txBody>
      </p:sp>
      <p:sp>
        <p:nvSpPr>
          <p:cNvPr id="26" name="Speech Bubble: Rectangle with Corners Rounded 25">
            <a:extLst>
              <a:ext uri="{FF2B5EF4-FFF2-40B4-BE49-F238E27FC236}">
                <a16:creationId xmlns:a16="http://schemas.microsoft.com/office/drawing/2014/main" id="{03CC7CA2-9157-4C80-A06B-E6AE4272D5C9}"/>
              </a:ext>
            </a:extLst>
          </p:cNvPr>
          <p:cNvSpPr/>
          <p:nvPr/>
        </p:nvSpPr>
        <p:spPr>
          <a:xfrm>
            <a:off x="8433700" y="1801977"/>
            <a:ext cx="3099170" cy="1211888"/>
          </a:xfrm>
          <a:prstGeom prst="wedgeRoundRectCallout">
            <a:avLst/>
          </a:prstGeom>
          <a:solidFill>
            <a:srgbClr val="FFFAE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das </a:t>
            </a:r>
            <a:r>
              <a:rPr lang="en-GB" dirty="0" err="1">
                <a:solidFill>
                  <a:schemeClr val="bg1"/>
                </a:solidFill>
              </a:rPr>
              <a:t>Jungtier</a:t>
            </a:r>
            <a:r>
              <a:rPr lang="en-GB" dirty="0">
                <a:solidFill>
                  <a:schemeClr val="bg1"/>
                </a:solidFill>
              </a:rPr>
              <a:t> – young </a:t>
            </a:r>
            <a:br>
              <a:rPr lang="en-GB" dirty="0">
                <a:solidFill>
                  <a:schemeClr val="bg1"/>
                </a:solidFill>
              </a:rPr>
            </a:br>
            <a:r>
              <a:rPr lang="en-GB" dirty="0">
                <a:solidFill>
                  <a:schemeClr val="bg1"/>
                </a:solidFill>
              </a:rPr>
              <a:t>die </a:t>
            </a:r>
            <a:r>
              <a:rPr lang="en-GB" dirty="0" err="1">
                <a:solidFill>
                  <a:schemeClr val="bg1"/>
                </a:solidFill>
              </a:rPr>
              <a:t>Bruttasche</a:t>
            </a:r>
            <a:r>
              <a:rPr lang="en-GB" dirty="0">
                <a:solidFill>
                  <a:schemeClr val="bg1"/>
                </a:solidFill>
              </a:rPr>
              <a:t> – pouch</a:t>
            </a:r>
            <a:br>
              <a:rPr lang="en-GB" dirty="0">
                <a:solidFill>
                  <a:schemeClr val="bg1"/>
                </a:solidFill>
              </a:rPr>
            </a:br>
            <a:r>
              <a:rPr lang="en-GB" dirty="0" err="1">
                <a:solidFill>
                  <a:schemeClr val="bg1"/>
                </a:solidFill>
              </a:rPr>
              <a:t>grüßen</a:t>
            </a:r>
            <a:r>
              <a:rPr lang="en-GB" dirty="0">
                <a:solidFill>
                  <a:schemeClr val="bg1"/>
                </a:solidFill>
              </a:rPr>
              <a:t> – to greet</a:t>
            </a:r>
            <a:br>
              <a:rPr lang="en-GB" dirty="0">
                <a:solidFill>
                  <a:schemeClr val="bg1"/>
                </a:solidFill>
              </a:rPr>
            </a:br>
            <a:r>
              <a:rPr lang="en-GB" dirty="0">
                <a:solidFill>
                  <a:schemeClr val="bg1"/>
                </a:solidFill>
              </a:rPr>
              <a:t>der </a:t>
            </a:r>
            <a:r>
              <a:rPr lang="en-GB" dirty="0" err="1">
                <a:solidFill>
                  <a:schemeClr val="bg1"/>
                </a:solidFill>
              </a:rPr>
              <a:t>Schatten</a:t>
            </a:r>
            <a:r>
              <a:rPr lang="en-GB" dirty="0">
                <a:solidFill>
                  <a:schemeClr val="bg1"/>
                </a:solidFill>
              </a:rPr>
              <a:t> - shade</a:t>
            </a:r>
          </a:p>
        </p:txBody>
      </p:sp>
      <p:pic>
        <p:nvPicPr>
          <p:cNvPr id="27" name="Picture 26" descr="A picture containing window, shirt, drawing&#10;&#10;Description automatically generated">
            <a:extLst>
              <a:ext uri="{FF2B5EF4-FFF2-40B4-BE49-F238E27FC236}">
                <a16:creationId xmlns:a16="http://schemas.microsoft.com/office/drawing/2014/main" id="{4745A749-9C47-4700-9768-47CF54630CE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35092"/>
          <a:stretch/>
        </p:blipFill>
        <p:spPr>
          <a:xfrm>
            <a:off x="8669406" y="-38864"/>
            <a:ext cx="1143006" cy="1362839"/>
          </a:xfrm>
          <a:prstGeom prst="ellipse">
            <a:avLst/>
          </a:prstGeom>
        </p:spPr>
      </p:pic>
    </p:spTree>
    <p:extLst>
      <p:ext uri="{BB962C8B-B14F-4D97-AF65-F5344CB8AC3E}">
        <p14:creationId xmlns:p14="http://schemas.microsoft.com/office/powerpoint/2010/main" val="3173988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cartoon of a child pointing at a sign&#10;&#10;Description automatically generated">
            <a:extLst>
              <a:ext uri="{FF2B5EF4-FFF2-40B4-BE49-F238E27FC236}">
                <a16:creationId xmlns:a16="http://schemas.microsoft.com/office/drawing/2014/main" id="{88B09515-2970-444C-A097-0BF99FC969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8786" y="4383049"/>
            <a:ext cx="2598782" cy="2125355"/>
          </a:xfrm>
          <a:prstGeom prst="ellipse">
            <a:avLst/>
          </a:prstGeom>
        </p:spPr>
      </p:pic>
      <p:sp>
        <p:nvSpPr>
          <p:cNvPr id="7" name="Rectangle: Rounded Corners 6">
            <a:extLst>
              <a:ext uri="{FF2B5EF4-FFF2-40B4-BE49-F238E27FC236}">
                <a16:creationId xmlns:a16="http://schemas.microsoft.com/office/drawing/2014/main" id="{DA21FCEB-8132-4A46-821C-4CB51B3EBE44}"/>
              </a:ext>
            </a:extLst>
          </p:cNvPr>
          <p:cNvSpPr/>
          <p:nvPr/>
        </p:nvSpPr>
        <p:spPr>
          <a:xfrm>
            <a:off x="10535478" y="5478219"/>
            <a:ext cx="1656522" cy="1330394"/>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3">
            <a:extLst>
              <a:ext uri="{FF2B5EF4-FFF2-40B4-BE49-F238E27FC236}">
                <a16:creationId xmlns:a16="http://schemas.microsoft.com/office/drawing/2014/main" id="{201F9164-9015-487C-8971-3B19003D8893}"/>
              </a:ext>
            </a:extLst>
          </p:cNvPr>
          <p:cNvSpPr>
            <a:spLocks noGrp="1"/>
          </p:cNvSpPr>
          <p:nvPr>
            <p:ph type="body" sz="quarter" idx="14"/>
          </p:nvPr>
        </p:nvSpPr>
        <p:spPr>
          <a:xfrm>
            <a:off x="363538" y="1941754"/>
            <a:ext cx="7709596" cy="844550"/>
          </a:xfrm>
        </p:spPr>
        <p:txBody>
          <a:bodyPr>
            <a:normAutofit/>
          </a:bodyPr>
          <a:lstStyle/>
          <a:p>
            <a:r>
              <a:rPr lang="en-GB" sz="4000" dirty="0"/>
              <a:t>Berlin</a:t>
            </a:r>
          </a:p>
        </p:txBody>
      </p:sp>
      <p:sp>
        <p:nvSpPr>
          <p:cNvPr id="2" name="Text Placeholder 1">
            <a:extLst>
              <a:ext uri="{FF2B5EF4-FFF2-40B4-BE49-F238E27FC236}">
                <a16:creationId xmlns:a16="http://schemas.microsoft.com/office/drawing/2014/main" id="{4D2C3A6C-E4B7-419D-B4EB-18F1DD2CA8CD}"/>
              </a:ext>
            </a:extLst>
          </p:cNvPr>
          <p:cNvSpPr>
            <a:spLocks noGrp="1"/>
          </p:cNvSpPr>
          <p:nvPr>
            <p:ph type="body" sz="quarter" idx="12"/>
          </p:nvPr>
        </p:nvSpPr>
        <p:spPr>
          <a:xfrm>
            <a:off x="363538" y="5478219"/>
            <a:ext cx="4101782" cy="1330394"/>
          </a:xfrm>
        </p:spPr>
        <p:txBody>
          <a:bodyP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900" b="1" i="0" u="none" strike="noStrike" kern="1200" cap="none" spc="0" normalizeH="0" baseline="0" noProof="0" dirty="0">
                <a:ln>
                  <a:noFill/>
                </a:ln>
                <a:solidFill>
                  <a:srgbClr val="525050"/>
                </a:solidFill>
                <a:effectLst/>
                <a:uLnTx/>
                <a:uFillTx/>
                <a:latin typeface="Century Gothic" panose="020F0302020204030204"/>
                <a:ea typeface="+mn-ea"/>
                <a:cs typeface="+mn-cs"/>
              </a:rPr>
              <a:t>Y8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t>Term 1.2– Week 1 - Lesson 16</a:t>
            </a:r>
            <a:b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b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Inge Alferink / Rachel Hawkes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90000"/>
              </a:lnSpc>
              <a:spcBef>
                <a:spcPts val="0"/>
              </a:spcBef>
              <a:spcAft>
                <a:spcPts val="0"/>
              </a:spcAft>
              <a:buClr>
                <a:srgbClr val="FFFFFF"/>
              </a:buClr>
              <a:buSzPts val="1400"/>
              <a:buFontTx/>
              <a:buNone/>
              <a:tabLst/>
              <a:defRPr/>
            </a:pP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Date updated: 04/02/24</a:t>
            </a:r>
            <a:endParaRPr kumimoji="0" lang="en-GB" sz="1200" b="0" i="0" u="none" strike="noStrike" kern="1200" cap="none" spc="0" normalizeH="0" baseline="0" noProof="0" dirty="0">
              <a:ln>
                <a:noFill/>
              </a:ln>
              <a:solidFill>
                <a:srgbClr val="525050"/>
              </a:solidFill>
              <a:effectLst/>
              <a:uLnTx/>
              <a:uFillTx/>
              <a:latin typeface="Century Gothic" panose="020F0302020204030204"/>
              <a:ea typeface="Century Gothic"/>
              <a:cs typeface="Century Gothic"/>
              <a:sym typeface="Century Gothic"/>
            </a:endParaRPr>
          </a:p>
        </p:txBody>
      </p:sp>
      <p:sp>
        <p:nvSpPr>
          <p:cNvPr id="3" name="Text Placeholder 2">
            <a:extLst>
              <a:ext uri="{FF2B5EF4-FFF2-40B4-BE49-F238E27FC236}">
                <a16:creationId xmlns:a16="http://schemas.microsoft.com/office/drawing/2014/main" id="{72D5BDAC-FB59-4421-B85A-A4A4F1DEB327}"/>
              </a:ext>
            </a:extLst>
          </p:cNvPr>
          <p:cNvSpPr>
            <a:spLocks noGrp="1"/>
          </p:cNvSpPr>
          <p:nvPr>
            <p:ph type="body" sz="quarter" idx="13"/>
          </p:nvPr>
        </p:nvSpPr>
        <p:spPr>
          <a:xfrm>
            <a:off x="363538" y="2510753"/>
            <a:ext cx="6098222" cy="1836494"/>
          </a:xfrm>
        </p:spPr>
        <p:txBody>
          <a:bodyPr>
            <a:normAutofit/>
          </a:bodyPr>
          <a:lstStyle/>
          <a:p>
            <a:pPr algn="l"/>
            <a:r>
              <a:rPr lang="en-GB" sz="2000" dirty="0">
                <a:solidFill>
                  <a:schemeClr val="tx1"/>
                </a:solidFill>
              </a:rPr>
              <a:t>Present tense: strong verbs [revisited]</a:t>
            </a:r>
          </a:p>
          <a:p>
            <a:r>
              <a:rPr lang="en-GB" sz="2000" dirty="0">
                <a:solidFill>
                  <a:schemeClr val="tx1"/>
                </a:solidFill>
              </a:rPr>
              <a:t>Direct object pronouns: </a:t>
            </a:r>
            <a:r>
              <a:rPr lang="en-GB" sz="2000" i="1" dirty="0" err="1">
                <a:solidFill>
                  <a:schemeClr val="tx1"/>
                </a:solidFill>
              </a:rPr>
              <a:t>mich</a:t>
            </a:r>
            <a:r>
              <a:rPr lang="en-GB" sz="2000" i="1" dirty="0">
                <a:solidFill>
                  <a:schemeClr val="tx1"/>
                </a:solidFill>
              </a:rPr>
              <a:t>, dich</a:t>
            </a:r>
          </a:p>
          <a:p>
            <a:br>
              <a:rPr lang="en-GB" sz="2000" dirty="0">
                <a:solidFill>
                  <a:schemeClr val="tx1"/>
                </a:solidFill>
              </a:rPr>
            </a:br>
            <a:br>
              <a:rPr lang="en-GB" sz="2000" dirty="0">
                <a:solidFill>
                  <a:schemeClr val="tx1"/>
                </a:solidFill>
              </a:rPr>
            </a:br>
            <a:r>
              <a:rPr lang="en-GB" sz="2000" dirty="0">
                <a:solidFill>
                  <a:schemeClr val="tx1"/>
                </a:solidFill>
              </a:rPr>
              <a:t>SSC [Z]</a:t>
            </a:r>
          </a:p>
          <a:p>
            <a:pPr algn="l"/>
            <a:endParaRPr lang="en-GB" sz="2000" dirty="0">
              <a:solidFill>
                <a:schemeClr val="tx1"/>
              </a:solidFill>
            </a:endParaRPr>
          </a:p>
        </p:txBody>
      </p:sp>
      <p:pic>
        <p:nvPicPr>
          <p:cNvPr id="5" name="Picture 4">
            <a:extLst>
              <a:ext uri="{FF2B5EF4-FFF2-40B4-BE49-F238E27FC236}">
                <a16:creationId xmlns:a16="http://schemas.microsoft.com/office/drawing/2014/main" id="{62AADFA4-3373-4FD6-802C-C288F2B66C4E}"/>
              </a:ext>
            </a:extLst>
          </p:cNvPr>
          <p:cNvPicPr>
            <a:picLocks noChangeAspect="1"/>
          </p:cNvPicPr>
          <p:nvPr/>
        </p:nvPicPr>
        <p:blipFill>
          <a:blip r:embed="rId4"/>
          <a:stretch>
            <a:fillRect/>
          </a:stretch>
        </p:blipFill>
        <p:spPr>
          <a:xfrm>
            <a:off x="3896139" y="3414937"/>
            <a:ext cx="8295861" cy="4147931"/>
          </a:xfrm>
          <a:prstGeom prst="rect">
            <a:avLst/>
          </a:prstGeom>
          <a:noFill/>
        </p:spPr>
      </p:pic>
      <p:sp>
        <p:nvSpPr>
          <p:cNvPr id="24" name="Speech Bubble: Rectangle with Corners Rounded 23">
            <a:extLst>
              <a:ext uri="{FF2B5EF4-FFF2-40B4-BE49-F238E27FC236}">
                <a16:creationId xmlns:a16="http://schemas.microsoft.com/office/drawing/2014/main" id="{D3A1A46A-DA78-47B3-9167-8E03DEBD7745}"/>
              </a:ext>
            </a:extLst>
          </p:cNvPr>
          <p:cNvSpPr/>
          <p:nvPr/>
        </p:nvSpPr>
        <p:spPr>
          <a:xfrm>
            <a:off x="6948945" y="3049770"/>
            <a:ext cx="2248377" cy="1065519"/>
          </a:xfrm>
          <a:prstGeom prst="wedgeRoundRectCallout">
            <a:avLst>
              <a:gd name="adj1" fmla="val -47472"/>
              <a:gd name="adj2" fmla="val 105958"/>
              <a:gd name="adj3" fmla="val 16667"/>
            </a:avLst>
          </a:prstGeom>
          <a:solidFill>
            <a:srgbClr val="FFFAE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D3C3C"/>
                </a:solidFill>
                <a:effectLst/>
                <a:uLnTx/>
                <a:uFillTx/>
                <a:latin typeface="Century Gothic"/>
                <a:ea typeface="+mn-ea"/>
                <a:cs typeface="+mn-cs"/>
              </a:rPr>
              <a:t>Berlin </a:t>
            </a:r>
            <a:r>
              <a:rPr kumimoji="0" lang="en-GB" sz="2000" b="0" i="0" u="none" strike="noStrike" kern="1200" cap="none" spc="0" normalizeH="0" baseline="0" noProof="0" dirty="0" err="1">
                <a:ln>
                  <a:noFill/>
                </a:ln>
                <a:solidFill>
                  <a:srgbClr val="3D3C3C"/>
                </a:solidFill>
                <a:effectLst/>
                <a:uLnTx/>
                <a:uFillTx/>
                <a:latin typeface="Century Gothic"/>
                <a:ea typeface="+mn-ea"/>
                <a:cs typeface="+mn-cs"/>
              </a:rPr>
              <a:t>ist</a:t>
            </a:r>
            <a:r>
              <a:rPr kumimoji="0" lang="en-GB" sz="2000" b="0" i="0" u="none" strike="noStrike" kern="1200" cap="none" spc="0" normalizeH="0" baseline="0" noProof="0" dirty="0">
                <a:ln>
                  <a:noFill/>
                </a:ln>
                <a:solidFill>
                  <a:srgbClr val="3D3C3C"/>
                </a:solidFill>
                <a:effectLst/>
                <a:uLnTx/>
                <a:uFillTx/>
                <a:latin typeface="Century Gothic"/>
                <a:ea typeface="+mn-ea"/>
                <a:cs typeface="+mn-cs"/>
              </a:rPr>
              <a:t> die </a:t>
            </a:r>
            <a:r>
              <a:rPr kumimoji="0" lang="en-GB" sz="2000" b="0" i="0" u="none" strike="noStrike" kern="1200" cap="none" spc="0" normalizeH="0" baseline="0" noProof="0" dirty="0" err="1">
                <a:ln>
                  <a:noFill/>
                </a:ln>
                <a:solidFill>
                  <a:srgbClr val="3D3C3C"/>
                </a:solidFill>
                <a:effectLst/>
                <a:uLnTx/>
                <a:uFillTx/>
                <a:latin typeface="Century Gothic"/>
                <a:ea typeface="+mn-ea"/>
                <a:cs typeface="+mn-cs"/>
              </a:rPr>
              <a:t>Hauptstadt</a:t>
            </a:r>
            <a:r>
              <a:rPr kumimoji="0" lang="en-GB" sz="2000" b="0" i="0" u="none" strike="noStrike" kern="1200" cap="none" spc="0" normalizeH="0" baseline="0" noProof="0" dirty="0">
                <a:ln>
                  <a:noFill/>
                </a:ln>
                <a:solidFill>
                  <a:srgbClr val="3D3C3C"/>
                </a:solidFill>
                <a:effectLst/>
                <a:uLnTx/>
                <a:uFillTx/>
                <a:latin typeface="Century Gothic"/>
                <a:ea typeface="+mn-ea"/>
                <a:cs typeface="+mn-cs"/>
              </a:rPr>
              <a:t> von Deutschland.</a:t>
            </a:r>
          </a:p>
        </p:txBody>
      </p:sp>
    </p:spTree>
    <p:extLst>
      <p:ext uri="{BB962C8B-B14F-4D97-AF65-F5344CB8AC3E}">
        <p14:creationId xmlns:p14="http://schemas.microsoft.com/office/powerpoint/2010/main" val="30089500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0" y="213557"/>
            <a:ext cx="2246243" cy="647577"/>
          </a:xfrm>
        </p:spPr>
        <p:txBody>
          <a:bodyPr>
            <a:normAutofit/>
          </a:bodyPr>
          <a:lstStyle/>
          <a:p>
            <a:pPr lvl="0">
              <a:lnSpc>
                <a:spcPct val="100000"/>
              </a:lnSpc>
              <a:spcBef>
                <a:spcPts val="0"/>
              </a:spcBef>
            </a:pPr>
            <a:r>
              <a:rPr lang="en-GB" sz="2800" b="1" dirty="0" err="1">
                <a:solidFill>
                  <a:schemeClr val="tx1"/>
                </a:solidFill>
                <a:ea typeface="+mn-ea"/>
                <a:cs typeface="+mn-cs"/>
              </a:rPr>
              <a:t>Vokabeln</a:t>
            </a:r>
            <a:endParaRPr lang="en-GB" dirty="0">
              <a:solidFill>
                <a:schemeClr val="tx1"/>
              </a:solidFill>
            </a:endParaRPr>
          </a:p>
        </p:txBody>
      </p:sp>
      <p:sp>
        <p:nvSpPr>
          <p:cNvPr id="6" name="Rounded Rectangle 5"/>
          <p:cNvSpPr/>
          <p:nvPr/>
        </p:nvSpPr>
        <p:spPr>
          <a:xfrm>
            <a:off x="183941" y="1580861"/>
            <a:ext cx="4554649" cy="1058997"/>
          </a:xfrm>
          <a:prstGeom prst="roundRect">
            <a:avLst/>
          </a:prstGeom>
          <a:solidFill>
            <a:schemeClr val="tx2">
              <a:lumMod val="40000"/>
              <a:lumOff val="6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She needs </a:t>
            </a:r>
            <a:r>
              <a:rPr kumimoji="0" lang="en-GB" sz="28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information.</a:t>
            </a:r>
          </a:p>
        </p:txBody>
      </p:sp>
      <p:sp>
        <p:nvSpPr>
          <p:cNvPr id="7" name="Rounded Rectangle 6"/>
          <p:cNvSpPr/>
          <p:nvPr/>
        </p:nvSpPr>
        <p:spPr>
          <a:xfrm>
            <a:off x="6733732" y="1564576"/>
            <a:ext cx="5006975" cy="1012523"/>
          </a:xfrm>
          <a:prstGeom prst="roundRect">
            <a:avLst/>
          </a:prstGeom>
          <a:solidFill>
            <a:schemeClr val="accent1">
              <a:lumMod val="40000"/>
              <a:lumOff val="6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Sie </a:t>
            </a:r>
            <a:r>
              <a:rPr kumimoji="0" lang="en-GB" sz="28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braucht</a:t>
            </a:r>
            <a:r>
              <a:rPr kumimoji="0" lang="en-GB" sz="28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GB" sz="36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Information. </a:t>
            </a:r>
          </a:p>
        </p:txBody>
      </p:sp>
      <p:sp>
        <p:nvSpPr>
          <p:cNvPr id="8" name="Right Arrow 7"/>
          <p:cNvSpPr/>
          <p:nvPr/>
        </p:nvSpPr>
        <p:spPr>
          <a:xfrm>
            <a:off x="4920465" y="1627335"/>
            <a:ext cx="1365934" cy="544389"/>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10" name="Rounded Rectangle 9"/>
          <p:cNvSpPr/>
          <p:nvPr/>
        </p:nvSpPr>
        <p:spPr>
          <a:xfrm>
            <a:off x="211136" y="3400113"/>
            <a:ext cx="5005441" cy="2552882"/>
          </a:xfrm>
          <a:prstGeom prst="roundRect">
            <a:avLst/>
          </a:prstGeom>
          <a:solidFill>
            <a:schemeClr val="accent1">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Translate these sentences.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1. Was </a:t>
            </a:r>
            <a:r>
              <a:rPr kumimoji="0" lang="en-GB" sz="2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ist</a:t>
            </a: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die Definition von Integration?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2. The nation has lots of traditions.</a:t>
            </a:r>
          </a:p>
        </p:txBody>
      </p:sp>
      <p:sp>
        <p:nvSpPr>
          <p:cNvPr id="11" name="Rounded Rectangle 10"/>
          <p:cNvSpPr/>
          <p:nvPr/>
        </p:nvSpPr>
        <p:spPr>
          <a:xfrm>
            <a:off x="6372781" y="3179273"/>
            <a:ext cx="5728875" cy="2994561"/>
          </a:xfrm>
          <a:prstGeom prst="roundRect">
            <a:avLst/>
          </a:prstGeom>
          <a:solidFill>
            <a:schemeClr val="accent4">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What would the following words be in German?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situation</a:t>
            </a:r>
            <a:br>
              <a:rPr kumimoji="0" lang="en-GB" sz="24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br>
            <a:r>
              <a:rPr kumimoji="0" lang="en-GB" sz="24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organisation</a:t>
            </a:r>
            <a:br>
              <a:rPr kumimoji="0" lang="en-GB" sz="24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br>
            <a:r>
              <a:rPr kumimoji="0" lang="en-GB" sz="24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international</a:t>
            </a:r>
            <a:br>
              <a:rPr kumimoji="0" lang="en-GB" sz="24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Choose one and write a sentence in German.</a:t>
            </a: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01851" y="5427440"/>
            <a:ext cx="731881" cy="746394"/>
          </a:xfrm>
          <a:prstGeom prst="rect">
            <a:avLst/>
          </a:prstGeom>
        </p:spPr>
      </p:pic>
      <p:sp>
        <p:nvSpPr>
          <p:cNvPr id="14" name="Title 1">
            <a:extLst>
              <a:ext uri="{FF2B5EF4-FFF2-40B4-BE49-F238E27FC236}">
                <a16:creationId xmlns:a16="http://schemas.microsoft.com/office/drawing/2014/main" id="{4F30A5AC-DBAD-4134-AE7D-A1E0C4990D7C}"/>
              </a:ext>
            </a:extLst>
          </p:cNvPr>
          <p:cNvSpPr txBox="1">
            <a:spLocks/>
          </p:cNvSpPr>
          <p:nvPr/>
        </p:nvSpPr>
        <p:spPr>
          <a:xfrm>
            <a:off x="2136390" y="767152"/>
            <a:ext cx="7882254" cy="561284"/>
          </a:xfrm>
          <a:prstGeom prst="rect">
            <a:avLst/>
          </a:prstGeom>
          <a:solidFill>
            <a:srgbClr val="FFCC00"/>
          </a:solidFill>
          <a:ln>
            <a:solidFill>
              <a:schemeClr val="tx1"/>
            </a:solidFill>
          </a:ln>
          <a:effectLst>
            <a:outerShdw blurRad="50800" dist="38100" dir="5400000" algn="t" rotWithShape="0">
              <a:prstClr val="black">
                <a:alpha val="40000"/>
              </a:prstClr>
            </a:outerShdw>
          </a:effectLst>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B0502020202020204" pitchFamily="34" charset="0"/>
                <a:ea typeface="+mj-ea"/>
                <a:cs typeface="+mj-cs"/>
              </a:rPr>
              <a:t>Many German words are cognates ending in </a:t>
            </a:r>
            <a:r>
              <a:rPr kumimoji="0" lang="en-GB" sz="2400" b="1" i="0" u="none" strike="noStrike" kern="1200" cap="none" spc="0" normalizeH="0" baseline="0" noProof="0" dirty="0">
                <a:ln>
                  <a:noFill/>
                </a:ln>
                <a:effectLst/>
                <a:uLnTx/>
                <a:uFillTx/>
                <a:latin typeface="Century Gothic" panose="020B0502020202020204" pitchFamily="34" charset="0"/>
                <a:ea typeface="+mj-ea"/>
                <a:cs typeface="+mj-cs"/>
              </a:rPr>
              <a:t>-</a:t>
            </a:r>
            <a:r>
              <a:rPr kumimoji="0" lang="en-GB" sz="2400" b="1" i="0" u="none" strike="noStrike" kern="1200" cap="none" spc="0" normalizeH="0" baseline="0" noProof="0" dirty="0" err="1">
                <a:ln>
                  <a:noFill/>
                </a:ln>
                <a:effectLst/>
                <a:uLnTx/>
                <a:uFillTx/>
                <a:latin typeface="Century Gothic" panose="020B0502020202020204" pitchFamily="34" charset="0"/>
                <a:ea typeface="+mj-ea"/>
                <a:cs typeface="+mj-cs"/>
              </a:rPr>
              <a:t>tion</a:t>
            </a:r>
            <a:r>
              <a:rPr kumimoji="0" lang="en-GB" sz="2400" b="1" i="0" u="none" strike="noStrike" kern="1200" cap="none" spc="0" normalizeH="0" baseline="0" noProof="0" dirty="0">
                <a:ln>
                  <a:noFill/>
                </a:ln>
                <a:effectLst/>
                <a:uLnTx/>
                <a:uFillTx/>
                <a:latin typeface="Century Gothic" panose="020B0502020202020204" pitchFamily="34" charset="0"/>
                <a:ea typeface="+mj-ea"/>
                <a:cs typeface="+mj-cs"/>
              </a:rPr>
              <a:t>. </a:t>
            </a:r>
          </a:p>
        </p:txBody>
      </p:sp>
      <p:pic>
        <p:nvPicPr>
          <p:cNvPr id="5" name="Picture 4" descr="A picture containing drawing, clock&#10;&#10;Description automatically generated">
            <a:extLst>
              <a:ext uri="{FF2B5EF4-FFF2-40B4-BE49-F238E27FC236}">
                <a16:creationId xmlns:a16="http://schemas.microsoft.com/office/drawing/2014/main" id="{D3E04C40-AFE2-4607-9BF4-050753C658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97275" y="2343280"/>
            <a:ext cx="1145912" cy="1145912"/>
          </a:xfrm>
          <a:prstGeom prst="rect">
            <a:avLst/>
          </a:prstGeom>
        </p:spPr>
      </p:pic>
      <p:sp>
        <p:nvSpPr>
          <p:cNvPr id="18" name="TextBox 17">
            <a:extLst>
              <a:ext uri="{FF2B5EF4-FFF2-40B4-BE49-F238E27FC236}">
                <a16:creationId xmlns:a16="http://schemas.microsoft.com/office/drawing/2014/main" id="{4CA64108-3DD0-4724-ADCA-D32FB21AF619}"/>
              </a:ext>
            </a:extLst>
          </p:cNvPr>
          <p:cNvSpPr txBox="1"/>
          <p:nvPr/>
        </p:nvSpPr>
        <p:spPr>
          <a:xfrm>
            <a:off x="5344906" y="4091366"/>
            <a:ext cx="2562407" cy="923330"/>
          </a:xfrm>
          <a:prstGeom prst="rect">
            <a:avLst/>
          </a:prstGeom>
          <a:solidFill>
            <a:srgbClr val="FFFAEF"/>
          </a:solidFill>
          <a:ln w="38100">
            <a:solidFill>
              <a:schemeClr val="tx1"/>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effectLst/>
                <a:uLnTx/>
                <a:uFillTx/>
                <a:latin typeface="Century Gothic" panose="020F0302020204030204"/>
                <a:ea typeface="+mn-ea"/>
                <a:cs typeface="+mn-cs"/>
              </a:rPr>
              <a:t>The ‘</a:t>
            </a:r>
            <a:r>
              <a:rPr kumimoji="0" lang="en-GB" sz="1800" b="1" i="0" u="none" strike="noStrike" kern="1200" cap="none" spc="0" normalizeH="0" baseline="0" noProof="0" dirty="0">
                <a:ln>
                  <a:noFill/>
                </a:ln>
                <a:effectLst/>
                <a:uLnTx/>
                <a:uFillTx/>
                <a:latin typeface="Century Gothic" panose="020F0302020204030204"/>
                <a:ea typeface="+mn-ea"/>
                <a:cs typeface="+mn-cs"/>
              </a:rPr>
              <a:t>t</a:t>
            </a:r>
            <a:r>
              <a:rPr kumimoji="0" lang="en-GB" sz="1800" b="0" i="0" u="none" strike="noStrike" kern="1200" cap="none" spc="0" normalizeH="0" baseline="0" noProof="0" dirty="0">
                <a:ln>
                  <a:noFill/>
                </a:ln>
                <a:effectLst/>
                <a:uLnTx/>
                <a:uFillTx/>
                <a:latin typeface="Century Gothic" panose="020F0302020204030204"/>
                <a:ea typeface="+mn-ea"/>
                <a:cs typeface="+mn-cs"/>
              </a:rPr>
              <a:t>’ </a:t>
            </a:r>
            <a:r>
              <a:rPr lang="en-GB" dirty="0">
                <a:latin typeface="Century Gothic" panose="020F0302020204030204"/>
              </a:rPr>
              <a:t>in ‘</a:t>
            </a:r>
            <a:r>
              <a:rPr lang="en-GB" dirty="0" err="1">
                <a:latin typeface="Century Gothic" panose="020F0302020204030204"/>
              </a:rPr>
              <a:t>tion</a:t>
            </a:r>
            <a:r>
              <a:rPr lang="en-GB" dirty="0">
                <a:latin typeface="Century Gothic" panose="020F0302020204030204"/>
              </a:rPr>
              <a:t>’ is pronounced ‘</a:t>
            </a:r>
            <a:r>
              <a:rPr lang="en-GB" b="1" dirty="0" err="1">
                <a:latin typeface="Century Gothic" panose="020F0302020204030204"/>
              </a:rPr>
              <a:t>ts</a:t>
            </a:r>
            <a:r>
              <a:rPr lang="en-GB" dirty="0">
                <a:latin typeface="Century Gothic" panose="020F0302020204030204"/>
              </a:rPr>
              <a:t>’, like German ‘</a:t>
            </a:r>
            <a:r>
              <a:rPr lang="en-GB" b="1" dirty="0">
                <a:latin typeface="Century Gothic" panose="020F0302020204030204"/>
              </a:rPr>
              <a:t>z</a:t>
            </a:r>
            <a:r>
              <a:rPr lang="en-GB" dirty="0">
                <a:latin typeface="Century Gothic" panose="020F0302020204030204"/>
              </a:rPr>
              <a:t>’.</a:t>
            </a:r>
            <a:endParaRPr kumimoji="0" lang="en-GB" sz="1800" b="0" i="0" u="none" strike="noStrike" kern="1200" cap="none" spc="0" normalizeH="0" baseline="0" noProof="0" dirty="0">
              <a:ln>
                <a:noFill/>
              </a:ln>
              <a:effectLst/>
              <a:uLnTx/>
              <a:uFillTx/>
              <a:latin typeface="Century Gothic" panose="020F0302020204030204"/>
            </a:endParaRPr>
          </a:p>
        </p:txBody>
      </p:sp>
      <p:sp>
        <p:nvSpPr>
          <p:cNvPr id="19" name="Rounded Rectangle 11">
            <a:extLst>
              <a:ext uri="{FF2B5EF4-FFF2-40B4-BE49-F238E27FC236}">
                <a16:creationId xmlns:a16="http://schemas.microsoft.com/office/drawing/2014/main" id="{8BA132AD-3ABD-41E2-B90C-E70E93B2F663}"/>
              </a:ext>
            </a:extLst>
          </p:cNvPr>
          <p:cNvSpPr/>
          <p:nvPr/>
        </p:nvSpPr>
        <p:spPr>
          <a:xfrm>
            <a:off x="9872869" y="247046"/>
            <a:ext cx="2084457"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schemeClr val="tx1"/>
                </a:solidFill>
                <a:latin typeface="Century Gothic" panose="020B0502020202020204" pitchFamily="34" charset="0"/>
              </a:rPr>
              <a:t>lesen</a:t>
            </a:r>
            <a:r>
              <a:rPr lang="en-GB" b="1" dirty="0">
                <a:solidFill>
                  <a:schemeClr val="tx1"/>
                </a:solidFill>
                <a:latin typeface="Century Gothic" panose="020B0502020202020204" pitchFamily="34" charset="0"/>
              </a:rPr>
              <a:t> / </a:t>
            </a:r>
            <a:r>
              <a:rPr lang="en-GB" b="1" dirty="0" err="1">
                <a:solidFill>
                  <a:schemeClr val="tx1"/>
                </a:solidFill>
                <a:latin typeface="Century Gothic" panose="020B0502020202020204" pitchFamily="34" charset="0"/>
              </a:rPr>
              <a:t>sprechen</a:t>
            </a:r>
            <a:endParaRPr lang="en-GB" b="1"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2843586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par>
                                <p:cTn id="35" presetID="10"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P spid="11" grpId="0" animBg="1"/>
      <p:bldP spid="14" grpId="0" animBg="1"/>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DE5E2E7A-2DF1-4366-A77B-CA4BAB43F145}"/>
              </a:ext>
            </a:extLst>
          </p:cNvPr>
          <p:cNvSpPr/>
          <p:nvPr/>
        </p:nvSpPr>
        <p:spPr>
          <a:xfrm>
            <a:off x="5690280" y="847535"/>
            <a:ext cx="6292074" cy="3837709"/>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Content Placeholder 3"/>
          <p:cNvSpPr txBox="1">
            <a:spLocks/>
          </p:cNvSpPr>
          <p:nvPr/>
        </p:nvSpPr>
        <p:spPr>
          <a:xfrm>
            <a:off x="5920444" y="1077244"/>
            <a:ext cx="5235291"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What is the definition of integration?</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Die Na</a:t>
            </a:r>
            <a:r>
              <a:rPr kumimoji="0" lang="en-GB" sz="28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tion</a:t>
            </a: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hat </a:t>
            </a:r>
            <a:r>
              <a:rPr kumimoji="0" lang="en-GB" sz="2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viele</a:t>
            </a: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Tradi</a:t>
            </a:r>
            <a:r>
              <a:rPr kumimoji="0" lang="en-GB" sz="28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tion</a:t>
            </a:r>
            <a:r>
              <a:rPr kumimoji="0" lang="en-GB" sz="2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en</a:t>
            </a: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die Situa</a:t>
            </a:r>
            <a:r>
              <a:rPr kumimoji="0" lang="en-GB" sz="28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tion</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die Organisa</a:t>
            </a:r>
            <a:r>
              <a:rPr kumimoji="0" lang="en-GB" sz="28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tion</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interna</a:t>
            </a:r>
            <a:r>
              <a:rPr kumimoji="0" lang="en-GB" sz="28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tion</a:t>
            </a: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al</a:t>
            </a:r>
          </a:p>
        </p:txBody>
      </p:sp>
      <p:sp>
        <p:nvSpPr>
          <p:cNvPr id="6" name="TextBox 5"/>
          <p:cNvSpPr txBox="1"/>
          <p:nvPr/>
        </p:nvSpPr>
        <p:spPr>
          <a:xfrm>
            <a:off x="237132" y="4887547"/>
            <a:ext cx="7985728" cy="430887"/>
          </a:xfrm>
          <a:prstGeom prst="rect">
            <a:avLst/>
          </a:prstGeom>
          <a:solidFill>
            <a:schemeClr val="tx2">
              <a:lumMod val="60000"/>
              <a:lumOff val="40000"/>
            </a:schemeClr>
          </a:solidFill>
          <a:ln w="38100">
            <a:solidFill>
              <a:srgbClr val="000066"/>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effectLst/>
                <a:uLnTx/>
                <a:uFillTx/>
                <a:latin typeface="Century Gothic" panose="020B0502020202020204" pitchFamily="34" charset="0"/>
                <a:ea typeface="+mn-ea"/>
                <a:cs typeface="+mn-cs"/>
              </a:rPr>
              <a:t>What do you notice about the </a:t>
            </a:r>
            <a:r>
              <a:rPr kumimoji="0" lang="en-GB" sz="2200" b="1" i="0" u="sng" strike="noStrike" kern="1200" cap="none" spc="0" normalizeH="0" baseline="0" noProof="0" dirty="0">
                <a:ln>
                  <a:noFill/>
                </a:ln>
                <a:effectLst/>
                <a:uLnTx/>
                <a:uFillTx/>
                <a:latin typeface="Century Gothic" panose="020B0502020202020204" pitchFamily="34" charset="0"/>
                <a:ea typeface="+mn-ea"/>
                <a:cs typeface="+mn-cs"/>
              </a:rPr>
              <a:t>gender</a:t>
            </a:r>
            <a:r>
              <a:rPr kumimoji="0" lang="en-GB" sz="2200" b="0" i="0" u="none" strike="noStrike" kern="1200" cap="none" spc="0" normalizeH="0" baseline="0" noProof="0" dirty="0">
                <a:ln>
                  <a:noFill/>
                </a:ln>
                <a:effectLst/>
                <a:uLnTx/>
                <a:uFillTx/>
                <a:latin typeface="Century Gothic" panose="020B0502020202020204" pitchFamily="34" charset="0"/>
                <a:ea typeface="+mn-ea"/>
                <a:cs typeface="+mn-cs"/>
              </a:rPr>
              <a:t> of the</a:t>
            </a:r>
            <a:r>
              <a:rPr kumimoji="0" lang="en-GB" sz="2200" b="0" i="0" u="none" strike="noStrike" kern="1200" cap="none" spc="0" normalizeH="0" noProof="0" dirty="0">
                <a:ln>
                  <a:noFill/>
                </a:ln>
                <a:effectLst/>
                <a:uLnTx/>
                <a:uFillTx/>
                <a:latin typeface="Century Gothic" panose="020B0502020202020204" pitchFamily="34" charset="0"/>
                <a:ea typeface="+mn-ea"/>
                <a:cs typeface="+mn-cs"/>
              </a:rPr>
              <a:t> </a:t>
            </a:r>
            <a:r>
              <a:rPr kumimoji="0" lang="en-GB" sz="2200" b="0" i="0" u="none" strike="noStrike" kern="1200" cap="none" spc="0" normalizeH="0" baseline="0" noProof="0" dirty="0">
                <a:ln>
                  <a:noFill/>
                </a:ln>
                <a:effectLst/>
                <a:uLnTx/>
                <a:uFillTx/>
                <a:latin typeface="Century Gothic" panose="020B0502020202020204" pitchFamily="34" charset="0"/>
                <a:ea typeface="+mn-ea"/>
                <a:cs typeface="+mn-cs"/>
              </a:rPr>
              <a:t>nouns?</a:t>
            </a:r>
          </a:p>
        </p:txBody>
      </p:sp>
      <p:sp>
        <p:nvSpPr>
          <p:cNvPr id="7" name="TextBox 6"/>
          <p:cNvSpPr txBox="1"/>
          <p:nvPr/>
        </p:nvSpPr>
        <p:spPr>
          <a:xfrm>
            <a:off x="8388938" y="4886730"/>
            <a:ext cx="3565930" cy="430887"/>
          </a:xfrm>
          <a:prstGeom prst="rect">
            <a:avLst/>
          </a:prstGeom>
          <a:solidFill>
            <a:schemeClr val="tx2">
              <a:lumMod val="60000"/>
              <a:lumOff val="40000"/>
            </a:schemeClr>
          </a:solidFill>
          <a:ln w="38100">
            <a:solidFill>
              <a:schemeClr val="tx1"/>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effectLst/>
                <a:uLnTx/>
                <a:uFillTx/>
                <a:latin typeface="Century Gothic" panose="020B0502020202020204" pitchFamily="34" charset="0"/>
                <a:ea typeface="+mn-ea"/>
                <a:cs typeface="+mn-cs"/>
              </a:rPr>
              <a:t>They are all </a:t>
            </a:r>
            <a:r>
              <a:rPr kumimoji="0" lang="en-GB" sz="2200" b="1" i="0" u="sng" strike="noStrike" kern="1200" cap="none" spc="0" normalizeH="0" baseline="0" noProof="0" dirty="0">
                <a:ln>
                  <a:noFill/>
                </a:ln>
                <a:effectLst/>
                <a:uLnTx/>
                <a:uFillTx/>
                <a:latin typeface="Century Gothic" panose="020B0502020202020204" pitchFamily="34" charset="0"/>
                <a:ea typeface="+mn-ea"/>
                <a:cs typeface="+mn-cs"/>
              </a:rPr>
              <a:t>feminine</a:t>
            </a:r>
            <a:r>
              <a:rPr kumimoji="0" lang="en-GB" sz="2200" b="0" i="0" u="none" strike="noStrike" kern="1200" cap="none" spc="0" normalizeH="0" baseline="0" noProof="0" dirty="0">
                <a:ln>
                  <a:noFill/>
                </a:ln>
                <a:effectLst/>
                <a:uLnTx/>
                <a:uFillTx/>
                <a:latin typeface="Century Gothic" panose="020B0502020202020204" pitchFamily="34" charset="0"/>
                <a:ea typeface="+mn-ea"/>
                <a:cs typeface="+mn-cs"/>
              </a:rPr>
              <a:t>!</a:t>
            </a:r>
          </a:p>
        </p:txBody>
      </p:sp>
      <p:sp>
        <p:nvSpPr>
          <p:cNvPr id="9" name="TextBox 8"/>
          <p:cNvSpPr txBox="1"/>
          <p:nvPr/>
        </p:nvSpPr>
        <p:spPr>
          <a:xfrm>
            <a:off x="268617" y="5565937"/>
            <a:ext cx="11816763" cy="707886"/>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Pronounce the words. They look like English words, but note that the [a] sound is short!  </a:t>
            </a:r>
            <a:b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b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Despite the spelling, there </a:t>
            </a:r>
            <a:r>
              <a:rPr kumimoji="0" lang="en-GB" sz="2000" b="0" i="0" u="sng" strike="noStrike" kern="1200" cap="none" spc="0" normalizeH="0" baseline="0" noProof="0" dirty="0">
                <a:ln>
                  <a:noFill/>
                </a:ln>
                <a:effectLst/>
                <a:uLnTx/>
                <a:uFillTx/>
                <a:latin typeface="Century Gothic" panose="020B0502020202020204" pitchFamily="34" charset="0"/>
                <a:ea typeface="+mn-ea"/>
                <a:cs typeface="+mn-cs"/>
              </a:rPr>
              <a:t>is</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 a double consonant, because –</a:t>
            </a:r>
            <a:r>
              <a:rPr kumimoji="0" lang="en-GB" sz="2000" b="0" i="0" u="none" strike="noStrike" kern="1200" cap="none" spc="0" normalizeH="0" baseline="0" noProof="0" dirty="0" err="1">
                <a:ln>
                  <a:noFill/>
                </a:ln>
                <a:effectLst/>
                <a:uLnTx/>
                <a:uFillTx/>
                <a:latin typeface="Century Gothic" panose="020B0502020202020204" pitchFamily="34" charset="0"/>
                <a:ea typeface="+mn-ea"/>
                <a:cs typeface="+mn-cs"/>
              </a:rPr>
              <a:t>tion</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 is pronounced ‘-</a:t>
            </a:r>
            <a:r>
              <a:rPr kumimoji="0" lang="en-GB" sz="2000" b="1" i="0" u="none" strike="noStrike" kern="1200" cap="none" spc="0" normalizeH="0" baseline="0" noProof="0" dirty="0" err="1">
                <a:ln>
                  <a:noFill/>
                </a:ln>
                <a:effectLst/>
                <a:uLnTx/>
                <a:uFillTx/>
                <a:latin typeface="Century Gothic" panose="020B0502020202020204" pitchFamily="34" charset="0"/>
                <a:ea typeface="+mn-ea"/>
                <a:cs typeface="+mn-cs"/>
              </a:rPr>
              <a:t>ts</a:t>
            </a:r>
            <a:r>
              <a:rPr kumimoji="0" lang="en-GB" sz="2000" b="0" i="0" u="none" strike="noStrike" kern="1200" cap="none" spc="0" normalizeH="0" baseline="0" noProof="0" dirty="0" err="1">
                <a:ln>
                  <a:noFill/>
                </a:ln>
                <a:effectLst/>
                <a:uLnTx/>
                <a:uFillTx/>
                <a:latin typeface="Century Gothic" panose="020B0502020202020204" pitchFamily="34" charset="0"/>
                <a:ea typeface="+mn-ea"/>
                <a:cs typeface="+mn-cs"/>
              </a:rPr>
              <a:t>yon</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a:t>
            </a:r>
          </a:p>
        </p:txBody>
      </p:sp>
      <p:sp>
        <p:nvSpPr>
          <p:cNvPr id="11" name="TextBox 10"/>
          <p:cNvSpPr txBox="1"/>
          <p:nvPr/>
        </p:nvSpPr>
        <p:spPr>
          <a:xfrm>
            <a:off x="9657816" y="3160319"/>
            <a:ext cx="2454913" cy="1323439"/>
          </a:xfrm>
          <a:prstGeom prst="rect">
            <a:avLst/>
          </a:prstGeom>
          <a:solidFill>
            <a:srgbClr val="FFFAEF"/>
          </a:solidFill>
          <a:ln w="38100">
            <a:solidFill>
              <a:schemeClr val="tx1"/>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Remember: most feminine nouns add (e)n to form the plural.</a:t>
            </a:r>
          </a:p>
        </p:txBody>
      </p:sp>
      <p:sp>
        <p:nvSpPr>
          <p:cNvPr id="12" name="Title 11"/>
          <p:cNvSpPr>
            <a:spLocks noGrp="1"/>
          </p:cNvSpPr>
          <p:nvPr>
            <p:ph type="title"/>
          </p:nvPr>
        </p:nvSpPr>
        <p:spPr>
          <a:xfrm>
            <a:off x="0" y="213557"/>
            <a:ext cx="2723322" cy="647577"/>
          </a:xfrm>
        </p:spPr>
        <p:txBody>
          <a:bodyPr>
            <a:normAutofit/>
          </a:bodyPr>
          <a:lstStyle/>
          <a:p>
            <a:r>
              <a:rPr lang="en-GB" sz="2800" b="1" dirty="0" err="1">
                <a:solidFill>
                  <a:schemeClr val="tx1"/>
                </a:solidFill>
              </a:rPr>
              <a:t>Antworten</a:t>
            </a:r>
            <a:endParaRPr lang="en-GB" sz="2800" b="1" dirty="0">
              <a:solidFill>
                <a:schemeClr val="tx1"/>
              </a:solidFill>
            </a:endParaRPr>
          </a:p>
        </p:txBody>
      </p:sp>
      <p:cxnSp>
        <p:nvCxnSpPr>
          <p:cNvPr id="13" name="Straight Arrow Connector 12"/>
          <p:cNvCxnSpPr/>
          <p:nvPr/>
        </p:nvCxnSpPr>
        <p:spPr>
          <a:xfrm flipH="1" flipV="1">
            <a:off x="8783967" y="2983042"/>
            <a:ext cx="873849" cy="539742"/>
          </a:xfrm>
          <a:prstGeom prst="straightConnector1">
            <a:avLst/>
          </a:prstGeom>
          <a:ln w="38100">
            <a:solidFill>
              <a:srgbClr val="115076"/>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9A82FF8F-4F72-471B-9EB9-85ED72907EFB}"/>
              </a:ext>
            </a:extLst>
          </p:cNvPr>
          <p:cNvSpPr/>
          <p:nvPr/>
        </p:nvSpPr>
        <p:spPr>
          <a:xfrm>
            <a:off x="237132" y="880688"/>
            <a:ext cx="5334000" cy="383770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Content Placeholder 2"/>
          <p:cNvSpPr txBox="1">
            <a:spLocks/>
          </p:cNvSpPr>
          <p:nvPr/>
        </p:nvSpPr>
        <p:spPr>
          <a:xfrm>
            <a:off x="209646" y="1108637"/>
            <a:ext cx="5319147"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de-DE"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Was ist die Defini</a:t>
            </a:r>
            <a:r>
              <a:rPr kumimoji="0" lang="de-DE" sz="28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tion</a:t>
            </a:r>
            <a:r>
              <a:rPr kumimoji="0" lang="de-DE"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von Integra</a:t>
            </a:r>
            <a:r>
              <a:rPr kumimoji="0" lang="de-DE" sz="28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tion</a:t>
            </a:r>
            <a:r>
              <a:rPr kumimoji="0" lang="de-DE"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de-DE"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The nation has lots of traditions.</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situation</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organisation</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international</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16" name="Rounded Rectangle 11">
            <a:extLst>
              <a:ext uri="{FF2B5EF4-FFF2-40B4-BE49-F238E27FC236}">
                <a16:creationId xmlns:a16="http://schemas.microsoft.com/office/drawing/2014/main" id="{28775978-44C9-4B27-85CC-0DF922531277}"/>
              </a:ext>
            </a:extLst>
          </p:cNvPr>
          <p:cNvSpPr/>
          <p:nvPr/>
        </p:nvSpPr>
        <p:spPr>
          <a:xfrm>
            <a:off x="9872869" y="247046"/>
            <a:ext cx="2084457"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schemeClr val="tx1"/>
                </a:solidFill>
                <a:latin typeface="Century Gothic" panose="020B0502020202020204" pitchFamily="34" charset="0"/>
              </a:rPr>
              <a:t>lesen</a:t>
            </a:r>
            <a:r>
              <a:rPr lang="en-GB" b="1" dirty="0">
                <a:solidFill>
                  <a:schemeClr val="tx1"/>
                </a:solidFill>
                <a:latin typeface="Century Gothic" panose="020B0502020202020204" pitchFamily="34" charset="0"/>
              </a:rPr>
              <a:t> / </a:t>
            </a:r>
            <a:r>
              <a:rPr lang="en-GB" b="1" dirty="0" err="1">
                <a:solidFill>
                  <a:schemeClr val="tx1"/>
                </a:solidFill>
                <a:latin typeface="Century Gothic" panose="020B0502020202020204" pitchFamily="34" charset="0"/>
              </a:rPr>
              <a:t>sprechen</a:t>
            </a:r>
            <a:endParaRPr lang="en-GB" b="1"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3523085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par>
                                <p:cTn id="33" presetID="22" presetClass="entr" presetSubtype="1"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up)">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animBg="1"/>
      <p:bldP spid="7" grpId="0" animBg="1"/>
      <p:bldP spid="9"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204646" cy="647577"/>
          </a:xfrm>
        </p:spPr>
        <p:txBody>
          <a:bodyPr>
            <a:normAutofit/>
          </a:bodyPr>
          <a:lstStyle/>
          <a:p>
            <a:r>
              <a:rPr lang="en-GB" sz="2800" b="1" dirty="0" err="1">
                <a:solidFill>
                  <a:schemeClr val="bg1"/>
                </a:solidFill>
              </a:rPr>
              <a:t>Vokabeln</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3526322" y="1425104"/>
            <a:ext cx="748164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effectLst/>
                <a:uLnTx/>
                <a:uFillTx/>
                <a:latin typeface="Century Gothic" panose="020F0302020204030204"/>
                <a:ea typeface="+mn-ea"/>
                <a:cs typeface="+mn-cs"/>
              </a:rPr>
              <a:t>Hör</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dir</a:t>
            </a:r>
            <a:r>
              <a:rPr kumimoji="0" lang="en-US" sz="2400" b="0" i="0" u="none" strike="noStrike" kern="1200" cap="none" spc="0" normalizeH="0" baseline="0" noProof="0" dirty="0">
                <a:ln>
                  <a:noFill/>
                </a:ln>
                <a:effectLst/>
                <a:uLnTx/>
                <a:uFillTx/>
                <a:latin typeface="Century Gothic" panose="020F0302020204030204"/>
                <a:ea typeface="+mn-ea"/>
                <a:cs typeface="+mn-cs"/>
              </a:rPr>
              <a:t> die </a:t>
            </a:r>
            <a:r>
              <a:rPr kumimoji="0" lang="en-US" sz="2400" b="0" i="0" u="none" strike="noStrike" kern="1200" cap="none" spc="0" normalizeH="0" baseline="0" noProof="0" dirty="0" err="1">
                <a:ln>
                  <a:noFill/>
                </a:ln>
                <a:effectLst/>
                <a:uLnTx/>
                <a:uFillTx/>
                <a:latin typeface="Century Gothic" panose="020F0302020204030204"/>
                <a:ea typeface="+mn-ea"/>
                <a:cs typeface="+mn-cs"/>
              </a:rPr>
              <a:t>Wörter</a:t>
            </a:r>
            <a:r>
              <a:rPr kumimoji="0" lang="en-US" sz="2400" b="0" i="0" u="none" strike="noStrike" kern="1200" cap="none" spc="0" normalizeH="0" baseline="0" noProof="0" dirty="0">
                <a:ln>
                  <a:noFill/>
                </a:ln>
                <a:effectLst/>
                <a:uLnTx/>
                <a:uFillTx/>
                <a:latin typeface="Century Gothic" panose="020F0302020204030204"/>
                <a:ea typeface="+mn-ea"/>
                <a:cs typeface="+mn-cs"/>
              </a:rPr>
              <a:t> an. </a:t>
            </a:r>
            <a:br>
              <a:rPr kumimoji="0" lang="en-US" sz="2400" b="0" i="0" u="none" strike="noStrike" kern="1200" cap="none" spc="0" normalizeH="0" baseline="0" noProof="0" dirty="0">
                <a:ln>
                  <a:noFill/>
                </a:ln>
                <a:effectLst/>
                <a:uLnTx/>
                <a:uFillTx/>
                <a:latin typeface="Century Gothic" panose="020F0302020204030204"/>
                <a:ea typeface="+mn-ea"/>
                <a:cs typeface="+mn-cs"/>
              </a:rPr>
            </a:br>
            <a:r>
              <a:rPr kumimoji="0" lang="en-US" sz="2400" b="0" i="0" u="none" strike="noStrike" kern="1200" cap="none" spc="0" normalizeH="0" baseline="0" noProof="0" dirty="0">
                <a:ln>
                  <a:noFill/>
                </a:ln>
                <a:effectLst/>
                <a:uLnTx/>
                <a:uFillTx/>
                <a:latin typeface="Century Gothic" panose="020F0302020204030204"/>
                <a:ea typeface="+mn-ea"/>
                <a:cs typeface="+mn-cs"/>
              </a:rPr>
              <a:t>Hast du </a:t>
            </a:r>
            <a:r>
              <a:rPr kumimoji="0" lang="en-US" sz="2400" b="0" i="0" u="none" strike="noStrike" kern="1200" cap="none" spc="0" normalizeH="0" baseline="0" noProof="0" dirty="0" err="1">
                <a:ln>
                  <a:noFill/>
                </a:ln>
                <a:effectLst/>
                <a:uLnTx/>
                <a:uFillTx/>
                <a:latin typeface="Century Gothic" panose="020F0302020204030204"/>
                <a:ea typeface="+mn-ea"/>
                <a:cs typeface="+mn-cs"/>
              </a:rPr>
              <a:t>diese</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Wörter</a:t>
            </a:r>
            <a:r>
              <a:rPr kumimoji="0" lang="en-US" sz="2400" b="0" i="0" u="none" strike="noStrike" kern="1200" cap="none" spc="0" normalizeH="0" baseline="0" noProof="0" dirty="0">
                <a:ln>
                  <a:noFill/>
                </a:ln>
                <a:effectLst/>
                <a:uLnTx/>
                <a:uFillTx/>
                <a:latin typeface="Century Gothic" panose="020F0302020204030204"/>
                <a:ea typeface="+mn-ea"/>
                <a:cs typeface="+mn-cs"/>
              </a:rPr>
              <a:t> auf Deutsch </a:t>
            </a:r>
            <a:r>
              <a:rPr kumimoji="0" lang="en-US" sz="2400" b="0" i="0" u="none" strike="noStrike" kern="1200" cap="none" spc="0" normalizeH="0" baseline="0" noProof="0" dirty="0" err="1">
                <a:ln>
                  <a:noFill/>
                </a:ln>
                <a:effectLst/>
                <a:uLnTx/>
                <a:uFillTx/>
                <a:latin typeface="Century Gothic" panose="020F0302020204030204"/>
                <a:ea typeface="+mn-ea"/>
                <a:cs typeface="+mn-cs"/>
              </a:rPr>
              <a:t>gehört</a:t>
            </a:r>
            <a:r>
              <a:rPr kumimoji="0" lang="en-US" sz="2400" b="0" i="0" u="none" strike="noStrike" kern="1200" cap="none" spc="0" normalizeH="0" baseline="0" noProof="0" dirty="0">
                <a:ln>
                  <a:noFill/>
                </a:ln>
                <a:effectLst/>
                <a:uLnTx/>
                <a:uFillTx/>
                <a:latin typeface="Century Gothic" panose="020F0302020204030204"/>
                <a:ea typeface="+mn-ea"/>
                <a:cs typeface="+mn-cs"/>
              </a:rPr>
              <a:t>?</a:t>
            </a:r>
          </a:p>
        </p:txBody>
      </p:sp>
      <p:sp>
        <p:nvSpPr>
          <p:cNvPr id="7" name="Action Button: Custom 16">
            <a:hlinkClick r:id="" action="ppaction://noaction" highlightClick="1">
              <a:snd r:embed="rId3" name="1.wav"/>
            </a:hlinkClick>
            <a:extLst>
              <a:ext uri="{FF2B5EF4-FFF2-40B4-BE49-F238E27FC236}">
                <a16:creationId xmlns:a16="http://schemas.microsoft.com/office/drawing/2014/main" id="{9535DEA7-EBD7-624E-9AE7-779A47B8D98F}"/>
              </a:ext>
            </a:extLst>
          </p:cNvPr>
          <p:cNvSpPr/>
          <p:nvPr/>
        </p:nvSpPr>
        <p:spPr>
          <a:xfrm>
            <a:off x="1470262" y="3078796"/>
            <a:ext cx="393922" cy="357939"/>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1</a:t>
            </a:r>
          </a:p>
        </p:txBody>
      </p:sp>
      <p:sp>
        <p:nvSpPr>
          <p:cNvPr id="8" name="Action Button: Custom 16">
            <a:hlinkClick r:id="" action="ppaction://noaction" highlightClick="1">
              <a:snd r:embed="rId4" name="2.wav"/>
            </a:hlinkClick>
            <a:extLst>
              <a:ext uri="{FF2B5EF4-FFF2-40B4-BE49-F238E27FC236}">
                <a16:creationId xmlns:a16="http://schemas.microsoft.com/office/drawing/2014/main" id="{41B1055E-7F99-0349-84F0-6AC2F52F9B7A}"/>
              </a:ext>
            </a:extLst>
          </p:cNvPr>
          <p:cNvSpPr/>
          <p:nvPr/>
        </p:nvSpPr>
        <p:spPr>
          <a:xfrm>
            <a:off x="1470262" y="3551430"/>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2</a:t>
            </a:r>
          </a:p>
        </p:txBody>
      </p:sp>
      <p:sp>
        <p:nvSpPr>
          <p:cNvPr id="9" name="Action Button: Custom 16">
            <a:hlinkClick r:id="" action="ppaction://noaction" highlightClick="1">
              <a:snd r:embed="rId5" name="3.wav"/>
            </a:hlinkClick>
            <a:extLst>
              <a:ext uri="{FF2B5EF4-FFF2-40B4-BE49-F238E27FC236}">
                <a16:creationId xmlns:a16="http://schemas.microsoft.com/office/drawing/2014/main" id="{99F82ABA-EB0F-4242-9F74-24DC5DC6D369}"/>
              </a:ext>
            </a:extLst>
          </p:cNvPr>
          <p:cNvSpPr/>
          <p:nvPr/>
        </p:nvSpPr>
        <p:spPr>
          <a:xfrm>
            <a:off x="1468184" y="4062125"/>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3</a:t>
            </a:r>
          </a:p>
        </p:txBody>
      </p:sp>
      <p:sp>
        <p:nvSpPr>
          <p:cNvPr id="10" name="Action Button: Custom 9">
            <a:hlinkClick r:id="" action="ppaction://noaction" highlightClick="1">
              <a:snd r:embed="rId6" name="4.wav"/>
            </a:hlinkClick>
            <a:extLst>
              <a:ext uri="{FF2B5EF4-FFF2-40B4-BE49-F238E27FC236}">
                <a16:creationId xmlns:a16="http://schemas.microsoft.com/office/drawing/2014/main" id="{94871108-BE10-7E44-84B9-2823762B272E}"/>
              </a:ext>
            </a:extLst>
          </p:cNvPr>
          <p:cNvSpPr/>
          <p:nvPr/>
        </p:nvSpPr>
        <p:spPr>
          <a:xfrm>
            <a:off x="1468184" y="4544288"/>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4</a:t>
            </a:r>
          </a:p>
        </p:txBody>
      </p:sp>
      <p:sp>
        <p:nvSpPr>
          <p:cNvPr id="11" name="Action Button: Custom 16">
            <a:hlinkClick r:id="" action="ppaction://noaction" highlightClick="1">
              <a:snd r:embed="rId7" name="5.wav"/>
            </a:hlinkClick>
            <a:extLst>
              <a:ext uri="{FF2B5EF4-FFF2-40B4-BE49-F238E27FC236}">
                <a16:creationId xmlns:a16="http://schemas.microsoft.com/office/drawing/2014/main" id="{D9F2E140-021B-DB49-A9DF-E14CFDC848F0}"/>
              </a:ext>
            </a:extLst>
          </p:cNvPr>
          <p:cNvSpPr/>
          <p:nvPr/>
        </p:nvSpPr>
        <p:spPr>
          <a:xfrm>
            <a:off x="1468184" y="5061826"/>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5</a:t>
            </a:r>
          </a:p>
        </p:txBody>
      </p:sp>
      <p:sp>
        <p:nvSpPr>
          <p:cNvPr id="2" name="TextBox 1">
            <a:extLst>
              <a:ext uri="{FF2B5EF4-FFF2-40B4-BE49-F238E27FC236}">
                <a16:creationId xmlns:a16="http://schemas.microsoft.com/office/drawing/2014/main" id="{EF8EA5CD-E3A2-E144-BE3F-A5D5CE776369}"/>
              </a:ext>
            </a:extLst>
          </p:cNvPr>
          <p:cNvSpPr txBox="1"/>
          <p:nvPr/>
        </p:nvSpPr>
        <p:spPr>
          <a:xfrm>
            <a:off x="2023064" y="3026932"/>
            <a:ext cx="65915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first</a:t>
            </a:r>
          </a:p>
        </p:txBody>
      </p:sp>
      <p:sp>
        <p:nvSpPr>
          <p:cNvPr id="13" name="TextBox 12">
            <a:extLst>
              <a:ext uri="{FF2B5EF4-FFF2-40B4-BE49-F238E27FC236}">
                <a16:creationId xmlns:a16="http://schemas.microsoft.com/office/drawing/2014/main" id="{73B36FA6-9E17-724B-ADFE-7F80343A076F}"/>
              </a:ext>
            </a:extLst>
          </p:cNvPr>
          <p:cNvSpPr txBox="1"/>
          <p:nvPr/>
        </p:nvSpPr>
        <p:spPr>
          <a:xfrm>
            <a:off x="2023064" y="3525422"/>
            <a:ext cx="338265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to receive / receiving</a:t>
            </a:r>
          </a:p>
        </p:txBody>
      </p:sp>
      <p:sp>
        <p:nvSpPr>
          <p:cNvPr id="14" name="TextBox 13">
            <a:extLst>
              <a:ext uri="{FF2B5EF4-FFF2-40B4-BE49-F238E27FC236}">
                <a16:creationId xmlns:a16="http://schemas.microsoft.com/office/drawing/2014/main" id="{D32A6183-54CB-FF4D-BB14-8D66CB017F6C}"/>
              </a:ext>
            </a:extLst>
          </p:cNvPr>
          <p:cNvSpPr txBox="1"/>
          <p:nvPr/>
        </p:nvSpPr>
        <p:spPr>
          <a:xfrm>
            <a:off x="2023064" y="4023912"/>
            <a:ext cx="86433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goal</a:t>
            </a:r>
          </a:p>
        </p:txBody>
      </p:sp>
      <p:sp>
        <p:nvSpPr>
          <p:cNvPr id="15" name="TextBox 14">
            <a:extLst>
              <a:ext uri="{FF2B5EF4-FFF2-40B4-BE49-F238E27FC236}">
                <a16:creationId xmlns:a16="http://schemas.microsoft.com/office/drawing/2014/main" id="{B475179B-EFA6-3649-97AA-F27A5A2659C2}"/>
              </a:ext>
            </a:extLst>
          </p:cNvPr>
          <p:cNvSpPr txBox="1"/>
          <p:nvPr/>
        </p:nvSpPr>
        <p:spPr>
          <a:xfrm>
            <a:off x="2045620" y="4511455"/>
            <a:ext cx="232948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to mix / mixing</a:t>
            </a:r>
          </a:p>
        </p:txBody>
      </p:sp>
      <p:sp>
        <p:nvSpPr>
          <p:cNvPr id="16" name="TextBox 15">
            <a:extLst>
              <a:ext uri="{FF2B5EF4-FFF2-40B4-BE49-F238E27FC236}">
                <a16:creationId xmlns:a16="http://schemas.microsoft.com/office/drawing/2014/main" id="{9A047DF8-48B9-894F-9CD8-C5DFE9055FB6}"/>
              </a:ext>
            </a:extLst>
          </p:cNvPr>
          <p:cNvSpPr txBox="1"/>
          <p:nvPr/>
        </p:nvSpPr>
        <p:spPr>
          <a:xfrm>
            <a:off x="2045620" y="5028993"/>
            <a:ext cx="169469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in the end</a:t>
            </a:r>
          </a:p>
        </p:txBody>
      </p:sp>
      <p:pic>
        <p:nvPicPr>
          <p:cNvPr id="17" name="Picture 16" descr="green checkmark">
            <a:extLst>
              <a:ext uri="{FF2B5EF4-FFF2-40B4-BE49-F238E27FC236}">
                <a16:creationId xmlns:a16="http://schemas.microsoft.com/office/drawing/2014/main" id="{BBC891A0-9AAE-9248-A038-EA7967DA911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04446" y="3618686"/>
            <a:ext cx="282522" cy="294294"/>
          </a:xfrm>
          <a:prstGeom prst="rect">
            <a:avLst/>
          </a:prstGeom>
        </p:spPr>
      </p:pic>
      <p:pic>
        <p:nvPicPr>
          <p:cNvPr id="18" name="Picture 17" descr="green checkmark">
            <a:extLst>
              <a:ext uri="{FF2B5EF4-FFF2-40B4-BE49-F238E27FC236}">
                <a16:creationId xmlns:a16="http://schemas.microsoft.com/office/drawing/2014/main" id="{0E9D2A61-F601-B544-BBF6-F1CA51A63D4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04446" y="4135981"/>
            <a:ext cx="282522" cy="294294"/>
          </a:xfrm>
          <a:prstGeom prst="rect">
            <a:avLst/>
          </a:prstGeom>
        </p:spPr>
      </p:pic>
      <p:sp>
        <p:nvSpPr>
          <p:cNvPr id="20" name="TextBox 19">
            <a:extLst>
              <a:ext uri="{FF2B5EF4-FFF2-40B4-BE49-F238E27FC236}">
                <a16:creationId xmlns:a16="http://schemas.microsoft.com/office/drawing/2014/main" id="{C62B5268-2826-A14E-9AB9-B012505700EF}"/>
              </a:ext>
            </a:extLst>
          </p:cNvPr>
          <p:cNvSpPr txBox="1"/>
          <p:nvPr/>
        </p:nvSpPr>
        <p:spPr>
          <a:xfrm>
            <a:off x="5629943" y="2846583"/>
            <a:ext cx="47160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entury Gothic" panose="020F0302020204030204"/>
                <a:ea typeface="+mn-ea"/>
                <a:cs typeface="+mn-cs"/>
              </a:rPr>
              <a:t>x</a:t>
            </a:r>
          </a:p>
        </p:txBody>
      </p:sp>
      <p:sp>
        <p:nvSpPr>
          <p:cNvPr id="21" name="TextBox 20">
            <a:extLst>
              <a:ext uri="{FF2B5EF4-FFF2-40B4-BE49-F238E27FC236}">
                <a16:creationId xmlns:a16="http://schemas.microsoft.com/office/drawing/2014/main" id="{2338790F-3AA4-4547-85E2-A6DA0E00B07F}"/>
              </a:ext>
            </a:extLst>
          </p:cNvPr>
          <p:cNvSpPr txBox="1"/>
          <p:nvPr/>
        </p:nvSpPr>
        <p:spPr>
          <a:xfrm>
            <a:off x="5629943" y="4321107"/>
            <a:ext cx="47160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entury Gothic" panose="020F0302020204030204"/>
                <a:ea typeface="+mn-ea"/>
                <a:cs typeface="+mn-cs"/>
              </a:rPr>
              <a:t>x</a:t>
            </a:r>
          </a:p>
        </p:txBody>
      </p:sp>
      <p:sp>
        <p:nvSpPr>
          <p:cNvPr id="22" name="TextBox 21">
            <a:extLst>
              <a:ext uri="{FF2B5EF4-FFF2-40B4-BE49-F238E27FC236}">
                <a16:creationId xmlns:a16="http://schemas.microsoft.com/office/drawing/2014/main" id="{E8A8249F-7E3B-FB48-91F5-6989B7EB1073}"/>
              </a:ext>
            </a:extLst>
          </p:cNvPr>
          <p:cNvSpPr txBox="1"/>
          <p:nvPr/>
        </p:nvSpPr>
        <p:spPr>
          <a:xfrm>
            <a:off x="5629943" y="4808127"/>
            <a:ext cx="47160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entury Gothic" panose="020F0302020204030204"/>
                <a:ea typeface="+mn-ea"/>
                <a:cs typeface="+mn-cs"/>
              </a:rPr>
              <a:t>x</a:t>
            </a:r>
          </a:p>
        </p:txBody>
      </p:sp>
      <p:pic>
        <p:nvPicPr>
          <p:cNvPr id="23" name="Picture 22">
            <a:extLst>
              <a:ext uri="{FF2B5EF4-FFF2-40B4-BE49-F238E27FC236}">
                <a16:creationId xmlns:a16="http://schemas.microsoft.com/office/drawing/2014/main" id="{46B5A4D1-8C4F-A04D-95FD-3442DDC8E3B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997767" y="2857734"/>
            <a:ext cx="2325855" cy="2402092"/>
          </a:xfrm>
          <a:prstGeom prst="rect">
            <a:avLst/>
          </a:prstGeom>
        </p:spPr>
      </p:pic>
      <p:sp>
        <p:nvSpPr>
          <p:cNvPr id="24" name="TextBox 23">
            <a:extLst>
              <a:ext uri="{FF2B5EF4-FFF2-40B4-BE49-F238E27FC236}">
                <a16:creationId xmlns:a16="http://schemas.microsoft.com/office/drawing/2014/main" id="{7EA0B655-9FDF-6447-8BBA-D2C13977E67C}"/>
              </a:ext>
            </a:extLst>
          </p:cNvPr>
          <p:cNvSpPr txBox="1"/>
          <p:nvPr/>
        </p:nvSpPr>
        <p:spPr>
          <a:xfrm>
            <a:off x="6823478" y="3026932"/>
            <a:ext cx="102143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effectLst/>
                <a:uLnTx/>
                <a:uFillTx/>
                <a:latin typeface="Century Gothic" panose="020F0302020204030204"/>
                <a:ea typeface="+mn-ea"/>
                <a:cs typeface="+mn-cs"/>
              </a:rPr>
              <a:t>zuerst</a:t>
            </a:r>
            <a:endParaRPr kumimoji="0" lang="en-US" sz="2400" b="0" i="0" u="none" strike="noStrike" kern="1200" cap="none" spc="0" normalizeH="0" baseline="0" noProof="0" dirty="0">
              <a:ln>
                <a:noFill/>
              </a:ln>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14AF7374-CBAC-664A-A1E2-A0C7DEDF94DB}"/>
              </a:ext>
            </a:extLst>
          </p:cNvPr>
          <p:cNvSpPr txBox="1"/>
          <p:nvPr/>
        </p:nvSpPr>
        <p:spPr>
          <a:xfrm>
            <a:off x="6820143" y="3518597"/>
            <a:ext cx="142859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effectLst/>
                <a:uLnTx/>
                <a:uFillTx/>
                <a:latin typeface="Century Gothic" panose="020F0302020204030204"/>
                <a:ea typeface="+mn-ea"/>
                <a:cs typeface="+mn-cs"/>
              </a:rPr>
              <a:t>erhalten</a:t>
            </a:r>
            <a:endParaRPr kumimoji="0" lang="en-US" sz="2400" b="0" i="0" u="none" strike="noStrike" kern="1200" cap="none" spc="0" normalizeH="0" baseline="0" noProof="0" dirty="0">
              <a:ln>
                <a:noFill/>
              </a:ln>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42279777-78D8-0644-A371-ADB7101B7024}"/>
              </a:ext>
            </a:extLst>
          </p:cNvPr>
          <p:cNvSpPr txBox="1"/>
          <p:nvPr/>
        </p:nvSpPr>
        <p:spPr>
          <a:xfrm>
            <a:off x="6820143" y="4010262"/>
            <a:ext cx="128112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das </a:t>
            </a:r>
            <a:r>
              <a:rPr kumimoji="0" lang="en-US" sz="2400" b="0" i="0" u="none" strike="noStrike" kern="1200" cap="none" spc="0" normalizeH="0" baseline="0" noProof="0" dirty="0" err="1">
                <a:ln>
                  <a:noFill/>
                </a:ln>
                <a:effectLst/>
                <a:uLnTx/>
                <a:uFillTx/>
                <a:latin typeface="Century Gothic" panose="020F0302020204030204"/>
                <a:ea typeface="+mn-ea"/>
                <a:cs typeface="+mn-cs"/>
              </a:rPr>
              <a:t>Ziel</a:t>
            </a:r>
            <a:endParaRPr kumimoji="0" lang="en-US" sz="2400" b="0" i="0" u="none" strike="noStrike" kern="1200" cap="none" spc="0" normalizeH="0" baseline="0" noProof="0" dirty="0">
              <a:ln>
                <a:noFill/>
              </a:ln>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4B6BBBCA-DA5C-7547-8BDD-3A090BC6F5CE}"/>
              </a:ext>
            </a:extLst>
          </p:cNvPr>
          <p:cNvSpPr txBox="1"/>
          <p:nvPr/>
        </p:nvSpPr>
        <p:spPr>
          <a:xfrm>
            <a:off x="6831771" y="4511455"/>
            <a:ext cx="142859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effectLst/>
                <a:uLnTx/>
                <a:uFillTx/>
                <a:latin typeface="Century Gothic" panose="020F0302020204030204"/>
                <a:ea typeface="+mn-ea"/>
                <a:cs typeface="+mn-cs"/>
              </a:rPr>
              <a:t>mischen</a:t>
            </a:r>
            <a:endParaRPr kumimoji="0" lang="en-US" sz="2400" b="0" i="0" u="none" strike="noStrike" kern="1200" cap="none" spc="0" normalizeH="0" baseline="0" noProof="0" dirty="0">
              <a:ln>
                <a:noFill/>
              </a:ln>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55A2BE12-39DC-7D40-AD4A-2578CA1868AD}"/>
              </a:ext>
            </a:extLst>
          </p:cNvPr>
          <p:cNvSpPr txBox="1"/>
          <p:nvPr/>
        </p:nvSpPr>
        <p:spPr>
          <a:xfrm>
            <a:off x="6831771" y="5028993"/>
            <a:ext cx="169148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effectLst/>
                <a:uLnTx/>
                <a:uFillTx/>
                <a:latin typeface="Century Gothic" panose="020F0302020204030204"/>
                <a:ea typeface="+mn-ea"/>
                <a:cs typeface="+mn-cs"/>
              </a:rPr>
              <a:t>schließlich</a:t>
            </a:r>
            <a:endParaRPr kumimoji="0" lang="en-US" sz="2400" b="0" i="0" u="none" strike="noStrike" kern="1200" cap="none" spc="0" normalizeH="0" baseline="0" noProof="0" dirty="0">
              <a:ln>
                <a:noFill/>
              </a:ln>
              <a:effectLst/>
              <a:uLnTx/>
              <a:uFillTx/>
              <a:latin typeface="Century Gothic" panose="020F0302020204030204"/>
              <a:ea typeface="+mn-ea"/>
              <a:cs typeface="+mn-cs"/>
            </a:endParaRPr>
          </a:p>
        </p:txBody>
      </p:sp>
      <p:pic>
        <p:nvPicPr>
          <p:cNvPr id="29" name="Picture 28" descr="A cartoon of a child&#10;&#10;Description automatically generated">
            <a:extLst>
              <a:ext uri="{FF2B5EF4-FFF2-40B4-BE49-F238E27FC236}">
                <a16:creationId xmlns:a16="http://schemas.microsoft.com/office/drawing/2014/main" id="{17A1D67E-8735-4791-A860-9439461E1DD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6690" y="1346296"/>
            <a:ext cx="2132747" cy="1467297"/>
          </a:xfrm>
          <a:prstGeom prst="rect">
            <a:avLst/>
          </a:prstGeom>
        </p:spPr>
      </p:pic>
    </p:spTree>
    <p:extLst>
      <p:ext uri="{BB962C8B-B14F-4D97-AF65-F5344CB8AC3E}">
        <p14:creationId xmlns:p14="http://schemas.microsoft.com/office/powerpoint/2010/main" val="2327570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14" grpId="0"/>
      <p:bldP spid="15" grpId="0"/>
      <p:bldP spid="16" grpId="0"/>
      <p:bldP spid="20" grpId="0"/>
      <p:bldP spid="21" grpId="0"/>
      <p:bldP spid="22" grpId="0"/>
      <p:bldP spid="24" grpId="0"/>
      <p:bldP spid="25" grpId="0"/>
      <p:bldP spid="26" grpId="0"/>
      <p:bldP spid="27" grpId="0"/>
      <p:bldP spid="2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9C996-A720-4564-894E-71A69DD6769F}"/>
              </a:ext>
            </a:extLst>
          </p:cNvPr>
          <p:cNvSpPr>
            <a:spLocks noGrp="1"/>
          </p:cNvSpPr>
          <p:nvPr>
            <p:ph type="title"/>
          </p:nvPr>
        </p:nvSpPr>
        <p:spPr>
          <a:xfrm>
            <a:off x="0" y="251398"/>
            <a:ext cx="2669458" cy="647577"/>
          </a:xfrm>
        </p:spPr>
        <p:txBody>
          <a:bodyPr/>
          <a:lstStyle/>
          <a:p>
            <a:r>
              <a:rPr lang="en-GB" dirty="0"/>
              <a:t>Ein Dialog</a:t>
            </a:r>
          </a:p>
        </p:txBody>
      </p:sp>
      <p:pic>
        <p:nvPicPr>
          <p:cNvPr id="5" name="Picture 4" descr="A yellow and red ovals&#10;&#10;Description automatically generated">
            <a:extLst>
              <a:ext uri="{FF2B5EF4-FFF2-40B4-BE49-F238E27FC236}">
                <a16:creationId xmlns:a16="http://schemas.microsoft.com/office/drawing/2014/main" id="{C5A6B663-3BFF-45C8-B29A-94B1B6B5B1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1124" y="56864"/>
            <a:ext cx="2042337" cy="1188823"/>
          </a:xfrm>
          <a:prstGeom prst="rect">
            <a:avLst/>
          </a:prstGeom>
        </p:spPr>
      </p:pic>
      <p:sp>
        <p:nvSpPr>
          <p:cNvPr id="8" name="Rounded Rectangle 11">
            <a:extLst>
              <a:ext uri="{FF2B5EF4-FFF2-40B4-BE49-F238E27FC236}">
                <a16:creationId xmlns:a16="http://schemas.microsoft.com/office/drawing/2014/main" id="{7D692F41-4465-4E53-A878-1559F24A908F}"/>
              </a:ext>
            </a:extLst>
          </p:cNvPr>
          <p:cNvSpPr/>
          <p:nvPr/>
        </p:nvSpPr>
        <p:spPr>
          <a:xfrm>
            <a:off x="10382960" y="208470"/>
            <a:ext cx="1574368" cy="366717"/>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pic>
        <p:nvPicPr>
          <p:cNvPr id="14" name="Picture 13">
            <a:extLst>
              <a:ext uri="{FF2B5EF4-FFF2-40B4-BE49-F238E27FC236}">
                <a16:creationId xmlns:a16="http://schemas.microsoft.com/office/drawing/2014/main" id="{D74A7AB3-8274-41F3-8F8B-E1FA4F08EC4C}"/>
              </a:ext>
            </a:extLst>
          </p:cNvPr>
          <p:cNvPicPr>
            <a:picLocks noChangeAspect="1"/>
          </p:cNvPicPr>
          <p:nvPr/>
        </p:nvPicPr>
        <p:blipFill>
          <a:blip r:embed="rId4"/>
          <a:stretch>
            <a:fillRect/>
          </a:stretch>
        </p:blipFill>
        <p:spPr>
          <a:xfrm>
            <a:off x="5945620" y="907923"/>
            <a:ext cx="1204917" cy="1349507"/>
          </a:xfrm>
          <a:prstGeom prst="rect">
            <a:avLst/>
          </a:prstGeom>
        </p:spPr>
      </p:pic>
      <p:pic>
        <p:nvPicPr>
          <p:cNvPr id="15" name="Picture 14">
            <a:extLst>
              <a:ext uri="{FF2B5EF4-FFF2-40B4-BE49-F238E27FC236}">
                <a16:creationId xmlns:a16="http://schemas.microsoft.com/office/drawing/2014/main" id="{E5C31080-AF29-4CB3-9B71-C3DAD6AFCC89}"/>
              </a:ext>
            </a:extLst>
          </p:cNvPr>
          <p:cNvPicPr>
            <a:picLocks noChangeAspect="1"/>
          </p:cNvPicPr>
          <p:nvPr/>
        </p:nvPicPr>
        <p:blipFill>
          <a:blip r:embed="rId5"/>
          <a:stretch>
            <a:fillRect/>
          </a:stretch>
        </p:blipFill>
        <p:spPr>
          <a:xfrm>
            <a:off x="1029600" y="806245"/>
            <a:ext cx="1296255" cy="1451185"/>
          </a:xfrm>
          <a:prstGeom prst="rect">
            <a:avLst/>
          </a:prstGeom>
        </p:spPr>
      </p:pic>
      <p:graphicFrame>
        <p:nvGraphicFramePr>
          <p:cNvPr id="16" name="Table 16">
            <a:extLst>
              <a:ext uri="{FF2B5EF4-FFF2-40B4-BE49-F238E27FC236}">
                <a16:creationId xmlns:a16="http://schemas.microsoft.com/office/drawing/2014/main" id="{32376DC4-10D8-4536-9850-6C3563459146}"/>
              </a:ext>
            </a:extLst>
          </p:cNvPr>
          <p:cNvGraphicFramePr>
            <a:graphicFrameLocks noGrp="1"/>
          </p:cNvGraphicFramePr>
          <p:nvPr>
            <p:extLst>
              <p:ext uri="{D42A27DB-BD31-4B8C-83A1-F6EECF244321}">
                <p14:modId xmlns:p14="http://schemas.microsoft.com/office/powerpoint/2010/main" val="1163162702"/>
              </p:ext>
            </p:extLst>
          </p:nvPr>
        </p:nvGraphicFramePr>
        <p:xfrm>
          <a:off x="1194620" y="1988582"/>
          <a:ext cx="10438244" cy="4145280"/>
        </p:xfrm>
        <a:graphic>
          <a:graphicData uri="http://schemas.openxmlformats.org/drawingml/2006/table">
            <a:tbl>
              <a:tblPr firstRow="1" bandRow="1">
                <a:tableStyleId>{C4B1156A-380E-4F78-BDF5-A606A8083BF9}</a:tableStyleId>
              </a:tblPr>
              <a:tblGrid>
                <a:gridCol w="4940709">
                  <a:extLst>
                    <a:ext uri="{9D8B030D-6E8A-4147-A177-3AD203B41FA5}">
                      <a16:colId xmlns:a16="http://schemas.microsoft.com/office/drawing/2014/main" val="547180215"/>
                    </a:ext>
                  </a:extLst>
                </a:gridCol>
                <a:gridCol w="5497535">
                  <a:extLst>
                    <a:ext uri="{9D8B030D-6E8A-4147-A177-3AD203B41FA5}">
                      <a16:colId xmlns:a16="http://schemas.microsoft.com/office/drawing/2014/main" val="3791724193"/>
                    </a:ext>
                  </a:extLst>
                </a:gridCol>
              </a:tblGrid>
              <a:tr h="505438">
                <a:tc>
                  <a:txBody>
                    <a:bodyPr/>
                    <a:lstStyle/>
                    <a:p>
                      <a:r>
                        <a:rPr lang="en-GB" sz="2800" b="0" dirty="0">
                          <a:solidFill>
                            <a:schemeClr val="tx1"/>
                          </a:solidFill>
                        </a:rPr>
                        <a:t>H_ _ _ _!</a:t>
                      </a:r>
                    </a:p>
                  </a:txBody>
                  <a:tcPr anchor="ctr"/>
                </a:tc>
                <a:tc>
                  <a:txBody>
                    <a:bodyPr/>
                    <a:lstStyle/>
                    <a:p>
                      <a:endParaRPr lang="en-GB" sz="2800">
                        <a:solidFill>
                          <a:schemeClr val="tx1"/>
                        </a:solidFill>
                      </a:endParaRPr>
                    </a:p>
                  </a:txBody>
                  <a:tcPr anchor="ctr"/>
                </a:tc>
                <a:extLst>
                  <a:ext uri="{0D108BD9-81ED-4DB2-BD59-A6C34878D82A}">
                    <a16:rowId xmlns:a16="http://schemas.microsoft.com/office/drawing/2014/main" val="2982245250"/>
                  </a:ext>
                </a:extLst>
              </a:tr>
              <a:tr h="505438">
                <a:tc>
                  <a:txBody>
                    <a:bodyPr/>
                    <a:lstStyle/>
                    <a:p>
                      <a:endParaRPr lang="en-GB" sz="2800">
                        <a:solidFill>
                          <a:schemeClr val="tx1"/>
                        </a:solidFill>
                      </a:endParaRPr>
                    </a:p>
                  </a:txBody>
                  <a:tcPr anchor="ctr"/>
                </a:tc>
                <a:tc>
                  <a:txBody>
                    <a:bodyPr/>
                    <a:lstStyle/>
                    <a:p>
                      <a:r>
                        <a:rPr lang="en-GB" sz="2800" dirty="0">
                          <a:solidFill>
                            <a:schemeClr val="tx1"/>
                          </a:solidFill>
                        </a:rPr>
                        <a:t>H_ _ _ _!</a:t>
                      </a:r>
                    </a:p>
                  </a:txBody>
                  <a:tcPr anchor="ctr"/>
                </a:tc>
                <a:extLst>
                  <a:ext uri="{0D108BD9-81ED-4DB2-BD59-A6C34878D82A}">
                    <a16:rowId xmlns:a16="http://schemas.microsoft.com/office/drawing/2014/main" val="2228794753"/>
                  </a:ext>
                </a:extLst>
              </a:tr>
              <a:tr h="505438">
                <a:tc>
                  <a:txBody>
                    <a:bodyPr/>
                    <a:lstStyle/>
                    <a:p>
                      <a:r>
                        <a:rPr lang="en-GB" sz="2800" dirty="0">
                          <a:solidFill>
                            <a:schemeClr val="tx1"/>
                          </a:solidFill>
                        </a:rPr>
                        <a:t>W_   w_ _ _ _ _ d_? </a:t>
                      </a:r>
                    </a:p>
                  </a:txBody>
                  <a:tcPr anchor="ctr"/>
                </a:tc>
                <a:tc>
                  <a:txBody>
                    <a:bodyPr/>
                    <a:lstStyle/>
                    <a:p>
                      <a:endParaRPr lang="en-GB" sz="2800" dirty="0">
                        <a:solidFill>
                          <a:schemeClr val="tx1"/>
                        </a:solidFill>
                      </a:endParaRPr>
                    </a:p>
                  </a:txBody>
                  <a:tcPr anchor="ctr"/>
                </a:tc>
                <a:extLst>
                  <a:ext uri="{0D108BD9-81ED-4DB2-BD59-A6C34878D82A}">
                    <a16:rowId xmlns:a16="http://schemas.microsoft.com/office/drawing/2014/main" val="925659625"/>
                  </a:ext>
                </a:extLst>
              </a:tr>
              <a:tr h="505438">
                <a:tc>
                  <a:txBody>
                    <a:bodyPr/>
                    <a:lstStyle/>
                    <a:p>
                      <a:endParaRPr lang="en-GB" sz="2800">
                        <a:solidFill>
                          <a:schemeClr val="tx1"/>
                        </a:solidFill>
                      </a:endParaRPr>
                    </a:p>
                  </a:txBody>
                  <a:tcPr anchor="ctr"/>
                </a:tc>
                <a:tc>
                  <a:txBody>
                    <a:bodyPr/>
                    <a:lstStyle/>
                    <a:p>
                      <a:r>
                        <a:rPr lang="en-GB" sz="2800" dirty="0">
                          <a:solidFill>
                            <a:schemeClr val="tx1"/>
                          </a:solidFill>
                        </a:rPr>
                        <a:t>I_ _  w_ _ _ _  i_  </a:t>
                      </a:r>
                      <a:r>
                        <a:rPr lang="en-GB" sz="2000" dirty="0">
                          <a:solidFill>
                            <a:schemeClr val="tx1"/>
                          </a:solidFill>
                        </a:rPr>
                        <a:t>[place you live]</a:t>
                      </a:r>
                      <a:endParaRPr lang="en-GB" sz="2800" dirty="0">
                        <a:solidFill>
                          <a:schemeClr val="tx1"/>
                        </a:solidFill>
                      </a:endParaRPr>
                    </a:p>
                  </a:txBody>
                  <a:tcPr anchor="ctr"/>
                </a:tc>
                <a:extLst>
                  <a:ext uri="{0D108BD9-81ED-4DB2-BD59-A6C34878D82A}">
                    <a16:rowId xmlns:a16="http://schemas.microsoft.com/office/drawing/2014/main" val="2804585147"/>
                  </a:ext>
                </a:extLst>
              </a:tr>
              <a:tr h="505438">
                <a:tc>
                  <a:txBody>
                    <a:bodyPr/>
                    <a:lstStyle/>
                    <a:p>
                      <a:r>
                        <a:rPr lang="en-GB" sz="2800" dirty="0">
                          <a:solidFill>
                            <a:schemeClr val="tx1"/>
                          </a:solidFill>
                        </a:rPr>
                        <a:t>M_ _ _ _  d_ </a:t>
                      </a:r>
                      <a:r>
                        <a:rPr lang="en-GB" sz="2000" dirty="0">
                          <a:solidFill>
                            <a:schemeClr val="tx1"/>
                          </a:solidFill>
                        </a:rPr>
                        <a:t>[place name] </a:t>
                      </a:r>
                      <a:r>
                        <a:rPr lang="en-GB" sz="2800" dirty="0">
                          <a:solidFill>
                            <a:schemeClr val="tx1"/>
                          </a:solidFill>
                        </a:rPr>
                        <a:t>?</a:t>
                      </a:r>
                    </a:p>
                  </a:txBody>
                  <a:tcPr anchor="ctr"/>
                </a:tc>
                <a:tc>
                  <a:txBody>
                    <a:bodyPr/>
                    <a:lstStyle/>
                    <a:p>
                      <a:endParaRPr lang="en-GB" sz="2800" dirty="0">
                        <a:solidFill>
                          <a:schemeClr val="tx1"/>
                        </a:solidFill>
                      </a:endParaRPr>
                    </a:p>
                  </a:txBody>
                  <a:tcPr anchor="ctr"/>
                </a:tc>
                <a:extLst>
                  <a:ext uri="{0D108BD9-81ED-4DB2-BD59-A6C34878D82A}">
                    <a16:rowId xmlns:a16="http://schemas.microsoft.com/office/drawing/2014/main" val="3872790534"/>
                  </a:ext>
                </a:extLst>
              </a:tr>
              <a:tr h="505438">
                <a:tc>
                  <a:txBody>
                    <a:bodyPr/>
                    <a:lstStyle/>
                    <a:p>
                      <a:endParaRPr lang="en-GB" sz="2800">
                        <a:solidFill>
                          <a:schemeClr val="tx1"/>
                        </a:solidFill>
                      </a:endParaRPr>
                    </a:p>
                  </a:txBody>
                  <a:tcPr anchor="ctr"/>
                </a:tc>
                <a:tc>
                  <a:txBody>
                    <a:bodyPr/>
                    <a:lstStyle/>
                    <a:p>
                      <a:r>
                        <a:rPr lang="en-GB" sz="2800" dirty="0" err="1">
                          <a:solidFill>
                            <a:schemeClr val="tx1"/>
                          </a:solidFill>
                        </a:rPr>
                        <a:t>Ja</a:t>
                      </a:r>
                      <a:r>
                        <a:rPr lang="en-GB" sz="2800" dirty="0">
                          <a:solidFill>
                            <a:schemeClr val="tx1"/>
                          </a:solidFill>
                        </a:rPr>
                        <a:t>/</a:t>
                      </a:r>
                      <a:r>
                        <a:rPr lang="en-GB" sz="2800" dirty="0" err="1">
                          <a:solidFill>
                            <a:schemeClr val="tx1"/>
                          </a:solidFill>
                        </a:rPr>
                        <a:t>Nein</a:t>
                      </a:r>
                      <a:r>
                        <a:rPr lang="en-GB" sz="2800" dirty="0">
                          <a:solidFill>
                            <a:schemeClr val="tx1"/>
                          </a:solidFill>
                        </a:rPr>
                        <a:t>, </a:t>
                      </a:r>
                      <a:r>
                        <a:rPr lang="en-GB" sz="2800" dirty="0" err="1">
                          <a:solidFill>
                            <a:schemeClr val="tx1"/>
                          </a:solidFill>
                        </a:rPr>
                        <a:t>weil</a:t>
                      </a:r>
                      <a:r>
                        <a:rPr lang="en-GB" sz="2800" dirty="0">
                          <a:solidFill>
                            <a:schemeClr val="tx1"/>
                          </a:solidFill>
                        </a:rPr>
                        <a:t>… </a:t>
                      </a:r>
                      <a:r>
                        <a:rPr lang="en-GB" sz="2000" dirty="0">
                          <a:solidFill>
                            <a:schemeClr val="tx1"/>
                          </a:solidFill>
                        </a:rPr>
                        <a:t>[reason]</a:t>
                      </a:r>
                      <a:endParaRPr lang="en-GB" sz="2800" dirty="0">
                        <a:solidFill>
                          <a:schemeClr val="tx1"/>
                        </a:solidFill>
                      </a:endParaRPr>
                    </a:p>
                  </a:txBody>
                  <a:tcPr anchor="ctr"/>
                </a:tc>
                <a:extLst>
                  <a:ext uri="{0D108BD9-81ED-4DB2-BD59-A6C34878D82A}">
                    <a16:rowId xmlns:a16="http://schemas.microsoft.com/office/drawing/2014/main" val="2887547252"/>
                  </a:ext>
                </a:extLst>
              </a:tr>
              <a:tr h="505438">
                <a:tc>
                  <a:txBody>
                    <a:bodyPr/>
                    <a:lstStyle/>
                    <a:p>
                      <a:r>
                        <a:rPr lang="en-GB" sz="2800" dirty="0">
                          <a:solidFill>
                            <a:schemeClr val="tx1"/>
                          </a:solidFill>
                        </a:rPr>
                        <a:t>T_ _ _ _ _ _!</a:t>
                      </a:r>
                    </a:p>
                  </a:txBody>
                  <a:tcPr anchor="ctr"/>
                </a:tc>
                <a:tc>
                  <a:txBody>
                    <a:bodyPr/>
                    <a:lstStyle/>
                    <a:p>
                      <a:endParaRPr lang="en-GB" sz="2800" dirty="0">
                        <a:solidFill>
                          <a:schemeClr val="tx1"/>
                        </a:solidFill>
                      </a:endParaRPr>
                    </a:p>
                  </a:txBody>
                  <a:tcPr anchor="ctr"/>
                </a:tc>
                <a:extLst>
                  <a:ext uri="{0D108BD9-81ED-4DB2-BD59-A6C34878D82A}">
                    <a16:rowId xmlns:a16="http://schemas.microsoft.com/office/drawing/2014/main" val="792611986"/>
                  </a:ext>
                </a:extLst>
              </a:tr>
              <a:tr h="505438">
                <a:tc>
                  <a:txBody>
                    <a:bodyPr/>
                    <a:lstStyle/>
                    <a:p>
                      <a:endParaRPr lang="en-GB" sz="2800" dirty="0">
                        <a:solidFill>
                          <a:schemeClr val="tx1"/>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chemeClr val="tx1"/>
                          </a:solidFill>
                        </a:rPr>
                        <a:t>T_ _ _ _ _ _!</a:t>
                      </a:r>
                    </a:p>
                  </a:txBody>
                  <a:tcPr anchor="ctr"/>
                </a:tc>
                <a:extLst>
                  <a:ext uri="{0D108BD9-81ED-4DB2-BD59-A6C34878D82A}">
                    <a16:rowId xmlns:a16="http://schemas.microsoft.com/office/drawing/2014/main" val="26514355"/>
                  </a:ext>
                </a:extLst>
              </a:tr>
            </a:tbl>
          </a:graphicData>
        </a:graphic>
      </p:graphicFrame>
      <p:pic>
        <p:nvPicPr>
          <p:cNvPr id="9" name="Picture 8">
            <a:extLst>
              <a:ext uri="{FF2B5EF4-FFF2-40B4-BE49-F238E27FC236}">
                <a16:creationId xmlns:a16="http://schemas.microsoft.com/office/drawing/2014/main" id="{5B919CF4-13CE-4553-BA96-95E3E6FE300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7741" y="2720304"/>
            <a:ext cx="926988" cy="971379"/>
          </a:xfrm>
          <a:prstGeom prst="rect">
            <a:avLst/>
          </a:prstGeom>
        </p:spPr>
      </p:pic>
      <p:pic>
        <p:nvPicPr>
          <p:cNvPr id="11" name="Picture 10" descr="A yellow hand with blue waves&#10;&#10;Description automatically generated">
            <a:extLst>
              <a:ext uri="{FF2B5EF4-FFF2-40B4-BE49-F238E27FC236}">
                <a16:creationId xmlns:a16="http://schemas.microsoft.com/office/drawing/2014/main" id="{242D5BDD-7D3B-4366-97BC-30E599353D2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5703" y="1985764"/>
            <a:ext cx="529410" cy="529410"/>
          </a:xfrm>
          <a:prstGeom prst="rect">
            <a:avLst/>
          </a:prstGeom>
        </p:spPr>
      </p:pic>
      <p:pic>
        <p:nvPicPr>
          <p:cNvPr id="12" name="Picture 11" descr="A yellow hand with blue waves&#10;&#10;Description automatically generated">
            <a:extLst>
              <a:ext uri="{FF2B5EF4-FFF2-40B4-BE49-F238E27FC236}">
                <a16:creationId xmlns:a16="http://schemas.microsoft.com/office/drawing/2014/main" id="{8049D6C7-3DD7-49DF-8181-7BDFA56E7CA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55853" y="2516571"/>
            <a:ext cx="529410" cy="529410"/>
          </a:xfrm>
          <a:prstGeom prst="rect">
            <a:avLst/>
          </a:prstGeom>
        </p:spPr>
      </p:pic>
      <p:pic>
        <p:nvPicPr>
          <p:cNvPr id="13" name="Picture 12" descr="A yellow hand with blue waves&#10;&#10;Description automatically generated">
            <a:extLst>
              <a:ext uri="{FF2B5EF4-FFF2-40B4-BE49-F238E27FC236}">
                <a16:creationId xmlns:a16="http://schemas.microsoft.com/office/drawing/2014/main" id="{937969E0-36D0-411C-A1C3-2A3DC104E04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9136" y="5000599"/>
            <a:ext cx="529410" cy="529410"/>
          </a:xfrm>
          <a:prstGeom prst="rect">
            <a:avLst/>
          </a:prstGeom>
        </p:spPr>
      </p:pic>
      <p:pic>
        <p:nvPicPr>
          <p:cNvPr id="17" name="Picture 16" descr="A yellow hand with blue waves&#10;&#10;Description automatically generated">
            <a:extLst>
              <a:ext uri="{FF2B5EF4-FFF2-40B4-BE49-F238E27FC236}">
                <a16:creationId xmlns:a16="http://schemas.microsoft.com/office/drawing/2014/main" id="{0010FDE6-B431-4383-9339-36663B8582C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55853" y="5604452"/>
            <a:ext cx="529410" cy="529410"/>
          </a:xfrm>
          <a:prstGeom prst="rect">
            <a:avLst/>
          </a:prstGeom>
        </p:spPr>
      </p:pic>
      <p:pic>
        <p:nvPicPr>
          <p:cNvPr id="3" name="Picture 2">
            <a:extLst>
              <a:ext uri="{FF2B5EF4-FFF2-40B4-BE49-F238E27FC236}">
                <a16:creationId xmlns:a16="http://schemas.microsoft.com/office/drawing/2014/main" id="{224FC1D8-A7DC-4AD9-BF0E-1607D3C8FA92}"/>
              </a:ext>
            </a:extLst>
          </p:cNvPr>
          <p:cNvPicPr>
            <a:picLocks noChangeAspect="1"/>
          </p:cNvPicPr>
          <p:nvPr/>
        </p:nvPicPr>
        <p:blipFill>
          <a:blip r:embed="rId8"/>
          <a:stretch>
            <a:fillRect/>
          </a:stretch>
        </p:blipFill>
        <p:spPr>
          <a:xfrm>
            <a:off x="9011057" y="759300"/>
            <a:ext cx="1139638" cy="1127449"/>
          </a:xfrm>
          <a:prstGeom prst="rect">
            <a:avLst/>
          </a:prstGeom>
        </p:spPr>
      </p:pic>
      <p:pic>
        <p:nvPicPr>
          <p:cNvPr id="19" name="Graphic 18" descr="Teacher">
            <a:extLst>
              <a:ext uri="{FF2B5EF4-FFF2-40B4-BE49-F238E27FC236}">
                <a16:creationId xmlns:a16="http://schemas.microsoft.com/office/drawing/2014/main" id="{C3BF6476-7F83-4F4F-9276-05DC81A449E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5007" y="-28430"/>
            <a:ext cx="914400" cy="914400"/>
          </a:xfrm>
          <a:prstGeom prst="rect">
            <a:avLst/>
          </a:prstGeom>
        </p:spPr>
      </p:pic>
      <p:sp>
        <p:nvSpPr>
          <p:cNvPr id="20" name="Speech Bubble: Rectangle with Corners Rounded 19">
            <a:hlinkClick r:id="" action="ppaction://noaction">
              <a:snd r:embed="rId11" name="T1_W6F_4.1.wav"/>
            </a:hlinkClick>
            <a:extLst>
              <a:ext uri="{FF2B5EF4-FFF2-40B4-BE49-F238E27FC236}">
                <a16:creationId xmlns:a16="http://schemas.microsoft.com/office/drawing/2014/main" id="{2C85FD3D-350E-4F7E-82A5-6AF9BB8D83E5}"/>
              </a:ext>
            </a:extLst>
          </p:cNvPr>
          <p:cNvSpPr/>
          <p:nvPr/>
        </p:nvSpPr>
        <p:spPr>
          <a:xfrm>
            <a:off x="7847687" y="139428"/>
            <a:ext cx="2344965" cy="518040"/>
          </a:xfrm>
          <a:prstGeom prst="wedgeRoundRectCallout">
            <a:avLst>
              <a:gd name="adj1" fmla="val -58641"/>
              <a:gd name="adj2" fmla="val -4328"/>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Wiederholen</a:t>
            </a:r>
            <a:r>
              <a:rPr kumimoji="0" lang="en-GB" sz="2400" b="0" i="0" u="none" strike="noStrike" kern="1200" cap="none" spc="0" normalizeH="0" baseline="0" noProof="0" dirty="0">
                <a:ln>
                  <a:noFill/>
                </a:ln>
                <a:solidFill>
                  <a:srgbClr val="3D3C3C"/>
                </a:solidFill>
                <a:effectLst/>
                <a:uLnTx/>
                <a:uFillTx/>
                <a:latin typeface="Century Gothic"/>
                <a:ea typeface="+mn-ea"/>
                <a:cs typeface="+mn-cs"/>
              </a:rPr>
              <a:t>!</a:t>
            </a:r>
          </a:p>
        </p:txBody>
      </p:sp>
      <p:pic>
        <p:nvPicPr>
          <p:cNvPr id="6" name="Picture 5" descr="A red and green thumbs up and down hands&#10;&#10;Description automatically generated">
            <a:extLst>
              <a:ext uri="{FF2B5EF4-FFF2-40B4-BE49-F238E27FC236}">
                <a16:creationId xmlns:a16="http://schemas.microsoft.com/office/drawing/2014/main" id="{BC45BBD3-C4BE-449F-A40F-51ECA93C259A}"/>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7741" y="3864419"/>
            <a:ext cx="907923" cy="907923"/>
          </a:xfrm>
          <a:prstGeom prst="rect">
            <a:avLst/>
          </a:prstGeom>
        </p:spPr>
      </p:pic>
    </p:spTree>
    <p:extLst>
      <p:ext uri="{BB962C8B-B14F-4D97-AF65-F5344CB8AC3E}">
        <p14:creationId xmlns:p14="http://schemas.microsoft.com/office/powerpoint/2010/main" val="2383221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descr="A large crowd of people outside a building&#10;&#10;Description automatically generated">
            <a:extLst>
              <a:ext uri="{FF2B5EF4-FFF2-40B4-BE49-F238E27FC236}">
                <a16:creationId xmlns:a16="http://schemas.microsoft.com/office/drawing/2014/main" id="{D235F379-3AFC-41E7-BD27-9A87F290F67D}"/>
              </a:ext>
            </a:extLst>
          </p:cNvPr>
          <p:cNvPicPr>
            <a:picLocks noChangeAspect="1"/>
          </p:cNvPicPr>
          <p:nvPr/>
        </p:nvPicPr>
        <p:blipFill rotWithShape="1">
          <a:blip r:embed="rId3">
            <a:extLst>
              <a:ext uri="{28A0092B-C50C-407E-A947-70E740481C1C}">
                <a14:useLocalDpi xmlns:a14="http://schemas.microsoft.com/office/drawing/2010/main" val="0"/>
              </a:ext>
            </a:extLst>
          </a:blip>
          <a:srcRect b="6857"/>
          <a:stretch/>
        </p:blipFill>
        <p:spPr>
          <a:xfrm>
            <a:off x="6594" y="-1395166"/>
            <a:ext cx="12185406" cy="7767580"/>
          </a:xfrm>
          <a:prstGeom prst="rect">
            <a:avLst/>
          </a:prstGeom>
        </p:spPr>
      </p:pic>
      <p:sp>
        <p:nvSpPr>
          <p:cNvPr id="33" name="Rectangle 32">
            <a:extLst>
              <a:ext uri="{FF2B5EF4-FFF2-40B4-BE49-F238E27FC236}">
                <a16:creationId xmlns:a16="http://schemas.microsoft.com/office/drawing/2014/main" id="{8DA60011-F3D9-4B5D-95D2-B702763C60F5}"/>
              </a:ext>
            </a:extLst>
          </p:cNvPr>
          <p:cNvSpPr/>
          <p:nvPr/>
        </p:nvSpPr>
        <p:spPr>
          <a:xfrm>
            <a:off x="8431481" y="719847"/>
            <a:ext cx="3657600" cy="5519297"/>
          </a:xfrm>
          <a:prstGeom prst="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400" dirty="0">
                <a:solidFill>
                  <a:schemeClr val="tx1"/>
                </a:solidFill>
              </a:rPr>
              <a:t>Berlin </a:t>
            </a:r>
            <a:r>
              <a:rPr lang="en-GB" sz="2200" dirty="0">
                <a:solidFill>
                  <a:schemeClr val="tx1"/>
                </a:solidFill>
              </a:rPr>
              <a:t>has</a:t>
            </a:r>
            <a:r>
              <a:rPr lang="en-GB" sz="2400" dirty="0">
                <a:solidFill>
                  <a:schemeClr val="tx1"/>
                </a:solidFill>
              </a:rPr>
              <a:t>:</a:t>
            </a:r>
          </a:p>
        </p:txBody>
      </p:sp>
      <p:sp>
        <p:nvSpPr>
          <p:cNvPr id="4" name="Title 3"/>
          <p:cNvSpPr>
            <a:spLocks noGrp="1"/>
          </p:cNvSpPr>
          <p:nvPr>
            <p:ph type="title"/>
          </p:nvPr>
        </p:nvSpPr>
        <p:spPr>
          <a:xfrm>
            <a:off x="0" y="213557"/>
            <a:ext cx="3438939" cy="647577"/>
          </a:xfrm>
        </p:spPr>
        <p:txBody>
          <a:bodyPr>
            <a:normAutofit/>
          </a:bodyPr>
          <a:lstStyle/>
          <a:p>
            <a:r>
              <a:rPr lang="en-GB" sz="2800" b="1" dirty="0" err="1">
                <a:solidFill>
                  <a:schemeClr val="bg1"/>
                </a:solidFill>
              </a:rPr>
              <a:t>Hauptstadt</a:t>
            </a:r>
            <a:r>
              <a:rPr lang="en-GB" sz="2800" b="1" dirty="0">
                <a:solidFill>
                  <a:schemeClr val="bg1"/>
                </a:solidFill>
              </a:rPr>
              <a:t> Berlin</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999023" y="247046"/>
            <a:ext cx="1958304"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7" name="Rectangle 6">
            <a:extLst>
              <a:ext uri="{FF2B5EF4-FFF2-40B4-BE49-F238E27FC236}">
                <a16:creationId xmlns:a16="http://schemas.microsoft.com/office/drawing/2014/main" id="{B1BFEA44-4877-487B-9E30-C559DA9323EC}"/>
              </a:ext>
            </a:extLst>
          </p:cNvPr>
          <p:cNvSpPr/>
          <p:nvPr/>
        </p:nvSpPr>
        <p:spPr>
          <a:xfrm>
            <a:off x="744283" y="1223789"/>
            <a:ext cx="7436366" cy="461665"/>
          </a:xfrm>
          <a:prstGeom prst="rect">
            <a:avLst/>
          </a:prstGeom>
          <a:solidFill>
            <a:srgbClr val="FFFAEF">
              <a:alpha val="85000"/>
            </a:srgbClr>
          </a:solidFill>
        </p:spPr>
        <p:txBody>
          <a:bodyPr wrap="square">
            <a:spAutoFit/>
          </a:bodyPr>
          <a:lstStyle/>
          <a:p>
            <a:r>
              <a:rPr lang="en-GB" sz="2400" b="1" dirty="0" err="1"/>
              <a:t>Hör</a:t>
            </a:r>
            <a:r>
              <a:rPr lang="en-GB" sz="2400" b="1" dirty="0"/>
              <a:t> </a:t>
            </a:r>
            <a:r>
              <a:rPr lang="en-GB" sz="2400" b="1" dirty="0" err="1"/>
              <a:t>dir</a:t>
            </a:r>
            <a:r>
              <a:rPr lang="en-GB" sz="2400" b="1" dirty="0"/>
              <a:t> den Text an and </a:t>
            </a:r>
            <a:r>
              <a:rPr lang="en-GB" sz="2400" b="1" dirty="0" err="1"/>
              <a:t>schreib</a:t>
            </a:r>
            <a:r>
              <a:rPr lang="en-GB" sz="2400" b="1" dirty="0"/>
              <a:t> die </a:t>
            </a:r>
            <a:r>
              <a:rPr lang="en-GB" sz="2400" b="1" dirty="0" err="1"/>
              <a:t>Nummern</a:t>
            </a:r>
            <a:r>
              <a:rPr lang="en-GB" sz="2400" b="1" dirty="0"/>
              <a:t>.</a:t>
            </a:r>
          </a:p>
        </p:txBody>
      </p:sp>
      <p:sp>
        <p:nvSpPr>
          <p:cNvPr id="2" name="Rectangle 1">
            <a:hlinkClick r:id="" action="ppaction://noaction">
              <a:snd r:embed="rId4" name="numbers.wav"/>
            </a:hlinkClick>
            <a:extLst>
              <a:ext uri="{FF2B5EF4-FFF2-40B4-BE49-F238E27FC236}">
                <a16:creationId xmlns:a16="http://schemas.microsoft.com/office/drawing/2014/main" id="{6EF304A4-92BD-4536-8D2C-86401572C137}"/>
              </a:ext>
            </a:extLst>
          </p:cNvPr>
          <p:cNvSpPr/>
          <p:nvPr/>
        </p:nvSpPr>
        <p:spPr>
          <a:xfrm>
            <a:off x="744282" y="1757596"/>
            <a:ext cx="7588188" cy="4481548"/>
          </a:xfrm>
          <a:prstGeom prst="rect">
            <a:avLst/>
          </a:prstGeom>
          <a:solidFill>
            <a:srgbClr val="FFF4E7"/>
          </a:solidFill>
          <a:ln>
            <a:solidFill>
              <a:srgbClr val="1E3764"/>
            </a:solidFill>
          </a:ln>
        </p:spPr>
        <p:txBody>
          <a:bodyPr wrap="square">
            <a:spAutoFit/>
          </a:bodyPr>
          <a:lstStyle/>
          <a:p>
            <a:pPr>
              <a:lnSpc>
                <a:spcPct val="120000"/>
              </a:lnSpc>
            </a:pPr>
            <a:r>
              <a:rPr lang="de-DE" sz="2400" dirty="0">
                <a:latin typeface="Century Gothic" panose="020B0502020202020204" pitchFamily="34" charset="0"/>
                <a:ea typeface="Calibri" panose="020F0502020204030204" pitchFamily="34" charset="0"/>
                <a:cs typeface="Times New Roman" panose="02020603050405020304" pitchFamily="18" charset="0"/>
              </a:rPr>
              <a:t>Berlin hat </a:t>
            </a:r>
            <a:r>
              <a:rPr lang="de-DE" sz="2400" b="1" dirty="0">
                <a:latin typeface="Century Gothic" panose="020B0502020202020204" pitchFamily="34" charset="0"/>
                <a:ea typeface="Calibri" panose="020F0502020204030204" pitchFamily="34" charset="0"/>
                <a:cs typeface="Times New Roman" panose="02020603050405020304" pitchFamily="18" charset="0"/>
              </a:rPr>
              <a:t>3,3</a:t>
            </a:r>
            <a:r>
              <a:rPr lang="de-DE" sz="2400" dirty="0">
                <a:latin typeface="Century Gothic" panose="020B0502020202020204" pitchFamily="34" charset="0"/>
                <a:ea typeface="Calibri" panose="020F0502020204030204" pitchFamily="34" charset="0"/>
                <a:cs typeface="Times New Roman" panose="02020603050405020304" pitchFamily="18" charset="0"/>
              </a:rPr>
              <a:t> Millionen Einwohner.</a:t>
            </a:r>
            <a:br>
              <a:rPr lang="de-DE" sz="2400" dirty="0">
                <a:latin typeface="Century Gothic" panose="020B0502020202020204" pitchFamily="34" charset="0"/>
                <a:ea typeface="Calibri" panose="020F0502020204030204" pitchFamily="34" charset="0"/>
                <a:cs typeface="Times New Roman" panose="02020603050405020304" pitchFamily="18" charset="0"/>
              </a:rPr>
            </a:br>
            <a:r>
              <a:rPr lang="de-DE" sz="2400" b="1" dirty="0">
                <a:latin typeface="Century Gothic" panose="020B0502020202020204" pitchFamily="34" charset="0"/>
                <a:ea typeface="Calibri" panose="020F0502020204030204" pitchFamily="34" charset="0"/>
                <a:cs typeface="Times New Roman" panose="02020603050405020304" pitchFamily="18" charset="0"/>
              </a:rPr>
              <a:t>29% </a:t>
            </a:r>
            <a:r>
              <a:rPr lang="de-DE" sz="2400" dirty="0">
                <a:latin typeface="Century Gothic" panose="020B0502020202020204" pitchFamily="34" charset="0"/>
                <a:ea typeface="Calibri" panose="020F0502020204030204" pitchFamily="34" charset="0"/>
                <a:cs typeface="Times New Roman" panose="02020603050405020304" pitchFamily="18" charset="0"/>
              </a:rPr>
              <a:t>der Einwohner kommen aus dem Ausland.</a:t>
            </a:r>
            <a:br>
              <a:rPr lang="de-DE" sz="2400" dirty="0">
                <a:latin typeface="Century Gothic" panose="020B0502020202020204" pitchFamily="34" charset="0"/>
                <a:ea typeface="Calibri" panose="020F0502020204030204" pitchFamily="34" charset="0"/>
                <a:cs typeface="Times New Roman" panose="02020603050405020304" pitchFamily="18" charset="0"/>
              </a:rPr>
            </a:br>
            <a:r>
              <a:rPr lang="de-DE" sz="2400" b="1" dirty="0">
                <a:latin typeface="Century Gothic" panose="020B0502020202020204" pitchFamily="34" charset="0"/>
                <a:ea typeface="Calibri" panose="020F0502020204030204" pitchFamily="34" charset="0"/>
                <a:cs typeface="Times New Roman" panose="02020603050405020304" pitchFamily="18" charset="0"/>
              </a:rPr>
              <a:t>33% </a:t>
            </a:r>
            <a:r>
              <a:rPr lang="de-DE" sz="2400" dirty="0">
                <a:latin typeface="Century Gothic" panose="020B0502020202020204" pitchFamily="34" charset="0"/>
                <a:ea typeface="Calibri" panose="020F0502020204030204" pitchFamily="34" charset="0"/>
                <a:cs typeface="Times New Roman" panose="02020603050405020304" pitchFamily="18" charset="0"/>
              </a:rPr>
              <a:t>haben ein Auto.</a:t>
            </a:r>
            <a:br>
              <a:rPr lang="de-DE" sz="2400" dirty="0">
                <a:latin typeface="Century Gothic" panose="020B0502020202020204" pitchFamily="34" charset="0"/>
                <a:ea typeface="Calibri" panose="020F0502020204030204" pitchFamily="34" charset="0"/>
                <a:cs typeface="Times New Roman" panose="02020603050405020304" pitchFamily="18" charset="0"/>
              </a:rPr>
            </a:br>
            <a:r>
              <a:rPr lang="de-DE" sz="2400" b="1" dirty="0">
                <a:latin typeface="Century Gothic" panose="020B0502020202020204" pitchFamily="34" charset="0"/>
                <a:ea typeface="Calibri" panose="020F0502020204030204" pitchFamily="34" charset="0"/>
                <a:cs typeface="Times New Roman" panose="02020603050405020304" pitchFamily="18" charset="0"/>
              </a:rPr>
              <a:t>72% </a:t>
            </a:r>
            <a:r>
              <a:rPr lang="de-DE" sz="2400" dirty="0">
                <a:latin typeface="Century Gothic" panose="020B0502020202020204" pitchFamily="34" charset="0"/>
                <a:ea typeface="Calibri" panose="020F0502020204030204" pitchFamily="34" charset="0"/>
                <a:cs typeface="Times New Roman" panose="02020603050405020304" pitchFamily="18" charset="0"/>
              </a:rPr>
              <a:t>haben ein Fahrrad.</a:t>
            </a:r>
            <a:br>
              <a:rPr lang="de-DE" sz="2400" dirty="0">
                <a:latin typeface="Century Gothic" panose="020B0502020202020204" pitchFamily="34" charset="0"/>
                <a:ea typeface="Calibri" panose="020F0502020204030204" pitchFamily="34" charset="0"/>
                <a:cs typeface="Times New Roman" panose="02020603050405020304" pitchFamily="18" charset="0"/>
              </a:rPr>
            </a:br>
            <a:r>
              <a:rPr lang="de-DE" sz="2400" b="1" dirty="0">
                <a:latin typeface="Century Gothic" panose="020B0502020202020204" pitchFamily="34" charset="0"/>
                <a:ea typeface="Calibri" panose="020F0502020204030204" pitchFamily="34" charset="0"/>
                <a:cs typeface="Times New Roman" panose="02020603050405020304" pitchFamily="18" charset="0"/>
              </a:rPr>
              <a:t>500.000</a:t>
            </a:r>
            <a:r>
              <a:rPr lang="de-DE" sz="2400" dirty="0">
                <a:latin typeface="Century Gothic" panose="020B0502020202020204" pitchFamily="34" charset="0"/>
                <a:ea typeface="Calibri" panose="020F0502020204030204" pitchFamily="34" charset="0"/>
                <a:cs typeface="Times New Roman" panose="02020603050405020304" pitchFamily="18" charset="0"/>
              </a:rPr>
              <a:t> Touristen besuchen täglich Berlin.</a:t>
            </a:r>
            <a:br>
              <a:rPr lang="de-DE" sz="2400" dirty="0">
                <a:latin typeface="Century Gothic" panose="020B0502020202020204" pitchFamily="34" charset="0"/>
                <a:ea typeface="Calibri" panose="020F0502020204030204" pitchFamily="34" charset="0"/>
                <a:cs typeface="Times New Roman" panose="02020603050405020304" pitchFamily="18" charset="0"/>
              </a:rPr>
            </a:br>
            <a:r>
              <a:rPr lang="de-DE" sz="2400" dirty="0">
                <a:latin typeface="Century Gothic" panose="020B0502020202020204" pitchFamily="34" charset="0"/>
                <a:ea typeface="Calibri" panose="020F0502020204030204" pitchFamily="34" charset="0"/>
                <a:cs typeface="Times New Roman" panose="02020603050405020304" pitchFamily="18" charset="0"/>
              </a:rPr>
              <a:t>Es gibt </a:t>
            </a:r>
            <a:r>
              <a:rPr lang="de-DE" sz="2400" b="1" dirty="0">
                <a:latin typeface="Century Gothic" panose="020B0502020202020204" pitchFamily="34" charset="0"/>
                <a:ea typeface="Calibri" panose="020F0502020204030204" pitchFamily="34" charset="0"/>
                <a:cs typeface="Times New Roman" panose="02020603050405020304" pitchFamily="18" charset="0"/>
              </a:rPr>
              <a:t>435.680</a:t>
            </a:r>
            <a:r>
              <a:rPr lang="de-DE" sz="2400" dirty="0">
                <a:latin typeface="Century Gothic" panose="020B0502020202020204" pitchFamily="34" charset="0"/>
                <a:ea typeface="Calibri" panose="020F0502020204030204" pitchFamily="34" charset="0"/>
                <a:cs typeface="Times New Roman" panose="02020603050405020304" pitchFamily="18" charset="0"/>
              </a:rPr>
              <a:t> Bäume in der Stadt.</a:t>
            </a:r>
            <a:br>
              <a:rPr lang="de-DE" sz="2400" dirty="0">
                <a:latin typeface="Century Gothic" panose="020B0502020202020204" pitchFamily="34" charset="0"/>
                <a:ea typeface="Calibri" panose="020F0502020204030204" pitchFamily="34" charset="0"/>
                <a:cs typeface="Times New Roman" panose="02020603050405020304" pitchFamily="18" charset="0"/>
              </a:rPr>
            </a:br>
            <a:r>
              <a:rPr lang="de-DE" sz="2400" dirty="0">
                <a:latin typeface="Century Gothic" panose="020B0502020202020204" pitchFamily="34" charset="0"/>
                <a:ea typeface="Calibri" panose="020F0502020204030204" pitchFamily="34" charset="0"/>
                <a:cs typeface="Times New Roman" panose="02020603050405020304" pitchFamily="18" charset="0"/>
              </a:rPr>
              <a:t>Der Berliner Fernsehturm ist </a:t>
            </a:r>
            <a:r>
              <a:rPr lang="de-DE" sz="2400" b="1" dirty="0">
                <a:latin typeface="Century Gothic" panose="020B0502020202020204" pitchFamily="34" charset="0"/>
                <a:ea typeface="Calibri" panose="020F0502020204030204" pitchFamily="34" charset="0"/>
                <a:cs typeface="Times New Roman" panose="02020603050405020304" pitchFamily="18" charset="0"/>
              </a:rPr>
              <a:t>368</a:t>
            </a:r>
            <a:r>
              <a:rPr lang="de-DE" sz="2400" dirty="0">
                <a:latin typeface="Century Gothic" panose="020B0502020202020204" pitchFamily="34" charset="0"/>
                <a:ea typeface="Calibri" panose="020F0502020204030204" pitchFamily="34" charset="0"/>
                <a:cs typeface="Times New Roman" panose="02020603050405020304" pitchFamily="18" charset="0"/>
              </a:rPr>
              <a:t> Meter hoch.</a:t>
            </a:r>
            <a:br>
              <a:rPr lang="de-DE" sz="2400" dirty="0">
                <a:latin typeface="Century Gothic" panose="020B0502020202020204" pitchFamily="34" charset="0"/>
                <a:ea typeface="Calibri" panose="020F0502020204030204" pitchFamily="34" charset="0"/>
                <a:cs typeface="Times New Roman" panose="02020603050405020304" pitchFamily="18" charset="0"/>
              </a:rPr>
            </a:br>
            <a:r>
              <a:rPr lang="de-DE" sz="2400" dirty="0">
                <a:latin typeface="Century Gothic" panose="020B0502020202020204" pitchFamily="34" charset="0"/>
                <a:ea typeface="Calibri" panose="020F0502020204030204" pitchFamily="34" charset="0"/>
                <a:cs typeface="Times New Roman" panose="02020603050405020304" pitchFamily="18" charset="0"/>
              </a:rPr>
              <a:t>Die Nikolaikirche ist </a:t>
            </a:r>
            <a:r>
              <a:rPr lang="de-DE" sz="2400" b="1" dirty="0">
                <a:latin typeface="Century Gothic" panose="020B0502020202020204" pitchFamily="34" charset="0"/>
                <a:ea typeface="Calibri" panose="020F0502020204030204" pitchFamily="34" charset="0"/>
                <a:cs typeface="Times New Roman" panose="02020603050405020304" pitchFamily="18" charset="0"/>
              </a:rPr>
              <a:t>640</a:t>
            </a:r>
            <a:r>
              <a:rPr lang="de-DE" sz="2400" dirty="0">
                <a:latin typeface="Century Gothic" panose="020B0502020202020204" pitchFamily="34" charset="0"/>
                <a:ea typeface="Calibri" panose="020F0502020204030204" pitchFamily="34" charset="0"/>
                <a:cs typeface="Times New Roman" panose="02020603050405020304" pitchFamily="18" charset="0"/>
              </a:rPr>
              <a:t> Jahre alt.</a:t>
            </a:r>
            <a:br>
              <a:rPr lang="de-DE" sz="2400" dirty="0">
                <a:latin typeface="Century Gothic" panose="020B0502020202020204" pitchFamily="34" charset="0"/>
                <a:ea typeface="Calibri" panose="020F0502020204030204" pitchFamily="34" charset="0"/>
                <a:cs typeface="Times New Roman" panose="02020603050405020304" pitchFamily="18" charset="0"/>
              </a:rPr>
            </a:br>
            <a:r>
              <a:rPr lang="de-DE" sz="2400" dirty="0">
                <a:latin typeface="Century Gothic" panose="020B0502020202020204" pitchFamily="34" charset="0"/>
                <a:ea typeface="Calibri" panose="020F0502020204030204" pitchFamily="34" charset="0"/>
                <a:cs typeface="Times New Roman" panose="02020603050405020304" pitchFamily="18" charset="0"/>
              </a:rPr>
              <a:t>Berlin hat </a:t>
            </a:r>
            <a:r>
              <a:rPr lang="de-DE" sz="2400" b="1" dirty="0">
                <a:latin typeface="Century Gothic" panose="020B0502020202020204" pitchFamily="34" charset="0"/>
                <a:ea typeface="Calibri" panose="020F0502020204030204" pitchFamily="34" charset="0"/>
                <a:cs typeface="Times New Roman" panose="02020603050405020304" pitchFamily="18" charset="0"/>
              </a:rPr>
              <a:t>175</a:t>
            </a:r>
            <a:r>
              <a:rPr lang="de-DE" sz="2400" dirty="0">
                <a:latin typeface="Century Gothic" panose="020B0502020202020204" pitchFamily="34" charset="0"/>
                <a:ea typeface="Calibri" panose="020F0502020204030204" pitchFamily="34" charset="0"/>
                <a:cs typeface="Times New Roman" panose="02020603050405020304" pitchFamily="18" charset="0"/>
              </a:rPr>
              <a:t> Museen, mehr als </a:t>
            </a:r>
            <a:r>
              <a:rPr lang="de-DE" sz="2400" b="1" dirty="0">
                <a:latin typeface="Century Gothic" panose="020B0502020202020204" pitchFamily="34" charset="0"/>
                <a:ea typeface="Calibri" panose="020F0502020204030204" pitchFamily="34" charset="0"/>
                <a:cs typeface="Times New Roman" panose="02020603050405020304" pitchFamily="18" charset="0"/>
              </a:rPr>
              <a:t>50</a:t>
            </a:r>
            <a:r>
              <a:rPr lang="de-DE" sz="2400" dirty="0">
                <a:latin typeface="Century Gothic" panose="020B0502020202020204" pitchFamily="34" charset="0"/>
                <a:ea typeface="Calibri" panose="020F0502020204030204" pitchFamily="34" charset="0"/>
                <a:cs typeface="Times New Roman" panose="02020603050405020304" pitchFamily="18" charset="0"/>
              </a:rPr>
              <a:t>    Theater, rund </a:t>
            </a:r>
            <a:r>
              <a:rPr lang="de-DE" sz="2400" b="1" dirty="0">
                <a:latin typeface="Century Gothic" panose="020B0502020202020204" pitchFamily="34" charset="0"/>
                <a:ea typeface="Calibri" panose="020F0502020204030204" pitchFamily="34" charset="0"/>
                <a:cs typeface="Times New Roman" panose="02020603050405020304" pitchFamily="18" charset="0"/>
              </a:rPr>
              <a:t>300</a:t>
            </a:r>
            <a:r>
              <a:rPr lang="de-DE" sz="2400" dirty="0">
                <a:latin typeface="Century Gothic" panose="020B0502020202020204" pitchFamily="34" charset="0"/>
                <a:ea typeface="Calibri" panose="020F0502020204030204" pitchFamily="34" charset="0"/>
                <a:cs typeface="Times New Roman" panose="02020603050405020304" pitchFamily="18" charset="0"/>
              </a:rPr>
              <a:t>  Kinos, und </a:t>
            </a:r>
            <a:r>
              <a:rPr lang="de-DE" sz="2400" b="1" dirty="0">
                <a:latin typeface="Century Gothic" panose="020B0502020202020204" pitchFamily="34" charset="0"/>
                <a:ea typeface="Calibri" panose="020F0502020204030204" pitchFamily="34" charset="0"/>
                <a:cs typeface="Times New Roman" panose="02020603050405020304" pitchFamily="18" charset="0"/>
              </a:rPr>
              <a:t>4,650</a:t>
            </a:r>
            <a:r>
              <a:rPr lang="de-DE" sz="2400" dirty="0">
                <a:latin typeface="Century Gothic" panose="020B0502020202020204" pitchFamily="34" charset="0"/>
                <a:ea typeface="Calibri" panose="020F0502020204030204" pitchFamily="34" charset="0"/>
                <a:cs typeface="Times New Roman" panose="02020603050405020304" pitchFamily="18" charset="0"/>
              </a:rPr>
              <a:t> Restaurants und Cafés.</a:t>
            </a:r>
            <a:endParaRPr lang="en-GB" sz="4000" dirty="0"/>
          </a:p>
        </p:txBody>
      </p:sp>
      <p:sp>
        <p:nvSpPr>
          <p:cNvPr id="9" name="Rectangle 8">
            <a:extLst>
              <a:ext uri="{FF2B5EF4-FFF2-40B4-BE49-F238E27FC236}">
                <a16:creationId xmlns:a16="http://schemas.microsoft.com/office/drawing/2014/main" id="{F48B3DC4-60D3-584F-AFF9-7EB061875867}"/>
              </a:ext>
            </a:extLst>
          </p:cNvPr>
          <p:cNvSpPr/>
          <p:nvPr/>
        </p:nvSpPr>
        <p:spPr>
          <a:xfrm>
            <a:off x="2211786" y="1833632"/>
            <a:ext cx="579365" cy="392047"/>
          </a:xfrm>
          <a:prstGeom prst="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_1_</a:t>
            </a:r>
          </a:p>
        </p:txBody>
      </p:sp>
      <p:sp>
        <p:nvSpPr>
          <p:cNvPr id="10" name="Rectangle 9">
            <a:extLst>
              <a:ext uri="{FF2B5EF4-FFF2-40B4-BE49-F238E27FC236}">
                <a16:creationId xmlns:a16="http://schemas.microsoft.com/office/drawing/2014/main" id="{5D182E14-E1FC-8241-899B-2FC8EB119C94}"/>
              </a:ext>
            </a:extLst>
          </p:cNvPr>
          <p:cNvSpPr/>
          <p:nvPr/>
        </p:nvSpPr>
        <p:spPr>
          <a:xfrm>
            <a:off x="778149" y="2279059"/>
            <a:ext cx="762784" cy="448913"/>
          </a:xfrm>
          <a:prstGeom prst="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_2_</a:t>
            </a:r>
          </a:p>
        </p:txBody>
      </p:sp>
      <p:sp>
        <p:nvSpPr>
          <p:cNvPr id="11" name="Rectangle 10">
            <a:extLst>
              <a:ext uri="{FF2B5EF4-FFF2-40B4-BE49-F238E27FC236}">
                <a16:creationId xmlns:a16="http://schemas.microsoft.com/office/drawing/2014/main" id="{8440F9C1-412E-5547-A7F2-93F3242D21E7}"/>
              </a:ext>
            </a:extLst>
          </p:cNvPr>
          <p:cNvSpPr/>
          <p:nvPr/>
        </p:nvSpPr>
        <p:spPr>
          <a:xfrm>
            <a:off x="778149" y="2766314"/>
            <a:ext cx="762784" cy="285858"/>
          </a:xfrm>
          <a:prstGeom prst="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_3_</a:t>
            </a:r>
          </a:p>
        </p:txBody>
      </p:sp>
      <p:sp>
        <p:nvSpPr>
          <p:cNvPr id="12" name="Rectangle 11">
            <a:extLst>
              <a:ext uri="{FF2B5EF4-FFF2-40B4-BE49-F238E27FC236}">
                <a16:creationId xmlns:a16="http://schemas.microsoft.com/office/drawing/2014/main" id="{6B56E601-76E8-7545-87C0-D19B06F86AA0}"/>
              </a:ext>
            </a:extLst>
          </p:cNvPr>
          <p:cNvSpPr/>
          <p:nvPr/>
        </p:nvSpPr>
        <p:spPr>
          <a:xfrm>
            <a:off x="778149" y="3192163"/>
            <a:ext cx="762784" cy="285859"/>
          </a:xfrm>
          <a:prstGeom prst="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_4_</a:t>
            </a:r>
          </a:p>
        </p:txBody>
      </p:sp>
      <p:sp>
        <p:nvSpPr>
          <p:cNvPr id="13" name="Rectangle 12">
            <a:extLst>
              <a:ext uri="{FF2B5EF4-FFF2-40B4-BE49-F238E27FC236}">
                <a16:creationId xmlns:a16="http://schemas.microsoft.com/office/drawing/2014/main" id="{449DF88D-EED4-2848-A566-909784F3CFED}"/>
              </a:ext>
            </a:extLst>
          </p:cNvPr>
          <p:cNvSpPr/>
          <p:nvPr/>
        </p:nvSpPr>
        <p:spPr>
          <a:xfrm>
            <a:off x="778149" y="3554703"/>
            <a:ext cx="1211910" cy="362541"/>
          </a:xfrm>
          <a:prstGeom prst="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_5_</a:t>
            </a:r>
          </a:p>
        </p:txBody>
      </p:sp>
      <p:sp>
        <p:nvSpPr>
          <p:cNvPr id="14" name="Rectangle 13">
            <a:extLst>
              <a:ext uri="{FF2B5EF4-FFF2-40B4-BE49-F238E27FC236}">
                <a16:creationId xmlns:a16="http://schemas.microsoft.com/office/drawing/2014/main" id="{9E0EC901-ADF7-6447-A505-DEC6A61F645C}"/>
              </a:ext>
            </a:extLst>
          </p:cNvPr>
          <p:cNvSpPr/>
          <p:nvPr/>
        </p:nvSpPr>
        <p:spPr>
          <a:xfrm>
            <a:off x="1795952" y="4044329"/>
            <a:ext cx="1211910" cy="340603"/>
          </a:xfrm>
          <a:prstGeom prst="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_6_</a:t>
            </a:r>
          </a:p>
        </p:txBody>
      </p:sp>
      <p:sp>
        <p:nvSpPr>
          <p:cNvPr id="15" name="Rectangle 14">
            <a:extLst>
              <a:ext uri="{FF2B5EF4-FFF2-40B4-BE49-F238E27FC236}">
                <a16:creationId xmlns:a16="http://schemas.microsoft.com/office/drawing/2014/main" id="{35896256-68AC-B14F-9751-6419E5D752F8}"/>
              </a:ext>
            </a:extLst>
          </p:cNvPr>
          <p:cNvSpPr/>
          <p:nvPr/>
        </p:nvSpPr>
        <p:spPr>
          <a:xfrm>
            <a:off x="4825215" y="4536534"/>
            <a:ext cx="559585" cy="255599"/>
          </a:xfrm>
          <a:prstGeom prst="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_7_</a:t>
            </a:r>
          </a:p>
        </p:txBody>
      </p:sp>
      <p:sp>
        <p:nvSpPr>
          <p:cNvPr id="16" name="Rectangle 15">
            <a:extLst>
              <a:ext uri="{FF2B5EF4-FFF2-40B4-BE49-F238E27FC236}">
                <a16:creationId xmlns:a16="http://schemas.microsoft.com/office/drawing/2014/main" id="{9F785F7D-E9E0-F545-A060-1AFBB47DA4A0}"/>
              </a:ext>
            </a:extLst>
          </p:cNvPr>
          <p:cNvSpPr/>
          <p:nvPr/>
        </p:nvSpPr>
        <p:spPr>
          <a:xfrm>
            <a:off x="3711223" y="4954526"/>
            <a:ext cx="644251" cy="362541"/>
          </a:xfrm>
          <a:prstGeom prst="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_8_</a:t>
            </a:r>
          </a:p>
        </p:txBody>
      </p:sp>
      <p:sp>
        <p:nvSpPr>
          <p:cNvPr id="17" name="Rectangle 16">
            <a:extLst>
              <a:ext uri="{FF2B5EF4-FFF2-40B4-BE49-F238E27FC236}">
                <a16:creationId xmlns:a16="http://schemas.microsoft.com/office/drawing/2014/main" id="{8E3A68C8-FFCC-9A4F-AC63-451DA28D442C}"/>
              </a:ext>
            </a:extLst>
          </p:cNvPr>
          <p:cNvSpPr/>
          <p:nvPr/>
        </p:nvSpPr>
        <p:spPr>
          <a:xfrm>
            <a:off x="2208118" y="5314403"/>
            <a:ext cx="644251" cy="347100"/>
          </a:xfrm>
          <a:prstGeom prst="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_9_</a:t>
            </a:r>
          </a:p>
        </p:txBody>
      </p:sp>
      <p:sp>
        <p:nvSpPr>
          <p:cNvPr id="18" name="Rectangle 17">
            <a:extLst>
              <a:ext uri="{FF2B5EF4-FFF2-40B4-BE49-F238E27FC236}">
                <a16:creationId xmlns:a16="http://schemas.microsoft.com/office/drawing/2014/main" id="{2D845365-C770-0A44-8546-706E56A67BB3}"/>
              </a:ext>
            </a:extLst>
          </p:cNvPr>
          <p:cNvSpPr/>
          <p:nvPr/>
        </p:nvSpPr>
        <p:spPr>
          <a:xfrm>
            <a:off x="5458444" y="5334727"/>
            <a:ext cx="735294" cy="362541"/>
          </a:xfrm>
          <a:prstGeom prst="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_10_</a:t>
            </a:r>
          </a:p>
        </p:txBody>
      </p:sp>
      <p:sp>
        <p:nvSpPr>
          <p:cNvPr id="19" name="Rectangle 18">
            <a:extLst>
              <a:ext uri="{FF2B5EF4-FFF2-40B4-BE49-F238E27FC236}">
                <a16:creationId xmlns:a16="http://schemas.microsoft.com/office/drawing/2014/main" id="{92922D26-04C6-2C4E-A538-B0C4ED1D511D}"/>
              </a:ext>
            </a:extLst>
          </p:cNvPr>
          <p:cNvSpPr/>
          <p:nvPr/>
        </p:nvSpPr>
        <p:spPr>
          <a:xfrm>
            <a:off x="1510827" y="5784755"/>
            <a:ext cx="762784" cy="362541"/>
          </a:xfrm>
          <a:prstGeom prst="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_11_</a:t>
            </a:r>
          </a:p>
        </p:txBody>
      </p:sp>
      <p:sp>
        <p:nvSpPr>
          <p:cNvPr id="20" name="Rectangle 19">
            <a:extLst>
              <a:ext uri="{FF2B5EF4-FFF2-40B4-BE49-F238E27FC236}">
                <a16:creationId xmlns:a16="http://schemas.microsoft.com/office/drawing/2014/main" id="{6C69BC74-0446-8F47-889D-D813043A3374}"/>
              </a:ext>
            </a:extLst>
          </p:cNvPr>
          <p:cNvSpPr/>
          <p:nvPr/>
        </p:nvSpPr>
        <p:spPr>
          <a:xfrm>
            <a:off x="3087802" y="5772304"/>
            <a:ext cx="813245" cy="347101"/>
          </a:xfrm>
          <a:prstGeom prst="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_12_</a:t>
            </a:r>
          </a:p>
        </p:txBody>
      </p:sp>
      <p:sp>
        <p:nvSpPr>
          <p:cNvPr id="21" name="Action Button: Custom 16">
            <a:hlinkClick r:id="" action="ppaction://noaction" highlightClick="1">
              <a:snd r:embed="rId5" name="21. 1. Berlin.wav"/>
            </a:hlinkClick>
            <a:extLst>
              <a:ext uri="{FF2B5EF4-FFF2-40B4-BE49-F238E27FC236}">
                <a16:creationId xmlns:a16="http://schemas.microsoft.com/office/drawing/2014/main" id="{5FD6E4FF-539F-4760-814E-55598C1C2DDB}"/>
              </a:ext>
            </a:extLst>
          </p:cNvPr>
          <p:cNvSpPr/>
          <p:nvPr/>
        </p:nvSpPr>
        <p:spPr>
          <a:xfrm>
            <a:off x="219007" y="856727"/>
            <a:ext cx="393922" cy="357939"/>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1</a:t>
            </a:r>
          </a:p>
        </p:txBody>
      </p:sp>
      <p:sp>
        <p:nvSpPr>
          <p:cNvPr id="22" name="Action Button: Custom 16">
            <a:hlinkClick r:id="" action="ppaction://noaction" highlightClick="1">
              <a:snd r:embed="rId6" name="21. 2. Prozent.wav"/>
            </a:hlinkClick>
            <a:extLst>
              <a:ext uri="{FF2B5EF4-FFF2-40B4-BE49-F238E27FC236}">
                <a16:creationId xmlns:a16="http://schemas.microsoft.com/office/drawing/2014/main" id="{6692EE58-E630-46E6-A13F-9EED37D45751}"/>
              </a:ext>
            </a:extLst>
          </p:cNvPr>
          <p:cNvSpPr/>
          <p:nvPr/>
        </p:nvSpPr>
        <p:spPr>
          <a:xfrm>
            <a:off x="207790" y="1283108"/>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2</a:t>
            </a:r>
          </a:p>
        </p:txBody>
      </p:sp>
      <p:sp>
        <p:nvSpPr>
          <p:cNvPr id="23" name="Action Button: Custom 16">
            <a:hlinkClick r:id="" action="ppaction://noaction" highlightClick="1">
              <a:snd r:embed="rId7" name="21. 3. 33.wav"/>
            </a:hlinkClick>
            <a:extLst>
              <a:ext uri="{FF2B5EF4-FFF2-40B4-BE49-F238E27FC236}">
                <a16:creationId xmlns:a16="http://schemas.microsoft.com/office/drawing/2014/main" id="{C0C202FC-1542-4780-9DFC-8BB7E0BA28B9}"/>
              </a:ext>
            </a:extLst>
          </p:cNvPr>
          <p:cNvSpPr/>
          <p:nvPr/>
        </p:nvSpPr>
        <p:spPr>
          <a:xfrm>
            <a:off x="210989" y="1744824"/>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3</a:t>
            </a:r>
          </a:p>
        </p:txBody>
      </p:sp>
      <p:sp>
        <p:nvSpPr>
          <p:cNvPr id="24" name="Action Button: Custom 16">
            <a:hlinkClick r:id="" action="ppaction://noaction" highlightClick="1">
              <a:snd r:embed="rId8" name="21. 4. 72.wav"/>
            </a:hlinkClick>
            <a:extLst>
              <a:ext uri="{FF2B5EF4-FFF2-40B4-BE49-F238E27FC236}">
                <a16:creationId xmlns:a16="http://schemas.microsoft.com/office/drawing/2014/main" id="{41EB665A-767B-44ED-BD79-DA284FAAC502}"/>
              </a:ext>
            </a:extLst>
          </p:cNvPr>
          <p:cNvSpPr/>
          <p:nvPr/>
        </p:nvSpPr>
        <p:spPr>
          <a:xfrm>
            <a:off x="206361" y="2219244"/>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4</a:t>
            </a:r>
          </a:p>
        </p:txBody>
      </p:sp>
      <p:sp>
        <p:nvSpPr>
          <p:cNvPr id="25" name="Action Button: Custom 16">
            <a:hlinkClick r:id="" action="ppaction://noaction" highlightClick="1">
              <a:snd r:embed="rId9" name="21. 5. 500000.wav"/>
            </a:hlinkClick>
            <a:extLst>
              <a:ext uri="{FF2B5EF4-FFF2-40B4-BE49-F238E27FC236}">
                <a16:creationId xmlns:a16="http://schemas.microsoft.com/office/drawing/2014/main" id="{2B294356-DE60-4FBF-8B89-B0B6F49A333C}"/>
              </a:ext>
            </a:extLst>
          </p:cNvPr>
          <p:cNvSpPr/>
          <p:nvPr/>
        </p:nvSpPr>
        <p:spPr>
          <a:xfrm>
            <a:off x="209651" y="2691616"/>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5</a:t>
            </a:r>
          </a:p>
        </p:txBody>
      </p:sp>
      <p:sp>
        <p:nvSpPr>
          <p:cNvPr id="26" name="Action Button: Custom 16">
            <a:hlinkClick r:id="" action="ppaction://noaction" highlightClick="1">
              <a:snd r:embed="rId10" name="21. 6. es gibt.wav"/>
            </a:hlinkClick>
            <a:extLst>
              <a:ext uri="{FF2B5EF4-FFF2-40B4-BE49-F238E27FC236}">
                <a16:creationId xmlns:a16="http://schemas.microsoft.com/office/drawing/2014/main" id="{1C49B627-3AC1-4123-86E2-C487211CF7AE}"/>
              </a:ext>
            </a:extLst>
          </p:cNvPr>
          <p:cNvSpPr/>
          <p:nvPr/>
        </p:nvSpPr>
        <p:spPr>
          <a:xfrm>
            <a:off x="210334" y="3160516"/>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6</a:t>
            </a:r>
          </a:p>
        </p:txBody>
      </p:sp>
      <p:sp>
        <p:nvSpPr>
          <p:cNvPr id="27" name="Action Button: Custom 16">
            <a:hlinkClick r:id="" action="ppaction://noaction" highlightClick="1">
              <a:snd r:embed="rId11" name="21. 7. der Berliner.wav"/>
            </a:hlinkClick>
            <a:extLst>
              <a:ext uri="{FF2B5EF4-FFF2-40B4-BE49-F238E27FC236}">
                <a16:creationId xmlns:a16="http://schemas.microsoft.com/office/drawing/2014/main" id="{EE8BE994-F7C8-4324-9AB9-9F7FABE09287}"/>
              </a:ext>
            </a:extLst>
          </p:cNvPr>
          <p:cNvSpPr/>
          <p:nvPr/>
        </p:nvSpPr>
        <p:spPr>
          <a:xfrm>
            <a:off x="210334" y="3641474"/>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7</a:t>
            </a:r>
          </a:p>
        </p:txBody>
      </p:sp>
      <p:sp>
        <p:nvSpPr>
          <p:cNvPr id="28" name="Action Button: Custom 16">
            <a:hlinkClick r:id="" action="ppaction://noaction" highlightClick="1">
              <a:snd r:embed="rId12" name="21. 8. die Nikolaikirche.wav"/>
            </a:hlinkClick>
            <a:extLst>
              <a:ext uri="{FF2B5EF4-FFF2-40B4-BE49-F238E27FC236}">
                <a16:creationId xmlns:a16="http://schemas.microsoft.com/office/drawing/2014/main" id="{5F21D84A-2F5A-4132-84F2-07D2B0D37A72}"/>
              </a:ext>
            </a:extLst>
          </p:cNvPr>
          <p:cNvSpPr/>
          <p:nvPr/>
        </p:nvSpPr>
        <p:spPr>
          <a:xfrm>
            <a:off x="213377" y="4119149"/>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8</a:t>
            </a:r>
          </a:p>
        </p:txBody>
      </p:sp>
      <p:sp>
        <p:nvSpPr>
          <p:cNvPr id="29" name="Action Button: Custom 16">
            <a:hlinkClick r:id="" action="ppaction://noaction" highlightClick="1">
              <a:snd r:embed="rId13" name="21. 9. Berlin.wav"/>
            </a:hlinkClick>
            <a:extLst>
              <a:ext uri="{FF2B5EF4-FFF2-40B4-BE49-F238E27FC236}">
                <a16:creationId xmlns:a16="http://schemas.microsoft.com/office/drawing/2014/main" id="{2B294356-DE60-4FBF-8B89-B0B6F49A333C}"/>
              </a:ext>
            </a:extLst>
          </p:cNvPr>
          <p:cNvSpPr/>
          <p:nvPr/>
        </p:nvSpPr>
        <p:spPr>
          <a:xfrm>
            <a:off x="213377" y="4594133"/>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tx1"/>
                </a:solidFill>
                <a:latin typeface="Century Gothic" panose="020B0502020202020204" pitchFamily="34" charset="0"/>
              </a:rPr>
              <a:t>9</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30" name="Action Button: Custom 16">
            <a:hlinkClick r:id="" action="ppaction://noaction" highlightClick="1">
              <a:snd r:embed="rId14" name="21. 10. mehr.wav"/>
            </a:hlinkClick>
            <a:extLst>
              <a:ext uri="{FF2B5EF4-FFF2-40B4-BE49-F238E27FC236}">
                <a16:creationId xmlns:a16="http://schemas.microsoft.com/office/drawing/2014/main" id="{1C49B627-3AC1-4123-86E2-C487211CF7AE}"/>
              </a:ext>
            </a:extLst>
          </p:cNvPr>
          <p:cNvSpPr/>
          <p:nvPr/>
        </p:nvSpPr>
        <p:spPr>
          <a:xfrm>
            <a:off x="206361" y="5050421"/>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tx1"/>
                </a:solidFill>
                <a:latin typeface="Century Gothic" panose="020B0502020202020204" pitchFamily="34" charset="0"/>
              </a:rPr>
              <a:t>10</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31" name="Action Button: Custom 16">
            <a:hlinkClick r:id="" action="ppaction://noaction" highlightClick="1">
              <a:snd r:embed="rId15" name="21. 11. rund.wav"/>
            </a:hlinkClick>
            <a:extLst>
              <a:ext uri="{FF2B5EF4-FFF2-40B4-BE49-F238E27FC236}">
                <a16:creationId xmlns:a16="http://schemas.microsoft.com/office/drawing/2014/main" id="{EE8BE994-F7C8-4324-9AB9-9F7FABE09287}"/>
              </a:ext>
            </a:extLst>
          </p:cNvPr>
          <p:cNvSpPr/>
          <p:nvPr/>
        </p:nvSpPr>
        <p:spPr>
          <a:xfrm>
            <a:off x="213377" y="5511341"/>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tx1"/>
                </a:solidFill>
                <a:latin typeface="Century Gothic" panose="020B0502020202020204" pitchFamily="34" charset="0"/>
              </a:rPr>
              <a:t>11</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32" name="Action Button: Custom 16">
            <a:hlinkClick r:id="" action="ppaction://noaction" highlightClick="1">
              <a:snd r:embed="rId16" name="21. 12. und.wav"/>
            </a:hlinkClick>
            <a:extLst>
              <a:ext uri="{FF2B5EF4-FFF2-40B4-BE49-F238E27FC236}">
                <a16:creationId xmlns:a16="http://schemas.microsoft.com/office/drawing/2014/main" id="{5F21D84A-2F5A-4132-84F2-07D2B0D37A72}"/>
              </a:ext>
            </a:extLst>
          </p:cNvPr>
          <p:cNvSpPr/>
          <p:nvPr/>
        </p:nvSpPr>
        <p:spPr>
          <a:xfrm>
            <a:off x="213377" y="5960084"/>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tx1"/>
                </a:solidFill>
                <a:latin typeface="Century Gothic" panose="020B0502020202020204" pitchFamily="34" charset="0"/>
              </a:rPr>
              <a:t>12</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2774AE81-8A40-408B-A7DA-9C0396DBDC38}"/>
              </a:ext>
            </a:extLst>
          </p:cNvPr>
          <p:cNvSpPr txBox="1"/>
          <p:nvPr/>
        </p:nvSpPr>
        <p:spPr>
          <a:xfrm>
            <a:off x="8478268" y="1069630"/>
            <a:ext cx="3454369" cy="430887"/>
          </a:xfrm>
          <a:prstGeom prst="rect">
            <a:avLst/>
          </a:prstGeom>
          <a:noFill/>
        </p:spPr>
        <p:txBody>
          <a:bodyPr wrap="square" rtlCol="0">
            <a:spAutoFit/>
          </a:bodyPr>
          <a:lstStyle/>
          <a:p>
            <a:pPr marL="342900" indent="-342900" algn="l">
              <a:buFont typeface="Arial" panose="020B0604020202020204" pitchFamily="34" charset="0"/>
              <a:buChar char="•"/>
            </a:pPr>
            <a:r>
              <a:rPr lang="en-GB" sz="2200" b="1" dirty="0"/>
              <a:t>3.3</a:t>
            </a:r>
            <a:r>
              <a:rPr lang="en-GB" sz="2200" dirty="0"/>
              <a:t> Million inhabitants</a:t>
            </a:r>
          </a:p>
        </p:txBody>
      </p:sp>
      <p:sp>
        <p:nvSpPr>
          <p:cNvPr id="34" name="TextBox 33">
            <a:extLst>
              <a:ext uri="{FF2B5EF4-FFF2-40B4-BE49-F238E27FC236}">
                <a16:creationId xmlns:a16="http://schemas.microsoft.com/office/drawing/2014/main" id="{2C90C47D-6986-4F31-BD57-61EE5993E6F5}"/>
              </a:ext>
            </a:extLst>
          </p:cNvPr>
          <p:cNvSpPr txBox="1"/>
          <p:nvPr/>
        </p:nvSpPr>
        <p:spPr>
          <a:xfrm>
            <a:off x="8478267" y="1469519"/>
            <a:ext cx="3454369" cy="430887"/>
          </a:xfrm>
          <a:prstGeom prst="rect">
            <a:avLst/>
          </a:prstGeom>
          <a:noFill/>
        </p:spPr>
        <p:txBody>
          <a:bodyPr wrap="square" rtlCol="0">
            <a:spAutoFit/>
          </a:bodyPr>
          <a:lstStyle/>
          <a:p>
            <a:pPr marL="342900" indent="-342900" algn="l">
              <a:buFont typeface="Arial" panose="020B0604020202020204" pitchFamily="34" charset="0"/>
              <a:buChar char="•"/>
            </a:pPr>
            <a:r>
              <a:rPr lang="en-GB" sz="2200" b="1" dirty="0"/>
              <a:t>29% </a:t>
            </a:r>
            <a:r>
              <a:rPr lang="en-GB" sz="2200" dirty="0"/>
              <a:t>from abroad</a:t>
            </a:r>
          </a:p>
        </p:txBody>
      </p:sp>
      <p:sp>
        <p:nvSpPr>
          <p:cNvPr id="35" name="TextBox 34">
            <a:extLst>
              <a:ext uri="{FF2B5EF4-FFF2-40B4-BE49-F238E27FC236}">
                <a16:creationId xmlns:a16="http://schemas.microsoft.com/office/drawing/2014/main" id="{D843CE03-80E7-4000-8ACE-8DBD3C88B7E9}"/>
              </a:ext>
            </a:extLst>
          </p:cNvPr>
          <p:cNvSpPr txBox="1"/>
          <p:nvPr/>
        </p:nvSpPr>
        <p:spPr>
          <a:xfrm>
            <a:off x="8486051" y="1876704"/>
            <a:ext cx="3454369" cy="430887"/>
          </a:xfrm>
          <a:prstGeom prst="rect">
            <a:avLst/>
          </a:prstGeom>
          <a:noFill/>
        </p:spPr>
        <p:txBody>
          <a:bodyPr wrap="square" rtlCol="0">
            <a:spAutoFit/>
          </a:bodyPr>
          <a:lstStyle/>
          <a:p>
            <a:pPr marL="342900" indent="-342900" algn="l">
              <a:buFont typeface="Arial" panose="020B0604020202020204" pitchFamily="34" charset="0"/>
              <a:buChar char="•"/>
            </a:pPr>
            <a:r>
              <a:rPr lang="en-GB" sz="2200" b="1" dirty="0"/>
              <a:t>33% </a:t>
            </a:r>
            <a:r>
              <a:rPr lang="en-GB" sz="2200" dirty="0"/>
              <a:t>with a car</a:t>
            </a:r>
          </a:p>
        </p:txBody>
      </p:sp>
      <p:sp>
        <p:nvSpPr>
          <p:cNvPr id="36" name="TextBox 35">
            <a:extLst>
              <a:ext uri="{FF2B5EF4-FFF2-40B4-BE49-F238E27FC236}">
                <a16:creationId xmlns:a16="http://schemas.microsoft.com/office/drawing/2014/main" id="{102059D8-5833-4063-A90B-309B5570B39F}"/>
              </a:ext>
            </a:extLst>
          </p:cNvPr>
          <p:cNvSpPr txBox="1"/>
          <p:nvPr/>
        </p:nvSpPr>
        <p:spPr>
          <a:xfrm>
            <a:off x="8486050" y="2330855"/>
            <a:ext cx="3454369" cy="430887"/>
          </a:xfrm>
          <a:prstGeom prst="rect">
            <a:avLst/>
          </a:prstGeom>
          <a:noFill/>
        </p:spPr>
        <p:txBody>
          <a:bodyPr wrap="square" rtlCol="0">
            <a:spAutoFit/>
          </a:bodyPr>
          <a:lstStyle/>
          <a:p>
            <a:pPr marL="342900" indent="-342900" algn="l">
              <a:buFont typeface="Arial" panose="020B0604020202020204" pitchFamily="34" charset="0"/>
              <a:buChar char="•"/>
            </a:pPr>
            <a:r>
              <a:rPr lang="en-GB" sz="2200" b="1" dirty="0"/>
              <a:t>72% </a:t>
            </a:r>
            <a:r>
              <a:rPr lang="en-GB" sz="2200" dirty="0"/>
              <a:t>with a bike</a:t>
            </a:r>
          </a:p>
        </p:txBody>
      </p:sp>
      <p:sp>
        <p:nvSpPr>
          <p:cNvPr id="37" name="TextBox 36">
            <a:extLst>
              <a:ext uri="{FF2B5EF4-FFF2-40B4-BE49-F238E27FC236}">
                <a16:creationId xmlns:a16="http://schemas.microsoft.com/office/drawing/2014/main" id="{E3AA070F-F978-452F-96F9-C078E962AE08}"/>
              </a:ext>
            </a:extLst>
          </p:cNvPr>
          <p:cNvSpPr txBox="1"/>
          <p:nvPr/>
        </p:nvSpPr>
        <p:spPr>
          <a:xfrm>
            <a:off x="8492844" y="2813319"/>
            <a:ext cx="3454369" cy="430887"/>
          </a:xfrm>
          <a:prstGeom prst="rect">
            <a:avLst/>
          </a:prstGeom>
          <a:noFill/>
        </p:spPr>
        <p:txBody>
          <a:bodyPr wrap="square" rtlCol="0">
            <a:spAutoFit/>
          </a:bodyPr>
          <a:lstStyle/>
          <a:p>
            <a:pPr marL="342900" indent="-342900" algn="l">
              <a:buFont typeface="Arial" panose="020B0604020202020204" pitchFamily="34" charset="0"/>
              <a:buChar char="•"/>
            </a:pPr>
            <a:r>
              <a:rPr lang="en-GB" sz="2200" b="1" dirty="0"/>
              <a:t>500,000 </a:t>
            </a:r>
            <a:r>
              <a:rPr lang="en-GB" sz="2200" dirty="0"/>
              <a:t>tourists daily</a:t>
            </a:r>
          </a:p>
        </p:txBody>
      </p:sp>
      <p:sp>
        <p:nvSpPr>
          <p:cNvPr id="38" name="TextBox 37">
            <a:extLst>
              <a:ext uri="{FF2B5EF4-FFF2-40B4-BE49-F238E27FC236}">
                <a16:creationId xmlns:a16="http://schemas.microsoft.com/office/drawing/2014/main" id="{D39240B7-54F4-4D8F-B34A-786646820021}"/>
              </a:ext>
            </a:extLst>
          </p:cNvPr>
          <p:cNvSpPr txBox="1"/>
          <p:nvPr/>
        </p:nvSpPr>
        <p:spPr>
          <a:xfrm>
            <a:off x="8486049" y="3244206"/>
            <a:ext cx="3454369" cy="430887"/>
          </a:xfrm>
          <a:prstGeom prst="rect">
            <a:avLst/>
          </a:prstGeom>
          <a:noFill/>
        </p:spPr>
        <p:txBody>
          <a:bodyPr wrap="square" rtlCol="0">
            <a:spAutoFit/>
          </a:bodyPr>
          <a:lstStyle/>
          <a:p>
            <a:pPr marL="342900" indent="-342900" algn="l">
              <a:buFont typeface="Arial" panose="020B0604020202020204" pitchFamily="34" charset="0"/>
              <a:buChar char="•"/>
            </a:pPr>
            <a:r>
              <a:rPr lang="en-GB" sz="2200" b="1" dirty="0"/>
              <a:t>435,680</a:t>
            </a:r>
            <a:r>
              <a:rPr lang="en-GB" sz="2200" dirty="0"/>
              <a:t> trees</a:t>
            </a:r>
          </a:p>
        </p:txBody>
      </p:sp>
      <p:sp>
        <p:nvSpPr>
          <p:cNvPr id="39" name="TextBox 38">
            <a:extLst>
              <a:ext uri="{FF2B5EF4-FFF2-40B4-BE49-F238E27FC236}">
                <a16:creationId xmlns:a16="http://schemas.microsoft.com/office/drawing/2014/main" id="{033F2AF2-ADBC-43FE-AE36-BB879F0B2675}"/>
              </a:ext>
            </a:extLst>
          </p:cNvPr>
          <p:cNvSpPr txBox="1"/>
          <p:nvPr/>
        </p:nvSpPr>
        <p:spPr>
          <a:xfrm>
            <a:off x="8502958" y="3706498"/>
            <a:ext cx="3454369" cy="430887"/>
          </a:xfrm>
          <a:prstGeom prst="rect">
            <a:avLst/>
          </a:prstGeom>
          <a:noFill/>
        </p:spPr>
        <p:txBody>
          <a:bodyPr wrap="square" rtlCol="0">
            <a:spAutoFit/>
          </a:bodyPr>
          <a:lstStyle/>
          <a:p>
            <a:pPr marL="342900" indent="-342900" algn="l">
              <a:buFont typeface="Arial" panose="020B0604020202020204" pitchFamily="34" charset="0"/>
              <a:buChar char="•"/>
            </a:pPr>
            <a:r>
              <a:rPr lang="en-GB" sz="2200" dirty="0"/>
              <a:t>TV tower (</a:t>
            </a:r>
            <a:r>
              <a:rPr lang="en-GB" sz="2200" b="1" dirty="0"/>
              <a:t>368</a:t>
            </a:r>
            <a:r>
              <a:rPr lang="en-GB" sz="2200" dirty="0"/>
              <a:t>m tall)</a:t>
            </a:r>
          </a:p>
        </p:txBody>
      </p:sp>
      <p:sp>
        <p:nvSpPr>
          <p:cNvPr id="40" name="TextBox 39">
            <a:extLst>
              <a:ext uri="{FF2B5EF4-FFF2-40B4-BE49-F238E27FC236}">
                <a16:creationId xmlns:a16="http://schemas.microsoft.com/office/drawing/2014/main" id="{E62505C5-29AE-45E9-B0A1-AD431C2F1207}"/>
              </a:ext>
            </a:extLst>
          </p:cNvPr>
          <p:cNvSpPr txBox="1"/>
          <p:nvPr/>
        </p:nvSpPr>
        <p:spPr>
          <a:xfrm>
            <a:off x="8502593" y="4141599"/>
            <a:ext cx="3454369" cy="769441"/>
          </a:xfrm>
          <a:prstGeom prst="rect">
            <a:avLst/>
          </a:prstGeom>
          <a:noFill/>
        </p:spPr>
        <p:txBody>
          <a:bodyPr wrap="square" rtlCol="0">
            <a:spAutoFit/>
          </a:bodyPr>
          <a:lstStyle/>
          <a:p>
            <a:pPr marL="342900" indent="-342900" algn="l">
              <a:buFont typeface="Arial" panose="020B0604020202020204" pitchFamily="34" charset="0"/>
              <a:buChar char="•"/>
            </a:pPr>
            <a:r>
              <a:rPr lang="en-GB" sz="2200" dirty="0"/>
              <a:t>Nikolai church (</a:t>
            </a:r>
            <a:r>
              <a:rPr lang="en-GB" sz="2200" b="1" dirty="0"/>
              <a:t>640 </a:t>
            </a:r>
            <a:r>
              <a:rPr lang="en-GB" sz="2200" dirty="0"/>
              <a:t>years old)</a:t>
            </a:r>
          </a:p>
        </p:txBody>
      </p:sp>
      <p:sp>
        <p:nvSpPr>
          <p:cNvPr id="41" name="TextBox 40">
            <a:extLst>
              <a:ext uri="{FF2B5EF4-FFF2-40B4-BE49-F238E27FC236}">
                <a16:creationId xmlns:a16="http://schemas.microsoft.com/office/drawing/2014/main" id="{DC64E381-FC5C-4D69-BD02-1006A2D1086E}"/>
              </a:ext>
            </a:extLst>
          </p:cNvPr>
          <p:cNvSpPr txBox="1"/>
          <p:nvPr/>
        </p:nvSpPr>
        <p:spPr>
          <a:xfrm>
            <a:off x="8502228" y="4859865"/>
            <a:ext cx="3586853" cy="1323439"/>
          </a:xfrm>
          <a:prstGeom prst="rect">
            <a:avLst/>
          </a:prstGeom>
          <a:noFill/>
        </p:spPr>
        <p:txBody>
          <a:bodyPr wrap="square" rtlCol="0">
            <a:spAutoFit/>
          </a:bodyPr>
          <a:lstStyle/>
          <a:p>
            <a:pPr marL="342900" indent="-342900" algn="l">
              <a:buFont typeface="Arial" panose="020B0604020202020204" pitchFamily="34" charset="0"/>
              <a:buChar char="•"/>
            </a:pPr>
            <a:r>
              <a:rPr lang="en-GB" sz="2000" b="1" dirty="0"/>
              <a:t>275</a:t>
            </a:r>
            <a:r>
              <a:rPr lang="en-GB" sz="2000" dirty="0"/>
              <a:t> museums, more than </a:t>
            </a:r>
            <a:r>
              <a:rPr lang="en-GB" sz="2000" b="1" dirty="0"/>
              <a:t>50</a:t>
            </a:r>
            <a:r>
              <a:rPr lang="en-GB" sz="2000" dirty="0"/>
              <a:t> theatres, around </a:t>
            </a:r>
            <a:r>
              <a:rPr lang="en-GB" sz="2000" b="1" dirty="0"/>
              <a:t>300</a:t>
            </a:r>
            <a:r>
              <a:rPr lang="en-GB" sz="2000" dirty="0"/>
              <a:t> cinemas, </a:t>
            </a:r>
            <a:r>
              <a:rPr lang="en-GB" sz="2000" b="1" dirty="0"/>
              <a:t>4,650</a:t>
            </a:r>
            <a:r>
              <a:rPr lang="en-GB" sz="2000" dirty="0"/>
              <a:t> restaurants and cafés</a:t>
            </a:r>
          </a:p>
        </p:txBody>
      </p:sp>
    </p:spTree>
    <p:extLst>
      <p:ext uri="{BB962C8B-B14F-4D97-AF65-F5344CB8AC3E}">
        <p14:creationId xmlns:p14="http://schemas.microsoft.com/office/powerpoint/2010/main" val="1804762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9"/>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0"/>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6" grpId="0"/>
      <p:bldP spid="34" grpId="0"/>
      <p:bldP spid="35" grpId="0"/>
      <p:bldP spid="36" grpId="0"/>
      <p:bldP spid="37" grpId="0"/>
      <p:bldP spid="38" grpId="0"/>
      <p:bldP spid="39" grpId="0"/>
      <p:bldP spid="40" grpId="0"/>
      <p:bldP spid="4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2DE2E39-A7A4-4B3B-971E-54A5FFDA9F84}"/>
              </a:ext>
            </a:extLst>
          </p:cNvPr>
          <p:cNvSpPr/>
          <p:nvPr/>
        </p:nvSpPr>
        <p:spPr>
          <a:xfrm>
            <a:off x="1756302" y="2539152"/>
            <a:ext cx="6615524" cy="389183"/>
          </a:xfrm>
          <a:prstGeom prst="rect">
            <a:avLst/>
          </a:prstGeom>
          <a:solidFill>
            <a:srgbClr val="FFFAEF"/>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 name="Title 3"/>
          <p:cNvSpPr>
            <a:spLocks noGrp="1"/>
          </p:cNvSpPr>
          <p:nvPr>
            <p:ph type="title"/>
          </p:nvPr>
        </p:nvSpPr>
        <p:spPr>
          <a:xfrm>
            <a:off x="0" y="213557"/>
            <a:ext cx="2286000" cy="647577"/>
          </a:xfrm>
        </p:spPr>
        <p:txBody>
          <a:bodyPr>
            <a:normAutofit/>
          </a:bodyPr>
          <a:lstStyle/>
          <a:p>
            <a:r>
              <a:rPr lang="en-GB" sz="2800" b="1" dirty="0" err="1">
                <a:solidFill>
                  <a:schemeClr val="bg1"/>
                </a:solidFill>
              </a:rPr>
              <a:t>Pronomen</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7D76F78-96CE-0B43-AB66-B64A1E76CA07}"/>
              </a:ext>
            </a:extLst>
          </p:cNvPr>
          <p:cNvSpPr txBox="1"/>
          <p:nvPr/>
        </p:nvSpPr>
        <p:spPr>
          <a:xfrm>
            <a:off x="180000" y="915505"/>
            <a:ext cx="1177732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effectLst/>
                <a:uLnTx/>
                <a:uFillTx/>
                <a:latin typeface="Century Gothic" panose="020F0302020204030204"/>
                <a:ea typeface="+mn-ea"/>
                <a:cs typeface="+mn-cs"/>
              </a:rPr>
              <a:t>We use pronouns to replace nouns in a sentence,</a:t>
            </a:r>
            <a:r>
              <a:rPr kumimoji="0" lang="en-US" sz="2200" b="0" i="0" u="none" strike="noStrike" kern="1200" cap="none" spc="0" normalizeH="0" noProof="0" dirty="0">
                <a:ln>
                  <a:noFill/>
                </a:ln>
                <a:effectLst/>
                <a:uLnTx/>
                <a:uFillTx/>
                <a:latin typeface="Century Gothic" panose="020F0302020204030204"/>
                <a:ea typeface="+mn-ea"/>
                <a:cs typeface="+mn-cs"/>
              </a:rPr>
              <a:t> to avoid repetition, when we already know </a:t>
            </a:r>
            <a:r>
              <a:rPr kumimoji="0" lang="en-US" sz="2200" b="1" i="0" u="none" strike="noStrike" kern="1200" cap="none" spc="0" normalizeH="0" noProof="0" dirty="0">
                <a:ln>
                  <a:noFill/>
                </a:ln>
                <a:effectLst/>
                <a:uLnTx/>
                <a:uFillTx/>
                <a:latin typeface="Century Gothic" panose="020F0302020204030204"/>
                <a:ea typeface="+mn-ea"/>
                <a:cs typeface="+mn-cs"/>
              </a:rPr>
              <a:t>who</a:t>
            </a:r>
            <a:r>
              <a:rPr kumimoji="0" lang="en-US" sz="2200" b="0" i="0" u="none" strike="noStrike" kern="1200" cap="none" spc="0" normalizeH="0" noProof="0" dirty="0">
                <a:ln>
                  <a:noFill/>
                </a:ln>
                <a:effectLst/>
                <a:uLnTx/>
                <a:uFillTx/>
                <a:latin typeface="Century Gothic" panose="020F0302020204030204"/>
                <a:ea typeface="+mn-ea"/>
                <a:cs typeface="+mn-cs"/>
              </a:rPr>
              <a:t> or </a:t>
            </a:r>
            <a:r>
              <a:rPr kumimoji="0" lang="en-US" sz="2200" b="1" i="0" u="none" strike="noStrike" kern="1200" cap="none" spc="0" normalizeH="0" noProof="0" dirty="0">
                <a:ln>
                  <a:noFill/>
                </a:ln>
                <a:effectLst/>
                <a:uLnTx/>
                <a:uFillTx/>
                <a:latin typeface="Century Gothic" panose="020F0302020204030204"/>
                <a:ea typeface="+mn-ea"/>
                <a:cs typeface="+mn-cs"/>
              </a:rPr>
              <a:t>what</a:t>
            </a:r>
            <a:r>
              <a:rPr kumimoji="0" lang="en-US" sz="2200" b="0" i="0" u="none" strike="noStrike" kern="1200" cap="none" spc="0" normalizeH="0" noProof="0" dirty="0">
                <a:ln>
                  <a:noFill/>
                </a:ln>
                <a:effectLst/>
                <a:uLnTx/>
                <a:uFillTx/>
                <a:latin typeface="Century Gothic" panose="020F0302020204030204"/>
                <a:ea typeface="+mn-ea"/>
                <a:cs typeface="+mn-cs"/>
              </a:rPr>
              <a:t> we are referring to:</a:t>
            </a:r>
            <a:endParaRPr kumimoji="0" lang="en-US" sz="2200" b="0" i="0" u="none" strike="noStrike" kern="1200" cap="none" spc="0" normalizeH="0" baseline="0" noProof="0" dirty="0">
              <a:ln>
                <a:noFill/>
              </a:ln>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E5953CDF-0D87-40ED-A24B-8982C0ABD001}"/>
              </a:ext>
            </a:extLst>
          </p:cNvPr>
          <p:cNvSpPr txBox="1"/>
          <p:nvPr/>
        </p:nvSpPr>
        <p:spPr>
          <a:xfrm>
            <a:off x="180000" y="1669554"/>
            <a:ext cx="1177732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effectLst/>
                <a:uLnTx/>
                <a:uFillTx/>
                <a:latin typeface="Century Gothic" panose="020F0302020204030204"/>
                <a:ea typeface="+mn-ea"/>
                <a:cs typeface="+mn-cs"/>
              </a:rPr>
              <a:t>Compare:</a:t>
            </a:r>
          </a:p>
        </p:txBody>
      </p:sp>
      <p:sp>
        <p:nvSpPr>
          <p:cNvPr id="25" name="TextBox 24">
            <a:extLst>
              <a:ext uri="{FF2B5EF4-FFF2-40B4-BE49-F238E27FC236}">
                <a16:creationId xmlns:a16="http://schemas.microsoft.com/office/drawing/2014/main" id="{166F3D4E-47E0-4837-92CE-0CC4BAC2509E}"/>
              </a:ext>
            </a:extLst>
          </p:cNvPr>
          <p:cNvSpPr txBox="1"/>
          <p:nvPr/>
        </p:nvSpPr>
        <p:spPr>
          <a:xfrm>
            <a:off x="1798506" y="2086311"/>
            <a:ext cx="1851920" cy="400110"/>
          </a:xfrm>
          <a:prstGeom prst="rect">
            <a:avLst/>
          </a:prstGeom>
          <a:solidFill>
            <a:schemeClr val="accent1"/>
          </a:solidFill>
          <a:ln w="19050">
            <a:solidFill>
              <a:schemeClr val="tx1"/>
            </a:solidFill>
          </a:ln>
        </p:spPr>
        <p:txBody>
          <a:bodyPr wrap="square" rtlCol="0">
            <a:spAutoFit/>
          </a:bodyPr>
          <a:lstStyle/>
          <a:p>
            <a:pPr algn="ctr"/>
            <a:r>
              <a:rPr lang="en-GB" sz="2000" b="1" dirty="0"/>
              <a:t>SUBJECT</a:t>
            </a:r>
          </a:p>
        </p:txBody>
      </p:sp>
      <p:sp>
        <p:nvSpPr>
          <p:cNvPr id="26" name="TextBox 25">
            <a:extLst>
              <a:ext uri="{FF2B5EF4-FFF2-40B4-BE49-F238E27FC236}">
                <a16:creationId xmlns:a16="http://schemas.microsoft.com/office/drawing/2014/main" id="{87088D77-7547-41FE-971A-901B888CEC91}"/>
              </a:ext>
            </a:extLst>
          </p:cNvPr>
          <p:cNvSpPr txBox="1"/>
          <p:nvPr/>
        </p:nvSpPr>
        <p:spPr>
          <a:xfrm>
            <a:off x="4074332" y="2086311"/>
            <a:ext cx="1851920" cy="400110"/>
          </a:xfrm>
          <a:prstGeom prst="rect">
            <a:avLst/>
          </a:prstGeom>
          <a:solidFill>
            <a:srgbClr val="66CCFF"/>
          </a:solidFill>
          <a:ln w="19050">
            <a:solidFill>
              <a:schemeClr val="tx1"/>
            </a:solidFill>
          </a:ln>
        </p:spPr>
        <p:txBody>
          <a:bodyPr wrap="square" rtlCol="0">
            <a:spAutoFit/>
          </a:bodyPr>
          <a:lstStyle/>
          <a:p>
            <a:pPr algn="ctr"/>
            <a:r>
              <a:rPr lang="en-GB" sz="2000" b="1" dirty="0"/>
              <a:t>VERB</a:t>
            </a:r>
          </a:p>
        </p:txBody>
      </p:sp>
      <p:sp>
        <p:nvSpPr>
          <p:cNvPr id="27" name="TextBox 26">
            <a:extLst>
              <a:ext uri="{FF2B5EF4-FFF2-40B4-BE49-F238E27FC236}">
                <a16:creationId xmlns:a16="http://schemas.microsoft.com/office/drawing/2014/main" id="{A12A2BB4-DCCB-431F-A79B-26B771236B4F}"/>
              </a:ext>
            </a:extLst>
          </p:cNvPr>
          <p:cNvSpPr txBox="1"/>
          <p:nvPr/>
        </p:nvSpPr>
        <p:spPr>
          <a:xfrm>
            <a:off x="6350158" y="2086311"/>
            <a:ext cx="1851920" cy="400110"/>
          </a:xfrm>
          <a:prstGeom prst="rect">
            <a:avLst/>
          </a:prstGeom>
          <a:solidFill>
            <a:srgbClr val="FF66CC"/>
          </a:solidFill>
          <a:ln w="19050">
            <a:solidFill>
              <a:schemeClr val="tx1"/>
            </a:solidFill>
          </a:ln>
        </p:spPr>
        <p:txBody>
          <a:bodyPr wrap="square" rtlCol="0">
            <a:spAutoFit/>
          </a:bodyPr>
          <a:lstStyle/>
          <a:p>
            <a:pPr algn="ctr"/>
            <a:r>
              <a:rPr lang="en-GB" sz="2000" b="1" dirty="0"/>
              <a:t>OBJECT</a:t>
            </a:r>
          </a:p>
        </p:txBody>
      </p:sp>
      <p:sp>
        <p:nvSpPr>
          <p:cNvPr id="13" name="TextBox 12">
            <a:extLst>
              <a:ext uri="{FF2B5EF4-FFF2-40B4-BE49-F238E27FC236}">
                <a16:creationId xmlns:a16="http://schemas.microsoft.com/office/drawing/2014/main" id="{C37F5759-FAA0-44E0-8C64-823E81E169A2}"/>
              </a:ext>
            </a:extLst>
          </p:cNvPr>
          <p:cNvSpPr txBox="1"/>
          <p:nvPr/>
        </p:nvSpPr>
        <p:spPr>
          <a:xfrm>
            <a:off x="1741858" y="2528625"/>
            <a:ext cx="1866364" cy="400110"/>
          </a:xfrm>
          <a:prstGeom prst="rect">
            <a:avLst/>
          </a:prstGeom>
          <a:noFill/>
        </p:spPr>
        <p:txBody>
          <a:bodyPr wrap="square" rtlCol="0">
            <a:spAutoFit/>
          </a:bodyPr>
          <a:lstStyle/>
          <a:p>
            <a:pPr algn="ctr"/>
            <a:r>
              <a:rPr lang="en-GB" sz="2000" dirty="0"/>
              <a:t>Wolfgang</a:t>
            </a:r>
          </a:p>
        </p:txBody>
      </p:sp>
      <p:sp>
        <p:nvSpPr>
          <p:cNvPr id="29" name="TextBox 28">
            <a:extLst>
              <a:ext uri="{FF2B5EF4-FFF2-40B4-BE49-F238E27FC236}">
                <a16:creationId xmlns:a16="http://schemas.microsoft.com/office/drawing/2014/main" id="{6D20BB49-9CD2-4C68-8503-46B01F4E581A}"/>
              </a:ext>
            </a:extLst>
          </p:cNvPr>
          <p:cNvSpPr txBox="1"/>
          <p:nvPr/>
        </p:nvSpPr>
        <p:spPr>
          <a:xfrm>
            <a:off x="4032128" y="2528225"/>
            <a:ext cx="1866364" cy="400110"/>
          </a:xfrm>
          <a:prstGeom prst="rect">
            <a:avLst/>
          </a:prstGeom>
          <a:noFill/>
          <a:ln>
            <a:noFill/>
          </a:ln>
        </p:spPr>
        <p:txBody>
          <a:bodyPr wrap="square" rtlCol="0">
            <a:spAutoFit/>
          </a:bodyPr>
          <a:lstStyle/>
          <a:p>
            <a:pPr algn="ctr"/>
            <a:r>
              <a:rPr lang="en-GB" sz="2000" dirty="0" err="1"/>
              <a:t>isst</a:t>
            </a:r>
            <a:endParaRPr lang="en-GB" sz="2000" dirty="0"/>
          </a:p>
        </p:txBody>
      </p:sp>
      <p:sp>
        <p:nvSpPr>
          <p:cNvPr id="30" name="TextBox 29">
            <a:extLst>
              <a:ext uri="{FF2B5EF4-FFF2-40B4-BE49-F238E27FC236}">
                <a16:creationId xmlns:a16="http://schemas.microsoft.com/office/drawing/2014/main" id="{9C5ADC31-DC9E-4BFC-8995-5B4FDD8BDD7F}"/>
              </a:ext>
            </a:extLst>
          </p:cNvPr>
          <p:cNvSpPr txBox="1"/>
          <p:nvPr/>
        </p:nvSpPr>
        <p:spPr>
          <a:xfrm>
            <a:off x="6096001" y="2539152"/>
            <a:ext cx="2275826" cy="400110"/>
          </a:xfrm>
          <a:prstGeom prst="rect">
            <a:avLst/>
          </a:prstGeom>
          <a:noFill/>
        </p:spPr>
        <p:txBody>
          <a:bodyPr wrap="square" rtlCol="0">
            <a:spAutoFit/>
          </a:bodyPr>
          <a:lstStyle/>
          <a:p>
            <a:pPr algn="ctr"/>
            <a:r>
              <a:rPr lang="en-GB" sz="2000" dirty="0"/>
              <a:t>den Hamburger.</a:t>
            </a:r>
          </a:p>
        </p:txBody>
      </p:sp>
      <p:sp>
        <p:nvSpPr>
          <p:cNvPr id="32" name="Rectangle 31">
            <a:extLst>
              <a:ext uri="{FF2B5EF4-FFF2-40B4-BE49-F238E27FC236}">
                <a16:creationId xmlns:a16="http://schemas.microsoft.com/office/drawing/2014/main" id="{B53669B2-ABAA-43F0-B93B-51F3BFEE2FC1}"/>
              </a:ext>
            </a:extLst>
          </p:cNvPr>
          <p:cNvSpPr/>
          <p:nvPr/>
        </p:nvSpPr>
        <p:spPr>
          <a:xfrm>
            <a:off x="1744562" y="3017886"/>
            <a:ext cx="6615524" cy="389183"/>
          </a:xfrm>
          <a:prstGeom prst="rect">
            <a:avLst/>
          </a:prstGeom>
          <a:solidFill>
            <a:srgbClr val="FFFAEF"/>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3" name="TextBox 32">
            <a:extLst>
              <a:ext uri="{FF2B5EF4-FFF2-40B4-BE49-F238E27FC236}">
                <a16:creationId xmlns:a16="http://schemas.microsoft.com/office/drawing/2014/main" id="{0CCE2DB1-D914-4F52-A9E1-F264D3B65F42}"/>
              </a:ext>
            </a:extLst>
          </p:cNvPr>
          <p:cNvSpPr txBox="1"/>
          <p:nvPr/>
        </p:nvSpPr>
        <p:spPr>
          <a:xfrm>
            <a:off x="1730118" y="3007359"/>
            <a:ext cx="1866364" cy="400110"/>
          </a:xfrm>
          <a:prstGeom prst="rect">
            <a:avLst/>
          </a:prstGeom>
          <a:noFill/>
        </p:spPr>
        <p:txBody>
          <a:bodyPr wrap="square" rtlCol="0">
            <a:spAutoFit/>
          </a:bodyPr>
          <a:lstStyle/>
          <a:p>
            <a:pPr algn="ctr"/>
            <a:r>
              <a:rPr lang="en-GB" sz="2000" b="1" dirty="0" err="1"/>
              <a:t>Er</a:t>
            </a:r>
            <a:endParaRPr lang="en-GB" sz="2000" b="1" dirty="0"/>
          </a:p>
        </p:txBody>
      </p:sp>
      <p:sp>
        <p:nvSpPr>
          <p:cNvPr id="34" name="TextBox 33">
            <a:extLst>
              <a:ext uri="{FF2B5EF4-FFF2-40B4-BE49-F238E27FC236}">
                <a16:creationId xmlns:a16="http://schemas.microsoft.com/office/drawing/2014/main" id="{C6EB9E3B-2669-44A3-969E-35A494C9933B}"/>
              </a:ext>
            </a:extLst>
          </p:cNvPr>
          <p:cNvSpPr txBox="1"/>
          <p:nvPr/>
        </p:nvSpPr>
        <p:spPr>
          <a:xfrm>
            <a:off x="4020388" y="3006959"/>
            <a:ext cx="1866364" cy="400110"/>
          </a:xfrm>
          <a:prstGeom prst="rect">
            <a:avLst/>
          </a:prstGeom>
          <a:noFill/>
          <a:ln>
            <a:noFill/>
          </a:ln>
        </p:spPr>
        <p:txBody>
          <a:bodyPr wrap="square" rtlCol="0">
            <a:spAutoFit/>
          </a:bodyPr>
          <a:lstStyle/>
          <a:p>
            <a:pPr algn="ctr"/>
            <a:r>
              <a:rPr lang="en-GB" sz="2000" dirty="0" err="1"/>
              <a:t>isst</a:t>
            </a:r>
            <a:endParaRPr lang="en-GB" sz="2000" dirty="0"/>
          </a:p>
        </p:txBody>
      </p:sp>
      <p:sp>
        <p:nvSpPr>
          <p:cNvPr id="35" name="TextBox 34">
            <a:extLst>
              <a:ext uri="{FF2B5EF4-FFF2-40B4-BE49-F238E27FC236}">
                <a16:creationId xmlns:a16="http://schemas.microsoft.com/office/drawing/2014/main" id="{E13C6FC7-89FD-488C-9C7A-2BD66BEFCDEE}"/>
              </a:ext>
            </a:extLst>
          </p:cNvPr>
          <p:cNvSpPr txBox="1"/>
          <p:nvPr/>
        </p:nvSpPr>
        <p:spPr>
          <a:xfrm>
            <a:off x="6084261" y="3017886"/>
            <a:ext cx="2275826" cy="400110"/>
          </a:xfrm>
          <a:prstGeom prst="rect">
            <a:avLst/>
          </a:prstGeom>
          <a:noFill/>
        </p:spPr>
        <p:txBody>
          <a:bodyPr wrap="square" rtlCol="0">
            <a:spAutoFit/>
          </a:bodyPr>
          <a:lstStyle/>
          <a:p>
            <a:pPr algn="ctr"/>
            <a:r>
              <a:rPr lang="en-GB" sz="2000" b="1" dirty="0" err="1"/>
              <a:t>ihn</a:t>
            </a:r>
            <a:r>
              <a:rPr lang="en-GB" sz="2000" b="1" dirty="0"/>
              <a:t>.</a:t>
            </a:r>
          </a:p>
        </p:txBody>
      </p:sp>
      <p:sp>
        <p:nvSpPr>
          <p:cNvPr id="36" name="Rectangle 35">
            <a:extLst>
              <a:ext uri="{FF2B5EF4-FFF2-40B4-BE49-F238E27FC236}">
                <a16:creationId xmlns:a16="http://schemas.microsoft.com/office/drawing/2014/main" id="{F84C0002-4EAC-46F5-AB8B-F07A8CF5D252}"/>
              </a:ext>
            </a:extLst>
          </p:cNvPr>
          <p:cNvSpPr/>
          <p:nvPr/>
        </p:nvSpPr>
        <p:spPr>
          <a:xfrm>
            <a:off x="1756302" y="3502239"/>
            <a:ext cx="6615524" cy="389183"/>
          </a:xfrm>
          <a:prstGeom prst="rect">
            <a:avLst/>
          </a:prstGeom>
          <a:solidFill>
            <a:srgbClr val="FFFAEF"/>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7" name="TextBox 36">
            <a:extLst>
              <a:ext uri="{FF2B5EF4-FFF2-40B4-BE49-F238E27FC236}">
                <a16:creationId xmlns:a16="http://schemas.microsoft.com/office/drawing/2014/main" id="{213D7BF0-A8E9-4542-95A8-5988B6E8DCEE}"/>
              </a:ext>
            </a:extLst>
          </p:cNvPr>
          <p:cNvSpPr txBox="1"/>
          <p:nvPr/>
        </p:nvSpPr>
        <p:spPr>
          <a:xfrm>
            <a:off x="1741858" y="3491712"/>
            <a:ext cx="1866364" cy="400110"/>
          </a:xfrm>
          <a:prstGeom prst="rect">
            <a:avLst/>
          </a:prstGeom>
          <a:noFill/>
        </p:spPr>
        <p:txBody>
          <a:bodyPr wrap="square" rtlCol="0">
            <a:spAutoFit/>
          </a:bodyPr>
          <a:lstStyle/>
          <a:p>
            <a:pPr algn="ctr"/>
            <a:r>
              <a:rPr lang="en-GB" sz="2000" dirty="0"/>
              <a:t>Mia</a:t>
            </a:r>
          </a:p>
        </p:txBody>
      </p:sp>
      <p:sp>
        <p:nvSpPr>
          <p:cNvPr id="38" name="TextBox 37">
            <a:extLst>
              <a:ext uri="{FF2B5EF4-FFF2-40B4-BE49-F238E27FC236}">
                <a16:creationId xmlns:a16="http://schemas.microsoft.com/office/drawing/2014/main" id="{3CC9D7F6-0C8C-4C1B-8B6A-4FE081C21E2B}"/>
              </a:ext>
            </a:extLst>
          </p:cNvPr>
          <p:cNvSpPr txBox="1"/>
          <p:nvPr/>
        </p:nvSpPr>
        <p:spPr>
          <a:xfrm>
            <a:off x="4032128" y="3491312"/>
            <a:ext cx="1866364" cy="400110"/>
          </a:xfrm>
          <a:prstGeom prst="rect">
            <a:avLst/>
          </a:prstGeom>
          <a:noFill/>
          <a:ln>
            <a:noFill/>
          </a:ln>
        </p:spPr>
        <p:txBody>
          <a:bodyPr wrap="square" rtlCol="0">
            <a:spAutoFit/>
          </a:bodyPr>
          <a:lstStyle/>
          <a:p>
            <a:pPr algn="ctr"/>
            <a:r>
              <a:rPr lang="en-GB" sz="2000" dirty="0" err="1"/>
              <a:t>vergisst</a:t>
            </a:r>
            <a:endParaRPr lang="en-GB" sz="2000" dirty="0"/>
          </a:p>
        </p:txBody>
      </p:sp>
      <p:sp>
        <p:nvSpPr>
          <p:cNvPr id="39" name="TextBox 38">
            <a:extLst>
              <a:ext uri="{FF2B5EF4-FFF2-40B4-BE49-F238E27FC236}">
                <a16:creationId xmlns:a16="http://schemas.microsoft.com/office/drawing/2014/main" id="{AB88F7E2-5CCC-47EC-9AD1-3AD592DD6535}"/>
              </a:ext>
            </a:extLst>
          </p:cNvPr>
          <p:cNvSpPr txBox="1"/>
          <p:nvPr/>
        </p:nvSpPr>
        <p:spPr>
          <a:xfrm>
            <a:off x="6096001" y="3502239"/>
            <a:ext cx="2275826" cy="400110"/>
          </a:xfrm>
          <a:prstGeom prst="rect">
            <a:avLst/>
          </a:prstGeom>
          <a:noFill/>
        </p:spPr>
        <p:txBody>
          <a:bodyPr wrap="square" rtlCol="0">
            <a:spAutoFit/>
          </a:bodyPr>
          <a:lstStyle/>
          <a:p>
            <a:pPr algn="ctr"/>
            <a:r>
              <a:rPr lang="en-GB" sz="2000" dirty="0"/>
              <a:t>die </a:t>
            </a:r>
            <a:r>
              <a:rPr lang="en-GB" sz="2000" dirty="0" err="1"/>
              <a:t>Pflanze</a:t>
            </a:r>
            <a:r>
              <a:rPr lang="en-GB" sz="2000" dirty="0"/>
              <a:t>.</a:t>
            </a:r>
          </a:p>
        </p:txBody>
      </p:sp>
      <p:sp>
        <p:nvSpPr>
          <p:cNvPr id="40" name="Rectangle 39">
            <a:extLst>
              <a:ext uri="{FF2B5EF4-FFF2-40B4-BE49-F238E27FC236}">
                <a16:creationId xmlns:a16="http://schemas.microsoft.com/office/drawing/2014/main" id="{0D04E584-CCB3-477F-AC22-81F11681364A}"/>
              </a:ext>
            </a:extLst>
          </p:cNvPr>
          <p:cNvSpPr/>
          <p:nvPr/>
        </p:nvSpPr>
        <p:spPr>
          <a:xfrm>
            <a:off x="1744562" y="3980973"/>
            <a:ext cx="6615524" cy="389183"/>
          </a:xfrm>
          <a:prstGeom prst="rect">
            <a:avLst/>
          </a:prstGeom>
          <a:solidFill>
            <a:srgbClr val="FFFAEF"/>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1" name="TextBox 40">
            <a:extLst>
              <a:ext uri="{FF2B5EF4-FFF2-40B4-BE49-F238E27FC236}">
                <a16:creationId xmlns:a16="http://schemas.microsoft.com/office/drawing/2014/main" id="{EBCFFDDB-D819-4843-8C58-3C07C22F1395}"/>
              </a:ext>
            </a:extLst>
          </p:cNvPr>
          <p:cNvSpPr txBox="1"/>
          <p:nvPr/>
        </p:nvSpPr>
        <p:spPr>
          <a:xfrm>
            <a:off x="1730118" y="3970446"/>
            <a:ext cx="1866364" cy="400110"/>
          </a:xfrm>
          <a:prstGeom prst="rect">
            <a:avLst/>
          </a:prstGeom>
          <a:noFill/>
        </p:spPr>
        <p:txBody>
          <a:bodyPr wrap="square" rtlCol="0">
            <a:spAutoFit/>
          </a:bodyPr>
          <a:lstStyle/>
          <a:p>
            <a:pPr algn="ctr"/>
            <a:r>
              <a:rPr lang="en-GB" sz="2000" b="1" dirty="0"/>
              <a:t>Sie</a:t>
            </a:r>
          </a:p>
        </p:txBody>
      </p:sp>
      <p:sp>
        <p:nvSpPr>
          <p:cNvPr id="42" name="TextBox 41">
            <a:extLst>
              <a:ext uri="{FF2B5EF4-FFF2-40B4-BE49-F238E27FC236}">
                <a16:creationId xmlns:a16="http://schemas.microsoft.com/office/drawing/2014/main" id="{1D2D5DCB-DB32-46C8-8F56-6F80E0356003}"/>
              </a:ext>
            </a:extLst>
          </p:cNvPr>
          <p:cNvSpPr txBox="1"/>
          <p:nvPr/>
        </p:nvSpPr>
        <p:spPr>
          <a:xfrm>
            <a:off x="4020388" y="3970046"/>
            <a:ext cx="1866364" cy="400110"/>
          </a:xfrm>
          <a:prstGeom prst="rect">
            <a:avLst/>
          </a:prstGeom>
          <a:noFill/>
          <a:ln>
            <a:noFill/>
          </a:ln>
        </p:spPr>
        <p:txBody>
          <a:bodyPr wrap="square" rtlCol="0">
            <a:spAutoFit/>
          </a:bodyPr>
          <a:lstStyle/>
          <a:p>
            <a:pPr algn="ctr"/>
            <a:r>
              <a:rPr lang="en-GB" sz="2000" dirty="0" err="1"/>
              <a:t>vergisst</a:t>
            </a:r>
            <a:endParaRPr lang="en-GB" sz="2000" dirty="0"/>
          </a:p>
        </p:txBody>
      </p:sp>
      <p:sp>
        <p:nvSpPr>
          <p:cNvPr id="43" name="TextBox 42">
            <a:extLst>
              <a:ext uri="{FF2B5EF4-FFF2-40B4-BE49-F238E27FC236}">
                <a16:creationId xmlns:a16="http://schemas.microsoft.com/office/drawing/2014/main" id="{91E4F136-20C2-4EFD-B622-A0B9F93227B3}"/>
              </a:ext>
            </a:extLst>
          </p:cNvPr>
          <p:cNvSpPr txBox="1"/>
          <p:nvPr/>
        </p:nvSpPr>
        <p:spPr>
          <a:xfrm>
            <a:off x="6084261" y="3980973"/>
            <a:ext cx="2275826" cy="400110"/>
          </a:xfrm>
          <a:prstGeom prst="rect">
            <a:avLst/>
          </a:prstGeom>
          <a:noFill/>
        </p:spPr>
        <p:txBody>
          <a:bodyPr wrap="square" rtlCol="0">
            <a:spAutoFit/>
          </a:bodyPr>
          <a:lstStyle/>
          <a:p>
            <a:pPr algn="ctr"/>
            <a:r>
              <a:rPr lang="en-GB" sz="2000" b="1" dirty="0" err="1"/>
              <a:t>sie</a:t>
            </a:r>
            <a:r>
              <a:rPr lang="en-GB" sz="2000" b="1" dirty="0"/>
              <a:t>.</a:t>
            </a:r>
          </a:p>
        </p:txBody>
      </p:sp>
      <p:sp>
        <p:nvSpPr>
          <p:cNvPr id="44" name="Rectangle 43">
            <a:extLst>
              <a:ext uri="{FF2B5EF4-FFF2-40B4-BE49-F238E27FC236}">
                <a16:creationId xmlns:a16="http://schemas.microsoft.com/office/drawing/2014/main" id="{1984687D-D9B1-4E5A-AA01-6F9C95FBCB28}"/>
              </a:ext>
            </a:extLst>
          </p:cNvPr>
          <p:cNvSpPr/>
          <p:nvPr/>
        </p:nvSpPr>
        <p:spPr>
          <a:xfrm>
            <a:off x="1756301" y="4470634"/>
            <a:ext cx="6615524" cy="389183"/>
          </a:xfrm>
          <a:prstGeom prst="rect">
            <a:avLst/>
          </a:prstGeom>
          <a:solidFill>
            <a:srgbClr val="FFFAEF"/>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5" name="TextBox 44">
            <a:extLst>
              <a:ext uri="{FF2B5EF4-FFF2-40B4-BE49-F238E27FC236}">
                <a16:creationId xmlns:a16="http://schemas.microsoft.com/office/drawing/2014/main" id="{0ACC430B-BF00-429F-BB0F-736ECE2E05B4}"/>
              </a:ext>
            </a:extLst>
          </p:cNvPr>
          <p:cNvSpPr txBox="1"/>
          <p:nvPr/>
        </p:nvSpPr>
        <p:spPr>
          <a:xfrm>
            <a:off x="1741856" y="4460107"/>
            <a:ext cx="2052133" cy="400110"/>
          </a:xfrm>
          <a:prstGeom prst="rect">
            <a:avLst/>
          </a:prstGeom>
          <a:noFill/>
        </p:spPr>
        <p:txBody>
          <a:bodyPr wrap="square" rtlCol="0">
            <a:spAutoFit/>
          </a:bodyPr>
          <a:lstStyle/>
          <a:p>
            <a:pPr algn="ctr"/>
            <a:r>
              <a:rPr lang="en-GB" sz="2000" dirty="0"/>
              <a:t>das </a:t>
            </a:r>
            <a:r>
              <a:rPr lang="en-GB" sz="2000" dirty="0" err="1"/>
              <a:t>Mädchen</a:t>
            </a:r>
            <a:endParaRPr lang="en-GB" sz="2000" dirty="0"/>
          </a:p>
        </p:txBody>
      </p:sp>
      <p:sp>
        <p:nvSpPr>
          <p:cNvPr id="46" name="TextBox 45">
            <a:extLst>
              <a:ext uri="{FF2B5EF4-FFF2-40B4-BE49-F238E27FC236}">
                <a16:creationId xmlns:a16="http://schemas.microsoft.com/office/drawing/2014/main" id="{8A6AF8A1-C6FC-4111-9CF4-25C543BE9A85}"/>
              </a:ext>
            </a:extLst>
          </p:cNvPr>
          <p:cNvSpPr txBox="1"/>
          <p:nvPr/>
        </p:nvSpPr>
        <p:spPr>
          <a:xfrm>
            <a:off x="4032127" y="4459707"/>
            <a:ext cx="1866364" cy="400110"/>
          </a:xfrm>
          <a:prstGeom prst="rect">
            <a:avLst/>
          </a:prstGeom>
          <a:noFill/>
          <a:ln>
            <a:noFill/>
          </a:ln>
        </p:spPr>
        <p:txBody>
          <a:bodyPr wrap="square" rtlCol="0">
            <a:spAutoFit/>
          </a:bodyPr>
          <a:lstStyle/>
          <a:p>
            <a:pPr algn="ctr"/>
            <a:r>
              <a:rPr lang="en-GB" sz="2000" dirty="0" err="1"/>
              <a:t>vergisst</a:t>
            </a:r>
            <a:endParaRPr lang="en-GB" sz="2000" dirty="0"/>
          </a:p>
        </p:txBody>
      </p:sp>
      <p:sp>
        <p:nvSpPr>
          <p:cNvPr id="47" name="TextBox 46">
            <a:extLst>
              <a:ext uri="{FF2B5EF4-FFF2-40B4-BE49-F238E27FC236}">
                <a16:creationId xmlns:a16="http://schemas.microsoft.com/office/drawing/2014/main" id="{391B2BC1-FA09-4813-8F6B-F10389B80FD8}"/>
              </a:ext>
            </a:extLst>
          </p:cNvPr>
          <p:cNvSpPr txBox="1"/>
          <p:nvPr/>
        </p:nvSpPr>
        <p:spPr>
          <a:xfrm>
            <a:off x="6096000" y="4470634"/>
            <a:ext cx="2275826" cy="400110"/>
          </a:xfrm>
          <a:prstGeom prst="rect">
            <a:avLst/>
          </a:prstGeom>
          <a:noFill/>
        </p:spPr>
        <p:txBody>
          <a:bodyPr wrap="square" rtlCol="0">
            <a:spAutoFit/>
          </a:bodyPr>
          <a:lstStyle/>
          <a:p>
            <a:pPr algn="ctr"/>
            <a:r>
              <a:rPr lang="en-GB" sz="2000" dirty="0"/>
              <a:t>das Buch.</a:t>
            </a:r>
          </a:p>
        </p:txBody>
      </p:sp>
      <p:sp>
        <p:nvSpPr>
          <p:cNvPr id="48" name="Rectangle 47">
            <a:extLst>
              <a:ext uri="{FF2B5EF4-FFF2-40B4-BE49-F238E27FC236}">
                <a16:creationId xmlns:a16="http://schemas.microsoft.com/office/drawing/2014/main" id="{930028E3-8AD2-418A-88E5-51D456B06DA8}"/>
              </a:ext>
            </a:extLst>
          </p:cNvPr>
          <p:cNvSpPr/>
          <p:nvPr/>
        </p:nvSpPr>
        <p:spPr>
          <a:xfrm>
            <a:off x="1744561" y="4949368"/>
            <a:ext cx="6615524" cy="389183"/>
          </a:xfrm>
          <a:prstGeom prst="rect">
            <a:avLst/>
          </a:prstGeom>
          <a:solidFill>
            <a:srgbClr val="FFFAEF"/>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9" name="TextBox 48">
            <a:extLst>
              <a:ext uri="{FF2B5EF4-FFF2-40B4-BE49-F238E27FC236}">
                <a16:creationId xmlns:a16="http://schemas.microsoft.com/office/drawing/2014/main" id="{19298C8B-58AE-4715-8E0E-D0F1CA4460C6}"/>
              </a:ext>
            </a:extLst>
          </p:cNvPr>
          <p:cNvSpPr txBox="1"/>
          <p:nvPr/>
        </p:nvSpPr>
        <p:spPr>
          <a:xfrm>
            <a:off x="1730117" y="4938841"/>
            <a:ext cx="1866364" cy="400110"/>
          </a:xfrm>
          <a:prstGeom prst="rect">
            <a:avLst/>
          </a:prstGeom>
          <a:noFill/>
        </p:spPr>
        <p:txBody>
          <a:bodyPr wrap="square" rtlCol="0">
            <a:spAutoFit/>
          </a:bodyPr>
          <a:lstStyle/>
          <a:p>
            <a:pPr algn="ctr"/>
            <a:r>
              <a:rPr lang="en-GB" sz="2000" b="1" dirty="0"/>
              <a:t>Es</a:t>
            </a:r>
          </a:p>
        </p:txBody>
      </p:sp>
      <p:sp>
        <p:nvSpPr>
          <p:cNvPr id="50" name="TextBox 49">
            <a:extLst>
              <a:ext uri="{FF2B5EF4-FFF2-40B4-BE49-F238E27FC236}">
                <a16:creationId xmlns:a16="http://schemas.microsoft.com/office/drawing/2014/main" id="{41BA0C67-3481-45EB-B789-450313DF9F69}"/>
              </a:ext>
            </a:extLst>
          </p:cNvPr>
          <p:cNvSpPr txBox="1"/>
          <p:nvPr/>
        </p:nvSpPr>
        <p:spPr>
          <a:xfrm>
            <a:off x="4020387" y="4938441"/>
            <a:ext cx="1866364" cy="400110"/>
          </a:xfrm>
          <a:prstGeom prst="rect">
            <a:avLst/>
          </a:prstGeom>
          <a:noFill/>
          <a:ln>
            <a:noFill/>
          </a:ln>
        </p:spPr>
        <p:txBody>
          <a:bodyPr wrap="square" rtlCol="0">
            <a:spAutoFit/>
          </a:bodyPr>
          <a:lstStyle/>
          <a:p>
            <a:pPr algn="ctr"/>
            <a:r>
              <a:rPr lang="en-GB" sz="2000" dirty="0" err="1"/>
              <a:t>vergisst</a:t>
            </a:r>
            <a:endParaRPr lang="en-GB" sz="2000" dirty="0"/>
          </a:p>
        </p:txBody>
      </p:sp>
      <p:sp>
        <p:nvSpPr>
          <p:cNvPr id="51" name="TextBox 50">
            <a:extLst>
              <a:ext uri="{FF2B5EF4-FFF2-40B4-BE49-F238E27FC236}">
                <a16:creationId xmlns:a16="http://schemas.microsoft.com/office/drawing/2014/main" id="{488C2DB1-05C5-4ECD-99E2-1015DC63C9A9}"/>
              </a:ext>
            </a:extLst>
          </p:cNvPr>
          <p:cNvSpPr txBox="1"/>
          <p:nvPr/>
        </p:nvSpPr>
        <p:spPr>
          <a:xfrm>
            <a:off x="6096000" y="4949368"/>
            <a:ext cx="2275826" cy="400110"/>
          </a:xfrm>
          <a:prstGeom prst="rect">
            <a:avLst/>
          </a:prstGeom>
          <a:noFill/>
        </p:spPr>
        <p:txBody>
          <a:bodyPr wrap="square" rtlCol="0">
            <a:spAutoFit/>
          </a:bodyPr>
          <a:lstStyle/>
          <a:p>
            <a:pPr algn="ctr"/>
            <a:r>
              <a:rPr lang="en-GB" sz="2000" b="1" dirty="0"/>
              <a:t>es.</a:t>
            </a:r>
          </a:p>
        </p:txBody>
      </p:sp>
      <p:sp>
        <p:nvSpPr>
          <p:cNvPr id="52" name="Speech Bubble: Rectangle with Corners Rounded 51">
            <a:extLst>
              <a:ext uri="{FF2B5EF4-FFF2-40B4-BE49-F238E27FC236}">
                <a16:creationId xmlns:a16="http://schemas.microsoft.com/office/drawing/2014/main" id="{D1E7CD70-8505-4DDA-BD9C-E4C6848163A5}"/>
              </a:ext>
            </a:extLst>
          </p:cNvPr>
          <p:cNvSpPr/>
          <p:nvPr/>
        </p:nvSpPr>
        <p:spPr>
          <a:xfrm>
            <a:off x="8569334" y="2287259"/>
            <a:ext cx="2654356" cy="974754"/>
          </a:xfrm>
          <a:prstGeom prst="wedgeRoundRectCallout">
            <a:avLst>
              <a:gd name="adj1" fmla="val -69526"/>
              <a:gd name="adj2" fmla="val 38383"/>
              <a:gd name="adj3" fmla="val 16667"/>
            </a:avLst>
          </a:prstGeom>
          <a:solidFill>
            <a:srgbClr val="FF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schemeClr val="tx1"/>
                </a:solidFill>
                <a:latin typeface="Century Gothic" panose="020F0302020204030204"/>
              </a:rPr>
              <a:t>ihn</a:t>
            </a:r>
            <a:r>
              <a:rPr lang="en-GB" sz="2000" b="1" dirty="0">
                <a:solidFill>
                  <a:schemeClr val="tx1"/>
                </a:solidFill>
                <a:latin typeface="Century Gothic" panose="020F0302020204030204"/>
              </a:rPr>
              <a:t> </a:t>
            </a:r>
            <a:r>
              <a:rPr lang="en-GB" sz="2000" dirty="0">
                <a:solidFill>
                  <a:schemeClr val="tx1"/>
                </a:solidFill>
                <a:latin typeface="Century Gothic" panose="020F0302020204030204"/>
              </a:rPr>
              <a:t>– means ‘</a:t>
            </a:r>
            <a:r>
              <a:rPr lang="en-GB" sz="2000" b="1" dirty="0">
                <a:solidFill>
                  <a:schemeClr val="tx1"/>
                </a:solidFill>
                <a:latin typeface="Century Gothic" panose="020F0302020204030204"/>
              </a:rPr>
              <a:t>him</a:t>
            </a:r>
            <a:r>
              <a:rPr lang="en-GB" sz="2000" dirty="0">
                <a:solidFill>
                  <a:schemeClr val="tx1"/>
                </a:solidFill>
                <a:latin typeface="Century Gothic" panose="020F0302020204030204"/>
              </a:rPr>
              <a:t>’ and ‘</a:t>
            </a:r>
            <a:r>
              <a:rPr lang="en-GB" sz="2000" b="1" dirty="0">
                <a:solidFill>
                  <a:schemeClr val="tx1"/>
                </a:solidFill>
                <a:latin typeface="Century Gothic" panose="020F0302020204030204"/>
              </a:rPr>
              <a:t>it</a:t>
            </a:r>
            <a:r>
              <a:rPr lang="en-GB" sz="2000" dirty="0">
                <a:solidFill>
                  <a:schemeClr val="tx1"/>
                </a:solidFill>
                <a:latin typeface="Century Gothic" panose="020F0302020204030204"/>
              </a:rPr>
              <a:t>’ for masculine nouns.</a:t>
            </a:r>
            <a:endParaRPr kumimoji="0" lang="en-GB" sz="2000" b="0" i="0" u="none" strike="noStrike" kern="1200" cap="none" spc="0" normalizeH="0" baseline="0" noProof="0" dirty="0">
              <a:ln>
                <a:noFill/>
              </a:ln>
              <a:solidFill>
                <a:schemeClr val="tx1"/>
              </a:solidFill>
              <a:effectLst/>
              <a:uLnTx/>
              <a:uFillTx/>
              <a:latin typeface="Century Gothic" panose="020F0302020204030204"/>
            </a:endParaRPr>
          </a:p>
        </p:txBody>
      </p:sp>
      <p:sp>
        <p:nvSpPr>
          <p:cNvPr id="53" name="Speech Bubble: Rectangle with Corners Rounded 52">
            <a:extLst>
              <a:ext uri="{FF2B5EF4-FFF2-40B4-BE49-F238E27FC236}">
                <a16:creationId xmlns:a16="http://schemas.microsoft.com/office/drawing/2014/main" id="{CFF56B11-41DB-46EA-A3F1-CC90965622C0}"/>
              </a:ext>
            </a:extLst>
          </p:cNvPr>
          <p:cNvSpPr/>
          <p:nvPr/>
        </p:nvSpPr>
        <p:spPr>
          <a:xfrm>
            <a:off x="8569334" y="3348982"/>
            <a:ext cx="2654356" cy="951627"/>
          </a:xfrm>
          <a:prstGeom prst="wedgeRoundRectCallout">
            <a:avLst>
              <a:gd name="adj1" fmla="val -67803"/>
              <a:gd name="adj2" fmla="val 36059"/>
              <a:gd name="adj3" fmla="val 16667"/>
            </a:avLst>
          </a:prstGeom>
          <a:solidFill>
            <a:srgbClr val="FF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schemeClr val="tx1"/>
                </a:solidFill>
                <a:latin typeface="Century Gothic" panose="020F0302020204030204"/>
              </a:rPr>
              <a:t>sie</a:t>
            </a:r>
            <a:r>
              <a:rPr lang="en-GB" sz="2000" b="1" dirty="0">
                <a:solidFill>
                  <a:schemeClr val="tx1"/>
                </a:solidFill>
                <a:latin typeface="Century Gothic" panose="020F0302020204030204"/>
              </a:rPr>
              <a:t> </a:t>
            </a:r>
            <a:r>
              <a:rPr lang="en-GB" sz="2000" dirty="0">
                <a:solidFill>
                  <a:schemeClr val="tx1"/>
                </a:solidFill>
                <a:latin typeface="Century Gothic" panose="020F0302020204030204"/>
              </a:rPr>
              <a:t>– means ‘</a:t>
            </a:r>
            <a:r>
              <a:rPr lang="en-GB" sz="2000" b="1" dirty="0">
                <a:solidFill>
                  <a:schemeClr val="tx1"/>
                </a:solidFill>
                <a:latin typeface="Century Gothic" panose="020F0302020204030204"/>
              </a:rPr>
              <a:t>her</a:t>
            </a:r>
            <a:r>
              <a:rPr lang="en-GB" sz="2000" dirty="0">
                <a:solidFill>
                  <a:schemeClr val="tx1"/>
                </a:solidFill>
                <a:latin typeface="Century Gothic" panose="020F0302020204030204"/>
              </a:rPr>
              <a:t>’ and ‘</a:t>
            </a:r>
            <a:r>
              <a:rPr lang="en-GB" sz="2000" b="1" dirty="0">
                <a:solidFill>
                  <a:schemeClr val="tx1"/>
                </a:solidFill>
                <a:latin typeface="Century Gothic" panose="020F0302020204030204"/>
              </a:rPr>
              <a:t>it</a:t>
            </a:r>
            <a:r>
              <a:rPr lang="en-GB" sz="2000" dirty="0">
                <a:solidFill>
                  <a:schemeClr val="tx1"/>
                </a:solidFill>
                <a:latin typeface="Century Gothic" panose="020F0302020204030204"/>
              </a:rPr>
              <a:t>’ for feminine nouns.</a:t>
            </a:r>
            <a:endParaRPr kumimoji="0" lang="en-GB" sz="2000" b="0" i="0" u="none" strike="noStrike" kern="1200" cap="none" spc="0" normalizeH="0" baseline="0" noProof="0" dirty="0">
              <a:ln>
                <a:noFill/>
              </a:ln>
              <a:solidFill>
                <a:schemeClr val="tx1"/>
              </a:solidFill>
              <a:effectLst/>
              <a:uLnTx/>
              <a:uFillTx/>
              <a:latin typeface="Century Gothic" panose="020F0302020204030204"/>
            </a:endParaRPr>
          </a:p>
        </p:txBody>
      </p:sp>
      <p:sp>
        <p:nvSpPr>
          <p:cNvPr id="54" name="Speech Bubble: Rectangle with Corners Rounded 53">
            <a:extLst>
              <a:ext uri="{FF2B5EF4-FFF2-40B4-BE49-F238E27FC236}">
                <a16:creationId xmlns:a16="http://schemas.microsoft.com/office/drawing/2014/main" id="{E5906559-1F2F-470A-9F38-6D960E4C6440}"/>
              </a:ext>
            </a:extLst>
          </p:cNvPr>
          <p:cNvSpPr/>
          <p:nvPr/>
        </p:nvSpPr>
        <p:spPr>
          <a:xfrm>
            <a:off x="8569334" y="4415715"/>
            <a:ext cx="2654356" cy="790306"/>
          </a:xfrm>
          <a:prstGeom prst="wedgeRoundRectCallout">
            <a:avLst>
              <a:gd name="adj1" fmla="val -67803"/>
              <a:gd name="adj2" fmla="val 36059"/>
              <a:gd name="adj3" fmla="val 16667"/>
            </a:avLst>
          </a:prstGeom>
          <a:solidFill>
            <a:srgbClr val="FF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tx1"/>
                </a:solidFill>
                <a:latin typeface="Century Gothic" panose="020F0302020204030204"/>
              </a:rPr>
              <a:t>es </a:t>
            </a:r>
            <a:r>
              <a:rPr lang="en-GB" sz="2000" dirty="0">
                <a:solidFill>
                  <a:schemeClr val="tx1"/>
                </a:solidFill>
                <a:latin typeface="Century Gothic" panose="020F0302020204030204"/>
              </a:rPr>
              <a:t>– </a:t>
            </a:r>
            <a:r>
              <a:rPr lang="en-GB" sz="2000" dirty="0" err="1">
                <a:solidFill>
                  <a:schemeClr val="tx1"/>
                </a:solidFill>
                <a:latin typeface="Century Gothic" panose="020F0302020204030204"/>
              </a:rPr>
              <a:t>means‘</a:t>
            </a:r>
            <a:r>
              <a:rPr lang="en-GB" sz="2000" b="1" dirty="0" err="1">
                <a:solidFill>
                  <a:schemeClr val="tx1"/>
                </a:solidFill>
                <a:latin typeface="Century Gothic" panose="020F0302020204030204"/>
              </a:rPr>
              <a:t>it</a:t>
            </a:r>
            <a:r>
              <a:rPr lang="en-GB" sz="2000" dirty="0">
                <a:solidFill>
                  <a:schemeClr val="tx1"/>
                </a:solidFill>
                <a:latin typeface="Century Gothic" panose="020F0302020204030204"/>
              </a:rPr>
              <a:t>’ for neuter nouns.</a:t>
            </a:r>
            <a:endParaRPr kumimoji="0" lang="en-GB" sz="2000" b="0" i="0" u="none" strike="noStrike" kern="1200" cap="none" spc="0" normalizeH="0" baseline="0" noProof="0" dirty="0">
              <a:ln>
                <a:noFill/>
              </a:ln>
              <a:solidFill>
                <a:schemeClr val="tx1"/>
              </a:solidFill>
              <a:effectLst/>
              <a:uLnTx/>
              <a:uFillTx/>
              <a:latin typeface="Century Gothic" panose="020F0302020204030204"/>
            </a:endParaRPr>
          </a:p>
        </p:txBody>
      </p:sp>
      <p:grpSp>
        <p:nvGrpSpPr>
          <p:cNvPr id="55" name="Group 54">
            <a:extLst>
              <a:ext uri="{FF2B5EF4-FFF2-40B4-BE49-F238E27FC236}">
                <a16:creationId xmlns:a16="http://schemas.microsoft.com/office/drawing/2014/main" id="{4EAD0F2F-5328-4031-A7D1-D6E0DEAAE7E2}"/>
              </a:ext>
            </a:extLst>
          </p:cNvPr>
          <p:cNvGrpSpPr/>
          <p:nvPr/>
        </p:nvGrpSpPr>
        <p:grpSpPr>
          <a:xfrm>
            <a:off x="677948" y="3102486"/>
            <a:ext cx="683338" cy="1177761"/>
            <a:chOff x="7684233" y="3060736"/>
            <a:chExt cx="1406659" cy="2424433"/>
          </a:xfrm>
        </p:grpSpPr>
        <p:pic>
          <p:nvPicPr>
            <p:cNvPr id="56" name="Picture 55" descr="A picture containing clock&#10;&#10;Description automatically generated">
              <a:extLst>
                <a:ext uri="{FF2B5EF4-FFF2-40B4-BE49-F238E27FC236}">
                  <a16:creationId xmlns:a16="http://schemas.microsoft.com/office/drawing/2014/main" id="{C3076B0F-AC71-48E6-BD10-2A392A21AC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46728">
              <a:off x="7684233" y="3060736"/>
              <a:ext cx="1406659" cy="2222868"/>
            </a:xfrm>
            <a:prstGeom prst="rect">
              <a:avLst/>
            </a:prstGeom>
          </p:spPr>
        </p:pic>
        <p:pic>
          <p:nvPicPr>
            <p:cNvPr id="57" name="Picture 56" descr="A close up of a sign&#10;&#10;Description automatically generated">
              <a:extLst>
                <a:ext uri="{FF2B5EF4-FFF2-40B4-BE49-F238E27FC236}">
                  <a16:creationId xmlns:a16="http://schemas.microsoft.com/office/drawing/2014/main" id="{CEE256B6-3D08-4060-90CA-2398413F898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0942" b="-1"/>
            <a:stretch/>
          </p:blipFill>
          <p:spPr>
            <a:xfrm>
              <a:off x="7777078" y="4709848"/>
              <a:ext cx="790208" cy="775321"/>
            </a:xfrm>
            <a:prstGeom prst="rect">
              <a:avLst/>
            </a:prstGeom>
          </p:spPr>
        </p:pic>
      </p:grpSp>
      <p:pic>
        <p:nvPicPr>
          <p:cNvPr id="58" name="Picture 57" descr="A picture containing room&#10;&#10;Description automatically generated">
            <a:extLst>
              <a:ext uri="{FF2B5EF4-FFF2-40B4-BE49-F238E27FC236}">
                <a16:creationId xmlns:a16="http://schemas.microsoft.com/office/drawing/2014/main" id="{7ABF7D96-B471-45D6-83FE-2AD652ABCC4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7615" y="2485041"/>
            <a:ext cx="777447" cy="544213"/>
          </a:xfrm>
          <a:prstGeom prst="rect">
            <a:avLst/>
          </a:prstGeom>
        </p:spPr>
      </p:pic>
      <p:pic>
        <p:nvPicPr>
          <p:cNvPr id="2048" name="Picture 2047" descr="A picture containing sitting, monitor, computer&#10;&#10;Description automatically generated">
            <a:extLst>
              <a:ext uri="{FF2B5EF4-FFF2-40B4-BE49-F238E27FC236}">
                <a16:creationId xmlns:a16="http://schemas.microsoft.com/office/drawing/2014/main" id="{2E4CE2AC-DA3C-49E3-BF03-D7681900825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9954" y="4488541"/>
            <a:ext cx="1076712" cy="790306"/>
          </a:xfrm>
          <a:prstGeom prst="rect">
            <a:avLst/>
          </a:prstGeom>
        </p:spPr>
      </p:pic>
      <p:sp>
        <p:nvSpPr>
          <p:cNvPr id="61" name="Rectangle 60">
            <a:extLst>
              <a:ext uri="{FF2B5EF4-FFF2-40B4-BE49-F238E27FC236}">
                <a16:creationId xmlns:a16="http://schemas.microsoft.com/office/drawing/2014/main" id="{720E080A-2941-44DD-989D-02C9D3499208}"/>
              </a:ext>
            </a:extLst>
          </p:cNvPr>
          <p:cNvSpPr/>
          <p:nvPr/>
        </p:nvSpPr>
        <p:spPr>
          <a:xfrm>
            <a:off x="1756301" y="5397063"/>
            <a:ext cx="6615524" cy="389183"/>
          </a:xfrm>
          <a:prstGeom prst="rect">
            <a:avLst/>
          </a:prstGeom>
          <a:solidFill>
            <a:srgbClr val="FFFAEF"/>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2" name="TextBox 61">
            <a:extLst>
              <a:ext uri="{FF2B5EF4-FFF2-40B4-BE49-F238E27FC236}">
                <a16:creationId xmlns:a16="http://schemas.microsoft.com/office/drawing/2014/main" id="{A4F4A272-EA5A-4B86-B009-B31F246D17C1}"/>
              </a:ext>
            </a:extLst>
          </p:cNvPr>
          <p:cNvSpPr txBox="1"/>
          <p:nvPr/>
        </p:nvSpPr>
        <p:spPr>
          <a:xfrm>
            <a:off x="1741856" y="5386536"/>
            <a:ext cx="2534722" cy="400110"/>
          </a:xfrm>
          <a:prstGeom prst="rect">
            <a:avLst/>
          </a:prstGeom>
          <a:noFill/>
        </p:spPr>
        <p:txBody>
          <a:bodyPr wrap="square" rtlCol="0">
            <a:spAutoFit/>
          </a:bodyPr>
          <a:lstStyle/>
          <a:p>
            <a:pPr algn="ctr"/>
            <a:r>
              <a:rPr lang="en-GB" sz="2000" dirty="0"/>
              <a:t>Wolfgang und Mia</a:t>
            </a:r>
          </a:p>
        </p:txBody>
      </p:sp>
      <p:sp>
        <p:nvSpPr>
          <p:cNvPr id="63" name="TextBox 62">
            <a:extLst>
              <a:ext uri="{FF2B5EF4-FFF2-40B4-BE49-F238E27FC236}">
                <a16:creationId xmlns:a16="http://schemas.microsoft.com/office/drawing/2014/main" id="{A7EE4E33-0374-491F-85BE-A2B4011B1D18}"/>
              </a:ext>
            </a:extLst>
          </p:cNvPr>
          <p:cNvSpPr txBox="1"/>
          <p:nvPr/>
        </p:nvSpPr>
        <p:spPr>
          <a:xfrm>
            <a:off x="4032127" y="5386136"/>
            <a:ext cx="1866364" cy="400110"/>
          </a:xfrm>
          <a:prstGeom prst="rect">
            <a:avLst/>
          </a:prstGeom>
          <a:noFill/>
          <a:ln>
            <a:noFill/>
          </a:ln>
        </p:spPr>
        <p:txBody>
          <a:bodyPr wrap="square" rtlCol="0">
            <a:spAutoFit/>
          </a:bodyPr>
          <a:lstStyle/>
          <a:p>
            <a:pPr algn="ctr"/>
            <a:r>
              <a:rPr lang="en-GB" sz="2000" dirty="0" err="1"/>
              <a:t>vergessen</a:t>
            </a:r>
            <a:endParaRPr lang="en-GB" sz="2000" dirty="0"/>
          </a:p>
        </p:txBody>
      </p:sp>
      <p:sp>
        <p:nvSpPr>
          <p:cNvPr id="64" name="TextBox 63">
            <a:extLst>
              <a:ext uri="{FF2B5EF4-FFF2-40B4-BE49-F238E27FC236}">
                <a16:creationId xmlns:a16="http://schemas.microsoft.com/office/drawing/2014/main" id="{477660C5-7798-4817-910E-CF3AB814E7B3}"/>
              </a:ext>
            </a:extLst>
          </p:cNvPr>
          <p:cNvSpPr txBox="1"/>
          <p:nvPr/>
        </p:nvSpPr>
        <p:spPr>
          <a:xfrm>
            <a:off x="6096000" y="5397063"/>
            <a:ext cx="2275826" cy="400110"/>
          </a:xfrm>
          <a:prstGeom prst="rect">
            <a:avLst/>
          </a:prstGeom>
          <a:noFill/>
        </p:spPr>
        <p:txBody>
          <a:bodyPr wrap="square" rtlCol="0">
            <a:spAutoFit/>
          </a:bodyPr>
          <a:lstStyle/>
          <a:p>
            <a:pPr algn="ctr"/>
            <a:r>
              <a:rPr lang="en-GB" sz="2000" dirty="0"/>
              <a:t>die </a:t>
            </a:r>
            <a:r>
              <a:rPr lang="en-GB" sz="2000" dirty="0" err="1"/>
              <a:t>Ameisen</a:t>
            </a:r>
            <a:r>
              <a:rPr lang="en-GB" sz="2000" dirty="0"/>
              <a:t>.</a:t>
            </a:r>
          </a:p>
        </p:txBody>
      </p:sp>
      <p:sp>
        <p:nvSpPr>
          <p:cNvPr id="65" name="Rectangle 64">
            <a:extLst>
              <a:ext uri="{FF2B5EF4-FFF2-40B4-BE49-F238E27FC236}">
                <a16:creationId xmlns:a16="http://schemas.microsoft.com/office/drawing/2014/main" id="{2B0537E5-28B7-47BC-9B5C-672687C4AAEE}"/>
              </a:ext>
            </a:extLst>
          </p:cNvPr>
          <p:cNvSpPr/>
          <p:nvPr/>
        </p:nvSpPr>
        <p:spPr>
          <a:xfrm>
            <a:off x="1744561" y="5875797"/>
            <a:ext cx="6615524" cy="389183"/>
          </a:xfrm>
          <a:prstGeom prst="rect">
            <a:avLst/>
          </a:prstGeom>
          <a:solidFill>
            <a:srgbClr val="FFFAEF"/>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6" name="TextBox 65">
            <a:extLst>
              <a:ext uri="{FF2B5EF4-FFF2-40B4-BE49-F238E27FC236}">
                <a16:creationId xmlns:a16="http://schemas.microsoft.com/office/drawing/2014/main" id="{AFD7E297-3730-4F1A-B9D3-90224B724F3A}"/>
              </a:ext>
            </a:extLst>
          </p:cNvPr>
          <p:cNvSpPr txBox="1"/>
          <p:nvPr/>
        </p:nvSpPr>
        <p:spPr>
          <a:xfrm>
            <a:off x="1730117" y="5865270"/>
            <a:ext cx="1866364" cy="400110"/>
          </a:xfrm>
          <a:prstGeom prst="rect">
            <a:avLst/>
          </a:prstGeom>
          <a:noFill/>
        </p:spPr>
        <p:txBody>
          <a:bodyPr wrap="square" rtlCol="0">
            <a:spAutoFit/>
          </a:bodyPr>
          <a:lstStyle/>
          <a:p>
            <a:pPr algn="ctr"/>
            <a:r>
              <a:rPr lang="en-GB" sz="2000" b="1" dirty="0"/>
              <a:t>Sie</a:t>
            </a:r>
          </a:p>
        </p:txBody>
      </p:sp>
      <p:sp>
        <p:nvSpPr>
          <p:cNvPr id="67" name="TextBox 66">
            <a:extLst>
              <a:ext uri="{FF2B5EF4-FFF2-40B4-BE49-F238E27FC236}">
                <a16:creationId xmlns:a16="http://schemas.microsoft.com/office/drawing/2014/main" id="{4E0D1061-A865-41F1-A292-B9978963AF89}"/>
              </a:ext>
            </a:extLst>
          </p:cNvPr>
          <p:cNvSpPr txBox="1"/>
          <p:nvPr/>
        </p:nvSpPr>
        <p:spPr>
          <a:xfrm>
            <a:off x="4020387" y="5864870"/>
            <a:ext cx="1866364" cy="400110"/>
          </a:xfrm>
          <a:prstGeom prst="rect">
            <a:avLst/>
          </a:prstGeom>
          <a:noFill/>
          <a:ln>
            <a:noFill/>
          </a:ln>
        </p:spPr>
        <p:txBody>
          <a:bodyPr wrap="square" rtlCol="0">
            <a:spAutoFit/>
          </a:bodyPr>
          <a:lstStyle/>
          <a:p>
            <a:pPr algn="ctr"/>
            <a:r>
              <a:rPr lang="en-GB" sz="2000" dirty="0" err="1"/>
              <a:t>vergessen</a:t>
            </a:r>
            <a:endParaRPr lang="en-GB" sz="2000" dirty="0"/>
          </a:p>
        </p:txBody>
      </p:sp>
      <p:sp>
        <p:nvSpPr>
          <p:cNvPr id="68" name="TextBox 67">
            <a:extLst>
              <a:ext uri="{FF2B5EF4-FFF2-40B4-BE49-F238E27FC236}">
                <a16:creationId xmlns:a16="http://schemas.microsoft.com/office/drawing/2014/main" id="{C84DF974-CE20-4479-B368-5BD737AD8875}"/>
              </a:ext>
            </a:extLst>
          </p:cNvPr>
          <p:cNvSpPr txBox="1"/>
          <p:nvPr/>
        </p:nvSpPr>
        <p:spPr>
          <a:xfrm>
            <a:off x="6096000" y="5875797"/>
            <a:ext cx="2275826" cy="400110"/>
          </a:xfrm>
          <a:prstGeom prst="rect">
            <a:avLst/>
          </a:prstGeom>
          <a:noFill/>
        </p:spPr>
        <p:txBody>
          <a:bodyPr wrap="square" rtlCol="0">
            <a:spAutoFit/>
          </a:bodyPr>
          <a:lstStyle/>
          <a:p>
            <a:pPr algn="ctr"/>
            <a:r>
              <a:rPr lang="en-GB" sz="2000" b="1" dirty="0" err="1"/>
              <a:t>sie</a:t>
            </a:r>
            <a:r>
              <a:rPr lang="en-GB" sz="2000" b="1" dirty="0"/>
              <a:t>.</a:t>
            </a:r>
          </a:p>
        </p:txBody>
      </p:sp>
      <p:sp>
        <p:nvSpPr>
          <p:cNvPr id="69" name="Speech Bubble: Rectangle with Corners Rounded 68">
            <a:extLst>
              <a:ext uri="{FF2B5EF4-FFF2-40B4-BE49-F238E27FC236}">
                <a16:creationId xmlns:a16="http://schemas.microsoft.com/office/drawing/2014/main" id="{3522514D-CDE8-4344-8839-1EFEF64976BE}"/>
              </a:ext>
            </a:extLst>
          </p:cNvPr>
          <p:cNvSpPr/>
          <p:nvPr/>
        </p:nvSpPr>
        <p:spPr>
          <a:xfrm>
            <a:off x="8616277" y="5301154"/>
            <a:ext cx="2654356" cy="974753"/>
          </a:xfrm>
          <a:prstGeom prst="wedgeRoundRectCallout">
            <a:avLst>
              <a:gd name="adj1" fmla="val -67803"/>
              <a:gd name="adj2" fmla="val 36059"/>
              <a:gd name="adj3" fmla="val 16667"/>
            </a:avLst>
          </a:prstGeom>
          <a:solidFill>
            <a:srgbClr val="FF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schemeClr val="tx1"/>
                </a:solidFill>
                <a:latin typeface="Century Gothic" panose="020F0302020204030204"/>
              </a:rPr>
              <a:t>sie</a:t>
            </a:r>
            <a:r>
              <a:rPr lang="en-GB" sz="2000" b="1" dirty="0">
                <a:solidFill>
                  <a:schemeClr val="tx1"/>
                </a:solidFill>
                <a:latin typeface="Century Gothic" panose="020F0302020204030204"/>
              </a:rPr>
              <a:t> </a:t>
            </a:r>
            <a:r>
              <a:rPr lang="en-GB" sz="2000" dirty="0">
                <a:solidFill>
                  <a:schemeClr val="tx1"/>
                </a:solidFill>
                <a:latin typeface="Century Gothic" panose="020F0302020204030204"/>
              </a:rPr>
              <a:t>– also </a:t>
            </a:r>
            <a:r>
              <a:rPr lang="en-GB" sz="2000" dirty="0" err="1">
                <a:solidFill>
                  <a:schemeClr val="tx1"/>
                </a:solidFill>
                <a:latin typeface="Century Gothic" panose="020F0302020204030204"/>
              </a:rPr>
              <a:t>means‘</a:t>
            </a:r>
            <a:r>
              <a:rPr lang="en-GB" sz="2000" b="1" dirty="0" err="1">
                <a:solidFill>
                  <a:schemeClr val="tx1"/>
                </a:solidFill>
                <a:latin typeface="Century Gothic" panose="020F0302020204030204"/>
              </a:rPr>
              <a:t>they</a:t>
            </a:r>
            <a:r>
              <a:rPr lang="en-GB" sz="2000" dirty="0" err="1">
                <a:solidFill>
                  <a:schemeClr val="tx1"/>
                </a:solidFill>
                <a:latin typeface="Century Gothic" panose="020F0302020204030204"/>
              </a:rPr>
              <a:t>’for</a:t>
            </a:r>
            <a:r>
              <a:rPr lang="en-GB" sz="2000" dirty="0">
                <a:solidFill>
                  <a:schemeClr val="tx1"/>
                </a:solidFill>
                <a:latin typeface="Century Gothic" panose="020F0302020204030204"/>
              </a:rPr>
              <a:t> all plural nouns.</a:t>
            </a:r>
            <a:endParaRPr kumimoji="0" lang="en-GB" sz="2000" b="0" i="0" u="none" strike="noStrike" kern="1200" cap="none" spc="0" normalizeH="0" baseline="0" noProof="0" dirty="0">
              <a:ln>
                <a:noFill/>
              </a:ln>
              <a:solidFill>
                <a:schemeClr val="tx1"/>
              </a:solidFill>
              <a:effectLst/>
              <a:uLnTx/>
              <a:uFillTx/>
              <a:latin typeface="Century Gothic" panose="020F0302020204030204"/>
            </a:endParaRPr>
          </a:p>
        </p:txBody>
      </p:sp>
      <p:pic>
        <p:nvPicPr>
          <p:cNvPr id="2051" name="Picture 2050" descr="A picture containing computer&#10;&#10;Description automatically generated">
            <a:extLst>
              <a:ext uri="{FF2B5EF4-FFF2-40B4-BE49-F238E27FC236}">
                <a16:creationId xmlns:a16="http://schemas.microsoft.com/office/drawing/2014/main" id="{B1DECA83-1BCD-45C3-916D-09BEE1FE01F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4019" y="5458436"/>
            <a:ext cx="1284186" cy="834721"/>
          </a:xfrm>
          <a:prstGeom prst="rect">
            <a:avLst/>
          </a:prstGeom>
        </p:spPr>
      </p:pic>
    </p:spTree>
    <p:extLst>
      <p:ext uri="{BB962C8B-B14F-4D97-AF65-F5344CB8AC3E}">
        <p14:creationId xmlns:p14="http://schemas.microsoft.com/office/powerpoint/2010/main" val="3082173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9"/>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5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1"/>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4"/>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45"/>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46"/>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47"/>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204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8"/>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49"/>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50"/>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51"/>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54"/>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61"/>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62"/>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63"/>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64"/>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2051"/>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65"/>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66"/>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67"/>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68"/>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5" grpId="0" animBg="1"/>
      <p:bldP spid="26" grpId="0" animBg="1"/>
      <p:bldP spid="27" grpId="0" animBg="1"/>
      <p:bldP spid="13" grpId="0"/>
      <p:bldP spid="29" grpId="0"/>
      <p:bldP spid="30" grpId="0"/>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61" grpId="0" animBg="1"/>
      <p:bldP spid="62" grpId="0" animBg="1"/>
      <p:bldP spid="63" grpId="0" animBg="1"/>
      <p:bldP spid="64" grpId="0" animBg="1"/>
      <p:bldP spid="65" grpId="0" animBg="1"/>
      <p:bldP spid="66" grpId="0" animBg="1"/>
      <p:bldP spid="67" grpId="0" animBg="1"/>
      <p:bldP spid="68" grpId="0" animBg="1"/>
      <p:bldP spid="6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2DE2E39-A7A4-4B3B-971E-54A5FFDA9F84}"/>
              </a:ext>
            </a:extLst>
          </p:cNvPr>
          <p:cNvSpPr/>
          <p:nvPr/>
        </p:nvSpPr>
        <p:spPr>
          <a:xfrm>
            <a:off x="1756302" y="2539152"/>
            <a:ext cx="6615524" cy="389183"/>
          </a:xfrm>
          <a:prstGeom prst="rect">
            <a:avLst/>
          </a:prstGeom>
          <a:solidFill>
            <a:srgbClr val="FFFAEF"/>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 name="Title 3"/>
          <p:cNvSpPr>
            <a:spLocks noGrp="1"/>
          </p:cNvSpPr>
          <p:nvPr>
            <p:ph type="title"/>
          </p:nvPr>
        </p:nvSpPr>
        <p:spPr>
          <a:xfrm>
            <a:off x="0" y="213557"/>
            <a:ext cx="4730778" cy="647577"/>
          </a:xfrm>
        </p:spPr>
        <p:txBody>
          <a:bodyPr>
            <a:noAutofit/>
          </a:bodyPr>
          <a:lstStyle/>
          <a:p>
            <a:r>
              <a:rPr lang="en-GB" sz="2800" b="1" dirty="0" err="1">
                <a:solidFill>
                  <a:schemeClr val="bg1"/>
                </a:solidFill>
              </a:rPr>
              <a:t>mich</a:t>
            </a:r>
            <a:r>
              <a:rPr lang="en-GB" sz="2800" b="1" dirty="0">
                <a:solidFill>
                  <a:schemeClr val="bg1"/>
                </a:solidFill>
              </a:rPr>
              <a:t> </a:t>
            </a:r>
            <a:r>
              <a:rPr lang="en-GB" sz="2800" dirty="0">
                <a:solidFill>
                  <a:schemeClr val="bg1"/>
                </a:solidFill>
              </a:rPr>
              <a:t>(me) </a:t>
            </a:r>
            <a:r>
              <a:rPr lang="en-GB" sz="2800" dirty="0"/>
              <a:t>| </a:t>
            </a:r>
            <a:r>
              <a:rPr lang="en-GB" sz="2800" b="1" dirty="0">
                <a:solidFill>
                  <a:schemeClr val="bg1"/>
                </a:solidFill>
              </a:rPr>
              <a:t>dich </a:t>
            </a:r>
            <a:r>
              <a:rPr lang="en-GB" sz="2800" dirty="0">
                <a:solidFill>
                  <a:schemeClr val="bg1"/>
                </a:solidFill>
              </a:rPr>
              <a:t>(you)</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chemeClr val="accent1"/>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7D76F78-96CE-0B43-AB66-B64A1E76CA07}"/>
              </a:ext>
            </a:extLst>
          </p:cNvPr>
          <p:cNvSpPr txBox="1"/>
          <p:nvPr/>
        </p:nvSpPr>
        <p:spPr>
          <a:xfrm>
            <a:off x="180000" y="1329210"/>
            <a:ext cx="1177732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latin typeface="Century Gothic" panose="020F0302020204030204"/>
              </a:rPr>
              <a:t>These are the object pronouns ‘me’ and ‘you’</a:t>
            </a:r>
            <a:r>
              <a:rPr kumimoji="0" lang="en-US" sz="2200" b="0" i="0" u="none" strike="noStrike" kern="1200" cap="none" spc="0" normalizeH="0" noProof="0" dirty="0">
                <a:ln>
                  <a:noFill/>
                </a:ln>
                <a:effectLst/>
                <a:uLnTx/>
                <a:uFillTx/>
                <a:latin typeface="Century Gothic" panose="020F0302020204030204"/>
                <a:ea typeface="+mn-ea"/>
                <a:cs typeface="+mn-cs"/>
              </a:rPr>
              <a:t>:</a:t>
            </a:r>
            <a:endParaRPr kumimoji="0" lang="en-US" sz="2200" b="0" i="0" u="none" strike="noStrike" kern="1200" cap="none" spc="0" normalizeH="0" baseline="0" noProof="0" dirty="0">
              <a:ln>
                <a:noFill/>
              </a:ln>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E5953CDF-0D87-40ED-A24B-8982C0ABD001}"/>
              </a:ext>
            </a:extLst>
          </p:cNvPr>
          <p:cNvSpPr txBox="1"/>
          <p:nvPr/>
        </p:nvSpPr>
        <p:spPr>
          <a:xfrm>
            <a:off x="207336" y="2060680"/>
            <a:ext cx="1177732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effectLst/>
                <a:uLnTx/>
                <a:uFillTx/>
                <a:latin typeface="Century Gothic" panose="020F0302020204030204"/>
                <a:ea typeface="+mn-ea"/>
                <a:cs typeface="+mn-cs"/>
              </a:rPr>
              <a:t>Compare:</a:t>
            </a:r>
          </a:p>
        </p:txBody>
      </p:sp>
      <p:sp>
        <p:nvSpPr>
          <p:cNvPr id="25" name="TextBox 24">
            <a:extLst>
              <a:ext uri="{FF2B5EF4-FFF2-40B4-BE49-F238E27FC236}">
                <a16:creationId xmlns:a16="http://schemas.microsoft.com/office/drawing/2014/main" id="{166F3D4E-47E0-4837-92CE-0CC4BAC2509E}"/>
              </a:ext>
            </a:extLst>
          </p:cNvPr>
          <p:cNvSpPr txBox="1"/>
          <p:nvPr/>
        </p:nvSpPr>
        <p:spPr>
          <a:xfrm>
            <a:off x="1798506" y="2086311"/>
            <a:ext cx="1851920" cy="400110"/>
          </a:xfrm>
          <a:prstGeom prst="rect">
            <a:avLst/>
          </a:prstGeom>
          <a:solidFill>
            <a:schemeClr val="accent1"/>
          </a:solidFill>
          <a:ln w="19050">
            <a:solidFill>
              <a:schemeClr val="tx1"/>
            </a:solidFill>
          </a:ln>
        </p:spPr>
        <p:txBody>
          <a:bodyPr wrap="square" rtlCol="0">
            <a:spAutoFit/>
          </a:bodyPr>
          <a:lstStyle/>
          <a:p>
            <a:pPr algn="ctr"/>
            <a:r>
              <a:rPr lang="en-GB" sz="2000" b="1" dirty="0"/>
              <a:t>SUBJECT</a:t>
            </a:r>
          </a:p>
        </p:txBody>
      </p:sp>
      <p:sp>
        <p:nvSpPr>
          <p:cNvPr id="26" name="TextBox 25">
            <a:extLst>
              <a:ext uri="{FF2B5EF4-FFF2-40B4-BE49-F238E27FC236}">
                <a16:creationId xmlns:a16="http://schemas.microsoft.com/office/drawing/2014/main" id="{87088D77-7547-41FE-971A-901B888CEC91}"/>
              </a:ext>
            </a:extLst>
          </p:cNvPr>
          <p:cNvSpPr txBox="1"/>
          <p:nvPr/>
        </p:nvSpPr>
        <p:spPr>
          <a:xfrm>
            <a:off x="4074332" y="2086311"/>
            <a:ext cx="1851920" cy="400110"/>
          </a:xfrm>
          <a:prstGeom prst="rect">
            <a:avLst/>
          </a:prstGeom>
          <a:solidFill>
            <a:srgbClr val="66CCFF"/>
          </a:solidFill>
          <a:ln w="19050">
            <a:solidFill>
              <a:schemeClr val="tx1"/>
            </a:solidFill>
          </a:ln>
        </p:spPr>
        <p:txBody>
          <a:bodyPr wrap="square" rtlCol="0">
            <a:spAutoFit/>
          </a:bodyPr>
          <a:lstStyle/>
          <a:p>
            <a:pPr algn="ctr"/>
            <a:r>
              <a:rPr lang="en-GB" sz="2000" b="1" dirty="0"/>
              <a:t>VERB</a:t>
            </a:r>
          </a:p>
        </p:txBody>
      </p:sp>
      <p:sp>
        <p:nvSpPr>
          <p:cNvPr id="27" name="TextBox 26">
            <a:extLst>
              <a:ext uri="{FF2B5EF4-FFF2-40B4-BE49-F238E27FC236}">
                <a16:creationId xmlns:a16="http://schemas.microsoft.com/office/drawing/2014/main" id="{A12A2BB4-DCCB-431F-A79B-26B771236B4F}"/>
              </a:ext>
            </a:extLst>
          </p:cNvPr>
          <p:cNvSpPr txBox="1"/>
          <p:nvPr/>
        </p:nvSpPr>
        <p:spPr>
          <a:xfrm>
            <a:off x="6350158" y="2086311"/>
            <a:ext cx="1851920" cy="400110"/>
          </a:xfrm>
          <a:prstGeom prst="rect">
            <a:avLst/>
          </a:prstGeom>
          <a:solidFill>
            <a:srgbClr val="FF66CC"/>
          </a:solidFill>
          <a:ln w="19050">
            <a:solidFill>
              <a:schemeClr val="tx1"/>
            </a:solidFill>
          </a:ln>
        </p:spPr>
        <p:txBody>
          <a:bodyPr wrap="square" rtlCol="0">
            <a:spAutoFit/>
          </a:bodyPr>
          <a:lstStyle/>
          <a:p>
            <a:pPr algn="ctr"/>
            <a:r>
              <a:rPr lang="en-GB" sz="2000" b="1" dirty="0"/>
              <a:t>OBJECT</a:t>
            </a:r>
          </a:p>
        </p:txBody>
      </p:sp>
      <p:sp>
        <p:nvSpPr>
          <p:cNvPr id="13" name="TextBox 12">
            <a:extLst>
              <a:ext uri="{FF2B5EF4-FFF2-40B4-BE49-F238E27FC236}">
                <a16:creationId xmlns:a16="http://schemas.microsoft.com/office/drawing/2014/main" id="{C37F5759-FAA0-44E0-8C64-823E81E169A2}"/>
              </a:ext>
            </a:extLst>
          </p:cNvPr>
          <p:cNvSpPr txBox="1"/>
          <p:nvPr/>
        </p:nvSpPr>
        <p:spPr>
          <a:xfrm>
            <a:off x="1741858" y="2528625"/>
            <a:ext cx="1866364" cy="400110"/>
          </a:xfrm>
          <a:prstGeom prst="rect">
            <a:avLst/>
          </a:prstGeom>
          <a:noFill/>
        </p:spPr>
        <p:txBody>
          <a:bodyPr wrap="square" rtlCol="0">
            <a:spAutoFit/>
          </a:bodyPr>
          <a:lstStyle/>
          <a:p>
            <a:pPr algn="ctr"/>
            <a:r>
              <a:rPr lang="en-GB" sz="2000" b="1" dirty="0"/>
              <a:t>Ich</a:t>
            </a:r>
          </a:p>
        </p:txBody>
      </p:sp>
      <p:sp>
        <p:nvSpPr>
          <p:cNvPr id="29" name="TextBox 28">
            <a:extLst>
              <a:ext uri="{FF2B5EF4-FFF2-40B4-BE49-F238E27FC236}">
                <a16:creationId xmlns:a16="http://schemas.microsoft.com/office/drawing/2014/main" id="{6D20BB49-9CD2-4C68-8503-46B01F4E581A}"/>
              </a:ext>
            </a:extLst>
          </p:cNvPr>
          <p:cNvSpPr txBox="1"/>
          <p:nvPr/>
        </p:nvSpPr>
        <p:spPr>
          <a:xfrm>
            <a:off x="4032128" y="2528225"/>
            <a:ext cx="1866364" cy="400110"/>
          </a:xfrm>
          <a:prstGeom prst="rect">
            <a:avLst/>
          </a:prstGeom>
          <a:noFill/>
        </p:spPr>
        <p:txBody>
          <a:bodyPr wrap="square" rtlCol="0">
            <a:spAutoFit/>
          </a:bodyPr>
          <a:lstStyle/>
          <a:p>
            <a:pPr algn="ctr"/>
            <a:r>
              <a:rPr lang="en-GB" sz="2000" dirty="0" err="1"/>
              <a:t>sehe</a:t>
            </a:r>
            <a:endParaRPr lang="en-GB" sz="2000" dirty="0"/>
          </a:p>
        </p:txBody>
      </p:sp>
      <p:sp>
        <p:nvSpPr>
          <p:cNvPr id="30" name="TextBox 29">
            <a:extLst>
              <a:ext uri="{FF2B5EF4-FFF2-40B4-BE49-F238E27FC236}">
                <a16:creationId xmlns:a16="http://schemas.microsoft.com/office/drawing/2014/main" id="{9C5ADC31-DC9E-4BFC-8995-5B4FDD8BDD7F}"/>
              </a:ext>
            </a:extLst>
          </p:cNvPr>
          <p:cNvSpPr txBox="1"/>
          <p:nvPr/>
        </p:nvSpPr>
        <p:spPr>
          <a:xfrm>
            <a:off x="6096001" y="2539152"/>
            <a:ext cx="2275826" cy="400110"/>
          </a:xfrm>
          <a:prstGeom prst="rect">
            <a:avLst/>
          </a:prstGeom>
          <a:noFill/>
        </p:spPr>
        <p:txBody>
          <a:bodyPr wrap="square" rtlCol="0">
            <a:spAutoFit/>
          </a:bodyPr>
          <a:lstStyle/>
          <a:p>
            <a:pPr algn="ctr"/>
            <a:r>
              <a:rPr lang="en-GB" sz="2000" b="1" dirty="0"/>
              <a:t>dich.</a:t>
            </a:r>
          </a:p>
        </p:txBody>
      </p:sp>
      <p:sp>
        <p:nvSpPr>
          <p:cNvPr id="32" name="Rectangle 31">
            <a:extLst>
              <a:ext uri="{FF2B5EF4-FFF2-40B4-BE49-F238E27FC236}">
                <a16:creationId xmlns:a16="http://schemas.microsoft.com/office/drawing/2014/main" id="{B53669B2-ABAA-43F0-B93B-51F3BFEE2FC1}"/>
              </a:ext>
            </a:extLst>
          </p:cNvPr>
          <p:cNvSpPr/>
          <p:nvPr/>
        </p:nvSpPr>
        <p:spPr>
          <a:xfrm>
            <a:off x="1756301" y="3714754"/>
            <a:ext cx="6615524" cy="389183"/>
          </a:xfrm>
          <a:prstGeom prst="rect">
            <a:avLst/>
          </a:prstGeom>
          <a:solidFill>
            <a:srgbClr val="FFFAEF"/>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3" name="TextBox 32">
            <a:extLst>
              <a:ext uri="{FF2B5EF4-FFF2-40B4-BE49-F238E27FC236}">
                <a16:creationId xmlns:a16="http://schemas.microsoft.com/office/drawing/2014/main" id="{0CCE2DB1-D914-4F52-A9E1-F264D3B65F42}"/>
              </a:ext>
            </a:extLst>
          </p:cNvPr>
          <p:cNvSpPr txBox="1"/>
          <p:nvPr/>
        </p:nvSpPr>
        <p:spPr>
          <a:xfrm>
            <a:off x="1741857" y="3704227"/>
            <a:ext cx="1866364" cy="400110"/>
          </a:xfrm>
          <a:prstGeom prst="rect">
            <a:avLst/>
          </a:prstGeom>
          <a:noFill/>
        </p:spPr>
        <p:txBody>
          <a:bodyPr wrap="square" rtlCol="0">
            <a:spAutoFit/>
          </a:bodyPr>
          <a:lstStyle/>
          <a:p>
            <a:pPr algn="ctr"/>
            <a:r>
              <a:rPr lang="en-GB" sz="2000" b="1" dirty="0"/>
              <a:t>Du</a:t>
            </a:r>
          </a:p>
        </p:txBody>
      </p:sp>
      <p:sp>
        <p:nvSpPr>
          <p:cNvPr id="34" name="TextBox 33">
            <a:extLst>
              <a:ext uri="{FF2B5EF4-FFF2-40B4-BE49-F238E27FC236}">
                <a16:creationId xmlns:a16="http://schemas.microsoft.com/office/drawing/2014/main" id="{C6EB9E3B-2669-44A3-969E-35A494C9933B}"/>
              </a:ext>
            </a:extLst>
          </p:cNvPr>
          <p:cNvSpPr txBox="1"/>
          <p:nvPr/>
        </p:nvSpPr>
        <p:spPr>
          <a:xfrm>
            <a:off x="4032127" y="3703827"/>
            <a:ext cx="1866364" cy="400110"/>
          </a:xfrm>
          <a:prstGeom prst="rect">
            <a:avLst/>
          </a:prstGeom>
          <a:noFill/>
        </p:spPr>
        <p:txBody>
          <a:bodyPr wrap="square" rtlCol="0">
            <a:spAutoFit/>
          </a:bodyPr>
          <a:lstStyle/>
          <a:p>
            <a:pPr algn="ctr"/>
            <a:r>
              <a:rPr lang="en-GB" sz="2000" dirty="0" err="1"/>
              <a:t>siehst</a:t>
            </a:r>
            <a:endParaRPr lang="en-GB" sz="2000" dirty="0"/>
          </a:p>
        </p:txBody>
      </p:sp>
      <p:sp>
        <p:nvSpPr>
          <p:cNvPr id="35" name="TextBox 34">
            <a:extLst>
              <a:ext uri="{FF2B5EF4-FFF2-40B4-BE49-F238E27FC236}">
                <a16:creationId xmlns:a16="http://schemas.microsoft.com/office/drawing/2014/main" id="{E13C6FC7-89FD-488C-9C7A-2BD66BEFCDEE}"/>
              </a:ext>
            </a:extLst>
          </p:cNvPr>
          <p:cNvSpPr txBox="1"/>
          <p:nvPr/>
        </p:nvSpPr>
        <p:spPr>
          <a:xfrm>
            <a:off x="6096000" y="3714754"/>
            <a:ext cx="2275826" cy="400110"/>
          </a:xfrm>
          <a:prstGeom prst="rect">
            <a:avLst/>
          </a:prstGeom>
          <a:noFill/>
        </p:spPr>
        <p:txBody>
          <a:bodyPr wrap="square" rtlCol="0">
            <a:spAutoFit/>
          </a:bodyPr>
          <a:lstStyle/>
          <a:p>
            <a:pPr algn="ctr"/>
            <a:r>
              <a:rPr lang="en-GB" sz="2000" b="1" dirty="0" err="1"/>
              <a:t>mich.</a:t>
            </a:r>
            <a:endParaRPr lang="en-GB" sz="2000" b="1" dirty="0"/>
          </a:p>
        </p:txBody>
      </p:sp>
      <p:sp>
        <p:nvSpPr>
          <p:cNvPr id="59" name="Rectangle 58">
            <a:extLst>
              <a:ext uri="{FF2B5EF4-FFF2-40B4-BE49-F238E27FC236}">
                <a16:creationId xmlns:a16="http://schemas.microsoft.com/office/drawing/2014/main" id="{C476A910-C0CD-4951-AAD9-C8EC76A67946}"/>
              </a:ext>
            </a:extLst>
          </p:cNvPr>
          <p:cNvSpPr/>
          <p:nvPr/>
        </p:nvSpPr>
        <p:spPr>
          <a:xfrm>
            <a:off x="1756300" y="3001496"/>
            <a:ext cx="6615524" cy="389183"/>
          </a:xfrm>
          <a:prstGeom prst="rect">
            <a:avLst/>
          </a:prstGeom>
          <a:solidFill>
            <a:srgbClr val="FFFAEF"/>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0" name="TextBox 59">
            <a:extLst>
              <a:ext uri="{FF2B5EF4-FFF2-40B4-BE49-F238E27FC236}">
                <a16:creationId xmlns:a16="http://schemas.microsoft.com/office/drawing/2014/main" id="{E10F11E0-F773-477E-9568-5A673B940A43}"/>
              </a:ext>
            </a:extLst>
          </p:cNvPr>
          <p:cNvSpPr txBox="1"/>
          <p:nvPr/>
        </p:nvSpPr>
        <p:spPr>
          <a:xfrm>
            <a:off x="1741856" y="2990969"/>
            <a:ext cx="1866364" cy="400110"/>
          </a:xfrm>
          <a:prstGeom prst="rect">
            <a:avLst/>
          </a:prstGeom>
          <a:noFill/>
        </p:spPr>
        <p:txBody>
          <a:bodyPr wrap="square" rtlCol="0">
            <a:spAutoFit/>
          </a:bodyPr>
          <a:lstStyle/>
          <a:p>
            <a:pPr algn="ctr"/>
            <a:r>
              <a:rPr lang="en-GB" sz="2000" b="1" dirty="0"/>
              <a:t>I</a:t>
            </a:r>
          </a:p>
        </p:txBody>
      </p:sp>
      <p:sp>
        <p:nvSpPr>
          <p:cNvPr id="70" name="TextBox 69">
            <a:extLst>
              <a:ext uri="{FF2B5EF4-FFF2-40B4-BE49-F238E27FC236}">
                <a16:creationId xmlns:a16="http://schemas.microsoft.com/office/drawing/2014/main" id="{68CF3F48-6525-42EF-89BD-9E330EE9A100}"/>
              </a:ext>
            </a:extLst>
          </p:cNvPr>
          <p:cNvSpPr txBox="1"/>
          <p:nvPr/>
        </p:nvSpPr>
        <p:spPr>
          <a:xfrm>
            <a:off x="4032126" y="2990569"/>
            <a:ext cx="1866364" cy="400110"/>
          </a:xfrm>
          <a:prstGeom prst="rect">
            <a:avLst/>
          </a:prstGeom>
          <a:noFill/>
        </p:spPr>
        <p:txBody>
          <a:bodyPr wrap="square" rtlCol="0">
            <a:spAutoFit/>
          </a:bodyPr>
          <a:lstStyle/>
          <a:p>
            <a:pPr algn="ctr"/>
            <a:r>
              <a:rPr lang="en-GB" sz="2000" dirty="0"/>
              <a:t>see</a:t>
            </a:r>
          </a:p>
        </p:txBody>
      </p:sp>
      <p:sp>
        <p:nvSpPr>
          <p:cNvPr id="71" name="TextBox 70">
            <a:extLst>
              <a:ext uri="{FF2B5EF4-FFF2-40B4-BE49-F238E27FC236}">
                <a16:creationId xmlns:a16="http://schemas.microsoft.com/office/drawing/2014/main" id="{4469696F-8FAF-4D16-8D0F-D05F25372DDA}"/>
              </a:ext>
            </a:extLst>
          </p:cNvPr>
          <p:cNvSpPr txBox="1"/>
          <p:nvPr/>
        </p:nvSpPr>
        <p:spPr>
          <a:xfrm>
            <a:off x="6095999" y="3001496"/>
            <a:ext cx="2275826" cy="400110"/>
          </a:xfrm>
          <a:prstGeom prst="rect">
            <a:avLst/>
          </a:prstGeom>
          <a:noFill/>
        </p:spPr>
        <p:txBody>
          <a:bodyPr wrap="square" rtlCol="0">
            <a:spAutoFit/>
          </a:bodyPr>
          <a:lstStyle/>
          <a:p>
            <a:pPr algn="ctr"/>
            <a:r>
              <a:rPr lang="en-GB" sz="2000" b="1" dirty="0"/>
              <a:t>you.</a:t>
            </a:r>
          </a:p>
        </p:txBody>
      </p:sp>
      <p:sp>
        <p:nvSpPr>
          <p:cNvPr id="72" name="Rectangle 71">
            <a:extLst>
              <a:ext uri="{FF2B5EF4-FFF2-40B4-BE49-F238E27FC236}">
                <a16:creationId xmlns:a16="http://schemas.microsoft.com/office/drawing/2014/main" id="{C54FB279-FAD7-46DC-B770-2687B44F521D}"/>
              </a:ext>
            </a:extLst>
          </p:cNvPr>
          <p:cNvSpPr/>
          <p:nvPr/>
        </p:nvSpPr>
        <p:spPr>
          <a:xfrm>
            <a:off x="1756299" y="4195423"/>
            <a:ext cx="6615524" cy="389183"/>
          </a:xfrm>
          <a:prstGeom prst="rect">
            <a:avLst/>
          </a:prstGeom>
          <a:solidFill>
            <a:srgbClr val="FFFAEF"/>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3" name="TextBox 72">
            <a:extLst>
              <a:ext uri="{FF2B5EF4-FFF2-40B4-BE49-F238E27FC236}">
                <a16:creationId xmlns:a16="http://schemas.microsoft.com/office/drawing/2014/main" id="{DC67544A-0459-47E7-97F6-79E412C60C92}"/>
              </a:ext>
            </a:extLst>
          </p:cNvPr>
          <p:cNvSpPr txBox="1"/>
          <p:nvPr/>
        </p:nvSpPr>
        <p:spPr>
          <a:xfrm>
            <a:off x="1741855" y="4184896"/>
            <a:ext cx="1866364" cy="400110"/>
          </a:xfrm>
          <a:prstGeom prst="rect">
            <a:avLst/>
          </a:prstGeom>
          <a:noFill/>
        </p:spPr>
        <p:txBody>
          <a:bodyPr wrap="square" rtlCol="0">
            <a:spAutoFit/>
          </a:bodyPr>
          <a:lstStyle/>
          <a:p>
            <a:pPr algn="ctr"/>
            <a:r>
              <a:rPr lang="en-GB" sz="2000" b="1" dirty="0"/>
              <a:t>You</a:t>
            </a:r>
          </a:p>
        </p:txBody>
      </p:sp>
      <p:sp>
        <p:nvSpPr>
          <p:cNvPr id="74" name="TextBox 73">
            <a:extLst>
              <a:ext uri="{FF2B5EF4-FFF2-40B4-BE49-F238E27FC236}">
                <a16:creationId xmlns:a16="http://schemas.microsoft.com/office/drawing/2014/main" id="{83030BEC-9E76-44CF-9A63-EC051676FD04}"/>
              </a:ext>
            </a:extLst>
          </p:cNvPr>
          <p:cNvSpPr txBox="1"/>
          <p:nvPr/>
        </p:nvSpPr>
        <p:spPr>
          <a:xfrm>
            <a:off x="4032125" y="4184496"/>
            <a:ext cx="1866364" cy="400110"/>
          </a:xfrm>
          <a:prstGeom prst="rect">
            <a:avLst/>
          </a:prstGeom>
          <a:noFill/>
        </p:spPr>
        <p:txBody>
          <a:bodyPr wrap="square" rtlCol="0">
            <a:spAutoFit/>
          </a:bodyPr>
          <a:lstStyle/>
          <a:p>
            <a:pPr algn="ctr"/>
            <a:r>
              <a:rPr lang="en-GB" sz="2000" dirty="0"/>
              <a:t>see</a:t>
            </a:r>
          </a:p>
        </p:txBody>
      </p:sp>
      <p:sp>
        <p:nvSpPr>
          <p:cNvPr id="75" name="TextBox 74">
            <a:extLst>
              <a:ext uri="{FF2B5EF4-FFF2-40B4-BE49-F238E27FC236}">
                <a16:creationId xmlns:a16="http://schemas.microsoft.com/office/drawing/2014/main" id="{86B2C988-100B-4013-ACF2-E853F2A1E0B6}"/>
              </a:ext>
            </a:extLst>
          </p:cNvPr>
          <p:cNvSpPr txBox="1"/>
          <p:nvPr/>
        </p:nvSpPr>
        <p:spPr>
          <a:xfrm>
            <a:off x="6095998" y="4195423"/>
            <a:ext cx="2275826" cy="400110"/>
          </a:xfrm>
          <a:prstGeom prst="rect">
            <a:avLst/>
          </a:prstGeom>
          <a:noFill/>
        </p:spPr>
        <p:txBody>
          <a:bodyPr wrap="square" rtlCol="0">
            <a:spAutoFit/>
          </a:bodyPr>
          <a:lstStyle/>
          <a:p>
            <a:pPr algn="ctr"/>
            <a:r>
              <a:rPr lang="en-GB" sz="2000" b="1" dirty="0"/>
              <a:t>me.</a:t>
            </a:r>
          </a:p>
        </p:txBody>
      </p:sp>
      <p:sp>
        <p:nvSpPr>
          <p:cNvPr id="76" name="Speech Bubble: Rectangle with Corners Rounded 75">
            <a:extLst>
              <a:ext uri="{FF2B5EF4-FFF2-40B4-BE49-F238E27FC236}">
                <a16:creationId xmlns:a16="http://schemas.microsoft.com/office/drawing/2014/main" id="{D45B3166-71CA-4FD6-9ADB-16BC941388B3}"/>
              </a:ext>
            </a:extLst>
          </p:cNvPr>
          <p:cNvSpPr/>
          <p:nvPr/>
        </p:nvSpPr>
        <p:spPr>
          <a:xfrm>
            <a:off x="8635816" y="1626442"/>
            <a:ext cx="2654356" cy="1816679"/>
          </a:xfrm>
          <a:prstGeom prst="wedgeRoundRectCallout">
            <a:avLst>
              <a:gd name="adj1" fmla="val -72706"/>
              <a:gd name="adj2" fmla="val 14378"/>
              <a:gd name="adj3" fmla="val 16667"/>
            </a:avLst>
          </a:prstGeom>
          <a:solidFill>
            <a:srgbClr val="FF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tx1"/>
                </a:solidFill>
                <a:latin typeface="Century Gothic" panose="020F0302020204030204"/>
              </a:rPr>
              <a:t>Note: </a:t>
            </a:r>
            <a:r>
              <a:rPr lang="en-GB" sz="2000" dirty="0">
                <a:solidFill>
                  <a:schemeClr val="tx1"/>
                </a:solidFill>
                <a:latin typeface="Century Gothic" panose="020F0302020204030204"/>
              </a:rPr>
              <a:t>English uses </a:t>
            </a:r>
            <a:r>
              <a:rPr lang="en-GB" sz="2000" b="1" dirty="0">
                <a:solidFill>
                  <a:schemeClr val="tx1"/>
                </a:solidFill>
                <a:latin typeface="Century Gothic" panose="020F0302020204030204"/>
              </a:rPr>
              <a:t>‘you’ </a:t>
            </a:r>
            <a:r>
              <a:rPr lang="en-GB" sz="2000" dirty="0">
                <a:solidFill>
                  <a:schemeClr val="tx1"/>
                </a:solidFill>
                <a:latin typeface="Century Gothic" panose="020F0302020204030204"/>
              </a:rPr>
              <a:t>for both subject and object pronouns. </a:t>
            </a:r>
            <a:endParaRPr kumimoji="0" lang="en-GB" sz="2000" i="0" u="none" strike="noStrike" kern="1200" cap="none" spc="0" normalizeH="0" baseline="0" noProof="0" dirty="0">
              <a:ln>
                <a:noFill/>
              </a:ln>
              <a:solidFill>
                <a:schemeClr val="tx1"/>
              </a:solidFill>
              <a:effectLst/>
              <a:uLnTx/>
              <a:uFillTx/>
              <a:latin typeface="Century Gothic" panose="020F0302020204030204"/>
            </a:endParaRPr>
          </a:p>
        </p:txBody>
      </p:sp>
      <p:sp>
        <p:nvSpPr>
          <p:cNvPr id="77" name="Speech Bubble: Rectangle with Corners Rounded 76">
            <a:hlinkClick r:id="" action="ppaction://noaction">
              <a:snd r:embed="rId3" name="23. nein Wolfgang.wav"/>
            </a:hlinkClick>
            <a:extLst>
              <a:ext uri="{FF2B5EF4-FFF2-40B4-BE49-F238E27FC236}">
                <a16:creationId xmlns:a16="http://schemas.microsoft.com/office/drawing/2014/main" id="{D13A84DB-5148-4AE8-89D7-DA593989DDA3}"/>
              </a:ext>
            </a:extLst>
          </p:cNvPr>
          <p:cNvSpPr/>
          <p:nvPr/>
        </p:nvSpPr>
        <p:spPr>
          <a:xfrm>
            <a:off x="2076422" y="4693964"/>
            <a:ext cx="2654356" cy="1368917"/>
          </a:xfrm>
          <a:prstGeom prst="wedgeRoundRectCallout">
            <a:avLst>
              <a:gd name="adj1" fmla="val -65816"/>
              <a:gd name="adj2" fmla="val 24727"/>
              <a:gd name="adj3" fmla="val 16667"/>
            </a:avLst>
          </a:prstGeom>
          <a:solidFill>
            <a:srgbClr val="FFFAE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chemeClr val="tx1"/>
                </a:solidFill>
                <a:latin typeface="Century Gothic" panose="020F0302020204030204"/>
              </a:rPr>
              <a:t>Nein</a:t>
            </a:r>
            <a:r>
              <a:rPr lang="en-GB" sz="2000" dirty="0">
                <a:solidFill>
                  <a:schemeClr val="tx1"/>
                </a:solidFill>
                <a:latin typeface="Century Gothic" panose="020F0302020204030204"/>
              </a:rPr>
              <a:t>, Wolfgang!  Ich </a:t>
            </a:r>
            <a:r>
              <a:rPr lang="en-GB" sz="2000" dirty="0" err="1">
                <a:solidFill>
                  <a:schemeClr val="tx1"/>
                </a:solidFill>
                <a:latin typeface="Century Gothic" panose="020F0302020204030204"/>
              </a:rPr>
              <a:t>sehe</a:t>
            </a:r>
            <a:r>
              <a:rPr lang="en-GB" sz="2000" dirty="0">
                <a:solidFill>
                  <a:schemeClr val="tx1"/>
                </a:solidFill>
                <a:latin typeface="Century Gothic" panose="020F0302020204030204"/>
              </a:rPr>
              <a:t> dich </a:t>
            </a:r>
            <a:r>
              <a:rPr lang="en-GB" sz="2000" b="1" dirty="0" err="1">
                <a:solidFill>
                  <a:schemeClr val="tx1"/>
                </a:solidFill>
                <a:latin typeface="Century Gothic" panose="020F0302020204030204"/>
              </a:rPr>
              <a:t>nicht</a:t>
            </a:r>
            <a:r>
              <a:rPr lang="en-GB" sz="2000" dirty="0">
                <a:solidFill>
                  <a:schemeClr val="tx1"/>
                </a:solidFill>
                <a:latin typeface="Century Gothic" panose="020F0302020204030204"/>
              </a:rPr>
              <a:t>!  Ich </a:t>
            </a:r>
            <a:r>
              <a:rPr lang="en-GB" sz="2000" dirty="0" err="1">
                <a:solidFill>
                  <a:schemeClr val="tx1"/>
                </a:solidFill>
                <a:latin typeface="Century Gothic" panose="020F0302020204030204"/>
              </a:rPr>
              <a:t>sehe</a:t>
            </a:r>
            <a:r>
              <a:rPr lang="en-GB" sz="2000" dirty="0">
                <a:solidFill>
                  <a:schemeClr val="tx1"/>
                </a:solidFill>
                <a:latin typeface="Century Gothic" panose="020F0302020204030204"/>
              </a:rPr>
              <a:t> </a:t>
            </a:r>
            <a:r>
              <a:rPr lang="en-GB" sz="2000" b="1" dirty="0" err="1">
                <a:solidFill>
                  <a:schemeClr val="tx1"/>
                </a:solidFill>
                <a:latin typeface="Century Gothic" panose="020F0302020204030204"/>
              </a:rPr>
              <a:t>nichts</a:t>
            </a:r>
            <a:r>
              <a:rPr lang="en-GB" sz="2000" dirty="0">
                <a:solidFill>
                  <a:schemeClr val="tx1"/>
                </a:solidFill>
                <a:latin typeface="Century Gothic" panose="020F0302020204030204"/>
              </a:rPr>
              <a:t>!</a:t>
            </a:r>
            <a:endParaRPr kumimoji="0" lang="en-GB" sz="2000" i="0" u="none" strike="noStrike" kern="1200" cap="none" spc="0" normalizeH="0" baseline="0" noProof="0" dirty="0">
              <a:ln>
                <a:noFill/>
              </a:ln>
              <a:solidFill>
                <a:schemeClr val="tx1"/>
              </a:solidFill>
              <a:effectLst/>
              <a:uLnTx/>
              <a:uFillTx/>
              <a:latin typeface="Century Gothic" panose="020F0302020204030204"/>
            </a:endParaRPr>
          </a:p>
        </p:txBody>
      </p:sp>
      <p:pic>
        <p:nvPicPr>
          <p:cNvPr id="78" name="Picture 77" descr="A close up of a logo&#10;&#10;Description automatically generated">
            <a:extLst>
              <a:ext uri="{FF2B5EF4-FFF2-40B4-BE49-F238E27FC236}">
                <a16:creationId xmlns:a16="http://schemas.microsoft.com/office/drawing/2014/main" id="{8B2DF1F4-CD06-4673-8F1F-96A7BA13A2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63398" y="4624855"/>
            <a:ext cx="1378457" cy="1507133"/>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EFAB7657-B172-45C4-A7B6-9C85004FB1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0448" y="4395478"/>
            <a:ext cx="954552" cy="980157"/>
          </a:xfrm>
          <a:prstGeom prst="rect">
            <a:avLst/>
          </a:prstGeom>
        </p:spPr>
      </p:pic>
      <p:sp>
        <p:nvSpPr>
          <p:cNvPr id="79" name="Rectangle 78">
            <a:extLst>
              <a:ext uri="{FF2B5EF4-FFF2-40B4-BE49-F238E27FC236}">
                <a16:creationId xmlns:a16="http://schemas.microsoft.com/office/drawing/2014/main" id="{9FF275AF-CA2E-4914-82E4-595FAD848E20}"/>
              </a:ext>
            </a:extLst>
          </p:cNvPr>
          <p:cNvSpPr/>
          <p:nvPr/>
        </p:nvSpPr>
        <p:spPr>
          <a:xfrm>
            <a:off x="5271493" y="4879429"/>
            <a:ext cx="6200659" cy="1015663"/>
          </a:xfrm>
          <a:prstGeom prst="rect">
            <a:avLst/>
          </a:prstGeom>
          <a:solidFill>
            <a:schemeClr val="tx2">
              <a:lumMod val="40000"/>
              <a:lumOff val="60000"/>
            </a:schemeClr>
          </a:solidFill>
          <a:ln>
            <a:solidFill>
              <a:schemeClr val="tx1"/>
            </a:solidFill>
          </a:ln>
        </p:spPr>
        <p:txBody>
          <a:bodyPr wrap="square">
            <a:spAutoFit/>
          </a:bodyPr>
          <a:lstStyle/>
          <a:p>
            <a:r>
              <a:rPr lang="en-GB" sz="2000" dirty="0"/>
              <a:t>Note: </a:t>
            </a:r>
            <a:r>
              <a:rPr lang="en-GB" sz="2000" b="1" dirty="0" err="1"/>
              <a:t>Nicht</a:t>
            </a:r>
            <a:r>
              <a:rPr lang="en-GB" sz="2000" b="1" dirty="0"/>
              <a:t> </a:t>
            </a:r>
            <a:r>
              <a:rPr lang="en-GB" sz="2000" dirty="0"/>
              <a:t>and </a:t>
            </a:r>
            <a:r>
              <a:rPr lang="en-GB" sz="2000" b="1" dirty="0" err="1"/>
              <a:t>nichts</a:t>
            </a:r>
            <a:r>
              <a:rPr lang="en-GB" sz="2000" dirty="0"/>
              <a:t> have separate meanings: </a:t>
            </a:r>
            <a:br>
              <a:rPr lang="en-GB" sz="2000" dirty="0"/>
            </a:br>
            <a:r>
              <a:rPr lang="en-GB" sz="2000" b="1" dirty="0" err="1"/>
              <a:t>Nicht</a:t>
            </a:r>
            <a:r>
              <a:rPr lang="en-GB" sz="2000" dirty="0"/>
              <a:t> (adv.) </a:t>
            </a:r>
            <a:r>
              <a:rPr lang="en-GB" sz="2000" dirty="0">
                <a:sym typeface="Wingdings" panose="05000000000000000000" pitchFamily="2" charset="2"/>
              </a:rPr>
              <a:t> </a:t>
            </a:r>
            <a:r>
              <a:rPr lang="en-GB" sz="2000" dirty="0"/>
              <a:t>not</a:t>
            </a:r>
            <a:br>
              <a:rPr lang="en-GB" sz="2000" dirty="0"/>
            </a:br>
            <a:r>
              <a:rPr lang="en-GB" sz="2000" b="1" dirty="0" err="1"/>
              <a:t>Nichts</a:t>
            </a:r>
            <a:r>
              <a:rPr lang="en-GB" sz="2000" dirty="0"/>
              <a:t> (pron.)</a:t>
            </a:r>
            <a:r>
              <a:rPr lang="en-GB" sz="2000" dirty="0">
                <a:sym typeface="Wingdings" panose="05000000000000000000" pitchFamily="2" charset="2"/>
              </a:rPr>
              <a:t> </a:t>
            </a:r>
            <a:r>
              <a:rPr lang="en-GB" sz="2000" dirty="0"/>
              <a:t>nothing</a:t>
            </a:r>
          </a:p>
        </p:txBody>
      </p:sp>
      <p:pic>
        <p:nvPicPr>
          <p:cNvPr id="10" name="Picture 9" descr="A close up of a logo&#10;&#10;Description automatically generated">
            <a:extLst>
              <a:ext uri="{FF2B5EF4-FFF2-40B4-BE49-F238E27FC236}">
                <a16:creationId xmlns:a16="http://schemas.microsoft.com/office/drawing/2014/main" id="{A3FE28F1-BFBA-47D9-AE8A-371794C4752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3958" y="2625190"/>
            <a:ext cx="1115530" cy="1655599"/>
          </a:xfrm>
          <a:prstGeom prst="rect">
            <a:avLst/>
          </a:prstGeom>
        </p:spPr>
      </p:pic>
    </p:spTree>
    <p:extLst>
      <p:ext uri="{BB962C8B-B14F-4D97-AF65-F5344CB8AC3E}">
        <p14:creationId xmlns:p14="http://schemas.microsoft.com/office/powerpoint/2010/main" val="3802480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7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7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7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76"/>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77"/>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78"/>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8"/>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5" grpId="0" animBg="1"/>
      <p:bldP spid="26" grpId="0" animBg="1"/>
      <p:bldP spid="27" grpId="0" animBg="1"/>
      <p:bldP spid="13" grpId="0"/>
      <p:bldP spid="29" grpId="0"/>
      <p:bldP spid="30" grpId="0"/>
      <p:bldP spid="32" grpId="0" animBg="1"/>
      <p:bldP spid="33" grpId="0"/>
      <p:bldP spid="34" grpId="0"/>
      <p:bldP spid="35" grpId="0"/>
      <p:bldP spid="59" grpId="0" animBg="1"/>
      <p:bldP spid="60" grpId="0"/>
      <p:bldP spid="70" grpId="0"/>
      <p:bldP spid="71" grpId="0"/>
      <p:bldP spid="72" grpId="0" animBg="1"/>
      <p:bldP spid="73" grpId="0"/>
      <p:bldP spid="74" grpId="0"/>
      <p:bldP spid="75" grpId="0"/>
      <p:bldP spid="76" grpId="0" animBg="1"/>
      <p:bldP spid="77" grpId="0" animBg="1"/>
      <p:bldP spid="7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13557"/>
            <a:ext cx="5743173" cy="647577"/>
          </a:xfrm>
        </p:spPr>
        <p:txBody>
          <a:bodyPr>
            <a:noAutofit/>
          </a:bodyPr>
          <a:lstStyle/>
          <a:p>
            <a:r>
              <a:rPr lang="en-GB" sz="2800" b="1" dirty="0">
                <a:solidFill>
                  <a:schemeClr val="bg1"/>
                </a:solidFill>
              </a:rPr>
              <a:t>Mia </a:t>
            </a:r>
            <a:r>
              <a:rPr lang="en-GB" sz="2800" b="1" dirty="0" err="1">
                <a:solidFill>
                  <a:schemeClr val="bg1"/>
                </a:solidFill>
              </a:rPr>
              <a:t>telefoniert</a:t>
            </a:r>
            <a:r>
              <a:rPr lang="en-GB" sz="2800" b="1" dirty="0">
                <a:solidFill>
                  <a:schemeClr val="bg1"/>
                </a:solidFill>
              </a:rPr>
              <a:t> </a:t>
            </a:r>
            <a:r>
              <a:rPr lang="en-GB" sz="2800" b="1" dirty="0" err="1">
                <a:solidFill>
                  <a:schemeClr val="bg1"/>
                </a:solidFill>
              </a:rPr>
              <a:t>mit</a:t>
            </a:r>
            <a:r>
              <a:rPr lang="en-GB" sz="2800" b="1" dirty="0">
                <a:solidFill>
                  <a:schemeClr val="bg1"/>
                </a:solidFill>
              </a:rPr>
              <a:t> </a:t>
            </a:r>
            <a:r>
              <a:rPr lang="en-GB" sz="2800" b="1" dirty="0" err="1">
                <a:solidFill>
                  <a:schemeClr val="bg1"/>
                </a:solidFill>
              </a:rPr>
              <a:t>ihrer</a:t>
            </a:r>
            <a:r>
              <a:rPr lang="en-GB" sz="2800" b="1" dirty="0">
                <a:solidFill>
                  <a:schemeClr val="bg1"/>
                </a:solidFill>
              </a:rPr>
              <a:t> </a:t>
            </a:r>
            <a:r>
              <a:rPr lang="en-GB" sz="2800" b="1" dirty="0" err="1">
                <a:solidFill>
                  <a:schemeClr val="bg1"/>
                </a:solidFill>
              </a:rPr>
              <a:t>Mutti</a:t>
            </a:r>
            <a:r>
              <a:rPr lang="en-GB" sz="2800" b="1" dirty="0">
                <a:solidFill>
                  <a:schemeClr val="bg1"/>
                </a:solidFill>
              </a:rPr>
              <a:t> </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F0302020204030204"/>
                <a:ea typeface="+mn-ea"/>
                <a:cs typeface="+mn-cs"/>
              </a:rPr>
              <a:t>hören</a:t>
            </a:r>
            <a:endPar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7" name="TextBox 6">
            <a:extLst>
              <a:ext uri="{FF2B5EF4-FFF2-40B4-BE49-F238E27FC236}">
                <a16:creationId xmlns:a16="http://schemas.microsoft.com/office/drawing/2014/main" id="{5BA66137-5BC6-B54C-AFA6-AC9618E70ADD}"/>
              </a:ext>
            </a:extLst>
          </p:cNvPr>
          <p:cNvSpPr txBox="1"/>
          <p:nvPr/>
        </p:nvSpPr>
        <p:spPr>
          <a:xfrm>
            <a:off x="5440291" y="350284"/>
            <a:ext cx="563890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effectLst/>
                <a:uLnTx/>
                <a:uFillTx/>
                <a:latin typeface="Century Gothic" panose="020F0302020204030204"/>
                <a:ea typeface="+mn-ea"/>
                <a:cs typeface="+mn-cs"/>
              </a:rPr>
              <a:t>Schreib</a:t>
            </a:r>
            <a:r>
              <a:rPr kumimoji="0" lang="en-US" sz="2000" b="0" i="0" u="none" strike="noStrike" kern="1200" cap="none" spc="0" normalizeH="0" baseline="0" noProof="0" dirty="0">
                <a:ln>
                  <a:noFill/>
                </a:ln>
                <a:effectLst/>
                <a:uLnTx/>
                <a:uFillTx/>
                <a:latin typeface="Century Gothic" panose="020F0302020204030204"/>
                <a:ea typeface="+mn-ea"/>
                <a:cs typeface="+mn-cs"/>
              </a:rPr>
              <a:t> 1-6 und das </a:t>
            </a:r>
            <a:r>
              <a:rPr kumimoji="0" lang="en-US" sz="2000" b="0" i="0" u="none" strike="noStrike" kern="1200" cap="none" spc="0" normalizeH="0" baseline="0" noProof="0" dirty="0" err="1">
                <a:ln>
                  <a:noFill/>
                </a:ln>
                <a:effectLst/>
                <a:uLnTx/>
                <a:uFillTx/>
                <a:latin typeface="Century Gothic" panose="020F0302020204030204"/>
                <a:ea typeface="+mn-ea"/>
                <a:cs typeface="+mn-cs"/>
              </a:rPr>
              <a:t>Pronomen</a:t>
            </a:r>
            <a:r>
              <a:rPr kumimoji="0" lang="en-US" sz="2000" b="0" i="0" u="none" strike="noStrike" kern="1200" cap="none" spc="0" normalizeH="0" baseline="0" noProof="0" dirty="0">
                <a:ln>
                  <a:noFill/>
                </a:ln>
                <a:effectLst/>
                <a:uLnTx/>
                <a:uFillTx/>
                <a:latin typeface="Century Gothic" panose="020F0302020204030204"/>
                <a:ea typeface="+mn-ea"/>
                <a:cs typeface="+mn-cs"/>
              </a:rPr>
              <a:t>.</a:t>
            </a:r>
          </a:p>
        </p:txBody>
      </p:sp>
      <p:pic>
        <p:nvPicPr>
          <p:cNvPr id="33" name="Picture 32" descr="A close up of a logo&#10;&#10;Description automatically generated">
            <a:extLst>
              <a:ext uri="{FF2B5EF4-FFF2-40B4-BE49-F238E27FC236}">
                <a16:creationId xmlns:a16="http://schemas.microsoft.com/office/drawing/2014/main" id="{367EF0F1-7C29-4A45-A435-E3EF8A2DDA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3240104"/>
            <a:ext cx="1483058" cy="1625600"/>
          </a:xfrm>
          <a:prstGeom prst="rect">
            <a:avLst/>
          </a:prstGeom>
        </p:spPr>
      </p:pic>
      <p:sp>
        <p:nvSpPr>
          <p:cNvPr id="34" name="Speech Bubble: Rectangle with Corners Rounded 8">
            <a:hlinkClick r:id="" action="ppaction://noaction">
              <a:snd r:embed="rId4" name="24. 1. Hallo Mia.wav"/>
            </a:hlinkClick>
            <a:extLst>
              <a:ext uri="{FF2B5EF4-FFF2-40B4-BE49-F238E27FC236}">
                <a16:creationId xmlns:a16="http://schemas.microsoft.com/office/drawing/2014/main" id="{D47A0B34-5B33-A74D-A021-D7CFEF78BA12}"/>
              </a:ext>
            </a:extLst>
          </p:cNvPr>
          <p:cNvSpPr/>
          <p:nvPr/>
        </p:nvSpPr>
        <p:spPr>
          <a:xfrm>
            <a:off x="6293271" y="907367"/>
            <a:ext cx="4089970" cy="713870"/>
          </a:xfrm>
          <a:prstGeom prst="wedgeRoundRectCallout">
            <a:avLst>
              <a:gd name="adj1" fmla="val 66352"/>
              <a:gd name="adj2" fmla="val 47951"/>
              <a:gd name="adj3" fmla="val 16667"/>
            </a:avLst>
          </a:prstGeom>
          <a:solidFill>
            <a:schemeClr val="tx2">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rPr>
              <a:t>Hallo, Mia. </a:t>
            </a:r>
            <a:r>
              <a:rPr kumimoji="0" lang="en-GB" sz="2400" b="0" i="0" u="none" strike="noStrike" kern="1200" cap="none" spc="0" normalizeH="0" baseline="0" noProof="0" dirty="0" err="1">
                <a:ln>
                  <a:noFill/>
                </a:ln>
                <a:solidFill>
                  <a:schemeClr val="tx1"/>
                </a:solidFill>
                <a:effectLst/>
                <a:uLnTx/>
                <a:uFillTx/>
                <a:latin typeface="Century Gothic" panose="020F0302020204030204"/>
                <a:ea typeface="+mn-ea"/>
                <a:cs typeface="+mn-cs"/>
              </a:rPr>
              <a:t>Hörst</a:t>
            </a:r>
            <a:r>
              <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rPr>
              <a:t> du </a:t>
            </a:r>
            <a:r>
              <a:rPr kumimoji="0" lang="en-GB" sz="2400" b="1" i="0" u="none" strike="noStrike" kern="1200" cap="none" spc="0" normalizeH="0" baseline="0" noProof="0" dirty="0" err="1">
                <a:ln>
                  <a:noFill/>
                </a:ln>
                <a:solidFill>
                  <a:schemeClr val="tx1"/>
                </a:solidFill>
                <a:effectLst/>
                <a:uLnTx/>
                <a:uFillTx/>
                <a:latin typeface="Century Gothic" panose="020F0302020204030204"/>
                <a:ea typeface="+mn-ea"/>
                <a:cs typeface="+mn-cs"/>
              </a:rPr>
              <a:t>mich</a:t>
            </a:r>
            <a:r>
              <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rPr>
              <a:t>?</a:t>
            </a:r>
          </a:p>
        </p:txBody>
      </p:sp>
      <p:sp>
        <p:nvSpPr>
          <p:cNvPr id="35" name="Speech Bubble: Rectangle with Corners Rounded 8">
            <a:hlinkClick r:id="" action="ppaction://noaction">
              <a:snd r:embed="rId5" name="24. 2. Ja mutti.wav"/>
            </a:hlinkClick>
            <a:extLst>
              <a:ext uri="{FF2B5EF4-FFF2-40B4-BE49-F238E27FC236}">
                <a16:creationId xmlns:a16="http://schemas.microsoft.com/office/drawing/2014/main" id="{CC2A9508-85D3-4447-92E9-2BC8FF190872}"/>
              </a:ext>
            </a:extLst>
          </p:cNvPr>
          <p:cNvSpPr/>
          <p:nvPr/>
        </p:nvSpPr>
        <p:spPr>
          <a:xfrm>
            <a:off x="2145373" y="1251670"/>
            <a:ext cx="3950627" cy="1379839"/>
          </a:xfrm>
          <a:prstGeom prst="wedgeRoundRectCallout">
            <a:avLst>
              <a:gd name="adj1" fmla="val -83630"/>
              <a:gd name="adj2" fmla="val 67804"/>
              <a:gd name="adj3" fmla="val 16667"/>
            </a:avLst>
          </a:prstGeom>
          <a:solidFill>
            <a:srgbClr val="FFFAE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chemeClr val="tx1"/>
                </a:solidFill>
                <a:effectLst/>
                <a:uLnTx/>
                <a:uFillTx/>
                <a:latin typeface="Century Gothic" panose="020F0302020204030204"/>
                <a:ea typeface="+mn-ea"/>
                <a:cs typeface="+mn-cs"/>
              </a:rPr>
              <a:t>Ja</a:t>
            </a:r>
            <a:r>
              <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chemeClr val="tx1"/>
                </a:solidFill>
                <a:effectLst/>
                <a:uLnTx/>
                <a:uFillTx/>
                <a:latin typeface="Century Gothic" panose="020F0302020204030204"/>
                <a:ea typeface="+mn-ea"/>
                <a:cs typeface="+mn-cs"/>
              </a:rPr>
              <a:t>Mutti</a:t>
            </a:r>
            <a:r>
              <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rPr>
              <a:t>. Ich </a:t>
            </a:r>
            <a:r>
              <a:rPr kumimoji="0" lang="en-GB" sz="2400" b="0" i="0" u="none" strike="noStrike" kern="1200" cap="none" spc="0" normalizeH="0" baseline="0" noProof="0" dirty="0" err="1">
                <a:ln>
                  <a:noFill/>
                </a:ln>
                <a:solidFill>
                  <a:schemeClr val="tx1"/>
                </a:solidFill>
                <a:effectLst/>
                <a:uLnTx/>
                <a:uFillTx/>
                <a:latin typeface="Century Gothic" panose="020F0302020204030204"/>
                <a:ea typeface="+mn-ea"/>
                <a:cs typeface="+mn-cs"/>
              </a:rPr>
              <a:t>höre</a:t>
            </a:r>
            <a:r>
              <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chemeClr val="tx1"/>
                </a:solidFill>
                <a:effectLst/>
                <a:uLnTx/>
                <a:uFillTx/>
                <a:latin typeface="Century Gothic" panose="020F0302020204030204"/>
                <a:ea typeface="+mn-ea"/>
                <a:cs typeface="+mn-cs"/>
              </a:rPr>
              <a:t>dich</a:t>
            </a:r>
            <a:r>
              <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rPr>
              <a:t>. Was </a:t>
            </a:r>
            <a:r>
              <a:rPr kumimoji="0" lang="en-GB" sz="2400" b="0" i="0" u="none" strike="noStrike" kern="1200" cap="none" spc="0" normalizeH="0" baseline="0" noProof="0" dirty="0" err="1">
                <a:ln>
                  <a:noFill/>
                </a:ln>
                <a:solidFill>
                  <a:schemeClr val="tx1"/>
                </a:solidFill>
                <a:effectLst/>
                <a:uLnTx/>
                <a:uFillTx/>
                <a:latin typeface="Century Gothic" panose="020F0302020204030204"/>
                <a:ea typeface="+mn-ea"/>
                <a:cs typeface="+mn-cs"/>
              </a:rPr>
              <a:t>willst</a:t>
            </a:r>
            <a:r>
              <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rPr>
              <a:t> du </a:t>
            </a:r>
            <a:r>
              <a:rPr kumimoji="0" lang="en-GB" sz="2400" b="0" i="0" u="none" strike="noStrike" kern="1200" cap="none" spc="0" normalizeH="0" baseline="0" noProof="0" dirty="0" err="1">
                <a:ln>
                  <a:noFill/>
                </a:ln>
                <a:solidFill>
                  <a:schemeClr val="tx1"/>
                </a:solidFill>
                <a:effectLst/>
                <a:uLnTx/>
                <a:uFillTx/>
                <a:latin typeface="Century Gothic" panose="020F0302020204030204"/>
                <a:ea typeface="+mn-ea"/>
                <a:cs typeface="+mn-cs"/>
              </a:rPr>
              <a:t>denn</a:t>
            </a:r>
            <a:r>
              <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rPr>
              <a:t>?</a:t>
            </a:r>
          </a:p>
        </p:txBody>
      </p:sp>
      <p:sp>
        <p:nvSpPr>
          <p:cNvPr id="36" name="Speech Bubble: Rectangle with Corners Rounded 8">
            <a:hlinkClick r:id="" action="ppaction://noaction">
              <a:snd r:embed="rId6" name="24. 3. ich komme.wav"/>
            </a:hlinkClick>
            <a:extLst>
              <a:ext uri="{FF2B5EF4-FFF2-40B4-BE49-F238E27FC236}">
                <a16:creationId xmlns:a16="http://schemas.microsoft.com/office/drawing/2014/main" id="{A2D72452-0EB8-D444-B9A1-050B018DAF98}"/>
              </a:ext>
            </a:extLst>
          </p:cNvPr>
          <p:cNvSpPr/>
          <p:nvPr/>
        </p:nvSpPr>
        <p:spPr>
          <a:xfrm>
            <a:off x="6293271" y="1784563"/>
            <a:ext cx="4084581" cy="1355916"/>
          </a:xfrm>
          <a:prstGeom prst="wedgeRoundRectCallout">
            <a:avLst>
              <a:gd name="adj1" fmla="val 57871"/>
              <a:gd name="adj2" fmla="val 18120"/>
              <a:gd name="adj3" fmla="val 16667"/>
            </a:avLst>
          </a:prstGeom>
          <a:solidFill>
            <a:schemeClr val="tx2">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rPr>
              <a:t>Ich </a:t>
            </a:r>
            <a:r>
              <a:rPr kumimoji="0" lang="en-GB" sz="2400" b="0" i="0" u="none" strike="noStrike" kern="1200" cap="none" spc="0" normalizeH="0" baseline="0" noProof="0" dirty="0" err="1">
                <a:ln>
                  <a:noFill/>
                </a:ln>
                <a:solidFill>
                  <a:schemeClr val="tx1"/>
                </a:solidFill>
                <a:effectLst/>
                <a:uLnTx/>
                <a:uFillTx/>
                <a:latin typeface="Century Gothic" panose="020F0302020204030204"/>
                <a:ea typeface="+mn-ea"/>
                <a:cs typeface="+mn-cs"/>
              </a:rPr>
              <a:t>komme</a:t>
            </a:r>
            <a:r>
              <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chemeClr val="tx1"/>
                </a:solidFill>
                <a:effectLst/>
                <a:uLnTx/>
                <a:uFillTx/>
                <a:latin typeface="Century Gothic" panose="020F0302020204030204"/>
                <a:ea typeface="+mn-ea"/>
                <a:cs typeface="+mn-cs"/>
              </a:rPr>
              <a:t>gleich</a:t>
            </a:r>
            <a:r>
              <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chemeClr val="tx1"/>
                </a:solidFill>
                <a:effectLst/>
                <a:uLnTx/>
                <a:uFillTx/>
                <a:latin typeface="Century Gothic" panose="020F0302020204030204"/>
                <a:ea typeface="+mn-ea"/>
                <a:cs typeface="+mn-cs"/>
              </a:rPr>
              <a:t>nach</a:t>
            </a:r>
            <a:r>
              <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chemeClr val="tx1"/>
                </a:solidFill>
                <a:effectLst/>
                <a:uLnTx/>
                <a:uFillTx/>
                <a:latin typeface="Century Gothic" panose="020F0302020204030204"/>
                <a:ea typeface="+mn-ea"/>
                <a:cs typeface="+mn-cs"/>
              </a:rPr>
              <a:t>Hause</a:t>
            </a:r>
            <a:r>
              <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rPr>
              <a:t>. Sag mal, hast du </a:t>
            </a:r>
            <a:r>
              <a:rPr kumimoji="0" lang="en-GB" sz="2400" b="0" i="0" u="none" strike="noStrike" kern="1200" cap="none" spc="0" normalizeH="0" baseline="0" noProof="0" dirty="0" err="1">
                <a:ln>
                  <a:noFill/>
                </a:ln>
                <a:solidFill>
                  <a:schemeClr val="tx1"/>
                </a:solidFill>
                <a:effectLst/>
                <a:uLnTx/>
                <a:uFillTx/>
                <a:latin typeface="Century Gothic" panose="020F0302020204030204"/>
                <a:ea typeface="+mn-ea"/>
                <a:cs typeface="+mn-cs"/>
              </a:rPr>
              <a:t>dein</a:t>
            </a:r>
            <a:r>
              <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rPr>
              <a:t> Zimmer </a:t>
            </a:r>
            <a:r>
              <a:rPr kumimoji="0" lang="en-GB" sz="2400" b="0" i="0" u="none" strike="noStrike" kern="1200" cap="none" spc="0" normalizeH="0" baseline="0" noProof="0" dirty="0" err="1">
                <a:ln>
                  <a:noFill/>
                </a:ln>
                <a:solidFill>
                  <a:schemeClr val="tx1"/>
                </a:solidFill>
                <a:effectLst/>
                <a:uLnTx/>
                <a:uFillTx/>
                <a:latin typeface="Century Gothic" panose="020F0302020204030204"/>
                <a:ea typeface="+mn-ea"/>
                <a:cs typeface="+mn-cs"/>
              </a:rPr>
              <a:t>geputzt</a:t>
            </a:r>
            <a:r>
              <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rPr>
              <a:t>?</a:t>
            </a:r>
          </a:p>
        </p:txBody>
      </p:sp>
      <p:sp>
        <p:nvSpPr>
          <p:cNvPr id="37" name="Speech Bubble: Rectangle with Corners Rounded 8">
            <a:hlinkClick r:id="" action="ppaction://noaction">
              <a:snd r:embed="rId7" name="24. 4. ja Mutti.wav"/>
            </a:hlinkClick>
            <a:extLst>
              <a:ext uri="{FF2B5EF4-FFF2-40B4-BE49-F238E27FC236}">
                <a16:creationId xmlns:a16="http://schemas.microsoft.com/office/drawing/2014/main" id="{57100F5A-047E-594E-ACC1-F078F2939BC8}"/>
              </a:ext>
            </a:extLst>
          </p:cNvPr>
          <p:cNvSpPr/>
          <p:nvPr/>
        </p:nvSpPr>
        <p:spPr>
          <a:xfrm>
            <a:off x="2180430" y="2768378"/>
            <a:ext cx="3915570" cy="1045154"/>
          </a:xfrm>
          <a:prstGeom prst="wedgeRoundRectCallout">
            <a:avLst>
              <a:gd name="adj1" fmla="val -69359"/>
              <a:gd name="adj2" fmla="val 45136"/>
              <a:gd name="adj3" fmla="val 16667"/>
            </a:avLst>
          </a:prstGeom>
          <a:solidFill>
            <a:srgbClr val="FFFAE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chemeClr val="tx1"/>
                </a:solidFill>
                <a:effectLst/>
                <a:uLnTx/>
                <a:uFillTx/>
                <a:latin typeface="Century Gothic" panose="020F0302020204030204"/>
                <a:ea typeface="+mn-ea"/>
                <a:cs typeface="+mn-cs"/>
              </a:rPr>
              <a:t>Ja</a:t>
            </a:r>
            <a:r>
              <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chemeClr val="tx1"/>
                </a:solidFill>
                <a:effectLst/>
                <a:uLnTx/>
                <a:uFillTx/>
                <a:latin typeface="Century Gothic" panose="020F0302020204030204"/>
                <a:ea typeface="+mn-ea"/>
                <a:cs typeface="+mn-cs"/>
              </a:rPr>
              <a:t>Mutti</a:t>
            </a:r>
            <a:r>
              <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rPr>
              <a:t>. Ich </a:t>
            </a:r>
            <a:r>
              <a:rPr kumimoji="0" lang="en-GB" sz="2400" b="0" i="0" u="none" strike="noStrike" kern="1200" cap="none" spc="0" normalizeH="0" baseline="0" noProof="0" dirty="0" err="1">
                <a:ln>
                  <a:noFill/>
                </a:ln>
                <a:solidFill>
                  <a:schemeClr val="tx1"/>
                </a:solidFill>
                <a:effectLst/>
                <a:uLnTx/>
                <a:uFillTx/>
                <a:latin typeface="Century Gothic" panose="020F0302020204030204"/>
                <a:ea typeface="+mn-ea"/>
                <a:cs typeface="+mn-cs"/>
              </a:rPr>
              <a:t>habe</a:t>
            </a:r>
            <a:r>
              <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chemeClr val="tx1"/>
                </a:solidFill>
                <a:effectLst/>
                <a:uLnTx/>
                <a:uFillTx/>
                <a:latin typeface="Century Gothic" panose="020F0302020204030204"/>
                <a:ea typeface="+mn-ea"/>
                <a:cs typeface="+mn-cs"/>
              </a:rPr>
              <a:t>es</a:t>
            </a:r>
            <a:r>
              <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chemeClr val="tx1"/>
                </a:solidFill>
                <a:effectLst/>
                <a:uLnTx/>
                <a:uFillTx/>
                <a:latin typeface="Century Gothic" panose="020F0302020204030204"/>
                <a:ea typeface="+mn-ea"/>
                <a:cs typeface="+mn-cs"/>
              </a:rPr>
              <a:t>schon</a:t>
            </a:r>
            <a:r>
              <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chemeClr val="tx1"/>
                </a:solidFill>
                <a:effectLst/>
                <a:uLnTx/>
                <a:uFillTx/>
                <a:latin typeface="Century Gothic" panose="020F0302020204030204"/>
                <a:ea typeface="+mn-ea"/>
                <a:cs typeface="+mn-cs"/>
              </a:rPr>
              <a:t>geputzt</a:t>
            </a:r>
            <a:r>
              <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rPr>
              <a:t>.</a:t>
            </a:r>
          </a:p>
        </p:txBody>
      </p:sp>
      <p:sp>
        <p:nvSpPr>
          <p:cNvPr id="38" name="Speech Bubble: Rectangle with Corners Rounded 8">
            <a:hlinkClick r:id="" action="ppaction://noaction">
              <a:snd r:embed="rId8" name="24. 5. und hat.wav"/>
            </a:hlinkClick>
            <a:extLst>
              <a:ext uri="{FF2B5EF4-FFF2-40B4-BE49-F238E27FC236}">
                <a16:creationId xmlns:a16="http://schemas.microsoft.com/office/drawing/2014/main" id="{30024385-5AEE-144B-8959-B1B2767C5A04}"/>
              </a:ext>
            </a:extLst>
          </p:cNvPr>
          <p:cNvSpPr/>
          <p:nvPr/>
        </p:nvSpPr>
        <p:spPr>
          <a:xfrm>
            <a:off x="6318418" y="3277503"/>
            <a:ext cx="4084581" cy="891915"/>
          </a:xfrm>
          <a:prstGeom prst="wedgeRoundRectCallout">
            <a:avLst>
              <a:gd name="adj1" fmla="val 59813"/>
              <a:gd name="adj2" fmla="val -46847"/>
              <a:gd name="adj3" fmla="val 16667"/>
            </a:avLst>
          </a:prstGeom>
          <a:solidFill>
            <a:schemeClr val="tx2">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rPr>
              <a:t>Und hat Wolfgang die </a:t>
            </a:r>
            <a:r>
              <a:rPr kumimoji="0" lang="en-GB" sz="2400" b="0" i="0" u="none" strike="noStrike" kern="1200" cap="none" spc="0" normalizeH="0" baseline="0" noProof="0" dirty="0" err="1">
                <a:ln>
                  <a:noFill/>
                </a:ln>
                <a:solidFill>
                  <a:schemeClr val="tx1"/>
                </a:solidFill>
                <a:effectLst/>
                <a:uLnTx/>
                <a:uFillTx/>
                <a:latin typeface="Century Gothic" panose="020F0302020204030204"/>
                <a:ea typeface="+mn-ea"/>
                <a:cs typeface="+mn-cs"/>
              </a:rPr>
              <a:t>Gartenarbeit</a:t>
            </a:r>
            <a:r>
              <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chemeClr val="tx1"/>
                </a:solidFill>
                <a:effectLst/>
                <a:uLnTx/>
                <a:uFillTx/>
                <a:latin typeface="Century Gothic" panose="020F0302020204030204"/>
                <a:ea typeface="+mn-ea"/>
                <a:cs typeface="+mn-cs"/>
              </a:rPr>
              <a:t>gemacht</a:t>
            </a:r>
            <a:r>
              <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rPr>
              <a:t>?</a:t>
            </a:r>
            <a:br>
              <a:rPr kumimoji="0" lang="en-GB" sz="1800" b="0" i="0" u="none" strike="noStrike" kern="1200" cap="none" spc="0" normalizeH="0" baseline="0" noProof="0" dirty="0">
                <a:ln>
                  <a:noFill/>
                </a:ln>
                <a:solidFill>
                  <a:schemeClr val="tx1"/>
                </a:solidFill>
                <a:effectLst/>
                <a:uLnTx/>
                <a:uFillTx/>
                <a:latin typeface="Century Gothic" panose="020F0302020204030204"/>
                <a:ea typeface="+mn-ea"/>
                <a:cs typeface="+mn-cs"/>
              </a:rPr>
            </a:br>
            <a:endPar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39" name="Speech Bubble: Rectangle with Corners Rounded 8">
            <a:hlinkClick r:id="" action="ppaction://noaction">
              <a:snd r:embed="rId9" name="24. 6. ja Mutti.wav"/>
            </a:hlinkClick>
            <a:extLst>
              <a:ext uri="{FF2B5EF4-FFF2-40B4-BE49-F238E27FC236}">
                <a16:creationId xmlns:a16="http://schemas.microsoft.com/office/drawing/2014/main" id="{9AC19A49-B478-5748-94D2-C5E25BBDF47D}"/>
              </a:ext>
            </a:extLst>
          </p:cNvPr>
          <p:cNvSpPr/>
          <p:nvPr/>
        </p:nvSpPr>
        <p:spPr>
          <a:xfrm>
            <a:off x="2227483" y="3900926"/>
            <a:ext cx="3821464" cy="891915"/>
          </a:xfrm>
          <a:prstGeom prst="wedgeRoundRectCallout">
            <a:avLst>
              <a:gd name="adj1" fmla="val -74568"/>
              <a:gd name="adj2" fmla="val -51070"/>
              <a:gd name="adj3" fmla="val 16667"/>
            </a:avLst>
          </a:prstGeom>
          <a:solidFill>
            <a:srgbClr val="FFFAE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chemeClr val="tx1"/>
                </a:solidFill>
                <a:effectLst/>
                <a:uLnTx/>
                <a:uFillTx/>
                <a:latin typeface="Century Gothic" panose="020F0302020204030204"/>
                <a:ea typeface="+mn-ea"/>
                <a:cs typeface="+mn-cs"/>
              </a:rPr>
              <a:t>Ja</a:t>
            </a:r>
            <a:r>
              <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chemeClr val="tx1"/>
                </a:solidFill>
                <a:effectLst/>
                <a:uLnTx/>
                <a:uFillTx/>
                <a:latin typeface="Century Gothic" panose="020F0302020204030204"/>
                <a:ea typeface="+mn-ea"/>
                <a:cs typeface="+mn-cs"/>
              </a:rPr>
              <a:t>Mutti</a:t>
            </a:r>
            <a:r>
              <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chemeClr val="tx1"/>
                </a:solidFill>
                <a:effectLst/>
                <a:uLnTx/>
                <a:uFillTx/>
                <a:latin typeface="Century Gothic" panose="020F0302020204030204"/>
                <a:ea typeface="+mn-ea"/>
                <a:cs typeface="+mn-cs"/>
              </a:rPr>
              <a:t>Er</a:t>
            </a:r>
            <a:r>
              <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rPr>
              <a:t> hat </a:t>
            </a:r>
            <a:r>
              <a:rPr kumimoji="0" lang="en-GB" sz="2400" b="1" i="0" u="none" strike="noStrike" kern="1200" cap="none" spc="0" normalizeH="0" baseline="0" noProof="0" dirty="0" err="1">
                <a:ln>
                  <a:noFill/>
                </a:ln>
                <a:solidFill>
                  <a:schemeClr val="tx1"/>
                </a:solidFill>
                <a:effectLst/>
                <a:uLnTx/>
                <a:uFillTx/>
                <a:latin typeface="Century Gothic" panose="020F0302020204030204"/>
                <a:ea typeface="+mn-ea"/>
                <a:cs typeface="+mn-cs"/>
              </a:rPr>
              <a:t>sie</a:t>
            </a:r>
            <a:r>
              <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chemeClr val="tx1"/>
                </a:solidFill>
                <a:effectLst/>
                <a:uLnTx/>
                <a:uFillTx/>
                <a:latin typeface="Century Gothic" panose="020F0302020204030204"/>
                <a:ea typeface="+mn-ea"/>
                <a:cs typeface="+mn-cs"/>
              </a:rPr>
              <a:t>schon</a:t>
            </a:r>
            <a:r>
              <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chemeClr val="tx1"/>
                </a:solidFill>
                <a:effectLst/>
                <a:uLnTx/>
                <a:uFillTx/>
                <a:latin typeface="Century Gothic" panose="020F0302020204030204"/>
                <a:ea typeface="+mn-ea"/>
                <a:cs typeface="+mn-cs"/>
              </a:rPr>
              <a:t>gemacht</a:t>
            </a:r>
            <a:r>
              <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rPr>
              <a:t>.</a:t>
            </a:r>
            <a:br>
              <a:rPr kumimoji="0" lang="en-GB" sz="1800" b="0" i="0" u="none" strike="noStrike" kern="1200" cap="none" spc="0" normalizeH="0" baseline="0" noProof="0" dirty="0">
                <a:ln>
                  <a:noFill/>
                </a:ln>
                <a:solidFill>
                  <a:schemeClr val="tx1"/>
                </a:solidFill>
                <a:effectLst/>
                <a:uLnTx/>
                <a:uFillTx/>
                <a:latin typeface="Century Gothic" panose="020F0302020204030204"/>
                <a:ea typeface="+mn-ea"/>
                <a:cs typeface="+mn-cs"/>
              </a:rPr>
            </a:br>
            <a:endPar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40" name="Speech Bubble: Rectangle with Corners Rounded 8">
            <a:hlinkClick r:id="" action="ppaction://noaction">
              <a:snd r:embed="rId10" name="24. 7. und hat.wav"/>
            </a:hlinkClick>
            <a:extLst>
              <a:ext uri="{FF2B5EF4-FFF2-40B4-BE49-F238E27FC236}">
                <a16:creationId xmlns:a16="http://schemas.microsoft.com/office/drawing/2014/main" id="{19BBFD6A-992B-F946-9CEB-0FD3B0987DC8}"/>
              </a:ext>
            </a:extLst>
          </p:cNvPr>
          <p:cNvSpPr/>
          <p:nvPr/>
        </p:nvSpPr>
        <p:spPr>
          <a:xfrm>
            <a:off x="6293271" y="4265614"/>
            <a:ext cx="4202316" cy="1200179"/>
          </a:xfrm>
          <a:prstGeom prst="wedgeRoundRectCallout">
            <a:avLst>
              <a:gd name="adj1" fmla="val 61678"/>
              <a:gd name="adj2" fmla="val -49062"/>
              <a:gd name="adj3" fmla="val 16667"/>
            </a:avLst>
          </a:prstGeom>
          <a:solidFill>
            <a:schemeClr val="tx2">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rPr>
              <a:t>Und hat </a:t>
            </a:r>
            <a:r>
              <a:rPr kumimoji="0" lang="en-GB" sz="2400" b="0" i="0" u="none" strike="noStrike" kern="1200" cap="none" spc="0" normalizeH="0" baseline="0" noProof="0" dirty="0" err="1">
                <a:ln>
                  <a:noFill/>
                </a:ln>
                <a:solidFill>
                  <a:schemeClr val="tx1"/>
                </a:solidFill>
                <a:effectLst/>
                <a:uLnTx/>
                <a:uFillTx/>
                <a:latin typeface="Century Gothic" panose="020F0302020204030204"/>
                <a:ea typeface="+mn-ea"/>
                <a:cs typeface="+mn-cs"/>
              </a:rPr>
              <a:t>er</a:t>
            </a:r>
            <a:r>
              <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chemeClr val="tx1"/>
                </a:solidFill>
                <a:effectLst/>
                <a:uLnTx/>
                <a:uFillTx/>
                <a:latin typeface="Century Gothic" panose="020F0302020204030204"/>
                <a:ea typeface="+mn-ea"/>
                <a:cs typeface="+mn-cs"/>
              </a:rPr>
              <a:t>auch</a:t>
            </a:r>
            <a:r>
              <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rPr>
              <a:t> den Boden in der </a:t>
            </a:r>
            <a:r>
              <a:rPr kumimoji="0" lang="en-GB" sz="2400" b="0" i="0" u="none" strike="noStrike" kern="1200" cap="none" spc="0" normalizeH="0" baseline="0" noProof="0" dirty="0" err="1">
                <a:ln>
                  <a:noFill/>
                </a:ln>
                <a:solidFill>
                  <a:schemeClr val="tx1"/>
                </a:solidFill>
                <a:effectLst/>
                <a:uLnTx/>
                <a:uFillTx/>
                <a:latin typeface="Century Gothic" panose="020F0302020204030204"/>
                <a:ea typeface="+mn-ea"/>
                <a:cs typeface="+mn-cs"/>
              </a:rPr>
              <a:t>Küche</a:t>
            </a:r>
            <a:r>
              <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chemeClr val="tx1"/>
                </a:solidFill>
                <a:effectLst/>
                <a:uLnTx/>
                <a:uFillTx/>
                <a:latin typeface="Century Gothic" panose="020F0302020204030204"/>
                <a:ea typeface="+mn-ea"/>
                <a:cs typeface="+mn-cs"/>
              </a:rPr>
              <a:t>geputzt</a:t>
            </a:r>
            <a:r>
              <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rPr>
              <a:t>?</a:t>
            </a:r>
            <a:br>
              <a:rPr kumimoji="0" lang="en-GB" sz="1800" b="0" i="0" u="none" strike="noStrike" kern="1200" cap="none" spc="0" normalizeH="0" baseline="0" noProof="0" dirty="0">
                <a:ln>
                  <a:noFill/>
                </a:ln>
                <a:solidFill>
                  <a:schemeClr val="tx1"/>
                </a:solidFill>
                <a:effectLst/>
                <a:uLnTx/>
                <a:uFillTx/>
                <a:latin typeface="Century Gothic" panose="020F0302020204030204"/>
                <a:ea typeface="+mn-ea"/>
                <a:cs typeface="+mn-cs"/>
              </a:rPr>
            </a:br>
            <a:endPar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41" name="Rectangle 40" hidden="1">
            <a:extLst>
              <a:ext uri="{FF2B5EF4-FFF2-40B4-BE49-F238E27FC236}">
                <a16:creationId xmlns:a16="http://schemas.microsoft.com/office/drawing/2014/main" id="{D5276885-503B-A144-A1D5-053FE3096001}"/>
              </a:ext>
            </a:extLst>
          </p:cNvPr>
          <p:cNvSpPr/>
          <p:nvPr/>
        </p:nvSpPr>
        <p:spPr>
          <a:xfrm>
            <a:off x="3961024" y="2032373"/>
            <a:ext cx="646835" cy="420415"/>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42" name="Rectangle 41" hidden="1">
            <a:extLst>
              <a:ext uri="{FF2B5EF4-FFF2-40B4-BE49-F238E27FC236}">
                <a16:creationId xmlns:a16="http://schemas.microsoft.com/office/drawing/2014/main" id="{D6E8B824-9ED7-194E-864E-9CFC17B3C2AF}"/>
              </a:ext>
            </a:extLst>
          </p:cNvPr>
          <p:cNvSpPr/>
          <p:nvPr/>
        </p:nvSpPr>
        <p:spPr>
          <a:xfrm>
            <a:off x="5307940" y="2407304"/>
            <a:ext cx="646835" cy="420415"/>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43" name="Rectangle 42" hidden="1">
            <a:extLst>
              <a:ext uri="{FF2B5EF4-FFF2-40B4-BE49-F238E27FC236}">
                <a16:creationId xmlns:a16="http://schemas.microsoft.com/office/drawing/2014/main" id="{C5D0F5A9-F0C0-DA4D-9628-502F22D26426}"/>
              </a:ext>
            </a:extLst>
          </p:cNvPr>
          <p:cNvSpPr/>
          <p:nvPr/>
        </p:nvSpPr>
        <p:spPr>
          <a:xfrm>
            <a:off x="6911671" y="2008166"/>
            <a:ext cx="1201977" cy="502428"/>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44" name="Rectangle 43" hidden="1">
            <a:extLst>
              <a:ext uri="{FF2B5EF4-FFF2-40B4-BE49-F238E27FC236}">
                <a16:creationId xmlns:a16="http://schemas.microsoft.com/office/drawing/2014/main" id="{230C021E-E561-3847-9626-90D4754326D6}"/>
              </a:ext>
            </a:extLst>
          </p:cNvPr>
          <p:cNvSpPr/>
          <p:nvPr/>
        </p:nvSpPr>
        <p:spPr>
          <a:xfrm>
            <a:off x="8512043" y="3030431"/>
            <a:ext cx="1416605" cy="479713"/>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45" name="Rectangle 44" hidden="1">
            <a:extLst>
              <a:ext uri="{FF2B5EF4-FFF2-40B4-BE49-F238E27FC236}">
                <a16:creationId xmlns:a16="http://schemas.microsoft.com/office/drawing/2014/main" id="{08058C43-9FC5-C840-818B-560A3D7E724B}"/>
              </a:ext>
            </a:extLst>
          </p:cNvPr>
          <p:cNvSpPr/>
          <p:nvPr/>
        </p:nvSpPr>
        <p:spPr>
          <a:xfrm>
            <a:off x="2756764" y="3423934"/>
            <a:ext cx="1204259" cy="355993"/>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46" name="Rectangle 45" hidden="1">
            <a:extLst>
              <a:ext uri="{FF2B5EF4-FFF2-40B4-BE49-F238E27FC236}">
                <a16:creationId xmlns:a16="http://schemas.microsoft.com/office/drawing/2014/main" id="{C0D3E987-1ECF-5241-BC08-284E2579D59A}"/>
              </a:ext>
            </a:extLst>
          </p:cNvPr>
          <p:cNvSpPr/>
          <p:nvPr/>
        </p:nvSpPr>
        <p:spPr>
          <a:xfrm>
            <a:off x="6898280" y="4332749"/>
            <a:ext cx="646835" cy="420415"/>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47" name="Rectangle 46" hidden="1">
            <a:extLst>
              <a:ext uri="{FF2B5EF4-FFF2-40B4-BE49-F238E27FC236}">
                <a16:creationId xmlns:a16="http://schemas.microsoft.com/office/drawing/2014/main" id="{31A13E93-314D-5F4C-9DA0-20CB968730EE}"/>
              </a:ext>
            </a:extLst>
          </p:cNvPr>
          <p:cNvSpPr/>
          <p:nvPr/>
        </p:nvSpPr>
        <p:spPr>
          <a:xfrm>
            <a:off x="2645967" y="5574923"/>
            <a:ext cx="1315056" cy="537621"/>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pic>
        <p:nvPicPr>
          <p:cNvPr id="48" name="Picture 47" descr="A picture containing shirt&#10;&#10;Description automatically generated">
            <a:extLst>
              <a:ext uri="{FF2B5EF4-FFF2-40B4-BE49-F238E27FC236}">
                <a16:creationId xmlns:a16="http://schemas.microsoft.com/office/drawing/2014/main" id="{047890E7-178D-2A4A-BE49-428F044F5B81}"/>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3253" b="50798"/>
          <a:stretch/>
        </p:blipFill>
        <p:spPr>
          <a:xfrm>
            <a:off x="10455969" y="2768378"/>
            <a:ext cx="2053358" cy="1552039"/>
          </a:xfrm>
          <a:prstGeom prst="rect">
            <a:avLst/>
          </a:prstGeom>
        </p:spPr>
      </p:pic>
      <p:sp>
        <p:nvSpPr>
          <p:cNvPr id="50" name="Speech Bubble: Rectangle with Corners Rounded 8">
            <a:hlinkClick r:id="" action="ppaction://noaction">
              <a:snd r:embed="rId12" name="24. 5. ja Mutti - mitSchon.wav"/>
            </a:hlinkClick>
            <a:extLst>
              <a:ext uri="{FF2B5EF4-FFF2-40B4-BE49-F238E27FC236}">
                <a16:creationId xmlns:a16="http://schemas.microsoft.com/office/drawing/2014/main" id="{F4F4D845-DE4E-AE4A-A479-C359156C2058}"/>
              </a:ext>
            </a:extLst>
          </p:cNvPr>
          <p:cNvSpPr/>
          <p:nvPr/>
        </p:nvSpPr>
        <p:spPr>
          <a:xfrm>
            <a:off x="2227483" y="4907395"/>
            <a:ext cx="3821464" cy="891915"/>
          </a:xfrm>
          <a:prstGeom prst="wedgeRoundRectCallout">
            <a:avLst>
              <a:gd name="adj1" fmla="val -70137"/>
              <a:gd name="adj2" fmla="val -66258"/>
              <a:gd name="adj3" fmla="val 16667"/>
            </a:avLst>
          </a:prstGeom>
          <a:solidFill>
            <a:srgbClr val="FFFAE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chemeClr val="tx1"/>
                </a:solidFill>
                <a:effectLst/>
                <a:uLnTx/>
                <a:uFillTx/>
                <a:latin typeface="Century Gothic" panose="020F0302020204030204"/>
                <a:ea typeface="+mn-ea"/>
                <a:cs typeface="+mn-cs"/>
              </a:rPr>
              <a:t>Ja</a:t>
            </a:r>
            <a:r>
              <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chemeClr val="tx1"/>
                </a:solidFill>
                <a:effectLst/>
                <a:uLnTx/>
                <a:uFillTx/>
                <a:latin typeface="Century Gothic" panose="020F0302020204030204"/>
                <a:ea typeface="+mn-ea"/>
                <a:cs typeface="+mn-cs"/>
              </a:rPr>
              <a:t>Mutti</a:t>
            </a:r>
            <a:r>
              <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chemeClr val="tx1"/>
                </a:solidFill>
                <a:effectLst/>
                <a:uLnTx/>
                <a:uFillTx/>
                <a:latin typeface="Century Gothic" panose="020F0302020204030204"/>
                <a:ea typeface="+mn-ea"/>
                <a:cs typeface="+mn-cs"/>
              </a:rPr>
              <a:t>Er</a:t>
            </a:r>
            <a:r>
              <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rPr>
              <a:t> hat </a:t>
            </a:r>
            <a:r>
              <a:rPr kumimoji="0" lang="en-GB" sz="2400" b="1" i="0" u="none" strike="noStrike" kern="1200" cap="none" spc="0" normalizeH="0" baseline="0" noProof="0" dirty="0" err="1">
                <a:ln>
                  <a:noFill/>
                </a:ln>
                <a:solidFill>
                  <a:schemeClr val="tx1"/>
                </a:solidFill>
                <a:effectLst/>
                <a:uLnTx/>
                <a:uFillTx/>
                <a:latin typeface="Century Gothic" panose="020F0302020204030204"/>
                <a:ea typeface="+mn-ea"/>
                <a:cs typeface="+mn-cs"/>
              </a:rPr>
              <a:t>ihn</a:t>
            </a:r>
            <a:r>
              <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chemeClr val="tx1"/>
                </a:solidFill>
                <a:effectLst/>
                <a:uLnTx/>
                <a:uFillTx/>
                <a:latin typeface="Century Gothic" panose="020F0302020204030204"/>
                <a:ea typeface="+mn-ea"/>
                <a:cs typeface="+mn-cs"/>
              </a:rPr>
              <a:t>schon</a:t>
            </a:r>
            <a:r>
              <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chemeClr val="tx1"/>
                </a:solidFill>
                <a:effectLst/>
                <a:uLnTx/>
                <a:uFillTx/>
                <a:latin typeface="Century Gothic" panose="020F0302020204030204"/>
                <a:ea typeface="+mn-ea"/>
                <a:cs typeface="+mn-cs"/>
              </a:rPr>
              <a:t>geputzt</a:t>
            </a:r>
            <a:r>
              <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rPr>
              <a:t>.</a:t>
            </a:r>
            <a:br>
              <a:rPr kumimoji="0" lang="en-GB" sz="1800" b="0" i="0" u="none" strike="noStrike" kern="1200" cap="none" spc="0" normalizeH="0" baseline="0" noProof="0" dirty="0">
                <a:ln>
                  <a:noFill/>
                </a:ln>
                <a:solidFill>
                  <a:schemeClr val="tx1"/>
                </a:solidFill>
                <a:effectLst/>
                <a:uLnTx/>
                <a:uFillTx/>
                <a:latin typeface="Century Gothic" panose="020F0302020204030204"/>
                <a:ea typeface="+mn-ea"/>
                <a:cs typeface="+mn-cs"/>
              </a:rPr>
            </a:br>
            <a:endPar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52" name="Speech Bubble: Rectangle with Corners Rounded 8">
            <a:hlinkClick r:id="" action="ppaction://noaction">
              <a:snd r:embed="rId13" name="24. 9. und hast.wav"/>
            </a:hlinkClick>
            <a:extLst>
              <a:ext uri="{FF2B5EF4-FFF2-40B4-BE49-F238E27FC236}">
                <a16:creationId xmlns:a16="http://schemas.microsoft.com/office/drawing/2014/main" id="{344B208F-D874-5A42-B406-A127EA4720DD}"/>
              </a:ext>
            </a:extLst>
          </p:cNvPr>
          <p:cNvSpPr/>
          <p:nvPr/>
        </p:nvSpPr>
        <p:spPr>
          <a:xfrm>
            <a:off x="6318418" y="5561989"/>
            <a:ext cx="4202316" cy="1000632"/>
          </a:xfrm>
          <a:prstGeom prst="wedgeRoundRectCallout">
            <a:avLst>
              <a:gd name="adj1" fmla="val 61678"/>
              <a:gd name="adj2" fmla="val -49062"/>
              <a:gd name="adj3" fmla="val 16667"/>
            </a:avLst>
          </a:prstGeom>
          <a:solidFill>
            <a:schemeClr val="tx2">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rPr>
              <a:t>Und hast du </a:t>
            </a:r>
            <a:r>
              <a:rPr kumimoji="0" lang="en-GB" sz="2400" b="0" i="0" u="none" strike="noStrike" kern="1200" cap="none" spc="0" normalizeH="0" baseline="0" noProof="0" dirty="0" err="1">
                <a:ln>
                  <a:noFill/>
                </a:ln>
                <a:solidFill>
                  <a:schemeClr val="tx1"/>
                </a:solidFill>
                <a:effectLst/>
                <a:uLnTx/>
                <a:uFillTx/>
                <a:latin typeface="Century Gothic" panose="020F0302020204030204"/>
                <a:ea typeface="+mn-ea"/>
                <a:cs typeface="+mn-cs"/>
              </a:rPr>
              <a:t>deine</a:t>
            </a:r>
            <a:r>
              <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chemeClr val="tx1"/>
                </a:solidFill>
                <a:effectLst/>
                <a:uLnTx/>
                <a:uFillTx/>
                <a:latin typeface="Century Gothic" panose="020F0302020204030204"/>
                <a:ea typeface="+mn-ea"/>
                <a:cs typeface="+mn-cs"/>
              </a:rPr>
              <a:t>roten</a:t>
            </a:r>
            <a:r>
              <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chemeClr val="tx1"/>
                </a:solidFill>
                <a:effectLst/>
                <a:uLnTx/>
                <a:uFillTx/>
                <a:latin typeface="Century Gothic" panose="020F0302020204030204"/>
                <a:ea typeface="+mn-ea"/>
                <a:cs typeface="+mn-cs"/>
              </a:rPr>
              <a:t>Schuhe</a:t>
            </a:r>
            <a:r>
              <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chemeClr val="tx1"/>
                </a:solidFill>
                <a:effectLst/>
                <a:uLnTx/>
                <a:uFillTx/>
                <a:latin typeface="Century Gothic" panose="020F0302020204030204"/>
                <a:ea typeface="+mn-ea"/>
                <a:cs typeface="+mn-cs"/>
              </a:rPr>
              <a:t>gefunden</a:t>
            </a:r>
            <a:r>
              <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rPr>
              <a:t>?</a:t>
            </a:r>
          </a:p>
        </p:txBody>
      </p:sp>
      <p:sp>
        <p:nvSpPr>
          <p:cNvPr id="53" name="Speech Bubble: Rectangle with Corners Rounded 8">
            <a:hlinkClick r:id="" action="ppaction://noaction">
              <a:snd r:embed="rId14" name="24. 10. ja Mutti.wav"/>
            </a:hlinkClick>
            <a:extLst>
              <a:ext uri="{FF2B5EF4-FFF2-40B4-BE49-F238E27FC236}">
                <a16:creationId xmlns:a16="http://schemas.microsoft.com/office/drawing/2014/main" id="{9F3AC485-F612-AE42-B799-D558844A3E18}"/>
              </a:ext>
            </a:extLst>
          </p:cNvPr>
          <p:cNvSpPr/>
          <p:nvPr/>
        </p:nvSpPr>
        <p:spPr>
          <a:xfrm>
            <a:off x="2227483" y="5932390"/>
            <a:ext cx="3821464" cy="891915"/>
          </a:xfrm>
          <a:prstGeom prst="wedgeRoundRectCallout">
            <a:avLst>
              <a:gd name="adj1" fmla="val -70137"/>
              <a:gd name="adj2" fmla="val -66258"/>
              <a:gd name="adj3" fmla="val 16667"/>
            </a:avLst>
          </a:prstGeom>
          <a:solidFill>
            <a:srgbClr val="FFFAE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chemeClr val="tx1"/>
                </a:solidFill>
                <a:effectLst/>
                <a:uLnTx/>
                <a:uFillTx/>
                <a:latin typeface="Century Gothic" panose="020F0302020204030204"/>
                <a:ea typeface="+mn-ea"/>
                <a:cs typeface="+mn-cs"/>
              </a:rPr>
              <a:t>Ja</a:t>
            </a:r>
            <a:r>
              <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chemeClr val="tx1"/>
                </a:solidFill>
                <a:effectLst/>
                <a:uLnTx/>
                <a:uFillTx/>
                <a:latin typeface="Century Gothic" panose="020F0302020204030204"/>
                <a:ea typeface="+mn-ea"/>
                <a:cs typeface="+mn-cs"/>
              </a:rPr>
              <a:t>Mutti</a:t>
            </a:r>
            <a:r>
              <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rPr>
              <a:t>. Ich </a:t>
            </a:r>
            <a:r>
              <a:rPr kumimoji="0" lang="en-GB" sz="2400" b="0" i="0" u="none" strike="noStrike" kern="1200" cap="none" spc="0" normalizeH="0" baseline="0" noProof="0" dirty="0" err="1">
                <a:ln>
                  <a:noFill/>
                </a:ln>
                <a:solidFill>
                  <a:schemeClr val="tx1"/>
                </a:solidFill>
                <a:effectLst/>
                <a:uLnTx/>
                <a:uFillTx/>
                <a:latin typeface="Century Gothic" panose="020F0302020204030204"/>
                <a:ea typeface="+mn-ea"/>
                <a:cs typeface="+mn-cs"/>
              </a:rPr>
              <a:t>habe</a:t>
            </a:r>
            <a:r>
              <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chemeClr val="tx1"/>
                </a:solidFill>
                <a:effectLst/>
                <a:uLnTx/>
                <a:uFillTx/>
                <a:latin typeface="Century Gothic" panose="020F0302020204030204"/>
                <a:ea typeface="+mn-ea"/>
                <a:cs typeface="+mn-cs"/>
              </a:rPr>
              <a:t>sie</a:t>
            </a:r>
            <a:r>
              <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chemeClr val="tx1"/>
                </a:solidFill>
                <a:effectLst/>
                <a:uLnTx/>
                <a:uFillTx/>
                <a:latin typeface="Century Gothic" panose="020F0302020204030204"/>
                <a:ea typeface="+mn-ea"/>
                <a:cs typeface="+mn-cs"/>
              </a:rPr>
              <a:t>gefunden</a:t>
            </a:r>
            <a:r>
              <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rPr>
              <a:t>. Bis bald.</a:t>
            </a:r>
            <a:br>
              <a:rPr kumimoji="0" lang="en-GB" sz="1800" b="0" i="0" u="none" strike="noStrike" kern="1200" cap="none" spc="0" normalizeH="0" baseline="0" noProof="0" dirty="0">
                <a:ln>
                  <a:noFill/>
                </a:ln>
                <a:solidFill>
                  <a:schemeClr val="tx1"/>
                </a:solidFill>
                <a:effectLst/>
                <a:uLnTx/>
                <a:uFillTx/>
                <a:latin typeface="Century Gothic" panose="020F0302020204030204"/>
                <a:ea typeface="+mn-ea"/>
                <a:cs typeface="+mn-cs"/>
              </a:rPr>
            </a:br>
            <a:endPar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2" name="Rectangle 1">
            <a:extLst>
              <a:ext uri="{FF2B5EF4-FFF2-40B4-BE49-F238E27FC236}">
                <a16:creationId xmlns:a16="http://schemas.microsoft.com/office/drawing/2014/main" id="{C9D25879-FB31-F048-A372-FD3463F44F77}"/>
              </a:ext>
            </a:extLst>
          </p:cNvPr>
          <p:cNvSpPr/>
          <p:nvPr/>
        </p:nvSpPr>
        <p:spPr>
          <a:xfrm>
            <a:off x="9295514" y="1107067"/>
            <a:ext cx="783771" cy="289206"/>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tx1"/>
                </a:solidFill>
                <a:effectLst/>
                <a:uLnTx/>
                <a:uFillTx/>
                <a:latin typeface="Century Gothic" panose="020F0302020204030204"/>
                <a:ea typeface="+mn-ea"/>
                <a:cs typeface="+mn-cs"/>
              </a:rPr>
              <a:t>_1_</a:t>
            </a:r>
          </a:p>
        </p:txBody>
      </p:sp>
      <p:sp>
        <p:nvSpPr>
          <p:cNvPr id="26" name="Rectangle 25">
            <a:extLst>
              <a:ext uri="{FF2B5EF4-FFF2-40B4-BE49-F238E27FC236}">
                <a16:creationId xmlns:a16="http://schemas.microsoft.com/office/drawing/2014/main" id="{B03E553F-C984-1547-8661-36D9FB1079B3}"/>
              </a:ext>
            </a:extLst>
          </p:cNvPr>
          <p:cNvSpPr/>
          <p:nvPr/>
        </p:nvSpPr>
        <p:spPr>
          <a:xfrm>
            <a:off x="4959402" y="1576047"/>
            <a:ext cx="783771" cy="289206"/>
          </a:xfrm>
          <a:prstGeom prst="rect">
            <a:avLst/>
          </a:prstGeom>
          <a:solidFill>
            <a:srgbClr val="FFFA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tx1"/>
                </a:solidFill>
                <a:effectLst/>
                <a:uLnTx/>
                <a:uFillTx/>
                <a:latin typeface="Century Gothic" panose="020F0302020204030204"/>
                <a:ea typeface="+mn-ea"/>
                <a:cs typeface="+mn-cs"/>
              </a:rPr>
              <a:t>_2_</a:t>
            </a:r>
          </a:p>
        </p:txBody>
      </p:sp>
      <p:sp>
        <p:nvSpPr>
          <p:cNvPr id="27" name="Rectangle 26">
            <a:extLst>
              <a:ext uri="{FF2B5EF4-FFF2-40B4-BE49-F238E27FC236}">
                <a16:creationId xmlns:a16="http://schemas.microsoft.com/office/drawing/2014/main" id="{28F5DC2C-E110-3548-A4B4-F1CE3F596062}"/>
              </a:ext>
            </a:extLst>
          </p:cNvPr>
          <p:cNvSpPr/>
          <p:nvPr/>
        </p:nvSpPr>
        <p:spPr>
          <a:xfrm>
            <a:off x="5164533" y="2995876"/>
            <a:ext cx="783771" cy="289206"/>
          </a:xfrm>
          <a:prstGeom prst="rect">
            <a:avLst/>
          </a:prstGeom>
          <a:solidFill>
            <a:srgbClr val="FFFA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tx1"/>
                </a:solidFill>
                <a:effectLst/>
                <a:uLnTx/>
                <a:uFillTx/>
                <a:latin typeface="Century Gothic" panose="020F0302020204030204"/>
                <a:ea typeface="+mn-ea"/>
                <a:cs typeface="+mn-cs"/>
              </a:rPr>
              <a:t>_3_</a:t>
            </a:r>
          </a:p>
        </p:txBody>
      </p:sp>
      <p:sp>
        <p:nvSpPr>
          <p:cNvPr id="28" name="Rectangle 27">
            <a:extLst>
              <a:ext uri="{FF2B5EF4-FFF2-40B4-BE49-F238E27FC236}">
                <a16:creationId xmlns:a16="http://schemas.microsoft.com/office/drawing/2014/main" id="{F4E29B1D-2356-0348-AD8C-7CE4897A0017}"/>
              </a:ext>
            </a:extLst>
          </p:cNvPr>
          <p:cNvSpPr/>
          <p:nvPr/>
        </p:nvSpPr>
        <p:spPr>
          <a:xfrm>
            <a:off x="4612018" y="4021221"/>
            <a:ext cx="783771" cy="289206"/>
          </a:xfrm>
          <a:prstGeom prst="rect">
            <a:avLst/>
          </a:prstGeom>
          <a:solidFill>
            <a:srgbClr val="FFFA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tx1"/>
                </a:solidFill>
                <a:effectLst/>
                <a:uLnTx/>
                <a:uFillTx/>
                <a:latin typeface="Century Gothic" panose="020F0302020204030204"/>
                <a:ea typeface="+mn-ea"/>
                <a:cs typeface="+mn-cs"/>
              </a:rPr>
              <a:t>_4_</a:t>
            </a:r>
          </a:p>
        </p:txBody>
      </p:sp>
      <p:sp>
        <p:nvSpPr>
          <p:cNvPr id="29" name="Rectangle 28">
            <a:extLst>
              <a:ext uri="{FF2B5EF4-FFF2-40B4-BE49-F238E27FC236}">
                <a16:creationId xmlns:a16="http://schemas.microsoft.com/office/drawing/2014/main" id="{FEA7816E-DE07-454B-A83D-170B1E134F12}"/>
              </a:ext>
            </a:extLst>
          </p:cNvPr>
          <p:cNvSpPr/>
          <p:nvPr/>
        </p:nvSpPr>
        <p:spPr>
          <a:xfrm>
            <a:off x="4656520" y="5018848"/>
            <a:ext cx="783771" cy="289206"/>
          </a:xfrm>
          <a:prstGeom prst="rect">
            <a:avLst/>
          </a:prstGeom>
          <a:solidFill>
            <a:srgbClr val="FFFA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tx1"/>
                </a:solidFill>
                <a:effectLst/>
                <a:uLnTx/>
                <a:uFillTx/>
                <a:latin typeface="Century Gothic" panose="020F0302020204030204"/>
                <a:ea typeface="+mn-ea"/>
                <a:cs typeface="+mn-cs"/>
              </a:rPr>
              <a:t>_5_</a:t>
            </a:r>
          </a:p>
        </p:txBody>
      </p:sp>
      <p:sp>
        <p:nvSpPr>
          <p:cNvPr id="30" name="Rectangle 29">
            <a:extLst>
              <a:ext uri="{FF2B5EF4-FFF2-40B4-BE49-F238E27FC236}">
                <a16:creationId xmlns:a16="http://schemas.microsoft.com/office/drawing/2014/main" id="{A70E50FB-78EA-154F-BA32-FDE71B112220}"/>
              </a:ext>
            </a:extLst>
          </p:cNvPr>
          <p:cNvSpPr/>
          <p:nvPr/>
        </p:nvSpPr>
        <p:spPr>
          <a:xfrm>
            <a:off x="5164533" y="6061695"/>
            <a:ext cx="783771" cy="289206"/>
          </a:xfrm>
          <a:prstGeom prst="rect">
            <a:avLst/>
          </a:prstGeom>
          <a:solidFill>
            <a:srgbClr val="FFFA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tx1"/>
                </a:solidFill>
                <a:effectLst/>
                <a:uLnTx/>
                <a:uFillTx/>
                <a:latin typeface="Century Gothic" panose="020F0302020204030204"/>
                <a:ea typeface="+mn-ea"/>
                <a:cs typeface="+mn-cs"/>
              </a:rPr>
              <a:t>_6_</a:t>
            </a:r>
          </a:p>
        </p:txBody>
      </p:sp>
    </p:spTree>
    <p:extLst>
      <p:ext uri="{BB962C8B-B14F-4D97-AF65-F5344CB8AC3E}">
        <p14:creationId xmlns:p14="http://schemas.microsoft.com/office/powerpoint/2010/main" val="4215685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6" grpId="0" animBg="1"/>
      <p:bldP spid="27" grpId="0" animBg="1"/>
      <p:bldP spid="28" grpId="0" animBg="1"/>
      <p:bldP spid="29" grpId="0" animBg="1"/>
      <p:bldP spid="3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F8BACCD-862C-41EC-A92F-D1C87B32FA96}"/>
              </a:ext>
            </a:extLst>
          </p:cNvPr>
          <p:cNvSpPr/>
          <p:nvPr/>
        </p:nvSpPr>
        <p:spPr>
          <a:xfrm>
            <a:off x="0" y="6270171"/>
            <a:ext cx="12328071" cy="5765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close up of a logo&#10;&#10;Description automatically generated">
            <a:extLst>
              <a:ext uri="{FF2B5EF4-FFF2-40B4-BE49-F238E27FC236}">
                <a16:creationId xmlns:a16="http://schemas.microsoft.com/office/drawing/2014/main" id="{4DE11B18-23AF-4940-9409-75132D3C77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29268"/>
            <a:ext cx="13250125" cy="6625063"/>
          </a:xfrm>
          <a:prstGeom prst="rect">
            <a:avLst/>
          </a:prstGeom>
        </p:spPr>
      </p:pic>
      <p:sp>
        <p:nvSpPr>
          <p:cNvPr id="4" name="Title 3"/>
          <p:cNvSpPr>
            <a:spLocks noGrp="1"/>
          </p:cNvSpPr>
          <p:nvPr>
            <p:ph type="title"/>
          </p:nvPr>
        </p:nvSpPr>
        <p:spPr>
          <a:xfrm>
            <a:off x="0" y="213557"/>
            <a:ext cx="1779814" cy="647577"/>
          </a:xfrm>
        </p:spPr>
        <p:txBody>
          <a:bodyPr>
            <a:normAutofit/>
          </a:bodyPr>
          <a:lstStyle/>
          <a:p>
            <a:r>
              <a:rPr lang="en-GB" sz="2800" b="1" dirty="0">
                <a:solidFill>
                  <a:schemeClr val="bg1"/>
                </a:solidFill>
              </a:rPr>
              <a:t>Berlin</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BB0F52E7-D446-6543-B0C7-BBD7B89E017B}"/>
              </a:ext>
            </a:extLst>
          </p:cNvPr>
          <p:cNvSpPr txBox="1"/>
          <p:nvPr/>
        </p:nvSpPr>
        <p:spPr>
          <a:xfrm>
            <a:off x="1779814" y="144411"/>
            <a:ext cx="9049656" cy="830997"/>
          </a:xfrm>
          <a:prstGeom prst="rect">
            <a:avLst/>
          </a:prstGeom>
          <a:noFill/>
        </p:spPr>
        <p:txBody>
          <a:bodyPr wrap="square" rtlCol="0">
            <a:spAutoFit/>
          </a:bodyPr>
          <a:lstStyle/>
          <a:p>
            <a:r>
              <a:rPr lang="en-GB" sz="2400" dirty="0"/>
              <a:t>Andrea muss </a:t>
            </a:r>
            <a:r>
              <a:rPr lang="en-GB" sz="2400" dirty="0" err="1"/>
              <a:t>auch</a:t>
            </a:r>
            <a:r>
              <a:rPr lang="en-GB" sz="2400" dirty="0"/>
              <a:t> </a:t>
            </a:r>
            <a:r>
              <a:rPr lang="en-GB" sz="2400" dirty="0" err="1"/>
              <a:t>Hausaufgaben</a:t>
            </a:r>
            <a:r>
              <a:rPr lang="en-GB" sz="2400" dirty="0"/>
              <a:t> </a:t>
            </a:r>
            <a:r>
              <a:rPr lang="en-GB" sz="2400" dirty="0" err="1"/>
              <a:t>machen</a:t>
            </a:r>
            <a:r>
              <a:rPr lang="en-GB" sz="2400" dirty="0"/>
              <a:t>. </a:t>
            </a:r>
          </a:p>
          <a:p>
            <a:r>
              <a:rPr lang="en-GB" sz="2400" dirty="0"/>
              <a:t>Sie </a:t>
            </a:r>
            <a:r>
              <a:rPr lang="en-GB" sz="2400" dirty="0" err="1"/>
              <a:t>schreibt</a:t>
            </a:r>
            <a:r>
              <a:rPr lang="en-GB" sz="2400" dirty="0"/>
              <a:t> </a:t>
            </a:r>
            <a:r>
              <a:rPr lang="en-GB" sz="2400" dirty="0" err="1"/>
              <a:t>über</a:t>
            </a:r>
            <a:r>
              <a:rPr lang="en-GB" sz="2400" dirty="0"/>
              <a:t> Berlin.</a:t>
            </a:r>
            <a:endParaRPr lang="en-US" sz="2400" dirty="0"/>
          </a:p>
        </p:txBody>
      </p:sp>
      <p:pic>
        <p:nvPicPr>
          <p:cNvPr id="9" name="Picture 8" descr="A picture containing toy, doll&#10;&#10;Description automatically generated">
            <a:extLst>
              <a:ext uri="{FF2B5EF4-FFF2-40B4-BE49-F238E27FC236}">
                <a16:creationId xmlns:a16="http://schemas.microsoft.com/office/drawing/2014/main" id="{30892E16-558E-8A4B-8EC6-92DDA0AD07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41479" y="11309"/>
            <a:ext cx="1136898" cy="1730003"/>
          </a:xfrm>
          <a:prstGeom prst="ellipse">
            <a:avLst/>
          </a:prstGeom>
        </p:spPr>
      </p:pic>
      <p:sp>
        <p:nvSpPr>
          <p:cNvPr id="10" name="TextBox 9">
            <a:extLst>
              <a:ext uri="{FF2B5EF4-FFF2-40B4-BE49-F238E27FC236}">
                <a16:creationId xmlns:a16="http://schemas.microsoft.com/office/drawing/2014/main" id="{3EC4E107-12C2-5C4E-A831-39190D919FF2}"/>
              </a:ext>
            </a:extLst>
          </p:cNvPr>
          <p:cNvSpPr txBox="1"/>
          <p:nvPr/>
        </p:nvSpPr>
        <p:spPr>
          <a:xfrm>
            <a:off x="456799" y="2104779"/>
            <a:ext cx="10193866" cy="3785652"/>
          </a:xfrm>
          <a:prstGeom prst="rect">
            <a:avLst/>
          </a:prstGeom>
          <a:noFill/>
        </p:spPr>
        <p:txBody>
          <a:bodyPr wrap="square" rtlCol="0">
            <a:spAutoFit/>
          </a:bodyPr>
          <a:lstStyle/>
          <a:p>
            <a:r>
              <a:rPr lang="de-DE" sz="2400" dirty="0">
                <a:latin typeface="American Typewriter" panose="02090604020004020304" pitchFamily="18" charset="77"/>
              </a:rPr>
              <a:t>Berlin interessiert </a:t>
            </a:r>
            <a:r>
              <a:rPr lang="de-DE" sz="2400" b="1" dirty="0">
                <a:solidFill>
                  <a:srgbClr val="FF0000"/>
                </a:solidFill>
                <a:latin typeface="American Typewriter" panose="02090604020004020304" pitchFamily="18" charset="77"/>
              </a:rPr>
              <a:t>mich</a:t>
            </a:r>
            <a:r>
              <a:rPr lang="de-DE" sz="2400" dirty="0">
                <a:latin typeface="American Typewriter" panose="02090604020004020304" pitchFamily="18" charset="77"/>
              </a:rPr>
              <a:t> sehr.  Berlin liegt im Zentrum vom Land Brandenburg und </a:t>
            </a:r>
            <a:r>
              <a:rPr lang="de-DE" sz="2400" b="1" dirty="0">
                <a:solidFill>
                  <a:srgbClr val="FF0000"/>
                </a:solidFill>
                <a:latin typeface="American Typewriter" panose="02090604020004020304" pitchFamily="18" charset="77"/>
              </a:rPr>
              <a:t>hat</a:t>
            </a:r>
            <a:r>
              <a:rPr lang="de-DE" sz="2400" dirty="0">
                <a:latin typeface="American Typewriter" panose="02090604020004020304" pitchFamily="18" charset="77"/>
              </a:rPr>
              <a:t> mehr als 3 Millionen Einwohner.  Berlin ist ein attraktives Ziel für viele Personen.  Viele Menschen </a:t>
            </a:r>
            <a:r>
              <a:rPr lang="de-DE" sz="2400" b="1" dirty="0">
                <a:solidFill>
                  <a:srgbClr val="FF0000"/>
                </a:solidFill>
                <a:latin typeface="American Typewriter" panose="02090604020004020304" pitchFamily="18" charset="77"/>
              </a:rPr>
              <a:t>ziehen</a:t>
            </a:r>
            <a:r>
              <a:rPr lang="de-DE" sz="2400" dirty="0">
                <a:latin typeface="American Typewriter" panose="02090604020004020304" pitchFamily="18" charset="77"/>
              </a:rPr>
              <a:t>* nach Berlin und die Großstadt wird immer internationaler.  Die Berliner </a:t>
            </a:r>
            <a:r>
              <a:rPr lang="de-DE" sz="2400" b="1" dirty="0">
                <a:latin typeface="American Typewriter" panose="02090604020004020304" pitchFamily="18" charset="77"/>
              </a:rPr>
              <a:t>Bevölkerung</a:t>
            </a:r>
            <a:r>
              <a:rPr lang="de-DE" sz="2400" dirty="0">
                <a:latin typeface="American Typewriter" panose="02090604020004020304" pitchFamily="18" charset="77"/>
              </a:rPr>
              <a:t> kommt aus 193 Nationen. </a:t>
            </a:r>
            <a:r>
              <a:rPr lang="de-DE" sz="2400" b="1" dirty="0">
                <a:latin typeface="American Typewriter" panose="02090604020004020304" pitchFamily="18" charset="77"/>
              </a:rPr>
              <a:t>Rund</a:t>
            </a:r>
            <a:r>
              <a:rPr lang="de-DE" sz="2400" dirty="0">
                <a:latin typeface="American Typewriter" panose="02090604020004020304" pitchFamily="18" charset="77"/>
              </a:rPr>
              <a:t> 100.000 Leute ziehen jährlich in die Hauptstadt; ungefähr 50% aus Europa.  Die meisten kommen aus Polen, Rumänien, Bulgarien und Italien.</a:t>
            </a:r>
          </a:p>
          <a:p>
            <a:pPr algn="l"/>
            <a:endParaRPr lang="en-US" sz="2400" dirty="0">
              <a:solidFill>
                <a:schemeClr val="accent5">
                  <a:lumMod val="50000"/>
                </a:schemeClr>
              </a:solidFill>
              <a:latin typeface="American Typewriter" panose="02090604020004020304" pitchFamily="18" charset="77"/>
            </a:endParaRPr>
          </a:p>
        </p:txBody>
      </p:sp>
      <p:sp>
        <p:nvSpPr>
          <p:cNvPr id="2" name="TextBox 1">
            <a:extLst>
              <a:ext uri="{FF2B5EF4-FFF2-40B4-BE49-F238E27FC236}">
                <a16:creationId xmlns:a16="http://schemas.microsoft.com/office/drawing/2014/main" id="{B0C2A057-AB91-8847-ACA3-2682BA6AFBD1}"/>
              </a:ext>
            </a:extLst>
          </p:cNvPr>
          <p:cNvSpPr txBox="1"/>
          <p:nvPr/>
        </p:nvSpPr>
        <p:spPr>
          <a:xfrm>
            <a:off x="80417" y="1002058"/>
            <a:ext cx="3267330" cy="461665"/>
          </a:xfrm>
          <a:prstGeom prst="rect">
            <a:avLst/>
          </a:prstGeom>
          <a:noFill/>
          <a:ln>
            <a:noFill/>
          </a:ln>
        </p:spPr>
        <p:txBody>
          <a:bodyPr wrap="square" rtlCol="0">
            <a:spAutoFit/>
          </a:bodyPr>
          <a:lstStyle/>
          <a:p>
            <a:pPr algn="l"/>
            <a:r>
              <a:rPr lang="en-US" sz="2400" dirty="0" err="1"/>
              <a:t>Findet</a:t>
            </a:r>
            <a:r>
              <a:rPr lang="en-US" sz="2400" dirty="0"/>
              <a:t> </a:t>
            </a:r>
            <a:r>
              <a:rPr lang="en-US" sz="2400" dirty="0" err="1"/>
              <a:t>Synonyme</a:t>
            </a:r>
            <a:r>
              <a:rPr lang="en-US" sz="2400" dirty="0"/>
              <a:t> </a:t>
            </a:r>
            <a:r>
              <a:rPr lang="en-US" sz="2400" dirty="0" err="1"/>
              <a:t>für</a:t>
            </a:r>
            <a:r>
              <a:rPr lang="en-US" sz="2400" dirty="0"/>
              <a:t>:</a:t>
            </a:r>
          </a:p>
        </p:txBody>
      </p:sp>
      <p:cxnSp>
        <p:nvCxnSpPr>
          <p:cNvPr id="11" name="Straight Connector 10">
            <a:extLst>
              <a:ext uri="{FF2B5EF4-FFF2-40B4-BE49-F238E27FC236}">
                <a16:creationId xmlns:a16="http://schemas.microsoft.com/office/drawing/2014/main" id="{1F88E4A2-54D7-3947-B6F4-D4A5C91E8D69}"/>
              </a:ext>
            </a:extLst>
          </p:cNvPr>
          <p:cNvCxnSpPr>
            <a:cxnSpLocks/>
          </p:cNvCxnSpPr>
          <p:nvPr/>
        </p:nvCxnSpPr>
        <p:spPr>
          <a:xfrm>
            <a:off x="456799" y="2832587"/>
            <a:ext cx="1441328" cy="0"/>
          </a:xfrm>
          <a:prstGeom prst="line">
            <a:avLst/>
          </a:prstGeom>
          <a:ln w="28575">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2800BBD-20B7-EE4E-AD55-84356B4F3DCC}"/>
              </a:ext>
            </a:extLst>
          </p:cNvPr>
          <p:cNvCxnSpPr>
            <a:cxnSpLocks/>
          </p:cNvCxnSpPr>
          <p:nvPr/>
        </p:nvCxnSpPr>
        <p:spPr>
          <a:xfrm>
            <a:off x="2320290" y="3218260"/>
            <a:ext cx="1614079" cy="0"/>
          </a:xfrm>
          <a:prstGeom prst="line">
            <a:avLst/>
          </a:prstGeom>
          <a:ln w="28575">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F5D4F15-0409-9549-82CC-0BE9B27FD596}"/>
              </a:ext>
            </a:extLst>
          </p:cNvPr>
          <p:cNvCxnSpPr>
            <a:cxnSpLocks/>
          </p:cNvCxnSpPr>
          <p:nvPr/>
        </p:nvCxnSpPr>
        <p:spPr>
          <a:xfrm>
            <a:off x="6397048" y="2832587"/>
            <a:ext cx="804032" cy="0"/>
          </a:xfrm>
          <a:prstGeom prst="line">
            <a:avLst/>
          </a:prstGeom>
          <a:ln w="28575">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FD496BC-E622-364D-B669-0B018EA4D0C3}"/>
              </a:ext>
            </a:extLst>
          </p:cNvPr>
          <p:cNvCxnSpPr>
            <a:cxnSpLocks/>
          </p:cNvCxnSpPr>
          <p:nvPr/>
        </p:nvCxnSpPr>
        <p:spPr>
          <a:xfrm>
            <a:off x="9396895" y="3182839"/>
            <a:ext cx="782724" cy="0"/>
          </a:xfrm>
          <a:prstGeom prst="line">
            <a:avLst/>
          </a:prstGeom>
          <a:ln w="28575">
            <a:solidFill>
              <a:srgbClr val="FFCC0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F1AF7A22-EDFE-8648-8853-9B3036951757}"/>
              </a:ext>
            </a:extLst>
          </p:cNvPr>
          <p:cNvSpPr txBox="1"/>
          <p:nvPr/>
        </p:nvSpPr>
        <p:spPr>
          <a:xfrm>
            <a:off x="80417" y="1559462"/>
            <a:ext cx="5710218" cy="461665"/>
          </a:xfrm>
          <a:prstGeom prst="rect">
            <a:avLst/>
          </a:prstGeom>
          <a:solidFill>
            <a:srgbClr val="FFF4E7"/>
          </a:solidFill>
          <a:ln>
            <a:solidFill>
              <a:srgbClr val="1E3764"/>
            </a:solidFill>
          </a:ln>
        </p:spPr>
        <p:txBody>
          <a:bodyPr wrap="none" rtlCol="0">
            <a:spAutoFit/>
          </a:bodyPr>
          <a:lstStyle/>
          <a:p>
            <a:pPr algn="l"/>
            <a:r>
              <a:rPr lang="en-US" sz="2400" dirty="0" err="1"/>
              <a:t>Schreib</a:t>
            </a:r>
            <a:r>
              <a:rPr lang="en-US" sz="2400" dirty="0"/>
              <a:t> die </a:t>
            </a:r>
            <a:r>
              <a:rPr lang="en-US" sz="2400" b="1" dirty="0" err="1"/>
              <a:t>roten</a:t>
            </a:r>
            <a:r>
              <a:rPr lang="en-US" sz="2400" dirty="0"/>
              <a:t> </a:t>
            </a:r>
            <a:r>
              <a:rPr lang="en-US" sz="2400" dirty="0" err="1"/>
              <a:t>Wörter</a:t>
            </a:r>
            <a:r>
              <a:rPr lang="en-US" sz="2400" dirty="0"/>
              <a:t> auf </a:t>
            </a:r>
            <a:r>
              <a:rPr lang="en-US" sz="2400" dirty="0" err="1"/>
              <a:t>Englisch</a:t>
            </a:r>
            <a:r>
              <a:rPr lang="en-US" sz="2400" dirty="0"/>
              <a:t>.</a:t>
            </a:r>
          </a:p>
        </p:txBody>
      </p:sp>
      <p:sp>
        <p:nvSpPr>
          <p:cNvPr id="17" name="TextBox 16">
            <a:extLst>
              <a:ext uri="{FF2B5EF4-FFF2-40B4-BE49-F238E27FC236}">
                <a16:creationId xmlns:a16="http://schemas.microsoft.com/office/drawing/2014/main" id="{1C6B7D31-DEC7-5A48-9359-8A9BA086F087}"/>
              </a:ext>
            </a:extLst>
          </p:cNvPr>
          <p:cNvSpPr txBox="1"/>
          <p:nvPr/>
        </p:nvSpPr>
        <p:spPr>
          <a:xfrm>
            <a:off x="6105746" y="1567920"/>
            <a:ext cx="5791970" cy="461665"/>
          </a:xfrm>
          <a:prstGeom prst="rect">
            <a:avLst/>
          </a:prstGeom>
          <a:solidFill>
            <a:srgbClr val="FFF4E7"/>
          </a:solidFill>
          <a:ln>
            <a:solidFill>
              <a:srgbClr val="1E3764"/>
            </a:solidFill>
          </a:ln>
        </p:spPr>
        <p:txBody>
          <a:bodyPr wrap="square" rtlCol="0">
            <a:spAutoFit/>
          </a:bodyPr>
          <a:lstStyle/>
          <a:p>
            <a:pPr algn="l"/>
            <a:r>
              <a:rPr lang="en-US" sz="2400" dirty="0" err="1"/>
              <a:t>Schreib</a:t>
            </a:r>
            <a:r>
              <a:rPr lang="en-US" sz="2400" dirty="0"/>
              <a:t> den </a:t>
            </a:r>
            <a:r>
              <a:rPr lang="en-US" sz="2400" dirty="0" err="1"/>
              <a:t>ganzen</a:t>
            </a:r>
            <a:r>
              <a:rPr lang="en-US" sz="2400" dirty="0"/>
              <a:t> Text auf </a:t>
            </a:r>
            <a:r>
              <a:rPr lang="en-US" sz="2400" dirty="0" err="1"/>
              <a:t>Englisch</a:t>
            </a:r>
            <a:r>
              <a:rPr lang="en-US" sz="2400" dirty="0"/>
              <a:t>.</a:t>
            </a:r>
          </a:p>
        </p:txBody>
      </p:sp>
      <p:sp>
        <p:nvSpPr>
          <p:cNvPr id="21" name="TextBox 20">
            <a:extLst>
              <a:ext uri="{FF2B5EF4-FFF2-40B4-BE49-F238E27FC236}">
                <a16:creationId xmlns:a16="http://schemas.microsoft.com/office/drawing/2014/main" id="{6756694F-26E0-8F47-9495-E37A19BDB762}"/>
              </a:ext>
            </a:extLst>
          </p:cNvPr>
          <p:cNvSpPr txBox="1"/>
          <p:nvPr/>
        </p:nvSpPr>
        <p:spPr>
          <a:xfrm>
            <a:off x="6410228" y="2441772"/>
            <a:ext cx="804032" cy="461665"/>
          </a:xfrm>
          <a:prstGeom prst="rect">
            <a:avLst/>
          </a:prstGeom>
          <a:solidFill>
            <a:schemeClr val="bg1"/>
          </a:solidFill>
          <a:ln>
            <a:noFill/>
          </a:ln>
        </p:spPr>
        <p:txBody>
          <a:bodyPr wrap="square" rtlCol="0">
            <a:spAutoFit/>
          </a:bodyPr>
          <a:lstStyle/>
          <a:p>
            <a:pPr algn="ctr"/>
            <a:r>
              <a:rPr lang="en-US" sz="2400" dirty="0">
                <a:solidFill>
                  <a:srgbClr val="FF0000"/>
                </a:solidFill>
                <a:latin typeface="American Typewriter" panose="02090604020004020304" pitchFamily="18" charset="77"/>
              </a:rPr>
              <a:t>has</a:t>
            </a:r>
            <a:endParaRPr lang="en-US" sz="2400" dirty="0">
              <a:solidFill>
                <a:schemeClr val="accent5">
                  <a:lumMod val="50000"/>
                </a:schemeClr>
              </a:solidFill>
            </a:endParaRPr>
          </a:p>
        </p:txBody>
      </p:sp>
      <p:sp>
        <p:nvSpPr>
          <p:cNvPr id="22" name="TextBox 21">
            <a:extLst>
              <a:ext uri="{FF2B5EF4-FFF2-40B4-BE49-F238E27FC236}">
                <a16:creationId xmlns:a16="http://schemas.microsoft.com/office/drawing/2014/main" id="{1F44A9D1-DBAC-7C43-8E10-ADA770B2E023}"/>
              </a:ext>
            </a:extLst>
          </p:cNvPr>
          <p:cNvSpPr txBox="1"/>
          <p:nvPr/>
        </p:nvSpPr>
        <p:spPr>
          <a:xfrm>
            <a:off x="4069507" y="2066054"/>
            <a:ext cx="864070" cy="461665"/>
          </a:xfrm>
          <a:prstGeom prst="rect">
            <a:avLst/>
          </a:prstGeom>
          <a:solidFill>
            <a:schemeClr val="bg1"/>
          </a:solidFill>
          <a:ln>
            <a:noFill/>
          </a:ln>
        </p:spPr>
        <p:txBody>
          <a:bodyPr wrap="square" rtlCol="0">
            <a:spAutoFit/>
          </a:bodyPr>
          <a:lstStyle/>
          <a:p>
            <a:pPr algn="ctr"/>
            <a:r>
              <a:rPr lang="en-US" sz="2400" dirty="0">
                <a:solidFill>
                  <a:srgbClr val="FF0000"/>
                </a:solidFill>
                <a:latin typeface="American Typewriter" panose="02090604020004020304" pitchFamily="18" charset="77"/>
              </a:rPr>
              <a:t>me</a:t>
            </a:r>
            <a:endParaRPr lang="en-US" sz="2400" dirty="0">
              <a:solidFill>
                <a:schemeClr val="accent5">
                  <a:lumMod val="50000"/>
                </a:schemeClr>
              </a:solidFill>
            </a:endParaRPr>
          </a:p>
        </p:txBody>
      </p:sp>
      <p:sp>
        <p:nvSpPr>
          <p:cNvPr id="23" name="TextBox 22">
            <a:extLst>
              <a:ext uri="{FF2B5EF4-FFF2-40B4-BE49-F238E27FC236}">
                <a16:creationId xmlns:a16="http://schemas.microsoft.com/office/drawing/2014/main" id="{603CC962-CC36-D743-87C1-ECD5ACC1215B}"/>
              </a:ext>
            </a:extLst>
          </p:cNvPr>
          <p:cNvSpPr txBox="1"/>
          <p:nvPr/>
        </p:nvSpPr>
        <p:spPr>
          <a:xfrm>
            <a:off x="9355885" y="3997605"/>
            <a:ext cx="1290738" cy="461665"/>
          </a:xfrm>
          <a:prstGeom prst="rect">
            <a:avLst/>
          </a:prstGeom>
          <a:solidFill>
            <a:schemeClr val="bg1"/>
          </a:solidFill>
          <a:ln>
            <a:noFill/>
          </a:ln>
        </p:spPr>
        <p:txBody>
          <a:bodyPr wrap="none" rtlCol="0">
            <a:spAutoFit/>
          </a:bodyPr>
          <a:lstStyle/>
          <a:p>
            <a:pPr algn="l"/>
            <a:r>
              <a:rPr lang="en-US" sz="2400" dirty="0">
                <a:solidFill>
                  <a:srgbClr val="FF0000"/>
                </a:solidFill>
                <a:latin typeface="American Typewriter" panose="02090604020004020304" pitchFamily="18" charset="77"/>
              </a:rPr>
              <a:t>Around</a:t>
            </a:r>
            <a:endParaRPr lang="en-US" sz="2400" dirty="0">
              <a:solidFill>
                <a:schemeClr val="accent5">
                  <a:lumMod val="50000"/>
                </a:schemeClr>
              </a:solidFill>
            </a:endParaRPr>
          </a:p>
        </p:txBody>
      </p:sp>
      <p:sp>
        <p:nvSpPr>
          <p:cNvPr id="24" name="TextBox 23">
            <a:extLst>
              <a:ext uri="{FF2B5EF4-FFF2-40B4-BE49-F238E27FC236}">
                <a16:creationId xmlns:a16="http://schemas.microsoft.com/office/drawing/2014/main" id="{CAAFC3F1-5E81-714C-BD2E-C72797BDB27F}"/>
              </a:ext>
            </a:extLst>
          </p:cNvPr>
          <p:cNvSpPr txBox="1"/>
          <p:nvPr/>
        </p:nvSpPr>
        <p:spPr>
          <a:xfrm>
            <a:off x="2777625" y="3943809"/>
            <a:ext cx="2212465" cy="461665"/>
          </a:xfrm>
          <a:prstGeom prst="rect">
            <a:avLst/>
          </a:prstGeom>
          <a:solidFill>
            <a:schemeClr val="bg1"/>
          </a:solidFill>
          <a:ln>
            <a:noFill/>
          </a:ln>
        </p:spPr>
        <p:txBody>
          <a:bodyPr wrap="none" rtlCol="0">
            <a:spAutoFit/>
          </a:bodyPr>
          <a:lstStyle/>
          <a:p>
            <a:pPr algn="ctr"/>
            <a:r>
              <a:rPr lang="en-US" sz="2400" dirty="0">
                <a:solidFill>
                  <a:srgbClr val="FF0000"/>
                </a:solidFill>
                <a:latin typeface="American Typewriter" panose="02090604020004020304" pitchFamily="18" charset="77"/>
              </a:rPr>
              <a:t> population</a:t>
            </a:r>
            <a:endParaRPr lang="en-US" sz="2400" dirty="0">
              <a:solidFill>
                <a:schemeClr val="accent5">
                  <a:lumMod val="50000"/>
                </a:schemeClr>
              </a:solidFill>
            </a:endParaRPr>
          </a:p>
        </p:txBody>
      </p:sp>
      <p:sp>
        <p:nvSpPr>
          <p:cNvPr id="26" name="TextBox 25">
            <a:extLst>
              <a:ext uri="{FF2B5EF4-FFF2-40B4-BE49-F238E27FC236}">
                <a16:creationId xmlns:a16="http://schemas.microsoft.com/office/drawing/2014/main" id="{9866FAF9-9573-3A4E-9C80-494284EA859C}"/>
              </a:ext>
            </a:extLst>
          </p:cNvPr>
          <p:cNvSpPr txBox="1"/>
          <p:nvPr/>
        </p:nvSpPr>
        <p:spPr>
          <a:xfrm>
            <a:off x="7090999" y="3199366"/>
            <a:ext cx="1290738" cy="461665"/>
          </a:xfrm>
          <a:prstGeom prst="rect">
            <a:avLst/>
          </a:prstGeom>
          <a:solidFill>
            <a:schemeClr val="bg1"/>
          </a:solidFill>
          <a:ln>
            <a:noFill/>
          </a:ln>
        </p:spPr>
        <p:txBody>
          <a:bodyPr wrap="none" rtlCol="0">
            <a:spAutoFit/>
          </a:bodyPr>
          <a:lstStyle/>
          <a:p>
            <a:pPr algn="l"/>
            <a:r>
              <a:rPr lang="en-US" sz="2400" dirty="0">
                <a:solidFill>
                  <a:srgbClr val="FF0000"/>
                </a:solidFill>
                <a:latin typeface="American Typewriter" panose="02090604020004020304" pitchFamily="18" charset="77"/>
              </a:rPr>
              <a:t> move </a:t>
            </a:r>
            <a:endParaRPr lang="en-US" sz="2400" dirty="0">
              <a:solidFill>
                <a:schemeClr val="accent5">
                  <a:lumMod val="50000"/>
                </a:schemeClr>
              </a:solidFill>
            </a:endParaRPr>
          </a:p>
        </p:txBody>
      </p:sp>
      <p:sp>
        <p:nvSpPr>
          <p:cNvPr id="27" name="TextBox 26">
            <a:extLst>
              <a:ext uri="{FF2B5EF4-FFF2-40B4-BE49-F238E27FC236}">
                <a16:creationId xmlns:a16="http://schemas.microsoft.com/office/drawing/2014/main" id="{DF3C9639-1D7F-AA42-AE62-51389F3ECFD9}"/>
              </a:ext>
            </a:extLst>
          </p:cNvPr>
          <p:cNvSpPr txBox="1"/>
          <p:nvPr/>
        </p:nvSpPr>
        <p:spPr>
          <a:xfrm>
            <a:off x="3322347" y="1009085"/>
            <a:ext cx="1494320" cy="461665"/>
          </a:xfrm>
          <a:prstGeom prst="rect">
            <a:avLst/>
          </a:prstGeom>
          <a:solidFill>
            <a:srgbClr val="FFF4E7"/>
          </a:solidFill>
          <a:ln>
            <a:solidFill>
              <a:srgbClr val="1E3764"/>
            </a:solidFill>
          </a:ln>
        </p:spPr>
        <p:txBody>
          <a:bodyPr wrap="none" rtlCol="0">
            <a:spAutoFit/>
          </a:bodyPr>
          <a:lstStyle/>
          <a:p>
            <a:pPr algn="l"/>
            <a:r>
              <a:rPr lang="en-US" sz="2400" dirty="0"/>
              <a:t>die Mitte</a:t>
            </a:r>
          </a:p>
        </p:txBody>
      </p:sp>
      <p:sp>
        <p:nvSpPr>
          <p:cNvPr id="28" name="TextBox 27">
            <a:extLst>
              <a:ext uri="{FF2B5EF4-FFF2-40B4-BE49-F238E27FC236}">
                <a16:creationId xmlns:a16="http://schemas.microsoft.com/office/drawing/2014/main" id="{C856E45F-10AC-554B-AADD-808CD9323C83}"/>
              </a:ext>
            </a:extLst>
          </p:cNvPr>
          <p:cNvSpPr txBox="1"/>
          <p:nvPr/>
        </p:nvSpPr>
        <p:spPr>
          <a:xfrm>
            <a:off x="7388587" y="1002058"/>
            <a:ext cx="1239442" cy="461665"/>
          </a:xfrm>
          <a:prstGeom prst="rect">
            <a:avLst/>
          </a:prstGeom>
          <a:solidFill>
            <a:srgbClr val="FFF4E7"/>
          </a:solidFill>
          <a:ln>
            <a:solidFill>
              <a:srgbClr val="1E3764"/>
            </a:solidFill>
          </a:ln>
        </p:spPr>
        <p:txBody>
          <a:bodyPr wrap="none" rtlCol="0">
            <a:spAutoFit/>
          </a:bodyPr>
          <a:lstStyle/>
          <a:p>
            <a:pPr algn="l"/>
            <a:r>
              <a:rPr lang="en-US" sz="2400" dirty="0"/>
              <a:t>der Ort</a:t>
            </a:r>
          </a:p>
        </p:txBody>
      </p:sp>
      <p:sp>
        <p:nvSpPr>
          <p:cNvPr id="29" name="TextBox 28">
            <a:extLst>
              <a:ext uri="{FF2B5EF4-FFF2-40B4-BE49-F238E27FC236}">
                <a16:creationId xmlns:a16="http://schemas.microsoft.com/office/drawing/2014/main" id="{C2CE82D8-EB21-B444-A2AD-5AE70549B313}"/>
              </a:ext>
            </a:extLst>
          </p:cNvPr>
          <p:cNvSpPr txBox="1"/>
          <p:nvPr/>
        </p:nvSpPr>
        <p:spPr>
          <a:xfrm>
            <a:off x="4893421" y="1016791"/>
            <a:ext cx="1348382" cy="461665"/>
          </a:xfrm>
          <a:prstGeom prst="rect">
            <a:avLst/>
          </a:prstGeom>
          <a:solidFill>
            <a:srgbClr val="FFF4E7"/>
          </a:solidFill>
          <a:ln>
            <a:solidFill>
              <a:srgbClr val="1E3764"/>
            </a:solidFill>
          </a:ln>
        </p:spPr>
        <p:txBody>
          <a:bodyPr wrap="square" rtlCol="0">
            <a:spAutoFit/>
          </a:bodyPr>
          <a:lstStyle/>
          <a:p>
            <a:pPr algn="l"/>
            <a:r>
              <a:rPr lang="en-US" sz="2400" dirty="0" err="1"/>
              <a:t>enthält</a:t>
            </a:r>
            <a:endParaRPr lang="en-US" sz="2400" dirty="0"/>
          </a:p>
        </p:txBody>
      </p:sp>
      <p:sp>
        <p:nvSpPr>
          <p:cNvPr id="30" name="TextBox 29">
            <a:extLst>
              <a:ext uri="{FF2B5EF4-FFF2-40B4-BE49-F238E27FC236}">
                <a16:creationId xmlns:a16="http://schemas.microsoft.com/office/drawing/2014/main" id="{51ADE22A-EAC4-B44D-9AAB-E76CBF2D5819}"/>
              </a:ext>
            </a:extLst>
          </p:cNvPr>
          <p:cNvSpPr txBox="1"/>
          <p:nvPr/>
        </p:nvSpPr>
        <p:spPr>
          <a:xfrm>
            <a:off x="6315795" y="1008019"/>
            <a:ext cx="1019831" cy="461665"/>
          </a:xfrm>
          <a:prstGeom prst="rect">
            <a:avLst/>
          </a:prstGeom>
          <a:solidFill>
            <a:srgbClr val="FFF4E7"/>
          </a:solidFill>
          <a:ln>
            <a:solidFill>
              <a:srgbClr val="1E3764"/>
            </a:solidFill>
          </a:ln>
        </p:spPr>
        <p:txBody>
          <a:bodyPr wrap="none" rtlCol="0">
            <a:spAutoFit/>
          </a:bodyPr>
          <a:lstStyle/>
          <a:p>
            <a:pPr algn="l"/>
            <a:r>
              <a:rPr lang="en-US" sz="2400" dirty="0" err="1"/>
              <a:t>Leute</a:t>
            </a:r>
            <a:endParaRPr lang="en-US" sz="2400" dirty="0"/>
          </a:p>
        </p:txBody>
      </p:sp>
      <p:sp>
        <p:nvSpPr>
          <p:cNvPr id="31" name="TextBox 30">
            <a:extLst>
              <a:ext uri="{FF2B5EF4-FFF2-40B4-BE49-F238E27FC236}">
                <a16:creationId xmlns:a16="http://schemas.microsoft.com/office/drawing/2014/main" id="{037F2ED7-AE0B-C24C-8BF6-864A30A52D26}"/>
              </a:ext>
            </a:extLst>
          </p:cNvPr>
          <p:cNvSpPr txBox="1"/>
          <p:nvPr/>
        </p:nvSpPr>
        <p:spPr>
          <a:xfrm>
            <a:off x="8680990" y="1006035"/>
            <a:ext cx="1417376" cy="461665"/>
          </a:xfrm>
          <a:prstGeom prst="rect">
            <a:avLst/>
          </a:prstGeom>
          <a:solidFill>
            <a:srgbClr val="FFF4E7"/>
          </a:solidFill>
          <a:ln>
            <a:solidFill>
              <a:srgbClr val="1E3764"/>
            </a:solidFill>
          </a:ln>
        </p:spPr>
        <p:txBody>
          <a:bodyPr wrap="none" rtlCol="0">
            <a:spAutoFit/>
          </a:bodyPr>
          <a:lstStyle/>
          <a:p>
            <a:pPr algn="l"/>
            <a:r>
              <a:rPr lang="en-US" sz="2400" dirty="0" err="1"/>
              <a:t>Ländern</a:t>
            </a:r>
            <a:endParaRPr lang="en-US" sz="2400" dirty="0"/>
          </a:p>
        </p:txBody>
      </p:sp>
      <p:sp>
        <p:nvSpPr>
          <p:cNvPr id="32" name="TextBox 31">
            <a:extLst>
              <a:ext uri="{FF2B5EF4-FFF2-40B4-BE49-F238E27FC236}">
                <a16:creationId xmlns:a16="http://schemas.microsoft.com/office/drawing/2014/main" id="{711B9B04-47BF-1D4A-BEF2-7F0203AD7B7B}"/>
              </a:ext>
            </a:extLst>
          </p:cNvPr>
          <p:cNvSpPr txBox="1"/>
          <p:nvPr/>
        </p:nvSpPr>
        <p:spPr>
          <a:xfrm>
            <a:off x="10177063" y="1002058"/>
            <a:ext cx="1704313" cy="461665"/>
          </a:xfrm>
          <a:prstGeom prst="rect">
            <a:avLst/>
          </a:prstGeom>
          <a:solidFill>
            <a:srgbClr val="FFF4E7"/>
          </a:solidFill>
          <a:ln>
            <a:solidFill>
              <a:srgbClr val="1E3764"/>
            </a:solidFill>
          </a:ln>
        </p:spPr>
        <p:txBody>
          <a:bodyPr wrap="none" rtlCol="0">
            <a:spAutoFit/>
          </a:bodyPr>
          <a:lstStyle/>
          <a:p>
            <a:pPr algn="l"/>
            <a:r>
              <a:rPr lang="en-US" sz="2400" dirty="0" err="1"/>
              <a:t>jedes</a:t>
            </a:r>
            <a:r>
              <a:rPr lang="en-US" sz="2400" dirty="0"/>
              <a:t> </a:t>
            </a:r>
            <a:r>
              <a:rPr lang="en-US" sz="2400" dirty="0" err="1"/>
              <a:t>Jahr</a:t>
            </a:r>
            <a:endParaRPr lang="en-US" sz="2400" dirty="0"/>
          </a:p>
        </p:txBody>
      </p:sp>
      <p:cxnSp>
        <p:nvCxnSpPr>
          <p:cNvPr id="35" name="Straight Connector 34">
            <a:extLst>
              <a:ext uri="{FF2B5EF4-FFF2-40B4-BE49-F238E27FC236}">
                <a16:creationId xmlns:a16="http://schemas.microsoft.com/office/drawing/2014/main" id="{8ADE5283-BC79-4FF2-81C1-D67A6463063D}"/>
              </a:ext>
            </a:extLst>
          </p:cNvPr>
          <p:cNvCxnSpPr>
            <a:cxnSpLocks/>
          </p:cNvCxnSpPr>
          <p:nvPr/>
        </p:nvCxnSpPr>
        <p:spPr>
          <a:xfrm>
            <a:off x="7549246" y="4282203"/>
            <a:ext cx="1614079" cy="0"/>
          </a:xfrm>
          <a:prstGeom prst="line">
            <a:avLst/>
          </a:prstGeom>
          <a:ln w="28575">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64D8582-D1D1-46BF-8BA3-713B73024284}"/>
              </a:ext>
            </a:extLst>
          </p:cNvPr>
          <p:cNvCxnSpPr>
            <a:cxnSpLocks/>
          </p:cNvCxnSpPr>
          <p:nvPr/>
        </p:nvCxnSpPr>
        <p:spPr>
          <a:xfrm>
            <a:off x="4269645" y="4662250"/>
            <a:ext cx="1614079" cy="0"/>
          </a:xfrm>
          <a:prstGeom prst="line">
            <a:avLst/>
          </a:prstGeom>
          <a:ln w="28575">
            <a:solidFill>
              <a:srgbClr val="FFCC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021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3" presetClass="emph" presetSubtype="2" fill="hold" grpId="1" nodeType="clickEffect">
                                  <p:stCondLst>
                                    <p:cond delay="0"/>
                                  </p:stCondLst>
                                  <p:childTnLst>
                                    <p:animClr clrSpc="rgb" dir="cw">
                                      <p:cBhvr override="childStyle">
                                        <p:cTn id="26" dur="1000" fill="hold"/>
                                        <p:tgtEl>
                                          <p:spTgt spid="27"/>
                                        </p:tgtEl>
                                        <p:attrNameLst>
                                          <p:attrName>style.color</p:attrName>
                                        </p:attrNameLst>
                                      </p:cBhvr>
                                      <p:to>
                                        <a:srgbClr val="FF0000"/>
                                      </p:to>
                                    </p:animClr>
                                  </p:childTnLst>
                                </p:cTn>
                              </p:par>
                            </p:childTnLst>
                          </p:cTn>
                        </p:par>
                        <p:par>
                          <p:cTn id="27" fill="hold">
                            <p:stCondLst>
                              <p:cond delay="1000"/>
                            </p:stCondLst>
                            <p:childTnLst>
                              <p:par>
                                <p:cTn id="28" presetID="1" presetClass="entr" presetSubtype="0"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nodeType="clickEffect">
                                  <p:stCondLst>
                                    <p:cond delay="0"/>
                                  </p:stCondLst>
                                  <p:childTnLst>
                                    <p:set>
                                      <p:cBhvr>
                                        <p:cTn id="33" dur="1" fill="hold">
                                          <p:stCondLst>
                                            <p:cond delay="0"/>
                                          </p:stCondLst>
                                        </p:cTn>
                                        <p:tgtEl>
                                          <p:spTgt spid="11"/>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3" presetClass="emph" presetSubtype="2" fill="hold" grpId="1" nodeType="clickEffect">
                                  <p:stCondLst>
                                    <p:cond delay="0"/>
                                  </p:stCondLst>
                                  <p:childTnLst>
                                    <p:animClr clrSpc="rgb" dir="cw">
                                      <p:cBhvr override="childStyle">
                                        <p:cTn id="37" dur="1000" fill="hold"/>
                                        <p:tgtEl>
                                          <p:spTgt spid="29"/>
                                        </p:tgtEl>
                                        <p:attrNameLst>
                                          <p:attrName>style.color</p:attrName>
                                        </p:attrNameLst>
                                      </p:cBhvr>
                                      <p:to>
                                        <a:srgbClr val="FF0000"/>
                                      </p:to>
                                    </p:animClr>
                                  </p:childTnLst>
                                </p:cTn>
                              </p:par>
                            </p:childTnLst>
                          </p:cTn>
                        </p:par>
                        <p:par>
                          <p:cTn id="38" fill="hold">
                            <p:stCondLst>
                              <p:cond delay="1000"/>
                            </p:stCondLst>
                            <p:childTnLst>
                              <p:par>
                                <p:cTn id="39" presetID="1" presetClass="entr" presetSubtype="0" fill="hold" nodeType="after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13"/>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3" presetClass="emph" presetSubtype="2" fill="hold" grpId="1" nodeType="clickEffect">
                                  <p:stCondLst>
                                    <p:cond delay="0"/>
                                  </p:stCondLst>
                                  <p:childTnLst>
                                    <p:animClr clrSpc="rgb" dir="cw">
                                      <p:cBhvr override="childStyle">
                                        <p:cTn id="48" dur="1000" fill="hold"/>
                                        <p:tgtEl>
                                          <p:spTgt spid="30"/>
                                        </p:tgtEl>
                                        <p:attrNameLst>
                                          <p:attrName>style.color</p:attrName>
                                        </p:attrNameLst>
                                      </p:cBhvr>
                                      <p:to>
                                        <a:srgbClr val="FF0000"/>
                                      </p:to>
                                    </p:animClr>
                                  </p:childTnLst>
                                </p:cTn>
                              </p:par>
                            </p:childTnLst>
                          </p:cTn>
                        </p:par>
                        <p:par>
                          <p:cTn id="49" fill="hold">
                            <p:stCondLst>
                              <p:cond delay="1000"/>
                            </p:stCondLst>
                            <p:childTnLst>
                              <p:par>
                                <p:cTn id="50" presetID="1" presetClass="entr" presetSubtype="0" fill="hold" nodeType="afterEffect">
                                  <p:stCondLst>
                                    <p:cond delay="0"/>
                                  </p:stCondLst>
                                  <p:childTnLst>
                                    <p:set>
                                      <p:cBhvr>
                                        <p:cTn id="51" dur="1" fill="hold">
                                          <p:stCondLst>
                                            <p:cond delay="0"/>
                                          </p:stCondLst>
                                        </p:cTn>
                                        <p:tgtEl>
                                          <p:spTgt spid="12"/>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nodeType="clickEffect">
                                  <p:stCondLst>
                                    <p:cond delay="0"/>
                                  </p:stCondLst>
                                  <p:childTnLst>
                                    <p:set>
                                      <p:cBhvr>
                                        <p:cTn id="55" dur="1" fill="hold">
                                          <p:stCondLst>
                                            <p:cond delay="0"/>
                                          </p:stCondLst>
                                        </p:cTn>
                                        <p:tgtEl>
                                          <p:spTgt spid="12"/>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3" presetClass="emph" presetSubtype="2" fill="hold" grpId="1" nodeType="clickEffect">
                                  <p:stCondLst>
                                    <p:cond delay="0"/>
                                  </p:stCondLst>
                                  <p:childTnLst>
                                    <p:animClr clrSpc="rgb" dir="cw">
                                      <p:cBhvr override="childStyle">
                                        <p:cTn id="59" dur="1000" fill="hold"/>
                                        <p:tgtEl>
                                          <p:spTgt spid="28"/>
                                        </p:tgtEl>
                                        <p:attrNameLst>
                                          <p:attrName>style.color</p:attrName>
                                        </p:attrNameLst>
                                      </p:cBhvr>
                                      <p:to>
                                        <a:srgbClr val="FF0000"/>
                                      </p:to>
                                    </p:animClr>
                                  </p:childTnLst>
                                </p:cTn>
                              </p:par>
                            </p:childTnLst>
                          </p:cTn>
                        </p:par>
                        <p:par>
                          <p:cTn id="60" fill="hold">
                            <p:stCondLst>
                              <p:cond delay="1000"/>
                            </p:stCondLst>
                            <p:childTnLst>
                              <p:par>
                                <p:cTn id="61" presetID="1" presetClass="entr" presetSubtype="0" fill="hold" nodeType="afterEffect">
                                  <p:stCondLst>
                                    <p:cond delay="0"/>
                                  </p:stCondLst>
                                  <p:childTnLst>
                                    <p:set>
                                      <p:cBhvr>
                                        <p:cTn id="62" dur="1" fill="hold">
                                          <p:stCondLst>
                                            <p:cond delay="0"/>
                                          </p:stCondLst>
                                        </p:cTn>
                                        <p:tgtEl>
                                          <p:spTgt spid="1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16"/>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3" presetClass="emph" presetSubtype="2" fill="hold" grpId="1" nodeType="clickEffect">
                                  <p:stCondLst>
                                    <p:cond delay="0"/>
                                  </p:stCondLst>
                                  <p:childTnLst>
                                    <p:animClr clrSpc="rgb" dir="cw">
                                      <p:cBhvr override="childStyle">
                                        <p:cTn id="70" dur="1000" fill="hold"/>
                                        <p:tgtEl>
                                          <p:spTgt spid="31"/>
                                        </p:tgtEl>
                                        <p:attrNameLst>
                                          <p:attrName>style.color</p:attrName>
                                        </p:attrNameLst>
                                      </p:cBhvr>
                                      <p:to>
                                        <a:srgbClr val="FF0000"/>
                                      </p:to>
                                    </p:animClr>
                                  </p:childTnLst>
                                </p:cTn>
                              </p:par>
                            </p:childTnLst>
                          </p:cTn>
                        </p:par>
                        <p:par>
                          <p:cTn id="71" fill="hold">
                            <p:stCondLst>
                              <p:cond delay="1000"/>
                            </p:stCondLst>
                            <p:childTnLst>
                              <p:par>
                                <p:cTn id="72" presetID="1" presetClass="entr" presetSubtype="0" fill="hold" nodeType="afterEffect">
                                  <p:stCondLst>
                                    <p:cond delay="0"/>
                                  </p:stCondLst>
                                  <p:childTnLst>
                                    <p:set>
                                      <p:cBhvr>
                                        <p:cTn id="73" dur="1" fill="hold">
                                          <p:stCondLst>
                                            <p:cond delay="0"/>
                                          </p:stCondLst>
                                        </p:cTn>
                                        <p:tgtEl>
                                          <p:spTgt spid="35"/>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xit" presetSubtype="0" fill="hold" nodeType="clickEffect">
                                  <p:stCondLst>
                                    <p:cond delay="0"/>
                                  </p:stCondLst>
                                  <p:childTnLst>
                                    <p:set>
                                      <p:cBhvr>
                                        <p:cTn id="77" dur="1" fill="hold">
                                          <p:stCondLst>
                                            <p:cond delay="0"/>
                                          </p:stCondLst>
                                        </p:cTn>
                                        <p:tgtEl>
                                          <p:spTgt spid="35"/>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3" presetClass="emph" presetSubtype="2" fill="hold" grpId="1" nodeType="clickEffect">
                                  <p:stCondLst>
                                    <p:cond delay="0"/>
                                  </p:stCondLst>
                                  <p:childTnLst>
                                    <p:animClr clrSpc="rgb" dir="cw">
                                      <p:cBhvr override="childStyle">
                                        <p:cTn id="81" dur="1000" fill="hold"/>
                                        <p:tgtEl>
                                          <p:spTgt spid="32"/>
                                        </p:tgtEl>
                                        <p:attrNameLst>
                                          <p:attrName>style.color</p:attrName>
                                        </p:attrNameLst>
                                      </p:cBhvr>
                                      <p:to>
                                        <a:srgbClr val="FF0000"/>
                                      </p:to>
                                    </p:animClr>
                                  </p:childTnLst>
                                </p:cTn>
                              </p:par>
                            </p:childTnLst>
                          </p:cTn>
                        </p:par>
                        <p:par>
                          <p:cTn id="82" fill="hold">
                            <p:stCondLst>
                              <p:cond delay="1000"/>
                            </p:stCondLst>
                            <p:childTnLst>
                              <p:par>
                                <p:cTn id="83" presetID="1" presetClass="entr" presetSubtype="0" fill="hold" nodeType="afterEffect">
                                  <p:stCondLst>
                                    <p:cond delay="0"/>
                                  </p:stCondLst>
                                  <p:childTnLst>
                                    <p:set>
                                      <p:cBhvr>
                                        <p:cTn id="84" dur="1" fill="hold">
                                          <p:stCondLst>
                                            <p:cond delay="0"/>
                                          </p:stCondLst>
                                        </p:cTn>
                                        <p:tgtEl>
                                          <p:spTgt spid="36"/>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xit" presetSubtype="0" fill="hold" nodeType="clickEffect">
                                  <p:stCondLst>
                                    <p:cond delay="0"/>
                                  </p:stCondLst>
                                  <p:childTnLst>
                                    <p:set>
                                      <p:cBhvr>
                                        <p:cTn id="88" dur="1" fill="hold">
                                          <p:stCondLst>
                                            <p:cond delay="0"/>
                                          </p:stCondLst>
                                        </p:cTn>
                                        <p:tgtEl>
                                          <p:spTgt spid="36"/>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25"/>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22"/>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21"/>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26"/>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24"/>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23"/>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xit" presetSubtype="0" fill="hold" grpId="1" nodeType="clickEffect">
                                  <p:stCondLst>
                                    <p:cond delay="0"/>
                                  </p:stCondLst>
                                  <p:childTnLst>
                                    <p:set>
                                      <p:cBhvr>
                                        <p:cTn id="116" dur="1" fill="hold">
                                          <p:stCondLst>
                                            <p:cond delay="0"/>
                                          </p:stCondLst>
                                        </p:cTn>
                                        <p:tgtEl>
                                          <p:spTgt spid="22"/>
                                        </p:tgtEl>
                                        <p:attrNameLst>
                                          <p:attrName>style.visibility</p:attrName>
                                        </p:attrNameLst>
                                      </p:cBhvr>
                                      <p:to>
                                        <p:strVal val="hidden"/>
                                      </p:to>
                                    </p:set>
                                  </p:childTnLst>
                                </p:cTn>
                              </p:par>
                              <p:par>
                                <p:cTn id="117" presetID="1" presetClass="exit" presetSubtype="0" fill="hold" grpId="1" nodeType="withEffect">
                                  <p:stCondLst>
                                    <p:cond delay="0"/>
                                  </p:stCondLst>
                                  <p:childTnLst>
                                    <p:set>
                                      <p:cBhvr>
                                        <p:cTn id="118" dur="1" fill="hold">
                                          <p:stCondLst>
                                            <p:cond delay="0"/>
                                          </p:stCondLst>
                                        </p:cTn>
                                        <p:tgtEl>
                                          <p:spTgt spid="21"/>
                                        </p:tgtEl>
                                        <p:attrNameLst>
                                          <p:attrName>style.visibility</p:attrName>
                                        </p:attrNameLst>
                                      </p:cBhvr>
                                      <p:to>
                                        <p:strVal val="hidden"/>
                                      </p:to>
                                    </p:set>
                                  </p:childTnLst>
                                </p:cTn>
                              </p:par>
                              <p:par>
                                <p:cTn id="119" presetID="1" presetClass="exit" presetSubtype="0" fill="hold" grpId="1" nodeType="withEffect">
                                  <p:stCondLst>
                                    <p:cond delay="0"/>
                                  </p:stCondLst>
                                  <p:childTnLst>
                                    <p:set>
                                      <p:cBhvr>
                                        <p:cTn id="120" dur="1" fill="hold">
                                          <p:stCondLst>
                                            <p:cond delay="0"/>
                                          </p:stCondLst>
                                        </p:cTn>
                                        <p:tgtEl>
                                          <p:spTgt spid="26"/>
                                        </p:tgtEl>
                                        <p:attrNameLst>
                                          <p:attrName>style.visibility</p:attrName>
                                        </p:attrNameLst>
                                      </p:cBhvr>
                                      <p:to>
                                        <p:strVal val="hidden"/>
                                      </p:to>
                                    </p:set>
                                  </p:childTnLst>
                                </p:cTn>
                              </p:par>
                              <p:par>
                                <p:cTn id="121" presetID="1" presetClass="exit" presetSubtype="0" fill="hold" grpId="1" nodeType="withEffect">
                                  <p:stCondLst>
                                    <p:cond delay="0"/>
                                  </p:stCondLst>
                                  <p:childTnLst>
                                    <p:set>
                                      <p:cBhvr>
                                        <p:cTn id="122" dur="1" fill="hold">
                                          <p:stCondLst>
                                            <p:cond delay="0"/>
                                          </p:stCondLst>
                                        </p:cTn>
                                        <p:tgtEl>
                                          <p:spTgt spid="24"/>
                                        </p:tgtEl>
                                        <p:attrNameLst>
                                          <p:attrName>style.visibility</p:attrName>
                                        </p:attrNameLst>
                                      </p:cBhvr>
                                      <p:to>
                                        <p:strVal val="hidden"/>
                                      </p:to>
                                    </p:set>
                                  </p:childTnLst>
                                </p:cTn>
                              </p:par>
                              <p:par>
                                <p:cTn id="123" presetID="1" presetClass="exit" presetSubtype="0" fill="hold" grpId="1" nodeType="withEffect">
                                  <p:stCondLst>
                                    <p:cond delay="0"/>
                                  </p:stCondLst>
                                  <p:childTnLst>
                                    <p:set>
                                      <p:cBhvr>
                                        <p:cTn id="124" dur="1" fill="hold">
                                          <p:stCondLst>
                                            <p:cond delay="0"/>
                                          </p:stCondLst>
                                        </p:cTn>
                                        <p:tgtEl>
                                          <p:spTgt spid="23"/>
                                        </p:tgtEl>
                                        <p:attrNameLst>
                                          <p:attrName>style.visibility</p:attrName>
                                        </p:attrNameLst>
                                      </p:cBhvr>
                                      <p:to>
                                        <p:strVal val="hidden"/>
                                      </p:to>
                                    </p:set>
                                  </p:childTnLst>
                                </p:cTn>
                              </p:par>
                              <p:par>
                                <p:cTn id="125" presetID="1" presetClass="entr" presetSubtype="0" fill="hold" grpId="0" nodeType="withEffect">
                                  <p:stCondLst>
                                    <p:cond delay="0"/>
                                  </p:stCondLst>
                                  <p:childTnLst>
                                    <p:set>
                                      <p:cBhvr>
                                        <p:cTn id="1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P spid="25" grpId="0" animBg="1"/>
      <p:bldP spid="17" grpId="0" animBg="1"/>
      <p:bldP spid="21" grpId="0" animBg="1"/>
      <p:bldP spid="21" grpId="1" animBg="1"/>
      <p:bldP spid="22" grpId="0" animBg="1"/>
      <p:bldP spid="22" grpId="1" animBg="1"/>
      <p:bldP spid="23" grpId="0" animBg="1"/>
      <p:bldP spid="23" grpId="1" animBg="1"/>
      <p:bldP spid="24" grpId="0" animBg="1"/>
      <p:bldP spid="24" grpId="1" animBg="1"/>
      <p:bldP spid="26" grpId="0" animBg="1"/>
      <p:bldP spid="26" grpId="1" animBg="1"/>
      <p:bldP spid="27" grpId="0" animBg="1"/>
      <p:bldP spid="27" grpId="1"/>
      <p:bldP spid="28" grpId="0" animBg="1"/>
      <p:bldP spid="28" grpId="1"/>
      <p:bldP spid="29" grpId="0" animBg="1"/>
      <p:bldP spid="29" grpId="1"/>
      <p:bldP spid="30" grpId="0" animBg="1"/>
      <p:bldP spid="30" grpId="1"/>
      <p:bldP spid="31" grpId="0" animBg="1"/>
      <p:bldP spid="31" grpId="1"/>
      <p:bldP spid="32" grpId="0" animBg="1"/>
      <p:bldP spid="32"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4DE11B18-23AF-4940-9409-75132D3C77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296000"/>
            <a:ext cx="12192001" cy="6096001"/>
          </a:xfrm>
          <a:prstGeom prst="rect">
            <a:avLst/>
          </a:prstGeom>
        </p:spPr>
      </p:pic>
      <p:sp>
        <p:nvSpPr>
          <p:cNvPr id="4" name="Title 3"/>
          <p:cNvSpPr>
            <a:spLocks noGrp="1"/>
          </p:cNvSpPr>
          <p:nvPr>
            <p:ph type="title"/>
          </p:nvPr>
        </p:nvSpPr>
        <p:spPr>
          <a:xfrm>
            <a:off x="0" y="213557"/>
            <a:ext cx="3771900" cy="647577"/>
          </a:xfrm>
        </p:spPr>
        <p:txBody>
          <a:bodyPr>
            <a:normAutofit/>
          </a:bodyPr>
          <a:lstStyle/>
          <a:p>
            <a:r>
              <a:rPr lang="en-GB" sz="2800" b="1" dirty="0">
                <a:solidFill>
                  <a:schemeClr val="bg1"/>
                </a:solidFill>
              </a:rPr>
              <a:t>Berlin - </a:t>
            </a:r>
            <a:r>
              <a:rPr lang="en-GB" sz="2800" b="1" dirty="0" err="1">
                <a:solidFill>
                  <a:schemeClr val="bg1"/>
                </a:solidFill>
              </a:rPr>
              <a:t>Antworten</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FFCC00"/>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9" name="Picture 8" descr="A picture containing toy, doll&#10;&#10;Description automatically generated">
            <a:extLst>
              <a:ext uri="{FF2B5EF4-FFF2-40B4-BE49-F238E27FC236}">
                <a16:creationId xmlns:a16="http://schemas.microsoft.com/office/drawing/2014/main" id="{30892E16-558E-8A4B-8EC6-92DDA0AD07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07464" y="2110864"/>
            <a:ext cx="990392" cy="1507067"/>
          </a:xfrm>
          <a:prstGeom prst="ellipse">
            <a:avLst/>
          </a:prstGeom>
        </p:spPr>
      </p:pic>
      <p:sp>
        <p:nvSpPr>
          <p:cNvPr id="10" name="TextBox 9">
            <a:extLst>
              <a:ext uri="{FF2B5EF4-FFF2-40B4-BE49-F238E27FC236}">
                <a16:creationId xmlns:a16="http://schemas.microsoft.com/office/drawing/2014/main" id="{3EC4E107-12C2-5C4E-A831-39190D919FF2}"/>
              </a:ext>
            </a:extLst>
          </p:cNvPr>
          <p:cNvSpPr txBox="1"/>
          <p:nvPr/>
        </p:nvSpPr>
        <p:spPr>
          <a:xfrm>
            <a:off x="352881" y="1458101"/>
            <a:ext cx="10401701" cy="3416320"/>
          </a:xfrm>
          <a:prstGeom prst="rect">
            <a:avLst/>
          </a:prstGeom>
          <a:noFill/>
        </p:spPr>
        <p:txBody>
          <a:bodyPr wrap="square" rtlCol="0">
            <a:spAutoFit/>
          </a:bodyPr>
          <a:lstStyle/>
          <a:p>
            <a:r>
              <a:rPr lang="en-GB" sz="2400" dirty="0">
                <a:latin typeface="American Typewriter" panose="02090604020004020304" pitchFamily="18" charset="77"/>
              </a:rPr>
              <a:t>Berlin interests me a lot. Berlin is situated in the centre of Brandenburg province and has more than 3 million inhabitants. Berlin is an attractive destination for many people. Many people move to Berlin and the big city is becoming ever more international. The population of Berlin comes from 193 countries. Around 100,000 people move to the capital every year; roughly 50% from Europe. Most come from Poland, Rumania, Bulgaria, and Italy. </a:t>
            </a:r>
            <a:endParaRPr lang="en-GB" sz="2400" dirty="0">
              <a:solidFill>
                <a:schemeClr val="accent5">
                  <a:lumMod val="50000"/>
                </a:schemeClr>
              </a:solidFill>
              <a:latin typeface="American Typewriter" panose="02090604020004020304" pitchFamily="18" charset="77"/>
            </a:endParaRPr>
          </a:p>
        </p:txBody>
      </p:sp>
    </p:spTree>
    <p:extLst>
      <p:ext uri="{BB962C8B-B14F-4D97-AF65-F5344CB8AC3E}">
        <p14:creationId xmlns:p14="http://schemas.microsoft.com/office/powerpoint/2010/main" val="4971771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a:solidFill>
                  <a:schemeClr val="bg1"/>
                </a:solidFill>
              </a:rPr>
              <a:t>Was </a:t>
            </a:r>
            <a:r>
              <a:rPr lang="en-GB" sz="2800" b="1" dirty="0" err="1">
                <a:solidFill>
                  <a:schemeClr val="bg1"/>
                </a:solidFill>
              </a:rPr>
              <a:t>macht</a:t>
            </a:r>
            <a:r>
              <a:rPr lang="en-GB" sz="2800" b="1" dirty="0">
                <a:solidFill>
                  <a:schemeClr val="bg1"/>
                </a:solidFill>
              </a:rPr>
              <a:t> David?</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2" name="Rectangle 1">
            <a:extLst>
              <a:ext uri="{FF2B5EF4-FFF2-40B4-BE49-F238E27FC236}">
                <a16:creationId xmlns:a16="http://schemas.microsoft.com/office/drawing/2014/main" id="{59C5A7BA-2A1F-5840-BB26-CAC5D2A17939}"/>
              </a:ext>
            </a:extLst>
          </p:cNvPr>
          <p:cNvSpPr/>
          <p:nvPr/>
        </p:nvSpPr>
        <p:spPr>
          <a:xfrm>
            <a:off x="2276588" y="2219518"/>
            <a:ext cx="1763485" cy="2188028"/>
          </a:xfrm>
          <a:prstGeom prst="rect">
            <a:avLst/>
          </a:prstGeom>
          <a:solidFill>
            <a:srgbClr val="FBF0D5"/>
          </a:solidFill>
          <a:ln w="28575">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b="1" dirty="0">
                <a:solidFill>
                  <a:srgbClr val="1E3764"/>
                </a:solidFill>
              </a:rPr>
              <a:t>cycles every week</a:t>
            </a:r>
          </a:p>
          <a:p>
            <a:pPr algn="ctr"/>
            <a:endParaRPr lang="en-US" b="1" dirty="0">
              <a:solidFill>
                <a:srgbClr val="1E3764"/>
              </a:solidFill>
            </a:endParaRPr>
          </a:p>
        </p:txBody>
      </p:sp>
      <p:pic>
        <p:nvPicPr>
          <p:cNvPr id="21" name="Picture 20" descr="A picture containing toy, holding, player, person&#10;&#10;Description automatically generated">
            <a:extLst>
              <a:ext uri="{FF2B5EF4-FFF2-40B4-BE49-F238E27FC236}">
                <a16:creationId xmlns:a16="http://schemas.microsoft.com/office/drawing/2014/main" id="{9F0428A9-1362-084C-A463-748B3C7A65C6}"/>
              </a:ext>
            </a:extLst>
          </p:cNvPr>
          <p:cNvPicPr>
            <a:picLocks noChangeAspect="1"/>
          </p:cNvPicPr>
          <p:nvPr/>
        </p:nvPicPr>
        <p:blipFill rotWithShape="1">
          <a:blip r:embed="rId3">
            <a:extLst>
              <a:ext uri="{28A0092B-C50C-407E-A947-70E740481C1C}">
                <a14:useLocalDpi xmlns:a14="http://schemas.microsoft.com/office/drawing/2010/main" val="0"/>
              </a:ext>
            </a:extLst>
          </a:blip>
          <a:srcRect l="32297" r="33124" b="74370"/>
          <a:stretch/>
        </p:blipFill>
        <p:spPr>
          <a:xfrm>
            <a:off x="5938112" y="1098667"/>
            <a:ext cx="1382093" cy="1757665"/>
          </a:xfrm>
          <a:prstGeom prst="ellipse">
            <a:avLst/>
          </a:prstGeom>
        </p:spPr>
      </p:pic>
      <p:sp>
        <p:nvSpPr>
          <p:cNvPr id="22" name="TextBox 21">
            <a:extLst>
              <a:ext uri="{FF2B5EF4-FFF2-40B4-BE49-F238E27FC236}">
                <a16:creationId xmlns:a16="http://schemas.microsoft.com/office/drawing/2014/main" id="{A258AC03-C30D-E44D-BBBF-33CE2DD8E76E}"/>
              </a:ext>
            </a:extLst>
          </p:cNvPr>
          <p:cNvSpPr txBox="1"/>
          <p:nvPr/>
        </p:nvSpPr>
        <p:spPr>
          <a:xfrm>
            <a:off x="6096000" y="2898866"/>
            <a:ext cx="1066318" cy="461665"/>
          </a:xfrm>
          <a:prstGeom prst="rect">
            <a:avLst/>
          </a:prstGeom>
          <a:noFill/>
        </p:spPr>
        <p:txBody>
          <a:bodyPr wrap="none" rtlCol="0">
            <a:spAutoFit/>
          </a:bodyPr>
          <a:lstStyle/>
          <a:p>
            <a:pPr algn="l"/>
            <a:r>
              <a:rPr lang="en-US" sz="2400" b="1" dirty="0"/>
              <a:t>David</a:t>
            </a:r>
          </a:p>
        </p:txBody>
      </p:sp>
      <p:pic>
        <p:nvPicPr>
          <p:cNvPr id="7" name="Graphic 6" descr="Cycling">
            <a:extLst>
              <a:ext uri="{FF2B5EF4-FFF2-40B4-BE49-F238E27FC236}">
                <a16:creationId xmlns:a16="http://schemas.microsoft.com/office/drawing/2014/main" id="{269B7042-11AB-A842-BFF8-DBF3607D04C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684803" y="2399132"/>
            <a:ext cx="914400" cy="914400"/>
          </a:xfrm>
          <a:prstGeom prst="rect">
            <a:avLst/>
          </a:prstGeom>
        </p:spPr>
      </p:pic>
      <p:sp>
        <p:nvSpPr>
          <p:cNvPr id="8" name="TextBox 7">
            <a:extLst>
              <a:ext uri="{FF2B5EF4-FFF2-40B4-BE49-F238E27FC236}">
                <a16:creationId xmlns:a16="http://schemas.microsoft.com/office/drawing/2014/main" id="{A061E8A4-B156-BA48-9EA1-341CBA0EC9A8}"/>
              </a:ext>
            </a:extLst>
          </p:cNvPr>
          <p:cNvSpPr txBox="1"/>
          <p:nvPr/>
        </p:nvSpPr>
        <p:spPr>
          <a:xfrm>
            <a:off x="2432957" y="1460922"/>
            <a:ext cx="1483098" cy="461665"/>
          </a:xfrm>
          <a:prstGeom prst="rect">
            <a:avLst/>
          </a:prstGeom>
          <a:noFill/>
        </p:spPr>
        <p:txBody>
          <a:bodyPr wrap="none" rtlCol="0">
            <a:spAutoFit/>
          </a:bodyPr>
          <a:lstStyle/>
          <a:p>
            <a:pPr algn="l"/>
            <a:r>
              <a:rPr lang="en-US" sz="2400" b="1" dirty="0"/>
              <a:t>Person A</a:t>
            </a:r>
          </a:p>
        </p:txBody>
      </p:sp>
      <p:sp>
        <p:nvSpPr>
          <p:cNvPr id="37" name="Speech Bubble: Rectangle with Corners Rounded 76">
            <a:extLst>
              <a:ext uri="{FF2B5EF4-FFF2-40B4-BE49-F238E27FC236}">
                <a16:creationId xmlns:a16="http://schemas.microsoft.com/office/drawing/2014/main" id="{223A44C2-8C70-ED40-ACFE-2C144552C09D}"/>
              </a:ext>
            </a:extLst>
          </p:cNvPr>
          <p:cNvSpPr/>
          <p:nvPr/>
        </p:nvSpPr>
        <p:spPr>
          <a:xfrm>
            <a:off x="1004531" y="5028097"/>
            <a:ext cx="4798137" cy="869951"/>
          </a:xfrm>
          <a:prstGeom prst="wedgeRoundRectCallout">
            <a:avLst>
              <a:gd name="adj1" fmla="val 30769"/>
              <a:gd name="adj2" fmla="val -126662"/>
              <a:gd name="adj3" fmla="val 16667"/>
            </a:avLst>
          </a:prstGeom>
          <a:solidFill>
            <a:srgbClr val="FFCC0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chemeClr val="tx1"/>
                </a:solidFill>
                <a:effectLst/>
                <a:uLnTx/>
                <a:uFillTx/>
                <a:latin typeface="Century Gothic" panose="020F0302020204030204"/>
              </a:rPr>
              <a:t>David</a:t>
            </a:r>
            <a:r>
              <a:rPr kumimoji="0" lang="en-GB" sz="2400" i="0" u="none" strike="noStrike" kern="1200" cap="none" spc="0" normalizeH="0" noProof="0" dirty="0">
                <a:ln>
                  <a:noFill/>
                </a:ln>
                <a:solidFill>
                  <a:schemeClr val="tx1"/>
                </a:solidFill>
                <a:effectLst/>
                <a:uLnTx/>
                <a:uFillTx/>
                <a:latin typeface="Century Gothic" panose="020F0302020204030204"/>
              </a:rPr>
              <a:t> </a:t>
            </a:r>
            <a:r>
              <a:rPr kumimoji="0" lang="en-GB" sz="2400" i="0" u="none" strike="noStrike" kern="1200" cap="none" spc="0" normalizeH="0" noProof="0" dirty="0" err="1">
                <a:ln>
                  <a:noFill/>
                </a:ln>
                <a:solidFill>
                  <a:schemeClr val="tx1"/>
                </a:solidFill>
                <a:effectLst/>
                <a:uLnTx/>
                <a:uFillTx/>
                <a:latin typeface="Century Gothic" panose="020F0302020204030204"/>
              </a:rPr>
              <a:t>fährt</a:t>
            </a:r>
            <a:r>
              <a:rPr kumimoji="0" lang="en-GB" sz="2400" i="0" u="none" strike="noStrike" kern="1200" cap="none" spc="0" normalizeH="0" noProof="0" dirty="0">
                <a:ln>
                  <a:noFill/>
                </a:ln>
                <a:solidFill>
                  <a:schemeClr val="tx1"/>
                </a:solidFill>
                <a:effectLst/>
                <a:uLnTx/>
                <a:uFillTx/>
                <a:latin typeface="Century Gothic" panose="020F0302020204030204"/>
              </a:rPr>
              <a:t> </a:t>
            </a:r>
            <a:r>
              <a:rPr kumimoji="0" lang="en-GB" sz="2400" i="0" u="none" strike="noStrike" kern="1200" cap="none" spc="0" normalizeH="0" noProof="0" dirty="0" err="1">
                <a:ln>
                  <a:noFill/>
                </a:ln>
                <a:solidFill>
                  <a:schemeClr val="tx1"/>
                </a:solidFill>
                <a:effectLst/>
                <a:uLnTx/>
                <a:uFillTx/>
                <a:latin typeface="Century Gothic" panose="020F0302020204030204"/>
              </a:rPr>
              <a:t>jede</a:t>
            </a:r>
            <a:r>
              <a:rPr kumimoji="0" lang="en-GB" sz="2400" i="0" u="none" strike="noStrike" kern="1200" cap="none" spc="0" normalizeH="0" noProof="0" dirty="0">
                <a:ln>
                  <a:noFill/>
                </a:ln>
                <a:solidFill>
                  <a:schemeClr val="tx1"/>
                </a:solidFill>
                <a:effectLst/>
                <a:uLnTx/>
                <a:uFillTx/>
                <a:latin typeface="Century Gothic" panose="020F0302020204030204"/>
              </a:rPr>
              <a:t> </a:t>
            </a:r>
            <a:r>
              <a:rPr kumimoji="0" lang="en-GB" sz="2400" i="0" u="none" strike="noStrike" kern="1200" cap="none" spc="0" normalizeH="0" noProof="0" dirty="0" err="1">
                <a:ln>
                  <a:noFill/>
                </a:ln>
                <a:solidFill>
                  <a:schemeClr val="tx1"/>
                </a:solidFill>
                <a:effectLst/>
                <a:uLnTx/>
                <a:uFillTx/>
                <a:latin typeface="Century Gothic" panose="020F0302020204030204"/>
              </a:rPr>
              <a:t>Woche</a:t>
            </a:r>
            <a:r>
              <a:rPr kumimoji="0" lang="en-GB" sz="2400" i="0" u="none" strike="noStrike" kern="1200" cap="none" spc="0" normalizeH="0" noProof="0" dirty="0">
                <a:ln>
                  <a:noFill/>
                </a:ln>
                <a:solidFill>
                  <a:schemeClr val="tx1"/>
                </a:solidFill>
                <a:effectLst/>
                <a:uLnTx/>
                <a:uFillTx/>
                <a:latin typeface="Century Gothic" panose="020F0302020204030204"/>
              </a:rPr>
              <a:t> Rad.</a:t>
            </a:r>
            <a:endParaRPr kumimoji="0" lang="en-GB" sz="2400" i="0" u="none" strike="noStrike" kern="1200" cap="none" spc="0" normalizeH="0" baseline="0" noProof="0" dirty="0">
              <a:ln>
                <a:noFill/>
              </a:ln>
              <a:solidFill>
                <a:schemeClr val="tx1"/>
              </a:solidFill>
              <a:effectLst/>
              <a:uLnTx/>
              <a:uFillTx/>
              <a:latin typeface="Century Gothic" panose="020F0302020204030204"/>
            </a:endParaRPr>
          </a:p>
        </p:txBody>
      </p:sp>
      <p:sp>
        <p:nvSpPr>
          <p:cNvPr id="39" name="Rectangle 38">
            <a:extLst>
              <a:ext uri="{FF2B5EF4-FFF2-40B4-BE49-F238E27FC236}">
                <a16:creationId xmlns:a16="http://schemas.microsoft.com/office/drawing/2014/main" id="{BBA12E7E-FACE-BC4A-8219-02618DD85860}"/>
              </a:ext>
            </a:extLst>
          </p:cNvPr>
          <p:cNvSpPr/>
          <p:nvPr/>
        </p:nvSpPr>
        <p:spPr>
          <a:xfrm>
            <a:off x="8813315" y="2099500"/>
            <a:ext cx="1763485" cy="2188028"/>
          </a:xfrm>
          <a:prstGeom prst="rect">
            <a:avLst/>
          </a:prstGeom>
          <a:solidFill>
            <a:srgbClr val="FBF0D5"/>
          </a:solidFill>
          <a:ln w="28575">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b="1" dirty="0">
                <a:solidFill>
                  <a:srgbClr val="1E3764"/>
                </a:solidFill>
              </a:rPr>
              <a:t>cycles every day</a:t>
            </a:r>
          </a:p>
          <a:p>
            <a:pPr algn="ctr"/>
            <a:endParaRPr lang="en-US" b="1" dirty="0">
              <a:solidFill>
                <a:srgbClr val="1E3764"/>
              </a:solidFill>
            </a:endParaRPr>
          </a:p>
        </p:txBody>
      </p:sp>
      <p:pic>
        <p:nvPicPr>
          <p:cNvPr id="41" name="Graphic 40" descr="Cycling">
            <a:extLst>
              <a:ext uri="{FF2B5EF4-FFF2-40B4-BE49-F238E27FC236}">
                <a16:creationId xmlns:a16="http://schemas.microsoft.com/office/drawing/2014/main" id="{315C3804-22C6-FF41-BAD6-F6075113947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237857" y="2450454"/>
            <a:ext cx="914400" cy="914400"/>
          </a:xfrm>
          <a:prstGeom prst="rect">
            <a:avLst/>
          </a:prstGeom>
        </p:spPr>
      </p:pic>
      <p:sp>
        <p:nvSpPr>
          <p:cNvPr id="43" name="TextBox 42">
            <a:extLst>
              <a:ext uri="{FF2B5EF4-FFF2-40B4-BE49-F238E27FC236}">
                <a16:creationId xmlns:a16="http://schemas.microsoft.com/office/drawing/2014/main" id="{B6DF3D07-6969-6E46-8280-FADB0DADFB07}"/>
              </a:ext>
            </a:extLst>
          </p:cNvPr>
          <p:cNvSpPr txBox="1"/>
          <p:nvPr/>
        </p:nvSpPr>
        <p:spPr>
          <a:xfrm>
            <a:off x="9029623" y="1460922"/>
            <a:ext cx="1433406" cy="461665"/>
          </a:xfrm>
          <a:prstGeom prst="rect">
            <a:avLst/>
          </a:prstGeom>
          <a:noFill/>
        </p:spPr>
        <p:txBody>
          <a:bodyPr wrap="none" rtlCol="0">
            <a:spAutoFit/>
          </a:bodyPr>
          <a:lstStyle/>
          <a:p>
            <a:pPr algn="l"/>
            <a:r>
              <a:rPr lang="en-US" sz="2400" b="1" dirty="0"/>
              <a:t>Person B</a:t>
            </a:r>
          </a:p>
        </p:txBody>
      </p:sp>
      <p:sp>
        <p:nvSpPr>
          <p:cNvPr id="45" name="Speech Bubble: Rectangle with Corners Rounded 76">
            <a:extLst>
              <a:ext uri="{FF2B5EF4-FFF2-40B4-BE49-F238E27FC236}">
                <a16:creationId xmlns:a16="http://schemas.microsoft.com/office/drawing/2014/main" id="{05038391-2680-4048-9450-C3D197361729}"/>
              </a:ext>
            </a:extLst>
          </p:cNvPr>
          <p:cNvSpPr/>
          <p:nvPr/>
        </p:nvSpPr>
        <p:spPr>
          <a:xfrm>
            <a:off x="7320205" y="5016385"/>
            <a:ext cx="4521661" cy="761386"/>
          </a:xfrm>
          <a:prstGeom prst="wedgeRoundRectCallout">
            <a:avLst>
              <a:gd name="adj1" fmla="val -37178"/>
              <a:gd name="adj2" fmla="val -130988"/>
              <a:gd name="adj3" fmla="val 16667"/>
            </a:avLst>
          </a:prstGeom>
          <a:solidFill>
            <a:schemeClr val="accent1">
              <a:lumMod val="40000"/>
              <a:lumOff val="6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err="1">
                <a:ln>
                  <a:noFill/>
                </a:ln>
                <a:solidFill>
                  <a:schemeClr val="tx1"/>
                </a:solidFill>
                <a:effectLst/>
                <a:uLnTx/>
                <a:uFillTx/>
                <a:latin typeface="Century Gothic" panose="020F0302020204030204"/>
              </a:rPr>
              <a:t>Nein</a:t>
            </a:r>
            <a:r>
              <a:rPr kumimoji="0" lang="en-GB" sz="2400" i="0" u="none" strike="noStrike" kern="1200" cap="none" spc="0" normalizeH="0" baseline="0" noProof="0" dirty="0">
                <a:ln>
                  <a:noFill/>
                </a:ln>
                <a:solidFill>
                  <a:schemeClr val="tx1"/>
                </a:solidFill>
                <a:effectLst/>
                <a:uLnTx/>
                <a:uFillTx/>
                <a:latin typeface="Century Gothic" panose="020F0302020204030204"/>
              </a:rPr>
              <a:t>, </a:t>
            </a:r>
            <a:r>
              <a:rPr kumimoji="0" lang="en-GB" sz="2400" i="0" u="none" strike="noStrike" kern="1200" cap="none" spc="0" normalizeH="0" baseline="0" noProof="0" dirty="0" err="1">
                <a:ln>
                  <a:noFill/>
                </a:ln>
                <a:solidFill>
                  <a:schemeClr val="tx1"/>
                </a:solidFill>
                <a:effectLst/>
                <a:uLnTx/>
                <a:uFillTx/>
                <a:latin typeface="Century Gothic" panose="020F0302020204030204"/>
              </a:rPr>
              <a:t>er</a:t>
            </a:r>
            <a:r>
              <a:rPr kumimoji="0" lang="en-GB" sz="2400" i="0" u="none" strike="noStrike" kern="1200" cap="none" spc="0" normalizeH="0" baseline="0" noProof="0" dirty="0">
                <a:ln>
                  <a:noFill/>
                </a:ln>
                <a:solidFill>
                  <a:schemeClr val="tx1"/>
                </a:solidFill>
                <a:effectLst/>
                <a:uLnTx/>
                <a:uFillTx/>
                <a:latin typeface="Century Gothic" panose="020F0302020204030204"/>
              </a:rPr>
              <a:t> </a:t>
            </a:r>
            <a:r>
              <a:rPr kumimoji="0" lang="en-GB" sz="2400" i="0" u="none" strike="noStrike" kern="1200" cap="none" spc="0" normalizeH="0" noProof="0" dirty="0" err="1">
                <a:ln>
                  <a:noFill/>
                </a:ln>
                <a:solidFill>
                  <a:schemeClr val="tx1"/>
                </a:solidFill>
                <a:effectLst/>
                <a:uLnTx/>
                <a:uFillTx/>
                <a:latin typeface="Century Gothic" panose="020F0302020204030204"/>
              </a:rPr>
              <a:t>fährt</a:t>
            </a:r>
            <a:r>
              <a:rPr kumimoji="0" lang="en-GB" sz="2400" i="0" u="none" strike="noStrike" kern="1200" cap="none" spc="0" normalizeH="0" noProof="0" dirty="0">
                <a:ln>
                  <a:noFill/>
                </a:ln>
                <a:solidFill>
                  <a:schemeClr val="tx1"/>
                </a:solidFill>
                <a:effectLst/>
                <a:uLnTx/>
                <a:uFillTx/>
                <a:latin typeface="Century Gothic" panose="020F0302020204030204"/>
              </a:rPr>
              <a:t> </a:t>
            </a:r>
            <a:r>
              <a:rPr kumimoji="0" lang="en-GB" sz="2400" i="0" u="none" strike="noStrike" kern="1200" cap="none" spc="0" normalizeH="0" noProof="0" dirty="0" err="1">
                <a:ln>
                  <a:noFill/>
                </a:ln>
                <a:solidFill>
                  <a:schemeClr val="tx1"/>
                </a:solidFill>
                <a:effectLst/>
                <a:uLnTx/>
                <a:uFillTx/>
                <a:latin typeface="Century Gothic" panose="020F0302020204030204"/>
              </a:rPr>
              <a:t>jeden</a:t>
            </a:r>
            <a:r>
              <a:rPr kumimoji="0" lang="en-GB" sz="2400" i="0" u="none" strike="noStrike" kern="1200" cap="none" spc="0" normalizeH="0" noProof="0" dirty="0">
                <a:ln>
                  <a:noFill/>
                </a:ln>
                <a:solidFill>
                  <a:schemeClr val="tx1"/>
                </a:solidFill>
                <a:effectLst/>
                <a:uLnTx/>
                <a:uFillTx/>
                <a:latin typeface="Century Gothic" panose="020F0302020204030204"/>
              </a:rPr>
              <a:t> Tag Rad.</a:t>
            </a:r>
            <a:endParaRPr kumimoji="0" lang="en-GB" sz="2400" i="0" u="none" strike="noStrike" kern="1200" cap="none" spc="0" normalizeH="0" baseline="0" noProof="0" dirty="0">
              <a:ln>
                <a:noFill/>
              </a:ln>
              <a:solidFill>
                <a:schemeClr val="tx1"/>
              </a:solidFill>
              <a:effectLst/>
              <a:uLnTx/>
              <a:uFillTx/>
              <a:latin typeface="Century Gothic" panose="020F0302020204030204"/>
            </a:endParaRPr>
          </a:p>
        </p:txBody>
      </p:sp>
    </p:spTree>
    <p:extLst>
      <p:ext uri="{BB962C8B-B14F-4D97-AF65-F5344CB8AC3E}">
        <p14:creationId xmlns:p14="http://schemas.microsoft.com/office/powerpoint/2010/main" val="1509981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6677" y="387100"/>
            <a:ext cx="986244" cy="359154"/>
          </a:xfrm>
        </p:spPr>
        <p:txBody>
          <a:bodyPr>
            <a:noAutofit/>
          </a:bodyPr>
          <a:lstStyle/>
          <a:p>
            <a:r>
              <a:rPr lang="en-GB" sz="1400" b="1" dirty="0">
                <a:latin typeface="Century Gothic" panose="020B0502020202020204" pitchFamily="34" charset="0"/>
              </a:rPr>
              <a:t>Person A</a:t>
            </a:r>
          </a:p>
        </p:txBody>
      </p:sp>
      <p:pic>
        <p:nvPicPr>
          <p:cNvPr id="21" name="Picture 20" descr="A picture containing toy, holding, player, person&#10;&#10;Description automatically generated">
            <a:extLst>
              <a:ext uri="{FF2B5EF4-FFF2-40B4-BE49-F238E27FC236}">
                <a16:creationId xmlns:a16="http://schemas.microsoft.com/office/drawing/2014/main" id="{9F0428A9-1362-084C-A463-748B3C7A65C6}"/>
              </a:ext>
            </a:extLst>
          </p:cNvPr>
          <p:cNvPicPr>
            <a:picLocks noChangeAspect="1"/>
          </p:cNvPicPr>
          <p:nvPr/>
        </p:nvPicPr>
        <p:blipFill rotWithShape="1">
          <a:blip r:embed="rId3">
            <a:extLst>
              <a:ext uri="{28A0092B-C50C-407E-A947-70E740481C1C}">
                <a14:useLocalDpi xmlns:a14="http://schemas.microsoft.com/office/drawing/2010/main" val="0"/>
              </a:ext>
            </a:extLst>
          </a:blip>
          <a:srcRect l="32297" r="33124" b="74370"/>
          <a:stretch/>
        </p:blipFill>
        <p:spPr>
          <a:xfrm>
            <a:off x="2031434" y="359154"/>
            <a:ext cx="1016362" cy="1292550"/>
          </a:xfrm>
          <a:prstGeom prst="ellipse">
            <a:avLst/>
          </a:prstGeom>
        </p:spPr>
      </p:pic>
      <p:sp>
        <p:nvSpPr>
          <p:cNvPr id="22" name="TextBox 21">
            <a:extLst>
              <a:ext uri="{FF2B5EF4-FFF2-40B4-BE49-F238E27FC236}">
                <a16:creationId xmlns:a16="http://schemas.microsoft.com/office/drawing/2014/main" id="{A258AC03-C30D-E44D-BBBF-33CE2DD8E76E}"/>
              </a:ext>
            </a:extLst>
          </p:cNvPr>
          <p:cNvSpPr txBox="1"/>
          <p:nvPr/>
        </p:nvSpPr>
        <p:spPr>
          <a:xfrm>
            <a:off x="163718" y="1033644"/>
            <a:ext cx="181492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Was </a:t>
            </a:r>
            <a:r>
              <a:rPr kumimoji="0" lang="en-US" sz="14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macht</a:t>
            </a:r>
            <a:r>
              <a:rPr kumimoji="0" lang="en-US"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David?</a:t>
            </a:r>
          </a:p>
        </p:txBody>
      </p:sp>
      <p:sp>
        <p:nvSpPr>
          <p:cNvPr id="12" name="Rectangle 11">
            <a:extLst>
              <a:ext uri="{FF2B5EF4-FFF2-40B4-BE49-F238E27FC236}">
                <a16:creationId xmlns:a16="http://schemas.microsoft.com/office/drawing/2014/main" id="{8128B6E9-6092-D841-9731-3054C553647E}"/>
              </a:ext>
            </a:extLst>
          </p:cNvPr>
          <p:cNvSpPr/>
          <p:nvPr/>
        </p:nvSpPr>
        <p:spPr>
          <a:xfrm>
            <a:off x="0" y="3822144"/>
            <a:ext cx="1188796" cy="1629422"/>
          </a:xfrm>
          <a:prstGeom prst="rect">
            <a:avLst/>
          </a:prstGeom>
          <a:solidFill>
            <a:srgbClr val="FFFFF3"/>
          </a:solidFill>
          <a:ln w="9525">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speaks English</a:t>
            </a:r>
          </a:p>
        </p:txBody>
      </p:sp>
      <p:sp>
        <p:nvSpPr>
          <p:cNvPr id="2" name="Rectangle 1">
            <a:extLst>
              <a:ext uri="{FF2B5EF4-FFF2-40B4-BE49-F238E27FC236}">
                <a16:creationId xmlns:a16="http://schemas.microsoft.com/office/drawing/2014/main" id="{59C5A7BA-2A1F-5840-BB26-CAC5D2A17939}"/>
              </a:ext>
            </a:extLst>
          </p:cNvPr>
          <p:cNvSpPr/>
          <p:nvPr/>
        </p:nvSpPr>
        <p:spPr>
          <a:xfrm>
            <a:off x="1" y="1905332"/>
            <a:ext cx="1188796" cy="1629422"/>
          </a:xfrm>
          <a:prstGeom prst="rect">
            <a:avLst/>
          </a:prstGeom>
          <a:solidFill>
            <a:srgbClr val="FFFFF3"/>
          </a:solidFill>
          <a:ln w="9525">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showers often</a:t>
            </a:r>
          </a:p>
        </p:txBody>
      </p:sp>
      <p:sp>
        <p:nvSpPr>
          <p:cNvPr id="11" name="Rectangle 10">
            <a:extLst>
              <a:ext uri="{FF2B5EF4-FFF2-40B4-BE49-F238E27FC236}">
                <a16:creationId xmlns:a16="http://schemas.microsoft.com/office/drawing/2014/main" id="{48392E5D-B8C9-5441-B911-4C56FF4BF507}"/>
              </a:ext>
            </a:extLst>
          </p:cNvPr>
          <p:cNvSpPr/>
          <p:nvPr/>
        </p:nvSpPr>
        <p:spPr>
          <a:xfrm>
            <a:off x="1193159" y="1905332"/>
            <a:ext cx="1188796" cy="1629422"/>
          </a:xfrm>
          <a:prstGeom prst="rect">
            <a:avLst/>
          </a:prstGeom>
          <a:solidFill>
            <a:srgbClr val="FFFFF3"/>
          </a:solidFill>
          <a:ln w="9525">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runs every day</a:t>
            </a:r>
          </a:p>
        </p:txBody>
      </p:sp>
      <p:sp>
        <p:nvSpPr>
          <p:cNvPr id="13" name="Rectangle 12">
            <a:extLst>
              <a:ext uri="{FF2B5EF4-FFF2-40B4-BE49-F238E27FC236}">
                <a16:creationId xmlns:a16="http://schemas.microsoft.com/office/drawing/2014/main" id="{B2B97B94-1C25-A74C-8BFB-79472E8ACC95}"/>
              </a:ext>
            </a:extLst>
          </p:cNvPr>
          <p:cNvSpPr/>
          <p:nvPr/>
        </p:nvSpPr>
        <p:spPr>
          <a:xfrm>
            <a:off x="1193159" y="3822144"/>
            <a:ext cx="1188796" cy="1629422"/>
          </a:xfrm>
          <a:prstGeom prst="rect">
            <a:avLst/>
          </a:prstGeom>
          <a:solidFill>
            <a:srgbClr val="FFFFF3"/>
          </a:solidFill>
          <a:ln w="9525">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wins games</a:t>
            </a:r>
          </a:p>
        </p:txBody>
      </p:sp>
      <p:sp>
        <p:nvSpPr>
          <p:cNvPr id="14" name="Rectangle 13">
            <a:extLst>
              <a:ext uri="{FF2B5EF4-FFF2-40B4-BE49-F238E27FC236}">
                <a16:creationId xmlns:a16="http://schemas.microsoft.com/office/drawing/2014/main" id="{EDDB42FA-A30C-234D-86A5-174FC3ED08BC}"/>
              </a:ext>
            </a:extLst>
          </p:cNvPr>
          <p:cNvSpPr/>
          <p:nvPr/>
        </p:nvSpPr>
        <p:spPr>
          <a:xfrm>
            <a:off x="2381955" y="1905332"/>
            <a:ext cx="1188796" cy="1629422"/>
          </a:xfrm>
          <a:prstGeom prst="rect">
            <a:avLst/>
          </a:prstGeom>
          <a:solidFill>
            <a:srgbClr val="FFFFF3"/>
          </a:solidFill>
          <a:ln w="9525">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forgets names</a:t>
            </a:r>
          </a:p>
        </p:txBody>
      </p:sp>
      <p:sp>
        <p:nvSpPr>
          <p:cNvPr id="15" name="Rectangle 14">
            <a:extLst>
              <a:ext uri="{FF2B5EF4-FFF2-40B4-BE49-F238E27FC236}">
                <a16:creationId xmlns:a16="http://schemas.microsoft.com/office/drawing/2014/main" id="{4E5FFFE4-1532-7E41-A54D-D35BFBC4DC25}"/>
              </a:ext>
            </a:extLst>
          </p:cNvPr>
          <p:cNvSpPr/>
          <p:nvPr/>
        </p:nvSpPr>
        <p:spPr>
          <a:xfrm>
            <a:off x="2381955" y="3822144"/>
            <a:ext cx="1188796" cy="1629422"/>
          </a:xfrm>
          <a:prstGeom prst="rect">
            <a:avLst/>
          </a:prstGeom>
          <a:solidFill>
            <a:srgbClr val="FFFFF3"/>
          </a:solidFill>
          <a:ln w="9525">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sleeps badly</a:t>
            </a:r>
          </a:p>
        </p:txBody>
      </p:sp>
      <p:sp>
        <p:nvSpPr>
          <p:cNvPr id="16" name="Rectangle 15">
            <a:extLst>
              <a:ext uri="{FF2B5EF4-FFF2-40B4-BE49-F238E27FC236}">
                <a16:creationId xmlns:a16="http://schemas.microsoft.com/office/drawing/2014/main" id="{8A3DA8DF-8B84-944D-8457-1F3D22E79DBE}"/>
              </a:ext>
            </a:extLst>
          </p:cNvPr>
          <p:cNvSpPr/>
          <p:nvPr/>
        </p:nvSpPr>
        <p:spPr>
          <a:xfrm>
            <a:off x="3570750" y="1905332"/>
            <a:ext cx="1188796" cy="1629422"/>
          </a:xfrm>
          <a:prstGeom prst="rect">
            <a:avLst/>
          </a:prstGeom>
          <a:solidFill>
            <a:srgbClr val="FFFFF3"/>
          </a:solidFill>
          <a:ln w="9525">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only wears blue shoes</a:t>
            </a:r>
            <a:endParaRPr kumimoji="0" lang="en-US"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7" name="Rectangle 16">
            <a:extLst>
              <a:ext uri="{FF2B5EF4-FFF2-40B4-BE49-F238E27FC236}">
                <a16:creationId xmlns:a16="http://schemas.microsoft.com/office/drawing/2014/main" id="{03DD3C9B-FC72-7E4A-A1DF-00CA2D57AD72}"/>
              </a:ext>
            </a:extLst>
          </p:cNvPr>
          <p:cNvSpPr/>
          <p:nvPr/>
        </p:nvSpPr>
        <p:spPr>
          <a:xfrm>
            <a:off x="3576812" y="3822144"/>
            <a:ext cx="1188796" cy="1629422"/>
          </a:xfrm>
          <a:prstGeom prst="rect">
            <a:avLst/>
          </a:prstGeom>
          <a:solidFill>
            <a:srgbClr val="FFFFF3"/>
          </a:solidFill>
          <a:ln w="9525">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lives in a house</a:t>
            </a:r>
          </a:p>
        </p:txBody>
      </p:sp>
      <p:sp>
        <p:nvSpPr>
          <p:cNvPr id="18" name="Rectangle 17">
            <a:extLst>
              <a:ext uri="{FF2B5EF4-FFF2-40B4-BE49-F238E27FC236}">
                <a16:creationId xmlns:a16="http://schemas.microsoft.com/office/drawing/2014/main" id="{4FADD2BE-8D70-024D-8AAF-7C8D4A43B940}"/>
              </a:ext>
            </a:extLst>
          </p:cNvPr>
          <p:cNvSpPr/>
          <p:nvPr/>
        </p:nvSpPr>
        <p:spPr>
          <a:xfrm>
            <a:off x="4759546" y="1905332"/>
            <a:ext cx="1188796" cy="1629422"/>
          </a:xfrm>
          <a:prstGeom prst="rect">
            <a:avLst/>
          </a:prstGeom>
          <a:solidFill>
            <a:srgbClr val="FFFFF3"/>
          </a:solidFill>
          <a:ln w="9525">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reads news online</a:t>
            </a:r>
          </a:p>
        </p:txBody>
      </p:sp>
      <p:sp>
        <p:nvSpPr>
          <p:cNvPr id="19" name="Rectangle 18">
            <a:extLst>
              <a:ext uri="{FF2B5EF4-FFF2-40B4-BE49-F238E27FC236}">
                <a16:creationId xmlns:a16="http://schemas.microsoft.com/office/drawing/2014/main" id="{C0A2655A-E5C2-F043-B142-53A8398BC1EE}"/>
              </a:ext>
            </a:extLst>
          </p:cNvPr>
          <p:cNvSpPr/>
          <p:nvPr/>
        </p:nvSpPr>
        <p:spPr>
          <a:xfrm>
            <a:off x="4759546" y="3822144"/>
            <a:ext cx="1188796" cy="1629422"/>
          </a:xfrm>
          <a:prstGeom prst="rect">
            <a:avLst/>
          </a:prstGeom>
          <a:solidFill>
            <a:srgbClr val="FFFFF3"/>
          </a:solidFill>
          <a:ln w="9525">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drives an old car</a:t>
            </a:r>
          </a:p>
        </p:txBody>
      </p:sp>
      <p:pic>
        <p:nvPicPr>
          <p:cNvPr id="23" name="Graphic 22" descr="Shower">
            <a:extLst>
              <a:ext uri="{FF2B5EF4-FFF2-40B4-BE49-F238E27FC236}">
                <a16:creationId xmlns:a16="http://schemas.microsoft.com/office/drawing/2014/main" id="{5EA994D8-C617-3041-A9D6-246B3A6D1FE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02342" y="2019408"/>
            <a:ext cx="812327" cy="897379"/>
          </a:xfrm>
          <a:prstGeom prst="rect">
            <a:avLst/>
          </a:prstGeom>
        </p:spPr>
      </p:pic>
      <p:pic>
        <p:nvPicPr>
          <p:cNvPr id="25" name="Graphic 24" descr="Run">
            <a:extLst>
              <a:ext uri="{FF2B5EF4-FFF2-40B4-BE49-F238E27FC236}">
                <a16:creationId xmlns:a16="http://schemas.microsoft.com/office/drawing/2014/main" id="{CCAD1640-FF0A-7C4B-9553-D5EB4CA6101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58199" y="2066900"/>
            <a:ext cx="769336" cy="849887"/>
          </a:xfrm>
          <a:prstGeom prst="rect">
            <a:avLst/>
          </a:prstGeom>
        </p:spPr>
      </p:pic>
      <p:grpSp>
        <p:nvGrpSpPr>
          <p:cNvPr id="49" name="Group 48">
            <a:extLst>
              <a:ext uri="{FF2B5EF4-FFF2-40B4-BE49-F238E27FC236}">
                <a16:creationId xmlns:a16="http://schemas.microsoft.com/office/drawing/2014/main" id="{0C39600F-8FC3-E940-BC42-F6821A7A2B32}"/>
              </a:ext>
            </a:extLst>
          </p:cNvPr>
          <p:cNvGrpSpPr/>
          <p:nvPr/>
        </p:nvGrpSpPr>
        <p:grpSpPr>
          <a:xfrm>
            <a:off x="126653" y="3822143"/>
            <a:ext cx="970210" cy="1071793"/>
            <a:chOff x="1298221" y="3945692"/>
            <a:chExt cx="1439230" cy="1439230"/>
          </a:xfrm>
          <a:solidFill>
            <a:srgbClr val="FFFFF3"/>
          </a:solidFill>
        </p:grpSpPr>
        <p:pic>
          <p:nvPicPr>
            <p:cNvPr id="30" name="Graphic 29" descr="Speech">
              <a:extLst>
                <a:ext uri="{FF2B5EF4-FFF2-40B4-BE49-F238E27FC236}">
                  <a16:creationId xmlns:a16="http://schemas.microsoft.com/office/drawing/2014/main" id="{70B647A6-DD2E-3A44-AC3F-FFF00D56A649}"/>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298221" y="3945692"/>
              <a:ext cx="1439230" cy="1439230"/>
            </a:xfrm>
            <a:prstGeom prst="rect">
              <a:avLst/>
            </a:prstGeom>
          </p:spPr>
        </p:pic>
        <p:pic>
          <p:nvPicPr>
            <p:cNvPr id="28" name="Picture 27" descr="A picture containing meter&#10;&#10;Description automatically generated">
              <a:extLst>
                <a:ext uri="{FF2B5EF4-FFF2-40B4-BE49-F238E27FC236}">
                  <a16:creationId xmlns:a16="http://schemas.microsoft.com/office/drawing/2014/main" id="{0B65CEAC-281E-B94C-A50A-F2794A43E8E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24535" y="4292520"/>
              <a:ext cx="776949" cy="509475"/>
            </a:xfrm>
            <a:prstGeom prst="rect">
              <a:avLst/>
            </a:prstGeom>
            <a:grpFill/>
            <a:ln w="9525">
              <a:solidFill>
                <a:schemeClr val="tx1"/>
              </a:solidFill>
            </a:ln>
          </p:spPr>
        </p:pic>
      </p:grpSp>
      <p:pic>
        <p:nvPicPr>
          <p:cNvPr id="32" name="Graphic 31" descr="Trophy">
            <a:extLst>
              <a:ext uri="{FF2B5EF4-FFF2-40B4-BE49-F238E27FC236}">
                <a16:creationId xmlns:a16="http://schemas.microsoft.com/office/drawing/2014/main" id="{1C3B6696-51AF-2242-BC3D-98A5D78DEB2F}"/>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479351" y="4035822"/>
            <a:ext cx="616413" cy="680953"/>
          </a:xfrm>
          <a:prstGeom prst="rect">
            <a:avLst/>
          </a:prstGeom>
        </p:spPr>
      </p:pic>
      <p:pic>
        <p:nvPicPr>
          <p:cNvPr id="34" name="Graphic 33" descr="Sleep">
            <a:extLst>
              <a:ext uri="{FF2B5EF4-FFF2-40B4-BE49-F238E27FC236}">
                <a16:creationId xmlns:a16="http://schemas.microsoft.com/office/drawing/2014/main" id="{EDB2AAA9-FAF3-8340-8FE4-55F81A1D2C2F}"/>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668146" y="3997534"/>
            <a:ext cx="616413" cy="680953"/>
          </a:xfrm>
          <a:prstGeom prst="rect">
            <a:avLst/>
          </a:prstGeom>
        </p:spPr>
      </p:pic>
      <p:pic>
        <p:nvPicPr>
          <p:cNvPr id="36" name="Graphic 35" descr="House">
            <a:extLst>
              <a:ext uri="{FF2B5EF4-FFF2-40B4-BE49-F238E27FC236}">
                <a16:creationId xmlns:a16="http://schemas.microsoft.com/office/drawing/2014/main" id="{856BEF0B-E08D-7547-ACFA-F9B28D32F6A5}"/>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816383" y="3983694"/>
            <a:ext cx="616413" cy="680953"/>
          </a:xfrm>
          <a:prstGeom prst="rect">
            <a:avLst/>
          </a:prstGeom>
        </p:spPr>
      </p:pic>
      <p:pic>
        <p:nvPicPr>
          <p:cNvPr id="38" name="Graphic 37" descr="Car">
            <a:extLst>
              <a:ext uri="{FF2B5EF4-FFF2-40B4-BE49-F238E27FC236}">
                <a16:creationId xmlns:a16="http://schemas.microsoft.com/office/drawing/2014/main" id="{DF3E41E8-C3F0-2D41-AA34-84FC7F5B3C4F}"/>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045737" y="4080425"/>
            <a:ext cx="616413" cy="680953"/>
          </a:xfrm>
          <a:prstGeom prst="rect">
            <a:avLst/>
          </a:prstGeom>
        </p:spPr>
      </p:pic>
      <p:pic>
        <p:nvPicPr>
          <p:cNvPr id="40" name="Graphic 39" descr="Newspaper">
            <a:extLst>
              <a:ext uri="{FF2B5EF4-FFF2-40B4-BE49-F238E27FC236}">
                <a16:creationId xmlns:a16="http://schemas.microsoft.com/office/drawing/2014/main" id="{4DF72F12-5167-064F-82F5-93AD951E4BAD}"/>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4775391" y="2251485"/>
            <a:ext cx="616413" cy="680953"/>
          </a:xfrm>
          <a:prstGeom prst="rect">
            <a:avLst/>
          </a:prstGeom>
        </p:spPr>
      </p:pic>
      <p:pic>
        <p:nvPicPr>
          <p:cNvPr id="42" name="Graphic 41" descr="Internet">
            <a:extLst>
              <a:ext uri="{FF2B5EF4-FFF2-40B4-BE49-F238E27FC236}">
                <a16:creationId xmlns:a16="http://schemas.microsoft.com/office/drawing/2014/main" id="{80DC9232-1851-C043-936A-697D4EE1D979}"/>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5331730" y="2251485"/>
            <a:ext cx="616413" cy="680953"/>
          </a:xfrm>
          <a:prstGeom prst="rect">
            <a:avLst/>
          </a:prstGeom>
        </p:spPr>
      </p:pic>
      <p:pic>
        <p:nvPicPr>
          <p:cNvPr id="44" name="Graphic 43" descr="Head with gears">
            <a:extLst>
              <a:ext uri="{FF2B5EF4-FFF2-40B4-BE49-F238E27FC236}">
                <a16:creationId xmlns:a16="http://schemas.microsoft.com/office/drawing/2014/main" id="{92EA9780-652C-9346-9982-FD8A49A1941F}"/>
              </a:ext>
            </a:extLst>
          </p:cNvPr>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2424056" y="2378626"/>
            <a:ext cx="616413" cy="680953"/>
          </a:xfrm>
          <a:prstGeom prst="rect">
            <a:avLst/>
          </a:prstGeom>
        </p:spPr>
      </p:pic>
      <p:grpSp>
        <p:nvGrpSpPr>
          <p:cNvPr id="48" name="Group 47">
            <a:extLst>
              <a:ext uri="{FF2B5EF4-FFF2-40B4-BE49-F238E27FC236}">
                <a16:creationId xmlns:a16="http://schemas.microsoft.com/office/drawing/2014/main" id="{68DB16D3-02A0-3E4C-BA47-AEE93716D123}"/>
              </a:ext>
            </a:extLst>
          </p:cNvPr>
          <p:cNvGrpSpPr/>
          <p:nvPr/>
        </p:nvGrpSpPr>
        <p:grpSpPr>
          <a:xfrm>
            <a:off x="2848461" y="1878845"/>
            <a:ext cx="616413" cy="680953"/>
            <a:chOff x="5481116" y="1910406"/>
            <a:chExt cx="914400" cy="914400"/>
          </a:xfrm>
          <a:solidFill>
            <a:srgbClr val="FFFFF3"/>
          </a:solidFill>
        </p:grpSpPr>
        <p:pic>
          <p:nvPicPr>
            <p:cNvPr id="46" name="Graphic 45" descr="Thought bubble">
              <a:extLst>
                <a:ext uri="{FF2B5EF4-FFF2-40B4-BE49-F238E27FC236}">
                  <a16:creationId xmlns:a16="http://schemas.microsoft.com/office/drawing/2014/main" id="{66816D96-8993-5E49-B6E5-A030AC9C797A}"/>
                </a:ext>
              </a:extLst>
            </p:cNvPr>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5481116" y="1910406"/>
              <a:ext cx="914400" cy="914400"/>
            </a:xfrm>
            <a:prstGeom prst="rect">
              <a:avLst/>
            </a:prstGeom>
          </p:spPr>
        </p:pic>
        <p:sp>
          <p:nvSpPr>
            <p:cNvPr id="47" name="TextBox 46">
              <a:extLst>
                <a:ext uri="{FF2B5EF4-FFF2-40B4-BE49-F238E27FC236}">
                  <a16:creationId xmlns:a16="http://schemas.microsoft.com/office/drawing/2014/main" id="{B9AA68EB-7009-1C49-AD44-14D2AA8160C6}"/>
                </a:ext>
              </a:extLst>
            </p:cNvPr>
            <p:cNvSpPr txBox="1"/>
            <p:nvPr/>
          </p:nvSpPr>
          <p:spPr>
            <a:xfrm>
              <a:off x="5751281" y="2054045"/>
              <a:ext cx="253534" cy="619935"/>
            </a:xfrm>
            <a:prstGeom prst="rect">
              <a:avLst/>
            </a:prstGeom>
            <a:noFill/>
            <a:ln w="9525">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grpSp>
      <p:pic>
        <p:nvPicPr>
          <p:cNvPr id="51" name="Graphic 50" descr="Shoe">
            <a:extLst>
              <a:ext uri="{FF2B5EF4-FFF2-40B4-BE49-F238E27FC236}">
                <a16:creationId xmlns:a16="http://schemas.microsoft.com/office/drawing/2014/main" id="{89CA6A80-237E-914E-9BF4-B50390A7210B}"/>
              </a:ext>
            </a:extLst>
          </p:cNvPr>
          <p:cNvPicPr>
            <a:picLocks noChangeAspect="1"/>
          </p:cNvPicPr>
          <p:nvPr/>
        </p:nvPicPr>
        <p:blipFill>
          <a:blip r:embed="rId27" cstate="print">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3864964" y="2238462"/>
            <a:ext cx="616413" cy="680953"/>
          </a:xfrm>
          <a:prstGeom prst="rect">
            <a:avLst/>
          </a:prstGeom>
        </p:spPr>
      </p:pic>
      <p:sp>
        <p:nvSpPr>
          <p:cNvPr id="35" name="Title 3">
            <a:extLst>
              <a:ext uri="{FF2B5EF4-FFF2-40B4-BE49-F238E27FC236}">
                <a16:creationId xmlns:a16="http://schemas.microsoft.com/office/drawing/2014/main" id="{58606AC6-EB69-47F1-92B5-DE1D64808815}"/>
              </a:ext>
            </a:extLst>
          </p:cNvPr>
          <p:cNvSpPr txBox="1">
            <a:spLocks/>
          </p:cNvSpPr>
          <p:nvPr/>
        </p:nvSpPr>
        <p:spPr>
          <a:xfrm>
            <a:off x="6228592" y="316867"/>
            <a:ext cx="914400" cy="3591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Person B</a:t>
            </a:r>
          </a:p>
        </p:txBody>
      </p:sp>
      <p:sp>
        <p:nvSpPr>
          <p:cNvPr id="37" name="TextBox 36">
            <a:extLst>
              <a:ext uri="{FF2B5EF4-FFF2-40B4-BE49-F238E27FC236}">
                <a16:creationId xmlns:a16="http://schemas.microsoft.com/office/drawing/2014/main" id="{C3D0198E-4CA2-4EA2-AA78-6488D7736976}"/>
              </a:ext>
            </a:extLst>
          </p:cNvPr>
          <p:cNvSpPr txBox="1"/>
          <p:nvPr/>
        </p:nvSpPr>
        <p:spPr>
          <a:xfrm>
            <a:off x="6217703" y="1114411"/>
            <a:ext cx="181492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Was </a:t>
            </a:r>
            <a:r>
              <a:rPr kumimoji="0" lang="en-US" sz="14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macht</a:t>
            </a:r>
            <a:r>
              <a:rPr kumimoji="0" lang="en-US"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David?</a:t>
            </a:r>
          </a:p>
        </p:txBody>
      </p:sp>
      <p:pic>
        <p:nvPicPr>
          <p:cNvPr id="39" name="Picture 38" descr="A picture containing toy, holding, player, person&#10;&#10;Description automatically generated">
            <a:extLst>
              <a:ext uri="{FF2B5EF4-FFF2-40B4-BE49-F238E27FC236}">
                <a16:creationId xmlns:a16="http://schemas.microsoft.com/office/drawing/2014/main" id="{A756E56B-C142-4761-A75A-82D29F9E303A}"/>
              </a:ext>
            </a:extLst>
          </p:cNvPr>
          <p:cNvPicPr>
            <a:picLocks noChangeAspect="1"/>
          </p:cNvPicPr>
          <p:nvPr/>
        </p:nvPicPr>
        <p:blipFill rotWithShape="1">
          <a:blip r:embed="rId3">
            <a:extLst>
              <a:ext uri="{28A0092B-C50C-407E-A947-70E740481C1C}">
                <a14:useLocalDpi xmlns:a14="http://schemas.microsoft.com/office/drawing/2010/main" val="0"/>
              </a:ext>
            </a:extLst>
          </a:blip>
          <a:srcRect l="32297" r="33124" b="74370"/>
          <a:stretch/>
        </p:blipFill>
        <p:spPr>
          <a:xfrm>
            <a:off x="8385371" y="223901"/>
            <a:ext cx="1016362" cy="1292550"/>
          </a:xfrm>
          <a:prstGeom prst="ellipse">
            <a:avLst/>
          </a:prstGeom>
        </p:spPr>
      </p:pic>
      <p:sp>
        <p:nvSpPr>
          <p:cNvPr id="41" name="Rectangle 40">
            <a:extLst>
              <a:ext uri="{FF2B5EF4-FFF2-40B4-BE49-F238E27FC236}">
                <a16:creationId xmlns:a16="http://schemas.microsoft.com/office/drawing/2014/main" id="{A8A30E6A-216B-44B8-842B-445CE9F2E9F1}"/>
              </a:ext>
            </a:extLst>
          </p:cNvPr>
          <p:cNvSpPr/>
          <p:nvPr/>
        </p:nvSpPr>
        <p:spPr>
          <a:xfrm>
            <a:off x="6245066" y="3842891"/>
            <a:ext cx="1188796" cy="1629422"/>
          </a:xfrm>
          <a:prstGeom prst="rect">
            <a:avLst/>
          </a:prstGeom>
          <a:solidFill>
            <a:srgbClr val="FFFFF3"/>
          </a:solidFill>
          <a:ln w="9525">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speaks English</a:t>
            </a:r>
          </a:p>
        </p:txBody>
      </p:sp>
      <p:sp>
        <p:nvSpPr>
          <p:cNvPr id="43" name="Rectangle 42">
            <a:extLst>
              <a:ext uri="{FF2B5EF4-FFF2-40B4-BE49-F238E27FC236}">
                <a16:creationId xmlns:a16="http://schemas.microsoft.com/office/drawing/2014/main" id="{E25000AF-67D6-4A57-9632-96A1466C01C9}"/>
              </a:ext>
            </a:extLst>
          </p:cNvPr>
          <p:cNvSpPr/>
          <p:nvPr/>
        </p:nvSpPr>
        <p:spPr>
          <a:xfrm>
            <a:off x="6245067" y="1926079"/>
            <a:ext cx="1188796" cy="1629422"/>
          </a:xfrm>
          <a:prstGeom prst="rect">
            <a:avLst/>
          </a:prstGeom>
          <a:solidFill>
            <a:srgbClr val="FFFFF3"/>
          </a:solidFill>
          <a:ln w="9525">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sleeps badly</a:t>
            </a:r>
          </a:p>
        </p:txBody>
      </p:sp>
      <p:sp>
        <p:nvSpPr>
          <p:cNvPr id="45" name="Rectangle 44">
            <a:extLst>
              <a:ext uri="{FF2B5EF4-FFF2-40B4-BE49-F238E27FC236}">
                <a16:creationId xmlns:a16="http://schemas.microsoft.com/office/drawing/2014/main" id="{8AD336A7-C24B-4D5A-86A5-A1B5169BAB2C}"/>
              </a:ext>
            </a:extLst>
          </p:cNvPr>
          <p:cNvSpPr/>
          <p:nvPr/>
        </p:nvSpPr>
        <p:spPr>
          <a:xfrm>
            <a:off x="7438225" y="1926079"/>
            <a:ext cx="1188796" cy="1629422"/>
          </a:xfrm>
          <a:prstGeom prst="rect">
            <a:avLst/>
          </a:prstGeom>
          <a:solidFill>
            <a:srgbClr val="FFFFF3"/>
          </a:solidFill>
          <a:ln w="9525">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drives an old car</a:t>
            </a:r>
          </a:p>
        </p:txBody>
      </p:sp>
      <p:sp>
        <p:nvSpPr>
          <p:cNvPr id="50" name="Rectangle 49">
            <a:extLst>
              <a:ext uri="{FF2B5EF4-FFF2-40B4-BE49-F238E27FC236}">
                <a16:creationId xmlns:a16="http://schemas.microsoft.com/office/drawing/2014/main" id="{7172670A-5D69-4AF7-AFB6-859973555864}"/>
              </a:ext>
            </a:extLst>
          </p:cNvPr>
          <p:cNvSpPr/>
          <p:nvPr/>
        </p:nvSpPr>
        <p:spPr>
          <a:xfrm>
            <a:off x="7438225" y="3842891"/>
            <a:ext cx="1188796" cy="1629422"/>
          </a:xfrm>
          <a:prstGeom prst="rect">
            <a:avLst/>
          </a:prstGeom>
          <a:solidFill>
            <a:srgbClr val="FFFFF3"/>
          </a:solidFill>
          <a:ln w="9525">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only wears </a:t>
            </a:r>
            <a:r>
              <a:rPr kumimoji="0" lang="en-US" sz="13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comfortable</a:t>
            </a:r>
            <a:r>
              <a:rPr kumimoji="0" lang="en-US"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shoes</a:t>
            </a:r>
          </a:p>
        </p:txBody>
      </p:sp>
      <p:sp>
        <p:nvSpPr>
          <p:cNvPr id="52" name="Rectangle 51">
            <a:extLst>
              <a:ext uri="{FF2B5EF4-FFF2-40B4-BE49-F238E27FC236}">
                <a16:creationId xmlns:a16="http://schemas.microsoft.com/office/drawing/2014/main" id="{4EE5C83A-CF04-43F3-9B2C-B4DE4534DAA0}"/>
              </a:ext>
            </a:extLst>
          </p:cNvPr>
          <p:cNvSpPr/>
          <p:nvPr/>
        </p:nvSpPr>
        <p:spPr>
          <a:xfrm>
            <a:off x="8627021" y="1926079"/>
            <a:ext cx="1188796" cy="1629422"/>
          </a:xfrm>
          <a:prstGeom prst="rect">
            <a:avLst/>
          </a:prstGeom>
          <a:solidFill>
            <a:srgbClr val="FFFFF3"/>
          </a:solidFill>
          <a:ln w="9525">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forgets numbers</a:t>
            </a:r>
          </a:p>
        </p:txBody>
      </p:sp>
      <p:sp>
        <p:nvSpPr>
          <p:cNvPr id="53" name="Rectangle 52">
            <a:extLst>
              <a:ext uri="{FF2B5EF4-FFF2-40B4-BE49-F238E27FC236}">
                <a16:creationId xmlns:a16="http://schemas.microsoft.com/office/drawing/2014/main" id="{E6079D44-240B-418A-91FD-B1DC2AC841B1}"/>
              </a:ext>
            </a:extLst>
          </p:cNvPr>
          <p:cNvSpPr/>
          <p:nvPr/>
        </p:nvSpPr>
        <p:spPr>
          <a:xfrm>
            <a:off x="8627021" y="3842891"/>
            <a:ext cx="1188796" cy="1629422"/>
          </a:xfrm>
          <a:prstGeom prst="rect">
            <a:avLst/>
          </a:prstGeom>
          <a:solidFill>
            <a:srgbClr val="FFFFF3"/>
          </a:solidFill>
          <a:ln w="9525">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showers often</a:t>
            </a:r>
          </a:p>
        </p:txBody>
      </p:sp>
      <p:sp>
        <p:nvSpPr>
          <p:cNvPr id="54" name="Rectangle 53">
            <a:extLst>
              <a:ext uri="{FF2B5EF4-FFF2-40B4-BE49-F238E27FC236}">
                <a16:creationId xmlns:a16="http://schemas.microsoft.com/office/drawing/2014/main" id="{2C36AA1B-6C9A-4F5A-B6DC-F947A3D01832}"/>
              </a:ext>
            </a:extLst>
          </p:cNvPr>
          <p:cNvSpPr/>
          <p:nvPr/>
        </p:nvSpPr>
        <p:spPr>
          <a:xfrm>
            <a:off x="9815816" y="1926079"/>
            <a:ext cx="1188796" cy="1629422"/>
          </a:xfrm>
          <a:prstGeom prst="rect">
            <a:avLst/>
          </a:prstGeom>
          <a:solidFill>
            <a:srgbClr val="FFFFF3"/>
          </a:solidFill>
          <a:ln w="9525">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wins games</a:t>
            </a:r>
            <a:endParaRPr kumimoji="0" lang="en-US"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5" name="Rectangle 54">
            <a:extLst>
              <a:ext uri="{FF2B5EF4-FFF2-40B4-BE49-F238E27FC236}">
                <a16:creationId xmlns:a16="http://schemas.microsoft.com/office/drawing/2014/main" id="{8DE3DE41-6C11-48E1-A714-BB4FDB041D57}"/>
              </a:ext>
            </a:extLst>
          </p:cNvPr>
          <p:cNvSpPr/>
          <p:nvPr/>
        </p:nvSpPr>
        <p:spPr>
          <a:xfrm>
            <a:off x="9821878" y="3842891"/>
            <a:ext cx="1188796" cy="1629422"/>
          </a:xfrm>
          <a:prstGeom prst="rect">
            <a:avLst/>
          </a:prstGeom>
          <a:solidFill>
            <a:srgbClr val="FFFFF3"/>
          </a:solidFill>
          <a:ln w="9525">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lives in a big house</a:t>
            </a:r>
          </a:p>
        </p:txBody>
      </p:sp>
      <p:sp>
        <p:nvSpPr>
          <p:cNvPr id="56" name="Rectangle 55">
            <a:extLst>
              <a:ext uri="{FF2B5EF4-FFF2-40B4-BE49-F238E27FC236}">
                <a16:creationId xmlns:a16="http://schemas.microsoft.com/office/drawing/2014/main" id="{09488E9D-4676-4BA6-B13F-2F16AE1423BB}"/>
              </a:ext>
            </a:extLst>
          </p:cNvPr>
          <p:cNvSpPr/>
          <p:nvPr/>
        </p:nvSpPr>
        <p:spPr>
          <a:xfrm>
            <a:off x="11004612" y="1926079"/>
            <a:ext cx="1188796" cy="1629422"/>
          </a:xfrm>
          <a:prstGeom prst="rect">
            <a:avLst/>
          </a:prstGeom>
          <a:solidFill>
            <a:srgbClr val="FFFFF3"/>
          </a:solidFill>
          <a:ln w="9525">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reads news online</a:t>
            </a:r>
          </a:p>
        </p:txBody>
      </p:sp>
      <p:sp>
        <p:nvSpPr>
          <p:cNvPr id="57" name="Rectangle 56">
            <a:extLst>
              <a:ext uri="{FF2B5EF4-FFF2-40B4-BE49-F238E27FC236}">
                <a16:creationId xmlns:a16="http://schemas.microsoft.com/office/drawing/2014/main" id="{07162434-B5C1-4422-978A-3C9D53A2DDFB}"/>
              </a:ext>
            </a:extLst>
          </p:cNvPr>
          <p:cNvSpPr/>
          <p:nvPr/>
        </p:nvSpPr>
        <p:spPr>
          <a:xfrm>
            <a:off x="11004612" y="3842891"/>
            <a:ext cx="1188796" cy="1629422"/>
          </a:xfrm>
          <a:prstGeom prst="rect">
            <a:avLst/>
          </a:prstGeom>
          <a:solidFill>
            <a:srgbClr val="FFFFF3"/>
          </a:solidFill>
          <a:ln w="9525">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runs every week</a:t>
            </a:r>
          </a:p>
        </p:txBody>
      </p:sp>
      <p:pic>
        <p:nvPicPr>
          <p:cNvPr id="58" name="Graphic 57" descr="Shower">
            <a:extLst>
              <a:ext uri="{FF2B5EF4-FFF2-40B4-BE49-F238E27FC236}">
                <a16:creationId xmlns:a16="http://schemas.microsoft.com/office/drawing/2014/main" id="{F9C0D15F-E9B2-4011-8F13-FC043805923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846176" y="3948314"/>
            <a:ext cx="812327" cy="897379"/>
          </a:xfrm>
          <a:prstGeom prst="rect">
            <a:avLst/>
          </a:prstGeom>
        </p:spPr>
      </p:pic>
      <p:pic>
        <p:nvPicPr>
          <p:cNvPr id="59" name="Graphic 58" descr="Run">
            <a:extLst>
              <a:ext uri="{FF2B5EF4-FFF2-40B4-BE49-F238E27FC236}">
                <a16:creationId xmlns:a16="http://schemas.microsoft.com/office/drawing/2014/main" id="{A3C4A386-DC6C-4019-8A22-D4B190AB957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15666" y="4055633"/>
            <a:ext cx="769336" cy="849887"/>
          </a:xfrm>
          <a:prstGeom prst="rect">
            <a:avLst/>
          </a:prstGeom>
        </p:spPr>
      </p:pic>
      <p:grpSp>
        <p:nvGrpSpPr>
          <p:cNvPr id="60" name="Group 59">
            <a:extLst>
              <a:ext uri="{FF2B5EF4-FFF2-40B4-BE49-F238E27FC236}">
                <a16:creationId xmlns:a16="http://schemas.microsoft.com/office/drawing/2014/main" id="{602A4FBB-CF1D-483B-86A6-E07D9FDB5B49}"/>
              </a:ext>
            </a:extLst>
          </p:cNvPr>
          <p:cNvGrpSpPr/>
          <p:nvPr/>
        </p:nvGrpSpPr>
        <p:grpSpPr>
          <a:xfrm>
            <a:off x="6371719" y="3842890"/>
            <a:ext cx="970210" cy="1071793"/>
            <a:chOff x="1298221" y="3945692"/>
            <a:chExt cx="1439230" cy="1439230"/>
          </a:xfrm>
          <a:solidFill>
            <a:srgbClr val="FFFFF3"/>
          </a:solidFill>
        </p:grpSpPr>
        <p:pic>
          <p:nvPicPr>
            <p:cNvPr id="61" name="Graphic 60" descr="Speech">
              <a:extLst>
                <a:ext uri="{FF2B5EF4-FFF2-40B4-BE49-F238E27FC236}">
                  <a16:creationId xmlns:a16="http://schemas.microsoft.com/office/drawing/2014/main" id="{A0350FC0-7B9A-4DB2-9655-A974B68D983B}"/>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298221" y="3945692"/>
              <a:ext cx="1439230" cy="1439230"/>
            </a:xfrm>
            <a:prstGeom prst="rect">
              <a:avLst/>
            </a:prstGeom>
          </p:spPr>
        </p:pic>
        <p:pic>
          <p:nvPicPr>
            <p:cNvPr id="62" name="Picture 61" descr="A picture containing meter&#10;&#10;Description automatically generated">
              <a:extLst>
                <a:ext uri="{FF2B5EF4-FFF2-40B4-BE49-F238E27FC236}">
                  <a16:creationId xmlns:a16="http://schemas.microsoft.com/office/drawing/2014/main" id="{DECA88BC-941E-47E2-A9F4-F4A5467C2B1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24535" y="4292520"/>
              <a:ext cx="776949" cy="509475"/>
            </a:xfrm>
            <a:prstGeom prst="rect">
              <a:avLst/>
            </a:prstGeom>
            <a:grpFill/>
            <a:ln w="9525">
              <a:solidFill>
                <a:schemeClr val="tx1"/>
              </a:solidFill>
            </a:ln>
          </p:spPr>
        </p:pic>
      </p:grpSp>
      <p:pic>
        <p:nvPicPr>
          <p:cNvPr id="63" name="Graphic 62" descr="Trophy">
            <a:extLst>
              <a:ext uri="{FF2B5EF4-FFF2-40B4-BE49-F238E27FC236}">
                <a16:creationId xmlns:a16="http://schemas.microsoft.com/office/drawing/2014/main" id="{FB86D0E6-36FD-4116-91F4-E6E2BA92A4DD}"/>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125874" y="2207153"/>
            <a:ext cx="616413" cy="680953"/>
          </a:xfrm>
          <a:prstGeom prst="rect">
            <a:avLst/>
          </a:prstGeom>
        </p:spPr>
      </p:pic>
      <p:pic>
        <p:nvPicPr>
          <p:cNvPr id="64" name="Graphic 63" descr="Sleep">
            <a:extLst>
              <a:ext uri="{FF2B5EF4-FFF2-40B4-BE49-F238E27FC236}">
                <a16:creationId xmlns:a16="http://schemas.microsoft.com/office/drawing/2014/main" id="{3DA13065-6737-4A58-847E-4C65D4C7ECE4}"/>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535621" y="2172113"/>
            <a:ext cx="616413" cy="680953"/>
          </a:xfrm>
          <a:prstGeom prst="rect">
            <a:avLst/>
          </a:prstGeom>
        </p:spPr>
      </p:pic>
      <p:pic>
        <p:nvPicPr>
          <p:cNvPr id="65" name="Graphic 64" descr="House">
            <a:extLst>
              <a:ext uri="{FF2B5EF4-FFF2-40B4-BE49-F238E27FC236}">
                <a16:creationId xmlns:a16="http://schemas.microsoft.com/office/drawing/2014/main" id="{5D327822-DED4-4503-926B-ACCC26EFEAC7}"/>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0061449" y="4004441"/>
            <a:ext cx="616413" cy="680953"/>
          </a:xfrm>
          <a:prstGeom prst="rect">
            <a:avLst/>
          </a:prstGeom>
        </p:spPr>
      </p:pic>
      <p:pic>
        <p:nvPicPr>
          <p:cNvPr id="66" name="Graphic 65" descr="Car">
            <a:extLst>
              <a:ext uri="{FF2B5EF4-FFF2-40B4-BE49-F238E27FC236}">
                <a16:creationId xmlns:a16="http://schemas.microsoft.com/office/drawing/2014/main" id="{4560C2DC-7BDC-4B8B-9EFC-83CBC231601C}"/>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7765612" y="2219321"/>
            <a:ext cx="616413" cy="680953"/>
          </a:xfrm>
          <a:prstGeom prst="rect">
            <a:avLst/>
          </a:prstGeom>
        </p:spPr>
      </p:pic>
      <p:pic>
        <p:nvPicPr>
          <p:cNvPr id="67" name="Graphic 66" descr="Newspaper">
            <a:extLst>
              <a:ext uri="{FF2B5EF4-FFF2-40B4-BE49-F238E27FC236}">
                <a16:creationId xmlns:a16="http://schemas.microsoft.com/office/drawing/2014/main" id="{4C67EEAE-140A-4C4B-90C1-600AED3EAE48}"/>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1020457" y="2272232"/>
            <a:ext cx="616413" cy="680953"/>
          </a:xfrm>
          <a:prstGeom prst="rect">
            <a:avLst/>
          </a:prstGeom>
        </p:spPr>
      </p:pic>
      <p:pic>
        <p:nvPicPr>
          <p:cNvPr id="68" name="Graphic 67" descr="Internet">
            <a:extLst>
              <a:ext uri="{FF2B5EF4-FFF2-40B4-BE49-F238E27FC236}">
                <a16:creationId xmlns:a16="http://schemas.microsoft.com/office/drawing/2014/main" id="{9F4970AF-C914-442B-BC1A-F5ADBD1F7DC7}"/>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11576796" y="2272232"/>
            <a:ext cx="616413" cy="680953"/>
          </a:xfrm>
          <a:prstGeom prst="rect">
            <a:avLst/>
          </a:prstGeom>
        </p:spPr>
      </p:pic>
      <p:pic>
        <p:nvPicPr>
          <p:cNvPr id="69" name="Graphic 68" descr="Head with gears">
            <a:extLst>
              <a:ext uri="{FF2B5EF4-FFF2-40B4-BE49-F238E27FC236}">
                <a16:creationId xmlns:a16="http://schemas.microsoft.com/office/drawing/2014/main" id="{893CCA24-8FBD-45D1-B390-813E59BCEA00}"/>
              </a:ext>
            </a:extLst>
          </p:cNvPr>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8669122" y="2399373"/>
            <a:ext cx="616413" cy="680953"/>
          </a:xfrm>
          <a:prstGeom prst="rect">
            <a:avLst/>
          </a:prstGeom>
        </p:spPr>
      </p:pic>
      <p:grpSp>
        <p:nvGrpSpPr>
          <p:cNvPr id="70" name="Group 69">
            <a:extLst>
              <a:ext uri="{FF2B5EF4-FFF2-40B4-BE49-F238E27FC236}">
                <a16:creationId xmlns:a16="http://schemas.microsoft.com/office/drawing/2014/main" id="{EFC5556D-5B78-4F35-AD90-83BBA2B10F8D}"/>
              </a:ext>
            </a:extLst>
          </p:cNvPr>
          <p:cNvGrpSpPr/>
          <p:nvPr/>
        </p:nvGrpSpPr>
        <p:grpSpPr>
          <a:xfrm>
            <a:off x="9093527" y="1899592"/>
            <a:ext cx="616413" cy="680953"/>
            <a:chOff x="5481116" y="1910406"/>
            <a:chExt cx="914400" cy="914400"/>
          </a:xfrm>
          <a:solidFill>
            <a:srgbClr val="FFFFF3"/>
          </a:solidFill>
        </p:grpSpPr>
        <p:pic>
          <p:nvPicPr>
            <p:cNvPr id="71" name="Graphic 70" descr="Thought bubble">
              <a:extLst>
                <a:ext uri="{FF2B5EF4-FFF2-40B4-BE49-F238E27FC236}">
                  <a16:creationId xmlns:a16="http://schemas.microsoft.com/office/drawing/2014/main" id="{01D3A7ED-F2D1-4C90-AF1A-EE9219238CBF}"/>
                </a:ext>
              </a:extLst>
            </p:cNvPr>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5481116" y="1910406"/>
              <a:ext cx="914400" cy="914400"/>
            </a:xfrm>
            <a:prstGeom prst="rect">
              <a:avLst/>
            </a:prstGeom>
          </p:spPr>
        </p:pic>
        <p:sp>
          <p:nvSpPr>
            <p:cNvPr id="72" name="TextBox 71">
              <a:extLst>
                <a:ext uri="{FF2B5EF4-FFF2-40B4-BE49-F238E27FC236}">
                  <a16:creationId xmlns:a16="http://schemas.microsoft.com/office/drawing/2014/main" id="{299F8D52-1D94-4DD8-9442-B1CEEE3B10C4}"/>
                </a:ext>
              </a:extLst>
            </p:cNvPr>
            <p:cNvSpPr txBox="1"/>
            <p:nvPr/>
          </p:nvSpPr>
          <p:spPr>
            <a:xfrm>
              <a:off x="5751281" y="2054045"/>
              <a:ext cx="253534" cy="619935"/>
            </a:xfrm>
            <a:prstGeom prst="rect">
              <a:avLst/>
            </a:prstGeom>
            <a:noFill/>
            <a:ln w="9525">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grpSp>
      <p:pic>
        <p:nvPicPr>
          <p:cNvPr id="73" name="Graphic 72" descr="Shoe">
            <a:extLst>
              <a:ext uri="{FF2B5EF4-FFF2-40B4-BE49-F238E27FC236}">
                <a16:creationId xmlns:a16="http://schemas.microsoft.com/office/drawing/2014/main" id="{A3242332-6B75-4163-9813-04C5AB1394F3}"/>
              </a:ext>
            </a:extLst>
          </p:cNvPr>
          <p:cNvPicPr>
            <a:picLocks noChangeAspect="1"/>
          </p:cNvPicPr>
          <p:nvPr/>
        </p:nvPicPr>
        <p:blipFill>
          <a:blip r:embed="rId27" cstate="print">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7768201" y="4017562"/>
            <a:ext cx="616413" cy="680953"/>
          </a:xfrm>
          <a:prstGeom prst="rect">
            <a:avLst/>
          </a:prstGeom>
        </p:spPr>
      </p:pic>
      <p:cxnSp>
        <p:nvCxnSpPr>
          <p:cNvPr id="8" name="Straight Connector 7">
            <a:extLst>
              <a:ext uri="{FF2B5EF4-FFF2-40B4-BE49-F238E27FC236}">
                <a16:creationId xmlns:a16="http://schemas.microsoft.com/office/drawing/2014/main" id="{18FD8EEB-45F8-42E5-8AD4-300205058681}"/>
              </a:ext>
            </a:extLst>
          </p:cNvPr>
          <p:cNvCxnSpPr/>
          <p:nvPr/>
        </p:nvCxnSpPr>
        <p:spPr>
          <a:xfrm>
            <a:off x="6096000" y="0"/>
            <a:ext cx="0" cy="685800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76599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B9F0F7-EFF3-4584-8FA9-BDF68C7FAA50}"/>
              </a:ext>
            </a:extLst>
          </p:cNvPr>
          <p:cNvSpPr>
            <a:spLocks noGrp="1"/>
          </p:cNvSpPr>
          <p:nvPr>
            <p:ph type="title"/>
          </p:nvPr>
        </p:nvSpPr>
        <p:spPr/>
        <p:txBody>
          <a:bodyPr/>
          <a:lstStyle/>
          <a:p>
            <a:r>
              <a:rPr lang="en-GB" dirty="0" err="1">
                <a:solidFill>
                  <a:schemeClr val="tx1"/>
                </a:solidFill>
              </a:rPr>
              <a:t>Hausaufgaben</a:t>
            </a:r>
            <a:endParaRPr lang="en-GB" dirty="0">
              <a:solidFill>
                <a:schemeClr val="tx1"/>
              </a:solidFill>
            </a:endParaRPr>
          </a:p>
        </p:txBody>
      </p:sp>
      <p:sp>
        <p:nvSpPr>
          <p:cNvPr id="7" name="TextBox 6">
            <a:extLst>
              <a:ext uri="{FF2B5EF4-FFF2-40B4-BE49-F238E27FC236}">
                <a16:creationId xmlns:a16="http://schemas.microsoft.com/office/drawing/2014/main" id="{4AB84634-BC65-4276-BE89-7097460CD3D3}"/>
              </a:ext>
            </a:extLst>
          </p:cNvPr>
          <p:cNvSpPr txBox="1"/>
          <p:nvPr/>
        </p:nvSpPr>
        <p:spPr>
          <a:xfrm>
            <a:off x="92597" y="1005909"/>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Times New Roman" panose="02020603050405020304" pitchFamily="18" charset="0"/>
              </a:rPr>
              <a:t> (Y8, </a:t>
            </a:r>
            <a:r>
              <a:rPr kumimoji="0" lang="en-GB" sz="2800" b="1"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Calibri" panose="020F0502020204030204" pitchFamily="34" charset="0"/>
              </a:rPr>
              <a:t>Term 1.2, Week 2)</a:t>
            </a:r>
            <a:endParaRPr kumimoji="0" lang="en-GB" sz="2800" b="0"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9662390A-506A-41DC-8E0F-B8832349010A}"/>
              </a:ext>
            </a:extLst>
          </p:cNvPr>
          <p:cNvSpPr txBox="1"/>
          <p:nvPr/>
        </p:nvSpPr>
        <p:spPr>
          <a:xfrm>
            <a:off x="175149" y="1756626"/>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hlinkClick r:id="rId3">
                  <a:extLst>
                    <a:ext uri="{A12FA001-AC4F-418D-AE19-62706E023703}">
                      <ahyp:hlinkClr xmlns:ahyp="http://schemas.microsoft.com/office/drawing/2018/hyperlinkcolor" val="tx"/>
                    </a:ext>
                  </a:extLst>
                </a:hlinkClick>
              </a:rPr>
              <a:t>Audio file</a:t>
            </a:r>
            <a:endPar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A565B10D-9541-4352-B561-AD3DD324DE1D}"/>
              </a:ext>
            </a:extLst>
          </p:cNvPr>
          <p:cNvSpPr txBox="1"/>
          <p:nvPr/>
        </p:nvSpPr>
        <p:spPr>
          <a:xfrm>
            <a:off x="175149" y="3634676"/>
            <a:ext cx="11066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hlinkClick r:id="rId4">
                  <a:extLst>
                    <a:ext uri="{A12FA001-AC4F-418D-AE19-62706E023703}">
                      <ahyp:hlinkClr xmlns:ahyp="http://schemas.microsoft.com/office/drawing/2018/hyperlinkcolor" val="tx"/>
                    </a:ext>
                  </a:extLst>
                </a:hlinkClick>
              </a:rPr>
              <a:t>Student worksheet</a:t>
            </a:r>
            <a:endPar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pic>
        <p:nvPicPr>
          <p:cNvPr id="12" name="Picture 11" descr="A blue cartoon face with orange headphones&#10;&#10;Description automatically generated">
            <a:extLst>
              <a:ext uri="{FF2B5EF4-FFF2-40B4-BE49-F238E27FC236}">
                <a16:creationId xmlns:a16="http://schemas.microsoft.com/office/drawing/2014/main" id="{68F3479E-AF09-4C5E-AAD1-AD15BA2561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sp>
        <p:nvSpPr>
          <p:cNvPr id="9" name="TextBox 8">
            <a:extLst>
              <a:ext uri="{FF2B5EF4-FFF2-40B4-BE49-F238E27FC236}">
                <a16:creationId xmlns:a16="http://schemas.microsoft.com/office/drawing/2014/main" id="{2BBD4513-3CE8-4CE4-AE9C-A38A56DAEDDE}"/>
              </a:ext>
            </a:extLst>
          </p:cNvPr>
          <p:cNvSpPr txBox="1"/>
          <p:nvPr/>
        </p:nvSpPr>
        <p:spPr>
          <a:xfrm>
            <a:off x="175149" y="5143394"/>
            <a:ext cx="8783500"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25050"/>
                </a:solidFill>
                <a:effectLst/>
                <a:uLnTx/>
                <a:uFillTx/>
                <a:latin typeface="Century Gothic" panose="020F0302020204030204"/>
                <a:ea typeface="+mn-ea"/>
                <a:cs typeface="+mn-cs"/>
              </a:rPr>
              <a:t>In addition, revisit:   	</a:t>
            </a:r>
            <a:r>
              <a:rPr kumimoji="0" lang="en-US" sz="2400" b="1" i="0" u="none" strike="noStrike" kern="1200" cap="none" spc="0" normalizeH="0" baseline="0" noProof="0" dirty="0">
                <a:ln>
                  <a:noFill/>
                </a:ln>
                <a:solidFill>
                  <a:srgbClr val="525050"/>
                </a:solidFill>
                <a:effectLst/>
                <a:uLnTx/>
                <a:uFillTx/>
                <a:latin typeface="Century Gothic" panose="020F0302020204030204"/>
                <a:ea typeface="+mn-ea"/>
                <a:cs typeface="+mn-cs"/>
              </a:rPr>
              <a:t>Year 8 Term 1.1 Week 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25050"/>
                </a:solidFill>
                <a:effectLst/>
                <a:uLnTx/>
                <a:uFillTx/>
                <a:latin typeface="Century Gothic" panose="020F0302020204030204"/>
                <a:ea typeface="+mn-ea"/>
                <a:cs typeface="+mn-cs"/>
              </a:rPr>
              <a:t>				Year 7 Term 3.2 Week 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panose="020F0302020204030204"/>
                <a:ea typeface="+mn-ea"/>
                <a:cs typeface="+mn-cs"/>
              </a:rPr>
              <a:t>	</a:t>
            </a:r>
          </a:p>
        </p:txBody>
      </p:sp>
    </p:spTree>
    <p:extLst>
      <p:ext uri="{BB962C8B-B14F-4D97-AF65-F5344CB8AC3E}">
        <p14:creationId xmlns:p14="http://schemas.microsoft.com/office/powerpoint/2010/main" val="28112585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1424" y="627903"/>
            <a:ext cx="10515600" cy="1325563"/>
          </a:xfrm>
        </p:spPr>
        <p:txBody>
          <a:bodyPr>
            <a:normAutofit fontScale="90000"/>
          </a:bodyPr>
          <a:lstStyle/>
          <a:p>
            <a:r>
              <a:rPr lang="en-GB" sz="26700" b="1" dirty="0">
                <a:solidFill>
                  <a:srgbClr val="FFCC00"/>
                </a:solidFill>
              </a:rPr>
              <a:t>z</a:t>
            </a:r>
            <a:br>
              <a:rPr lang="en-GB" sz="9600" b="1" dirty="0"/>
            </a:br>
            <a:endParaRPr lang="en-GB" dirty="0"/>
          </a:p>
        </p:txBody>
      </p:sp>
      <p:pic>
        <p:nvPicPr>
          <p:cNvPr id="4" name="Picture 3" descr="train"/>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65123" y="873824"/>
            <a:ext cx="6061753" cy="3415673"/>
          </a:xfrm>
          <a:prstGeom prst="rect">
            <a:avLst/>
          </a:prstGeom>
        </p:spPr>
      </p:pic>
      <p:sp>
        <p:nvSpPr>
          <p:cNvPr id="6" name="Rectangle 5"/>
          <p:cNvSpPr/>
          <p:nvPr/>
        </p:nvSpPr>
        <p:spPr>
          <a:xfrm>
            <a:off x="4513857" y="4289497"/>
            <a:ext cx="2895343"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FFC000"/>
                </a:solidFill>
                <a:effectLst/>
                <a:uLnTx/>
                <a:uFillTx/>
                <a:latin typeface="Century Gothic" panose="020B0502020202020204" pitchFamily="34" charset="0"/>
                <a:ea typeface="+mn-ea"/>
                <a:cs typeface="+mn-cs"/>
              </a:rPr>
              <a:t>Z</a:t>
            </a:r>
            <a:r>
              <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ug</a:t>
            </a:r>
          </a:p>
        </p:txBody>
      </p:sp>
    </p:spTree>
    <p:extLst>
      <p:ext uri="{BB962C8B-B14F-4D97-AF65-F5344CB8AC3E}">
        <p14:creationId xmlns:p14="http://schemas.microsoft.com/office/powerpoint/2010/main" val="2911680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z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Zug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Zug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4E4D152F-AC54-F84B-8133-DBF534FB5E7C}"/>
              </a:ext>
            </a:extLst>
          </p:cNvPr>
          <p:cNvSpPr>
            <a:spLocks noGrp="1"/>
          </p:cNvSpPr>
          <p:nvPr>
            <p:ph type="title"/>
          </p:nvPr>
        </p:nvSpPr>
        <p:spPr>
          <a:xfrm>
            <a:off x="5518733" y="-100852"/>
            <a:ext cx="1178307" cy="1610314"/>
          </a:xfrm>
        </p:spPr>
        <p:txBody>
          <a:bodyPr>
            <a:noAutofit/>
          </a:bodyPr>
          <a:lstStyle/>
          <a:p>
            <a:pPr algn="ctr"/>
            <a:r>
              <a:rPr lang="en-GB" sz="12000" b="1" dirty="0">
                <a:solidFill>
                  <a:srgbClr val="002060"/>
                </a:solidFill>
                <a:ea typeface="+mn-ea"/>
                <a:cs typeface="Calibri" panose="020F0502020204030204" pitchFamily="34" charset="0"/>
              </a:rPr>
              <a:t>z</a:t>
            </a:r>
            <a:endParaRPr lang="en-US" sz="12000" dirty="0"/>
          </a:p>
        </p:txBody>
      </p:sp>
      <p:sp>
        <p:nvSpPr>
          <p:cNvPr id="4" name="Rounded Rectangle 3"/>
          <p:cNvSpPr/>
          <p:nvPr/>
        </p:nvSpPr>
        <p:spPr>
          <a:xfrm>
            <a:off x="4222777" y="1594459"/>
            <a:ext cx="3802879" cy="2559191"/>
          </a:xfrm>
          <a:prstGeom prst="roundRect">
            <a:avLst/>
          </a:prstGeom>
          <a:solidFill>
            <a:schemeClr val="accent4">
              <a:lumMod val="20000"/>
              <a:lumOff val="80000"/>
            </a:schemeClr>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800" dirty="0">
                <a:solidFill>
                  <a:srgbClr val="FFCC00"/>
                </a:solidFill>
                <a:latin typeface="Century Gothic" panose="020B0502020202020204" pitchFamily="34" charset="0"/>
              </a:rPr>
              <a:t>Z</a:t>
            </a:r>
            <a:r>
              <a:rPr lang="en-GB" sz="8800" dirty="0">
                <a:solidFill>
                  <a:srgbClr val="002060"/>
                </a:solidFill>
                <a:latin typeface="Century Gothic" panose="020B0502020202020204" pitchFamily="34" charset="0"/>
              </a:rPr>
              <a:t>ug</a:t>
            </a:r>
          </a:p>
        </p:txBody>
      </p:sp>
      <p:sp>
        <p:nvSpPr>
          <p:cNvPr id="5" name="Rectangle 4"/>
          <p:cNvSpPr/>
          <p:nvPr/>
        </p:nvSpPr>
        <p:spPr>
          <a:xfrm>
            <a:off x="911719" y="600860"/>
            <a:ext cx="2611613" cy="923330"/>
          </a:xfrm>
          <a:prstGeom prst="rect">
            <a:avLst/>
          </a:prstGeom>
        </p:spPr>
        <p:txBody>
          <a:bodyPr wrap="none">
            <a:spAutoFit/>
          </a:bodyPr>
          <a:lstStyle/>
          <a:p>
            <a:pPr lvl="0" algn="ctr"/>
            <a:r>
              <a:rPr lang="en-GB" sz="5400" dirty="0">
                <a:solidFill>
                  <a:srgbClr val="FFCC00"/>
                </a:solidFill>
                <a:latin typeface="Century Gothic" panose="020B0502020202020204" pitchFamily="34" charset="0"/>
              </a:rPr>
              <a:t>Z</a:t>
            </a:r>
            <a:r>
              <a:rPr lang="en-GB" sz="5400" dirty="0">
                <a:solidFill>
                  <a:srgbClr val="002060"/>
                </a:solidFill>
                <a:latin typeface="Century Gothic" panose="020B0502020202020204" pitchFamily="34" charset="0"/>
              </a:rPr>
              <a:t>immer</a:t>
            </a:r>
          </a:p>
        </p:txBody>
      </p:sp>
      <p:sp>
        <p:nvSpPr>
          <p:cNvPr id="6" name="Rectangle 5"/>
          <p:cNvSpPr/>
          <p:nvPr/>
        </p:nvSpPr>
        <p:spPr>
          <a:xfrm>
            <a:off x="1401795" y="3146191"/>
            <a:ext cx="1435008"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Ar</a:t>
            </a:r>
            <a:r>
              <a:rPr lang="en-GB" sz="5400" dirty="0" err="1">
                <a:solidFill>
                  <a:srgbClr val="FFCC00"/>
                </a:solidFill>
                <a:latin typeface="Century Gothic" panose="020B0502020202020204" pitchFamily="34" charset="0"/>
              </a:rPr>
              <a:t>z</a:t>
            </a:r>
            <a:r>
              <a:rPr lang="en-GB" sz="5400" dirty="0" err="1">
                <a:solidFill>
                  <a:srgbClr val="002060"/>
                </a:solidFill>
                <a:latin typeface="Century Gothic" panose="020B0502020202020204" pitchFamily="34" charset="0"/>
              </a:rPr>
              <a:t>t</a:t>
            </a:r>
            <a:endParaRPr lang="en-GB" sz="5400" dirty="0">
              <a:solidFill>
                <a:srgbClr val="002060"/>
              </a:solidFill>
              <a:latin typeface="Century Gothic" panose="020B0502020202020204" pitchFamily="34" charset="0"/>
            </a:endParaRPr>
          </a:p>
        </p:txBody>
      </p:sp>
      <p:sp>
        <p:nvSpPr>
          <p:cNvPr id="7" name="Rectangle 6"/>
          <p:cNvSpPr/>
          <p:nvPr/>
        </p:nvSpPr>
        <p:spPr>
          <a:xfrm>
            <a:off x="9187305" y="3254312"/>
            <a:ext cx="1992853"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sit</a:t>
            </a:r>
            <a:r>
              <a:rPr lang="en-GB" sz="5400" dirty="0" err="1">
                <a:solidFill>
                  <a:srgbClr val="FFCC00"/>
                </a:solidFill>
                <a:latin typeface="Century Gothic" panose="020B0502020202020204" pitchFamily="34" charset="0"/>
              </a:rPr>
              <a:t>z</a:t>
            </a:r>
            <a:r>
              <a:rPr lang="en-GB" sz="5400" dirty="0" err="1">
                <a:solidFill>
                  <a:srgbClr val="002060"/>
                </a:solidFill>
                <a:latin typeface="Century Gothic" panose="020B0502020202020204" pitchFamily="34" charset="0"/>
              </a:rPr>
              <a:t>en</a:t>
            </a:r>
            <a:endParaRPr lang="en-GB" sz="5400" i="1" dirty="0">
              <a:solidFill>
                <a:srgbClr val="002060"/>
              </a:solidFill>
              <a:latin typeface="Century Gothic" panose="020B0502020202020204" pitchFamily="34" charset="0"/>
            </a:endParaRPr>
          </a:p>
        </p:txBody>
      </p:sp>
      <p:sp>
        <p:nvSpPr>
          <p:cNvPr id="8" name="Rectangle 7"/>
          <p:cNvSpPr/>
          <p:nvPr/>
        </p:nvSpPr>
        <p:spPr>
          <a:xfrm>
            <a:off x="5224607" y="4178495"/>
            <a:ext cx="1742785"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Plat</a:t>
            </a:r>
            <a:r>
              <a:rPr lang="en-GB" sz="5400" dirty="0" err="1">
                <a:solidFill>
                  <a:srgbClr val="FFCC00"/>
                </a:solidFill>
                <a:latin typeface="Century Gothic" panose="020B0502020202020204" pitchFamily="34" charset="0"/>
              </a:rPr>
              <a:t>z</a:t>
            </a:r>
            <a:endParaRPr lang="en-GB" sz="5400" dirty="0">
              <a:solidFill>
                <a:srgbClr val="FFCC00"/>
              </a:solidFill>
              <a:latin typeface="Century Gothic" panose="020B0502020202020204" pitchFamily="34" charset="0"/>
            </a:endParaRPr>
          </a:p>
        </p:txBody>
      </p:sp>
      <p:sp>
        <p:nvSpPr>
          <p:cNvPr id="9" name="Rectangle 8"/>
          <p:cNvSpPr/>
          <p:nvPr/>
        </p:nvSpPr>
        <p:spPr>
          <a:xfrm>
            <a:off x="9282023" y="601738"/>
            <a:ext cx="1773242" cy="923330"/>
          </a:xfrm>
          <a:prstGeom prst="rect">
            <a:avLst/>
          </a:prstGeom>
        </p:spPr>
        <p:txBody>
          <a:bodyPr wrap="none">
            <a:spAutoFit/>
          </a:bodyPr>
          <a:lstStyle/>
          <a:p>
            <a:pPr lvl="0" algn="ctr"/>
            <a:r>
              <a:rPr lang="en-GB" sz="5400" dirty="0" err="1">
                <a:solidFill>
                  <a:srgbClr val="FFCC00"/>
                </a:solidFill>
                <a:latin typeface="Century Gothic" panose="020B0502020202020204" pitchFamily="34" charset="0"/>
              </a:rPr>
              <a:t>z</a:t>
            </a:r>
            <a:r>
              <a:rPr lang="en-GB" sz="5400" dirty="0" err="1">
                <a:solidFill>
                  <a:srgbClr val="002060"/>
                </a:solidFill>
                <a:latin typeface="Century Gothic" panose="020B0502020202020204" pitchFamily="34" charset="0"/>
              </a:rPr>
              <a:t>ehn</a:t>
            </a:r>
            <a:endParaRPr lang="en-GB" sz="5400" dirty="0">
              <a:solidFill>
                <a:srgbClr val="002060"/>
              </a:solidFill>
              <a:latin typeface="Century Gothic" panose="020B0502020202020204" pitchFamily="34" charset="0"/>
            </a:endParaRPr>
          </a:p>
        </p:txBody>
      </p:sp>
      <p:pic>
        <p:nvPicPr>
          <p:cNvPr id="3" name="Picture 2" descr="dining roo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06593" y="1533073"/>
            <a:ext cx="1841232" cy="1304206"/>
          </a:xfrm>
          <a:prstGeom prst="rect">
            <a:avLst/>
          </a:prstGeom>
        </p:spPr>
      </p:pic>
      <p:pic>
        <p:nvPicPr>
          <p:cNvPr id="11" name="Picture 10" descr="person sitti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615242" y="4153650"/>
            <a:ext cx="1226946" cy="1677947"/>
          </a:xfrm>
          <a:prstGeom prst="rect">
            <a:avLst/>
          </a:prstGeom>
        </p:spPr>
      </p:pic>
      <p:grpSp>
        <p:nvGrpSpPr>
          <p:cNvPr id="22" name="Group 21" descr="number 10"/>
          <p:cNvGrpSpPr/>
          <p:nvPr/>
        </p:nvGrpSpPr>
        <p:grpSpPr>
          <a:xfrm>
            <a:off x="9152414" y="1551427"/>
            <a:ext cx="1960522" cy="1351426"/>
            <a:chOff x="9152414" y="1551427"/>
            <a:chExt cx="1960522" cy="1351426"/>
          </a:xfrm>
        </p:grpSpPr>
        <p:pic>
          <p:nvPicPr>
            <p:cNvPr id="10" name="Picture 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152414" y="1551427"/>
              <a:ext cx="946683" cy="1351426"/>
            </a:xfrm>
            <a:prstGeom prst="rect">
              <a:avLst/>
            </a:prstGeom>
          </p:spPr>
        </p:pic>
        <p:pic>
          <p:nvPicPr>
            <p:cNvPr id="13" name="Picture 1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183732" y="1551427"/>
              <a:ext cx="929204" cy="1327434"/>
            </a:xfrm>
            <a:prstGeom prst="rect">
              <a:avLst/>
            </a:prstGeom>
          </p:spPr>
        </p:pic>
      </p:grpSp>
      <p:pic>
        <p:nvPicPr>
          <p:cNvPr id="14" name="Picture 13" descr="docto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64939" y="4069521"/>
            <a:ext cx="743136" cy="2156552"/>
          </a:xfrm>
          <a:prstGeom prst="rect">
            <a:avLst/>
          </a:prstGeom>
        </p:spPr>
      </p:pic>
      <p:grpSp>
        <p:nvGrpSpPr>
          <p:cNvPr id="23" name="Group 22" descr="checkmark next to an orange bench"/>
          <p:cNvGrpSpPr/>
          <p:nvPr/>
        </p:nvGrpSpPr>
        <p:grpSpPr>
          <a:xfrm>
            <a:off x="4855206" y="5062899"/>
            <a:ext cx="1998909" cy="1216716"/>
            <a:chOff x="4855206" y="5062899"/>
            <a:chExt cx="1998909" cy="1216716"/>
          </a:xfrm>
        </p:grpSpPr>
        <p:grpSp>
          <p:nvGrpSpPr>
            <p:cNvPr id="12" name="Group 11"/>
            <p:cNvGrpSpPr/>
            <p:nvPr/>
          </p:nvGrpSpPr>
          <p:grpSpPr>
            <a:xfrm>
              <a:off x="4855206" y="5101825"/>
              <a:ext cx="1103497" cy="1177790"/>
              <a:chOff x="1815157" y="3608524"/>
              <a:chExt cx="1989172" cy="1804621"/>
            </a:xfrm>
          </p:grpSpPr>
          <p:pic>
            <p:nvPicPr>
              <p:cNvPr id="2" name="Picture 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815157" y="4309154"/>
                <a:ext cx="1989172" cy="1103991"/>
              </a:xfrm>
              <a:prstGeom prst="rect">
                <a:avLst/>
              </a:prstGeom>
            </p:spPr>
          </p:pic>
          <p:pic>
            <p:nvPicPr>
              <p:cNvPr id="16" name="Picture 1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895136" y="3608524"/>
                <a:ext cx="757452" cy="789012"/>
              </a:xfrm>
              <a:prstGeom prst="rect">
                <a:avLst/>
              </a:prstGeom>
            </p:spPr>
          </p:pic>
        </p:grpSp>
        <p:grpSp>
          <p:nvGrpSpPr>
            <p:cNvPr id="19" name="Group 18"/>
            <p:cNvGrpSpPr/>
            <p:nvPr/>
          </p:nvGrpSpPr>
          <p:grpSpPr>
            <a:xfrm>
              <a:off x="6308037" y="5062899"/>
              <a:ext cx="546078" cy="1216716"/>
              <a:chOff x="2073444" y="3240087"/>
              <a:chExt cx="935661" cy="2084745"/>
            </a:xfrm>
          </p:grpSpPr>
          <p:pic>
            <p:nvPicPr>
              <p:cNvPr id="15" name="Picture 14"/>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073444" y="3935306"/>
                <a:ext cx="935661" cy="1389526"/>
              </a:xfrm>
              <a:prstGeom prst="rect">
                <a:avLst/>
              </a:prstGeom>
            </p:spPr>
          </p:pic>
          <p:pic>
            <p:nvPicPr>
              <p:cNvPr id="17" name="Picture 1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324837" y="3240087"/>
                <a:ext cx="581170" cy="662795"/>
              </a:xfrm>
              <a:prstGeom prst="rect">
                <a:avLst/>
              </a:prstGeom>
            </p:spPr>
          </p:pic>
        </p:grpSp>
      </p:grpSp>
      <p:pic>
        <p:nvPicPr>
          <p:cNvPr id="18" name="Picture 17" descr="train"/>
          <p:cNvPicPr>
            <a:picLocks noChangeAspect="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98529" y="1783221"/>
            <a:ext cx="1970351" cy="1110252"/>
          </a:xfrm>
          <a:prstGeom prst="rect">
            <a:avLst/>
          </a:prstGeom>
        </p:spPr>
      </p:pic>
    </p:spTree>
    <p:extLst>
      <p:ext uri="{BB962C8B-B14F-4D97-AF65-F5344CB8AC3E}">
        <p14:creationId xmlns:p14="http://schemas.microsoft.com/office/powerpoint/2010/main" val="3592251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subTnLst>
                                    <p:audio>
                                      <p:cMediaNode>
                                        <p:cTn display="0" masterRel="sameClick">
                                          <p:stCondLst>
                                            <p:cond evt="begin" delay="0">
                                              <p:tn val="5"/>
                                            </p:cond>
                                          </p:stCondLst>
                                          <p:endCondLst>
                                            <p:cond evt="onStopAudio" delay="0">
                                              <p:tgtEl>
                                                <p:sldTgt/>
                                              </p:tgtEl>
                                            </p:cond>
                                          </p:endCondLst>
                                        </p:cTn>
                                        <p:tgtEl>
                                          <p:sndTgt r:embed="rId3" name="z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4" name="Zug new.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Zimmer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subTnLst>
                                    <p:audio>
                                      <p:cMediaNode>
                                        <p:cTn display="0" masterRel="sameClick">
                                          <p:stCondLst>
                                            <p:cond evt="begin" delay="0">
                                              <p:tn val="23"/>
                                            </p:cond>
                                          </p:stCondLst>
                                          <p:endCondLst>
                                            <p:cond evt="onStopAudio" delay="0">
                                              <p:tgtEl>
                                                <p:sldTgt/>
                                              </p:tgtEl>
                                            </p:cond>
                                          </p:endCondLst>
                                        </p:cTn>
                                        <p:tgtEl>
                                          <p:sndTgt r:embed="rId5" name="Zimmer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6" name="zehn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subTnLst>
                                    <p:audio>
                                      <p:cMediaNode>
                                        <p:cTn display="0" masterRel="sameClick">
                                          <p:stCondLst>
                                            <p:cond evt="begin" delay="0">
                                              <p:tn val="33"/>
                                            </p:cond>
                                          </p:stCondLst>
                                          <p:endCondLst>
                                            <p:cond evt="onStopAudio" delay="0">
                                              <p:tgtEl>
                                                <p:sldTgt/>
                                              </p:tgtEl>
                                            </p:cond>
                                          </p:endCondLst>
                                        </p:cTn>
                                        <p:tgtEl>
                                          <p:sndTgt r:embed="rId6" name="zehn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subTnLst>
                                    <p:audio>
                                      <p:cMediaNode>
                                        <p:cTn display="0" masterRel="sameClick">
                                          <p:stCondLst>
                                            <p:cond evt="begin" delay="0">
                                              <p:tn val="38"/>
                                            </p:cond>
                                          </p:stCondLst>
                                          <p:endCondLst>
                                            <p:cond evt="onStopAudio" delay="0">
                                              <p:tgtEl>
                                                <p:sldTgt/>
                                              </p:tgtEl>
                                            </p:cond>
                                          </p:endCondLst>
                                        </p:cTn>
                                        <p:tgtEl>
                                          <p:sndTgt r:embed="rId7" name="Arzt new.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subTnLst>
                                    <p:audio>
                                      <p:cMediaNode>
                                        <p:cTn display="0" masterRel="sameClick">
                                          <p:stCondLst>
                                            <p:cond evt="begin" delay="0">
                                              <p:tn val="43"/>
                                            </p:cond>
                                          </p:stCondLst>
                                          <p:endCondLst>
                                            <p:cond evt="onStopAudio" delay="0">
                                              <p:tgtEl>
                                                <p:sldTgt/>
                                              </p:tgtEl>
                                            </p:cond>
                                          </p:endCondLst>
                                        </p:cTn>
                                        <p:tgtEl>
                                          <p:sndTgt r:embed="rId7" name="Arzt new.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500"/>
                                        <p:tgtEl>
                                          <p:spTgt spid="8"/>
                                        </p:tgtEl>
                                      </p:cBhvr>
                                    </p:animEffect>
                                  </p:childTnLst>
                                  <p:subTnLst>
                                    <p:audio>
                                      <p:cMediaNode>
                                        <p:cTn display="0" masterRel="sameClick">
                                          <p:stCondLst>
                                            <p:cond evt="begin" delay="0">
                                              <p:tn val="48"/>
                                            </p:cond>
                                          </p:stCondLst>
                                          <p:endCondLst>
                                            <p:cond evt="onStopAudio" delay="0">
                                              <p:tgtEl>
                                                <p:sldTgt/>
                                              </p:tgtEl>
                                            </p:cond>
                                          </p:endCondLst>
                                        </p:cTn>
                                        <p:tgtEl>
                                          <p:sndTgt r:embed="rId8" name="Platz new.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500"/>
                                        <p:tgtEl>
                                          <p:spTgt spid="23"/>
                                        </p:tgtEl>
                                      </p:cBhvr>
                                    </p:animEffect>
                                  </p:childTnLst>
                                  <p:subTnLst>
                                    <p:audio>
                                      <p:cMediaNode>
                                        <p:cTn display="0" masterRel="sameClick">
                                          <p:stCondLst>
                                            <p:cond evt="begin" delay="0">
                                              <p:tn val="53"/>
                                            </p:cond>
                                          </p:stCondLst>
                                          <p:endCondLst>
                                            <p:cond evt="onStopAudio" delay="0">
                                              <p:tgtEl>
                                                <p:sldTgt/>
                                              </p:tgtEl>
                                            </p:cond>
                                          </p:endCondLst>
                                        </p:cTn>
                                        <p:tgtEl>
                                          <p:sndTgt r:embed="rId8" name="Platz new.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fade">
                                      <p:cBhvr>
                                        <p:cTn id="60" dur="500"/>
                                        <p:tgtEl>
                                          <p:spTgt spid="7"/>
                                        </p:tgtEl>
                                      </p:cBhvr>
                                    </p:animEffect>
                                  </p:childTnLst>
                                  <p:subTnLst>
                                    <p:audio>
                                      <p:cMediaNode>
                                        <p:cTn display="0" masterRel="sameClick">
                                          <p:stCondLst>
                                            <p:cond evt="begin" delay="0">
                                              <p:tn val="58"/>
                                            </p:cond>
                                          </p:stCondLst>
                                          <p:endCondLst>
                                            <p:cond evt="onStopAudio" delay="0">
                                              <p:tgtEl>
                                                <p:sldTgt/>
                                              </p:tgtEl>
                                            </p:cond>
                                          </p:endCondLst>
                                        </p:cTn>
                                        <p:tgtEl>
                                          <p:sndTgt r:embed="rId9" name="sitzen new.wav"/>
                                        </p:tgtEl>
                                      </p:cMediaNode>
                                    </p:audio>
                                  </p:sub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fade">
                                      <p:cBhvr>
                                        <p:cTn id="65" dur="500"/>
                                        <p:tgtEl>
                                          <p:spTgt spid="11"/>
                                        </p:tgtEl>
                                      </p:cBhvr>
                                    </p:animEffect>
                                  </p:childTnLst>
                                  <p:subTnLst>
                                    <p:audio>
                                      <p:cMediaNode>
                                        <p:cTn display="0" masterRel="sameClick">
                                          <p:stCondLst>
                                            <p:cond evt="begin" delay="0">
                                              <p:tn val="63"/>
                                            </p:cond>
                                          </p:stCondLst>
                                          <p:endCondLst>
                                            <p:cond evt="onStopAudio" delay="0">
                                              <p:tgtEl>
                                                <p:sldTgt/>
                                              </p:tgtEl>
                                            </p:cond>
                                          </p:endCondLst>
                                        </p:cTn>
                                        <p:tgtEl>
                                          <p:sndTgt r:embed="rId9" name="sitzen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4" grpId="0" animBg="1"/>
      <p:bldP spid="5" grpId="0"/>
      <p:bldP spid="6" grpId="0"/>
      <p:bldP spid="7" grpId="0"/>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0" y="213557"/>
            <a:ext cx="2189747" cy="647577"/>
          </a:xfrm>
        </p:spPr>
        <p:txBody>
          <a:bodyPr>
            <a:normAutofit/>
          </a:bodyPr>
          <a:lstStyle/>
          <a:p>
            <a:pPr lvl="0">
              <a:lnSpc>
                <a:spcPct val="100000"/>
              </a:lnSpc>
              <a:spcBef>
                <a:spcPts val="0"/>
              </a:spcBef>
            </a:pPr>
            <a:r>
              <a:rPr lang="en-GB" sz="2800" b="1" dirty="0" err="1">
                <a:solidFill>
                  <a:schemeClr val="tx1"/>
                </a:solidFill>
                <a:ea typeface="+mn-ea"/>
                <a:cs typeface="+mn-cs"/>
              </a:rPr>
              <a:t>Vokabeln</a:t>
            </a:r>
            <a:endParaRPr lang="en-GB" dirty="0">
              <a:solidFill>
                <a:schemeClr val="tx1"/>
              </a:solidFill>
            </a:endParaRPr>
          </a:p>
        </p:txBody>
      </p:sp>
      <p:sp>
        <p:nvSpPr>
          <p:cNvPr id="6" name="Rounded Rectangle 5"/>
          <p:cNvSpPr/>
          <p:nvPr/>
        </p:nvSpPr>
        <p:spPr>
          <a:xfrm>
            <a:off x="183941" y="2338366"/>
            <a:ext cx="4554649" cy="1058997"/>
          </a:xfrm>
          <a:prstGeom prst="roundRect">
            <a:avLst/>
          </a:prstGeom>
          <a:solidFill>
            <a:schemeClr val="tx2">
              <a:lumMod val="40000"/>
              <a:lumOff val="6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The prin</a:t>
            </a:r>
            <a:r>
              <a:rPr kumimoji="0" lang="en-GB" sz="28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c</a:t>
            </a:r>
            <a:r>
              <a:rPr kumimoji="0" lang="en-GB" sz="28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iple is spe</a:t>
            </a:r>
            <a:r>
              <a:rPr kumimoji="0" lang="en-GB" sz="28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c</a:t>
            </a:r>
            <a:r>
              <a:rPr kumimoji="0" lang="en-GB" sz="28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ial.</a:t>
            </a:r>
          </a:p>
        </p:txBody>
      </p:sp>
      <p:sp>
        <p:nvSpPr>
          <p:cNvPr id="7" name="Rounded Rectangle 6"/>
          <p:cNvSpPr/>
          <p:nvPr/>
        </p:nvSpPr>
        <p:spPr>
          <a:xfrm>
            <a:off x="6733732" y="2322081"/>
            <a:ext cx="5006975" cy="1012523"/>
          </a:xfrm>
          <a:prstGeom prst="roundRect">
            <a:avLst/>
          </a:prstGeom>
          <a:solidFill>
            <a:schemeClr val="tx2">
              <a:lumMod val="40000"/>
              <a:lumOff val="6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das </a:t>
            </a:r>
            <a:r>
              <a:rPr kumimoji="0" lang="en-GB" sz="28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Prin</a:t>
            </a:r>
            <a:r>
              <a:rPr kumimoji="0" lang="en-GB" sz="2800" b="1" i="0" u="none" strike="noStrike" kern="1200" cap="none" spc="0" normalizeH="0" baseline="0" noProof="0" dirty="0" err="1">
                <a:ln>
                  <a:noFill/>
                </a:ln>
                <a:solidFill>
                  <a:srgbClr val="FF0000"/>
                </a:solidFill>
                <a:effectLst/>
                <a:uLnTx/>
                <a:uFillTx/>
                <a:latin typeface="Century Gothic" panose="020B0502020202020204" pitchFamily="34" charset="0"/>
                <a:ea typeface="+mn-ea"/>
                <a:cs typeface="+mn-cs"/>
              </a:rPr>
              <a:t>z</a:t>
            </a:r>
            <a:r>
              <a:rPr kumimoji="0" lang="en-GB" sz="28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ip</a:t>
            </a:r>
            <a:r>
              <a:rPr kumimoji="0" lang="en-GB" sz="28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ist</a:t>
            </a:r>
            <a:r>
              <a:rPr kumimoji="0" lang="en-GB" sz="28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spe</a:t>
            </a:r>
            <a:r>
              <a:rPr kumimoji="0" lang="en-GB" sz="2800" b="1" i="0" u="none" strike="noStrike" kern="1200" cap="none" spc="0" normalizeH="0" baseline="0" noProof="0" dirty="0" err="1">
                <a:ln>
                  <a:noFill/>
                </a:ln>
                <a:solidFill>
                  <a:srgbClr val="FF0000"/>
                </a:solidFill>
                <a:effectLst/>
                <a:uLnTx/>
                <a:uFillTx/>
                <a:latin typeface="Century Gothic" panose="020B0502020202020204" pitchFamily="34" charset="0"/>
                <a:ea typeface="+mn-ea"/>
                <a:cs typeface="+mn-cs"/>
              </a:rPr>
              <a:t>z</a:t>
            </a:r>
            <a:r>
              <a:rPr kumimoji="0" lang="en-GB" sz="28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iell</a:t>
            </a:r>
            <a:r>
              <a:rPr kumimoji="0" lang="en-GB" sz="28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a:t>
            </a:r>
          </a:p>
        </p:txBody>
      </p:sp>
      <p:sp>
        <p:nvSpPr>
          <p:cNvPr id="8" name="Right Arrow 7"/>
          <p:cNvSpPr/>
          <p:nvPr/>
        </p:nvSpPr>
        <p:spPr>
          <a:xfrm>
            <a:off x="4920465" y="2384840"/>
            <a:ext cx="1365934" cy="544389"/>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10" name="Rounded Rectangle 9"/>
          <p:cNvSpPr/>
          <p:nvPr/>
        </p:nvSpPr>
        <p:spPr>
          <a:xfrm>
            <a:off x="183941" y="3852090"/>
            <a:ext cx="5005441" cy="2191795"/>
          </a:xfrm>
          <a:prstGeom prst="roundRect">
            <a:avLst/>
          </a:prstGeom>
          <a:solidFill>
            <a:schemeClr val="accent1">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Translate these sentences.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1. Die </a:t>
            </a:r>
            <a:r>
              <a:rPr kumimoji="0" lang="en-GB" sz="2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Polizei</a:t>
            </a: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ist</a:t>
            </a: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hier</a:t>
            </a: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wichtig</a:t>
            </a: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2. My concentration is good.</a:t>
            </a:r>
          </a:p>
        </p:txBody>
      </p:sp>
      <p:sp>
        <p:nvSpPr>
          <p:cNvPr id="11" name="Rounded Rectangle 10"/>
          <p:cNvSpPr/>
          <p:nvPr/>
        </p:nvSpPr>
        <p:spPr>
          <a:xfrm>
            <a:off x="6372781" y="3491003"/>
            <a:ext cx="5728875" cy="2552882"/>
          </a:xfrm>
          <a:prstGeom prst="roundRect">
            <a:avLst/>
          </a:prstGeom>
          <a:solidFill>
            <a:schemeClr val="accent4">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What would the following words be in German?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social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central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concept (</a:t>
            </a:r>
            <a:r>
              <a:rPr kumimoji="0" lang="en-GB" sz="24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nt</a:t>
            </a:r>
            <a:r>
              <a:rPr kumimoji="0" lang="en-GB" sz="24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Choose one and write a sentence in German.</a:t>
            </a: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67791" y="5610001"/>
            <a:ext cx="731881" cy="746394"/>
          </a:xfrm>
          <a:prstGeom prst="rect">
            <a:avLst/>
          </a:prstGeom>
        </p:spPr>
      </p:pic>
      <p:sp>
        <p:nvSpPr>
          <p:cNvPr id="14" name="Title 1">
            <a:extLst>
              <a:ext uri="{FF2B5EF4-FFF2-40B4-BE49-F238E27FC236}">
                <a16:creationId xmlns:a16="http://schemas.microsoft.com/office/drawing/2014/main" id="{4F30A5AC-DBAD-4134-AE7D-A1E0C4990D7C}"/>
              </a:ext>
            </a:extLst>
          </p:cNvPr>
          <p:cNvSpPr txBox="1">
            <a:spLocks/>
          </p:cNvSpPr>
          <p:nvPr/>
        </p:nvSpPr>
        <p:spPr>
          <a:xfrm>
            <a:off x="1890312" y="964142"/>
            <a:ext cx="8326848" cy="423649"/>
          </a:xfrm>
          <a:prstGeom prst="rect">
            <a:avLst/>
          </a:prstGeom>
          <a:solidFill>
            <a:srgbClr val="FFCC00"/>
          </a:solidFill>
          <a:ln>
            <a:solidFill>
              <a:schemeClr val="tx1"/>
            </a:solidFill>
          </a:ln>
          <a:effectLst>
            <a:outerShdw blurRad="50800" dist="38100" dir="5400000" algn="t" rotWithShape="0">
              <a:prstClr val="black">
                <a:alpha val="40000"/>
              </a:prstClr>
            </a:outerShdw>
          </a:effectLst>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800" b="0" i="0" u="none" strike="noStrike" kern="1200" cap="none" spc="0" normalizeH="0" baseline="0" noProof="0" dirty="0">
                <a:ln>
                  <a:noFill/>
                </a:ln>
                <a:effectLst/>
                <a:uLnTx/>
                <a:uFillTx/>
                <a:latin typeface="Century Gothic" panose="020B0502020202020204" pitchFamily="34" charset="0"/>
                <a:ea typeface="+mj-ea"/>
                <a:cs typeface="+mj-cs"/>
              </a:rPr>
              <a:t>English ‘c’ can be German ‘z’ (as well as ‘k’).</a:t>
            </a:r>
            <a:endParaRPr kumimoji="0" lang="en-GB" sz="2800" b="1" i="0" u="none" strike="noStrike" kern="1200" cap="none" spc="0" normalizeH="0" baseline="0" noProof="0" dirty="0">
              <a:ln>
                <a:noFill/>
              </a:ln>
              <a:effectLst/>
              <a:uLnTx/>
              <a:uFillTx/>
              <a:latin typeface="Century Gothic" panose="020B0502020202020204" pitchFamily="34" charset="0"/>
              <a:ea typeface="+mj-ea"/>
              <a:cs typeface="+mj-cs"/>
            </a:endParaRPr>
          </a:p>
        </p:txBody>
      </p:sp>
      <p:sp>
        <p:nvSpPr>
          <p:cNvPr id="3" name="TextBox 2">
            <a:extLst>
              <a:ext uri="{FF2B5EF4-FFF2-40B4-BE49-F238E27FC236}">
                <a16:creationId xmlns:a16="http://schemas.microsoft.com/office/drawing/2014/main" id="{9C1A5B30-E338-4BA9-8CC4-87D7A304668E}"/>
              </a:ext>
            </a:extLst>
          </p:cNvPr>
          <p:cNvSpPr txBox="1"/>
          <p:nvPr/>
        </p:nvSpPr>
        <p:spPr>
          <a:xfrm>
            <a:off x="255372" y="1582615"/>
            <a:ext cx="11596729"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When English ‘</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is hard, German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When English ‘</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soft, German is often ‘</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z</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6" name="Rounded Rectangle 11">
            <a:extLst>
              <a:ext uri="{FF2B5EF4-FFF2-40B4-BE49-F238E27FC236}">
                <a16:creationId xmlns:a16="http://schemas.microsoft.com/office/drawing/2014/main" id="{94486EF5-BF84-45F0-AA03-95EFB623A516}"/>
              </a:ext>
            </a:extLst>
          </p:cNvPr>
          <p:cNvSpPr/>
          <p:nvPr/>
        </p:nvSpPr>
        <p:spPr>
          <a:xfrm>
            <a:off x="9872869" y="247046"/>
            <a:ext cx="2084457"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schemeClr val="tx1"/>
                </a:solidFill>
                <a:latin typeface="Century Gothic" panose="020B0502020202020204" pitchFamily="34" charset="0"/>
              </a:rPr>
              <a:t>lesen</a:t>
            </a:r>
            <a:r>
              <a:rPr lang="en-GB" b="1" dirty="0">
                <a:solidFill>
                  <a:schemeClr val="tx1"/>
                </a:solidFill>
                <a:latin typeface="Century Gothic" panose="020B0502020202020204" pitchFamily="34" charset="0"/>
              </a:rPr>
              <a:t> / </a:t>
            </a:r>
            <a:r>
              <a:rPr lang="en-GB" b="1" dirty="0" err="1">
                <a:solidFill>
                  <a:schemeClr val="tx1"/>
                </a:solidFill>
                <a:latin typeface="Century Gothic" panose="020B0502020202020204" pitchFamily="34" charset="0"/>
              </a:rPr>
              <a:t>sprechen</a:t>
            </a:r>
            <a:endParaRPr lang="en-GB" b="1"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627963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par>
                                <p:cTn id="37" presetID="10" presetClass="entr" presetSubtype="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P spid="11" grpId="0" animBg="1"/>
      <p:bldP spid="14" grpId="0" animBg="1"/>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0EC9A936-2958-4B12-9FF3-FEF9D07505B3}"/>
              </a:ext>
            </a:extLst>
          </p:cNvPr>
          <p:cNvSpPr/>
          <p:nvPr/>
        </p:nvSpPr>
        <p:spPr>
          <a:xfrm>
            <a:off x="5790910" y="1608420"/>
            <a:ext cx="6292074" cy="3837709"/>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5DF1D880-2634-4569-99AF-D009DD1763A7}"/>
              </a:ext>
            </a:extLst>
          </p:cNvPr>
          <p:cNvSpPr/>
          <p:nvPr/>
        </p:nvSpPr>
        <p:spPr>
          <a:xfrm>
            <a:off x="136395" y="1608420"/>
            <a:ext cx="5334000" cy="383770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Content Placeholder 2"/>
          <p:cNvSpPr txBox="1">
            <a:spLocks/>
          </p:cNvSpPr>
          <p:nvPr/>
        </p:nvSpPr>
        <p:spPr>
          <a:xfrm>
            <a:off x="183156" y="1630923"/>
            <a:ext cx="5644991"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lnSpc>
                <a:spcPct val="150000"/>
              </a:lnSpc>
              <a:buFont typeface="+mj-lt"/>
              <a:buAutoNum type="arabicPeriod"/>
              <a:defRPr/>
            </a:pPr>
            <a:r>
              <a:rPr lang="de-DE" dirty="0">
                <a:solidFill>
                  <a:schemeClr val="tx1"/>
                </a:solidFill>
              </a:rPr>
              <a:t>Die Poli</a:t>
            </a:r>
            <a:r>
              <a:rPr lang="de-DE" b="1" dirty="0">
                <a:solidFill>
                  <a:srgbClr val="FF0000"/>
                </a:solidFill>
              </a:rPr>
              <a:t>z</a:t>
            </a:r>
            <a:r>
              <a:rPr lang="de-DE" dirty="0">
                <a:solidFill>
                  <a:schemeClr val="tx1"/>
                </a:solidFill>
              </a:rPr>
              <a:t>ei ist hier wichtig.</a:t>
            </a:r>
          </a:p>
          <a:p>
            <a:pPr marL="514350" marR="0" lvl="0" indent="-514350" algn="l" defTabSz="914400" rtl="0" eaLnBrk="1" fontAlgn="auto" latinLnBrk="0" hangingPunct="1">
              <a:lnSpc>
                <a:spcPct val="150000"/>
              </a:lnSpc>
              <a:spcBef>
                <a:spcPts val="1000"/>
              </a:spcBef>
              <a:spcAft>
                <a:spcPts val="0"/>
              </a:spcAft>
              <a:buClrTx/>
              <a:buSzTx/>
              <a:buFont typeface="+mj-lt"/>
              <a:buAutoNum type="arabicPeriod"/>
              <a:tabLst/>
              <a:defRPr/>
            </a:pPr>
            <a:r>
              <a:rPr kumimoji="0" lang="de-DE" sz="2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My</a:t>
            </a:r>
            <a:r>
              <a:rPr kumimoji="0" lang="de-DE"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de-DE" sz="2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concentration</a:t>
            </a:r>
            <a:r>
              <a:rPr kumimoji="0" lang="de-DE"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de-DE" sz="2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is</a:t>
            </a:r>
            <a:r>
              <a:rPr kumimoji="0" lang="de-DE"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de-DE" sz="2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good</a:t>
            </a:r>
            <a:r>
              <a:rPr kumimoji="0" lang="de-DE"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a:t>
            </a:r>
          </a:p>
          <a:p>
            <a:pPr marL="514350" marR="0" lvl="0" indent="-514350" algn="l" defTabSz="914400" rtl="0" eaLnBrk="1" fontAlgn="auto" latinLnBrk="0" hangingPunct="1">
              <a:lnSpc>
                <a:spcPct val="15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social</a:t>
            </a:r>
          </a:p>
          <a:p>
            <a:pPr marL="514350" marR="0" lvl="0" indent="-514350" algn="l" defTabSz="914400" rtl="0" eaLnBrk="1" fontAlgn="auto" latinLnBrk="0" hangingPunct="1">
              <a:lnSpc>
                <a:spcPct val="15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central</a:t>
            </a:r>
          </a:p>
          <a:p>
            <a:pPr marL="514350" marR="0" lvl="0" indent="-514350" algn="l" defTabSz="914400" rtl="0" eaLnBrk="1" fontAlgn="auto" latinLnBrk="0" hangingPunct="1">
              <a:lnSpc>
                <a:spcPct val="15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concept</a:t>
            </a: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5" name="Content Placeholder 3"/>
          <p:cNvSpPr txBox="1">
            <a:spLocks/>
          </p:cNvSpPr>
          <p:nvPr/>
        </p:nvSpPr>
        <p:spPr>
          <a:xfrm>
            <a:off x="5954339" y="1630923"/>
            <a:ext cx="5713122"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marR="0" lvl="0" indent="-514350" algn="l" defTabSz="914400" rtl="0" eaLnBrk="1" fontAlgn="auto" latinLnBrk="0" hangingPunct="1">
              <a:lnSpc>
                <a:spcPct val="15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The police is important here. </a:t>
            </a:r>
          </a:p>
          <a:p>
            <a:pPr marL="514350" marR="0" lvl="0" indent="-514350" algn="l" defTabSz="914400" rtl="0" eaLnBrk="1" fontAlgn="auto" latinLnBrk="0" hangingPunct="1">
              <a:lnSpc>
                <a:spcPct val="150000"/>
              </a:lnSpc>
              <a:spcBef>
                <a:spcPts val="1000"/>
              </a:spcBef>
              <a:spcAft>
                <a:spcPts val="0"/>
              </a:spcAft>
              <a:buClrTx/>
              <a:buSzTx/>
              <a:buFont typeface="+mj-lt"/>
              <a:buAutoNum type="arabicPeriod"/>
              <a:tabLst/>
              <a:defRPr/>
            </a:pPr>
            <a:r>
              <a:rPr kumimoji="0" lang="de-DE"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Meine Kon</a:t>
            </a:r>
            <a:r>
              <a:rPr kumimoji="0" lang="de-DE" sz="28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z</a:t>
            </a:r>
            <a:r>
              <a:rPr kumimoji="0" lang="de-DE"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entration ist gut</a:t>
            </a: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a:t>
            </a:r>
          </a:p>
          <a:p>
            <a:pPr marL="514350" marR="0" lvl="0" indent="-514350" algn="l" defTabSz="914400" rtl="0" eaLnBrk="1" fontAlgn="auto" latinLnBrk="0" hangingPunct="1">
              <a:lnSpc>
                <a:spcPct val="15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so</a:t>
            </a:r>
            <a:r>
              <a:rPr kumimoji="0" lang="en-GB" sz="2800" b="1" i="0" u="none" strike="noStrike" kern="1200" cap="none" spc="0" normalizeH="0" baseline="0" noProof="0" dirty="0" err="1">
                <a:ln>
                  <a:noFill/>
                </a:ln>
                <a:solidFill>
                  <a:srgbClr val="FF0000"/>
                </a:solidFill>
                <a:effectLst/>
                <a:uLnTx/>
                <a:uFillTx/>
                <a:latin typeface="Century Gothic" panose="020B0502020202020204" pitchFamily="34" charset="0"/>
                <a:ea typeface="+mn-ea"/>
                <a:cs typeface="+mn-cs"/>
              </a:rPr>
              <a:t>z</a:t>
            </a:r>
            <a:r>
              <a:rPr kumimoji="0" lang="en-GB" sz="2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ial</a:t>
            </a:r>
            <a:endPar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a:p>
            <a:pPr marL="514350" marR="0" lvl="0" indent="-514350" algn="l" defTabSz="914400" rtl="0" eaLnBrk="1" fontAlgn="auto" latinLnBrk="0" hangingPunct="1">
              <a:lnSpc>
                <a:spcPct val="150000"/>
              </a:lnSpc>
              <a:spcBef>
                <a:spcPts val="1000"/>
              </a:spcBef>
              <a:spcAft>
                <a:spcPts val="0"/>
              </a:spcAft>
              <a:buClrTx/>
              <a:buSzTx/>
              <a:buFont typeface="+mj-lt"/>
              <a:buAutoNum type="arabicPeriod"/>
              <a:tabLst/>
              <a:defRPr/>
            </a:pPr>
            <a:r>
              <a:rPr kumimoji="0" lang="en-GB" sz="280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FF0000"/>
                </a:solidFill>
                <a:effectLst/>
                <a:uLnTx/>
                <a:uFillTx/>
                <a:latin typeface="Century Gothic" panose="020B0502020202020204" pitchFamily="34" charset="0"/>
                <a:ea typeface="+mn-ea"/>
                <a:cs typeface="+mn-cs"/>
              </a:rPr>
              <a:t>z</a:t>
            </a:r>
            <a:r>
              <a:rPr kumimoji="0" lang="en-GB" sz="280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entral</a:t>
            </a:r>
            <a:endParaRPr kumimoji="0" lang="en-GB" sz="280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a:p>
            <a:pPr marL="514350" marR="0" lvl="0" indent="-514350" algn="l" defTabSz="914400" rtl="0" eaLnBrk="1" fontAlgn="auto" latinLnBrk="0" hangingPunct="1">
              <a:lnSpc>
                <a:spcPct val="15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das </a:t>
            </a:r>
            <a:r>
              <a:rPr kumimoji="0" lang="en-GB" sz="2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Kon</a:t>
            </a:r>
            <a:r>
              <a:rPr kumimoji="0" lang="en-GB" sz="2800" b="1" i="0" u="none" strike="noStrike" kern="1200" cap="none" spc="0" normalizeH="0" baseline="0" noProof="0" dirty="0" err="1">
                <a:ln>
                  <a:noFill/>
                </a:ln>
                <a:solidFill>
                  <a:srgbClr val="FF0000"/>
                </a:solidFill>
                <a:effectLst/>
                <a:uLnTx/>
                <a:uFillTx/>
                <a:latin typeface="Century Gothic" panose="020B0502020202020204" pitchFamily="34" charset="0"/>
                <a:ea typeface="+mn-ea"/>
                <a:cs typeface="+mn-cs"/>
              </a:rPr>
              <a:t>z</a:t>
            </a:r>
            <a:r>
              <a:rPr kumimoji="0" lang="en-GB" sz="2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ept</a:t>
            </a:r>
            <a:endPar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9" name="TextBox 8"/>
          <p:cNvSpPr txBox="1"/>
          <p:nvPr/>
        </p:nvSpPr>
        <p:spPr>
          <a:xfrm>
            <a:off x="2716321" y="5696497"/>
            <a:ext cx="5644990" cy="40011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Don’t forget to pronounce the new words! </a:t>
            </a:r>
          </a:p>
        </p:txBody>
      </p:sp>
      <p:sp>
        <p:nvSpPr>
          <p:cNvPr id="12" name="Title 11"/>
          <p:cNvSpPr>
            <a:spLocks noGrp="1"/>
          </p:cNvSpPr>
          <p:nvPr>
            <p:ph type="title"/>
          </p:nvPr>
        </p:nvSpPr>
        <p:spPr>
          <a:xfrm>
            <a:off x="0" y="213557"/>
            <a:ext cx="2261937" cy="647577"/>
          </a:xfrm>
        </p:spPr>
        <p:txBody>
          <a:bodyPr>
            <a:normAutofit/>
          </a:bodyPr>
          <a:lstStyle/>
          <a:p>
            <a:r>
              <a:rPr lang="en-GB" sz="2800" b="1" dirty="0" err="1">
                <a:solidFill>
                  <a:schemeClr val="tx1"/>
                </a:solidFill>
              </a:rPr>
              <a:t>Antworten</a:t>
            </a:r>
            <a:endParaRPr lang="en-GB" sz="2800" b="1" dirty="0">
              <a:solidFill>
                <a:schemeClr val="tx1"/>
              </a:solidFill>
            </a:endParaRPr>
          </a:p>
        </p:txBody>
      </p:sp>
      <p:sp>
        <p:nvSpPr>
          <p:cNvPr id="11" name="Rounded Rectangle 11">
            <a:extLst>
              <a:ext uri="{FF2B5EF4-FFF2-40B4-BE49-F238E27FC236}">
                <a16:creationId xmlns:a16="http://schemas.microsoft.com/office/drawing/2014/main" id="{75DE622E-11C3-43F1-8ACB-5471256BAD49}"/>
              </a:ext>
            </a:extLst>
          </p:cNvPr>
          <p:cNvSpPr/>
          <p:nvPr/>
        </p:nvSpPr>
        <p:spPr>
          <a:xfrm>
            <a:off x="9872869" y="247046"/>
            <a:ext cx="2084457"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schemeClr val="tx1"/>
                </a:solidFill>
                <a:latin typeface="Century Gothic" panose="020B0502020202020204" pitchFamily="34" charset="0"/>
              </a:rPr>
              <a:t>lesen</a:t>
            </a:r>
            <a:r>
              <a:rPr lang="en-GB" b="1" dirty="0">
                <a:solidFill>
                  <a:schemeClr val="tx1"/>
                </a:solidFill>
                <a:latin typeface="Century Gothic" panose="020B0502020202020204" pitchFamily="34" charset="0"/>
              </a:rPr>
              <a:t> / </a:t>
            </a:r>
            <a:r>
              <a:rPr lang="en-GB" b="1" dirty="0" err="1">
                <a:solidFill>
                  <a:schemeClr val="tx1"/>
                </a:solidFill>
                <a:latin typeface="Century Gothic" panose="020B0502020202020204" pitchFamily="34" charset="0"/>
              </a:rPr>
              <a:t>sprechen</a:t>
            </a:r>
            <a:endParaRPr lang="en-GB" b="1"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3487079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223477" cy="647577"/>
          </a:xfrm>
        </p:spPr>
        <p:txBody>
          <a:bodyPr>
            <a:normAutofit/>
          </a:bodyPr>
          <a:lstStyle/>
          <a:p>
            <a:r>
              <a:rPr lang="en-GB" sz="2800" b="1" dirty="0" err="1">
                <a:solidFill>
                  <a:schemeClr val="bg1"/>
                </a:solidFill>
              </a:rPr>
              <a:t>Vokabeln</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986868" y="247046"/>
            <a:ext cx="970459"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3242EBC-92D1-43A5-A83D-37585966D375}"/>
              </a:ext>
            </a:extLst>
          </p:cNvPr>
          <p:cNvSpPr txBox="1"/>
          <p:nvPr/>
        </p:nvSpPr>
        <p:spPr>
          <a:xfrm>
            <a:off x="253219" y="1754539"/>
            <a:ext cx="1420837"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effectLst/>
                <a:uLnTx/>
                <a:uFillTx/>
                <a:latin typeface="Century Gothic" panose="020B0502020202020204" pitchFamily="34" charset="0"/>
                <a:ea typeface="+mn-ea"/>
                <a:cs typeface="+mn-cs"/>
              </a:rPr>
              <a:t>1</a:t>
            </a: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effectLst/>
                <a:uLnTx/>
                <a:uFillTx/>
                <a:latin typeface="Century Gothic" panose="020B0502020202020204" pitchFamily="34" charset="0"/>
                <a:ea typeface="+mn-ea"/>
                <a:cs typeface="+mn-cs"/>
              </a:rPr>
              <a:t>nur</a:t>
            </a:r>
            <a:endParaRPr kumimoji="0" lang="en-GB" sz="28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A17EFDA7-217C-4DFA-B871-EC98A95CBEDA}"/>
              </a:ext>
            </a:extLst>
          </p:cNvPr>
          <p:cNvSpPr txBox="1"/>
          <p:nvPr/>
        </p:nvSpPr>
        <p:spPr>
          <a:xfrm>
            <a:off x="1900965" y="1740471"/>
            <a:ext cx="2223477"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effectLst/>
                <a:uLnTx/>
                <a:uFillTx/>
                <a:latin typeface="Century Gothic" panose="020B0502020202020204" pitchFamily="34" charset="0"/>
                <a:ea typeface="+mn-ea"/>
                <a:cs typeface="+mn-cs"/>
              </a:rPr>
              <a:t>2</a:t>
            </a: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effectLst/>
                <a:uLnTx/>
                <a:uFillTx/>
                <a:latin typeface="Century Gothic" panose="020B0502020202020204" pitchFamily="34" charset="0"/>
                <a:ea typeface="+mn-ea"/>
                <a:cs typeface="+mn-cs"/>
              </a:rPr>
              <a:t>hundert</a:t>
            </a:r>
            <a:endParaRPr kumimoji="0" lang="en-GB" sz="28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1818B627-F5D0-443C-820B-A90A29CA969A}"/>
              </a:ext>
            </a:extLst>
          </p:cNvPr>
          <p:cNvSpPr txBox="1"/>
          <p:nvPr/>
        </p:nvSpPr>
        <p:spPr>
          <a:xfrm>
            <a:off x="4335720" y="1736161"/>
            <a:ext cx="2223477"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effectLst/>
                <a:uLnTx/>
                <a:uFillTx/>
                <a:latin typeface="Century Gothic" panose="020B0502020202020204" pitchFamily="34" charset="0"/>
                <a:ea typeface="+mn-ea"/>
                <a:cs typeface="+mn-cs"/>
              </a:rPr>
              <a:t>3</a:t>
            </a: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effectLst/>
                <a:uLnTx/>
                <a:uFillTx/>
                <a:latin typeface="Century Gothic" panose="020B0502020202020204" pitchFamily="34" charset="0"/>
                <a:ea typeface="+mn-ea"/>
                <a:cs typeface="+mn-cs"/>
              </a:rPr>
              <a:t>Prozent</a:t>
            </a:r>
            <a:endParaRPr kumimoji="0" lang="en-GB" sz="28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E6914EC9-4BFC-42B7-A987-A91657316783}"/>
              </a:ext>
            </a:extLst>
          </p:cNvPr>
          <p:cNvSpPr txBox="1"/>
          <p:nvPr/>
        </p:nvSpPr>
        <p:spPr>
          <a:xfrm>
            <a:off x="6984727" y="1768893"/>
            <a:ext cx="2223477"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effectLst/>
                <a:uLnTx/>
                <a:uFillTx/>
                <a:latin typeface="Century Gothic" panose="020B0502020202020204" pitchFamily="34" charset="0"/>
                <a:ea typeface="+mn-ea"/>
                <a:cs typeface="+mn-cs"/>
              </a:rPr>
              <a:t>4</a:t>
            </a: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effectLst/>
                <a:uLnTx/>
                <a:uFillTx/>
                <a:latin typeface="Century Gothic" panose="020B0502020202020204" pitchFamily="34" charset="0"/>
                <a:ea typeface="+mn-ea"/>
                <a:cs typeface="+mn-cs"/>
              </a:rPr>
              <a:t>sterben</a:t>
            </a:r>
            <a:endParaRPr kumimoji="0" lang="en-GB" sz="28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65CBAEF3-E05E-4745-93CD-DC59A7E2B911}"/>
              </a:ext>
            </a:extLst>
          </p:cNvPr>
          <p:cNvSpPr txBox="1"/>
          <p:nvPr/>
        </p:nvSpPr>
        <p:spPr>
          <a:xfrm>
            <a:off x="9633734" y="1768893"/>
            <a:ext cx="2223477"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effectLst/>
                <a:uLnTx/>
                <a:uFillTx/>
                <a:latin typeface="Century Gothic" panose="020B0502020202020204" pitchFamily="34" charset="0"/>
                <a:ea typeface="+mn-ea"/>
                <a:cs typeface="+mn-cs"/>
              </a:rPr>
              <a:t>5</a:t>
            </a: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effectLst/>
                <a:uLnTx/>
                <a:uFillTx/>
                <a:latin typeface="Century Gothic" panose="020B0502020202020204" pitchFamily="34" charset="0"/>
                <a:ea typeface="+mn-ea"/>
                <a:cs typeface="+mn-cs"/>
              </a:rPr>
              <a:t>vierzig</a:t>
            </a:r>
            <a:endParaRPr kumimoji="0" lang="en-GB" sz="28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AAF0AC6E-9817-4496-AF37-1A2009C31A47}"/>
              </a:ext>
            </a:extLst>
          </p:cNvPr>
          <p:cNvSpPr txBox="1"/>
          <p:nvPr/>
        </p:nvSpPr>
        <p:spPr>
          <a:xfrm>
            <a:off x="200178" y="3167390"/>
            <a:ext cx="2223477"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effectLst/>
                <a:uLnTx/>
                <a:uFillTx/>
                <a:latin typeface="Century Gothic" panose="020B0502020202020204" pitchFamily="34" charset="0"/>
                <a:ea typeface="+mn-ea"/>
                <a:cs typeface="+mn-cs"/>
              </a:rPr>
              <a:t>6</a:t>
            </a: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effectLst/>
                <a:uLnTx/>
                <a:uFillTx/>
                <a:latin typeface="Century Gothic" panose="020B0502020202020204" pitchFamily="34" charset="0"/>
                <a:ea typeface="+mn-ea"/>
                <a:cs typeface="+mn-cs"/>
              </a:rPr>
              <a:t>nichts</a:t>
            </a:r>
            <a:endParaRPr kumimoji="0" lang="en-GB" sz="28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6BC4E39C-0118-41A8-938D-D4D1BE95411C}"/>
              </a:ext>
            </a:extLst>
          </p:cNvPr>
          <p:cNvSpPr txBox="1"/>
          <p:nvPr/>
        </p:nvSpPr>
        <p:spPr>
          <a:xfrm>
            <a:off x="2899910" y="3167390"/>
            <a:ext cx="2871619"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effectLst/>
                <a:uLnTx/>
                <a:uFillTx/>
                <a:latin typeface="Century Gothic" panose="020B0502020202020204" pitchFamily="34" charset="0"/>
                <a:ea typeface="+mn-ea"/>
                <a:cs typeface="+mn-cs"/>
              </a:rPr>
              <a:t>7</a:t>
            </a: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effectLst/>
                <a:uLnTx/>
                <a:uFillTx/>
                <a:latin typeface="Century Gothic" panose="020B0502020202020204" pitchFamily="34" charset="0"/>
                <a:ea typeface="+mn-ea"/>
                <a:cs typeface="+mn-cs"/>
              </a:rPr>
              <a:t>Bevölkerung</a:t>
            </a:r>
            <a:endParaRPr kumimoji="0" lang="en-GB" sz="28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974094D1-1DB2-4F4F-85FA-63210579760E}"/>
              </a:ext>
            </a:extLst>
          </p:cNvPr>
          <p:cNvSpPr txBox="1"/>
          <p:nvPr/>
        </p:nvSpPr>
        <p:spPr>
          <a:xfrm>
            <a:off x="6289580" y="3167390"/>
            <a:ext cx="3002510"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effectLst/>
                <a:uLnTx/>
                <a:uFillTx/>
                <a:latin typeface="Century Gothic" panose="020B0502020202020204" pitchFamily="34" charset="0"/>
                <a:ea typeface="+mn-ea"/>
                <a:cs typeface="+mn-cs"/>
              </a:rPr>
              <a:t>8</a:t>
            </a: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effectLst/>
                <a:uLnTx/>
                <a:uFillTx/>
                <a:latin typeface="Century Gothic" panose="020B0502020202020204" pitchFamily="34" charset="0"/>
                <a:ea typeface="+mn-ea"/>
                <a:cs typeface="+mn-cs"/>
              </a:rPr>
              <a:t>Unterstützung</a:t>
            </a:r>
            <a:endParaRPr kumimoji="0" lang="en-GB" sz="28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BA390F95-645B-4C1D-88D8-1DA65E8EEBE7}"/>
              </a:ext>
            </a:extLst>
          </p:cNvPr>
          <p:cNvSpPr txBox="1"/>
          <p:nvPr/>
        </p:nvSpPr>
        <p:spPr>
          <a:xfrm>
            <a:off x="9733850" y="3151431"/>
            <a:ext cx="2223477"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effectLst/>
                <a:uLnTx/>
                <a:uFillTx/>
                <a:latin typeface="Century Gothic" panose="020B0502020202020204" pitchFamily="34" charset="0"/>
                <a:ea typeface="+mn-ea"/>
                <a:cs typeface="+mn-cs"/>
              </a:rPr>
              <a:t>9</a:t>
            </a: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effectLst/>
                <a:uLnTx/>
                <a:uFillTx/>
                <a:latin typeface="Century Gothic" panose="020B0502020202020204" pitchFamily="34" charset="0"/>
                <a:ea typeface="+mn-ea"/>
                <a:cs typeface="+mn-cs"/>
              </a:rPr>
              <a:t>sechzig</a:t>
            </a:r>
            <a:endParaRPr kumimoji="0" lang="en-GB" sz="28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F22A9716-8593-4C71-99AC-92CF9235B757}"/>
              </a:ext>
            </a:extLst>
          </p:cNvPr>
          <p:cNvSpPr txBox="1"/>
          <p:nvPr/>
        </p:nvSpPr>
        <p:spPr>
          <a:xfrm>
            <a:off x="202776" y="4580241"/>
            <a:ext cx="2090258"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effectLst/>
                <a:uLnTx/>
                <a:uFillTx/>
                <a:latin typeface="Century Gothic" panose="020B0502020202020204" pitchFamily="34" charset="0"/>
                <a:ea typeface="+mn-ea"/>
                <a:cs typeface="+mn-cs"/>
              </a:rPr>
              <a:t>10</a:t>
            </a: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effectLst/>
                <a:uLnTx/>
                <a:uFillTx/>
                <a:latin typeface="Century Gothic" panose="020B0502020202020204" pitchFamily="34" charset="0"/>
                <a:ea typeface="+mn-ea"/>
                <a:cs typeface="+mn-cs"/>
              </a:rPr>
              <a:t>achtzig</a:t>
            </a:r>
            <a:endParaRPr kumimoji="0" lang="en-GB" sz="28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16" name="TextBox 15">
            <a:extLst>
              <a:ext uri="{FF2B5EF4-FFF2-40B4-BE49-F238E27FC236}">
                <a16:creationId xmlns:a16="http://schemas.microsoft.com/office/drawing/2014/main" id="{7F857DB4-D536-402B-A78F-B351C3DB234B}"/>
              </a:ext>
            </a:extLst>
          </p:cNvPr>
          <p:cNvSpPr txBox="1"/>
          <p:nvPr/>
        </p:nvSpPr>
        <p:spPr>
          <a:xfrm>
            <a:off x="2390224" y="4599818"/>
            <a:ext cx="2585772"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effectLst/>
                <a:uLnTx/>
                <a:uFillTx/>
                <a:latin typeface="Century Gothic" panose="020B0502020202020204" pitchFamily="34" charset="0"/>
                <a:ea typeface="+mn-ea"/>
                <a:cs typeface="+mn-cs"/>
              </a:rPr>
              <a:t>11</a:t>
            </a: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effectLst/>
                <a:uLnTx/>
                <a:uFillTx/>
                <a:latin typeface="Century Gothic" panose="020B0502020202020204" pitchFamily="34" charset="0"/>
                <a:ea typeface="+mn-ea"/>
                <a:cs typeface="+mn-cs"/>
              </a:rPr>
              <a:t>enthalten</a:t>
            </a:r>
            <a:endParaRPr kumimoji="0" lang="en-GB" sz="28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DF8FFACF-332A-4448-98EF-EA1C8D6413AF}"/>
              </a:ext>
            </a:extLst>
          </p:cNvPr>
          <p:cNvSpPr txBox="1"/>
          <p:nvPr/>
        </p:nvSpPr>
        <p:spPr>
          <a:xfrm>
            <a:off x="5073187" y="4598619"/>
            <a:ext cx="2223477"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effectLst/>
                <a:uLnTx/>
                <a:uFillTx/>
                <a:latin typeface="Century Gothic" panose="020B0502020202020204" pitchFamily="34" charset="0"/>
                <a:ea typeface="+mn-ea"/>
                <a:cs typeface="+mn-cs"/>
              </a:rPr>
              <a:t>12</a:t>
            </a: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effectLst/>
                <a:uLnTx/>
                <a:uFillTx/>
                <a:latin typeface="Century Gothic" panose="020B0502020202020204" pitchFamily="34" charset="0"/>
                <a:ea typeface="+mn-ea"/>
                <a:cs typeface="+mn-cs"/>
              </a:rPr>
              <a:t>fünfzig</a:t>
            </a:r>
            <a:endParaRPr kumimoji="0" lang="en-GB" sz="28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44742B3F-1706-4F3B-9043-A0AEDB297F62}"/>
              </a:ext>
            </a:extLst>
          </p:cNvPr>
          <p:cNvSpPr txBox="1"/>
          <p:nvPr/>
        </p:nvSpPr>
        <p:spPr>
          <a:xfrm>
            <a:off x="7410257" y="4598619"/>
            <a:ext cx="2223477"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effectLst/>
                <a:uLnTx/>
                <a:uFillTx/>
                <a:latin typeface="Century Gothic" panose="020B0502020202020204" pitchFamily="34" charset="0"/>
                <a:ea typeface="+mn-ea"/>
                <a:cs typeface="+mn-cs"/>
              </a:rPr>
              <a:t>13</a:t>
            </a: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effectLst/>
                <a:uLnTx/>
                <a:uFillTx/>
                <a:latin typeface="Century Gothic" panose="020B0502020202020204" pitchFamily="34" charset="0"/>
                <a:ea typeface="+mn-ea"/>
                <a:cs typeface="+mn-cs"/>
              </a:rPr>
              <a:t>neunzig</a:t>
            </a:r>
            <a:endParaRPr kumimoji="0" lang="en-GB" sz="28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70A9E2F6-463A-4F0E-9300-576A62FE0450}"/>
              </a:ext>
            </a:extLst>
          </p:cNvPr>
          <p:cNvSpPr txBox="1"/>
          <p:nvPr/>
        </p:nvSpPr>
        <p:spPr>
          <a:xfrm>
            <a:off x="9765747" y="4574337"/>
            <a:ext cx="2223477"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effectLst/>
                <a:uLnTx/>
                <a:uFillTx/>
                <a:latin typeface="Century Gothic" panose="020B0502020202020204" pitchFamily="34" charset="0"/>
                <a:ea typeface="+mn-ea"/>
                <a:cs typeface="+mn-cs"/>
              </a:rPr>
              <a:t>14</a:t>
            </a: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effectLst/>
                <a:uLnTx/>
                <a:uFillTx/>
                <a:latin typeface="Century Gothic" panose="020B0502020202020204" pitchFamily="34" charset="0"/>
                <a:ea typeface="+mn-ea"/>
                <a:cs typeface="+mn-cs"/>
              </a:rPr>
              <a:t>siebzig</a:t>
            </a:r>
            <a:endParaRPr kumimoji="0" lang="en-GB" sz="2800" b="0" i="0" u="none" strike="noStrike" kern="1200" cap="none" spc="0" normalizeH="0" baseline="0" noProof="0" dirty="0">
              <a:ln>
                <a:noFill/>
              </a:ln>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09280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xit" presetSubtype="0" fill="hold" grpId="1" nodeType="afterEffect">
                                  <p:stCondLst>
                                    <p:cond delay="0"/>
                                  </p:stCondLst>
                                  <p:childTnLst>
                                    <p:animEffect transition="out" filter="fade">
                                      <p:cBhvr>
                                        <p:cTn id="10" dur="3000"/>
                                        <p:tgtEl>
                                          <p:spTgt spid="6"/>
                                        </p:tgtEl>
                                      </p:cBhvr>
                                    </p:animEffect>
                                    <p:set>
                                      <p:cBhvr>
                                        <p:cTn id="11" dur="1" fill="hold">
                                          <p:stCondLst>
                                            <p:cond delay="2999"/>
                                          </p:stCondLst>
                                        </p:cTn>
                                        <p:tgtEl>
                                          <p:spTgt spid="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par>
                          <p:cTn id="17" fill="hold">
                            <p:stCondLst>
                              <p:cond delay="500"/>
                            </p:stCondLst>
                            <p:childTnLst>
                              <p:par>
                                <p:cTn id="18" presetID="10" presetClass="exit" presetSubtype="0" fill="hold" grpId="1" nodeType="afterEffect">
                                  <p:stCondLst>
                                    <p:cond delay="0"/>
                                  </p:stCondLst>
                                  <p:childTnLst>
                                    <p:animEffect transition="out" filter="fade">
                                      <p:cBhvr>
                                        <p:cTn id="19" dur="3000"/>
                                        <p:tgtEl>
                                          <p:spTgt spid="7"/>
                                        </p:tgtEl>
                                      </p:cBhvr>
                                    </p:animEffect>
                                    <p:set>
                                      <p:cBhvr>
                                        <p:cTn id="20" dur="1" fill="hold">
                                          <p:stCondLst>
                                            <p:cond delay="2999"/>
                                          </p:stCondLst>
                                        </p:cTn>
                                        <p:tgtEl>
                                          <p:spTgt spid="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par>
                          <p:cTn id="26" fill="hold">
                            <p:stCondLst>
                              <p:cond delay="500"/>
                            </p:stCondLst>
                            <p:childTnLst>
                              <p:par>
                                <p:cTn id="27" presetID="10" presetClass="exit" presetSubtype="0" fill="hold" grpId="1" nodeType="afterEffect">
                                  <p:stCondLst>
                                    <p:cond delay="0"/>
                                  </p:stCondLst>
                                  <p:childTnLst>
                                    <p:animEffect transition="out" filter="fade">
                                      <p:cBhvr>
                                        <p:cTn id="28" dur="3000"/>
                                        <p:tgtEl>
                                          <p:spTgt spid="8"/>
                                        </p:tgtEl>
                                      </p:cBhvr>
                                    </p:animEffect>
                                    <p:set>
                                      <p:cBhvr>
                                        <p:cTn id="29" dur="1" fill="hold">
                                          <p:stCondLst>
                                            <p:cond delay="2999"/>
                                          </p:stCondLst>
                                        </p:cTn>
                                        <p:tgtEl>
                                          <p:spTgt spid="8"/>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par>
                          <p:cTn id="35" fill="hold">
                            <p:stCondLst>
                              <p:cond delay="500"/>
                            </p:stCondLst>
                            <p:childTnLst>
                              <p:par>
                                <p:cTn id="36" presetID="10" presetClass="exit" presetSubtype="0" fill="hold" grpId="1" nodeType="afterEffect">
                                  <p:stCondLst>
                                    <p:cond delay="0"/>
                                  </p:stCondLst>
                                  <p:childTnLst>
                                    <p:animEffect transition="out" filter="fade">
                                      <p:cBhvr>
                                        <p:cTn id="37" dur="3000"/>
                                        <p:tgtEl>
                                          <p:spTgt spid="9"/>
                                        </p:tgtEl>
                                      </p:cBhvr>
                                    </p:animEffect>
                                    <p:set>
                                      <p:cBhvr>
                                        <p:cTn id="38" dur="1" fill="hold">
                                          <p:stCondLst>
                                            <p:cond delay="2999"/>
                                          </p:stCondLst>
                                        </p:cTn>
                                        <p:tgtEl>
                                          <p:spTgt spid="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par>
                          <p:cTn id="44" fill="hold">
                            <p:stCondLst>
                              <p:cond delay="500"/>
                            </p:stCondLst>
                            <p:childTnLst>
                              <p:par>
                                <p:cTn id="45" presetID="10" presetClass="exit" presetSubtype="0" fill="hold" grpId="1" nodeType="afterEffect">
                                  <p:stCondLst>
                                    <p:cond delay="0"/>
                                  </p:stCondLst>
                                  <p:childTnLst>
                                    <p:animEffect transition="out" filter="fade">
                                      <p:cBhvr>
                                        <p:cTn id="46" dur="3000"/>
                                        <p:tgtEl>
                                          <p:spTgt spid="10"/>
                                        </p:tgtEl>
                                      </p:cBhvr>
                                    </p:animEffect>
                                    <p:set>
                                      <p:cBhvr>
                                        <p:cTn id="47" dur="1" fill="hold">
                                          <p:stCondLst>
                                            <p:cond delay="2999"/>
                                          </p:stCondLst>
                                        </p:cTn>
                                        <p:tgtEl>
                                          <p:spTgt spid="10"/>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childTnLst>
                          </p:cTn>
                        </p:par>
                        <p:par>
                          <p:cTn id="53" fill="hold">
                            <p:stCondLst>
                              <p:cond delay="500"/>
                            </p:stCondLst>
                            <p:childTnLst>
                              <p:par>
                                <p:cTn id="54" presetID="10" presetClass="exit" presetSubtype="0" fill="hold" grpId="1" nodeType="afterEffect">
                                  <p:stCondLst>
                                    <p:cond delay="0"/>
                                  </p:stCondLst>
                                  <p:childTnLst>
                                    <p:animEffect transition="out" filter="fade">
                                      <p:cBhvr>
                                        <p:cTn id="55" dur="3000"/>
                                        <p:tgtEl>
                                          <p:spTgt spid="11"/>
                                        </p:tgtEl>
                                      </p:cBhvr>
                                    </p:animEffect>
                                    <p:set>
                                      <p:cBhvr>
                                        <p:cTn id="56" dur="1" fill="hold">
                                          <p:stCondLst>
                                            <p:cond delay="2999"/>
                                          </p:stCondLst>
                                        </p:cTn>
                                        <p:tgtEl>
                                          <p:spTgt spid="11"/>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500"/>
                                        <p:tgtEl>
                                          <p:spTgt spid="12"/>
                                        </p:tgtEl>
                                      </p:cBhvr>
                                    </p:animEffect>
                                  </p:childTnLst>
                                </p:cTn>
                              </p:par>
                            </p:childTnLst>
                          </p:cTn>
                        </p:par>
                        <p:par>
                          <p:cTn id="62" fill="hold">
                            <p:stCondLst>
                              <p:cond delay="500"/>
                            </p:stCondLst>
                            <p:childTnLst>
                              <p:par>
                                <p:cTn id="63" presetID="10" presetClass="exit" presetSubtype="0" fill="hold" grpId="1" nodeType="afterEffect">
                                  <p:stCondLst>
                                    <p:cond delay="0"/>
                                  </p:stCondLst>
                                  <p:childTnLst>
                                    <p:animEffect transition="out" filter="fade">
                                      <p:cBhvr>
                                        <p:cTn id="64" dur="7000"/>
                                        <p:tgtEl>
                                          <p:spTgt spid="12"/>
                                        </p:tgtEl>
                                      </p:cBhvr>
                                    </p:animEffect>
                                    <p:set>
                                      <p:cBhvr>
                                        <p:cTn id="65" dur="1" fill="hold">
                                          <p:stCondLst>
                                            <p:cond delay="6999"/>
                                          </p:stCondLst>
                                        </p:cTn>
                                        <p:tgtEl>
                                          <p:spTgt spid="12"/>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3"/>
                                        </p:tgtEl>
                                        <p:attrNameLst>
                                          <p:attrName>style.visibility</p:attrName>
                                        </p:attrNameLst>
                                      </p:cBhvr>
                                      <p:to>
                                        <p:strVal val="visible"/>
                                      </p:to>
                                    </p:set>
                                    <p:animEffect transition="in" filter="fade">
                                      <p:cBhvr>
                                        <p:cTn id="70" dur="500"/>
                                        <p:tgtEl>
                                          <p:spTgt spid="13"/>
                                        </p:tgtEl>
                                      </p:cBhvr>
                                    </p:animEffect>
                                  </p:childTnLst>
                                </p:cTn>
                              </p:par>
                            </p:childTnLst>
                          </p:cTn>
                        </p:par>
                        <p:par>
                          <p:cTn id="71" fill="hold">
                            <p:stCondLst>
                              <p:cond delay="500"/>
                            </p:stCondLst>
                            <p:childTnLst>
                              <p:par>
                                <p:cTn id="72" presetID="10" presetClass="exit" presetSubtype="0" fill="hold" grpId="1" nodeType="afterEffect">
                                  <p:stCondLst>
                                    <p:cond delay="0"/>
                                  </p:stCondLst>
                                  <p:childTnLst>
                                    <p:animEffect transition="out" filter="fade">
                                      <p:cBhvr>
                                        <p:cTn id="73" dur="8000"/>
                                        <p:tgtEl>
                                          <p:spTgt spid="13"/>
                                        </p:tgtEl>
                                      </p:cBhvr>
                                    </p:animEffect>
                                    <p:set>
                                      <p:cBhvr>
                                        <p:cTn id="74" dur="1" fill="hold">
                                          <p:stCondLst>
                                            <p:cond delay="7999"/>
                                          </p:stCondLst>
                                        </p:cTn>
                                        <p:tgtEl>
                                          <p:spTgt spid="13"/>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14"/>
                                        </p:tgtEl>
                                        <p:attrNameLst>
                                          <p:attrName>style.visibility</p:attrName>
                                        </p:attrNameLst>
                                      </p:cBhvr>
                                      <p:to>
                                        <p:strVal val="visible"/>
                                      </p:to>
                                    </p:set>
                                    <p:animEffect transition="in" filter="fade">
                                      <p:cBhvr>
                                        <p:cTn id="79" dur="500"/>
                                        <p:tgtEl>
                                          <p:spTgt spid="14"/>
                                        </p:tgtEl>
                                      </p:cBhvr>
                                    </p:animEffect>
                                  </p:childTnLst>
                                </p:cTn>
                              </p:par>
                            </p:childTnLst>
                          </p:cTn>
                        </p:par>
                        <p:par>
                          <p:cTn id="80" fill="hold">
                            <p:stCondLst>
                              <p:cond delay="500"/>
                            </p:stCondLst>
                            <p:childTnLst>
                              <p:par>
                                <p:cTn id="81" presetID="10" presetClass="exit" presetSubtype="0" fill="hold" grpId="1" nodeType="afterEffect">
                                  <p:stCondLst>
                                    <p:cond delay="0"/>
                                  </p:stCondLst>
                                  <p:childTnLst>
                                    <p:animEffect transition="out" filter="fade">
                                      <p:cBhvr>
                                        <p:cTn id="82" dur="3000"/>
                                        <p:tgtEl>
                                          <p:spTgt spid="14"/>
                                        </p:tgtEl>
                                      </p:cBhvr>
                                    </p:animEffect>
                                    <p:set>
                                      <p:cBhvr>
                                        <p:cTn id="83" dur="1" fill="hold">
                                          <p:stCondLst>
                                            <p:cond delay="2999"/>
                                          </p:stCondLst>
                                        </p:cTn>
                                        <p:tgtEl>
                                          <p:spTgt spid="14"/>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15"/>
                                        </p:tgtEl>
                                        <p:attrNameLst>
                                          <p:attrName>style.visibility</p:attrName>
                                        </p:attrNameLst>
                                      </p:cBhvr>
                                      <p:to>
                                        <p:strVal val="visible"/>
                                      </p:to>
                                    </p:set>
                                    <p:animEffect transition="in" filter="fade">
                                      <p:cBhvr>
                                        <p:cTn id="88" dur="500"/>
                                        <p:tgtEl>
                                          <p:spTgt spid="15"/>
                                        </p:tgtEl>
                                      </p:cBhvr>
                                    </p:animEffect>
                                  </p:childTnLst>
                                </p:cTn>
                              </p:par>
                            </p:childTnLst>
                          </p:cTn>
                        </p:par>
                        <p:par>
                          <p:cTn id="89" fill="hold">
                            <p:stCondLst>
                              <p:cond delay="500"/>
                            </p:stCondLst>
                            <p:childTnLst>
                              <p:par>
                                <p:cTn id="90" presetID="10" presetClass="exit" presetSubtype="0" fill="hold" grpId="1" nodeType="afterEffect">
                                  <p:stCondLst>
                                    <p:cond delay="0"/>
                                  </p:stCondLst>
                                  <p:childTnLst>
                                    <p:animEffect transition="out" filter="fade">
                                      <p:cBhvr>
                                        <p:cTn id="91" dur="3000"/>
                                        <p:tgtEl>
                                          <p:spTgt spid="15"/>
                                        </p:tgtEl>
                                      </p:cBhvr>
                                    </p:animEffect>
                                    <p:set>
                                      <p:cBhvr>
                                        <p:cTn id="92" dur="1" fill="hold">
                                          <p:stCondLst>
                                            <p:cond delay="2999"/>
                                          </p:stCondLst>
                                        </p:cTn>
                                        <p:tgtEl>
                                          <p:spTgt spid="15"/>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16"/>
                                        </p:tgtEl>
                                        <p:attrNameLst>
                                          <p:attrName>style.visibility</p:attrName>
                                        </p:attrNameLst>
                                      </p:cBhvr>
                                      <p:to>
                                        <p:strVal val="visible"/>
                                      </p:to>
                                    </p:set>
                                    <p:animEffect transition="in" filter="fade">
                                      <p:cBhvr>
                                        <p:cTn id="97" dur="500"/>
                                        <p:tgtEl>
                                          <p:spTgt spid="16"/>
                                        </p:tgtEl>
                                      </p:cBhvr>
                                    </p:animEffect>
                                  </p:childTnLst>
                                </p:cTn>
                              </p:par>
                            </p:childTnLst>
                          </p:cTn>
                        </p:par>
                        <p:par>
                          <p:cTn id="98" fill="hold">
                            <p:stCondLst>
                              <p:cond delay="500"/>
                            </p:stCondLst>
                            <p:childTnLst>
                              <p:par>
                                <p:cTn id="99" presetID="10" presetClass="exit" presetSubtype="0" fill="hold" grpId="1" nodeType="afterEffect">
                                  <p:stCondLst>
                                    <p:cond delay="0"/>
                                  </p:stCondLst>
                                  <p:childTnLst>
                                    <p:animEffect transition="out" filter="fade">
                                      <p:cBhvr>
                                        <p:cTn id="100" dur="3000"/>
                                        <p:tgtEl>
                                          <p:spTgt spid="16"/>
                                        </p:tgtEl>
                                      </p:cBhvr>
                                    </p:animEffect>
                                    <p:set>
                                      <p:cBhvr>
                                        <p:cTn id="101" dur="1" fill="hold">
                                          <p:stCondLst>
                                            <p:cond delay="2999"/>
                                          </p:stCondLst>
                                        </p:cTn>
                                        <p:tgtEl>
                                          <p:spTgt spid="16"/>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17"/>
                                        </p:tgtEl>
                                        <p:attrNameLst>
                                          <p:attrName>style.visibility</p:attrName>
                                        </p:attrNameLst>
                                      </p:cBhvr>
                                      <p:to>
                                        <p:strVal val="visible"/>
                                      </p:to>
                                    </p:set>
                                    <p:animEffect transition="in" filter="fade">
                                      <p:cBhvr>
                                        <p:cTn id="106" dur="500"/>
                                        <p:tgtEl>
                                          <p:spTgt spid="17"/>
                                        </p:tgtEl>
                                      </p:cBhvr>
                                    </p:animEffect>
                                  </p:childTnLst>
                                </p:cTn>
                              </p:par>
                            </p:childTnLst>
                          </p:cTn>
                        </p:par>
                        <p:par>
                          <p:cTn id="107" fill="hold">
                            <p:stCondLst>
                              <p:cond delay="500"/>
                            </p:stCondLst>
                            <p:childTnLst>
                              <p:par>
                                <p:cTn id="108" presetID="10" presetClass="exit" presetSubtype="0" fill="hold" grpId="1" nodeType="afterEffect">
                                  <p:stCondLst>
                                    <p:cond delay="0"/>
                                  </p:stCondLst>
                                  <p:childTnLst>
                                    <p:animEffect transition="out" filter="fade">
                                      <p:cBhvr>
                                        <p:cTn id="109" dur="3000"/>
                                        <p:tgtEl>
                                          <p:spTgt spid="17"/>
                                        </p:tgtEl>
                                      </p:cBhvr>
                                    </p:animEffect>
                                    <p:set>
                                      <p:cBhvr>
                                        <p:cTn id="110" dur="1" fill="hold">
                                          <p:stCondLst>
                                            <p:cond delay="2999"/>
                                          </p:stCondLst>
                                        </p:cTn>
                                        <p:tgtEl>
                                          <p:spTgt spid="17"/>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0" presetClass="entr" presetSubtype="0" fill="hold" grpId="0" nodeType="clickEffect">
                                  <p:stCondLst>
                                    <p:cond delay="0"/>
                                  </p:stCondLst>
                                  <p:childTnLst>
                                    <p:set>
                                      <p:cBhvr>
                                        <p:cTn id="114" dur="1" fill="hold">
                                          <p:stCondLst>
                                            <p:cond delay="0"/>
                                          </p:stCondLst>
                                        </p:cTn>
                                        <p:tgtEl>
                                          <p:spTgt spid="18"/>
                                        </p:tgtEl>
                                        <p:attrNameLst>
                                          <p:attrName>style.visibility</p:attrName>
                                        </p:attrNameLst>
                                      </p:cBhvr>
                                      <p:to>
                                        <p:strVal val="visible"/>
                                      </p:to>
                                    </p:set>
                                    <p:animEffect transition="in" filter="fade">
                                      <p:cBhvr>
                                        <p:cTn id="115" dur="500"/>
                                        <p:tgtEl>
                                          <p:spTgt spid="18"/>
                                        </p:tgtEl>
                                      </p:cBhvr>
                                    </p:animEffect>
                                  </p:childTnLst>
                                </p:cTn>
                              </p:par>
                            </p:childTnLst>
                          </p:cTn>
                        </p:par>
                        <p:par>
                          <p:cTn id="116" fill="hold">
                            <p:stCondLst>
                              <p:cond delay="500"/>
                            </p:stCondLst>
                            <p:childTnLst>
                              <p:par>
                                <p:cTn id="117" presetID="10" presetClass="exit" presetSubtype="0" fill="hold" grpId="1" nodeType="afterEffect">
                                  <p:stCondLst>
                                    <p:cond delay="0"/>
                                  </p:stCondLst>
                                  <p:childTnLst>
                                    <p:animEffect transition="out" filter="fade">
                                      <p:cBhvr>
                                        <p:cTn id="118" dur="3000"/>
                                        <p:tgtEl>
                                          <p:spTgt spid="18"/>
                                        </p:tgtEl>
                                      </p:cBhvr>
                                    </p:animEffect>
                                    <p:set>
                                      <p:cBhvr>
                                        <p:cTn id="119" dur="1" fill="hold">
                                          <p:stCondLst>
                                            <p:cond delay="2999"/>
                                          </p:stCondLst>
                                        </p:cTn>
                                        <p:tgtEl>
                                          <p:spTgt spid="18"/>
                                        </p:tgtEl>
                                        <p:attrNameLst>
                                          <p:attrName>style.visibility</p:attrName>
                                        </p:attrNameLst>
                                      </p:cBhvr>
                                      <p:to>
                                        <p:strVal val="hidden"/>
                                      </p:to>
                                    </p:set>
                                  </p:childTnLst>
                                </p:cTn>
                              </p:par>
                            </p:childTnLst>
                          </p:cTn>
                        </p:par>
                      </p:childTnLst>
                    </p:cTn>
                  </p:par>
                  <p:par>
                    <p:cTn id="120" fill="hold">
                      <p:stCondLst>
                        <p:cond delay="indefinite"/>
                      </p:stCondLst>
                      <p:childTnLst>
                        <p:par>
                          <p:cTn id="121" fill="hold">
                            <p:stCondLst>
                              <p:cond delay="0"/>
                            </p:stCondLst>
                            <p:childTnLst>
                              <p:par>
                                <p:cTn id="122" presetID="10" presetClass="entr" presetSubtype="0" fill="hold" grpId="0" nodeType="clickEffect">
                                  <p:stCondLst>
                                    <p:cond delay="0"/>
                                  </p:stCondLst>
                                  <p:childTnLst>
                                    <p:set>
                                      <p:cBhvr>
                                        <p:cTn id="123" dur="1" fill="hold">
                                          <p:stCondLst>
                                            <p:cond delay="0"/>
                                          </p:stCondLst>
                                        </p:cTn>
                                        <p:tgtEl>
                                          <p:spTgt spid="19"/>
                                        </p:tgtEl>
                                        <p:attrNameLst>
                                          <p:attrName>style.visibility</p:attrName>
                                        </p:attrNameLst>
                                      </p:cBhvr>
                                      <p:to>
                                        <p:strVal val="visible"/>
                                      </p:to>
                                    </p:set>
                                    <p:animEffect transition="in" filter="fade">
                                      <p:cBhvr>
                                        <p:cTn id="124" dur="500"/>
                                        <p:tgtEl>
                                          <p:spTgt spid="19"/>
                                        </p:tgtEl>
                                      </p:cBhvr>
                                    </p:animEffect>
                                  </p:childTnLst>
                                </p:cTn>
                              </p:par>
                            </p:childTnLst>
                          </p:cTn>
                        </p:par>
                        <p:par>
                          <p:cTn id="125" fill="hold">
                            <p:stCondLst>
                              <p:cond delay="500"/>
                            </p:stCondLst>
                            <p:childTnLst>
                              <p:par>
                                <p:cTn id="126" presetID="10" presetClass="exit" presetSubtype="0" fill="hold" grpId="1" nodeType="afterEffect">
                                  <p:stCondLst>
                                    <p:cond delay="0"/>
                                  </p:stCondLst>
                                  <p:childTnLst>
                                    <p:animEffect transition="out" filter="fade">
                                      <p:cBhvr>
                                        <p:cTn id="127" dur="3000"/>
                                        <p:tgtEl>
                                          <p:spTgt spid="19"/>
                                        </p:tgtEl>
                                      </p:cBhvr>
                                    </p:animEffect>
                                    <p:set>
                                      <p:cBhvr>
                                        <p:cTn id="128" dur="1" fill="hold">
                                          <p:stCondLst>
                                            <p:cond delay="29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293034" cy="647577"/>
          </a:xfrm>
        </p:spPr>
        <p:txBody>
          <a:bodyPr>
            <a:normAutofit/>
          </a:bodyPr>
          <a:lstStyle/>
          <a:p>
            <a:r>
              <a:rPr lang="en-GB" sz="2800" b="1" dirty="0" err="1">
                <a:solidFill>
                  <a:schemeClr val="bg1"/>
                </a:solidFill>
              </a:rPr>
              <a:t>Antworten</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633734" y="247046"/>
            <a:ext cx="2323593"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3242EBC-92D1-43A5-A83D-37585966D375}"/>
              </a:ext>
            </a:extLst>
          </p:cNvPr>
          <p:cNvSpPr txBox="1"/>
          <p:nvPr/>
        </p:nvSpPr>
        <p:spPr>
          <a:xfrm>
            <a:off x="253219" y="1754539"/>
            <a:ext cx="1420837"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effectLst/>
                <a:uLnTx/>
                <a:uFillTx/>
                <a:latin typeface="Century Gothic" panose="020B0502020202020204" pitchFamily="34" charset="0"/>
                <a:ea typeface="+mn-ea"/>
                <a:cs typeface="+mn-cs"/>
              </a:rPr>
              <a:t>1</a:t>
            </a: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effectLst/>
                <a:uLnTx/>
                <a:uFillTx/>
                <a:latin typeface="Century Gothic" panose="020B0502020202020204" pitchFamily="34" charset="0"/>
                <a:ea typeface="+mn-ea"/>
                <a:cs typeface="+mn-cs"/>
              </a:rPr>
              <a:t>nur</a:t>
            </a:r>
            <a:endParaRPr kumimoji="0" lang="en-GB" sz="28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A17EFDA7-217C-4DFA-B871-EC98A95CBEDA}"/>
              </a:ext>
            </a:extLst>
          </p:cNvPr>
          <p:cNvSpPr txBox="1"/>
          <p:nvPr/>
        </p:nvSpPr>
        <p:spPr>
          <a:xfrm>
            <a:off x="1900965" y="1740471"/>
            <a:ext cx="2223477"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effectLst/>
                <a:uLnTx/>
                <a:uFillTx/>
                <a:latin typeface="Century Gothic" panose="020B0502020202020204" pitchFamily="34" charset="0"/>
                <a:ea typeface="+mn-ea"/>
                <a:cs typeface="+mn-cs"/>
              </a:rPr>
              <a:t>2</a:t>
            </a: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effectLst/>
                <a:uLnTx/>
                <a:uFillTx/>
                <a:latin typeface="Century Gothic" panose="020B0502020202020204" pitchFamily="34" charset="0"/>
                <a:ea typeface="+mn-ea"/>
                <a:cs typeface="+mn-cs"/>
              </a:rPr>
              <a:t>hundert</a:t>
            </a:r>
            <a:endParaRPr kumimoji="0" lang="en-GB" sz="28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1818B627-F5D0-443C-820B-A90A29CA969A}"/>
              </a:ext>
            </a:extLst>
          </p:cNvPr>
          <p:cNvSpPr txBox="1"/>
          <p:nvPr/>
        </p:nvSpPr>
        <p:spPr>
          <a:xfrm>
            <a:off x="4335720" y="1736161"/>
            <a:ext cx="2223477"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effectLst/>
                <a:uLnTx/>
                <a:uFillTx/>
                <a:latin typeface="Century Gothic" panose="020B0502020202020204" pitchFamily="34" charset="0"/>
                <a:ea typeface="+mn-ea"/>
                <a:cs typeface="+mn-cs"/>
              </a:rPr>
              <a:t>3</a:t>
            </a: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effectLst/>
                <a:uLnTx/>
                <a:uFillTx/>
                <a:latin typeface="Century Gothic" panose="020B0502020202020204" pitchFamily="34" charset="0"/>
                <a:ea typeface="+mn-ea"/>
                <a:cs typeface="+mn-cs"/>
              </a:rPr>
              <a:t>Prozent</a:t>
            </a:r>
            <a:endParaRPr kumimoji="0" lang="en-GB" sz="28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E6914EC9-4BFC-42B7-A987-A91657316783}"/>
              </a:ext>
            </a:extLst>
          </p:cNvPr>
          <p:cNvSpPr txBox="1"/>
          <p:nvPr/>
        </p:nvSpPr>
        <p:spPr>
          <a:xfrm>
            <a:off x="6984727" y="1768893"/>
            <a:ext cx="2223477"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effectLst/>
                <a:uLnTx/>
                <a:uFillTx/>
                <a:latin typeface="Century Gothic" panose="020B0502020202020204" pitchFamily="34" charset="0"/>
                <a:ea typeface="+mn-ea"/>
                <a:cs typeface="+mn-cs"/>
              </a:rPr>
              <a:t>4</a:t>
            </a: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effectLst/>
                <a:uLnTx/>
                <a:uFillTx/>
                <a:latin typeface="Century Gothic" panose="020B0502020202020204" pitchFamily="34" charset="0"/>
                <a:ea typeface="+mn-ea"/>
                <a:cs typeface="+mn-cs"/>
              </a:rPr>
              <a:t>sterben</a:t>
            </a:r>
            <a:endParaRPr kumimoji="0" lang="en-GB" sz="28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65CBAEF3-E05E-4745-93CD-DC59A7E2B911}"/>
              </a:ext>
            </a:extLst>
          </p:cNvPr>
          <p:cNvSpPr txBox="1"/>
          <p:nvPr/>
        </p:nvSpPr>
        <p:spPr>
          <a:xfrm>
            <a:off x="9633734" y="1768893"/>
            <a:ext cx="2223477"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effectLst/>
                <a:uLnTx/>
                <a:uFillTx/>
                <a:latin typeface="Century Gothic" panose="020B0502020202020204" pitchFamily="34" charset="0"/>
                <a:ea typeface="+mn-ea"/>
                <a:cs typeface="+mn-cs"/>
              </a:rPr>
              <a:t>5</a:t>
            </a: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effectLst/>
                <a:uLnTx/>
                <a:uFillTx/>
                <a:latin typeface="Century Gothic" panose="020B0502020202020204" pitchFamily="34" charset="0"/>
                <a:ea typeface="+mn-ea"/>
                <a:cs typeface="+mn-cs"/>
              </a:rPr>
              <a:t>vierzig</a:t>
            </a:r>
            <a:endParaRPr kumimoji="0" lang="en-GB" sz="28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AAF0AC6E-9817-4496-AF37-1A2009C31A47}"/>
              </a:ext>
            </a:extLst>
          </p:cNvPr>
          <p:cNvSpPr txBox="1"/>
          <p:nvPr/>
        </p:nvSpPr>
        <p:spPr>
          <a:xfrm>
            <a:off x="200178" y="3167390"/>
            <a:ext cx="2223477"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effectLst/>
                <a:uLnTx/>
                <a:uFillTx/>
                <a:latin typeface="Century Gothic" panose="020B0502020202020204" pitchFamily="34" charset="0"/>
                <a:ea typeface="+mn-ea"/>
                <a:cs typeface="+mn-cs"/>
              </a:rPr>
              <a:t>6</a:t>
            </a: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effectLst/>
                <a:uLnTx/>
                <a:uFillTx/>
                <a:latin typeface="Century Gothic" panose="020B0502020202020204" pitchFamily="34" charset="0"/>
                <a:ea typeface="+mn-ea"/>
                <a:cs typeface="+mn-cs"/>
              </a:rPr>
              <a:t>nichts</a:t>
            </a:r>
            <a:endParaRPr kumimoji="0" lang="en-GB" sz="28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6BC4E39C-0118-41A8-938D-D4D1BE95411C}"/>
              </a:ext>
            </a:extLst>
          </p:cNvPr>
          <p:cNvSpPr txBox="1"/>
          <p:nvPr/>
        </p:nvSpPr>
        <p:spPr>
          <a:xfrm>
            <a:off x="2899910" y="3167390"/>
            <a:ext cx="2871619"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effectLst/>
                <a:uLnTx/>
                <a:uFillTx/>
                <a:latin typeface="Century Gothic" panose="020B0502020202020204" pitchFamily="34" charset="0"/>
                <a:ea typeface="+mn-ea"/>
                <a:cs typeface="+mn-cs"/>
              </a:rPr>
              <a:t>7</a:t>
            </a: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effectLst/>
                <a:uLnTx/>
                <a:uFillTx/>
                <a:latin typeface="Century Gothic" panose="020B0502020202020204" pitchFamily="34" charset="0"/>
                <a:ea typeface="+mn-ea"/>
                <a:cs typeface="+mn-cs"/>
              </a:rPr>
              <a:t>Bevölkerung</a:t>
            </a:r>
            <a:endParaRPr kumimoji="0" lang="en-GB" sz="28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974094D1-1DB2-4F4F-85FA-63210579760E}"/>
              </a:ext>
            </a:extLst>
          </p:cNvPr>
          <p:cNvSpPr txBox="1"/>
          <p:nvPr/>
        </p:nvSpPr>
        <p:spPr>
          <a:xfrm>
            <a:off x="6289580" y="3167390"/>
            <a:ext cx="3002510"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effectLst/>
                <a:uLnTx/>
                <a:uFillTx/>
                <a:latin typeface="Century Gothic" panose="020B0502020202020204" pitchFamily="34" charset="0"/>
                <a:ea typeface="+mn-ea"/>
                <a:cs typeface="+mn-cs"/>
              </a:rPr>
              <a:t>8</a:t>
            </a: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effectLst/>
                <a:uLnTx/>
                <a:uFillTx/>
                <a:latin typeface="Century Gothic" panose="020B0502020202020204" pitchFamily="34" charset="0"/>
                <a:ea typeface="+mn-ea"/>
                <a:cs typeface="+mn-cs"/>
              </a:rPr>
              <a:t>Unterstützung</a:t>
            </a:r>
            <a:endParaRPr kumimoji="0" lang="en-GB" sz="28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BA390F95-645B-4C1D-88D8-1DA65E8EEBE7}"/>
              </a:ext>
            </a:extLst>
          </p:cNvPr>
          <p:cNvSpPr txBox="1"/>
          <p:nvPr/>
        </p:nvSpPr>
        <p:spPr>
          <a:xfrm>
            <a:off x="9733850" y="3151431"/>
            <a:ext cx="2223477"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effectLst/>
                <a:uLnTx/>
                <a:uFillTx/>
                <a:latin typeface="Century Gothic" panose="020B0502020202020204" pitchFamily="34" charset="0"/>
                <a:ea typeface="+mn-ea"/>
                <a:cs typeface="+mn-cs"/>
              </a:rPr>
              <a:t>9</a:t>
            </a: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effectLst/>
                <a:uLnTx/>
                <a:uFillTx/>
                <a:latin typeface="Century Gothic" panose="020B0502020202020204" pitchFamily="34" charset="0"/>
                <a:ea typeface="+mn-ea"/>
                <a:cs typeface="+mn-cs"/>
              </a:rPr>
              <a:t>sechzig</a:t>
            </a:r>
            <a:endParaRPr kumimoji="0" lang="en-GB" sz="28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F22A9716-8593-4C71-99AC-92CF9235B757}"/>
              </a:ext>
            </a:extLst>
          </p:cNvPr>
          <p:cNvSpPr txBox="1"/>
          <p:nvPr/>
        </p:nvSpPr>
        <p:spPr>
          <a:xfrm>
            <a:off x="202776" y="4580241"/>
            <a:ext cx="2090258"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effectLst/>
                <a:uLnTx/>
                <a:uFillTx/>
                <a:latin typeface="Century Gothic" panose="020B0502020202020204" pitchFamily="34" charset="0"/>
                <a:ea typeface="+mn-ea"/>
                <a:cs typeface="+mn-cs"/>
              </a:rPr>
              <a:t>10</a:t>
            </a: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effectLst/>
                <a:uLnTx/>
                <a:uFillTx/>
                <a:latin typeface="Century Gothic" panose="020B0502020202020204" pitchFamily="34" charset="0"/>
                <a:ea typeface="+mn-ea"/>
                <a:cs typeface="+mn-cs"/>
              </a:rPr>
              <a:t>achtzig</a:t>
            </a:r>
            <a:endParaRPr kumimoji="0" lang="en-GB" sz="28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16" name="TextBox 15">
            <a:extLst>
              <a:ext uri="{FF2B5EF4-FFF2-40B4-BE49-F238E27FC236}">
                <a16:creationId xmlns:a16="http://schemas.microsoft.com/office/drawing/2014/main" id="{7F857DB4-D536-402B-A78F-B351C3DB234B}"/>
              </a:ext>
            </a:extLst>
          </p:cNvPr>
          <p:cNvSpPr txBox="1"/>
          <p:nvPr/>
        </p:nvSpPr>
        <p:spPr>
          <a:xfrm>
            <a:off x="2390224" y="4599818"/>
            <a:ext cx="2585772"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effectLst/>
                <a:uLnTx/>
                <a:uFillTx/>
                <a:latin typeface="Century Gothic" panose="020B0502020202020204" pitchFamily="34" charset="0"/>
                <a:ea typeface="+mn-ea"/>
                <a:cs typeface="+mn-cs"/>
              </a:rPr>
              <a:t>11</a:t>
            </a: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effectLst/>
                <a:uLnTx/>
                <a:uFillTx/>
                <a:latin typeface="Century Gothic" panose="020B0502020202020204" pitchFamily="34" charset="0"/>
                <a:ea typeface="+mn-ea"/>
                <a:cs typeface="+mn-cs"/>
              </a:rPr>
              <a:t>enthalten</a:t>
            </a:r>
            <a:endParaRPr kumimoji="0" lang="en-GB" sz="28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DF8FFACF-332A-4448-98EF-EA1C8D6413AF}"/>
              </a:ext>
            </a:extLst>
          </p:cNvPr>
          <p:cNvSpPr txBox="1"/>
          <p:nvPr/>
        </p:nvSpPr>
        <p:spPr>
          <a:xfrm>
            <a:off x="5073187" y="4598619"/>
            <a:ext cx="2223477"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effectLst/>
                <a:uLnTx/>
                <a:uFillTx/>
                <a:latin typeface="Century Gothic" panose="020B0502020202020204" pitchFamily="34" charset="0"/>
                <a:ea typeface="+mn-ea"/>
                <a:cs typeface="+mn-cs"/>
              </a:rPr>
              <a:t>12</a:t>
            </a: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effectLst/>
                <a:uLnTx/>
                <a:uFillTx/>
                <a:latin typeface="Century Gothic" panose="020B0502020202020204" pitchFamily="34" charset="0"/>
                <a:ea typeface="+mn-ea"/>
                <a:cs typeface="+mn-cs"/>
              </a:rPr>
              <a:t>fünfzig</a:t>
            </a:r>
            <a:endParaRPr kumimoji="0" lang="en-GB" sz="28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44742B3F-1706-4F3B-9043-A0AEDB297F62}"/>
              </a:ext>
            </a:extLst>
          </p:cNvPr>
          <p:cNvSpPr txBox="1"/>
          <p:nvPr/>
        </p:nvSpPr>
        <p:spPr>
          <a:xfrm>
            <a:off x="7410257" y="4598619"/>
            <a:ext cx="2223477"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effectLst/>
                <a:uLnTx/>
                <a:uFillTx/>
                <a:latin typeface="Century Gothic" panose="020B0502020202020204" pitchFamily="34" charset="0"/>
                <a:ea typeface="+mn-ea"/>
                <a:cs typeface="+mn-cs"/>
              </a:rPr>
              <a:t>13</a:t>
            </a: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effectLst/>
                <a:uLnTx/>
                <a:uFillTx/>
                <a:latin typeface="Century Gothic" panose="020B0502020202020204" pitchFamily="34" charset="0"/>
                <a:ea typeface="+mn-ea"/>
                <a:cs typeface="+mn-cs"/>
              </a:rPr>
              <a:t>neunzig</a:t>
            </a:r>
            <a:endParaRPr kumimoji="0" lang="en-GB" sz="28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70A9E2F6-463A-4F0E-9300-576A62FE0450}"/>
              </a:ext>
            </a:extLst>
          </p:cNvPr>
          <p:cNvSpPr txBox="1"/>
          <p:nvPr/>
        </p:nvSpPr>
        <p:spPr>
          <a:xfrm>
            <a:off x="9765747" y="4574337"/>
            <a:ext cx="2223477"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effectLst/>
                <a:uLnTx/>
                <a:uFillTx/>
                <a:latin typeface="Century Gothic" panose="020B0502020202020204" pitchFamily="34" charset="0"/>
                <a:ea typeface="+mn-ea"/>
                <a:cs typeface="+mn-cs"/>
              </a:rPr>
              <a:t>14</a:t>
            </a: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effectLst/>
                <a:uLnTx/>
                <a:uFillTx/>
                <a:latin typeface="Century Gothic" panose="020B0502020202020204" pitchFamily="34" charset="0"/>
                <a:ea typeface="+mn-ea"/>
                <a:cs typeface="+mn-cs"/>
              </a:rPr>
              <a:t>siebzig</a:t>
            </a:r>
            <a:endParaRPr kumimoji="0" lang="en-GB" sz="28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FE0853B9-C612-4A3F-A14C-AA21D3503FDB}"/>
              </a:ext>
            </a:extLst>
          </p:cNvPr>
          <p:cNvSpPr txBox="1"/>
          <p:nvPr/>
        </p:nvSpPr>
        <p:spPr>
          <a:xfrm>
            <a:off x="374489" y="1670606"/>
            <a:ext cx="1420837" cy="523220"/>
          </a:xfrm>
          <a:prstGeom prst="rect">
            <a:avLst/>
          </a:prstGeom>
          <a:solidFill>
            <a:schemeClr val="accent1">
              <a:lumMod val="60000"/>
              <a:lumOff val="40000"/>
            </a:schemeClr>
          </a:solidFill>
          <a:ln>
            <a:solidFill>
              <a:srgbClr val="115076"/>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effectLst/>
                <a:uLnTx/>
                <a:uFillTx/>
                <a:latin typeface="Century Gothic" panose="020B0502020202020204" pitchFamily="34" charset="0"/>
                <a:ea typeface="+mn-ea"/>
                <a:cs typeface="+mn-cs"/>
              </a:rPr>
              <a:t>only</a:t>
            </a:r>
            <a:endParaRPr kumimoji="0" lang="en-GB" sz="28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F8B6BDE2-0142-4A97-8D1D-426BD9CA6E8E}"/>
              </a:ext>
            </a:extLst>
          </p:cNvPr>
          <p:cNvSpPr txBox="1"/>
          <p:nvPr/>
        </p:nvSpPr>
        <p:spPr>
          <a:xfrm>
            <a:off x="2022235" y="1670606"/>
            <a:ext cx="2223477" cy="523220"/>
          </a:xfrm>
          <a:prstGeom prst="rect">
            <a:avLst/>
          </a:prstGeom>
          <a:solidFill>
            <a:schemeClr val="accent1">
              <a:lumMod val="60000"/>
              <a:lumOff val="40000"/>
            </a:schemeClr>
          </a:solidFill>
          <a:ln>
            <a:solidFill>
              <a:srgbClr val="115076"/>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effectLst/>
                <a:uLnTx/>
                <a:uFillTx/>
                <a:latin typeface="Century Gothic" panose="020B0502020202020204" pitchFamily="34" charset="0"/>
                <a:ea typeface="+mn-ea"/>
                <a:cs typeface="+mn-cs"/>
              </a:rPr>
              <a:t>100</a:t>
            </a:r>
          </a:p>
        </p:txBody>
      </p:sp>
      <p:sp>
        <p:nvSpPr>
          <p:cNvPr id="22" name="TextBox 21">
            <a:extLst>
              <a:ext uri="{FF2B5EF4-FFF2-40B4-BE49-F238E27FC236}">
                <a16:creationId xmlns:a16="http://schemas.microsoft.com/office/drawing/2014/main" id="{5415DCB3-C27A-4C6D-8837-644D024B3900}"/>
              </a:ext>
            </a:extLst>
          </p:cNvPr>
          <p:cNvSpPr txBox="1"/>
          <p:nvPr/>
        </p:nvSpPr>
        <p:spPr>
          <a:xfrm>
            <a:off x="4534341" y="1666970"/>
            <a:ext cx="2223477" cy="523220"/>
          </a:xfrm>
          <a:prstGeom prst="rect">
            <a:avLst/>
          </a:prstGeom>
          <a:solidFill>
            <a:schemeClr val="accent1">
              <a:lumMod val="60000"/>
              <a:lumOff val="40000"/>
            </a:schemeClr>
          </a:solidFill>
          <a:ln>
            <a:solidFill>
              <a:srgbClr val="115076"/>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effectLst/>
                <a:uLnTx/>
                <a:uFillTx/>
                <a:latin typeface="Century Gothic" panose="020B0502020202020204" pitchFamily="34" charset="0"/>
                <a:ea typeface="+mn-ea"/>
                <a:cs typeface="+mn-cs"/>
              </a:rPr>
              <a:t>percent</a:t>
            </a:r>
          </a:p>
        </p:txBody>
      </p:sp>
      <p:sp>
        <p:nvSpPr>
          <p:cNvPr id="23" name="TextBox 22">
            <a:extLst>
              <a:ext uri="{FF2B5EF4-FFF2-40B4-BE49-F238E27FC236}">
                <a16:creationId xmlns:a16="http://schemas.microsoft.com/office/drawing/2014/main" id="{DC6CC86B-BDEA-4153-B118-1C72A4391BE7}"/>
              </a:ext>
            </a:extLst>
          </p:cNvPr>
          <p:cNvSpPr txBox="1"/>
          <p:nvPr/>
        </p:nvSpPr>
        <p:spPr>
          <a:xfrm>
            <a:off x="7197492" y="1697535"/>
            <a:ext cx="2223477" cy="523220"/>
          </a:xfrm>
          <a:prstGeom prst="rect">
            <a:avLst/>
          </a:prstGeom>
          <a:solidFill>
            <a:schemeClr val="accent1">
              <a:lumMod val="60000"/>
              <a:lumOff val="40000"/>
            </a:schemeClr>
          </a:solidFill>
          <a:ln>
            <a:solidFill>
              <a:srgbClr val="115076"/>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effectLst/>
                <a:uLnTx/>
                <a:uFillTx/>
                <a:latin typeface="Century Gothic" panose="020B0502020202020204" pitchFamily="34" charset="0"/>
                <a:ea typeface="+mn-ea"/>
                <a:cs typeface="+mn-cs"/>
              </a:rPr>
              <a:t>to die</a:t>
            </a:r>
          </a:p>
        </p:txBody>
      </p:sp>
      <p:sp>
        <p:nvSpPr>
          <p:cNvPr id="24" name="TextBox 23">
            <a:extLst>
              <a:ext uri="{FF2B5EF4-FFF2-40B4-BE49-F238E27FC236}">
                <a16:creationId xmlns:a16="http://schemas.microsoft.com/office/drawing/2014/main" id="{71C48C25-9358-412C-B308-AE5B749EBEDF}"/>
              </a:ext>
            </a:extLst>
          </p:cNvPr>
          <p:cNvSpPr txBox="1"/>
          <p:nvPr/>
        </p:nvSpPr>
        <p:spPr>
          <a:xfrm>
            <a:off x="10019736" y="1697535"/>
            <a:ext cx="1914355" cy="523220"/>
          </a:xfrm>
          <a:prstGeom prst="rect">
            <a:avLst/>
          </a:prstGeom>
          <a:solidFill>
            <a:schemeClr val="accent1">
              <a:lumMod val="60000"/>
              <a:lumOff val="40000"/>
            </a:schemeClr>
          </a:solidFill>
          <a:ln>
            <a:solidFill>
              <a:srgbClr val="115076"/>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effectLst/>
                <a:uLnTx/>
                <a:uFillTx/>
                <a:latin typeface="Century Gothic" panose="020B0502020202020204" pitchFamily="34" charset="0"/>
                <a:ea typeface="+mn-ea"/>
                <a:cs typeface="+mn-cs"/>
              </a:rPr>
              <a:t>40</a:t>
            </a:r>
          </a:p>
        </p:txBody>
      </p:sp>
      <p:sp>
        <p:nvSpPr>
          <p:cNvPr id="25" name="TextBox 24">
            <a:extLst>
              <a:ext uri="{FF2B5EF4-FFF2-40B4-BE49-F238E27FC236}">
                <a16:creationId xmlns:a16="http://schemas.microsoft.com/office/drawing/2014/main" id="{5F656B3B-0FB9-4C55-82DD-2D9B7D3FB259}"/>
              </a:ext>
            </a:extLst>
          </p:cNvPr>
          <p:cNvSpPr txBox="1"/>
          <p:nvPr/>
        </p:nvSpPr>
        <p:spPr>
          <a:xfrm>
            <a:off x="377359" y="3097525"/>
            <a:ext cx="2223477" cy="523220"/>
          </a:xfrm>
          <a:prstGeom prst="rect">
            <a:avLst/>
          </a:prstGeom>
          <a:solidFill>
            <a:schemeClr val="accent1">
              <a:lumMod val="60000"/>
              <a:lumOff val="40000"/>
            </a:schemeClr>
          </a:solidFill>
          <a:ln>
            <a:solidFill>
              <a:srgbClr val="115076"/>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effectLst/>
                <a:uLnTx/>
                <a:uFillTx/>
                <a:latin typeface="Century Gothic" panose="020B0502020202020204" pitchFamily="34" charset="0"/>
                <a:ea typeface="+mn-ea"/>
                <a:cs typeface="+mn-cs"/>
              </a:rPr>
              <a:t>nothing</a:t>
            </a:r>
          </a:p>
        </p:txBody>
      </p:sp>
      <p:sp>
        <p:nvSpPr>
          <p:cNvPr id="26" name="TextBox 25">
            <a:extLst>
              <a:ext uri="{FF2B5EF4-FFF2-40B4-BE49-F238E27FC236}">
                <a16:creationId xmlns:a16="http://schemas.microsoft.com/office/drawing/2014/main" id="{46AF5EAD-4EC0-4329-BF27-DD22B7F7FAF8}"/>
              </a:ext>
            </a:extLst>
          </p:cNvPr>
          <p:cNvSpPr txBox="1"/>
          <p:nvPr/>
        </p:nvSpPr>
        <p:spPr>
          <a:xfrm>
            <a:off x="3042596" y="3104543"/>
            <a:ext cx="2805224" cy="523220"/>
          </a:xfrm>
          <a:prstGeom prst="rect">
            <a:avLst/>
          </a:prstGeom>
          <a:solidFill>
            <a:schemeClr val="accent1">
              <a:lumMod val="60000"/>
              <a:lumOff val="40000"/>
            </a:schemeClr>
          </a:solidFill>
          <a:ln>
            <a:solidFill>
              <a:srgbClr val="115076"/>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effectLst/>
                <a:uLnTx/>
                <a:uFillTx/>
                <a:latin typeface="Century Gothic" panose="020B0502020202020204" pitchFamily="34" charset="0"/>
                <a:ea typeface="+mn-ea"/>
                <a:cs typeface="+mn-cs"/>
              </a:rPr>
              <a:t>population</a:t>
            </a:r>
          </a:p>
        </p:txBody>
      </p:sp>
      <p:sp>
        <p:nvSpPr>
          <p:cNvPr id="27" name="TextBox 26">
            <a:extLst>
              <a:ext uri="{FF2B5EF4-FFF2-40B4-BE49-F238E27FC236}">
                <a16:creationId xmlns:a16="http://schemas.microsoft.com/office/drawing/2014/main" id="{50D9BF88-99BE-4695-B870-AC01F2C6484F}"/>
              </a:ext>
            </a:extLst>
          </p:cNvPr>
          <p:cNvSpPr txBox="1"/>
          <p:nvPr/>
        </p:nvSpPr>
        <p:spPr>
          <a:xfrm>
            <a:off x="6365871" y="3106179"/>
            <a:ext cx="3055098" cy="523220"/>
          </a:xfrm>
          <a:prstGeom prst="rect">
            <a:avLst/>
          </a:prstGeom>
          <a:solidFill>
            <a:schemeClr val="accent1">
              <a:lumMod val="60000"/>
              <a:lumOff val="40000"/>
            </a:schemeClr>
          </a:solidFill>
          <a:ln>
            <a:solidFill>
              <a:srgbClr val="115076"/>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effectLst/>
                <a:uLnTx/>
                <a:uFillTx/>
                <a:latin typeface="Century Gothic" panose="020B0502020202020204" pitchFamily="34" charset="0"/>
                <a:ea typeface="+mn-ea"/>
                <a:cs typeface="+mn-cs"/>
              </a:rPr>
              <a:t>support</a:t>
            </a:r>
          </a:p>
        </p:txBody>
      </p:sp>
      <p:sp>
        <p:nvSpPr>
          <p:cNvPr id="28" name="TextBox 27">
            <a:extLst>
              <a:ext uri="{FF2B5EF4-FFF2-40B4-BE49-F238E27FC236}">
                <a16:creationId xmlns:a16="http://schemas.microsoft.com/office/drawing/2014/main" id="{E9B72AE3-42A0-478F-AFC5-F9B3E6185E8F}"/>
              </a:ext>
            </a:extLst>
          </p:cNvPr>
          <p:cNvSpPr txBox="1"/>
          <p:nvPr/>
        </p:nvSpPr>
        <p:spPr>
          <a:xfrm>
            <a:off x="10015574" y="3092111"/>
            <a:ext cx="1973650" cy="523220"/>
          </a:xfrm>
          <a:prstGeom prst="rect">
            <a:avLst/>
          </a:prstGeom>
          <a:solidFill>
            <a:schemeClr val="accent1">
              <a:lumMod val="60000"/>
              <a:lumOff val="40000"/>
            </a:schemeClr>
          </a:solidFill>
          <a:ln>
            <a:solidFill>
              <a:srgbClr val="115076"/>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effectLst/>
                <a:uLnTx/>
                <a:uFillTx/>
                <a:latin typeface="Century Gothic" panose="020B0502020202020204" pitchFamily="34" charset="0"/>
                <a:ea typeface="+mn-ea"/>
                <a:cs typeface="+mn-cs"/>
              </a:rPr>
              <a:t>60</a:t>
            </a:r>
          </a:p>
        </p:txBody>
      </p:sp>
      <p:sp>
        <p:nvSpPr>
          <p:cNvPr id="29" name="TextBox 28">
            <a:extLst>
              <a:ext uri="{FF2B5EF4-FFF2-40B4-BE49-F238E27FC236}">
                <a16:creationId xmlns:a16="http://schemas.microsoft.com/office/drawing/2014/main" id="{F409ECE8-D9B2-43DD-9EBC-21F7382D2B68}"/>
              </a:ext>
            </a:extLst>
          </p:cNvPr>
          <p:cNvSpPr txBox="1"/>
          <p:nvPr/>
        </p:nvSpPr>
        <p:spPr>
          <a:xfrm>
            <a:off x="325091" y="4524444"/>
            <a:ext cx="1973650" cy="523220"/>
          </a:xfrm>
          <a:prstGeom prst="rect">
            <a:avLst/>
          </a:prstGeom>
          <a:solidFill>
            <a:schemeClr val="accent1">
              <a:lumMod val="60000"/>
              <a:lumOff val="40000"/>
            </a:schemeClr>
          </a:solidFill>
          <a:ln>
            <a:solidFill>
              <a:srgbClr val="115076"/>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effectLst/>
                <a:uLnTx/>
                <a:uFillTx/>
                <a:latin typeface="Century Gothic" panose="020B0502020202020204" pitchFamily="34" charset="0"/>
                <a:ea typeface="+mn-ea"/>
                <a:cs typeface="+mn-cs"/>
              </a:rPr>
              <a:t>80</a:t>
            </a:r>
          </a:p>
        </p:txBody>
      </p:sp>
      <p:sp>
        <p:nvSpPr>
          <p:cNvPr id="30" name="TextBox 29">
            <a:extLst>
              <a:ext uri="{FF2B5EF4-FFF2-40B4-BE49-F238E27FC236}">
                <a16:creationId xmlns:a16="http://schemas.microsoft.com/office/drawing/2014/main" id="{078C6267-7957-4183-9413-4EDF84B6F9B2}"/>
              </a:ext>
            </a:extLst>
          </p:cNvPr>
          <p:cNvSpPr txBox="1"/>
          <p:nvPr/>
        </p:nvSpPr>
        <p:spPr>
          <a:xfrm>
            <a:off x="2600836" y="4520617"/>
            <a:ext cx="2358758" cy="523220"/>
          </a:xfrm>
          <a:prstGeom prst="rect">
            <a:avLst/>
          </a:prstGeom>
          <a:solidFill>
            <a:schemeClr val="accent1">
              <a:lumMod val="60000"/>
              <a:lumOff val="40000"/>
            </a:schemeClr>
          </a:solidFill>
          <a:ln>
            <a:solidFill>
              <a:srgbClr val="115076"/>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latin typeface="Century Gothic" panose="020B0502020202020204" pitchFamily="34" charset="0"/>
              </a:rPr>
              <a:t>to contain</a:t>
            </a:r>
            <a:endParaRPr kumimoji="0" lang="en-GB" sz="2800" b="1" i="0" u="none" strike="noStrike" kern="1200" cap="none" spc="0" normalizeH="0" baseline="0" noProof="0" dirty="0">
              <a:ln>
                <a:noFill/>
              </a:ln>
              <a:effectLst/>
              <a:uLnTx/>
              <a:uFillTx/>
              <a:latin typeface="Century Gothic" panose="020B0502020202020204" pitchFamily="34" charset="0"/>
            </a:endParaRPr>
          </a:p>
        </p:txBody>
      </p:sp>
      <p:sp>
        <p:nvSpPr>
          <p:cNvPr id="31" name="TextBox 30">
            <a:extLst>
              <a:ext uri="{FF2B5EF4-FFF2-40B4-BE49-F238E27FC236}">
                <a16:creationId xmlns:a16="http://schemas.microsoft.com/office/drawing/2014/main" id="{4C554C85-F547-47C4-A413-2478A3101266}"/>
              </a:ext>
            </a:extLst>
          </p:cNvPr>
          <p:cNvSpPr txBox="1"/>
          <p:nvPr/>
        </p:nvSpPr>
        <p:spPr>
          <a:xfrm>
            <a:off x="5302755" y="4538195"/>
            <a:ext cx="1973650" cy="523220"/>
          </a:xfrm>
          <a:prstGeom prst="rect">
            <a:avLst/>
          </a:prstGeom>
          <a:solidFill>
            <a:schemeClr val="accent1">
              <a:lumMod val="60000"/>
              <a:lumOff val="40000"/>
            </a:schemeClr>
          </a:solidFill>
          <a:ln>
            <a:solidFill>
              <a:srgbClr val="115076"/>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latin typeface="Century Gothic" panose="020B0502020202020204" pitchFamily="34" charset="0"/>
              </a:rPr>
              <a:t>5</a:t>
            </a:r>
            <a:r>
              <a:rPr kumimoji="0" lang="en-GB" sz="2800" b="1" i="0" u="none" strike="noStrike" kern="1200" cap="none" spc="0" normalizeH="0" baseline="0" noProof="0" dirty="0">
                <a:ln>
                  <a:noFill/>
                </a:ln>
                <a:effectLst/>
                <a:uLnTx/>
                <a:uFillTx/>
                <a:latin typeface="Century Gothic" panose="020B0502020202020204" pitchFamily="34" charset="0"/>
                <a:ea typeface="+mn-ea"/>
                <a:cs typeface="+mn-cs"/>
              </a:rPr>
              <a:t>0</a:t>
            </a:r>
          </a:p>
        </p:txBody>
      </p:sp>
      <p:sp>
        <p:nvSpPr>
          <p:cNvPr id="32" name="TextBox 31">
            <a:extLst>
              <a:ext uri="{FF2B5EF4-FFF2-40B4-BE49-F238E27FC236}">
                <a16:creationId xmlns:a16="http://schemas.microsoft.com/office/drawing/2014/main" id="{B615B986-1ADA-4D43-BDDA-013EC77BA3B4}"/>
              </a:ext>
            </a:extLst>
          </p:cNvPr>
          <p:cNvSpPr txBox="1"/>
          <p:nvPr/>
        </p:nvSpPr>
        <p:spPr>
          <a:xfrm>
            <a:off x="7603164" y="4536492"/>
            <a:ext cx="1973650" cy="523220"/>
          </a:xfrm>
          <a:prstGeom prst="rect">
            <a:avLst/>
          </a:prstGeom>
          <a:solidFill>
            <a:schemeClr val="accent1">
              <a:lumMod val="60000"/>
              <a:lumOff val="40000"/>
            </a:schemeClr>
          </a:solidFill>
          <a:ln>
            <a:solidFill>
              <a:srgbClr val="115076"/>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noProof="0" dirty="0">
                <a:latin typeface="Century Gothic" panose="020B0502020202020204" pitchFamily="34" charset="0"/>
              </a:rPr>
              <a:t>9</a:t>
            </a:r>
            <a:r>
              <a:rPr kumimoji="0" lang="en-GB" sz="2800" b="1" i="0" u="none" strike="noStrike" kern="1200" cap="none" spc="0" normalizeH="0" baseline="0" noProof="0" dirty="0">
                <a:ln>
                  <a:noFill/>
                </a:ln>
                <a:effectLst/>
                <a:uLnTx/>
                <a:uFillTx/>
                <a:latin typeface="Century Gothic" panose="020B0502020202020204" pitchFamily="34" charset="0"/>
                <a:ea typeface="+mn-ea"/>
                <a:cs typeface="+mn-cs"/>
              </a:rPr>
              <a:t>0</a:t>
            </a:r>
          </a:p>
        </p:txBody>
      </p:sp>
      <p:sp>
        <p:nvSpPr>
          <p:cNvPr id="33" name="TextBox 32">
            <a:extLst>
              <a:ext uri="{FF2B5EF4-FFF2-40B4-BE49-F238E27FC236}">
                <a16:creationId xmlns:a16="http://schemas.microsoft.com/office/drawing/2014/main" id="{CE4E5D86-CFA3-46EA-BA88-0849EE241E9F}"/>
              </a:ext>
            </a:extLst>
          </p:cNvPr>
          <p:cNvSpPr txBox="1"/>
          <p:nvPr/>
        </p:nvSpPr>
        <p:spPr>
          <a:xfrm>
            <a:off x="9990088" y="4524127"/>
            <a:ext cx="1973650" cy="523220"/>
          </a:xfrm>
          <a:prstGeom prst="rect">
            <a:avLst/>
          </a:prstGeom>
          <a:solidFill>
            <a:schemeClr val="accent1">
              <a:lumMod val="60000"/>
              <a:lumOff val="40000"/>
            </a:schemeClr>
          </a:solidFill>
          <a:ln>
            <a:solidFill>
              <a:srgbClr val="115076"/>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noProof="0" dirty="0">
                <a:latin typeface="Century Gothic" panose="020B0502020202020204" pitchFamily="34" charset="0"/>
              </a:rPr>
              <a:t>7</a:t>
            </a:r>
            <a:r>
              <a:rPr kumimoji="0" lang="en-GB" sz="2800" b="1" i="0" u="none" strike="noStrike" kern="1200" cap="none" spc="0" normalizeH="0" baseline="0" noProof="0" dirty="0">
                <a:ln>
                  <a:noFill/>
                </a:ln>
                <a:effectLst/>
                <a:uLnTx/>
                <a:uFillTx/>
                <a:latin typeface="Century Gothic" panose="020B0502020202020204" pitchFamily="34" charset="0"/>
                <a:ea typeface="+mn-ea"/>
                <a:cs typeface="+mn-cs"/>
              </a:rPr>
              <a:t>0</a:t>
            </a:r>
          </a:p>
        </p:txBody>
      </p:sp>
    </p:spTree>
    <p:extLst>
      <p:ext uri="{BB962C8B-B14F-4D97-AF65-F5344CB8AC3E}">
        <p14:creationId xmlns:p14="http://schemas.microsoft.com/office/powerpoint/2010/main" val="3179082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20"/>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1" nodeType="clickEffect">
                                  <p:stCondLst>
                                    <p:cond delay="0"/>
                                  </p:stCondLst>
                                  <p:childTnLst>
                                    <p:set>
                                      <p:cBhvr>
                                        <p:cTn id="66" dur="1" fill="hold">
                                          <p:stCondLst>
                                            <p:cond delay="0"/>
                                          </p:stCondLst>
                                        </p:cTn>
                                        <p:tgtEl>
                                          <p:spTgt spid="21"/>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1" nodeType="clickEffect">
                                  <p:stCondLst>
                                    <p:cond delay="0"/>
                                  </p:stCondLst>
                                  <p:childTnLst>
                                    <p:set>
                                      <p:cBhvr>
                                        <p:cTn id="70" dur="1" fill="hold">
                                          <p:stCondLst>
                                            <p:cond delay="0"/>
                                          </p:stCondLst>
                                        </p:cTn>
                                        <p:tgtEl>
                                          <p:spTgt spid="22"/>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1" nodeType="clickEffect">
                                  <p:stCondLst>
                                    <p:cond delay="0"/>
                                  </p:stCondLst>
                                  <p:childTnLst>
                                    <p:set>
                                      <p:cBhvr>
                                        <p:cTn id="74" dur="1" fill="hold">
                                          <p:stCondLst>
                                            <p:cond delay="0"/>
                                          </p:stCondLst>
                                        </p:cTn>
                                        <p:tgtEl>
                                          <p:spTgt spid="23"/>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1" nodeType="clickEffect">
                                  <p:stCondLst>
                                    <p:cond delay="0"/>
                                  </p:stCondLst>
                                  <p:childTnLst>
                                    <p:set>
                                      <p:cBhvr>
                                        <p:cTn id="78" dur="1" fill="hold">
                                          <p:stCondLst>
                                            <p:cond delay="0"/>
                                          </p:stCondLst>
                                        </p:cTn>
                                        <p:tgtEl>
                                          <p:spTgt spid="24"/>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1" nodeType="clickEffect">
                                  <p:stCondLst>
                                    <p:cond delay="0"/>
                                  </p:stCondLst>
                                  <p:childTnLst>
                                    <p:set>
                                      <p:cBhvr>
                                        <p:cTn id="82" dur="1" fill="hold">
                                          <p:stCondLst>
                                            <p:cond delay="0"/>
                                          </p:stCondLst>
                                        </p:cTn>
                                        <p:tgtEl>
                                          <p:spTgt spid="25"/>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1" nodeType="clickEffect">
                                  <p:stCondLst>
                                    <p:cond delay="0"/>
                                  </p:stCondLst>
                                  <p:childTnLst>
                                    <p:set>
                                      <p:cBhvr>
                                        <p:cTn id="86" dur="1" fill="hold">
                                          <p:stCondLst>
                                            <p:cond delay="0"/>
                                          </p:stCondLst>
                                        </p:cTn>
                                        <p:tgtEl>
                                          <p:spTgt spid="26"/>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1" nodeType="clickEffect">
                                  <p:stCondLst>
                                    <p:cond delay="0"/>
                                  </p:stCondLst>
                                  <p:childTnLst>
                                    <p:set>
                                      <p:cBhvr>
                                        <p:cTn id="90" dur="1" fill="hold">
                                          <p:stCondLst>
                                            <p:cond delay="0"/>
                                          </p:stCondLst>
                                        </p:cTn>
                                        <p:tgtEl>
                                          <p:spTgt spid="27"/>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1" nodeType="clickEffect">
                                  <p:stCondLst>
                                    <p:cond delay="0"/>
                                  </p:stCondLst>
                                  <p:childTnLst>
                                    <p:set>
                                      <p:cBhvr>
                                        <p:cTn id="94" dur="1" fill="hold">
                                          <p:stCondLst>
                                            <p:cond delay="0"/>
                                          </p:stCondLst>
                                        </p:cTn>
                                        <p:tgtEl>
                                          <p:spTgt spid="28"/>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1" nodeType="clickEffect">
                                  <p:stCondLst>
                                    <p:cond delay="0"/>
                                  </p:stCondLst>
                                  <p:childTnLst>
                                    <p:set>
                                      <p:cBhvr>
                                        <p:cTn id="98" dur="1" fill="hold">
                                          <p:stCondLst>
                                            <p:cond delay="0"/>
                                          </p:stCondLst>
                                        </p:cTn>
                                        <p:tgtEl>
                                          <p:spTgt spid="29"/>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1" nodeType="clickEffect">
                                  <p:stCondLst>
                                    <p:cond delay="0"/>
                                  </p:stCondLst>
                                  <p:childTnLst>
                                    <p:set>
                                      <p:cBhvr>
                                        <p:cTn id="102" dur="1" fill="hold">
                                          <p:stCondLst>
                                            <p:cond delay="0"/>
                                          </p:stCondLst>
                                        </p:cTn>
                                        <p:tgtEl>
                                          <p:spTgt spid="30"/>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1" nodeType="clickEffect">
                                  <p:stCondLst>
                                    <p:cond delay="0"/>
                                  </p:stCondLst>
                                  <p:childTnLst>
                                    <p:set>
                                      <p:cBhvr>
                                        <p:cTn id="106" dur="1" fill="hold">
                                          <p:stCondLst>
                                            <p:cond delay="0"/>
                                          </p:stCondLst>
                                        </p:cTn>
                                        <p:tgtEl>
                                          <p:spTgt spid="31"/>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grpId="1" nodeType="clickEffect">
                                  <p:stCondLst>
                                    <p:cond delay="0"/>
                                  </p:stCondLst>
                                  <p:childTnLst>
                                    <p:set>
                                      <p:cBhvr>
                                        <p:cTn id="110" dur="1" fill="hold">
                                          <p:stCondLst>
                                            <p:cond delay="0"/>
                                          </p:stCondLst>
                                        </p:cTn>
                                        <p:tgtEl>
                                          <p:spTgt spid="32"/>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grpId="1" nodeType="clickEffect">
                                  <p:stCondLst>
                                    <p:cond delay="0"/>
                                  </p:stCondLst>
                                  <p:childTnLst>
                                    <p:set>
                                      <p:cBhvr>
                                        <p:cTn id="114" dur="1" fill="hold">
                                          <p:stCondLst>
                                            <p:cond delay="0"/>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140086" cy="647577"/>
          </a:xfrm>
        </p:spPr>
        <p:txBody>
          <a:bodyPr>
            <a:normAutofit/>
          </a:bodyPr>
          <a:lstStyle/>
          <a:p>
            <a:r>
              <a:rPr lang="en-GB" sz="2800" b="1" dirty="0" err="1">
                <a:solidFill>
                  <a:schemeClr val="bg1"/>
                </a:solidFill>
              </a:rPr>
              <a:t>Vokabeln</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chemeClr val="accent1">
              <a:lumMod val="60000"/>
              <a:lumOff val="40000"/>
            </a:schemeClr>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2" name="Rectangle: Rounded Corners 1">
            <a:extLst>
              <a:ext uri="{FF2B5EF4-FFF2-40B4-BE49-F238E27FC236}">
                <a16:creationId xmlns:a16="http://schemas.microsoft.com/office/drawing/2014/main" id="{490D5808-10AC-486F-B881-A2A72DAD2277}"/>
              </a:ext>
            </a:extLst>
          </p:cNvPr>
          <p:cNvSpPr/>
          <p:nvPr/>
        </p:nvSpPr>
        <p:spPr>
          <a:xfrm>
            <a:off x="330740" y="1341437"/>
            <a:ext cx="2140086" cy="869950"/>
          </a:xfrm>
          <a:prstGeom prst="roundRect">
            <a:avLst/>
          </a:prstGeom>
          <a:no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chemeClr val="tx1"/>
                </a:solidFill>
                <a:effectLst/>
                <a:uLnTx/>
                <a:uFillTx/>
                <a:latin typeface="Century Gothic" panose="020F0302020204030204"/>
                <a:ea typeface="+mn-ea"/>
                <a:cs typeface="+mn-cs"/>
              </a:rPr>
              <a:t>das Mal</a:t>
            </a:r>
          </a:p>
        </p:txBody>
      </p:sp>
      <p:sp>
        <p:nvSpPr>
          <p:cNvPr id="11" name="Rectangle: Rounded Corners 10">
            <a:extLst>
              <a:ext uri="{FF2B5EF4-FFF2-40B4-BE49-F238E27FC236}">
                <a16:creationId xmlns:a16="http://schemas.microsoft.com/office/drawing/2014/main" id="{F4B96DCA-4409-446A-B21E-278699C6911D}"/>
              </a:ext>
            </a:extLst>
          </p:cNvPr>
          <p:cNvSpPr/>
          <p:nvPr/>
        </p:nvSpPr>
        <p:spPr>
          <a:xfrm>
            <a:off x="2675046" y="1356721"/>
            <a:ext cx="2140086" cy="869950"/>
          </a:xfrm>
          <a:prstGeom prst="roundRect">
            <a:avLst/>
          </a:prstGeom>
          <a:no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chemeClr val="tx1"/>
                </a:solidFill>
                <a:effectLst/>
                <a:uLnTx/>
                <a:uFillTx/>
                <a:latin typeface="Century Gothic" panose="020F0302020204030204"/>
                <a:ea typeface="+mn-ea"/>
                <a:cs typeface="+mn-cs"/>
              </a:rPr>
              <a:t>wieder</a:t>
            </a:r>
            <a:endParaRPr kumimoji="0" lang="en-GB" sz="28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12" name="Rectangle: Rounded Corners 11">
            <a:extLst>
              <a:ext uri="{FF2B5EF4-FFF2-40B4-BE49-F238E27FC236}">
                <a16:creationId xmlns:a16="http://schemas.microsoft.com/office/drawing/2014/main" id="{46B75E29-9FD0-489F-BADC-0D96B6EED5D3}"/>
              </a:ext>
            </a:extLst>
          </p:cNvPr>
          <p:cNvSpPr/>
          <p:nvPr/>
        </p:nvSpPr>
        <p:spPr>
          <a:xfrm>
            <a:off x="5019352" y="1356721"/>
            <a:ext cx="2140086" cy="869950"/>
          </a:xfrm>
          <a:prstGeom prst="roundRect">
            <a:avLst/>
          </a:prstGeom>
          <a:no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chemeClr val="tx1"/>
                </a:solidFill>
                <a:effectLst/>
                <a:uLnTx/>
                <a:uFillTx/>
                <a:latin typeface="Century Gothic" panose="020F0302020204030204"/>
                <a:ea typeface="+mn-ea"/>
                <a:cs typeface="+mn-cs"/>
              </a:rPr>
              <a:t>begreifen</a:t>
            </a:r>
            <a:endParaRPr kumimoji="0" lang="en-GB" sz="28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13" name="Rectangle: Rounded Corners 12">
            <a:extLst>
              <a:ext uri="{FF2B5EF4-FFF2-40B4-BE49-F238E27FC236}">
                <a16:creationId xmlns:a16="http://schemas.microsoft.com/office/drawing/2014/main" id="{6F8411BA-4AC2-437B-BFEE-919CA08A56EE}"/>
              </a:ext>
            </a:extLst>
          </p:cNvPr>
          <p:cNvSpPr/>
          <p:nvPr/>
        </p:nvSpPr>
        <p:spPr>
          <a:xfrm>
            <a:off x="7363658" y="1356721"/>
            <a:ext cx="2140086" cy="869950"/>
          </a:xfrm>
          <a:prstGeom prst="roundRect">
            <a:avLst/>
          </a:prstGeom>
          <a:no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chemeClr val="tx1"/>
                </a:solidFill>
                <a:effectLst/>
                <a:uLnTx/>
                <a:uFillTx/>
                <a:latin typeface="Century Gothic" panose="020F0302020204030204"/>
                <a:ea typeface="+mn-ea"/>
                <a:cs typeface="+mn-cs"/>
              </a:rPr>
              <a:t>duschen</a:t>
            </a:r>
            <a:endParaRPr kumimoji="0" lang="en-GB" sz="32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14" name="Rectangle: Rounded Corners 13">
            <a:extLst>
              <a:ext uri="{FF2B5EF4-FFF2-40B4-BE49-F238E27FC236}">
                <a16:creationId xmlns:a16="http://schemas.microsoft.com/office/drawing/2014/main" id="{A8DB7C67-0A9D-4C56-A05B-96AC77C94845}"/>
              </a:ext>
            </a:extLst>
          </p:cNvPr>
          <p:cNvSpPr/>
          <p:nvPr/>
        </p:nvSpPr>
        <p:spPr>
          <a:xfrm>
            <a:off x="9707964" y="1356721"/>
            <a:ext cx="2140086" cy="869950"/>
          </a:xfrm>
          <a:prstGeom prst="roundRect">
            <a:avLst/>
          </a:prstGeom>
          <a:no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chemeClr val="tx1"/>
                </a:solidFill>
                <a:effectLst/>
                <a:uLnTx/>
                <a:uFillTx/>
                <a:latin typeface="Century Gothic" panose="020F0302020204030204"/>
                <a:ea typeface="+mn-ea"/>
                <a:cs typeface="+mn-cs"/>
              </a:rPr>
              <a:t>bequem</a:t>
            </a:r>
            <a:endParaRPr kumimoji="0" lang="en-GB" sz="28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15" name="Rectangle: Rounded Corners 14">
            <a:extLst>
              <a:ext uri="{FF2B5EF4-FFF2-40B4-BE49-F238E27FC236}">
                <a16:creationId xmlns:a16="http://schemas.microsoft.com/office/drawing/2014/main" id="{51C0E9A9-7089-4C92-AC1C-118BC6964F2A}"/>
              </a:ext>
            </a:extLst>
          </p:cNvPr>
          <p:cNvSpPr/>
          <p:nvPr/>
        </p:nvSpPr>
        <p:spPr>
          <a:xfrm>
            <a:off x="330740" y="2668965"/>
            <a:ext cx="2140086" cy="869950"/>
          </a:xfrm>
          <a:prstGeom prst="roundRect">
            <a:avLst/>
          </a:prstGeom>
          <a:no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tx1"/>
                </a:solidFill>
                <a:effectLst/>
                <a:uLnTx/>
                <a:uFillTx/>
                <a:latin typeface="Century Gothic" panose="020F0302020204030204"/>
                <a:ea typeface="+mn-ea"/>
                <a:cs typeface="+mn-cs"/>
              </a:rPr>
              <a:t>der </a:t>
            </a:r>
            <a:r>
              <a:rPr kumimoji="0" lang="en-GB" sz="2800" b="0" i="0" u="none" strike="noStrike" kern="1200" cap="none" spc="0" normalizeH="0" baseline="0" noProof="0" dirty="0" err="1">
                <a:ln>
                  <a:noFill/>
                </a:ln>
                <a:solidFill>
                  <a:schemeClr val="tx1"/>
                </a:solidFill>
                <a:effectLst/>
                <a:uLnTx/>
                <a:uFillTx/>
                <a:latin typeface="Century Gothic" panose="020F0302020204030204"/>
                <a:ea typeface="+mn-ea"/>
                <a:cs typeface="+mn-cs"/>
              </a:rPr>
              <a:t>Wechsel</a:t>
            </a:r>
            <a:endParaRPr kumimoji="0" lang="en-GB" sz="28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16" name="Rectangle: Rounded Corners 15">
            <a:extLst>
              <a:ext uri="{FF2B5EF4-FFF2-40B4-BE49-F238E27FC236}">
                <a16:creationId xmlns:a16="http://schemas.microsoft.com/office/drawing/2014/main" id="{843B6CF8-9E64-4058-8793-AF69E135136A}"/>
              </a:ext>
            </a:extLst>
          </p:cNvPr>
          <p:cNvSpPr/>
          <p:nvPr/>
        </p:nvSpPr>
        <p:spPr>
          <a:xfrm>
            <a:off x="388025" y="3977814"/>
            <a:ext cx="2140086" cy="869950"/>
          </a:xfrm>
          <a:prstGeom prst="roundRect">
            <a:avLst/>
          </a:prstGeom>
          <a:no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tx1"/>
                </a:solidFill>
                <a:effectLst/>
                <a:uLnTx/>
                <a:uFillTx/>
                <a:latin typeface="Century Gothic" panose="020F0302020204030204"/>
                <a:ea typeface="+mn-ea"/>
                <a:cs typeface="+mn-cs"/>
              </a:rPr>
              <a:t>der </a:t>
            </a:r>
            <a:r>
              <a:rPr kumimoji="0" lang="en-GB" sz="2800" b="0" i="0" u="none" strike="noStrike" kern="1200" cap="none" spc="0" normalizeH="0" baseline="0" noProof="0" dirty="0" err="1">
                <a:ln>
                  <a:noFill/>
                </a:ln>
                <a:solidFill>
                  <a:schemeClr val="tx1"/>
                </a:solidFill>
                <a:effectLst/>
                <a:uLnTx/>
                <a:uFillTx/>
                <a:latin typeface="Century Gothic" panose="020F0302020204030204"/>
                <a:ea typeface="+mn-ea"/>
                <a:cs typeface="+mn-cs"/>
              </a:rPr>
              <a:t>Blick</a:t>
            </a:r>
            <a:endParaRPr kumimoji="0" lang="en-GB" sz="28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17" name="Rectangle: Rounded Corners 16">
            <a:extLst>
              <a:ext uri="{FF2B5EF4-FFF2-40B4-BE49-F238E27FC236}">
                <a16:creationId xmlns:a16="http://schemas.microsoft.com/office/drawing/2014/main" id="{D67CD551-0C3B-41AD-A5BD-EE80A616F38D}"/>
              </a:ext>
            </a:extLst>
          </p:cNvPr>
          <p:cNvSpPr/>
          <p:nvPr/>
        </p:nvSpPr>
        <p:spPr>
          <a:xfrm>
            <a:off x="388025" y="5286664"/>
            <a:ext cx="2140086" cy="869950"/>
          </a:xfrm>
          <a:prstGeom prst="roundRect">
            <a:avLst/>
          </a:prstGeom>
          <a:no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chemeClr val="tx1"/>
                </a:solidFill>
                <a:effectLst/>
                <a:uLnTx/>
                <a:uFillTx/>
                <a:latin typeface="Century Gothic" panose="020F0302020204030204"/>
                <a:ea typeface="+mn-ea"/>
                <a:cs typeface="+mn-cs"/>
              </a:rPr>
              <a:t>Dezember</a:t>
            </a:r>
            <a:endParaRPr kumimoji="0" lang="en-GB" sz="28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18" name="Rectangle: Rounded Corners 17">
            <a:extLst>
              <a:ext uri="{FF2B5EF4-FFF2-40B4-BE49-F238E27FC236}">
                <a16:creationId xmlns:a16="http://schemas.microsoft.com/office/drawing/2014/main" id="{D86A6AEC-C6E0-4898-8F1E-04662A830998}"/>
              </a:ext>
            </a:extLst>
          </p:cNvPr>
          <p:cNvSpPr/>
          <p:nvPr/>
        </p:nvSpPr>
        <p:spPr>
          <a:xfrm>
            <a:off x="9707964" y="2662754"/>
            <a:ext cx="2140086" cy="869950"/>
          </a:xfrm>
          <a:prstGeom prst="roundRect">
            <a:avLst/>
          </a:prstGeom>
          <a:no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Pflanze</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Rectangle: Rounded Corners 18">
            <a:extLst>
              <a:ext uri="{FF2B5EF4-FFF2-40B4-BE49-F238E27FC236}">
                <a16:creationId xmlns:a16="http://schemas.microsoft.com/office/drawing/2014/main" id="{FEC98938-7626-40F2-8B20-B2540CFB67D8}"/>
              </a:ext>
            </a:extLst>
          </p:cNvPr>
          <p:cNvSpPr/>
          <p:nvPr/>
        </p:nvSpPr>
        <p:spPr>
          <a:xfrm>
            <a:off x="9707964" y="4020942"/>
            <a:ext cx="2140086" cy="869950"/>
          </a:xfrm>
          <a:prstGeom prst="roundRect">
            <a:avLst/>
          </a:prstGeom>
          <a:no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März</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Rectangle: Rounded Corners 19">
            <a:extLst>
              <a:ext uri="{FF2B5EF4-FFF2-40B4-BE49-F238E27FC236}">
                <a16:creationId xmlns:a16="http://schemas.microsoft.com/office/drawing/2014/main" id="{EC617000-B15E-499C-9A4C-53B837F3CFC6}"/>
              </a:ext>
            </a:extLst>
          </p:cNvPr>
          <p:cNvSpPr/>
          <p:nvPr/>
        </p:nvSpPr>
        <p:spPr>
          <a:xfrm>
            <a:off x="9707964" y="5286664"/>
            <a:ext cx="2140086" cy="869950"/>
          </a:xfrm>
          <a:prstGeom prst="roundRect">
            <a:avLst/>
          </a:prstGeom>
          <a:no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tx1"/>
                </a:solidFill>
                <a:effectLst/>
                <a:uLnTx/>
                <a:uFillTx/>
                <a:latin typeface="Century Gothic" panose="020F0302020204030204"/>
                <a:ea typeface="+mn-ea"/>
                <a:cs typeface="+mn-cs"/>
              </a:rPr>
              <a:t>Ich </a:t>
            </a:r>
            <a:r>
              <a:rPr kumimoji="0" lang="en-GB" sz="2800" b="0" i="0" u="none" strike="noStrike" kern="1200" cap="none" spc="0" normalizeH="0" baseline="0" noProof="0" dirty="0" err="1">
                <a:ln>
                  <a:noFill/>
                </a:ln>
                <a:solidFill>
                  <a:schemeClr val="tx1"/>
                </a:solidFill>
                <a:effectLst/>
                <a:uLnTx/>
                <a:uFillTx/>
                <a:latin typeface="Century Gothic" panose="020F0302020204030204"/>
                <a:ea typeface="+mn-ea"/>
                <a:cs typeface="+mn-cs"/>
              </a:rPr>
              <a:t>begreife</a:t>
            </a:r>
            <a:endParaRPr kumimoji="0" lang="en-GB" sz="28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21" name="Rectangle: Rounded Corners 20">
            <a:extLst>
              <a:ext uri="{FF2B5EF4-FFF2-40B4-BE49-F238E27FC236}">
                <a16:creationId xmlns:a16="http://schemas.microsoft.com/office/drawing/2014/main" id="{DB20D0C1-980F-4ED4-93FB-627666785434}"/>
              </a:ext>
            </a:extLst>
          </p:cNvPr>
          <p:cNvSpPr/>
          <p:nvPr/>
        </p:nvSpPr>
        <p:spPr>
          <a:xfrm>
            <a:off x="2675046" y="5286664"/>
            <a:ext cx="2140086" cy="869950"/>
          </a:xfrm>
          <a:prstGeom prst="roundRect">
            <a:avLst/>
          </a:prstGeom>
          <a:no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tx1"/>
                </a:solidFill>
                <a:effectLst/>
                <a:uLnTx/>
                <a:uFillTx/>
                <a:latin typeface="Century Gothic" panose="020F0302020204030204"/>
                <a:ea typeface="+mn-ea"/>
                <a:cs typeface="+mn-cs"/>
              </a:rPr>
              <a:t>die </a:t>
            </a:r>
            <a:r>
              <a:rPr kumimoji="0" lang="en-GB" sz="2800" b="0" i="0" u="none" strike="noStrike" kern="1200" cap="none" spc="0" normalizeH="0" baseline="0" noProof="0" dirty="0" err="1">
                <a:ln>
                  <a:noFill/>
                </a:ln>
                <a:solidFill>
                  <a:schemeClr val="tx1"/>
                </a:solidFill>
                <a:effectLst/>
                <a:uLnTx/>
                <a:uFillTx/>
                <a:latin typeface="Century Gothic" panose="020F0302020204030204"/>
                <a:ea typeface="+mn-ea"/>
                <a:cs typeface="+mn-cs"/>
              </a:rPr>
              <a:t>Jahreszeit</a:t>
            </a:r>
            <a:endParaRPr kumimoji="0" lang="en-GB" sz="28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22" name="Rectangle: Rounded Corners 21">
            <a:extLst>
              <a:ext uri="{FF2B5EF4-FFF2-40B4-BE49-F238E27FC236}">
                <a16:creationId xmlns:a16="http://schemas.microsoft.com/office/drawing/2014/main" id="{82AED56D-91AC-4D40-AF47-54411E6FE83C}"/>
              </a:ext>
            </a:extLst>
          </p:cNvPr>
          <p:cNvSpPr/>
          <p:nvPr/>
        </p:nvSpPr>
        <p:spPr>
          <a:xfrm>
            <a:off x="4951079" y="5280453"/>
            <a:ext cx="2140086" cy="869950"/>
          </a:xfrm>
          <a:prstGeom prst="roundRect">
            <a:avLst/>
          </a:prstGeom>
          <a:no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chemeClr val="tx1"/>
                </a:solidFill>
                <a:effectLst/>
                <a:uLnTx/>
                <a:uFillTx/>
                <a:latin typeface="Century Gothic" panose="020F0302020204030204"/>
                <a:ea typeface="+mn-ea"/>
                <a:cs typeface="+mn-cs"/>
              </a:rPr>
              <a:t>freundlich</a:t>
            </a:r>
            <a:endParaRPr kumimoji="0" lang="en-GB" sz="28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23" name="Rectangle: Rounded Corners 22">
            <a:extLst>
              <a:ext uri="{FF2B5EF4-FFF2-40B4-BE49-F238E27FC236}">
                <a16:creationId xmlns:a16="http://schemas.microsoft.com/office/drawing/2014/main" id="{F711BE98-0451-4BC4-AAC2-68644A074F35}"/>
              </a:ext>
            </a:extLst>
          </p:cNvPr>
          <p:cNvSpPr/>
          <p:nvPr/>
        </p:nvSpPr>
        <p:spPr>
          <a:xfrm>
            <a:off x="7329521" y="5280453"/>
            <a:ext cx="2140086" cy="869950"/>
          </a:xfrm>
          <a:prstGeom prst="roundRect">
            <a:avLst/>
          </a:prstGeom>
          <a:no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tx1"/>
                </a:solidFill>
                <a:effectLst/>
                <a:uLnTx/>
                <a:uFillTx/>
                <a:latin typeface="Century Gothic" panose="020F0302020204030204"/>
                <a:ea typeface="+mn-ea"/>
                <a:cs typeface="+mn-cs"/>
              </a:rPr>
              <a:t>der Schuh</a:t>
            </a:r>
          </a:p>
        </p:txBody>
      </p:sp>
      <p:sp>
        <p:nvSpPr>
          <p:cNvPr id="25" name="Rectangle: Rounded Corners 24">
            <a:extLst>
              <a:ext uri="{FF2B5EF4-FFF2-40B4-BE49-F238E27FC236}">
                <a16:creationId xmlns:a16="http://schemas.microsoft.com/office/drawing/2014/main" id="{EE38EA05-49DA-45CE-A33B-490063ECA080}"/>
              </a:ext>
            </a:extLst>
          </p:cNvPr>
          <p:cNvSpPr/>
          <p:nvPr/>
        </p:nvSpPr>
        <p:spPr>
          <a:xfrm rot="20827266">
            <a:off x="4718359" y="2957067"/>
            <a:ext cx="2791898" cy="1338084"/>
          </a:xfrm>
          <a:prstGeom prst="roundRect">
            <a:avLst/>
          </a:prstGeom>
          <a:solidFill>
            <a:schemeClr val="tx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white"/>
                </a:solidFill>
                <a:effectLst/>
                <a:uLnTx/>
                <a:uFillTx/>
                <a:latin typeface="Century Gothic" panose="020F0302020204030204"/>
                <a:ea typeface="+mn-ea"/>
                <a:cs typeface="+mn-cs"/>
              </a:rPr>
              <a:t>to shower</a:t>
            </a:r>
          </a:p>
        </p:txBody>
      </p:sp>
      <p:sp>
        <p:nvSpPr>
          <p:cNvPr id="26" name="Rectangle: Rounded Corners 25">
            <a:extLst>
              <a:ext uri="{FF2B5EF4-FFF2-40B4-BE49-F238E27FC236}">
                <a16:creationId xmlns:a16="http://schemas.microsoft.com/office/drawing/2014/main" id="{8CA8DFBB-A589-4136-9469-7963D71276A4}"/>
              </a:ext>
            </a:extLst>
          </p:cNvPr>
          <p:cNvSpPr/>
          <p:nvPr/>
        </p:nvSpPr>
        <p:spPr>
          <a:xfrm rot="20827266">
            <a:off x="4718358" y="2957067"/>
            <a:ext cx="2791898" cy="1338084"/>
          </a:xfrm>
          <a:prstGeom prst="roundRect">
            <a:avLst/>
          </a:prstGeom>
          <a:solidFill>
            <a:schemeClr val="tx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white"/>
                </a:solidFill>
                <a:effectLst/>
                <a:uLnTx/>
                <a:uFillTx/>
                <a:latin typeface="Century Gothic" panose="020F0302020204030204"/>
                <a:ea typeface="+mn-ea"/>
                <a:cs typeface="+mn-cs"/>
              </a:rPr>
              <a:t>shoe</a:t>
            </a:r>
          </a:p>
        </p:txBody>
      </p:sp>
      <p:sp>
        <p:nvSpPr>
          <p:cNvPr id="27" name="Rectangle: Rounded Corners 26">
            <a:extLst>
              <a:ext uri="{FF2B5EF4-FFF2-40B4-BE49-F238E27FC236}">
                <a16:creationId xmlns:a16="http://schemas.microsoft.com/office/drawing/2014/main" id="{6BA447C9-92C5-4FEE-AE72-FBB3F0145525}"/>
              </a:ext>
            </a:extLst>
          </p:cNvPr>
          <p:cNvSpPr/>
          <p:nvPr/>
        </p:nvSpPr>
        <p:spPr>
          <a:xfrm rot="20827266">
            <a:off x="4725818" y="2957068"/>
            <a:ext cx="2791898" cy="1338084"/>
          </a:xfrm>
          <a:prstGeom prst="roundRect">
            <a:avLst/>
          </a:prstGeom>
          <a:solidFill>
            <a:schemeClr val="tx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white"/>
                </a:solidFill>
                <a:effectLst/>
                <a:uLnTx/>
                <a:uFillTx/>
                <a:latin typeface="Century Gothic" panose="020F0302020204030204"/>
                <a:ea typeface="+mn-ea"/>
                <a:cs typeface="+mn-cs"/>
              </a:rPr>
              <a:t>plant</a:t>
            </a:r>
          </a:p>
        </p:txBody>
      </p:sp>
      <p:sp>
        <p:nvSpPr>
          <p:cNvPr id="28" name="Rectangle: Rounded Corners 27">
            <a:extLst>
              <a:ext uri="{FF2B5EF4-FFF2-40B4-BE49-F238E27FC236}">
                <a16:creationId xmlns:a16="http://schemas.microsoft.com/office/drawing/2014/main" id="{79F46397-0BBB-4F7B-9556-440D17495ED1}"/>
              </a:ext>
            </a:extLst>
          </p:cNvPr>
          <p:cNvSpPr/>
          <p:nvPr/>
        </p:nvSpPr>
        <p:spPr>
          <a:xfrm rot="20827266">
            <a:off x="4733278" y="2956680"/>
            <a:ext cx="2791898" cy="1338084"/>
          </a:xfrm>
          <a:prstGeom prst="roundRect">
            <a:avLst/>
          </a:prstGeom>
          <a:solidFill>
            <a:schemeClr val="tx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Century Gothic" panose="020F0302020204030204"/>
                <a:ea typeface="+mn-ea"/>
                <a:cs typeface="+mn-cs"/>
              </a:rPr>
              <a:t>time (occasion)</a:t>
            </a:r>
          </a:p>
        </p:txBody>
      </p:sp>
      <p:sp>
        <p:nvSpPr>
          <p:cNvPr id="29" name="Rectangle: Rounded Corners 28">
            <a:extLst>
              <a:ext uri="{FF2B5EF4-FFF2-40B4-BE49-F238E27FC236}">
                <a16:creationId xmlns:a16="http://schemas.microsoft.com/office/drawing/2014/main" id="{C6D2BC5A-9076-4CF6-82F9-7AD2B7432312}"/>
              </a:ext>
            </a:extLst>
          </p:cNvPr>
          <p:cNvSpPr/>
          <p:nvPr/>
        </p:nvSpPr>
        <p:spPr>
          <a:xfrm rot="20827266">
            <a:off x="4748899" y="2945917"/>
            <a:ext cx="2791898" cy="1338084"/>
          </a:xfrm>
          <a:prstGeom prst="roundRect">
            <a:avLst/>
          </a:prstGeom>
          <a:solidFill>
            <a:schemeClr val="tx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Century Gothic" panose="020F0302020204030204"/>
                <a:ea typeface="+mn-ea"/>
                <a:cs typeface="+mn-cs"/>
              </a:rPr>
              <a:t>friendly</a:t>
            </a:r>
          </a:p>
        </p:txBody>
      </p:sp>
      <p:sp>
        <p:nvSpPr>
          <p:cNvPr id="38" name="Rectangle: Rounded Corners 37">
            <a:extLst>
              <a:ext uri="{FF2B5EF4-FFF2-40B4-BE49-F238E27FC236}">
                <a16:creationId xmlns:a16="http://schemas.microsoft.com/office/drawing/2014/main" id="{056378E4-AC29-460F-864F-287A7D1DE853}"/>
              </a:ext>
            </a:extLst>
          </p:cNvPr>
          <p:cNvSpPr/>
          <p:nvPr/>
        </p:nvSpPr>
        <p:spPr>
          <a:xfrm rot="20827266">
            <a:off x="4744364" y="2924463"/>
            <a:ext cx="2791898" cy="1338084"/>
          </a:xfrm>
          <a:prstGeom prst="roundRect">
            <a:avLst/>
          </a:prstGeom>
          <a:solidFill>
            <a:schemeClr val="tx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Century Gothic" panose="020F0302020204030204"/>
                <a:ea typeface="+mn-ea"/>
                <a:cs typeface="+mn-cs"/>
              </a:rPr>
              <a:t>December</a:t>
            </a:r>
          </a:p>
        </p:txBody>
      </p:sp>
      <p:sp>
        <p:nvSpPr>
          <p:cNvPr id="30" name="Rectangle: Rounded Corners 29">
            <a:extLst>
              <a:ext uri="{FF2B5EF4-FFF2-40B4-BE49-F238E27FC236}">
                <a16:creationId xmlns:a16="http://schemas.microsoft.com/office/drawing/2014/main" id="{B6681387-2BE2-4B04-9B7B-77F11D058FC6}"/>
              </a:ext>
            </a:extLst>
          </p:cNvPr>
          <p:cNvSpPr/>
          <p:nvPr/>
        </p:nvSpPr>
        <p:spPr>
          <a:xfrm rot="20827266">
            <a:off x="4744364" y="2930791"/>
            <a:ext cx="2791898" cy="1338084"/>
          </a:xfrm>
          <a:prstGeom prst="roundRect">
            <a:avLst/>
          </a:prstGeom>
          <a:solidFill>
            <a:schemeClr val="tx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entury Gothic" panose="020F0302020204030204"/>
                <a:ea typeface="+mn-ea"/>
                <a:cs typeface="+mn-cs"/>
              </a:rPr>
              <a:t>comfortable</a:t>
            </a:r>
          </a:p>
        </p:txBody>
      </p:sp>
      <p:sp>
        <p:nvSpPr>
          <p:cNvPr id="31" name="Rectangle: Rounded Corners 30">
            <a:extLst>
              <a:ext uri="{FF2B5EF4-FFF2-40B4-BE49-F238E27FC236}">
                <a16:creationId xmlns:a16="http://schemas.microsoft.com/office/drawing/2014/main" id="{168B2E95-EAE7-4525-82A7-DF9EF35E5C0E}"/>
              </a:ext>
            </a:extLst>
          </p:cNvPr>
          <p:cNvSpPr/>
          <p:nvPr/>
        </p:nvSpPr>
        <p:spPr>
          <a:xfrm rot="20827266">
            <a:off x="4762910" y="2930791"/>
            <a:ext cx="2791898" cy="1338084"/>
          </a:xfrm>
          <a:prstGeom prst="roundRect">
            <a:avLst/>
          </a:prstGeom>
          <a:solidFill>
            <a:schemeClr val="tx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entury Gothic" panose="020F0302020204030204"/>
                <a:ea typeface="+mn-ea"/>
                <a:cs typeface="+mn-cs"/>
              </a:rPr>
              <a:t>I understand</a:t>
            </a:r>
          </a:p>
        </p:txBody>
      </p:sp>
      <p:sp>
        <p:nvSpPr>
          <p:cNvPr id="32" name="Rectangle: Rounded Corners 31">
            <a:extLst>
              <a:ext uri="{FF2B5EF4-FFF2-40B4-BE49-F238E27FC236}">
                <a16:creationId xmlns:a16="http://schemas.microsoft.com/office/drawing/2014/main" id="{CAFDFA81-D677-4D3E-88F4-94CC2B2B9476}"/>
              </a:ext>
            </a:extLst>
          </p:cNvPr>
          <p:cNvSpPr/>
          <p:nvPr/>
        </p:nvSpPr>
        <p:spPr>
          <a:xfrm rot="20827266">
            <a:off x="4753422" y="2928723"/>
            <a:ext cx="2791898" cy="1338084"/>
          </a:xfrm>
          <a:prstGeom prst="roundRect">
            <a:avLst/>
          </a:prstGeom>
          <a:solidFill>
            <a:schemeClr val="tx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entury Gothic" panose="020F0302020204030204"/>
                <a:ea typeface="+mn-ea"/>
                <a:cs typeface="+mn-cs"/>
              </a:rPr>
              <a:t>season</a:t>
            </a:r>
          </a:p>
        </p:txBody>
      </p:sp>
      <p:sp>
        <p:nvSpPr>
          <p:cNvPr id="33" name="Rectangle: Rounded Corners 32">
            <a:extLst>
              <a:ext uri="{FF2B5EF4-FFF2-40B4-BE49-F238E27FC236}">
                <a16:creationId xmlns:a16="http://schemas.microsoft.com/office/drawing/2014/main" id="{2EB922E3-C2CC-45CA-B58D-5C4A6CD490A8}"/>
              </a:ext>
            </a:extLst>
          </p:cNvPr>
          <p:cNvSpPr/>
          <p:nvPr/>
        </p:nvSpPr>
        <p:spPr>
          <a:xfrm rot="20827266">
            <a:off x="4769527" y="2924464"/>
            <a:ext cx="2791898" cy="1338084"/>
          </a:xfrm>
          <a:prstGeom prst="roundRect">
            <a:avLst/>
          </a:prstGeom>
          <a:solidFill>
            <a:schemeClr val="tx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entury Gothic" panose="020F0302020204030204"/>
                <a:ea typeface="+mn-ea"/>
                <a:cs typeface="+mn-cs"/>
              </a:rPr>
              <a:t>again</a:t>
            </a:r>
          </a:p>
        </p:txBody>
      </p:sp>
      <p:sp>
        <p:nvSpPr>
          <p:cNvPr id="34" name="Rectangle: Rounded Corners 33">
            <a:extLst>
              <a:ext uri="{FF2B5EF4-FFF2-40B4-BE49-F238E27FC236}">
                <a16:creationId xmlns:a16="http://schemas.microsoft.com/office/drawing/2014/main" id="{860DFFC3-2CC8-4628-A665-4D9A5B9583C3}"/>
              </a:ext>
            </a:extLst>
          </p:cNvPr>
          <p:cNvSpPr/>
          <p:nvPr/>
        </p:nvSpPr>
        <p:spPr>
          <a:xfrm rot="20827266">
            <a:off x="4772399" y="2929757"/>
            <a:ext cx="2791898" cy="1338084"/>
          </a:xfrm>
          <a:prstGeom prst="roundRect">
            <a:avLst/>
          </a:prstGeom>
          <a:solidFill>
            <a:schemeClr val="tx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entury Gothic" panose="020F0302020204030204"/>
                <a:ea typeface="+mn-ea"/>
                <a:cs typeface="+mn-cs"/>
              </a:rPr>
              <a:t>March</a:t>
            </a:r>
          </a:p>
        </p:txBody>
      </p:sp>
      <p:sp>
        <p:nvSpPr>
          <p:cNvPr id="35" name="Rectangle: Rounded Corners 34">
            <a:extLst>
              <a:ext uri="{FF2B5EF4-FFF2-40B4-BE49-F238E27FC236}">
                <a16:creationId xmlns:a16="http://schemas.microsoft.com/office/drawing/2014/main" id="{AB54062E-2948-4AB1-9902-0B015A4A9DFF}"/>
              </a:ext>
            </a:extLst>
          </p:cNvPr>
          <p:cNvSpPr/>
          <p:nvPr/>
        </p:nvSpPr>
        <p:spPr>
          <a:xfrm rot="20827266">
            <a:off x="4785633" y="2922831"/>
            <a:ext cx="2791898" cy="1338084"/>
          </a:xfrm>
          <a:prstGeom prst="roundRect">
            <a:avLst/>
          </a:prstGeom>
          <a:solidFill>
            <a:schemeClr val="tx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entury Gothic" panose="020F0302020204030204"/>
                <a:ea typeface="+mn-ea"/>
                <a:cs typeface="+mn-cs"/>
              </a:rPr>
              <a:t>look</a:t>
            </a:r>
          </a:p>
        </p:txBody>
      </p:sp>
      <p:sp>
        <p:nvSpPr>
          <p:cNvPr id="36" name="Rectangle: Rounded Corners 35">
            <a:extLst>
              <a:ext uri="{FF2B5EF4-FFF2-40B4-BE49-F238E27FC236}">
                <a16:creationId xmlns:a16="http://schemas.microsoft.com/office/drawing/2014/main" id="{A17D1E94-986A-4C14-834B-50E32A75371C}"/>
              </a:ext>
            </a:extLst>
          </p:cNvPr>
          <p:cNvSpPr/>
          <p:nvPr/>
        </p:nvSpPr>
        <p:spPr>
          <a:xfrm rot="20827266">
            <a:off x="4771316" y="2936683"/>
            <a:ext cx="2791898" cy="1338084"/>
          </a:xfrm>
          <a:prstGeom prst="roundRect">
            <a:avLst/>
          </a:prstGeom>
          <a:solidFill>
            <a:schemeClr val="tx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entury Gothic" panose="020F0302020204030204"/>
                <a:ea typeface="+mn-ea"/>
                <a:cs typeface="+mn-cs"/>
              </a:rPr>
              <a:t>to understand</a:t>
            </a:r>
          </a:p>
        </p:txBody>
      </p:sp>
      <p:sp>
        <p:nvSpPr>
          <p:cNvPr id="37" name="Rectangle: Rounded Corners 36">
            <a:extLst>
              <a:ext uri="{FF2B5EF4-FFF2-40B4-BE49-F238E27FC236}">
                <a16:creationId xmlns:a16="http://schemas.microsoft.com/office/drawing/2014/main" id="{FEB81550-1D00-4BF9-9756-A95DFA6A846C}"/>
              </a:ext>
            </a:extLst>
          </p:cNvPr>
          <p:cNvSpPr/>
          <p:nvPr/>
        </p:nvSpPr>
        <p:spPr>
          <a:xfrm rot="20827266">
            <a:off x="4770964" y="2929756"/>
            <a:ext cx="2791898" cy="1338084"/>
          </a:xfrm>
          <a:prstGeom prst="roundRect">
            <a:avLst/>
          </a:prstGeom>
          <a:solidFill>
            <a:schemeClr val="tx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entury Gothic" panose="020F0302020204030204"/>
                <a:ea typeface="+mn-ea"/>
                <a:cs typeface="+mn-cs"/>
              </a:rPr>
              <a:t>change</a:t>
            </a:r>
          </a:p>
        </p:txBody>
      </p:sp>
    </p:spTree>
    <p:extLst>
      <p:ext uri="{BB962C8B-B14F-4D97-AF65-F5344CB8AC3E}">
        <p14:creationId xmlns:p14="http://schemas.microsoft.com/office/powerpoint/2010/main" val="3569182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mph" presetSubtype="2" fill="hold" nodeType="clickEffect">
                                  <p:stCondLst>
                                    <p:cond delay="0"/>
                                  </p:stCondLst>
                                  <p:childTnLst>
                                    <p:animClr clrSpc="rgb" dir="cw">
                                      <p:cBhvr>
                                        <p:cTn id="10" dur="2000" fill="hold"/>
                                        <p:tgtEl>
                                          <p:spTgt spid="13"/>
                                        </p:tgtEl>
                                        <p:attrNameLst>
                                          <p:attrName>fillcolor</p:attrName>
                                        </p:attrNameLst>
                                      </p:cBhvr>
                                      <p:to>
                                        <a:srgbClr val="FCCF28"/>
                                      </p:to>
                                    </p:animClr>
                                    <p:set>
                                      <p:cBhvr>
                                        <p:cTn id="11" dur="2000" fill="hold"/>
                                        <p:tgtEl>
                                          <p:spTgt spid="13"/>
                                        </p:tgtEl>
                                        <p:attrNameLst>
                                          <p:attrName>fill.type</p:attrName>
                                        </p:attrNameLst>
                                      </p:cBhvr>
                                      <p:to>
                                        <p:strVal val="solid"/>
                                      </p:to>
                                    </p:set>
                                    <p:set>
                                      <p:cBhvr>
                                        <p:cTn id="12" dur="2000" fill="hold"/>
                                        <p:tgtEl>
                                          <p:spTgt spid="13"/>
                                        </p:tgtEl>
                                        <p:attrNameLst>
                                          <p:attrName>fill.on</p:attrName>
                                        </p:attrNameLst>
                                      </p:cBhvr>
                                      <p:to>
                                        <p:strVal val="tru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23"/>
                                        </p:tgtEl>
                                        <p:attrNameLst>
                                          <p:attrName>fillcolor</p:attrName>
                                        </p:attrNameLst>
                                      </p:cBhvr>
                                      <p:to>
                                        <a:srgbClr val="FCCF28"/>
                                      </p:to>
                                    </p:animClr>
                                    <p:set>
                                      <p:cBhvr>
                                        <p:cTn id="21" dur="2000" fill="hold"/>
                                        <p:tgtEl>
                                          <p:spTgt spid="23"/>
                                        </p:tgtEl>
                                        <p:attrNameLst>
                                          <p:attrName>fill.type</p:attrName>
                                        </p:attrNameLst>
                                      </p:cBhvr>
                                      <p:to>
                                        <p:strVal val="solid"/>
                                      </p:to>
                                    </p:set>
                                    <p:set>
                                      <p:cBhvr>
                                        <p:cTn id="22" dur="2000" fill="hold"/>
                                        <p:tgtEl>
                                          <p:spTgt spid="23"/>
                                        </p:tgtEl>
                                        <p:attrNameLst>
                                          <p:attrName>fill.on</p:attrName>
                                        </p:attrNameLst>
                                      </p:cBhvr>
                                      <p:to>
                                        <p:strVal val="tru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mph" presetSubtype="2" fill="hold" nodeType="clickEffect">
                                  <p:stCondLst>
                                    <p:cond delay="0"/>
                                  </p:stCondLst>
                                  <p:childTnLst>
                                    <p:animClr clrSpc="rgb" dir="cw">
                                      <p:cBhvr>
                                        <p:cTn id="30" dur="2000" fill="hold"/>
                                        <p:tgtEl>
                                          <p:spTgt spid="18"/>
                                        </p:tgtEl>
                                        <p:attrNameLst>
                                          <p:attrName>fillcolor</p:attrName>
                                        </p:attrNameLst>
                                      </p:cBhvr>
                                      <p:to>
                                        <a:srgbClr val="FCCF28"/>
                                      </p:to>
                                    </p:animClr>
                                    <p:set>
                                      <p:cBhvr>
                                        <p:cTn id="31" dur="2000" fill="hold"/>
                                        <p:tgtEl>
                                          <p:spTgt spid="18"/>
                                        </p:tgtEl>
                                        <p:attrNameLst>
                                          <p:attrName>fill.type</p:attrName>
                                        </p:attrNameLst>
                                      </p:cBhvr>
                                      <p:to>
                                        <p:strVal val="solid"/>
                                      </p:to>
                                    </p:set>
                                    <p:set>
                                      <p:cBhvr>
                                        <p:cTn id="32" dur="2000" fill="hold"/>
                                        <p:tgtEl>
                                          <p:spTgt spid="18"/>
                                        </p:tgtEl>
                                        <p:attrNameLst>
                                          <p:attrName>fill.on</p:attrName>
                                        </p:attrNameLst>
                                      </p:cBhvr>
                                      <p:to>
                                        <p:strVal val="tru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mph" presetSubtype="2" fill="hold" nodeType="clickEffect">
                                  <p:stCondLst>
                                    <p:cond delay="0"/>
                                  </p:stCondLst>
                                  <p:childTnLst>
                                    <p:animClr clrSpc="rgb" dir="cw">
                                      <p:cBhvr>
                                        <p:cTn id="40" dur="2000" fill="hold"/>
                                        <p:tgtEl>
                                          <p:spTgt spid="2"/>
                                        </p:tgtEl>
                                        <p:attrNameLst>
                                          <p:attrName>fillcolor</p:attrName>
                                        </p:attrNameLst>
                                      </p:cBhvr>
                                      <p:to>
                                        <a:srgbClr val="FCCF28"/>
                                      </p:to>
                                    </p:animClr>
                                    <p:set>
                                      <p:cBhvr>
                                        <p:cTn id="41" dur="2000" fill="hold"/>
                                        <p:tgtEl>
                                          <p:spTgt spid="2"/>
                                        </p:tgtEl>
                                        <p:attrNameLst>
                                          <p:attrName>fill.type</p:attrName>
                                        </p:attrNameLst>
                                      </p:cBhvr>
                                      <p:to>
                                        <p:strVal val="solid"/>
                                      </p:to>
                                    </p:set>
                                    <p:set>
                                      <p:cBhvr>
                                        <p:cTn id="42" dur="2000" fill="hold"/>
                                        <p:tgtEl>
                                          <p:spTgt spid="2"/>
                                        </p:tgtEl>
                                        <p:attrNameLst>
                                          <p:attrName>fill.on</p:attrName>
                                        </p:attrNameLst>
                                      </p:cBhvr>
                                      <p:to>
                                        <p:strVal val="tru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mph" presetSubtype="2" fill="hold" nodeType="clickEffect">
                                  <p:stCondLst>
                                    <p:cond delay="0"/>
                                  </p:stCondLst>
                                  <p:childTnLst>
                                    <p:animClr clrSpc="rgb" dir="cw">
                                      <p:cBhvr>
                                        <p:cTn id="50" dur="2000" fill="hold"/>
                                        <p:tgtEl>
                                          <p:spTgt spid="22"/>
                                        </p:tgtEl>
                                        <p:attrNameLst>
                                          <p:attrName>fillcolor</p:attrName>
                                        </p:attrNameLst>
                                      </p:cBhvr>
                                      <p:to>
                                        <a:srgbClr val="FCCF28"/>
                                      </p:to>
                                    </p:animClr>
                                    <p:set>
                                      <p:cBhvr>
                                        <p:cTn id="51" dur="2000" fill="hold"/>
                                        <p:tgtEl>
                                          <p:spTgt spid="22"/>
                                        </p:tgtEl>
                                        <p:attrNameLst>
                                          <p:attrName>fill.type</p:attrName>
                                        </p:attrNameLst>
                                      </p:cBhvr>
                                      <p:to>
                                        <p:strVal val="solid"/>
                                      </p:to>
                                    </p:set>
                                    <p:set>
                                      <p:cBhvr>
                                        <p:cTn id="52" dur="2000" fill="hold"/>
                                        <p:tgtEl>
                                          <p:spTgt spid="22"/>
                                        </p:tgtEl>
                                        <p:attrNameLst>
                                          <p:attrName>fill.on</p:attrName>
                                        </p:attrNameLst>
                                      </p:cBhvr>
                                      <p:to>
                                        <p:strVal val="tru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mph" presetSubtype="2" fill="hold" nodeType="clickEffect">
                                  <p:stCondLst>
                                    <p:cond delay="0"/>
                                  </p:stCondLst>
                                  <p:childTnLst>
                                    <p:animClr clrSpc="rgb" dir="cw">
                                      <p:cBhvr>
                                        <p:cTn id="60" dur="2000" fill="hold"/>
                                        <p:tgtEl>
                                          <p:spTgt spid="17"/>
                                        </p:tgtEl>
                                        <p:attrNameLst>
                                          <p:attrName>fillcolor</p:attrName>
                                        </p:attrNameLst>
                                      </p:cBhvr>
                                      <p:to>
                                        <a:srgbClr val="FCCF28"/>
                                      </p:to>
                                    </p:animClr>
                                    <p:set>
                                      <p:cBhvr>
                                        <p:cTn id="61" dur="2000" fill="hold"/>
                                        <p:tgtEl>
                                          <p:spTgt spid="17"/>
                                        </p:tgtEl>
                                        <p:attrNameLst>
                                          <p:attrName>fill.type</p:attrName>
                                        </p:attrNameLst>
                                      </p:cBhvr>
                                      <p:to>
                                        <p:strVal val="solid"/>
                                      </p:to>
                                    </p:set>
                                    <p:set>
                                      <p:cBhvr>
                                        <p:cTn id="62" dur="2000" fill="hold"/>
                                        <p:tgtEl>
                                          <p:spTgt spid="17"/>
                                        </p:tgtEl>
                                        <p:attrNameLst>
                                          <p:attrName>fill.on</p:attrName>
                                        </p:attrNameLst>
                                      </p:cBhvr>
                                      <p:to>
                                        <p:strVal val="tru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mph" presetSubtype="2" fill="hold" nodeType="clickEffect">
                                  <p:stCondLst>
                                    <p:cond delay="0"/>
                                  </p:stCondLst>
                                  <p:childTnLst>
                                    <p:animClr clrSpc="rgb" dir="cw">
                                      <p:cBhvr>
                                        <p:cTn id="70" dur="2000" fill="hold"/>
                                        <p:tgtEl>
                                          <p:spTgt spid="14"/>
                                        </p:tgtEl>
                                        <p:attrNameLst>
                                          <p:attrName>fillcolor</p:attrName>
                                        </p:attrNameLst>
                                      </p:cBhvr>
                                      <p:to>
                                        <a:srgbClr val="FCCF28"/>
                                      </p:to>
                                    </p:animClr>
                                    <p:set>
                                      <p:cBhvr>
                                        <p:cTn id="71" dur="2000" fill="hold"/>
                                        <p:tgtEl>
                                          <p:spTgt spid="14"/>
                                        </p:tgtEl>
                                        <p:attrNameLst>
                                          <p:attrName>fill.type</p:attrName>
                                        </p:attrNameLst>
                                      </p:cBhvr>
                                      <p:to>
                                        <p:strVal val="solid"/>
                                      </p:to>
                                    </p:set>
                                    <p:set>
                                      <p:cBhvr>
                                        <p:cTn id="72" dur="2000" fill="hold"/>
                                        <p:tgtEl>
                                          <p:spTgt spid="14"/>
                                        </p:tgtEl>
                                        <p:attrNameLst>
                                          <p:attrName>fill.on</p:attrName>
                                        </p:attrNameLst>
                                      </p:cBhvr>
                                      <p:to>
                                        <p:strVal val="tru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1"/>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mph" presetSubtype="2" fill="hold" nodeType="clickEffect">
                                  <p:stCondLst>
                                    <p:cond delay="0"/>
                                  </p:stCondLst>
                                  <p:childTnLst>
                                    <p:animClr clrSpc="rgb" dir="cw">
                                      <p:cBhvr>
                                        <p:cTn id="80" dur="2000" fill="hold"/>
                                        <p:tgtEl>
                                          <p:spTgt spid="20"/>
                                        </p:tgtEl>
                                        <p:attrNameLst>
                                          <p:attrName>fillcolor</p:attrName>
                                        </p:attrNameLst>
                                      </p:cBhvr>
                                      <p:to>
                                        <a:srgbClr val="FCCF28"/>
                                      </p:to>
                                    </p:animClr>
                                    <p:set>
                                      <p:cBhvr>
                                        <p:cTn id="81" dur="2000" fill="hold"/>
                                        <p:tgtEl>
                                          <p:spTgt spid="20"/>
                                        </p:tgtEl>
                                        <p:attrNameLst>
                                          <p:attrName>fill.type</p:attrName>
                                        </p:attrNameLst>
                                      </p:cBhvr>
                                      <p:to>
                                        <p:strVal val="solid"/>
                                      </p:to>
                                    </p:set>
                                    <p:set>
                                      <p:cBhvr>
                                        <p:cTn id="82" dur="2000" fill="hold"/>
                                        <p:tgtEl>
                                          <p:spTgt spid="20"/>
                                        </p:tgtEl>
                                        <p:attrNameLst>
                                          <p:attrName>fill.on</p:attrName>
                                        </p:attrNameLst>
                                      </p:cBhvr>
                                      <p:to>
                                        <p:strVal val="tru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2"/>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mph" presetSubtype="2" fill="hold" nodeType="clickEffect">
                                  <p:stCondLst>
                                    <p:cond delay="0"/>
                                  </p:stCondLst>
                                  <p:childTnLst>
                                    <p:animClr clrSpc="rgb" dir="cw">
                                      <p:cBhvr>
                                        <p:cTn id="90" dur="2000" fill="hold"/>
                                        <p:tgtEl>
                                          <p:spTgt spid="21"/>
                                        </p:tgtEl>
                                        <p:attrNameLst>
                                          <p:attrName>fillcolor</p:attrName>
                                        </p:attrNameLst>
                                      </p:cBhvr>
                                      <p:to>
                                        <a:srgbClr val="FCCF28"/>
                                      </p:to>
                                    </p:animClr>
                                    <p:set>
                                      <p:cBhvr>
                                        <p:cTn id="91" dur="2000" fill="hold"/>
                                        <p:tgtEl>
                                          <p:spTgt spid="21"/>
                                        </p:tgtEl>
                                        <p:attrNameLst>
                                          <p:attrName>fill.type</p:attrName>
                                        </p:attrNameLst>
                                      </p:cBhvr>
                                      <p:to>
                                        <p:strVal val="solid"/>
                                      </p:to>
                                    </p:set>
                                    <p:set>
                                      <p:cBhvr>
                                        <p:cTn id="92" dur="2000" fill="hold"/>
                                        <p:tgtEl>
                                          <p:spTgt spid="21"/>
                                        </p:tgtEl>
                                        <p:attrNameLst>
                                          <p:attrName>fill.on</p:attrName>
                                        </p:attrNameLst>
                                      </p:cBhvr>
                                      <p:to>
                                        <p:strVal val="tru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33"/>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mph" presetSubtype="2" fill="hold" nodeType="clickEffect">
                                  <p:stCondLst>
                                    <p:cond delay="0"/>
                                  </p:stCondLst>
                                  <p:childTnLst>
                                    <p:animClr clrSpc="rgb" dir="cw">
                                      <p:cBhvr>
                                        <p:cTn id="100" dur="2000" fill="hold"/>
                                        <p:tgtEl>
                                          <p:spTgt spid="11"/>
                                        </p:tgtEl>
                                        <p:attrNameLst>
                                          <p:attrName>fillcolor</p:attrName>
                                        </p:attrNameLst>
                                      </p:cBhvr>
                                      <p:to>
                                        <a:srgbClr val="FCCF28"/>
                                      </p:to>
                                    </p:animClr>
                                    <p:set>
                                      <p:cBhvr>
                                        <p:cTn id="101" dur="2000" fill="hold"/>
                                        <p:tgtEl>
                                          <p:spTgt spid="11"/>
                                        </p:tgtEl>
                                        <p:attrNameLst>
                                          <p:attrName>fill.type</p:attrName>
                                        </p:attrNameLst>
                                      </p:cBhvr>
                                      <p:to>
                                        <p:strVal val="solid"/>
                                      </p:to>
                                    </p:set>
                                    <p:set>
                                      <p:cBhvr>
                                        <p:cTn id="102" dur="2000" fill="hold"/>
                                        <p:tgtEl>
                                          <p:spTgt spid="11"/>
                                        </p:tgtEl>
                                        <p:attrNameLst>
                                          <p:attrName>fill.on</p:attrName>
                                        </p:attrNameLst>
                                      </p:cBhvr>
                                      <p:to>
                                        <p:strVal val="tru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34"/>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mph" presetSubtype="2" fill="hold" nodeType="clickEffect">
                                  <p:stCondLst>
                                    <p:cond delay="0"/>
                                  </p:stCondLst>
                                  <p:childTnLst>
                                    <p:animClr clrSpc="rgb" dir="cw">
                                      <p:cBhvr>
                                        <p:cTn id="110" dur="2000" fill="hold"/>
                                        <p:tgtEl>
                                          <p:spTgt spid="19"/>
                                        </p:tgtEl>
                                        <p:attrNameLst>
                                          <p:attrName>fillcolor</p:attrName>
                                        </p:attrNameLst>
                                      </p:cBhvr>
                                      <p:to>
                                        <a:srgbClr val="FCCF28"/>
                                      </p:to>
                                    </p:animClr>
                                    <p:set>
                                      <p:cBhvr>
                                        <p:cTn id="111" dur="2000" fill="hold"/>
                                        <p:tgtEl>
                                          <p:spTgt spid="19"/>
                                        </p:tgtEl>
                                        <p:attrNameLst>
                                          <p:attrName>fill.type</p:attrName>
                                        </p:attrNameLst>
                                      </p:cBhvr>
                                      <p:to>
                                        <p:strVal val="solid"/>
                                      </p:to>
                                    </p:set>
                                    <p:set>
                                      <p:cBhvr>
                                        <p:cTn id="112" dur="2000" fill="hold"/>
                                        <p:tgtEl>
                                          <p:spTgt spid="19"/>
                                        </p:tgtEl>
                                        <p:attrNameLst>
                                          <p:attrName>fill.on</p:attrName>
                                        </p:attrNameLst>
                                      </p:cBhvr>
                                      <p:to>
                                        <p:strVal val="tru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35"/>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mph" presetSubtype="2" fill="hold" nodeType="clickEffect">
                                  <p:stCondLst>
                                    <p:cond delay="0"/>
                                  </p:stCondLst>
                                  <p:childTnLst>
                                    <p:animClr clrSpc="rgb" dir="cw">
                                      <p:cBhvr>
                                        <p:cTn id="120" dur="2000" fill="hold"/>
                                        <p:tgtEl>
                                          <p:spTgt spid="16"/>
                                        </p:tgtEl>
                                        <p:attrNameLst>
                                          <p:attrName>fillcolor</p:attrName>
                                        </p:attrNameLst>
                                      </p:cBhvr>
                                      <p:to>
                                        <a:srgbClr val="FCCF28"/>
                                      </p:to>
                                    </p:animClr>
                                    <p:set>
                                      <p:cBhvr>
                                        <p:cTn id="121" dur="2000" fill="hold"/>
                                        <p:tgtEl>
                                          <p:spTgt spid="16"/>
                                        </p:tgtEl>
                                        <p:attrNameLst>
                                          <p:attrName>fill.type</p:attrName>
                                        </p:attrNameLst>
                                      </p:cBhvr>
                                      <p:to>
                                        <p:strVal val="solid"/>
                                      </p:to>
                                    </p:set>
                                    <p:set>
                                      <p:cBhvr>
                                        <p:cTn id="122" dur="2000" fill="hold"/>
                                        <p:tgtEl>
                                          <p:spTgt spid="16"/>
                                        </p:tgtEl>
                                        <p:attrNameLst>
                                          <p:attrName>fill.on</p:attrName>
                                        </p:attrNameLst>
                                      </p:cBhvr>
                                      <p:to>
                                        <p:strVal val="tru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36"/>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mph" presetSubtype="2" fill="hold" nodeType="clickEffect">
                                  <p:stCondLst>
                                    <p:cond delay="0"/>
                                  </p:stCondLst>
                                  <p:childTnLst>
                                    <p:animClr clrSpc="rgb" dir="cw">
                                      <p:cBhvr>
                                        <p:cTn id="130" dur="2000" fill="hold"/>
                                        <p:tgtEl>
                                          <p:spTgt spid="12"/>
                                        </p:tgtEl>
                                        <p:attrNameLst>
                                          <p:attrName>fillcolor</p:attrName>
                                        </p:attrNameLst>
                                      </p:cBhvr>
                                      <p:to>
                                        <a:srgbClr val="FCCF28"/>
                                      </p:to>
                                    </p:animClr>
                                    <p:set>
                                      <p:cBhvr>
                                        <p:cTn id="131" dur="2000" fill="hold"/>
                                        <p:tgtEl>
                                          <p:spTgt spid="12"/>
                                        </p:tgtEl>
                                        <p:attrNameLst>
                                          <p:attrName>fill.type</p:attrName>
                                        </p:attrNameLst>
                                      </p:cBhvr>
                                      <p:to>
                                        <p:strVal val="solid"/>
                                      </p:to>
                                    </p:set>
                                    <p:set>
                                      <p:cBhvr>
                                        <p:cTn id="132" dur="2000" fill="hold"/>
                                        <p:tgtEl>
                                          <p:spTgt spid="12"/>
                                        </p:tgtEl>
                                        <p:attrNameLst>
                                          <p:attrName>fill.on</p:attrName>
                                        </p:attrNameLst>
                                      </p:cBhvr>
                                      <p:to>
                                        <p:strVal val="true"/>
                                      </p:to>
                                    </p:se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grpId="0" nodeType="clickEffect">
                                  <p:stCondLst>
                                    <p:cond delay="0"/>
                                  </p:stCondLst>
                                  <p:childTnLst>
                                    <p:set>
                                      <p:cBhvr>
                                        <p:cTn id="136" dur="1" fill="hold">
                                          <p:stCondLst>
                                            <p:cond delay="0"/>
                                          </p:stCondLst>
                                        </p:cTn>
                                        <p:tgtEl>
                                          <p:spTgt spid="37"/>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1" presetClass="emph" presetSubtype="2" fill="hold" nodeType="clickEffect">
                                  <p:stCondLst>
                                    <p:cond delay="0"/>
                                  </p:stCondLst>
                                  <p:childTnLst>
                                    <p:animClr clrSpc="rgb" dir="cw">
                                      <p:cBhvr>
                                        <p:cTn id="140" dur="2000" fill="hold"/>
                                        <p:tgtEl>
                                          <p:spTgt spid="15"/>
                                        </p:tgtEl>
                                        <p:attrNameLst>
                                          <p:attrName>fillcolor</p:attrName>
                                        </p:attrNameLst>
                                      </p:cBhvr>
                                      <p:to>
                                        <a:srgbClr val="FCCF28"/>
                                      </p:to>
                                    </p:animClr>
                                    <p:set>
                                      <p:cBhvr>
                                        <p:cTn id="141" dur="2000" fill="hold"/>
                                        <p:tgtEl>
                                          <p:spTgt spid="15"/>
                                        </p:tgtEl>
                                        <p:attrNameLst>
                                          <p:attrName>fill.type</p:attrName>
                                        </p:attrNameLst>
                                      </p:cBhvr>
                                      <p:to>
                                        <p:strVal val="solid"/>
                                      </p:to>
                                    </p:set>
                                    <p:set>
                                      <p:cBhvr>
                                        <p:cTn id="142" dur="2000" fill="hold"/>
                                        <p:tgtEl>
                                          <p:spTgt spid="1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animBg="1"/>
      <p:bldP spid="38" grpId="0" animBg="1"/>
      <p:bldP spid="30" grpId="0" animBg="1"/>
      <p:bldP spid="31" grpId="0" animBg="1"/>
      <p:bldP spid="32" grpId="0" animBg="1"/>
      <p:bldP spid="33" grpId="0" animBg="1"/>
      <p:bldP spid="34" grpId="0" animBg="1"/>
      <p:bldP spid="35" grpId="0" animBg="1"/>
      <p:bldP spid="36" grpId="0" animBg="1"/>
      <p:bldP spid="37" grpId="0" animBg="1"/>
    </p:bldLst>
  </p:timing>
</p:sld>
</file>

<file path=ppt/theme/theme1.xml><?xml version="1.0" encoding="utf-8"?>
<a:theme xmlns:a="http://schemas.openxmlformats.org/drawingml/2006/main" name="1_NCELP_German_2022">
  <a:themeElements>
    <a:clrScheme name="NCELP_German">
      <a:dk1>
        <a:srgbClr val="525050"/>
      </a:dk1>
      <a:lt1>
        <a:srgbClr val="3D3C3C"/>
      </a:lt1>
      <a:dk2>
        <a:srgbClr val="FFCC00"/>
      </a:dk2>
      <a:lt2>
        <a:srgbClr val="FFFFFF"/>
      </a:lt2>
      <a:accent1>
        <a:srgbClr val="FFCC00"/>
      </a:accent1>
      <a:accent2>
        <a:srgbClr val="AD1519"/>
      </a:accent2>
      <a:accent3>
        <a:srgbClr val="525050"/>
      </a:accent3>
      <a:accent4>
        <a:srgbClr val="FEE599"/>
      </a:accent4>
      <a:accent5>
        <a:srgbClr val="EA5559"/>
      </a:accent5>
      <a:accent6>
        <a:srgbClr val="FFF2CC"/>
      </a:accent6>
      <a:hlink>
        <a:srgbClr val="0071DC"/>
      </a:hlink>
      <a:folHlink>
        <a:srgbClr val="6F3B55"/>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52638B47-9C48-4E39-B248-D93845352569}" vid="{9BFAA737-D31B-4598-B06A-1D167B8500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1488</TotalTime>
  <Words>6285</Words>
  <Application>Microsoft Office PowerPoint</Application>
  <PresentationFormat>Widescreen</PresentationFormat>
  <Paragraphs>727</Paragraphs>
  <Slides>28</Slides>
  <Notes>28</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28</vt:i4>
      </vt:variant>
    </vt:vector>
  </HeadingPairs>
  <TitlesOfParts>
    <vt:vector size="36" baseType="lpstr">
      <vt:lpstr>American Typewriter</vt:lpstr>
      <vt:lpstr>Arial</vt:lpstr>
      <vt:lpstr>Calibri</vt:lpstr>
      <vt:lpstr>Calibri Light</vt:lpstr>
      <vt:lpstr>Century Gothic</vt:lpstr>
      <vt:lpstr>Tw Cen MT</vt:lpstr>
      <vt:lpstr>1_NCELP_German_2022</vt:lpstr>
      <vt:lpstr>Office Theme</vt:lpstr>
      <vt:lpstr>PowerPoint Presentation</vt:lpstr>
      <vt:lpstr>Ein Dialog</vt:lpstr>
      <vt:lpstr>z </vt:lpstr>
      <vt:lpstr>z</vt:lpstr>
      <vt:lpstr>Vokabeln</vt:lpstr>
      <vt:lpstr>Antworten</vt:lpstr>
      <vt:lpstr>Vokabeln</vt:lpstr>
      <vt:lpstr>Antworten</vt:lpstr>
      <vt:lpstr>Vokabeln</vt:lpstr>
      <vt:lpstr>Strong verbs</vt:lpstr>
      <vt:lpstr>die Nummern</vt:lpstr>
      <vt:lpstr>Die Tierwelt</vt:lpstr>
      <vt:lpstr>Die Arbeiterin(nen)</vt:lpstr>
      <vt:lpstr>Klimakrise</vt:lpstr>
      <vt:lpstr>Tierprofile</vt:lpstr>
      <vt:lpstr>PowerPoint Presentation</vt:lpstr>
      <vt:lpstr>Vokabeln</vt:lpstr>
      <vt:lpstr>Antworten</vt:lpstr>
      <vt:lpstr>Vokabeln</vt:lpstr>
      <vt:lpstr>Hauptstadt Berlin</vt:lpstr>
      <vt:lpstr>Pronomen</vt:lpstr>
      <vt:lpstr>mich (me) | dich (you)</vt:lpstr>
      <vt:lpstr>Mia telefoniert mit ihrer Mutti </vt:lpstr>
      <vt:lpstr>Berlin</vt:lpstr>
      <vt:lpstr>Berlin - Antworten</vt:lpstr>
      <vt:lpstr>Was macht David?</vt:lpstr>
      <vt:lpstr>Person A</vt:lpstr>
      <vt:lpstr>Hausaufgaben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22</cp:revision>
  <dcterms:created xsi:type="dcterms:W3CDTF">2024-02-04T05:23:27Z</dcterms:created>
  <dcterms:modified xsi:type="dcterms:W3CDTF">2024-02-05T06:12:22Z</dcterms:modified>
</cp:coreProperties>
</file>