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788" r:id="rId2"/>
    <p:sldId id="273" r:id="rId3"/>
    <p:sldId id="274" r:id="rId4"/>
    <p:sldId id="574" r:id="rId5"/>
    <p:sldId id="282" r:id="rId6"/>
    <p:sldId id="575" r:id="rId7"/>
    <p:sldId id="576" r:id="rId8"/>
    <p:sldId id="577" r:id="rId9"/>
    <p:sldId id="312" r:id="rId10"/>
    <p:sldId id="460" r:id="rId11"/>
    <p:sldId id="585" r:id="rId12"/>
    <p:sldId id="587" r:id="rId13"/>
    <p:sldId id="462" r:id="rId14"/>
    <p:sldId id="814" r:id="rId15"/>
    <p:sldId id="591" r:id="rId16"/>
    <p:sldId id="590" r:id="rId17"/>
    <p:sldId id="277" r:id="rId18"/>
    <p:sldId id="458" r:id="rId19"/>
    <p:sldId id="459" r:id="rId20"/>
    <p:sldId id="306" r:id="rId21"/>
    <p:sldId id="581" r:id="rId22"/>
    <p:sldId id="582" r:id="rId23"/>
    <p:sldId id="573" r:id="rId24"/>
    <p:sldId id="583" r:id="rId25"/>
    <p:sldId id="815" r:id="rId26"/>
    <p:sldId id="466" r:id="rId27"/>
    <p:sldId id="813"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F6"/>
    <a:srgbClr val="FFCC00"/>
    <a:srgbClr val="FFFAEC"/>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4395" autoAdjust="0"/>
  </p:normalViewPr>
  <p:slideViewPr>
    <p:cSldViewPr snapToGrid="0">
      <p:cViewPr>
        <p:scale>
          <a:sx n="71" d="100"/>
          <a:sy n="71" d="100"/>
        </p:scale>
        <p:origin x="1230" y="-144"/>
      </p:cViewPr>
      <p:guideLst/>
    </p:cSldViewPr>
  </p:slideViewPr>
  <p:notesTextViewPr>
    <p:cViewPr>
      <p:scale>
        <a:sx n="1" d="1"/>
        <a:sy n="1" d="1"/>
      </p:scale>
      <p:origin x="0" y="0"/>
    </p:cViewPr>
  </p:notesTextViewPr>
  <p:sorterViewPr>
    <p:cViewPr>
      <p:scale>
        <a:sx n="100" d="100"/>
        <a:sy n="100" d="100"/>
      </p:scale>
      <p:origin x="0" y="-33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31BF4-D418-4017-84A6-FC048481FD47}" type="datetimeFigureOut">
              <a:rPr lang="en-GB" smtClean="0"/>
              <a:t>03/02/2024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11BE6-FCA0-4B77-BB8C-B3A8DD27FEA6}" type="slidenum">
              <a:rPr lang="en-GB" smtClean="0"/>
              <a:t>‹#›</a:t>
            </a:fld>
            <a:endParaRPr lang="en-GB"/>
          </a:p>
        </p:txBody>
      </p:sp>
    </p:spTree>
    <p:extLst>
      <p:ext uri="{BB962C8B-B14F-4D97-AF65-F5344CB8AC3E}">
        <p14:creationId xmlns:p14="http://schemas.microsoft.com/office/powerpoint/2010/main" val="6755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users/mohamed_hassan-5229782/?utm_source=link-attribution&amp;utm_medium=referral&amp;utm_campaign=image&amp;utm_content=4505790"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450579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and </a:t>
            </a:r>
            <a:r>
              <a:rPr lang="en-GB" sz="1200" b="1" baseline="0" dirty="0" err="1"/>
              <a:t>Eduqas</a:t>
            </a:r>
            <a:r>
              <a:rPr lang="en-GB" sz="1200" b="1" baseline="0" dirty="0"/>
              <a:t> lists do not have </a:t>
            </a:r>
            <a:r>
              <a:rPr lang="en-GB" sz="1200" b="1" u="sng" baseline="0" dirty="0" err="1"/>
              <a:t>Schottland</a:t>
            </a:r>
            <a:r>
              <a:rPr lang="en-GB" sz="1200" b="1" u="sng" baseline="0" dirty="0"/>
              <a:t>, </a:t>
            </a:r>
            <a:r>
              <a:rPr lang="en-GB" sz="1200" b="1" u="sng" baseline="0" dirty="0" err="1"/>
              <a:t>unmöglich</a:t>
            </a:r>
            <a:r>
              <a:rPr lang="en-GB" sz="1200" b="1" u="sng" baseline="0" dirty="0"/>
              <a:t>.</a:t>
            </a:r>
            <a:r>
              <a:rPr lang="en-GB" sz="1200" b="1" u="none" baseline="0" dirty="0"/>
              <a:t> </a:t>
            </a:r>
            <a:r>
              <a:rPr lang="en-GB" sz="1200" b="0" u="none" baseline="0" dirty="0"/>
              <a:t>Note that it does have </a:t>
            </a:r>
            <a:r>
              <a:rPr lang="en-GB" sz="1200" b="1" u="none" baseline="0" dirty="0" err="1"/>
              <a:t>möglich</a:t>
            </a:r>
            <a:r>
              <a:rPr lang="en-GB" sz="1200" b="1" u="none" baseline="0" dirty="0"/>
              <a:t> </a:t>
            </a:r>
            <a:r>
              <a:rPr lang="en-GB" sz="1200" b="0" u="none" baseline="0" dirty="0"/>
              <a:t>and </a:t>
            </a:r>
            <a:r>
              <a:rPr lang="en-GB" sz="1200" b="1" u="none" baseline="0" dirty="0" err="1"/>
              <a:t>unmöglich</a:t>
            </a:r>
            <a:r>
              <a:rPr lang="en-GB" sz="1200" b="1" u="none" baseline="0" dirty="0"/>
              <a:t> </a:t>
            </a:r>
            <a:r>
              <a:rPr lang="en-GB" sz="1200" b="0" u="none" baseline="0" dirty="0"/>
              <a:t>will be assessable in the reading paper.</a:t>
            </a:r>
            <a:br>
              <a:rPr lang="en-GB" sz="1200" b="1" u="sng" baseline="0" dirty="0"/>
            </a:br>
            <a:r>
              <a:rPr lang="en-GB" sz="1200" b="1" u="none" baseline="0" dirty="0"/>
              <a:t>ii) Edexcel </a:t>
            </a:r>
            <a:r>
              <a:rPr lang="en-GB" sz="1200" b="1" baseline="0" dirty="0"/>
              <a:t>list does not have </a:t>
            </a:r>
            <a:r>
              <a:rPr lang="en-GB" sz="1200" b="1" u="sng" baseline="0" dirty="0" err="1"/>
              <a:t>Schottland</a:t>
            </a:r>
            <a:r>
              <a:rPr lang="en-GB" sz="1200" b="1" u="sng" baseline="0" dirty="0"/>
              <a:t>.</a:t>
            </a:r>
            <a:br>
              <a:rPr lang="en-GB" sz="1200" b="1"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t>
            </a:r>
            <a:r>
              <a:rPr lang="en-GB" sz="1200" b="1" i="1" baseline="0" dirty="0" err="1"/>
              <a:t>weil</a:t>
            </a:r>
            <a:r>
              <a:rPr lang="en-GB" sz="1200" b="1" i="1" baseline="0" dirty="0"/>
              <a:t> </a:t>
            </a:r>
            <a:r>
              <a:rPr lang="en-GB" sz="1200" b="0" baseline="0" dirty="0"/>
              <a:t>and </a:t>
            </a:r>
            <a:r>
              <a:rPr lang="en-GB" sz="1200" b="1" i="1" baseline="0" dirty="0" err="1"/>
              <a:t>denn</a:t>
            </a:r>
            <a:endParaRPr lang="en-GB"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slide is the continuation</a:t>
            </a:r>
            <a:r>
              <a:rPr lang="en-GB" b="0" baseline="0" dirty="0"/>
              <a:t> of the activity on the previous slide.</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baseline="0" dirty="0"/>
              <a:t>5. </a:t>
            </a:r>
            <a:r>
              <a:rPr lang="en-GB" baseline="0" dirty="0" err="1"/>
              <a:t>Er</a:t>
            </a:r>
            <a:r>
              <a:rPr lang="en-GB" baseline="0" dirty="0"/>
              <a:t> mag das Spiel, </a:t>
            </a:r>
            <a:r>
              <a:rPr lang="en-GB" baseline="0" dirty="0" err="1"/>
              <a:t>denn</a:t>
            </a:r>
            <a:r>
              <a:rPr lang="en-GB" baseline="0" dirty="0"/>
              <a:t> es </a:t>
            </a:r>
            <a:r>
              <a:rPr lang="en-GB" baseline="0" dirty="0" err="1"/>
              <a:t>ist</a:t>
            </a:r>
            <a:r>
              <a:rPr lang="en-GB" baseline="0" dirty="0"/>
              <a:t> </a:t>
            </a:r>
            <a:r>
              <a:rPr lang="en-GB" baseline="0" dirty="0" err="1"/>
              <a:t>interessant</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Ich mag die </a:t>
            </a:r>
            <a:r>
              <a:rPr lang="en-GB" baseline="0" dirty="0" err="1"/>
              <a:t>Wohnung</a:t>
            </a:r>
            <a:r>
              <a:rPr lang="en-GB" baseline="0" dirty="0"/>
              <a:t>, </a:t>
            </a:r>
            <a:r>
              <a:rPr lang="en-GB" baseline="0" dirty="0" err="1"/>
              <a:t>weil</a:t>
            </a:r>
            <a:r>
              <a:rPr lang="en-GB" baseline="0" dirty="0"/>
              <a:t> </a:t>
            </a:r>
            <a:r>
              <a:rPr lang="en-GB" baseline="0" dirty="0" err="1"/>
              <a:t>sie</a:t>
            </a:r>
            <a:r>
              <a:rPr lang="en-GB" baseline="0" dirty="0"/>
              <a:t> </a:t>
            </a:r>
            <a:r>
              <a:rPr lang="en-GB" baseline="0" dirty="0" err="1"/>
              <a:t>angenehm</a:t>
            </a:r>
            <a:r>
              <a:rPr lang="en-GB" baseline="0" dirty="0"/>
              <a:t> </a:t>
            </a:r>
            <a:r>
              <a:rPr lang="en-GB" baseline="0" dirty="0" err="1"/>
              <a:t>ist</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Du </a:t>
            </a:r>
            <a:r>
              <a:rPr lang="en-GB" baseline="0" dirty="0" err="1"/>
              <a:t>magst</a:t>
            </a:r>
            <a:r>
              <a:rPr lang="en-GB" baseline="0" dirty="0"/>
              <a:t> den Film </a:t>
            </a:r>
            <a:r>
              <a:rPr lang="en-GB" baseline="0" dirty="0" err="1"/>
              <a:t>nicht</a:t>
            </a:r>
            <a:r>
              <a:rPr lang="en-GB" baseline="0" dirty="0"/>
              <a:t>, </a:t>
            </a:r>
            <a:r>
              <a:rPr lang="en-GB" baseline="0" dirty="0" err="1"/>
              <a:t>denn</a:t>
            </a:r>
            <a:r>
              <a:rPr lang="en-GB" baseline="0" dirty="0"/>
              <a:t> </a:t>
            </a:r>
            <a:r>
              <a:rPr lang="en-GB" baseline="0" dirty="0" err="1"/>
              <a:t>er</a:t>
            </a:r>
            <a:r>
              <a:rPr lang="en-GB" baseline="0" dirty="0"/>
              <a:t> </a:t>
            </a:r>
            <a:r>
              <a:rPr lang="en-GB" baseline="0" dirty="0" err="1"/>
              <a:t>ist</a:t>
            </a:r>
            <a:r>
              <a:rPr lang="en-GB" baseline="0" dirty="0"/>
              <a:t> </a:t>
            </a:r>
            <a:r>
              <a:rPr lang="en-GB" baseline="0" dirty="0" err="1"/>
              <a:t>langweilig</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Wir</a:t>
            </a:r>
            <a:r>
              <a:rPr lang="en-GB" dirty="0"/>
              <a:t> </a:t>
            </a:r>
            <a:r>
              <a:rPr lang="en-GB" dirty="0" err="1"/>
              <a:t>mögen</a:t>
            </a:r>
            <a:r>
              <a:rPr lang="en-GB" dirty="0"/>
              <a:t> </a:t>
            </a:r>
            <a:r>
              <a:rPr lang="en-GB" dirty="0" err="1"/>
              <a:t>Schottland</a:t>
            </a:r>
            <a:r>
              <a:rPr lang="en-GB" dirty="0"/>
              <a:t>, </a:t>
            </a:r>
            <a:r>
              <a:rPr lang="en-GB" dirty="0" err="1"/>
              <a:t>weil</a:t>
            </a:r>
            <a:r>
              <a:rPr lang="en-GB" dirty="0"/>
              <a:t> es </a:t>
            </a:r>
            <a:r>
              <a:rPr lang="en-GB" dirty="0" err="1"/>
              <a:t>wunderbar</a:t>
            </a:r>
            <a:r>
              <a:rPr lang="en-GB" dirty="0"/>
              <a:t> </a:t>
            </a:r>
            <a:r>
              <a:rPr lang="en-GB" dirty="0" err="1"/>
              <a:t>ist</a:t>
            </a:r>
            <a:r>
              <a:rPr lang="en-GB" dirty="0"/>
              <a:t>!</a:t>
            </a:r>
            <a:br>
              <a:rPr lang="en-GB" dirty="0"/>
            </a:br>
            <a:br>
              <a:rPr lang="en-GB" b="1"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837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 (both slides)</a:t>
            </a:r>
            <a:br>
              <a:rPr lang="en-GB" dirty="0"/>
            </a:br>
            <a:br>
              <a:rPr lang="en-GB" b="1" dirty="0"/>
            </a:br>
            <a:r>
              <a:rPr lang="en-GB" b="1" dirty="0"/>
              <a:t>Aim: </a:t>
            </a:r>
            <a:r>
              <a:rPr lang="en-GB" b="0" dirty="0"/>
              <a:t>To practise writing sentences giving</a:t>
            </a:r>
            <a:r>
              <a:rPr lang="en-GB" b="0" baseline="0" dirty="0"/>
              <a:t> reasons using </a:t>
            </a:r>
            <a:r>
              <a:rPr lang="en-GB" b="0" i="1" dirty="0" err="1"/>
              <a:t>weil</a:t>
            </a:r>
            <a:r>
              <a:rPr lang="en-GB" b="0" dirty="0"/>
              <a:t> or </a:t>
            </a:r>
            <a:r>
              <a:rPr lang="en-GB" b="0" i="1" dirty="0" err="1"/>
              <a:t>denn</a:t>
            </a:r>
            <a:r>
              <a:rPr lang="en-GB" b="0" i="0" dirty="0"/>
              <a:t>,</a:t>
            </a:r>
            <a:r>
              <a:rPr lang="en-GB" b="0" i="0" baseline="0" dirty="0"/>
              <a:t> with appropriate word order</a:t>
            </a:r>
            <a:r>
              <a:rPr lang="en-GB" b="0" i="0" dirty="0"/>
              <a:t>. </a:t>
            </a:r>
            <a:r>
              <a:rPr lang="en-GB" b="0" dirty="0"/>
              <a:t> A mix of items from the previous</a:t>
            </a:r>
            <a:r>
              <a:rPr lang="en-GB" b="0" baseline="0" dirty="0"/>
              <a:t> listening exercise is used to provide the stimulus.</a:t>
            </a:r>
            <a:endParaRPr lang="en-GB" b="0" dirty="0"/>
          </a:p>
          <a:p>
            <a:endParaRPr lang="en-GB" b="0" dirty="0"/>
          </a:p>
          <a:p>
            <a:r>
              <a:rPr lang="en-GB" b="1" dirty="0"/>
              <a:t>Procedure:</a:t>
            </a:r>
            <a:br>
              <a:rPr lang="en-GB" dirty="0"/>
            </a:br>
            <a:r>
              <a:rPr lang="en-GB" dirty="0"/>
              <a:t>1. Students</a:t>
            </a:r>
            <a:r>
              <a:rPr lang="en-GB" baseline="0" dirty="0"/>
              <a:t> write sentences according to the options shown (1-4).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View the animated answers on the next slide.</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664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a:t>
            </a:r>
            <a:r>
              <a:rPr lang="en-GB" baseline="0" dirty="0"/>
              <a:t> this slide the answers appear under each grid upon clicking the mouse.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94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Sprechen</a:t>
            </a:r>
            <a:br>
              <a:rPr lang="en-GB" b="1" baseline="0" dirty="0"/>
            </a:br>
            <a:r>
              <a:rPr lang="en-GB" b="1" baseline="0" dirty="0"/>
              <a:t>Timing:</a:t>
            </a:r>
            <a:r>
              <a:rPr lang="en-GB" b="0" baseline="0" dirty="0"/>
              <a:t> 9 minutes</a:t>
            </a:r>
          </a:p>
          <a:p>
            <a:endParaRPr lang="en-GB" b="1" dirty="0"/>
          </a:p>
          <a:p>
            <a:r>
              <a:rPr lang="en-GB" b="1" dirty="0"/>
              <a:t>Speaking activity:</a:t>
            </a:r>
            <a:r>
              <a:rPr lang="en-GB" b="1" baseline="0" dirty="0"/>
              <a:t> </a:t>
            </a:r>
            <a:r>
              <a:rPr lang="en-GB" b="1" dirty="0" err="1"/>
              <a:t>Wer</a:t>
            </a:r>
            <a:r>
              <a:rPr lang="en-GB" b="1" baseline="0" dirty="0"/>
              <a:t> </a:t>
            </a:r>
            <a:r>
              <a:rPr lang="en-GB" b="1" baseline="0" dirty="0" err="1"/>
              <a:t>ist</a:t>
            </a:r>
            <a:r>
              <a:rPr lang="en-GB" b="1" baseline="0" dirty="0"/>
              <a:t> das?</a:t>
            </a:r>
            <a:br>
              <a:rPr lang="en-GB" b="1" baseline="0" dirty="0"/>
            </a:br>
            <a:endParaRPr lang="en-GB" b="1" baseline="0" dirty="0"/>
          </a:p>
          <a:p>
            <a:r>
              <a:rPr lang="en-GB" b="1" dirty="0"/>
              <a:t>Aim: </a:t>
            </a:r>
            <a:r>
              <a:rPr lang="en-GB" b="0" dirty="0"/>
              <a:t>To</a:t>
            </a:r>
            <a:r>
              <a:rPr lang="en-GB" b="0" baseline="0" dirty="0"/>
              <a:t> practise asking ‘why?’ questions and giving answers with reasons using </a:t>
            </a:r>
            <a:r>
              <a:rPr lang="en-GB" b="0" i="1" baseline="0" dirty="0" err="1"/>
              <a:t>weil</a:t>
            </a:r>
            <a:r>
              <a:rPr lang="en-GB" b="0" i="0" baseline="0" dirty="0"/>
              <a:t> and </a:t>
            </a:r>
            <a:r>
              <a:rPr lang="en-GB" b="0" i="1" baseline="0" dirty="0" err="1"/>
              <a:t>denn</a:t>
            </a:r>
            <a:r>
              <a:rPr lang="en-GB" b="0" i="0" baseline="0" dirty="0"/>
              <a:t>. This is a variation on the ‘guess who’ game.</a:t>
            </a:r>
          </a:p>
          <a:p>
            <a:br>
              <a:rPr lang="en-GB" b="0" dirty="0"/>
            </a:br>
            <a:r>
              <a:rPr lang="en-GB" b="1" dirty="0"/>
              <a:t>Procedure:</a:t>
            </a:r>
            <a:br>
              <a:rPr lang="en-GB" dirty="0"/>
            </a:br>
            <a:r>
              <a:rPr lang="en-GB" dirty="0"/>
              <a:t>1. Student A picks a character.</a:t>
            </a:r>
          </a:p>
          <a:p>
            <a:r>
              <a:rPr lang="en-GB" dirty="0"/>
              <a:t>2. Student B asks ‘</a:t>
            </a:r>
            <a:r>
              <a:rPr lang="en-GB" dirty="0" err="1"/>
              <a:t>Warum</a:t>
            </a:r>
            <a:r>
              <a:rPr lang="en-GB" dirty="0"/>
              <a:t> mag </a:t>
            </a:r>
            <a:r>
              <a:rPr lang="en-GB" dirty="0" err="1"/>
              <a:t>diese</a:t>
            </a:r>
            <a:r>
              <a:rPr lang="en-GB" dirty="0"/>
              <a:t> Person .....?’, naming one of the things</a:t>
            </a:r>
            <a:r>
              <a:rPr lang="en-GB" baseline="0" dirty="0"/>
              <a:t> mentioned in the left-hand column for each character.</a:t>
            </a:r>
            <a:endParaRPr lang="en-GB" dirty="0"/>
          </a:p>
          <a:p>
            <a:r>
              <a:rPr lang="en-GB" dirty="0"/>
              <a:t>3. Student A answers, giving the reason</a:t>
            </a:r>
            <a:r>
              <a:rPr lang="en-GB" baseline="0" dirty="0"/>
              <a:t> corresponding to the thing mentioned by Student B in the right-hand column for their chosen character (using </a:t>
            </a:r>
            <a:r>
              <a:rPr lang="en-GB" i="1" baseline="0" dirty="0" err="1"/>
              <a:t>weil</a:t>
            </a:r>
            <a:r>
              <a:rPr lang="en-GB" i="0" baseline="0" dirty="0"/>
              <a:t> or </a:t>
            </a:r>
            <a:r>
              <a:rPr lang="en-GB" i="1" baseline="0" dirty="0" err="1"/>
              <a:t>denn</a:t>
            </a:r>
            <a:r>
              <a:rPr lang="en-GB" i="0" baseline="0" dirty="0"/>
              <a:t> as indicated, with correct word order).</a:t>
            </a:r>
            <a:endParaRPr lang="en-GB" dirty="0"/>
          </a:p>
          <a:p>
            <a:r>
              <a:rPr lang="en-GB" dirty="0"/>
              <a:t>4. By spotting the</a:t>
            </a:r>
            <a:r>
              <a:rPr lang="en-GB" baseline="0" dirty="0"/>
              <a:t> reason given in the exact form specified, Student B attempts to guess the character chosen.</a:t>
            </a:r>
            <a:endParaRPr lang="en-GB" dirty="0"/>
          </a:p>
          <a:p>
            <a:r>
              <a:rPr lang="en-GB" dirty="0"/>
              <a:t>5. Partners swap roles.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 names include several SSC.  Teachers</a:t>
            </a:r>
            <a:r>
              <a:rPr lang="en-GB" baseline="0" dirty="0"/>
              <a:t> may usefully ask students to pronounce their names before the activity starts:</a:t>
            </a:r>
            <a:br>
              <a:rPr lang="en-GB" baseline="0" dirty="0"/>
            </a:br>
            <a:r>
              <a:rPr lang="en-GB" baseline="0" dirty="0"/>
              <a:t>[</a:t>
            </a:r>
            <a:r>
              <a:rPr lang="en-GB" b="1" baseline="0" dirty="0"/>
              <a:t>St]</a:t>
            </a:r>
            <a:r>
              <a:rPr lang="en-GB" baseline="0" dirty="0" err="1"/>
              <a:t>efanie</a:t>
            </a:r>
            <a:r>
              <a:rPr lang="en-GB" baseline="0" dirty="0"/>
              <a:t>, D[</a:t>
            </a:r>
            <a:r>
              <a:rPr lang="en-GB" b="1" baseline="0" dirty="0" err="1"/>
              <a:t>ie</a:t>
            </a:r>
            <a:r>
              <a:rPr lang="en-GB" b="1" baseline="0" dirty="0"/>
              <a:t>]</a:t>
            </a:r>
            <a:r>
              <a:rPr lang="en-GB" baseline="0" dirty="0"/>
              <a:t>t[</a:t>
            </a:r>
            <a:r>
              <a:rPr lang="en-GB" b="1" baseline="0" dirty="0" err="1"/>
              <a:t>er</a:t>
            </a:r>
            <a:r>
              <a:rPr lang="en-GB" b="0" baseline="0" dirty="0"/>
              <a:t>], [</a:t>
            </a:r>
            <a:r>
              <a:rPr lang="en-GB" b="1" baseline="0" dirty="0"/>
              <a:t>J</a:t>
            </a:r>
            <a:r>
              <a:rPr lang="en-GB" b="0" baseline="0" dirty="0"/>
              <a:t>][</a:t>
            </a:r>
            <a:r>
              <a:rPr lang="en-GB" b="1" baseline="0" dirty="0"/>
              <a:t>ö</a:t>
            </a:r>
            <a:r>
              <a:rPr lang="en-GB" b="0" baseline="0" dirty="0"/>
              <a:t>]</a:t>
            </a:r>
            <a:r>
              <a:rPr lang="en-GB" b="0" baseline="0" dirty="0" err="1"/>
              <a:t>rg</a:t>
            </a:r>
            <a:r>
              <a:rPr lang="en-GB" b="0" baseline="0" dirty="0"/>
              <a:t>, L[</a:t>
            </a:r>
            <a:r>
              <a:rPr lang="en-GB" b="1" baseline="0" dirty="0"/>
              <a:t>e</a:t>
            </a:r>
            <a:r>
              <a:rPr lang="en-GB" b="0" baseline="0" dirty="0"/>
              <a:t>]ah, M[</a:t>
            </a:r>
            <a:r>
              <a:rPr lang="en-GB" b="1" baseline="0" dirty="0"/>
              <a:t>o</a:t>
            </a:r>
            <a:r>
              <a:rPr lang="en-GB" b="0" baseline="0" dirty="0"/>
              <a:t>][</a:t>
            </a:r>
            <a:r>
              <a:rPr lang="en-GB" b="1" baseline="0" dirty="0"/>
              <a:t>r</a:t>
            </a:r>
            <a:r>
              <a:rPr lang="en-GB" b="0" baseline="0" dirty="0"/>
              <a:t>]it[</a:t>
            </a:r>
            <a:r>
              <a:rPr lang="en-GB" b="1" baseline="0" dirty="0"/>
              <a:t>z</a:t>
            </a:r>
            <a:r>
              <a:rPr lang="en-GB" b="0" baseline="0" dirty="0"/>
              <a:t>], [</a:t>
            </a:r>
            <a:r>
              <a:rPr lang="en-GB" b="1" baseline="0" dirty="0"/>
              <a:t>S</a:t>
            </a:r>
            <a:r>
              <a:rPr lang="en-GB" b="0" baseline="0" dirty="0"/>
              <a:t>]ab[</a:t>
            </a:r>
            <a:r>
              <a:rPr lang="en-GB" b="1" baseline="0" dirty="0" err="1"/>
              <a:t>i</a:t>
            </a:r>
            <a:r>
              <a:rPr lang="en-GB" b="0" baseline="0" dirty="0"/>
              <a:t>]n[</a:t>
            </a:r>
            <a:r>
              <a:rPr lang="en-GB" b="1" baseline="0" dirty="0"/>
              <a:t>e</a:t>
            </a:r>
            <a:r>
              <a:rPr lang="en-GB" b="0" baseline="0" dirty="0"/>
              <a:t>] (pronounce the final ‘e’)</a:t>
            </a:r>
            <a:endParaRPr lang="en-GB" b="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7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and </a:t>
            </a:r>
            <a:r>
              <a:rPr lang="en-GB" sz="1200" b="1" baseline="0" dirty="0" err="1"/>
              <a:t>Eduqas</a:t>
            </a:r>
            <a:r>
              <a:rPr lang="en-GB" sz="1200" b="1" baseline="0" dirty="0"/>
              <a:t> lists do not have </a:t>
            </a:r>
            <a:r>
              <a:rPr lang="en-GB" sz="1200" b="1" u="sng" baseline="0" dirty="0" err="1"/>
              <a:t>Schottland</a:t>
            </a:r>
            <a:r>
              <a:rPr lang="en-GB" sz="1200" b="1" u="sng" baseline="0" dirty="0"/>
              <a:t>, </a:t>
            </a:r>
            <a:r>
              <a:rPr lang="en-GB" sz="1200" b="1" u="sng" baseline="0" dirty="0" err="1"/>
              <a:t>unmöglich</a:t>
            </a:r>
            <a:r>
              <a:rPr lang="en-GB" sz="1200" b="1" u="sng" baseline="0" dirty="0"/>
              <a:t>.</a:t>
            </a:r>
            <a:r>
              <a:rPr lang="en-GB" sz="1200" b="1" u="none" baseline="0" dirty="0"/>
              <a:t> </a:t>
            </a:r>
            <a:r>
              <a:rPr lang="en-GB" sz="1200" b="0" u="none" baseline="0" dirty="0"/>
              <a:t>Note that it does have </a:t>
            </a:r>
            <a:r>
              <a:rPr lang="en-GB" sz="1200" b="1" u="none" baseline="0" dirty="0" err="1"/>
              <a:t>möglich</a:t>
            </a:r>
            <a:r>
              <a:rPr lang="en-GB" sz="1200" b="1" u="none" baseline="0" dirty="0"/>
              <a:t> </a:t>
            </a:r>
            <a:r>
              <a:rPr lang="en-GB" sz="1200" b="0" u="none" baseline="0" dirty="0"/>
              <a:t>and </a:t>
            </a:r>
            <a:r>
              <a:rPr lang="en-GB" sz="1200" b="1" u="none" baseline="0" dirty="0" err="1"/>
              <a:t>unmöglich</a:t>
            </a:r>
            <a:r>
              <a:rPr lang="en-GB" sz="1200" b="1" u="none" baseline="0" dirty="0"/>
              <a:t> </a:t>
            </a:r>
            <a:r>
              <a:rPr lang="en-GB" sz="1200" b="0" u="none" baseline="0" dirty="0"/>
              <a:t>will be assessable in the reading paper.</a:t>
            </a:r>
            <a:br>
              <a:rPr lang="en-GB" sz="1200" b="1" u="sng" baseline="0" dirty="0"/>
            </a:br>
            <a:r>
              <a:rPr lang="en-GB" sz="1200" b="1" u="none" baseline="0" dirty="0"/>
              <a:t>ii) Edexcel </a:t>
            </a:r>
            <a:r>
              <a:rPr lang="en-GB" sz="1200" b="1" baseline="0" dirty="0"/>
              <a:t>list does not have </a:t>
            </a:r>
            <a:r>
              <a:rPr lang="en-GB" sz="1200" b="1" u="sng" baseline="0" dirty="0" err="1"/>
              <a:t>Schottland</a:t>
            </a:r>
            <a:r>
              <a:rPr lang="en-GB" sz="1200" b="1" u="sng" baseline="0" dirty="0"/>
              <a:t>.</a:t>
            </a:r>
            <a:br>
              <a:rPr lang="en-GB" sz="1200" b="1"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SSC </a:t>
            </a:r>
            <a:r>
              <a:rPr lang="en-GB" sz="1200" b="1" dirty="0"/>
              <a:t>[v] </a:t>
            </a:r>
            <a:r>
              <a:rPr lang="en-GB" sz="1200" b="0" dirty="0"/>
              <a:t>vs</a:t>
            </a:r>
            <a:r>
              <a:rPr lang="en-GB" sz="1200" b="1" dirty="0"/>
              <a:t> [w]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a:t>
            </a:r>
            <a:r>
              <a:rPr lang="en-GB" sz="1200" b="1" i="1" baseline="0" dirty="0" err="1"/>
              <a:t>weil</a:t>
            </a:r>
            <a:r>
              <a:rPr lang="en-GB" sz="1200" b="1" i="1" baseline="0" dirty="0"/>
              <a:t> </a:t>
            </a:r>
            <a:r>
              <a:rPr lang="en-GB" sz="1200" b="0" baseline="0" dirty="0"/>
              <a:t>and </a:t>
            </a:r>
            <a:r>
              <a:rPr lang="en-GB" sz="1200" b="1" i="1" baseline="0" dirty="0" err="1"/>
              <a:t>denn</a:t>
            </a:r>
            <a:endParaRPr lang="en-GB"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621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[w]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Welt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start with your hands above your head and draw them down, out and then back into the body, tracing the shape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[w] </a:t>
            </a:r>
            <a:r>
              <a:rPr lang="en-GB" baseline="0" dirty="0"/>
              <a:t>sound, pronouncing </a:t>
            </a:r>
            <a:r>
              <a:rPr lang="en-GB" b="0" baseline="0" dirty="0"/>
              <a:t>”</a:t>
            </a:r>
            <a:r>
              <a:rPr lang="en-GB" b="1" baseline="0" dirty="0"/>
              <a:t>Welt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Welt </a:t>
            </a:r>
            <a:r>
              <a:rPr lang="en-GB" baseline="0" dirty="0"/>
              <a:t>[190]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928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[v]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your hands, left in front of right, in front of your body, palms facing inward.  Quickly move the right hand over the top of the left, as you say ‘</a:t>
            </a:r>
            <a:r>
              <a:rPr lang="en-GB" baseline="0" dirty="0" err="1"/>
              <a:t>vor</a:t>
            </a:r>
            <a:r>
              <a:rPr lang="en-GB" baseline="0" dirty="0"/>
              <a:t>’, to mime ‘in front’.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[v] </a:t>
            </a:r>
            <a:r>
              <a:rPr lang="en-GB" baseline="0" dirty="0"/>
              <a:t>sound, pronouncing </a:t>
            </a:r>
            <a:r>
              <a:rPr lang="en-GB" b="0" baseline="0" dirty="0"/>
              <a:t>”</a:t>
            </a:r>
            <a:r>
              <a:rPr lang="en-GB" b="1" baseline="0" dirty="0" err="1"/>
              <a:t>vor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vor</a:t>
            </a:r>
            <a:r>
              <a:rPr lang="en-GB" baseline="0" dirty="0"/>
              <a:t> [55]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906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a:t>
            </a:r>
            <a:r>
              <a:rPr lang="en-GB" b="0" baseline="0" dirty="0"/>
              <a:t> practise differentiating the pronunciation of </a:t>
            </a:r>
            <a:r>
              <a:rPr lang="en-GB" b="0" i="1" baseline="0" dirty="0" err="1"/>
              <a:t>viel</a:t>
            </a:r>
            <a:r>
              <a:rPr lang="en-GB" b="0" i="1" baseline="0" dirty="0"/>
              <a:t>(e)</a:t>
            </a:r>
            <a:r>
              <a:rPr lang="en-GB" b="0" i="0" baseline="0" dirty="0"/>
              <a:t> and </a:t>
            </a:r>
            <a:r>
              <a:rPr lang="en-GB" b="0" i="1" baseline="0" dirty="0"/>
              <a:t>‘</a:t>
            </a:r>
            <a:r>
              <a:rPr lang="en-GB" b="0" i="1" baseline="0" dirty="0" err="1"/>
              <a:t>weil</a:t>
            </a:r>
            <a:r>
              <a:rPr lang="en-GB" b="0" i="0" baseline="0" dirty="0"/>
              <a:t>, which are often confused by students.</a:t>
            </a:r>
            <a:br>
              <a:rPr lang="en-GB" b="0" i="0" dirty="0"/>
            </a:br>
            <a:br>
              <a:rPr lang="en-GB" b="0" dirty="0"/>
            </a:br>
            <a:r>
              <a:rPr lang="en-GB" b="1" dirty="0"/>
              <a:t>Procedure:</a:t>
            </a:r>
            <a:br>
              <a:rPr lang="en-GB" dirty="0"/>
            </a:br>
            <a:r>
              <a:rPr lang="en-GB" dirty="0"/>
              <a:t>1. Students read the sentences and decide which word fits</a:t>
            </a:r>
            <a:r>
              <a:rPr lang="en-GB" baseline="0" dirty="0"/>
              <a:t> in each gap.</a:t>
            </a:r>
            <a:endParaRPr lang="en-GB" dirty="0"/>
          </a:p>
          <a:p>
            <a:r>
              <a:rPr lang="en-GB" dirty="0"/>
              <a:t>2. Students read the sentences</a:t>
            </a:r>
            <a:r>
              <a:rPr lang="en-GB" baseline="0" dirty="0"/>
              <a:t> aloud, taking care to produce the correct pronunciation of </a:t>
            </a:r>
            <a:r>
              <a:rPr lang="en-GB" b="0" i="1" baseline="0" dirty="0" err="1"/>
              <a:t>viel</a:t>
            </a:r>
            <a:r>
              <a:rPr lang="en-GB" b="0" i="1" baseline="0" dirty="0"/>
              <a:t>(e)</a:t>
            </a:r>
            <a:r>
              <a:rPr lang="en-GB" b="0" i="0" baseline="0" dirty="0"/>
              <a:t> and </a:t>
            </a:r>
            <a:r>
              <a:rPr lang="en-GB" b="0" i="1" baseline="0" dirty="0" err="1"/>
              <a:t>weil</a:t>
            </a:r>
            <a:r>
              <a:rPr lang="en-GB" b="0" i="0" baseline="0" dirty="0"/>
              <a:t> in particular.</a:t>
            </a:r>
          </a:p>
          <a:p>
            <a:r>
              <a:rPr lang="en-GB" b="0" i="0" baseline="0" dirty="0"/>
              <a:t>3. If time, students can be asked to translate the sentences orally.</a:t>
            </a:r>
            <a:endParaRPr lang="en-GB" dirty="0"/>
          </a:p>
          <a:p>
            <a:endParaRPr lang="en-GB"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8 minutes (both </a:t>
            </a:r>
            <a:r>
              <a:rPr lang="en-GB" sz="1200" kern="1200" baseline="0" dirty="0">
                <a:solidFill>
                  <a:schemeClr val="tx1"/>
                </a:solidFill>
                <a:effectLst/>
                <a:latin typeface="+mn-lt"/>
                <a:ea typeface="+mn-ea"/>
                <a:cs typeface="+mn-cs"/>
              </a:rPr>
              <a:t>slides</a:t>
            </a:r>
            <a:r>
              <a:rPr lang="en-GB" sz="1200" kern="1200" dirty="0">
                <a:solidFill>
                  <a:schemeClr val="tx1"/>
                </a:solidFill>
                <a:effectLst/>
                <a:latin typeface="+mn-lt"/>
                <a:ea typeface="+mn-ea"/>
                <a:cs typeface="+mn-cs"/>
              </a:rPr>
              <a: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Word pattern tasks have been written particularly with the LDP Y8 SOW in mind.  Current</a:t>
            </a:r>
            <a:r>
              <a:rPr lang="en-GB" sz="1200" b="0" i="0" kern="1200" baseline="0" dirty="0">
                <a:solidFill>
                  <a:schemeClr val="tx1"/>
                </a:solidFill>
                <a:effectLst/>
                <a:latin typeface="+mn-lt"/>
                <a:ea typeface="+mn-ea"/>
                <a:cs typeface="+mn-cs"/>
              </a:rPr>
              <a:t> thinking is to include on</a:t>
            </a:r>
            <a:r>
              <a:rPr lang="en-GB" sz="1200" b="0" i="0" kern="1200" dirty="0">
                <a:solidFill>
                  <a:schemeClr val="tx1"/>
                </a:solidFill>
                <a:effectLst/>
                <a:latin typeface="+mn-lt"/>
                <a:ea typeface="+mn-ea"/>
                <a:cs typeface="+mn-cs"/>
              </a:rPr>
              <a:t>e short activity to introduce and practise a pattern once every two weeks.</a:t>
            </a:r>
          </a:p>
          <a:p>
            <a:pPr fontAlgn="base"/>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We have not included every single pattern that</a:t>
            </a:r>
            <a:r>
              <a:rPr lang="en-GB" sz="1200" b="0" i="0" kern="1200" baseline="0" dirty="0">
                <a:solidFill>
                  <a:schemeClr val="tx1"/>
                </a:solidFill>
                <a:effectLst/>
                <a:latin typeface="+mn-lt"/>
                <a:ea typeface="+mn-ea"/>
                <a:cs typeface="+mn-cs"/>
              </a:rPr>
              <a:t> exists, of course </a:t>
            </a:r>
            <a:r>
              <a:rPr lang="en-GB" sz="1200" b="0" i="0" kern="1200" dirty="0">
                <a:solidFill>
                  <a:schemeClr val="tx1"/>
                </a:solidFill>
                <a:effectLst/>
                <a:latin typeface="+mn-lt"/>
                <a:ea typeface="+mn-ea"/>
                <a:cs typeface="+mn-cs"/>
              </a:rPr>
              <a:t>- just those where there were sufficient, high-frequency words in the top 2000 to suggest that it would be a useful pattern to highlight to students in Y8.  NB: Within</a:t>
            </a:r>
            <a:r>
              <a:rPr lang="en-GB" sz="1200" b="0" i="0" kern="1200" baseline="0" dirty="0">
                <a:solidFill>
                  <a:schemeClr val="tx1"/>
                </a:solidFill>
                <a:effectLst/>
                <a:latin typeface="+mn-lt"/>
                <a:ea typeface="+mn-ea"/>
                <a:cs typeface="+mn-cs"/>
              </a:rPr>
              <a:t> the Y8 German SOW document you will find a ‘word patterns’ tab, an inventory of all the patterns and their words that were considered.</a:t>
            </a:r>
            <a:br>
              <a:rPr lang="en-GB" sz="1200" b="0" i="0" kern="1200" baseline="0" dirty="0">
                <a:solidFill>
                  <a:schemeClr val="tx1"/>
                </a:solidFill>
                <a:effectLst/>
                <a:latin typeface="+mn-lt"/>
                <a:ea typeface="+mn-ea"/>
                <a:cs typeface="+mn-cs"/>
              </a:rPr>
            </a:br>
            <a:br>
              <a:rPr lang="en-GB" sz="1200" b="0" i="0" kern="1200" baseline="0" dirty="0">
                <a:solidFill>
                  <a:schemeClr val="tx1"/>
                </a:solidFill>
                <a:effectLst/>
                <a:latin typeface="+mn-lt"/>
                <a:ea typeface="+mn-ea"/>
                <a:cs typeface="+mn-cs"/>
              </a:rPr>
            </a:br>
            <a:r>
              <a:rPr lang="en-GB" sz="1200" b="0" i="0" kern="1200" baseline="0" dirty="0">
                <a:solidFill>
                  <a:schemeClr val="tx1"/>
                </a:solidFill>
                <a:effectLst/>
                <a:latin typeface="+mn-lt"/>
                <a:ea typeface="+mn-ea"/>
                <a:cs typeface="+mn-cs"/>
              </a:rPr>
              <a:t>The</a:t>
            </a:r>
            <a:r>
              <a:rPr lang="en-GB" sz="1200" b="0" i="0" kern="1200" dirty="0">
                <a:solidFill>
                  <a:schemeClr val="tx1"/>
                </a:solidFill>
                <a:effectLst/>
                <a:latin typeface="+mn-lt"/>
                <a:ea typeface="+mn-ea"/>
                <a:cs typeface="+mn-cs"/>
              </a:rPr>
              <a:t> idea is that these patterns not only reinforce, revisit, extend vocabulary knowledge, but they also revisit key basic grammar knowledge (parts of speech, capital letters on nouns, definite articles/gender, plural rules) and can provide opportunities</a:t>
            </a:r>
            <a:r>
              <a:rPr lang="en-GB" sz="1200" b="0" i="0" kern="1200" baseline="0" dirty="0">
                <a:solidFill>
                  <a:schemeClr val="tx1"/>
                </a:solidFill>
                <a:effectLst/>
                <a:latin typeface="+mn-lt"/>
                <a:ea typeface="+mn-ea"/>
                <a:cs typeface="+mn-cs"/>
              </a:rPr>
              <a:t> for students to apply their </a:t>
            </a:r>
            <a:r>
              <a:rPr lang="en-GB" sz="1200" b="0" i="0" kern="1200" dirty="0">
                <a:solidFill>
                  <a:schemeClr val="tx1"/>
                </a:solidFill>
                <a:effectLst/>
                <a:latin typeface="+mn-lt"/>
                <a:ea typeface="+mn-ea"/>
                <a:cs typeface="+mn-cs"/>
              </a:rPr>
              <a:t>phonics knowledge when they sound out the new words they've created.</a:t>
            </a:r>
            <a:r>
              <a:rPr lang="en-GB" sz="1200" b="0" i="0" kern="1200" baseline="0" dirty="0">
                <a:solidFill>
                  <a:schemeClr val="tx1"/>
                </a:solidFill>
                <a:effectLst/>
                <a:latin typeface="+mn-lt"/>
                <a:ea typeface="+mn-ea"/>
                <a:cs typeface="+mn-cs"/>
              </a:rPr>
              <a:t>  In short, these</a:t>
            </a:r>
            <a:r>
              <a:rPr lang="en-GB" sz="1200" b="0" i="0" kern="1200" dirty="0">
                <a:solidFill>
                  <a:schemeClr val="tx1"/>
                </a:solidFill>
                <a:effectLst/>
                <a:latin typeface="+mn-lt"/>
                <a:ea typeface="+mn-ea"/>
                <a:cs typeface="+mn-cs"/>
              </a:rPr>
              <a:t> are PVG-rich tasks.  </a:t>
            </a:r>
          </a:p>
          <a:p>
            <a:pPr fontAlgn="base"/>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 procedure</a:t>
            </a:r>
            <a:r>
              <a:rPr lang="en-GB" sz="1200" b="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Students </a:t>
            </a:r>
            <a:r>
              <a:rPr lang="en-GB" sz="1200" b="0" kern="1200" baseline="0" dirty="0" err="1">
                <a:solidFill>
                  <a:schemeClr val="tx1"/>
                </a:solidFill>
                <a:effectLst/>
                <a:latin typeface="+mn-lt"/>
                <a:ea typeface="+mn-ea"/>
                <a:cs typeface="+mn-cs"/>
              </a:rPr>
              <a:t>tranlsate</a:t>
            </a:r>
            <a:r>
              <a:rPr lang="en-GB" sz="1200" b="0" kern="1200" baseline="0" dirty="0">
                <a:solidFill>
                  <a:schemeClr val="tx1"/>
                </a:solidFill>
                <a:effectLst/>
                <a:latin typeface="+mn-lt"/>
                <a:ea typeface="+mn-ea"/>
                <a:cs typeface="+mn-cs"/>
              </a:rPr>
              <a:t> the sentences and words shown.</a:t>
            </a:r>
          </a:p>
          <a:p>
            <a:endParaRPr lang="en-GB" baseline="0" dirty="0"/>
          </a:p>
          <a:p>
            <a:r>
              <a:rPr lang="en-GB" b="1" baseline="0" dirty="0"/>
              <a:t>Word frequency:  </a:t>
            </a:r>
            <a:r>
              <a:rPr lang="de-DE" baseline="0" dirty="0"/>
              <a:t>interessant [810], uninteressant [&gt;5009], glücklich [1070], unglücklich [3772], gesund [1275], ungesund [&gt;5009], möglich [171], unmöglich [1879], angenehm [2214], unangenehm [2870] freundlich [1566], unfreundlich [&gt;5009], bequem [3369], unbequem [&gt;5009]</a:t>
            </a:r>
            <a:endParaRPr lang="en-GB" i="1"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baseline="0" dirty="0"/>
              <a:t>Note: the negative versions of these adjectives do not tend to fall within the top 5000 words.  However, their affirmative pairs are high-frequency and this short task provides a useful way to revisit their form and meaning.</a:t>
            </a:r>
          </a:p>
          <a:p>
            <a:endParaRPr lang="en-GB" baseline="0" dirty="0"/>
          </a:p>
          <a:p>
            <a:r>
              <a:rPr lang="en-GB" sz="1200" b="0" i="0" kern="1200" dirty="0">
                <a:solidFill>
                  <a:schemeClr val="tx1"/>
                </a:solidFill>
                <a:effectLst/>
                <a:latin typeface="+mn-lt"/>
                <a:ea typeface="+mn-ea"/>
                <a:cs typeface="+mn-cs"/>
              </a:rPr>
              <a:t>Image by </a:t>
            </a:r>
            <a:r>
              <a:rPr lang="en-GB" sz="1200" b="0" i="0" u="sng" kern="1200" dirty="0" err="1">
                <a:solidFill>
                  <a:schemeClr val="tx1"/>
                </a:solidFill>
                <a:effectLst/>
                <a:latin typeface="+mn-lt"/>
                <a:ea typeface="+mn-ea"/>
                <a:cs typeface="+mn-cs"/>
                <a:hlinkClick r:id="rId3"/>
              </a:rPr>
              <a:t>mohamed</a:t>
            </a:r>
            <a:r>
              <a:rPr lang="en-GB" sz="1200" b="0" i="0" u="sng" kern="1200" dirty="0">
                <a:solidFill>
                  <a:schemeClr val="tx1"/>
                </a:solidFill>
                <a:effectLst/>
                <a:latin typeface="+mn-lt"/>
                <a:ea typeface="+mn-ea"/>
                <a:cs typeface="+mn-cs"/>
                <a:hlinkClick r:id="rId3"/>
              </a:rPr>
              <a:t> Hassan</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870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shows the answers to the</a:t>
            </a:r>
            <a:r>
              <a:rPr lang="en-GB" baseline="0"/>
              <a:t> questions on the previous slide.</a:t>
            </a:r>
          </a:p>
          <a:p>
            <a:endParaRPr lang="en-GB" baseline="0"/>
          </a:p>
          <a:p>
            <a:r>
              <a:rPr lang="en-GB" b="1" baseline="0"/>
              <a:t>Word frequency:  </a:t>
            </a:r>
            <a:r>
              <a:rPr lang="de-DE" baseline="0"/>
              <a:t>interessant [810], uninteressant [&gt;5009], glücklich [1070], unglücklich [3772], gesund [1275], ungesund [&gt;5009], möglich [171], unmöglich [1879], angenehm [2214], unangenehm [2870] freundlich [1566], unfreundlich [&gt;5009], bequem [3369], unbequem [&gt;5009]</a:t>
            </a:r>
            <a:endParaRPr lang="en-GB" i="1" baseline="0"/>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r>
              <a:rPr lang="en-GB" baseline="0"/>
              <a:t>Note: the negative versions of these adjectives do not tend to fall within the top 5000 words.  However, their affirmative pairs are high-frequency and this short task provides a useful way to revisit their form and meaning.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98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a:t>
            </a:r>
            <a:r>
              <a:rPr lang="en-GB" b="0" baseline="0" dirty="0"/>
              <a:t> recognition (listening modality) of words in this week’s new and revisited vocabulary sets.</a:t>
            </a:r>
            <a:br>
              <a:rPr lang="en-GB" b="0" dirty="0"/>
            </a:br>
            <a:br>
              <a:rPr lang="en-GB" dirty="0"/>
            </a:br>
            <a:r>
              <a:rPr lang="en-GB" b="1" dirty="0"/>
              <a:t>Procedure:</a:t>
            </a:r>
            <a:br>
              <a:rPr lang="en-GB" dirty="0"/>
            </a:br>
            <a:r>
              <a:rPr lang="en-GB" dirty="0"/>
              <a:t>1. Write</a:t>
            </a:r>
            <a:r>
              <a:rPr lang="en-GB" baseline="0" dirty="0"/>
              <a:t> 1-6.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Listen to the sets of</a:t>
            </a:r>
            <a:r>
              <a:rPr lang="en-GB" baseline="0" dirty="0"/>
              <a:t> four </a:t>
            </a:r>
            <a:r>
              <a:rPr lang="en-GB" dirty="0"/>
              <a:t>words</a:t>
            </a:r>
            <a:r>
              <a:rPr lang="en-GB" baseline="0" dirty="0"/>
              <a:t> (click audio buttons) and identify which word (a, b, c, or d) of each set falls into the category shown. Write the corresponding letter.</a:t>
            </a:r>
            <a:endParaRPr lang="en-GB" dirty="0"/>
          </a:p>
          <a:p>
            <a:r>
              <a:rPr lang="en-GB" dirty="0"/>
              <a:t>3. Click on the mouse</a:t>
            </a:r>
            <a:r>
              <a:rPr lang="en-GB" baseline="0" dirty="0"/>
              <a:t> to show the correct ticks and also the correct words themselves.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a:t>
            </a:r>
            <a:r>
              <a:rPr lang="en-GB" baseline="0" dirty="0"/>
              <a:t> a question word - a) </a:t>
            </a:r>
            <a:r>
              <a:rPr lang="en-GB" baseline="0" dirty="0" err="1"/>
              <a:t>weil</a:t>
            </a:r>
            <a:r>
              <a:rPr lang="en-GB" baseline="0" dirty="0"/>
              <a:t> b) </a:t>
            </a:r>
            <a:r>
              <a:rPr lang="en-GB" baseline="0" dirty="0" err="1"/>
              <a:t>denn</a:t>
            </a:r>
            <a:r>
              <a:rPr lang="en-GB" baseline="0" dirty="0"/>
              <a:t> c) </a:t>
            </a:r>
            <a:r>
              <a:rPr lang="en-GB" b="1" baseline="0" dirty="0" err="1"/>
              <a:t>warum</a:t>
            </a:r>
            <a:r>
              <a:rPr lang="en-GB" baseline="0" dirty="0"/>
              <a:t> d) </a:t>
            </a:r>
            <a:r>
              <a:rPr lang="en-GB" baseline="0" dirty="0" err="1"/>
              <a:t>viel</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 month of the year – a) Bad b) </a:t>
            </a:r>
            <a:r>
              <a:rPr lang="en-GB" baseline="0" dirty="0" err="1"/>
              <a:t>gefunden</a:t>
            </a:r>
            <a:r>
              <a:rPr lang="en-GB" baseline="0" dirty="0"/>
              <a:t> c) </a:t>
            </a:r>
            <a:r>
              <a:rPr lang="en-GB" baseline="0" dirty="0" err="1"/>
              <a:t>notwendig</a:t>
            </a:r>
            <a:r>
              <a:rPr lang="en-GB" baseline="0" dirty="0"/>
              <a:t> d) </a:t>
            </a:r>
            <a:r>
              <a:rPr lang="en-GB" b="1" baseline="0" dirty="0" err="1"/>
              <a:t>März</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 room in the house – a) </a:t>
            </a:r>
            <a:r>
              <a:rPr lang="en-GB" b="1" baseline="0" dirty="0" err="1"/>
              <a:t>Küche</a:t>
            </a:r>
            <a:r>
              <a:rPr lang="en-GB" baseline="0" dirty="0"/>
              <a:t> b) Wien c) Lust d) Schweiz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 drink – a) </a:t>
            </a:r>
            <a:r>
              <a:rPr lang="en-GB" baseline="0" dirty="0" err="1"/>
              <a:t>unten</a:t>
            </a:r>
            <a:r>
              <a:rPr lang="en-GB" baseline="0" dirty="0"/>
              <a:t> b) Hunger c) </a:t>
            </a:r>
            <a:r>
              <a:rPr lang="en-GB" baseline="0" dirty="0" err="1"/>
              <a:t>spannend</a:t>
            </a:r>
            <a:r>
              <a:rPr lang="en-GB" baseline="0" dirty="0"/>
              <a:t> d</a:t>
            </a:r>
            <a:r>
              <a:rPr lang="en-GB" b="0" baseline="0" dirty="0"/>
              <a:t>) </a:t>
            </a:r>
            <a:r>
              <a:rPr lang="en-GB" b="1" baseline="0" dirty="0" err="1"/>
              <a:t>Kaffee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something written – a) Sie b) </a:t>
            </a:r>
            <a:r>
              <a:rPr lang="en-GB" b="1" baseline="0" dirty="0"/>
              <a:t>Brief</a:t>
            </a:r>
            <a:r>
              <a:rPr lang="en-GB" baseline="0" dirty="0"/>
              <a:t> c) </a:t>
            </a:r>
            <a:r>
              <a:rPr lang="en-GB" baseline="0" dirty="0" err="1"/>
              <a:t>oben</a:t>
            </a:r>
            <a:r>
              <a:rPr lang="en-GB" baseline="0" dirty="0"/>
              <a:t> d) 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 country – a) </a:t>
            </a:r>
            <a:r>
              <a:rPr lang="en-GB" baseline="0" dirty="0" err="1"/>
              <a:t>erreichen</a:t>
            </a:r>
            <a:r>
              <a:rPr lang="en-GB" baseline="0" dirty="0"/>
              <a:t>  b) </a:t>
            </a:r>
            <a:r>
              <a:rPr lang="en-GB" baseline="0" dirty="0" err="1"/>
              <a:t>wunderbar</a:t>
            </a:r>
            <a:r>
              <a:rPr lang="en-GB" baseline="0" dirty="0"/>
              <a:t> c) </a:t>
            </a:r>
            <a:r>
              <a:rPr lang="en-GB" baseline="0" dirty="0" err="1"/>
              <a:t>schaffen</a:t>
            </a:r>
            <a:r>
              <a:rPr lang="en-GB" baseline="0" dirty="0"/>
              <a:t> d) </a:t>
            </a:r>
            <a:r>
              <a:rPr lang="en-GB" b="1" baseline="0" dirty="0" err="1"/>
              <a:t>Schottland</a:t>
            </a:r>
            <a:br>
              <a:rPr lang="en-GB" dirty="0"/>
            </a:br>
            <a:br>
              <a:rPr lang="en-GB" dirty="0"/>
            </a:br>
            <a:br>
              <a:rPr lang="en-GB" baseline="0"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b="0" dirty="0"/>
            </a:br>
            <a:br>
              <a:rPr lang="en-GB" b="0" dirty="0"/>
            </a:br>
            <a:r>
              <a:rPr lang="en-GB" b="1" dirty="0"/>
              <a:t>Aim: </a:t>
            </a:r>
            <a:r>
              <a:rPr lang="en-GB" b="0" dirty="0"/>
              <a:t>This slide provides further production practice (speaking modality)</a:t>
            </a:r>
            <a:r>
              <a:rPr lang="en-GB" b="0" baseline="0" dirty="0"/>
              <a:t> </a:t>
            </a:r>
            <a:r>
              <a:rPr lang="en-GB" b="0" dirty="0"/>
              <a:t>with this</a:t>
            </a:r>
            <a:r>
              <a:rPr lang="en-GB" b="0" baseline="0" dirty="0"/>
              <a:t> week’s new and revisited vocabulary.</a:t>
            </a:r>
            <a:br>
              <a:rPr lang="en-GB" b="0" dirty="0"/>
            </a:br>
            <a:br>
              <a:rPr lang="en-GB" dirty="0"/>
            </a:br>
            <a:r>
              <a:rPr lang="en-GB" b="1" dirty="0"/>
              <a:t>Procedure:</a:t>
            </a:r>
            <a:br>
              <a:rPr lang="en-GB" dirty="0"/>
            </a:br>
            <a:r>
              <a:rPr lang="en-GB" dirty="0"/>
              <a:t>1. Click</a:t>
            </a:r>
            <a:r>
              <a:rPr lang="en-GB" baseline="0" dirty="0"/>
              <a:t> to bring up the English translations one by one.</a:t>
            </a:r>
            <a:endParaRPr lang="en-GB" dirty="0"/>
          </a:p>
          <a:p>
            <a:r>
              <a:rPr lang="en-GB" dirty="0"/>
              <a:t>2. For each English word, students</a:t>
            </a:r>
            <a:r>
              <a:rPr lang="en-GB" baseline="0" dirty="0"/>
              <a:t> identify the corresponding German from the first-letter clues provided and say the full word aloud.</a:t>
            </a:r>
          </a:p>
          <a:p>
            <a:r>
              <a:rPr lang="en-GB" baseline="0" dirty="0"/>
              <a:t>3. Click on the mouse to reveal the answer and check.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de-DE" sz="1200" kern="1200" dirty="0">
                <a:solidFill>
                  <a:schemeClr val="tx1"/>
                </a:solidFill>
                <a:effectLst/>
                <a:latin typeface="+mn-lt"/>
                <a:ea typeface="+mn-ea"/>
                <a:cs typeface="+mn-cs"/>
              </a:rPr>
              <a:t>lustig [1973] </a:t>
            </a:r>
            <a:r>
              <a:rPr lang="de-DE" sz="1200" b="0" i="0" u="none" strike="noStrike" kern="1200" cap="none" dirty="0">
                <a:solidFill>
                  <a:schemeClr val="tx1"/>
                </a:solidFill>
                <a:effectLst/>
                <a:latin typeface="+mn-lt"/>
                <a:ea typeface="Calibri"/>
                <a:cs typeface="Calibri"/>
                <a:sym typeface="Calibri"/>
              </a:rPr>
              <a:t>interessant [810] </a:t>
            </a:r>
            <a:r>
              <a:rPr lang="de-DE" sz="1200" kern="1200" dirty="0">
                <a:solidFill>
                  <a:schemeClr val="tx1"/>
                </a:solidFill>
                <a:effectLst/>
                <a:latin typeface="+mn-lt"/>
                <a:ea typeface="+mn-ea"/>
                <a:cs typeface="+mn-cs"/>
              </a:rPr>
              <a:t>spannend [1810] wunderbar [1603] </a:t>
            </a:r>
            <a:r>
              <a:rPr lang="de-DE" sz="1200" b="0" i="0" u="none" strike="noStrike" kern="1200" cap="none" dirty="0">
                <a:solidFill>
                  <a:schemeClr val="tx1"/>
                </a:solidFill>
                <a:effectLst/>
                <a:latin typeface="+mn-lt"/>
                <a:ea typeface="Calibri"/>
                <a:cs typeface="Calibri"/>
                <a:sym typeface="Calibri"/>
              </a:rPr>
              <a:t>interessant [810] </a:t>
            </a:r>
            <a:r>
              <a:rPr lang="de-DE" sz="1200" kern="1200" dirty="0">
                <a:solidFill>
                  <a:schemeClr val="tx1"/>
                </a:solidFill>
                <a:effectLst/>
                <a:latin typeface="+mn-lt"/>
                <a:ea typeface="+mn-ea"/>
                <a:cs typeface="+mn-cs"/>
              </a:rPr>
              <a:t>unmöglich [1879] warum? </a:t>
            </a:r>
            <a:r>
              <a:rPr lang="en-GB" sz="1200" kern="1200" dirty="0">
                <a:solidFill>
                  <a:schemeClr val="tx1"/>
                </a:solidFill>
                <a:effectLst/>
                <a:latin typeface="+mn-lt"/>
                <a:ea typeface="+mn-ea"/>
                <a:cs typeface="+mn-cs"/>
              </a:rPr>
              <a:t>[192]  </a:t>
            </a:r>
            <a:r>
              <a:rPr lang="en-GB" sz="1200" kern="1200" dirty="0" err="1">
                <a:solidFill>
                  <a:schemeClr val="tx1"/>
                </a:solidFill>
                <a:effectLst/>
                <a:latin typeface="+mn-lt"/>
                <a:ea typeface="+mn-ea"/>
                <a:cs typeface="+mn-cs"/>
              </a:rPr>
              <a:t>gefunden</a:t>
            </a:r>
            <a:r>
              <a:rPr lang="en-GB" sz="1200" kern="1200" dirty="0">
                <a:solidFill>
                  <a:schemeClr val="tx1"/>
                </a:solidFill>
                <a:effectLst/>
                <a:latin typeface="+mn-lt"/>
                <a:ea typeface="+mn-ea"/>
                <a:cs typeface="+mn-cs"/>
              </a:rPr>
              <a:t> [103] Sie [10] Brief [813] Lust [1407] </a:t>
            </a:r>
            <a:r>
              <a:rPr lang="en-GB" sz="1200" kern="1200" dirty="0" err="1">
                <a:solidFill>
                  <a:schemeClr val="tx1"/>
                </a:solidFill>
                <a:effectLst/>
                <a:latin typeface="+mn-lt"/>
                <a:ea typeface="+mn-ea"/>
                <a:cs typeface="+mn-cs"/>
              </a:rPr>
              <a:t>Schmerz</a:t>
            </a:r>
            <a:r>
              <a:rPr lang="en-GB" sz="1200" kern="1200" dirty="0">
                <a:solidFill>
                  <a:schemeClr val="tx1"/>
                </a:solidFill>
                <a:effectLst/>
                <a:latin typeface="+mn-lt"/>
                <a:ea typeface="+mn-ea"/>
                <a:cs typeface="+mn-cs"/>
              </a:rPr>
              <a:t> [1483]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057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dirty="0"/>
              <a:t>Brief revision slide on question-formation (both open and closed,</a:t>
            </a:r>
            <a:r>
              <a:rPr lang="en-GB" baseline="0" dirty="0"/>
              <a:t> last revisited formally in 3.1.2)</a:t>
            </a:r>
            <a:r>
              <a:rPr lang="en-GB" dirty="0"/>
              <a:t>, to</a:t>
            </a:r>
            <a:r>
              <a:rPr lang="en-GB" baseline="0" dirty="0"/>
              <a:t> prepare students for the speaking tasks which follow.  </a:t>
            </a:r>
            <a:endParaRPr lang="en-GB" dirty="0"/>
          </a:p>
          <a:p>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Elicit</a:t>
            </a:r>
            <a:r>
              <a:rPr lang="en-GB" baseline="0" dirty="0"/>
              <a:t> translations of the questions from students </a:t>
            </a:r>
            <a:r>
              <a:rPr lang="en-GB" dirty="0"/>
              <a:t>at each</a:t>
            </a:r>
            <a:r>
              <a:rPr lang="en-GB" baseline="0" dirty="0"/>
              <a:t> stage.</a:t>
            </a:r>
          </a:p>
          <a:p>
            <a:endParaRPr lang="en-GB" i="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177490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a:t>
            </a:r>
            <a:r>
              <a:rPr lang="en-GB" b="0" baseline="0" dirty="0"/>
              <a:t> recognition and production (speaking </a:t>
            </a:r>
            <a:r>
              <a:rPr lang="en-GB" b="0" baseline="0" dirty="0" err="1"/>
              <a:t>modailty</a:t>
            </a:r>
            <a:r>
              <a:rPr lang="en-GB" b="0" baseline="0" dirty="0"/>
              <a:t>) of question forms (both open and closed).</a:t>
            </a:r>
            <a:br>
              <a:rPr lang="en-GB" b="0" dirty="0"/>
            </a:br>
            <a:br>
              <a:rPr lang="en-GB" dirty="0"/>
            </a:br>
            <a:r>
              <a:rPr lang="en-GB" b="1" dirty="0"/>
              <a:t>Procedure:</a:t>
            </a:r>
            <a:br>
              <a:rPr lang="en-GB" dirty="0"/>
            </a:br>
            <a:r>
              <a:rPr lang="en-GB" dirty="0"/>
              <a:t>1. Students read the question with the first word obscured, together with its answer.</a:t>
            </a:r>
          </a:p>
          <a:p>
            <a:r>
              <a:rPr lang="en-GB" dirty="0"/>
              <a:t>2. From the answer, students</a:t>
            </a:r>
            <a:r>
              <a:rPr lang="en-GB" baseline="0" dirty="0"/>
              <a:t> determine what the question must have been.</a:t>
            </a:r>
            <a:endParaRPr lang="en-GB" dirty="0"/>
          </a:p>
          <a:p>
            <a:r>
              <a:rPr lang="en-GB" dirty="0"/>
              <a:t>3. Students say the whole question and answer.</a:t>
            </a:r>
            <a:br>
              <a:rPr lang="en-GB" dirty="0"/>
            </a:br>
            <a:r>
              <a:rPr lang="en-GB" dirty="0"/>
              <a:t>4. Click on the mouse to reveal the obscured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2926201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US" b="0" dirty="0"/>
              <a:t>T</a:t>
            </a:r>
            <a:r>
              <a:rPr lang="en-US" dirty="0"/>
              <a:t>o model the instructions for the speaking</a:t>
            </a:r>
            <a:r>
              <a:rPr lang="en-US" baseline="0" dirty="0"/>
              <a:t> task that follows.</a:t>
            </a:r>
          </a:p>
          <a:p>
            <a:br>
              <a:rPr lang="en-GB" dirty="0"/>
            </a:br>
            <a:r>
              <a:rPr lang="en-GB" b="1" dirty="0"/>
              <a:t>Procedure:</a:t>
            </a:r>
            <a:br>
              <a:rPr lang="en-GB" dirty="0"/>
            </a:br>
            <a:r>
              <a:rPr lang="en-GB" dirty="0"/>
              <a:t>1. </a:t>
            </a:r>
            <a:r>
              <a:rPr lang="en-US" baseline="0" dirty="0"/>
              <a:t>Explain to students that they are going to be constructing questions that require either a yes/no answer, i.e. subject-verb inversion alone , or that require a question </a:t>
            </a:r>
            <a:r>
              <a:rPr lang="en-US" baseline="0" dirty="0" err="1"/>
              <a:t>word+subject</a:t>
            </a:r>
            <a:r>
              <a:rPr lang="en-US" baseline="0" dirty="0"/>
              <a:t> verb inversion.</a:t>
            </a:r>
            <a:r>
              <a:rPr lang="en-US" dirty="0"/>
              <a:t> It</a:t>
            </a:r>
            <a:r>
              <a:rPr lang="en-US" baseline="0" dirty="0"/>
              <a:t> Is the answer that indicates which question type is required. </a:t>
            </a:r>
          </a:p>
          <a:p>
            <a:r>
              <a:rPr lang="en-US" baseline="0" dirty="0"/>
              <a:t>2. M</a:t>
            </a:r>
            <a:r>
              <a:rPr lang="en-GB" baseline="0" dirty="0" err="1"/>
              <a:t>ake</a:t>
            </a:r>
            <a:r>
              <a:rPr lang="en-GB" baseline="0" dirty="0"/>
              <a:t> it clear to students that the bold ‘</a:t>
            </a:r>
            <a:r>
              <a:rPr lang="en-GB" b="1" baseline="0" dirty="0"/>
              <a:t>Yes</a:t>
            </a:r>
            <a:r>
              <a:rPr lang="en-GB" baseline="0" dirty="0"/>
              <a:t>’ indicates that a yes/no question type is required (</a:t>
            </a:r>
            <a:r>
              <a:rPr lang="en-GB" baseline="0" dirty="0" err="1"/>
              <a:t>i.e</a:t>
            </a:r>
            <a:r>
              <a:rPr lang="en-GB" baseline="0" dirty="0"/>
              <a:t> s-v inversions).  Where there is not the word ‘yes’ – a question word will be needed.</a:t>
            </a:r>
          </a:p>
          <a:p>
            <a:r>
              <a:rPr lang="en-GB" dirty="0"/>
              <a:t>3. From the answer, students</a:t>
            </a:r>
            <a:r>
              <a:rPr lang="en-GB" baseline="0" dirty="0"/>
              <a:t> determine what the question must have been and say it aloud.</a:t>
            </a:r>
            <a:endParaRPr lang="en-GB" dirty="0"/>
          </a:p>
          <a:p>
            <a:r>
              <a:rPr lang="en-GB" dirty="0"/>
              <a:t>3. </a:t>
            </a:r>
            <a:r>
              <a:rPr lang="en-US" dirty="0"/>
              <a:t>On a mouse click</a:t>
            </a:r>
            <a:r>
              <a:rPr lang="en-US" baseline="0" dirty="0"/>
              <a:t> the correct question appears, followed by the answer in German.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271602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br>
              <a:rPr lang="en-GB" dirty="0"/>
            </a:br>
            <a:br>
              <a:rPr lang="en-GB" b="1" dirty="0"/>
            </a:br>
            <a:r>
              <a:rPr lang="en-GB" b="1" dirty="0"/>
              <a:t>Aim: </a:t>
            </a:r>
            <a:r>
              <a:rPr lang="en-US" b="0" dirty="0"/>
              <a:t>T</a:t>
            </a:r>
            <a:r>
              <a:rPr lang="en-US" dirty="0"/>
              <a:t>o </a:t>
            </a:r>
            <a:r>
              <a:rPr lang="en-US" dirty="0" err="1"/>
              <a:t>practise</a:t>
            </a:r>
            <a:r>
              <a:rPr lang="en-US" dirty="0"/>
              <a:t> question production (speaking</a:t>
            </a:r>
            <a:r>
              <a:rPr lang="en-US" baseline="0" dirty="0"/>
              <a:t> modality) based upon consideration of the answer, which is seen first – is it an open or a closed question that is required?</a:t>
            </a:r>
          </a:p>
          <a:p>
            <a:br>
              <a:rPr lang="en-GB" dirty="0"/>
            </a:br>
            <a:r>
              <a:rPr lang="en-GB" b="1" dirty="0"/>
              <a:t>Procedure:</a:t>
            </a:r>
            <a:br>
              <a:rPr lang="en-GB" b="0" dirty="0"/>
            </a:br>
            <a:r>
              <a:rPr lang="en-GB" b="0" dirty="0"/>
              <a:t>1. Display this on the</a:t>
            </a:r>
            <a:r>
              <a:rPr lang="en-GB" b="0" baseline="0" dirty="0"/>
              <a:t> IWB whilst the speaking activity is taking place </a:t>
            </a:r>
            <a:r>
              <a:rPr lang="en-GB" baseline="0" dirty="0"/>
              <a:t>(also available with answers in English  - teachers should choose which version to use with their groups.)</a:t>
            </a:r>
          </a:p>
          <a:p>
            <a:r>
              <a:rPr lang="en-US" baseline="0" dirty="0"/>
              <a:t>2. </a:t>
            </a:r>
            <a:r>
              <a:rPr lang="en-GB" baseline="0" dirty="0"/>
              <a:t>There are various ways this slide could be used in class:</a:t>
            </a:r>
          </a:p>
          <a:p>
            <a:pPr marL="0" indent="0">
              <a:buNone/>
            </a:pPr>
            <a:r>
              <a:rPr lang="en-GB" baseline="0" dirty="0"/>
              <a:t>a) the teacher puts the 16 names in a hat/bag (this can be done very roughly on scrap paper – only for teacher use), then pulls the names out of the bag one at a time.  Students can all give the question in a choral response style or</a:t>
            </a:r>
          </a:p>
          <a:p>
            <a:pPr marL="0" indent="0">
              <a:buNone/>
            </a:pPr>
            <a:r>
              <a:rPr lang="en-GB" baseline="0" dirty="0"/>
              <a:t>b) as above but in pairs – the teacher picks a name -  if it is a boy partner A says the question, or for a girl partner B says the question. (Or partners could simply just take it in turns).  The teacher gives the students time to form their questions and then reveals the answer before picking the next name.  </a:t>
            </a:r>
          </a:p>
          <a:p>
            <a:r>
              <a:rPr lang="en-GB" baseline="0" dirty="0"/>
              <a:t>3) </a:t>
            </a:r>
            <a:r>
              <a:rPr lang="en-GB" sz="1200" b="1" kern="1200" dirty="0">
                <a:solidFill>
                  <a:schemeClr val="tx1"/>
                </a:solidFill>
                <a:effectLst/>
                <a:latin typeface="+mn-lt"/>
                <a:ea typeface="+mn-ea"/>
                <a:cs typeface="+mn-cs"/>
              </a:rPr>
              <a:t>SELF-STUDY VARIANT:</a:t>
            </a:r>
            <a:r>
              <a:rPr lang="en-GB" sz="1200" kern="1200" dirty="0">
                <a:solidFill>
                  <a:schemeClr val="tx1"/>
                </a:solidFill>
                <a:effectLst/>
                <a:latin typeface="+mn-lt"/>
                <a:ea typeface="+mn-ea"/>
                <a:cs typeface="+mn-cs"/>
              </a:rPr>
              <a:t> </a:t>
            </a:r>
            <a:r>
              <a:rPr lang="en-GB" b="0" u="none" baseline="0" dirty="0"/>
              <a:t>For independent study, students can simply say the question for each name and click to check.</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u="sng" baseline="0" dirty="0"/>
          </a:p>
          <a:p>
            <a:endParaRPr lang="en-GB" u="sng" baseline="0" dirty="0"/>
          </a:p>
          <a:p>
            <a:endParaRPr lang="en-GB" u="sng"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470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Differentiated version</a:t>
            </a:r>
            <a:r>
              <a:rPr lang="en-GB" baseline="0" dirty="0"/>
              <a:t> of the speaking activity with the answers in English.  See previous slide for instructions (and options 1-2).</a:t>
            </a:r>
          </a:p>
          <a:p>
            <a:endParaRPr lang="en-GB" b="1" baseline="0" dirty="0"/>
          </a:p>
          <a:p>
            <a:r>
              <a:rPr lang="en-GB" b="1" baseline="0" dirty="0"/>
              <a:t>The differentiated version allows extension opportunities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 in pairs – the teacher picks a name -  if it is a boy partner A says the question, or a girl partner B says the question. (Or partners could simply just take it in turns).  The teacher gives the students time to form their questions and then reveals the answer before picking the next name. Extension – the listening partner tries to give the response in German.  Teachers could ask for hands up after thinking time, for volunteers to give their answer.</a:t>
            </a:r>
          </a:p>
          <a:p>
            <a:r>
              <a:rPr lang="en-GB" baseline="0" dirty="0"/>
              <a:t>ii) as a whole class activity – the teacher has eight cards/pieces of paper in a hat/bag labelled ‘subject-verb inversion’ plus eight labelled ‘question </a:t>
            </a:r>
            <a:r>
              <a:rPr lang="en-GB" baseline="0" dirty="0" err="1"/>
              <a:t>word+subject-verb</a:t>
            </a:r>
            <a:r>
              <a:rPr lang="en-GB" baseline="0" dirty="0"/>
              <a:t> inversion’.  The teacher goes around the class asking one student at a time to pick out a card.  The student who picks the card chooses one of the questions to say in German (of the correct type).  The teacher clicks on the box to reveal the answer.  The student could nominate a classmate to give the corresponding answer in German (or the teacher could ask for volunteers).  In a class of 32 each student would receive a go.  This style would potentially get more difficult as the game goes along because the students may leave the trickier sentences until the end.  If the class was split into two teams, for every correct answer a point could be awarded.</a:t>
            </a:r>
          </a:p>
          <a:p>
            <a:r>
              <a:rPr lang="en-GB" baseline="0" dirty="0"/>
              <a:t>iii) the teacher leads the first question initially (to model) saying the question in German, then moves to asking for volunteers to give the question in German (as the students grow more confident).  The question is said in German and the listening students have to write the correct name of the person with the corresponding answer.  The teacher would then click on the person to reveal the correct answer.  Students receive a point if they give the correct name.  The teacher could also ask students to say the answer in German.  This would maximise the number of students involved in the speaking activity.  </a:t>
            </a:r>
          </a:p>
          <a:p>
            <a:endParaRPr lang="en-GB" baseline="0" dirty="0"/>
          </a:p>
          <a:p>
            <a:r>
              <a:rPr lang="en-GB" sz="1200" b="1" kern="1200" dirty="0">
                <a:solidFill>
                  <a:schemeClr val="tx1"/>
                </a:solidFill>
                <a:effectLst/>
                <a:latin typeface="+mn-lt"/>
                <a:ea typeface="+mn-ea"/>
                <a:cs typeface="+mn-cs"/>
              </a:rPr>
              <a:t>SELF-STUDY VARIANT</a:t>
            </a:r>
            <a:r>
              <a:rPr lang="en-GB" sz="1200" b="0" kern="1200" dirty="0">
                <a:solidFill>
                  <a:schemeClr val="tx1"/>
                </a:solidFill>
                <a:effectLst/>
                <a:latin typeface="+mn-lt"/>
                <a:ea typeface="+mn-ea"/>
                <a:cs typeface="+mn-cs"/>
              </a:rPr>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baseline="0" dirty="0"/>
              <a:t>For independent study, students can simply say the question for each name and click to check.</a:t>
            </a:r>
          </a:p>
          <a:p>
            <a:endParaRPr lang="en-GB" u="sng"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085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sz="1200" b="0" kern="1200" dirty="0">
                <a:solidFill>
                  <a:schemeClr val="tx1"/>
                </a:solidFill>
                <a:effectLst/>
                <a:latin typeface="+mn-lt"/>
                <a:ea typeface="+mn-ea"/>
                <a:cs typeface="+mn-cs"/>
              </a:rPr>
              <a:t>D</a:t>
            </a:r>
            <a:r>
              <a:rPr lang="en-GB" sz="1200" kern="1200" dirty="0">
                <a:solidFill>
                  <a:schemeClr val="tx1"/>
                </a:solidFill>
                <a:effectLst/>
                <a:latin typeface="+mn-lt"/>
                <a:ea typeface="+mn-ea"/>
                <a:cs typeface="+mn-cs"/>
              </a:rPr>
              <a:t>eepening vocabulary knowledge by encountering the</a:t>
            </a:r>
            <a:r>
              <a:rPr lang="en-GB" sz="1200" kern="1200" baseline="0" dirty="0">
                <a:solidFill>
                  <a:schemeClr val="tx1"/>
                </a:solidFill>
                <a:effectLst/>
                <a:latin typeface="+mn-lt"/>
                <a:ea typeface="+mn-ea"/>
                <a:cs typeface="+mn-cs"/>
              </a:rPr>
              <a:t> taught</a:t>
            </a:r>
            <a:r>
              <a:rPr lang="en-GB" sz="1200" kern="1200" dirty="0">
                <a:solidFill>
                  <a:schemeClr val="tx1"/>
                </a:solidFill>
                <a:effectLst/>
                <a:latin typeface="+mn-lt"/>
                <a:ea typeface="+mn-ea"/>
                <a:cs typeface="+mn-cs"/>
              </a:rPr>
              <a:t> words in a different context. </a:t>
            </a:r>
            <a:br>
              <a:rPr lang="en-GB" dirty="0"/>
            </a:br>
            <a:br>
              <a:rPr lang="en-GB" dirty="0"/>
            </a:br>
            <a:r>
              <a:rPr lang="en-GB" b="1" dirty="0"/>
              <a:t>Procedure:</a:t>
            </a:r>
            <a:br>
              <a:rPr lang="en-GB" dirty="0"/>
            </a:br>
            <a:r>
              <a:rPr lang="en-GB" dirty="0"/>
              <a:t>1. Students read the text about the German high-speed</a:t>
            </a:r>
            <a:r>
              <a:rPr lang="en-GB" baseline="0" dirty="0"/>
              <a:t> train.</a:t>
            </a:r>
            <a:endParaRPr lang="en-GB" dirty="0"/>
          </a:p>
          <a:p>
            <a:r>
              <a:rPr lang="en-GB" dirty="0"/>
              <a:t>2. Students translate the text into English</a:t>
            </a:r>
            <a:r>
              <a:rPr lang="en-GB" baseline="0" dirty="0"/>
              <a:t> orally.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der Zug [675] Deutschland [140] </a:t>
            </a:r>
            <a:r>
              <a:rPr lang="en-GB" baseline="0" dirty="0" err="1"/>
              <a:t>erreichen</a:t>
            </a:r>
            <a:r>
              <a:rPr lang="en-GB" baseline="0" dirty="0"/>
              <a:t> [309] </a:t>
            </a:r>
            <a:r>
              <a:rPr lang="en-GB" baseline="0" dirty="0" err="1"/>
              <a:t>Frankreich</a:t>
            </a:r>
            <a:r>
              <a:rPr lang="en-GB" baseline="0" dirty="0"/>
              <a:t> [813] schnell [203] </a:t>
            </a:r>
            <a:r>
              <a:rPr lang="en-GB" baseline="0" dirty="0" err="1"/>
              <a:t>fahren</a:t>
            </a:r>
            <a:r>
              <a:rPr lang="en-GB" baseline="0" dirty="0"/>
              <a:t> [215] </a:t>
            </a:r>
            <a:r>
              <a:rPr lang="en-GB" baseline="0" dirty="0" err="1"/>
              <a:t>nehmen</a:t>
            </a:r>
            <a:r>
              <a:rPr lang="en-GB" baseline="0" dirty="0"/>
              <a:t> [142] </a:t>
            </a:r>
            <a:r>
              <a:rPr lang="en-GB" baseline="0" dirty="0" err="1"/>
              <a:t>Bahnhof</a:t>
            </a:r>
            <a:r>
              <a:rPr lang="en-GB" baseline="0" dirty="0"/>
              <a:t> [2027] in [3] </a:t>
            </a:r>
            <a:r>
              <a:rPr lang="en-GB" baseline="0" dirty="0" err="1"/>
              <a:t>nach</a:t>
            </a:r>
            <a:r>
              <a:rPr lang="en-GB" baseline="0" dirty="0"/>
              <a:t> [34]</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096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https://rachelhawkes.com/LDPresources/Yr8German/German_Y8_Term1ii_Wk1_audio_HW_sheet_answers.docx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OPTIONAL – this task could be set for HW </a:t>
            </a:r>
            <a:br>
              <a:rPr lang="en-GB" b="1" dirty="0"/>
            </a:br>
            <a:endParaRPr lang="en-GB" b="1" dirty="0"/>
          </a:p>
          <a:p>
            <a:r>
              <a:rPr lang="en-GB" b="1" dirty="0"/>
              <a:t>Timing: </a:t>
            </a:r>
            <a:r>
              <a:rPr lang="en-GB" b="0" dirty="0"/>
              <a:t>10</a:t>
            </a:r>
            <a:r>
              <a:rPr lang="en-GB" b="0" baseline="0" dirty="0"/>
              <a:t> minutes</a:t>
            </a:r>
            <a:br>
              <a:rPr lang="en-GB" b="0" baseline="0" dirty="0"/>
            </a:br>
            <a:br>
              <a:rPr lang="en-GB" b="1" dirty="0"/>
            </a:br>
            <a:r>
              <a:rPr lang="en-GB" b="1" dirty="0"/>
              <a:t>Aim: </a:t>
            </a:r>
            <a:r>
              <a:rPr lang="en-GB" b="0" dirty="0"/>
              <a:t>Translation practice (writing</a:t>
            </a:r>
            <a:r>
              <a:rPr lang="en-GB" b="0" baseline="0" dirty="0"/>
              <a:t> modality) involving some of the grammar and vocabulary practised recently, using a parallel translation task.</a:t>
            </a:r>
            <a:br>
              <a:rPr lang="en-GB" b="0" dirty="0"/>
            </a:br>
            <a:br>
              <a:rPr lang="en-GB" b="0" dirty="0"/>
            </a:br>
            <a:r>
              <a:rPr lang="en-GB" b="1" dirty="0"/>
              <a:t>Procedure:</a:t>
            </a:r>
            <a:br>
              <a:rPr lang="en-GB" dirty="0"/>
            </a:br>
            <a:r>
              <a:rPr lang="en-GB" dirty="0"/>
              <a:t>1. Students</a:t>
            </a:r>
            <a:r>
              <a:rPr lang="en-GB" baseline="0" dirty="0"/>
              <a:t> read the pairs of sentences and complete both English and German versions, using the information present in one to determine the missing words of the other.</a:t>
            </a:r>
            <a:endParaRPr lang="en-GB" dirty="0"/>
          </a:p>
          <a:p>
            <a:r>
              <a:rPr lang="en-GB" dirty="0"/>
              <a:t>2. Click on the mouse to make the animated answers appear,</a:t>
            </a:r>
            <a:r>
              <a:rPr lang="en-GB" baseline="0" dirty="0"/>
              <a:t> word by word.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 (both slides)</a:t>
            </a:r>
            <a:br>
              <a:rPr lang="en-GB" b="0" dirty="0"/>
            </a:br>
            <a:br>
              <a:rPr lang="en-GB" b="1" dirty="0"/>
            </a:br>
            <a:r>
              <a:rPr lang="en-GB" b="1" dirty="0"/>
              <a:t>Aim: </a:t>
            </a:r>
            <a:r>
              <a:rPr lang="en-GB" b="0" dirty="0"/>
              <a:t>To practise</a:t>
            </a:r>
            <a:r>
              <a:rPr lang="en-GB" b="0" baseline="0" dirty="0"/>
              <a:t> recognition (reading modality) of words in this week’s new and revisited vocabulary sets.</a:t>
            </a:r>
            <a:br>
              <a:rPr lang="en-GB" b="0" dirty="0"/>
            </a:br>
            <a:br>
              <a:rPr lang="en-GB" dirty="0"/>
            </a:br>
            <a:r>
              <a:rPr lang="en-GB" b="1" dirty="0"/>
              <a:t>Procedure:</a:t>
            </a:r>
            <a:br>
              <a:rPr lang="en-GB" dirty="0"/>
            </a:br>
            <a:r>
              <a:rPr lang="en-GB" dirty="0"/>
              <a:t>1. Write</a:t>
            </a:r>
            <a:r>
              <a:rPr lang="en-GB" baseline="0" dirty="0"/>
              <a:t> 1-10 (6-10 are on next slide).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Read the sentences</a:t>
            </a:r>
            <a:r>
              <a:rPr lang="en-GB" baseline="0" dirty="0"/>
              <a:t> and decide which word is defined, or fills the gap, in each sentence as appropriate. The English for the words in the gaps is given in brackets. Write the corresponding German word.</a:t>
            </a:r>
            <a:endParaRPr lang="en-GB" dirty="0"/>
          </a:p>
          <a:p>
            <a:r>
              <a:rPr lang="en-GB" dirty="0"/>
              <a:t>3. Click on the mouse</a:t>
            </a:r>
            <a:r>
              <a:rPr lang="en-GB" baseline="0" dirty="0"/>
              <a:t> to show the correct words.</a:t>
            </a:r>
          </a:p>
          <a:p>
            <a:r>
              <a:rPr lang="en-GB" baseline="0" dirty="0"/>
              <a:t>4. Continue on next slide.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dirty="0" err="1"/>
              <a:t>Dezember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die </a:t>
            </a:r>
            <a:r>
              <a:rPr lang="en-GB" b="0" dirty="0" err="1"/>
              <a:t>Wohnung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unmöglich</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b="0" dirty="0" err="1"/>
              <a:t>müde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dauern</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slide is the continuation of the previous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b="0" dirty="0" err="1"/>
              <a:t>lustig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t>
            </a:r>
            <a:r>
              <a:rPr lang="en-GB" b="0" dirty="0" err="1"/>
              <a:t>dort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a:t>
            </a:r>
            <a:r>
              <a:rPr lang="en-GB" b="0" dirty="0" err="1"/>
              <a:t>suchen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9) </a:t>
            </a:r>
            <a:r>
              <a:rPr lang="en-GB" b="0" dirty="0" err="1"/>
              <a:t>Schmerzen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10) </a:t>
            </a:r>
            <a:r>
              <a:rPr lang="en-GB" b="0" dirty="0" err="1"/>
              <a:t>interessant</a:t>
            </a:r>
            <a:br>
              <a:rPr lang="en-GB" b="0"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66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a:t>
            </a:r>
            <a:r>
              <a:rPr lang="en-GB" b="0"/>
              <a:t>2 minutes</a:t>
            </a:r>
            <a:br>
              <a:rPr lang="en-GB" b="0"/>
            </a:br>
            <a:br>
              <a:rPr lang="en-GB" b="1"/>
            </a:br>
            <a:r>
              <a:rPr lang="en-GB" b="1"/>
              <a:t>Aim: </a:t>
            </a:r>
            <a:r>
              <a:rPr lang="en-GB" b="0"/>
              <a:t>To introduce</a:t>
            </a:r>
            <a:r>
              <a:rPr lang="en-GB" b="0" baseline="0"/>
              <a:t> the conjunctions </a:t>
            </a:r>
            <a:r>
              <a:rPr lang="en-GB" b="0" i="1" baseline="0"/>
              <a:t>denn</a:t>
            </a:r>
            <a:r>
              <a:rPr lang="en-GB" b="0" i="0" baseline="0"/>
              <a:t> and </a:t>
            </a:r>
            <a:r>
              <a:rPr lang="en-GB" b="0" i="1" baseline="0"/>
              <a:t>weil</a:t>
            </a:r>
            <a:r>
              <a:rPr lang="en-GB" b="0" i="0" baseline="0"/>
              <a:t>, covering the use of the comma before each and the word order implications.</a:t>
            </a:r>
            <a:br>
              <a:rPr lang="en-GB" b="0"/>
            </a:br>
            <a:br>
              <a:rPr lang="en-GB" b="0"/>
            </a:br>
            <a:r>
              <a:rPr lang="en-GB" b="1"/>
              <a:t>Procedure:</a:t>
            </a:r>
            <a:br>
              <a:rPr lang="en-GB"/>
            </a:br>
            <a:r>
              <a:rPr lang="en-GB"/>
              <a:t>1. Click on the</a:t>
            </a:r>
            <a:r>
              <a:rPr lang="en-GB" baseline="0"/>
              <a:t> mouse to animate the explanation.</a:t>
            </a:r>
            <a:endParaRPr lang="en-GB"/>
          </a:p>
          <a:p>
            <a:r>
              <a:rPr lang="en-GB"/>
              <a:t>2. Ensure student understanding at each</a:t>
            </a:r>
            <a:r>
              <a:rPr lang="en-GB" baseline="0"/>
              <a:t>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b="0" dirty="0"/>
            </a:br>
            <a:br>
              <a:rPr lang="en-GB" b="1" dirty="0"/>
            </a:br>
            <a:r>
              <a:rPr lang="en-GB" b="1" dirty="0"/>
              <a:t>Aim: </a:t>
            </a:r>
            <a:r>
              <a:rPr lang="en-GB" b="0" dirty="0"/>
              <a:t>To practice recognising the word order used in each sentence and</a:t>
            </a:r>
            <a:r>
              <a:rPr lang="en-GB" b="0" baseline="0" dirty="0"/>
              <a:t> inferring the use of </a:t>
            </a:r>
            <a:r>
              <a:rPr lang="en-GB" b="0" i="1" baseline="0" dirty="0" err="1"/>
              <a:t>weil</a:t>
            </a:r>
            <a:r>
              <a:rPr lang="en-GB" b="0" i="1" baseline="0" dirty="0"/>
              <a:t> </a:t>
            </a:r>
            <a:r>
              <a:rPr lang="en-GB" b="0" baseline="0" dirty="0"/>
              <a:t>or </a:t>
            </a:r>
            <a:r>
              <a:rPr lang="en-GB" b="0" i="1" baseline="0" dirty="0" err="1"/>
              <a:t>denn</a:t>
            </a:r>
            <a:r>
              <a:rPr lang="en-GB" b="0" baseline="0" dirty="0"/>
              <a:t> as appropriate.</a:t>
            </a:r>
            <a:br>
              <a:rPr lang="en-GB" b="0" dirty="0"/>
            </a:br>
            <a:br>
              <a:rPr lang="en-GB" dirty="0"/>
            </a:br>
            <a:r>
              <a:rPr lang="en-GB" b="1" dirty="0"/>
              <a:t>Procedure:</a:t>
            </a:r>
            <a:br>
              <a:rPr lang="en-GB" dirty="0"/>
            </a:br>
            <a:r>
              <a:rPr lang="en-GB" dirty="0"/>
              <a:t>1. Write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read sentences and</a:t>
            </a:r>
            <a:r>
              <a:rPr lang="en-GB" baseline="0" dirty="0"/>
              <a:t> write </a:t>
            </a:r>
            <a:r>
              <a:rPr lang="en-GB" b="0" i="1" baseline="0" dirty="0" err="1"/>
              <a:t>weil</a:t>
            </a:r>
            <a:r>
              <a:rPr lang="en-GB" b="0" i="1" baseline="0" dirty="0"/>
              <a:t> </a:t>
            </a:r>
            <a:r>
              <a:rPr lang="en-GB" b="0" baseline="0" dirty="0"/>
              <a:t>or </a:t>
            </a:r>
            <a:r>
              <a:rPr lang="en-GB" b="0" i="1" baseline="0" dirty="0" err="1"/>
              <a:t>denn</a:t>
            </a:r>
            <a:r>
              <a:rPr lang="en-GB" b="0" baseline="0" dirty="0"/>
              <a:t> for each as appropriate.</a:t>
            </a:r>
            <a:endParaRPr lang="en-GB" dirty="0"/>
          </a:p>
          <a:p>
            <a:r>
              <a:rPr lang="en-GB" dirty="0"/>
              <a:t>3. Click on the mouse</a:t>
            </a:r>
            <a:r>
              <a:rPr lang="en-GB" baseline="0" dirty="0"/>
              <a:t> to animate the correct answers.</a:t>
            </a:r>
            <a:br>
              <a:rPr lang="en-GB" baseline="0" dirty="0"/>
            </a:br>
            <a:br>
              <a:rPr lang="en-GB" baseline="0" dirty="0"/>
            </a:br>
            <a:r>
              <a:rPr lang="en-GB" b="1" baseline="0" dirty="0"/>
              <a:t>Context: </a:t>
            </a:r>
            <a:r>
              <a:rPr lang="en-GB" baseline="0" dirty="0"/>
              <a:t>This is a </a:t>
            </a:r>
            <a:r>
              <a:rPr lang="en-GB" baseline="0" dirty="0" err="1"/>
              <a:t>padlet</a:t>
            </a:r>
            <a:r>
              <a:rPr lang="en-GB" baseline="0" dirty="0"/>
              <a:t> wall.  Wolfgang’s class is helping Alastair’s class with their German grammar by posting </a:t>
            </a:r>
            <a:r>
              <a:rPr lang="en-GB" baseline="0" dirty="0" err="1"/>
              <a:t>weil</a:t>
            </a:r>
            <a:r>
              <a:rPr lang="en-GB" baseline="0" dirty="0"/>
              <a:t> / </a:t>
            </a:r>
            <a:r>
              <a:rPr lang="en-GB" baseline="0" dirty="0" err="1"/>
              <a:t>denn</a:t>
            </a:r>
            <a:r>
              <a:rPr lang="en-GB" baseline="0" dirty="0"/>
              <a:t> sentences for them to practise. Initials are initials of Wolfgang’s classmates.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497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 (both slides)</a:t>
            </a:r>
            <a:br>
              <a:rPr lang="en-GB" b="0" dirty="0"/>
            </a:br>
            <a:br>
              <a:rPr lang="en-GB" b="1" dirty="0"/>
            </a:br>
            <a:r>
              <a:rPr lang="en-GB" b="1" dirty="0"/>
              <a:t>Aim: </a:t>
            </a:r>
            <a:r>
              <a:rPr lang="en-GB" b="0" dirty="0"/>
              <a:t>To recap on the verb</a:t>
            </a:r>
            <a:r>
              <a:rPr lang="en-GB" b="0" baseline="0" dirty="0"/>
              <a:t> </a:t>
            </a:r>
            <a:r>
              <a:rPr lang="en-GB" b="0" i="1" baseline="0" dirty="0" err="1"/>
              <a:t>mögen</a:t>
            </a:r>
            <a:r>
              <a:rPr lang="en-GB" b="0" i="0" baseline="0" dirty="0"/>
              <a:t> (explicitly introducing the </a:t>
            </a:r>
            <a:r>
              <a:rPr lang="en-GB" b="0" i="1" baseline="0" dirty="0" err="1"/>
              <a:t>wir</a:t>
            </a:r>
            <a:r>
              <a:rPr lang="en-GB" b="0" i="1" baseline="0" dirty="0"/>
              <a:t> </a:t>
            </a:r>
            <a:r>
              <a:rPr lang="en-GB" b="0" i="0" baseline="0" dirty="0"/>
              <a:t>form on the next slide).</a:t>
            </a:r>
            <a:br>
              <a:rPr lang="en-GB" b="0" dirty="0"/>
            </a:br>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r>
              <a:rPr lang="en-GB" baseline="0" dirty="0"/>
              <a:t>3. P</a:t>
            </a:r>
            <a:r>
              <a:rPr lang="en-GB" dirty="0"/>
              <a:t>oint out that students normally use the abbreviation</a:t>
            </a:r>
            <a:r>
              <a:rPr lang="en-GB" baseline="0" dirty="0"/>
              <a:t> </a:t>
            </a:r>
            <a:r>
              <a:rPr lang="en-GB" i="1" baseline="0" dirty="0" err="1"/>
              <a:t>Mathe</a:t>
            </a:r>
            <a:r>
              <a:rPr lang="en-GB" baseline="0" dirty="0"/>
              <a:t>, rather than the full form </a:t>
            </a:r>
            <a:r>
              <a:rPr lang="en-GB" i="1" baseline="0" dirty="0" err="1"/>
              <a:t>Mathematik</a:t>
            </a:r>
            <a:r>
              <a:rPr lang="en-GB" i="1" baseline="0" dirty="0"/>
              <a:t>.</a:t>
            </a:r>
          </a:p>
          <a:p>
            <a:r>
              <a:rPr lang="en-GB" i="0" baseline="0" dirty="0"/>
              <a:t>4. Click each speech bubble to hear the full sentences, to </a:t>
            </a:r>
            <a:r>
              <a:rPr lang="en-GB" i="0" baseline="0"/>
              <a:t>consolidate.</a:t>
            </a:r>
          </a:p>
          <a:p>
            <a:endParaRPr lang="en-GB" i="0" baseline="0"/>
          </a:p>
          <a:p>
            <a:r>
              <a:rPr lang="en-GB" b="1" i="0" baseline="0"/>
              <a:t>Transcript:</a:t>
            </a: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baseline="0"/>
              <a:t>(Wolfgang) </a:t>
            </a:r>
            <a:r>
              <a:rPr lang="en-GB" sz="1200" b="0">
                <a:solidFill>
                  <a:schemeClr val="accent1">
                    <a:lumMod val="50000"/>
                  </a:schemeClr>
                </a:solidFill>
                <a:latin typeface="Century Gothic" panose="020B0502020202020204" pitchFamily="34" charset="0"/>
              </a:rPr>
              <a:t>Magst du Mathe, Mia?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a:solidFill>
                  <a:schemeClr val="accent1">
                    <a:lumMod val="50000"/>
                  </a:schemeClr>
                </a:solidFill>
                <a:latin typeface="Century Gothic" panose="020B0502020202020204" pitchFamily="34" charset="0"/>
              </a:rPr>
              <a:t>(Mia) </a:t>
            </a:r>
            <a:r>
              <a:rPr lang="en-GB" sz="1200" b="0">
                <a:solidFill>
                  <a:schemeClr val="accent1">
                    <a:lumMod val="50000"/>
                  </a:schemeClr>
                </a:solidFill>
                <a:latin typeface="Century Gothic" panose="020B0502020202020204" pitchFamily="34" charset="0"/>
              </a:rPr>
              <a:t>Ja, </a:t>
            </a:r>
            <a:r>
              <a:rPr lang="en-GB" sz="1200" b="0">
                <a:solidFill>
                  <a:srgbClr val="115076"/>
                </a:solidFill>
                <a:latin typeface="Century Gothic" panose="020B0502020202020204" pitchFamily="34" charset="0"/>
              </a:rPr>
              <a:t>ich mag </a:t>
            </a:r>
            <a:r>
              <a:rPr lang="en-GB" sz="1200" b="0">
                <a:solidFill>
                  <a:schemeClr val="accent1">
                    <a:lumMod val="50000"/>
                  </a:schemeClr>
                </a:solidFill>
                <a:latin typeface="Century Gothic" panose="020B0502020202020204" pitchFamily="34" charset="0"/>
              </a:rPr>
              <a:t>Mathe! Und du?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baseline="0"/>
              <a:t>(Wolfgang) </a:t>
            </a:r>
            <a:r>
              <a:rPr lang="en-GB" sz="1200" b="0">
                <a:solidFill>
                  <a:schemeClr val="accent1">
                    <a:lumMod val="50000"/>
                  </a:schemeClr>
                </a:solidFill>
                <a:latin typeface="Century Gothic" panose="020B0502020202020204" pitchFamily="34" charset="0"/>
              </a:rPr>
              <a:t>Nein, ich</a:t>
            </a:r>
            <a:r>
              <a:rPr lang="en-GB" sz="1200" b="0" baseline="0">
                <a:solidFill>
                  <a:schemeClr val="accent1">
                    <a:lumMod val="50000"/>
                  </a:schemeClr>
                </a:solidFill>
                <a:latin typeface="Century Gothic" panose="020B0502020202020204" pitchFamily="34" charset="0"/>
              </a:rPr>
              <a:t> </a:t>
            </a:r>
            <a:r>
              <a:rPr lang="en-GB" sz="1200" b="0">
                <a:solidFill>
                  <a:schemeClr val="accent1">
                    <a:lumMod val="50000"/>
                  </a:schemeClr>
                </a:solidFill>
                <a:latin typeface="Century Gothic" panose="020B0502020202020204" pitchFamily="34" charset="0"/>
              </a:rPr>
              <a:t>mag Mathe nicht!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accent1">
                  <a:lumMod val="50000"/>
                </a:schemeClr>
              </a:solidFill>
              <a:latin typeface="Century Gothic" panose="020B0502020202020204" pitchFamily="34" charset="0"/>
            </a:endParaRPr>
          </a:p>
          <a:p>
            <a:endParaRPr lang="en-GB" i="1"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16215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continues the explanation on the previous one,</a:t>
            </a:r>
            <a:r>
              <a:rPr lang="en-GB" baseline="0" dirty="0"/>
              <a:t> explicitly introducing the </a:t>
            </a:r>
            <a:r>
              <a:rPr lang="en-GB" i="1" baseline="0" dirty="0" err="1"/>
              <a:t>wir</a:t>
            </a:r>
            <a:r>
              <a:rPr lang="en-GB" i="1" baseline="0" dirty="0"/>
              <a:t> </a:t>
            </a:r>
            <a:r>
              <a:rPr lang="en-GB" i="0" baseline="0" dirty="0"/>
              <a:t>form.</a:t>
            </a:r>
            <a:br>
              <a:rPr lang="en-GB" i="0" baseline="0" dirty="0"/>
            </a:br>
            <a:br>
              <a:rPr lang="en-GB" i="0" baseline="0" dirty="0"/>
            </a:br>
            <a:r>
              <a:rPr lang="en-GB" i="0" baseline="0" dirty="0"/>
              <a:t>1. Elicit the missing pronoun and verb form.</a:t>
            </a:r>
            <a:br>
              <a:rPr lang="en-GB" i="0" baseline="0" dirty="0"/>
            </a:br>
            <a:r>
              <a:rPr lang="en-GB" i="0" baseline="0" dirty="0"/>
              <a:t>2. Click each bubble to hear the full audio.</a:t>
            </a:r>
          </a:p>
          <a:p>
            <a:endParaRPr lang="en-GB" i="0" baseline="0" dirty="0"/>
          </a:p>
          <a:p>
            <a:r>
              <a:rPr lang="en-GB" b="1" i="0" baseline="0" dirty="0"/>
              <a:t>Transcript:</a:t>
            </a:r>
          </a:p>
          <a:p>
            <a:r>
              <a:rPr lang="en-GB" b="0" i="1" baseline="0" dirty="0"/>
              <a:t>(Wolfgang) </a:t>
            </a:r>
            <a:r>
              <a:rPr lang="en-GB" sz="1200" b="0" dirty="0" err="1">
                <a:solidFill>
                  <a:schemeClr val="accent1">
                    <a:lumMod val="50000"/>
                  </a:schemeClr>
                </a:solidFill>
                <a:latin typeface="Century Gothic" panose="020B0502020202020204" pitchFamily="34" charset="0"/>
              </a:rPr>
              <a:t>Wir</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mögen</a:t>
            </a:r>
            <a:r>
              <a:rPr lang="en-GB" sz="1200" b="0" dirty="0">
                <a:solidFill>
                  <a:schemeClr val="accent1">
                    <a:lumMod val="50000"/>
                  </a:schemeClr>
                </a:solidFill>
                <a:latin typeface="Century Gothic" panose="020B0502020202020204" pitchFamily="34" charset="0"/>
              </a:rPr>
              <a:t> Sport!</a:t>
            </a:r>
          </a:p>
          <a:p>
            <a:r>
              <a:rPr lang="en-GB" sz="1200" b="0" i="1" dirty="0">
                <a:solidFill>
                  <a:schemeClr val="accent1">
                    <a:lumMod val="50000"/>
                  </a:schemeClr>
                </a:solidFill>
                <a:latin typeface="Century Gothic" panose="020B0502020202020204" pitchFamily="34" charset="0"/>
              </a:rPr>
              <a:t>(Mia) </a:t>
            </a:r>
            <a:r>
              <a:rPr lang="en-GB" sz="1200" b="0" dirty="0" err="1">
                <a:solidFill>
                  <a:schemeClr val="accent1">
                    <a:lumMod val="50000"/>
                  </a:schemeClr>
                </a:solidFill>
                <a:latin typeface="Century Gothic" panose="020B0502020202020204" pitchFamily="34" charset="0"/>
              </a:rPr>
              <a:t>Ja</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aber</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wir</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mögen</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Hausaufgaben</a:t>
            </a:r>
            <a:r>
              <a:rPr lang="en-GB" sz="1200" b="0" dirty="0">
                <a:solidFill>
                  <a:schemeClr val="accent1">
                    <a:lumMod val="50000"/>
                  </a:schemeClr>
                </a:solidFill>
                <a:latin typeface="Century Gothic" panose="020B0502020202020204" pitchFamily="34" charset="0"/>
              </a:rPr>
              <a:t> </a:t>
            </a:r>
            <a:r>
              <a:rPr lang="en-GB" sz="1200" b="0" dirty="0" err="1">
                <a:solidFill>
                  <a:schemeClr val="accent1">
                    <a:lumMod val="50000"/>
                  </a:schemeClr>
                </a:solidFill>
                <a:latin typeface="Century Gothic" panose="020B0502020202020204" pitchFamily="34" charset="0"/>
              </a:rPr>
              <a:t>nicht</a:t>
            </a:r>
            <a:r>
              <a:rPr lang="en-GB" sz="1200" b="0" dirty="0">
                <a:solidFill>
                  <a:schemeClr val="accent1">
                    <a:lumMod val="50000"/>
                  </a:schemeClr>
                </a:solidFill>
                <a:latin typeface="Century Gothic" panose="020B0502020202020204" pitchFamily="34" charset="0"/>
              </a:rPr>
              <a:t>!  </a:t>
            </a:r>
          </a:p>
          <a:p>
            <a:endParaRPr lang="en-GB" b="0" i="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72688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 (both slides)</a:t>
            </a:r>
            <a:br>
              <a:rPr lang="en-GB" dirty="0"/>
            </a:br>
            <a:br>
              <a:rPr lang="en-GB" b="1" dirty="0"/>
            </a:br>
            <a:r>
              <a:rPr lang="en-GB" b="1" dirty="0"/>
              <a:t>Aim: </a:t>
            </a:r>
            <a:r>
              <a:rPr lang="en-GB" b="0" dirty="0"/>
              <a:t>To practise understanding the verb </a:t>
            </a:r>
            <a:r>
              <a:rPr lang="en-GB" b="0" i="1" dirty="0" err="1"/>
              <a:t>mögen</a:t>
            </a:r>
            <a:r>
              <a:rPr lang="en-GB" b="0" i="1" dirty="0"/>
              <a:t> </a:t>
            </a:r>
            <a:r>
              <a:rPr lang="en-GB" b="0" dirty="0"/>
              <a:t>and reasons for likes/dislikes, expressed either with </a:t>
            </a:r>
            <a:r>
              <a:rPr lang="en-GB" b="0" i="1" dirty="0" err="1"/>
              <a:t>weil</a:t>
            </a:r>
            <a:r>
              <a:rPr lang="en-GB" b="0" dirty="0"/>
              <a:t> or </a:t>
            </a:r>
            <a:r>
              <a:rPr lang="en-GB" b="0" i="1" dirty="0" err="1"/>
              <a:t>denn</a:t>
            </a:r>
            <a:r>
              <a:rPr lang="en-GB" b="0" dirty="0"/>
              <a:t>.  </a:t>
            </a:r>
            <a:r>
              <a:rPr lang="en-GB" b="0" i="1" dirty="0"/>
              <a:t>Weil </a:t>
            </a:r>
            <a:r>
              <a:rPr lang="en-GB" b="0" dirty="0"/>
              <a:t>and </a:t>
            </a:r>
            <a:r>
              <a:rPr lang="en-GB" b="0" i="1" dirty="0" err="1"/>
              <a:t>denn</a:t>
            </a:r>
            <a:r>
              <a:rPr lang="en-GB" b="0" i="1" dirty="0"/>
              <a:t> </a:t>
            </a:r>
            <a:r>
              <a:rPr lang="en-GB" b="0" dirty="0"/>
              <a:t>are obscured to focus students’ attention on the word order that each requires.</a:t>
            </a:r>
            <a:br>
              <a:rPr lang="en-GB" dirty="0"/>
            </a:br>
            <a:br>
              <a:rPr lang="en-GB" dirty="0"/>
            </a:br>
            <a:r>
              <a:rPr lang="en-GB" b="1" dirty="0"/>
              <a:t>Procedure:</a:t>
            </a:r>
            <a:br>
              <a:rPr lang="en-GB" dirty="0"/>
            </a:br>
            <a:r>
              <a:rPr lang="en-GB" dirty="0"/>
              <a:t>1. Write 1-8 (continues</a:t>
            </a:r>
            <a:r>
              <a:rPr lang="en-GB" baseline="0" dirty="0"/>
              <a:t> on next slide).</a:t>
            </a:r>
            <a:endParaRPr lang="en-GB" dirty="0"/>
          </a:p>
          <a:p>
            <a:r>
              <a:rPr lang="en-GB" dirty="0"/>
              <a:t>2. Students</a:t>
            </a:r>
            <a:r>
              <a:rPr lang="en-GB" baseline="0" dirty="0"/>
              <a:t> listen to each sentence and choose the correct pronoun, picture, </a:t>
            </a:r>
            <a:r>
              <a:rPr lang="en-GB" i="1" baseline="0" dirty="0" err="1"/>
              <a:t>weil</a:t>
            </a:r>
            <a:r>
              <a:rPr lang="en-GB" i="0" baseline="0" dirty="0"/>
              <a:t> or </a:t>
            </a:r>
            <a:r>
              <a:rPr lang="en-GB" i="1" baseline="0" dirty="0" err="1"/>
              <a:t>denn</a:t>
            </a:r>
            <a:r>
              <a:rPr lang="en-GB" i="0" baseline="0" dirty="0"/>
              <a:t> (obscured in the recording) and reason from the options shown.</a:t>
            </a:r>
            <a:endParaRPr lang="en-GB" dirty="0"/>
          </a:p>
          <a:p>
            <a:r>
              <a:rPr lang="en-GB" dirty="0"/>
              <a:t>3. Click on the</a:t>
            </a:r>
            <a:r>
              <a:rPr lang="en-GB" baseline="0" dirty="0"/>
              <a:t> mouse to animate the answers.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Sie mag </a:t>
            </a:r>
            <a:r>
              <a:rPr lang="en-GB" dirty="0" err="1"/>
              <a:t>Wassersport</a:t>
            </a:r>
            <a:r>
              <a:rPr lang="en-GB" dirty="0"/>
              <a:t>, </a:t>
            </a:r>
            <a:r>
              <a:rPr lang="en-GB" dirty="0" err="1"/>
              <a:t>denn</a:t>
            </a:r>
            <a:r>
              <a:rPr lang="en-GB" dirty="0"/>
              <a:t> </a:t>
            </a:r>
            <a:r>
              <a:rPr lang="en-GB" dirty="0" err="1"/>
              <a:t>er</a:t>
            </a:r>
            <a:r>
              <a:rPr lang="en-GB" dirty="0"/>
              <a:t> </a:t>
            </a:r>
            <a:r>
              <a:rPr lang="en-GB" dirty="0" err="1"/>
              <a:t>ist</a:t>
            </a:r>
            <a:r>
              <a:rPr lang="en-GB" dirty="0"/>
              <a:t> </a:t>
            </a:r>
            <a:r>
              <a:rPr lang="en-GB" dirty="0" err="1"/>
              <a:t>spannend</a:t>
            </a:r>
            <a:r>
              <a:rPr lang="en-GB" dirty="0"/>
              <a:t>.</a:t>
            </a:r>
            <a:br>
              <a:rPr lang="en-GB" dirty="0"/>
            </a:br>
            <a:r>
              <a:rPr lang="en-GB" dirty="0"/>
              <a:t>2.  Ich mag die Schweiz, </a:t>
            </a:r>
            <a:r>
              <a:rPr lang="en-GB" dirty="0" err="1"/>
              <a:t>weil</a:t>
            </a:r>
            <a:r>
              <a:rPr lang="en-GB" dirty="0"/>
              <a:t> </a:t>
            </a:r>
            <a:r>
              <a:rPr lang="en-GB" dirty="0" err="1"/>
              <a:t>sie</a:t>
            </a:r>
            <a:r>
              <a:rPr lang="en-GB" baseline="0" dirty="0"/>
              <a:t> </a:t>
            </a:r>
            <a:r>
              <a:rPr lang="en-GB" dirty="0" err="1"/>
              <a:t>schön</a:t>
            </a:r>
            <a:r>
              <a:rPr lang="en-GB" dirty="0"/>
              <a:t> </a:t>
            </a:r>
            <a:r>
              <a:rPr lang="en-GB" dirty="0" err="1"/>
              <a:t>ist</a:t>
            </a:r>
            <a:r>
              <a:rPr lang="en-GB" dirty="0"/>
              <a:t>.</a:t>
            </a:r>
            <a:br>
              <a:rPr lang="en-GB" dirty="0"/>
            </a:br>
            <a:r>
              <a:rPr lang="en-GB" dirty="0"/>
              <a:t>3.  Du </a:t>
            </a:r>
            <a:r>
              <a:rPr lang="en-GB" dirty="0" err="1"/>
              <a:t>magst</a:t>
            </a:r>
            <a:r>
              <a:rPr lang="en-GB" dirty="0"/>
              <a:t> </a:t>
            </a:r>
            <a:r>
              <a:rPr lang="en-GB" dirty="0" err="1"/>
              <a:t>deinen</a:t>
            </a:r>
            <a:r>
              <a:rPr lang="en-GB" dirty="0"/>
              <a:t> </a:t>
            </a:r>
            <a:r>
              <a:rPr lang="en-GB" dirty="0" err="1"/>
              <a:t>Bruder</a:t>
            </a:r>
            <a:r>
              <a:rPr lang="en-GB" dirty="0"/>
              <a:t> </a:t>
            </a:r>
            <a:r>
              <a:rPr lang="en-GB" dirty="0" err="1"/>
              <a:t>nicht</a:t>
            </a:r>
            <a:r>
              <a:rPr lang="en-GB" dirty="0"/>
              <a:t>, </a:t>
            </a:r>
            <a:r>
              <a:rPr lang="en-GB" dirty="0" err="1"/>
              <a:t>weil</a:t>
            </a:r>
            <a:r>
              <a:rPr lang="en-GB" dirty="0"/>
              <a:t> </a:t>
            </a:r>
            <a:r>
              <a:rPr lang="en-GB" dirty="0" err="1"/>
              <a:t>er</a:t>
            </a:r>
            <a:r>
              <a:rPr lang="en-GB" dirty="0"/>
              <a:t> </a:t>
            </a:r>
            <a:r>
              <a:rPr lang="en-GB" dirty="0" err="1"/>
              <a:t>unmöglich</a:t>
            </a:r>
            <a:r>
              <a:rPr lang="en-GB" dirty="0"/>
              <a:t> </a:t>
            </a:r>
            <a:r>
              <a:rPr lang="en-GB" dirty="0" err="1"/>
              <a:t>ist</a:t>
            </a:r>
            <a:r>
              <a:rPr lang="en-GB" dirty="0"/>
              <a:t>.</a:t>
            </a:r>
            <a:br>
              <a:rPr lang="en-GB" dirty="0"/>
            </a:br>
            <a:r>
              <a:rPr lang="en-GB" dirty="0"/>
              <a:t>4. </a:t>
            </a:r>
            <a:r>
              <a:rPr lang="en-GB" dirty="0" err="1"/>
              <a:t>Wir</a:t>
            </a:r>
            <a:r>
              <a:rPr lang="en-GB" dirty="0"/>
              <a:t> </a:t>
            </a:r>
            <a:r>
              <a:rPr lang="en-GB" dirty="0" err="1"/>
              <a:t>mögen</a:t>
            </a:r>
            <a:r>
              <a:rPr lang="en-GB" dirty="0"/>
              <a:t> Wien, </a:t>
            </a:r>
            <a:r>
              <a:rPr lang="en-GB" dirty="0" err="1"/>
              <a:t>denn</a:t>
            </a:r>
            <a:r>
              <a:rPr lang="en-GB" dirty="0"/>
              <a:t> es </a:t>
            </a:r>
            <a:r>
              <a:rPr lang="en-GB" dirty="0" err="1"/>
              <a:t>ist</a:t>
            </a:r>
            <a:r>
              <a:rPr lang="en-GB" dirty="0"/>
              <a:t> </a:t>
            </a:r>
            <a:r>
              <a:rPr lang="en-GB" dirty="0" err="1"/>
              <a:t>nicht</a:t>
            </a:r>
            <a:r>
              <a:rPr lang="en-GB" dirty="0"/>
              <a:t> </a:t>
            </a:r>
            <a:r>
              <a:rPr lang="en-GB" dirty="0" err="1"/>
              <a:t>hässlich</a:t>
            </a:r>
            <a:r>
              <a:rPr lang="en-GB" dirty="0"/>
              <a:t>.</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lustig [1973] interessant [810] spannend [1810] wunderbar [1603] notwendig [742] unmöglich [1879] warum? [192] weil [88] denn [93]</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Dezember [1527] Hunger [2097] Kaffee [1299] Küche [960] Lust [1407] März [987] Schmerz [1483]  Wohnung [418] müde [2000] noch [33] oben [100] unten [590]</a:t>
            </a:r>
            <a:br>
              <a:rPr lang="de-DE" sz="1200" b="0"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7.3</a:t>
            </a:r>
            <a:r>
              <a:rPr lang="en-GB" sz="1200" b="1" i="0" u="none" strike="noStrike" kern="1200" cap="none" baseline="0" dirty="0">
                <a:solidFill>
                  <a:schemeClr val="tx1"/>
                </a:solidFill>
                <a:effectLst/>
                <a:latin typeface="+mn-lt"/>
                <a:ea typeface="Calibri"/>
                <a:cs typeface="Calibri"/>
                <a:sym typeface="Calibri"/>
              </a:rPr>
              <a:t>.1.6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[698] erreichen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[305]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[169] schaffen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[320] suchen [293] viel, viele [60] das Land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[146] Schottland [&gt;4034] Schweiz [&gt;4034] Stunde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[262] Wien [&gt;4034] dort [134] normalerweise [1898]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1072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0564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3284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120741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95744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2851710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3800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54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431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18628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32639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30240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2522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5028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4972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9572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audio" Target="../media/audio17.wav"/><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20.wav"/><Relationship Id="rId11" Type="http://schemas.openxmlformats.org/officeDocument/2006/relationships/image" Target="../media/image29.jpeg"/><Relationship Id="rId5" Type="http://schemas.openxmlformats.org/officeDocument/2006/relationships/audio" Target="../media/audio19.wav"/><Relationship Id="rId10" Type="http://schemas.openxmlformats.org/officeDocument/2006/relationships/image" Target="../media/image28.jpeg"/><Relationship Id="rId4" Type="http://schemas.openxmlformats.org/officeDocument/2006/relationships/audio" Target="../media/audio18.wav"/><Relationship Id="rId9" Type="http://schemas.openxmlformats.org/officeDocument/2006/relationships/image" Target="../media/image27.jpeg"/><Relationship Id="rId1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7.jpeg"/><Relationship Id="rId7" Type="http://schemas.openxmlformats.org/officeDocument/2006/relationships/audio" Target="../media/audio24.wav"/><Relationship Id="rId12"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image" Target="../media/image21.jpeg"/><Relationship Id="rId5" Type="http://schemas.openxmlformats.org/officeDocument/2006/relationships/audio" Target="../media/audio22.wav"/><Relationship Id="rId10" Type="http://schemas.openxmlformats.org/officeDocument/2006/relationships/image" Target="../media/image20.jpeg"/><Relationship Id="rId4" Type="http://schemas.openxmlformats.org/officeDocument/2006/relationships/audio" Target="../media/audio21.wav"/><Relationship Id="rId9" Type="http://schemas.openxmlformats.org/officeDocument/2006/relationships/image" Target="../media/image19.jpeg"/><Relationship Id="rId1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7.jpeg"/><Relationship Id="rId7" Type="http://schemas.openxmlformats.org/officeDocument/2006/relationships/audio" Target="../media/audio24.wav"/><Relationship Id="rId12"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image" Target="../media/image21.jpeg"/><Relationship Id="rId5" Type="http://schemas.openxmlformats.org/officeDocument/2006/relationships/audio" Target="../media/audio22.wav"/><Relationship Id="rId10" Type="http://schemas.openxmlformats.org/officeDocument/2006/relationships/image" Target="../media/image20.jpeg"/><Relationship Id="rId4" Type="http://schemas.openxmlformats.org/officeDocument/2006/relationships/audio" Target="../media/audio21.wav"/><Relationship Id="rId9" Type="http://schemas.openxmlformats.org/officeDocument/2006/relationships/image" Target="../media/image19.jpeg"/><Relationship Id="rId1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image" Target="../media/image7.gif"/></Relationships>
</file>

<file path=ppt/slides/_rels/slide15.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5.jpeg"/><Relationship Id="rId4" Type="http://schemas.openxmlformats.org/officeDocument/2006/relationships/audio" Target="../media/audio26.wav"/></Relationships>
</file>

<file path=ppt/slides/_rels/slide16.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6.jpeg"/><Relationship Id="rId4" Type="http://schemas.openxmlformats.org/officeDocument/2006/relationships/audio" Target="../media/audio28.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9.gif"/><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10.png"/><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s://www.rachelhawkes.com/LDPresources/Yr8German/German_Y8_Term1ii_Wk1_audio.html"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s://www.rachelhawkes.com/LDPresources/Yr8German/German_Y8_Term1ii_Wk1_audio_HW_sheet.doc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audio" Target="../media/audio10.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tiff"/><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7.jpeg"/><Relationship Id="rId7" Type="http://schemas.openxmlformats.org/officeDocument/2006/relationships/audio" Target="../media/audio16.wav"/><Relationship Id="rId12"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5.wav"/><Relationship Id="rId11" Type="http://schemas.openxmlformats.org/officeDocument/2006/relationships/image" Target="../media/image21.jpeg"/><Relationship Id="rId5" Type="http://schemas.openxmlformats.org/officeDocument/2006/relationships/audio" Target="../media/audio14.wav"/><Relationship Id="rId10" Type="http://schemas.openxmlformats.org/officeDocument/2006/relationships/image" Target="../media/image20.jpeg"/><Relationship Id="rId4" Type="http://schemas.openxmlformats.org/officeDocument/2006/relationships/audio" Target="../media/audio13.wav"/><Relationship Id="rId9" Type="http://schemas.openxmlformats.org/officeDocument/2006/relationships/image" Target="../media/image19.jpeg"/><Relationship Id="rId1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mputer with a white screen&#10;&#10;Description automatically generated">
            <a:extLst>
              <a:ext uri="{FF2B5EF4-FFF2-40B4-BE49-F238E27FC236}">
                <a16:creationId xmlns:a16="http://schemas.microsoft.com/office/drawing/2014/main" id="{F630449E-76B6-493B-B896-442236A02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343" y="3055342"/>
            <a:ext cx="3592657" cy="2583810"/>
          </a:xfrm>
          <a:prstGeom prst="rect">
            <a:avLst/>
          </a:prstGeom>
        </p:spPr>
      </p:pic>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41754"/>
            <a:ext cx="7709596" cy="844550"/>
          </a:xfrm>
        </p:spPr>
        <p:txBody>
          <a:bodyPr>
            <a:normAutofit/>
          </a:bodyPr>
          <a:lstStyle/>
          <a:p>
            <a:r>
              <a:rPr lang="en-GB" sz="4000" dirty="0"/>
              <a:t>Wie bin ich?</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7 - Lesson 13</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rgbClr val="525050"/>
                </a:solidFill>
                <a:latin typeface="Century Gothic" panose="020F0302020204030204"/>
              </a:rPr>
              <a:t>Stephen Owen / </a:t>
            </a: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03/02/24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10753"/>
            <a:ext cx="6098222" cy="1836494"/>
          </a:xfrm>
        </p:spPr>
        <p:txBody>
          <a:bodyPr>
            <a:normAutofit/>
          </a:bodyPr>
          <a:lstStyle/>
          <a:p>
            <a:pPr>
              <a:spcBef>
                <a:spcPct val="0"/>
              </a:spcBef>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Explaining likes and dislikes</a:t>
            </a:r>
          </a:p>
          <a:p>
            <a:pPr>
              <a:spcBef>
                <a:spcPct val="0"/>
              </a:spcBef>
              <a:defRPr/>
            </a:pPr>
            <a:br>
              <a:rPr lang="en-GB" sz="2000" dirty="0">
                <a:solidFill>
                  <a:schemeClr val="tx1"/>
                </a:solidFill>
                <a:ea typeface="+mj-ea"/>
                <a:cs typeface="+mj-cs"/>
              </a:rPr>
            </a:br>
            <a:r>
              <a:rPr lang="en-GB" sz="2000" dirty="0" err="1">
                <a:solidFill>
                  <a:schemeClr val="tx1"/>
                </a:solidFill>
                <a:ea typeface="+mj-ea"/>
                <a:cs typeface="+mj-cs"/>
              </a:rPr>
              <a:t>weil</a:t>
            </a:r>
            <a:r>
              <a:rPr lang="en-GB" sz="2000" dirty="0">
                <a:solidFill>
                  <a:schemeClr val="tx1"/>
                </a:solidFill>
                <a:ea typeface="+mj-ea"/>
                <a:cs typeface="+mj-cs"/>
              </a:rPr>
              <a:t> vs </a:t>
            </a:r>
            <a:r>
              <a:rPr lang="en-GB" sz="2000" dirty="0" err="1">
                <a:solidFill>
                  <a:schemeClr val="tx1"/>
                </a:solidFill>
                <a:ea typeface="+mj-ea"/>
                <a:cs typeface="+mj-cs"/>
              </a:rPr>
              <a:t>denn</a:t>
            </a:r>
            <a:br>
              <a:rPr lang="en-GB" sz="2000" dirty="0">
                <a:solidFill>
                  <a:schemeClr val="tx1"/>
                </a:solidFill>
                <a:ea typeface="+mj-ea"/>
                <a:cs typeface="+mj-cs"/>
              </a:rPr>
            </a:br>
            <a:br>
              <a:rPr lang="en-GB" sz="2000" dirty="0">
                <a:solidFill>
                  <a:schemeClr val="tx1"/>
                </a:solidFill>
                <a:ea typeface="+mj-ea"/>
                <a:cs typeface="+mj-cs"/>
              </a:rPr>
            </a:br>
            <a:endParaRPr lang="en-GB" sz="2000" dirty="0">
              <a:solidFill>
                <a:schemeClr val="tx1"/>
              </a:solidFill>
            </a:endParaRPr>
          </a:p>
        </p:txBody>
      </p:sp>
      <p:pic>
        <p:nvPicPr>
          <p:cNvPr id="7" name="Picture 6" descr="A close up of a mans face&#10;&#10;Description automatically generated">
            <a:extLst>
              <a:ext uri="{FF2B5EF4-FFF2-40B4-BE49-F238E27FC236}">
                <a16:creationId xmlns:a16="http://schemas.microsoft.com/office/drawing/2014/main" id="{27BEA5CB-6839-4E0A-AC3F-4DEB83D259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456" y="2979793"/>
            <a:ext cx="1435507" cy="2079170"/>
          </a:xfrm>
          <a:prstGeom prst="rect">
            <a:avLst/>
          </a:prstGeom>
        </p:spPr>
      </p:pic>
      <p:pic>
        <p:nvPicPr>
          <p:cNvPr id="11" name="Picture 10" descr="A computer with a white screen&#10;&#10;Description automatically generated">
            <a:extLst>
              <a:ext uri="{FF2B5EF4-FFF2-40B4-BE49-F238E27FC236}">
                <a16:creationId xmlns:a16="http://schemas.microsoft.com/office/drawing/2014/main" id="{D15A582E-1977-4E3D-B4F0-B5C3D6E7F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574" y="4274190"/>
            <a:ext cx="3592657" cy="2583810"/>
          </a:xfrm>
          <a:prstGeom prst="rect">
            <a:avLst/>
          </a:prstGeom>
        </p:spPr>
      </p:pic>
      <p:pic>
        <p:nvPicPr>
          <p:cNvPr id="8" name="Picture 7">
            <a:extLst>
              <a:ext uri="{FF2B5EF4-FFF2-40B4-BE49-F238E27FC236}">
                <a16:creationId xmlns:a16="http://schemas.microsoft.com/office/drawing/2014/main" id="{BC08A561-DE5E-4AA0-8CCF-9EA0F17A05C8}"/>
              </a:ext>
            </a:extLst>
          </p:cNvPr>
          <p:cNvPicPr>
            <a:picLocks noChangeAspect="1"/>
          </p:cNvPicPr>
          <p:nvPr/>
        </p:nvPicPr>
        <p:blipFill rotWithShape="1">
          <a:blip r:embed="rId5"/>
          <a:srcRect b="11998"/>
          <a:stretch/>
        </p:blipFill>
        <p:spPr>
          <a:xfrm flipH="1">
            <a:off x="5612833" y="4497915"/>
            <a:ext cx="1980138" cy="1676713"/>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927939301"/>
              </p:ext>
            </p:extLst>
          </p:nvPr>
        </p:nvGraphicFramePr>
        <p:xfrm>
          <a:off x="691456" y="1541218"/>
          <a:ext cx="5404545" cy="1926834"/>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63417">
                <a:tc>
                  <a:txBody>
                    <a:bodyPr/>
                    <a:lstStyle/>
                    <a:p>
                      <a:pPr algn="ctr"/>
                      <a:r>
                        <a:rPr lang="en-GB" sz="2400" b="0" dirty="0">
                          <a:solidFill>
                            <a:schemeClr val="tx1"/>
                          </a:solidFill>
                        </a:rPr>
                        <a:t>I</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err="1">
                          <a:solidFill>
                            <a:schemeClr val="tx1"/>
                          </a:solidFill>
                        </a:rPr>
                        <a:t>weil</a:t>
                      </a: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1600" b="0" dirty="0">
                          <a:solidFill>
                            <a:schemeClr val="tx1"/>
                          </a:solidFill>
                        </a:rPr>
                        <a:t>interesting</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extLst>
                  <a:ext uri="{0D108BD9-81ED-4DB2-BD59-A6C34878D82A}">
                    <a16:rowId xmlns:a16="http://schemas.microsoft.com/office/drawing/2014/main" val="1171492714"/>
                  </a:ext>
                </a:extLst>
              </a:tr>
              <a:tr h="963417">
                <a:tc>
                  <a:txBody>
                    <a:bodyPr/>
                    <a:lstStyle/>
                    <a:p>
                      <a:pPr algn="ctr"/>
                      <a:r>
                        <a:rPr lang="en-GB" sz="2400" b="0">
                          <a:solidFill>
                            <a:schemeClr val="tx1"/>
                          </a:solidFill>
                        </a:rPr>
                        <a:t>he</a:t>
                      </a:r>
                      <a:endParaRPr lang="en-GB" sz="24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err="1">
                          <a:solidFill>
                            <a:schemeClr val="tx1"/>
                          </a:solidFill>
                        </a:rPr>
                        <a:t>denn</a:t>
                      </a: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a:solidFill>
                            <a:schemeClr val="tx1"/>
                          </a:solidFill>
                        </a:rPr>
                        <a:t>necessary</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extLst>
                  <a:ext uri="{0D108BD9-81ED-4DB2-BD59-A6C34878D82A}">
                    <a16:rowId xmlns:a16="http://schemas.microsoft.com/office/drawing/2014/main" val="1961458278"/>
                  </a:ext>
                </a:extLst>
              </a:tr>
            </a:tbl>
          </a:graphicData>
        </a:graphic>
      </p:graphicFrame>
      <p:sp>
        <p:nvSpPr>
          <p:cNvPr id="4" name="Title 3"/>
          <p:cNvSpPr>
            <a:spLocks noGrp="1"/>
          </p:cNvSpPr>
          <p:nvPr>
            <p:ph type="title"/>
          </p:nvPr>
        </p:nvSpPr>
        <p:spPr>
          <a:xfrm>
            <a:off x="-1" y="152028"/>
            <a:ext cx="5763491" cy="647577"/>
          </a:xfrm>
        </p:spPr>
        <p:txBody>
          <a:bodyPr>
            <a:noAutofit/>
          </a:bodyPr>
          <a:lstStyle/>
          <a:p>
            <a:r>
              <a:rPr lang="en-GB" sz="2800" b="1" dirty="0" err="1">
                <a:solidFill>
                  <a:schemeClr val="bg1"/>
                </a:solidFill>
              </a:rPr>
              <a:t>Magst</a:t>
            </a:r>
            <a:r>
              <a:rPr lang="en-GB" sz="2800" b="1" dirty="0">
                <a:solidFill>
                  <a:schemeClr val="bg1"/>
                </a:solidFill>
              </a:rPr>
              <a:t> du das? </a:t>
            </a:r>
            <a:r>
              <a:rPr lang="en-GB" sz="2800" b="1" dirty="0" err="1">
                <a:solidFill>
                  <a:schemeClr val="bg1"/>
                </a:solidFill>
              </a:rPr>
              <a:t>Warum</a:t>
            </a:r>
            <a:r>
              <a:rPr lang="en-GB" sz="28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3" name="S12_5_beep.wav"/>
            </a:hlinkClick>
            <a:extLst>
              <a:ext uri="{FF2B5EF4-FFF2-40B4-BE49-F238E27FC236}">
                <a16:creationId xmlns:a16="http://schemas.microsoft.com/office/drawing/2014/main" id="{CB9A62E2-E8C5-4B0A-8F1F-1D25AE7698F0}"/>
              </a:ext>
            </a:extLst>
          </p:cNvPr>
          <p:cNvSpPr/>
          <p:nvPr/>
        </p:nvSpPr>
        <p:spPr>
          <a:xfrm>
            <a:off x="168010" y="231868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4" name="S12_6_beep.wav"/>
            </a:hlinkClick>
            <a:extLst>
              <a:ext uri="{FF2B5EF4-FFF2-40B4-BE49-F238E27FC236}">
                <a16:creationId xmlns:a16="http://schemas.microsoft.com/office/drawing/2014/main" id="{BE27E535-E5A7-42E8-9159-51FD0041628C}"/>
              </a:ext>
            </a:extLst>
          </p:cNvPr>
          <p:cNvSpPr/>
          <p:nvPr/>
        </p:nvSpPr>
        <p:spPr>
          <a:xfrm>
            <a:off x="165932" y="475083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39" name="Action Button: Custom 16">
            <a:hlinkClick r:id="" action="ppaction://noaction" highlightClick="1">
              <a:snd r:embed="rId5" name="S12_7_beep.wav"/>
            </a:hlinkClick>
            <a:extLst>
              <a:ext uri="{FF2B5EF4-FFF2-40B4-BE49-F238E27FC236}">
                <a16:creationId xmlns:a16="http://schemas.microsoft.com/office/drawing/2014/main" id="{8A6D9EAC-1900-4CAC-8CCA-52E38F6FA767}"/>
              </a:ext>
            </a:extLst>
          </p:cNvPr>
          <p:cNvSpPr/>
          <p:nvPr/>
        </p:nvSpPr>
        <p:spPr>
          <a:xfrm>
            <a:off x="6224486" y="228062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40" name="Action Button: Custom 16">
            <a:hlinkClick r:id="" action="ppaction://noaction" highlightClick="1">
              <a:snd r:embed="rId6" name="S12_8_beep.wav"/>
            </a:hlinkClick>
            <a:extLst>
              <a:ext uri="{FF2B5EF4-FFF2-40B4-BE49-F238E27FC236}">
                <a16:creationId xmlns:a16="http://schemas.microsoft.com/office/drawing/2014/main" id="{E8637C6F-6B4A-4C49-922B-7EC6D9405629}"/>
              </a:ext>
            </a:extLst>
          </p:cNvPr>
          <p:cNvSpPr/>
          <p:nvPr/>
        </p:nvSpPr>
        <p:spPr>
          <a:xfrm>
            <a:off x="6224486" y="478315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52" name="TextBox 51">
            <a:extLst>
              <a:ext uri="{FF2B5EF4-FFF2-40B4-BE49-F238E27FC236}">
                <a16:creationId xmlns:a16="http://schemas.microsoft.com/office/drawing/2014/main" id="{3AEE050F-CD6F-430A-A1D6-6B62F7E1ECA2}"/>
              </a:ext>
            </a:extLst>
          </p:cNvPr>
          <p:cNvSpPr txBox="1"/>
          <p:nvPr/>
        </p:nvSpPr>
        <p:spPr>
          <a:xfrm>
            <a:off x="2191991" y="1165946"/>
            <a:ext cx="1419240" cy="461665"/>
          </a:xfrm>
          <a:prstGeom prst="rect">
            <a:avLst/>
          </a:prstGeom>
          <a:noFill/>
        </p:spPr>
        <p:txBody>
          <a:bodyPr wrap="square" rtlCol="0">
            <a:spAutoFit/>
          </a:bodyPr>
          <a:lstStyle/>
          <a:p>
            <a:pPr algn="ctr"/>
            <a:r>
              <a:rPr lang="en-GB" sz="2400" b="1" dirty="0"/>
              <a:t>Was?</a:t>
            </a:r>
          </a:p>
        </p:txBody>
      </p:sp>
      <p:sp>
        <p:nvSpPr>
          <p:cNvPr id="53" name="TextBox 52">
            <a:extLst>
              <a:ext uri="{FF2B5EF4-FFF2-40B4-BE49-F238E27FC236}">
                <a16:creationId xmlns:a16="http://schemas.microsoft.com/office/drawing/2014/main" id="{6A29C205-9FC2-4995-978B-6124B5BA2D19}"/>
              </a:ext>
            </a:extLst>
          </p:cNvPr>
          <p:cNvSpPr txBox="1"/>
          <p:nvPr/>
        </p:nvSpPr>
        <p:spPr>
          <a:xfrm>
            <a:off x="4756256" y="1149795"/>
            <a:ext cx="1419240" cy="461665"/>
          </a:xfrm>
          <a:prstGeom prst="rect">
            <a:avLst/>
          </a:prstGeom>
          <a:noFill/>
        </p:spPr>
        <p:txBody>
          <a:bodyPr wrap="square" rtlCol="0">
            <a:spAutoFit/>
          </a:bodyPr>
          <a:lstStyle/>
          <a:p>
            <a:pPr algn="ctr"/>
            <a:r>
              <a:rPr lang="en-GB" sz="2400" b="1" dirty="0" err="1"/>
              <a:t>Warum</a:t>
            </a:r>
            <a:r>
              <a:rPr lang="en-GB" sz="2400" b="1" dirty="0"/>
              <a:t>?</a:t>
            </a:r>
          </a:p>
        </p:txBody>
      </p:sp>
      <p:sp>
        <p:nvSpPr>
          <p:cNvPr id="54" name="TextBox 53">
            <a:extLst>
              <a:ext uri="{FF2B5EF4-FFF2-40B4-BE49-F238E27FC236}">
                <a16:creationId xmlns:a16="http://schemas.microsoft.com/office/drawing/2014/main" id="{7782AB1C-9E6F-405E-BA75-81DEE9126FAB}"/>
              </a:ext>
            </a:extLst>
          </p:cNvPr>
          <p:cNvSpPr txBox="1"/>
          <p:nvPr/>
        </p:nvSpPr>
        <p:spPr>
          <a:xfrm>
            <a:off x="3256293" y="1202089"/>
            <a:ext cx="1620746" cy="369332"/>
          </a:xfrm>
          <a:prstGeom prst="rect">
            <a:avLst/>
          </a:prstGeom>
          <a:noFill/>
        </p:spPr>
        <p:txBody>
          <a:bodyPr wrap="square" rtlCol="0">
            <a:spAutoFit/>
          </a:bodyPr>
          <a:lstStyle/>
          <a:p>
            <a:pPr algn="ctr"/>
            <a:r>
              <a:rPr lang="en-GB" b="1" dirty="0" err="1"/>
              <a:t>denn</a:t>
            </a:r>
            <a:r>
              <a:rPr lang="en-GB" b="1" dirty="0"/>
              <a:t> /</a:t>
            </a:r>
            <a:r>
              <a:rPr lang="en-GB" b="1" dirty="0" err="1"/>
              <a:t>weil</a:t>
            </a:r>
            <a:endParaRPr lang="en-GB" b="1" dirty="0"/>
          </a:p>
        </p:txBody>
      </p:sp>
      <p:sp>
        <p:nvSpPr>
          <p:cNvPr id="36" name="TextBox 35">
            <a:extLst>
              <a:ext uri="{FF2B5EF4-FFF2-40B4-BE49-F238E27FC236}">
                <a16:creationId xmlns:a16="http://schemas.microsoft.com/office/drawing/2014/main" id="{DF8C5D1A-27F1-40EC-B577-7F41946E826B}"/>
              </a:ext>
            </a:extLst>
          </p:cNvPr>
          <p:cNvSpPr txBox="1"/>
          <p:nvPr/>
        </p:nvSpPr>
        <p:spPr>
          <a:xfrm>
            <a:off x="8035290" y="1646626"/>
            <a:ext cx="1419240" cy="461665"/>
          </a:xfrm>
          <a:prstGeom prst="rect">
            <a:avLst/>
          </a:prstGeom>
          <a:noFill/>
        </p:spPr>
        <p:txBody>
          <a:bodyPr wrap="square" rtlCol="0">
            <a:spAutoFit/>
          </a:bodyPr>
          <a:lstStyle/>
          <a:p>
            <a:pPr algn="ctr"/>
            <a:r>
              <a:rPr lang="en-GB" sz="2400" b="1" dirty="0">
                <a:solidFill>
                  <a:schemeClr val="accent5">
                    <a:lumMod val="50000"/>
                  </a:schemeClr>
                </a:solidFill>
              </a:rPr>
              <a:t>Was?</a:t>
            </a:r>
          </a:p>
        </p:txBody>
      </p:sp>
      <p:sp>
        <p:nvSpPr>
          <p:cNvPr id="41" name="TextBox 40">
            <a:extLst>
              <a:ext uri="{FF2B5EF4-FFF2-40B4-BE49-F238E27FC236}">
                <a16:creationId xmlns:a16="http://schemas.microsoft.com/office/drawing/2014/main" id="{3D4C3B44-FCF0-442C-B7C5-C894319478ED}"/>
              </a:ext>
            </a:extLst>
          </p:cNvPr>
          <p:cNvSpPr txBox="1"/>
          <p:nvPr/>
        </p:nvSpPr>
        <p:spPr>
          <a:xfrm>
            <a:off x="10664100" y="1619722"/>
            <a:ext cx="1419240" cy="461665"/>
          </a:xfrm>
          <a:prstGeom prst="rect">
            <a:avLst/>
          </a:prstGeom>
          <a:noFill/>
        </p:spPr>
        <p:txBody>
          <a:bodyPr wrap="square" rtlCol="0">
            <a:spAutoFit/>
          </a:bodyPr>
          <a:lstStyle/>
          <a:p>
            <a:pPr algn="ctr"/>
            <a:r>
              <a:rPr lang="en-GB" sz="2400" b="1" dirty="0" err="1">
                <a:solidFill>
                  <a:schemeClr val="accent5">
                    <a:lumMod val="50000"/>
                  </a:schemeClr>
                </a:solidFill>
              </a:rPr>
              <a:t>Warum</a:t>
            </a:r>
            <a:r>
              <a:rPr lang="en-GB" sz="2400" b="1" dirty="0">
                <a:solidFill>
                  <a:schemeClr val="accent5">
                    <a:lumMod val="50000"/>
                  </a:schemeClr>
                </a:solidFill>
              </a:rPr>
              <a:t>?</a:t>
            </a:r>
          </a:p>
        </p:txBody>
      </p:sp>
      <p:sp>
        <p:nvSpPr>
          <p:cNvPr id="42" name="TextBox 41">
            <a:extLst>
              <a:ext uri="{FF2B5EF4-FFF2-40B4-BE49-F238E27FC236}">
                <a16:creationId xmlns:a16="http://schemas.microsoft.com/office/drawing/2014/main" id="{95449802-E363-4719-916F-10C743438074}"/>
              </a:ext>
            </a:extLst>
          </p:cNvPr>
          <p:cNvSpPr txBox="1"/>
          <p:nvPr/>
        </p:nvSpPr>
        <p:spPr>
          <a:xfrm>
            <a:off x="9153379" y="1693527"/>
            <a:ext cx="1620746" cy="369332"/>
          </a:xfrm>
          <a:prstGeom prst="rect">
            <a:avLst/>
          </a:prstGeom>
          <a:noFill/>
        </p:spPr>
        <p:txBody>
          <a:bodyPr wrap="square" rtlCol="0">
            <a:spAutoFit/>
          </a:bodyPr>
          <a:lstStyle/>
          <a:p>
            <a:pPr algn="ctr"/>
            <a:r>
              <a:rPr lang="en-GB" b="1" dirty="0" err="1">
                <a:solidFill>
                  <a:schemeClr val="accent5">
                    <a:lumMod val="50000"/>
                  </a:schemeClr>
                </a:solidFill>
              </a:rPr>
              <a:t>denn</a:t>
            </a:r>
            <a:r>
              <a:rPr lang="en-GB" b="1" dirty="0">
                <a:solidFill>
                  <a:schemeClr val="accent5">
                    <a:lumMod val="50000"/>
                  </a:schemeClr>
                </a:solidFill>
              </a:rPr>
              <a:t> /</a:t>
            </a:r>
            <a:r>
              <a:rPr lang="en-GB" b="1" dirty="0" err="1">
                <a:solidFill>
                  <a:schemeClr val="accent5">
                    <a:lumMod val="50000"/>
                  </a:schemeClr>
                </a:solidFill>
              </a:rPr>
              <a:t>weil</a:t>
            </a:r>
            <a:endParaRPr lang="en-GB" b="1" dirty="0">
              <a:solidFill>
                <a:schemeClr val="accent5">
                  <a:lumMod val="50000"/>
                </a:schemeClr>
              </a:solidFill>
            </a:endParaRPr>
          </a:p>
        </p:txBody>
      </p:sp>
      <p:graphicFrame>
        <p:nvGraphicFramePr>
          <p:cNvPr id="32" name="Table 6">
            <a:extLst>
              <a:ext uri="{FF2B5EF4-FFF2-40B4-BE49-F238E27FC236}">
                <a16:creationId xmlns:a16="http://schemas.microsoft.com/office/drawing/2014/main" id="{2EF940A4-A1C0-47C0-8F85-4677693AA848}"/>
              </a:ext>
            </a:extLst>
          </p:cNvPr>
          <p:cNvGraphicFramePr>
            <a:graphicFrameLocks noGrp="1"/>
          </p:cNvGraphicFramePr>
          <p:nvPr>
            <p:extLst>
              <p:ext uri="{D42A27DB-BD31-4B8C-83A1-F6EECF244321}">
                <p14:modId xmlns:p14="http://schemas.microsoft.com/office/powerpoint/2010/main" val="2673081689"/>
              </p:ext>
            </p:extLst>
          </p:nvPr>
        </p:nvGraphicFramePr>
        <p:xfrm>
          <a:off x="648078" y="3825581"/>
          <a:ext cx="5404545" cy="2246500"/>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123250">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denn</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pleasant</a:t>
                      </a:r>
                    </a:p>
                  </a:txBody>
                  <a:tcPr anchor="ctr">
                    <a:solidFill>
                      <a:srgbClr val="FFFCF6"/>
                    </a:solidFill>
                  </a:tcPr>
                </a:tc>
                <a:extLst>
                  <a:ext uri="{0D108BD9-81ED-4DB2-BD59-A6C34878D82A}">
                    <a16:rowId xmlns:a16="http://schemas.microsoft.com/office/drawing/2014/main" val="1171492714"/>
                  </a:ext>
                </a:extLst>
              </a:tr>
              <a:tr h="1123250">
                <a:tc>
                  <a:txBody>
                    <a:bodyPr/>
                    <a:lstStyle/>
                    <a:p>
                      <a:pPr algn="ctr"/>
                      <a:r>
                        <a:rPr lang="en-GB" sz="2400" b="0" dirty="0">
                          <a:solidFill>
                            <a:schemeClr val="tx1"/>
                          </a:solidFill>
                        </a:rPr>
                        <a:t>she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weil</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lovely</a:t>
                      </a:r>
                    </a:p>
                  </a:txBody>
                  <a:tcPr anchor="ctr">
                    <a:solidFill>
                      <a:srgbClr val="FFFCF6"/>
                    </a:solidFill>
                  </a:tcPr>
                </a:tc>
                <a:extLst>
                  <a:ext uri="{0D108BD9-81ED-4DB2-BD59-A6C34878D82A}">
                    <a16:rowId xmlns:a16="http://schemas.microsoft.com/office/drawing/2014/main" val="1961458278"/>
                  </a:ext>
                </a:extLst>
              </a:tr>
            </a:tbl>
          </a:graphicData>
        </a:graphic>
      </p:graphicFrame>
      <p:graphicFrame>
        <p:nvGraphicFramePr>
          <p:cNvPr id="33" name="Table 6">
            <a:extLst>
              <a:ext uri="{FF2B5EF4-FFF2-40B4-BE49-F238E27FC236}">
                <a16:creationId xmlns:a16="http://schemas.microsoft.com/office/drawing/2014/main" id="{BEDB1B64-E34F-4245-B94C-7C34434CDBF5}"/>
              </a:ext>
            </a:extLst>
          </p:cNvPr>
          <p:cNvGraphicFramePr>
            <a:graphicFrameLocks noGrp="1"/>
          </p:cNvGraphicFramePr>
          <p:nvPr>
            <p:extLst>
              <p:ext uri="{D42A27DB-BD31-4B8C-83A1-F6EECF244321}">
                <p14:modId xmlns:p14="http://schemas.microsoft.com/office/powerpoint/2010/main" val="3120365476"/>
              </p:ext>
            </p:extLst>
          </p:nvPr>
        </p:nvGraphicFramePr>
        <p:xfrm>
          <a:off x="6748972" y="1572292"/>
          <a:ext cx="5404545" cy="1856708"/>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28354">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denn</a:t>
                      </a:r>
                      <a:endParaRPr lang="en-GB" sz="2000" b="0" dirty="0">
                        <a:solidFill>
                          <a:schemeClr val="tx1"/>
                        </a:solidFill>
                      </a:endParaRPr>
                    </a:p>
                  </a:txBody>
                  <a:tcPr anchor="ctr">
                    <a:solidFill>
                      <a:srgbClr val="FFFCF6"/>
                    </a:solidFill>
                  </a:tcPr>
                </a:tc>
                <a:tc>
                  <a:txBody>
                    <a:bodyPr/>
                    <a:lstStyle/>
                    <a:p>
                      <a:pPr algn="ctr"/>
                      <a:r>
                        <a:rPr lang="en-GB" sz="2000" b="0">
                          <a:solidFill>
                            <a:schemeClr val="tx1"/>
                          </a:solidFill>
                        </a:rPr>
                        <a:t>boring</a:t>
                      </a:r>
                      <a:endParaRPr lang="en-GB" sz="2000" b="0" dirty="0">
                        <a:solidFill>
                          <a:schemeClr val="tx1"/>
                        </a:solidFill>
                      </a:endParaRPr>
                    </a:p>
                  </a:txBody>
                  <a:tcPr anchor="ctr">
                    <a:solidFill>
                      <a:srgbClr val="FFFCF6"/>
                    </a:solidFill>
                  </a:tcPr>
                </a:tc>
                <a:extLst>
                  <a:ext uri="{0D108BD9-81ED-4DB2-BD59-A6C34878D82A}">
                    <a16:rowId xmlns:a16="http://schemas.microsoft.com/office/drawing/2014/main" val="1171492714"/>
                  </a:ext>
                </a:extLst>
              </a:tr>
              <a:tr h="928354">
                <a:tc>
                  <a:txBody>
                    <a:bodyPr/>
                    <a:lstStyle/>
                    <a:p>
                      <a:pPr algn="ctr"/>
                      <a:r>
                        <a:rPr lang="en-GB" sz="2400" b="0" dirty="0">
                          <a:solidFill>
                            <a:schemeClr val="tx1"/>
                          </a:solidFill>
                        </a:rPr>
                        <a:t>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a:solidFill>
                            <a:schemeClr val="tx1"/>
                          </a:solidFill>
                        </a:rPr>
                        <a:t>weil</a:t>
                      </a:r>
                      <a:endParaRPr lang="en-GB" sz="2000" dirty="0">
                        <a:solidFill>
                          <a:schemeClr val="tx1"/>
                        </a:solidFill>
                      </a:endParaRPr>
                    </a:p>
                  </a:txBody>
                  <a:tcPr anchor="ctr">
                    <a:solidFill>
                      <a:srgbClr val="FFFCF6"/>
                    </a:solidFill>
                  </a:tcPr>
                </a:tc>
                <a:tc>
                  <a:txBody>
                    <a:bodyPr/>
                    <a:lstStyle/>
                    <a:p>
                      <a:pPr algn="ctr"/>
                      <a:r>
                        <a:rPr lang="en-GB" sz="1800" dirty="0">
                          <a:solidFill>
                            <a:schemeClr val="tx1"/>
                          </a:solidFill>
                        </a:rPr>
                        <a:t>fun</a:t>
                      </a:r>
                    </a:p>
                  </a:txBody>
                  <a:tcPr anchor="ctr">
                    <a:solidFill>
                      <a:srgbClr val="FFFCF6"/>
                    </a:solidFill>
                  </a:tcPr>
                </a:tc>
                <a:extLst>
                  <a:ext uri="{0D108BD9-81ED-4DB2-BD59-A6C34878D82A}">
                    <a16:rowId xmlns:a16="http://schemas.microsoft.com/office/drawing/2014/main" val="1961458278"/>
                  </a:ext>
                </a:extLst>
              </a:tr>
            </a:tbl>
          </a:graphicData>
        </a:graphic>
      </p:graphicFrame>
      <p:graphicFrame>
        <p:nvGraphicFramePr>
          <p:cNvPr id="34" name="Table 6">
            <a:extLst>
              <a:ext uri="{FF2B5EF4-FFF2-40B4-BE49-F238E27FC236}">
                <a16:creationId xmlns:a16="http://schemas.microsoft.com/office/drawing/2014/main" id="{92BD8D3D-94C3-4067-A53B-7656B48A8144}"/>
              </a:ext>
            </a:extLst>
          </p:cNvPr>
          <p:cNvGraphicFramePr>
            <a:graphicFrameLocks noGrp="1"/>
          </p:cNvGraphicFramePr>
          <p:nvPr>
            <p:extLst>
              <p:ext uri="{D42A27DB-BD31-4B8C-83A1-F6EECF244321}">
                <p14:modId xmlns:p14="http://schemas.microsoft.com/office/powerpoint/2010/main" val="25089792"/>
              </p:ext>
            </p:extLst>
          </p:nvPr>
        </p:nvGraphicFramePr>
        <p:xfrm>
          <a:off x="6709910" y="3890219"/>
          <a:ext cx="5404545" cy="2181862"/>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090931">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a:solidFill>
                            <a:schemeClr val="tx1"/>
                          </a:solidFill>
                        </a:rPr>
                        <a:t>weil</a:t>
                      </a:r>
                      <a:endParaRPr lang="en-GB" sz="2000" b="0" dirty="0">
                        <a:solidFill>
                          <a:schemeClr val="tx1"/>
                        </a:solidFill>
                      </a:endParaRPr>
                    </a:p>
                  </a:txBody>
                  <a:tcPr anchor="ctr">
                    <a:solidFill>
                      <a:srgbClr val="FFFCF6"/>
                    </a:solidFill>
                  </a:tcPr>
                </a:tc>
                <a:tc>
                  <a:txBody>
                    <a:bodyPr/>
                    <a:lstStyle/>
                    <a:p>
                      <a:pPr algn="ctr"/>
                      <a:r>
                        <a:rPr lang="en-GB" sz="2000" b="0">
                          <a:solidFill>
                            <a:schemeClr val="tx1"/>
                          </a:solidFill>
                        </a:rPr>
                        <a:t>wonderful</a:t>
                      </a:r>
                      <a:endParaRPr lang="en-GB" sz="2000" b="0" dirty="0">
                        <a:solidFill>
                          <a:schemeClr val="tx1"/>
                        </a:solidFill>
                      </a:endParaRPr>
                    </a:p>
                  </a:txBody>
                  <a:tcPr anchor="ctr">
                    <a:solidFill>
                      <a:srgbClr val="FFFCF6"/>
                    </a:solidFill>
                  </a:tcPr>
                </a:tc>
                <a:extLst>
                  <a:ext uri="{0D108BD9-81ED-4DB2-BD59-A6C34878D82A}">
                    <a16:rowId xmlns:a16="http://schemas.microsoft.com/office/drawing/2014/main" val="1171492714"/>
                  </a:ext>
                </a:extLst>
              </a:tr>
              <a:tr h="1090931">
                <a:tc>
                  <a:txBody>
                    <a:bodyPr/>
                    <a:lstStyle/>
                    <a:p>
                      <a:pPr algn="ctr"/>
                      <a:r>
                        <a:rPr lang="en-GB" sz="2400" b="0" dirty="0">
                          <a:solidFill>
                            <a:schemeClr val="tx1"/>
                          </a:solidFill>
                        </a:rPr>
                        <a:t>she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dirty="0" err="1">
                          <a:solidFill>
                            <a:schemeClr val="tx1"/>
                          </a:solidFill>
                        </a:rPr>
                        <a:t>denn</a:t>
                      </a:r>
                      <a:endParaRPr lang="en-GB" sz="2000" dirty="0">
                        <a:solidFill>
                          <a:schemeClr val="tx1"/>
                        </a:solidFill>
                      </a:endParaRPr>
                    </a:p>
                  </a:txBody>
                  <a:tcPr anchor="ctr">
                    <a:solidFill>
                      <a:srgbClr val="FFFCF6"/>
                    </a:solidFill>
                  </a:tcPr>
                </a:tc>
                <a:tc>
                  <a:txBody>
                    <a:bodyPr/>
                    <a:lstStyle/>
                    <a:p>
                      <a:pPr algn="ctr"/>
                      <a:r>
                        <a:rPr lang="en-GB" sz="2000" dirty="0">
                          <a:solidFill>
                            <a:schemeClr val="tx1"/>
                          </a:solidFill>
                        </a:rPr>
                        <a:t>lovely</a:t>
                      </a:r>
                    </a:p>
                  </a:txBody>
                  <a:tcPr anchor="ctr">
                    <a:solidFill>
                      <a:srgbClr val="FFFCF6"/>
                    </a:solidFill>
                  </a:tcPr>
                </a:tc>
                <a:extLst>
                  <a:ext uri="{0D108BD9-81ED-4DB2-BD59-A6C34878D82A}">
                    <a16:rowId xmlns:a16="http://schemas.microsoft.com/office/drawing/2014/main" val="1961458278"/>
                  </a:ext>
                </a:extLst>
              </a:tr>
            </a:tbl>
          </a:graphicData>
        </a:graphic>
      </p:graphicFrame>
      <p:sp>
        <p:nvSpPr>
          <p:cNvPr id="43" name="TextBox 42">
            <a:extLst>
              <a:ext uri="{FF2B5EF4-FFF2-40B4-BE49-F238E27FC236}">
                <a16:creationId xmlns:a16="http://schemas.microsoft.com/office/drawing/2014/main" id="{3AEE050F-CD6F-430A-A1D6-6B62F7E1ECA2}"/>
              </a:ext>
            </a:extLst>
          </p:cNvPr>
          <p:cNvSpPr txBox="1"/>
          <p:nvPr/>
        </p:nvSpPr>
        <p:spPr>
          <a:xfrm>
            <a:off x="8216856" y="1145531"/>
            <a:ext cx="1419240" cy="461665"/>
          </a:xfrm>
          <a:prstGeom prst="rect">
            <a:avLst/>
          </a:prstGeom>
          <a:noFill/>
        </p:spPr>
        <p:txBody>
          <a:bodyPr wrap="square" rtlCol="0">
            <a:spAutoFit/>
          </a:bodyPr>
          <a:lstStyle/>
          <a:p>
            <a:pPr algn="ctr"/>
            <a:r>
              <a:rPr lang="en-GB" sz="2400" b="1" dirty="0"/>
              <a:t>Was?</a:t>
            </a:r>
          </a:p>
        </p:txBody>
      </p:sp>
      <p:sp>
        <p:nvSpPr>
          <p:cNvPr id="44" name="TextBox 43">
            <a:extLst>
              <a:ext uri="{FF2B5EF4-FFF2-40B4-BE49-F238E27FC236}">
                <a16:creationId xmlns:a16="http://schemas.microsoft.com/office/drawing/2014/main" id="{6A29C205-9FC2-4995-978B-6124B5BA2D19}"/>
              </a:ext>
            </a:extLst>
          </p:cNvPr>
          <p:cNvSpPr txBox="1"/>
          <p:nvPr/>
        </p:nvSpPr>
        <p:spPr>
          <a:xfrm>
            <a:off x="10781121" y="1129380"/>
            <a:ext cx="1419240" cy="461665"/>
          </a:xfrm>
          <a:prstGeom prst="rect">
            <a:avLst/>
          </a:prstGeom>
          <a:noFill/>
        </p:spPr>
        <p:txBody>
          <a:bodyPr wrap="square" rtlCol="0">
            <a:spAutoFit/>
          </a:bodyPr>
          <a:lstStyle/>
          <a:p>
            <a:pPr algn="ctr"/>
            <a:r>
              <a:rPr lang="en-GB" sz="2400" b="1" dirty="0" err="1"/>
              <a:t>Warum</a:t>
            </a:r>
            <a:r>
              <a:rPr lang="en-GB" sz="2400" b="1" dirty="0"/>
              <a:t>?</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5426" y="2491603"/>
            <a:ext cx="1267021" cy="975392"/>
          </a:xfrm>
          <a:prstGeom prst="rect">
            <a:avLst/>
          </a:prstGeom>
          <a:ln w="28575">
            <a:solidFill>
              <a:srgbClr val="FE0000"/>
            </a:solidFill>
          </a:ln>
        </p:spPr>
      </p:pic>
      <p:sp>
        <p:nvSpPr>
          <p:cNvPr id="45" name="TextBox 44">
            <a:extLst>
              <a:ext uri="{FF2B5EF4-FFF2-40B4-BE49-F238E27FC236}">
                <a16:creationId xmlns:a16="http://schemas.microsoft.com/office/drawing/2014/main" id="{7782AB1C-9E6F-405E-BA75-81DEE9126FAB}"/>
              </a:ext>
            </a:extLst>
          </p:cNvPr>
          <p:cNvSpPr txBox="1"/>
          <p:nvPr/>
        </p:nvSpPr>
        <p:spPr>
          <a:xfrm>
            <a:off x="9281158" y="1181674"/>
            <a:ext cx="1620746" cy="369332"/>
          </a:xfrm>
          <a:prstGeom prst="rect">
            <a:avLst/>
          </a:prstGeom>
          <a:noFill/>
        </p:spPr>
        <p:txBody>
          <a:bodyPr wrap="square" rtlCol="0">
            <a:spAutoFit/>
          </a:bodyPr>
          <a:lstStyle/>
          <a:p>
            <a:pPr algn="ctr"/>
            <a:r>
              <a:rPr lang="en-GB" b="1" dirty="0" err="1"/>
              <a:t>denn</a:t>
            </a:r>
            <a:r>
              <a:rPr lang="en-GB" b="1" dirty="0"/>
              <a:t> /</a:t>
            </a:r>
            <a:r>
              <a:rPr lang="en-GB" b="1" dirty="0" err="1"/>
              <a:t>weil</a:t>
            </a:r>
            <a:endParaRPr lang="en-GB" b="1" dirty="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7991" y="3829464"/>
            <a:ext cx="1229561" cy="1126308"/>
          </a:xfrm>
          <a:prstGeom prst="rect">
            <a:avLst/>
          </a:prstGeom>
          <a:ln>
            <a:solidFill>
              <a:srgbClr val="FE0000"/>
            </a:solidFill>
          </a:ln>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8387" y="1586753"/>
            <a:ext cx="1228089" cy="90485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4300" y="4988572"/>
            <a:ext cx="1245038" cy="1086424"/>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5419" y="1541218"/>
            <a:ext cx="1255049" cy="982784"/>
          </a:xfrm>
          <a:prstGeom prst="rect">
            <a:avLst/>
          </a:prstGeom>
          <a:ln>
            <a:noFill/>
          </a:ln>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46150" y="4943942"/>
            <a:ext cx="1229560" cy="1120192"/>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58386" y="2520285"/>
            <a:ext cx="1228090" cy="920750"/>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89675" y="3890218"/>
            <a:ext cx="1254288" cy="1095438"/>
          </a:xfrm>
          <a:prstGeom prst="rect">
            <a:avLst/>
          </a:prstGeom>
        </p:spPr>
      </p:pic>
      <p:sp>
        <p:nvSpPr>
          <p:cNvPr id="47" name="Rectangle: Rounded Corners 57">
            <a:extLst>
              <a:ext uri="{FF2B5EF4-FFF2-40B4-BE49-F238E27FC236}">
                <a16:creationId xmlns:a16="http://schemas.microsoft.com/office/drawing/2014/main" id="{12A25245-879F-49C8-A792-4FFCDBD199A0}"/>
              </a:ext>
            </a:extLst>
          </p:cNvPr>
          <p:cNvSpPr/>
          <p:nvPr/>
        </p:nvSpPr>
        <p:spPr>
          <a:xfrm>
            <a:off x="691456" y="2506813"/>
            <a:ext cx="723649" cy="973629"/>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59">
            <a:extLst>
              <a:ext uri="{FF2B5EF4-FFF2-40B4-BE49-F238E27FC236}">
                <a16:creationId xmlns:a16="http://schemas.microsoft.com/office/drawing/2014/main" id="{A6CEAC23-6F39-4C6B-B877-C0910D9A9D25}"/>
              </a:ext>
            </a:extLst>
          </p:cNvPr>
          <p:cNvSpPr/>
          <p:nvPr/>
        </p:nvSpPr>
        <p:spPr>
          <a:xfrm>
            <a:off x="3456811" y="2481995"/>
            <a:ext cx="1209570" cy="98651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60">
            <a:extLst>
              <a:ext uri="{FF2B5EF4-FFF2-40B4-BE49-F238E27FC236}">
                <a16:creationId xmlns:a16="http://schemas.microsoft.com/office/drawing/2014/main" id="{FE12EC40-DE15-4AE7-908C-EACDEAE2EB24}"/>
              </a:ext>
            </a:extLst>
          </p:cNvPr>
          <p:cNvSpPr/>
          <p:nvPr/>
        </p:nvSpPr>
        <p:spPr>
          <a:xfrm>
            <a:off x="4665744" y="1540764"/>
            <a:ext cx="1425774" cy="958475"/>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57">
            <a:extLst>
              <a:ext uri="{FF2B5EF4-FFF2-40B4-BE49-F238E27FC236}">
                <a16:creationId xmlns:a16="http://schemas.microsoft.com/office/drawing/2014/main" id="{12A25245-879F-49C8-A792-4FFCDBD199A0}"/>
              </a:ext>
            </a:extLst>
          </p:cNvPr>
          <p:cNvSpPr/>
          <p:nvPr/>
        </p:nvSpPr>
        <p:spPr>
          <a:xfrm>
            <a:off x="632648" y="3825127"/>
            <a:ext cx="723649" cy="1126762"/>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9">
            <a:extLst>
              <a:ext uri="{FF2B5EF4-FFF2-40B4-BE49-F238E27FC236}">
                <a16:creationId xmlns:a16="http://schemas.microsoft.com/office/drawing/2014/main" id="{A6CEAC23-6F39-4C6B-B877-C0910D9A9D25}"/>
              </a:ext>
            </a:extLst>
          </p:cNvPr>
          <p:cNvSpPr/>
          <p:nvPr/>
        </p:nvSpPr>
        <p:spPr>
          <a:xfrm>
            <a:off x="3379486" y="4955772"/>
            <a:ext cx="1256924" cy="110836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60">
            <a:extLst>
              <a:ext uri="{FF2B5EF4-FFF2-40B4-BE49-F238E27FC236}">
                <a16:creationId xmlns:a16="http://schemas.microsoft.com/office/drawing/2014/main" id="{FE12EC40-DE15-4AE7-908C-EACDEAE2EB24}"/>
              </a:ext>
            </a:extLst>
          </p:cNvPr>
          <p:cNvSpPr/>
          <p:nvPr/>
        </p:nvSpPr>
        <p:spPr>
          <a:xfrm>
            <a:off x="4636410" y="3848205"/>
            <a:ext cx="1394869" cy="107177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7">
            <a:extLst>
              <a:ext uri="{FF2B5EF4-FFF2-40B4-BE49-F238E27FC236}">
                <a16:creationId xmlns:a16="http://schemas.microsoft.com/office/drawing/2014/main" id="{12A25245-879F-49C8-A792-4FFCDBD199A0}"/>
              </a:ext>
            </a:extLst>
          </p:cNvPr>
          <p:cNvSpPr/>
          <p:nvPr/>
        </p:nvSpPr>
        <p:spPr>
          <a:xfrm>
            <a:off x="7457605" y="1591045"/>
            <a:ext cx="773182" cy="894677"/>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59">
            <a:extLst>
              <a:ext uri="{FF2B5EF4-FFF2-40B4-BE49-F238E27FC236}">
                <a16:creationId xmlns:a16="http://schemas.microsoft.com/office/drawing/2014/main" id="{A6CEAC23-6F39-4C6B-B877-C0910D9A9D25}"/>
              </a:ext>
            </a:extLst>
          </p:cNvPr>
          <p:cNvSpPr/>
          <p:nvPr/>
        </p:nvSpPr>
        <p:spPr>
          <a:xfrm>
            <a:off x="9479106" y="1561754"/>
            <a:ext cx="1252813" cy="937485"/>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0">
            <a:extLst>
              <a:ext uri="{FF2B5EF4-FFF2-40B4-BE49-F238E27FC236}">
                <a16:creationId xmlns:a16="http://schemas.microsoft.com/office/drawing/2014/main" id="{FE12EC40-DE15-4AE7-908C-EACDEAE2EB24}"/>
              </a:ext>
            </a:extLst>
          </p:cNvPr>
          <p:cNvSpPr/>
          <p:nvPr/>
        </p:nvSpPr>
        <p:spPr>
          <a:xfrm>
            <a:off x="10745284" y="1550959"/>
            <a:ext cx="1394869" cy="948280"/>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57">
            <a:extLst>
              <a:ext uri="{FF2B5EF4-FFF2-40B4-BE49-F238E27FC236}">
                <a16:creationId xmlns:a16="http://schemas.microsoft.com/office/drawing/2014/main" id="{12A25245-879F-49C8-A792-4FFCDBD199A0}"/>
              </a:ext>
            </a:extLst>
          </p:cNvPr>
          <p:cNvSpPr/>
          <p:nvPr/>
        </p:nvSpPr>
        <p:spPr>
          <a:xfrm>
            <a:off x="7444158" y="4985656"/>
            <a:ext cx="748719" cy="1065519"/>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59">
            <a:extLst>
              <a:ext uri="{FF2B5EF4-FFF2-40B4-BE49-F238E27FC236}">
                <a16:creationId xmlns:a16="http://schemas.microsoft.com/office/drawing/2014/main" id="{A6CEAC23-6F39-4C6B-B877-C0910D9A9D25}"/>
              </a:ext>
            </a:extLst>
          </p:cNvPr>
          <p:cNvSpPr/>
          <p:nvPr/>
        </p:nvSpPr>
        <p:spPr>
          <a:xfrm>
            <a:off x="9441065" y="3914193"/>
            <a:ext cx="1222482" cy="1045462"/>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0">
            <a:extLst>
              <a:ext uri="{FF2B5EF4-FFF2-40B4-BE49-F238E27FC236}">
                <a16:creationId xmlns:a16="http://schemas.microsoft.com/office/drawing/2014/main" id="{FE12EC40-DE15-4AE7-908C-EACDEAE2EB24}"/>
              </a:ext>
            </a:extLst>
          </p:cNvPr>
          <p:cNvSpPr/>
          <p:nvPr/>
        </p:nvSpPr>
        <p:spPr>
          <a:xfrm>
            <a:off x="10688677" y="3887305"/>
            <a:ext cx="1433359" cy="1056638"/>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58">
            <a:extLst>
              <a:ext uri="{FF2B5EF4-FFF2-40B4-BE49-F238E27FC236}">
                <a16:creationId xmlns:a16="http://schemas.microsoft.com/office/drawing/2014/main" id="{845A1C0C-1F35-48E9-B8DF-F61C739629DD}"/>
              </a:ext>
            </a:extLst>
          </p:cNvPr>
          <p:cNvSpPr/>
          <p:nvPr/>
        </p:nvSpPr>
        <p:spPr>
          <a:xfrm>
            <a:off x="2170040" y="2499239"/>
            <a:ext cx="1262251" cy="96775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58">
            <a:extLst>
              <a:ext uri="{FF2B5EF4-FFF2-40B4-BE49-F238E27FC236}">
                <a16:creationId xmlns:a16="http://schemas.microsoft.com/office/drawing/2014/main" id="{845A1C0C-1F35-48E9-B8DF-F61C739629DD}"/>
              </a:ext>
            </a:extLst>
          </p:cNvPr>
          <p:cNvSpPr/>
          <p:nvPr/>
        </p:nvSpPr>
        <p:spPr>
          <a:xfrm>
            <a:off x="2161722" y="3834508"/>
            <a:ext cx="1214082" cy="112514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58">
            <a:extLst>
              <a:ext uri="{FF2B5EF4-FFF2-40B4-BE49-F238E27FC236}">
                <a16:creationId xmlns:a16="http://schemas.microsoft.com/office/drawing/2014/main" id="{845A1C0C-1F35-48E9-B8DF-F61C739629DD}"/>
              </a:ext>
            </a:extLst>
          </p:cNvPr>
          <p:cNvSpPr/>
          <p:nvPr/>
        </p:nvSpPr>
        <p:spPr>
          <a:xfrm>
            <a:off x="8265949" y="1558071"/>
            <a:ext cx="1227090" cy="943082"/>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58">
            <a:extLst>
              <a:ext uri="{FF2B5EF4-FFF2-40B4-BE49-F238E27FC236}">
                <a16:creationId xmlns:a16="http://schemas.microsoft.com/office/drawing/2014/main" id="{845A1C0C-1F35-48E9-B8DF-F61C739629DD}"/>
              </a:ext>
            </a:extLst>
          </p:cNvPr>
          <p:cNvSpPr/>
          <p:nvPr/>
        </p:nvSpPr>
        <p:spPr>
          <a:xfrm>
            <a:off x="8216857" y="4988572"/>
            <a:ext cx="1222482" cy="1075562"/>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9">
            <a:extLst>
              <a:ext uri="{FF2B5EF4-FFF2-40B4-BE49-F238E27FC236}">
                <a16:creationId xmlns:a16="http://schemas.microsoft.com/office/drawing/2014/main" id="{C6CB7DEC-F91A-4B35-A2C6-17FBB0AA1BC2}"/>
              </a:ext>
            </a:extLst>
          </p:cNvPr>
          <p:cNvSpPr/>
          <p:nvPr/>
        </p:nvSpPr>
        <p:spPr>
          <a:xfrm>
            <a:off x="3375710" y="4963719"/>
            <a:ext cx="1256924" cy="1108362"/>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60">
            <a:extLst>
              <a:ext uri="{FF2B5EF4-FFF2-40B4-BE49-F238E27FC236}">
                <a16:creationId xmlns:a16="http://schemas.microsoft.com/office/drawing/2014/main" id="{32AA1288-6026-475F-8180-48CC520DE104}"/>
              </a:ext>
            </a:extLst>
          </p:cNvPr>
          <p:cNvSpPr/>
          <p:nvPr/>
        </p:nvSpPr>
        <p:spPr>
          <a:xfrm>
            <a:off x="4632634" y="3856152"/>
            <a:ext cx="1394869" cy="1071779"/>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462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51"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71666097"/>
              </p:ext>
            </p:extLst>
          </p:nvPr>
        </p:nvGraphicFramePr>
        <p:xfrm>
          <a:off x="691456" y="1742923"/>
          <a:ext cx="5404545" cy="1926834"/>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63417">
                <a:tc>
                  <a:txBody>
                    <a:bodyPr/>
                    <a:lstStyle/>
                    <a:p>
                      <a:pPr algn="ctr"/>
                      <a:r>
                        <a:rPr lang="en-GB" sz="2400" b="0" dirty="0">
                          <a:solidFill>
                            <a:schemeClr val="tx1"/>
                          </a:solidFill>
                        </a:rPr>
                        <a:t>I</a:t>
                      </a:r>
                    </a:p>
                  </a:txBody>
                  <a:tcPr anchor="ct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tc>
                <a:tc>
                  <a:txBody>
                    <a:bodyPr/>
                    <a:lstStyle/>
                    <a:p>
                      <a:pPr algn="ctr"/>
                      <a:endParaRPr lang="en-GB" sz="2000" b="0" dirty="0">
                        <a:solidFill>
                          <a:schemeClr val="tx1"/>
                        </a:solidFill>
                      </a:endParaRPr>
                    </a:p>
                  </a:txBody>
                  <a:tcPr anchor="ctr"/>
                </a:tc>
                <a:tc>
                  <a:txBody>
                    <a:bodyPr/>
                    <a:lstStyle/>
                    <a:p>
                      <a:pPr algn="ctr"/>
                      <a:r>
                        <a:rPr lang="en-GB" sz="2000" b="0" dirty="0" err="1">
                          <a:solidFill>
                            <a:schemeClr val="tx1"/>
                          </a:solidFill>
                        </a:rPr>
                        <a:t>weil</a:t>
                      </a:r>
                      <a:endParaRPr lang="en-GB" sz="2000" b="0" dirty="0">
                        <a:solidFill>
                          <a:schemeClr val="tx1"/>
                        </a:solidFill>
                      </a:endParaRPr>
                    </a:p>
                  </a:txBody>
                  <a:tcPr anchor="ctr"/>
                </a:tc>
                <a:tc>
                  <a:txBody>
                    <a:bodyPr/>
                    <a:lstStyle/>
                    <a:p>
                      <a:pPr algn="ctr"/>
                      <a:r>
                        <a:rPr lang="en-GB" sz="2000" b="0" dirty="0">
                          <a:solidFill>
                            <a:schemeClr val="tx1"/>
                          </a:solidFill>
                        </a:rPr>
                        <a:t>exciting</a:t>
                      </a:r>
                    </a:p>
                  </a:txBody>
                  <a:tcPr anchor="ctr"/>
                </a:tc>
                <a:extLst>
                  <a:ext uri="{0D108BD9-81ED-4DB2-BD59-A6C34878D82A}">
                    <a16:rowId xmlns:a16="http://schemas.microsoft.com/office/drawing/2014/main" val="1171492714"/>
                  </a:ext>
                </a:extLst>
              </a:tr>
              <a:tr h="963417">
                <a:tc>
                  <a:txBody>
                    <a:bodyPr/>
                    <a:lstStyle/>
                    <a:p>
                      <a:pPr algn="ctr"/>
                      <a:r>
                        <a:rPr lang="en-GB" sz="2400" b="0" dirty="0">
                          <a:solidFill>
                            <a:schemeClr val="tx1"/>
                          </a:solidFill>
                        </a:rPr>
                        <a:t>she</a:t>
                      </a:r>
                    </a:p>
                  </a:txBody>
                  <a:tcPr anchor="ct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tc>
                <a:tc>
                  <a:txBody>
                    <a:bodyPr/>
                    <a:lstStyle/>
                    <a:p>
                      <a:pPr algn="ctr"/>
                      <a:endParaRPr lang="en-GB" sz="2000" b="0" dirty="0">
                        <a:solidFill>
                          <a:schemeClr val="tx1"/>
                        </a:solidFill>
                      </a:endParaRPr>
                    </a:p>
                  </a:txBody>
                  <a:tcPr anchor="ctr"/>
                </a:tc>
                <a:tc>
                  <a:txBody>
                    <a:bodyPr/>
                    <a:lstStyle/>
                    <a:p>
                      <a:pPr algn="ctr"/>
                      <a:r>
                        <a:rPr lang="en-GB" sz="2000" b="0" dirty="0" err="1">
                          <a:solidFill>
                            <a:schemeClr val="tx1"/>
                          </a:solidFill>
                        </a:rPr>
                        <a:t>denn</a:t>
                      </a:r>
                      <a:endParaRPr lang="en-GB" sz="2000" b="0" dirty="0">
                        <a:solidFill>
                          <a:schemeClr val="tx1"/>
                        </a:solidFill>
                      </a:endParaRPr>
                    </a:p>
                  </a:txBody>
                  <a:tcPr anchor="ctr"/>
                </a:tc>
                <a:tc>
                  <a:txBody>
                    <a:bodyPr/>
                    <a:lstStyle/>
                    <a:p>
                      <a:pPr algn="ctr"/>
                      <a:r>
                        <a:rPr lang="en-GB" sz="2000" b="0" dirty="0">
                          <a:solidFill>
                            <a:schemeClr val="tx1"/>
                          </a:solidFill>
                        </a:rPr>
                        <a:t>fun</a:t>
                      </a:r>
                    </a:p>
                  </a:txBody>
                  <a:tcPr anchor="ctr"/>
                </a:tc>
                <a:extLst>
                  <a:ext uri="{0D108BD9-81ED-4DB2-BD59-A6C34878D82A}">
                    <a16:rowId xmlns:a16="http://schemas.microsoft.com/office/drawing/2014/main" val="1961458278"/>
                  </a:ext>
                </a:extLst>
              </a:tr>
            </a:tbl>
          </a:graphicData>
        </a:graphic>
      </p:graphicFrame>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244" y="2718223"/>
            <a:ext cx="1235694" cy="951533"/>
          </a:xfrm>
          <a:prstGeom prst="rect">
            <a:avLst/>
          </a:prstGeom>
        </p:spPr>
      </p:pic>
      <p:sp>
        <p:nvSpPr>
          <p:cNvPr id="4" name="Title 3"/>
          <p:cNvSpPr>
            <a:spLocks noGrp="1"/>
          </p:cNvSpPr>
          <p:nvPr>
            <p:ph type="title"/>
          </p:nvPr>
        </p:nvSpPr>
        <p:spPr>
          <a:xfrm>
            <a:off x="0" y="213703"/>
            <a:ext cx="5140036" cy="647577"/>
          </a:xfrm>
        </p:spPr>
        <p:txBody>
          <a:bodyPr>
            <a:normAutofit/>
          </a:bodyPr>
          <a:lstStyle/>
          <a:p>
            <a:r>
              <a:rPr lang="en-GB" sz="2800" b="1" dirty="0">
                <a:solidFill>
                  <a:schemeClr val="bg1"/>
                </a:solidFill>
              </a:rPr>
              <a:t>Was </a:t>
            </a:r>
            <a:r>
              <a:rPr lang="en-GB" sz="2800" b="1" dirty="0" err="1">
                <a:solidFill>
                  <a:schemeClr val="bg1"/>
                </a:solidFill>
              </a:rPr>
              <a:t>magst</a:t>
            </a:r>
            <a:r>
              <a:rPr lang="en-GB" sz="2800" b="1" dirty="0">
                <a:solidFill>
                  <a:schemeClr val="bg1"/>
                </a:solidFill>
              </a:rPr>
              <a:t> du? </a:t>
            </a:r>
            <a:r>
              <a:rPr lang="en-GB" sz="2800" b="1" dirty="0" err="1">
                <a:solidFill>
                  <a:schemeClr val="bg1"/>
                </a:solidFill>
              </a:rPr>
              <a:t>Warum</a:t>
            </a:r>
            <a:r>
              <a:rPr lang="en-GB" sz="2800" b="1" dirty="0">
                <a:solidFill>
                  <a:schemeClr val="bg1"/>
                </a:solidFill>
              </a:rPr>
              <a:t>?</a:t>
            </a:r>
          </a:p>
        </p:txBody>
      </p:sp>
      <p:sp>
        <p:nvSpPr>
          <p:cNvPr id="7" name="TextBox 6">
            <a:extLst>
              <a:ext uri="{FF2B5EF4-FFF2-40B4-BE49-F238E27FC236}">
                <a16:creationId xmlns:a16="http://schemas.microsoft.com/office/drawing/2014/main" id="{5BA66137-5BC6-B54C-AFA6-AC9618E70ADD}"/>
              </a:ext>
            </a:extLst>
          </p:cNvPr>
          <p:cNvSpPr txBox="1"/>
          <p:nvPr/>
        </p:nvSpPr>
        <p:spPr>
          <a:xfrm>
            <a:off x="5036419" y="260406"/>
            <a:ext cx="3166348" cy="461665"/>
          </a:xfrm>
          <a:prstGeom prst="rect">
            <a:avLst/>
          </a:prstGeom>
          <a:noFill/>
        </p:spPr>
        <p:txBody>
          <a:bodyPr wrap="square" rtlCol="0">
            <a:spAutoFit/>
          </a:bodyPr>
          <a:lstStyle/>
          <a:p>
            <a:r>
              <a:rPr lang="en-US" sz="2400" dirty="0" err="1"/>
              <a:t>Schreib</a:t>
            </a:r>
            <a:r>
              <a:rPr lang="en-US" sz="2400" dirty="0"/>
              <a:t> </a:t>
            </a:r>
            <a:r>
              <a:rPr lang="en-US" sz="2400" dirty="0" err="1"/>
              <a:t>vier</a:t>
            </a:r>
            <a:r>
              <a:rPr lang="en-US" sz="2400" dirty="0"/>
              <a:t> </a:t>
            </a:r>
            <a:r>
              <a:rPr lang="en-US" sz="2400" dirty="0" err="1"/>
              <a:t>Sätze</a:t>
            </a:r>
            <a:r>
              <a:rPr lang="en-US" sz="2400" dirty="0"/>
              <a:t>.</a:t>
            </a:r>
          </a:p>
        </p:txBody>
      </p:sp>
      <p:sp>
        <p:nvSpPr>
          <p:cNvPr id="8" name="Action Button: Custom 16">
            <a:hlinkClick r:id="" action="ppaction://noaction" highlightClick="1">
              <a:snd r:embed="rId4" name="1.wav"/>
            </a:hlinkClick>
            <a:extLst>
              <a:ext uri="{FF2B5EF4-FFF2-40B4-BE49-F238E27FC236}">
                <a16:creationId xmlns:a16="http://schemas.microsoft.com/office/drawing/2014/main" id="{3B418770-1E72-B240-9307-3BBF955557C6}"/>
              </a:ext>
            </a:extLst>
          </p:cNvPr>
          <p:cNvSpPr/>
          <p:nvPr/>
        </p:nvSpPr>
        <p:spPr>
          <a:xfrm>
            <a:off x="139324" y="2535299"/>
            <a:ext cx="393922" cy="357939"/>
          </a:xfrm>
          <a:prstGeom prst="actionButtonBlank">
            <a:avLst/>
          </a:prstGeom>
          <a:solidFill>
            <a:srgbClr val="FFCC0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wav"/>
            </a:hlinkClick>
            <a:extLst>
              <a:ext uri="{FF2B5EF4-FFF2-40B4-BE49-F238E27FC236}">
                <a16:creationId xmlns:a16="http://schemas.microsoft.com/office/drawing/2014/main" id="{F18D09F0-0D24-5B4F-A26E-132DCCD8073A}"/>
              </a:ext>
            </a:extLst>
          </p:cNvPr>
          <p:cNvSpPr/>
          <p:nvPr/>
        </p:nvSpPr>
        <p:spPr>
          <a:xfrm>
            <a:off x="140044" y="4921199"/>
            <a:ext cx="396000" cy="396000"/>
          </a:xfrm>
          <a:prstGeom prst="actionButtonBlank">
            <a:avLst/>
          </a:prstGeom>
          <a:solidFill>
            <a:srgbClr val="FFCC0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6" name="3.wav"/>
            </a:hlinkClick>
            <a:extLst>
              <a:ext uri="{FF2B5EF4-FFF2-40B4-BE49-F238E27FC236}">
                <a16:creationId xmlns:a16="http://schemas.microsoft.com/office/drawing/2014/main" id="{747EFDEF-0DCF-DB44-BBF0-27990DDE521B}"/>
              </a:ext>
            </a:extLst>
          </p:cNvPr>
          <p:cNvSpPr/>
          <p:nvPr/>
        </p:nvSpPr>
        <p:spPr>
          <a:xfrm>
            <a:off x="6223188" y="2484479"/>
            <a:ext cx="396000" cy="396000"/>
          </a:xfrm>
          <a:prstGeom prst="actionButtonBlank">
            <a:avLst/>
          </a:prstGeom>
          <a:solidFill>
            <a:srgbClr val="FFCC0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7" name="4.wav"/>
            </a:hlinkClick>
            <a:extLst>
              <a:ext uri="{FF2B5EF4-FFF2-40B4-BE49-F238E27FC236}">
                <a16:creationId xmlns:a16="http://schemas.microsoft.com/office/drawing/2014/main" id="{408DED6B-8D00-7843-820C-3A35CED50594}"/>
              </a:ext>
            </a:extLst>
          </p:cNvPr>
          <p:cNvSpPr/>
          <p:nvPr/>
        </p:nvSpPr>
        <p:spPr>
          <a:xfrm>
            <a:off x="6220432" y="4970197"/>
            <a:ext cx="396000" cy="396000"/>
          </a:xfrm>
          <a:prstGeom prst="actionButtonBlank">
            <a:avLst/>
          </a:prstGeom>
          <a:solidFill>
            <a:srgbClr val="FFCC0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 name="TextBox 1">
            <a:extLst>
              <a:ext uri="{FF2B5EF4-FFF2-40B4-BE49-F238E27FC236}">
                <a16:creationId xmlns:a16="http://schemas.microsoft.com/office/drawing/2014/main" id="{8F313AD1-86FD-45AA-8A5A-3B22018C9396}"/>
              </a:ext>
            </a:extLst>
          </p:cNvPr>
          <p:cNvSpPr txBox="1"/>
          <p:nvPr/>
        </p:nvSpPr>
        <p:spPr>
          <a:xfrm>
            <a:off x="2037571" y="1312332"/>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Was?</a:t>
            </a:r>
          </a:p>
        </p:txBody>
      </p:sp>
      <p:sp>
        <p:nvSpPr>
          <p:cNvPr id="35" name="TextBox 34">
            <a:extLst>
              <a:ext uri="{FF2B5EF4-FFF2-40B4-BE49-F238E27FC236}">
                <a16:creationId xmlns:a16="http://schemas.microsoft.com/office/drawing/2014/main" id="{8C5F8D82-88B7-4952-807B-8204571D6385}"/>
              </a:ext>
            </a:extLst>
          </p:cNvPr>
          <p:cNvSpPr txBox="1"/>
          <p:nvPr/>
        </p:nvSpPr>
        <p:spPr>
          <a:xfrm>
            <a:off x="4666381" y="1285428"/>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Warum</a:t>
            </a:r>
            <a:r>
              <a:rPr kumimoji="0" lang="en-GB" sz="2400" b="1" i="0" u="none" strike="noStrike" kern="1200" cap="none" spc="0" normalizeH="0" baseline="0" noProof="0" dirty="0">
                <a:ln>
                  <a:noFill/>
                </a:ln>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0B142B25-EBDA-4023-8E8D-FCD12B5AE151}"/>
              </a:ext>
            </a:extLst>
          </p:cNvPr>
          <p:cNvSpPr txBox="1"/>
          <p:nvPr/>
        </p:nvSpPr>
        <p:spPr>
          <a:xfrm>
            <a:off x="3155660" y="1359233"/>
            <a:ext cx="16207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effectLst/>
                <a:uLnTx/>
                <a:uFillTx/>
                <a:latin typeface="Century Gothic" panose="020F0302020204030204"/>
                <a:ea typeface="+mn-ea"/>
                <a:cs typeface="+mn-cs"/>
              </a:rPr>
              <a:t>denn</a:t>
            </a:r>
            <a:r>
              <a:rPr kumimoji="0" lang="en-GB" sz="1800" b="1" i="0" u="none" strike="noStrike" kern="1200" cap="none" spc="0" normalizeH="0" baseline="0" noProof="0" dirty="0">
                <a:ln>
                  <a:noFill/>
                </a:ln>
                <a:effectLst/>
                <a:uLnTx/>
                <a:uFillTx/>
                <a:latin typeface="Century Gothic" panose="020F0302020204030204"/>
                <a:ea typeface="+mn-ea"/>
                <a:cs typeface="+mn-cs"/>
              </a:rPr>
              <a:t> /</a:t>
            </a:r>
            <a:r>
              <a:rPr kumimoji="0" lang="en-GB" sz="1800" b="1" i="0" u="none" strike="noStrike" kern="1200" cap="none" spc="0" normalizeH="0" baseline="0" noProof="0" dirty="0" err="1">
                <a:ln>
                  <a:noFill/>
                </a:ln>
                <a:effectLst/>
                <a:uLnTx/>
                <a:uFillTx/>
                <a:latin typeface="Century Gothic" panose="020F0302020204030204"/>
                <a:ea typeface="+mn-ea"/>
                <a:cs typeface="+mn-cs"/>
              </a:rPr>
              <a:t>weil</a:t>
            </a:r>
            <a:endParaRPr kumimoji="0" lang="en-GB" sz="1800" b="1"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48" name="Table 6">
            <a:extLst>
              <a:ext uri="{FF2B5EF4-FFF2-40B4-BE49-F238E27FC236}">
                <a16:creationId xmlns:a16="http://schemas.microsoft.com/office/drawing/2014/main" id="{2EF940A4-A1C0-47C0-8F85-4677693AA848}"/>
              </a:ext>
            </a:extLst>
          </p:cNvPr>
          <p:cNvGraphicFramePr>
            <a:graphicFrameLocks noGrp="1"/>
          </p:cNvGraphicFramePr>
          <p:nvPr>
            <p:extLst>
              <p:ext uri="{D42A27DB-BD31-4B8C-83A1-F6EECF244321}">
                <p14:modId xmlns:p14="http://schemas.microsoft.com/office/powerpoint/2010/main" val="153177167"/>
              </p:ext>
            </p:extLst>
          </p:nvPr>
        </p:nvGraphicFramePr>
        <p:xfrm>
          <a:off x="648078" y="4027286"/>
          <a:ext cx="5404545" cy="2246500"/>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123250">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denn</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great</a:t>
                      </a:r>
                    </a:p>
                  </a:txBody>
                  <a:tcPr anchor="ctr">
                    <a:solidFill>
                      <a:srgbClr val="FFFCF6"/>
                    </a:solidFill>
                  </a:tcPr>
                </a:tc>
                <a:extLst>
                  <a:ext uri="{0D108BD9-81ED-4DB2-BD59-A6C34878D82A}">
                    <a16:rowId xmlns:a16="http://schemas.microsoft.com/office/drawing/2014/main" val="1171492714"/>
                  </a:ext>
                </a:extLst>
              </a:tr>
              <a:tr h="1123250">
                <a:tc>
                  <a:txBody>
                    <a:bodyPr/>
                    <a:lstStyle/>
                    <a:p>
                      <a:pPr algn="ctr"/>
                      <a:r>
                        <a:rPr lang="en-GB" sz="2400" b="0" dirty="0">
                          <a:solidFill>
                            <a:schemeClr val="tx1"/>
                          </a:solidFill>
                        </a:rPr>
                        <a:t>she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weil</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lovely</a:t>
                      </a:r>
                    </a:p>
                  </a:txBody>
                  <a:tcPr anchor="ctr">
                    <a:solidFill>
                      <a:srgbClr val="FFFCF6"/>
                    </a:solidFill>
                  </a:tcPr>
                </a:tc>
                <a:extLst>
                  <a:ext uri="{0D108BD9-81ED-4DB2-BD59-A6C34878D82A}">
                    <a16:rowId xmlns:a16="http://schemas.microsoft.com/office/drawing/2014/main" val="1961458278"/>
                  </a:ext>
                </a:extLst>
              </a:tr>
            </a:tbl>
          </a:graphicData>
        </a:graphic>
      </p:graphicFrame>
      <p:graphicFrame>
        <p:nvGraphicFramePr>
          <p:cNvPr id="49" name="Table 6">
            <a:extLst>
              <a:ext uri="{FF2B5EF4-FFF2-40B4-BE49-F238E27FC236}">
                <a16:creationId xmlns:a16="http://schemas.microsoft.com/office/drawing/2014/main" id="{BEDB1B64-E34F-4245-B94C-7C34434CDBF5}"/>
              </a:ext>
            </a:extLst>
          </p:cNvPr>
          <p:cNvGraphicFramePr>
            <a:graphicFrameLocks noGrp="1"/>
          </p:cNvGraphicFramePr>
          <p:nvPr>
            <p:extLst>
              <p:ext uri="{D42A27DB-BD31-4B8C-83A1-F6EECF244321}">
                <p14:modId xmlns:p14="http://schemas.microsoft.com/office/powerpoint/2010/main" val="1569535449"/>
              </p:ext>
            </p:extLst>
          </p:nvPr>
        </p:nvGraphicFramePr>
        <p:xfrm>
          <a:off x="6748972" y="1773997"/>
          <a:ext cx="5404545" cy="1856708"/>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28354">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denn</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practical</a:t>
                      </a:r>
                    </a:p>
                  </a:txBody>
                  <a:tcPr anchor="ctr">
                    <a:solidFill>
                      <a:srgbClr val="FFFCF6"/>
                    </a:solidFill>
                  </a:tcPr>
                </a:tc>
                <a:extLst>
                  <a:ext uri="{0D108BD9-81ED-4DB2-BD59-A6C34878D82A}">
                    <a16:rowId xmlns:a16="http://schemas.microsoft.com/office/drawing/2014/main" val="1171492714"/>
                  </a:ext>
                </a:extLst>
              </a:tr>
              <a:tr h="928354">
                <a:tc>
                  <a:txBody>
                    <a:bodyPr/>
                    <a:lstStyle/>
                    <a:p>
                      <a:pPr algn="ctr"/>
                      <a:r>
                        <a:rPr lang="en-GB" sz="2400" b="0" dirty="0">
                          <a:solidFill>
                            <a:schemeClr val="tx1"/>
                          </a:solidFill>
                        </a:rPr>
                        <a:t>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a:solidFill>
                            <a:schemeClr val="tx1"/>
                          </a:solidFill>
                        </a:rPr>
                        <a:t>weil</a:t>
                      </a:r>
                      <a:endParaRPr lang="en-GB" sz="2000" dirty="0">
                        <a:solidFill>
                          <a:schemeClr val="tx1"/>
                        </a:solidFill>
                      </a:endParaRPr>
                    </a:p>
                  </a:txBody>
                  <a:tcPr anchor="ctr">
                    <a:solidFill>
                      <a:srgbClr val="FFFCF6"/>
                    </a:solidFill>
                  </a:tcPr>
                </a:tc>
                <a:tc>
                  <a:txBody>
                    <a:bodyPr/>
                    <a:lstStyle/>
                    <a:p>
                      <a:pPr algn="ctr"/>
                      <a:r>
                        <a:rPr lang="en-GB" sz="1800" dirty="0">
                          <a:solidFill>
                            <a:schemeClr val="tx1"/>
                          </a:solidFill>
                        </a:rPr>
                        <a:t>impossible</a:t>
                      </a:r>
                    </a:p>
                  </a:txBody>
                  <a:tcPr anchor="ctr">
                    <a:solidFill>
                      <a:srgbClr val="FFFCF6"/>
                    </a:solidFill>
                  </a:tcPr>
                </a:tc>
                <a:extLst>
                  <a:ext uri="{0D108BD9-81ED-4DB2-BD59-A6C34878D82A}">
                    <a16:rowId xmlns:a16="http://schemas.microsoft.com/office/drawing/2014/main" val="1961458278"/>
                  </a:ext>
                </a:extLst>
              </a:tr>
            </a:tbl>
          </a:graphicData>
        </a:graphic>
      </p:graphicFrame>
      <p:graphicFrame>
        <p:nvGraphicFramePr>
          <p:cNvPr id="50" name="Table 6">
            <a:extLst>
              <a:ext uri="{FF2B5EF4-FFF2-40B4-BE49-F238E27FC236}">
                <a16:creationId xmlns:a16="http://schemas.microsoft.com/office/drawing/2014/main" id="{92BD8D3D-94C3-4067-A53B-7656B48A8144}"/>
              </a:ext>
            </a:extLst>
          </p:cNvPr>
          <p:cNvGraphicFramePr>
            <a:graphicFrameLocks noGrp="1"/>
          </p:cNvGraphicFramePr>
          <p:nvPr>
            <p:extLst>
              <p:ext uri="{D42A27DB-BD31-4B8C-83A1-F6EECF244321}">
                <p14:modId xmlns:p14="http://schemas.microsoft.com/office/powerpoint/2010/main" val="2899496442"/>
              </p:ext>
            </p:extLst>
          </p:nvPr>
        </p:nvGraphicFramePr>
        <p:xfrm>
          <a:off x="6709910" y="4091924"/>
          <a:ext cx="5404545" cy="2181862"/>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090931">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weil</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not ugly</a:t>
                      </a:r>
                    </a:p>
                  </a:txBody>
                  <a:tcPr anchor="ctr">
                    <a:solidFill>
                      <a:srgbClr val="FFFCF6"/>
                    </a:solidFill>
                  </a:tcPr>
                </a:tc>
                <a:extLst>
                  <a:ext uri="{0D108BD9-81ED-4DB2-BD59-A6C34878D82A}">
                    <a16:rowId xmlns:a16="http://schemas.microsoft.com/office/drawing/2014/main" val="1171492714"/>
                  </a:ext>
                </a:extLst>
              </a:tr>
              <a:tr h="1090931">
                <a:tc>
                  <a:txBody>
                    <a:bodyPr/>
                    <a:lstStyle/>
                    <a:p>
                      <a:pPr algn="ctr"/>
                      <a:r>
                        <a:rPr lang="en-GB" sz="2400" b="0" dirty="0">
                          <a:solidFill>
                            <a:schemeClr val="tx1"/>
                          </a:solidFill>
                        </a:rPr>
                        <a:t>she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a:solidFill>
                            <a:schemeClr val="tx1"/>
                          </a:solidFill>
                        </a:rPr>
                        <a:t>denn</a:t>
                      </a:r>
                      <a:endParaRPr lang="en-GB" sz="2000" dirty="0">
                        <a:solidFill>
                          <a:schemeClr val="tx1"/>
                        </a:solidFill>
                      </a:endParaRPr>
                    </a:p>
                  </a:txBody>
                  <a:tcPr anchor="ctr">
                    <a:solidFill>
                      <a:srgbClr val="FFFCF6"/>
                    </a:solidFill>
                  </a:tcPr>
                </a:tc>
                <a:tc>
                  <a:txBody>
                    <a:bodyPr/>
                    <a:lstStyle/>
                    <a:p>
                      <a:pPr algn="ctr"/>
                      <a:r>
                        <a:rPr lang="en-GB" sz="2000" dirty="0">
                          <a:solidFill>
                            <a:schemeClr val="tx1"/>
                          </a:solidFill>
                        </a:rPr>
                        <a:t>not boring</a:t>
                      </a:r>
                    </a:p>
                  </a:txBody>
                  <a:tcPr anchor="ctr">
                    <a:solidFill>
                      <a:srgbClr val="FFFCF6"/>
                    </a:solidFill>
                  </a:tcPr>
                </a:tc>
                <a:extLst>
                  <a:ext uri="{0D108BD9-81ED-4DB2-BD59-A6C34878D82A}">
                    <a16:rowId xmlns:a16="http://schemas.microsoft.com/office/drawing/2014/main" val="1961458278"/>
                  </a:ext>
                </a:extLst>
              </a:tr>
            </a:tbl>
          </a:graphicData>
        </a:graphic>
      </p:graphicFrame>
      <p:sp>
        <p:nvSpPr>
          <p:cNvPr id="58" name="Rectangle: Rounded Corners 57">
            <a:extLst>
              <a:ext uri="{FF2B5EF4-FFF2-40B4-BE49-F238E27FC236}">
                <a16:creationId xmlns:a16="http://schemas.microsoft.com/office/drawing/2014/main" id="{12A25245-879F-49C8-A792-4FFCDBD199A0}"/>
              </a:ext>
            </a:extLst>
          </p:cNvPr>
          <p:cNvSpPr/>
          <p:nvPr/>
        </p:nvSpPr>
        <p:spPr>
          <a:xfrm>
            <a:off x="1404978" y="2714860"/>
            <a:ext cx="783173" cy="958572"/>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Rounded Corners 59">
            <a:extLst>
              <a:ext uri="{FF2B5EF4-FFF2-40B4-BE49-F238E27FC236}">
                <a16:creationId xmlns:a16="http://schemas.microsoft.com/office/drawing/2014/main" id="{A6CEAC23-6F39-4C6B-B877-C0910D9A9D25}"/>
              </a:ext>
            </a:extLst>
          </p:cNvPr>
          <p:cNvSpPr/>
          <p:nvPr/>
        </p:nvSpPr>
        <p:spPr>
          <a:xfrm>
            <a:off x="3465516" y="1738337"/>
            <a:ext cx="1209570" cy="98278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Rounded Corners 60">
            <a:extLst>
              <a:ext uri="{FF2B5EF4-FFF2-40B4-BE49-F238E27FC236}">
                <a16:creationId xmlns:a16="http://schemas.microsoft.com/office/drawing/2014/main" id="{FE12EC40-DE15-4AE7-908C-EACDEAE2EB24}"/>
              </a:ext>
            </a:extLst>
          </p:cNvPr>
          <p:cNvSpPr/>
          <p:nvPr/>
        </p:nvSpPr>
        <p:spPr>
          <a:xfrm>
            <a:off x="4690752" y="2698615"/>
            <a:ext cx="1394869" cy="98278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04777E66-3645-4C05-B05E-CBE6FEF7F1F0}"/>
              </a:ext>
            </a:extLst>
          </p:cNvPr>
          <p:cNvSpPr txBox="1"/>
          <p:nvPr/>
        </p:nvSpPr>
        <p:spPr>
          <a:xfrm>
            <a:off x="8202767" y="1340716"/>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Was?</a:t>
            </a:r>
          </a:p>
        </p:txBody>
      </p:sp>
      <p:sp>
        <p:nvSpPr>
          <p:cNvPr id="41" name="TextBox 40">
            <a:extLst>
              <a:ext uri="{FF2B5EF4-FFF2-40B4-BE49-F238E27FC236}">
                <a16:creationId xmlns:a16="http://schemas.microsoft.com/office/drawing/2014/main" id="{596BDE84-FF97-4D03-852C-7B50435C486A}"/>
              </a:ext>
            </a:extLst>
          </p:cNvPr>
          <p:cNvSpPr txBox="1"/>
          <p:nvPr/>
        </p:nvSpPr>
        <p:spPr>
          <a:xfrm>
            <a:off x="10831577" y="1313812"/>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Warum</a:t>
            </a:r>
            <a:r>
              <a:rPr kumimoji="0" lang="en-GB" sz="2400" b="1" i="0" u="none" strike="noStrike" kern="1200" cap="none" spc="0" normalizeH="0" baseline="0" noProof="0" dirty="0">
                <a:ln>
                  <a:noFill/>
                </a:ln>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6D4C9975-3A4A-4B93-9814-A87C07ADC30D}"/>
              </a:ext>
            </a:extLst>
          </p:cNvPr>
          <p:cNvSpPr txBox="1"/>
          <p:nvPr/>
        </p:nvSpPr>
        <p:spPr>
          <a:xfrm>
            <a:off x="9320856" y="1387617"/>
            <a:ext cx="16207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effectLst/>
                <a:uLnTx/>
                <a:uFillTx/>
                <a:latin typeface="Century Gothic" panose="020F0302020204030204"/>
                <a:ea typeface="+mn-ea"/>
                <a:cs typeface="+mn-cs"/>
              </a:rPr>
              <a:t>denn</a:t>
            </a:r>
            <a:r>
              <a:rPr kumimoji="0" lang="en-GB" sz="1800" b="1" i="0" u="none" strike="noStrike" kern="1200" cap="none" spc="0" normalizeH="0" baseline="0" noProof="0" dirty="0">
                <a:ln>
                  <a:noFill/>
                </a:ln>
                <a:effectLst/>
                <a:uLnTx/>
                <a:uFillTx/>
                <a:latin typeface="Century Gothic" panose="020F0302020204030204"/>
                <a:ea typeface="+mn-ea"/>
                <a:cs typeface="+mn-cs"/>
              </a:rPr>
              <a:t> /</a:t>
            </a:r>
            <a:r>
              <a:rPr kumimoji="0" lang="en-GB" sz="1800" b="1" i="0" u="none" strike="noStrike" kern="1200" cap="none" spc="0" normalizeH="0" baseline="0" noProof="0" dirty="0" err="1">
                <a:ln>
                  <a:noFill/>
                </a:ln>
                <a:effectLst/>
                <a:uLnTx/>
                <a:uFillTx/>
                <a:latin typeface="Century Gothic" panose="020F0302020204030204"/>
                <a:ea typeface="+mn-ea"/>
                <a:cs typeface="+mn-cs"/>
              </a:rPr>
              <a:t>weil</a:t>
            </a:r>
            <a:endParaRPr kumimoji="0" lang="en-GB" sz="1800" b="1" i="0" u="none" strike="noStrike" kern="1200" cap="none" spc="0" normalizeH="0" baseline="0" noProof="0" dirty="0">
              <a:ln>
                <a:noFill/>
              </a:ln>
              <a:effectLst/>
              <a:uLnTx/>
              <a:uFillTx/>
              <a:latin typeface="Century Gothic" panose="020F0302020204030204"/>
              <a:ea typeface="+mn-ea"/>
              <a:cs typeface="+mn-cs"/>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990" y="5164526"/>
            <a:ext cx="1222314" cy="1095141"/>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1278" y="1756950"/>
            <a:ext cx="1240155" cy="93766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4" y="1758998"/>
            <a:ext cx="1235694" cy="944987"/>
          </a:xfrm>
          <a:prstGeom prst="rect">
            <a:avLst/>
          </a:prstGeom>
          <a:ln>
            <a:noFill/>
          </a:ln>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2343" y="4029794"/>
            <a:ext cx="1241995" cy="1120614"/>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9930" y="2740050"/>
            <a:ext cx="1207507" cy="890655"/>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0393" y="5182854"/>
            <a:ext cx="1228392" cy="1095141"/>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19661" y="4090890"/>
            <a:ext cx="1229124" cy="1068366"/>
          </a:xfrm>
          <a:prstGeom prst="rect">
            <a:avLst/>
          </a:prstGeom>
        </p:spPr>
      </p:pic>
      <p:sp>
        <p:nvSpPr>
          <p:cNvPr id="37" name="Rectangle: Rounded Corners 57">
            <a:extLst>
              <a:ext uri="{FF2B5EF4-FFF2-40B4-BE49-F238E27FC236}">
                <a16:creationId xmlns:a16="http://schemas.microsoft.com/office/drawing/2014/main" id="{12A25245-879F-49C8-A792-4FFCDBD199A0}"/>
              </a:ext>
            </a:extLst>
          </p:cNvPr>
          <p:cNvSpPr/>
          <p:nvPr/>
        </p:nvSpPr>
        <p:spPr>
          <a:xfrm>
            <a:off x="1400457" y="4047478"/>
            <a:ext cx="723649" cy="1111778"/>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59">
            <a:extLst>
              <a:ext uri="{FF2B5EF4-FFF2-40B4-BE49-F238E27FC236}">
                <a16:creationId xmlns:a16="http://schemas.microsoft.com/office/drawing/2014/main" id="{A6CEAC23-6F39-4C6B-B877-C0910D9A9D25}"/>
              </a:ext>
            </a:extLst>
          </p:cNvPr>
          <p:cNvSpPr/>
          <p:nvPr/>
        </p:nvSpPr>
        <p:spPr>
          <a:xfrm>
            <a:off x="3391939" y="4044744"/>
            <a:ext cx="1217521" cy="1123453"/>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Rounded Corners 60">
            <a:extLst>
              <a:ext uri="{FF2B5EF4-FFF2-40B4-BE49-F238E27FC236}">
                <a16:creationId xmlns:a16="http://schemas.microsoft.com/office/drawing/2014/main" id="{FE12EC40-DE15-4AE7-908C-EACDEAE2EB24}"/>
              </a:ext>
            </a:extLst>
          </p:cNvPr>
          <p:cNvSpPr/>
          <p:nvPr/>
        </p:nvSpPr>
        <p:spPr>
          <a:xfrm>
            <a:off x="4657754" y="5182854"/>
            <a:ext cx="1394869" cy="1086346"/>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57">
            <a:extLst>
              <a:ext uri="{FF2B5EF4-FFF2-40B4-BE49-F238E27FC236}">
                <a16:creationId xmlns:a16="http://schemas.microsoft.com/office/drawing/2014/main" id="{12A25245-879F-49C8-A792-4FFCDBD199A0}"/>
              </a:ext>
            </a:extLst>
          </p:cNvPr>
          <p:cNvSpPr/>
          <p:nvPr/>
        </p:nvSpPr>
        <p:spPr>
          <a:xfrm>
            <a:off x="6725593" y="2683822"/>
            <a:ext cx="723553" cy="957167"/>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Rounded Corners 59">
            <a:extLst>
              <a:ext uri="{FF2B5EF4-FFF2-40B4-BE49-F238E27FC236}">
                <a16:creationId xmlns:a16="http://schemas.microsoft.com/office/drawing/2014/main" id="{A6CEAC23-6F39-4C6B-B877-C0910D9A9D25}"/>
              </a:ext>
            </a:extLst>
          </p:cNvPr>
          <p:cNvSpPr/>
          <p:nvPr/>
        </p:nvSpPr>
        <p:spPr>
          <a:xfrm>
            <a:off x="9509684" y="2706134"/>
            <a:ext cx="1209570" cy="92457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Rounded Corners 60">
            <a:extLst>
              <a:ext uri="{FF2B5EF4-FFF2-40B4-BE49-F238E27FC236}">
                <a16:creationId xmlns:a16="http://schemas.microsoft.com/office/drawing/2014/main" id="{FE12EC40-DE15-4AE7-908C-EACDEAE2EB24}"/>
              </a:ext>
            </a:extLst>
          </p:cNvPr>
          <p:cNvSpPr/>
          <p:nvPr/>
        </p:nvSpPr>
        <p:spPr>
          <a:xfrm>
            <a:off x="10733670" y="1796550"/>
            <a:ext cx="1394869" cy="92457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Rounded Corners 57">
            <a:extLst>
              <a:ext uri="{FF2B5EF4-FFF2-40B4-BE49-F238E27FC236}">
                <a16:creationId xmlns:a16="http://schemas.microsoft.com/office/drawing/2014/main" id="{12A25245-879F-49C8-A792-4FFCDBD199A0}"/>
              </a:ext>
            </a:extLst>
          </p:cNvPr>
          <p:cNvSpPr/>
          <p:nvPr/>
        </p:nvSpPr>
        <p:spPr>
          <a:xfrm>
            <a:off x="7444798" y="5169540"/>
            <a:ext cx="774863" cy="1099660"/>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59">
            <a:extLst>
              <a:ext uri="{FF2B5EF4-FFF2-40B4-BE49-F238E27FC236}">
                <a16:creationId xmlns:a16="http://schemas.microsoft.com/office/drawing/2014/main" id="{A6CEAC23-6F39-4C6B-B877-C0910D9A9D25}"/>
              </a:ext>
            </a:extLst>
          </p:cNvPr>
          <p:cNvSpPr/>
          <p:nvPr/>
        </p:nvSpPr>
        <p:spPr>
          <a:xfrm>
            <a:off x="9481433" y="5179828"/>
            <a:ext cx="1209570" cy="110424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60">
            <a:extLst>
              <a:ext uri="{FF2B5EF4-FFF2-40B4-BE49-F238E27FC236}">
                <a16:creationId xmlns:a16="http://schemas.microsoft.com/office/drawing/2014/main" id="{FE12EC40-DE15-4AE7-908C-EACDEAE2EB24}"/>
              </a:ext>
            </a:extLst>
          </p:cNvPr>
          <p:cNvSpPr/>
          <p:nvPr/>
        </p:nvSpPr>
        <p:spPr>
          <a:xfrm>
            <a:off x="10719254" y="5179828"/>
            <a:ext cx="1394869" cy="110424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845A1C0C-1F35-48E9-B8DF-F61C739629DD}"/>
              </a:ext>
            </a:extLst>
          </p:cNvPr>
          <p:cNvSpPr/>
          <p:nvPr/>
        </p:nvSpPr>
        <p:spPr>
          <a:xfrm>
            <a:off x="2209531" y="1746022"/>
            <a:ext cx="1221119" cy="960237"/>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8">
            <a:extLst>
              <a:ext uri="{FF2B5EF4-FFF2-40B4-BE49-F238E27FC236}">
                <a16:creationId xmlns:a16="http://schemas.microsoft.com/office/drawing/2014/main" id="{845A1C0C-1F35-48E9-B8DF-F61C739629DD}"/>
              </a:ext>
            </a:extLst>
          </p:cNvPr>
          <p:cNvSpPr/>
          <p:nvPr/>
        </p:nvSpPr>
        <p:spPr>
          <a:xfrm>
            <a:off x="2125800" y="5150408"/>
            <a:ext cx="1262251" cy="111796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8">
            <a:extLst>
              <a:ext uri="{FF2B5EF4-FFF2-40B4-BE49-F238E27FC236}">
                <a16:creationId xmlns:a16="http://schemas.microsoft.com/office/drawing/2014/main" id="{845A1C0C-1F35-48E9-B8DF-F61C739629DD}"/>
              </a:ext>
            </a:extLst>
          </p:cNvPr>
          <p:cNvSpPr/>
          <p:nvPr/>
        </p:nvSpPr>
        <p:spPr>
          <a:xfrm>
            <a:off x="8241478" y="1772915"/>
            <a:ext cx="1239754" cy="933219"/>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8">
            <a:extLst>
              <a:ext uri="{FF2B5EF4-FFF2-40B4-BE49-F238E27FC236}">
                <a16:creationId xmlns:a16="http://schemas.microsoft.com/office/drawing/2014/main" id="{845A1C0C-1F35-48E9-B8DF-F61C739629DD}"/>
              </a:ext>
            </a:extLst>
          </p:cNvPr>
          <p:cNvSpPr/>
          <p:nvPr/>
        </p:nvSpPr>
        <p:spPr>
          <a:xfrm>
            <a:off x="8202858" y="5159256"/>
            <a:ext cx="1262251" cy="110994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BF7AC299-AD60-415C-B144-E3C8D1A147E6}"/>
              </a:ext>
            </a:extLst>
          </p:cNvPr>
          <p:cNvSpPr/>
          <p:nvPr/>
        </p:nvSpPr>
        <p:spPr>
          <a:xfrm>
            <a:off x="10472057" y="247046"/>
            <a:ext cx="148527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615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37" grpId="0" animBg="1"/>
      <p:bldP spid="38" grpId="0" animBg="1"/>
      <p:bldP spid="39" grpId="0" animBg="1"/>
      <p:bldP spid="40" grpId="0" animBg="1"/>
      <p:bldP spid="43" grpId="0" animBg="1"/>
      <p:bldP spid="44" grpId="0" animBg="1"/>
      <p:bldP spid="45" grpId="0" animBg="1"/>
      <p:bldP spid="47" grpId="0" animBg="1"/>
      <p:bldP spid="51" grpId="0" animBg="1"/>
      <p:bldP spid="59" grpId="0" animBg="1"/>
      <p:bldP spid="55" grpId="0" animBg="1"/>
      <p:bldP spid="56"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761100408"/>
              </p:ext>
            </p:extLst>
          </p:nvPr>
        </p:nvGraphicFramePr>
        <p:xfrm>
          <a:off x="691456" y="1191596"/>
          <a:ext cx="5404545" cy="1926834"/>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63417">
                <a:tc>
                  <a:txBody>
                    <a:bodyPr/>
                    <a:lstStyle/>
                    <a:p>
                      <a:pPr algn="ctr"/>
                      <a:r>
                        <a:rPr lang="en-GB" sz="2400" b="0" dirty="0">
                          <a:solidFill>
                            <a:schemeClr val="tx1"/>
                          </a:solidFill>
                        </a:rPr>
                        <a:t>I</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err="1">
                          <a:solidFill>
                            <a:schemeClr val="tx1"/>
                          </a:solidFill>
                        </a:rPr>
                        <a:t>weil</a:t>
                      </a: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a:solidFill>
                            <a:schemeClr val="tx1"/>
                          </a:solidFill>
                        </a:rPr>
                        <a:t>exciting</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extLst>
                  <a:ext uri="{0D108BD9-81ED-4DB2-BD59-A6C34878D82A}">
                    <a16:rowId xmlns:a16="http://schemas.microsoft.com/office/drawing/2014/main" val="1171492714"/>
                  </a:ext>
                </a:extLst>
              </a:tr>
              <a:tr h="963417">
                <a:tc>
                  <a:txBody>
                    <a:bodyPr/>
                    <a:lstStyle/>
                    <a:p>
                      <a:pPr algn="ctr"/>
                      <a:r>
                        <a:rPr lang="en-GB" sz="2400" b="0" dirty="0">
                          <a:solidFill>
                            <a:schemeClr val="tx1"/>
                          </a:solidFill>
                        </a:rPr>
                        <a:t>she</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err="1">
                          <a:solidFill>
                            <a:schemeClr val="tx1"/>
                          </a:solidFill>
                        </a:rPr>
                        <a:t>denn</a:t>
                      </a: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a:solidFill>
                            <a:schemeClr val="tx1"/>
                          </a:solidFill>
                        </a:rPr>
                        <a:t>fun</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extLst>
                  <a:ext uri="{0D108BD9-81ED-4DB2-BD59-A6C34878D82A}">
                    <a16:rowId xmlns:a16="http://schemas.microsoft.com/office/drawing/2014/main" val="1961458278"/>
                  </a:ext>
                </a:extLst>
              </a:tr>
            </a:tbl>
          </a:graphicData>
        </a:graphic>
      </p:graphicFrame>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244" y="2166896"/>
            <a:ext cx="1235694" cy="951533"/>
          </a:xfrm>
          <a:prstGeom prst="rect">
            <a:avLst/>
          </a:prstGeom>
        </p:spPr>
      </p:pic>
      <p:sp>
        <p:nvSpPr>
          <p:cNvPr id="4" name="Title 3"/>
          <p:cNvSpPr>
            <a:spLocks noGrp="1"/>
          </p:cNvSpPr>
          <p:nvPr>
            <p:ph type="title"/>
          </p:nvPr>
        </p:nvSpPr>
        <p:spPr>
          <a:xfrm>
            <a:off x="-1879" y="128810"/>
            <a:ext cx="2343297"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8" name="Action Button: Custom 16">
            <a:hlinkClick r:id="" action="ppaction://noaction" highlightClick="1">
              <a:snd r:embed="rId4" name="1.wav"/>
            </a:hlinkClick>
            <a:extLst>
              <a:ext uri="{FF2B5EF4-FFF2-40B4-BE49-F238E27FC236}">
                <a16:creationId xmlns:a16="http://schemas.microsoft.com/office/drawing/2014/main" id="{3B418770-1E72-B240-9307-3BBF955557C6}"/>
              </a:ext>
            </a:extLst>
          </p:cNvPr>
          <p:cNvSpPr/>
          <p:nvPr/>
        </p:nvSpPr>
        <p:spPr>
          <a:xfrm>
            <a:off x="139324" y="1983972"/>
            <a:ext cx="393922" cy="357939"/>
          </a:xfrm>
          <a:prstGeom prst="actionButtonBlank">
            <a:avLst/>
          </a:prstGeom>
          <a:solidFill>
            <a:srgbClr val="FFCC00"/>
          </a:solidFill>
          <a:ln>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wav"/>
            </a:hlinkClick>
            <a:extLst>
              <a:ext uri="{FF2B5EF4-FFF2-40B4-BE49-F238E27FC236}">
                <a16:creationId xmlns:a16="http://schemas.microsoft.com/office/drawing/2014/main" id="{F18D09F0-0D24-5B4F-A26E-132DCCD8073A}"/>
              </a:ext>
            </a:extLst>
          </p:cNvPr>
          <p:cNvSpPr/>
          <p:nvPr/>
        </p:nvSpPr>
        <p:spPr>
          <a:xfrm>
            <a:off x="140044" y="4571577"/>
            <a:ext cx="396000" cy="396000"/>
          </a:xfrm>
          <a:prstGeom prst="actionButtonBlank">
            <a:avLst/>
          </a:prstGeom>
          <a:solidFill>
            <a:srgbClr val="FFCC00"/>
          </a:solidFill>
          <a:ln>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6" name="3.wav"/>
            </a:hlinkClick>
            <a:extLst>
              <a:ext uri="{FF2B5EF4-FFF2-40B4-BE49-F238E27FC236}">
                <a16:creationId xmlns:a16="http://schemas.microsoft.com/office/drawing/2014/main" id="{747EFDEF-0DCF-DB44-BBF0-27990DDE521B}"/>
              </a:ext>
            </a:extLst>
          </p:cNvPr>
          <p:cNvSpPr/>
          <p:nvPr/>
        </p:nvSpPr>
        <p:spPr>
          <a:xfrm>
            <a:off x="6223188" y="1933152"/>
            <a:ext cx="396000" cy="396000"/>
          </a:xfrm>
          <a:prstGeom prst="actionButtonBlank">
            <a:avLst/>
          </a:prstGeom>
          <a:solidFill>
            <a:srgbClr val="FFCC00"/>
          </a:solidFill>
          <a:ln>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7" name="4.wav"/>
            </a:hlinkClick>
            <a:extLst>
              <a:ext uri="{FF2B5EF4-FFF2-40B4-BE49-F238E27FC236}">
                <a16:creationId xmlns:a16="http://schemas.microsoft.com/office/drawing/2014/main" id="{408DED6B-8D00-7843-820C-3A35CED50594}"/>
              </a:ext>
            </a:extLst>
          </p:cNvPr>
          <p:cNvSpPr/>
          <p:nvPr/>
        </p:nvSpPr>
        <p:spPr>
          <a:xfrm>
            <a:off x="6220432" y="4553340"/>
            <a:ext cx="396000" cy="396000"/>
          </a:xfrm>
          <a:prstGeom prst="actionButtonBlank">
            <a:avLst/>
          </a:prstGeom>
          <a:solidFill>
            <a:srgbClr val="FFCC00"/>
          </a:solidFill>
          <a:ln>
            <a:solidFill>
              <a:srgbClr val="FFCC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 name="TextBox 1">
            <a:extLst>
              <a:ext uri="{FF2B5EF4-FFF2-40B4-BE49-F238E27FC236}">
                <a16:creationId xmlns:a16="http://schemas.microsoft.com/office/drawing/2014/main" id="{8F313AD1-86FD-45AA-8A5A-3B22018C9396}"/>
              </a:ext>
            </a:extLst>
          </p:cNvPr>
          <p:cNvSpPr txBox="1"/>
          <p:nvPr/>
        </p:nvSpPr>
        <p:spPr>
          <a:xfrm>
            <a:off x="2037571" y="761005"/>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p>
        </p:txBody>
      </p:sp>
      <p:sp>
        <p:nvSpPr>
          <p:cNvPr id="35" name="TextBox 34">
            <a:extLst>
              <a:ext uri="{FF2B5EF4-FFF2-40B4-BE49-F238E27FC236}">
                <a16:creationId xmlns:a16="http://schemas.microsoft.com/office/drawing/2014/main" id="{8C5F8D82-88B7-4952-807B-8204571D6385}"/>
              </a:ext>
            </a:extLst>
          </p:cNvPr>
          <p:cNvSpPr txBox="1"/>
          <p:nvPr/>
        </p:nvSpPr>
        <p:spPr>
          <a:xfrm>
            <a:off x="4666381" y="734101"/>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0B142B25-EBDA-4023-8E8D-FCD12B5AE151}"/>
              </a:ext>
            </a:extLst>
          </p:cNvPr>
          <p:cNvSpPr txBox="1"/>
          <p:nvPr/>
        </p:nvSpPr>
        <p:spPr>
          <a:xfrm>
            <a:off x="3155660" y="807906"/>
            <a:ext cx="16207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8" name="Table 6">
            <a:extLst>
              <a:ext uri="{FF2B5EF4-FFF2-40B4-BE49-F238E27FC236}">
                <a16:creationId xmlns:a16="http://schemas.microsoft.com/office/drawing/2014/main" id="{2EF940A4-A1C0-47C0-8F85-4677693AA848}"/>
              </a:ext>
            </a:extLst>
          </p:cNvPr>
          <p:cNvGraphicFramePr>
            <a:graphicFrameLocks noGrp="1"/>
          </p:cNvGraphicFramePr>
          <p:nvPr>
            <p:extLst>
              <p:ext uri="{D42A27DB-BD31-4B8C-83A1-F6EECF244321}">
                <p14:modId xmlns:p14="http://schemas.microsoft.com/office/powerpoint/2010/main" val="3194752221"/>
              </p:ext>
            </p:extLst>
          </p:nvPr>
        </p:nvGraphicFramePr>
        <p:xfrm>
          <a:off x="648078" y="3677664"/>
          <a:ext cx="5404545" cy="2246500"/>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123250">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denn</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great</a:t>
                      </a:r>
                    </a:p>
                  </a:txBody>
                  <a:tcPr anchor="ctr">
                    <a:solidFill>
                      <a:srgbClr val="FFFCF6"/>
                    </a:solidFill>
                  </a:tcPr>
                </a:tc>
                <a:extLst>
                  <a:ext uri="{0D108BD9-81ED-4DB2-BD59-A6C34878D82A}">
                    <a16:rowId xmlns:a16="http://schemas.microsoft.com/office/drawing/2014/main" val="1171492714"/>
                  </a:ext>
                </a:extLst>
              </a:tr>
              <a:tr h="1123250">
                <a:tc>
                  <a:txBody>
                    <a:bodyPr/>
                    <a:lstStyle/>
                    <a:p>
                      <a:pPr algn="ctr"/>
                      <a:r>
                        <a:rPr lang="en-GB" sz="2400" b="0" dirty="0">
                          <a:solidFill>
                            <a:schemeClr val="tx1"/>
                          </a:solidFill>
                        </a:rPr>
                        <a:t>she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weil</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lovely</a:t>
                      </a:r>
                    </a:p>
                  </a:txBody>
                  <a:tcPr anchor="ctr">
                    <a:solidFill>
                      <a:srgbClr val="FFFCF6"/>
                    </a:solidFill>
                  </a:tcPr>
                </a:tc>
                <a:extLst>
                  <a:ext uri="{0D108BD9-81ED-4DB2-BD59-A6C34878D82A}">
                    <a16:rowId xmlns:a16="http://schemas.microsoft.com/office/drawing/2014/main" val="1961458278"/>
                  </a:ext>
                </a:extLst>
              </a:tr>
            </a:tbl>
          </a:graphicData>
        </a:graphic>
      </p:graphicFrame>
      <p:graphicFrame>
        <p:nvGraphicFramePr>
          <p:cNvPr id="49" name="Table 6">
            <a:extLst>
              <a:ext uri="{FF2B5EF4-FFF2-40B4-BE49-F238E27FC236}">
                <a16:creationId xmlns:a16="http://schemas.microsoft.com/office/drawing/2014/main" id="{BEDB1B64-E34F-4245-B94C-7C34434CDBF5}"/>
              </a:ext>
            </a:extLst>
          </p:cNvPr>
          <p:cNvGraphicFramePr>
            <a:graphicFrameLocks noGrp="1"/>
          </p:cNvGraphicFramePr>
          <p:nvPr>
            <p:extLst>
              <p:ext uri="{D42A27DB-BD31-4B8C-83A1-F6EECF244321}">
                <p14:modId xmlns:p14="http://schemas.microsoft.com/office/powerpoint/2010/main" val="2711298110"/>
              </p:ext>
            </p:extLst>
          </p:nvPr>
        </p:nvGraphicFramePr>
        <p:xfrm>
          <a:off x="6748972" y="1222670"/>
          <a:ext cx="5404545" cy="1856708"/>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28354">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denn</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practical</a:t>
                      </a:r>
                    </a:p>
                  </a:txBody>
                  <a:tcPr anchor="ctr">
                    <a:solidFill>
                      <a:srgbClr val="FFFCF6"/>
                    </a:solidFill>
                  </a:tcPr>
                </a:tc>
                <a:extLst>
                  <a:ext uri="{0D108BD9-81ED-4DB2-BD59-A6C34878D82A}">
                    <a16:rowId xmlns:a16="http://schemas.microsoft.com/office/drawing/2014/main" val="1171492714"/>
                  </a:ext>
                </a:extLst>
              </a:tr>
              <a:tr h="928354">
                <a:tc>
                  <a:txBody>
                    <a:bodyPr/>
                    <a:lstStyle/>
                    <a:p>
                      <a:pPr algn="ctr"/>
                      <a:r>
                        <a:rPr lang="en-GB" sz="2400" b="0" dirty="0">
                          <a:solidFill>
                            <a:schemeClr val="tx1"/>
                          </a:solidFill>
                        </a:rPr>
                        <a:t>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a:solidFill>
                            <a:schemeClr val="tx1"/>
                          </a:solidFill>
                        </a:rPr>
                        <a:t>weil</a:t>
                      </a:r>
                      <a:endParaRPr lang="en-GB" sz="2000" dirty="0">
                        <a:solidFill>
                          <a:schemeClr val="tx1"/>
                        </a:solidFill>
                      </a:endParaRPr>
                    </a:p>
                  </a:txBody>
                  <a:tcPr anchor="ctr">
                    <a:solidFill>
                      <a:srgbClr val="FFFCF6"/>
                    </a:solidFill>
                  </a:tcPr>
                </a:tc>
                <a:tc>
                  <a:txBody>
                    <a:bodyPr/>
                    <a:lstStyle/>
                    <a:p>
                      <a:pPr algn="ctr"/>
                      <a:r>
                        <a:rPr lang="en-GB" sz="1800" dirty="0">
                          <a:solidFill>
                            <a:schemeClr val="tx1"/>
                          </a:solidFill>
                        </a:rPr>
                        <a:t>impossible</a:t>
                      </a:r>
                    </a:p>
                  </a:txBody>
                  <a:tcPr anchor="ctr">
                    <a:solidFill>
                      <a:srgbClr val="FFFCF6"/>
                    </a:solidFill>
                  </a:tcPr>
                </a:tc>
                <a:extLst>
                  <a:ext uri="{0D108BD9-81ED-4DB2-BD59-A6C34878D82A}">
                    <a16:rowId xmlns:a16="http://schemas.microsoft.com/office/drawing/2014/main" val="1961458278"/>
                  </a:ext>
                </a:extLst>
              </a:tr>
            </a:tbl>
          </a:graphicData>
        </a:graphic>
      </p:graphicFrame>
      <p:graphicFrame>
        <p:nvGraphicFramePr>
          <p:cNvPr id="50" name="Table 6">
            <a:extLst>
              <a:ext uri="{FF2B5EF4-FFF2-40B4-BE49-F238E27FC236}">
                <a16:creationId xmlns:a16="http://schemas.microsoft.com/office/drawing/2014/main" id="{92BD8D3D-94C3-4067-A53B-7656B48A8144}"/>
              </a:ext>
            </a:extLst>
          </p:cNvPr>
          <p:cNvGraphicFramePr>
            <a:graphicFrameLocks noGrp="1"/>
          </p:cNvGraphicFramePr>
          <p:nvPr>
            <p:extLst>
              <p:ext uri="{D42A27DB-BD31-4B8C-83A1-F6EECF244321}">
                <p14:modId xmlns:p14="http://schemas.microsoft.com/office/powerpoint/2010/main" val="324588768"/>
              </p:ext>
            </p:extLst>
          </p:nvPr>
        </p:nvGraphicFramePr>
        <p:xfrm>
          <a:off x="6709910" y="3675067"/>
          <a:ext cx="5404545" cy="2181862"/>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090931">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weil</a:t>
                      </a:r>
                      <a:endParaRPr lang="en-GB" sz="2000" b="0" dirty="0">
                        <a:solidFill>
                          <a:schemeClr val="tx1"/>
                        </a:solidFill>
                      </a:endParaRPr>
                    </a:p>
                  </a:txBody>
                  <a:tcPr anchor="ctr">
                    <a:solidFill>
                      <a:srgbClr val="FFFCF6"/>
                    </a:solidFill>
                  </a:tcPr>
                </a:tc>
                <a:tc>
                  <a:txBody>
                    <a:bodyPr/>
                    <a:lstStyle/>
                    <a:p>
                      <a:pPr algn="ctr"/>
                      <a:r>
                        <a:rPr lang="en-GB" sz="2000" b="0">
                          <a:solidFill>
                            <a:schemeClr val="tx1"/>
                          </a:solidFill>
                        </a:rPr>
                        <a:t>not ugly</a:t>
                      </a:r>
                      <a:endParaRPr lang="en-GB" sz="2000" b="0" dirty="0">
                        <a:solidFill>
                          <a:schemeClr val="tx1"/>
                        </a:solidFill>
                      </a:endParaRPr>
                    </a:p>
                  </a:txBody>
                  <a:tcPr anchor="ctr">
                    <a:solidFill>
                      <a:srgbClr val="FFFCF6"/>
                    </a:solidFill>
                  </a:tcPr>
                </a:tc>
                <a:extLst>
                  <a:ext uri="{0D108BD9-81ED-4DB2-BD59-A6C34878D82A}">
                    <a16:rowId xmlns:a16="http://schemas.microsoft.com/office/drawing/2014/main" val="1171492714"/>
                  </a:ext>
                </a:extLst>
              </a:tr>
              <a:tr h="1090931">
                <a:tc>
                  <a:txBody>
                    <a:bodyPr/>
                    <a:lstStyle/>
                    <a:p>
                      <a:pPr algn="ctr"/>
                      <a:r>
                        <a:rPr lang="en-GB" sz="2400" b="0" dirty="0">
                          <a:solidFill>
                            <a:schemeClr val="tx1"/>
                          </a:solidFill>
                        </a:rPr>
                        <a:t>she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a:solidFill>
                            <a:schemeClr val="tx1"/>
                          </a:solidFill>
                        </a:rPr>
                        <a:t>denn</a:t>
                      </a:r>
                      <a:endParaRPr lang="en-GB" sz="2000" dirty="0">
                        <a:solidFill>
                          <a:schemeClr val="tx1"/>
                        </a:solidFill>
                      </a:endParaRPr>
                    </a:p>
                  </a:txBody>
                  <a:tcPr anchor="ctr">
                    <a:solidFill>
                      <a:srgbClr val="FFFCF6"/>
                    </a:solidFill>
                  </a:tcPr>
                </a:tc>
                <a:tc>
                  <a:txBody>
                    <a:bodyPr/>
                    <a:lstStyle/>
                    <a:p>
                      <a:pPr algn="ctr"/>
                      <a:r>
                        <a:rPr lang="en-GB" sz="2000" dirty="0">
                          <a:solidFill>
                            <a:schemeClr val="tx1"/>
                          </a:solidFill>
                        </a:rPr>
                        <a:t>not boring</a:t>
                      </a:r>
                    </a:p>
                  </a:txBody>
                  <a:tcPr anchor="ctr">
                    <a:solidFill>
                      <a:srgbClr val="FFFCF6"/>
                    </a:solidFill>
                  </a:tcPr>
                </a:tc>
                <a:extLst>
                  <a:ext uri="{0D108BD9-81ED-4DB2-BD59-A6C34878D82A}">
                    <a16:rowId xmlns:a16="http://schemas.microsoft.com/office/drawing/2014/main" val="1961458278"/>
                  </a:ext>
                </a:extLst>
              </a:tr>
            </a:tbl>
          </a:graphicData>
        </a:graphic>
      </p:graphicFrame>
      <p:sp>
        <p:nvSpPr>
          <p:cNvPr id="58" name="Rectangle: Rounded Corners 57">
            <a:extLst>
              <a:ext uri="{FF2B5EF4-FFF2-40B4-BE49-F238E27FC236}">
                <a16:creationId xmlns:a16="http://schemas.microsoft.com/office/drawing/2014/main" id="{12A25245-879F-49C8-A792-4FFCDBD199A0}"/>
              </a:ext>
            </a:extLst>
          </p:cNvPr>
          <p:cNvSpPr/>
          <p:nvPr/>
        </p:nvSpPr>
        <p:spPr>
          <a:xfrm>
            <a:off x="1404978" y="2163533"/>
            <a:ext cx="783173" cy="958572"/>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Rounded Corners 59">
            <a:extLst>
              <a:ext uri="{FF2B5EF4-FFF2-40B4-BE49-F238E27FC236}">
                <a16:creationId xmlns:a16="http://schemas.microsoft.com/office/drawing/2014/main" id="{A6CEAC23-6F39-4C6B-B877-C0910D9A9D25}"/>
              </a:ext>
            </a:extLst>
          </p:cNvPr>
          <p:cNvSpPr/>
          <p:nvPr/>
        </p:nvSpPr>
        <p:spPr>
          <a:xfrm>
            <a:off x="3465516" y="1187010"/>
            <a:ext cx="1209570" cy="98278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Rounded Corners 60">
            <a:extLst>
              <a:ext uri="{FF2B5EF4-FFF2-40B4-BE49-F238E27FC236}">
                <a16:creationId xmlns:a16="http://schemas.microsoft.com/office/drawing/2014/main" id="{FE12EC40-DE15-4AE7-908C-EACDEAE2EB24}"/>
              </a:ext>
            </a:extLst>
          </p:cNvPr>
          <p:cNvSpPr/>
          <p:nvPr/>
        </p:nvSpPr>
        <p:spPr>
          <a:xfrm>
            <a:off x="4690752" y="2147288"/>
            <a:ext cx="1394869" cy="98278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04777E66-3645-4C05-B05E-CBE6FEF7F1F0}"/>
              </a:ext>
            </a:extLst>
          </p:cNvPr>
          <p:cNvSpPr txBox="1"/>
          <p:nvPr/>
        </p:nvSpPr>
        <p:spPr>
          <a:xfrm>
            <a:off x="8202767" y="789389"/>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a:t>
            </a:r>
          </a:p>
        </p:txBody>
      </p:sp>
      <p:sp>
        <p:nvSpPr>
          <p:cNvPr id="41" name="TextBox 40">
            <a:extLst>
              <a:ext uri="{FF2B5EF4-FFF2-40B4-BE49-F238E27FC236}">
                <a16:creationId xmlns:a16="http://schemas.microsoft.com/office/drawing/2014/main" id="{596BDE84-FF97-4D03-852C-7B50435C486A}"/>
              </a:ext>
            </a:extLst>
          </p:cNvPr>
          <p:cNvSpPr txBox="1"/>
          <p:nvPr/>
        </p:nvSpPr>
        <p:spPr>
          <a:xfrm>
            <a:off x="10831577" y="762485"/>
            <a:ext cx="1419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6D4C9975-3A4A-4B93-9814-A87C07ADC30D}"/>
              </a:ext>
            </a:extLst>
          </p:cNvPr>
          <p:cNvSpPr txBox="1"/>
          <p:nvPr/>
        </p:nvSpPr>
        <p:spPr>
          <a:xfrm>
            <a:off x="9320856" y="836290"/>
            <a:ext cx="16207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990" y="4814904"/>
            <a:ext cx="1222314" cy="1095141"/>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1278" y="1205623"/>
            <a:ext cx="1240155" cy="93766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4" y="1195766"/>
            <a:ext cx="1235694" cy="944987"/>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2343" y="3680172"/>
            <a:ext cx="1241995" cy="1120614"/>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9930" y="2188723"/>
            <a:ext cx="1207507" cy="890655"/>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0393" y="4765997"/>
            <a:ext cx="1228392" cy="1095141"/>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19661" y="3674033"/>
            <a:ext cx="1229124" cy="1068366"/>
          </a:xfrm>
          <a:prstGeom prst="rect">
            <a:avLst/>
          </a:prstGeom>
        </p:spPr>
      </p:pic>
      <p:sp>
        <p:nvSpPr>
          <p:cNvPr id="37" name="Rectangle: Rounded Corners 57">
            <a:extLst>
              <a:ext uri="{FF2B5EF4-FFF2-40B4-BE49-F238E27FC236}">
                <a16:creationId xmlns:a16="http://schemas.microsoft.com/office/drawing/2014/main" id="{12A25245-879F-49C8-A792-4FFCDBD199A0}"/>
              </a:ext>
            </a:extLst>
          </p:cNvPr>
          <p:cNvSpPr/>
          <p:nvPr/>
        </p:nvSpPr>
        <p:spPr>
          <a:xfrm>
            <a:off x="1386602" y="3697856"/>
            <a:ext cx="723649" cy="1111778"/>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59">
            <a:extLst>
              <a:ext uri="{FF2B5EF4-FFF2-40B4-BE49-F238E27FC236}">
                <a16:creationId xmlns:a16="http://schemas.microsoft.com/office/drawing/2014/main" id="{A6CEAC23-6F39-4C6B-B877-C0910D9A9D25}"/>
              </a:ext>
            </a:extLst>
          </p:cNvPr>
          <p:cNvSpPr/>
          <p:nvPr/>
        </p:nvSpPr>
        <p:spPr>
          <a:xfrm>
            <a:off x="3391939" y="3695122"/>
            <a:ext cx="1217521" cy="1123453"/>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Rounded Corners 60">
            <a:extLst>
              <a:ext uri="{FF2B5EF4-FFF2-40B4-BE49-F238E27FC236}">
                <a16:creationId xmlns:a16="http://schemas.microsoft.com/office/drawing/2014/main" id="{FE12EC40-DE15-4AE7-908C-EACDEAE2EB24}"/>
              </a:ext>
            </a:extLst>
          </p:cNvPr>
          <p:cNvSpPr/>
          <p:nvPr/>
        </p:nvSpPr>
        <p:spPr>
          <a:xfrm>
            <a:off x="4657754" y="4833232"/>
            <a:ext cx="1394869" cy="1086346"/>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57">
            <a:extLst>
              <a:ext uri="{FF2B5EF4-FFF2-40B4-BE49-F238E27FC236}">
                <a16:creationId xmlns:a16="http://schemas.microsoft.com/office/drawing/2014/main" id="{12A25245-879F-49C8-A792-4FFCDBD199A0}"/>
              </a:ext>
            </a:extLst>
          </p:cNvPr>
          <p:cNvSpPr/>
          <p:nvPr/>
        </p:nvSpPr>
        <p:spPr>
          <a:xfrm>
            <a:off x="6725593" y="2132495"/>
            <a:ext cx="723553" cy="957167"/>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Rounded Corners 59">
            <a:extLst>
              <a:ext uri="{FF2B5EF4-FFF2-40B4-BE49-F238E27FC236}">
                <a16:creationId xmlns:a16="http://schemas.microsoft.com/office/drawing/2014/main" id="{A6CEAC23-6F39-4C6B-B877-C0910D9A9D25}"/>
              </a:ext>
            </a:extLst>
          </p:cNvPr>
          <p:cNvSpPr/>
          <p:nvPr/>
        </p:nvSpPr>
        <p:spPr>
          <a:xfrm>
            <a:off x="9509684" y="2154807"/>
            <a:ext cx="1209570" cy="92457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Rounded Corners 60">
            <a:extLst>
              <a:ext uri="{FF2B5EF4-FFF2-40B4-BE49-F238E27FC236}">
                <a16:creationId xmlns:a16="http://schemas.microsoft.com/office/drawing/2014/main" id="{FE12EC40-DE15-4AE7-908C-EACDEAE2EB24}"/>
              </a:ext>
            </a:extLst>
          </p:cNvPr>
          <p:cNvSpPr/>
          <p:nvPr/>
        </p:nvSpPr>
        <p:spPr>
          <a:xfrm>
            <a:off x="10761410" y="1227192"/>
            <a:ext cx="1394869" cy="92457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Rounded Corners 57">
            <a:extLst>
              <a:ext uri="{FF2B5EF4-FFF2-40B4-BE49-F238E27FC236}">
                <a16:creationId xmlns:a16="http://schemas.microsoft.com/office/drawing/2014/main" id="{12A25245-879F-49C8-A792-4FFCDBD199A0}"/>
              </a:ext>
            </a:extLst>
          </p:cNvPr>
          <p:cNvSpPr/>
          <p:nvPr/>
        </p:nvSpPr>
        <p:spPr>
          <a:xfrm>
            <a:off x="7444798" y="4752683"/>
            <a:ext cx="774863" cy="1099660"/>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59">
            <a:extLst>
              <a:ext uri="{FF2B5EF4-FFF2-40B4-BE49-F238E27FC236}">
                <a16:creationId xmlns:a16="http://schemas.microsoft.com/office/drawing/2014/main" id="{A6CEAC23-6F39-4C6B-B877-C0910D9A9D25}"/>
              </a:ext>
            </a:extLst>
          </p:cNvPr>
          <p:cNvSpPr/>
          <p:nvPr/>
        </p:nvSpPr>
        <p:spPr>
          <a:xfrm>
            <a:off x="9481433" y="4762971"/>
            <a:ext cx="1209570" cy="110424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60">
            <a:extLst>
              <a:ext uri="{FF2B5EF4-FFF2-40B4-BE49-F238E27FC236}">
                <a16:creationId xmlns:a16="http://schemas.microsoft.com/office/drawing/2014/main" id="{FE12EC40-DE15-4AE7-908C-EACDEAE2EB24}"/>
              </a:ext>
            </a:extLst>
          </p:cNvPr>
          <p:cNvSpPr/>
          <p:nvPr/>
        </p:nvSpPr>
        <p:spPr>
          <a:xfrm>
            <a:off x="10719254" y="4762971"/>
            <a:ext cx="1394869" cy="110424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845A1C0C-1F35-48E9-B8DF-F61C739629DD}"/>
              </a:ext>
            </a:extLst>
          </p:cNvPr>
          <p:cNvSpPr/>
          <p:nvPr/>
        </p:nvSpPr>
        <p:spPr>
          <a:xfrm>
            <a:off x="2211911" y="1163367"/>
            <a:ext cx="1221119" cy="98278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8">
            <a:extLst>
              <a:ext uri="{FF2B5EF4-FFF2-40B4-BE49-F238E27FC236}">
                <a16:creationId xmlns:a16="http://schemas.microsoft.com/office/drawing/2014/main" id="{845A1C0C-1F35-48E9-B8DF-F61C739629DD}"/>
              </a:ext>
            </a:extLst>
          </p:cNvPr>
          <p:cNvSpPr/>
          <p:nvPr/>
        </p:nvSpPr>
        <p:spPr>
          <a:xfrm>
            <a:off x="2125800" y="4800786"/>
            <a:ext cx="1262251" cy="111796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8">
            <a:extLst>
              <a:ext uri="{FF2B5EF4-FFF2-40B4-BE49-F238E27FC236}">
                <a16:creationId xmlns:a16="http://schemas.microsoft.com/office/drawing/2014/main" id="{845A1C0C-1F35-48E9-B8DF-F61C739629DD}"/>
              </a:ext>
            </a:extLst>
          </p:cNvPr>
          <p:cNvSpPr/>
          <p:nvPr/>
        </p:nvSpPr>
        <p:spPr>
          <a:xfrm>
            <a:off x="8241478" y="1221588"/>
            <a:ext cx="1239754" cy="933219"/>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8">
            <a:extLst>
              <a:ext uri="{FF2B5EF4-FFF2-40B4-BE49-F238E27FC236}">
                <a16:creationId xmlns:a16="http://schemas.microsoft.com/office/drawing/2014/main" id="{845A1C0C-1F35-48E9-B8DF-F61C739629DD}"/>
              </a:ext>
            </a:extLst>
          </p:cNvPr>
          <p:cNvSpPr/>
          <p:nvPr/>
        </p:nvSpPr>
        <p:spPr>
          <a:xfrm>
            <a:off x="8202858" y="4742399"/>
            <a:ext cx="1262251" cy="110994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BF7AC299-AD60-415C-B144-E3C8D1A147E6}"/>
              </a:ext>
            </a:extLst>
          </p:cNvPr>
          <p:cNvSpPr/>
          <p:nvPr/>
        </p:nvSpPr>
        <p:spPr>
          <a:xfrm>
            <a:off x="10472057" y="247046"/>
            <a:ext cx="1485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C864EE08-144C-444C-AB13-C99F2B6F5C5B}"/>
              </a:ext>
            </a:extLst>
          </p:cNvPr>
          <p:cNvSpPr txBox="1"/>
          <p:nvPr/>
        </p:nvSpPr>
        <p:spPr>
          <a:xfrm>
            <a:off x="680726" y="3137970"/>
            <a:ext cx="6029184" cy="400110"/>
          </a:xfrm>
          <a:prstGeom prst="rect">
            <a:avLst/>
          </a:prstGeom>
          <a:noFill/>
        </p:spPr>
        <p:txBody>
          <a:bodyPr wrap="square" rtlCol="0">
            <a:spAutoFit/>
          </a:bodyPr>
          <a:lstStyle/>
          <a:p>
            <a:r>
              <a:rPr lang="en-US" sz="2000" b="1" dirty="0" err="1"/>
              <a:t>Wir</a:t>
            </a:r>
            <a:r>
              <a:rPr lang="en-US" sz="2000" b="1" dirty="0"/>
              <a:t> </a:t>
            </a:r>
            <a:r>
              <a:rPr lang="en-US" sz="2000" b="1" dirty="0" err="1"/>
              <a:t>mögen</a:t>
            </a:r>
            <a:r>
              <a:rPr lang="en-US" sz="2000" b="1" dirty="0"/>
              <a:t> Sport, </a:t>
            </a:r>
            <a:r>
              <a:rPr lang="en-US" sz="2000" b="1" dirty="0" err="1"/>
              <a:t>weil</a:t>
            </a:r>
            <a:r>
              <a:rPr lang="en-US" sz="2000" b="1" dirty="0"/>
              <a:t> </a:t>
            </a:r>
            <a:r>
              <a:rPr lang="en-US" sz="2000" b="1" dirty="0" err="1"/>
              <a:t>er</a:t>
            </a:r>
            <a:r>
              <a:rPr lang="en-US" sz="2000" b="1" dirty="0"/>
              <a:t> </a:t>
            </a:r>
            <a:r>
              <a:rPr lang="en-US" sz="2000" b="1" dirty="0" err="1"/>
              <a:t>lustig</a:t>
            </a:r>
            <a:r>
              <a:rPr lang="en-US" sz="2000" b="1" dirty="0"/>
              <a:t> </a:t>
            </a:r>
            <a:r>
              <a:rPr lang="en-US" sz="2000" b="1" dirty="0" err="1"/>
              <a:t>ist</a:t>
            </a:r>
            <a:r>
              <a:rPr lang="en-US" sz="2000" b="1" dirty="0"/>
              <a:t>.</a:t>
            </a:r>
          </a:p>
        </p:txBody>
      </p:sp>
      <p:sp>
        <p:nvSpPr>
          <p:cNvPr id="54" name="TextBox 53">
            <a:extLst>
              <a:ext uri="{FF2B5EF4-FFF2-40B4-BE49-F238E27FC236}">
                <a16:creationId xmlns:a16="http://schemas.microsoft.com/office/drawing/2014/main" id="{4C62AC3D-B1D6-45B4-A97F-BF94AC7A69A3}"/>
              </a:ext>
            </a:extLst>
          </p:cNvPr>
          <p:cNvSpPr txBox="1"/>
          <p:nvPr/>
        </p:nvSpPr>
        <p:spPr>
          <a:xfrm>
            <a:off x="6701815" y="3144572"/>
            <a:ext cx="6424035" cy="400110"/>
          </a:xfrm>
          <a:prstGeom prst="rect">
            <a:avLst/>
          </a:prstGeom>
          <a:noFill/>
        </p:spPr>
        <p:txBody>
          <a:bodyPr wrap="square" rtlCol="0">
            <a:spAutoFit/>
          </a:bodyPr>
          <a:lstStyle/>
          <a:p>
            <a:r>
              <a:rPr lang="en-US" sz="2000" b="1" dirty="0" err="1"/>
              <a:t>Er</a:t>
            </a:r>
            <a:r>
              <a:rPr lang="en-US" sz="2000" b="1" dirty="0"/>
              <a:t> mag die </a:t>
            </a:r>
            <a:r>
              <a:rPr lang="en-US" sz="2000" b="1" dirty="0" err="1"/>
              <a:t>Küche</a:t>
            </a:r>
            <a:r>
              <a:rPr lang="en-US" sz="2000" b="1" dirty="0"/>
              <a:t>, </a:t>
            </a:r>
            <a:r>
              <a:rPr lang="en-US" sz="2000" b="1" dirty="0" err="1"/>
              <a:t>weil</a:t>
            </a:r>
            <a:r>
              <a:rPr lang="en-US" sz="2000" b="1" dirty="0"/>
              <a:t> </a:t>
            </a:r>
            <a:r>
              <a:rPr lang="en-US" sz="2000" b="1" dirty="0" err="1"/>
              <a:t>sie</a:t>
            </a:r>
            <a:r>
              <a:rPr lang="en-US" sz="2000" b="1" dirty="0"/>
              <a:t> </a:t>
            </a:r>
            <a:r>
              <a:rPr lang="en-US" sz="2000" b="1" dirty="0" err="1"/>
              <a:t>praktisch</a:t>
            </a:r>
            <a:r>
              <a:rPr lang="en-US" sz="2000" b="1" dirty="0"/>
              <a:t> </a:t>
            </a:r>
            <a:r>
              <a:rPr lang="en-US" sz="2000" b="1" dirty="0" err="1"/>
              <a:t>ist</a:t>
            </a:r>
            <a:r>
              <a:rPr lang="en-US" sz="2000" b="1" dirty="0"/>
              <a:t>.</a:t>
            </a:r>
          </a:p>
        </p:txBody>
      </p:sp>
      <p:sp>
        <p:nvSpPr>
          <p:cNvPr id="62" name="TextBox 61">
            <a:extLst>
              <a:ext uri="{FF2B5EF4-FFF2-40B4-BE49-F238E27FC236}">
                <a16:creationId xmlns:a16="http://schemas.microsoft.com/office/drawing/2014/main" id="{8309FDDA-85F4-4A4A-A7B4-4C54B64B377B}"/>
              </a:ext>
            </a:extLst>
          </p:cNvPr>
          <p:cNvSpPr txBox="1"/>
          <p:nvPr/>
        </p:nvSpPr>
        <p:spPr>
          <a:xfrm>
            <a:off x="651669" y="5932756"/>
            <a:ext cx="6029184" cy="400110"/>
          </a:xfrm>
          <a:prstGeom prst="rect">
            <a:avLst/>
          </a:prstGeom>
          <a:noFill/>
        </p:spPr>
        <p:txBody>
          <a:bodyPr wrap="square" rtlCol="0">
            <a:spAutoFit/>
          </a:bodyPr>
          <a:lstStyle/>
          <a:p>
            <a:r>
              <a:rPr lang="en-US" sz="2000" b="1" dirty="0"/>
              <a:t>Du </a:t>
            </a:r>
            <a:r>
              <a:rPr lang="en-US" sz="2000" b="1" dirty="0" err="1"/>
              <a:t>magst</a:t>
            </a:r>
            <a:r>
              <a:rPr lang="en-US" sz="2000" b="1" dirty="0"/>
              <a:t> das Bad, </a:t>
            </a:r>
            <a:r>
              <a:rPr lang="en-US" sz="2000" b="1" dirty="0" err="1"/>
              <a:t>denn</a:t>
            </a:r>
            <a:r>
              <a:rPr lang="en-US" sz="2000" b="1" dirty="0"/>
              <a:t> es </a:t>
            </a:r>
            <a:r>
              <a:rPr lang="en-US" sz="2000" b="1" dirty="0" err="1"/>
              <a:t>ist</a:t>
            </a:r>
            <a:r>
              <a:rPr lang="en-US" sz="2000" b="1" dirty="0"/>
              <a:t> </a:t>
            </a:r>
            <a:r>
              <a:rPr lang="en-US" sz="2000" b="1" dirty="0" err="1"/>
              <a:t>schön</a:t>
            </a:r>
            <a:r>
              <a:rPr lang="en-US" sz="2000" b="1" dirty="0"/>
              <a:t>.</a:t>
            </a:r>
          </a:p>
        </p:txBody>
      </p:sp>
      <p:sp>
        <p:nvSpPr>
          <p:cNvPr id="63" name="TextBox 62">
            <a:extLst>
              <a:ext uri="{FF2B5EF4-FFF2-40B4-BE49-F238E27FC236}">
                <a16:creationId xmlns:a16="http://schemas.microsoft.com/office/drawing/2014/main" id="{4D34E0FB-E7AE-401A-A916-5174F85A2538}"/>
              </a:ext>
            </a:extLst>
          </p:cNvPr>
          <p:cNvSpPr txBox="1"/>
          <p:nvPr/>
        </p:nvSpPr>
        <p:spPr>
          <a:xfrm>
            <a:off x="6418432" y="5918747"/>
            <a:ext cx="6424035" cy="400110"/>
          </a:xfrm>
          <a:prstGeom prst="rect">
            <a:avLst/>
          </a:prstGeom>
          <a:noFill/>
        </p:spPr>
        <p:txBody>
          <a:bodyPr wrap="square" rtlCol="0">
            <a:spAutoFit/>
          </a:bodyPr>
          <a:lstStyle/>
          <a:p>
            <a:r>
              <a:rPr lang="en-US" sz="2000" b="1" dirty="0" err="1"/>
              <a:t>Wir</a:t>
            </a:r>
            <a:r>
              <a:rPr lang="en-US" sz="2000" b="1" dirty="0"/>
              <a:t> </a:t>
            </a:r>
            <a:r>
              <a:rPr lang="en-US" sz="2000" b="1" dirty="0" err="1"/>
              <a:t>mögen</a:t>
            </a:r>
            <a:r>
              <a:rPr lang="en-US" sz="2000" b="1" dirty="0"/>
              <a:t> Wien, </a:t>
            </a:r>
            <a:r>
              <a:rPr lang="en-US" sz="2000" b="1" dirty="0" err="1"/>
              <a:t>denn</a:t>
            </a:r>
            <a:r>
              <a:rPr lang="en-US" sz="2000" b="1" dirty="0"/>
              <a:t> </a:t>
            </a:r>
            <a:r>
              <a:rPr lang="en-US" sz="2000" b="1" dirty="0" err="1"/>
              <a:t>sie</a:t>
            </a:r>
            <a:r>
              <a:rPr lang="en-US" sz="2000" b="1" dirty="0"/>
              <a:t> </a:t>
            </a:r>
            <a:r>
              <a:rPr lang="en-US" sz="2000" b="1" dirty="0" err="1"/>
              <a:t>ist</a:t>
            </a:r>
            <a:r>
              <a:rPr lang="en-US" sz="2000" b="1" dirty="0"/>
              <a:t> </a:t>
            </a:r>
            <a:r>
              <a:rPr lang="en-US" sz="2000" b="1" dirty="0" err="1"/>
              <a:t>nicht</a:t>
            </a:r>
            <a:r>
              <a:rPr lang="en-US" sz="2000" b="1" dirty="0"/>
              <a:t> </a:t>
            </a:r>
            <a:r>
              <a:rPr lang="en-US" sz="2000" b="1" dirty="0" err="1"/>
              <a:t>langweilig</a:t>
            </a:r>
            <a:r>
              <a:rPr lang="en-US" sz="2000" b="1" dirty="0"/>
              <a:t>.</a:t>
            </a:r>
          </a:p>
        </p:txBody>
      </p:sp>
    </p:spTree>
    <p:extLst>
      <p:ext uri="{BB962C8B-B14F-4D97-AF65-F5344CB8AC3E}">
        <p14:creationId xmlns:p14="http://schemas.microsoft.com/office/powerpoint/2010/main" val="3572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62" grpId="0"/>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657" y="900072"/>
            <a:ext cx="3683000" cy="2600537"/>
          </a:xfrm>
          <a:prstGeom prst="rect">
            <a:avLst/>
          </a:prstGeom>
          <a:solidFill>
            <a:srgbClr val="FFFCF6"/>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942028" y="877340"/>
            <a:ext cx="1928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Stefanie</a:t>
            </a:r>
          </a:p>
        </p:txBody>
      </p:sp>
      <p:sp>
        <p:nvSpPr>
          <p:cNvPr id="15" name="Rectangle 14"/>
          <p:cNvSpPr/>
          <p:nvPr/>
        </p:nvSpPr>
        <p:spPr>
          <a:xfrm>
            <a:off x="4295610" y="3669878"/>
            <a:ext cx="3683000" cy="2600537"/>
          </a:xfrm>
          <a:prstGeom prst="rect">
            <a:avLst/>
          </a:prstGeom>
          <a:solidFill>
            <a:srgbClr val="FFFCF6"/>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5251435" y="3647146"/>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Moritz</a:t>
            </a:r>
          </a:p>
        </p:txBody>
      </p:sp>
      <p:sp>
        <p:nvSpPr>
          <p:cNvPr id="26" name="Rectangle 25"/>
          <p:cNvSpPr/>
          <p:nvPr/>
        </p:nvSpPr>
        <p:spPr>
          <a:xfrm>
            <a:off x="4267374" y="900072"/>
            <a:ext cx="3683000" cy="2600537"/>
          </a:xfrm>
          <a:prstGeom prst="rect">
            <a:avLst/>
          </a:prstGeom>
          <a:solidFill>
            <a:srgbClr val="FFFCF6"/>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p:cNvSpPr txBox="1"/>
          <p:nvPr/>
        </p:nvSpPr>
        <p:spPr>
          <a:xfrm>
            <a:off x="5059616" y="877340"/>
            <a:ext cx="24340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Dieter</a:t>
            </a:r>
          </a:p>
        </p:txBody>
      </p:sp>
      <p:sp>
        <p:nvSpPr>
          <p:cNvPr id="38" name="Rectangle 37"/>
          <p:cNvSpPr/>
          <p:nvPr/>
        </p:nvSpPr>
        <p:spPr>
          <a:xfrm>
            <a:off x="8286515" y="922804"/>
            <a:ext cx="3683000" cy="2600537"/>
          </a:xfrm>
          <a:prstGeom prst="rect">
            <a:avLst/>
          </a:prstGeom>
          <a:solidFill>
            <a:srgbClr val="FFFCF6"/>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9242340" y="900072"/>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Jörg</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0" name="Rectangle 49"/>
          <p:cNvSpPr/>
          <p:nvPr/>
        </p:nvSpPr>
        <p:spPr>
          <a:xfrm>
            <a:off x="276469" y="3653775"/>
            <a:ext cx="3683000" cy="2600537"/>
          </a:xfrm>
          <a:prstGeom prst="rect">
            <a:avLst/>
          </a:prstGeom>
          <a:solidFill>
            <a:srgbClr val="FFFCF6"/>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p:cNvSpPr txBox="1"/>
          <p:nvPr/>
        </p:nvSpPr>
        <p:spPr>
          <a:xfrm>
            <a:off x="1232294" y="3631043"/>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Leah</a:t>
            </a:r>
          </a:p>
        </p:txBody>
      </p:sp>
      <p:sp>
        <p:nvSpPr>
          <p:cNvPr id="61" name="Rectangle 60"/>
          <p:cNvSpPr/>
          <p:nvPr/>
        </p:nvSpPr>
        <p:spPr>
          <a:xfrm>
            <a:off x="8297974" y="3650010"/>
            <a:ext cx="3683000" cy="2600537"/>
          </a:xfrm>
          <a:prstGeom prst="rect">
            <a:avLst/>
          </a:prstGeom>
          <a:solidFill>
            <a:srgbClr val="FFFCF6"/>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4" name="TextBox 63"/>
          <p:cNvSpPr txBox="1"/>
          <p:nvPr/>
        </p:nvSpPr>
        <p:spPr>
          <a:xfrm>
            <a:off x="9253799" y="3627278"/>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Sabine</a:t>
            </a: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401300" y="158883"/>
            <a:ext cx="1561012" cy="383670"/>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4" name="Title 3"/>
          <p:cNvSpPr>
            <a:spLocks noGrp="1"/>
          </p:cNvSpPr>
          <p:nvPr>
            <p:ph type="title"/>
          </p:nvPr>
        </p:nvSpPr>
        <p:spPr/>
        <p:txBody>
          <a:bodyPr>
            <a:normAutofit/>
          </a:bodyPr>
          <a:lstStyle/>
          <a:p>
            <a:r>
              <a:rPr lang="en-GB" sz="2800" b="1" err="1">
                <a:solidFill>
                  <a:schemeClr val="bg1"/>
                </a:solidFill>
              </a:rPr>
              <a:t>Wer</a:t>
            </a:r>
            <a:r>
              <a:rPr lang="en-GB" sz="2800" b="1">
                <a:solidFill>
                  <a:schemeClr val="bg1"/>
                </a:solidFill>
              </a:rPr>
              <a:t> ist das?</a:t>
            </a:r>
            <a:endParaRPr lang="en-GB" sz="2800" b="1" dirty="0">
              <a:solidFill>
                <a:schemeClr val="bg1"/>
              </a:solidFill>
            </a:endParaRPr>
          </a:p>
        </p:txBody>
      </p:sp>
      <p:graphicFrame>
        <p:nvGraphicFramePr>
          <p:cNvPr id="75" name="Table 74"/>
          <p:cNvGraphicFramePr>
            <a:graphicFrameLocks noGrp="1"/>
          </p:cNvGraphicFramePr>
          <p:nvPr>
            <p:extLst>
              <p:ext uri="{D42A27DB-BD31-4B8C-83A1-F6EECF244321}">
                <p14:modId xmlns:p14="http://schemas.microsoft.com/office/powerpoint/2010/main" val="3347656507"/>
              </p:ext>
            </p:extLst>
          </p:nvPr>
        </p:nvGraphicFramePr>
        <p:xfrm>
          <a:off x="307303" y="1256115"/>
          <a:ext cx="3600080" cy="2212299"/>
        </p:xfrm>
        <a:graphic>
          <a:graphicData uri="http://schemas.openxmlformats.org/drawingml/2006/table">
            <a:tbl>
              <a:tblPr firstRow="1" bandRow="1">
                <a:tableStyleId>{5940675A-B579-460E-94D1-54222C63F5DA}</a:tableStyleId>
              </a:tblPr>
              <a:tblGrid>
                <a:gridCol w="1144588">
                  <a:extLst>
                    <a:ext uri="{9D8B030D-6E8A-4147-A177-3AD203B41FA5}">
                      <a16:colId xmlns:a16="http://schemas.microsoft.com/office/drawing/2014/main" val="20000"/>
                    </a:ext>
                  </a:extLst>
                </a:gridCol>
                <a:gridCol w="2455492">
                  <a:extLst>
                    <a:ext uri="{9D8B030D-6E8A-4147-A177-3AD203B41FA5}">
                      <a16:colId xmlns:a16="http://schemas.microsoft.com/office/drawing/2014/main" val="20001"/>
                    </a:ext>
                  </a:extLst>
                </a:gridCol>
              </a:tblGrid>
              <a:tr h="344685">
                <a:tc>
                  <a:txBody>
                    <a:bodyPr/>
                    <a:lstStyle/>
                    <a:p>
                      <a:r>
                        <a:rPr lang="en-GB" sz="1800" dirty="0">
                          <a:solidFill>
                            <a:schemeClr val="tx1"/>
                          </a:solidFill>
                        </a:rPr>
                        <a:t>Sport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spannend</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1"/>
                  </a:ext>
                </a:extLst>
              </a:tr>
              <a:tr h="344685">
                <a:tc>
                  <a:txBody>
                    <a:bodyPr/>
                    <a:lstStyle/>
                    <a:p>
                      <a:r>
                        <a:rPr lang="en-GB" sz="1800" dirty="0" err="1">
                          <a:solidFill>
                            <a:schemeClr val="tx1"/>
                          </a:solidFill>
                        </a:rPr>
                        <a:t>Musik</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wunderbar</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2"/>
                  </a:ext>
                </a:extLst>
              </a:tr>
              <a:tr h="344685">
                <a:tc>
                  <a:txBody>
                    <a:bodyPr/>
                    <a:lstStyle/>
                    <a:p>
                      <a:r>
                        <a:rPr lang="en-GB" sz="1800" dirty="0">
                          <a:solidFill>
                            <a:schemeClr val="tx1"/>
                          </a:solidFill>
                        </a:rPr>
                        <a:t>Wien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schön</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3"/>
                  </a:ext>
                </a:extLst>
              </a:tr>
              <a:tr h="344685">
                <a:tc>
                  <a:txBody>
                    <a:bodyPr/>
                    <a:lstStyle/>
                    <a:p>
                      <a:r>
                        <a:rPr lang="en-GB" sz="1800" dirty="0">
                          <a:solidFill>
                            <a:schemeClr val="tx1"/>
                          </a:solidFill>
                        </a:rPr>
                        <a:t>Deutsch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tx1"/>
                          </a:solidFill>
                        </a:rPr>
                        <a:t>lustig</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3712496870"/>
                  </a:ext>
                </a:extLst>
              </a:tr>
              <a:tr h="344685">
                <a:tc>
                  <a:txBody>
                    <a:bodyPr/>
                    <a:lstStyle/>
                    <a:p>
                      <a:r>
                        <a:rPr lang="en-GB" sz="1800" dirty="0">
                          <a:solidFill>
                            <a:schemeClr val="tx1"/>
                          </a:solidFill>
                        </a:rPr>
                        <a:t>Kunst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interessant</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84298647"/>
                  </a:ext>
                </a:extLst>
              </a:tr>
              <a:tr h="383499">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notwendig</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436023109"/>
                  </a:ext>
                </a:extLst>
              </a:tr>
            </a:tbl>
          </a:graphicData>
        </a:graphic>
      </p:graphicFrame>
      <p:pic>
        <p:nvPicPr>
          <p:cNvPr id="5" name="Picture 2" descr="http://www.clker.com/cliparts/0/4/3/4/12198090302006169125female%20silhouette.svg.med.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0897" y="91019"/>
            <a:ext cx="606486" cy="6260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4667" y="142451"/>
            <a:ext cx="722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aphicFrame>
        <p:nvGraphicFramePr>
          <p:cNvPr id="22" name="Table 21"/>
          <p:cNvGraphicFramePr>
            <a:graphicFrameLocks noGrp="1"/>
          </p:cNvGraphicFramePr>
          <p:nvPr>
            <p:extLst>
              <p:ext uri="{D42A27DB-BD31-4B8C-83A1-F6EECF244321}">
                <p14:modId xmlns:p14="http://schemas.microsoft.com/office/powerpoint/2010/main" val="3949706554"/>
              </p:ext>
            </p:extLst>
          </p:nvPr>
        </p:nvGraphicFramePr>
        <p:xfrm>
          <a:off x="8314751" y="4027388"/>
          <a:ext cx="3666223" cy="2194560"/>
        </p:xfrm>
        <a:graphic>
          <a:graphicData uri="http://schemas.openxmlformats.org/drawingml/2006/table">
            <a:tbl>
              <a:tblPr firstRow="1" bandRow="1">
                <a:tableStyleId>{5940675A-B579-460E-94D1-54222C63F5DA}</a:tableStyleId>
              </a:tblPr>
              <a:tblGrid>
                <a:gridCol w="1176090">
                  <a:extLst>
                    <a:ext uri="{9D8B030D-6E8A-4147-A177-3AD203B41FA5}">
                      <a16:colId xmlns:a16="http://schemas.microsoft.com/office/drawing/2014/main" val="20000"/>
                    </a:ext>
                  </a:extLst>
                </a:gridCol>
                <a:gridCol w="2490133">
                  <a:extLst>
                    <a:ext uri="{9D8B030D-6E8A-4147-A177-3AD203B41FA5}">
                      <a16:colId xmlns:a16="http://schemas.microsoft.com/office/drawing/2014/main" val="20001"/>
                    </a:ext>
                  </a:extLst>
                </a:gridCol>
              </a:tblGrid>
              <a:tr h="344685">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notwendig</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1"/>
                  </a:ext>
                </a:extLst>
              </a:tr>
              <a:tr h="344685">
                <a:tc>
                  <a:txBody>
                    <a:bodyPr/>
                    <a:lstStyle/>
                    <a:p>
                      <a:r>
                        <a:rPr lang="en-GB" sz="1800" dirty="0">
                          <a:solidFill>
                            <a:schemeClr val="tx1"/>
                          </a:solidFill>
                        </a:rPr>
                        <a:t>Kunst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interessant</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2"/>
                  </a:ext>
                </a:extLst>
              </a:tr>
              <a:tr h="344685">
                <a:tc>
                  <a:txBody>
                    <a:bodyPr/>
                    <a:lstStyle/>
                    <a:p>
                      <a:r>
                        <a:rPr lang="en-GB" sz="1800" dirty="0" err="1">
                          <a:solidFill>
                            <a:schemeClr val="tx1"/>
                          </a:solidFill>
                        </a:rPr>
                        <a:t>Musik</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tx1"/>
                          </a:solidFill>
                        </a:rPr>
                        <a:t>wunderbar</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3"/>
                  </a:ext>
                </a:extLst>
              </a:tr>
              <a:tr h="344685">
                <a:tc>
                  <a:txBody>
                    <a:bodyPr/>
                    <a:lstStyle/>
                    <a:p>
                      <a:r>
                        <a:rPr lang="en-GB" sz="1800" dirty="0">
                          <a:solidFill>
                            <a:schemeClr val="tx1"/>
                          </a:solidFill>
                        </a:rPr>
                        <a:t>Sport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spannend</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3712496870"/>
                  </a:ext>
                </a:extLst>
              </a:tr>
              <a:tr h="344685">
                <a:tc>
                  <a:txBody>
                    <a:bodyPr/>
                    <a:lstStyle/>
                    <a:p>
                      <a:r>
                        <a:rPr lang="en-GB" sz="1800">
                          <a:solidFill>
                            <a:schemeClr val="tx1"/>
                          </a:solidFill>
                        </a:rPr>
                        <a:t>Wien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schön</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84298647"/>
                  </a:ext>
                </a:extLst>
              </a:tr>
              <a:tr h="344685">
                <a:tc>
                  <a:txBody>
                    <a:bodyPr/>
                    <a:lstStyle/>
                    <a:p>
                      <a:r>
                        <a:rPr lang="en-GB" sz="1800">
                          <a:solidFill>
                            <a:schemeClr val="tx1"/>
                          </a:solidFill>
                        </a:rPr>
                        <a:t>Deutsch</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lustig</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436023109"/>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4198241941"/>
              </p:ext>
            </p:extLst>
          </p:nvPr>
        </p:nvGraphicFramePr>
        <p:xfrm>
          <a:off x="307303" y="4027388"/>
          <a:ext cx="3666223" cy="2194560"/>
        </p:xfrm>
        <a:graphic>
          <a:graphicData uri="http://schemas.openxmlformats.org/drawingml/2006/table">
            <a:tbl>
              <a:tblPr firstRow="1" bandRow="1">
                <a:tableStyleId>{5940675A-B579-460E-94D1-54222C63F5DA}</a:tableStyleId>
              </a:tblPr>
              <a:tblGrid>
                <a:gridCol w="1176090">
                  <a:extLst>
                    <a:ext uri="{9D8B030D-6E8A-4147-A177-3AD203B41FA5}">
                      <a16:colId xmlns:a16="http://schemas.microsoft.com/office/drawing/2014/main" val="20000"/>
                    </a:ext>
                  </a:extLst>
                </a:gridCol>
                <a:gridCol w="2490133">
                  <a:extLst>
                    <a:ext uri="{9D8B030D-6E8A-4147-A177-3AD203B41FA5}">
                      <a16:colId xmlns:a16="http://schemas.microsoft.com/office/drawing/2014/main" val="20001"/>
                    </a:ext>
                  </a:extLst>
                </a:gridCol>
              </a:tblGrid>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tx1"/>
                          </a:solidFill>
                        </a:rPr>
                        <a:t>Musik</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tx1"/>
                          </a:solidFill>
                        </a:rPr>
                        <a:t>wunderbar</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rPr>
                        <a:t>Sport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tx1"/>
                          </a:solidFill>
                        </a:rPr>
                        <a:t>spannend</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rPr>
                        <a:t>Lesen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tx1"/>
                          </a:solidFill>
                        </a:rPr>
                        <a:t>notwendig</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rPr>
                        <a:t>Kunst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tx1"/>
                          </a:solidFill>
                        </a:rPr>
                        <a:t>interessant</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rPr>
                        <a:t>Deutsch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tx1"/>
                          </a:solidFill>
                        </a:rPr>
                        <a:t>lustig</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chemeClr val="tx1"/>
                          </a:solidFill>
                        </a:rPr>
                        <a:t>Wien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tx1"/>
                          </a:solidFill>
                        </a:rPr>
                        <a:t>schön</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33826689"/>
              </p:ext>
            </p:extLst>
          </p:nvPr>
        </p:nvGraphicFramePr>
        <p:xfrm>
          <a:off x="4386872" y="4027387"/>
          <a:ext cx="3563624" cy="2243028"/>
        </p:xfrm>
        <a:graphic>
          <a:graphicData uri="http://schemas.openxmlformats.org/drawingml/2006/table">
            <a:tbl>
              <a:tblPr firstRow="1" bandRow="1">
                <a:tableStyleId>{5940675A-B579-460E-94D1-54222C63F5DA}</a:tableStyleId>
              </a:tblPr>
              <a:tblGrid>
                <a:gridCol w="1132998">
                  <a:extLst>
                    <a:ext uri="{9D8B030D-6E8A-4147-A177-3AD203B41FA5}">
                      <a16:colId xmlns:a16="http://schemas.microsoft.com/office/drawing/2014/main" val="20000"/>
                    </a:ext>
                  </a:extLst>
                </a:gridCol>
                <a:gridCol w="2430626">
                  <a:extLst>
                    <a:ext uri="{9D8B030D-6E8A-4147-A177-3AD203B41FA5}">
                      <a16:colId xmlns:a16="http://schemas.microsoft.com/office/drawing/2014/main" val="20001"/>
                    </a:ext>
                  </a:extLst>
                </a:gridCol>
              </a:tblGrid>
              <a:tr h="373838">
                <a:tc>
                  <a:txBody>
                    <a:bodyPr/>
                    <a:lstStyle/>
                    <a:p>
                      <a:r>
                        <a:rPr lang="en-GB" sz="1800" dirty="0">
                          <a:solidFill>
                            <a:schemeClr val="tx1"/>
                          </a:solidFill>
                        </a:rPr>
                        <a:t>Deutsch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lustig</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1"/>
                  </a:ext>
                </a:extLst>
              </a:tr>
              <a:tr h="373838">
                <a:tc>
                  <a:txBody>
                    <a:bodyPr/>
                    <a:lstStyle/>
                    <a:p>
                      <a:r>
                        <a:rPr lang="en-GB" sz="1800">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notwendig</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2"/>
                  </a:ext>
                </a:extLst>
              </a:tr>
              <a:tr h="373838">
                <a:tc>
                  <a:txBody>
                    <a:bodyPr/>
                    <a:lstStyle/>
                    <a:p>
                      <a:r>
                        <a:rPr lang="en-GB" sz="1800">
                          <a:solidFill>
                            <a:schemeClr val="tx1"/>
                          </a:solidFill>
                        </a:rPr>
                        <a:t>Wien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schön</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3"/>
                  </a:ext>
                </a:extLst>
              </a:tr>
              <a:tr h="373838">
                <a:tc>
                  <a:txBody>
                    <a:bodyPr/>
                    <a:lstStyle/>
                    <a:p>
                      <a:r>
                        <a:rPr lang="en-GB" sz="1800">
                          <a:solidFill>
                            <a:schemeClr val="tx1"/>
                          </a:solidFill>
                        </a:rPr>
                        <a:t>Sport</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tx1"/>
                          </a:solidFill>
                        </a:rPr>
                        <a:t>spannend</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3712496870"/>
                  </a:ext>
                </a:extLst>
              </a:tr>
              <a:tr h="373838">
                <a:tc>
                  <a:txBody>
                    <a:bodyPr/>
                    <a:lstStyle/>
                    <a:p>
                      <a:r>
                        <a:rPr lang="en-GB" sz="1800">
                          <a:solidFill>
                            <a:schemeClr val="tx1"/>
                          </a:solidFill>
                        </a:rPr>
                        <a:t>Kunst</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interessant</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84298647"/>
                  </a:ext>
                </a:extLst>
              </a:tr>
              <a:tr h="373838">
                <a:tc>
                  <a:txBody>
                    <a:bodyPr/>
                    <a:lstStyle/>
                    <a:p>
                      <a:r>
                        <a:rPr lang="en-GB" sz="1800" dirty="0" err="1">
                          <a:solidFill>
                            <a:schemeClr val="tx1"/>
                          </a:solidFill>
                        </a:rPr>
                        <a:t>Musik</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wunderbar</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436023109"/>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060579753"/>
              </p:ext>
            </p:extLst>
          </p:nvPr>
        </p:nvGraphicFramePr>
        <p:xfrm>
          <a:off x="8423564" y="1314481"/>
          <a:ext cx="3534848" cy="2194560"/>
        </p:xfrm>
        <a:graphic>
          <a:graphicData uri="http://schemas.openxmlformats.org/drawingml/2006/table">
            <a:tbl>
              <a:tblPr firstRow="1" bandRow="1">
                <a:tableStyleId>{5940675A-B579-460E-94D1-54222C63F5DA}</a:tableStyleId>
              </a:tblPr>
              <a:tblGrid>
                <a:gridCol w="1123849">
                  <a:extLst>
                    <a:ext uri="{9D8B030D-6E8A-4147-A177-3AD203B41FA5}">
                      <a16:colId xmlns:a16="http://schemas.microsoft.com/office/drawing/2014/main" val="20000"/>
                    </a:ext>
                  </a:extLst>
                </a:gridCol>
                <a:gridCol w="2410999">
                  <a:extLst>
                    <a:ext uri="{9D8B030D-6E8A-4147-A177-3AD203B41FA5}">
                      <a16:colId xmlns:a16="http://schemas.microsoft.com/office/drawing/2014/main" val="20001"/>
                    </a:ext>
                  </a:extLst>
                </a:gridCol>
              </a:tblGrid>
              <a:tr h="344685">
                <a:tc>
                  <a:txBody>
                    <a:bodyPr/>
                    <a:lstStyle/>
                    <a:p>
                      <a:r>
                        <a:rPr lang="en-GB" sz="1800" dirty="0">
                          <a:solidFill>
                            <a:schemeClr val="tx1"/>
                          </a:solidFill>
                        </a:rPr>
                        <a:t>Wien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schön</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1"/>
                  </a:ext>
                </a:extLst>
              </a:tr>
              <a:tr h="344685">
                <a:tc>
                  <a:txBody>
                    <a:bodyPr/>
                    <a:lstStyle/>
                    <a:p>
                      <a:r>
                        <a:rPr lang="en-GB" sz="1800" dirty="0" err="1">
                          <a:solidFill>
                            <a:schemeClr val="tx1"/>
                          </a:solidFill>
                        </a:rPr>
                        <a:t>Musik</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tx1"/>
                          </a:solidFill>
                        </a:rPr>
                        <a:t>wunderbar</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2"/>
                  </a:ext>
                </a:extLst>
              </a:tr>
              <a:tr h="344685">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notwendig</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3"/>
                  </a:ext>
                </a:extLst>
              </a:tr>
              <a:tr h="344685">
                <a:tc>
                  <a:txBody>
                    <a:bodyPr/>
                    <a:lstStyle/>
                    <a:p>
                      <a:r>
                        <a:rPr lang="en-GB" sz="1800" dirty="0">
                          <a:solidFill>
                            <a:schemeClr val="tx1"/>
                          </a:solidFill>
                        </a:rPr>
                        <a:t>Kunst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interessant</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3712496870"/>
                  </a:ext>
                </a:extLst>
              </a:tr>
              <a:tr h="344685">
                <a:tc>
                  <a:txBody>
                    <a:bodyPr/>
                    <a:lstStyle/>
                    <a:p>
                      <a:r>
                        <a:rPr lang="en-GB" sz="1800" dirty="0">
                          <a:solidFill>
                            <a:schemeClr val="tx1"/>
                          </a:solidFill>
                        </a:rPr>
                        <a:t>Sport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spannend</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84298647"/>
                  </a:ext>
                </a:extLst>
              </a:tr>
              <a:tr h="344685">
                <a:tc>
                  <a:txBody>
                    <a:bodyPr/>
                    <a:lstStyle/>
                    <a:p>
                      <a:r>
                        <a:rPr lang="en-GB" sz="1800" dirty="0">
                          <a:solidFill>
                            <a:schemeClr val="tx1"/>
                          </a:solidFill>
                        </a:rPr>
                        <a:t>Deutsch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lustig</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436023109"/>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1901516846"/>
              </p:ext>
            </p:extLst>
          </p:nvPr>
        </p:nvGraphicFramePr>
        <p:xfrm>
          <a:off x="4284262" y="1284266"/>
          <a:ext cx="3671663" cy="2194560"/>
        </p:xfrm>
        <a:graphic>
          <a:graphicData uri="http://schemas.openxmlformats.org/drawingml/2006/table">
            <a:tbl>
              <a:tblPr firstRow="1" bandRow="1">
                <a:tableStyleId>{5940675A-B579-460E-94D1-54222C63F5DA}</a:tableStyleId>
              </a:tblPr>
              <a:tblGrid>
                <a:gridCol w="1167347">
                  <a:extLst>
                    <a:ext uri="{9D8B030D-6E8A-4147-A177-3AD203B41FA5}">
                      <a16:colId xmlns:a16="http://schemas.microsoft.com/office/drawing/2014/main" val="20000"/>
                    </a:ext>
                  </a:extLst>
                </a:gridCol>
                <a:gridCol w="2504316">
                  <a:extLst>
                    <a:ext uri="{9D8B030D-6E8A-4147-A177-3AD203B41FA5}">
                      <a16:colId xmlns:a16="http://schemas.microsoft.com/office/drawing/2014/main" val="20001"/>
                    </a:ext>
                  </a:extLst>
                </a:gridCol>
              </a:tblGrid>
              <a:tr h="344685">
                <a:tc>
                  <a:txBody>
                    <a:bodyPr/>
                    <a:lstStyle/>
                    <a:p>
                      <a:r>
                        <a:rPr lang="en-GB" sz="1800" dirty="0">
                          <a:solidFill>
                            <a:schemeClr val="tx1"/>
                          </a:solidFill>
                        </a:rPr>
                        <a:t>Kunst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interessant</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1"/>
                  </a:ext>
                </a:extLst>
              </a:tr>
              <a:tr h="344685">
                <a:tc>
                  <a:txBody>
                    <a:bodyPr/>
                    <a:lstStyle/>
                    <a:p>
                      <a:r>
                        <a:rPr lang="en-GB" sz="1800">
                          <a:solidFill>
                            <a:schemeClr val="tx1"/>
                          </a:solidFill>
                        </a:rPr>
                        <a:t>Wien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schön</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2"/>
                  </a:ext>
                </a:extLst>
              </a:tr>
              <a:tr h="344685">
                <a:tc>
                  <a:txBody>
                    <a:bodyPr/>
                    <a:lstStyle/>
                    <a:p>
                      <a:r>
                        <a:rPr lang="en-GB" sz="1800" dirty="0">
                          <a:solidFill>
                            <a:schemeClr val="tx1"/>
                          </a:solidFill>
                        </a:rPr>
                        <a:t>Deutsch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lustig</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003"/>
                  </a:ext>
                </a:extLst>
              </a:tr>
              <a:tr h="344685">
                <a:tc>
                  <a:txBody>
                    <a:bodyPr/>
                    <a:lstStyle/>
                    <a:p>
                      <a:r>
                        <a:rPr lang="en-GB" sz="1800" dirty="0" err="1">
                          <a:solidFill>
                            <a:schemeClr val="tx1"/>
                          </a:solidFill>
                        </a:rPr>
                        <a:t>Lesen</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notwendig</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3712496870"/>
                  </a:ext>
                </a:extLst>
              </a:tr>
              <a:tr h="344685">
                <a:tc>
                  <a:txBody>
                    <a:bodyPr/>
                    <a:lstStyle/>
                    <a:p>
                      <a:r>
                        <a:rPr lang="en-GB" sz="1800" dirty="0" err="1">
                          <a:solidFill>
                            <a:schemeClr val="tx1"/>
                          </a:solidFill>
                        </a:rPr>
                        <a:t>Musik</a:t>
                      </a:r>
                      <a:endParaRPr lang="en-GB" sz="18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tx1"/>
                          </a:solidFill>
                        </a:rPr>
                        <a:t>wunderbar</a:t>
                      </a:r>
                      <a:r>
                        <a:rPr lang="en-GB" sz="1800" dirty="0">
                          <a:solidFill>
                            <a:schemeClr val="tx1"/>
                          </a:solidFill>
                        </a:rPr>
                        <a:t> (</a:t>
                      </a:r>
                      <a:r>
                        <a:rPr lang="en-GB" sz="1800" dirty="0" err="1">
                          <a:solidFill>
                            <a:schemeClr val="tx1"/>
                          </a:solidFill>
                        </a:rPr>
                        <a:t>weil</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084298647"/>
                  </a:ext>
                </a:extLst>
              </a:tr>
              <a:tr h="344685">
                <a:tc>
                  <a:txBody>
                    <a:bodyPr/>
                    <a:lstStyle/>
                    <a:p>
                      <a:r>
                        <a:rPr lang="en-GB" sz="1800" dirty="0">
                          <a:solidFill>
                            <a:schemeClr val="tx1"/>
                          </a:solidFill>
                        </a:rPr>
                        <a:t>Sport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tc>
                  <a:txBody>
                    <a:bodyPr/>
                    <a:lstStyle/>
                    <a:p>
                      <a:r>
                        <a:rPr lang="en-GB" sz="1800" dirty="0" err="1">
                          <a:solidFill>
                            <a:schemeClr val="tx1"/>
                          </a:solidFill>
                        </a:rPr>
                        <a:t>spannend</a:t>
                      </a:r>
                      <a:r>
                        <a:rPr lang="en-GB" sz="1800" dirty="0">
                          <a:solidFill>
                            <a:schemeClr val="tx1"/>
                          </a:solidFill>
                        </a:rPr>
                        <a:t> (</a:t>
                      </a:r>
                      <a:r>
                        <a:rPr lang="en-GB" sz="1800" dirty="0" err="1">
                          <a:solidFill>
                            <a:schemeClr val="tx1"/>
                          </a:solidFill>
                        </a:rPr>
                        <a:t>denn</a:t>
                      </a:r>
                      <a:r>
                        <a:rPr lang="en-GB" sz="1800" dirty="0">
                          <a:solidFill>
                            <a:schemeClr val="tx1"/>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CF6"/>
                    </a:solidFill>
                  </a:tcPr>
                </a:tc>
                <a:extLst>
                  <a:ext uri="{0D108BD9-81ED-4DB2-BD59-A6C34878D82A}">
                    <a16:rowId xmlns:a16="http://schemas.microsoft.com/office/drawing/2014/main" val="1436023109"/>
                  </a:ext>
                </a:extLst>
              </a:tr>
            </a:tbl>
          </a:graphicData>
        </a:graphic>
      </p:graphicFrame>
      <p:pic>
        <p:nvPicPr>
          <p:cNvPr id="8" name="Picture 7" descr="A yellow and red ovals&#10;&#10;Description automatically generated">
            <a:extLst>
              <a:ext uri="{FF2B5EF4-FFF2-40B4-BE49-F238E27FC236}">
                <a16:creationId xmlns:a16="http://schemas.microsoft.com/office/drawing/2014/main" id="{D46D47AC-7CC6-45D5-9A62-9D8C09000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461" y="213557"/>
            <a:ext cx="1694025" cy="986074"/>
          </a:xfrm>
          <a:prstGeom prst="rect">
            <a:avLst/>
          </a:prstGeom>
        </p:spPr>
      </p:pic>
    </p:spTree>
    <p:extLst>
      <p:ext uri="{BB962C8B-B14F-4D97-AF65-F5344CB8AC3E}">
        <p14:creationId xmlns:p14="http://schemas.microsoft.com/office/powerpoint/2010/main" val="2161915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mputer with a white screen&#10;&#10;Description automatically generated">
            <a:extLst>
              <a:ext uri="{FF2B5EF4-FFF2-40B4-BE49-F238E27FC236}">
                <a16:creationId xmlns:a16="http://schemas.microsoft.com/office/drawing/2014/main" id="{F630449E-76B6-493B-B896-442236A02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343" y="3055342"/>
            <a:ext cx="3592657" cy="2583810"/>
          </a:xfrm>
          <a:prstGeom prst="rect">
            <a:avLst/>
          </a:prstGeom>
        </p:spPr>
      </p:pic>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41754"/>
            <a:ext cx="7709596" cy="844550"/>
          </a:xfrm>
        </p:spPr>
        <p:txBody>
          <a:bodyPr>
            <a:normAutofit/>
          </a:bodyPr>
          <a:lstStyle/>
          <a:p>
            <a:r>
              <a:rPr lang="en-GB" sz="4000" dirty="0"/>
              <a:t>Wie bin ich?</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7 - Lesson 14</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rgbClr val="525050"/>
                </a:solidFill>
                <a:latin typeface="Century Gothic" panose="020F0302020204030204"/>
              </a:rPr>
              <a:t>Stephen Owen / </a:t>
            </a: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03/02/24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10753"/>
            <a:ext cx="6098222" cy="1836494"/>
          </a:xfrm>
        </p:spPr>
        <p:txBody>
          <a:bodyPr>
            <a:normAutofit/>
          </a:bodyPr>
          <a:lstStyle/>
          <a:p>
            <a:pPr>
              <a:spcBef>
                <a:spcPct val="0"/>
              </a:spcBef>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Explaining likes and dislikes</a:t>
            </a:r>
          </a:p>
          <a:p>
            <a:pPr>
              <a:spcBef>
                <a:spcPct val="0"/>
              </a:spcBef>
              <a:defRPr/>
            </a:pPr>
            <a:br>
              <a:rPr lang="en-GB" sz="2000" dirty="0">
                <a:solidFill>
                  <a:schemeClr val="tx1"/>
                </a:solidFill>
                <a:ea typeface="+mj-ea"/>
                <a:cs typeface="+mj-cs"/>
              </a:rPr>
            </a:br>
            <a:r>
              <a:rPr lang="en-GB" sz="2000" dirty="0" err="1">
                <a:solidFill>
                  <a:schemeClr val="tx1"/>
                </a:solidFill>
                <a:ea typeface="+mj-ea"/>
                <a:cs typeface="+mj-cs"/>
              </a:rPr>
              <a:t>weil</a:t>
            </a:r>
            <a:r>
              <a:rPr lang="en-GB" sz="2000" dirty="0">
                <a:solidFill>
                  <a:schemeClr val="tx1"/>
                </a:solidFill>
                <a:ea typeface="+mj-ea"/>
                <a:cs typeface="+mj-cs"/>
              </a:rPr>
              <a:t> vs </a:t>
            </a:r>
            <a:r>
              <a:rPr lang="en-GB" sz="2000" dirty="0" err="1">
                <a:solidFill>
                  <a:schemeClr val="tx1"/>
                </a:solidFill>
                <a:ea typeface="+mj-ea"/>
                <a:cs typeface="+mj-cs"/>
              </a:rPr>
              <a:t>denn</a:t>
            </a:r>
            <a:br>
              <a:rPr lang="en-GB" sz="2000" dirty="0">
                <a:solidFill>
                  <a:schemeClr val="tx1"/>
                </a:solidFill>
                <a:ea typeface="+mj-ea"/>
                <a:cs typeface="+mj-cs"/>
              </a:rPr>
            </a:br>
            <a:br>
              <a:rPr lang="en-GB" sz="2000" dirty="0">
                <a:solidFill>
                  <a:schemeClr val="tx1"/>
                </a:solidFill>
                <a:ea typeface="+mj-ea"/>
                <a:cs typeface="+mj-cs"/>
              </a:rPr>
            </a:br>
            <a:r>
              <a:rPr lang="en-GB" sz="2000" dirty="0">
                <a:solidFill>
                  <a:schemeClr val="tx1"/>
                </a:solidFill>
              </a:rPr>
              <a:t>SSC [v] vs [w]: revisited</a:t>
            </a:r>
          </a:p>
        </p:txBody>
      </p:sp>
      <p:pic>
        <p:nvPicPr>
          <p:cNvPr id="7" name="Picture 6" descr="A close up of a mans face&#10;&#10;Description automatically generated">
            <a:extLst>
              <a:ext uri="{FF2B5EF4-FFF2-40B4-BE49-F238E27FC236}">
                <a16:creationId xmlns:a16="http://schemas.microsoft.com/office/drawing/2014/main" id="{27BEA5CB-6839-4E0A-AC3F-4DEB83D259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456" y="2979793"/>
            <a:ext cx="1435507" cy="2079170"/>
          </a:xfrm>
          <a:prstGeom prst="rect">
            <a:avLst/>
          </a:prstGeom>
        </p:spPr>
      </p:pic>
      <p:pic>
        <p:nvPicPr>
          <p:cNvPr id="11" name="Picture 10" descr="A computer with a white screen&#10;&#10;Description automatically generated">
            <a:extLst>
              <a:ext uri="{FF2B5EF4-FFF2-40B4-BE49-F238E27FC236}">
                <a16:creationId xmlns:a16="http://schemas.microsoft.com/office/drawing/2014/main" id="{D15A582E-1977-4E3D-B4F0-B5C3D6E7F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574" y="4274190"/>
            <a:ext cx="3592657" cy="2583810"/>
          </a:xfrm>
          <a:prstGeom prst="rect">
            <a:avLst/>
          </a:prstGeom>
        </p:spPr>
      </p:pic>
      <p:pic>
        <p:nvPicPr>
          <p:cNvPr id="8" name="Picture 7">
            <a:extLst>
              <a:ext uri="{FF2B5EF4-FFF2-40B4-BE49-F238E27FC236}">
                <a16:creationId xmlns:a16="http://schemas.microsoft.com/office/drawing/2014/main" id="{BC08A561-DE5E-4AA0-8CCF-9EA0F17A05C8}"/>
              </a:ext>
            </a:extLst>
          </p:cNvPr>
          <p:cNvPicPr>
            <a:picLocks noChangeAspect="1"/>
          </p:cNvPicPr>
          <p:nvPr/>
        </p:nvPicPr>
        <p:blipFill rotWithShape="1">
          <a:blip r:embed="rId5"/>
          <a:srcRect b="11998"/>
          <a:stretch/>
        </p:blipFill>
        <p:spPr>
          <a:xfrm flipH="1">
            <a:off x="5612833" y="4497915"/>
            <a:ext cx="1980138" cy="1676713"/>
          </a:xfrm>
          <a:prstGeom prst="rect">
            <a:avLst/>
          </a:prstGeom>
        </p:spPr>
      </p:pic>
    </p:spTree>
    <p:extLst>
      <p:ext uri="{BB962C8B-B14F-4D97-AF65-F5344CB8AC3E}">
        <p14:creationId xmlns:p14="http://schemas.microsoft.com/office/powerpoint/2010/main" val="1088765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251023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br>
              <a:rPr lang="en-GB" sz="1400" b="1" dirty="0"/>
            </a:br>
            <a:endParaRPr lang="en-GB" dirty="0"/>
          </a:p>
        </p:txBody>
      </p:sp>
      <p:pic>
        <p:nvPicPr>
          <p:cNvPr id="4" name="Picture 3" descr="man in front of wal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375" y="403687"/>
            <a:ext cx="4447250" cy="4031422"/>
          </a:xfrm>
          <a:prstGeom prst="rect">
            <a:avLst/>
          </a:prstGeom>
        </p:spPr>
      </p:pic>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053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742628" cy="647577"/>
          </a:xfrm>
        </p:spPr>
        <p:txBody>
          <a:bodyPr>
            <a:noAutofit/>
          </a:bodyPr>
          <a:lstStyle/>
          <a:p>
            <a:r>
              <a:rPr lang="en-GB" sz="2800" dirty="0" err="1">
                <a:solidFill>
                  <a:schemeClr val="bg1"/>
                </a:solidFill>
              </a:rPr>
              <a:t>Phonetik</a:t>
            </a:r>
            <a:r>
              <a:rPr lang="en-GB" sz="2800" dirty="0">
                <a:solidFill>
                  <a:schemeClr val="bg1"/>
                </a:solidFill>
              </a:rPr>
              <a:t> – </a:t>
            </a:r>
            <a:r>
              <a:rPr lang="en-GB" sz="2800" b="1" dirty="0" err="1">
                <a:solidFill>
                  <a:schemeClr val="bg1"/>
                </a:solidFill>
              </a:rPr>
              <a:t>viel</a:t>
            </a:r>
            <a:r>
              <a:rPr lang="en-GB" sz="2800" b="1" dirty="0">
                <a:solidFill>
                  <a:schemeClr val="bg1"/>
                </a:solidFill>
              </a:rPr>
              <a:t>(e)</a:t>
            </a:r>
            <a:r>
              <a:rPr lang="en-GB" sz="2800" dirty="0">
                <a:solidFill>
                  <a:schemeClr val="bg1"/>
                </a:solidFill>
              </a:rPr>
              <a:t> </a:t>
            </a:r>
            <a:r>
              <a:rPr lang="en-GB" sz="2800" dirty="0" err="1">
                <a:solidFill>
                  <a:schemeClr val="bg1"/>
                </a:solidFill>
              </a:rPr>
              <a:t>oder</a:t>
            </a:r>
            <a:r>
              <a:rPr lang="en-GB" sz="2800" dirty="0">
                <a:solidFill>
                  <a:schemeClr val="bg1"/>
                </a:solidFill>
              </a:rPr>
              <a:t> </a:t>
            </a:r>
            <a:r>
              <a:rPr lang="en-GB" sz="2800" b="1" dirty="0" err="1">
                <a:solidFill>
                  <a:schemeClr val="bg1"/>
                </a:solidFill>
              </a:rPr>
              <a:t>weil</a:t>
            </a:r>
            <a:r>
              <a:rPr lang="en-GB" sz="2800"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lesen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sprechen</a:t>
            </a:r>
            <a:endParaRPr lang="en-GB" b="1" dirty="0">
              <a:solidFill>
                <a:schemeClr val="tx1"/>
              </a:solidFill>
              <a:latin typeface="Century Gothic" panose="020B0502020202020204" pitchFamily="34" charset="0"/>
            </a:endParaRPr>
          </a:p>
        </p:txBody>
      </p:sp>
      <p:sp>
        <p:nvSpPr>
          <p:cNvPr id="16" name="TextBox 15">
            <a:extLst>
              <a:ext uri="{FF2B5EF4-FFF2-40B4-BE49-F238E27FC236}">
                <a16:creationId xmlns:a16="http://schemas.microsoft.com/office/drawing/2014/main" id="{A6B1F067-C389-4EFA-AACA-59031E978790}"/>
              </a:ext>
            </a:extLst>
          </p:cNvPr>
          <p:cNvSpPr txBox="1"/>
          <p:nvPr/>
        </p:nvSpPr>
        <p:spPr>
          <a:xfrm>
            <a:off x="319180" y="1220754"/>
            <a:ext cx="11709353" cy="400110"/>
          </a:xfrm>
          <a:prstGeom prst="rect">
            <a:avLst/>
          </a:prstGeom>
          <a:noFill/>
        </p:spPr>
        <p:txBody>
          <a:bodyPr wrap="square" rtlCol="0">
            <a:spAutoFit/>
          </a:bodyPr>
          <a:lstStyle/>
          <a:p>
            <a:r>
              <a:rPr lang="en-US" sz="2000" dirty="0"/>
              <a:t>1) Ich </a:t>
            </a:r>
            <a:r>
              <a:rPr lang="en-US" sz="2000" dirty="0" err="1"/>
              <a:t>mache</a:t>
            </a:r>
            <a:r>
              <a:rPr lang="en-US" sz="2000" dirty="0"/>
              <a:t> _____ Sport, _____ ich </a:t>
            </a:r>
            <a:r>
              <a:rPr lang="en-US" sz="2000" dirty="0" err="1"/>
              <a:t>aktiv</a:t>
            </a:r>
            <a:r>
              <a:rPr lang="en-US" sz="2000" dirty="0"/>
              <a:t> bin.</a:t>
            </a:r>
          </a:p>
        </p:txBody>
      </p:sp>
      <p:sp>
        <p:nvSpPr>
          <p:cNvPr id="18" name="TextBox 17">
            <a:extLst>
              <a:ext uri="{FF2B5EF4-FFF2-40B4-BE49-F238E27FC236}">
                <a16:creationId xmlns:a16="http://schemas.microsoft.com/office/drawing/2014/main" id="{DAFF0550-7EFE-4913-9503-EE58BBEFE5FF}"/>
              </a:ext>
            </a:extLst>
          </p:cNvPr>
          <p:cNvSpPr txBox="1"/>
          <p:nvPr/>
        </p:nvSpPr>
        <p:spPr>
          <a:xfrm>
            <a:off x="319179" y="1973766"/>
            <a:ext cx="11709353" cy="400110"/>
          </a:xfrm>
          <a:prstGeom prst="rect">
            <a:avLst/>
          </a:prstGeom>
          <a:noFill/>
        </p:spPr>
        <p:txBody>
          <a:bodyPr wrap="square" rtlCol="0">
            <a:spAutoFit/>
          </a:bodyPr>
          <a:lstStyle/>
          <a:p>
            <a:r>
              <a:rPr lang="en-US" sz="2000"/>
              <a:t>2) Wir </a:t>
            </a:r>
            <a:r>
              <a:rPr lang="en-US" sz="2000" dirty="0" err="1"/>
              <a:t>lesen</a:t>
            </a:r>
            <a:r>
              <a:rPr lang="en-US" sz="2000" dirty="0"/>
              <a:t> ______ </a:t>
            </a:r>
            <a:r>
              <a:rPr lang="en-US" sz="2000" dirty="0" err="1"/>
              <a:t>Bücher</a:t>
            </a:r>
            <a:r>
              <a:rPr lang="en-US" sz="2000" dirty="0"/>
              <a:t>, ______ </a:t>
            </a:r>
            <a:r>
              <a:rPr lang="en-US" sz="2000" dirty="0" err="1"/>
              <a:t>Lesen</a:t>
            </a:r>
            <a:r>
              <a:rPr lang="en-US" sz="2000" dirty="0"/>
              <a:t> </a:t>
            </a:r>
            <a:r>
              <a:rPr lang="en-US" sz="2000" dirty="0" err="1"/>
              <a:t>wichtig</a:t>
            </a:r>
            <a:r>
              <a:rPr lang="en-US" sz="2000" dirty="0"/>
              <a:t> </a:t>
            </a:r>
            <a:r>
              <a:rPr lang="en-US" sz="2000" dirty="0" err="1"/>
              <a:t>ist</a:t>
            </a:r>
            <a:r>
              <a:rPr lang="en-US" sz="2000" dirty="0"/>
              <a:t>.</a:t>
            </a:r>
          </a:p>
        </p:txBody>
      </p:sp>
      <p:sp>
        <p:nvSpPr>
          <p:cNvPr id="19" name="TextBox 18">
            <a:extLst>
              <a:ext uri="{FF2B5EF4-FFF2-40B4-BE49-F238E27FC236}">
                <a16:creationId xmlns:a16="http://schemas.microsoft.com/office/drawing/2014/main" id="{D6BA5A44-CBF9-4BA9-8AB0-EE248EB7DFAC}"/>
              </a:ext>
            </a:extLst>
          </p:cNvPr>
          <p:cNvSpPr txBox="1"/>
          <p:nvPr/>
        </p:nvSpPr>
        <p:spPr>
          <a:xfrm>
            <a:off x="319178" y="2866941"/>
            <a:ext cx="11709353" cy="400110"/>
          </a:xfrm>
          <a:prstGeom prst="rect">
            <a:avLst/>
          </a:prstGeom>
          <a:noFill/>
        </p:spPr>
        <p:txBody>
          <a:bodyPr wrap="square" rtlCol="0">
            <a:spAutoFit/>
          </a:bodyPr>
          <a:lstStyle/>
          <a:p>
            <a:r>
              <a:rPr lang="en-US" sz="2000"/>
              <a:t>3) Mein </a:t>
            </a:r>
            <a:r>
              <a:rPr lang="en-US" sz="2000" err="1"/>
              <a:t>Vater</a:t>
            </a:r>
            <a:r>
              <a:rPr lang="en-US" sz="2000"/>
              <a:t> hat </a:t>
            </a:r>
            <a:r>
              <a:rPr lang="en-US" sz="2000" dirty="0"/>
              <a:t>_______ Volkswagen, _____ </a:t>
            </a:r>
            <a:r>
              <a:rPr lang="en-US" sz="2000" dirty="0" err="1"/>
              <a:t>er</a:t>
            </a:r>
            <a:r>
              <a:rPr lang="en-US" sz="2000" dirty="0"/>
              <a:t> Volkswagen mag.</a:t>
            </a:r>
          </a:p>
        </p:txBody>
      </p:sp>
      <p:sp>
        <p:nvSpPr>
          <p:cNvPr id="20" name="TextBox 19">
            <a:extLst>
              <a:ext uri="{FF2B5EF4-FFF2-40B4-BE49-F238E27FC236}">
                <a16:creationId xmlns:a16="http://schemas.microsoft.com/office/drawing/2014/main" id="{1B6022C0-5706-45A7-8ECE-02361F14686D}"/>
              </a:ext>
            </a:extLst>
          </p:cNvPr>
          <p:cNvSpPr txBox="1"/>
          <p:nvPr/>
        </p:nvSpPr>
        <p:spPr>
          <a:xfrm>
            <a:off x="291028" y="3808949"/>
            <a:ext cx="11709353" cy="400110"/>
          </a:xfrm>
          <a:prstGeom prst="rect">
            <a:avLst/>
          </a:prstGeom>
          <a:noFill/>
        </p:spPr>
        <p:txBody>
          <a:bodyPr wrap="square" rtlCol="0">
            <a:spAutoFit/>
          </a:bodyPr>
          <a:lstStyle/>
          <a:p>
            <a:r>
              <a:rPr lang="en-US" sz="2000"/>
              <a:t>4) Ich spiele ______ Fußball, ______ ich Fußball lustig finde.</a:t>
            </a:r>
            <a:endParaRPr lang="en-US" sz="2000" dirty="0"/>
          </a:p>
        </p:txBody>
      </p:sp>
      <p:sp>
        <p:nvSpPr>
          <p:cNvPr id="11" name="TextBox 10">
            <a:extLst>
              <a:ext uri="{FF2B5EF4-FFF2-40B4-BE49-F238E27FC236}">
                <a16:creationId xmlns:a16="http://schemas.microsoft.com/office/drawing/2014/main" id="{1B6022C0-5706-45A7-8ECE-02361F14686D}"/>
              </a:ext>
            </a:extLst>
          </p:cNvPr>
          <p:cNvSpPr txBox="1"/>
          <p:nvPr/>
        </p:nvSpPr>
        <p:spPr>
          <a:xfrm>
            <a:off x="319177" y="4605636"/>
            <a:ext cx="11709353" cy="400110"/>
          </a:xfrm>
          <a:prstGeom prst="rect">
            <a:avLst/>
          </a:prstGeom>
          <a:noFill/>
        </p:spPr>
        <p:txBody>
          <a:bodyPr wrap="square" rtlCol="0">
            <a:spAutoFit/>
          </a:bodyPr>
          <a:lstStyle/>
          <a:p>
            <a:r>
              <a:rPr lang="en-US" sz="2000"/>
              <a:t>5) Meine Mutter kocht ______ Gemüse, ______ Gemüse gesund ist</a:t>
            </a:r>
            <a:r>
              <a:rPr lang="en-US" sz="2000" dirty="0"/>
              <a:t>.</a:t>
            </a:r>
          </a:p>
        </p:txBody>
      </p:sp>
      <p:sp>
        <p:nvSpPr>
          <p:cNvPr id="12" name="TextBox 11">
            <a:extLst>
              <a:ext uri="{FF2B5EF4-FFF2-40B4-BE49-F238E27FC236}">
                <a16:creationId xmlns:a16="http://schemas.microsoft.com/office/drawing/2014/main" id="{1B6022C0-5706-45A7-8ECE-02361F14686D}"/>
              </a:ext>
            </a:extLst>
          </p:cNvPr>
          <p:cNvSpPr txBox="1"/>
          <p:nvPr/>
        </p:nvSpPr>
        <p:spPr>
          <a:xfrm>
            <a:off x="319176" y="5459763"/>
            <a:ext cx="11709353" cy="400110"/>
          </a:xfrm>
          <a:prstGeom prst="rect">
            <a:avLst/>
          </a:prstGeom>
          <a:noFill/>
        </p:spPr>
        <p:txBody>
          <a:bodyPr wrap="square" rtlCol="0">
            <a:spAutoFit/>
          </a:bodyPr>
          <a:lstStyle/>
          <a:p>
            <a:r>
              <a:rPr lang="en-US" sz="2000"/>
              <a:t>6) Du hast ______ Tiere, ______ du Tiere sehr magst.</a:t>
            </a:r>
            <a:endParaRPr lang="en-US" sz="2000" dirty="0"/>
          </a:p>
        </p:txBody>
      </p:sp>
      <p:sp>
        <p:nvSpPr>
          <p:cNvPr id="2" name="TextBox 1"/>
          <p:cNvSpPr txBox="1"/>
          <p:nvPr/>
        </p:nvSpPr>
        <p:spPr>
          <a:xfrm>
            <a:off x="2136652" y="1225381"/>
            <a:ext cx="979714" cy="400110"/>
          </a:xfrm>
          <a:prstGeom prst="rect">
            <a:avLst/>
          </a:prstGeom>
          <a:noFill/>
        </p:spPr>
        <p:txBody>
          <a:bodyPr wrap="square" rtlCol="0">
            <a:spAutoFit/>
          </a:bodyPr>
          <a:lstStyle/>
          <a:p>
            <a:pPr algn="l"/>
            <a:r>
              <a:rPr lang="en-GB" sz="2000" b="1">
                <a:solidFill>
                  <a:srgbClr val="FE0000"/>
                </a:solidFill>
              </a:rPr>
              <a:t>viel</a:t>
            </a:r>
            <a:endParaRPr lang="en-GB" sz="2000" b="1" dirty="0">
              <a:solidFill>
                <a:srgbClr val="FE0000"/>
              </a:solidFill>
            </a:endParaRPr>
          </a:p>
        </p:txBody>
      </p:sp>
      <p:sp>
        <p:nvSpPr>
          <p:cNvPr id="14" name="TextBox 13"/>
          <p:cNvSpPr txBox="1"/>
          <p:nvPr/>
        </p:nvSpPr>
        <p:spPr>
          <a:xfrm>
            <a:off x="1875396" y="1973766"/>
            <a:ext cx="979714" cy="400110"/>
          </a:xfrm>
          <a:prstGeom prst="rect">
            <a:avLst/>
          </a:prstGeom>
          <a:noFill/>
        </p:spPr>
        <p:txBody>
          <a:bodyPr wrap="square" rtlCol="0">
            <a:spAutoFit/>
          </a:bodyPr>
          <a:lstStyle/>
          <a:p>
            <a:pPr algn="l"/>
            <a:r>
              <a:rPr lang="en-GB" sz="2000" b="1">
                <a:solidFill>
                  <a:srgbClr val="FE0000"/>
                </a:solidFill>
              </a:rPr>
              <a:t>viele</a:t>
            </a:r>
            <a:endParaRPr lang="en-GB" sz="2000" b="1" dirty="0">
              <a:solidFill>
                <a:srgbClr val="FE0000"/>
              </a:solidFill>
            </a:endParaRPr>
          </a:p>
        </p:txBody>
      </p:sp>
      <p:sp>
        <p:nvSpPr>
          <p:cNvPr id="21" name="TextBox 20"/>
          <p:cNvSpPr txBox="1"/>
          <p:nvPr/>
        </p:nvSpPr>
        <p:spPr>
          <a:xfrm>
            <a:off x="3263521" y="4599136"/>
            <a:ext cx="979714" cy="400110"/>
          </a:xfrm>
          <a:prstGeom prst="rect">
            <a:avLst/>
          </a:prstGeom>
          <a:noFill/>
        </p:spPr>
        <p:txBody>
          <a:bodyPr wrap="square" rtlCol="0">
            <a:spAutoFit/>
          </a:bodyPr>
          <a:lstStyle/>
          <a:p>
            <a:pPr algn="l"/>
            <a:r>
              <a:rPr lang="en-GB" sz="2000" b="1">
                <a:solidFill>
                  <a:srgbClr val="FE0000"/>
                </a:solidFill>
              </a:rPr>
              <a:t>viel</a:t>
            </a:r>
            <a:endParaRPr lang="en-GB" sz="2000" b="1" dirty="0">
              <a:solidFill>
                <a:srgbClr val="FE0000"/>
              </a:solidFill>
            </a:endParaRPr>
          </a:p>
        </p:txBody>
      </p:sp>
      <p:sp>
        <p:nvSpPr>
          <p:cNvPr id="22" name="TextBox 21"/>
          <p:cNvSpPr txBox="1"/>
          <p:nvPr/>
        </p:nvSpPr>
        <p:spPr>
          <a:xfrm>
            <a:off x="2015096" y="3751509"/>
            <a:ext cx="979714" cy="400110"/>
          </a:xfrm>
          <a:prstGeom prst="rect">
            <a:avLst/>
          </a:prstGeom>
          <a:noFill/>
        </p:spPr>
        <p:txBody>
          <a:bodyPr wrap="square" rtlCol="0">
            <a:spAutoFit/>
          </a:bodyPr>
          <a:lstStyle/>
          <a:p>
            <a:pPr algn="l"/>
            <a:r>
              <a:rPr lang="en-GB" sz="2000" b="1">
                <a:solidFill>
                  <a:srgbClr val="FE0000"/>
                </a:solidFill>
              </a:rPr>
              <a:t>viel</a:t>
            </a:r>
            <a:endParaRPr lang="en-GB" sz="2000" b="1" dirty="0">
              <a:solidFill>
                <a:srgbClr val="FE0000"/>
              </a:solidFill>
            </a:endParaRPr>
          </a:p>
        </p:txBody>
      </p:sp>
      <p:sp>
        <p:nvSpPr>
          <p:cNvPr id="23" name="TextBox 22"/>
          <p:cNvSpPr txBox="1"/>
          <p:nvPr/>
        </p:nvSpPr>
        <p:spPr>
          <a:xfrm>
            <a:off x="2706338" y="2854354"/>
            <a:ext cx="979714" cy="400110"/>
          </a:xfrm>
          <a:prstGeom prst="rect">
            <a:avLst/>
          </a:prstGeom>
          <a:noFill/>
        </p:spPr>
        <p:txBody>
          <a:bodyPr wrap="square" rtlCol="0">
            <a:spAutoFit/>
          </a:bodyPr>
          <a:lstStyle/>
          <a:p>
            <a:pPr algn="l"/>
            <a:r>
              <a:rPr lang="en-GB" sz="2000" b="1">
                <a:solidFill>
                  <a:srgbClr val="FE0000"/>
                </a:solidFill>
              </a:rPr>
              <a:t>viele</a:t>
            </a:r>
            <a:endParaRPr lang="en-GB" sz="2000" b="1" dirty="0">
              <a:solidFill>
                <a:srgbClr val="FE0000"/>
              </a:solidFill>
            </a:endParaRPr>
          </a:p>
        </p:txBody>
      </p:sp>
      <p:sp>
        <p:nvSpPr>
          <p:cNvPr id="24" name="TextBox 23"/>
          <p:cNvSpPr txBox="1"/>
          <p:nvPr/>
        </p:nvSpPr>
        <p:spPr>
          <a:xfrm>
            <a:off x="1733881" y="5447176"/>
            <a:ext cx="979714" cy="400110"/>
          </a:xfrm>
          <a:prstGeom prst="rect">
            <a:avLst/>
          </a:prstGeom>
          <a:noFill/>
        </p:spPr>
        <p:txBody>
          <a:bodyPr wrap="square" rtlCol="0">
            <a:spAutoFit/>
          </a:bodyPr>
          <a:lstStyle/>
          <a:p>
            <a:pPr algn="l"/>
            <a:r>
              <a:rPr lang="en-GB" sz="2000" b="1">
                <a:solidFill>
                  <a:srgbClr val="FE0000"/>
                </a:solidFill>
              </a:rPr>
              <a:t>viele</a:t>
            </a:r>
            <a:endParaRPr lang="en-GB" sz="2000" b="1" dirty="0">
              <a:solidFill>
                <a:srgbClr val="FE0000"/>
              </a:solidFill>
            </a:endParaRPr>
          </a:p>
        </p:txBody>
      </p:sp>
      <p:sp>
        <p:nvSpPr>
          <p:cNvPr id="25" name="TextBox 24"/>
          <p:cNvSpPr txBox="1"/>
          <p:nvPr/>
        </p:nvSpPr>
        <p:spPr>
          <a:xfrm>
            <a:off x="3575933" y="1216127"/>
            <a:ext cx="979714" cy="400110"/>
          </a:xfrm>
          <a:prstGeom prst="rect">
            <a:avLst/>
          </a:prstGeom>
          <a:noFill/>
        </p:spPr>
        <p:txBody>
          <a:bodyPr wrap="square" rtlCol="0">
            <a:spAutoFit/>
          </a:bodyPr>
          <a:lstStyle/>
          <a:p>
            <a:pPr algn="l"/>
            <a:r>
              <a:rPr lang="en-GB" sz="2000" b="1">
                <a:solidFill>
                  <a:srgbClr val="FE0000"/>
                </a:solidFill>
              </a:rPr>
              <a:t>weil</a:t>
            </a:r>
            <a:endParaRPr lang="en-GB" sz="2000" b="1" dirty="0">
              <a:solidFill>
                <a:srgbClr val="FE0000"/>
              </a:solidFill>
            </a:endParaRPr>
          </a:p>
        </p:txBody>
      </p:sp>
      <p:sp>
        <p:nvSpPr>
          <p:cNvPr id="26" name="TextBox 25"/>
          <p:cNvSpPr txBox="1"/>
          <p:nvPr/>
        </p:nvSpPr>
        <p:spPr>
          <a:xfrm>
            <a:off x="3753378" y="1963030"/>
            <a:ext cx="979714" cy="400110"/>
          </a:xfrm>
          <a:prstGeom prst="rect">
            <a:avLst/>
          </a:prstGeom>
          <a:noFill/>
        </p:spPr>
        <p:txBody>
          <a:bodyPr wrap="square" rtlCol="0">
            <a:spAutoFit/>
          </a:bodyPr>
          <a:lstStyle/>
          <a:p>
            <a:pPr algn="l"/>
            <a:r>
              <a:rPr lang="en-GB" sz="2000" b="1">
                <a:solidFill>
                  <a:srgbClr val="FE0000"/>
                </a:solidFill>
              </a:rPr>
              <a:t>weil</a:t>
            </a:r>
            <a:endParaRPr lang="en-GB" sz="2000" b="1" dirty="0">
              <a:solidFill>
                <a:srgbClr val="FE0000"/>
              </a:solidFill>
            </a:endParaRPr>
          </a:p>
        </p:txBody>
      </p:sp>
      <p:sp>
        <p:nvSpPr>
          <p:cNvPr id="27" name="TextBox 26"/>
          <p:cNvSpPr txBox="1"/>
          <p:nvPr/>
        </p:nvSpPr>
        <p:spPr>
          <a:xfrm>
            <a:off x="5194138" y="2866941"/>
            <a:ext cx="979714" cy="400110"/>
          </a:xfrm>
          <a:prstGeom prst="rect">
            <a:avLst/>
          </a:prstGeom>
          <a:noFill/>
        </p:spPr>
        <p:txBody>
          <a:bodyPr wrap="square" rtlCol="0">
            <a:spAutoFit/>
          </a:bodyPr>
          <a:lstStyle/>
          <a:p>
            <a:pPr algn="l"/>
            <a:r>
              <a:rPr lang="en-GB" sz="2000" b="1">
                <a:solidFill>
                  <a:srgbClr val="FE0000"/>
                </a:solidFill>
              </a:rPr>
              <a:t>weil</a:t>
            </a:r>
            <a:endParaRPr lang="en-GB" sz="2000" b="1" dirty="0">
              <a:solidFill>
                <a:srgbClr val="FE0000"/>
              </a:solidFill>
            </a:endParaRPr>
          </a:p>
        </p:txBody>
      </p:sp>
      <p:sp>
        <p:nvSpPr>
          <p:cNvPr id="28" name="TextBox 27"/>
          <p:cNvSpPr txBox="1"/>
          <p:nvPr/>
        </p:nvSpPr>
        <p:spPr>
          <a:xfrm>
            <a:off x="3789467" y="3737161"/>
            <a:ext cx="979714" cy="400110"/>
          </a:xfrm>
          <a:prstGeom prst="rect">
            <a:avLst/>
          </a:prstGeom>
          <a:noFill/>
        </p:spPr>
        <p:txBody>
          <a:bodyPr wrap="square" rtlCol="0">
            <a:spAutoFit/>
          </a:bodyPr>
          <a:lstStyle/>
          <a:p>
            <a:pPr algn="l"/>
            <a:r>
              <a:rPr lang="en-GB" sz="2000" b="1">
                <a:solidFill>
                  <a:srgbClr val="FE0000"/>
                </a:solidFill>
              </a:rPr>
              <a:t>weil</a:t>
            </a:r>
            <a:endParaRPr lang="en-GB" sz="2000" b="1" dirty="0">
              <a:solidFill>
                <a:srgbClr val="FE0000"/>
              </a:solidFill>
            </a:endParaRPr>
          </a:p>
        </p:txBody>
      </p:sp>
      <p:sp>
        <p:nvSpPr>
          <p:cNvPr id="29" name="TextBox 28"/>
          <p:cNvSpPr txBox="1"/>
          <p:nvPr/>
        </p:nvSpPr>
        <p:spPr>
          <a:xfrm>
            <a:off x="5278996" y="4594416"/>
            <a:ext cx="979714" cy="400110"/>
          </a:xfrm>
          <a:prstGeom prst="rect">
            <a:avLst/>
          </a:prstGeom>
          <a:noFill/>
        </p:spPr>
        <p:txBody>
          <a:bodyPr wrap="square" rtlCol="0">
            <a:spAutoFit/>
          </a:bodyPr>
          <a:lstStyle/>
          <a:p>
            <a:pPr algn="l"/>
            <a:r>
              <a:rPr lang="en-GB" sz="2000" b="1">
                <a:solidFill>
                  <a:srgbClr val="FE0000"/>
                </a:solidFill>
              </a:rPr>
              <a:t>weil</a:t>
            </a:r>
            <a:endParaRPr lang="en-GB" sz="2000" b="1" dirty="0">
              <a:solidFill>
                <a:srgbClr val="FE0000"/>
              </a:solidFill>
            </a:endParaRPr>
          </a:p>
        </p:txBody>
      </p:sp>
      <p:sp>
        <p:nvSpPr>
          <p:cNvPr id="30" name="TextBox 29"/>
          <p:cNvSpPr txBox="1"/>
          <p:nvPr/>
        </p:nvSpPr>
        <p:spPr>
          <a:xfrm>
            <a:off x="3299610" y="5436808"/>
            <a:ext cx="979714" cy="400110"/>
          </a:xfrm>
          <a:prstGeom prst="rect">
            <a:avLst/>
          </a:prstGeom>
          <a:noFill/>
        </p:spPr>
        <p:txBody>
          <a:bodyPr wrap="square" rtlCol="0">
            <a:spAutoFit/>
          </a:bodyPr>
          <a:lstStyle/>
          <a:p>
            <a:pPr algn="l"/>
            <a:r>
              <a:rPr lang="en-GB" sz="2000" b="1" dirty="0" err="1">
                <a:solidFill>
                  <a:srgbClr val="FE0000"/>
                </a:solidFill>
              </a:rPr>
              <a:t>weil</a:t>
            </a:r>
            <a:endParaRPr lang="en-GB" sz="2000" b="1" dirty="0">
              <a:solidFill>
                <a:srgbClr val="FE0000"/>
              </a:solidFill>
            </a:endParaRPr>
          </a:p>
        </p:txBody>
      </p:sp>
      <p:sp>
        <p:nvSpPr>
          <p:cNvPr id="6" name="Rounded Rectangular Callout 5"/>
          <p:cNvSpPr/>
          <p:nvPr/>
        </p:nvSpPr>
        <p:spPr>
          <a:xfrm>
            <a:off x="8619183" y="853403"/>
            <a:ext cx="3467521" cy="5151193"/>
          </a:xfrm>
          <a:prstGeom prst="wedgeRoundRectCallout">
            <a:avLst>
              <a:gd name="adj1" fmla="val -49226"/>
              <a:gd name="adj2" fmla="val -21298"/>
              <a:gd name="adj3" fmla="val 16667"/>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GB" i="1" dirty="0">
              <a:solidFill>
                <a:schemeClr val="bg1"/>
              </a:solidFill>
            </a:endParaRPr>
          </a:p>
        </p:txBody>
      </p:sp>
      <p:sp>
        <p:nvSpPr>
          <p:cNvPr id="31" name="TextBox 30">
            <a:extLst>
              <a:ext uri="{FF2B5EF4-FFF2-40B4-BE49-F238E27FC236}">
                <a16:creationId xmlns:a16="http://schemas.microsoft.com/office/drawing/2014/main" id="{77B90CE2-1886-41E5-99F4-B51285234D76}"/>
              </a:ext>
            </a:extLst>
          </p:cNvPr>
          <p:cNvSpPr txBox="1"/>
          <p:nvPr/>
        </p:nvSpPr>
        <p:spPr>
          <a:xfrm>
            <a:off x="8703183" y="1281892"/>
            <a:ext cx="3481466"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Remember - </a:t>
            </a:r>
            <a:r>
              <a:rPr kumimoji="0" lang="en-GB" sz="1800" b="0" i="1" u="none" strike="noStrike" kern="1200" cap="none" spc="0" normalizeH="0" baseline="0" noProof="0" dirty="0" err="1">
                <a:ln>
                  <a:noFill/>
                </a:ln>
                <a:solidFill>
                  <a:srgbClr val="3D3C3C"/>
                </a:solidFill>
                <a:effectLst/>
                <a:uLnTx/>
                <a:uFillTx/>
                <a:latin typeface="Century Gothic"/>
                <a:ea typeface="+mn-ea"/>
                <a:cs typeface="+mn-cs"/>
              </a:rPr>
              <a:t>viel</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and </a:t>
            </a:r>
            <a:r>
              <a:rPr kumimoji="0" lang="en-GB" sz="1800" b="0" i="1" u="none" strike="noStrike" kern="1200" cap="none" spc="0" normalizeH="0" baseline="0" noProof="0" dirty="0" err="1">
                <a:ln>
                  <a:noFill/>
                </a:ln>
                <a:solidFill>
                  <a:srgbClr val="3D3C3C"/>
                </a:solidFill>
                <a:effectLst/>
                <a:uLnTx/>
                <a:uFillTx/>
                <a:latin typeface="Century Gothic"/>
                <a:ea typeface="+mn-ea"/>
                <a:cs typeface="+mn-cs"/>
              </a:rPr>
              <a:t>viele</a:t>
            </a:r>
            <a:r>
              <a:rPr kumimoji="0" lang="en-GB" sz="1800" b="0" i="1" u="none" strike="noStrike" kern="1200" cap="none" spc="0" normalizeH="0" baseline="0" noProof="0" dirty="0">
                <a:ln>
                  <a:noFill/>
                </a:ln>
                <a:solidFill>
                  <a:srgbClr val="3D3C3C"/>
                </a:solidFill>
                <a:effectLst/>
                <a:uLnTx/>
                <a:uFillTx/>
                <a:latin typeface="Century Gothic"/>
                <a:ea typeface="+mn-ea"/>
                <a:cs typeface="+mn-cs"/>
              </a:rPr>
              <a:t>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both mean ‘lots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err="1">
                <a:ln>
                  <a:noFill/>
                </a:ln>
                <a:solidFill>
                  <a:srgbClr val="3D3C3C"/>
                </a:solidFill>
                <a:effectLst/>
                <a:uLnTx/>
                <a:uFillTx/>
                <a:latin typeface="Century Gothic"/>
                <a:ea typeface="+mn-ea"/>
                <a:cs typeface="+mn-cs"/>
              </a:rPr>
              <a:t>Viel</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is used with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uncountable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nouns.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Uncountable</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means you</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can’t put a number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in front of it to make it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plural</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(food, time, love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err="1">
                <a:ln>
                  <a:noFill/>
                </a:ln>
                <a:solidFill>
                  <a:srgbClr val="3D3C3C"/>
                </a:solidFill>
                <a:effectLst/>
                <a:uLnTx/>
                <a:uFillTx/>
                <a:latin typeface="Century Gothic"/>
                <a:ea typeface="+mn-ea"/>
                <a:cs typeface="+mn-cs"/>
              </a:rPr>
              <a:t>Viele</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is used with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countable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nouns.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Countable</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means you</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can put a number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in front of it to make it plural</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two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cat</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s</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three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table</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s, four</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carrot</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s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endParaRPr kumimoji="0" lang="en-GB" sz="1800" b="0" i="1"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P spid="24" grpId="0"/>
      <p:bldP spid="25" grpId="0"/>
      <p:bldP spid="26" grpId="0"/>
      <p:bldP spid="27" grpId="0"/>
      <p:bldP spid="28"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213557"/>
            <a:ext cx="1898073" cy="647577"/>
          </a:xfrm>
        </p:spPr>
        <p:txBody>
          <a:bodyPr>
            <a:normAutofit fontScale="90000"/>
          </a:bodyPr>
          <a:lstStyle/>
          <a:p>
            <a:pPr lvl="0">
              <a:lnSpc>
                <a:spcPct val="100000"/>
              </a:lnSpc>
              <a:spcBef>
                <a:spcPts val="0"/>
              </a:spcBef>
            </a:pPr>
            <a:r>
              <a:rPr lang="en-GB" sz="2800" dirty="0" err="1">
                <a:solidFill>
                  <a:schemeClr val="tx1"/>
                </a:solidFill>
                <a:ea typeface="+mn-ea"/>
                <a:cs typeface="+mn-cs"/>
              </a:rPr>
              <a:t>Vokabeln</a:t>
            </a:r>
            <a:br>
              <a:rPr lang="en-GB" sz="2800" b="1" dirty="0">
                <a:solidFill>
                  <a:schemeClr val="tx1"/>
                </a:solidFill>
                <a:ea typeface="+mn-ea"/>
                <a:cs typeface="+mn-cs"/>
              </a:rPr>
            </a:br>
            <a:endParaRPr lang="en-GB" dirty="0">
              <a:solidFill>
                <a:schemeClr val="tx1"/>
              </a:solidFill>
            </a:endParaRPr>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1" y="1580861"/>
            <a:ext cx="4554649" cy="1009667"/>
          </a:xfrm>
          <a:prstGeom prst="roundRect">
            <a:avLst/>
          </a:prstGeom>
          <a:solidFill>
            <a:schemeClr val="tx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F0302020204030204"/>
                <a:ea typeface="+mn-ea"/>
                <a:cs typeface="+mn-cs"/>
              </a:rPr>
              <a:t>That is </a:t>
            </a:r>
            <a:r>
              <a:rPr kumimoji="0" lang="en-GB" sz="3200" b="1" i="0" u="sng" strike="noStrike" kern="1200" cap="none" spc="0" normalizeH="0" baseline="0" noProof="0" dirty="0">
                <a:ln>
                  <a:noFill/>
                </a:ln>
                <a:solidFill>
                  <a:schemeClr val="tx1"/>
                </a:solidFill>
                <a:effectLst/>
                <a:uLnTx/>
                <a:uFillTx/>
                <a:latin typeface="Century Gothic" panose="020F0302020204030204"/>
                <a:ea typeface="+mn-ea"/>
                <a:cs typeface="+mn-cs"/>
              </a:rPr>
              <a:t>im</a:t>
            </a:r>
            <a:r>
              <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rPr>
              <a:t>possible!</a:t>
            </a:r>
            <a:endParaRPr kumimoji="0" lang="en-GB" sz="2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 name="Rounded Rectangle 6"/>
          <p:cNvSpPr/>
          <p:nvPr/>
        </p:nvSpPr>
        <p:spPr>
          <a:xfrm>
            <a:off x="6468274" y="1564577"/>
            <a:ext cx="5383827" cy="949988"/>
          </a:xfrm>
          <a:prstGeom prst="roundRect">
            <a:avLst/>
          </a:prstGeom>
          <a:solidFill>
            <a:schemeClr val="tx2">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F0302020204030204"/>
                <a:ea typeface="+mn-ea"/>
                <a:cs typeface="+mn-cs"/>
              </a:rPr>
              <a:t>Das </a:t>
            </a:r>
            <a:r>
              <a:rPr kumimoji="0" lang="en-GB"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3600" b="1" i="0" u="sng" strike="noStrike" kern="1200" cap="none" spc="0" normalizeH="0" baseline="0" noProof="0" dirty="0" err="1">
                <a:ln>
                  <a:noFill/>
                </a:ln>
                <a:solidFill>
                  <a:schemeClr val="tx1"/>
                </a:solidFill>
                <a:effectLst/>
                <a:uLnTx/>
                <a:uFillTx/>
                <a:latin typeface="Century Gothic" panose="020F0302020204030204"/>
                <a:ea typeface="+mn-ea"/>
                <a:cs typeface="+mn-cs"/>
              </a:rPr>
              <a:t>un</a:t>
            </a:r>
            <a:r>
              <a:rPr kumimoji="0" lang="en-GB" sz="3600" b="1" i="0" u="none" strike="noStrike" kern="1200" cap="none" spc="0" normalizeH="0" baseline="0" noProof="0" dirty="0" err="1">
                <a:ln>
                  <a:noFill/>
                </a:ln>
                <a:solidFill>
                  <a:schemeClr val="tx1"/>
                </a:solidFill>
                <a:effectLst/>
                <a:uLnTx/>
                <a:uFillTx/>
                <a:latin typeface="Century Gothic" panose="020F0302020204030204"/>
                <a:ea typeface="+mn-ea"/>
                <a:cs typeface="+mn-cs"/>
              </a:rPr>
              <a:t>möglich</a:t>
            </a:r>
            <a:r>
              <a:rPr kumimoji="0" lang="en-GB" sz="3600" b="1"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 name="Right Arrow 7"/>
          <p:cNvSpPr/>
          <p:nvPr/>
        </p:nvSpPr>
        <p:spPr>
          <a:xfrm>
            <a:off x="4920465" y="1627335"/>
            <a:ext cx="1365934" cy="544389"/>
          </a:xfrm>
          <a:prstGeom prst="rightArrow">
            <a:avLst/>
          </a:prstGeom>
          <a:solidFill>
            <a:srgbClr val="F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135335"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1. Die </a:t>
            </a: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Stadt</a:t>
            </a: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800" b="0" i="0" u="none" strike="noStrike" kern="1200" cap="none" spc="0" normalizeH="0" baseline="0" noProof="0" err="1">
                <a:ln>
                  <a:noFill/>
                </a:ln>
                <a:solidFill>
                  <a:schemeClr val="tx1"/>
                </a:solidFill>
                <a:effectLst/>
                <a:uLnTx/>
                <a:uFillTx/>
                <a:latin typeface="Century Gothic" panose="020F0302020204030204"/>
                <a:ea typeface="+mn-ea"/>
                <a:cs typeface="+mn-cs"/>
              </a:rPr>
              <a:t>ist</a:t>
            </a:r>
            <a:r>
              <a:rPr kumimoji="0" lang="en-GB" sz="2800" b="0" i="0" u="none" strike="noStrike" kern="1200" cap="none" spc="0" normalizeH="0" baseline="0" noProof="0">
                <a:ln>
                  <a:noFill/>
                </a:ln>
                <a:solidFill>
                  <a:schemeClr val="tx1"/>
                </a:solidFill>
                <a:effectLst/>
                <a:uLnTx/>
                <a:uFillTx/>
                <a:latin typeface="Century Gothic" panose="020F0302020204030204"/>
                <a:ea typeface="+mn-ea"/>
                <a:cs typeface="+mn-cs"/>
              </a:rPr>
              <a:t> unfreundlich </a:t>
            </a: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und </a:t>
            </a: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unangenehm</a:t>
            </a: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2. He is </a:t>
            </a:r>
            <a:r>
              <a:rPr kumimoji="0" lang="en-GB" sz="2800" b="0" i="0" u="none" strike="noStrike" kern="1200" cap="none" spc="0" normalizeH="0" baseline="0" noProof="0">
                <a:ln>
                  <a:noFill/>
                </a:ln>
                <a:solidFill>
                  <a:schemeClr val="tx1"/>
                </a:solidFill>
                <a:effectLst/>
                <a:uLnTx/>
                <a:uFillTx/>
                <a:latin typeface="Century Gothic" panose="020F0302020204030204"/>
                <a:ea typeface="+mn-ea"/>
                <a:cs typeface="+mn-cs"/>
              </a:rPr>
              <a:t>still rather </a:t>
            </a: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unhappy.</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What would the following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uninteresting</a:t>
            </a:r>
            <a:b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unhealthy</a:t>
            </a:r>
            <a:b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uncomfortable</a:t>
            </a:r>
            <a:b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298734" y="909359"/>
            <a:ext cx="11640066" cy="369333"/>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500" b="0" i="0" u="none" strike="noStrike" kern="1200" cap="none" spc="0" normalizeH="0" baseline="0" noProof="0" dirty="0">
                <a:ln>
                  <a:noFill/>
                </a:ln>
                <a:effectLst/>
                <a:uLnTx/>
                <a:uFillTx/>
                <a:latin typeface="Century Gothic" panose="020F0302020204030204"/>
                <a:ea typeface="+mj-ea"/>
                <a:cs typeface="+mj-cs"/>
              </a:rPr>
              <a:t>Add </a:t>
            </a:r>
            <a:r>
              <a:rPr kumimoji="0" lang="en-GB" sz="2500" b="1" i="0" u="none" strike="noStrike" kern="1200" cap="none" spc="0" normalizeH="0" baseline="0" noProof="0" dirty="0">
                <a:ln>
                  <a:noFill/>
                </a:ln>
                <a:effectLst/>
                <a:uLnTx/>
                <a:uFillTx/>
                <a:latin typeface="Century Gothic" panose="020F0302020204030204"/>
                <a:ea typeface="+mj-ea"/>
                <a:cs typeface="+mj-cs"/>
              </a:rPr>
              <a:t>un-</a:t>
            </a:r>
            <a:r>
              <a:rPr kumimoji="0" lang="en-GB" sz="2500" b="0" i="0" u="none" strike="noStrike" kern="1200" cap="none" spc="0" normalizeH="0" baseline="0" noProof="0" dirty="0">
                <a:ln>
                  <a:noFill/>
                </a:ln>
                <a:effectLst/>
                <a:uLnTx/>
                <a:uFillTx/>
                <a:latin typeface="Century Gothic" panose="020F0302020204030204"/>
                <a:ea typeface="+mj-ea"/>
                <a:cs typeface="+mj-cs"/>
              </a:rPr>
              <a:t> to make some German adjectives negative, as in English un-/</a:t>
            </a:r>
            <a:r>
              <a:rPr kumimoji="0" lang="en-GB" sz="2500" b="0" i="0" u="none" strike="noStrike" kern="1200" cap="none" spc="0" normalizeH="0" baseline="0" noProof="0" dirty="0" err="1">
                <a:ln>
                  <a:noFill/>
                </a:ln>
                <a:effectLst/>
                <a:uLnTx/>
                <a:uFillTx/>
                <a:latin typeface="Century Gothic" panose="020F0302020204030204"/>
                <a:ea typeface="+mj-ea"/>
                <a:cs typeface="+mj-cs"/>
              </a:rPr>
              <a:t>im</a:t>
            </a:r>
            <a:r>
              <a:rPr kumimoji="0" lang="en-GB" sz="2500" b="0" i="0" u="none" strike="noStrike" kern="1200" cap="none" spc="0" normalizeH="0" baseline="0" noProof="0" dirty="0">
                <a:ln>
                  <a:noFill/>
                </a:ln>
                <a:effectLst/>
                <a:uLnTx/>
                <a:uFillTx/>
                <a:latin typeface="Century Gothic" panose="020F0302020204030204"/>
                <a:ea typeface="+mj-ea"/>
                <a:cs typeface="+mj-cs"/>
              </a:rPr>
              <a:t>-.</a:t>
            </a:r>
          </a:p>
        </p:txBody>
      </p:sp>
      <p:pic>
        <p:nvPicPr>
          <p:cNvPr id="5" name="Picture 4" descr="A picture containing scissors, tool&#10;&#10;Description automatically generated">
            <a:extLst>
              <a:ext uri="{FF2B5EF4-FFF2-40B4-BE49-F238E27FC236}">
                <a16:creationId xmlns:a16="http://schemas.microsoft.com/office/drawing/2014/main" id="{23A36F26-B3EE-4D73-9456-AFB3553084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78" t="19862" r="9575" b="5965"/>
          <a:stretch/>
        </p:blipFill>
        <p:spPr>
          <a:xfrm>
            <a:off x="4875599" y="2260367"/>
            <a:ext cx="1455666" cy="1238302"/>
          </a:xfrm>
          <a:prstGeom prst="rect">
            <a:avLst/>
          </a:prstGeom>
        </p:spPr>
      </p:pic>
      <p:sp>
        <p:nvSpPr>
          <p:cNvPr id="16" name="Rounded Rectangle 11">
            <a:extLst>
              <a:ext uri="{FF2B5EF4-FFF2-40B4-BE49-F238E27FC236}">
                <a16:creationId xmlns:a16="http://schemas.microsoft.com/office/drawing/2014/main" id="{1170F40A-C04C-4207-AC96-70AD30CADF4B}"/>
              </a:ext>
            </a:extLst>
          </p:cNvPr>
          <p:cNvSpPr/>
          <p:nvPr/>
        </p:nvSpPr>
        <p:spPr>
          <a:xfrm>
            <a:off x="9872869" y="247046"/>
            <a:ext cx="208445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lesen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sprechen</a:t>
            </a:r>
            <a:endParaRPr lang="en-GB"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83623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53B904D-68A5-4610-BAC9-04ED8B6E9833}"/>
              </a:ext>
            </a:extLst>
          </p:cNvPr>
          <p:cNvSpPr/>
          <p:nvPr/>
        </p:nvSpPr>
        <p:spPr>
          <a:xfrm>
            <a:off x="5802941" y="1191491"/>
            <a:ext cx="6292074" cy="383770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6E76BEB1-A7F3-4462-B1E4-699AC992C72C}"/>
              </a:ext>
            </a:extLst>
          </p:cNvPr>
          <p:cNvSpPr/>
          <p:nvPr/>
        </p:nvSpPr>
        <p:spPr>
          <a:xfrm>
            <a:off x="148426" y="1191491"/>
            <a:ext cx="5334000" cy="38377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p:cNvSpPr txBox="1">
            <a:spLocks/>
          </p:cNvSpPr>
          <p:nvPr/>
        </p:nvSpPr>
        <p:spPr>
          <a:xfrm>
            <a:off x="250223" y="1542399"/>
            <a:ext cx="4964146" cy="33670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 Stadt ist unfreundlich und unangenehm.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He is still rather </a:t>
            </a:r>
            <a:b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unhappy.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uninteresting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unhealthy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a:solidFill>
                  <a:schemeClr val="tx1"/>
                </a:solidFill>
              </a:rPr>
              <a:t>uncomfortable</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6096000" cy="33670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 town is unfriendly</a:t>
            </a:r>
            <a:r>
              <a:rPr kumimoji="0" lang="en-GB" sz="28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and unpleasant.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immer</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noch</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ziemlich</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unglücklich</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uninteressant</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ungesund</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err="1">
                <a:solidFill>
                  <a:schemeClr val="tx1"/>
                </a:solidFill>
              </a:rPr>
              <a:t>unbequem</a:t>
            </a:r>
            <a:endParaRPr kumimoji="0" lang="en-GB" sz="2800" b="0" i="0" u="none" strike="noStrike" kern="1200" cap="none" spc="0" normalizeH="0" baseline="0" noProof="0" dirty="0">
              <a:ln>
                <a:noFill/>
              </a:ln>
              <a:solidFill>
                <a:schemeClr val="tx1"/>
              </a:solidFill>
              <a:effectLst/>
              <a:uLnTx/>
              <a:uFillTx/>
            </a:endParaRPr>
          </a:p>
        </p:txBody>
      </p:sp>
      <p:sp>
        <p:nvSpPr>
          <p:cNvPr id="9" name="TextBox 8"/>
          <p:cNvSpPr txBox="1"/>
          <p:nvPr/>
        </p:nvSpPr>
        <p:spPr>
          <a:xfrm>
            <a:off x="2578748" y="5395513"/>
            <a:ext cx="5902647" cy="400110"/>
          </a:xfrm>
          <a:prstGeom prst="rect">
            <a:avLst/>
          </a:prstGeom>
          <a:solidFill>
            <a:srgbClr val="FFFAEC"/>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Don’t forget to pronounce the new words! </a:t>
            </a:r>
          </a:p>
        </p:txBody>
      </p:sp>
      <p:sp>
        <p:nvSpPr>
          <p:cNvPr id="12" name="Title 11"/>
          <p:cNvSpPr>
            <a:spLocks noGrp="1"/>
          </p:cNvSpPr>
          <p:nvPr>
            <p:ph type="title"/>
          </p:nvPr>
        </p:nvSpPr>
        <p:spPr>
          <a:xfrm>
            <a:off x="0" y="213557"/>
            <a:ext cx="2299855" cy="647577"/>
          </a:xfrm>
        </p:spPr>
        <p:txBody>
          <a:bodyPr>
            <a:normAutofit/>
          </a:bodyPr>
          <a:lstStyle/>
          <a:p>
            <a:r>
              <a:rPr lang="en-GB" sz="2800" b="1" dirty="0" err="1">
                <a:solidFill>
                  <a:schemeClr val="tx1"/>
                </a:solidFill>
              </a:rPr>
              <a:t>Antworten</a:t>
            </a:r>
            <a:endParaRPr lang="en-GB" sz="2800" b="1" dirty="0">
              <a:solidFill>
                <a:schemeClr val="tx1"/>
              </a:solidFill>
            </a:endParaRPr>
          </a:p>
        </p:txBody>
      </p:sp>
      <p:sp>
        <p:nvSpPr>
          <p:cNvPr id="3" name="Speech Bubble: Rectangle with Corners Rounded 2">
            <a:extLst>
              <a:ext uri="{FF2B5EF4-FFF2-40B4-BE49-F238E27FC236}">
                <a16:creationId xmlns:a16="http://schemas.microsoft.com/office/drawing/2014/main" id="{0D624C10-790E-4BBD-BDF7-4C0414EA64C7}"/>
              </a:ext>
            </a:extLst>
          </p:cNvPr>
          <p:cNvSpPr/>
          <p:nvPr/>
        </p:nvSpPr>
        <p:spPr>
          <a:xfrm>
            <a:off x="9144000" y="3225902"/>
            <a:ext cx="2832409" cy="1611351"/>
          </a:xfrm>
          <a:prstGeom prst="wedgeRoundRectCallout">
            <a:avLst>
              <a:gd name="adj1" fmla="val -31857"/>
              <a:gd name="adj2" fmla="val -75908"/>
              <a:gd name="adj3" fmla="val 16667"/>
            </a:avLst>
          </a:prstGeom>
          <a:solidFill>
            <a:srgbClr val="FFFCF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Note: </a:t>
            </a:r>
            <a:r>
              <a:rPr lang="en-GB" sz="2400" b="1" dirty="0" err="1"/>
              <a:t>immer</a:t>
            </a:r>
            <a:r>
              <a:rPr lang="en-GB" sz="2400" dirty="0"/>
              <a:t> is often added to </a:t>
            </a:r>
            <a:r>
              <a:rPr lang="en-GB" sz="2400" b="1" dirty="0"/>
              <a:t>‘</a:t>
            </a:r>
            <a:r>
              <a:rPr lang="en-GB" sz="2400" b="1" dirty="0" err="1"/>
              <a:t>noch</a:t>
            </a:r>
            <a:r>
              <a:rPr lang="en-GB" sz="2400" dirty="0"/>
              <a:t>’ to emphasise ‘</a:t>
            </a:r>
            <a:r>
              <a:rPr lang="en-GB" sz="2400" b="1" dirty="0"/>
              <a:t>still</a:t>
            </a:r>
            <a:r>
              <a:rPr lang="en-GB" sz="2400" dirty="0"/>
              <a:t>’.</a:t>
            </a:r>
          </a:p>
        </p:txBody>
      </p:sp>
    </p:spTree>
    <p:extLst>
      <p:ext uri="{BB962C8B-B14F-4D97-AF65-F5344CB8AC3E}">
        <p14:creationId xmlns:p14="http://schemas.microsoft.com/office/powerpoint/2010/main" val="339482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peech Bubble: Rectangle with Corners Rounded 33">
            <a:extLst>
              <a:ext uri="{FF2B5EF4-FFF2-40B4-BE49-F238E27FC236}">
                <a16:creationId xmlns:a16="http://schemas.microsoft.com/office/drawing/2014/main" id="{4BCB2D20-D0AE-42BC-9810-E8BCD1E5BA3E}"/>
              </a:ext>
            </a:extLst>
          </p:cNvPr>
          <p:cNvSpPr/>
          <p:nvPr/>
        </p:nvSpPr>
        <p:spPr>
          <a:xfrm>
            <a:off x="302164" y="1204745"/>
            <a:ext cx="7581072" cy="668736"/>
          </a:xfrm>
          <a:prstGeom prst="wedgeRoundRectCallout">
            <a:avLst>
              <a:gd name="adj1" fmla="val 56022"/>
              <a:gd name="adj2" fmla="val 8634"/>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A cartoon of a child&#10;&#10;Description automatically generated">
            <a:extLst>
              <a:ext uri="{FF2B5EF4-FFF2-40B4-BE49-F238E27FC236}">
                <a16:creationId xmlns:a16="http://schemas.microsoft.com/office/drawing/2014/main" id="{42B25F5B-97C6-4D46-8426-DF2B2C0C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403" y="429460"/>
            <a:ext cx="1812175" cy="1743791"/>
          </a:xfrm>
          <a:prstGeom prst="rect">
            <a:avLst/>
          </a:prstGeom>
        </p:spPr>
      </p:pic>
      <p:sp>
        <p:nvSpPr>
          <p:cNvPr id="4" name="Title 3"/>
          <p:cNvSpPr>
            <a:spLocks noGrp="1"/>
          </p:cNvSpPr>
          <p:nvPr>
            <p:ph type="title"/>
          </p:nvPr>
        </p:nvSpPr>
        <p:spPr>
          <a:xfrm>
            <a:off x="0" y="213557"/>
            <a:ext cx="2377965"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759449580"/>
              </p:ext>
            </p:extLst>
          </p:nvPr>
        </p:nvGraphicFramePr>
        <p:xfrm>
          <a:off x="302164" y="1340669"/>
          <a:ext cx="10515600" cy="371285"/>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1373635266"/>
                    </a:ext>
                  </a:extLst>
                </a:gridCol>
              </a:tblGrid>
              <a:tr h="0">
                <a:tc>
                  <a:txBody>
                    <a:bodyPr/>
                    <a:lstStyle/>
                    <a:p>
                      <a:pPr algn="l">
                        <a:lnSpc>
                          <a:spcPct val="107000"/>
                        </a:lnSpc>
                        <a:spcAft>
                          <a:spcPts val="800"/>
                        </a:spcAft>
                      </a:pPr>
                      <a:r>
                        <a:rPr lang="en-GB" sz="2400" dirty="0" err="1">
                          <a:solidFill>
                            <a:schemeClr val="tx1"/>
                          </a:solidFill>
                          <a:effectLst/>
                        </a:rPr>
                        <a:t>Hör</a:t>
                      </a:r>
                      <a:r>
                        <a:rPr lang="en-GB" sz="2400" dirty="0">
                          <a:solidFill>
                            <a:schemeClr val="tx1"/>
                          </a:solidFill>
                          <a:effectLst/>
                        </a:rPr>
                        <a:t> die </a:t>
                      </a:r>
                      <a:r>
                        <a:rPr lang="en-GB" sz="2400" dirty="0" err="1">
                          <a:solidFill>
                            <a:schemeClr val="tx1"/>
                          </a:solidFill>
                          <a:effectLst/>
                        </a:rPr>
                        <a:t>Wörter</a:t>
                      </a:r>
                      <a:r>
                        <a:rPr lang="en-GB" sz="2400" dirty="0">
                          <a:solidFill>
                            <a:schemeClr val="tx1"/>
                          </a:solidFill>
                          <a:effectLst/>
                        </a:rPr>
                        <a:t> an... Welches Wort auf Deutsch </a:t>
                      </a:r>
                      <a:r>
                        <a:rPr lang="en-GB" sz="2400" dirty="0" err="1">
                          <a:solidFill>
                            <a:schemeClr val="tx1"/>
                          </a:solidFill>
                          <a:effectLst/>
                        </a:rPr>
                        <a:t>ist</a:t>
                      </a:r>
                      <a:r>
                        <a:rPr lang="en-GB" sz="2400" dirty="0">
                          <a:solidFill>
                            <a:schemeClr val="tx1"/>
                          </a:solidFill>
                          <a:effectLst/>
                        </a:rPr>
                        <a:t>...</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4952025"/>
                  </a:ext>
                </a:extLst>
              </a:tr>
            </a:tbl>
          </a:graphicData>
        </a:graphic>
      </p:graphicFrame>
      <p:sp>
        <p:nvSpPr>
          <p:cNvPr id="16" name="Action Button: Custom 16">
            <a:hlinkClick r:id="" action="ppaction://noaction" highlightClick="1">
              <a:snd r:embed="rId4" name="6.wav"/>
            </a:hlinkClick>
            <a:extLst>
              <a:ext uri="{FF2B5EF4-FFF2-40B4-BE49-F238E27FC236}">
                <a16:creationId xmlns:a16="http://schemas.microsoft.com/office/drawing/2014/main" id="{42087534-5B70-4B2C-85D4-F519E6F445EF}"/>
              </a:ext>
            </a:extLst>
          </p:cNvPr>
          <p:cNvSpPr/>
          <p:nvPr/>
        </p:nvSpPr>
        <p:spPr>
          <a:xfrm>
            <a:off x="1981965" y="51698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17" name="Table 6">
            <a:extLst>
              <a:ext uri="{FF2B5EF4-FFF2-40B4-BE49-F238E27FC236}">
                <a16:creationId xmlns:a16="http://schemas.microsoft.com/office/drawing/2014/main" id="{41025C73-B7BE-47D4-9096-0617A6507B52}"/>
              </a:ext>
            </a:extLst>
          </p:cNvPr>
          <p:cNvGraphicFramePr>
            <a:graphicFrameLocks noGrp="1"/>
          </p:cNvGraphicFramePr>
          <p:nvPr>
            <p:extLst>
              <p:ext uri="{D42A27DB-BD31-4B8C-83A1-F6EECF244321}">
                <p14:modId xmlns:p14="http://schemas.microsoft.com/office/powerpoint/2010/main" val="2632008808"/>
              </p:ext>
            </p:extLst>
          </p:nvPr>
        </p:nvGraphicFramePr>
        <p:xfrm>
          <a:off x="382137" y="2173251"/>
          <a:ext cx="10435627" cy="3656358"/>
        </p:xfrm>
        <a:graphic>
          <a:graphicData uri="http://schemas.openxmlformats.org/drawingml/2006/table">
            <a:tbl>
              <a:tblPr firstRow="1" bandRow="1">
                <a:tableStyleId>{00A15C55-8517-42AA-B614-E9B94910E393}</a:tableStyleId>
              </a:tblPr>
              <a:tblGrid>
                <a:gridCol w="1146819">
                  <a:extLst>
                    <a:ext uri="{9D8B030D-6E8A-4147-A177-3AD203B41FA5}">
                      <a16:colId xmlns:a16="http://schemas.microsoft.com/office/drawing/2014/main" val="2607353726"/>
                    </a:ext>
                  </a:extLst>
                </a:gridCol>
                <a:gridCol w="5165230">
                  <a:extLst>
                    <a:ext uri="{9D8B030D-6E8A-4147-A177-3AD203B41FA5}">
                      <a16:colId xmlns:a16="http://schemas.microsoft.com/office/drawing/2014/main" val="1600817978"/>
                    </a:ext>
                  </a:extLst>
                </a:gridCol>
                <a:gridCol w="987734">
                  <a:extLst>
                    <a:ext uri="{9D8B030D-6E8A-4147-A177-3AD203B41FA5}">
                      <a16:colId xmlns:a16="http://schemas.microsoft.com/office/drawing/2014/main" val="4128092149"/>
                    </a:ext>
                  </a:extLst>
                </a:gridCol>
                <a:gridCol w="987734">
                  <a:extLst>
                    <a:ext uri="{9D8B030D-6E8A-4147-A177-3AD203B41FA5}">
                      <a16:colId xmlns:a16="http://schemas.microsoft.com/office/drawing/2014/main" val="4136005371"/>
                    </a:ext>
                  </a:extLst>
                </a:gridCol>
                <a:gridCol w="1074055">
                  <a:extLst>
                    <a:ext uri="{9D8B030D-6E8A-4147-A177-3AD203B41FA5}">
                      <a16:colId xmlns:a16="http://schemas.microsoft.com/office/drawing/2014/main" val="2609792770"/>
                    </a:ext>
                  </a:extLst>
                </a:gridCol>
                <a:gridCol w="1074055">
                  <a:extLst>
                    <a:ext uri="{9D8B030D-6E8A-4147-A177-3AD203B41FA5}">
                      <a16:colId xmlns:a16="http://schemas.microsoft.com/office/drawing/2014/main" val="420928769"/>
                    </a:ext>
                  </a:extLst>
                </a:gridCol>
              </a:tblGrid>
              <a:tr h="497067">
                <a:tc>
                  <a:txBody>
                    <a:bodyPr/>
                    <a:lstStyle/>
                    <a:p>
                      <a:endParaRPr lang="en-GB" sz="24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2000" b="1"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tx1"/>
                          </a:solidFill>
                        </a:rPr>
                        <a:t>(b)</a:t>
                      </a:r>
                      <a:endParaRPr lang="en-GB"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b="0" dirty="0">
                          <a:solidFill>
                            <a:schemeClr val="tx1"/>
                          </a:solidFill>
                        </a:rPr>
                        <a:t>a question word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GB" sz="240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endParaRPr lang="en-GB" sz="2400" dirty="0">
                        <a:solidFill>
                          <a:schemeClr val="tx1"/>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lnT w="12700" cap="flat" cmpd="sng" algn="ctr">
                      <a:solidFill>
                        <a:schemeClr val="tx1"/>
                      </a:solidFill>
                      <a:prstDash val="solid"/>
                      <a:round/>
                      <a:headEnd type="none" w="med" len="med"/>
                      <a:tailEnd type="none" w="med" len="med"/>
                    </a:lnT>
                  </a:tcPr>
                </a:tc>
                <a:tc>
                  <a:txBody>
                    <a:bodyPr/>
                    <a:lstStyle/>
                    <a:p>
                      <a:r>
                        <a:rPr lang="en-GB" sz="2400" b="0">
                          <a:solidFill>
                            <a:schemeClr val="tx1"/>
                          </a:solidFill>
                        </a:rPr>
                        <a:t>a month of the year</a:t>
                      </a:r>
                      <a:endParaRPr lang="en-GB" sz="2400" b="0" dirty="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tx1"/>
                        </a:solidFill>
                      </a:endParaRPr>
                    </a:p>
                  </a:txBody>
                  <a:tcPr/>
                </a:tc>
                <a:tc>
                  <a:txBody>
                    <a:bodyPr/>
                    <a:lstStyle/>
                    <a:p>
                      <a:endParaRPr lang="en-GB" sz="2400" dirty="0">
                        <a:solidFill>
                          <a:schemeClr val="tx1"/>
                        </a:solidFill>
                      </a:endParaRPr>
                    </a:p>
                  </a:txBody>
                  <a:tcP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tx1"/>
                          </a:solidFill>
                        </a:rPr>
                        <a:t>a room in the house</a:t>
                      </a:r>
                      <a:endParaRPr lang="en-GB" sz="2400" b="0" dirty="0">
                        <a:solidFill>
                          <a:schemeClr val="tx1"/>
                        </a:solidFill>
                      </a:endParaRPr>
                    </a:p>
                  </a:txBody>
                  <a:tcPr anchor="ctr">
                    <a:lnR w="12700" cap="flat" cmpd="sng" algn="ctr">
                      <a:solidFill>
                        <a:schemeClr val="tx1"/>
                      </a:solidFill>
                      <a:prstDash val="solid"/>
                      <a:round/>
                      <a:headEnd type="none" w="med" len="med"/>
                      <a:tailEnd type="none" w="med" len="med"/>
                    </a:lnR>
                  </a:tcPr>
                </a:tc>
                <a:tc>
                  <a:txBody>
                    <a:bodyPr/>
                    <a:lstStyle/>
                    <a:p>
                      <a:endParaRPr lang="en-GB"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tx1"/>
                        </a:solidFill>
                      </a:endParaRPr>
                    </a:p>
                  </a:txBody>
                  <a:tcPr/>
                </a:tc>
                <a:tc>
                  <a:txBody>
                    <a:bodyPr/>
                    <a:lstStyle/>
                    <a:p>
                      <a:endParaRPr lang="en-GB" sz="2400" dirty="0">
                        <a:solidFill>
                          <a:schemeClr val="tx1"/>
                        </a:solidFill>
                      </a:endParaRPr>
                    </a:p>
                  </a:txBody>
                  <a:tcP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tc>
                <a:tc>
                  <a:txBody>
                    <a:bodyPr/>
                    <a:lstStyle/>
                    <a:p>
                      <a:r>
                        <a:rPr lang="en-GB" sz="2400" b="0">
                          <a:solidFill>
                            <a:schemeClr val="tx1"/>
                          </a:solidFill>
                        </a:rPr>
                        <a:t>a drink</a:t>
                      </a:r>
                      <a:endParaRPr lang="en-GB" sz="2400" b="0" dirty="0">
                        <a:solidFill>
                          <a:schemeClr val="tx1"/>
                        </a:solidFill>
                      </a:endParaRPr>
                    </a:p>
                  </a:txBody>
                  <a:tcPr anchor="ctr">
                    <a:lnR w="12700" cap="flat" cmpd="sng" algn="ctr">
                      <a:solidFill>
                        <a:schemeClr val="tx1"/>
                      </a:solidFill>
                      <a:prstDash val="solid"/>
                      <a:round/>
                      <a:headEnd type="none" w="med" len="med"/>
                      <a:tailEnd type="none" w="med" len="med"/>
                    </a:lnR>
                  </a:tcPr>
                </a:tc>
                <a:tc>
                  <a:txBody>
                    <a:bodyPr/>
                    <a:lstStyle/>
                    <a:p>
                      <a:endParaRPr lang="en-GB"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tx1"/>
                        </a:solidFill>
                      </a:endParaRPr>
                    </a:p>
                  </a:txBody>
                  <a:tcPr/>
                </a:tc>
                <a:tc>
                  <a:txBody>
                    <a:bodyPr/>
                    <a:lstStyle/>
                    <a:p>
                      <a:endParaRPr lang="en-GB" sz="2400" dirty="0">
                        <a:solidFill>
                          <a:schemeClr val="tx1"/>
                        </a:solidFill>
                      </a:endParaRPr>
                    </a:p>
                  </a:txBody>
                  <a:tcPr/>
                </a:tc>
                <a:extLst>
                  <a:ext uri="{0D108BD9-81ED-4DB2-BD59-A6C34878D82A}">
                    <a16:rowId xmlns:a16="http://schemas.microsoft.com/office/drawing/2014/main" val="2344197191"/>
                  </a:ext>
                </a:extLst>
              </a:tr>
              <a:tr h="673956">
                <a:tc>
                  <a:txBody>
                    <a:bodyPr/>
                    <a:lstStyle/>
                    <a:p>
                      <a:pPr algn="ctr"/>
                      <a:endParaRPr lang="en-GB" sz="2400" dirty="0">
                        <a:solidFill>
                          <a:schemeClr val="accent1">
                            <a:lumMod val="50000"/>
                          </a:schemeClr>
                        </a:solidFill>
                      </a:endParaRPr>
                    </a:p>
                  </a:txBody>
                  <a:tcPr/>
                </a:tc>
                <a:tc>
                  <a:txBody>
                    <a:bodyPr/>
                    <a:lstStyle/>
                    <a:p>
                      <a:r>
                        <a:rPr lang="en-GB" sz="2400" b="0">
                          <a:solidFill>
                            <a:schemeClr val="tx1"/>
                          </a:solidFill>
                        </a:rPr>
                        <a:t>something written</a:t>
                      </a:r>
                      <a:endParaRPr lang="en-GB" sz="2400" b="0" dirty="0">
                        <a:solidFill>
                          <a:schemeClr val="tx1"/>
                        </a:solidFill>
                      </a:endParaRPr>
                    </a:p>
                  </a:txBody>
                  <a:tcPr anchor="ctr">
                    <a:lnR w="12700" cap="flat" cmpd="sng" algn="ctr">
                      <a:solidFill>
                        <a:schemeClr val="tx1"/>
                      </a:solidFill>
                      <a:prstDash val="solid"/>
                      <a:round/>
                      <a:headEnd type="none" w="med" len="med"/>
                      <a:tailEnd type="none" w="med" len="med"/>
                    </a:lnR>
                  </a:tcPr>
                </a:tc>
                <a:tc>
                  <a:txBody>
                    <a:bodyPr/>
                    <a:lstStyle/>
                    <a:p>
                      <a:endParaRPr lang="en-GB"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tx1"/>
                        </a:solidFill>
                      </a:endParaRPr>
                    </a:p>
                  </a:txBody>
                  <a:tcPr/>
                </a:tc>
                <a:tc>
                  <a:txBody>
                    <a:bodyPr/>
                    <a:lstStyle/>
                    <a:p>
                      <a:endParaRPr lang="en-GB" sz="24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rPr>
                        <a:t>a country</a:t>
                      </a:r>
                    </a:p>
                  </a:txBody>
                  <a:tcPr anchor="ctr">
                    <a:lnR w="12700" cap="flat" cmpd="sng" algn="ctr">
                      <a:solidFill>
                        <a:schemeClr val="tx1"/>
                      </a:solidFill>
                      <a:prstDash val="solid"/>
                      <a:round/>
                      <a:headEnd type="none" w="med" len="med"/>
                      <a:tailEnd type="none" w="med" len="med"/>
                    </a:lnR>
                  </a:tcPr>
                </a:tc>
                <a:tc>
                  <a:txBody>
                    <a:bodyPr/>
                    <a:lstStyle/>
                    <a:p>
                      <a:endParaRPr lang="en-GB"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endParaRPr lang="en-GB" sz="2400" dirty="0">
                        <a:solidFill>
                          <a:schemeClr val="tx1"/>
                        </a:solidFill>
                      </a:endParaRPr>
                    </a:p>
                  </a:txBody>
                  <a:tcPr/>
                </a:tc>
                <a:tc>
                  <a:txBody>
                    <a:bodyPr/>
                    <a:lstStyle/>
                    <a:p>
                      <a:endParaRPr lang="en-GB" sz="2400" dirty="0">
                        <a:solidFill>
                          <a:schemeClr val="tx1"/>
                        </a:solidFill>
                      </a:endParaRPr>
                    </a:p>
                  </a:txBody>
                  <a:tcPr/>
                </a:tc>
                <a:extLst>
                  <a:ext uri="{0D108BD9-81ED-4DB2-BD59-A6C34878D82A}">
                    <a16:rowId xmlns:a16="http://schemas.microsoft.com/office/drawing/2014/main" val="664931564"/>
                  </a:ext>
                </a:extLst>
              </a:tr>
            </a:tbl>
          </a:graphicData>
        </a:graphic>
      </p:graphicFrame>
      <p:pic>
        <p:nvPicPr>
          <p:cNvPr id="24" name="Picture 23" descr="green checkmark">
            <a:extLst>
              <a:ext uri="{FF2B5EF4-FFF2-40B4-BE49-F238E27FC236}">
                <a16:creationId xmlns:a16="http://schemas.microsoft.com/office/drawing/2014/main" id="{A7125EFC-B925-4698-A057-73D63C14A7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3339" y="3273303"/>
            <a:ext cx="282522" cy="294294"/>
          </a:xfrm>
          <a:prstGeom prst="rect">
            <a:avLst/>
          </a:prstGeom>
        </p:spPr>
      </p:pic>
      <p:pic>
        <p:nvPicPr>
          <p:cNvPr id="27" name="Picture 26" descr="green checkmark">
            <a:extLst>
              <a:ext uri="{FF2B5EF4-FFF2-40B4-BE49-F238E27FC236}">
                <a16:creationId xmlns:a16="http://schemas.microsoft.com/office/drawing/2014/main" id="{8651316D-5DB3-447F-A769-0815C4E73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8597" y="3723657"/>
            <a:ext cx="333419" cy="347312"/>
          </a:xfrm>
          <a:prstGeom prst="rect">
            <a:avLst/>
          </a:prstGeom>
        </p:spPr>
      </p:pic>
      <p:pic>
        <p:nvPicPr>
          <p:cNvPr id="35" name="Picture 34" descr="green checkmark">
            <a:extLst>
              <a:ext uri="{FF2B5EF4-FFF2-40B4-BE49-F238E27FC236}">
                <a16:creationId xmlns:a16="http://schemas.microsoft.com/office/drawing/2014/main" id="{09EA5F10-49C9-4586-B40F-2E1E47790C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2587" y="5367825"/>
            <a:ext cx="353753" cy="376780"/>
          </a:xfrm>
          <a:prstGeom prst="rect">
            <a:avLst/>
          </a:prstGeom>
        </p:spPr>
      </p:pic>
      <p:pic>
        <p:nvPicPr>
          <p:cNvPr id="41" name="Picture 40" descr="green checkmark">
            <a:extLst>
              <a:ext uri="{FF2B5EF4-FFF2-40B4-BE49-F238E27FC236}">
                <a16:creationId xmlns:a16="http://schemas.microsoft.com/office/drawing/2014/main" id="{A7125EFC-B925-4698-A057-73D63C14A7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3402" y="2783989"/>
            <a:ext cx="271128" cy="267976"/>
          </a:xfrm>
          <a:prstGeom prst="rect">
            <a:avLst/>
          </a:prstGeom>
        </p:spPr>
      </p:pic>
      <p:pic>
        <p:nvPicPr>
          <p:cNvPr id="43" name="Picture 42" descr="green checkmark">
            <a:extLst>
              <a:ext uri="{FF2B5EF4-FFF2-40B4-BE49-F238E27FC236}">
                <a16:creationId xmlns:a16="http://schemas.microsoft.com/office/drawing/2014/main" id="{B3674199-DE82-4187-9AC7-D5141E4C3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8144" y="4875531"/>
            <a:ext cx="282522" cy="294294"/>
          </a:xfrm>
          <a:prstGeom prst="rect">
            <a:avLst/>
          </a:prstGeom>
        </p:spPr>
      </p:pic>
      <p:pic>
        <p:nvPicPr>
          <p:cNvPr id="45" name="Picture 44" descr="green checkmark">
            <a:extLst>
              <a:ext uri="{FF2B5EF4-FFF2-40B4-BE49-F238E27FC236}">
                <a16:creationId xmlns:a16="http://schemas.microsoft.com/office/drawing/2014/main" id="{8651316D-5DB3-447F-A769-0815C4E73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5409" y="4252201"/>
            <a:ext cx="317875" cy="331120"/>
          </a:xfrm>
          <a:prstGeom prst="rect">
            <a:avLst/>
          </a:prstGeom>
        </p:spPr>
      </p:pic>
      <p:sp>
        <p:nvSpPr>
          <p:cNvPr id="47" name="TextBox 46"/>
          <p:cNvSpPr txBox="1"/>
          <p:nvPr/>
        </p:nvSpPr>
        <p:spPr>
          <a:xfrm>
            <a:off x="4856147" y="2674513"/>
            <a:ext cx="1487606" cy="461665"/>
          </a:xfrm>
          <a:prstGeom prst="rect">
            <a:avLst/>
          </a:prstGeom>
          <a:noFill/>
        </p:spPr>
        <p:txBody>
          <a:bodyPr wrap="square" rtlCol="0">
            <a:spAutoFit/>
          </a:bodyPr>
          <a:lstStyle/>
          <a:p>
            <a:pPr algn="l"/>
            <a:r>
              <a:rPr lang="en-GB" sz="2400" b="1">
                <a:solidFill>
                  <a:srgbClr val="FE0000"/>
                </a:solidFill>
              </a:rPr>
              <a:t>warum?</a:t>
            </a:r>
            <a:endParaRPr lang="en-GB" sz="2400" b="1" dirty="0">
              <a:solidFill>
                <a:srgbClr val="FE0000"/>
              </a:solidFill>
            </a:endParaRPr>
          </a:p>
        </p:txBody>
      </p:sp>
      <p:sp>
        <p:nvSpPr>
          <p:cNvPr id="48" name="TextBox 47"/>
          <p:cNvSpPr txBox="1"/>
          <p:nvPr/>
        </p:nvSpPr>
        <p:spPr>
          <a:xfrm>
            <a:off x="4900952" y="3198167"/>
            <a:ext cx="1487606" cy="461665"/>
          </a:xfrm>
          <a:prstGeom prst="rect">
            <a:avLst/>
          </a:prstGeom>
          <a:noFill/>
        </p:spPr>
        <p:txBody>
          <a:bodyPr wrap="square" rtlCol="0">
            <a:spAutoFit/>
          </a:bodyPr>
          <a:lstStyle/>
          <a:p>
            <a:pPr algn="l"/>
            <a:r>
              <a:rPr lang="en-GB" sz="2400" b="1" dirty="0" err="1">
                <a:solidFill>
                  <a:srgbClr val="FE0000"/>
                </a:solidFill>
              </a:rPr>
              <a:t>März</a:t>
            </a:r>
            <a:endParaRPr lang="en-GB" sz="2400" b="1" dirty="0">
              <a:solidFill>
                <a:srgbClr val="FE0000"/>
              </a:solidFill>
            </a:endParaRPr>
          </a:p>
        </p:txBody>
      </p:sp>
      <p:sp>
        <p:nvSpPr>
          <p:cNvPr id="49" name="TextBox 48"/>
          <p:cNvSpPr txBox="1"/>
          <p:nvPr/>
        </p:nvSpPr>
        <p:spPr>
          <a:xfrm>
            <a:off x="4900952" y="3693923"/>
            <a:ext cx="1487606" cy="461665"/>
          </a:xfrm>
          <a:prstGeom prst="rect">
            <a:avLst/>
          </a:prstGeom>
          <a:noFill/>
        </p:spPr>
        <p:txBody>
          <a:bodyPr wrap="square" rtlCol="0">
            <a:spAutoFit/>
          </a:bodyPr>
          <a:lstStyle/>
          <a:p>
            <a:pPr algn="l"/>
            <a:r>
              <a:rPr lang="en-GB" sz="2400" b="1">
                <a:solidFill>
                  <a:srgbClr val="FE0000"/>
                </a:solidFill>
              </a:rPr>
              <a:t>Küche</a:t>
            </a:r>
            <a:endParaRPr lang="en-GB" sz="2400" b="1" dirty="0">
              <a:solidFill>
                <a:srgbClr val="FE0000"/>
              </a:solidFill>
            </a:endParaRPr>
          </a:p>
        </p:txBody>
      </p:sp>
      <p:sp>
        <p:nvSpPr>
          <p:cNvPr id="50" name="TextBox 49"/>
          <p:cNvSpPr txBox="1"/>
          <p:nvPr/>
        </p:nvSpPr>
        <p:spPr>
          <a:xfrm>
            <a:off x="4900952" y="4231788"/>
            <a:ext cx="1487606" cy="461665"/>
          </a:xfrm>
          <a:prstGeom prst="rect">
            <a:avLst/>
          </a:prstGeom>
          <a:noFill/>
        </p:spPr>
        <p:txBody>
          <a:bodyPr wrap="square" rtlCol="0">
            <a:spAutoFit/>
          </a:bodyPr>
          <a:lstStyle/>
          <a:p>
            <a:pPr algn="l"/>
            <a:r>
              <a:rPr lang="en-GB" sz="2400" b="1">
                <a:solidFill>
                  <a:srgbClr val="FE0000"/>
                </a:solidFill>
              </a:rPr>
              <a:t>Kaffee</a:t>
            </a:r>
            <a:endParaRPr lang="en-GB" sz="2400" b="1" dirty="0">
              <a:solidFill>
                <a:srgbClr val="FE0000"/>
              </a:solidFill>
            </a:endParaRPr>
          </a:p>
        </p:txBody>
      </p:sp>
      <p:sp>
        <p:nvSpPr>
          <p:cNvPr id="51" name="TextBox 50"/>
          <p:cNvSpPr txBox="1"/>
          <p:nvPr/>
        </p:nvSpPr>
        <p:spPr>
          <a:xfrm>
            <a:off x="4900952" y="4757946"/>
            <a:ext cx="1487606" cy="461665"/>
          </a:xfrm>
          <a:prstGeom prst="rect">
            <a:avLst/>
          </a:prstGeom>
          <a:noFill/>
        </p:spPr>
        <p:txBody>
          <a:bodyPr wrap="square" rtlCol="0">
            <a:spAutoFit/>
          </a:bodyPr>
          <a:lstStyle/>
          <a:p>
            <a:pPr algn="l"/>
            <a:r>
              <a:rPr lang="en-GB" sz="2400" b="1">
                <a:solidFill>
                  <a:srgbClr val="FE0000"/>
                </a:solidFill>
              </a:rPr>
              <a:t>Brief</a:t>
            </a:r>
            <a:endParaRPr lang="en-GB" sz="2400" b="1" dirty="0">
              <a:solidFill>
                <a:srgbClr val="FE0000"/>
              </a:solidFill>
            </a:endParaRPr>
          </a:p>
        </p:txBody>
      </p:sp>
      <p:sp>
        <p:nvSpPr>
          <p:cNvPr id="52" name="TextBox 51"/>
          <p:cNvSpPr txBox="1"/>
          <p:nvPr/>
        </p:nvSpPr>
        <p:spPr>
          <a:xfrm>
            <a:off x="4900952" y="5367944"/>
            <a:ext cx="1906248" cy="461665"/>
          </a:xfrm>
          <a:prstGeom prst="rect">
            <a:avLst/>
          </a:prstGeom>
          <a:noFill/>
        </p:spPr>
        <p:txBody>
          <a:bodyPr wrap="square" rtlCol="0">
            <a:spAutoFit/>
          </a:bodyPr>
          <a:lstStyle/>
          <a:p>
            <a:pPr algn="l"/>
            <a:r>
              <a:rPr lang="en-GB" sz="2400" b="1">
                <a:solidFill>
                  <a:srgbClr val="FE0000"/>
                </a:solidFill>
              </a:rPr>
              <a:t>Schottland</a:t>
            </a:r>
            <a:endParaRPr lang="en-GB" sz="2400" b="1" dirty="0">
              <a:solidFill>
                <a:srgbClr val="FE0000"/>
              </a:solidFill>
            </a:endParaRPr>
          </a:p>
        </p:txBody>
      </p:sp>
      <p:sp>
        <p:nvSpPr>
          <p:cNvPr id="26" name="Action Button: Custom 16">
            <a:hlinkClick r:id="" action="ppaction://noaction" highlightClick="1">
              <a:snd r:embed="rId6" name="S5_1.wav"/>
            </a:hlinkClick>
            <a:extLst>
              <a:ext uri="{FF2B5EF4-FFF2-40B4-BE49-F238E27FC236}">
                <a16:creationId xmlns:a16="http://schemas.microsoft.com/office/drawing/2014/main" id="{A5BBD681-230A-48A3-BDF6-6C1FAB8FDBEB}"/>
              </a:ext>
            </a:extLst>
          </p:cNvPr>
          <p:cNvSpPr/>
          <p:nvPr/>
        </p:nvSpPr>
        <p:spPr>
          <a:xfrm>
            <a:off x="751043" y="274403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8" name="Action Button: Custom 16">
            <a:hlinkClick r:id="" action="ppaction://noaction" highlightClick="1">
              <a:snd r:embed="rId7" name="S5_2.wav"/>
            </a:hlinkClick>
            <a:extLst>
              <a:ext uri="{FF2B5EF4-FFF2-40B4-BE49-F238E27FC236}">
                <a16:creationId xmlns:a16="http://schemas.microsoft.com/office/drawing/2014/main" id="{26A11804-8DB2-480D-9B54-C4449C340D01}"/>
              </a:ext>
            </a:extLst>
          </p:cNvPr>
          <p:cNvSpPr/>
          <p:nvPr/>
        </p:nvSpPr>
        <p:spPr>
          <a:xfrm>
            <a:off x="748965" y="319605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29" name="Action Button: Custom 16">
            <a:hlinkClick r:id="" action="ppaction://noaction" highlightClick="1">
              <a:snd r:embed="rId8" name="S5_3.wav"/>
            </a:hlinkClick>
            <a:extLst>
              <a:ext uri="{FF2B5EF4-FFF2-40B4-BE49-F238E27FC236}">
                <a16:creationId xmlns:a16="http://schemas.microsoft.com/office/drawing/2014/main" id="{92B6CF32-FF64-40AF-9D29-81B3C8FC342A}"/>
              </a:ext>
            </a:extLst>
          </p:cNvPr>
          <p:cNvSpPr/>
          <p:nvPr/>
        </p:nvSpPr>
        <p:spPr>
          <a:xfrm>
            <a:off x="755110" y="372675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30" name="Action Button: Custom 16">
            <a:hlinkClick r:id="" action="ppaction://noaction" highlightClick="1">
              <a:snd r:embed="rId9" name="S5_4.wav"/>
            </a:hlinkClick>
            <a:extLst>
              <a:ext uri="{FF2B5EF4-FFF2-40B4-BE49-F238E27FC236}">
                <a16:creationId xmlns:a16="http://schemas.microsoft.com/office/drawing/2014/main" id="{66904A66-E0BA-4D43-AD36-CFB373A04B02}"/>
              </a:ext>
            </a:extLst>
          </p:cNvPr>
          <p:cNvSpPr/>
          <p:nvPr/>
        </p:nvSpPr>
        <p:spPr>
          <a:xfrm>
            <a:off x="755110" y="423898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31" name="Action Button: Custom 16">
            <a:hlinkClick r:id="" action="ppaction://noaction" highlightClick="1">
              <a:snd r:embed="rId10" name="S5_5.wav"/>
            </a:hlinkClick>
            <a:extLst>
              <a:ext uri="{FF2B5EF4-FFF2-40B4-BE49-F238E27FC236}">
                <a16:creationId xmlns:a16="http://schemas.microsoft.com/office/drawing/2014/main" id="{95A961BE-4E17-4FD8-9B6A-8CE29D38AEB0}"/>
              </a:ext>
            </a:extLst>
          </p:cNvPr>
          <p:cNvSpPr/>
          <p:nvPr/>
        </p:nvSpPr>
        <p:spPr>
          <a:xfrm>
            <a:off x="748965" y="479897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32" name="Action Button: Custom 16">
            <a:hlinkClick r:id="" action="ppaction://noaction" highlightClick="1">
              <a:snd r:embed="rId11" name="S5_6.wav"/>
            </a:hlinkClick>
            <a:extLst>
              <a:ext uri="{FF2B5EF4-FFF2-40B4-BE49-F238E27FC236}">
                <a16:creationId xmlns:a16="http://schemas.microsoft.com/office/drawing/2014/main" id="{D69F6294-B2DF-415F-833A-BDE00E256F33}"/>
              </a:ext>
            </a:extLst>
          </p:cNvPr>
          <p:cNvSpPr/>
          <p:nvPr/>
        </p:nvSpPr>
        <p:spPr>
          <a:xfrm>
            <a:off x="748965" y="536782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2853">
            <a:off x="4248618" y="-416131"/>
            <a:ext cx="4084477" cy="3700700"/>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456835" y="-97040"/>
            <a:ext cx="1792406" cy="769039"/>
          </a:xfrm>
        </p:spPr>
        <p:txBody>
          <a:bodyPr>
            <a:normAutofit/>
          </a:bodyPr>
          <a:lstStyle/>
          <a:p>
            <a:r>
              <a:rPr lang="en-GB" sz="1800" b="1" dirty="0">
                <a:solidFill>
                  <a:prstClr val="white"/>
                </a:solidFill>
              </a:rPr>
              <a:t>vocabulario</a:t>
            </a:r>
            <a:endParaRPr lang="en-US" sz="1800" dirty="0"/>
          </a:p>
        </p:txBody>
      </p:sp>
      <p:sp>
        <p:nvSpPr>
          <p:cNvPr id="6" name="Rounded Rectangle 5"/>
          <p:cNvSpPr/>
          <p:nvPr/>
        </p:nvSpPr>
        <p:spPr>
          <a:xfrm>
            <a:off x="1104119" y="5542163"/>
            <a:ext cx="2934779" cy="755653"/>
          </a:xfrm>
          <a:custGeom>
            <a:avLst/>
            <a:gdLst>
              <a:gd name="connsiteX0" fmla="*/ 0 w 2934779"/>
              <a:gd name="connsiteY0" fmla="*/ 125945 h 755653"/>
              <a:gd name="connsiteX1" fmla="*/ 125945 w 2934779"/>
              <a:gd name="connsiteY1" fmla="*/ 0 h 755653"/>
              <a:gd name="connsiteX2" fmla="*/ 582036 w 2934779"/>
              <a:gd name="connsiteY2" fmla="*/ 0 h 755653"/>
              <a:gd name="connsiteX3" fmla="*/ 1091785 w 2934779"/>
              <a:gd name="connsiteY3" fmla="*/ 0 h 755653"/>
              <a:gd name="connsiteX4" fmla="*/ 1601534 w 2934779"/>
              <a:gd name="connsiteY4" fmla="*/ 0 h 755653"/>
              <a:gd name="connsiteX5" fmla="*/ 2138112 w 2934779"/>
              <a:gd name="connsiteY5" fmla="*/ 0 h 755653"/>
              <a:gd name="connsiteX6" fmla="*/ 2808834 w 2934779"/>
              <a:gd name="connsiteY6" fmla="*/ 0 h 755653"/>
              <a:gd name="connsiteX7" fmla="*/ 2934779 w 2934779"/>
              <a:gd name="connsiteY7" fmla="*/ 125945 h 755653"/>
              <a:gd name="connsiteX8" fmla="*/ 2934779 w 2934779"/>
              <a:gd name="connsiteY8" fmla="*/ 629708 h 755653"/>
              <a:gd name="connsiteX9" fmla="*/ 2808834 w 2934779"/>
              <a:gd name="connsiteY9" fmla="*/ 755653 h 755653"/>
              <a:gd name="connsiteX10" fmla="*/ 2272256 w 2934779"/>
              <a:gd name="connsiteY10" fmla="*/ 755653 h 755653"/>
              <a:gd name="connsiteX11" fmla="*/ 1708850 w 2934779"/>
              <a:gd name="connsiteY11" fmla="*/ 755653 h 755653"/>
              <a:gd name="connsiteX12" fmla="*/ 1225929 w 2934779"/>
              <a:gd name="connsiteY12" fmla="*/ 755653 h 755653"/>
              <a:gd name="connsiteX13" fmla="*/ 689352 w 2934779"/>
              <a:gd name="connsiteY13" fmla="*/ 755653 h 755653"/>
              <a:gd name="connsiteX14" fmla="*/ 125945 w 2934779"/>
              <a:gd name="connsiteY14" fmla="*/ 755653 h 755653"/>
              <a:gd name="connsiteX15" fmla="*/ 0 w 2934779"/>
              <a:gd name="connsiteY15" fmla="*/ 629708 h 755653"/>
              <a:gd name="connsiteX16" fmla="*/ 0 w 2934779"/>
              <a:gd name="connsiteY16"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34779" h="755653" extrusionOk="0">
                <a:moveTo>
                  <a:pt x="0" y="125945"/>
                </a:moveTo>
                <a:cubicBezTo>
                  <a:pt x="1841" y="55971"/>
                  <a:pt x="72075" y="569"/>
                  <a:pt x="125945" y="0"/>
                </a:cubicBezTo>
                <a:cubicBezTo>
                  <a:pt x="324373" y="-44618"/>
                  <a:pt x="490103" y="46875"/>
                  <a:pt x="582036" y="0"/>
                </a:cubicBezTo>
                <a:cubicBezTo>
                  <a:pt x="673969" y="-46875"/>
                  <a:pt x="950086" y="34870"/>
                  <a:pt x="1091785" y="0"/>
                </a:cubicBezTo>
                <a:cubicBezTo>
                  <a:pt x="1233484" y="-34870"/>
                  <a:pt x="1437857" y="30323"/>
                  <a:pt x="1601534" y="0"/>
                </a:cubicBezTo>
                <a:cubicBezTo>
                  <a:pt x="1765211" y="-30323"/>
                  <a:pt x="1899810" y="10566"/>
                  <a:pt x="2138112" y="0"/>
                </a:cubicBezTo>
                <a:cubicBezTo>
                  <a:pt x="2376414" y="-10566"/>
                  <a:pt x="2570310" y="3651"/>
                  <a:pt x="2808834" y="0"/>
                </a:cubicBezTo>
                <a:cubicBezTo>
                  <a:pt x="2874402" y="-3004"/>
                  <a:pt x="2929047" y="64412"/>
                  <a:pt x="2934779" y="125945"/>
                </a:cubicBezTo>
                <a:cubicBezTo>
                  <a:pt x="2987602" y="323373"/>
                  <a:pt x="2882559" y="475894"/>
                  <a:pt x="2934779" y="629708"/>
                </a:cubicBezTo>
                <a:cubicBezTo>
                  <a:pt x="2934804" y="707228"/>
                  <a:pt x="2881733" y="766836"/>
                  <a:pt x="2808834" y="755653"/>
                </a:cubicBezTo>
                <a:cubicBezTo>
                  <a:pt x="2590348" y="775311"/>
                  <a:pt x="2506221" y="714394"/>
                  <a:pt x="2272256" y="755653"/>
                </a:cubicBezTo>
                <a:cubicBezTo>
                  <a:pt x="2038291" y="796912"/>
                  <a:pt x="1832657" y="723940"/>
                  <a:pt x="1708850" y="755653"/>
                </a:cubicBezTo>
                <a:cubicBezTo>
                  <a:pt x="1585043" y="787366"/>
                  <a:pt x="1338266" y="717964"/>
                  <a:pt x="1225929" y="755653"/>
                </a:cubicBezTo>
                <a:cubicBezTo>
                  <a:pt x="1113592" y="793342"/>
                  <a:pt x="810904" y="695193"/>
                  <a:pt x="689352" y="755653"/>
                </a:cubicBezTo>
                <a:cubicBezTo>
                  <a:pt x="567800" y="816113"/>
                  <a:pt x="318596" y="728583"/>
                  <a:pt x="125945" y="755653"/>
                </a:cubicBezTo>
                <a:cubicBezTo>
                  <a:pt x="40173" y="748723"/>
                  <a:pt x="-1626" y="697805"/>
                  <a:pt x="0" y="629708"/>
                </a:cubicBezTo>
                <a:cubicBezTo>
                  <a:pt x="-22932" y="514215"/>
                  <a:pt x="21532" y="368696"/>
                  <a:pt x="0" y="125945"/>
                </a:cubicBezTo>
                <a:close/>
              </a:path>
            </a:pathLst>
          </a:custGeom>
          <a:noFill/>
          <a:ln w="28575">
            <a:solidFill>
              <a:schemeClr val="tx1"/>
            </a:solidFill>
            <a:extLst>
              <a:ext uri="{C807C97D-BFC1-408E-A445-0C87EB9F89A2}">
                <ask:lineSketchStyleProps xmlns:ask="http://schemas.microsoft.com/office/drawing/2018/sketchyshapes" sd="100261077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300" normalizeH="0" noProof="0">
                <a:ln>
                  <a:noFill/>
                </a:ln>
                <a:solidFill>
                  <a:schemeClr val="tx1"/>
                </a:solidFill>
                <a:effectLst/>
                <a:uLnTx/>
                <a:uFillTx/>
                <a:latin typeface="Century Gothic" panose="020F0302020204030204"/>
              </a:rPr>
              <a:t>s_______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8" name="Rounded Rectangle 7"/>
          <p:cNvSpPr/>
          <p:nvPr/>
        </p:nvSpPr>
        <p:spPr>
          <a:xfrm>
            <a:off x="7865723" y="5542162"/>
            <a:ext cx="3641139" cy="755653"/>
          </a:xfrm>
          <a:custGeom>
            <a:avLst/>
            <a:gdLst>
              <a:gd name="connsiteX0" fmla="*/ 0 w 3641139"/>
              <a:gd name="connsiteY0" fmla="*/ 125945 h 755653"/>
              <a:gd name="connsiteX1" fmla="*/ 125945 w 3641139"/>
              <a:gd name="connsiteY1" fmla="*/ 0 h 755653"/>
              <a:gd name="connsiteX2" fmla="*/ 623035 w 3641139"/>
              <a:gd name="connsiteY2" fmla="*/ 0 h 755653"/>
              <a:gd name="connsiteX3" fmla="*/ 1255695 w 3641139"/>
              <a:gd name="connsiteY3" fmla="*/ 0 h 755653"/>
              <a:gd name="connsiteX4" fmla="*/ 1752785 w 3641139"/>
              <a:gd name="connsiteY4" fmla="*/ 0 h 755653"/>
              <a:gd name="connsiteX5" fmla="*/ 2249874 w 3641139"/>
              <a:gd name="connsiteY5" fmla="*/ 0 h 755653"/>
              <a:gd name="connsiteX6" fmla="*/ 2780857 w 3641139"/>
              <a:gd name="connsiteY6" fmla="*/ 0 h 755653"/>
              <a:gd name="connsiteX7" fmla="*/ 3515194 w 3641139"/>
              <a:gd name="connsiteY7" fmla="*/ 0 h 755653"/>
              <a:gd name="connsiteX8" fmla="*/ 3641139 w 3641139"/>
              <a:gd name="connsiteY8" fmla="*/ 125945 h 755653"/>
              <a:gd name="connsiteX9" fmla="*/ 3641139 w 3641139"/>
              <a:gd name="connsiteY9" fmla="*/ 629708 h 755653"/>
              <a:gd name="connsiteX10" fmla="*/ 3515194 w 3641139"/>
              <a:gd name="connsiteY10" fmla="*/ 755653 h 755653"/>
              <a:gd name="connsiteX11" fmla="*/ 2984212 w 3641139"/>
              <a:gd name="connsiteY11" fmla="*/ 755653 h 755653"/>
              <a:gd name="connsiteX12" fmla="*/ 2385444 w 3641139"/>
              <a:gd name="connsiteY12" fmla="*/ 755653 h 755653"/>
              <a:gd name="connsiteX13" fmla="*/ 1752785 w 3641139"/>
              <a:gd name="connsiteY13" fmla="*/ 755653 h 755653"/>
              <a:gd name="connsiteX14" fmla="*/ 1154017 w 3641139"/>
              <a:gd name="connsiteY14" fmla="*/ 755653 h 755653"/>
              <a:gd name="connsiteX15" fmla="*/ 690820 w 3641139"/>
              <a:gd name="connsiteY15" fmla="*/ 755653 h 755653"/>
              <a:gd name="connsiteX16" fmla="*/ 125945 w 3641139"/>
              <a:gd name="connsiteY16" fmla="*/ 755653 h 755653"/>
              <a:gd name="connsiteX17" fmla="*/ 0 w 3641139"/>
              <a:gd name="connsiteY17" fmla="*/ 629708 h 755653"/>
              <a:gd name="connsiteX18" fmla="*/ 0 w 3641139"/>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1139" h="755653" extrusionOk="0">
                <a:moveTo>
                  <a:pt x="0" y="125945"/>
                </a:moveTo>
                <a:cubicBezTo>
                  <a:pt x="5962" y="43986"/>
                  <a:pt x="41942" y="-12078"/>
                  <a:pt x="125945" y="0"/>
                </a:cubicBezTo>
                <a:cubicBezTo>
                  <a:pt x="332305" y="-44038"/>
                  <a:pt x="395153" y="5675"/>
                  <a:pt x="623035" y="0"/>
                </a:cubicBezTo>
                <a:cubicBezTo>
                  <a:pt x="850917" y="-5675"/>
                  <a:pt x="1011477" y="16598"/>
                  <a:pt x="1255695" y="0"/>
                </a:cubicBezTo>
                <a:cubicBezTo>
                  <a:pt x="1499913" y="-16598"/>
                  <a:pt x="1606767" y="4491"/>
                  <a:pt x="1752785" y="0"/>
                </a:cubicBezTo>
                <a:cubicBezTo>
                  <a:pt x="1898803" y="-4491"/>
                  <a:pt x="2075432" y="22061"/>
                  <a:pt x="2249874" y="0"/>
                </a:cubicBezTo>
                <a:cubicBezTo>
                  <a:pt x="2424316" y="-22061"/>
                  <a:pt x="2611162" y="11595"/>
                  <a:pt x="2780857" y="0"/>
                </a:cubicBezTo>
                <a:cubicBezTo>
                  <a:pt x="2950552" y="-11595"/>
                  <a:pt x="3278240" y="79394"/>
                  <a:pt x="3515194" y="0"/>
                </a:cubicBezTo>
                <a:cubicBezTo>
                  <a:pt x="3593036" y="-1312"/>
                  <a:pt x="3648861" y="54655"/>
                  <a:pt x="3641139" y="125945"/>
                </a:cubicBezTo>
                <a:cubicBezTo>
                  <a:pt x="3654451" y="329420"/>
                  <a:pt x="3620157" y="453999"/>
                  <a:pt x="3641139" y="629708"/>
                </a:cubicBezTo>
                <a:cubicBezTo>
                  <a:pt x="3646786" y="702065"/>
                  <a:pt x="3592778" y="766554"/>
                  <a:pt x="3515194" y="755653"/>
                </a:cubicBezTo>
                <a:cubicBezTo>
                  <a:pt x="3347355" y="775478"/>
                  <a:pt x="3129202" y="736918"/>
                  <a:pt x="2984212" y="755653"/>
                </a:cubicBezTo>
                <a:cubicBezTo>
                  <a:pt x="2839222" y="774388"/>
                  <a:pt x="2588572" y="753685"/>
                  <a:pt x="2385444" y="755653"/>
                </a:cubicBezTo>
                <a:cubicBezTo>
                  <a:pt x="2182316" y="757621"/>
                  <a:pt x="2029528" y="687595"/>
                  <a:pt x="1752785" y="755653"/>
                </a:cubicBezTo>
                <a:cubicBezTo>
                  <a:pt x="1476042" y="823711"/>
                  <a:pt x="1327953" y="739016"/>
                  <a:pt x="1154017" y="755653"/>
                </a:cubicBezTo>
                <a:cubicBezTo>
                  <a:pt x="980081" y="772290"/>
                  <a:pt x="822462" y="716714"/>
                  <a:pt x="690820" y="755653"/>
                </a:cubicBezTo>
                <a:cubicBezTo>
                  <a:pt x="559178" y="794592"/>
                  <a:pt x="346828" y="741260"/>
                  <a:pt x="125945" y="755653"/>
                </a:cubicBezTo>
                <a:cubicBezTo>
                  <a:pt x="58627" y="753291"/>
                  <a:pt x="4392" y="715931"/>
                  <a:pt x="0" y="629708"/>
                </a:cubicBezTo>
                <a:cubicBezTo>
                  <a:pt x="-38400" y="378818"/>
                  <a:pt x="37167" y="235636"/>
                  <a:pt x="0" y="125945"/>
                </a:cubicBezTo>
                <a:close/>
              </a:path>
            </a:pathLst>
          </a:custGeom>
          <a:noFill/>
          <a:ln w="28575">
            <a:solidFill>
              <a:schemeClr val="tx1"/>
            </a:solidFill>
            <a:extLst>
              <a:ext uri="{C807C97D-BFC1-408E-A445-0C87EB9F89A2}">
                <ask:lineSketchStyleProps xmlns:ask="http://schemas.microsoft.com/office/drawing/2018/sketchyshapes" sd="983189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chemeClr val="tx1"/>
                </a:solidFill>
                <a:latin typeface="Century Gothic" panose="020F0302020204030204"/>
              </a:rPr>
              <a:t>d__ _______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12" name="Rounded Rectangle 11"/>
          <p:cNvSpPr/>
          <p:nvPr/>
        </p:nvSpPr>
        <p:spPr>
          <a:xfrm>
            <a:off x="1104118" y="2917221"/>
            <a:ext cx="2934779" cy="755653"/>
          </a:xfrm>
          <a:custGeom>
            <a:avLst/>
            <a:gdLst>
              <a:gd name="connsiteX0" fmla="*/ 0 w 2934779"/>
              <a:gd name="connsiteY0" fmla="*/ 125945 h 755653"/>
              <a:gd name="connsiteX1" fmla="*/ 125945 w 2934779"/>
              <a:gd name="connsiteY1" fmla="*/ 0 h 755653"/>
              <a:gd name="connsiteX2" fmla="*/ 689352 w 2934779"/>
              <a:gd name="connsiteY2" fmla="*/ 0 h 755653"/>
              <a:gd name="connsiteX3" fmla="*/ 1279587 w 2934779"/>
              <a:gd name="connsiteY3" fmla="*/ 0 h 755653"/>
              <a:gd name="connsiteX4" fmla="*/ 1816165 w 2934779"/>
              <a:gd name="connsiteY4" fmla="*/ 0 h 755653"/>
              <a:gd name="connsiteX5" fmla="*/ 2808834 w 2934779"/>
              <a:gd name="connsiteY5" fmla="*/ 0 h 755653"/>
              <a:gd name="connsiteX6" fmla="*/ 2934779 w 2934779"/>
              <a:gd name="connsiteY6" fmla="*/ 125945 h 755653"/>
              <a:gd name="connsiteX7" fmla="*/ 2934779 w 2934779"/>
              <a:gd name="connsiteY7" fmla="*/ 629708 h 755653"/>
              <a:gd name="connsiteX8" fmla="*/ 2808834 w 2934779"/>
              <a:gd name="connsiteY8" fmla="*/ 755653 h 755653"/>
              <a:gd name="connsiteX9" fmla="*/ 2218598 w 2934779"/>
              <a:gd name="connsiteY9" fmla="*/ 755653 h 755653"/>
              <a:gd name="connsiteX10" fmla="*/ 1628363 w 2934779"/>
              <a:gd name="connsiteY10" fmla="*/ 755653 h 755653"/>
              <a:gd name="connsiteX11" fmla="*/ 1145443 w 2934779"/>
              <a:gd name="connsiteY11" fmla="*/ 755653 h 755653"/>
              <a:gd name="connsiteX12" fmla="*/ 689352 w 2934779"/>
              <a:gd name="connsiteY12" fmla="*/ 755653 h 755653"/>
              <a:gd name="connsiteX13" fmla="*/ 125945 w 2934779"/>
              <a:gd name="connsiteY13" fmla="*/ 755653 h 755653"/>
              <a:gd name="connsiteX14" fmla="*/ 0 w 2934779"/>
              <a:gd name="connsiteY14" fmla="*/ 629708 h 755653"/>
              <a:gd name="connsiteX15" fmla="*/ 0 w 2934779"/>
              <a:gd name="connsiteY15"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34779" h="755653" extrusionOk="0">
                <a:moveTo>
                  <a:pt x="0" y="125945"/>
                </a:moveTo>
                <a:cubicBezTo>
                  <a:pt x="14579" y="64692"/>
                  <a:pt x="59187" y="-1947"/>
                  <a:pt x="125945" y="0"/>
                </a:cubicBezTo>
                <a:cubicBezTo>
                  <a:pt x="284747" y="-9090"/>
                  <a:pt x="441692" y="36814"/>
                  <a:pt x="689352" y="0"/>
                </a:cubicBezTo>
                <a:cubicBezTo>
                  <a:pt x="937012" y="-36814"/>
                  <a:pt x="1067270" y="42437"/>
                  <a:pt x="1279587" y="0"/>
                </a:cubicBezTo>
                <a:cubicBezTo>
                  <a:pt x="1491905" y="-42437"/>
                  <a:pt x="1683009" y="46877"/>
                  <a:pt x="1816165" y="0"/>
                </a:cubicBezTo>
                <a:cubicBezTo>
                  <a:pt x="1949321" y="-46877"/>
                  <a:pt x="2323132" y="21417"/>
                  <a:pt x="2808834" y="0"/>
                </a:cubicBezTo>
                <a:cubicBezTo>
                  <a:pt x="2868772" y="10136"/>
                  <a:pt x="2939609" y="69157"/>
                  <a:pt x="2934779" y="125945"/>
                </a:cubicBezTo>
                <a:cubicBezTo>
                  <a:pt x="2938956" y="275853"/>
                  <a:pt x="2912946" y="423704"/>
                  <a:pt x="2934779" y="629708"/>
                </a:cubicBezTo>
                <a:cubicBezTo>
                  <a:pt x="2934478" y="693299"/>
                  <a:pt x="2860144" y="747313"/>
                  <a:pt x="2808834" y="755653"/>
                </a:cubicBezTo>
                <a:cubicBezTo>
                  <a:pt x="2646426" y="799830"/>
                  <a:pt x="2508526" y="704941"/>
                  <a:pt x="2218598" y="755653"/>
                </a:cubicBezTo>
                <a:cubicBezTo>
                  <a:pt x="1928670" y="806365"/>
                  <a:pt x="1905893" y="712333"/>
                  <a:pt x="1628363" y="755653"/>
                </a:cubicBezTo>
                <a:cubicBezTo>
                  <a:pt x="1350833" y="798973"/>
                  <a:pt x="1374390" y="746417"/>
                  <a:pt x="1145443" y="755653"/>
                </a:cubicBezTo>
                <a:cubicBezTo>
                  <a:pt x="916496" y="764889"/>
                  <a:pt x="846579" y="730866"/>
                  <a:pt x="689352" y="755653"/>
                </a:cubicBezTo>
                <a:cubicBezTo>
                  <a:pt x="532125" y="780440"/>
                  <a:pt x="366736" y="717855"/>
                  <a:pt x="125945" y="755653"/>
                </a:cubicBezTo>
                <a:cubicBezTo>
                  <a:pt x="67550" y="757726"/>
                  <a:pt x="-4243" y="702208"/>
                  <a:pt x="0" y="629708"/>
                </a:cubicBezTo>
                <a:cubicBezTo>
                  <a:pt x="-38596" y="507092"/>
                  <a:pt x="40667" y="348081"/>
                  <a:pt x="0" y="125945"/>
                </a:cubicBezTo>
                <a:close/>
              </a:path>
            </a:pathLst>
          </a:custGeom>
          <a:noFill/>
          <a:ln w="28575">
            <a:solidFill>
              <a:schemeClr val="tx1"/>
            </a:solidFill>
            <a:extLst>
              <a:ext uri="{C807C97D-BFC1-408E-A445-0C87EB9F89A2}">
                <ask:lineSketchStyleProps xmlns:ask="http://schemas.microsoft.com/office/drawing/2018/sketchyshapes" sd="22521199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dirty="0">
                <a:solidFill>
                  <a:schemeClr val="tx1"/>
                </a:solidFill>
                <a:latin typeface="Century Gothic" panose="020F0302020204030204"/>
              </a:rPr>
              <a:t>n________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13" name="Rounded Rectangle 12"/>
          <p:cNvSpPr/>
          <p:nvPr/>
        </p:nvSpPr>
        <p:spPr>
          <a:xfrm>
            <a:off x="4171408" y="2917221"/>
            <a:ext cx="3594355" cy="755653"/>
          </a:xfrm>
          <a:custGeom>
            <a:avLst/>
            <a:gdLst>
              <a:gd name="connsiteX0" fmla="*/ 0 w 3594355"/>
              <a:gd name="connsiteY0" fmla="*/ 125945 h 755653"/>
              <a:gd name="connsiteX1" fmla="*/ 125945 w 3594355"/>
              <a:gd name="connsiteY1" fmla="*/ 0 h 755653"/>
              <a:gd name="connsiteX2" fmla="*/ 582749 w 3594355"/>
              <a:gd name="connsiteY2" fmla="*/ 0 h 755653"/>
              <a:gd name="connsiteX3" fmla="*/ 1139826 w 3594355"/>
              <a:gd name="connsiteY3" fmla="*/ 0 h 755653"/>
              <a:gd name="connsiteX4" fmla="*/ 1663479 w 3594355"/>
              <a:gd name="connsiteY4" fmla="*/ 0 h 755653"/>
              <a:gd name="connsiteX5" fmla="*/ 2153707 w 3594355"/>
              <a:gd name="connsiteY5" fmla="*/ 0 h 755653"/>
              <a:gd name="connsiteX6" fmla="*/ 2610511 w 3594355"/>
              <a:gd name="connsiteY6" fmla="*/ 0 h 755653"/>
              <a:gd name="connsiteX7" fmla="*/ 3468410 w 3594355"/>
              <a:gd name="connsiteY7" fmla="*/ 0 h 755653"/>
              <a:gd name="connsiteX8" fmla="*/ 3594355 w 3594355"/>
              <a:gd name="connsiteY8" fmla="*/ 125945 h 755653"/>
              <a:gd name="connsiteX9" fmla="*/ 3594355 w 3594355"/>
              <a:gd name="connsiteY9" fmla="*/ 629708 h 755653"/>
              <a:gd name="connsiteX10" fmla="*/ 3468410 w 3594355"/>
              <a:gd name="connsiteY10" fmla="*/ 755653 h 755653"/>
              <a:gd name="connsiteX11" fmla="*/ 2911333 w 3594355"/>
              <a:gd name="connsiteY11" fmla="*/ 755653 h 755653"/>
              <a:gd name="connsiteX12" fmla="*/ 2320830 w 3594355"/>
              <a:gd name="connsiteY12" fmla="*/ 755653 h 755653"/>
              <a:gd name="connsiteX13" fmla="*/ 1763753 w 3594355"/>
              <a:gd name="connsiteY13" fmla="*/ 755653 h 755653"/>
              <a:gd name="connsiteX14" fmla="*/ 1240100 w 3594355"/>
              <a:gd name="connsiteY14" fmla="*/ 755653 h 755653"/>
              <a:gd name="connsiteX15" fmla="*/ 749872 w 3594355"/>
              <a:gd name="connsiteY15" fmla="*/ 755653 h 755653"/>
              <a:gd name="connsiteX16" fmla="*/ 125945 w 3594355"/>
              <a:gd name="connsiteY16" fmla="*/ 755653 h 755653"/>
              <a:gd name="connsiteX17" fmla="*/ 0 w 3594355"/>
              <a:gd name="connsiteY17" fmla="*/ 629708 h 755653"/>
              <a:gd name="connsiteX18" fmla="*/ 0 w 3594355"/>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4355" h="755653" extrusionOk="0">
                <a:moveTo>
                  <a:pt x="0" y="125945"/>
                </a:moveTo>
                <a:cubicBezTo>
                  <a:pt x="6612" y="59842"/>
                  <a:pt x="54623" y="4220"/>
                  <a:pt x="125945" y="0"/>
                </a:cubicBezTo>
                <a:cubicBezTo>
                  <a:pt x="324980" y="-20777"/>
                  <a:pt x="433091" y="30769"/>
                  <a:pt x="582749" y="0"/>
                </a:cubicBezTo>
                <a:cubicBezTo>
                  <a:pt x="732407" y="-30769"/>
                  <a:pt x="1013211" y="28158"/>
                  <a:pt x="1139826" y="0"/>
                </a:cubicBezTo>
                <a:cubicBezTo>
                  <a:pt x="1266441" y="-28158"/>
                  <a:pt x="1516572" y="60937"/>
                  <a:pt x="1663479" y="0"/>
                </a:cubicBezTo>
                <a:cubicBezTo>
                  <a:pt x="1810386" y="-60937"/>
                  <a:pt x="1912500" y="39654"/>
                  <a:pt x="2153707" y="0"/>
                </a:cubicBezTo>
                <a:cubicBezTo>
                  <a:pt x="2394914" y="-39654"/>
                  <a:pt x="2443880" y="35127"/>
                  <a:pt x="2610511" y="0"/>
                </a:cubicBezTo>
                <a:cubicBezTo>
                  <a:pt x="2777142" y="-35127"/>
                  <a:pt x="3241463" y="86145"/>
                  <a:pt x="3468410" y="0"/>
                </a:cubicBezTo>
                <a:cubicBezTo>
                  <a:pt x="3521350" y="7318"/>
                  <a:pt x="3599948" y="55976"/>
                  <a:pt x="3594355" y="125945"/>
                </a:cubicBezTo>
                <a:cubicBezTo>
                  <a:pt x="3603384" y="350248"/>
                  <a:pt x="3590286" y="466871"/>
                  <a:pt x="3594355" y="629708"/>
                </a:cubicBezTo>
                <a:cubicBezTo>
                  <a:pt x="3602102" y="716196"/>
                  <a:pt x="3551557" y="765604"/>
                  <a:pt x="3468410" y="755653"/>
                </a:cubicBezTo>
                <a:cubicBezTo>
                  <a:pt x="3347881" y="761997"/>
                  <a:pt x="3122835" y="738278"/>
                  <a:pt x="2911333" y="755653"/>
                </a:cubicBezTo>
                <a:cubicBezTo>
                  <a:pt x="2699831" y="773028"/>
                  <a:pt x="2442274" y="708840"/>
                  <a:pt x="2320830" y="755653"/>
                </a:cubicBezTo>
                <a:cubicBezTo>
                  <a:pt x="2199386" y="802466"/>
                  <a:pt x="1979157" y="741658"/>
                  <a:pt x="1763753" y="755653"/>
                </a:cubicBezTo>
                <a:cubicBezTo>
                  <a:pt x="1548349" y="769648"/>
                  <a:pt x="1356559" y="695523"/>
                  <a:pt x="1240100" y="755653"/>
                </a:cubicBezTo>
                <a:cubicBezTo>
                  <a:pt x="1123641" y="815783"/>
                  <a:pt x="853897" y="724150"/>
                  <a:pt x="749872" y="755653"/>
                </a:cubicBezTo>
                <a:cubicBezTo>
                  <a:pt x="645847" y="787156"/>
                  <a:pt x="293127" y="683183"/>
                  <a:pt x="125945" y="755653"/>
                </a:cubicBezTo>
                <a:cubicBezTo>
                  <a:pt x="52485" y="757512"/>
                  <a:pt x="1126" y="709708"/>
                  <a:pt x="0" y="629708"/>
                </a:cubicBezTo>
                <a:cubicBezTo>
                  <a:pt x="-14950" y="391343"/>
                  <a:pt x="27465" y="271412"/>
                  <a:pt x="0" y="125945"/>
                </a:cubicBezTo>
                <a:close/>
              </a:path>
            </a:pathLst>
          </a:custGeom>
          <a:noFill/>
          <a:ln w="28575">
            <a:solidFill>
              <a:schemeClr val="tx1"/>
            </a:solidFill>
            <a:extLst>
              <a:ext uri="{C807C97D-BFC1-408E-A445-0C87EB9F89A2}">
                <ask:lineSketchStyleProps xmlns:ask="http://schemas.microsoft.com/office/drawing/2018/sketchyshapes" sd="196155616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chemeClr val="tx1"/>
                </a:solidFill>
                <a:latin typeface="Century Gothic" panose="020F0302020204030204"/>
              </a:rPr>
              <a:t>u________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14" name="Rounded Rectangle 13"/>
          <p:cNvSpPr/>
          <p:nvPr/>
        </p:nvSpPr>
        <p:spPr>
          <a:xfrm>
            <a:off x="7879806" y="2917221"/>
            <a:ext cx="3609083" cy="755653"/>
          </a:xfrm>
          <a:custGeom>
            <a:avLst/>
            <a:gdLst>
              <a:gd name="connsiteX0" fmla="*/ 0 w 3609083"/>
              <a:gd name="connsiteY0" fmla="*/ 125945 h 755653"/>
              <a:gd name="connsiteX1" fmla="*/ 125945 w 3609083"/>
              <a:gd name="connsiteY1" fmla="*/ 0 h 755653"/>
              <a:gd name="connsiteX2" fmla="*/ 719049 w 3609083"/>
              <a:gd name="connsiteY2" fmla="*/ 0 h 755653"/>
              <a:gd name="connsiteX3" fmla="*/ 1211437 w 3609083"/>
              <a:gd name="connsiteY3" fmla="*/ 0 h 755653"/>
              <a:gd name="connsiteX4" fmla="*/ 1737398 w 3609083"/>
              <a:gd name="connsiteY4" fmla="*/ 0 h 755653"/>
              <a:gd name="connsiteX5" fmla="*/ 2364074 w 3609083"/>
              <a:gd name="connsiteY5" fmla="*/ 0 h 755653"/>
              <a:gd name="connsiteX6" fmla="*/ 2957178 w 3609083"/>
              <a:gd name="connsiteY6" fmla="*/ 0 h 755653"/>
              <a:gd name="connsiteX7" fmla="*/ 3483138 w 3609083"/>
              <a:gd name="connsiteY7" fmla="*/ 0 h 755653"/>
              <a:gd name="connsiteX8" fmla="*/ 3609083 w 3609083"/>
              <a:gd name="connsiteY8" fmla="*/ 125945 h 755653"/>
              <a:gd name="connsiteX9" fmla="*/ 3609083 w 3609083"/>
              <a:gd name="connsiteY9" fmla="*/ 629708 h 755653"/>
              <a:gd name="connsiteX10" fmla="*/ 3483138 w 3609083"/>
              <a:gd name="connsiteY10" fmla="*/ 755653 h 755653"/>
              <a:gd name="connsiteX11" fmla="*/ 2990750 w 3609083"/>
              <a:gd name="connsiteY11" fmla="*/ 755653 h 755653"/>
              <a:gd name="connsiteX12" fmla="*/ 2464789 w 3609083"/>
              <a:gd name="connsiteY12" fmla="*/ 755653 h 755653"/>
              <a:gd name="connsiteX13" fmla="*/ 1838113 w 3609083"/>
              <a:gd name="connsiteY13" fmla="*/ 755653 h 755653"/>
              <a:gd name="connsiteX14" fmla="*/ 1211437 w 3609083"/>
              <a:gd name="connsiteY14" fmla="*/ 755653 h 755653"/>
              <a:gd name="connsiteX15" fmla="*/ 651905 w 3609083"/>
              <a:gd name="connsiteY15" fmla="*/ 755653 h 755653"/>
              <a:gd name="connsiteX16" fmla="*/ 125945 w 3609083"/>
              <a:gd name="connsiteY16" fmla="*/ 755653 h 755653"/>
              <a:gd name="connsiteX17" fmla="*/ 0 w 3609083"/>
              <a:gd name="connsiteY17" fmla="*/ 629708 h 755653"/>
              <a:gd name="connsiteX18" fmla="*/ 0 w 3609083"/>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9083" h="755653" extrusionOk="0">
                <a:moveTo>
                  <a:pt x="0" y="125945"/>
                </a:moveTo>
                <a:cubicBezTo>
                  <a:pt x="-2428" y="55390"/>
                  <a:pt x="48278" y="-12652"/>
                  <a:pt x="125945" y="0"/>
                </a:cubicBezTo>
                <a:cubicBezTo>
                  <a:pt x="345870" y="-42219"/>
                  <a:pt x="576770" y="38870"/>
                  <a:pt x="719049" y="0"/>
                </a:cubicBezTo>
                <a:cubicBezTo>
                  <a:pt x="861328" y="-38870"/>
                  <a:pt x="1107001" y="12531"/>
                  <a:pt x="1211437" y="0"/>
                </a:cubicBezTo>
                <a:cubicBezTo>
                  <a:pt x="1315873" y="-12531"/>
                  <a:pt x="1508987" y="5396"/>
                  <a:pt x="1737398" y="0"/>
                </a:cubicBezTo>
                <a:cubicBezTo>
                  <a:pt x="1965809" y="-5396"/>
                  <a:pt x="2198844" y="6492"/>
                  <a:pt x="2364074" y="0"/>
                </a:cubicBezTo>
                <a:cubicBezTo>
                  <a:pt x="2529304" y="-6492"/>
                  <a:pt x="2684816" y="10742"/>
                  <a:pt x="2957178" y="0"/>
                </a:cubicBezTo>
                <a:cubicBezTo>
                  <a:pt x="3229540" y="-10742"/>
                  <a:pt x="3272002" y="26149"/>
                  <a:pt x="3483138" y="0"/>
                </a:cubicBezTo>
                <a:cubicBezTo>
                  <a:pt x="3554051" y="-17666"/>
                  <a:pt x="3601226" y="72717"/>
                  <a:pt x="3609083" y="125945"/>
                </a:cubicBezTo>
                <a:cubicBezTo>
                  <a:pt x="3615749" y="373015"/>
                  <a:pt x="3570115" y="459564"/>
                  <a:pt x="3609083" y="629708"/>
                </a:cubicBezTo>
                <a:cubicBezTo>
                  <a:pt x="3617238" y="708489"/>
                  <a:pt x="3556222" y="767038"/>
                  <a:pt x="3483138" y="755653"/>
                </a:cubicBezTo>
                <a:cubicBezTo>
                  <a:pt x="3267818" y="807113"/>
                  <a:pt x="3168098" y="750807"/>
                  <a:pt x="2990750" y="755653"/>
                </a:cubicBezTo>
                <a:cubicBezTo>
                  <a:pt x="2813402" y="760499"/>
                  <a:pt x="2726222" y="745116"/>
                  <a:pt x="2464789" y="755653"/>
                </a:cubicBezTo>
                <a:cubicBezTo>
                  <a:pt x="2203356" y="766190"/>
                  <a:pt x="2144032" y="728526"/>
                  <a:pt x="1838113" y="755653"/>
                </a:cubicBezTo>
                <a:cubicBezTo>
                  <a:pt x="1532194" y="782780"/>
                  <a:pt x="1364432" y="702166"/>
                  <a:pt x="1211437" y="755653"/>
                </a:cubicBezTo>
                <a:cubicBezTo>
                  <a:pt x="1058442" y="809140"/>
                  <a:pt x="831056" y="754478"/>
                  <a:pt x="651905" y="755653"/>
                </a:cubicBezTo>
                <a:cubicBezTo>
                  <a:pt x="472754" y="756828"/>
                  <a:pt x="286115" y="739025"/>
                  <a:pt x="125945" y="755653"/>
                </a:cubicBezTo>
                <a:cubicBezTo>
                  <a:pt x="63009" y="767477"/>
                  <a:pt x="-2895" y="700722"/>
                  <a:pt x="0" y="629708"/>
                </a:cubicBezTo>
                <a:cubicBezTo>
                  <a:pt x="-12053" y="457000"/>
                  <a:pt x="7692" y="307437"/>
                  <a:pt x="0" y="125945"/>
                </a:cubicBezTo>
                <a:close/>
              </a:path>
            </a:pathLst>
          </a:custGeom>
          <a:noFill/>
          <a:ln w="28575">
            <a:solidFill>
              <a:schemeClr val="tx1"/>
            </a:solidFill>
            <a:extLst>
              <a:ext uri="{C807C97D-BFC1-408E-A445-0C87EB9F89A2}">
                <ask:lineSketchStyleProps xmlns:ask="http://schemas.microsoft.com/office/drawing/2018/sketchyshapes" sd="3466083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chemeClr val="tx1"/>
                </a:solidFill>
                <a:latin typeface="Century Gothic" panose="020F0302020204030204"/>
              </a:rPr>
              <a:t>d__ _____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16" name="Rounded Rectangle 15"/>
          <p:cNvSpPr/>
          <p:nvPr/>
        </p:nvSpPr>
        <p:spPr>
          <a:xfrm>
            <a:off x="1104119" y="4665296"/>
            <a:ext cx="2950382" cy="755653"/>
          </a:xfrm>
          <a:custGeom>
            <a:avLst/>
            <a:gdLst>
              <a:gd name="connsiteX0" fmla="*/ 0 w 2950382"/>
              <a:gd name="connsiteY0" fmla="*/ 125945 h 755653"/>
              <a:gd name="connsiteX1" fmla="*/ 125945 w 2950382"/>
              <a:gd name="connsiteY1" fmla="*/ 0 h 755653"/>
              <a:gd name="connsiteX2" fmla="*/ 638658 w 2950382"/>
              <a:gd name="connsiteY2" fmla="*/ 0 h 755653"/>
              <a:gd name="connsiteX3" fmla="*/ 1205342 w 2950382"/>
              <a:gd name="connsiteY3" fmla="*/ 0 h 755653"/>
              <a:gd name="connsiteX4" fmla="*/ 1772025 w 2950382"/>
              <a:gd name="connsiteY4" fmla="*/ 0 h 755653"/>
              <a:gd name="connsiteX5" fmla="*/ 2338708 w 2950382"/>
              <a:gd name="connsiteY5" fmla="*/ 0 h 755653"/>
              <a:gd name="connsiteX6" fmla="*/ 2824437 w 2950382"/>
              <a:gd name="connsiteY6" fmla="*/ 0 h 755653"/>
              <a:gd name="connsiteX7" fmla="*/ 2950382 w 2950382"/>
              <a:gd name="connsiteY7" fmla="*/ 125945 h 755653"/>
              <a:gd name="connsiteX8" fmla="*/ 2950382 w 2950382"/>
              <a:gd name="connsiteY8" fmla="*/ 629708 h 755653"/>
              <a:gd name="connsiteX9" fmla="*/ 2824437 w 2950382"/>
              <a:gd name="connsiteY9" fmla="*/ 755653 h 755653"/>
              <a:gd name="connsiteX10" fmla="*/ 2257754 w 2950382"/>
              <a:gd name="connsiteY10" fmla="*/ 755653 h 755653"/>
              <a:gd name="connsiteX11" fmla="*/ 1772025 w 2950382"/>
              <a:gd name="connsiteY11" fmla="*/ 755653 h 755653"/>
              <a:gd name="connsiteX12" fmla="*/ 1205342 w 2950382"/>
              <a:gd name="connsiteY12" fmla="*/ 755653 h 755653"/>
              <a:gd name="connsiteX13" fmla="*/ 746598 w 2950382"/>
              <a:gd name="connsiteY13" fmla="*/ 755653 h 755653"/>
              <a:gd name="connsiteX14" fmla="*/ 125945 w 2950382"/>
              <a:gd name="connsiteY14" fmla="*/ 755653 h 755653"/>
              <a:gd name="connsiteX15" fmla="*/ 0 w 2950382"/>
              <a:gd name="connsiteY15" fmla="*/ 629708 h 755653"/>
              <a:gd name="connsiteX16" fmla="*/ 0 w 2950382"/>
              <a:gd name="connsiteY16"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50382" h="755653" extrusionOk="0">
                <a:moveTo>
                  <a:pt x="0" y="125945"/>
                </a:moveTo>
                <a:cubicBezTo>
                  <a:pt x="-3425" y="54968"/>
                  <a:pt x="46230" y="-371"/>
                  <a:pt x="125945" y="0"/>
                </a:cubicBezTo>
                <a:cubicBezTo>
                  <a:pt x="302928" y="-34645"/>
                  <a:pt x="479227" y="50061"/>
                  <a:pt x="638658" y="0"/>
                </a:cubicBezTo>
                <a:cubicBezTo>
                  <a:pt x="798089" y="-50061"/>
                  <a:pt x="957937" y="7911"/>
                  <a:pt x="1205342" y="0"/>
                </a:cubicBezTo>
                <a:cubicBezTo>
                  <a:pt x="1452747" y="-7911"/>
                  <a:pt x="1581603" y="7047"/>
                  <a:pt x="1772025" y="0"/>
                </a:cubicBezTo>
                <a:cubicBezTo>
                  <a:pt x="1962447" y="-7047"/>
                  <a:pt x="2159414" y="38852"/>
                  <a:pt x="2338708" y="0"/>
                </a:cubicBezTo>
                <a:cubicBezTo>
                  <a:pt x="2518002" y="-38852"/>
                  <a:pt x="2600785" y="36179"/>
                  <a:pt x="2824437" y="0"/>
                </a:cubicBezTo>
                <a:cubicBezTo>
                  <a:pt x="2894515" y="-2506"/>
                  <a:pt x="2948734" y="47042"/>
                  <a:pt x="2950382" y="125945"/>
                </a:cubicBezTo>
                <a:cubicBezTo>
                  <a:pt x="2971964" y="375543"/>
                  <a:pt x="2913661" y="446576"/>
                  <a:pt x="2950382" y="629708"/>
                </a:cubicBezTo>
                <a:cubicBezTo>
                  <a:pt x="2937572" y="704236"/>
                  <a:pt x="2887136" y="736206"/>
                  <a:pt x="2824437" y="755653"/>
                </a:cubicBezTo>
                <a:cubicBezTo>
                  <a:pt x="2598553" y="803990"/>
                  <a:pt x="2527961" y="754081"/>
                  <a:pt x="2257754" y="755653"/>
                </a:cubicBezTo>
                <a:cubicBezTo>
                  <a:pt x="1987547" y="757225"/>
                  <a:pt x="1885085" y="745750"/>
                  <a:pt x="1772025" y="755653"/>
                </a:cubicBezTo>
                <a:cubicBezTo>
                  <a:pt x="1658965" y="765556"/>
                  <a:pt x="1384348" y="743934"/>
                  <a:pt x="1205342" y="755653"/>
                </a:cubicBezTo>
                <a:cubicBezTo>
                  <a:pt x="1026336" y="767372"/>
                  <a:pt x="876201" y="744945"/>
                  <a:pt x="746598" y="755653"/>
                </a:cubicBezTo>
                <a:cubicBezTo>
                  <a:pt x="616995" y="766361"/>
                  <a:pt x="382449" y="738359"/>
                  <a:pt x="125945" y="755653"/>
                </a:cubicBezTo>
                <a:cubicBezTo>
                  <a:pt x="65495" y="772766"/>
                  <a:pt x="-1235" y="709950"/>
                  <a:pt x="0" y="629708"/>
                </a:cubicBezTo>
                <a:cubicBezTo>
                  <a:pt x="-42340" y="380153"/>
                  <a:pt x="52078" y="237694"/>
                  <a:pt x="0" y="125945"/>
                </a:cubicBezTo>
                <a:close/>
              </a:path>
            </a:pathLst>
          </a:custGeom>
          <a:noFill/>
          <a:ln w="28575">
            <a:solidFill>
              <a:schemeClr val="tx1"/>
            </a:solidFill>
            <a:extLst>
              <a:ext uri="{C807C97D-BFC1-408E-A445-0C87EB9F89A2}">
                <ask:lineSketchStyleProps xmlns:ask="http://schemas.microsoft.com/office/drawing/2018/sketchyshapes" sd="302183883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noProof="0">
                <a:solidFill>
                  <a:schemeClr val="tx1"/>
                </a:solidFill>
                <a:latin typeface="Century Gothic" panose="020F0302020204030204"/>
              </a:rPr>
              <a:t>d__ ____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17" name="Rounded Rectangle 16"/>
          <p:cNvSpPr/>
          <p:nvPr/>
        </p:nvSpPr>
        <p:spPr>
          <a:xfrm>
            <a:off x="1104118" y="3787491"/>
            <a:ext cx="2934779" cy="755653"/>
          </a:xfrm>
          <a:custGeom>
            <a:avLst/>
            <a:gdLst>
              <a:gd name="connsiteX0" fmla="*/ 0 w 2934779"/>
              <a:gd name="connsiteY0" fmla="*/ 125945 h 755653"/>
              <a:gd name="connsiteX1" fmla="*/ 125945 w 2934779"/>
              <a:gd name="connsiteY1" fmla="*/ 0 h 755653"/>
              <a:gd name="connsiteX2" fmla="*/ 582036 w 2934779"/>
              <a:gd name="connsiteY2" fmla="*/ 0 h 755653"/>
              <a:gd name="connsiteX3" fmla="*/ 1118614 w 2934779"/>
              <a:gd name="connsiteY3" fmla="*/ 0 h 755653"/>
              <a:gd name="connsiteX4" fmla="*/ 1682021 w 2934779"/>
              <a:gd name="connsiteY4" fmla="*/ 0 h 755653"/>
              <a:gd name="connsiteX5" fmla="*/ 2272256 w 2934779"/>
              <a:gd name="connsiteY5" fmla="*/ 0 h 755653"/>
              <a:gd name="connsiteX6" fmla="*/ 2808834 w 2934779"/>
              <a:gd name="connsiteY6" fmla="*/ 0 h 755653"/>
              <a:gd name="connsiteX7" fmla="*/ 2934779 w 2934779"/>
              <a:gd name="connsiteY7" fmla="*/ 125945 h 755653"/>
              <a:gd name="connsiteX8" fmla="*/ 2934779 w 2934779"/>
              <a:gd name="connsiteY8" fmla="*/ 629708 h 755653"/>
              <a:gd name="connsiteX9" fmla="*/ 2808834 w 2934779"/>
              <a:gd name="connsiteY9" fmla="*/ 755653 h 755653"/>
              <a:gd name="connsiteX10" fmla="*/ 2218598 w 2934779"/>
              <a:gd name="connsiteY10" fmla="*/ 755653 h 755653"/>
              <a:gd name="connsiteX11" fmla="*/ 1762507 w 2934779"/>
              <a:gd name="connsiteY11" fmla="*/ 755653 h 755653"/>
              <a:gd name="connsiteX12" fmla="*/ 1279587 w 2934779"/>
              <a:gd name="connsiteY12" fmla="*/ 755653 h 755653"/>
              <a:gd name="connsiteX13" fmla="*/ 689352 w 2934779"/>
              <a:gd name="connsiteY13" fmla="*/ 755653 h 755653"/>
              <a:gd name="connsiteX14" fmla="*/ 125945 w 2934779"/>
              <a:gd name="connsiteY14" fmla="*/ 755653 h 755653"/>
              <a:gd name="connsiteX15" fmla="*/ 0 w 2934779"/>
              <a:gd name="connsiteY15" fmla="*/ 629708 h 755653"/>
              <a:gd name="connsiteX16" fmla="*/ 0 w 2934779"/>
              <a:gd name="connsiteY16"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34779" h="755653" extrusionOk="0">
                <a:moveTo>
                  <a:pt x="0" y="125945"/>
                </a:moveTo>
                <a:cubicBezTo>
                  <a:pt x="14477" y="66621"/>
                  <a:pt x="67296" y="8002"/>
                  <a:pt x="125945" y="0"/>
                </a:cubicBezTo>
                <a:cubicBezTo>
                  <a:pt x="238599" y="-31158"/>
                  <a:pt x="389683" y="24972"/>
                  <a:pt x="582036" y="0"/>
                </a:cubicBezTo>
                <a:cubicBezTo>
                  <a:pt x="774389" y="-24972"/>
                  <a:pt x="937215" y="61787"/>
                  <a:pt x="1118614" y="0"/>
                </a:cubicBezTo>
                <a:cubicBezTo>
                  <a:pt x="1300013" y="-61787"/>
                  <a:pt x="1528086" y="48498"/>
                  <a:pt x="1682021" y="0"/>
                </a:cubicBezTo>
                <a:cubicBezTo>
                  <a:pt x="1835956" y="-48498"/>
                  <a:pt x="2091605" y="41192"/>
                  <a:pt x="2272256" y="0"/>
                </a:cubicBezTo>
                <a:cubicBezTo>
                  <a:pt x="2452907" y="-41192"/>
                  <a:pt x="2694925" y="40119"/>
                  <a:pt x="2808834" y="0"/>
                </a:cubicBezTo>
                <a:cubicBezTo>
                  <a:pt x="2887173" y="10957"/>
                  <a:pt x="2946878" y="64458"/>
                  <a:pt x="2934779" y="125945"/>
                </a:cubicBezTo>
                <a:cubicBezTo>
                  <a:pt x="2952830" y="372553"/>
                  <a:pt x="2921949" y="384828"/>
                  <a:pt x="2934779" y="629708"/>
                </a:cubicBezTo>
                <a:cubicBezTo>
                  <a:pt x="2922284" y="683863"/>
                  <a:pt x="2879051" y="761120"/>
                  <a:pt x="2808834" y="755653"/>
                </a:cubicBezTo>
                <a:cubicBezTo>
                  <a:pt x="2561403" y="797322"/>
                  <a:pt x="2501508" y="727697"/>
                  <a:pt x="2218598" y="755653"/>
                </a:cubicBezTo>
                <a:cubicBezTo>
                  <a:pt x="1935688" y="783609"/>
                  <a:pt x="1983359" y="741067"/>
                  <a:pt x="1762507" y="755653"/>
                </a:cubicBezTo>
                <a:cubicBezTo>
                  <a:pt x="1541655" y="770239"/>
                  <a:pt x="1507164" y="728231"/>
                  <a:pt x="1279587" y="755653"/>
                </a:cubicBezTo>
                <a:cubicBezTo>
                  <a:pt x="1052010" y="783075"/>
                  <a:pt x="966173" y="752755"/>
                  <a:pt x="689352" y="755653"/>
                </a:cubicBezTo>
                <a:cubicBezTo>
                  <a:pt x="412532" y="758551"/>
                  <a:pt x="405240" y="722762"/>
                  <a:pt x="125945" y="755653"/>
                </a:cubicBezTo>
                <a:cubicBezTo>
                  <a:pt x="45866" y="750105"/>
                  <a:pt x="4292" y="700390"/>
                  <a:pt x="0" y="629708"/>
                </a:cubicBezTo>
                <a:cubicBezTo>
                  <a:pt x="-45511" y="409769"/>
                  <a:pt x="50052" y="371894"/>
                  <a:pt x="0" y="125945"/>
                </a:cubicBezTo>
                <a:close/>
              </a:path>
            </a:pathLst>
          </a:custGeom>
          <a:noFill/>
          <a:ln w="28575">
            <a:solidFill>
              <a:schemeClr val="tx1"/>
            </a:solidFill>
            <a:extLst>
              <a:ext uri="{C807C97D-BFC1-408E-A445-0C87EB9F89A2}">
                <ask:lineSketchStyleProps xmlns:ask="http://schemas.microsoft.com/office/drawing/2018/sketchyshapes" sd="340600723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chemeClr val="tx1"/>
                </a:solidFill>
                <a:latin typeface="Century Gothic" panose="020F0302020204030204"/>
              </a:rPr>
              <a:t>g_______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18" name="Rounded Rectangle 17"/>
          <p:cNvSpPr/>
          <p:nvPr/>
        </p:nvSpPr>
        <p:spPr>
          <a:xfrm>
            <a:off x="7879806" y="3787923"/>
            <a:ext cx="3609083" cy="755653"/>
          </a:xfrm>
          <a:custGeom>
            <a:avLst/>
            <a:gdLst>
              <a:gd name="connsiteX0" fmla="*/ 0 w 3609083"/>
              <a:gd name="connsiteY0" fmla="*/ 125945 h 755653"/>
              <a:gd name="connsiteX1" fmla="*/ 125945 w 3609083"/>
              <a:gd name="connsiteY1" fmla="*/ 0 h 755653"/>
              <a:gd name="connsiteX2" fmla="*/ 752621 w 3609083"/>
              <a:gd name="connsiteY2" fmla="*/ 0 h 755653"/>
              <a:gd name="connsiteX3" fmla="*/ 1245009 w 3609083"/>
              <a:gd name="connsiteY3" fmla="*/ 0 h 755653"/>
              <a:gd name="connsiteX4" fmla="*/ 1838113 w 3609083"/>
              <a:gd name="connsiteY4" fmla="*/ 0 h 755653"/>
              <a:gd name="connsiteX5" fmla="*/ 2397646 w 3609083"/>
              <a:gd name="connsiteY5" fmla="*/ 0 h 755653"/>
              <a:gd name="connsiteX6" fmla="*/ 2890034 w 3609083"/>
              <a:gd name="connsiteY6" fmla="*/ 0 h 755653"/>
              <a:gd name="connsiteX7" fmla="*/ 3483138 w 3609083"/>
              <a:gd name="connsiteY7" fmla="*/ 0 h 755653"/>
              <a:gd name="connsiteX8" fmla="*/ 3609083 w 3609083"/>
              <a:gd name="connsiteY8" fmla="*/ 125945 h 755653"/>
              <a:gd name="connsiteX9" fmla="*/ 3609083 w 3609083"/>
              <a:gd name="connsiteY9" fmla="*/ 629708 h 755653"/>
              <a:gd name="connsiteX10" fmla="*/ 3483138 w 3609083"/>
              <a:gd name="connsiteY10" fmla="*/ 755653 h 755653"/>
              <a:gd name="connsiteX11" fmla="*/ 2990750 w 3609083"/>
              <a:gd name="connsiteY11" fmla="*/ 755653 h 755653"/>
              <a:gd name="connsiteX12" fmla="*/ 2531933 w 3609083"/>
              <a:gd name="connsiteY12" fmla="*/ 755653 h 755653"/>
              <a:gd name="connsiteX13" fmla="*/ 2005973 w 3609083"/>
              <a:gd name="connsiteY13" fmla="*/ 755653 h 755653"/>
              <a:gd name="connsiteX14" fmla="*/ 1480013 w 3609083"/>
              <a:gd name="connsiteY14" fmla="*/ 755653 h 755653"/>
              <a:gd name="connsiteX15" fmla="*/ 886909 w 3609083"/>
              <a:gd name="connsiteY15" fmla="*/ 755653 h 755653"/>
              <a:gd name="connsiteX16" fmla="*/ 125945 w 3609083"/>
              <a:gd name="connsiteY16" fmla="*/ 755653 h 755653"/>
              <a:gd name="connsiteX17" fmla="*/ 0 w 3609083"/>
              <a:gd name="connsiteY17" fmla="*/ 629708 h 755653"/>
              <a:gd name="connsiteX18" fmla="*/ 0 w 3609083"/>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9083" h="755653" extrusionOk="0">
                <a:moveTo>
                  <a:pt x="0" y="125945"/>
                </a:moveTo>
                <a:cubicBezTo>
                  <a:pt x="-9673" y="39999"/>
                  <a:pt x="56246" y="-1922"/>
                  <a:pt x="125945" y="0"/>
                </a:cubicBezTo>
                <a:cubicBezTo>
                  <a:pt x="318210" y="-52793"/>
                  <a:pt x="534658" y="19566"/>
                  <a:pt x="752621" y="0"/>
                </a:cubicBezTo>
                <a:cubicBezTo>
                  <a:pt x="970584" y="-19566"/>
                  <a:pt x="1122291" y="17769"/>
                  <a:pt x="1245009" y="0"/>
                </a:cubicBezTo>
                <a:cubicBezTo>
                  <a:pt x="1367727" y="-17769"/>
                  <a:pt x="1706986" y="42375"/>
                  <a:pt x="1838113" y="0"/>
                </a:cubicBezTo>
                <a:cubicBezTo>
                  <a:pt x="1969240" y="-42375"/>
                  <a:pt x="2141052" y="551"/>
                  <a:pt x="2397646" y="0"/>
                </a:cubicBezTo>
                <a:cubicBezTo>
                  <a:pt x="2654240" y="-551"/>
                  <a:pt x="2735726" y="32619"/>
                  <a:pt x="2890034" y="0"/>
                </a:cubicBezTo>
                <a:cubicBezTo>
                  <a:pt x="3044342" y="-32619"/>
                  <a:pt x="3254159" y="31206"/>
                  <a:pt x="3483138" y="0"/>
                </a:cubicBezTo>
                <a:cubicBezTo>
                  <a:pt x="3551564" y="-11535"/>
                  <a:pt x="3611689" y="60969"/>
                  <a:pt x="3609083" y="125945"/>
                </a:cubicBezTo>
                <a:cubicBezTo>
                  <a:pt x="3651660" y="317012"/>
                  <a:pt x="3566603" y="454604"/>
                  <a:pt x="3609083" y="629708"/>
                </a:cubicBezTo>
                <a:cubicBezTo>
                  <a:pt x="3618345" y="709883"/>
                  <a:pt x="3568149" y="744249"/>
                  <a:pt x="3483138" y="755653"/>
                </a:cubicBezTo>
                <a:cubicBezTo>
                  <a:pt x="3341790" y="766013"/>
                  <a:pt x="3145490" y="749562"/>
                  <a:pt x="2990750" y="755653"/>
                </a:cubicBezTo>
                <a:cubicBezTo>
                  <a:pt x="2836010" y="761744"/>
                  <a:pt x="2726598" y="750753"/>
                  <a:pt x="2531933" y="755653"/>
                </a:cubicBezTo>
                <a:cubicBezTo>
                  <a:pt x="2337268" y="760553"/>
                  <a:pt x="2205639" y="709427"/>
                  <a:pt x="2005973" y="755653"/>
                </a:cubicBezTo>
                <a:cubicBezTo>
                  <a:pt x="1806307" y="801879"/>
                  <a:pt x="1639529" y="720542"/>
                  <a:pt x="1480013" y="755653"/>
                </a:cubicBezTo>
                <a:cubicBezTo>
                  <a:pt x="1320497" y="790764"/>
                  <a:pt x="1101703" y="689622"/>
                  <a:pt x="886909" y="755653"/>
                </a:cubicBezTo>
                <a:cubicBezTo>
                  <a:pt x="672115" y="821684"/>
                  <a:pt x="442088" y="736073"/>
                  <a:pt x="125945" y="755653"/>
                </a:cubicBezTo>
                <a:cubicBezTo>
                  <a:pt x="67904" y="744387"/>
                  <a:pt x="-16835" y="701376"/>
                  <a:pt x="0" y="629708"/>
                </a:cubicBezTo>
                <a:cubicBezTo>
                  <a:pt x="-41391" y="481922"/>
                  <a:pt x="6351" y="232777"/>
                  <a:pt x="0" y="125945"/>
                </a:cubicBezTo>
                <a:close/>
              </a:path>
            </a:pathLst>
          </a:custGeom>
          <a:noFill/>
          <a:ln w="28575">
            <a:solidFill>
              <a:schemeClr val="tx1"/>
            </a:solidFill>
            <a:extLst>
              <a:ext uri="{C807C97D-BFC1-408E-A445-0C87EB9F89A2}">
                <ask:lineSketchStyleProps xmlns:ask="http://schemas.microsoft.com/office/drawing/2018/sketchyshapes" sd="155056969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chemeClr val="tx1"/>
                </a:solidFill>
                <a:latin typeface="Century Gothic" panose="020F0302020204030204"/>
              </a:rPr>
              <a:t>w________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20" name="Rounded Rectangle 19"/>
          <p:cNvSpPr/>
          <p:nvPr/>
        </p:nvSpPr>
        <p:spPr>
          <a:xfrm>
            <a:off x="4170765" y="4665296"/>
            <a:ext cx="3594998" cy="755653"/>
          </a:xfrm>
          <a:custGeom>
            <a:avLst/>
            <a:gdLst>
              <a:gd name="connsiteX0" fmla="*/ 0 w 3594998"/>
              <a:gd name="connsiteY0" fmla="*/ 125945 h 755653"/>
              <a:gd name="connsiteX1" fmla="*/ 125945 w 3594998"/>
              <a:gd name="connsiteY1" fmla="*/ 0 h 755653"/>
              <a:gd name="connsiteX2" fmla="*/ 683130 w 3594998"/>
              <a:gd name="connsiteY2" fmla="*/ 0 h 755653"/>
              <a:gd name="connsiteX3" fmla="*/ 1140021 w 3594998"/>
              <a:gd name="connsiteY3" fmla="*/ 0 h 755653"/>
              <a:gd name="connsiteX4" fmla="*/ 1764068 w 3594998"/>
              <a:gd name="connsiteY4" fmla="*/ 0 h 755653"/>
              <a:gd name="connsiteX5" fmla="*/ 2287822 w 3594998"/>
              <a:gd name="connsiteY5" fmla="*/ 0 h 755653"/>
              <a:gd name="connsiteX6" fmla="*/ 2878437 w 3594998"/>
              <a:gd name="connsiteY6" fmla="*/ 0 h 755653"/>
              <a:gd name="connsiteX7" fmla="*/ 3469053 w 3594998"/>
              <a:gd name="connsiteY7" fmla="*/ 0 h 755653"/>
              <a:gd name="connsiteX8" fmla="*/ 3594998 w 3594998"/>
              <a:gd name="connsiteY8" fmla="*/ 125945 h 755653"/>
              <a:gd name="connsiteX9" fmla="*/ 3594998 w 3594998"/>
              <a:gd name="connsiteY9" fmla="*/ 629708 h 755653"/>
              <a:gd name="connsiteX10" fmla="*/ 3469053 w 3594998"/>
              <a:gd name="connsiteY10" fmla="*/ 755653 h 755653"/>
              <a:gd name="connsiteX11" fmla="*/ 3012162 w 3594998"/>
              <a:gd name="connsiteY11" fmla="*/ 755653 h 755653"/>
              <a:gd name="connsiteX12" fmla="*/ 2454977 w 3594998"/>
              <a:gd name="connsiteY12" fmla="*/ 755653 h 755653"/>
              <a:gd name="connsiteX13" fmla="*/ 1830930 w 3594998"/>
              <a:gd name="connsiteY13" fmla="*/ 755653 h 755653"/>
              <a:gd name="connsiteX14" fmla="*/ 1240314 w 3594998"/>
              <a:gd name="connsiteY14" fmla="*/ 755653 h 755653"/>
              <a:gd name="connsiteX15" fmla="*/ 749992 w 3594998"/>
              <a:gd name="connsiteY15" fmla="*/ 755653 h 755653"/>
              <a:gd name="connsiteX16" fmla="*/ 125945 w 3594998"/>
              <a:gd name="connsiteY16" fmla="*/ 755653 h 755653"/>
              <a:gd name="connsiteX17" fmla="*/ 0 w 3594998"/>
              <a:gd name="connsiteY17" fmla="*/ 629708 h 755653"/>
              <a:gd name="connsiteX18" fmla="*/ 0 w 3594998"/>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4998" h="755653" extrusionOk="0">
                <a:moveTo>
                  <a:pt x="0" y="125945"/>
                </a:moveTo>
                <a:cubicBezTo>
                  <a:pt x="8395" y="51027"/>
                  <a:pt x="40926" y="-1495"/>
                  <a:pt x="125945" y="0"/>
                </a:cubicBezTo>
                <a:cubicBezTo>
                  <a:pt x="297319" y="-65036"/>
                  <a:pt x="431227" y="36542"/>
                  <a:pt x="683130" y="0"/>
                </a:cubicBezTo>
                <a:cubicBezTo>
                  <a:pt x="935034" y="-36542"/>
                  <a:pt x="979869" y="39860"/>
                  <a:pt x="1140021" y="0"/>
                </a:cubicBezTo>
                <a:cubicBezTo>
                  <a:pt x="1300173" y="-39860"/>
                  <a:pt x="1608038" y="19498"/>
                  <a:pt x="1764068" y="0"/>
                </a:cubicBezTo>
                <a:cubicBezTo>
                  <a:pt x="1920098" y="-19498"/>
                  <a:pt x="2121054" y="51196"/>
                  <a:pt x="2287822" y="0"/>
                </a:cubicBezTo>
                <a:cubicBezTo>
                  <a:pt x="2454590" y="-51196"/>
                  <a:pt x="2599930" y="4595"/>
                  <a:pt x="2878437" y="0"/>
                </a:cubicBezTo>
                <a:cubicBezTo>
                  <a:pt x="3156944" y="-4595"/>
                  <a:pt x="3299726" y="70766"/>
                  <a:pt x="3469053" y="0"/>
                </a:cubicBezTo>
                <a:cubicBezTo>
                  <a:pt x="3547618" y="-1962"/>
                  <a:pt x="3597871" y="42086"/>
                  <a:pt x="3594998" y="125945"/>
                </a:cubicBezTo>
                <a:cubicBezTo>
                  <a:pt x="3626576" y="365204"/>
                  <a:pt x="3541651" y="382056"/>
                  <a:pt x="3594998" y="629708"/>
                </a:cubicBezTo>
                <a:cubicBezTo>
                  <a:pt x="3593852" y="696270"/>
                  <a:pt x="3535375" y="754158"/>
                  <a:pt x="3469053" y="755653"/>
                </a:cubicBezTo>
                <a:cubicBezTo>
                  <a:pt x="3373928" y="790111"/>
                  <a:pt x="3122046" y="749291"/>
                  <a:pt x="3012162" y="755653"/>
                </a:cubicBezTo>
                <a:cubicBezTo>
                  <a:pt x="2902278" y="762015"/>
                  <a:pt x="2677357" y="748433"/>
                  <a:pt x="2454977" y="755653"/>
                </a:cubicBezTo>
                <a:cubicBezTo>
                  <a:pt x="2232598" y="762873"/>
                  <a:pt x="1979942" y="685239"/>
                  <a:pt x="1830930" y="755653"/>
                </a:cubicBezTo>
                <a:cubicBezTo>
                  <a:pt x="1681918" y="826067"/>
                  <a:pt x="1408580" y="718549"/>
                  <a:pt x="1240314" y="755653"/>
                </a:cubicBezTo>
                <a:cubicBezTo>
                  <a:pt x="1072048" y="792757"/>
                  <a:pt x="928535" y="747016"/>
                  <a:pt x="749992" y="755653"/>
                </a:cubicBezTo>
                <a:cubicBezTo>
                  <a:pt x="571449" y="764290"/>
                  <a:pt x="280309" y="727577"/>
                  <a:pt x="125945" y="755653"/>
                </a:cubicBezTo>
                <a:cubicBezTo>
                  <a:pt x="61498" y="757280"/>
                  <a:pt x="-2996" y="709979"/>
                  <a:pt x="0" y="629708"/>
                </a:cubicBezTo>
                <a:cubicBezTo>
                  <a:pt x="-31821" y="406741"/>
                  <a:pt x="12036" y="366521"/>
                  <a:pt x="0" y="125945"/>
                </a:cubicBezTo>
                <a:close/>
              </a:path>
            </a:pathLst>
          </a:custGeom>
          <a:noFill/>
          <a:ln w="28575">
            <a:solidFill>
              <a:schemeClr val="tx1"/>
            </a:solidFill>
            <a:extLst>
              <a:ext uri="{C807C97D-BFC1-408E-A445-0C87EB9F89A2}">
                <ask:lineSketchStyleProps xmlns:ask="http://schemas.microsoft.com/office/drawing/2018/sketchyshapes" sd="130733039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noProof="0">
                <a:solidFill>
                  <a:schemeClr val="tx1"/>
                </a:solidFill>
                <a:latin typeface="Century Gothic" panose="020F0302020204030204"/>
              </a:rPr>
              <a:t>l_____ </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21" name="Rounded Rectangle 20"/>
          <p:cNvSpPr/>
          <p:nvPr/>
        </p:nvSpPr>
        <p:spPr>
          <a:xfrm>
            <a:off x="7879806" y="4654926"/>
            <a:ext cx="3594999" cy="755653"/>
          </a:xfrm>
          <a:custGeom>
            <a:avLst/>
            <a:gdLst>
              <a:gd name="connsiteX0" fmla="*/ 0 w 3594999"/>
              <a:gd name="connsiteY0" fmla="*/ 125945 h 755653"/>
              <a:gd name="connsiteX1" fmla="*/ 125945 w 3594999"/>
              <a:gd name="connsiteY1" fmla="*/ 0 h 755653"/>
              <a:gd name="connsiteX2" fmla="*/ 582837 w 3594999"/>
              <a:gd name="connsiteY2" fmla="*/ 0 h 755653"/>
              <a:gd name="connsiteX3" fmla="*/ 1173452 w 3594999"/>
              <a:gd name="connsiteY3" fmla="*/ 0 h 755653"/>
              <a:gd name="connsiteX4" fmla="*/ 1797500 w 3594999"/>
              <a:gd name="connsiteY4" fmla="*/ 0 h 755653"/>
              <a:gd name="connsiteX5" fmla="*/ 2254391 w 3594999"/>
              <a:gd name="connsiteY5" fmla="*/ 0 h 755653"/>
              <a:gd name="connsiteX6" fmla="*/ 2878438 w 3594999"/>
              <a:gd name="connsiteY6" fmla="*/ 0 h 755653"/>
              <a:gd name="connsiteX7" fmla="*/ 3469054 w 3594999"/>
              <a:gd name="connsiteY7" fmla="*/ 0 h 755653"/>
              <a:gd name="connsiteX8" fmla="*/ 3594999 w 3594999"/>
              <a:gd name="connsiteY8" fmla="*/ 125945 h 755653"/>
              <a:gd name="connsiteX9" fmla="*/ 3594999 w 3594999"/>
              <a:gd name="connsiteY9" fmla="*/ 629708 h 755653"/>
              <a:gd name="connsiteX10" fmla="*/ 3469054 w 3594999"/>
              <a:gd name="connsiteY10" fmla="*/ 755653 h 755653"/>
              <a:gd name="connsiteX11" fmla="*/ 2945300 w 3594999"/>
              <a:gd name="connsiteY11" fmla="*/ 755653 h 755653"/>
              <a:gd name="connsiteX12" fmla="*/ 2321253 w 3594999"/>
              <a:gd name="connsiteY12" fmla="*/ 755653 h 755653"/>
              <a:gd name="connsiteX13" fmla="*/ 1697206 w 3594999"/>
              <a:gd name="connsiteY13" fmla="*/ 755653 h 755653"/>
              <a:gd name="connsiteX14" fmla="*/ 1240315 w 3594999"/>
              <a:gd name="connsiteY14" fmla="*/ 755653 h 755653"/>
              <a:gd name="connsiteX15" fmla="*/ 649699 w 3594999"/>
              <a:gd name="connsiteY15" fmla="*/ 755653 h 755653"/>
              <a:gd name="connsiteX16" fmla="*/ 125945 w 3594999"/>
              <a:gd name="connsiteY16" fmla="*/ 755653 h 755653"/>
              <a:gd name="connsiteX17" fmla="*/ 0 w 3594999"/>
              <a:gd name="connsiteY17" fmla="*/ 629708 h 755653"/>
              <a:gd name="connsiteX18" fmla="*/ 0 w 3594999"/>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4999" h="755653" extrusionOk="0">
                <a:moveTo>
                  <a:pt x="0" y="125945"/>
                </a:moveTo>
                <a:cubicBezTo>
                  <a:pt x="337" y="52361"/>
                  <a:pt x="47462" y="-9240"/>
                  <a:pt x="125945" y="0"/>
                </a:cubicBezTo>
                <a:cubicBezTo>
                  <a:pt x="261865" y="-45458"/>
                  <a:pt x="396428" y="41594"/>
                  <a:pt x="582837" y="0"/>
                </a:cubicBezTo>
                <a:cubicBezTo>
                  <a:pt x="769246" y="-41594"/>
                  <a:pt x="883614" y="46380"/>
                  <a:pt x="1173452" y="0"/>
                </a:cubicBezTo>
                <a:cubicBezTo>
                  <a:pt x="1463291" y="-46380"/>
                  <a:pt x="1637786" y="45886"/>
                  <a:pt x="1797500" y="0"/>
                </a:cubicBezTo>
                <a:cubicBezTo>
                  <a:pt x="1957214" y="-45886"/>
                  <a:pt x="2160595" y="599"/>
                  <a:pt x="2254391" y="0"/>
                </a:cubicBezTo>
                <a:cubicBezTo>
                  <a:pt x="2348187" y="-599"/>
                  <a:pt x="2751637" y="32014"/>
                  <a:pt x="2878438" y="0"/>
                </a:cubicBezTo>
                <a:cubicBezTo>
                  <a:pt x="3005239" y="-32014"/>
                  <a:pt x="3186602" y="63020"/>
                  <a:pt x="3469054" y="0"/>
                </a:cubicBezTo>
                <a:cubicBezTo>
                  <a:pt x="3534722" y="2188"/>
                  <a:pt x="3601855" y="65067"/>
                  <a:pt x="3594999" y="125945"/>
                </a:cubicBezTo>
                <a:cubicBezTo>
                  <a:pt x="3599934" y="373735"/>
                  <a:pt x="3563438" y="407751"/>
                  <a:pt x="3594999" y="629708"/>
                </a:cubicBezTo>
                <a:cubicBezTo>
                  <a:pt x="3592831" y="694440"/>
                  <a:pt x="3542248" y="754173"/>
                  <a:pt x="3469054" y="755653"/>
                </a:cubicBezTo>
                <a:cubicBezTo>
                  <a:pt x="3219813" y="783216"/>
                  <a:pt x="3158708" y="749717"/>
                  <a:pt x="2945300" y="755653"/>
                </a:cubicBezTo>
                <a:cubicBezTo>
                  <a:pt x="2731892" y="761589"/>
                  <a:pt x="2508936" y="751343"/>
                  <a:pt x="2321253" y="755653"/>
                </a:cubicBezTo>
                <a:cubicBezTo>
                  <a:pt x="2133570" y="759963"/>
                  <a:pt x="1851118" y="696921"/>
                  <a:pt x="1697206" y="755653"/>
                </a:cubicBezTo>
                <a:cubicBezTo>
                  <a:pt x="1543294" y="814385"/>
                  <a:pt x="1429596" y="720691"/>
                  <a:pt x="1240315" y="755653"/>
                </a:cubicBezTo>
                <a:cubicBezTo>
                  <a:pt x="1051034" y="790615"/>
                  <a:pt x="830922" y="714499"/>
                  <a:pt x="649699" y="755653"/>
                </a:cubicBezTo>
                <a:cubicBezTo>
                  <a:pt x="468476" y="796807"/>
                  <a:pt x="384059" y="729097"/>
                  <a:pt x="125945" y="755653"/>
                </a:cubicBezTo>
                <a:cubicBezTo>
                  <a:pt x="52159" y="771272"/>
                  <a:pt x="11040" y="701004"/>
                  <a:pt x="0" y="629708"/>
                </a:cubicBezTo>
                <a:cubicBezTo>
                  <a:pt x="-7604" y="468593"/>
                  <a:pt x="13312" y="311579"/>
                  <a:pt x="0" y="125945"/>
                </a:cubicBezTo>
                <a:close/>
              </a:path>
            </a:pathLst>
          </a:custGeom>
          <a:noFill/>
          <a:ln w="28575">
            <a:solidFill>
              <a:schemeClr val="tx1"/>
            </a:solidFill>
            <a:extLst>
              <a:ext uri="{C807C97D-BFC1-408E-A445-0C87EB9F89A2}">
                <ask:lineSketchStyleProps xmlns:ask="http://schemas.microsoft.com/office/drawing/2018/sketchyshapes" sd="214448399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noProof="0" dirty="0" err="1">
                <a:solidFill>
                  <a:schemeClr val="tx1"/>
                </a:solidFill>
                <a:latin typeface="Century Gothic" panose="020F0302020204030204"/>
              </a:rPr>
              <a:t>i</a:t>
            </a:r>
            <a:r>
              <a:rPr lang="en-GB" sz="3000" b="1" spc="300" noProof="0" dirty="0">
                <a:solidFill>
                  <a:schemeClr val="tx1"/>
                </a:solidFill>
                <a:latin typeface="Century Gothic" panose="020F0302020204030204"/>
              </a:rPr>
              <a:t>__________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23" name="Rounded Rectangle 22"/>
          <p:cNvSpPr/>
          <p:nvPr/>
        </p:nvSpPr>
        <p:spPr>
          <a:xfrm>
            <a:off x="4170765" y="3787491"/>
            <a:ext cx="3594998" cy="755653"/>
          </a:xfrm>
          <a:custGeom>
            <a:avLst/>
            <a:gdLst>
              <a:gd name="connsiteX0" fmla="*/ 0 w 3594998"/>
              <a:gd name="connsiteY0" fmla="*/ 125945 h 755653"/>
              <a:gd name="connsiteX1" fmla="*/ 125945 w 3594998"/>
              <a:gd name="connsiteY1" fmla="*/ 0 h 755653"/>
              <a:gd name="connsiteX2" fmla="*/ 649699 w 3594998"/>
              <a:gd name="connsiteY2" fmla="*/ 0 h 755653"/>
              <a:gd name="connsiteX3" fmla="*/ 1140021 w 3594998"/>
              <a:gd name="connsiteY3" fmla="*/ 0 h 755653"/>
              <a:gd name="connsiteX4" fmla="*/ 1764068 w 3594998"/>
              <a:gd name="connsiteY4" fmla="*/ 0 h 755653"/>
              <a:gd name="connsiteX5" fmla="*/ 2254390 w 3594998"/>
              <a:gd name="connsiteY5" fmla="*/ 0 h 755653"/>
              <a:gd name="connsiteX6" fmla="*/ 2711282 w 3594998"/>
              <a:gd name="connsiteY6" fmla="*/ 0 h 755653"/>
              <a:gd name="connsiteX7" fmla="*/ 3469053 w 3594998"/>
              <a:gd name="connsiteY7" fmla="*/ 0 h 755653"/>
              <a:gd name="connsiteX8" fmla="*/ 3594998 w 3594998"/>
              <a:gd name="connsiteY8" fmla="*/ 125945 h 755653"/>
              <a:gd name="connsiteX9" fmla="*/ 3594998 w 3594998"/>
              <a:gd name="connsiteY9" fmla="*/ 629708 h 755653"/>
              <a:gd name="connsiteX10" fmla="*/ 3469053 w 3594998"/>
              <a:gd name="connsiteY10" fmla="*/ 755653 h 755653"/>
              <a:gd name="connsiteX11" fmla="*/ 2911868 w 3594998"/>
              <a:gd name="connsiteY11" fmla="*/ 755653 h 755653"/>
              <a:gd name="connsiteX12" fmla="*/ 2421546 w 3594998"/>
              <a:gd name="connsiteY12" fmla="*/ 755653 h 755653"/>
              <a:gd name="connsiteX13" fmla="*/ 1897792 w 3594998"/>
              <a:gd name="connsiteY13" fmla="*/ 755653 h 755653"/>
              <a:gd name="connsiteX14" fmla="*/ 1340608 w 3594998"/>
              <a:gd name="connsiteY14" fmla="*/ 755653 h 755653"/>
              <a:gd name="connsiteX15" fmla="*/ 783423 w 3594998"/>
              <a:gd name="connsiteY15" fmla="*/ 755653 h 755653"/>
              <a:gd name="connsiteX16" fmla="*/ 125945 w 3594998"/>
              <a:gd name="connsiteY16" fmla="*/ 755653 h 755653"/>
              <a:gd name="connsiteX17" fmla="*/ 0 w 3594998"/>
              <a:gd name="connsiteY17" fmla="*/ 629708 h 755653"/>
              <a:gd name="connsiteX18" fmla="*/ 0 w 3594998"/>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4998" h="755653" extrusionOk="0">
                <a:moveTo>
                  <a:pt x="0" y="125945"/>
                </a:moveTo>
                <a:cubicBezTo>
                  <a:pt x="-15821" y="57452"/>
                  <a:pt x="54072" y="-1414"/>
                  <a:pt x="125945" y="0"/>
                </a:cubicBezTo>
                <a:cubicBezTo>
                  <a:pt x="241540" y="-13800"/>
                  <a:pt x="399818" y="31167"/>
                  <a:pt x="649699" y="0"/>
                </a:cubicBezTo>
                <a:cubicBezTo>
                  <a:pt x="899580" y="-31167"/>
                  <a:pt x="913815" y="33861"/>
                  <a:pt x="1140021" y="0"/>
                </a:cubicBezTo>
                <a:cubicBezTo>
                  <a:pt x="1366227" y="-33861"/>
                  <a:pt x="1504003" y="34027"/>
                  <a:pt x="1764068" y="0"/>
                </a:cubicBezTo>
                <a:cubicBezTo>
                  <a:pt x="2024133" y="-34027"/>
                  <a:pt x="2080479" y="30350"/>
                  <a:pt x="2254390" y="0"/>
                </a:cubicBezTo>
                <a:cubicBezTo>
                  <a:pt x="2428301" y="-30350"/>
                  <a:pt x="2572968" y="9455"/>
                  <a:pt x="2711282" y="0"/>
                </a:cubicBezTo>
                <a:cubicBezTo>
                  <a:pt x="2849596" y="-9455"/>
                  <a:pt x="3311300" y="6551"/>
                  <a:pt x="3469053" y="0"/>
                </a:cubicBezTo>
                <a:cubicBezTo>
                  <a:pt x="3553433" y="4827"/>
                  <a:pt x="3583216" y="45012"/>
                  <a:pt x="3594998" y="125945"/>
                </a:cubicBezTo>
                <a:cubicBezTo>
                  <a:pt x="3596627" y="339430"/>
                  <a:pt x="3562310" y="499049"/>
                  <a:pt x="3594998" y="629708"/>
                </a:cubicBezTo>
                <a:cubicBezTo>
                  <a:pt x="3588120" y="700351"/>
                  <a:pt x="3536703" y="756399"/>
                  <a:pt x="3469053" y="755653"/>
                </a:cubicBezTo>
                <a:cubicBezTo>
                  <a:pt x="3346011" y="783660"/>
                  <a:pt x="3110837" y="712417"/>
                  <a:pt x="2911868" y="755653"/>
                </a:cubicBezTo>
                <a:cubicBezTo>
                  <a:pt x="2712899" y="798889"/>
                  <a:pt x="2651960" y="754907"/>
                  <a:pt x="2421546" y="755653"/>
                </a:cubicBezTo>
                <a:cubicBezTo>
                  <a:pt x="2191132" y="756399"/>
                  <a:pt x="2081135" y="713190"/>
                  <a:pt x="1897792" y="755653"/>
                </a:cubicBezTo>
                <a:cubicBezTo>
                  <a:pt x="1714449" y="798116"/>
                  <a:pt x="1615998" y="702296"/>
                  <a:pt x="1340608" y="755653"/>
                </a:cubicBezTo>
                <a:cubicBezTo>
                  <a:pt x="1065218" y="809010"/>
                  <a:pt x="1049906" y="714846"/>
                  <a:pt x="783423" y="755653"/>
                </a:cubicBezTo>
                <a:cubicBezTo>
                  <a:pt x="516941" y="796460"/>
                  <a:pt x="368801" y="723883"/>
                  <a:pt x="125945" y="755653"/>
                </a:cubicBezTo>
                <a:cubicBezTo>
                  <a:pt x="57293" y="749997"/>
                  <a:pt x="13423" y="700668"/>
                  <a:pt x="0" y="629708"/>
                </a:cubicBezTo>
                <a:cubicBezTo>
                  <a:pt x="-22940" y="397862"/>
                  <a:pt x="22802" y="369616"/>
                  <a:pt x="0" y="125945"/>
                </a:cubicBezTo>
                <a:close/>
              </a:path>
            </a:pathLst>
          </a:custGeom>
          <a:noFill/>
          <a:ln w="28575">
            <a:solidFill>
              <a:schemeClr val="tx1"/>
            </a:solidFill>
            <a:extLst>
              <a:ext uri="{C807C97D-BFC1-408E-A445-0C87EB9F89A2}">
                <ask:lineSketchStyleProps xmlns:ask="http://schemas.microsoft.com/office/drawing/2018/sketchyshapes" sd="378234770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noProof="0">
                <a:solidFill>
                  <a:schemeClr val="tx1"/>
                </a:solidFill>
                <a:latin typeface="Century Gothic" panose="020F0302020204030204"/>
              </a:rPr>
              <a:t>S__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126" name="TextBox 125"/>
          <p:cNvSpPr txBox="1"/>
          <p:nvPr/>
        </p:nvSpPr>
        <p:spPr>
          <a:xfrm rot="20824098">
            <a:off x="4520217" y="705459"/>
            <a:ext cx="3258956" cy="1323439"/>
          </a:xfrm>
          <a:prstGeom prst="rect">
            <a:avLst/>
          </a:prstGeom>
          <a:noFill/>
        </p:spPr>
        <p:txBody>
          <a:bodyPr wrap="square" rtlCol="0">
            <a:spAutoFit/>
          </a:bodyPr>
          <a:lstStyle/>
          <a:p>
            <a:pPr algn="ctr"/>
            <a:r>
              <a:rPr lang="en-GB" sz="4000"/>
              <a:t>funny, enjoyable</a:t>
            </a:r>
            <a:endParaRPr lang="en-GB" sz="4000" dirty="0"/>
          </a:p>
        </p:txBody>
      </p:sp>
      <p:sp>
        <p:nvSpPr>
          <p:cNvPr id="127" name="Rounded Rectangle 126"/>
          <p:cNvSpPr/>
          <p:nvPr/>
        </p:nvSpPr>
        <p:spPr>
          <a:xfrm>
            <a:off x="7876085" y="5539639"/>
            <a:ext cx="3594355" cy="755653"/>
          </a:xfrm>
          <a:custGeom>
            <a:avLst/>
            <a:gdLst>
              <a:gd name="connsiteX0" fmla="*/ 0 w 3594355"/>
              <a:gd name="connsiteY0" fmla="*/ 125945 h 755653"/>
              <a:gd name="connsiteX1" fmla="*/ 125945 w 3594355"/>
              <a:gd name="connsiteY1" fmla="*/ 0 h 755653"/>
              <a:gd name="connsiteX2" fmla="*/ 616173 w 3594355"/>
              <a:gd name="connsiteY2" fmla="*/ 0 h 755653"/>
              <a:gd name="connsiteX3" fmla="*/ 1206675 w 3594355"/>
              <a:gd name="connsiteY3" fmla="*/ 0 h 755653"/>
              <a:gd name="connsiteX4" fmla="*/ 1730328 w 3594355"/>
              <a:gd name="connsiteY4" fmla="*/ 0 h 755653"/>
              <a:gd name="connsiteX5" fmla="*/ 2220556 w 3594355"/>
              <a:gd name="connsiteY5" fmla="*/ 0 h 755653"/>
              <a:gd name="connsiteX6" fmla="*/ 2710785 w 3594355"/>
              <a:gd name="connsiteY6" fmla="*/ 0 h 755653"/>
              <a:gd name="connsiteX7" fmla="*/ 3468410 w 3594355"/>
              <a:gd name="connsiteY7" fmla="*/ 0 h 755653"/>
              <a:gd name="connsiteX8" fmla="*/ 3594355 w 3594355"/>
              <a:gd name="connsiteY8" fmla="*/ 125945 h 755653"/>
              <a:gd name="connsiteX9" fmla="*/ 3594355 w 3594355"/>
              <a:gd name="connsiteY9" fmla="*/ 629708 h 755653"/>
              <a:gd name="connsiteX10" fmla="*/ 3468410 w 3594355"/>
              <a:gd name="connsiteY10" fmla="*/ 755653 h 755653"/>
              <a:gd name="connsiteX11" fmla="*/ 2844483 w 3594355"/>
              <a:gd name="connsiteY11" fmla="*/ 755653 h 755653"/>
              <a:gd name="connsiteX12" fmla="*/ 2354255 w 3594355"/>
              <a:gd name="connsiteY12" fmla="*/ 755653 h 755653"/>
              <a:gd name="connsiteX13" fmla="*/ 1730328 w 3594355"/>
              <a:gd name="connsiteY13" fmla="*/ 755653 h 755653"/>
              <a:gd name="connsiteX14" fmla="*/ 1173251 w 3594355"/>
              <a:gd name="connsiteY14" fmla="*/ 755653 h 755653"/>
              <a:gd name="connsiteX15" fmla="*/ 125945 w 3594355"/>
              <a:gd name="connsiteY15" fmla="*/ 755653 h 755653"/>
              <a:gd name="connsiteX16" fmla="*/ 0 w 3594355"/>
              <a:gd name="connsiteY16" fmla="*/ 629708 h 755653"/>
              <a:gd name="connsiteX17" fmla="*/ 0 w 3594355"/>
              <a:gd name="connsiteY17"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4355" h="755653" fill="none" extrusionOk="0">
                <a:moveTo>
                  <a:pt x="0" y="125945"/>
                </a:moveTo>
                <a:cubicBezTo>
                  <a:pt x="11856" y="55346"/>
                  <a:pt x="70466" y="2878"/>
                  <a:pt x="125945" y="0"/>
                </a:cubicBezTo>
                <a:cubicBezTo>
                  <a:pt x="283396" y="-12795"/>
                  <a:pt x="439831" y="6869"/>
                  <a:pt x="616173" y="0"/>
                </a:cubicBezTo>
                <a:cubicBezTo>
                  <a:pt x="792515" y="-6869"/>
                  <a:pt x="944660" y="41478"/>
                  <a:pt x="1206675" y="0"/>
                </a:cubicBezTo>
                <a:cubicBezTo>
                  <a:pt x="1468690" y="-41478"/>
                  <a:pt x="1522551" y="3846"/>
                  <a:pt x="1730328" y="0"/>
                </a:cubicBezTo>
                <a:cubicBezTo>
                  <a:pt x="1938105" y="-3846"/>
                  <a:pt x="1995103" y="5472"/>
                  <a:pt x="2220556" y="0"/>
                </a:cubicBezTo>
                <a:cubicBezTo>
                  <a:pt x="2446009" y="-5472"/>
                  <a:pt x="2558016" y="52057"/>
                  <a:pt x="2710785" y="0"/>
                </a:cubicBezTo>
                <a:cubicBezTo>
                  <a:pt x="2863554" y="-52057"/>
                  <a:pt x="3239494" y="17103"/>
                  <a:pt x="3468410" y="0"/>
                </a:cubicBezTo>
                <a:cubicBezTo>
                  <a:pt x="3540596" y="5893"/>
                  <a:pt x="3581234" y="46923"/>
                  <a:pt x="3594355" y="125945"/>
                </a:cubicBezTo>
                <a:cubicBezTo>
                  <a:pt x="3627320" y="271520"/>
                  <a:pt x="3554074" y="523813"/>
                  <a:pt x="3594355" y="629708"/>
                </a:cubicBezTo>
                <a:cubicBezTo>
                  <a:pt x="3599137" y="682644"/>
                  <a:pt x="3534728" y="750374"/>
                  <a:pt x="3468410" y="755653"/>
                </a:cubicBezTo>
                <a:cubicBezTo>
                  <a:pt x="3201358" y="789965"/>
                  <a:pt x="3014669" y="680974"/>
                  <a:pt x="2844483" y="755653"/>
                </a:cubicBezTo>
                <a:cubicBezTo>
                  <a:pt x="2674297" y="830332"/>
                  <a:pt x="2574764" y="739209"/>
                  <a:pt x="2354255" y="755653"/>
                </a:cubicBezTo>
                <a:cubicBezTo>
                  <a:pt x="2133746" y="772097"/>
                  <a:pt x="1922215" y="733393"/>
                  <a:pt x="1730328" y="755653"/>
                </a:cubicBezTo>
                <a:cubicBezTo>
                  <a:pt x="1538441" y="777913"/>
                  <a:pt x="1433288" y="741025"/>
                  <a:pt x="1173251" y="755653"/>
                </a:cubicBezTo>
                <a:cubicBezTo>
                  <a:pt x="913214" y="770281"/>
                  <a:pt x="552495" y="677553"/>
                  <a:pt x="125945" y="755653"/>
                </a:cubicBezTo>
                <a:cubicBezTo>
                  <a:pt x="46254" y="770675"/>
                  <a:pt x="5545" y="704895"/>
                  <a:pt x="0" y="629708"/>
                </a:cubicBezTo>
                <a:cubicBezTo>
                  <a:pt x="-44106" y="525938"/>
                  <a:pt x="8206" y="335005"/>
                  <a:pt x="0" y="125945"/>
                </a:cubicBezTo>
                <a:close/>
              </a:path>
              <a:path w="3594355" h="755653" stroke="0" extrusionOk="0">
                <a:moveTo>
                  <a:pt x="0" y="125945"/>
                </a:moveTo>
                <a:cubicBezTo>
                  <a:pt x="-1326" y="61059"/>
                  <a:pt x="52943" y="10737"/>
                  <a:pt x="125945" y="0"/>
                </a:cubicBezTo>
                <a:cubicBezTo>
                  <a:pt x="228177" y="-8705"/>
                  <a:pt x="417457" y="31869"/>
                  <a:pt x="616173" y="0"/>
                </a:cubicBezTo>
                <a:cubicBezTo>
                  <a:pt x="814889" y="-31869"/>
                  <a:pt x="998793" y="22119"/>
                  <a:pt x="1139826" y="0"/>
                </a:cubicBezTo>
                <a:cubicBezTo>
                  <a:pt x="1280859" y="-22119"/>
                  <a:pt x="1545752" y="7532"/>
                  <a:pt x="1696904" y="0"/>
                </a:cubicBezTo>
                <a:cubicBezTo>
                  <a:pt x="1848056" y="-7532"/>
                  <a:pt x="2116820" y="20079"/>
                  <a:pt x="2320830" y="0"/>
                </a:cubicBezTo>
                <a:cubicBezTo>
                  <a:pt x="2524840" y="-20079"/>
                  <a:pt x="2626030" y="59119"/>
                  <a:pt x="2877908" y="0"/>
                </a:cubicBezTo>
                <a:cubicBezTo>
                  <a:pt x="3129786" y="-59119"/>
                  <a:pt x="3300990" y="68410"/>
                  <a:pt x="3468410" y="0"/>
                </a:cubicBezTo>
                <a:cubicBezTo>
                  <a:pt x="3538370" y="-1494"/>
                  <a:pt x="3604362" y="40505"/>
                  <a:pt x="3594355" y="125945"/>
                </a:cubicBezTo>
                <a:cubicBezTo>
                  <a:pt x="3612571" y="286425"/>
                  <a:pt x="3557645" y="478364"/>
                  <a:pt x="3594355" y="629708"/>
                </a:cubicBezTo>
                <a:cubicBezTo>
                  <a:pt x="3577938" y="700932"/>
                  <a:pt x="3546209" y="747975"/>
                  <a:pt x="3468410" y="755653"/>
                </a:cubicBezTo>
                <a:cubicBezTo>
                  <a:pt x="3259625" y="786558"/>
                  <a:pt x="3233426" y="718478"/>
                  <a:pt x="3011606" y="755653"/>
                </a:cubicBezTo>
                <a:cubicBezTo>
                  <a:pt x="2789786" y="792828"/>
                  <a:pt x="2687165" y="718884"/>
                  <a:pt x="2454529" y="755653"/>
                </a:cubicBezTo>
                <a:cubicBezTo>
                  <a:pt x="2221893" y="792422"/>
                  <a:pt x="2169351" y="749657"/>
                  <a:pt x="1930876" y="755653"/>
                </a:cubicBezTo>
                <a:cubicBezTo>
                  <a:pt x="1692401" y="761649"/>
                  <a:pt x="1561828" y="754095"/>
                  <a:pt x="1440648" y="755653"/>
                </a:cubicBezTo>
                <a:cubicBezTo>
                  <a:pt x="1319468" y="757211"/>
                  <a:pt x="1094275" y="747649"/>
                  <a:pt x="916995" y="755653"/>
                </a:cubicBezTo>
                <a:cubicBezTo>
                  <a:pt x="739715" y="763657"/>
                  <a:pt x="307705" y="667768"/>
                  <a:pt x="125945" y="755653"/>
                </a:cubicBezTo>
                <a:cubicBezTo>
                  <a:pt x="47024" y="760236"/>
                  <a:pt x="-15197" y="698141"/>
                  <a:pt x="0" y="629708"/>
                </a:cubicBezTo>
                <a:cubicBezTo>
                  <a:pt x="-31321" y="401794"/>
                  <a:pt x="34124" y="307944"/>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271969705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chemeClr val="tx1"/>
                </a:solidFill>
                <a:latin typeface="Century Gothic" panose="020F0302020204030204"/>
              </a:rPr>
              <a:t>der Schmerz</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28" name="Rounded Rectangle 127"/>
          <p:cNvSpPr/>
          <p:nvPr/>
        </p:nvSpPr>
        <p:spPr>
          <a:xfrm>
            <a:off x="7890529" y="3788014"/>
            <a:ext cx="3584275" cy="755653"/>
          </a:xfrm>
          <a:custGeom>
            <a:avLst/>
            <a:gdLst>
              <a:gd name="connsiteX0" fmla="*/ 0 w 3584275"/>
              <a:gd name="connsiteY0" fmla="*/ 125945 h 755653"/>
              <a:gd name="connsiteX1" fmla="*/ 125945 w 3584275"/>
              <a:gd name="connsiteY1" fmla="*/ 0 h 755653"/>
              <a:gd name="connsiteX2" fmla="*/ 648019 w 3584275"/>
              <a:gd name="connsiteY2" fmla="*/ 0 h 755653"/>
              <a:gd name="connsiteX3" fmla="*/ 1136768 w 3584275"/>
              <a:gd name="connsiteY3" fmla="*/ 0 h 755653"/>
              <a:gd name="connsiteX4" fmla="*/ 1692166 w 3584275"/>
              <a:gd name="connsiteY4" fmla="*/ 0 h 755653"/>
              <a:gd name="connsiteX5" fmla="*/ 2314211 w 3584275"/>
              <a:gd name="connsiteY5" fmla="*/ 0 h 755653"/>
              <a:gd name="connsiteX6" fmla="*/ 2769637 w 3584275"/>
              <a:gd name="connsiteY6" fmla="*/ 0 h 755653"/>
              <a:gd name="connsiteX7" fmla="*/ 3458330 w 3584275"/>
              <a:gd name="connsiteY7" fmla="*/ 0 h 755653"/>
              <a:gd name="connsiteX8" fmla="*/ 3584275 w 3584275"/>
              <a:gd name="connsiteY8" fmla="*/ 125945 h 755653"/>
              <a:gd name="connsiteX9" fmla="*/ 3584275 w 3584275"/>
              <a:gd name="connsiteY9" fmla="*/ 629708 h 755653"/>
              <a:gd name="connsiteX10" fmla="*/ 3458330 w 3584275"/>
              <a:gd name="connsiteY10" fmla="*/ 755653 h 755653"/>
              <a:gd name="connsiteX11" fmla="*/ 2936256 w 3584275"/>
              <a:gd name="connsiteY11" fmla="*/ 755653 h 755653"/>
              <a:gd name="connsiteX12" fmla="*/ 2414183 w 3584275"/>
              <a:gd name="connsiteY12" fmla="*/ 755653 h 755653"/>
              <a:gd name="connsiteX13" fmla="*/ 1792138 w 3584275"/>
              <a:gd name="connsiteY13" fmla="*/ 755653 h 755653"/>
              <a:gd name="connsiteX14" fmla="*/ 1303388 w 3584275"/>
              <a:gd name="connsiteY14" fmla="*/ 755653 h 755653"/>
              <a:gd name="connsiteX15" fmla="*/ 814638 w 3584275"/>
              <a:gd name="connsiteY15" fmla="*/ 755653 h 755653"/>
              <a:gd name="connsiteX16" fmla="*/ 125945 w 3584275"/>
              <a:gd name="connsiteY16" fmla="*/ 755653 h 755653"/>
              <a:gd name="connsiteX17" fmla="*/ 0 w 3584275"/>
              <a:gd name="connsiteY17" fmla="*/ 629708 h 755653"/>
              <a:gd name="connsiteX18" fmla="*/ 0 w 3584275"/>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4275" h="755653" fill="none" extrusionOk="0">
                <a:moveTo>
                  <a:pt x="0" y="125945"/>
                </a:moveTo>
                <a:cubicBezTo>
                  <a:pt x="16849" y="60425"/>
                  <a:pt x="52826" y="8660"/>
                  <a:pt x="125945" y="0"/>
                </a:cubicBezTo>
                <a:cubicBezTo>
                  <a:pt x="338276" y="-62196"/>
                  <a:pt x="523305" y="42910"/>
                  <a:pt x="648019" y="0"/>
                </a:cubicBezTo>
                <a:cubicBezTo>
                  <a:pt x="772733" y="-42910"/>
                  <a:pt x="928285" y="9641"/>
                  <a:pt x="1136768" y="0"/>
                </a:cubicBezTo>
                <a:cubicBezTo>
                  <a:pt x="1345251" y="-9641"/>
                  <a:pt x="1486762" y="39763"/>
                  <a:pt x="1692166" y="0"/>
                </a:cubicBezTo>
                <a:cubicBezTo>
                  <a:pt x="1897570" y="-39763"/>
                  <a:pt x="2081848" y="55724"/>
                  <a:pt x="2314211" y="0"/>
                </a:cubicBezTo>
                <a:cubicBezTo>
                  <a:pt x="2546574" y="-55724"/>
                  <a:pt x="2650880" y="4126"/>
                  <a:pt x="2769637" y="0"/>
                </a:cubicBezTo>
                <a:cubicBezTo>
                  <a:pt x="2888394" y="-4126"/>
                  <a:pt x="3288232" y="80161"/>
                  <a:pt x="3458330" y="0"/>
                </a:cubicBezTo>
                <a:cubicBezTo>
                  <a:pt x="3510471" y="5034"/>
                  <a:pt x="3583294" y="58229"/>
                  <a:pt x="3584275" y="125945"/>
                </a:cubicBezTo>
                <a:cubicBezTo>
                  <a:pt x="3613167" y="264966"/>
                  <a:pt x="3545245" y="414216"/>
                  <a:pt x="3584275" y="629708"/>
                </a:cubicBezTo>
                <a:cubicBezTo>
                  <a:pt x="3599810" y="712872"/>
                  <a:pt x="3529391" y="749182"/>
                  <a:pt x="3458330" y="755653"/>
                </a:cubicBezTo>
                <a:cubicBezTo>
                  <a:pt x="3346065" y="813248"/>
                  <a:pt x="3131235" y="728662"/>
                  <a:pt x="2936256" y="755653"/>
                </a:cubicBezTo>
                <a:cubicBezTo>
                  <a:pt x="2741277" y="782644"/>
                  <a:pt x="2590780" y="697091"/>
                  <a:pt x="2414183" y="755653"/>
                </a:cubicBezTo>
                <a:cubicBezTo>
                  <a:pt x="2237586" y="814215"/>
                  <a:pt x="1918030" y="719733"/>
                  <a:pt x="1792138" y="755653"/>
                </a:cubicBezTo>
                <a:cubicBezTo>
                  <a:pt x="1666246" y="791573"/>
                  <a:pt x="1543712" y="698311"/>
                  <a:pt x="1303388" y="755653"/>
                </a:cubicBezTo>
                <a:cubicBezTo>
                  <a:pt x="1063064" y="812995"/>
                  <a:pt x="969567" y="738047"/>
                  <a:pt x="814638" y="755653"/>
                </a:cubicBezTo>
                <a:cubicBezTo>
                  <a:pt x="659709" y="773259"/>
                  <a:pt x="396880" y="741750"/>
                  <a:pt x="125945" y="755653"/>
                </a:cubicBezTo>
                <a:cubicBezTo>
                  <a:pt x="65419" y="749797"/>
                  <a:pt x="-13965" y="705970"/>
                  <a:pt x="0" y="629708"/>
                </a:cubicBezTo>
                <a:cubicBezTo>
                  <a:pt x="-15476" y="411319"/>
                  <a:pt x="30866" y="315049"/>
                  <a:pt x="0" y="125945"/>
                </a:cubicBezTo>
                <a:close/>
              </a:path>
              <a:path w="3584275" h="755653" stroke="0" extrusionOk="0">
                <a:moveTo>
                  <a:pt x="0" y="125945"/>
                </a:moveTo>
                <a:cubicBezTo>
                  <a:pt x="-3401" y="74331"/>
                  <a:pt x="45008" y="-3447"/>
                  <a:pt x="125945" y="0"/>
                </a:cubicBezTo>
                <a:cubicBezTo>
                  <a:pt x="315344" y="-20125"/>
                  <a:pt x="420140" y="38297"/>
                  <a:pt x="581371" y="0"/>
                </a:cubicBezTo>
                <a:cubicBezTo>
                  <a:pt x="742602" y="-38297"/>
                  <a:pt x="912706" y="27772"/>
                  <a:pt x="1036797" y="0"/>
                </a:cubicBezTo>
                <a:cubicBezTo>
                  <a:pt x="1160888" y="-27772"/>
                  <a:pt x="1504611" y="25867"/>
                  <a:pt x="1625518" y="0"/>
                </a:cubicBezTo>
                <a:cubicBezTo>
                  <a:pt x="1746425" y="-25867"/>
                  <a:pt x="1988530" y="59565"/>
                  <a:pt x="2147592" y="0"/>
                </a:cubicBezTo>
                <a:cubicBezTo>
                  <a:pt x="2306654" y="-59565"/>
                  <a:pt x="2530888" y="26493"/>
                  <a:pt x="2769637" y="0"/>
                </a:cubicBezTo>
                <a:cubicBezTo>
                  <a:pt x="3008387" y="-26493"/>
                  <a:pt x="3315637" y="9330"/>
                  <a:pt x="3458330" y="0"/>
                </a:cubicBezTo>
                <a:cubicBezTo>
                  <a:pt x="3530252" y="-5912"/>
                  <a:pt x="3588445" y="61215"/>
                  <a:pt x="3584275" y="125945"/>
                </a:cubicBezTo>
                <a:cubicBezTo>
                  <a:pt x="3597445" y="364997"/>
                  <a:pt x="3534918" y="438640"/>
                  <a:pt x="3584275" y="629708"/>
                </a:cubicBezTo>
                <a:cubicBezTo>
                  <a:pt x="3572953" y="701554"/>
                  <a:pt x="3533891" y="747567"/>
                  <a:pt x="3458330" y="755653"/>
                </a:cubicBezTo>
                <a:cubicBezTo>
                  <a:pt x="3304342" y="789011"/>
                  <a:pt x="3051218" y="709479"/>
                  <a:pt x="2869609" y="755653"/>
                </a:cubicBezTo>
                <a:cubicBezTo>
                  <a:pt x="2688000" y="801827"/>
                  <a:pt x="2443750" y="736961"/>
                  <a:pt x="2314211" y="755653"/>
                </a:cubicBezTo>
                <a:cubicBezTo>
                  <a:pt x="2184672" y="774345"/>
                  <a:pt x="1957456" y="710499"/>
                  <a:pt x="1792138" y="755653"/>
                </a:cubicBezTo>
                <a:cubicBezTo>
                  <a:pt x="1626820" y="800807"/>
                  <a:pt x="1515504" y="731543"/>
                  <a:pt x="1303388" y="755653"/>
                </a:cubicBezTo>
                <a:cubicBezTo>
                  <a:pt x="1091272" y="779763"/>
                  <a:pt x="877861" y="711675"/>
                  <a:pt x="747990" y="755653"/>
                </a:cubicBezTo>
                <a:cubicBezTo>
                  <a:pt x="618119" y="799631"/>
                  <a:pt x="393785" y="691218"/>
                  <a:pt x="125945" y="755653"/>
                </a:cubicBezTo>
                <a:cubicBezTo>
                  <a:pt x="45848" y="763290"/>
                  <a:pt x="582" y="683839"/>
                  <a:pt x="0" y="629708"/>
                </a:cubicBezTo>
                <a:cubicBezTo>
                  <a:pt x="-15786" y="466914"/>
                  <a:pt x="7241" y="272543"/>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151775149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chemeClr val="tx1"/>
                </a:solidFill>
                <a:latin typeface="Century Gothic" panose="020F0302020204030204"/>
              </a:rPr>
              <a:t>wunderbar</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29" name="Rounded Rectangle 128"/>
          <p:cNvSpPr/>
          <p:nvPr/>
        </p:nvSpPr>
        <p:spPr>
          <a:xfrm>
            <a:off x="1118593" y="4676264"/>
            <a:ext cx="2920304" cy="755653"/>
          </a:xfrm>
          <a:custGeom>
            <a:avLst/>
            <a:gdLst>
              <a:gd name="connsiteX0" fmla="*/ 0 w 2920304"/>
              <a:gd name="connsiteY0" fmla="*/ 125945 h 755653"/>
              <a:gd name="connsiteX1" fmla="*/ 125945 w 2920304"/>
              <a:gd name="connsiteY1" fmla="*/ 0 h 755653"/>
              <a:gd name="connsiteX2" fmla="*/ 579575 w 2920304"/>
              <a:gd name="connsiteY2" fmla="*/ 0 h 755653"/>
              <a:gd name="connsiteX3" fmla="*/ 1033206 w 2920304"/>
              <a:gd name="connsiteY3" fmla="*/ 0 h 755653"/>
              <a:gd name="connsiteX4" fmla="*/ 1593573 w 2920304"/>
              <a:gd name="connsiteY4" fmla="*/ 0 h 755653"/>
              <a:gd name="connsiteX5" fmla="*/ 2153940 w 2920304"/>
              <a:gd name="connsiteY5" fmla="*/ 0 h 755653"/>
              <a:gd name="connsiteX6" fmla="*/ 2794359 w 2920304"/>
              <a:gd name="connsiteY6" fmla="*/ 0 h 755653"/>
              <a:gd name="connsiteX7" fmla="*/ 2920304 w 2920304"/>
              <a:gd name="connsiteY7" fmla="*/ 125945 h 755653"/>
              <a:gd name="connsiteX8" fmla="*/ 2920304 w 2920304"/>
              <a:gd name="connsiteY8" fmla="*/ 629708 h 755653"/>
              <a:gd name="connsiteX9" fmla="*/ 2794359 w 2920304"/>
              <a:gd name="connsiteY9" fmla="*/ 755653 h 755653"/>
              <a:gd name="connsiteX10" fmla="*/ 2287360 w 2920304"/>
              <a:gd name="connsiteY10" fmla="*/ 755653 h 755653"/>
              <a:gd name="connsiteX11" fmla="*/ 1753678 w 2920304"/>
              <a:gd name="connsiteY11" fmla="*/ 755653 h 755653"/>
              <a:gd name="connsiteX12" fmla="*/ 1300047 w 2920304"/>
              <a:gd name="connsiteY12" fmla="*/ 755653 h 755653"/>
              <a:gd name="connsiteX13" fmla="*/ 846417 w 2920304"/>
              <a:gd name="connsiteY13" fmla="*/ 755653 h 755653"/>
              <a:gd name="connsiteX14" fmla="*/ 125945 w 2920304"/>
              <a:gd name="connsiteY14" fmla="*/ 755653 h 755653"/>
              <a:gd name="connsiteX15" fmla="*/ 0 w 2920304"/>
              <a:gd name="connsiteY15" fmla="*/ 629708 h 755653"/>
              <a:gd name="connsiteX16" fmla="*/ 0 w 2920304"/>
              <a:gd name="connsiteY16"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0304" h="755653" fill="none" extrusionOk="0">
                <a:moveTo>
                  <a:pt x="0" y="125945"/>
                </a:moveTo>
                <a:cubicBezTo>
                  <a:pt x="-233" y="64027"/>
                  <a:pt x="57233" y="-8585"/>
                  <a:pt x="125945" y="0"/>
                </a:cubicBezTo>
                <a:cubicBezTo>
                  <a:pt x="270815" y="-46599"/>
                  <a:pt x="479212" y="22647"/>
                  <a:pt x="579575" y="0"/>
                </a:cubicBezTo>
                <a:cubicBezTo>
                  <a:pt x="679938" y="-22647"/>
                  <a:pt x="931339" y="40717"/>
                  <a:pt x="1033206" y="0"/>
                </a:cubicBezTo>
                <a:cubicBezTo>
                  <a:pt x="1135073" y="-40717"/>
                  <a:pt x="1468700" y="23563"/>
                  <a:pt x="1593573" y="0"/>
                </a:cubicBezTo>
                <a:cubicBezTo>
                  <a:pt x="1718446" y="-23563"/>
                  <a:pt x="1961013" y="53849"/>
                  <a:pt x="2153940" y="0"/>
                </a:cubicBezTo>
                <a:cubicBezTo>
                  <a:pt x="2346867" y="-53849"/>
                  <a:pt x="2512483" y="41008"/>
                  <a:pt x="2794359" y="0"/>
                </a:cubicBezTo>
                <a:cubicBezTo>
                  <a:pt x="2867140" y="-19380"/>
                  <a:pt x="2922528" y="53643"/>
                  <a:pt x="2920304" y="125945"/>
                </a:cubicBezTo>
                <a:cubicBezTo>
                  <a:pt x="2944136" y="257385"/>
                  <a:pt x="2915977" y="461647"/>
                  <a:pt x="2920304" y="629708"/>
                </a:cubicBezTo>
                <a:cubicBezTo>
                  <a:pt x="2924480" y="700389"/>
                  <a:pt x="2865345" y="753768"/>
                  <a:pt x="2794359" y="755653"/>
                </a:cubicBezTo>
                <a:cubicBezTo>
                  <a:pt x="2639601" y="756189"/>
                  <a:pt x="2466470" y="730788"/>
                  <a:pt x="2287360" y="755653"/>
                </a:cubicBezTo>
                <a:cubicBezTo>
                  <a:pt x="2108250" y="780518"/>
                  <a:pt x="1896776" y="740532"/>
                  <a:pt x="1753678" y="755653"/>
                </a:cubicBezTo>
                <a:cubicBezTo>
                  <a:pt x="1610580" y="770774"/>
                  <a:pt x="1503417" y="727225"/>
                  <a:pt x="1300047" y="755653"/>
                </a:cubicBezTo>
                <a:cubicBezTo>
                  <a:pt x="1096677" y="784081"/>
                  <a:pt x="948053" y="709578"/>
                  <a:pt x="846417" y="755653"/>
                </a:cubicBezTo>
                <a:cubicBezTo>
                  <a:pt x="744781" y="801728"/>
                  <a:pt x="283362" y="672593"/>
                  <a:pt x="125945" y="755653"/>
                </a:cubicBezTo>
                <a:cubicBezTo>
                  <a:pt x="50555" y="763988"/>
                  <a:pt x="2796" y="707390"/>
                  <a:pt x="0" y="629708"/>
                </a:cubicBezTo>
                <a:cubicBezTo>
                  <a:pt x="-49443" y="455479"/>
                  <a:pt x="4938" y="375893"/>
                  <a:pt x="0" y="125945"/>
                </a:cubicBezTo>
                <a:close/>
              </a:path>
              <a:path w="2920304" h="755653" stroke="0" extrusionOk="0">
                <a:moveTo>
                  <a:pt x="0" y="125945"/>
                </a:moveTo>
                <a:cubicBezTo>
                  <a:pt x="-12116" y="48232"/>
                  <a:pt x="58528" y="16500"/>
                  <a:pt x="125945" y="0"/>
                </a:cubicBezTo>
                <a:cubicBezTo>
                  <a:pt x="226859" y="-46156"/>
                  <a:pt x="396915" y="6165"/>
                  <a:pt x="579575" y="0"/>
                </a:cubicBezTo>
                <a:cubicBezTo>
                  <a:pt x="762235" y="-6165"/>
                  <a:pt x="938185" y="49217"/>
                  <a:pt x="1033206" y="0"/>
                </a:cubicBezTo>
                <a:cubicBezTo>
                  <a:pt x="1128227" y="-49217"/>
                  <a:pt x="1273482" y="47289"/>
                  <a:pt x="1513520" y="0"/>
                </a:cubicBezTo>
                <a:cubicBezTo>
                  <a:pt x="1753558" y="-47289"/>
                  <a:pt x="1798549" y="38177"/>
                  <a:pt x="2020519" y="0"/>
                </a:cubicBezTo>
                <a:cubicBezTo>
                  <a:pt x="2242489" y="-38177"/>
                  <a:pt x="2619938" y="22904"/>
                  <a:pt x="2794359" y="0"/>
                </a:cubicBezTo>
                <a:cubicBezTo>
                  <a:pt x="2846822" y="5450"/>
                  <a:pt x="2930264" y="63441"/>
                  <a:pt x="2920304" y="125945"/>
                </a:cubicBezTo>
                <a:cubicBezTo>
                  <a:pt x="2968214" y="252559"/>
                  <a:pt x="2870498" y="438509"/>
                  <a:pt x="2920304" y="629708"/>
                </a:cubicBezTo>
                <a:cubicBezTo>
                  <a:pt x="2919043" y="702466"/>
                  <a:pt x="2876326" y="770817"/>
                  <a:pt x="2794359" y="755653"/>
                </a:cubicBezTo>
                <a:cubicBezTo>
                  <a:pt x="2598016" y="782639"/>
                  <a:pt x="2413394" y="700722"/>
                  <a:pt x="2260676" y="755653"/>
                </a:cubicBezTo>
                <a:cubicBezTo>
                  <a:pt x="2107958" y="810584"/>
                  <a:pt x="1877199" y="700970"/>
                  <a:pt x="1726993" y="755653"/>
                </a:cubicBezTo>
                <a:cubicBezTo>
                  <a:pt x="1576787" y="810336"/>
                  <a:pt x="1321364" y="726375"/>
                  <a:pt x="1193311" y="755653"/>
                </a:cubicBezTo>
                <a:cubicBezTo>
                  <a:pt x="1065258" y="784931"/>
                  <a:pt x="846524" y="739942"/>
                  <a:pt x="739680" y="755653"/>
                </a:cubicBezTo>
                <a:cubicBezTo>
                  <a:pt x="632836" y="771364"/>
                  <a:pt x="329004" y="729356"/>
                  <a:pt x="125945" y="755653"/>
                </a:cubicBezTo>
                <a:cubicBezTo>
                  <a:pt x="60888" y="769717"/>
                  <a:pt x="-6048" y="697661"/>
                  <a:pt x="0" y="629708"/>
                </a:cubicBezTo>
                <a:cubicBezTo>
                  <a:pt x="-24996" y="415679"/>
                  <a:pt x="1357" y="313691"/>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5121054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chemeClr val="tx1"/>
                </a:solidFill>
                <a:latin typeface="Century Gothic" panose="020F0302020204030204"/>
              </a:rPr>
              <a:t>die Lust</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31" name="Rounded Rectangle 130"/>
          <p:cNvSpPr/>
          <p:nvPr/>
        </p:nvSpPr>
        <p:spPr>
          <a:xfrm>
            <a:off x="4150638" y="3776563"/>
            <a:ext cx="3609083" cy="755653"/>
          </a:xfrm>
          <a:custGeom>
            <a:avLst/>
            <a:gdLst>
              <a:gd name="connsiteX0" fmla="*/ 0 w 3609083"/>
              <a:gd name="connsiteY0" fmla="*/ 125945 h 755653"/>
              <a:gd name="connsiteX1" fmla="*/ 125945 w 3609083"/>
              <a:gd name="connsiteY1" fmla="*/ 0 h 755653"/>
              <a:gd name="connsiteX2" fmla="*/ 752621 w 3609083"/>
              <a:gd name="connsiteY2" fmla="*/ 0 h 755653"/>
              <a:gd name="connsiteX3" fmla="*/ 1245009 w 3609083"/>
              <a:gd name="connsiteY3" fmla="*/ 0 h 755653"/>
              <a:gd name="connsiteX4" fmla="*/ 1737398 w 3609083"/>
              <a:gd name="connsiteY4" fmla="*/ 0 h 755653"/>
              <a:gd name="connsiteX5" fmla="*/ 2196214 w 3609083"/>
              <a:gd name="connsiteY5" fmla="*/ 0 h 755653"/>
              <a:gd name="connsiteX6" fmla="*/ 2722174 w 3609083"/>
              <a:gd name="connsiteY6" fmla="*/ 0 h 755653"/>
              <a:gd name="connsiteX7" fmla="*/ 3483138 w 3609083"/>
              <a:gd name="connsiteY7" fmla="*/ 0 h 755653"/>
              <a:gd name="connsiteX8" fmla="*/ 3609083 w 3609083"/>
              <a:gd name="connsiteY8" fmla="*/ 125945 h 755653"/>
              <a:gd name="connsiteX9" fmla="*/ 3609083 w 3609083"/>
              <a:gd name="connsiteY9" fmla="*/ 629708 h 755653"/>
              <a:gd name="connsiteX10" fmla="*/ 3483138 w 3609083"/>
              <a:gd name="connsiteY10" fmla="*/ 755653 h 755653"/>
              <a:gd name="connsiteX11" fmla="*/ 2856462 w 3609083"/>
              <a:gd name="connsiteY11" fmla="*/ 755653 h 755653"/>
              <a:gd name="connsiteX12" fmla="*/ 2364074 w 3609083"/>
              <a:gd name="connsiteY12" fmla="*/ 755653 h 755653"/>
              <a:gd name="connsiteX13" fmla="*/ 1737398 w 3609083"/>
              <a:gd name="connsiteY13" fmla="*/ 755653 h 755653"/>
              <a:gd name="connsiteX14" fmla="*/ 1110722 w 3609083"/>
              <a:gd name="connsiteY14" fmla="*/ 755653 h 755653"/>
              <a:gd name="connsiteX15" fmla="*/ 125945 w 3609083"/>
              <a:gd name="connsiteY15" fmla="*/ 755653 h 755653"/>
              <a:gd name="connsiteX16" fmla="*/ 0 w 3609083"/>
              <a:gd name="connsiteY16" fmla="*/ 629708 h 755653"/>
              <a:gd name="connsiteX17" fmla="*/ 0 w 3609083"/>
              <a:gd name="connsiteY17"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9083" h="755653" fill="none" extrusionOk="0">
                <a:moveTo>
                  <a:pt x="0" y="125945"/>
                </a:moveTo>
                <a:cubicBezTo>
                  <a:pt x="-3065" y="64978"/>
                  <a:pt x="66684" y="-1370"/>
                  <a:pt x="125945" y="0"/>
                </a:cubicBezTo>
                <a:cubicBezTo>
                  <a:pt x="316275" y="-17288"/>
                  <a:pt x="463843" y="19219"/>
                  <a:pt x="752621" y="0"/>
                </a:cubicBezTo>
                <a:cubicBezTo>
                  <a:pt x="1041399" y="-19219"/>
                  <a:pt x="1063076" y="42492"/>
                  <a:pt x="1245009" y="0"/>
                </a:cubicBezTo>
                <a:cubicBezTo>
                  <a:pt x="1426942" y="-42492"/>
                  <a:pt x="1597823" y="46216"/>
                  <a:pt x="1737398" y="0"/>
                </a:cubicBezTo>
                <a:cubicBezTo>
                  <a:pt x="1876973" y="-46216"/>
                  <a:pt x="2021950" y="1277"/>
                  <a:pt x="2196214" y="0"/>
                </a:cubicBezTo>
                <a:cubicBezTo>
                  <a:pt x="2370478" y="-1277"/>
                  <a:pt x="2499661" y="52868"/>
                  <a:pt x="2722174" y="0"/>
                </a:cubicBezTo>
                <a:cubicBezTo>
                  <a:pt x="2944687" y="-52868"/>
                  <a:pt x="3118230" y="65770"/>
                  <a:pt x="3483138" y="0"/>
                </a:cubicBezTo>
                <a:cubicBezTo>
                  <a:pt x="3567860" y="-758"/>
                  <a:pt x="3616689" y="44590"/>
                  <a:pt x="3609083" y="125945"/>
                </a:cubicBezTo>
                <a:cubicBezTo>
                  <a:pt x="3642557" y="235250"/>
                  <a:pt x="3557963" y="411450"/>
                  <a:pt x="3609083" y="629708"/>
                </a:cubicBezTo>
                <a:cubicBezTo>
                  <a:pt x="3593499" y="709258"/>
                  <a:pt x="3553941" y="749018"/>
                  <a:pt x="3483138" y="755653"/>
                </a:cubicBezTo>
                <a:cubicBezTo>
                  <a:pt x="3208158" y="794898"/>
                  <a:pt x="3162373" y="715890"/>
                  <a:pt x="2856462" y="755653"/>
                </a:cubicBezTo>
                <a:cubicBezTo>
                  <a:pt x="2550551" y="795416"/>
                  <a:pt x="2591738" y="736638"/>
                  <a:pt x="2364074" y="755653"/>
                </a:cubicBezTo>
                <a:cubicBezTo>
                  <a:pt x="2136410" y="774668"/>
                  <a:pt x="1989937" y="687407"/>
                  <a:pt x="1737398" y="755653"/>
                </a:cubicBezTo>
                <a:cubicBezTo>
                  <a:pt x="1484859" y="823899"/>
                  <a:pt x="1363373" y="749108"/>
                  <a:pt x="1110722" y="755653"/>
                </a:cubicBezTo>
                <a:cubicBezTo>
                  <a:pt x="858071" y="762198"/>
                  <a:pt x="374442" y="667236"/>
                  <a:pt x="125945" y="755653"/>
                </a:cubicBezTo>
                <a:cubicBezTo>
                  <a:pt x="65407" y="740210"/>
                  <a:pt x="13827" y="710759"/>
                  <a:pt x="0" y="629708"/>
                </a:cubicBezTo>
                <a:cubicBezTo>
                  <a:pt x="-40323" y="435696"/>
                  <a:pt x="59217" y="255320"/>
                  <a:pt x="0" y="125945"/>
                </a:cubicBezTo>
                <a:close/>
              </a:path>
              <a:path w="3609083" h="755653" stroke="0" extrusionOk="0">
                <a:moveTo>
                  <a:pt x="0" y="125945"/>
                </a:moveTo>
                <a:cubicBezTo>
                  <a:pt x="18912" y="59961"/>
                  <a:pt x="51221" y="1038"/>
                  <a:pt x="125945" y="0"/>
                </a:cubicBezTo>
                <a:cubicBezTo>
                  <a:pt x="308407" y="-18370"/>
                  <a:pt x="498762" y="28993"/>
                  <a:pt x="651905" y="0"/>
                </a:cubicBezTo>
                <a:cubicBezTo>
                  <a:pt x="805048" y="-28993"/>
                  <a:pt x="980809" y="25794"/>
                  <a:pt x="1177865" y="0"/>
                </a:cubicBezTo>
                <a:cubicBezTo>
                  <a:pt x="1374921" y="-25794"/>
                  <a:pt x="1608341" y="71552"/>
                  <a:pt x="1804541" y="0"/>
                </a:cubicBezTo>
                <a:cubicBezTo>
                  <a:pt x="2000741" y="-71552"/>
                  <a:pt x="2165001" y="9883"/>
                  <a:pt x="2263358" y="0"/>
                </a:cubicBezTo>
                <a:cubicBezTo>
                  <a:pt x="2361715" y="-9883"/>
                  <a:pt x="2513826" y="28342"/>
                  <a:pt x="2755746" y="0"/>
                </a:cubicBezTo>
                <a:cubicBezTo>
                  <a:pt x="2997666" y="-28342"/>
                  <a:pt x="3126973" y="32166"/>
                  <a:pt x="3483138" y="0"/>
                </a:cubicBezTo>
                <a:cubicBezTo>
                  <a:pt x="3552161" y="1521"/>
                  <a:pt x="3604509" y="59120"/>
                  <a:pt x="3609083" y="125945"/>
                </a:cubicBezTo>
                <a:cubicBezTo>
                  <a:pt x="3657744" y="350810"/>
                  <a:pt x="3549812" y="390659"/>
                  <a:pt x="3609083" y="629708"/>
                </a:cubicBezTo>
                <a:cubicBezTo>
                  <a:pt x="3611492" y="710400"/>
                  <a:pt x="3554082" y="746393"/>
                  <a:pt x="3483138" y="755653"/>
                </a:cubicBezTo>
                <a:cubicBezTo>
                  <a:pt x="3326085" y="786495"/>
                  <a:pt x="3153001" y="703666"/>
                  <a:pt x="2990750" y="755653"/>
                </a:cubicBezTo>
                <a:cubicBezTo>
                  <a:pt x="2828499" y="807640"/>
                  <a:pt x="2561394" y="699212"/>
                  <a:pt x="2397646" y="755653"/>
                </a:cubicBezTo>
                <a:cubicBezTo>
                  <a:pt x="2233898" y="812094"/>
                  <a:pt x="2045368" y="730745"/>
                  <a:pt x="1838113" y="755653"/>
                </a:cubicBezTo>
                <a:cubicBezTo>
                  <a:pt x="1630858" y="780561"/>
                  <a:pt x="1590297" y="722208"/>
                  <a:pt x="1379297" y="755653"/>
                </a:cubicBezTo>
                <a:cubicBezTo>
                  <a:pt x="1168297" y="789098"/>
                  <a:pt x="1024556" y="717349"/>
                  <a:pt x="886909" y="755653"/>
                </a:cubicBezTo>
                <a:cubicBezTo>
                  <a:pt x="749262" y="793957"/>
                  <a:pt x="366221" y="668242"/>
                  <a:pt x="125945" y="755653"/>
                </a:cubicBezTo>
                <a:cubicBezTo>
                  <a:pt x="74742" y="746926"/>
                  <a:pt x="3498" y="697182"/>
                  <a:pt x="0" y="629708"/>
                </a:cubicBezTo>
                <a:cubicBezTo>
                  <a:pt x="-10139" y="460776"/>
                  <a:pt x="540" y="296371"/>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75703935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chemeClr val="tx1"/>
                </a:solidFill>
                <a:latin typeface="Century Gothic" panose="020F0302020204030204"/>
              </a:rPr>
              <a:t>Sie</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34" name="Rounded Rectangle 133"/>
          <p:cNvSpPr/>
          <p:nvPr/>
        </p:nvSpPr>
        <p:spPr>
          <a:xfrm>
            <a:off x="1099700" y="3783856"/>
            <a:ext cx="2939197" cy="755653"/>
          </a:xfrm>
          <a:custGeom>
            <a:avLst/>
            <a:gdLst>
              <a:gd name="connsiteX0" fmla="*/ 0 w 2939197"/>
              <a:gd name="connsiteY0" fmla="*/ 125945 h 755653"/>
              <a:gd name="connsiteX1" fmla="*/ 125945 w 2939197"/>
              <a:gd name="connsiteY1" fmla="*/ 0 h 755653"/>
              <a:gd name="connsiteX2" fmla="*/ 663406 w 2939197"/>
              <a:gd name="connsiteY2" fmla="*/ 0 h 755653"/>
              <a:gd name="connsiteX3" fmla="*/ 1200868 w 2939197"/>
              <a:gd name="connsiteY3" fmla="*/ 0 h 755653"/>
              <a:gd name="connsiteX4" fmla="*/ 1765202 w 2939197"/>
              <a:gd name="connsiteY4" fmla="*/ 0 h 755653"/>
              <a:gd name="connsiteX5" fmla="*/ 2302664 w 2939197"/>
              <a:gd name="connsiteY5" fmla="*/ 0 h 755653"/>
              <a:gd name="connsiteX6" fmla="*/ 2813252 w 2939197"/>
              <a:gd name="connsiteY6" fmla="*/ 0 h 755653"/>
              <a:gd name="connsiteX7" fmla="*/ 2939197 w 2939197"/>
              <a:gd name="connsiteY7" fmla="*/ 125945 h 755653"/>
              <a:gd name="connsiteX8" fmla="*/ 2939197 w 2939197"/>
              <a:gd name="connsiteY8" fmla="*/ 629708 h 755653"/>
              <a:gd name="connsiteX9" fmla="*/ 2813252 w 2939197"/>
              <a:gd name="connsiteY9" fmla="*/ 755653 h 755653"/>
              <a:gd name="connsiteX10" fmla="*/ 2356410 w 2939197"/>
              <a:gd name="connsiteY10" fmla="*/ 755653 h 755653"/>
              <a:gd name="connsiteX11" fmla="*/ 1845821 w 2939197"/>
              <a:gd name="connsiteY11" fmla="*/ 755653 h 755653"/>
              <a:gd name="connsiteX12" fmla="*/ 1388979 w 2939197"/>
              <a:gd name="connsiteY12" fmla="*/ 755653 h 755653"/>
              <a:gd name="connsiteX13" fmla="*/ 878391 w 2939197"/>
              <a:gd name="connsiteY13" fmla="*/ 755653 h 755653"/>
              <a:gd name="connsiteX14" fmla="*/ 125945 w 2939197"/>
              <a:gd name="connsiteY14" fmla="*/ 755653 h 755653"/>
              <a:gd name="connsiteX15" fmla="*/ 0 w 2939197"/>
              <a:gd name="connsiteY15" fmla="*/ 629708 h 755653"/>
              <a:gd name="connsiteX16" fmla="*/ 0 w 2939197"/>
              <a:gd name="connsiteY16"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39197" h="755653" fill="none" extrusionOk="0">
                <a:moveTo>
                  <a:pt x="0" y="125945"/>
                </a:moveTo>
                <a:cubicBezTo>
                  <a:pt x="-748" y="57704"/>
                  <a:pt x="51557" y="981"/>
                  <a:pt x="125945" y="0"/>
                </a:cubicBezTo>
                <a:cubicBezTo>
                  <a:pt x="264229" y="-53317"/>
                  <a:pt x="550135" y="35594"/>
                  <a:pt x="663406" y="0"/>
                </a:cubicBezTo>
                <a:cubicBezTo>
                  <a:pt x="776677" y="-35594"/>
                  <a:pt x="1078148" y="34437"/>
                  <a:pt x="1200868" y="0"/>
                </a:cubicBezTo>
                <a:cubicBezTo>
                  <a:pt x="1323588" y="-34437"/>
                  <a:pt x="1566055" y="2935"/>
                  <a:pt x="1765202" y="0"/>
                </a:cubicBezTo>
                <a:cubicBezTo>
                  <a:pt x="1964349" y="-2935"/>
                  <a:pt x="2170487" y="63566"/>
                  <a:pt x="2302664" y="0"/>
                </a:cubicBezTo>
                <a:cubicBezTo>
                  <a:pt x="2434841" y="-63566"/>
                  <a:pt x="2607761" y="13496"/>
                  <a:pt x="2813252" y="0"/>
                </a:cubicBezTo>
                <a:cubicBezTo>
                  <a:pt x="2877595" y="8053"/>
                  <a:pt x="2949568" y="61861"/>
                  <a:pt x="2939197" y="125945"/>
                </a:cubicBezTo>
                <a:cubicBezTo>
                  <a:pt x="2952243" y="279902"/>
                  <a:pt x="2903592" y="490430"/>
                  <a:pt x="2939197" y="629708"/>
                </a:cubicBezTo>
                <a:cubicBezTo>
                  <a:pt x="2938614" y="700966"/>
                  <a:pt x="2874848" y="749985"/>
                  <a:pt x="2813252" y="755653"/>
                </a:cubicBezTo>
                <a:cubicBezTo>
                  <a:pt x="2610819" y="765082"/>
                  <a:pt x="2554573" y="749944"/>
                  <a:pt x="2356410" y="755653"/>
                </a:cubicBezTo>
                <a:cubicBezTo>
                  <a:pt x="2158247" y="761362"/>
                  <a:pt x="1949508" y="750208"/>
                  <a:pt x="1845821" y="755653"/>
                </a:cubicBezTo>
                <a:cubicBezTo>
                  <a:pt x="1742134" y="761098"/>
                  <a:pt x="1536294" y="707079"/>
                  <a:pt x="1388979" y="755653"/>
                </a:cubicBezTo>
                <a:cubicBezTo>
                  <a:pt x="1241664" y="804227"/>
                  <a:pt x="1056519" y="699550"/>
                  <a:pt x="878391" y="755653"/>
                </a:cubicBezTo>
                <a:cubicBezTo>
                  <a:pt x="700263" y="811756"/>
                  <a:pt x="362654" y="692093"/>
                  <a:pt x="125945" y="755653"/>
                </a:cubicBezTo>
                <a:cubicBezTo>
                  <a:pt x="49480" y="769002"/>
                  <a:pt x="-10137" y="693103"/>
                  <a:pt x="0" y="629708"/>
                </a:cubicBezTo>
                <a:cubicBezTo>
                  <a:pt x="-49767" y="491870"/>
                  <a:pt x="30841" y="234748"/>
                  <a:pt x="0" y="125945"/>
                </a:cubicBezTo>
                <a:close/>
              </a:path>
              <a:path w="2939197" h="755653" stroke="0" extrusionOk="0">
                <a:moveTo>
                  <a:pt x="0" y="125945"/>
                </a:moveTo>
                <a:cubicBezTo>
                  <a:pt x="13083" y="46118"/>
                  <a:pt x="55055" y="-9805"/>
                  <a:pt x="125945" y="0"/>
                </a:cubicBezTo>
                <a:cubicBezTo>
                  <a:pt x="271813" y="-12980"/>
                  <a:pt x="534027" y="53084"/>
                  <a:pt x="636533" y="0"/>
                </a:cubicBezTo>
                <a:cubicBezTo>
                  <a:pt x="739039" y="-53084"/>
                  <a:pt x="999201" y="6694"/>
                  <a:pt x="1227741" y="0"/>
                </a:cubicBezTo>
                <a:cubicBezTo>
                  <a:pt x="1456281" y="-6694"/>
                  <a:pt x="1465459" y="14922"/>
                  <a:pt x="1684583" y="0"/>
                </a:cubicBezTo>
                <a:cubicBezTo>
                  <a:pt x="1903707" y="-14922"/>
                  <a:pt x="2138724" y="67822"/>
                  <a:pt x="2275791" y="0"/>
                </a:cubicBezTo>
                <a:cubicBezTo>
                  <a:pt x="2412858" y="-67822"/>
                  <a:pt x="2587729" y="5263"/>
                  <a:pt x="2813252" y="0"/>
                </a:cubicBezTo>
                <a:cubicBezTo>
                  <a:pt x="2871756" y="-4328"/>
                  <a:pt x="2955191" y="44335"/>
                  <a:pt x="2939197" y="125945"/>
                </a:cubicBezTo>
                <a:cubicBezTo>
                  <a:pt x="2957122" y="321435"/>
                  <a:pt x="2921755" y="477871"/>
                  <a:pt x="2939197" y="629708"/>
                </a:cubicBezTo>
                <a:cubicBezTo>
                  <a:pt x="2943334" y="715045"/>
                  <a:pt x="2897220" y="752608"/>
                  <a:pt x="2813252" y="755653"/>
                </a:cubicBezTo>
                <a:cubicBezTo>
                  <a:pt x="2646946" y="799003"/>
                  <a:pt x="2472795" y="723157"/>
                  <a:pt x="2329537" y="755653"/>
                </a:cubicBezTo>
                <a:cubicBezTo>
                  <a:pt x="2186279" y="788149"/>
                  <a:pt x="2000801" y="696202"/>
                  <a:pt x="1738329" y="755653"/>
                </a:cubicBezTo>
                <a:cubicBezTo>
                  <a:pt x="1475857" y="815104"/>
                  <a:pt x="1375102" y="751245"/>
                  <a:pt x="1281487" y="755653"/>
                </a:cubicBezTo>
                <a:cubicBezTo>
                  <a:pt x="1187872" y="760061"/>
                  <a:pt x="909009" y="739409"/>
                  <a:pt x="690279" y="755653"/>
                </a:cubicBezTo>
                <a:cubicBezTo>
                  <a:pt x="471549" y="771897"/>
                  <a:pt x="343435" y="722851"/>
                  <a:pt x="125945" y="755653"/>
                </a:cubicBezTo>
                <a:cubicBezTo>
                  <a:pt x="62987" y="740306"/>
                  <a:pt x="8370" y="696794"/>
                  <a:pt x="0" y="629708"/>
                </a:cubicBezTo>
                <a:cubicBezTo>
                  <a:pt x="-4408" y="476997"/>
                  <a:pt x="51017" y="319868"/>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286596135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chemeClr val="tx1"/>
                </a:solidFill>
                <a:latin typeface="Century Gothic" panose="020F0302020204030204"/>
              </a:rPr>
              <a:t>gefunden</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35" name="Rounded Rectangle 134"/>
          <p:cNvSpPr/>
          <p:nvPr/>
        </p:nvSpPr>
        <p:spPr>
          <a:xfrm>
            <a:off x="1104118" y="5542161"/>
            <a:ext cx="2948866" cy="755653"/>
          </a:xfrm>
          <a:custGeom>
            <a:avLst/>
            <a:gdLst>
              <a:gd name="connsiteX0" fmla="*/ 0 w 2948866"/>
              <a:gd name="connsiteY0" fmla="*/ 125945 h 755653"/>
              <a:gd name="connsiteX1" fmla="*/ 125945 w 2948866"/>
              <a:gd name="connsiteY1" fmla="*/ 0 h 755653"/>
              <a:gd name="connsiteX2" fmla="*/ 638370 w 2948866"/>
              <a:gd name="connsiteY2" fmla="*/ 0 h 755653"/>
              <a:gd name="connsiteX3" fmla="*/ 1150796 w 2948866"/>
              <a:gd name="connsiteY3" fmla="*/ 0 h 755653"/>
              <a:gd name="connsiteX4" fmla="*/ 1717161 w 2948866"/>
              <a:gd name="connsiteY4" fmla="*/ 0 h 755653"/>
              <a:gd name="connsiteX5" fmla="*/ 2202617 w 2948866"/>
              <a:gd name="connsiteY5" fmla="*/ 0 h 755653"/>
              <a:gd name="connsiteX6" fmla="*/ 2822921 w 2948866"/>
              <a:gd name="connsiteY6" fmla="*/ 0 h 755653"/>
              <a:gd name="connsiteX7" fmla="*/ 2948866 w 2948866"/>
              <a:gd name="connsiteY7" fmla="*/ 125945 h 755653"/>
              <a:gd name="connsiteX8" fmla="*/ 2948866 w 2948866"/>
              <a:gd name="connsiteY8" fmla="*/ 629708 h 755653"/>
              <a:gd name="connsiteX9" fmla="*/ 2822921 w 2948866"/>
              <a:gd name="connsiteY9" fmla="*/ 755653 h 755653"/>
              <a:gd name="connsiteX10" fmla="*/ 2256556 w 2948866"/>
              <a:gd name="connsiteY10" fmla="*/ 755653 h 755653"/>
              <a:gd name="connsiteX11" fmla="*/ 1717161 w 2948866"/>
              <a:gd name="connsiteY11" fmla="*/ 755653 h 755653"/>
              <a:gd name="connsiteX12" fmla="*/ 1231705 w 2948866"/>
              <a:gd name="connsiteY12" fmla="*/ 755653 h 755653"/>
              <a:gd name="connsiteX13" fmla="*/ 719280 w 2948866"/>
              <a:gd name="connsiteY13" fmla="*/ 755653 h 755653"/>
              <a:gd name="connsiteX14" fmla="*/ 125945 w 2948866"/>
              <a:gd name="connsiteY14" fmla="*/ 755653 h 755653"/>
              <a:gd name="connsiteX15" fmla="*/ 0 w 2948866"/>
              <a:gd name="connsiteY15" fmla="*/ 629708 h 755653"/>
              <a:gd name="connsiteX16" fmla="*/ 0 w 2948866"/>
              <a:gd name="connsiteY16"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8866" h="755653" fill="none" extrusionOk="0">
                <a:moveTo>
                  <a:pt x="0" y="125945"/>
                </a:moveTo>
                <a:cubicBezTo>
                  <a:pt x="-9423" y="47615"/>
                  <a:pt x="62539" y="-6734"/>
                  <a:pt x="125945" y="0"/>
                </a:cubicBezTo>
                <a:cubicBezTo>
                  <a:pt x="298383" y="-23517"/>
                  <a:pt x="466423" y="44622"/>
                  <a:pt x="638370" y="0"/>
                </a:cubicBezTo>
                <a:cubicBezTo>
                  <a:pt x="810318" y="-44622"/>
                  <a:pt x="944335" y="44594"/>
                  <a:pt x="1150796" y="0"/>
                </a:cubicBezTo>
                <a:cubicBezTo>
                  <a:pt x="1357257" y="-44594"/>
                  <a:pt x="1449304" y="304"/>
                  <a:pt x="1717161" y="0"/>
                </a:cubicBezTo>
                <a:cubicBezTo>
                  <a:pt x="1985018" y="-304"/>
                  <a:pt x="1971161" y="8570"/>
                  <a:pt x="2202617" y="0"/>
                </a:cubicBezTo>
                <a:cubicBezTo>
                  <a:pt x="2434073" y="-8570"/>
                  <a:pt x="2525741" y="10558"/>
                  <a:pt x="2822921" y="0"/>
                </a:cubicBezTo>
                <a:cubicBezTo>
                  <a:pt x="2886237" y="6191"/>
                  <a:pt x="2952909" y="58102"/>
                  <a:pt x="2948866" y="125945"/>
                </a:cubicBezTo>
                <a:cubicBezTo>
                  <a:pt x="2960628" y="301233"/>
                  <a:pt x="2917609" y="475707"/>
                  <a:pt x="2948866" y="629708"/>
                </a:cubicBezTo>
                <a:cubicBezTo>
                  <a:pt x="2960253" y="692840"/>
                  <a:pt x="2899194" y="758799"/>
                  <a:pt x="2822921" y="755653"/>
                </a:cubicBezTo>
                <a:cubicBezTo>
                  <a:pt x="2586950" y="815377"/>
                  <a:pt x="2463423" y="706172"/>
                  <a:pt x="2256556" y="755653"/>
                </a:cubicBezTo>
                <a:cubicBezTo>
                  <a:pt x="2049690" y="805134"/>
                  <a:pt x="1970177" y="743643"/>
                  <a:pt x="1717161" y="755653"/>
                </a:cubicBezTo>
                <a:cubicBezTo>
                  <a:pt x="1464145" y="767663"/>
                  <a:pt x="1397264" y="748150"/>
                  <a:pt x="1231705" y="755653"/>
                </a:cubicBezTo>
                <a:cubicBezTo>
                  <a:pt x="1066146" y="763156"/>
                  <a:pt x="948168" y="744398"/>
                  <a:pt x="719280" y="755653"/>
                </a:cubicBezTo>
                <a:cubicBezTo>
                  <a:pt x="490392" y="766908"/>
                  <a:pt x="293545" y="730137"/>
                  <a:pt x="125945" y="755653"/>
                </a:cubicBezTo>
                <a:cubicBezTo>
                  <a:pt x="68828" y="752459"/>
                  <a:pt x="3423" y="698617"/>
                  <a:pt x="0" y="629708"/>
                </a:cubicBezTo>
                <a:cubicBezTo>
                  <a:pt x="-675" y="407501"/>
                  <a:pt x="32471" y="249950"/>
                  <a:pt x="0" y="125945"/>
                </a:cubicBezTo>
                <a:close/>
              </a:path>
              <a:path w="2948866" h="755653" stroke="0" extrusionOk="0">
                <a:moveTo>
                  <a:pt x="0" y="125945"/>
                </a:moveTo>
                <a:cubicBezTo>
                  <a:pt x="10726" y="56228"/>
                  <a:pt x="48815" y="1211"/>
                  <a:pt x="125945" y="0"/>
                </a:cubicBezTo>
                <a:cubicBezTo>
                  <a:pt x="270602" y="-3538"/>
                  <a:pt x="545193" y="54066"/>
                  <a:pt x="665340" y="0"/>
                </a:cubicBezTo>
                <a:cubicBezTo>
                  <a:pt x="785488" y="-54066"/>
                  <a:pt x="971451" y="26591"/>
                  <a:pt x="1150796" y="0"/>
                </a:cubicBezTo>
                <a:cubicBezTo>
                  <a:pt x="1330141" y="-26591"/>
                  <a:pt x="1388890" y="19198"/>
                  <a:pt x="1609282" y="0"/>
                </a:cubicBezTo>
                <a:cubicBezTo>
                  <a:pt x="1829674" y="-19198"/>
                  <a:pt x="1943827" y="7288"/>
                  <a:pt x="2067768" y="0"/>
                </a:cubicBezTo>
                <a:cubicBezTo>
                  <a:pt x="2191709" y="-7288"/>
                  <a:pt x="2580262" y="36099"/>
                  <a:pt x="2822921" y="0"/>
                </a:cubicBezTo>
                <a:cubicBezTo>
                  <a:pt x="2895506" y="1375"/>
                  <a:pt x="2964800" y="56957"/>
                  <a:pt x="2948866" y="125945"/>
                </a:cubicBezTo>
                <a:cubicBezTo>
                  <a:pt x="3007703" y="370989"/>
                  <a:pt x="2890318" y="514634"/>
                  <a:pt x="2948866" y="629708"/>
                </a:cubicBezTo>
                <a:cubicBezTo>
                  <a:pt x="2947907" y="707312"/>
                  <a:pt x="2907671" y="767912"/>
                  <a:pt x="2822921" y="755653"/>
                </a:cubicBezTo>
                <a:cubicBezTo>
                  <a:pt x="2602614" y="799968"/>
                  <a:pt x="2492213" y="753479"/>
                  <a:pt x="2364435" y="755653"/>
                </a:cubicBezTo>
                <a:cubicBezTo>
                  <a:pt x="2236657" y="757827"/>
                  <a:pt x="2022180" y="741601"/>
                  <a:pt x="1771100" y="755653"/>
                </a:cubicBezTo>
                <a:cubicBezTo>
                  <a:pt x="1520020" y="769705"/>
                  <a:pt x="1472357" y="705486"/>
                  <a:pt x="1285645" y="755653"/>
                </a:cubicBezTo>
                <a:cubicBezTo>
                  <a:pt x="1098933" y="805820"/>
                  <a:pt x="999514" y="691510"/>
                  <a:pt x="746249" y="755653"/>
                </a:cubicBezTo>
                <a:cubicBezTo>
                  <a:pt x="492984" y="819796"/>
                  <a:pt x="369295" y="753914"/>
                  <a:pt x="125945" y="755653"/>
                </a:cubicBezTo>
                <a:cubicBezTo>
                  <a:pt x="60193" y="765593"/>
                  <a:pt x="15432" y="695370"/>
                  <a:pt x="0" y="629708"/>
                </a:cubicBezTo>
                <a:cubicBezTo>
                  <a:pt x="-57080" y="446268"/>
                  <a:pt x="53594" y="282032"/>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6434843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a:solidFill>
                  <a:schemeClr val="tx1"/>
                </a:solidFill>
                <a:latin typeface="Century Gothic" panose="020F0302020204030204"/>
              </a:rPr>
              <a:t>spannend</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37" name="Rounded Rectangle 136"/>
          <p:cNvSpPr/>
          <p:nvPr/>
        </p:nvSpPr>
        <p:spPr>
          <a:xfrm>
            <a:off x="7888716" y="4642098"/>
            <a:ext cx="3586088" cy="755653"/>
          </a:xfrm>
          <a:custGeom>
            <a:avLst/>
            <a:gdLst>
              <a:gd name="connsiteX0" fmla="*/ 0 w 3586088"/>
              <a:gd name="connsiteY0" fmla="*/ 125945 h 755653"/>
              <a:gd name="connsiteX1" fmla="*/ 125945 w 3586088"/>
              <a:gd name="connsiteY1" fmla="*/ 0 h 755653"/>
              <a:gd name="connsiteX2" fmla="*/ 681645 w 3586088"/>
              <a:gd name="connsiteY2" fmla="*/ 0 h 755653"/>
              <a:gd name="connsiteX3" fmla="*/ 1270686 w 3586088"/>
              <a:gd name="connsiteY3" fmla="*/ 0 h 755653"/>
              <a:gd name="connsiteX4" fmla="*/ 1859728 w 3586088"/>
              <a:gd name="connsiteY4" fmla="*/ 0 h 755653"/>
              <a:gd name="connsiteX5" fmla="*/ 2315402 w 3586088"/>
              <a:gd name="connsiteY5" fmla="*/ 0 h 755653"/>
              <a:gd name="connsiteX6" fmla="*/ 2771075 w 3586088"/>
              <a:gd name="connsiteY6" fmla="*/ 0 h 755653"/>
              <a:gd name="connsiteX7" fmla="*/ 3460143 w 3586088"/>
              <a:gd name="connsiteY7" fmla="*/ 0 h 755653"/>
              <a:gd name="connsiteX8" fmla="*/ 3586088 w 3586088"/>
              <a:gd name="connsiteY8" fmla="*/ 125945 h 755653"/>
              <a:gd name="connsiteX9" fmla="*/ 3586088 w 3586088"/>
              <a:gd name="connsiteY9" fmla="*/ 629708 h 755653"/>
              <a:gd name="connsiteX10" fmla="*/ 3460143 w 3586088"/>
              <a:gd name="connsiteY10" fmla="*/ 755653 h 755653"/>
              <a:gd name="connsiteX11" fmla="*/ 2971127 w 3586088"/>
              <a:gd name="connsiteY11" fmla="*/ 755653 h 755653"/>
              <a:gd name="connsiteX12" fmla="*/ 2482112 w 3586088"/>
              <a:gd name="connsiteY12" fmla="*/ 755653 h 755653"/>
              <a:gd name="connsiteX13" fmla="*/ 1959754 w 3586088"/>
              <a:gd name="connsiteY13" fmla="*/ 755653 h 755653"/>
              <a:gd name="connsiteX14" fmla="*/ 1370712 w 3586088"/>
              <a:gd name="connsiteY14" fmla="*/ 755653 h 755653"/>
              <a:gd name="connsiteX15" fmla="*/ 815013 w 3586088"/>
              <a:gd name="connsiteY15" fmla="*/ 755653 h 755653"/>
              <a:gd name="connsiteX16" fmla="*/ 125945 w 3586088"/>
              <a:gd name="connsiteY16" fmla="*/ 755653 h 755653"/>
              <a:gd name="connsiteX17" fmla="*/ 0 w 3586088"/>
              <a:gd name="connsiteY17" fmla="*/ 629708 h 755653"/>
              <a:gd name="connsiteX18" fmla="*/ 0 w 3586088"/>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6088" h="755653" fill="none" extrusionOk="0">
                <a:moveTo>
                  <a:pt x="0" y="125945"/>
                </a:moveTo>
                <a:cubicBezTo>
                  <a:pt x="2793" y="37145"/>
                  <a:pt x="61731" y="-867"/>
                  <a:pt x="125945" y="0"/>
                </a:cubicBezTo>
                <a:cubicBezTo>
                  <a:pt x="282421" y="-14911"/>
                  <a:pt x="472737" y="58309"/>
                  <a:pt x="681645" y="0"/>
                </a:cubicBezTo>
                <a:cubicBezTo>
                  <a:pt x="890553" y="-58309"/>
                  <a:pt x="1102523" y="15613"/>
                  <a:pt x="1270686" y="0"/>
                </a:cubicBezTo>
                <a:cubicBezTo>
                  <a:pt x="1438849" y="-15613"/>
                  <a:pt x="1669051" y="11533"/>
                  <a:pt x="1859728" y="0"/>
                </a:cubicBezTo>
                <a:cubicBezTo>
                  <a:pt x="2050405" y="-11533"/>
                  <a:pt x="2134484" y="47839"/>
                  <a:pt x="2315402" y="0"/>
                </a:cubicBezTo>
                <a:cubicBezTo>
                  <a:pt x="2496320" y="-47839"/>
                  <a:pt x="2548874" y="49241"/>
                  <a:pt x="2771075" y="0"/>
                </a:cubicBezTo>
                <a:cubicBezTo>
                  <a:pt x="2993276" y="-49241"/>
                  <a:pt x="3208043" y="7561"/>
                  <a:pt x="3460143" y="0"/>
                </a:cubicBezTo>
                <a:cubicBezTo>
                  <a:pt x="3528428" y="17656"/>
                  <a:pt x="3585052" y="50420"/>
                  <a:pt x="3586088" y="125945"/>
                </a:cubicBezTo>
                <a:cubicBezTo>
                  <a:pt x="3644545" y="257580"/>
                  <a:pt x="3553942" y="393467"/>
                  <a:pt x="3586088" y="629708"/>
                </a:cubicBezTo>
                <a:cubicBezTo>
                  <a:pt x="3586043" y="709029"/>
                  <a:pt x="3515697" y="768370"/>
                  <a:pt x="3460143" y="755653"/>
                </a:cubicBezTo>
                <a:cubicBezTo>
                  <a:pt x="3309531" y="803682"/>
                  <a:pt x="3140768" y="754902"/>
                  <a:pt x="2971127" y="755653"/>
                </a:cubicBezTo>
                <a:cubicBezTo>
                  <a:pt x="2801486" y="756404"/>
                  <a:pt x="2604675" y="712011"/>
                  <a:pt x="2482112" y="755653"/>
                </a:cubicBezTo>
                <a:cubicBezTo>
                  <a:pt x="2359549" y="799295"/>
                  <a:pt x="2204316" y="694586"/>
                  <a:pt x="1959754" y="755653"/>
                </a:cubicBezTo>
                <a:cubicBezTo>
                  <a:pt x="1715192" y="816720"/>
                  <a:pt x="1655552" y="745815"/>
                  <a:pt x="1370712" y="755653"/>
                </a:cubicBezTo>
                <a:cubicBezTo>
                  <a:pt x="1085872" y="765491"/>
                  <a:pt x="1006857" y="719652"/>
                  <a:pt x="815013" y="755653"/>
                </a:cubicBezTo>
                <a:cubicBezTo>
                  <a:pt x="623169" y="791654"/>
                  <a:pt x="371973" y="752137"/>
                  <a:pt x="125945" y="755653"/>
                </a:cubicBezTo>
                <a:cubicBezTo>
                  <a:pt x="60036" y="757806"/>
                  <a:pt x="8535" y="709342"/>
                  <a:pt x="0" y="629708"/>
                </a:cubicBezTo>
                <a:cubicBezTo>
                  <a:pt x="-15186" y="498645"/>
                  <a:pt x="24446" y="345536"/>
                  <a:pt x="0" y="125945"/>
                </a:cubicBezTo>
                <a:close/>
              </a:path>
              <a:path w="3586088" h="755653" stroke="0" extrusionOk="0">
                <a:moveTo>
                  <a:pt x="0" y="125945"/>
                </a:moveTo>
                <a:cubicBezTo>
                  <a:pt x="7684" y="61183"/>
                  <a:pt x="58556" y="8003"/>
                  <a:pt x="125945" y="0"/>
                </a:cubicBezTo>
                <a:cubicBezTo>
                  <a:pt x="299995" y="-3781"/>
                  <a:pt x="592377" y="1604"/>
                  <a:pt x="714987" y="0"/>
                </a:cubicBezTo>
                <a:cubicBezTo>
                  <a:pt x="837597" y="-1604"/>
                  <a:pt x="1087916" y="30137"/>
                  <a:pt x="1204002" y="0"/>
                </a:cubicBezTo>
                <a:cubicBezTo>
                  <a:pt x="1320089" y="-30137"/>
                  <a:pt x="1604566" y="140"/>
                  <a:pt x="1726360" y="0"/>
                </a:cubicBezTo>
                <a:cubicBezTo>
                  <a:pt x="1848154" y="-140"/>
                  <a:pt x="2002042" y="525"/>
                  <a:pt x="2215376" y="0"/>
                </a:cubicBezTo>
                <a:cubicBezTo>
                  <a:pt x="2428710" y="-525"/>
                  <a:pt x="2579120" y="24582"/>
                  <a:pt x="2671049" y="0"/>
                </a:cubicBezTo>
                <a:cubicBezTo>
                  <a:pt x="2762978" y="-24582"/>
                  <a:pt x="3204164" y="45187"/>
                  <a:pt x="3460143" y="0"/>
                </a:cubicBezTo>
                <a:cubicBezTo>
                  <a:pt x="3536850" y="-14173"/>
                  <a:pt x="3582972" y="57195"/>
                  <a:pt x="3586088" y="125945"/>
                </a:cubicBezTo>
                <a:cubicBezTo>
                  <a:pt x="3624157" y="247424"/>
                  <a:pt x="3582023" y="415881"/>
                  <a:pt x="3586088" y="629708"/>
                </a:cubicBezTo>
                <a:cubicBezTo>
                  <a:pt x="3579290" y="692264"/>
                  <a:pt x="3535976" y="738985"/>
                  <a:pt x="3460143" y="755653"/>
                </a:cubicBezTo>
                <a:cubicBezTo>
                  <a:pt x="3261128" y="799173"/>
                  <a:pt x="3169104" y="717505"/>
                  <a:pt x="3004469" y="755653"/>
                </a:cubicBezTo>
                <a:cubicBezTo>
                  <a:pt x="2839834" y="793801"/>
                  <a:pt x="2593807" y="690345"/>
                  <a:pt x="2382086" y="755653"/>
                </a:cubicBezTo>
                <a:cubicBezTo>
                  <a:pt x="2170365" y="820961"/>
                  <a:pt x="2047066" y="725763"/>
                  <a:pt x="1859728" y="755653"/>
                </a:cubicBezTo>
                <a:cubicBezTo>
                  <a:pt x="1672390" y="785543"/>
                  <a:pt x="1447106" y="733153"/>
                  <a:pt x="1304028" y="755653"/>
                </a:cubicBezTo>
                <a:cubicBezTo>
                  <a:pt x="1160950" y="778153"/>
                  <a:pt x="966532" y="720320"/>
                  <a:pt x="848355" y="755653"/>
                </a:cubicBezTo>
                <a:cubicBezTo>
                  <a:pt x="730178" y="790986"/>
                  <a:pt x="368560" y="670382"/>
                  <a:pt x="125945" y="755653"/>
                </a:cubicBezTo>
                <a:cubicBezTo>
                  <a:pt x="66667" y="749744"/>
                  <a:pt x="4625" y="679022"/>
                  <a:pt x="0" y="629708"/>
                </a:cubicBezTo>
                <a:cubicBezTo>
                  <a:pt x="-9623" y="425439"/>
                  <a:pt x="8619" y="241989"/>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12452083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err="1">
                <a:solidFill>
                  <a:schemeClr val="tx1"/>
                </a:solidFill>
                <a:latin typeface="Century Gothic" panose="020F0302020204030204"/>
              </a:rPr>
              <a:t>interessant</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38" name="Rounded Rectangle 137"/>
          <p:cNvSpPr/>
          <p:nvPr/>
        </p:nvSpPr>
        <p:spPr>
          <a:xfrm>
            <a:off x="7879805" y="2897972"/>
            <a:ext cx="3609083" cy="755653"/>
          </a:xfrm>
          <a:custGeom>
            <a:avLst/>
            <a:gdLst>
              <a:gd name="connsiteX0" fmla="*/ 0 w 3609083"/>
              <a:gd name="connsiteY0" fmla="*/ 125945 h 755653"/>
              <a:gd name="connsiteX1" fmla="*/ 125945 w 3609083"/>
              <a:gd name="connsiteY1" fmla="*/ 0 h 755653"/>
              <a:gd name="connsiteX2" fmla="*/ 618333 w 3609083"/>
              <a:gd name="connsiteY2" fmla="*/ 0 h 755653"/>
              <a:gd name="connsiteX3" fmla="*/ 1211437 w 3609083"/>
              <a:gd name="connsiteY3" fmla="*/ 0 h 755653"/>
              <a:gd name="connsiteX4" fmla="*/ 1737398 w 3609083"/>
              <a:gd name="connsiteY4" fmla="*/ 0 h 755653"/>
              <a:gd name="connsiteX5" fmla="*/ 2196214 w 3609083"/>
              <a:gd name="connsiteY5" fmla="*/ 0 h 755653"/>
              <a:gd name="connsiteX6" fmla="*/ 2722174 w 3609083"/>
              <a:gd name="connsiteY6" fmla="*/ 0 h 755653"/>
              <a:gd name="connsiteX7" fmla="*/ 3483138 w 3609083"/>
              <a:gd name="connsiteY7" fmla="*/ 0 h 755653"/>
              <a:gd name="connsiteX8" fmla="*/ 3609083 w 3609083"/>
              <a:gd name="connsiteY8" fmla="*/ 125945 h 755653"/>
              <a:gd name="connsiteX9" fmla="*/ 3609083 w 3609083"/>
              <a:gd name="connsiteY9" fmla="*/ 629708 h 755653"/>
              <a:gd name="connsiteX10" fmla="*/ 3483138 w 3609083"/>
              <a:gd name="connsiteY10" fmla="*/ 755653 h 755653"/>
              <a:gd name="connsiteX11" fmla="*/ 2890034 w 3609083"/>
              <a:gd name="connsiteY11" fmla="*/ 755653 h 755653"/>
              <a:gd name="connsiteX12" fmla="*/ 2263358 w 3609083"/>
              <a:gd name="connsiteY12" fmla="*/ 755653 h 755653"/>
              <a:gd name="connsiteX13" fmla="*/ 1636682 w 3609083"/>
              <a:gd name="connsiteY13" fmla="*/ 755653 h 755653"/>
              <a:gd name="connsiteX14" fmla="*/ 1077150 w 3609083"/>
              <a:gd name="connsiteY14" fmla="*/ 755653 h 755653"/>
              <a:gd name="connsiteX15" fmla="*/ 125945 w 3609083"/>
              <a:gd name="connsiteY15" fmla="*/ 755653 h 755653"/>
              <a:gd name="connsiteX16" fmla="*/ 0 w 3609083"/>
              <a:gd name="connsiteY16" fmla="*/ 629708 h 755653"/>
              <a:gd name="connsiteX17" fmla="*/ 0 w 3609083"/>
              <a:gd name="connsiteY17"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9083" h="755653" fill="none" extrusionOk="0">
                <a:moveTo>
                  <a:pt x="0" y="125945"/>
                </a:moveTo>
                <a:cubicBezTo>
                  <a:pt x="1623" y="59534"/>
                  <a:pt x="53202" y="-11173"/>
                  <a:pt x="125945" y="0"/>
                </a:cubicBezTo>
                <a:cubicBezTo>
                  <a:pt x="312079" y="-38050"/>
                  <a:pt x="482621" y="35801"/>
                  <a:pt x="618333" y="0"/>
                </a:cubicBezTo>
                <a:cubicBezTo>
                  <a:pt x="754045" y="-35801"/>
                  <a:pt x="927573" y="15946"/>
                  <a:pt x="1211437" y="0"/>
                </a:cubicBezTo>
                <a:cubicBezTo>
                  <a:pt x="1495301" y="-15946"/>
                  <a:pt x="1558629" y="3815"/>
                  <a:pt x="1737398" y="0"/>
                </a:cubicBezTo>
                <a:cubicBezTo>
                  <a:pt x="1916167" y="-3815"/>
                  <a:pt x="1984931" y="22273"/>
                  <a:pt x="2196214" y="0"/>
                </a:cubicBezTo>
                <a:cubicBezTo>
                  <a:pt x="2407497" y="-22273"/>
                  <a:pt x="2497074" y="37377"/>
                  <a:pt x="2722174" y="0"/>
                </a:cubicBezTo>
                <a:cubicBezTo>
                  <a:pt x="2947274" y="-37377"/>
                  <a:pt x="3154278" y="40328"/>
                  <a:pt x="3483138" y="0"/>
                </a:cubicBezTo>
                <a:cubicBezTo>
                  <a:pt x="3541831" y="2509"/>
                  <a:pt x="3622125" y="53738"/>
                  <a:pt x="3609083" y="125945"/>
                </a:cubicBezTo>
                <a:cubicBezTo>
                  <a:pt x="3611587" y="253687"/>
                  <a:pt x="3549098" y="504524"/>
                  <a:pt x="3609083" y="629708"/>
                </a:cubicBezTo>
                <a:cubicBezTo>
                  <a:pt x="3615171" y="690600"/>
                  <a:pt x="3537871" y="750876"/>
                  <a:pt x="3483138" y="755653"/>
                </a:cubicBezTo>
                <a:cubicBezTo>
                  <a:pt x="3349171" y="769217"/>
                  <a:pt x="3070257" y="727473"/>
                  <a:pt x="2890034" y="755653"/>
                </a:cubicBezTo>
                <a:cubicBezTo>
                  <a:pt x="2709811" y="783833"/>
                  <a:pt x="2422132" y="686282"/>
                  <a:pt x="2263358" y="755653"/>
                </a:cubicBezTo>
                <a:cubicBezTo>
                  <a:pt x="2104584" y="825024"/>
                  <a:pt x="1774352" y="717036"/>
                  <a:pt x="1636682" y="755653"/>
                </a:cubicBezTo>
                <a:cubicBezTo>
                  <a:pt x="1499012" y="794270"/>
                  <a:pt x="1251523" y="714952"/>
                  <a:pt x="1077150" y="755653"/>
                </a:cubicBezTo>
                <a:cubicBezTo>
                  <a:pt x="902777" y="796354"/>
                  <a:pt x="597887" y="670942"/>
                  <a:pt x="125945" y="755653"/>
                </a:cubicBezTo>
                <a:cubicBezTo>
                  <a:pt x="62399" y="749713"/>
                  <a:pt x="12577" y="702983"/>
                  <a:pt x="0" y="629708"/>
                </a:cubicBezTo>
                <a:cubicBezTo>
                  <a:pt x="-3049" y="406719"/>
                  <a:pt x="1639" y="236296"/>
                  <a:pt x="0" y="125945"/>
                </a:cubicBezTo>
                <a:close/>
              </a:path>
              <a:path w="3609083" h="755653" stroke="0" extrusionOk="0">
                <a:moveTo>
                  <a:pt x="0" y="125945"/>
                </a:moveTo>
                <a:cubicBezTo>
                  <a:pt x="-4143" y="47610"/>
                  <a:pt x="58087" y="6400"/>
                  <a:pt x="125945" y="0"/>
                </a:cubicBezTo>
                <a:cubicBezTo>
                  <a:pt x="314357" y="-39999"/>
                  <a:pt x="490666" y="45333"/>
                  <a:pt x="618333" y="0"/>
                </a:cubicBezTo>
                <a:cubicBezTo>
                  <a:pt x="746000" y="-45333"/>
                  <a:pt x="934005" y="26809"/>
                  <a:pt x="1211437" y="0"/>
                </a:cubicBezTo>
                <a:cubicBezTo>
                  <a:pt x="1488869" y="-26809"/>
                  <a:pt x="1620289" y="144"/>
                  <a:pt x="1770970" y="0"/>
                </a:cubicBezTo>
                <a:cubicBezTo>
                  <a:pt x="1921651" y="-144"/>
                  <a:pt x="2159849" y="56894"/>
                  <a:pt x="2364074" y="0"/>
                </a:cubicBezTo>
                <a:cubicBezTo>
                  <a:pt x="2568299" y="-56894"/>
                  <a:pt x="2830741" y="67647"/>
                  <a:pt x="2957178" y="0"/>
                </a:cubicBezTo>
                <a:cubicBezTo>
                  <a:pt x="3083615" y="-67647"/>
                  <a:pt x="3323112" y="21141"/>
                  <a:pt x="3483138" y="0"/>
                </a:cubicBezTo>
                <a:cubicBezTo>
                  <a:pt x="3549147" y="-9215"/>
                  <a:pt x="3625140" y="63143"/>
                  <a:pt x="3609083" y="125945"/>
                </a:cubicBezTo>
                <a:cubicBezTo>
                  <a:pt x="3618499" y="311507"/>
                  <a:pt x="3563872" y="390068"/>
                  <a:pt x="3609083" y="629708"/>
                </a:cubicBezTo>
                <a:cubicBezTo>
                  <a:pt x="3611665" y="700917"/>
                  <a:pt x="3555807" y="742567"/>
                  <a:pt x="3483138" y="755653"/>
                </a:cubicBezTo>
                <a:cubicBezTo>
                  <a:pt x="3274782" y="801437"/>
                  <a:pt x="3201459" y="709273"/>
                  <a:pt x="2990750" y="755653"/>
                </a:cubicBezTo>
                <a:cubicBezTo>
                  <a:pt x="2780041" y="802033"/>
                  <a:pt x="2719560" y="735510"/>
                  <a:pt x="2498361" y="755653"/>
                </a:cubicBezTo>
                <a:cubicBezTo>
                  <a:pt x="2277162" y="775796"/>
                  <a:pt x="2064519" y="719650"/>
                  <a:pt x="1905257" y="755653"/>
                </a:cubicBezTo>
                <a:cubicBezTo>
                  <a:pt x="1745995" y="791656"/>
                  <a:pt x="1459187" y="693799"/>
                  <a:pt x="1312153" y="755653"/>
                </a:cubicBezTo>
                <a:cubicBezTo>
                  <a:pt x="1165119" y="817507"/>
                  <a:pt x="948525" y="719500"/>
                  <a:pt x="719049" y="755653"/>
                </a:cubicBezTo>
                <a:cubicBezTo>
                  <a:pt x="489573" y="791806"/>
                  <a:pt x="411828" y="694878"/>
                  <a:pt x="125945" y="755653"/>
                </a:cubicBezTo>
                <a:cubicBezTo>
                  <a:pt x="57000" y="749720"/>
                  <a:pt x="6580" y="682845"/>
                  <a:pt x="0" y="629708"/>
                </a:cubicBezTo>
                <a:cubicBezTo>
                  <a:pt x="-10916" y="512884"/>
                  <a:pt x="49090" y="364471"/>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181308380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chemeClr val="tx1"/>
                </a:solidFill>
                <a:latin typeface="Century Gothic" panose="020F0302020204030204"/>
              </a:rPr>
              <a:t>der Brief</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39" name="Rounded Rectangle 138"/>
          <p:cNvSpPr/>
          <p:nvPr/>
        </p:nvSpPr>
        <p:spPr>
          <a:xfrm>
            <a:off x="4162498" y="4665811"/>
            <a:ext cx="3594355" cy="755653"/>
          </a:xfrm>
          <a:custGeom>
            <a:avLst/>
            <a:gdLst>
              <a:gd name="connsiteX0" fmla="*/ 0 w 3594355"/>
              <a:gd name="connsiteY0" fmla="*/ 125945 h 755653"/>
              <a:gd name="connsiteX1" fmla="*/ 125945 w 3594355"/>
              <a:gd name="connsiteY1" fmla="*/ 0 h 755653"/>
              <a:gd name="connsiteX2" fmla="*/ 749872 w 3594355"/>
              <a:gd name="connsiteY2" fmla="*/ 0 h 755653"/>
              <a:gd name="connsiteX3" fmla="*/ 1273525 w 3594355"/>
              <a:gd name="connsiteY3" fmla="*/ 0 h 755653"/>
              <a:gd name="connsiteX4" fmla="*/ 1864027 w 3594355"/>
              <a:gd name="connsiteY4" fmla="*/ 0 h 755653"/>
              <a:gd name="connsiteX5" fmla="*/ 2487954 w 3594355"/>
              <a:gd name="connsiteY5" fmla="*/ 0 h 755653"/>
              <a:gd name="connsiteX6" fmla="*/ 3468410 w 3594355"/>
              <a:gd name="connsiteY6" fmla="*/ 0 h 755653"/>
              <a:gd name="connsiteX7" fmla="*/ 3594355 w 3594355"/>
              <a:gd name="connsiteY7" fmla="*/ 125945 h 755653"/>
              <a:gd name="connsiteX8" fmla="*/ 3594355 w 3594355"/>
              <a:gd name="connsiteY8" fmla="*/ 629708 h 755653"/>
              <a:gd name="connsiteX9" fmla="*/ 3468410 w 3594355"/>
              <a:gd name="connsiteY9" fmla="*/ 755653 h 755653"/>
              <a:gd name="connsiteX10" fmla="*/ 2911333 w 3594355"/>
              <a:gd name="connsiteY10" fmla="*/ 755653 h 755653"/>
              <a:gd name="connsiteX11" fmla="*/ 2354255 w 3594355"/>
              <a:gd name="connsiteY11" fmla="*/ 755653 h 755653"/>
              <a:gd name="connsiteX12" fmla="*/ 1897451 w 3594355"/>
              <a:gd name="connsiteY12" fmla="*/ 755653 h 755653"/>
              <a:gd name="connsiteX13" fmla="*/ 1306949 w 3594355"/>
              <a:gd name="connsiteY13" fmla="*/ 755653 h 755653"/>
              <a:gd name="connsiteX14" fmla="*/ 850146 w 3594355"/>
              <a:gd name="connsiteY14" fmla="*/ 755653 h 755653"/>
              <a:gd name="connsiteX15" fmla="*/ 125945 w 3594355"/>
              <a:gd name="connsiteY15" fmla="*/ 755653 h 755653"/>
              <a:gd name="connsiteX16" fmla="*/ 0 w 3594355"/>
              <a:gd name="connsiteY16" fmla="*/ 629708 h 755653"/>
              <a:gd name="connsiteX17" fmla="*/ 0 w 3594355"/>
              <a:gd name="connsiteY17"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4355" h="755653" fill="none" extrusionOk="0">
                <a:moveTo>
                  <a:pt x="0" y="125945"/>
                </a:moveTo>
                <a:cubicBezTo>
                  <a:pt x="6051" y="38681"/>
                  <a:pt x="47691" y="13905"/>
                  <a:pt x="125945" y="0"/>
                </a:cubicBezTo>
                <a:cubicBezTo>
                  <a:pt x="390096" y="-73098"/>
                  <a:pt x="439607" y="49056"/>
                  <a:pt x="749872" y="0"/>
                </a:cubicBezTo>
                <a:cubicBezTo>
                  <a:pt x="1060137" y="-49056"/>
                  <a:pt x="1047874" y="6535"/>
                  <a:pt x="1273525" y="0"/>
                </a:cubicBezTo>
                <a:cubicBezTo>
                  <a:pt x="1499176" y="-6535"/>
                  <a:pt x="1570529" y="33645"/>
                  <a:pt x="1864027" y="0"/>
                </a:cubicBezTo>
                <a:cubicBezTo>
                  <a:pt x="2157525" y="-33645"/>
                  <a:pt x="2292600" y="59001"/>
                  <a:pt x="2487954" y="0"/>
                </a:cubicBezTo>
                <a:cubicBezTo>
                  <a:pt x="2683308" y="-59001"/>
                  <a:pt x="3227498" y="25940"/>
                  <a:pt x="3468410" y="0"/>
                </a:cubicBezTo>
                <a:cubicBezTo>
                  <a:pt x="3531330" y="5847"/>
                  <a:pt x="3598703" y="55855"/>
                  <a:pt x="3594355" y="125945"/>
                </a:cubicBezTo>
                <a:cubicBezTo>
                  <a:pt x="3649471" y="262259"/>
                  <a:pt x="3590309" y="400507"/>
                  <a:pt x="3594355" y="629708"/>
                </a:cubicBezTo>
                <a:cubicBezTo>
                  <a:pt x="3597979" y="688990"/>
                  <a:pt x="3539918" y="755127"/>
                  <a:pt x="3468410" y="755653"/>
                </a:cubicBezTo>
                <a:cubicBezTo>
                  <a:pt x="3318604" y="761976"/>
                  <a:pt x="3119528" y="722860"/>
                  <a:pt x="2911333" y="755653"/>
                </a:cubicBezTo>
                <a:cubicBezTo>
                  <a:pt x="2703138" y="788446"/>
                  <a:pt x="2485839" y="696110"/>
                  <a:pt x="2354255" y="755653"/>
                </a:cubicBezTo>
                <a:cubicBezTo>
                  <a:pt x="2222671" y="815196"/>
                  <a:pt x="2068059" y="707666"/>
                  <a:pt x="1897451" y="755653"/>
                </a:cubicBezTo>
                <a:cubicBezTo>
                  <a:pt x="1726843" y="803640"/>
                  <a:pt x="1485850" y="711052"/>
                  <a:pt x="1306949" y="755653"/>
                </a:cubicBezTo>
                <a:cubicBezTo>
                  <a:pt x="1128048" y="800254"/>
                  <a:pt x="963836" y="741658"/>
                  <a:pt x="850146" y="755653"/>
                </a:cubicBezTo>
                <a:cubicBezTo>
                  <a:pt x="736456" y="769648"/>
                  <a:pt x="485367" y="670861"/>
                  <a:pt x="125945" y="755653"/>
                </a:cubicBezTo>
                <a:cubicBezTo>
                  <a:pt x="61040" y="758490"/>
                  <a:pt x="-6331" y="685625"/>
                  <a:pt x="0" y="629708"/>
                </a:cubicBezTo>
                <a:cubicBezTo>
                  <a:pt x="-45342" y="501881"/>
                  <a:pt x="32213" y="294862"/>
                  <a:pt x="0" y="125945"/>
                </a:cubicBezTo>
                <a:close/>
              </a:path>
              <a:path w="3594355" h="755653" stroke="0" extrusionOk="0">
                <a:moveTo>
                  <a:pt x="0" y="125945"/>
                </a:moveTo>
                <a:cubicBezTo>
                  <a:pt x="-3155" y="62582"/>
                  <a:pt x="43060" y="4689"/>
                  <a:pt x="125945" y="0"/>
                </a:cubicBezTo>
                <a:cubicBezTo>
                  <a:pt x="370425" y="-9849"/>
                  <a:pt x="418009" y="42954"/>
                  <a:pt x="649598" y="0"/>
                </a:cubicBezTo>
                <a:cubicBezTo>
                  <a:pt x="881187" y="-42954"/>
                  <a:pt x="1106060" y="57359"/>
                  <a:pt x="1240100" y="0"/>
                </a:cubicBezTo>
                <a:cubicBezTo>
                  <a:pt x="1374140" y="-57359"/>
                  <a:pt x="1525401" y="10593"/>
                  <a:pt x="1730328" y="0"/>
                </a:cubicBezTo>
                <a:cubicBezTo>
                  <a:pt x="1935255" y="-10593"/>
                  <a:pt x="2064006" y="67851"/>
                  <a:pt x="2320830" y="0"/>
                </a:cubicBezTo>
                <a:cubicBezTo>
                  <a:pt x="2577654" y="-67851"/>
                  <a:pt x="2590065" y="40281"/>
                  <a:pt x="2811059" y="0"/>
                </a:cubicBezTo>
                <a:cubicBezTo>
                  <a:pt x="3032053" y="-40281"/>
                  <a:pt x="3304935" y="48656"/>
                  <a:pt x="3468410" y="0"/>
                </a:cubicBezTo>
                <a:cubicBezTo>
                  <a:pt x="3544301" y="-17804"/>
                  <a:pt x="3583641" y="64567"/>
                  <a:pt x="3594355" y="125945"/>
                </a:cubicBezTo>
                <a:cubicBezTo>
                  <a:pt x="3616133" y="245615"/>
                  <a:pt x="3545969" y="460869"/>
                  <a:pt x="3594355" y="629708"/>
                </a:cubicBezTo>
                <a:cubicBezTo>
                  <a:pt x="3586680" y="698951"/>
                  <a:pt x="3543071" y="761411"/>
                  <a:pt x="3468410" y="755653"/>
                </a:cubicBezTo>
                <a:cubicBezTo>
                  <a:pt x="3359043" y="798382"/>
                  <a:pt x="3156567" y="727800"/>
                  <a:pt x="3011606" y="755653"/>
                </a:cubicBezTo>
                <a:cubicBezTo>
                  <a:pt x="2866645" y="783506"/>
                  <a:pt x="2760219" y="739131"/>
                  <a:pt x="2554803" y="755653"/>
                </a:cubicBezTo>
                <a:cubicBezTo>
                  <a:pt x="2349387" y="772175"/>
                  <a:pt x="2141593" y="710430"/>
                  <a:pt x="1964301" y="755653"/>
                </a:cubicBezTo>
                <a:cubicBezTo>
                  <a:pt x="1787009" y="800876"/>
                  <a:pt x="1708545" y="748149"/>
                  <a:pt x="1474073" y="755653"/>
                </a:cubicBezTo>
                <a:cubicBezTo>
                  <a:pt x="1239601" y="763157"/>
                  <a:pt x="1136458" y="731522"/>
                  <a:pt x="916995" y="755653"/>
                </a:cubicBezTo>
                <a:cubicBezTo>
                  <a:pt x="697532" y="779784"/>
                  <a:pt x="335009" y="673035"/>
                  <a:pt x="125945" y="755653"/>
                </a:cubicBezTo>
                <a:cubicBezTo>
                  <a:pt x="50206" y="750730"/>
                  <a:pt x="-12944" y="703771"/>
                  <a:pt x="0" y="629708"/>
                </a:cubicBezTo>
                <a:cubicBezTo>
                  <a:pt x="-42302" y="528467"/>
                  <a:pt x="15649" y="300358"/>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2487237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chemeClr val="tx1"/>
                </a:solidFill>
                <a:latin typeface="Century Gothic" panose="020F0302020204030204"/>
              </a:rPr>
              <a:t>lustig</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40" name="Rounded Rectangle 139"/>
          <p:cNvSpPr/>
          <p:nvPr/>
        </p:nvSpPr>
        <p:spPr>
          <a:xfrm>
            <a:off x="4162498" y="2910073"/>
            <a:ext cx="3594355" cy="755653"/>
          </a:xfrm>
          <a:custGeom>
            <a:avLst/>
            <a:gdLst>
              <a:gd name="connsiteX0" fmla="*/ 0 w 3594355"/>
              <a:gd name="connsiteY0" fmla="*/ 125945 h 755653"/>
              <a:gd name="connsiteX1" fmla="*/ 125945 w 3594355"/>
              <a:gd name="connsiteY1" fmla="*/ 0 h 755653"/>
              <a:gd name="connsiteX2" fmla="*/ 582749 w 3594355"/>
              <a:gd name="connsiteY2" fmla="*/ 0 h 755653"/>
              <a:gd name="connsiteX3" fmla="*/ 1039552 w 3594355"/>
              <a:gd name="connsiteY3" fmla="*/ 0 h 755653"/>
              <a:gd name="connsiteX4" fmla="*/ 1496356 w 3594355"/>
              <a:gd name="connsiteY4" fmla="*/ 0 h 755653"/>
              <a:gd name="connsiteX5" fmla="*/ 2086858 w 3594355"/>
              <a:gd name="connsiteY5" fmla="*/ 0 h 755653"/>
              <a:gd name="connsiteX6" fmla="*/ 2710785 w 3594355"/>
              <a:gd name="connsiteY6" fmla="*/ 0 h 755653"/>
              <a:gd name="connsiteX7" fmla="*/ 3468410 w 3594355"/>
              <a:gd name="connsiteY7" fmla="*/ 0 h 755653"/>
              <a:gd name="connsiteX8" fmla="*/ 3594355 w 3594355"/>
              <a:gd name="connsiteY8" fmla="*/ 125945 h 755653"/>
              <a:gd name="connsiteX9" fmla="*/ 3594355 w 3594355"/>
              <a:gd name="connsiteY9" fmla="*/ 629708 h 755653"/>
              <a:gd name="connsiteX10" fmla="*/ 3468410 w 3594355"/>
              <a:gd name="connsiteY10" fmla="*/ 755653 h 755653"/>
              <a:gd name="connsiteX11" fmla="*/ 2911333 w 3594355"/>
              <a:gd name="connsiteY11" fmla="*/ 755653 h 755653"/>
              <a:gd name="connsiteX12" fmla="*/ 2287406 w 3594355"/>
              <a:gd name="connsiteY12" fmla="*/ 755653 h 755653"/>
              <a:gd name="connsiteX13" fmla="*/ 1830602 w 3594355"/>
              <a:gd name="connsiteY13" fmla="*/ 755653 h 755653"/>
              <a:gd name="connsiteX14" fmla="*/ 1240100 w 3594355"/>
              <a:gd name="connsiteY14" fmla="*/ 755653 h 755653"/>
              <a:gd name="connsiteX15" fmla="*/ 683023 w 3594355"/>
              <a:gd name="connsiteY15" fmla="*/ 755653 h 755653"/>
              <a:gd name="connsiteX16" fmla="*/ 125945 w 3594355"/>
              <a:gd name="connsiteY16" fmla="*/ 755653 h 755653"/>
              <a:gd name="connsiteX17" fmla="*/ 0 w 3594355"/>
              <a:gd name="connsiteY17" fmla="*/ 629708 h 755653"/>
              <a:gd name="connsiteX18" fmla="*/ 0 w 3594355"/>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4355" h="755653" fill="none" extrusionOk="0">
                <a:moveTo>
                  <a:pt x="0" y="125945"/>
                </a:moveTo>
                <a:cubicBezTo>
                  <a:pt x="4539" y="48113"/>
                  <a:pt x="67486" y="8225"/>
                  <a:pt x="125945" y="0"/>
                </a:cubicBezTo>
                <a:cubicBezTo>
                  <a:pt x="237628" y="-50306"/>
                  <a:pt x="374869" y="18163"/>
                  <a:pt x="582749" y="0"/>
                </a:cubicBezTo>
                <a:cubicBezTo>
                  <a:pt x="790629" y="-18163"/>
                  <a:pt x="936733" y="34739"/>
                  <a:pt x="1039552" y="0"/>
                </a:cubicBezTo>
                <a:cubicBezTo>
                  <a:pt x="1142371" y="-34739"/>
                  <a:pt x="1304348" y="3869"/>
                  <a:pt x="1496356" y="0"/>
                </a:cubicBezTo>
                <a:cubicBezTo>
                  <a:pt x="1688364" y="-3869"/>
                  <a:pt x="1883997" y="58515"/>
                  <a:pt x="2086858" y="0"/>
                </a:cubicBezTo>
                <a:cubicBezTo>
                  <a:pt x="2289719" y="-58515"/>
                  <a:pt x="2562112" y="35864"/>
                  <a:pt x="2710785" y="0"/>
                </a:cubicBezTo>
                <a:cubicBezTo>
                  <a:pt x="2859458" y="-35864"/>
                  <a:pt x="3241967" y="60528"/>
                  <a:pt x="3468410" y="0"/>
                </a:cubicBezTo>
                <a:cubicBezTo>
                  <a:pt x="3539098" y="-1040"/>
                  <a:pt x="3580004" y="69812"/>
                  <a:pt x="3594355" y="125945"/>
                </a:cubicBezTo>
                <a:cubicBezTo>
                  <a:pt x="3627380" y="347438"/>
                  <a:pt x="3538824" y="452285"/>
                  <a:pt x="3594355" y="629708"/>
                </a:cubicBezTo>
                <a:cubicBezTo>
                  <a:pt x="3591128" y="687298"/>
                  <a:pt x="3556733" y="758475"/>
                  <a:pt x="3468410" y="755653"/>
                </a:cubicBezTo>
                <a:cubicBezTo>
                  <a:pt x="3304385" y="763962"/>
                  <a:pt x="3177713" y="729504"/>
                  <a:pt x="2911333" y="755653"/>
                </a:cubicBezTo>
                <a:cubicBezTo>
                  <a:pt x="2644953" y="781802"/>
                  <a:pt x="2453031" y="750116"/>
                  <a:pt x="2287406" y="755653"/>
                </a:cubicBezTo>
                <a:cubicBezTo>
                  <a:pt x="2121781" y="761190"/>
                  <a:pt x="1994866" y="750383"/>
                  <a:pt x="1830602" y="755653"/>
                </a:cubicBezTo>
                <a:cubicBezTo>
                  <a:pt x="1666338" y="760923"/>
                  <a:pt x="1481304" y="695599"/>
                  <a:pt x="1240100" y="755653"/>
                </a:cubicBezTo>
                <a:cubicBezTo>
                  <a:pt x="998896" y="815707"/>
                  <a:pt x="810137" y="755267"/>
                  <a:pt x="683023" y="755653"/>
                </a:cubicBezTo>
                <a:cubicBezTo>
                  <a:pt x="555909" y="756039"/>
                  <a:pt x="394335" y="711328"/>
                  <a:pt x="125945" y="755653"/>
                </a:cubicBezTo>
                <a:cubicBezTo>
                  <a:pt x="67839" y="748318"/>
                  <a:pt x="2343" y="714186"/>
                  <a:pt x="0" y="629708"/>
                </a:cubicBezTo>
                <a:cubicBezTo>
                  <a:pt x="-59589" y="406029"/>
                  <a:pt x="25025" y="300278"/>
                  <a:pt x="0" y="125945"/>
                </a:cubicBezTo>
                <a:close/>
              </a:path>
              <a:path w="3594355" h="755653" stroke="0" extrusionOk="0">
                <a:moveTo>
                  <a:pt x="0" y="125945"/>
                </a:moveTo>
                <a:cubicBezTo>
                  <a:pt x="-9094" y="56657"/>
                  <a:pt x="54823" y="3383"/>
                  <a:pt x="125945" y="0"/>
                </a:cubicBezTo>
                <a:cubicBezTo>
                  <a:pt x="317195" y="-12436"/>
                  <a:pt x="413749" y="53239"/>
                  <a:pt x="616173" y="0"/>
                </a:cubicBezTo>
                <a:cubicBezTo>
                  <a:pt x="818597" y="-53239"/>
                  <a:pt x="912614" y="54274"/>
                  <a:pt x="1139826" y="0"/>
                </a:cubicBezTo>
                <a:cubicBezTo>
                  <a:pt x="1367038" y="-54274"/>
                  <a:pt x="1490718" y="33071"/>
                  <a:pt x="1730328" y="0"/>
                </a:cubicBezTo>
                <a:cubicBezTo>
                  <a:pt x="1969938" y="-33071"/>
                  <a:pt x="2139187" y="39145"/>
                  <a:pt x="2253981" y="0"/>
                </a:cubicBezTo>
                <a:cubicBezTo>
                  <a:pt x="2368775" y="-39145"/>
                  <a:pt x="2629691" y="31779"/>
                  <a:pt x="2777634" y="0"/>
                </a:cubicBezTo>
                <a:cubicBezTo>
                  <a:pt x="2925577" y="-31779"/>
                  <a:pt x="3150581" y="24077"/>
                  <a:pt x="3468410" y="0"/>
                </a:cubicBezTo>
                <a:cubicBezTo>
                  <a:pt x="3541537" y="17501"/>
                  <a:pt x="3583284" y="61305"/>
                  <a:pt x="3594355" y="125945"/>
                </a:cubicBezTo>
                <a:cubicBezTo>
                  <a:pt x="3650130" y="369710"/>
                  <a:pt x="3546761" y="412284"/>
                  <a:pt x="3594355" y="629708"/>
                </a:cubicBezTo>
                <a:cubicBezTo>
                  <a:pt x="3594984" y="702079"/>
                  <a:pt x="3539207" y="745765"/>
                  <a:pt x="3468410" y="755653"/>
                </a:cubicBezTo>
                <a:cubicBezTo>
                  <a:pt x="3341934" y="772372"/>
                  <a:pt x="3045200" y="720274"/>
                  <a:pt x="2877908" y="755653"/>
                </a:cubicBezTo>
                <a:cubicBezTo>
                  <a:pt x="2710616" y="791032"/>
                  <a:pt x="2516765" y="742380"/>
                  <a:pt x="2387680" y="755653"/>
                </a:cubicBezTo>
                <a:cubicBezTo>
                  <a:pt x="2258595" y="768926"/>
                  <a:pt x="1901899" y="748588"/>
                  <a:pt x="1763753" y="755653"/>
                </a:cubicBezTo>
                <a:cubicBezTo>
                  <a:pt x="1625607" y="762718"/>
                  <a:pt x="1406403" y="746719"/>
                  <a:pt x="1306949" y="755653"/>
                </a:cubicBezTo>
                <a:cubicBezTo>
                  <a:pt x="1207495" y="764587"/>
                  <a:pt x="871021" y="709636"/>
                  <a:pt x="716447" y="755653"/>
                </a:cubicBezTo>
                <a:cubicBezTo>
                  <a:pt x="561873" y="801670"/>
                  <a:pt x="306428" y="737341"/>
                  <a:pt x="125945" y="755653"/>
                </a:cubicBezTo>
                <a:cubicBezTo>
                  <a:pt x="56015" y="773965"/>
                  <a:pt x="-11038" y="692879"/>
                  <a:pt x="0" y="629708"/>
                </a:cubicBezTo>
                <a:cubicBezTo>
                  <a:pt x="-51920" y="469721"/>
                  <a:pt x="44938" y="268004"/>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42557277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chemeClr val="tx1"/>
                </a:solidFill>
                <a:latin typeface="Century Gothic" panose="020F0302020204030204"/>
              </a:rPr>
              <a:t>unmöglich</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41" name="Rounded Rectangle 140"/>
          <p:cNvSpPr/>
          <p:nvPr/>
        </p:nvSpPr>
        <p:spPr>
          <a:xfrm>
            <a:off x="1108573" y="2924837"/>
            <a:ext cx="2934779" cy="755653"/>
          </a:xfrm>
          <a:custGeom>
            <a:avLst/>
            <a:gdLst>
              <a:gd name="connsiteX0" fmla="*/ 0 w 2934779"/>
              <a:gd name="connsiteY0" fmla="*/ 125945 h 755653"/>
              <a:gd name="connsiteX1" fmla="*/ 125945 w 2934779"/>
              <a:gd name="connsiteY1" fmla="*/ 0 h 755653"/>
              <a:gd name="connsiteX2" fmla="*/ 582036 w 2934779"/>
              <a:gd name="connsiteY2" fmla="*/ 0 h 755653"/>
              <a:gd name="connsiteX3" fmla="*/ 1145443 w 2934779"/>
              <a:gd name="connsiteY3" fmla="*/ 0 h 755653"/>
              <a:gd name="connsiteX4" fmla="*/ 1708850 w 2934779"/>
              <a:gd name="connsiteY4" fmla="*/ 0 h 755653"/>
              <a:gd name="connsiteX5" fmla="*/ 2272256 w 2934779"/>
              <a:gd name="connsiteY5" fmla="*/ 0 h 755653"/>
              <a:gd name="connsiteX6" fmla="*/ 2808834 w 2934779"/>
              <a:gd name="connsiteY6" fmla="*/ 0 h 755653"/>
              <a:gd name="connsiteX7" fmla="*/ 2934779 w 2934779"/>
              <a:gd name="connsiteY7" fmla="*/ 125945 h 755653"/>
              <a:gd name="connsiteX8" fmla="*/ 2934779 w 2934779"/>
              <a:gd name="connsiteY8" fmla="*/ 629708 h 755653"/>
              <a:gd name="connsiteX9" fmla="*/ 2808834 w 2934779"/>
              <a:gd name="connsiteY9" fmla="*/ 755653 h 755653"/>
              <a:gd name="connsiteX10" fmla="*/ 2272256 w 2934779"/>
              <a:gd name="connsiteY10" fmla="*/ 755653 h 755653"/>
              <a:gd name="connsiteX11" fmla="*/ 1816165 w 2934779"/>
              <a:gd name="connsiteY11" fmla="*/ 755653 h 755653"/>
              <a:gd name="connsiteX12" fmla="*/ 1360074 w 2934779"/>
              <a:gd name="connsiteY12" fmla="*/ 755653 h 755653"/>
              <a:gd name="connsiteX13" fmla="*/ 823496 w 2934779"/>
              <a:gd name="connsiteY13" fmla="*/ 755653 h 755653"/>
              <a:gd name="connsiteX14" fmla="*/ 125945 w 2934779"/>
              <a:gd name="connsiteY14" fmla="*/ 755653 h 755653"/>
              <a:gd name="connsiteX15" fmla="*/ 0 w 2934779"/>
              <a:gd name="connsiteY15" fmla="*/ 629708 h 755653"/>
              <a:gd name="connsiteX16" fmla="*/ 0 w 2934779"/>
              <a:gd name="connsiteY16"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34779" h="755653" fill="none" extrusionOk="0">
                <a:moveTo>
                  <a:pt x="0" y="125945"/>
                </a:moveTo>
                <a:cubicBezTo>
                  <a:pt x="-4759" y="63514"/>
                  <a:pt x="57690" y="6011"/>
                  <a:pt x="125945" y="0"/>
                </a:cubicBezTo>
                <a:cubicBezTo>
                  <a:pt x="343141" y="-54051"/>
                  <a:pt x="354812" y="27894"/>
                  <a:pt x="582036" y="0"/>
                </a:cubicBezTo>
                <a:cubicBezTo>
                  <a:pt x="809260" y="-27894"/>
                  <a:pt x="991938" y="64325"/>
                  <a:pt x="1145443" y="0"/>
                </a:cubicBezTo>
                <a:cubicBezTo>
                  <a:pt x="1298948" y="-64325"/>
                  <a:pt x="1459844" y="4083"/>
                  <a:pt x="1708850" y="0"/>
                </a:cubicBezTo>
                <a:cubicBezTo>
                  <a:pt x="1957856" y="-4083"/>
                  <a:pt x="2063843" y="48942"/>
                  <a:pt x="2272256" y="0"/>
                </a:cubicBezTo>
                <a:cubicBezTo>
                  <a:pt x="2480669" y="-48942"/>
                  <a:pt x="2687676" y="50097"/>
                  <a:pt x="2808834" y="0"/>
                </a:cubicBezTo>
                <a:cubicBezTo>
                  <a:pt x="2882578" y="10458"/>
                  <a:pt x="2919194" y="55455"/>
                  <a:pt x="2934779" y="125945"/>
                </a:cubicBezTo>
                <a:cubicBezTo>
                  <a:pt x="2967746" y="253035"/>
                  <a:pt x="2934264" y="393493"/>
                  <a:pt x="2934779" y="629708"/>
                </a:cubicBezTo>
                <a:cubicBezTo>
                  <a:pt x="2936268" y="697525"/>
                  <a:pt x="2866045" y="746665"/>
                  <a:pt x="2808834" y="755653"/>
                </a:cubicBezTo>
                <a:cubicBezTo>
                  <a:pt x="2556689" y="798169"/>
                  <a:pt x="2442282" y="735020"/>
                  <a:pt x="2272256" y="755653"/>
                </a:cubicBezTo>
                <a:cubicBezTo>
                  <a:pt x="2102230" y="776286"/>
                  <a:pt x="1980737" y="728098"/>
                  <a:pt x="1816165" y="755653"/>
                </a:cubicBezTo>
                <a:cubicBezTo>
                  <a:pt x="1651593" y="783208"/>
                  <a:pt x="1553543" y="723813"/>
                  <a:pt x="1360074" y="755653"/>
                </a:cubicBezTo>
                <a:cubicBezTo>
                  <a:pt x="1166605" y="787493"/>
                  <a:pt x="1007732" y="752949"/>
                  <a:pt x="823496" y="755653"/>
                </a:cubicBezTo>
                <a:cubicBezTo>
                  <a:pt x="639260" y="758357"/>
                  <a:pt x="325950" y="676513"/>
                  <a:pt x="125945" y="755653"/>
                </a:cubicBezTo>
                <a:cubicBezTo>
                  <a:pt x="51664" y="753388"/>
                  <a:pt x="8261" y="695713"/>
                  <a:pt x="0" y="629708"/>
                </a:cubicBezTo>
                <a:cubicBezTo>
                  <a:pt x="-48776" y="393555"/>
                  <a:pt x="30719" y="332191"/>
                  <a:pt x="0" y="125945"/>
                </a:cubicBezTo>
                <a:close/>
              </a:path>
              <a:path w="2934779" h="755653" stroke="0" extrusionOk="0">
                <a:moveTo>
                  <a:pt x="0" y="125945"/>
                </a:moveTo>
                <a:cubicBezTo>
                  <a:pt x="5743" y="69561"/>
                  <a:pt x="55146" y="3837"/>
                  <a:pt x="125945" y="0"/>
                </a:cubicBezTo>
                <a:cubicBezTo>
                  <a:pt x="256239" y="-46452"/>
                  <a:pt x="408891" y="2340"/>
                  <a:pt x="662523" y="0"/>
                </a:cubicBezTo>
                <a:cubicBezTo>
                  <a:pt x="916155" y="-2340"/>
                  <a:pt x="968017" y="29452"/>
                  <a:pt x="1225929" y="0"/>
                </a:cubicBezTo>
                <a:cubicBezTo>
                  <a:pt x="1483841" y="-29452"/>
                  <a:pt x="1552273" y="59398"/>
                  <a:pt x="1762507" y="0"/>
                </a:cubicBezTo>
                <a:cubicBezTo>
                  <a:pt x="1972741" y="-59398"/>
                  <a:pt x="2100573" y="2436"/>
                  <a:pt x="2245427" y="0"/>
                </a:cubicBezTo>
                <a:cubicBezTo>
                  <a:pt x="2390281" y="-2436"/>
                  <a:pt x="2628244" y="18897"/>
                  <a:pt x="2808834" y="0"/>
                </a:cubicBezTo>
                <a:cubicBezTo>
                  <a:pt x="2887259" y="-6952"/>
                  <a:pt x="2928428" y="73037"/>
                  <a:pt x="2934779" y="125945"/>
                </a:cubicBezTo>
                <a:cubicBezTo>
                  <a:pt x="2951404" y="355173"/>
                  <a:pt x="2925684" y="436958"/>
                  <a:pt x="2934779" y="629708"/>
                </a:cubicBezTo>
                <a:cubicBezTo>
                  <a:pt x="2941825" y="691876"/>
                  <a:pt x="2879501" y="764175"/>
                  <a:pt x="2808834" y="755653"/>
                </a:cubicBezTo>
                <a:cubicBezTo>
                  <a:pt x="2604594" y="778517"/>
                  <a:pt x="2534150" y="736430"/>
                  <a:pt x="2325914" y="755653"/>
                </a:cubicBezTo>
                <a:cubicBezTo>
                  <a:pt x="2117678" y="774876"/>
                  <a:pt x="2017560" y="742428"/>
                  <a:pt x="1816165" y="755653"/>
                </a:cubicBezTo>
                <a:cubicBezTo>
                  <a:pt x="1614770" y="768878"/>
                  <a:pt x="1464180" y="752060"/>
                  <a:pt x="1225929" y="755653"/>
                </a:cubicBezTo>
                <a:cubicBezTo>
                  <a:pt x="987678" y="759246"/>
                  <a:pt x="858071" y="742387"/>
                  <a:pt x="662523" y="755653"/>
                </a:cubicBezTo>
                <a:cubicBezTo>
                  <a:pt x="466975" y="768919"/>
                  <a:pt x="262921" y="733073"/>
                  <a:pt x="125945" y="755653"/>
                </a:cubicBezTo>
                <a:cubicBezTo>
                  <a:pt x="55279" y="758135"/>
                  <a:pt x="-10730" y="698022"/>
                  <a:pt x="0" y="629708"/>
                </a:cubicBezTo>
                <a:cubicBezTo>
                  <a:pt x="-45153" y="404867"/>
                  <a:pt x="43596" y="303152"/>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6586113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err="1">
                <a:solidFill>
                  <a:schemeClr val="tx1"/>
                </a:solidFill>
                <a:latin typeface="Century Gothic" panose="020F0302020204030204"/>
              </a:rPr>
              <a:t>notwendig</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41" name="TextBox 40"/>
          <p:cNvSpPr txBox="1"/>
          <p:nvPr/>
        </p:nvSpPr>
        <p:spPr>
          <a:xfrm rot="20824098">
            <a:off x="4589095" y="940456"/>
            <a:ext cx="3258956" cy="707886"/>
          </a:xfrm>
          <a:prstGeom prst="rect">
            <a:avLst/>
          </a:prstGeom>
          <a:noFill/>
        </p:spPr>
        <p:txBody>
          <a:bodyPr wrap="square" rtlCol="0">
            <a:spAutoFit/>
          </a:bodyPr>
          <a:lstStyle/>
          <a:p>
            <a:pPr algn="ctr"/>
            <a:r>
              <a:rPr lang="en-GB" sz="4000" dirty="0"/>
              <a:t>necessary</a:t>
            </a:r>
          </a:p>
        </p:txBody>
      </p:sp>
      <p:sp>
        <p:nvSpPr>
          <p:cNvPr id="42" name="TextBox 41"/>
          <p:cNvSpPr txBox="1"/>
          <p:nvPr/>
        </p:nvSpPr>
        <p:spPr>
          <a:xfrm rot="20824098">
            <a:off x="4586031" y="1047166"/>
            <a:ext cx="3258956" cy="707886"/>
          </a:xfrm>
          <a:prstGeom prst="rect">
            <a:avLst/>
          </a:prstGeom>
          <a:noFill/>
        </p:spPr>
        <p:txBody>
          <a:bodyPr wrap="square" rtlCol="0">
            <a:spAutoFit/>
          </a:bodyPr>
          <a:lstStyle/>
          <a:p>
            <a:pPr algn="ctr"/>
            <a:r>
              <a:rPr lang="en-GB" sz="4000" dirty="0"/>
              <a:t>wonderful</a:t>
            </a:r>
          </a:p>
        </p:txBody>
      </p:sp>
      <p:sp>
        <p:nvSpPr>
          <p:cNvPr id="43" name="TextBox 42"/>
          <p:cNvSpPr txBox="1"/>
          <p:nvPr/>
        </p:nvSpPr>
        <p:spPr>
          <a:xfrm rot="20824098">
            <a:off x="4715308" y="665276"/>
            <a:ext cx="3258956" cy="1323439"/>
          </a:xfrm>
          <a:prstGeom prst="rect">
            <a:avLst/>
          </a:prstGeom>
          <a:noFill/>
        </p:spPr>
        <p:txBody>
          <a:bodyPr wrap="square" rtlCol="0">
            <a:spAutoFit/>
          </a:bodyPr>
          <a:lstStyle/>
          <a:p>
            <a:pPr algn="ctr"/>
            <a:r>
              <a:rPr lang="en-GB" sz="4000" dirty="0"/>
              <a:t>exciting, thrilling</a:t>
            </a:r>
          </a:p>
        </p:txBody>
      </p:sp>
      <p:sp>
        <p:nvSpPr>
          <p:cNvPr id="44" name="TextBox 43"/>
          <p:cNvSpPr txBox="1"/>
          <p:nvPr/>
        </p:nvSpPr>
        <p:spPr>
          <a:xfrm rot="20824098">
            <a:off x="4582967" y="872759"/>
            <a:ext cx="3258956" cy="707886"/>
          </a:xfrm>
          <a:prstGeom prst="rect">
            <a:avLst/>
          </a:prstGeom>
          <a:noFill/>
        </p:spPr>
        <p:txBody>
          <a:bodyPr wrap="square" rtlCol="0">
            <a:spAutoFit/>
          </a:bodyPr>
          <a:lstStyle/>
          <a:p>
            <a:pPr algn="ctr"/>
            <a:r>
              <a:rPr lang="en-GB" sz="4000" dirty="0"/>
              <a:t>interesting</a:t>
            </a:r>
          </a:p>
        </p:txBody>
      </p:sp>
      <p:sp>
        <p:nvSpPr>
          <p:cNvPr id="45" name="TextBox 44"/>
          <p:cNvSpPr txBox="1"/>
          <p:nvPr/>
        </p:nvSpPr>
        <p:spPr>
          <a:xfrm rot="20824098">
            <a:off x="4750106" y="904859"/>
            <a:ext cx="3258956" cy="707886"/>
          </a:xfrm>
          <a:prstGeom prst="rect">
            <a:avLst/>
          </a:prstGeom>
          <a:noFill/>
        </p:spPr>
        <p:txBody>
          <a:bodyPr wrap="square" rtlCol="0">
            <a:spAutoFit/>
          </a:bodyPr>
          <a:lstStyle/>
          <a:p>
            <a:pPr algn="ctr"/>
            <a:r>
              <a:rPr lang="en-GB" sz="4000" dirty="0"/>
              <a:t>impossible</a:t>
            </a:r>
          </a:p>
        </p:txBody>
      </p:sp>
      <p:sp>
        <p:nvSpPr>
          <p:cNvPr id="51" name="TextBox 50"/>
          <p:cNvSpPr txBox="1"/>
          <p:nvPr/>
        </p:nvSpPr>
        <p:spPr>
          <a:xfrm rot="20824098">
            <a:off x="4723786" y="1047536"/>
            <a:ext cx="3258956" cy="707886"/>
          </a:xfrm>
          <a:prstGeom prst="rect">
            <a:avLst/>
          </a:prstGeom>
          <a:noFill/>
        </p:spPr>
        <p:txBody>
          <a:bodyPr wrap="square" rtlCol="0">
            <a:spAutoFit/>
          </a:bodyPr>
          <a:lstStyle/>
          <a:p>
            <a:pPr algn="ctr"/>
            <a:r>
              <a:rPr lang="en-GB" sz="4000" dirty="0"/>
              <a:t>why</a:t>
            </a:r>
          </a:p>
        </p:txBody>
      </p:sp>
      <p:sp>
        <p:nvSpPr>
          <p:cNvPr id="52" name="TextBox 51"/>
          <p:cNvSpPr txBox="1"/>
          <p:nvPr/>
        </p:nvSpPr>
        <p:spPr>
          <a:xfrm rot="20824098">
            <a:off x="4671969" y="1231719"/>
            <a:ext cx="3258956" cy="707886"/>
          </a:xfrm>
          <a:prstGeom prst="rect">
            <a:avLst/>
          </a:prstGeom>
          <a:noFill/>
        </p:spPr>
        <p:txBody>
          <a:bodyPr wrap="square" rtlCol="0">
            <a:spAutoFit/>
          </a:bodyPr>
          <a:lstStyle/>
          <a:p>
            <a:pPr algn="ctr"/>
            <a:r>
              <a:rPr lang="en-GB" sz="4000" dirty="0"/>
              <a:t>found (pp)</a:t>
            </a:r>
          </a:p>
        </p:txBody>
      </p:sp>
      <p:sp>
        <p:nvSpPr>
          <p:cNvPr id="53" name="TextBox 52"/>
          <p:cNvSpPr txBox="1"/>
          <p:nvPr/>
        </p:nvSpPr>
        <p:spPr>
          <a:xfrm rot="20824098">
            <a:off x="4619786" y="915868"/>
            <a:ext cx="3258956" cy="707886"/>
          </a:xfrm>
          <a:prstGeom prst="rect">
            <a:avLst/>
          </a:prstGeom>
          <a:noFill/>
        </p:spPr>
        <p:txBody>
          <a:bodyPr wrap="square" rtlCol="0">
            <a:spAutoFit/>
          </a:bodyPr>
          <a:lstStyle/>
          <a:p>
            <a:pPr algn="ctr"/>
            <a:r>
              <a:rPr lang="en-GB" sz="4000" dirty="0"/>
              <a:t>you (formal)</a:t>
            </a:r>
          </a:p>
        </p:txBody>
      </p:sp>
      <p:sp>
        <p:nvSpPr>
          <p:cNvPr id="55" name="TextBox 54"/>
          <p:cNvSpPr txBox="1"/>
          <p:nvPr/>
        </p:nvSpPr>
        <p:spPr>
          <a:xfrm rot="20824098">
            <a:off x="4665254" y="938646"/>
            <a:ext cx="3258956" cy="707886"/>
          </a:xfrm>
          <a:prstGeom prst="rect">
            <a:avLst/>
          </a:prstGeom>
          <a:noFill/>
        </p:spPr>
        <p:txBody>
          <a:bodyPr wrap="square" rtlCol="0">
            <a:spAutoFit/>
          </a:bodyPr>
          <a:lstStyle/>
          <a:p>
            <a:pPr algn="ctr"/>
            <a:r>
              <a:rPr lang="en-GB" sz="4000" dirty="0"/>
              <a:t>letter</a:t>
            </a:r>
          </a:p>
        </p:txBody>
      </p:sp>
      <p:sp>
        <p:nvSpPr>
          <p:cNvPr id="56" name="TextBox 55"/>
          <p:cNvSpPr txBox="1"/>
          <p:nvPr/>
        </p:nvSpPr>
        <p:spPr>
          <a:xfrm rot="20824098">
            <a:off x="4942207" y="836766"/>
            <a:ext cx="3258956" cy="707886"/>
          </a:xfrm>
          <a:prstGeom prst="rect">
            <a:avLst/>
          </a:prstGeom>
          <a:noFill/>
        </p:spPr>
        <p:txBody>
          <a:bodyPr wrap="square" rtlCol="0">
            <a:spAutoFit/>
          </a:bodyPr>
          <a:lstStyle/>
          <a:p>
            <a:pPr algn="ctr"/>
            <a:r>
              <a:rPr lang="en-GB" sz="4000" dirty="0"/>
              <a:t>desire</a:t>
            </a:r>
          </a:p>
        </p:txBody>
      </p:sp>
      <p:sp>
        <p:nvSpPr>
          <p:cNvPr id="57" name="TextBox 56"/>
          <p:cNvSpPr txBox="1"/>
          <p:nvPr/>
        </p:nvSpPr>
        <p:spPr>
          <a:xfrm rot="20824098">
            <a:off x="4412777" y="977524"/>
            <a:ext cx="3258956" cy="707886"/>
          </a:xfrm>
          <a:prstGeom prst="rect">
            <a:avLst/>
          </a:prstGeom>
          <a:noFill/>
        </p:spPr>
        <p:txBody>
          <a:bodyPr wrap="square" rtlCol="0">
            <a:spAutoFit/>
          </a:bodyPr>
          <a:lstStyle/>
          <a:p>
            <a:pPr algn="ctr"/>
            <a:r>
              <a:rPr lang="en-GB" sz="4000" dirty="0"/>
              <a:t>pain</a:t>
            </a:r>
          </a:p>
        </p:txBody>
      </p:sp>
      <p:sp>
        <p:nvSpPr>
          <p:cNvPr id="61" name="Rounded Rectangle 60"/>
          <p:cNvSpPr/>
          <p:nvPr/>
        </p:nvSpPr>
        <p:spPr>
          <a:xfrm>
            <a:off x="4162498" y="5509567"/>
            <a:ext cx="3603265" cy="755653"/>
          </a:xfrm>
          <a:custGeom>
            <a:avLst/>
            <a:gdLst>
              <a:gd name="connsiteX0" fmla="*/ 0 w 3603265"/>
              <a:gd name="connsiteY0" fmla="*/ 125945 h 755653"/>
              <a:gd name="connsiteX1" fmla="*/ 125945 w 3603265"/>
              <a:gd name="connsiteY1" fmla="*/ 0 h 755653"/>
              <a:gd name="connsiteX2" fmla="*/ 718021 w 3603265"/>
              <a:gd name="connsiteY2" fmla="*/ 0 h 755653"/>
              <a:gd name="connsiteX3" fmla="*/ 1209556 w 3603265"/>
              <a:gd name="connsiteY3" fmla="*/ 0 h 755653"/>
              <a:gd name="connsiteX4" fmla="*/ 1835146 w 3603265"/>
              <a:gd name="connsiteY4" fmla="*/ 0 h 755653"/>
              <a:gd name="connsiteX5" fmla="*/ 2460736 w 3603265"/>
              <a:gd name="connsiteY5" fmla="*/ 0 h 755653"/>
              <a:gd name="connsiteX6" fmla="*/ 2952271 w 3603265"/>
              <a:gd name="connsiteY6" fmla="*/ 0 h 755653"/>
              <a:gd name="connsiteX7" fmla="*/ 3477320 w 3603265"/>
              <a:gd name="connsiteY7" fmla="*/ 0 h 755653"/>
              <a:gd name="connsiteX8" fmla="*/ 3603265 w 3603265"/>
              <a:gd name="connsiteY8" fmla="*/ 125945 h 755653"/>
              <a:gd name="connsiteX9" fmla="*/ 3603265 w 3603265"/>
              <a:gd name="connsiteY9" fmla="*/ 629708 h 755653"/>
              <a:gd name="connsiteX10" fmla="*/ 3477320 w 3603265"/>
              <a:gd name="connsiteY10" fmla="*/ 755653 h 755653"/>
              <a:gd name="connsiteX11" fmla="*/ 3019299 w 3603265"/>
              <a:gd name="connsiteY11" fmla="*/ 755653 h 755653"/>
              <a:gd name="connsiteX12" fmla="*/ 2393709 w 3603265"/>
              <a:gd name="connsiteY12" fmla="*/ 755653 h 755653"/>
              <a:gd name="connsiteX13" fmla="*/ 1801633 w 3603265"/>
              <a:gd name="connsiteY13" fmla="*/ 755653 h 755653"/>
              <a:gd name="connsiteX14" fmla="*/ 1310097 w 3603265"/>
              <a:gd name="connsiteY14" fmla="*/ 755653 h 755653"/>
              <a:gd name="connsiteX15" fmla="*/ 718021 w 3603265"/>
              <a:gd name="connsiteY15" fmla="*/ 755653 h 755653"/>
              <a:gd name="connsiteX16" fmla="*/ 125945 w 3603265"/>
              <a:gd name="connsiteY16" fmla="*/ 755653 h 755653"/>
              <a:gd name="connsiteX17" fmla="*/ 0 w 3603265"/>
              <a:gd name="connsiteY17" fmla="*/ 629708 h 755653"/>
              <a:gd name="connsiteX18" fmla="*/ 0 w 3603265"/>
              <a:gd name="connsiteY18"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3265" h="755653" extrusionOk="0">
                <a:moveTo>
                  <a:pt x="0" y="125945"/>
                </a:moveTo>
                <a:cubicBezTo>
                  <a:pt x="-1124" y="39701"/>
                  <a:pt x="61110" y="-20178"/>
                  <a:pt x="125945" y="0"/>
                </a:cubicBezTo>
                <a:cubicBezTo>
                  <a:pt x="369778" y="-25999"/>
                  <a:pt x="541844" y="5085"/>
                  <a:pt x="718021" y="0"/>
                </a:cubicBezTo>
                <a:cubicBezTo>
                  <a:pt x="894198" y="-5085"/>
                  <a:pt x="1092701" y="26112"/>
                  <a:pt x="1209556" y="0"/>
                </a:cubicBezTo>
                <a:cubicBezTo>
                  <a:pt x="1326411" y="-26112"/>
                  <a:pt x="1688241" y="2225"/>
                  <a:pt x="1835146" y="0"/>
                </a:cubicBezTo>
                <a:cubicBezTo>
                  <a:pt x="1982051" y="-2225"/>
                  <a:pt x="2243436" y="64911"/>
                  <a:pt x="2460736" y="0"/>
                </a:cubicBezTo>
                <a:cubicBezTo>
                  <a:pt x="2678036" y="-64911"/>
                  <a:pt x="2752554" y="53300"/>
                  <a:pt x="2952271" y="0"/>
                </a:cubicBezTo>
                <a:cubicBezTo>
                  <a:pt x="3151988" y="-53300"/>
                  <a:pt x="3364777" y="35913"/>
                  <a:pt x="3477320" y="0"/>
                </a:cubicBezTo>
                <a:cubicBezTo>
                  <a:pt x="3560037" y="2636"/>
                  <a:pt x="3618221" y="44874"/>
                  <a:pt x="3603265" y="125945"/>
                </a:cubicBezTo>
                <a:cubicBezTo>
                  <a:pt x="3634433" y="335821"/>
                  <a:pt x="3586413" y="516372"/>
                  <a:pt x="3603265" y="629708"/>
                </a:cubicBezTo>
                <a:cubicBezTo>
                  <a:pt x="3619629" y="697263"/>
                  <a:pt x="3547361" y="757183"/>
                  <a:pt x="3477320" y="755653"/>
                </a:cubicBezTo>
                <a:cubicBezTo>
                  <a:pt x="3254418" y="756612"/>
                  <a:pt x="3160173" y="702812"/>
                  <a:pt x="3019299" y="755653"/>
                </a:cubicBezTo>
                <a:cubicBezTo>
                  <a:pt x="2878425" y="808494"/>
                  <a:pt x="2533023" y="744461"/>
                  <a:pt x="2393709" y="755653"/>
                </a:cubicBezTo>
                <a:cubicBezTo>
                  <a:pt x="2254395" y="766845"/>
                  <a:pt x="1920964" y="743044"/>
                  <a:pt x="1801633" y="755653"/>
                </a:cubicBezTo>
                <a:cubicBezTo>
                  <a:pt x="1682302" y="768262"/>
                  <a:pt x="1530330" y="733572"/>
                  <a:pt x="1310097" y="755653"/>
                </a:cubicBezTo>
                <a:cubicBezTo>
                  <a:pt x="1089864" y="777734"/>
                  <a:pt x="845700" y="716551"/>
                  <a:pt x="718021" y="755653"/>
                </a:cubicBezTo>
                <a:cubicBezTo>
                  <a:pt x="590342" y="794755"/>
                  <a:pt x="383219" y="737396"/>
                  <a:pt x="125945" y="755653"/>
                </a:cubicBezTo>
                <a:cubicBezTo>
                  <a:pt x="70972" y="756573"/>
                  <a:pt x="3207" y="705048"/>
                  <a:pt x="0" y="629708"/>
                </a:cubicBezTo>
                <a:cubicBezTo>
                  <a:pt x="-49865" y="424927"/>
                  <a:pt x="32205" y="280875"/>
                  <a:pt x="0" y="125945"/>
                </a:cubicBezTo>
                <a:close/>
              </a:path>
            </a:pathLst>
          </a:custGeom>
          <a:noFill/>
          <a:ln w="28575">
            <a:solidFill>
              <a:schemeClr val="tx1"/>
            </a:solidFill>
            <a:extLst>
              <a:ext uri="{C807C97D-BFC1-408E-A445-0C87EB9F89A2}">
                <ask:lineSketchStyleProps xmlns:ask="http://schemas.microsoft.com/office/drawing/2018/sketchyshapes" sd="17328656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spc="300">
                <a:solidFill>
                  <a:schemeClr val="tx1"/>
                </a:solidFill>
                <a:latin typeface="Century Gothic" panose="020F0302020204030204"/>
              </a:rPr>
              <a:t>w____</a:t>
            </a:r>
            <a:endParaRPr kumimoji="0" lang="en-GB" sz="3000" b="1" i="0" u="none" strike="noStrike" kern="1200" cap="none" spc="300" normalizeH="0" noProof="0" dirty="0">
              <a:ln>
                <a:noFill/>
              </a:ln>
              <a:solidFill>
                <a:schemeClr val="tx1"/>
              </a:solidFill>
              <a:effectLst/>
              <a:uLnTx/>
              <a:uFillTx/>
              <a:latin typeface="Century Gothic" panose="020F0302020204030204"/>
            </a:endParaRPr>
          </a:p>
        </p:txBody>
      </p:sp>
      <p:sp>
        <p:nvSpPr>
          <p:cNvPr id="133" name="Rounded Rectangle 132"/>
          <p:cNvSpPr/>
          <p:nvPr/>
        </p:nvSpPr>
        <p:spPr>
          <a:xfrm>
            <a:off x="4170765" y="5510997"/>
            <a:ext cx="3586088" cy="755653"/>
          </a:xfrm>
          <a:custGeom>
            <a:avLst/>
            <a:gdLst>
              <a:gd name="connsiteX0" fmla="*/ 0 w 3586088"/>
              <a:gd name="connsiteY0" fmla="*/ 125945 h 755653"/>
              <a:gd name="connsiteX1" fmla="*/ 125945 w 3586088"/>
              <a:gd name="connsiteY1" fmla="*/ 0 h 755653"/>
              <a:gd name="connsiteX2" fmla="*/ 648303 w 3586088"/>
              <a:gd name="connsiteY2" fmla="*/ 0 h 755653"/>
              <a:gd name="connsiteX3" fmla="*/ 1237344 w 3586088"/>
              <a:gd name="connsiteY3" fmla="*/ 0 h 755653"/>
              <a:gd name="connsiteX4" fmla="*/ 1859728 w 3586088"/>
              <a:gd name="connsiteY4" fmla="*/ 0 h 755653"/>
              <a:gd name="connsiteX5" fmla="*/ 2448770 w 3586088"/>
              <a:gd name="connsiteY5" fmla="*/ 0 h 755653"/>
              <a:gd name="connsiteX6" fmla="*/ 3460143 w 3586088"/>
              <a:gd name="connsiteY6" fmla="*/ 0 h 755653"/>
              <a:gd name="connsiteX7" fmla="*/ 3586088 w 3586088"/>
              <a:gd name="connsiteY7" fmla="*/ 125945 h 755653"/>
              <a:gd name="connsiteX8" fmla="*/ 3586088 w 3586088"/>
              <a:gd name="connsiteY8" fmla="*/ 629708 h 755653"/>
              <a:gd name="connsiteX9" fmla="*/ 3460143 w 3586088"/>
              <a:gd name="connsiteY9" fmla="*/ 755653 h 755653"/>
              <a:gd name="connsiteX10" fmla="*/ 3004469 w 3586088"/>
              <a:gd name="connsiteY10" fmla="*/ 755653 h 755653"/>
              <a:gd name="connsiteX11" fmla="*/ 2482112 w 3586088"/>
              <a:gd name="connsiteY11" fmla="*/ 755653 h 755653"/>
              <a:gd name="connsiteX12" fmla="*/ 1959754 w 3586088"/>
              <a:gd name="connsiteY12" fmla="*/ 755653 h 755653"/>
              <a:gd name="connsiteX13" fmla="*/ 1504080 w 3586088"/>
              <a:gd name="connsiteY13" fmla="*/ 755653 h 755653"/>
              <a:gd name="connsiteX14" fmla="*/ 1048406 w 3586088"/>
              <a:gd name="connsiteY14" fmla="*/ 755653 h 755653"/>
              <a:gd name="connsiteX15" fmla="*/ 125945 w 3586088"/>
              <a:gd name="connsiteY15" fmla="*/ 755653 h 755653"/>
              <a:gd name="connsiteX16" fmla="*/ 0 w 3586088"/>
              <a:gd name="connsiteY16" fmla="*/ 629708 h 755653"/>
              <a:gd name="connsiteX17" fmla="*/ 0 w 3586088"/>
              <a:gd name="connsiteY17" fmla="*/ 125945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6088" h="755653" fill="none" extrusionOk="0">
                <a:moveTo>
                  <a:pt x="0" y="125945"/>
                </a:moveTo>
                <a:cubicBezTo>
                  <a:pt x="-7293" y="70894"/>
                  <a:pt x="41821" y="5667"/>
                  <a:pt x="125945" y="0"/>
                </a:cubicBezTo>
                <a:cubicBezTo>
                  <a:pt x="352597" y="-58420"/>
                  <a:pt x="505165" y="35302"/>
                  <a:pt x="648303" y="0"/>
                </a:cubicBezTo>
                <a:cubicBezTo>
                  <a:pt x="791441" y="-35302"/>
                  <a:pt x="962435" y="69930"/>
                  <a:pt x="1237344" y="0"/>
                </a:cubicBezTo>
                <a:cubicBezTo>
                  <a:pt x="1512253" y="-69930"/>
                  <a:pt x="1567089" y="67267"/>
                  <a:pt x="1859728" y="0"/>
                </a:cubicBezTo>
                <a:cubicBezTo>
                  <a:pt x="2152367" y="-67267"/>
                  <a:pt x="2305344" y="31693"/>
                  <a:pt x="2448770" y="0"/>
                </a:cubicBezTo>
                <a:cubicBezTo>
                  <a:pt x="2592196" y="-31693"/>
                  <a:pt x="2982531" y="104863"/>
                  <a:pt x="3460143" y="0"/>
                </a:cubicBezTo>
                <a:cubicBezTo>
                  <a:pt x="3519454" y="12499"/>
                  <a:pt x="3583453" y="55400"/>
                  <a:pt x="3586088" y="125945"/>
                </a:cubicBezTo>
                <a:cubicBezTo>
                  <a:pt x="3607266" y="226733"/>
                  <a:pt x="3528633" y="414280"/>
                  <a:pt x="3586088" y="629708"/>
                </a:cubicBezTo>
                <a:cubicBezTo>
                  <a:pt x="3591039" y="717850"/>
                  <a:pt x="3520594" y="764828"/>
                  <a:pt x="3460143" y="755653"/>
                </a:cubicBezTo>
                <a:cubicBezTo>
                  <a:pt x="3315946" y="804377"/>
                  <a:pt x="3185403" y="717589"/>
                  <a:pt x="3004469" y="755653"/>
                </a:cubicBezTo>
                <a:cubicBezTo>
                  <a:pt x="2823535" y="793717"/>
                  <a:pt x="2692922" y="739359"/>
                  <a:pt x="2482112" y="755653"/>
                </a:cubicBezTo>
                <a:cubicBezTo>
                  <a:pt x="2271302" y="771947"/>
                  <a:pt x="2127527" y="708017"/>
                  <a:pt x="1959754" y="755653"/>
                </a:cubicBezTo>
                <a:cubicBezTo>
                  <a:pt x="1791981" y="803289"/>
                  <a:pt x="1628227" y="720961"/>
                  <a:pt x="1504080" y="755653"/>
                </a:cubicBezTo>
                <a:cubicBezTo>
                  <a:pt x="1379933" y="790345"/>
                  <a:pt x="1255105" y="735985"/>
                  <a:pt x="1048406" y="755653"/>
                </a:cubicBezTo>
                <a:cubicBezTo>
                  <a:pt x="841707" y="775321"/>
                  <a:pt x="572680" y="677723"/>
                  <a:pt x="125945" y="755653"/>
                </a:cubicBezTo>
                <a:cubicBezTo>
                  <a:pt x="62183" y="747483"/>
                  <a:pt x="8474" y="718149"/>
                  <a:pt x="0" y="629708"/>
                </a:cubicBezTo>
                <a:cubicBezTo>
                  <a:pt x="-57814" y="500292"/>
                  <a:pt x="22979" y="349360"/>
                  <a:pt x="0" y="125945"/>
                </a:cubicBezTo>
                <a:close/>
              </a:path>
              <a:path w="3586088" h="755653" stroke="0" extrusionOk="0">
                <a:moveTo>
                  <a:pt x="0" y="125945"/>
                </a:moveTo>
                <a:cubicBezTo>
                  <a:pt x="17689" y="48441"/>
                  <a:pt x="59895" y="-17224"/>
                  <a:pt x="125945" y="0"/>
                </a:cubicBezTo>
                <a:cubicBezTo>
                  <a:pt x="425558" y="-13053"/>
                  <a:pt x="594867" y="23314"/>
                  <a:pt x="748329" y="0"/>
                </a:cubicBezTo>
                <a:cubicBezTo>
                  <a:pt x="901791" y="-23314"/>
                  <a:pt x="1115709" y="33132"/>
                  <a:pt x="1370712" y="0"/>
                </a:cubicBezTo>
                <a:cubicBezTo>
                  <a:pt x="1625715" y="-33132"/>
                  <a:pt x="1716717" y="51410"/>
                  <a:pt x="1993096" y="0"/>
                </a:cubicBezTo>
                <a:cubicBezTo>
                  <a:pt x="2269475" y="-51410"/>
                  <a:pt x="2415155" y="48645"/>
                  <a:pt x="2582138" y="0"/>
                </a:cubicBezTo>
                <a:cubicBezTo>
                  <a:pt x="2749121" y="-48645"/>
                  <a:pt x="3167721" y="62559"/>
                  <a:pt x="3460143" y="0"/>
                </a:cubicBezTo>
                <a:cubicBezTo>
                  <a:pt x="3531054" y="-8139"/>
                  <a:pt x="3596002" y="50389"/>
                  <a:pt x="3586088" y="125945"/>
                </a:cubicBezTo>
                <a:cubicBezTo>
                  <a:pt x="3614138" y="352476"/>
                  <a:pt x="3582619" y="424920"/>
                  <a:pt x="3586088" y="629708"/>
                </a:cubicBezTo>
                <a:cubicBezTo>
                  <a:pt x="3606728" y="700316"/>
                  <a:pt x="3537916" y="758404"/>
                  <a:pt x="3460143" y="755653"/>
                </a:cubicBezTo>
                <a:cubicBezTo>
                  <a:pt x="3288108" y="764423"/>
                  <a:pt x="3082857" y="685537"/>
                  <a:pt x="2837759" y="755653"/>
                </a:cubicBezTo>
                <a:cubicBezTo>
                  <a:pt x="2592661" y="825769"/>
                  <a:pt x="2369111" y="723769"/>
                  <a:pt x="2248718" y="755653"/>
                </a:cubicBezTo>
                <a:cubicBezTo>
                  <a:pt x="2128325" y="787537"/>
                  <a:pt x="1818879" y="701401"/>
                  <a:pt x="1626334" y="755653"/>
                </a:cubicBezTo>
                <a:cubicBezTo>
                  <a:pt x="1433789" y="809905"/>
                  <a:pt x="1338817" y="700083"/>
                  <a:pt x="1103976" y="755653"/>
                </a:cubicBezTo>
                <a:cubicBezTo>
                  <a:pt x="869135" y="811223"/>
                  <a:pt x="406155" y="699783"/>
                  <a:pt x="125945" y="755653"/>
                </a:cubicBezTo>
                <a:cubicBezTo>
                  <a:pt x="56787" y="740243"/>
                  <a:pt x="10933" y="696373"/>
                  <a:pt x="0" y="629708"/>
                </a:cubicBezTo>
                <a:cubicBezTo>
                  <a:pt x="-42443" y="478872"/>
                  <a:pt x="36327" y="315086"/>
                  <a:pt x="0" y="125945"/>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241134223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chemeClr val="tx1"/>
                </a:solidFill>
                <a:latin typeface="Century Gothic" panose="020F0302020204030204"/>
              </a:rPr>
              <a:t>warum</a:t>
            </a:r>
            <a:endParaRPr kumimoji="0" lang="en-GB" sz="3000" b="1" i="0" u="none" strike="noStrike" kern="1200" cap="none" spc="0" normalizeH="0" baseline="0" noProof="0" dirty="0">
              <a:ln>
                <a:noFill/>
              </a:ln>
              <a:solidFill>
                <a:schemeClr val="tx1"/>
              </a:solidFill>
              <a:effectLst/>
              <a:uLnTx/>
              <a:uFillTx/>
              <a:latin typeface="Century Gothic" panose="020F0302020204030204"/>
            </a:endParaRPr>
          </a:p>
        </p:txBody>
      </p:sp>
      <p:sp>
        <p:nvSpPr>
          <p:cNvPr id="62" name="Rounded Rectangle 11">
            <a:extLst>
              <a:ext uri="{FF2B5EF4-FFF2-40B4-BE49-F238E27FC236}">
                <a16:creationId xmlns:a16="http://schemas.microsoft.com/office/drawing/2014/main" id="{483D7EB9-C2AA-4190-98DE-925F861600E9}"/>
              </a:ext>
            </a:extLst>
          </p:cNvPr>
          <p:cNvSpPr/>
          <p:nvPr/>
        </p:nvSpPr>
        <p:spPr>
          <a:xfrm>
            <a:off x="10321636" y="247046"/>
            <a:ext cx="163569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4048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5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5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3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5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3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5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2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5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2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6" grpId="1"/>
      <p:bldP spid="127" grpId="0" animBg="1"/>
      <p:bldP spid="128" grpId="0" animBg="1"/>
      <p:bldP spid="129" grpId="0" animBg="1"/>
      <p:bldP spid="131" grpId="0" animBg="1"/>
      <p:bldP spid="134" grpId="0" animBg="1"/>
      <p:bldP spid="135" grpId="0" animBg="1"/>
      <p:bldP spid="137" grpId="0" animBg="1"/>
      <p:bldP spid="138" grpId="0" animBg="1"/>
      <p:bldP spid="139" grpId="0" animBg="1"/>
      <p:bldP spid="140" grpId="0" animBg="1"/>
      <p:bldP spid="141" grpId="0" animBg="1"/>
      <p:bldP spid="41" grpId="0"/>
      <p:bldP spid="41" grpId="1"/>
      <p:bldP spid="42" grpId="0"/>
      <p:bldP spid="42" grpId="1"/>
      <p:bldP spid="43" grpId="0"/>
      <p:bldP spid="43" grpId="1"/>
      <p:bldP spid="44" grpId="0"/>
      <p:bldP spid="44" grpId="1"/>
      <p:bldP spid="45" grpId="0"/>
      <p:bldP spid="45" grpId="1"/>
      <p:bldP spid="51" grpId="0"/>
      <p:bldP spid="51" grpId="1"/>
      <p:bldP spid="52" grpId="0"/>
      <p:bldP spid="52" grpId="1"/>
      <p:bldP spid="53" grpId="0"/>
      <p:bldP spid="53" grpId="1"/>
      <p:bldP spid="55" grpId="0"/>
      <p:bldP spid="55" grpId="1"/>
      <p:bldP spid="56" grpId="0"/>
      <p:bldP spid="56" grpId="1"/>
      <p:bldP spid="57" grpId="0"/>
      <p:bldP spid="57" grpId="1"/>
      <p:bldP spid="1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662545" cy="647577"/>
          </a:xfrm>
        </p:spPr>
        <p:txBody>
          <a:bodyPr>
            <a:normAutofit/>
          </a:bodyPr>
          <a:lstStyle/>
          <a:p>
            <a:r>
              <a:rPr lang="en-GB" sz="2800" b="1" dirty="0" err="1">
                <a:solidFill>
                  <a:schemeClr val="bg1"/>
                </a:solidFill>
              </a:rPr>
              <a:t>Fragen</a:t>
            </a:r>
            <a:endParaRPr lang="en-GB" sz="2800" b="1" dirty="0">
              <a:solidFill>
                <a:schemeClr val="bg1"/>
              </a:solidFill>
            </a:endParaRPr>
          </a:p>
        </p:txBody>
      </p:sp>
      <p:sp>
        <p:nvSpPr>
          <p:cNvPr id="9" name="Rectangle 8"/>
          <p:cNvSpPr/>
          <p:nvPr/>
        </p:nvSpPr>
        <p:spPr>
          <a:xfrm>
            <a:off x="124320" y="1253606"/>
            <a:ext cx="13253223" cy="461665"/>
          </a:xfrm>
          <a:prstGeom prst="rect">
            <a:avLst/>
          </a:prstGeom>
        </p:spPr>
        <p:txBody>
          <a:bodyPr wrap="square">
            <a:spAutoFit/>
          </a:bodyPr>
          <a:lstStyle/>
          <a:p>
            <a:pPr lvl="0" fontAlgn="auto">
              <a:spcBef>
                <a:spcPts val="0"/>
              </a:spcBef>
              <a:spcAft>
                <a:spcPts val="0"/>
              </a:spcAft>
              <a:defRPr/>
            </a:pPr>
            <a:r>
              <a:rPr lang="en-US" sz="2400">
                <a:latin typeface="Century Gothic" panose="020B0502020202020204" pitchFamily="34" charset="0"/>
                <a:ea typeface="SimSun" panose="02010600030101010101" pitchFamily="2" charset="-122"/>
                <a:cs typeface="Times New Roman" panose="02020603050405020304" pitchFamily="18" charset="0"/>
              </a:rPr>
              <a:t>Remember - For </a:t>
            </a:r>
            <a:r>
              <a:rPr lang="en-US" sz="2400" dirty="0">
                <a:latin typeface="Century Gothic" panose="020B0502020202020204" pitchFamily="34" charset="0"/>
                <a:ea typeface="SimSun" panose="02010600030101010101" pitchFamily="2" charset="-122"/>
                <a:cs typeface="Times New Roman" panose="02020603050405020304" pitchFamily="18" charset="0"/>
              </a:rPr>
              <a:t>a closed (yes/no) question, swap the verb and subject:</a:t>
            </a:r>
            <a:endParaRPr lang="en-US" sz="2400" b="1" dirty="0">
              <a:latin typeface="Century Gothic" panose="020B0502020202020204" pitchFamily="34" charset="0"/>
              <a:ea typeface="SimSun" panose="02010600030101010101" pitchFamily="2" charset="-122"/>
              <a:cs typeface="Times New Roman" panose="02020603050405020304" pitchFamily="18" charset="0"/>
            </a:endParaRPr>
          </a:p>
        </p:txBody>
      </p:sp>
      <p:sp>
        <p:nvSpPr>
          <p:cNvPr id="18" name="Rectangle 17"/>
          <p:cNvSpPr/>
          <p:nvPr/>
        </p:nvSpPr>
        <p:spPr>
          <a:xfrm>
            <a:off x="180588" y="3349408"/>
            <a:ext cx="12011412" cy="461665"/>
          </a:xfrm>
          <a:prstGeom prst="rect">
            <a:avLst/>
          </a:prstGeom>
        </p:spPr>
        <p:txBody>
          <a:bodyPr wrap="square">
            <a:spAutoFit/>
          </a:bodyPr>
          <a:lstStyle/>
          <a:p>
            <a:pPr lvl="0" fontAlgn="auto">
              <a:spcBef>
                <a:spcPts val="0"/>
              </a:spcBef>
              <a:spcAft>
                <a:spcPts val="0"/>
              </a:spcAft>
              <a:defRPr/>
            </a:pPr>
            <a:r>
              <a:rPr lang="en-US" sz="2400" dirty="0">
                <a:latin typeface="Century Gothic" panose="020B0502020202020204" pitchFamily="34" charset="0"/>
                <a:ea typeface="SimSun" panose="02010600030101010101" pitchFamily="2" charset="-122"/>
                <a:cs typeface="Times New Roman" panose="02020603050405020304" pitchFamily="18" charset="0"/>
              </a:rPr>
              <a:t>For an open (information) question, also add a question word:</a:t>
            </a:r>
            <a:endParaRPr lang="en-US" sz="2400" b="1" dirty="0">
              <a:latin typeface="Century Gothic" panose="020B0502020202020204" pitchFamily="34" charset="0"/>
              <a:ea typeface="SimSun" panose="02010600030101010101" pitchFamily="2" charset="-122"/>
              <a:cs typeface="Times New Roman" panose="02020603050405020304" pitchFamily="18" charset="0"/>
            </a:endParaRPr>
          </a:p>
        </p:txBody>
      </p:sp>
      <p:sp>
        <p:nvSpPr>
          <p:cNvPr id="19" name="TextBox 18"/>
          <p:cNvSpPr txBox="1"/>
          <p:nvPr/>
        </p:nvSpPr>
        <p:spPr>
          <a:xfrm>
            <a:off x="6750931" y="2044854"/>
            <a:ext cx="6188286" cy="461665"/>
          </a:xfrm>
          <a:prstGeom prst="rect">
            <a:avLst/>
          </a:prstGeom>
          <a:noFill/>
        </p:spPr>
        <p:txBody>
          <a:bodyPr wrap="square" rtlCol="0">
            <a:spAutoFit/>
          </a:bodyPr>
          <a:lstStyle/>
          <a:p>
            <a:pPr fontAlgn="auto">
              <a:spcBef>
                <a:spcPts val="0"/>
              </a:spcBef>
              <a:spcAft>
                <a:spcPts val="0"/>
              </a:spcAft>
              <a:defRPr/>
            </a:pPr>
            <a:r>
              <a:rPr lang="en-GB" sz="2400" b="1" i="1" dirty="0">
                <a:latin typeface="Century Gothic" panose="020F0302020204030204"/>
              </a:rPr>
              <a:t>Is your mum </a:t>
            </a:r>
            <a:r>
              <a:rPr lang="en-GB" sz="2400" i="1" dirty="0">
                <a:latin typeface="Century Gothic" panose="020F0302020204030204"/>
              </a:rPr>
              <a:t>at home now?</a:t>
            </a:r>
          </a:p>
        </p:txBody>
      </p:sp>
      <p:sp>
        <p:nvSpPr>
          <p:cNvPr id="20" name="TextBox 19">
            <a:extLst>
              <a:ext uri="{FF2B5EF4-FFF2-40B4-BE49-F238E27FC236}">
                <a16:creationId xmlns:a16="http://schemas.microsoft.com/office/drawing/2014/main" id="{D32B9685-F851-4C97-85B4-F542452C5B00}"/>
              </a:ext>
            </a:extLst>
          </p:cNvPr>
          <p:cNvSpPr txBox="1"/>
          <p:nvPr/>
        </p:nvSpPr>
        <p:spPr>
          <a:xfrm>
            <a:off x="1992543" y="2044854"/>
            <a:ext cx="4840722" cy="461665"/>
          </a:xfrm>
          <a:prstGeom prst="rect">
            <a:avLst/>
          </a:prstGeom>
          <a:noFill/>
        </p:spPr>
        <p:txBody>
          <a:bodyPr wrap="square" rtlCol="0">
            <a:spAutoFit/>
          </a:bodyPr>
          <a:lstStyle/>
          <a:p>
            <a:pPr fontAlgn="auto">
              <a:spcBef>
                <a:spcPts val="0"/>
              </a:spcBef>
              <a:spcAft>
                <a:spcPts val="0"/>
              </a:spcAft>
              <a:defRPr/>
            </a:pPr>
            <a:r>
              <a:rPr lang="en-GB" sz="2400" b="1" dirty="0" err="1">
                <a:latin typeface="Century Gothic" panose="020F0302020204030204"/>
              </a:rPr>
              <a:t>Ist</a:t>
            </a:r>
            <a:r>
              <a:rPr lang="en-GB" sz="2400" b="1" dirty="0">
                <a:latin typeface="Century Gothic" panose="020F0302020204030204"/>
              </a:rPr>
              <a:t> </a:t>
            </a:r>
            <a:r>
              <a:rPr lang="en-GB" sz="2400" b="1" dirty="0" err="1">
                <a:latin typeface="Century Gothic" panose="020F0302020204030204"/>
              </a:rPr>
              <a:t>deine</a:t>
            </a:r>
            <a:r>
              <a:rPr lang="en-GB" sz="2400" b="1" dirty="0">
                <a:latin typeface="Century Gothic" panose="020F0302020204030204"/>
              </a:rPr>
              <a:t> Mutter </a:t>
            </a:r>
            <a:r>
              <a:rPr lang="en-GB" sz="2400" dirty="0" err="1">
                <a:latin typeface="Century Gothic" panose="020F0302020204030204"/>
              </a:rPr>
              <a:t>jetzt</a:t>
            </a:r>
            <a:r>
              <a:rPr lang="en-GB" sz="2400" dirty="0">
                <a:latin typeface="Century Gothic" panose="020F0302020204030204"/>
              </a:rPr>
              <a:t> </a:t>
            </a:r>
            <a:r>
              <a:rPr lang="en-GB" sz="2400" dirty="0" err="1">
                <a:latin typeface="Century Gothic" panose="020F0302020204030204"/>
              </a:rPr>
              <a:t>zu</a:t>
            </a:r>
            <a:r>
              <a:rPr lang="en-GB" sz="2400" dirty="0">
                <a:latin typeface="Century Gothic" panose="020F0302020204030204"/>
              </a:rPr>
              <a:t> </a:t>
            </a:r>
            <a:r>
              <a:rPr lang="en-GB" sz="2400" dirty="0" err="1">
                <a:latin typeface="Century Gothic" panose="020F0302020204030204"/>
              </a:rPr>
              <a:t>Hause</a:t>
            </a:r>
            <a:r>
              <a:rPr lang="en-GB" sz="2400" dirty="0">
                <a:latin typeface="Century Gothic" panose="020F0302020204030204"/>
              </a:rPr>
              <a:t>?</a:t>
            </a:r>
          </a:p>
        </p:txBody>
      </p:sp>
      <p:sp>
        <p:nvSpPr>
          <p:cNvPr id="21" name="TextBox 20">
            <a:extLst>
              <a:ext uri="{FF2B5EF4-FFF2-40B4-BE49-F238E27FC236}">
                <a16:creationId xmlns:a16="http://schemas.microsoft.com/office/drawing/2014/main" id="{D32B9685-F851-4C97-85B4-F542452C5B00}"/>
              </a:ext>
            </a:extLst>
          </p:cNvPr>
          <p:cNvSpPr txBox="1"/>
          <p:nvPr/>
        </p:nvSpPr>
        <p:spPr>
          <a:xfrm>
            <a:off x="853466" y="4423129"/>
            <a:ext cx="4840722" cy="461665"/>
          </a:xfrm>
          <a:prstGeom prst="rect">
            <a:avLst/>
          </a:prstGeom>
          <a:noFill/>
        </p:spPr>
        <p:txBody>
          <a:bodyPr wrap="square" rtlCol="0">
            <a:spAutoFit/>
          </a:bodyPr>
          <a:lstStyle/>
          <a:p>
            <a:pPr algn="r" fontAlgn="auto">
              <a:spcBef>
                <a:spcPts val="0"/>
              </a:spcBef>
              <a:spcAft>
                <a:spcPts val="0"/>
              </a:spcAft>
              <a:defRPr/>
            </a:pPr>
            <a:r>
              <a:rPr lang="en-GB" sz="2400" b="1" dirty="0" err="1">
                <a:latin typeface="Century Gothic" panose="020F0302020204030204"/>
              </a:rPr>
              <a:t>Warum</a:t>
            </a:r>
            <a:r>
              <a:rPr lang="en-GB" sz="2400" b="1" dirty="0">
                <a:latin typeface="Century Gothic" panose="020F0302020204030204"/>
              </a:rPr>
              <a:t> </a:t>
            </a:r>
            <a:r>
              <a:rPr lang="en-GB" sz="2400" b="1" dirty="0" err="1">
                <a:latin typeface="Century Gothic" panose="020F0302020204030204"/>
              </a:rPr>
              <a:t>ist</a:t>
            </a:r>
            <a:r>
              <a:rPr lang="en-GB" sz="2400" b="1" dirty="0">
                <a:latin typeface="Century Gothic" panose="020F0302020204030204"/>
              </a:rPr>
              <a:t> </a:t>
            </a:r>
            <a:r>
              <a:rPr lang="en-GB" sz="2400" dirty="0" err="1">
                <a:latin typeface="Century Gothic" panose="020F0302020204030204"/>
              </a:rPr>
              <a:t>sie</a:t>
            </a:r>
            <a:r>
              <a:rPr lang="en-GB" sz="2400" dirty="0">
                <a:latin typeface="Century Gothic" panose="020F0302020204030204"/>
              </a:rPr>
              <a:t> </a:t>
            </a:r>
            <a:r>
              <a:rPr lang="en-GB" sz="2400" dirty="0" err="1">
                <a:latin typeface="Century Gothic" panose="020F0302020204030204"/>
              </a:rPr>
              <a:t>zu</a:t>
            </a:r>
            <a:r>
              <a:rPr lang="en-GB" sz="2400" dirty="0">
                <a:latin typeface="Century Gothic" panose="020F0302020204030204"/>
              </a:rPr>
              <a:t> </a:t>
            </a:r>
            <a:r>
              <a:rPr lang="en-GB" sz="2400" dirty="0" err="1">
                <a:latin typeface="Century Gothic" panose="020F0302020204030204"/>
              </a:rPr>
              <a:t>Hause</a:t>
            </a:r>
            <a:r>
              <a:rPr lang="en-GB" sz="2400" dirty="0">
                <a:latin typeface="Century Gothic" panose="020F0302020204030204"/>
              </a:rPr>
              <a:t>?</a:t>
            </a:r>
          </a:p>
        </p:txBody>
      </p:sp>
      <p:sp>
        <p:nvSpPr>
          <p:cNvPr id="22" name="TextBox 21"/>
          <p:cNvSpPr txBox="1"/>
          <p:nvPr/>
        </p:nvSpPr>
        <p:spPr>
          <a:xfrm>
            <a:off x="5925191" y="4423129"/>
            <a:ext cx="6188286" cy="461665"/>
          </a:xfrm>
          <a:prstGeom prst="rect">
            <a:avLst/>
          </a:prstGeom>
          <a:noFill/>
        </p:spPr>
        <p:txBody>
          <a:bodyPr wrap="square" rtlCol="0">
            <a:spAutoFit/>
          </a:bodyPr>
          <a:lstStyle/>
          <a:p>
            <a:pPr fontAlgn="auto">
              <a:spcBef>
                <a:spcPts val="0"/>
              </a:spcBef>
              <a:spcAft>
                <a:spcPts val="0"/>
              </a:spcAft>
              <a:defRPr/>
            </a:pPr>
            <a:r>
              <a:rPr lang="en-GB" sz="2400" b="1" i="1" dirty="0">
                <a:latin typeface="Century Gothic" panose="020F0302020204030204"/>
              </a:rPr>
              <a:t>Why is </a:t>
            </a:r>
            <a:r>
              <a:rPr lang="en-GB" sz="2400" i="1" dirty="0">
                <a:latin typeface="Century Gothic" panose="020F0302020204030204"/>
              </a:rPr>
              <a:t>she at home?</a:t>
            </a:r>
          </a:p>
        </p:txBody>
      </p:sp>
      <p:sp>
        <p:nvSpPr>
          <p:cNvPr id="23" name="TextBox 22">
            <a:extLst>
              <a:ext uri="{FF2B5EF4-FFF2-40B4-BE49-F238E27FC236}">
                <a16:creationId xmlns:a16="http://schemas.microsoft.com/office/drawing/2014/main" id="{B2D4345B-69EA-418E-9538-BBF2AA23A9CF}"/>
              </a:ext>
            </a:extLst>
          </p:cNvPr>
          <p:cNvSpPr txBox="1"/>
          <p:nvPr/>
        </p:nvSpPr>
        <p:spPr>
          <a:xfrm>
            <a:off x="237770" y="2044854"/>
            <a:ext cx="1231392" cy="461665"/>
          </a:xfrm>
          <a:prstGeom prst="rect">
            <a:avLst/>
          </a:prstGeom>
          <a:solidFill>
            <a:srgbClr val="FFCC00"/>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rPr>
              <a:t>closed</a:t>
            </a:r>
          </a:p>
        </p:txBody>
      </p:sp>
      <p:sp>
        <p:nvSpPr>
          <p:cNvPr id="24" name="TextBox 23">
            <a:extLst>
              <a:ext uri="{FF2B5EF4-FFF2-40B4-BE49-F238E27FC236}">
                <a16:creationId xmlns:a16="http://schemas.microsoft.com/office/drawing/2014/main" id="{B2D4345B-69EA-418E-9538-BBF2AA23A9CF}"/>
              </a:ext>
            </a:extLst>
          </p:cNvPr>
          <p:cNvSpPr txBox="1"/>
          <p:nvPr/>
        </p:nvSpPr>
        <p:spPr>
          <a:xfrm>
            <a:off x="237770" y="4423129"/>
            <a:ext cx="1231392" cy="461665"/>
          </a:xfrm>
          <a:prstGeom prst="rect">
            <a:avLst/>
          </a:prstGeom>
          <a:solidFill>
            <a:srgbClr val="FFCC00"/>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rPr>
              <a:t>open</a:t>
            </a:r>
          </a:p>
        </p:txBody>
      </p:sp>
      <p:cxnSp>
        <p:nvCxnSpPr>
          <p:cNvPr id="25" name="Straight Arrow Connector 24"/>
          <p:cNvCxnSpPr>
            <a:cxnSpLocks/>
          </p:cNvCxnSpPr>
          <p:nvPr/>
        </p:nvCxnSpPr>
        <p:spPr>
          <a:xfrm>
            <a:off x="1469162" y="2275685"/>
            <a:ext cx="523381" cy="0"/>
          </a:xfrm>
          <a:prstGeom prst="straightConnector1">
            <a:avLst/>
          </a:prstGeom>
          <a:ln w="38100">
            <a:solidFill>
              <a:srgbClr val="FE0000"/>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11">
            <a:extLst>
              <a:ext uri="{FF2B5EF4-FFF2-40B4-BE49-F238E27FC236}">
                <a16:creationId xmlns:a16="http://schemas.microsoft.com/office/drawing/2014/main" id="{483D7EB9-C2AA-4190-98DE-925F861600E9}"/>
              </a:ext>
            </a:extLst>
          </p:cNvPr>
          <p:cNvSpPr/>
          <p:nvPr/>
        </p:nvSpPr>
        <p:spPr>
          <a:xfrm>
            <a:off x="10294781" y="247047"/>
            <a:ext cx="1662546" cy="33568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cxnSp>
        <p:nvCxnSpPr>
          <p:cNvPr id="26" name="Straight Arrow Connector 25">
            <a:extLst>
              <a:ext uri="{FF2B5EF4-FFF2-40B4-BE49-F238E27FC236}">
                <a16:creationId xmlns:a16="http://schemas.microsoft.com/office/drawing/2014/main" id="{0F286733-C96B-4E8C-9897-BD6CA64A8460}"/>
              </a:ext>
            </a:extLst>
          </p:cNvPr>
          <p:cNvCxnSpPr>
            <a:cxnSpLocks/>
          </p:cNvCxnSpPr>
          <p:nvPr/>
        </p:nvCxnSpPr>
        <p:spPr>
          <a:xfrm>
            <a:off x="1469826" y="4653961"/>
            <a:ext cx="523381" cy="0"/>
          </a:xfrm>
          <a:prstGeom prst="straightConnector1">
            <a:avLst/>
          </a:prstGeom>
          <a:ln w="38100">
            <a:solidFill>
              <a:srgbClr val="FE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25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P spid="21" grpId="0"/>
      <p:bldP spid="22" grpId="0"/>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876800" cy="647577"/>
          </a:xfrm>
        </p:spPr>
        <p:txBody>
          <a:bodyPr>
            <a:normAutofit/>
          </a:bodyPr>
          <a:lstStyle/>
          <a:p>
            <a:r>
              <a:rPr lang="en-GB" sz="2800" b="1" dirty="0">
                <a:solidFill>
                  <a:schemeClr val="bg1"/>
                </a:solidFill>
              </a:rPr>
              <a:t>Wie </a:t>
            </a:r>
            <a:r>
              <a:rPr lang="en-GB" sz="2800" b="1" dirty="0" err="1">
                <a:solidFill>
                  <a:schemeClr val="bg1"/>
                </a:solidFill>
              </a:rPr>
              <a:t>heißt</a:t>
            </a:r>
            <a:r>
              <a:rPr lang="en-GB" sz="2800" b="1" dirty="0">
                <a:solidFill>
                  <a:schemeClr val="bg1"/>
                </a:solidFill>
              </a:rPr>
              <a:t> die </a:t>
            </a:r>
            <a:r>
              <a:rPr lang="en-GB" sz="2800" b="1" dirty="0" err="1">
                <a:solidFill>
                  <a:schemeClr val="bg1"/>
                </a:solidFill>
              </a:rPr>
              <a:t>Frage</a:t>
            </a:r>
            <a:r>
              <a:rPr lang="en-GB" sz="2800" b="1" dirty="0">
                <a:solidFill>
                  <a:schemeClr val="bg1"/>
                </a:solidFill>
              </a:rPr>
              <a:t>? (1)</a:t>
            </a:r>
            <a:endParaRPr lang="en-GB" sz="2800"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schemeClr val="tx1"/>
                </a:solidFill>
                <a:latin typeface="Century Gothic" panose="020B0502020202020204" pitchFamily="34" charset="0"/>
              </a:rPr>
              <a:t>lesen / sprechen</a:t>
            </a:r>
            <a:endParaRPr lang="en-GB" b="1" dirty="0">
              <a:solidFill>
                <a:schemeClr val="tx1"/>
              </a:solidFill>
              <a:latin typeface="Century Gothic" panose="020B0502020202020204" pitchFamily="34" charset="0"/>
            </a:endParaRPr>
          </a:p>
        </p:txBody>
      </p:sp>
      <p:sp>
        <p:nvSpPr>
          <p:cNvPr id="16" name="TextBox 15">
            <a:extLst>
              <a:ext uri="{FF2B5EF4-FFF2-40B4-BE49-F238E27FC236}">
                <a16:creationId xmlns:a16="http://schemas.microsoft.com/office/drawing/2014/main" id="{A6B1F067-C389-4EFA-AACA-59031E978790}"/>
              </a:ext>
            </a:extLst>
          </p:cNvPr>
          <p:cNvSpPr txBox="1"/>
          <p:nvPr/>
        </p:nvSpPr>
        <p:spPr>
          <a:xfrm>
            <a:off x="482647" y="1317736"/>
            <a:ext cx="11709353" cy="400110"/>
          </a:xfrm>
          <a:prstGeom prst="rect">
            <a:avLst/>
          </a:prstGeom>
          <a:noFill/>
        </p:spPr>
        <p:txBody>
          <a:bodyPr wrap="square" rtlCol="0">
            <a:spAutoFit/>
          </a:bodyPr>
          <a:lstStyle/>
          <a:p>
            <a:r>
              <a:rPr lang="en-US" sz="2000" dirty="0"/>
              <a:t>1) </a:t>
            </a:r>
            <a:r>
              <a:rPr lang="en-US" sz="2000" dirty="0" err="1"/>
              <a:t>Magst</a:t>
            </a:r>
            <a:r>
              <a:rPr lang="en-US" sz="2000" dirty="0"/>
              <a:t>    du das Bad? – Ja. Ich mag es </a:t>
            </a:r>
            <a:r>
              <a:rPr lang="en-US" sz="2000" dirty="0" err="1"/>
              <a:t>sehr</a:t>
            </a:r>
            <a:r>
              <a:rPr lang="en-US" sz="2000" dirty="0"/>
              <a:t>!</a:t>
            </a:r>
          </a:p>
        </p:txBody>
      </p:sp>
      <p:sp>
        <p:nvSpPr>
          <p:cNvPr id="18" name="TextBox 17">
            <a:extLst>
              <a:ext uri="{FF2B5EF4-FFF2-40B4-BE49-F238E27FC236}">
                <a16:creationId xmlns:a16="http://schemas.microsoft.com/office/drawing/2014/main" id="{DAFF0550-7EFE-4913-9503-EE58BBEFE5FF}"/>
              </a:ext>
            </a:extLst>
          </p:cNvPr>
          <p:cNvSpPr txBox="1"/>
          <p:nvPr/>
        </p:nvSpPr>
        <p:spPr>
          <a:xfrm>
            <a:off x="482646" y="2070748"/>
            <a:ext cx="11709353" cy="400110"/>
          </a:xfrm>
          <a:prstGeom prst="rect">
            <a:avLst/>
          </a:prstGeom>
          <a:noFill/>
        </p:spPr>
        <p:txBody>
          <a:bodyPr wrap="square" rtlCol="0">
            <a:spAutoFit/>
          </a:bodyPr>
          <a:lstStyle/>
          <a:p>
            <a:r>
              <a:rPr lang="en-US" sz="2000"/>
              <a:t>2) Warum  trinkst du Kaffee? – Weil ich müde bin! </a:t>
            </a:r>
            <a:endParaRPr lang="en-US" sz="2000" dirty="0"/>
          </a:p>
        </p:txBody>
      </p:sp>
      <p:sp>
        <p:nvSpPr>
          <p:cNvPr id="19" name="TextBox 18">
            <a:extLst>
              <a:ext uri="{FF2B5EF4-FFF2-40B4-BE49-F238E27FC236}">
                <a16:creationId xmlns:a16="http://schemas.microsoft.com/office/drawing/2014/main" id="{D6BA5A44-CBF9-4BA9-8AB0-EE248EB7DFAC}"/>
              </a:ext>
            </a:extLst>
          </p:cNvPr>
          <p:cNvSpPr txBox="1"/>
          <p:nvPr/>
        </p:nvSpPr>
        <p:spPr>
          <a:xfrm>
            <a:off x="482645" y="2963923"/>
            <a:ext cx="11709353" cy="400110"/>
          </a:xfrm>
          <a:prstGeom prst="rect">
            <a:avLst/>
          </a:prstGeom>
          <a:noFill/>
        </p:spPr>
        <p:txBody>
          <a:bodyPr wrap="square" rtlCol="0">
            <a:spAutoFit/>
          </a:bodyPr>
          <a:lstStyle/>
          <a:p>
            <a:r>
              <a:rPr lang="en-US" sz="2000"/>
              <a:t>3) Was       sucht er in der Wohnung? – Er sucht die Küche!</a:t>
            </a:r>
            <a:endParaRPr lang="en-US" sz="2000" dirty="0"/>
          </a:p>
        </p:txBody>
      </p:sp>
      <p:sp>
        <p:nvSpPr>
          <p:cNvPr id="20" name="TextBox 19">
            <a:extLst>
              <a:ext uri="{FF2B5EF4-FFF2-40B4-BE49-F238E27FC236}">
                <a16:creationId xmlns:a16="http://schemas.microsoft.com/office/drawing/2014/main" id="{1B6022C0-5706-45A7-8ECE-02361F14686D}"/>
              </a:ext>
            </a:extLst>
          </p:cNvPr>
          <p:cNvSpPr txBox="1"/>
          <p:nvPr/>
        </p:nvSpPr>
        <p:spPr>
          <a:xfrm>
            <a:off x="482645" y="3857098"/>
            <a:ext cx="11709353" cy="400110"/>
          </a:xfrm>
          <a:prstGeom prst="rect">
            <a:avLst/>
          </a:prstGeom>
          <a:noFill/>
        </p:spPr>
        <p:txBody>
          <a:bodyPr wrap="square" rtlCol="0">
            <a:spAutoFit/>
          </a:bodyPr>
          <a:lstStyle/>
          <a:p>
            <a:r>
              <a:rPr lang="en-US" sz="2000"/>
              <a:t>4) Wann    fährt sie nach Schottland? – Am Montag.</a:t>
            </a:r>
            <a:endParaRPr lang="en-US" sz="2000" dirty="0"/>
          </a:p>
        </p:txBody>
      </p:sp>
      <p:sp>
        <p:nvSpPr>
          <p:cNvPr id="11" name="TextBox 10">
            <a:extLst>
              <a:ext uri="{FF2B5EF4-FFF2-40B4-BE49-F238E27FC236}">
                <a16:creationId xmlns:a16="http://schemas.microsoft.com/office/drawing/2014/main" id="{1B6022C0-5706-45A7-8ECE-02361F14686D}"/>
              </a:ext>
            </a:extLst>
          </p:cNvPr>
          <p:cNvSpPr txBox="1"/>
          <p:nvPr/>
        </p:nvSpPr>
        <p:spPr>
          <a:xfrm>
            <a:off x="482644" y="4702618"/>
            <a:ext cx="11709353" cy="400110"/>
          </a:xfrm>
          <a:prstGeom prst="rect">
            <a:avLst/>
          </a:prstGeom>
          <a:noFill/>
        </p:spPr>
        <p:txBody>
          <a:bodyPr wrap="square" rtlCol="0">
            <a:spAutoFit/>
          </a:bodyPr>
          <a:lstStyle/>
          <a:p>
            <a:r>
              <a:rPr lang="en-US" sz="2000"/>
              <a:t>5) Hast       du den Brief gefunden? – Nein. Ich habe ihn noch nicht gefunden!</a:t>
            </a:r>
            <a:endParaRPr lang="en-US" sz="2000" dirty="0"/>
          </a:p>
        </p:txBody>
      </p:sp>
      <p:sp>
        <p:nvSpPr>
          <p:cNvPr id="12" name="TextBox 11">
            <a:extLst>
              <a:ext uri="{FF2B5EF4-FFF2-40B4-BE49-F238E27FC236}">
                <a16:creationId xmlns:a16="http://schemas.microsoft.com/office/drawing/2014/main" id="{1B6022C0-5706-45A7-8ECE-02361F14686D}"/>
              </a:ext>
            </a:extLst>
          </p:cNvPr>
          <p:cNvSpPr txBox="1"/>
          <p:nvPr/>
        </p:nvSpPr>
        <p:spPr>
          <a:xfrm>
            <a:off x="482643" y="5556745"/>
            <a:ext cx="11709353" cy="400110"/>
          </a:xfrm>
          <a:prstGeom prst="rect">
            <a:avLst/>
          </a:prstGeom>
          <a:noFill/>
        </p:spPr>
        <p:txBody>
          <a:bodyPr wrap="square" rtlCol="0">
            <a:spAutoFit/>
          </a:bodyPr>
          <a:lstStyle/>
          <a:p>
            <a:r>
              <a:rPr lang="en-US" sz="2000"/>
              <a:t>6) Wann    erreichen wir Wien? – In zwei Stunden.</a:t>
            </a:r>
            <a:endParaRPr lang="en-US" sz="2000" dirty="0"/>
          </a:p>
        </p:txBody>
      </p:sp>
      <p:sp>
        <p:nvSpPr>
          <p:cNvPr id="6" name="Cloud 5"/>
          <p:cNvSpPr/>
          <p:nvPr/>
        </p:nvSpPr>
        <p:spPr>
          <a:xfrm>
            <a:off x="779750" y="1338727"/>
            <a:ext cx="1045028" cy="400110"/>
          </a:xfrm>
          <a:prstGeom prst="cloud">
            <a:avLst/>
          </a:prstGeom>
          <a:solidFill>
            <a:schemeClr val="tx1"/>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Cloud 30"/>
          <p:cNvSpPr/>
          <p:nvPr/>
        </p:nvSpPr>
        <p:spPr>
          <a:xfrm>
            <a:off x="779750" y="2093687"/>
            <a:ext cx="1045028" cy="421101"/>
          </a:xfrm>
          <a:prstGeom prst="cloud">
            <a:avLst/>
          </a:prstGeom>
          <a:solidFill>
            <a:schemeClr val="tx1"/>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Cloud 31"/>
          <p:cNvSpPr/>
          <p:nvPr/>
        </p:nvSpPr>
        <p:spPr>
          <a:xfrm>
            <a:off x="779750" y="2971871"/>
            <a:ext cx="1045028" cy="404413"/>
          </a:xfrm>
          <a:prstGeom prst="cloud">
            <a:avLst/>
          </a:prstGeom>
          <a:solidFill>
            <a:schemeClr val="tx1"/>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Cloud 32"/>
          <p:cNvSpPr/>
          <p:nvPr/>
        </p:nvSpPr>
        <p:spPr>
          <a:xfrm>
            <a:off x="779750" y="3799807"/>
            <a:ext cx="1045028" cy="404413"/>
          </a:xfrm>
          <a:prstGeom prst="cloud">
            <a:avLst/>
          </a:prstGeom>
          <a:solidFill>
            <a:schemeClr val="tx1"/>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Cloud 33"/>
          <p:cNvSpPr/>
          <p:nvPr/>
        </p:nvSpPr>
        <p:spPr>
          <a:xfrm>
            <a:off x="779750" y="4668115"/>
            <a:ext cx="1045028" cy="404413"/>
          </a:xfrm>
          <a:prstGeom prst="cloud">
            <a:avLst/>
          </a:prstGeom>
          <a:solidFill>
            <a:schemeClr val="tx1"/>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Cloud 34"/>
          <p:cNvSpPr/>
          <p:nvPr/>
        </p:nvSpPr>
        <p:spPr>
          <a:xfrm>
            <a:off x="779750" y="5542805"/>
            <a:ext cx="1045028" cy="404413"/>
          </a:xfrm>
          <a:prstGeom prst="cloud">
            <a:avLst/>
          </a:prstGeom>
          <a:solidFill>
            <a:schemeClr val="tx1"/>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4347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2" grpId="0" animBg="1"/>
      <p:bldP spid="33" grpId="0" animBg="1"/>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84064" y="2840501"/>
            <a:ext cx="4798094" cy="1015663"/>
          </a:xfrm>
          <a:prstGeom prst="rect">
            <a:avLst/>
          </a:prstGeom>
          <a:noFill/>
        </p:spPr>
        <p:txBody>
          <a:bodyPr wrap="square" rtlCol="0">
            <a:spAutoFit/>
          </a:bodyPr>
          <a:lstStyle/>
          <a:p>
            <a:r>
              <a:rPr lang="en-GB" sz="3000" dirty="0" err="1">
                <a:solidFill>
                  <a:schemeClr val="accent5">
                    <a:lumMod val="50000"/>
                  </a:schemeClr>
                </a:solidFill>
              </a:rPr>
              <a:t>Fais-tu</a:t>
            </a:r>
            <a:r>
              <a:rPr lang="en-GB" sz="3000" dirty="0">
                <a:solidFill>
                  <a:schemeClr val="accent5">
                    <a:lumMod val="50000"/>
                  </a:schemeClr>
                </a:solidFill>
              </a:rPr>
              <a:t> </a:t>
            </a:r>
            <a:r>
              <a:rPr lang="en-GB" sz="3000" dirty="0" err="1">
                <a:solidFill>
                  <a:schemeClr val="accent5">
                    <a:lumMod val="50000"/>
                  </a:schemeClr>
                </a:solidFill>
              </a:rPr>
              <a:t>numéro</a:t>
            </a:r>
            <a:r>
              <a:rPr lang="en-GB" sz="3000" dirty="0">
                <a:solidFill>
                  <a:schemeClr val="accent5">
                    <a:lumMod val="50000"/>
                  </a:schemeClr>
                </a:solidFill>
              </a:rPr>
              <a:t> </a:t>
            </a:r>
          </a:p>
          <a:p>
            <a:r>
              <a:rPr lang="en-GB" sz="3000" dirty="0" err="1">
                <a:solidFill>
                  <a:schemeClr val="accent5">
                    <a:lumMod val="50000"/>
                  </a:schemeClr>
                </a:solidFill>
              </a:rPr>
              <a:t>quatre</a:t>
            </a:r>
            <a:r>
              <a:rPr lang="en-GB" sz="3000" dirty="0">
                <a:solidFill>
                  <a:schemeClr val="accent5">
                    <a:lumMod val="50000"/>
                  </a:schemeClr>
                </a:solidFill>
              </a:rPr>
              <a:t>?</a:t>
            </a:r>
          </a:p>
        </p:txBody>
      </p:sp>
      <p:sp>
        <p:nvSpPr>
          <p:cNvPr id="16" name="TextBox 15"/>
          <p:cNvSpPr txBox="1"/>
          <p:nvPr/>
        </p:nvSpPr>
        <p:spPr>
          <a:xfrm>
            <a:off x="1171975" y="2833804"/>
            <a:ext cx="4798094" cy="1015663"/>
          </a:xfrm>
          <a:prstGeom prst="rect">
            <a:avLst/>
          </a:prstGeom>
          <a:noFill/>
        </p:spPr>
        <p:txBody>
          <a:bodyPr wrap="square" rtlCol="0">
            <a:spAutoFit/>
          </a:bodyPr>
          <a:lstStyle/>
          <a:p>
            <a:r>
              <a:rPr lang="en-GB" sz="3000" b="1" u="sng" dirty="0" err="1">
                <a:solidFill>
                  <a:schemeClr val="accent5">
                    <a:lumMod val="50000"/>
                  </a:schemeClr>
                </a:solidFill>
              </a:rPr>
              <a:t>Quel</a:t>
            </a:r>
            <a:r>
              <a:rPr lang="en-GB" sz="3000" dirty="0">
                <a:solidFill>
                  <a:schemeClr val="accent5">
                    <a:lumMod val="50000"/>
                  </a:schemeClr>
                </a:solidFill>
              </a:rPr>
              <a:t> </a:t>
            </a:r>
            <a:r>
              <a:rPr lang="en-GB" sz="3000" dirty="0" err="1">
                <a:solidFill>
                  <a:schemeClr val="accent5">
                    <a:lumMod val="50000"/>
                  </a:schemeClr>
                </a:solidFill>
              </a:rPr>
              <a:t>numéro</a:t>
            </a:r>
            <a:r>
              <a:rPr lang="en-GB" sz="3000" dirty="0">
                <a:solidFill>
                  <a:schemeClr val="accent5">
                    <a:lumMod val="50000"/>
                  </a:schemeClr>
                </a:solidFill>
              </a:rPr>
              <a:t> </a:t>
            </a:r>
          </a:p>
          <a:p>
            <a:r>
              <a:rPr lang="en-GB" sz="3000" dirty="0" err="1">
                <a:solidFill>
                  <a:schemeClr val="accent5">
                    <a:lumMod val="50000"/>
                  </a:schemeClr>
                </a:solidFill>
              </a:rPr>
              <a:t>fais-tu</a:t>
            </a:r>
            <a:r>
              <a:rPr lang="en-GB" sz="3000" dirty="0">
                <a:solidFill>
                  <a:schemeClr val="accent5">
                    <a:lumMod val="50000"/>
                  </a:schemeClr>
                </a:solidFill>
              </a:rPr>
              <a:t> ?</a:t>
            </a:r>
          </a:p>
        </p:txBody>
      </p:sp>
      <p:sp>
        <p:nvSpPr>
          <p:cNvPr id="4" name="Title 3"/>
          <p:cNvSpPr>
            <a:spLocks noGrp="1"/>
          </p:cNvSpPr>
          <p:nvPr>
            <p:ph type="title"/>
          </p:nvPr>
        </p:nvSpPr>
        <p:spPr>
          <a:xfrm>
            <a:off x="0" y="213557"/>
            <a:ext cx="5527964" cy="647577"/>
          </a:xfrm>
        </p:spPr>
        <p:txBody>
          <a:bodyPr>
            <a:normAutofit/>
          </a:bodyPr>
          <a:lstStyle/>
          <a:p>
            <a:r>
              <a:rPr lang="en-GB" sz="2800" b="1" dirty="0">
                <a:solidFill>
                  <a:schemeClr val="bg1"/>
                </a:solidFill>
              </a:rPr>
              <a:t>Wie</a:t>
            </a:r>
            <a:r>
              <a:rPr lang="en-GB" sz="2800" b="1" baseline="0" dirty="0">
                <a:solidFill>
                  <a:schemeClr val="bg1"/>
                </a:solidFill>
              </a:rPr>
              <a:t> </a:t>
            </a:r>
            <a:r>
              <a:rPr lang="en-GB" sz="2800" b="1" baseline="0" dirty="0" err="1">
                <a:solidFill>
                  <a:schemeClr val="bg1"/>
                </a:solidFill>
              </a:rPr>
              <a:t>heißt</a:t>
            </a:r>
            <a:r>
              <a:rPr lang="en-GB" sz="2800" b="1" baseline="0" dirty="0">
                <a:solidFill>
                  <a:schemeClr val="bg1"/>
                </a:solidFill>
              </a:rPr>
              <a:t> die </a:t>
            </a:r>
            <a:r>
              <a:rPr lang="en-GB" sz="2800" b="1" baseline="0" dirty="0" err="1">
                <a:solidFill>
                  <a:schemeClr val="bg1"/>
                </a:solidFill>
              </a:rPr>
              <a:t>Frage</a:t>
            </a:r>
            <a:r>
              <a:rPr lang="en-GB" sz="2800" b="1" baseline="0" dirty="0">
                <a:solidFill>
                  <a:schemeClr val="bg1"/>
                </a:solidFill>
              </a:rPr>
              <a:t>? (2)</a:t>
            </a:r>
            <a:endParaRPr lang="en-GB" sz="2800" b="1" dirty="0">
              <a:solidFill>
                <a:schemeClr val="bg1"/>
              </a:solidFill>
            </a:endParaRPr>
          </a:p>
        </p:txBody>
      </p:sp>
      <p:sp>
        <p:nvSpPr>
          <p:cNvPr id="7" name="Rectangle 6"/>
          <p:cNvSpPr/>
          <p:nvPr/>
        </p:nvSpPr>
        <p:spPr>
          <a:xfrm>
            <a:off x="7573389" y="1852286"/>
            <a:ext cx="1135247" cy="646331"/>
          </a:xfrm>
          <a:prstGeom prst="rect">
            <a:avLst/>
          </a:prstGeom>
          <a:noFill/>
        </p:spPr>
        <p:txBody>
          <a:bodyPr wrap="none" lIns="91440" tIns="45720" rIns="91440" bIns="45720">
            <a:spAutoFit/>
          </a:bodyPr>
          <a:lstStyle/>
          <a:p>
            <a:pPr algn="ctr"/>
            <a:r>
              <a:rPr lang="en-US" sz="3600" b="1">
                <a:ln w="22225">
                  <a:solidFill>
                    <a:srgbClr val="ED7D31"/>
                  </a:solidFill>
                  <a:prstDash val="solid"/>
                </a:ln>
                <a:solidFill>
                  <a:srgbClr val="ED7D31">
                    <a:lumMod val="40000"/>
                    <a:lumOff val="60000"/>
                  </a:srgbClr>
                </a:solidFill>
                <a:latin typeface="Century Gothic" panose="020B0502020202020204" pitchFamily="34" charset="0"/>
              </a:rPr>
              <a:t>Paul</a:t>
            </a:r>
            <a:endParaRPr lang="en-US" sz="36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3571022" y="1226555"/>
            <a:ext cx="1507299" cy="2115081"/>
          </a:xfrm>
          <a:prstGeom prst="rect">
            <a:avLst/>
          </a:prstGeom>
        </p:spPr>
      </p:pic>
      <p:pic>
        <p:nvPicPr>
          <p:cNvPr id="11" name="Picture 10"/>
          <p:cNvPicPr>
            <a:picLocks noChangeAspect="1"/>
          </p:cNvPicPr>
          <p:nvPr/>
        </p:nvPicPr>
        <p:blipFill rotWithShape="1">
          <a:blip r:embed="rId4"/>
          <a:srcRect l="49237" t="14899" r="17129" b="11582"/>
          <a:stretch/>
        </p:blipFill>
        <p:spPr>
          <a:xfrm>
            <a:off x="8430375" y="1053909"/>
            <a:ext cx="1686322" cy="2460371"/>
          </a:xfrm>
          <a:prstGeom prst="rect">
            <a:avLst/>
          </a:prstGeom>
        </p:spPr>
      </p:pic>
      <p:sp>
        <p:nvSpPr>
          <p:cNvPr id="14" name="Rectangle 13"/>
          <p:cNvSpPr/>
          <p:nvPr/>
        </p:nvSpPr>
        <p:spPr>
          <a:xfrm>
            <a:off x="1627703" y="1829751"/>
            <a:ext cx="1467068" cy="646331"/>
          </a:xfrm>
          <a:prstGeom prst="rect">
            <a:avLst/>
          </a:prstGeom>
          <a:noFill/>
        </p:spPr>
        <p:txBody>
          <a:bodyPr wrap="none" lIns="91440" tIns="45720" rIns="91440" bIns="45720">
            <a:spAutoFit/>
          </a:bodyPr>
          <a:lstStyle/>
          <a:p>
            <a:pPr algn="ctr"/>
            <a:r>
              <a:rPr lang="en-US" sz="3600" b="1">
                <a:ln w="22225">
                  <a:solidFill>
                    <a:srgbClr val="ED7D31"/>
                  </a:solidFill>
                  <a:prstDash val="solid"/>
                </a:ln>
                <a:solidFill>
                  <a:srgbClr val="ED7D31">
                    <a:lumMod val="40000"/>
                    <a:lumOff val="60000"/>
                  </a:srgbClr>
                </a:solidFill>
                <a:latin typeface="Century Gothic" panose="020B0502020202020204" pitchFamily="34" charset="0"/>
              </a:rPr>
              <a:t>Maria</a:t>
            </a:r>
            <a:endParaRPr lang="en-US" sz="36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5" name="Rounded Rectangle 14"/>
          <p:cNvSpPr/>
          <p:nvPr/>
        </p:nvSpPr>
        <p:spPr>
          <a:xfrm>
            <a:off x="1043106" y="4520001"/>
            <a:ext cx="3748868" cy="1378026"/>
          </a:xfrm>
          <a:prstGeom prst="roundRect">
            <a:avLst/>
          </a:prstGeom>
          <a:solidFill>
            <a:srgbClr val="FF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a:t>Warum magst du Tiere?</a:t>
            </a:r>
            <a:endParaRPr lang="en-GB" sz="3000" dirty="0"/>
          </a:p>
        </p:txBody>
      </p:sp>
      <p:sp>
        <p:nvSpPr>
          <p:cNvPr id="12" name="Rounded Rectangle 11"/>
          <p:cNvSpPr/>
          <p:nvPr/>
        </p:nvSpPr>
        <p:spPr>
          <a:xfrm>
            <a:off x="6051707" y="2659319"/>
            <a:ext cx="3748868" cy="137802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a:solidFill>
                  <a:srgbClr val="FFFAEC"/>
                </a:solidFill>
              </a:rPr>
              <a:t>Yes</a:t>
            </a:r>
            <a:r>
              <a:rPr lang="en-GB" sz="3000">
                <a:solidFill>
                  <a:srgbClr val="FFFAEC"/>
                </a:solidFill>
              </a:rPr>
              <a:t>,I like animals.</a:t>
            </a:r>
            <a:endParaRPr lang="en-GB" sz="3600" dirty="0">
              <a:solidFill>
                <a:srgbClr val="FFFAEC"/>
              </a:solidFill>
            </a:endParaRPr>
          </a:p>
        </p:txBody>
      </p:sp>
      <p:sp>
        <p:nvSpPr>
          <p:cNvPr id="13" name="Rounded Rectangle 12"/>
          <p:cNvSpPr/>
          <p:nvPr/>
        </p:nvSpPr>
        <p:spPr>
          <a:xfrm>
            <a:off x="1133742" y="2627929"/>
            <a:ext cx="3744810" cy="140941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a:solidFill>
                  <a:srgbClr val="FFFAEC"/>
                </a:solidFill>
              </a:rPr>
              <a:t>I like animals, because they are interesting.</a:t>
            </a:r>
            <a:endParaRPr lang="en-GB" sz="3000" dirty="0">
              <a:solidFill>
                <a:srgbClr val="FFFAEC"/>
              </a:solidFill>
            </a:endParaRPr>
          </a:p>
        </p:txBody>
      </p:sp>
      <p:sp>
        <p:nvSpPr>
          <p:cNvPr id="17" name="Rounded Rectangle 16"/>
          <p:cNvSpPr/>
          <p:nvPr/>
        </p:nvSpPr>
        <p:spPr>
          <a:xfrm>
            <a:off x="1043106" y="4520001"/>
            <a:ext cx="3748868" cy="1378026"/>
          </a:xfrm>
          <a:prstGeom prst="round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a:t>Ich mag Tiere, denn sie sind interessant</a:t>
            </a:r>
            <a:r>
              <a:rPr lang="en-GB" sz="3600"/>
              <a:t>.</a:t>
            </a:r>
            <a:endParaRPr lang="en-GB" sz="3000" dirty="0"/>
          </a:p>
        </p:txBody>
      </p:sp>
      <p:sp>
        <p:nvSpPr>
          <p:cNvPr id="18" name="Rounded Rectangle 17"/>
          <p:cNvSpPr/>
          <p:nvPr/>
        </p:nvSpPr>
        <p:spPr>
          <a:xfrm>
            <a:off x="6051707" y="4520001"/>
            <a:ext cx="3748868" cy="1378026"/>
          </a:xfrm>
          <a:prstGeom prst="roundRect">
            <a:avLst/>
          </a:prstGeom>
          <a:solidFill>
            <a:srgbClr val="FF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a:t>Magst du Tiere?</a:t>
            </a:r>
            <a:endParaRPr lang="en-GB" sz="3000" dirty="0"/>
          </a:p>
        </p:txBody>
      </p:sp>
      <p:sp>
        <p:nvSpPr>
          <p:cNvPr id="19" name="Rounded Rectangle 18"/>
          <p:cNvSpPr/>
          <p:nvPr/>
        </p:nvSpPr>
        <p:spPr>
          <a:xfrm>
            <a:off x="6051707" y="4520001"/>
            <a:ext cx="3748868" cy="1378026"/>
          </a:xfrm>
          <a:prstGeom prst="round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a:t>Ja, </a:t>
            </a:r>
            <a:r>
              <a:rPr lang="en-GB" sz="3000"/>
              <a:t>ich mag Tiere</a:t>
            </a:r>
            <a:r>
              <a:rPr lang="en-GB" sz="3600"/>
              <a:t>.</a:t>
            </a:r>
            <a:endParaRPr lang="en-GB" sz="3600" dirty="0"/>
          </a:p>
        </p:txBody>
      </p:sp>
      <p:sp>
        <p:nvSpPr>
          <p:cNvPr id="22"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3" name="Rounded Rectangular Callout 22"/>
          <p:cNvSpPr/>
          <p:nvPr/>
        </p:nvSpPr>
        <p:spPr>
          <a:xfrm>
            <a:off x="6471156" y="372040"/>
            <a:ext cx="2237479" cy="2436711"/>
          </a:xfrm>
          <a:prstGeom prst="wedgeRoundRectCallout">
            <a:avLst>
              <a:gd name="adj1" fmla="val -34409"/>
              <a:gd name="adj2" fmla="val 65132"/>
              <a:gd name="adj3" fmla="val 16667"/>
            </a:avLst>
          </a:prstGeom>
          <a:solidFill>
            <a:srgbClr val="FFFAEC"/>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Look out for the word ‘Yes’ - this means you need a closed question: </a:t>
            </a:r>
            <a:br>
              <a:rPr lang="en-GB" sz="2000" b="1" dirty="0"/>
            </a:br>
            <a:r>
              <a:rPr lang="en-GB" sz="2000" b="1" dirty="0"/>
              <a:t>Do you…?</a:t>
            </a:r>
          </a:p>
        </p:txBody>
      </p:sp>
    </p:spTree>
    <p:extLst>
      <p:ext uri="{BB962C8B-B14F-4D97-AF65-F5344CB8AC3E}">
        <p14:creationId xmlns:p14="http://schemas.microsoft.com/office/powerpoint/2010/main" val="28724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5" grpId="0" animBg="1"/>
      <p:bldP spid="12" grpId="0" animBg="1"/>
      <p:bldP spid="13" grpId="0" animBg="1"/>
      <p:bldP spid="17" grpId="0" animBg="1"/>
      <p:bldP spid="18" grpId="0" animBg="1"/>
      <p:bldP spid="19"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6282656" y="5554629"/>
            <a:ext cx="2640413" cy="707886"/>
          </a:xfrm>
          <a:prstGeom prst="rect">
            <a:avLst/>
          </a:prstGeom>
          <a:noFill/>
        </p:spPr>
        <p:txBody>
          <a:bodyPr wrap="square" rtlCol="0">
            <a:spAutoFit/>
          </a:bodyPr>
          <a:lstStyle/>
          <a:p>
            <a:r>
              <a:rPr lang="en-GB" sz="2000" b="1">
                <a:latin typeface="Century Gothic" panose="020B0502020202020204" pitchFamily="34" charset="0"/>
              </a:rPr>
              <a:t>Warum magst du die Aufgabe nicht?</a:t>
            </a:r>
            <a:endParaRPr lang="en-GB" sz="2000" b="1" dirty="0">
              <a:latin typeface="Century Gothic" panose="020B0502020202020204" pitchFamily="34" charset="0"/>
            </a:endParaRPr>
          </a:p>
        </p:txBody>
      </p:sp>
      <p:sp>
        <p:nvSpPr>
          <p:cNvPr id="64" name="Rounded Rectangle 63"/>
          <p:cNvSpPr/>
          <p:nvPr/>
        </p:nvSpPr>
        <p:spPr>
          <a:xfrm>
            <a:off x="6125991" y="5469499"/>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die Aufgabe nicht, denn sie ist unmöglich!</a:t>
            </a:r>
            <a:endParaRPr lang="en-GB" sz="2000" dirty="0"/>
          </a:p>
        </p:txBody>
      </p:sp>
      <p:sp>
        <p:nvSpPr>
          <p:cNvPr id="4" name="TextBox 3"/>
          <p:cNvSpPr txBox="1"/>
          <p:nvPr/>
        </p:nvSpPr>
        <p:spPr>
          <a:xfrm>
            <a:off x="9287812" y="5502217"/>
            <a:ext cx="2376068" cy="707886"/>
          </a:xfrm>
          <a:prstGeom prst="rect">
            <a:avLst/>
          </a:prstGeom>
          <a:noFill/>
        </p:spPr>
        <p:txBody>
          <a:bodyPr wrap="square" rtlCol="0">
            <a:spAutoFit/>
          </a:bodyPr>
          <a:lstStyle/>
          <a:p>
            <a:pPr algn="l"/>
            <a:r>
              <a:rPr lang="en-GB" sz="2000" b="1" dirty="0" err="1"/>
              <a:t>Warum</a:t>
            </a:r>
            <a:r>
              <a:rPr lang="en-GB" sz="2000" b="1" dirty="0"/>
              <a:t> </a:t>
            </a:r>
            <a:r>
              <a:rPr lang="en-GB" sz="2000" b="1" dirty="0" err="1"/>
              <a:t>magst</a:t>
            </a:r>
            <a:r>
              <a:rPr lang="en-GB" sz="2000" b="1" dirty="0"/>
              <a:t> du das Buch?</a:t>
            </a:r>
          </a:p>
        </p:txBody>
      </p:sp>
      <p:sp>
        <p:nvSpPr>
          <p:cNvPr id="48" name="TextBox 47"/>
          <p:cNvSpPr txBox="1"/>
          <p:nvPr/>
        </p:nvSpPr>
        <p:spPr>
          <a:xfrm>
            <a:off x="3010632" y="5564270"/>
            <a:ext cx="2376068" cy="707886"/>
          </a:xfrm>
          <a:prstGeom prst="rect">
            <a:avLst/>
          </a:prstGeom>
          <a:noFill/>
        </p:spPr>
        <p:txBody>
          <a:bodyPr wrap="square" rtlCol="0">
            <a:spAutoFit/>
          </a:bodyPr>
          <a:lstStyle/>
          <a:p>
            <a:r>
              <a:rPr lang="en-GB" sz="2000" b="1">
                <a:latin typeface="Century Gothic" panose="020B0502020202020204" pitchFamily="34" charset="0"/>
              </a:rPr>
              <a:t>Warum magst du die K</a:t>
            </a:r>
            <a:r>
              <a:rPr lang="en-GB" sz="2000" b="1"/>
              <a:t>üche nicht</a:t>
            </a:r>
            <a:r>
              <a:rPr lang="en-GB" sz="2000" b="1">
                <a:latin typeface="Century Gothic" panose="020B0502020202020204" pitchFamily="34" charset="0"/>
              </a:rPr>
              <a:t>?</a:t>
            </a:r>
            <a:endParaRPr lang="en-GB" sz="2000" b="1" dirty="0">
              <a:latin typeface="Century Gothic" panose="020B0502020202020204" pitchFamily="34" charset="0"/>
            </a:endParaRPr>
          </a:p>
        </p:txBody>
      </p:sp>
      <p:sp>
        <p:nvSpPr>
          <p:cNvPr id="42" name="TextBox 41"/>
          <p:cNvSpPr txBox="1"/>
          <p:nvPr/>
        </p:nvSpPr>
        <p:spPr>
          <a:xfrm>
            <a:off x="6156995" y="2645319"/>
            <a:ext cx="2376068" cy="707886"/>
          </a:xfrm>
          <a:prstGeom prst="rect">
            <a:avLst/>
          </a:prstGeom>
          <a:noFill/>
        </p:spPr>
        <p:txBody>
          <a:bodyPr wrap="square" rtlCol="0">
            <a:spAutoFit/>
          </a:bodyPr>
          <a:lstStyle/>
          <a:p>
            <a:r>
              <a:rPr lang="en-GB" sz="2000" b="1" dirty="0" err="1">
                <a:latin typeface="Century Gothic" panose="020B0502020202020204" pitchFamily="34" charset="0"/>
              </a:rPr>
              <a:t>Warum</a:t>
            </a:r>
            <a:r>
              <a:rPr lang="en-GB" sz="2000" b="1" dirty="0">
                <a:latin typeface="Century Gothic" panose="020B0502020202020204" pitchFamily="34" charset="0"/>
              </a:rPr>
              <a:t> </a:t>
            </a:r>
            <a:r>
              <a:rPr lang="en-GB" sz="2000" b="1" dirty="0" err="1">
                <a:latin typeface="Century Gothic" panose="020B0502020202020204" pitchFamily="34" charset="0"/>
              </a:rPr>
              <a:t>magst</a:t>
            </a:r>
            <a:r>
              <a:rPr lang="en-GB" sz="2000" b="1" dirty="0">
                <a:latin typeface="Century Gothic" panose="020B0502020202020204" pitchFamily="34" charset="0"/>
              </a:rPr>
              <a:t> du </a:t>
            </a:r>
            <a:r>
              <a:rPr lang="en-GB" sz="2000" b="1" dirty="0" err="1">
                <a:latin typeface="Century Gothic" panose="020B0502020202020204" pitchFamily="34" charset="0"/>
              </a:rPr>
              <a:t>Kaffee</a:t>
            </a:r>
            <a:r>
              <a:rPr lang="en-GB" sz="2000" b="1" dirty="0">
                <a:latin typeface="Century Gothic" panose="020B0502020202020204" pitchFamily="34" charset="0"/>
              </a:rPr>
              <a:t>?</a:t>
            </a:r>
          </a:p>
        </p:txBody>
      </p:sp>
      <p:sp>
        <p:nvSpPr>
          <p:cNvPr id="9" name="Rectangle 8"/>
          <p:cNvSpPr/>
          <p:nvPr/>
        </p:nvSpPr>
        <p:spPr>
          <a:xfrm>
            <a:off x="2971368" y="3493311"/>
            <a:ext cx="1745991"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Manfred</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 name="Rectangle 9"/>
          <p:cNvSpPr/>
          <p:nvPr/>
        </p:nvSpPr>
        <p:spPr>
          <a:xfrm>
            <a:off x="12588" y="3408461"/>
            <a:ext cx="1455848"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Sophie</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3" name="Rectangle 12"/>
          <p:cNvSpPr/>
          <p:nvPr/>
        </p:nvSpPr>
        <p:spPr>
          <a:xfrm>
            <a:off x="69876" y="581575"/>
            <a:ext cx="88517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Ben</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4" name="Rectangle 13"/>
          <p:cNvSpPr/>
          <p:nvPr/>
        </p:nvSpPr>
        <p:spPr>
          <a:xfrm>
            <a:off x="3123087" y="630951"/>
            <a:ext cx="1362874"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Emma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5" name="Rectangle 14"/>
          <p:cNvSpPr/>
          <p:nvPr/>
        </p:nvSpPr>
        <p:spPr>
          <a:xfrm>
            <a:off x="122992" y="2051090"/>
            <a:ext cx="1207382"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Clara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6" name="Rectangle 15"/>
          <p:cNvSpPr/>
          <p:nvPr/>
        </p:nvSpPr>
        <p:spPr>
          <a:xfrm>
            <a:off x="3194436" y="2057621"/>
            <a:ext cx="97654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Paul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7" name="Rectangle 16"/>
          <p:cNvSpPr/>
          <p:nvPr/>
        </p:nvSpPr>
        <p:spPr>
          <a:xfrm>
            <a:off x="6161781" y="646891"/>
            <a:ext cx="1892122"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Christina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9" name="Rectangle 18"/>
          <p:cNvSpPr/>
          <p:nvPr/>
        </p:nvSpPr>
        <p:spPr>
          <a:xfrm>
            <a:off x="6266282" y="3510326"/>
            <a:ext cx="1708167"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Oskar</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0" name="Rectangle 19"/>
          <p:cNvSpPr/>
          <p:nvPr/>
        </p:nvSpPr>
        <p:spPr>
          <a:xfrm>
            <a:off x="6385603" y="2039270"/>
            <a:ext cx="1461783"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Emil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2" name="Rectangle 21"/>
          <p:cNvSpPr/>
          <p:nvPr/>
        </p:nvSpPr>
        <p:spPr>
          <a:xfrm>
            <a:off x="9486953" y="3556787"/>
            <a:ext cx="1279517"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Emilia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3" name="Rectangle 22"/>
          <p:cNvSpPr/>
          <p:nvPr/>
        </p:nvSpPr>
        <p:spPr>
          <a:xfrm>
            <a:off x="9218806" y="2005685"/>
            <a:ext cx="1728489"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Hannah</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5" name="TextBox 24"/>
          <p:cNvSpPr txBox="1"/>
          <p:nvPr/>
        </p:nvSpPr>
        <p:spPr>
          <a:xfrm>
            <a:off x="147791" y="1178514"/>
            <a:ext cx="2612174" cy="707886"/>
          </a:xfrm>
          <a:prstGeom prst="rect">
            <a:avLst/>
          </a:prstGeom>
          <a:noFill/>
        </p:spPr>
        <p:txBody>
          <a:bodyPr wrap="square" rtlCol="0">
            <a:spAutoFit/>
          </a:bodyPr>
          <a:lstStyle/>
          <a:p>
            <a:r>
              <a:rPr lang="en-GB" sz="2000" b="1" dirty="0" err="1">
                <a:latin typeface="Century Gothic" panose="020B0502020202020204" pitchFamily="34" charset="0"/>
              </a:rPr>
              <a:t>Warum</a:t>
            </a:r>
            <a:r>
              <a:rPr lang="en-GB" sz="2000" b="1" dirty="0">
                <a:latin typeface="Century Gothic" panose="020B0502020202020204" pitchFamily="34" charset="0"/>
              </a:rPr>
              <a:t> </a:t>
            </a:r>
            <a:r>
              <a:rPr lang="en-GB" sz="2000" b="1" dirty="0" err="1">
                <a:latin typeface="Century Gothic" panose="020B0502020202020204" pitchFamily="34" charset="0"/>
              </a:rPr>
              <a:t>magst</a:t>
            </a:r>
            <a:r>
              <a:rPr lang="en-GB" sz="2000" b="1" dirty="0">
                <a:latin typeface="Century Gothic" panose="020B0502020202020204" pitchFamily="34" charset="0"/>
              </a:rPr>
              <a:t> du </a:t>
            </a:r>
          </a:p>
          <a:p>
            <a:r>
              <a:rPr lang="en-GB" sz="2000" b="1" dirty="0">
                <a:latin typeface="Century Gothic" panose="020B0502020202020204" pitchFamily="34" charset="0"/>
              </a:rPr>
              <a:t>die Stadt?</a:t>
            </a: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2816" y="720313"/>
            <a:ext cx="319408" cy="448202"/>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365737" y="2077290"/>
            <a:ext cx="319408" cy="448202"/>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395844" y="3469724"/>
            <a:ext cx="319408" cy="448202"/>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992921" y="701278"/>
            <a:ext cx="319408" cy="448202"/>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03743" y="2079848"/>
            <a:ext cx="319408" cy="448202"/>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739693" y="3596169"/>
            <a:ext cx="319408" cy="448202"/>
          </a:xfrm>
          <a:prstGeom prst="rect">
            <a:avLst/>
          </a:prstGeom>
        </p:spPr>
      </p:pic>
      <p:pic>
        <p:nvPicPr>
          <p:cNvPr id="34" name="Picture 33"/>
          <p:cNvPicPr>
            <a:picLocks noChangeAspect="1"/>
          </p:cNvPicPr>
          <p:nvPr/>
        </p:nvPicPr>
        <p:blipFill rotWithShape="1">
          <a:blip r:embed="rId4"/>
          <a:srcRect l="49237" t="14899" r="17129" b="11582"/>
          <a:stretch/>
        </p:blipFill>
        <p:spPr>
          <a:xfrm>
            <a:off x="4662206" y="3485715"/>
            <a:ext cx="347960" cy="507679"/>
          </a:xfrm>
          <a:prstGeom prst="rect">
            <a:avLst/>
          </a:prstGeom>
        </p:spPr>
      </p:pic>
      <p:pic>
        <p:nvPicPr>
          <p:cNvPr id="35" name="Picture 34"/>
          <p:cNvPicPr>
            <a:picLocks noChangeAspect="1"/>
          </p:cNvPicPr>
          <p:nvPr/>
        </p:nvPicPr>
        <p:blipFill rotWithShape="1">
          <a:blip r:embed="rId4"/>
          <a:srcRect l="49237" t="14899" r="17129" b="11582"/>
          <a:stretch/>
        </p:blipFill>
        <p:spPr>
          <a:xfrm>
            <a:off x="999242" y="608193"/>
            <a:ext cx="347960" cy="507679"/>
          </a:xfrm>
          <a:prstGeom prst="rect">
            <a:avLst/>
          </a:prstGeom>
        </p:spPr>
      </p:pic>
      <p:pic>
        <p:nvPicPr>
          <p:cNvPr id="36" name="Picture 35"/>
          <p:cNvPicPr>
            <a:picLocks noChangeAspect="1"/>
          </p:cNvPicPr>
          <p:nvPr/>
        </p:nvPicPr>
        <p:blipFill rotWithShape="1">
          <a:blip r:embed="rId4"/>
          <a:srcRect l="49237" t="14899" r="17129" b="11582"/>
          <a:stretch/>
        </p:blipFill>
        <p:spPr>
          <a:xfrm>
            <a:off x="4114720" y="2031121"/>
            <a:ext cx="347960" cy="507679"/>
          </a:xfrm>
          <a:prstGeom prst="rect">
            <a:avLst/>
          </a:prstGeom>
        </p:spPr>
      </p:pic>
      <p:pic>
        <p:nvPicPr>
          <p:cNvPr id="38" name="Picture 37"/>
          <p:cNvPicPr>
            <a:picLocks noChangeAspect="1"/>
          </p:cNvPicPr>
          <p:nvPr/>
        </p:nvPicPr>
        <p:blipFill rotWithShape="1">
          <a:blip r:embed="rId4"/>
          <a:srcRect l="49237" t="14899" r="17129" b="11582"/>
          <a:stretch/>
        </p:blipFill>
        <p:spPr>
          <a:xfrm>
            <a:off x="7748922" y="3490368"/>
            <a:ext cx="347960" cy="507679"/>
          </a:xfrm>
          <a:prstGeom prst="rect">
            <a:avLst/>
          </a:prstGeom>
        </p:spPr>
      </p:pic>
      <p:pic>
        <p:nvPicPr>
          <p:cNvPr id="39" name="Picture 38"/>
          <p:cNvPicPr>
            <a:picLocks noChangeAspect="1"/>
          </p:cNvPicPr>
          <p:nvPr/>
        </p:nvPicPr>
        <p:blipFill rotWithShape="1">
          <a:blip r:embed="rId4"/>
          <a:srcRect l="49237" t="14899" r="17129" b="11582"/>
          <a:stretch/>
        </p:blipFill>
        <p:spPr>
          <a:xfrm>
            <a:off x="7465085" y="1996257"/>
            <a:ext cx="347960" cy="507679"/>
          </a:xfrm>
          <a:prstGeom prst="rect">
            <a:avLst/>
          </a:prstGeom>
        </p:spPr>
      </p:pic>
      <p:sp>
        <p:nvSpPr>
          <p:cNvPr id="41" name="TextBox 40"/>
          <p:cNvSpPr txBox="1"/>
          <p:nvPr/>
        </p:nvSpPr>
        <p:spPr>
          <a:xfrm>
            <a:off x="6249444" y="1238476"/>
            <a:ext cx="2612174" cy="707886"/>
          </a:xfrm>
          <a:prstGeom prst="rect">
            <a:avLst/>
          </a:prstGeom>
          <a:noFill/>
        </p:spPr>
        <p:txBody>
          <a:bodyPr wrap="square" rtlCol="0">
            <a:spAutoFit/>
          </a:bodyPr>
          <a:lstStyle/>
          <a:p>
            <a:r>
              <a:rPr lang="en-GB" sz="2000" b="1">
                <a:latin typeface="Century Gothic" panose="020B0502020202020204" pitchFamily="34" charset="0"/>
              </a:rPr>
              <a:t>Magst du Schottland?</a:t>
            </a:r>
            <a:endParaRPr lang="en-GB" sz="2000" b="1" dirty="0">
              <a:latin typeface="Century Gothic" panose="020B0502020202020204" pitchFamily="34" charset="0"/>
            </a:endParaRPr>
          </a:p>
        </p:txBody>
      </p:sp>
      <p:sp>
        <p:nvSpPr>
          <p:cNvPr id="43" name="TextBox 42"/>
          <p:cNvSpPr txBox="1"/>
          <p:nvPr/>
        </p:nvSpPr>
        <p:spPr>
          <a:xfrm>
            <a:off x="9164801" y="2615582"/>
            <a:ext cx="2376068" cy="400110"/>
          </a:xfrm>
          <a:prstGeom prst="rect">
            <a:avLst/>
          </a:prstGeom>
          <a:noFill/>
        </p:spPr>
        <p:txBody>
          <a:bodyPr wrap="square" rtlCol="0">
            <a:spAutoFit/>
          </a:bodyPr>
          <a:lstStyle/>
          <a:p>
            <a:r>
              <a:rPr lang="en-GB" sz="2000" b="1">
                <a:latin typeface="Century Gothic" panose="020B0502020202020204" pitchFamily="34" charset="0"/>
              </a:rPr>
              <a:t>Magst du Sport?</a:t>
            </a:r>
            <a:endParaRPr lang="en-GB" sz="2000" b="1" dirty="0">
              <a:latin typeface="Century Gothic" panose="020B0502020202020204" pitchFamily="34" charset="0"/>
            </a:endParaRPr>
          </a:p>
        </p:txBody>
      </p:sp>
      <p:sp>
        <p:nvSpPr>
          <p:cNvPr id="44" name="TextBox 43"/>
          <p:cNvSpPr txBox="1"/>
          <p:nvPr/>
        </p:nvSpPr>
        <p:spPr>
          <a:xfrm>
            <a:off x="87399" y="2637189"/>
            <a:ext cx="2669375" cy="707886"/>
          </a:xfrm>
          <a:prstGeom prst="rect">
            <a:avLst/>
          </a:prstGeom>
          <a:noFill/>
        </p:spPr>
        <p:txBody>
          <a:bodyPr wrap="square" rtlCol="0">
            <a:spAutoFit/>
          </a:bodyPr>
          <a:lstStyle/>
          <a:p>
            <a:r>
              <a:rPr lang="en-GB" sz="2000" b="1">
                <a:latin typeface="Century Gothic" panose="020B0502020202020204" pitchFamily="34" charset="0"/>
              </a:rPr>
              <a:t>Magst du die Schweiz?</a:t>
            </a:r>
            <a:endParaRPr lang="en-GB" sz="2000" b="1" dirty="0">
              <a:latin typeface="Century Gothic" panose="020B0502020202020204" pitchFamily="34" charset="0"/>
            </a:endParaRPr>
          </a:p>
        </p:txBody>
      </p:sp>
      <p:sp>
        <p:nvSpPr>
          <p:cNvPr id="45" name="TextBox 44"/>
          <p:cNvSpPr txBox="1"/>
          <p:nvPr/>
        </p:nvSpPr>
        <p:spPr>
          <a:xfrm>
            <a:off x="3059506" y="4077386"/>
            <a:ext cx="2735308" cy="707886"/>
          </a:xfrm>
          <a:prstGeom prst="rect">
            <a:avLst/>
          </a:prstGeom>
          <a:noFill/>
        </p:spPr>
        <p:txBody>
          <a:bodyPr wrap="square" rtlCol="0">
            <a:spAutoFit/>
          </a:bodyPr>
          <a:lstStyle/>
          <a:p>
            <a:r>
              <a:rPr lang="en-GB" sz="2000" b="1">
                <a:latin typeface="Century Gothic" panose="020B0502020202020204" pitchFamily="34" charset="0"/>
              </a:rPr>
              <a:t>Warum magst du das Bad?</a:t>
            </a:r>
            <a:endParaRPr lang="en-GB" sz="2000" b="1" dirty="0">
              <a:latin typeface="Century Gothic" panose="020B0502020202020204" pitchFamily="34" charset="0"/>
            </a:endParaRPr>
          </a:p>
        </p:txBody>
      </p:sp>
      <p:sp>
        <p:nvSpPr>
          <p:cNvPr id="46" name="TextBox 45"/>
          <p:cNvSpPr txBox="1"/>
          <p:nvPr/>
        </p:nvSpPr>
        <p:spPr>
          <a:xfrm>
            <a:off x="6468032" y="3990929"/>
            <a:ext cx="2376068" cy="707886"/>
          </a:xfrm>
          <a:prstGeom prst="rect">
            <a:avLst/>
          </a:prstGeom>
          <a:noFill/>
        </p:spPr>
        <p:txBody>
          <a:bodyPr wrap="square" rtlCol="0">
            <a:spAutoFit/>
          </a:bodyPr>
          <a:lstStyle/>
          <a:p>
            <a:r>
              <a:rPr lang="en-GB" sz="2000" b="1">
                <a:latin typeface="Century Gothic" panose="020B0502020202020204" pitchFamily="34" charset="0"/>
              </a:rPr>
              <a:t>Magst du dein Zimmer?</a:t>
            </a:r>
            <a:endParaRPr lang="en-GB" sz="2000" b="1" dirty="0">
              <a:latin typeface="Century Gothic" panose="020B0502020202020204" pitchFamily="34" charset="0"/>
            </a:endParaRPr>
          </a:p>
        </p:txBody>
      </p:sp>
      <p:sp>
        <p:nvSpPr>
          <p:cNvPr id="47" name="TextBox 46"/>
          <p:cNvSpPr txBox="1"/>
          <p:nvPr/>
        </p:nvSpPr>
        <p:spPr>
          <a:xfrm>
            <a:off x="132294" y="5624979"/>
            <a:ext cx="2727406" cy="400110"/>
          </a:xfrm>
          <a:prstGeom prst="rect">
            <a:avLst/>
          </a:prstGeom>
          <a:noFill/>
        </p:spPr>
        <p:txBody>
          <a:bodyPr wrap="square" rtlCol="0">
            <a:spAutoFit/>
          </a:bodyPr>
          <a:lstStyle/>
          <a:p>
            <a:r>
              <a:rPr lang="en-GB" sz="2000" b="1" dirty="0" err="1">
                <a:latin typeface="Century Gothic" panose="020B0502020202020204" pitchFamily="34" charset="0"/>
              </a:rPr>
              <a:t>Magst</a:t>
            </a:r>
            <a:r>
              <a:rPr lang="en-GB" sz="2000" b="1" dirty="0">
                <a:latin typeface="Century Gothic" panose="020B0502020202020204" pitchFamily="34" charset="0"/>
              </a:rPr>
              <a:t> du Deutsch?</a:t>
            </a:r>
          </a:p>
        </p:txBody>
      </p:sp>
      <p:sp>
        <p:nvSpPr>
          <p:cNvPr id="51" name="TextBox 50"/>
          <p:cNvSpPr txBox="1"/>
          <p:nvPr/>
        </p:nvSpPr>
        <p:spPr>
          <a:xfrm>
            <a:off x="3167855" y="2661749"/>
            <a:ext cx="2376068" cy="707886"/>
          </a:xfrm>
          <a:prstGeom prst="rect">
            <a:avLst/>
          </a:prstGeom>
          <a:noFill/>
        </p:spPr>
        <p:txBody>
          <a:bodyPr wrap="square" rtlCol="0">
            <a:spAutoFit/>
          </a:bodyPr>
          <a:lstStyle/>
          <a:p>
            <a:r>
              <a:rPr lang="en-GB" sz="2000" b="1" dirty="0" err="1">
                <a:latin typeface="Century Gothic" panose="020B0502020202020204" pitchFamily="34" charset="0"/>
              </a:rPr>
              <a:t>Warum</a:t>
            </a:r>
            <a:r>
              <a:rPr lang="en-GB" sz="2000" b="1" dirty="0">
                <a:latin typeface="Century Gothic" panose="020B0502020202020204" pitchFamily="34" charset="0"/>
              </a:rPr>
              <a:t> </a:t>
            </a:r>
            <a:r>
              <a:rPr lang="en-GB" sz="2000" b="1" dirty="0" err="1">
                <a:latin typeface="Century Gothic" panose="020B0502020202020204" pitchFamily="34" charset="0"/>
              </a:rPr>
              <a:t>magst</a:t>
            </a:r>
            <a:r>
              <a:rPr lang="en-GB" sz="2000" b="1" dirty="0">
                <a:latin typeface="Century Gothic" panose="020B0502020202020204" pitchFamily="34" charset="0"/>
              </a:rPr>
              <a:t> du den Zug?</a:t>
            </a:r>
          </a:p>
        </p:txBody>
      </p:sp>
      <p:sp>
        <p:nvSpPr>
          <p:cNvPr id="53" name="TextBox 52"/>
          <p:cNvSpPr txBox="1"/>
          <p:nvPr/>
        </p:nvSpPr>
        <p:spPr>
          <a:xfrm>
            <a:off x="3092487" y="1127755"/>
            <a:ext cx="3031542" cy="707886"/>
          </a:xfrm>
          <a:prstGeom prst="rect">
            <a:avLst/>
          </a:prstGeom>
          <a:noFill/>
        </p:spPr>
        <p:txBody>
          <a:bodyPr wrap="square" rtlCol="0">
            <a:spAutoFit/>
          </a:bodyPr>
          <a:lstStyle/>
          <a:p>
            <a:r>
              <a:rPr lang="en-GB" sz="2000" b="1" dirty="0" err="1">
                <a:latin typeface="Century Gothic" panose="020B0502020202020204" pitchFamily="34" charset="0"/>
              </a:rPr>
              <a:t>Warum</a:t>
            </a:r>
            <a:r>
              <a:rPr lang="en-GB" sz="2000" b="1" dirty="0">
                <a:latin typeface="Century Gothic" panose="020B0502020202020204" pitchFamily="34" charset="0"/>
              </a:rPr>
              <a:t> </a:t>
            </a:r>
            <a:r>
              <a:rPr lang="en-GB" sz="2000" b="1" dirty="0" err="1">
                <a:latin typeface="Century Gothic" panose="020B0502020202020204" pitchFamily="34" charset="0"/>
              </a:rPr>
              <a:t>magst</a:t>
            </a:r>
            <a:r>
              <a:rPr lang="en-GB" sz="2000" b="1" dirty="0">
                <a:latin typeface="Century Gothic" panose="020B0502020202020204" pitchFamily="34" charset="0"/>
              </a:rPr>
              <a:t> du </a:t>
            </a:r>
            <a:r>
              <a:rPr lang="en-GB" sz="2000" b="1" dirty="0" err="1">
                <a:latin typeface="Century Gothic" panose="020B0502020202020204" pitchFamily="34" charset="0"/>
              </a:rPr>
              <a:t>Dezember</a:t>
            </a:r>
            <a:r>
              <a:rPr lang="en-GB" sz="2000" b="1" dirty="0">
                <a:latin typeface="Century Gothic" panose="020B0502020202020204" pitchFamily="34" charset="0"/>
              </a:rPr>
              <a:t>?</a:t>
            </a:r>
          </a:p>
        </p:txBody>
      </p:sp>
      <p:sp>
        <p:nvSpPr>
          <p:cNvPr id="66" name="Rectangle 65"/>
          <p:cNvSpPr/>
          <p:nvPr/>
        </p:nvSpPr>
        <p:spPr>
          <a:xfrm>
            <a:off x="9506837" y="658368"/>
            <a:ext cx="1927659"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Max</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67" name="Picture 66"/>
          <p:cNvPicPr>
            <a:picLocks noChangeAspect="1"/>
          </p:cNvPicPr>
          <p:nvPr/>
        </p:nvPicPr>
        <p:blipFill rotWithShape="1">
          <a:blip r:embed="rId4"/>
          <a:srcRect l="49237" t="14899" r="17129" b="11582"/>
          <a:stretch/>
        </p:blipFill>
        <p:spPr>
          <a:xfrm>
            <a:off x="10974114" y="608193"/>
            <a:ext cx="347960" cy="507679"/>
          </a:xfrm>
          <a:prstGeom prst="rect">
            <a:avLst/>
          </a:prstGeom>
        </p:spPr>
      </p:pic>
      <p:sp>
        <p:nvSpPr>
          <p:cNvPr id="68" name="TextBox 67"/>
          <p:cNvSpPr txBox="1"/>
          <p:nvPr/>
        </p:nvSpPr>
        <p:spPr>
          <a:xfrm>
            <a:off x="9426790" y="1167428"/>
            <a:ext cx="2472381" cy="707886"/>
          </a:xfrm>
          <a:prstGeom prst="rect">
            <a:avLst/>
          </a:prstGeom>
          <a:noFill/>
        </p:spPr>
        <p:txBody>
          <a:bodyPr wrap="square" rtlCol="0">
            <a:spAutoFit/>
          </a:bodyPr>
          <a:lstStyle/>
          <a:p>
            <a:r>
              <a:rPr lang="en-GB" sz="2000" b="1">
                <a:latin typeface="Century Gothic" panose="020B0502020202020204" pitchFamily="34" charset="0"/>
              </a:rPr>
              <a:t>Warum magst du die Reise nicht?</a:t>
            </a:r>
            <a:endParaRPr lang="en-GB" sz="2000" b="1" dirty="0">
              <a:latin typeface="Century Gothic" panose="020B0502020202020204" pitchFamily="34" charset="0"/>
            </a:endParaRPr>
          </a:p>
        </p:txBody>
      </p:sp>
      <p:sp>
        <p:nvSpPr>
          <p:cNvPr id="70" name="TextBox 69"/>
          <p:cNvSpPr txBox="1"/>
          <p:nvPr/>
        </p:nvSpPr>
        <p:spPr>
          <a:xfrm>
            <a:off x="175655" y="4021461"/>
            <a:ext cx="2472381" cy="707886"/>
          </a:xfrm>
          <a:prstGeom prst="rect">
            <a:avLst/>
          </a:prstGeom>
          <a:noFill/>
        </p:spPr>
        <p:txBody>
          <a:bodyPr wrap="square" rtlCol="0">
            <a:spAutoFit/>
          </a:bodyPr>
          <a:lstStyle/>
          <a:p>
            <a:r>
              <a:rPr lang="en-GB" sz="2000" b="1">
                <a:latin typeface="Century Gothic" panose="020B0502020202020204" pitchFamily="34" charset="0"/>
              </a:rPr>
              <a:t>Magst du die Wohnung?</a:t>
            </a:r>
            <a:endParaRPr lang="en-GB" sz="2000" b="1" dirty="0">
              <a:latin typeface="Century Gothic" panose="020B0502020202020204" pitchFamily="34" charset="0"/>
            </a:endParaRPr>
          </a:p>
        </p:txBody>
      </p:sp>
      <p:sp>
        <p:nvSpPr>
          <p:cNvPr id="71" name="TextBox 70"/>
          <p:cNvSpPr txBox="1"/>
          <p:nvPr/>
        </p:nvSpPr>
        <p:spPr>
          <a:xfrm>
            <a:off x="9517692" y="4123397"/>
            <a:ext cx="2472381" cy="400110"/>
          </a:xfrm>
          <a:prstGeom prst="rect">
            <a:avLst/>
          </a:prstGeom>
          <a:noFill/>
        </p:spPr>
        <p:txBody>
          <a:bodyPr wrap="square" rtlCol="0">
            <a:spAutoFit/>
          </a:bodyPr>
          <a:lstStyle/>
          <a:p>
            <a:r>
              <a:rPr lang="en-GB" sz="2000" b="1">
                <a:latin typeface="Century Gothic" panose="020B0502020202020204" pitchFamily="34" charset="0"/>
              </a:rPr>
              <a:t>Magst du Wien?</a:t>
            </a:r>
            <a:endParaRPr lang="en-GB" sz="2000" b="1" dirty="0">
              <a:latin typeface="Century Gothic" panose="020B0502020202020204" pitchFamily="34" charset="0"/>
            </a:endParaRPr>
          </a:p>
        </p:txBody>
      </p:sp>
      <p:sp>
        <p:nvSpPr>
          <p:cNvPr id="74" name="Rounded Rectangle 11">
            <a:extLst>
              <a:ext uri="{FF2B5EF4-FFF2-40B4-BE49-F238E27FC236}">
                <a16:creationId xmlns:a16="http://schemas.microsoft.com/office/drawing/2014/main" id="{483D7EB9-C2AA-4190-98DE-925F861600E9}"/>
              </a:ext>
            </a:extLst>
          </p:cNvPr>
          <p:cNvSpPr/>
          <p:nvPr/>
        </p:nvSpPr>
        <p:spPr>
          <a:xfrm>
            <a:off x="10575235" y="126731"/>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4" name="Rounded Rectangle 53"/>
          <p:cNvSpPr/>
          <p:nvPr/>
        </p:nvSpPr>
        <p:spPr>
          <a:xfrm>
            <a:off x="3010632" y="1102144"/>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Dezember, weil es Winter ist.</a:t>
            </a:r>
            <a:endParaRPr lang="en-GB" sz="2000" dirty="0"/>
          </a:p>
        </p:txBody>
      </p:sp>
      <p:sp>
        <p:nvSpPr>
          <p:cNvPr id="55" name="Rounded Rectangle 54"/>
          <p:cNvSpPr/>
          <p:nvPr/>
        </p:nvSpPr>
        <p:spPr>
          <a:xfrm>
            <a:off x="6124311" y="1118988"/>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a:t>
            </a:r>
            <a:r>
              <a:rPr lang="en-GB" sz="2000"/>
              <a:t>, ich mag Schottland.</a:t>
            </a:r>
            <a:endParaRPr lang="en-GB" sz="2000" dirty="0"/>
          </a:p>
        </p:txBody>
      </p:sp>
      <p:sp>
        <p:nvSpPr>
          <p:cNvPr id="57" name="Rounded Rectangle 56"/>
          <p:cNvSpPr/>
          <p:nvPr/>
        </p:nvSpPr>
        <p:spPr>
          <a:xfrm>
            <a:off x="33506" y="2655642"/>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a:t>
            </a:r>
            <a:r>
              <a:rPr lang="en-GB" sz="2000"/>
              <a:t>, ich mag die Schweiz.</a:t>
            </a:r>
          </a:p>
        </p:txBody>
      </p:sp>
      <p:sp>
        <p:nvSpPr>
          <p:cNvPr id="58" name="Rounded Rectangle 57"/>
          <p:cNvSpPr/>
          <p:nvPr/>
        </p:nvSpPr>
        <p:spPr>
          <a:xfrm>
            <a:off x="3059506" y="2648207"/>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den Zug, denn er ist schnell.</a:t>
            </a:r>
            <a:endParaRPr lang="en-GB" sz="2000" dirty="0"/>
          </a:p>
        </p:txBody>
      </p:sp>
      <p:sp>
        <p:nvSpPr>
          <p:cNvPr id="59" name="Rounded Rectangle 58"/>
          <p:cNvSpPr/>
          <p:nvPr/>
        </p:nvSpPr>
        <p:spPr>
          <a:xfrm>
            <a:off x="9119669" y="2655642"/>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 </a:t>
            </a:r>
            <a:r>
              <a:rPr lang="en-GB" sz="2000"/>
              <a:t>ich mag Sport.</a:t>
            </a:r>
            <a:endParaRPr lang="en-GB" sz="2000" dirty="0"/>
          </a:p>
        </p:txBody>
      </p:sp>
      <p:sp>
        <p:nvSpPr>
          <p:cNvPr id="60" name="Rounded Rectangle 59"/>
          <p:cNvSpPr/>
          <p:nvPr/>
        </p:nvSpPr>
        <p:spPr>
          <a:xfrm>
            <a:off x="3141701" y="4084669"/>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das Bad, weil es unten im Haus ist.</a:t>
            </a:r>
            <a:endParaRPr lang="en-GB" sz="2000" dirty="0"/>
          </a:p>
        </p:txBody>
      </p:sp>
      <p:sp>
        <p:nvSpPr>
          <p:cNvPr id="61" name="Rounded Rectangle 60"/>
          <p:cNvSpPr/>
          <p:nvPr/>
        </p:nvSpPr>
        <p:spPr>
          <a:xfrm>
            <a:off x="6133657" y="4099477"/>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a:t>
            </a:r>
            <a:r>
              <a:rPr lang="en-GB" sz="2000"/>
              <a:t>, ich mag mein Zimmer.</a:t>
            </a:r>
            <a:endParaRPr lang="en-GB" sz="2000" dirty="0"/>
          </a:p>
        </p:txBody>
      </p:sp>
      <p:sp>
        <p:nvSpPr>
          <p:cNvPr id="62" name="Rounded Rectangle 61"/>
          <p:cNvSpPr/>
          <p:nvPr/>
        </p:nvSpPr>
        <p:spPr>
          <a:xfrm>
            <a:off x="71838" y="5418465"/>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a:t>
            </a:r>
            <a:r>
              <a:rPr lang="en-GB" sz="2000"/>
              <a:t>, ich mag Deutsch.</a:t>
            </a:r>
            <a:endParaRPr lang="en-GB" sz="2000" dirty="0"/>
          </a:p>
        </p:txBody>
      </p:sp>
      <p:sp>
        <p:nvSpPr>
          <p:cNvPr id="69" name="Rounded Rectangle 68"/>
          <p:cNvSpPr/>
          <p:nvPr/>
        </p:nvSpPr>
        <p:spPr>
          <a:xfrm>
            <a:off x="9119669" y="1128625"/>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die Reise nicht, weil sie drei Stunden dauert.</a:t>
            </a:r>
            <a:endParaRPr lang="en-GB" sz="2000" dirty="0"/>
          </a:p>
        </p:txBody>
      </p:sp>
      <p:sp>
        <p:nvSpPr>
          <p:cNvPr id="73" name="Rounded Rectangle 72"/>
          <p:cNvSpPr/>
          <p:nvPr/>
        </p:nvSpPr>
        <p:spPr>
          <a:xfrm>
            <a:off x="9182313" y="4119609"/>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a:t>
            </a:r>
            <a:r>
              <a:rPr lang="en-GB" sz="2000"/>
              <a:t>, ich mag Wien.</a:t>
            </a:r>
            <a:endParaRPr lang="en-GB" sz="2000" dirty="0"/>
          </a:p>
        </p:txBody>
      </p:sp>
      <p:sp>
        <p:nvSpPr>
          <p:cNvPr id="56" name="Rounded Rectangle 55"/>
          <p:cNvSpPr/>
          <p:nvPr/>
        </p:nvSpPr>
        <p:spPr>
          <a:xfrm>
            <a:off x="6110306" y="2636914"/>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Kaffee, weil er lecker ist.</a:t>
            </a:r>
            <a:endParaRPr lang="en-GB" sz="2000" dirty="0"/>
          </a:p>
        </p:txBody>
      </p:sp>
      <p:sp>
        <p:nvSpPr>
          <p:cNvPr id="63" name="Rounded Rectangle 62"/>
          <p:cNvSpPr/>
          <p:nvPr/>
        </p:nvSpPr>
        <p:spPr>
          <a:xfrm>
            <a:off x="3088715" y="5439324"/>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die Küche nicht, weil sie oben im Haus ist.</a:t>
            </a:r>
            <a:endParaRPr lang="en-GB" sz="2000" dirty="0"/>
          </a:p>
        </p:txBody>
      </p:sp>
      <p:sp>
        <p:nvSpPr>
          <p:cNvPr id="72" name="Rounded Rectangle 71"/>
          <p:cNvSpPr/>
          <p:nvPr/>
        </p:nvSpPr>
        <p:spPr>
          <a:xfrm>
            <a:off x="59016" y="4018097"/>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Ja, </a:t>
            </a:r>
            <a:r>
              <a:rPr lang="en-GB" sz="2000"/>
              <a:t>ich mag die Wohnung.</a:t>
            </a:r>
            <a:endParaRPr lang="en-GB" sz="2000" dirty="0"/>
          </a:p>
        </p:txBody>
      </p:sp>
      <p:sp>
        <p:nvSpPr>
          <p:cNvPr id="52" name="Rounded Rectangle 51"/>
          <p:cNvSpPr/>
          <p:nvPr/>
        </p:nvSpPr>
        <p:spPr>
          <a:xfrm>
            <a:off x="44400" y="1102144"/>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die Stadt, denn sie ist wunderbar.</a:t>
            </a:r>
            <a:endParaRPr lang="en-GB" sz="2000" dirty="0"/>
          </a:p>
        </p:txBody>
      </p:sp>
      <p:sp>
        <p:nvSpPr>
          <p:cNvPr id="65" name="Rounded Rectangle 64"/>
          <p:cNvSpPr/>
          <p:nvPr/>
        </p:nvSpPr>
        <p:spPr>
          <a:xfrm>
            <a:off x="9220768" y="5432783"/>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Ich mag das Buch, denn es ist spannend.</a:t>
            </a:r>
            <a:endParaRPr lang="en-GB" sz="2000" dirty="0"/>
          </a:p>
        </p:txBody>
      </p:sp>
      <p:sp>
        <p:nvSpPr>
          <p:cNvPr id="3" name="Title 2"/>
          <p:cNvSpPr>
            <a:spLocks noGrp="1"/>
          </p:cNvSpPr>
          <p:nvPr>
            <p:ph type="title"/>
          </p:nvPr>
        </p:nvSpPr>
        <p:spPr>
          <a:xfrm>
            <a:off x="10578522" y="-134052"/>
            <a:ext cx="1375517" cy="1334080"/>
          </a:xfrm>
        </p:spPr>
        <p:txBody>
          <a:bodyPr/>
          <a:lstStyle/>
          <a:p>
            <a:r>
              <a:rPr lang="en-GB" sz="2000" b="1" dirty="0" err="1">
                <a:solidFill>
                  <a:schemeClr val="tx1"/>
                </a:solidFill>
              </a:rPr>
              <a:t>sprechen</a:t>
            </a:r>
            <a:br>
              <a:rPr lang="en-GB" b="1" dirty="0">
                <a:solidFill>
                  <a:schemeClr val="tx1"/>
                </a:solidFill>
              </a:rPr>
            </a:br>
            <a:endParaRPr lang="en-GB" dirty="0">
              <a:solidFill>
                <a:schemeClr val="tx1"/>
              </a:solidFill>
            </a:endParaRPr>
          </a:p>
        </p:txBody>
      </p:sp>
      <p:sp>
        <p:nvSpPr>
          <p:cNvPr id="11" name="Rectangle 10"/>
          <p:cNvSpPr/>
          <p:nvPr/>
        </p:nvSpPr>
        <p:spPr>
          <a:xfrm>
            <a:off x="2971445" y="4948219"/>
            <a:ext cx="1184941"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Anna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2" name="Rectangle 11"/>
          <p:cNvSpPr/>
          <p:nvPr/>
        </p:nvSpPr>
        <p:spPr>
          <a:xfrm>
            <a:off x="234891" y="4948219"/>
            <a:ext cx="1063113"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Liam</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8" name="Rectangle 17"/>
          <p:cNvSpPr/>
          <p:nvPr/>
        </p:nvSpPr>
        <p:spPr>
          <a:xfrm>
            <a:off x="5841131" y="4991497"/>
            <a:ext cx="2550725"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Sofia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1" name="Rectangle 20"/>
          <p:cNvSpPr/>
          <p:nvPr/>
        </p:nvSpPr>
        <p:spPr>
          <a:xfrm>
            <a:off x="9773088" y="4936230"/>
            <a:ext cx="99257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Jörg</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128996" y="5010272"/>
            <a:ext cx="319408" cy="448202"/>
          </a:xfrm>
          <a:prstGeom prst="rect">
            <a:avLst/>
          </a:prstGeom>
        </p:spPr>
      </p:pic>
      <p:pic>
        <p:nvPicPr>
          <p:cNvPr id="37" name="Picture 36"/>
          <p:cNvPicPr>
            <a:picLocks noChangeAspect="1"/>
          </p:cNvPicPr>
          <p:nvPr/>
        </p:nvPicPr>
        <p:blipFill rotWithShape="1">
          <a:blip r:embed="rId4"/>
          <a:srcRect l="49237" t="14899" r="17129" b="11582"/>
          <a:stretch/>
        </p:blipFill>
        <p:spPr>
          <a:xfrm>
            <a:off x="1221864" y="4867776"/>
            <a:ext cx="347960" cy="507679"/>
          </a:xfrm>
          <a:prstGeom prst="rect">
            <a:avLst/>
          </a:prstGeom>
        </p:spPr>
      </p:pic>
      <p:pic>
        <p:nvPicPr>
          <p:cNvPr id="40" name="Picture 39"/>
          <p:cNvPicPr>
            <a:picLocks noChangeAspect="1"/>
          </p:cNvPicPr>
          <p:nvPr/>
        </p:nvPicPr>
        <p:blipFill rotWithShape="1">
          <a:blip r:embed="rId4"/>
          <a:srcRect l="49237" t="14899" r="17129" b="11582"/>
          <a:stretch/>
        </p:blipFill>
        <p:spPr>
          <a:xfrm>
            <a:off x="10700939" y="4980875"/>
            <a:ext cx="347960" cy="507679"/>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571710" y="5040352"/>
            <a:ext cx="319408" cy="448202"/>
          </a:xfrm>
          <a:prstGeom prst="rect">
            <a:avLst/>
          </a:prstGeom>
        </p:spPr>
      </p:pic>
    </p:spTree>
    <p:extLst>
      <p:ext uri="{BB962C8B-B14F-4D97-AF65-F5344CB8AC3E}">
        <p14:creationId xmlns:p14="http://schemas.microsoft.com/office/powerpoint/2010/main" val="3220645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64" grpId="0" animBg="1"/>
      <p:bldP spid="54" grpId="0" animBg="1"/>
      <p:bldP spid="55" grpId="0" animBg="1"/>
      <p:bldP spid="57" grpId="0" animBg="1"/>
      <p:bldP spid="58" grpId="0" animBg="1"/>
      <p:bldP spid="59" grpId="0" animBg="1"/>
      <p:bldP spid="60" grpId="0" animBg="1"/>
      <p:bldP spid="61" grpId="0" animBg="1"/>
      <p:bldP spid="62" grpId="0" animBg="1"/>
      <p:bldP spid="69" grpId="0" animBg="1"/>
      <p:bldP spid="73" grpId="0" animBg="1"/>
      <p:bldP spid="56" grpId="0" animBg="1"/>
      <p:bldP spid="63" grpId="0" animBg="1"/>
      <p:bldP spid="72" grpId="0" animBg="1"/>
      <p:bldP spid="52" grpId="0" animBg="1"/>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6282656" y="5554629"/>
            <a:ext cx="2640413" cy="707886"/>
          </a:xfrm>
          <a:prstGeom prst="rect">
            <a:avLst/>
          </a:prstGeom>
          <a:noFill/>
        </p:spPr>
        <p:txBody>
          <a:bodyPr wrap="square" rtlCol="0">
            <a:spAutoFit/>
          </a:bodyPr>
          <a:lstStyle/>
          <a:p>
            <a:r>
              <a:rPr lang="en-GB" sz="2000" b="1">
                <a:latin typeface="Century Gothic" panose="020B0502020202020204" pitchFamily="34" charset="0"/>
              </a:rPr>
              <a:t>Warum magst du die Aufgabe nicht?</a:t>
            </a:r>
            <a:endParaRPr lang="en-GB" sz="2000" b="1" dirty="0">
              <a:latin typeface="Century Gothic" panose="020B0502020202020204" pitchFamily="34" charset="0"/>
            </a:endParaRPr>
          </a:p>
        </p:txBody>
      </p:sp>
      <p:sp>
        <p:nvSpPr>
          <p:cNvPr id="64" name="Rounded Rectangle 63"/>
          <p:cNvSpPr/>
          <p:nvPr/>
        </p:nvSpPr>
        <p:spPr>
          <a:xfrm>
            <a:off x="6125991" y="5469499"/>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don’t like the task because it’s impossible.</a:t>
            </a:r>
          </a:p>
        </p:txBody>
      </p:sp>
      <p:sp>
        <p:nvSpPr>
          <p:cNvPr id="4" name="TextBox 3"/>
          <p:cNvSpPr txBox="1"/>
          <p:nvPr/>
        </p:nvSpPr>
        <p:spPr>
          <a:xfrm>
            <a:off x="9287812" y="5502217"/>
            <a:ext cx="2376068" cy="707886"/>
          </a:xfrm>
          <a:prstGeom prst="rect">
            <a:avLst/>
          </a:prstGeom>
          <a:noFill/>
        </p:spPr>
        <p:txBody>
          <a:bodyPr wrap="square" rtlCol="0">
            <a:spAutoFit/>
          </a:bodyPr>
          <a:lstStyle/>
          <a:p>
            <a:pPr algn="l"/>
            <a:r>
              <a:rPr lang="en-GB" sz="2000" b="1" dirty="0" err="1"/>
              <a:t>Warum</a:t>
            </a:r>
            <a:r>
              <a:rPr lang="en-GB" sz="2000" b="1" dirty="0"/>
              <a:t> </a:t>
            </a:r>
            <a:r>
              <a:rPr lang="en-GB" sz="2000" b="1" dirty="0" err="1"/>
              <a:t>magst</a:t>
            </a:r>
            <a:r>
              <a:rPr lang="en-GB" sz="2000" b="1" dirty="0"/>
              <a:t> du das Buch?</a:t>
            </a:r>
          </a:p>
        </p:txBody>
      </p:sp>
      <p:sp>
        <p:nvSpPr>
          <p:cNvPr id="48" name="TextBox 47"/>
          <p:cNvSpPr txBox="1"/>
          <p:nvPr/>
        </p:nvSpPr>
        <p:spPr>
          <a:xfrm>
            <a:off x="3010632" y="5564270"/>
            <a:ext cx="2376068" cy="707886"/>
          </a:xfrm>
          <a:prstGeom prst="rect">
            <a:avLst/>
          </a:prstGeom>
          <a:noFill/>
        </p:spPr>
        <p:txBody>
          <a:bodyPr wrap="square" rtlCol="0">
            <a:spAutoFit/>
          </a:bodyPr>
          <a:lstStyle/>
          <a:p>
            <a:r>
              <a:rPr lang="en-GB" sz="2000" b="1">
                <a:latin typeface="Century Gothic" panose="020B0502020202020204" pitchFamily="34" charset="0"/>
              </a:rPr>
              <a:t>Warum magst du die K</a:t>
            </a:r>
            <a:r>
              <a:rPr lang="en-GB" sz="2000" b="1"/>
              <a:t>üche nicht</a:t>
            </a:r>
            <a:r>
              <a:rPr lang="en-GB" sz="2000" b="1">
                <a:latin typeface="Century Gothic" panose="020B0502020202020204" pitchFamily="34" charset="0"/>
              </a:rPr>
              <a:t>?</a:t>
            </a:r>
            <a:endParaRPr lang="en-GB" sz="2000" b="1" dirty="0">
              <a:latin typeface="Century Gothic" panose="020B0502020202020204" pitchFamily="34" charset="0"/>
            </a:endParaRPr>
          </a:p>
        </p:txBody>
      </p:sp>
      <p:sp>
        <p:nvSpPr>
          <p:cNvPr id="42" name="TextBox 41"/>
          <p:cNvSpPr txBox="1"/>
          <p:nvPr/>
        </p:nvSpPr>
        <p:spPr>
          <a:xfrm>
            <a:off x="6156995" y="2645319"/>
            <a:ext cx="2376068" cy="707886"/>
          </a:xfrm>
          <a:prstGeom prst="rect">
            <a:avLst/>
          </a:prstGeom>
          <a:noFill/>
        </p:spPr>
        <p:txBody>
          <a:bodyPr wrap="square" rtlCol="0">
            <a:spAutoFit/>
          </a:bodyPr>
          <a:lstStyle/>
          <a:p>
            <a:r>
              <a:rPr lang="en-GB" sz="2000" b="1" dirty="0" err="1">
                <a:latin typeface="Century Gothic" panose="020B0502020202020204" pitchFamily="34" charset="0"/>
              </a:rPr>
              <a:t>Warum</a:t>
            </a:r>
            <a:r>
              <a:rPr lang="en-GB" sz="2000" b="1" dirty="0">
                <a:latin typeface="Century Gothic" panose="020B0502020202020204" pitchFamily="34" charset="0"/>
              </a:rPr>
              <a:t> </a:t>
            </a:r>
            <a:r>
              <a:rPr lang="en-GB" sz="2000" b="1" dirty="0" err="1">
                <a:latin typeface="Century Gothic" panose="020B0502020202020204" pitchFamily="34" charset="0"/>
              </a:rPr>
              <a:t>magst</a:t>
            </a:r>
            <a:r>
              <a:rPr lang="en-GB" sz="2000" b="1" dirty="0">
                <a:latin typeface="Century Gothic" panose="020B0502020202020204" pitchFamily="34" charset="0"/>
              </a:rPr>
              <a:t> du </a:t>
            </a:r>
            <a:r>
              <a:rPr lang="en-GB" sz="2000" b="1" dirty="0" err="1">
                <a:latin typeface="Century Gothic" panose="020B0502020202020204" pitchFamily="34" charset="0"/>
              </a:rPr>
              <a:t>Kaffee</a:t>
            </a:r>
            <a:r>
              <a:rPr lang="en-GB" sz="2000" b="1" dirty="0">
                <a:latin typeface="Century Gothic" panose="020B0502020202020204" pitchFamily="34" charset="0"/>
              </a:rPr>
              <a:t>?</a:t>
            </a:r>
          </a:p>
        </p:txBody>
      </p:sp>
      <p:sp>
        <p:nvSpPr>
          <p:cNvPr id="9" name="Rectangle 8"/>
          <p:cNvSpPr/>
          <p:nvPr/>
        </p:nvSpPr>
        <p:spPr>
          <a:xfrm>
            <a:off x="2971368" y="3493311"/>
            <a:ext cx="1745991"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Manfred</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0" name="Rectangle 9"/>
          <p:cNvSpPr/>
          <p:nvPr/>
        </p:nvSpPr>
        <p:spPr>
          <a:xfrm>
            <a:off x="12588" y="3408461"/>
            <a:ext cx="1455848"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Sophie</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3" name="Rectangle 12"/>
          <p:cNvSpPr/>
          <p:nvPr/>
        </p:nvSpPr>
        <p:spPr>
          <a:xfrm>
            <a:off x="69876" y="581575"/>
            <a:ext cx="88517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Ben</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4" name="Rectangle 13"/>
          <p:cNvSpPr/>
          <p:nvPr/>
        </p:nvSpPr>
        <p:spPr>
          <a:xfrm>
            <a:off x="3123087" y="630951"/>
            <a:ext cx="1362874"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Emma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5" name="Rectangle 14"/>
          <p:cNvSpPr/>
          <p:nvPr/>
        </p:nvSpPr>
        <p:spPr>
          <a:xfrm>
            <a:off x="122992" y="2051090"/>
            <a:ext cx="1207382"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Clara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6" name="Rectangle 15"/>
          <p:cNvSpPr/>
          <p:nvPr/>
        </p:nvSpPr>
        <p:spPr>
          <a:xfrm>
            <a:off x="3194436" y="2057621"/>
            <a:ext cx="97654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Paul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7" name="Rectangle 16"/>
          <p:cNvSpPr/>
          <p:nvPr/>
        </p:nvSpPr>
        <p:spPr>
          <a:xfrm>
            <a:off x="6161781" y="646891"/>
            <a:ext cx="1892122"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Christina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9" name="Rectangle 18"/>
          <p:cNvSpPr/>
          <p:nvPr/>
        </p:nvSpPr>
        <p:spPr>
          <a:xfrm>
            <a:off x="6266282" y="3510326"/>
            <a:ext cx="1708167"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Oskar</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0" name="Rectangle 19"/>
          <p:cNvSpPr/>
          <p:nvPr/>
        </p:nvSpPr>
        <p:spPr>
          <a:xfrm>
            <a:off x="6385603" y="2039270"/>
            <a:ext cx="1461783"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Emil</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2" name="Rectangle 21"/>
          <p:cNvSpPr/>
          <p:nvPr/>
        </p:nvSpPr>
        <p:spPr>
          <a:xfrm>
            <a:off x="9486953" y="3556787"/>
            <a:ext cx="1279517"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Emilia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3" name="Rectangle 22"/>
          <p:cNvSpPr/>
          <p:nvPr/>
        </p:nvSpPr>
        <p:spPr>
          <a:xfrm>
            <a:off x="9218806" y="2005685"/>
            <a:ext cx="1728489"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Hannah</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5" name="TextBox 24"/>
          <p:cNvSpPr txBox="1"/>
          <p:nvPr/>
        </p:nvSpPr>
        <p:spPr>
          <a:xfrm>
            <a:off x="147791" y="1178514"/>
            <a:ext cx="2612174" cy="707886"/>
          </a:xfrm>
          <a:prstGeom prst="rect">
            <a:avLst/>
          </a:prstGeom>
          <a:noFill/>
        </p:spPr>
        <p:txBody>
          <a:bodyPr wrap="square" rtlCol="0">
            <a:spAutoFit/>
          </a:bodyPr>
          <a:lstStyle/>
          <a:p>
            <a:r>
              <a:rPr lang="en-GB" sz="2000" b="1" dirty="0" err="1">
                <a:latin typeface="Century Gothic" panose="020B0502020202020204" pitchFamily="34" charset="0"/>
              </a:rPr>
              <a:t>Warum</a:t>
            </a:r>
            <a:r>
              <a:rPr lang="en-GB" sz="2000" b="1" dirty="0">
                <a:latin typeface="Century Gothic" panose="020B0502020202020204" pitchFamily="34" charset="0"/>
              </a:rPr>
              <a:t> </a:t>
            </a:r>
            <a:r>
              <a:rPr lang="en-GB" sz="2000" b="1" dirty="0" err="1">
                <a:latin typeface="Century Gothic" panose="020B0502020202020204" pitchFamily="34" charset="0"/>
              </a:rPr>
              <a:t>magst</a:t>
            </a:r>
            <a:r>
              <a:rPr lang="en-GB" sz="2000" b="1" dirty="0">
                <a:latin typeface="Century Gothic" panose="020B0502020202020204" pitchFamily="34" charset="0"/>
              </a:rPr>
              <a:t> du </a:t>
            </a:r>
          </a:p>
          <a:p>
            <a:r>
              <a:rPr lang="en-GB" sz="2000" b="1" dirty="0">
                <a:latin typeface="Century Gothic" panose="020B0502020202020204" pitchFamily="34" charset="0"/>
              </a:rPr>
              <a:t>die Stadt?</a:t>
            </a: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2816" y="720313"/>
            <a:ext cx="319408" cy="448202"/>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365737" y="2077290"/>
            <a:ext cx="319408" cy="448202"/>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395844" y="3469724"/>
            <a:ext cx="319408" cy="448202"/>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992921" y="701278"/>
            <a:ext cx="319408" cy="448202"/>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03743" y="2079848"/>
            <a:ext cx="319408" cy="448202"/>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739693" y="3596169"/>
            <a:ext cx="319408" cy="448202"/>
          </a:xfrm>
          <a:prstGeom prst="rect">
            <a:avLst/>
          </a:prstGeom>
        </p:spPr>
      </p:pic>
      <p:pic>
        <p:nvPicPr>
          <p:cNvPr id="34" name="Picture 33"/>
          <p:cNvPicPr>
            <a:picLocks noChangeAspect="1"/>
          </p:cNvPicPr>
          <p:nvPr/>
        </p:nvPicPr>
        <p:blipFill rotWithShape="1">
          <a:blip r:embed="rId4"/>
          <a:srcRect l="49237" t="14899" r="17129" b="11582"/>
          <a:stretch/>
        </p:blipFill>
        <p:spPr>
          <a:xfrm>
            <a:off x="4662206" y="3485715"/>
            <a:ext cx="347960" cy="507679"/>
          </a:xfrm>
          <a:prstGeom prst="rect">
            <a:avLst/>
          </a:prstGeom>
        </p:spPr>
      </p:pic>
      <p:pic>
        <p:nvPicPr>
          <p:cNvPr id="35" name="Picture 34"/>
          <p:cNvPicPr>
            <a:picLocks noChangeAspect="1"/>
          </p:cNvPicPr>
          <p:nvPr/>
        </p:nvPicPr>
        <p:blipFill rotWithShape="1">
          <a:blip r:embed="rId4"/>
          <a:srcRect l="49237" t="14899" r="17129" b="11582"/>
          <a:stretch/>
        </p:blipFill>
        <p:spPr>
          <a:xfrm>
            <a:off x="999242" y="608193"/>
            <a:ext cx="347960" cy="507679"/>
          </a:xfrm>
          <a:prstGeom prst="rect">
            <a:avLst/>
          </a:prstGeom>
        </p:spPr>
      </p:pic>
      <p:pic>
        <p:nvPicPr>
          <p:cNvPr id="36" name="Picture 35"/>
          <p:cNvPicPr>
            <a:picLocks noChangeAspect="1"/>
          </p:cNvPicPr>
          <p:nvPr/>
        </p:nvPicPr>
        <p:blipFill rotWithShape="1">
          <a:blip r:embed="rId4"/>
          <a:srcRect l="49237" t="14899" r="17129" b="11582"/>
          <a:stretch/>
        </p:blipFill>
        <p:spPr>
          <a:xfrm>
            <a:off x="4114720" y="2031121"/>
            <a:ext cx="347960" cy="507679"/>
          </a:xfrm>
          <a:prstGeom prst="rect">
            <a:avLst/>
          </a:prstGeom>
        </p:spPr>
      </p:pic>
      <p:pic>
        <p:nvPicPr>
          <p:cNvPr id="38" name="Picture 37"/>
          <p:cNvPicPr>
            <a:picLocks noChangeAspect="1"/>
          </p:cNvPicPr>
          <p:nvPr/>
        </p:nvPicPr>
        <p:blipFill rotWithShape="1">
          <a:blip r:embed="rId4"/>
          <a:srcRect l="49237" t="14899" r="17129" b="11582"/>
          <a:stretch/>
        </p:blipFill>
        <p:spPr>
          <a:xfrm>
            <a:off x="7748922" y="3490368"/>
            <a:ext cx="347960" cy="507679"/>
          </a:xfrm>
          <a:prstGeom prst="rect">
            <a:avLst/>
          </a:prstGeom>
        </p:spPr>
      </p:pic>
      <p:pic>
        <p:nvPicPr>
          <p:cNvPr id="39" name="Picture 38"/>
          <p:cNvPicPr>
            <a:picLocks noChangeAspect="1"/>
          </p:cNvPicPr>
          <p:nvPr/>
        </p:nvPicPr>
        <p:blipFill rotWithShape="1">
          <a:blip r:embed="rId4"/>
          <a:srcRect l="49237" t="14899" r="17129" b="11582"/>
          <a:stretch/>
        </p:blipFill>
        <p:spPr>
          <a:xfrm>
            <a:off x="7465085" y="1996257"/>
            <a:ext cx="347960" cy="507679"/>
          </a:xfrm>
          <a:prstGeom prst="rect">
            <a:avLst/>
          </a:prstGeom>
        </p:spPr>
      </p:pic>
      <p:sp>
        <p:nvSpPr>
          <p:cNvPr id="41" name="TextBox 40"/>
          <p:cNvSpPr txBox="1"/>
          <p:nvPr/>
        </p:nvSpPr>
        <p:spPr>
          <a:xfrm>
            <a:off x="6249444" y="1238476"/>
            <a:ext cx="2612174" cy="707886"/>
          </a:xfrm>
          <a:prstGeom prst="rect">
            <a:avLst/>
          </a:prstGeom>
          <a:noFill/>
        </p:spPr>
        <p:txBody>
          <a:bodyPr wrap="square" rtlCol="0">
            <a:spAutoFit/>
          </a:bodyPr>
          <a:lstStyle/>
          <a:p>
            <a:r>
              <a:rPr lang="en-GB" sz="2000" b="1">
                <a:latin typeface="Century Gothic" panose="020B0502020202020204" pitchFamily="34" charset="0"/>
              </a:rPr>
              <a:t>Magst du Schottland?</a:t>
            </a:r>
            <a:endParaRPr lang="en-GB" sz="2000" b="1" dirty="0">
              <a:latin typeface="Century Gothic" panose="020B0502020202020204" pitchFamily="34" charset="0"/>
            </a:endParaRPr>
          </a:p>
        </p:txBody>
      </p:sp>
      <p:sp>
        <p:nvSpPr>
          <p:cNvPr id="43" name="TextBox 42"/>
          <p:cNvSpPr txBox="1"/>
          <p:nvPr/>
        </p:nvSpPr>
        <p:spPr>
          <a:xfrm>
            <a:off x="9164801" y="2615582"/>
            <a:ext cx="2376068" cy="400110"/>
          </a:xfrm>
          <a:prstGeom prst="rect">
            <a:avLst/>
          </a:prstGeom>
          <a:noFill/>
        </p:spPr>
        <p:txBody>
          <a:bodyPr wrap="square" rtlCol="0">
            <a:spAutoFit/>
          </a:bodyPr>
          <a:lstStyle/>
          <a:p>
            <a:r>
              <a:rPr lang="en-GB" sz="2000" b="1">
                <a:latin typeface="Century Gothic" panose="020B0502020202020204" pitchFamily="34" charset="0"/>
              </a:rPr>
              <a:t>Magst du Sport?</a:t>
            </a:r>
            <a:endParaRPr lang="en-GB" sz="2000" b="1" dirty="0">
              <a:latin typeface="Century Gothic" panose="020B0502020202020204" pitchFamily="34" charset="0"/>
            </a:endParaRPr>
          </a:p>
        </p:txBody>
      </p:sp>
      <p:sp>
        <p:nvSpPr>
          <p:cNvPr id="44" name="TextBox 43"/>
          <p:cNvSpPr txBox="1"/>
          <p:nvPr/>
        </p:nvSpPr>
        <p:spPr>
          <a:xfrm>
            <a:off x="87399" y="2637189"/>
            <a:ext cx="2669375" cy="707886"/>
          </a:xfrm>
          <a:prstGeom prst="rect">
            <a:avLst/>
          </a:prstGeom>
          <a:noFill/>
        </p:spPr>
        <p:txBody>
          <a:bodyPr wrap="square" rtlCol="0">
            <a:spAutoFit/>
          </a:bodyPr>
          <a:lstStyle/>
          <a:p>
            <a:r>
              <a:rPr lang="en-GB" sz="2000" b="1">
                <a:latin typeface="Century Gothic" panose="020B0502020202020204" pitchFamily="34" charset="0"/>
              </a:rPr>
              <a:t>Magst du die Schweiz?</a:t>
            </a:r>
            <a:endParaRPr lang="en-GB" sz="2000" b="1" dirty="0">
              <a:latin typeface="Century Gothic" panose="020B0502020202020204" pitchFamily="34" charset="0"/>
            </a:endParaRPr>
          </a:p>
        </p:txBody>
      </p:sp>
      <p:sp>
        <p:nvSpPr>
          <p:cNvPr id="45" name="TextBox 44"/>
          <p:cNvSpPr txBox="1"/>
          <p:nvPr/>
        </p:nvSpPr>
        <p:spPr>
          <a:xfrm>
            <a:off x="3059506" y="4077386"/>
            <a:ext cx="2735308" cy="707886"/>
          </a:xfrm>
          <a:prstGeom prst="rect">
            <a:avLst/>
          </a:prstGeom>
          <a:noFill/>
        </p:spPr>
        <p:txBody>
          <a:bodyPr wrap="square" rtlCol="0">
            <a:spAutoFit/>
          </a:bodyPr>
          <a:lstStyle/>
          <a:p>
            <a:r>
              <a:rPr lang="en-GB" sz="2000" b="1">
                <a:latin typeface="Century Gothic" panose="020B0502020202020204" pitchFamily="34" charset="0"/>
              </a:rPr>
              <a:t>Warum magst du das Bad?</a:t>
            </a:r>
            <a:endParaRPr lang="en-GB" sz="2000" b="1" dirty="0">
              <a:latin typeface="Century Gothic" panose="020B0502020202020204" pitchFamily="34" charset="0"/>
            </a:endParaRPr>
          </a:p>
        </p:txBody>
      </p:sp>
      <p:sp>
        <p:nvSpPr>
          <p:cNvPr id="46" name="TextBox 45"/>
          <p:cNvSpPr txBox="1"/>
          <p:nvPr/>
        </p:nvSpPr>
        <p:spPr>
          <a:xfrm>
            <a:off x="6468032" y="3990929"/>
            <a:ext cx="2376068" cy="707886"/>
          </a:xfrm>
          <a:prstGeom prst="rect">
            <a:avLst/>
          </a:prstGeom>
          <a:noFill/>
        </p:spPr>
        <p:txBody>
          <a:bodyPr wrap="square" rtlCol="0">
            <a:spAutoFit/>
          </a:bodyPr>
          <a:lstStyle/>
          <a:p>
            <a:r>
              <a:rPr lang="en-GB" sz="2000" b="1">
                <a:latin typeface="Century Gothic" panose="020B0502020202020204" pitchFamily="34" charset="0"/>
              </a:rPr>
              <a:t>Magst du dein Zimmer?</a:t>
            </a:r>
            <a:endParaRPr lang="en-GB" sz="2000" b="1" dirty="0">
              <a:latin typeface="Century Gothic" panose="020B0502020202020204" pitchFamily="34" charset="0"/>
            </a:endParaRPr>
          </a:p>
        </p:txBody>
      </p:sp>
      <p:sp>
        <p:nvSpPr>
          <p:cNvPr id="47" name="TextBox 46"/>
          <p:cNvSpPr txBox="1"/>
          <p:nvPr/>
        </p:nvSpPr>
        <p:spPr>
          <a:xfrm>
            <a:off x="132294" y="5624979"/>
            <a:ext cx="2727406" cy="400110"/>
          </a:xfrm>
          <a:prstGeom prst="rect">
            <a:avLst/>
          </a:prstGeom>
          <a:noFill/>
        </p:spPr>
        <p:txBody>
          <a:bodyPr wrap="square" rtlCol="0">
            <a:spAutoFit/>
          </a:bodyPr>
          <a:lstStyle/>
          <a:p>
            <a:r>
              <a:rPr lang="en-GB" sz="2000" b="1" dirty="0" err="1">
                <a:latin typeface="Century Gothic" panose="020B0502020202020204" pitchFamily="34" charset="0"/>
              </a:rPr>
              <a:t>Magst</a:t>
            </a:r>
            <a:r>
              <a:rPr lang="en-GB" sz="2000" b="1" dirty="0">
                <a:latin typeface="Century Gothic" panose="020B0502020202020204" pitchFamily="34" charset="0"/>
              </a:rPr>
              <a:t> du Deutsch?</a:t>
            </a:r>
          </a:p>
        </p:txBody>
      </p:sp>
      <p:sp>
        <p:nvSpPr>
          <p:cNvPr id="51" name="TextBox 50"/>
          <p:cNvSpPr txBox="1"/>
          <p:nvPr/>
        </p:nvSpPr>
        <p:spPr>
          <a:xfrm>
            <a:off x="3167855" y="2661749"/>
            <a:ext cx="2376068" cy="707886"/>
          </a:xfrm>
          <a:prstGeom prst="rect">
            <a:avLst/>
          </a:prstGeom>
          <a:noFill/>
        </p:spPr>
        <p:txBody>
          <a:bodyPr wrap="square" rtlCol="0">
            <a:spAutoFit/>
          </a:bodyPr>
          <a:lstStyle/>
          <a:p>
            <a:r>
              <a:rPr lang="en-GB" sz="2000" b="1" dirty="0" err="1">
                <a:latin typeface="Century Gothic" panose="020B0502020202020204" pitchFamily="34" charset="0"/>
              </a:rPr>
              <a:t>Warum</a:t>
            </a:r>
            <a:r>
              <a:rPr lang="en-GB" sz="2000" b="1" dirty="0">
                <a:latin typeface="Century Gothic" panose="020B0502020202020204" pitchFamily="34" charset="0"/>
              </a:rPr>
              <a:t> </a:t>
            </a:r>
            <a:r>
              <a:rPr lang="en-GB" sz="2000" b="1" dirty="0" err="1">
                <a:latin typeface="Century Gothic" panose="020B0502020202020204" pitchFamily="34" charset="0"/>
              </a:rPr>
              <a:t>magst</a:t>
            </a:r>
            <a:r>
              <a:rPr lang="en-GB" sz="2000" b="1" dirty="0">
                <a:latin typeface="Century Gothic" panose="020B0502020202020204" pitchFamily="34" charset="0"/>
              </a:rPr>
              <a:t> du den Zug?</a:t>
            </a:r>
          </a:p>
        </p:txBody>
      </p:sp>
      <p:sp>
        <p:nvSpPr>
          <p:cNvPr id="53" name="TextBox 52"/>
          <p:cNvSpPr txBox="1"/>
          <p:nvPr/>
        </p:nvSpPr>
        <p:spPr>
          <a:xfrm>
            <a:off x="3092487" y="1127755"/>
            <a:ext cx="3031542" cy="707886"/>
          </a:xfrm>
          <a:prstGeom prst="rect">
            <a:avLst/>
          </a:prstGeom>
          <a:noFill/>
        </p:spPr>
        <p:txBody>
          <a:bodyPr wrap="square" rtlCol="0">
            <a:spAutoFit/>
          </a:bodyPr>
          <a:lstStyle/>
          <a:p>
            <a:r>
              <a:rPr lang="en-GB" sz="2000" b="1" dirty="0" err="1">
                <a:latin typeface="Century Gothic" panose="020B0502020202020204" pitchFamily="34" charset="0"/>
              </a:rPr>
              <a:t>Warum</a:t>
            </a:r>
            <a:r>
              <a:rPr lang="en-GB" sz="2000" b="1" dirty="0">
                <a:latin typeface="Century Gothic" panose="020B0502020202020204" pitchFamily="34" charset="0"/>
              </a:rPr>
              <a:t> </a:t>
            </a:r>
            <a:r>
              <a:rPr lang="en-GB" sz="2000" b="1" dirty="0" err="1">
                <a:latin typeface="Century Gothic" panose="020B0502020202020204" pitchFamily="34" charset="0"/>
              </a:rPr>
              <a:t>magst</a:t>
            </a:r>
            <a:r>
              <a:rPr lang="en-GB" sz="2000" b="1" dirty="0">
                <a:latin typeface="Century Gothic" panose="020B0502020202020204" pitchFamily="34" charset="0"/>
              </a:rPr>
              <a:t> du </a:t>
            </a:r>
            <a:r>
              <a:rPr lang="en-GB" sz="2000" b="1" dirty="0" err="1">
                <a:latin typeface="Century Gothic" panose="020B0502020202020204" pitchFamily="34" charset="0"/>
              </a:rPr>
              <a:t>Dezember</a:t>
            </a:r>
            <a:r>
              <a:rPr lang="en-GB" sz="2000" b="1" dirty="0">
                <a:latin typeface="Century Gothic" panose="020B0502020202020204" pitchFamily="34" charset="0"/>
              </a:rPr>
              <a:t>?</a:t>
            </a:r>
          </a:p>
        </p:txBody>
      </p:sp>
      <p:sp>
        <p:nvSpPr>
          <p:cNvPr id="66" name="Rectangle 65"/>
          <p:cNvSpPr/>
          <p:nvPr/>
        </p:nvSpPr>
        <p:spPr>
          <a:xfrm>
            <a:off x="9506837" y="658368"/>
            <a:ext cx="1927659"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Max</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67" name="Picture 66"/>
          <p:cNvPicPr>
            <a:picLocks noChangeAspect="1"/>
          </p:cNvPicPr>
          <p:nvPr/>
        </p:nvPicPr>
        <p:blipFill rotWithShape="1">
          <a:blip r:embed="rId4"/>
          <a:srcRect l="49237" t="14899" r="17129" b="11582"/>
          <a:stretch/>
        </p:blipFill>
        <p:spPr>
          <a:xfrm>
            <a:off x="10974114" y="608193"/>
            <a:ext cx="347960" cy="507679"/>
          </a:xfrm>
          <a:prstGeom prst="rect">
            <a:avLst/>
          </a:prstGeom>
        </p:spPr>
      </p:pic>
      <p:sp>
        <p:nvSpPr>
          <p:cNvPr id="68" name="TextBox 67"/>
          <p:cNvSpPr txBox="1"/>
          <p:nvPr/>
        </p:nvSpPr>
        <p:spPr>
          <a:xfrm>
            <a:off x="9426790" y="1167428"/>
            <a:ext cx="2472381" cy="707886"/>
          </a:xfrm>
          <a:prstGeom prst="rect">
            <a:avLst/>
          </a:prstGeom>
          <a:noFill/>
        </p:spPr>
        <p:txBody>
          <a:bodyPr wrap="square" rtlCol="0">
            <a:spAutoFit/>
          </a:bodyPr>
          <a:lstStyle/>
          <a:p>
            <a:r>
              <a:rPr lang="en-GB" sz="2000" b="1">
                <a:latin typeface="Century Gothic" panose="020B0502020202020204" pitchFamily="34" charset="0"/>
              </a:rPr>
              <a:t>Warum magst du die Reise nicht?</a:t>
            </a:r>
            <a:endParaRPr lang="en-GB" sz="2000" b="1" dirty="0">
              <a:latin typeface="Century Gothic" panose="020B0502020202020204" pitchFamily="34" charset="0"/>
            </a:endParaRPr>
          </a:p>
        </p:txBody>
      </p:sp>
      <p:sp>
        <p:nvSpPr>
          <p:cNvPr id="70" name="TextBox 69"/>
          <p:cNvSpPr txBox="1"/>
          <p:nvPr/>
        </p:nvSpPr>
        <p:spPr>
          <a:xfrm>
            <a:off x="175655" y="4021461"/>
            <a:ext cx="2472381" cy="707886"/>
          </a:xfrm>
          <a:prstGeom prst="rect">
            <a:avLst/>
          </a:prstGeom>
          <a:noFill/>
        </p:spPr>
        <p:txBody>
          <a:bodyPr wrap="square" rtlCol="0">
            <a:spAutoFit/>
          </a:bodyPr>
          <a:lstStyle/>
          <a:p>
            <a:r>
              <a:rPr lang="en-GB" sz="2000" b="1">
                <a:latin typeface="Century Gothic" panose="020B0502020202020204" pitchFamily="34" charset="0"/>
              </a:rPr>
              <a:t>Magst du die Wohnung?</a:t>
            </a:r>
            <a:endParaRPr lang="en-GB" sz="2000" b="1" dirty="0">
              <a:latin typeface="Century Gothic" panose="020B0502020202020204" pitchFamily="34" charset="0"/>
            </a:endParaRPr>
          </a:p>
        </p:txBody>
      </p:sp>
      <p:sp>
        <p:nvSpPr>
          <p:cNvPr id="71" name="TextBox 70"/>
          <p:cNvSpPr txBox="1"/>
          <p:nvPr/>
        </p:nvSpPr>
        <p:spPr>
          <a:xfrm>
            <a:off x="9517692" y="4123397"/>
            <a:ext cx="2472381" cy="400110"/>
          </a:xfrm>
          <a:prstGeom prst="rect">
            <a:avLst/>
          </a:prstGeom>
          <a:noFill/>
        </p:spPr>
        <p:txBody>
          <a:bodyPr wrap="square" rtlCol="0">
            <a:spAutoFit/>
          </a:bodyPr>
          <a:lstStyle/>
          <a:p>
            <a:r>
              <a:rPr lang="en-GB" sz="2000" b="1">
                <a:latin typeface="Century Gothic" panose="020B0502020202020204" pitchFamily="34" charset="0"/>
              </a:rPr>
              <a:t>Magst du Wien?</a:t>
            </a:r>
            <a:endParaRPr lang="en-GB" sz="2000" b="1" dirty="0">
              <a:latin typeface="Century Gothic" panose="020B0502020202020204" pitchFamily="34" charset="0"/>
            </a:endParaRPr>
          </a:p>
        </p:txBody>
      </p:sp>
      <p:sp>
        <p:nvSpPr>
          <p:cNvPr id="74" name="Rounded Rectangle 11">
            <a:extLst>
              <a:ext uri="{FF2B5EF4-FFF2-40B4-BE49-F238E27FC236}">
                <a16:creationId xmlns:a16="http://schemas.microsoft.com/office/drawing/2014/main" id="{483D7EB9-C2AA-4190-98DE-925F861600E9}"/>
              </a:ext>
            </a:extLst>
          </p:cNvPr>
          <p:cNvSpPr/>
          <p:nvPr/>
        </p:nvSpPr>
        <p:spPr>
          <a:xfrm>
            <a:off x="10575235" y="126731"/>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4" name="Rounded Rectangle 53"/>
          <p:cNvSpPr/>
          <p:nvPr/>
        </p:nvSpPr>
        <p:spPr>
          <a:xfrm>
            <a:off x="3010632" y="1102144"/>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like December because it’s winter.</a:t>
            </a:r>
          </a:p>
        </p:txBody>
      </p:sp>
      <p:sp>
        <p:nvSpPr>
          <p:cNvPr id="55" name="Rounded Rectangle 54"/>
          <p:cNvSpPr/>
          <p:nvPr/>
        </p:nvSpPr>
        <p:spPr>
          <a:xfrm>
            <a:off x="6124311" y="1118988"/>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Yes, I like Scotland.</a:t>
            </a:r>
          </a:p>
        </p:txBody>
      </p:sp>
      <p:sp>
        <p:nvSpPr>
          <p:cNvPr id="57" name="Rounded Rectangle 56"/>
          <p:cNvSpPr/>
          <p:nvPr/>
        </p:nvSpPr>
        <p:spPr>
          <a:xfrm>
            <a:off x="33506" y="2655642"/>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Yes, I like Switzerland.</a:t>
            </a:r>
          </a:p>
        </p:txBody>
      </p:sp>
      <p:sp>
        <p:nvSpPr>
          <p:cNvPr id="58" name="Rounded Rectangle 57"/>
          <p:cNvSpPr/>
          <p:nvPr/>
        </p:nvSpPr>
        <p:spPr>
          <a:xfrm>
            <a:off x="3059506" y="2648207"/>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like the train because it’s fast.</a:t>
            </a:r>
          </a:p>
        </p:txBody>
      </p:sp>
      <p:sp>
        <p:nvSpPr>
          <p:cNvPr id="59" name="Rounded Rectangle 58"/>
          <p:cNvSpPr/>
          <p:nvPr/>
        </p:nvSpPr>
        <p:spPr>
          <a:xfrm>
            <a:off x="9119669" y="2655642"/>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Yes, I like sport.</a:t>
            </a:r>
          </a:p>
        </p:txBody>
      </p:sp>
      <p:sp>
        <p:nvSpPr>
          <p:cNvPr id="60" name="Rounded Rectangle 59"/>
          <p:cNvSpPr/>
          <p:nvPr/>
        </p:nvSpPr>
        <p:spPr>
          <a:xfrm>
            <a:off x="3141701" y="4084669"/>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like the bathroom because it’s downstairs.</a:t>
            </a:r>
          </a:p>
        </p:txBody>
      </p:sp>
      <p:sp>
        <p:nvSpPr>
          <p:cNvPr id="61" name="Rounded Rectangle 60"/>
          <p:cNvSpPr/>
          <p:nvPr/>
        </p:nvSpPr>
        <p:spPr>
          <a:xfrm>
            <a:off x="6133657" y="4099477"/>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Yes, I like my room.</a:t>
            </a:r>
          </a:p>
        </p:txBody>
      </p:sp>
      <p:sp>
        <p:nvSpPr>
          <p:cNvPr id="62" name="Rounded Rectangle 61"/>
          <p:cNvSpPr/>
          <p:nvPr/>
        </p:nvSpPr>
        <p:spPr>
          <a:xfrm>
            <a:off x="71838" y="5418465"/>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Yes, I like German.</a:t>
            </a:r>
          </a:p>
        </p:txBody>
      </p:sp>
      <p:sp>
        <p:nvSpPr>
          <p:cNvPr id="69" name="Rounded Rectangle 68"/>
          <p:cNvSpPr/>
          <p:nvPr/>
        </p:nvSpPr>
        <p:spPr>
          <a:xfrm>
            <a:off x="9119669" y="1128625"/>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don’t like the journey because it takes three hours.</a:t>
            </a:r>
          </a:p>
        </p:txBody>
      </p:sp>
      <p:sp>
        <p:nvSpPr>
          <p:cNvPr id="73" name="Rounded Rectangle 72"/>
          <p:cNvSpPr/>
          <p:nvPr/>
        </p:nvSpPr>
        <p:spPr>
          <a:xfrm>
            <a:off x="9182313" y="4119609"/>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Yes, I like Vienna.</a:t>
            </a:r>
          </a:p>
        </p:txBody>
      </p:sp>
      <p:sp>
        <p:nvSpPr>
          <p:cNvPr id="56" name="Rounded Rectangle 55"/>
          <p:cNvSpPr/>
          <p:nvPr/>
        </p:nvSpPr>
        <p:spPr>
          <a:xfrm>
            <a:off x="6110306" y="2636914"/>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like coffee because it’s delicious.</a:t>
            </a:r>
          </a:p>
        </p:txBody>
      </p:sp>
      <p:sp>
        <p:nvSpPr>
          <p:cNvPr id="63" name="Rounded Rectangle 62"/>
          <p:cNvSpPr/>
          <p:nvPr/>
        </p:nvSpPr>
        <p:spPr>
          <a:xfrm>
            <a:off x="3088715" y="5439324"/>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don’t like the kitchen because it’s upstairs.</a:t>
            </a:r>
          </a:p>
        </p:txBody>
      </p:sp>
      <p:sp>
        <p:nvSpPr>
          <p:cNvPr id="72" name="Rounded Rectangle 71"/>
          <p:cNvSpPr/>
          <p:nvPr/>
        </p:nvSpPr>
        <p:spPr>
          <a:xfrm>
            <a:off x="59016" y="4018097"/>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Yes, I like the flat.</a:t>
            </a:r>
          </a:p>
        </p:txBody>
      </p:sp>
      <p:sp>
        <p:nvSpPr>
          <p:cNvPr id="52" name="Rounded Rectangle 51"/>
          <p:cNvSpPr/>
          <p:nvPr/>
        </p:nvSpPr>
        <p:spPr>
          <a:xfrm>
            <a:off x="44400" y="1102144"/>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like the city because it’s wonderful.</a:t>
            </a:r>
          </a:p>
        </p:txBody>
      </p:sp>
      <p:sp>
        <p:nvSpPr>
          <p:cNvPr id="65" name="Rounded Rectangle 64"/>
          <p:cNvSpPr/>
          <p:nvPr/>
        </p:nvSpPr>
        <p:spPr>
          <a:xfrm>
            <a:off x="9220768" y="5432783"/>
            <a:ext cx="2911131" cy="854852"/>
          </a:xfrm>
          <a:prstGeom prst="roundRect">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like the book because it’s exciting.</a:t>
            </a:r>
          </a:p>
        </p:txBody>
      </p:sp>
      <p:sp>
        <p:nvSpPr>
          <p:cNvPr id="3" name="Title 2"/>
          <p:cNvSpPr>
            <a:spLocks noGrp="1"/>
          </p:cNvSpPr>
          <p:nvPr>
            <p:ph type="title"/>
          </p:nvPr>
        </p:nvSpPr>
        <p:spPr>
          <a:xfrm>
            <a:off x="10578522" y="-134052"/>
            <a:ext cx="1375517" cy="1334080"/>
          </a:xfrm>
        </p:spPr>
        <p:txBody>
          <a:bodyPr/>
          <a:lstStyle/>
          <a:p>
            <a:r>
              <a:rPr lang="en-GB" sz="2000" b="1" dirty="0" err="1">
                <a:solidFill>
                  <a:schemeClr val="tx1"/>
                </a:solidFill>
              </a:rPr>
              <a:t>sprechen</a:t>
            </a:r>
            <a:br>
              <a:rPr lang="en-GB" b="1" dirty="0">
                <a:solidFill>
                  <a:schemeClr val="tx1"/>
                </a:solidFill>
              </a:rPr>
            </a:br>
            <a:endParaRPr lang="en-GB" dirty="0">
              <a:solidFill>
                <a:schemeClr val="tx1"/>
              </a:solidFill>
            </a:endParaRPr>
          </a:p>
        </p:txBody>
      </p:sp>
      <p:sp>
        <p:nvSpPr>
          <p:cNvPr id="11" name="Rectangle 10"/>
          <p:cNvSpPr/>
          <p:nvPr/>
        </p:nvSpPr>
        <p:spPr>
          <a:xfrm>
            <a:off x="2971445" y="4948219"/>
            <a:ext cx="1184941"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Anna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2" name="Rectangle 11"/>
          <p:cNvSpPr/>
          <p:nvPr/>
        </p:nvSpPr>
        <p:spPr>
          <a:xfrm>
            <a:off x="234891" y="4948219"/>
            <a:ext cx="1063113"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Liam</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8" name="Rectangle 17"/>
          <p:cNvSpPr/>
          <p:nvPr/>
        </p:nvSpPr>
        <p:spPr>
          <a:xfrm>
            <a:off x="5841131" y="4991497"/>
            <a:ext cx="2550725" cy="553998"/>
          </a:xfrm>
          <a:prstGeom prst="rect">
            <a:avLst/>
          </a:prstGeom>
          <a:noFill/>
        </p:spPr>
        <p:txBody>
          <a:bodyPr wrap="squar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Sofia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1" name="Rectangle 20"/>
          <p:cNvSpPr/>
          <p:nvPr/>
        </p:nvSpPr>
        <p:spPr>
          <a:xfrm>
            <a:off x="9773088" y="4936230"/>
            <a:ext cx="992579" cy="553998"/>
          </a:xfrm>
          <a:prstGeom prst="rect">
            <a:avLst/>
          </a:prstGeom>
          <a:noFill/>
        </p:spPr>
        <p:txBody>
          <a:bodyPr wrap="none" lIns="91440" tIns="45720" rIns="91440" bIns="45720">
            <a:spAutoFit/>
          </a:bodyPr>
          <a:lstStyle/>
          <a:p>
            <a:pPr algn="ctr"/>
            <a:r>
              <a:rPr lang="en-US" sz="3000" b="1">
                <a:ln w="22225">
                  <a:solidFill>
                    <a:srgbClr val="ED7D31"/>
                  </a:solidFill>
                  <a:prstDash val="solid"/>
                </a:ln>
                <a:solidFill>
                  <a:srgbClr val="ED7D31">
                    <a:lumMod val="40000"/>
                    <a:lumOff val="60000"/>
                  </a:srgbClr>
                </a:solidFill>
                <a:latin typeface="Century Gothic" panose="020B0502020202020204" pitchFamily="34" charset="0"/>
              </a:rPr>
              <a:t>Jörg</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128996" y="5010272"/>
            <a:ext cx="319408" cy="448202"/>
          </a:xfrm>
          <a:prstGeom prst="rect">
            <a:avLst/>
          </a:prstGeom>
        </p:spPr>
      </p:pic>
      <p:pic>
        <p:nvPicPr>
          <p:cNvPr id="37" name="Picture 36"/>
          <p:cNvPicPr>
            <a:picLocks noChangeAspect="1"/>
          </p:cNvPicPr>
          <p:nvPr/>
        </p:nvPicPr>
        <p:blipFill rotWithShape="1">
          <a:blip r:embed="rId4"/>
          <a:srcRect l="49237" t="14899" r="17129" b="11582"/>
          <a:stretch/>
        </p:blipFill>
        <p:spPr>
          <a:xfrm>
            <a:off x="1221864" y="4867776"/>
            <a:ext cx="347960" cy="507679"/>
          </a:xfrm>
          <a:prstGeom prst="rect">
            <a:avLst/>
          </a:prstGeom>
        </p:spPr>
      </p:pic>
      <p:pic>
        <p:nvPicPr>
          <p:cNvPr id="40" name="Picture 39"/>
          <p:cNvPicPr>
            <a:picLocks noChangeAspect="1"/>
          </p:cNvPicPr>
          <p:nvPr/>
        </p:nvPicPr>
        <p:blipFill rotWithShape="1">
          <a:blip r:embed="rId4"/>
          <a:srcRect l="49237" t="14899" r="17129" b="11582"/>
          <a:stretch/>
        </p:blipFill>
        <p:spPr>
          <a:xfrm>
            <a:off x="10700939" y="4980875"/>
            <a:ext cx="347960" cy="507679"/>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571710" y="5040352"/>
            <a:ext cx="319408" cy="448202"/>
          </a:xfrm>
          <a:prstGeom prst="rect">
            <a:avLst/>
          </a:prstGeom>
        </p:spPr>
      </p:pic>
    </p:spTree>
    <p:extLst>
      <p:ext uri="{BB962C8B-B14F-4D97-AF65-F5344CB8AC3E}">
        <p14:creationId xmlns:p14="http://schemas.microsoft.com/office/powerpoint/2010/main" val="4290632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64" grpId="0" animBg="1"/>
      <p:bldP spid="54" grpId="0" animBg="1"/>
      <p:bldP spid="55" grpId="0" animBg="1"/>
      <p:bldP spid="57" grpId="0" animBg="1"/>
      <p:bldP spid="58" grpId="0" animBg="1"/>
      <p:bldP spid="59" grpId="0" animBg="1"/>
      <p:bldP spid="60" grpId="0" animBg="1"/>
      <p:bldP spid="61" grpId="0" animBg="1"/>
      <p:bldP spid="62" grpId="0" animBg="1"/>
      <p:bldP spid="69" grpId="0" animBg="1"/>
      <p:bldP spid="73" grpId="0" animBg="1"/>
      <p:bldP spid="56" grpId="0" animBg="1"/>
      <p:bldP spid="63" grpId="0" animBg="1"/>
      <p:bldP spid="72" grpId="0" animBg="1"/>
      <p:bldP spid="52" grpId="0" animBg="1"/>
      <p:bldP spid="6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209826" cy="647577"/>
          </a:xfrm>
        </p:spPr>
        <p:txBody>
          <a:bodyPr>
            <a:normAutofit/>
          </a:bodyPr>
          <a:lstStyle/>
          <a:p>
            <a:r>
              <a:rPr lang="en-GB" sz="2800" dirty="0"/>
              <a:t>Der ICE </a:t>
            </a:r>
            <a:r>
              <a:rPr lang="en-GB" sz="2800" b="1" dirty="0">
                <a:solidFill>
                  <a:schemeClr val="bg1"/>
                </a:solidFill>
              </a:rPr>
              <a:t> – Intercity Express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7919" y="136426"/>
            <a:ext cx="146990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4178" y="1316456"/>
            <a:ext cx="6418642" cy="4524315"/>
          </a:xfrm>
          <a:prstGeom prst="rect">
            <a:avLst/>
          </a:prstGeom>
          <a:noFill/>
        </p:spPr>
        <p:txBody>
          <a:bodyPr wrap="square" rtlCol="0">
            <a:spAutoFit/>
          </a:bodyPr>
          <a:lstStyle/>
          <a:p>
            <a:pPr lvl="0">
              <a:defRPr/>
            </a:pPr>
            <a:r>
              <a:rPr lang="de-DE" sz="2400" dirty="0"/>
              <a:t>Der </a:t>
            </a:r>
            <a:r>
              <a:rPr lang="de-DE" sz="2400" b="1" dirty="0"/>
              <a:t>Intercity-Express</a:t>
            </a:r>
            <a:r>
              <a:rPr lang="de-DE" sz="2400" dirty="0"/>
              <a:t> (</a:t>
            </a:r>
            <a:r>
              <a:rPr lang="de-DE" sz="2400" b="1" dirty="0"/>
              <a:t>ICE</a:t>
            </a:r>
            <a:r>
              <a:rPr lang="de-DE" sz="2400" dirty="0"/>
              <a:t>) ist der schnellste* Zug in Deutschland, und erreicht 200-300 km/h (in Frankreich 320 km/h). Mit dem ICE kann man sehr schnell von Frankfurt nach London fahren. Die schnellste Reise dauert nur 6 Stunden und 36 Minuten (mit dem Eurostar)! Man kann 10:29 von Frankfurt fahren und 16:05 London erreichen! Zuerst fährt der Zug nach Brüssel. Dort nimmt man den Eurostar und fährt durch den Eurotunnel zum Bahnhof St Pancras in London.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200" y="2003753"/>
            <a:ext cx="4876800" cy="2743200"/>
          </a:xfrm>
          <a:prstGeom prst="rect">
            <a:avLst/>
          </a:prstGeom>
        </p:spPr>
      </p:pic>
      <p:sp>
        <p:nvSpPr>
          <p:cNvPr id="7" name="TextBox 6"/>
          <p:cNvSpPr txBox="1"/>
          <p:nvPr/>
        </p:nvSpPr>
        <p:spPr>
          <a:xfrm>
            <a:off x="1314532" y="6396335"/>
            <a:ext cx="6553857" cy="830997"/>
          </a:xfrm>
          <a:prstGeom prst="rect">
            <a:avLst/>
          </a:prstGeom>
          <a:noFill/>
        </p:spPr>
        <p:txBody>
          <a:bodyPr wrap="square" rtlCol="0">
            <a:spAutoFit/>
          </a:bodyPr>
          <a:lstStyle/>
          <a:p>
            <a:r>
              <a:rPr lang="en-GB" sz="2400" dirty="0">
                <a:solidFill>
                  <a:schemeClr val="bg1"/>
                </a:solidFill>
              </a:rPr>
              <a:t>*</a:t>
            </a:r>
            <a:r>
              <a:rPr lang="en-GB" sz="2400" b="1" dirty="0" err="1">
                <a:solidFill>
                  <a:schemeClr val="bg1"/>
                </a:solidFill>
              </a:rPr>
              <a:t>schnellste</a:t>
            </a:r>
            <a:r>
              <a:rPr lang="en-GB" sz="2400" dirty="0">
                <a:solidFill>
                  <a:schemeClr val="bg1"/>
                </a:solidFill>
              </a:rPr>
              <a:t> – fastest | </a:t>
            </a:r>
            <a:r>
              <a:rPr lang="en-GB" sz="2400" b="1" dirty="0" err="1">
                <a:solidFill>
                  <a:schemeClr val="bg1"/>
                </a:solidFill>
              </a:rPr>
              <a:t>durch</a:t>
            </a:r>
            <a:r>
              <a:rPr lang="en-GB" sz="2400" dirty="0">
                <a:solidFill>
                  <a:schemeClr val="bg1"/>
                </a:solidFill>
              </a:rPr>
              <a:t> – through</a:t>
            </a:r>
          </a:p>
          <a:p>
            <a:pPr algn="l"/>
            <a:endParaRPr lang="en-GB" sz="2400" dirty="0">
              <a:solidFill>
                <a:schemeClr val="bg1"/>
              </a:solidFill>
            </a:endParaRPr>
          </a:p>
        </p:txBody>
      </p:sp>
      <p:sp>
        <p:nvSpPr>
          <p:cNvPr id="11" name="Rounded Rectangular Callout 5">
            <a:extLst>
              <a:ext uri="{FF2B5EF4-FFF2-40B4-BE49-F238E27FC236}">
                <a16:creationId xmlns:a16="http://schemas.microsoft.com/office/drawing/2014/main" id="{56DAC2DB-D565-45BA-A73C-1A7EB2619DC5}"/>
              </a:ext>
            </a:extLst>
          </p:cNvPr>
          <p:cNvSpPr/>
          <p:nvPr/>
        </p:nvSpPr>
        <p:spPr>
          <a:xfrm>
            <a:off x="6499411" y="551226"/>
            <a:ext cx="3895004" cy="1530459"/>
          </a:xfrm>
          <a:prstGeom prst="wedgeRoundRectCallout">
            <a:avLst>
              <a:gd name="adj1" fmla="val -69762"/>
              <a:gd name="adj2" fmla="val 30663"/>
              <a:gd name="adj3" fmla="val 16667"/>
            </a:avLst>
          </a:prstGeom>
          <a:solidFill>
            <a:srgbClr val="FFFAE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Reading numbers aloud:</a:t>
            </a:r>
            <a:br>
              <a:rPr lang="en-GB" dirty="0"/>
            </a:br>
            <a:r>
              <a:rPr lang="en-GB" dirty="0"/>
              <a:t>200 – 300 = </a:t>
            </a:r>
            <a:r>
              <a:rPr lang="en-GB" dirty="0" err="1"/>
              <a:t>zwei</a:t>
            </a:r>
            <a:r>
              <a:rPr lang="en-GB" dirty="0"/>
              <a:t> </a:t>
            </a:r>
            <a:r>
              <a:rPr lang="en-GB" b="1" dirty="0"/>
              <a:t>bis</a:t>
            </a:r>
            <a:r>
              <a:rPr lang="en-GB" dirty="0"/>
              <a:t> </a:t>
            </a:r>
            <a:r>
              <a:rPr lang="en-GB" dirty="0" err="1"/>
              <a:t>drei</a:t>
            </a:r>
            <a:r>
              <a:rPr lang="en-GB" dirty="0"/>
              <a:t> </a:t>
            </a:r>
            <a:r>
              <a:rPr lang="en-GB" dirty="0" err="1"/>
              <a:t>hundert</a:t>
            </a:r>
            <a:br>
              <a:rPr lang="en-GB" dirty="0"/>
            </a:br>
            <a:r>
              <a:rPr lang="en-GB" dirty="0"/>
              <a:t>(two </a:t>
            </a:r>
            <a:r>
              <a:rPr lang="en-GB" b="1" dirty="0"/>
              <a:t>to</a:t>
            </a:r>
            <a:r>
              <a:rPr lang="en-GB" dirty="0"/>
              <a:t> three hundred)</a:t>
            </a:r>
            <a:br>
              <a:rPr lang="en-GB" dirty="0"/>
            </a:br>
            <a:r>
              <a:rPr lang="en-GB" dirty="0"/>
              <a:t>km/h = </a:t>
            </a:r>
            <a:r>
              <a:rPr lang="en-GB" dirty="0" err="1"/>
              <a:t>Kilometer</a:t>
            </a:r>
            <a:r>
              <a:rPr lang="en-GB" dirty="0"/>
              <a:t> </a:t>
            </a:r>
            <a:r>
              <a:rPr lang="en-GB" b="1" dirty="0"/>
              <a:t>pro</a:t>
            </a:r>
            <a:r>
              <a:rPr lang="en-GB" dirty="0"/>
              <a:t> </a:t>
            </a:r>
            <a:r>
              <a:rPr lang="en-GB" dirty="0" err="1"/>
              <a:t>Stunde</a:t>
            </a:r>
            <a:br>
              <a:rPr lang="en-GB" dirty="0"/>
            </a:br>
            <a:r>
              <a:rPr lang="en-GB" dirty="0"/>
              <a:t>(kilometres </a:t>
            </a:r>
            <a:r>
              <a:rPr lang="en-GB" b="1" dirty="0"/>
              <a:t>per</a:t>
            </a:r>
            <a:r>
              <a:rPr lang="en-GB" dirty="0"/>
              <a:t> hour)</a:t>
            </a:r>
          </a:p>
        </p:txBody>
      </p:sp>
      <p:sp>
        <p:nvSpPr>
          <p:cNvPr id="12" name="Rounded Rectangular Callout 5">
            <a:extLst>
              <a:ext uri="{FF2B5EF4-FFF2-40B4-BE49-F238E27FC236}">
                <a16:creationId xmlns:a16="http://schemas.microsoft.com/office/drawing/2014/main" id="{F6C2E0B6-8FF2-4E3C-BF61-4846623DECCA}"/>
              </a:ext>
            </a:extLst>
          </p:cNvPr>
          <p:cNvSpPr/>
          <p:nvPr/>
        </p:nvSpPr>
        <p:spPr>
          <a:xfrm>
            <a:off x="6602820" y="4326635"/>
            <a:ext cx="5405002" cy="1415260"/>
          </a:xfrm>
          <a:prstGeom prst="wedgeRoundRectCallout">
            <a:avLst>
              <a:gd name="adj1" fmla="val -58318"/>
              <a:gd name="adj2" fmla="val -50100"/>
              <a:gd name="adj3" fmla="val 16667"/>
            </a:avLst>
          </a:prstGeom>
          <a:solidFill>
            <a:srgbClr val="FFFAE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Reading 24 hr clock times aloud:</a:t>
            </a:r>
            <a:br>
              <a:rPr lang="en-GB" dirty="0"/>
            </a:br>
            <a:r>
              <a:rPr lang="en-GB" dirty="0"/>
              <a:t>16:05  = </a:t>
            </a:r>
            <a:r>
              <a:rPr lang="en-GB" dirty="0" err="1"/>
              <a:t>sechzehn</a:t>
            </a:r>
            <a:r>
              <a:rPr lang="en-GB" dirty="0"/>
              <a:t> </a:t>
            </a:r>
            <a:r>
              <a:rPr lang="en-GB" b="1" dirty="0" err="1"/>
              <a:t>Uhr</a:t>
            </a:r>
            <a:r>
              <a:rPr lang="en-GB" b="1" dirty="0"/>
              <a:t> </a:t>
            </a:r>
            <a:r>
              <a:rPr lang="en-GB" dirty="0" err="1"/>
              <a:t>fünf</a:t>
            </a:r>
            <a:br>
              <a:rPr lang="en-GB" dirty="0"/>
            </a:br>
            <a:r>
              <a:rPr lang="en-GB" dirty="0"/>
              <a:t>(</a:t>
            </a:r>
            <a:r>
              <a:rPr lang="en-GB" dirty="0" err="1"/>
              <a:t>Uhr</a:t>
            </a:r>
            <a:r>
              <a:rPr lang="en-GB" dirty="0"/>
              <a:t> = o’clock)</a:t>
            </a:r>
            <a:br>
              <a:rPr lang="en-GB" dirty="0"/>
            </a:br>
            <a:r>
              <a:rPr lang="en-GB" dirty="0"/>
              <a:t>Note: in English, we just say ‘sixteen o five.’</a:t>
            </a:r>
          </a:p>
        </p:txBody>
      </p:sp>
      <p:sp>
        <p:nvSpPr>
          <p:cNvPr id="14" name="Rounded Rectangle 11">
            <a:extLst>
              <a:ext uri="{FF2B5EF4-FFF2-40B4-BE49-F238E27FC236}">
                <a16:creationId xmlns:a16="http://schemas.microsoft.com/office/drawing/2014/main" id="{4979765A-E0C8-497E-BEDB-EC4FD1F2399B}"/>
              </a:ext>
            </a:extLst>
          </p:cNvPr>
          <p:cNvSpPr/>
          <p:nvPr/>
        </p:nvSpPr>
        <p:spPr>
          <a:xfrm>
            <a:off x="10537918" y="601869"/>
            <a:ext cx="1469903" cy="400919"/>
          </a:xfrm>
          <a:prstGeom prst="roundRect">
            <a:avLst/>
          </a:prstGeom>
          <a:solidFill>
            <a:schemeClr val="tx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3" name="Picture 12" descr="A yellow text with black background&#10;&#10;Description automatically generated">
            <a:extLst>
              <a:ext uri="{FF2B5EF4-FFF2-40B4-BE49-F238E27FC236}">
                <a16:creationId xmlns:a16="http://schemas.microsoft.com/office/drawing/2014/main" id="{1224FE16-AEF0-4F94-A7DB-C739EDE4E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7371" y="610742"/>
            <a:ext cx="1130995" cy="402998"/>
          </a:xfrm>
          <a:prstGeom prst="rect">
            <a:avLst/>
          </a:prstGeom>
        </p:spPr>
      </p:pic>
    </p:spTree>
    <p:extLst>
      <p:ext uri="{BB962C8B-B14F-4D97-AF65-F5344CB8AC3E}">
        <p14:creationId xmlns:p14="http://schemas.microsoft.com/office/powerpoint/2010/main" val="156797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1)</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Year 8 Term 1.1 Week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Year 7 Term 3.1 Week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811258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992725" cy="647577"/>
          </a:xfrm>
        </p:spPr>
        <p:txBody>
          <a:bodyPr>
            <a:noAutofit/>
          </a:bodyPr>
          <a:lstStyle/>
          <a:p>
            <a:r>
              <a:rPr lang="en-GB" sz="2800" b="1" dirty="0">
                <a:solidFill>
                  <a:schemeClr val="bg1"/>
                </a:solidFill>
              </a:rPr>
              <a:t>Der ICE – Intercity Express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247973" y="1686533"/>
            <a:ext cx="11709354" cy="707886"/>
          </a:xfrm>
          <a:prstGeom prst="rect">
            <a:avLst/>
          </a:prstGeom>
          <a:noFill/>
        </p:spPr>
        <p:txBody>
          <a:bodyPr wrap="square" rtlCol="0">
            <a:spAutoFit/>
          </a:bodyPr>
          <a:lstStyle/>
          <a:p>
            <a:r>
              <a:rPr lang="en-GB" sz="2000"/>
              <a:t>1. This _________ ____ read ___ ___________ about ___________.  </a:t>
            </a:r>
            <a:br>
              <a:rPr lang="en-GB" sz="2000"/>
            </a:br>
            <a:r>
              <a:rPr lang="en-GB" sz="2000"/>
              <a:t>1.  ________ Morgen ______ ich einen Artikel _______ Reisen _________.</a:t>
            </a:r>
            <a:endParaRPr lang="en-US" sz="2800" dirty="0"/>
          </a:p>
        </p:txBody>
      </p:sp>
      <p:sp>
        <p:nvSpPr>
          <p:cNvPr id="6" name="TextBox 5">
            <a:extLst>
              <a:ext uri="{FF2B5EF4-FFF2-40B4-BE49-F238E27FC236}">
                <a16:creationId xmlns:a16="http://schemas.microsoft.com/office/drawing/2014/main" id="{0059922B-7BB8-6A4C-A3D8-5E83A76F38CE}"/>
              </a:ext>
            </a:extLst>
          </p:cNvPr>
          <p:cNvSpPr txBox="1"/>
          <p:nvPr/>
        </p:nvSpPr>
        <p:spPr>
          <a:xfrm>
            <a:off x="247973" y="2412166"/>
            <a:ext cx="11709354" cy="707886"/>
          </a:xfrm>
          <a:prstGeom prst="rect">
            <a:avLst/>
          </a:prstGeom>
          <a:noFill/>
        </p:spPr>
        <p:txBody>
          <a:bodyPr wrap="square" rtlCol="0">
            <a:spAutoFit/>
          </a:bodyPr>
          <a:lstStyle/>
          <a:p>
            <a:r>
              <a:rPr lang="en-GB" sz="2000"/>
              <a:t>2. The ________-________ is the ___________ train in Germany.  </a:t>
            </a:r>
            <a:br>
              <a:rPr lang="en-GB" sz="2000"/>
            </a:br>
            <a:r>
              <a:rPr lang="en-GB" sz="2000"/>
              <a:t>2. ___ </a:t>
            </a:r>
            <a:r>
              <a:rPr lang="de-DE" sz="2000"/>
              <a:t>Intercity-Express</a:t>
            </a:r>
            <a:r>
              <a:rPr lang="en-GB" sz="2000"/>
              <a:t> ____ ____ schnellste ____ ___ ________________.</a:t>
            </a:r>
            <a:endParaRPr lang="en-US" sz="2800" dirty="0"/>
          </a:p>
        </p:txBody>
      </p:sp>
      <p:sp>
        <p:nvSpPr>
          <p:cNvPr id="8" name="TextBox 7">
            <a:extLst>
              <a:ext uri="{FF2B5EF4-FFF2-40B4-BE49-F238E27FC236}">
                <a16:creationId xmlns:a16="http://schemas.microsoft.com/office/drawing/2014/main" id="{0059922B-7BB8-6A4C-A3D8-5E83A76F38CE}"/>
              </a:ext>
            </a:extLst>
          </p:cNvPr>
          <p:cNvSpPr txBox="1"/>
          <p:nvPr/>
        </p:nvSpPr>
        <p:spPr>
          <a:xfrm>
            <a:off x="247973" y="3153435"/>
            <a:ext cx="11709354" cy="707886"/>
          </a:xfrm>
          <a:prstGeom prst="rect">
            <a:avLst/>
          </a:prstGeom>
          <a:noFill/>
        </p:spPr>
        <p:txBody>
          <a:bodyPr wrap="square" rtlCol="0">
            <a:spAutoFit/>
          </a:bodyPr>
          <a:lstStyle/>
          <a:p>
            <a:r>
              <a:rPr lang="en-GB" sz="2000"/>
              <a:t>3. _____ _____________ you can _______ London in ______ hours and ______-_____ minutes!  </a:t>
            </a:r>
            <a:br>
              <a:rPr lang="en-GB" sz="2000"/>
            </a:br>
            <a:r>
              <a:rPr lang="en-GB" sz="2000"/>
              <a:t>3. Von Frankfurt _____ ____ _______ ___ sechs ________ _____ sechunddreißig ________ erreichen!</a:t>
            </a:r>
            <a:endParaRPr lang="en-US" sz="2800" dirty="0"/>
          </a:p>
        </p:txBody>
      </p:sp>
      <p:sp>
        <p:nvSpPr>
          <p:cNvPr id="9" name="TextBox 8">
            <a:extLst>
              <a:ext uri="{FF2B5EF4-FFF2-40B4-BE49-F238E27FC236}">
                <a16:creationId xmlns:a16="http://schemas.microsoft.com/office/drawing/2014/main" id="{0059922B-7BB8-6A4C-A3D8-5E83A76F38CE}"/>
              </a:ext>
            </a:extLst>
          </p:cNvPr>
          <p:cNvSpPr txBox="1"/>
          <p:nvPr/>
        </p:nvSpPr>
        <p:spPr>
          <a:xfrm>
            <a:off x="247973" y="3940846"/>
            <a:ext cx="11709354" cy="707886"/>
          </a:xfrm>
          <a:prstGeom prst="rect">
            <a:avLst/>
          </a:prstGeom>
          <a:noFill/>
        </p:spPr>
        <p:txBody>
          <a:bodyPr wrap="square" rtlCol="0">
            <a:spAutoFit/>
          </a:bodyPr>
          <a:lstStyle/>
          <a:p>
            <a:r>
              <a:rPr lang="en-GB" sz="2000" dirty="0"/>
              <a:t>4. ___ ____ train it is ____________ very ____________.</a:t>
            </a:r>
          </a:p>
          <a:p>
            <a:r>
              <a:rPr lang="en-GB" sz="2000" dirty="0"/>
              <a:t>4. </a:t>
            </a:r>
            <a:r>
              <a:rPr lang="en-GB" sz="2000" dirty="0" err="1"/>
              <a:t>Im</a:t>
            </a:r>
            <a:r>
              <a:rPr lang="en-GB" sz="2000" dirty="0"/>
              <a:t> ______ ____ ___ </a:t>
            </a:r>
            <a:r>
              <a:rPr lang="en-GB" sz="2000" dirty="0" err="1"/>
              <a:t>normalerweise</a:t>
            </a:r>
            <a:r>
              <a:rPr lang="en-GB" sz="2000" dirty="0"/>
              <a:t> ______ </a:t>
            </a:r>
            <a:r>
              <a:rPr lang="en-GB" sz="2000" dirty="0" err="1"/>
              <a:t>bequem</a:t>
            </a:r>
            <a:r>
              <a:rPr lang="en-GB" sz="2000" dirty="0"/>
              <a:t>.</a:t>
            </a:r>
            <a:endParaRPr lang="en-US" sz="2800" dirty="0"/>
          </a:p>
        </p:txBody>
      </p:sp>
      <p:sp>
        <p:nvSpPr>
          <p:cNvPr id="10" name="TextBox 9">
            <a:extLst>
              <a:ext uri="{FF2B5EF4-FFF2-40B4-BE49-F238E27FC236}">
                <a16:creationId xmlns:a16="http://schemas.microsoft.com/office/drawing/2014/main" id="{0059922B-7BB8-6A4C-A3D8-5E83A76F38CE}"/>
              </a:ext>
            </a:extLst>
          </p:cNvPr>
          <p:cNvSpPr txBox="1"/>
          <p:nvPr/>
        </p:nvSpPr>
        <p:spPr>
          <a:xfrm>
            <a:off x="247973" y="4698534"/>
            <a:ext cx="11709354" cy="707886"/>
          </a:xfrm>
          <a:prstGeom prst="rect">
            <a:avLst/>
          </a:prstGeom>
          <a:noFill/>
        </p:spPr>
        <p:txBody>
          <a:bodyPr wrap="square" rtlCol="0">
            <a:spAutoFit/>
          </a:bodyPr>
          <a:lstStyle/>
          <a:p>
            <a:r>
              <a:rPr lang="en-GB" sz="2000"/>
              <a:t>5. ______ the train travels to ___________.</a:t>
            </a:r>
          </a:p>
          <a:p>
            <a:r>
              <a:rPr lang="en-GB" sz="2000"/>
              <a:t>5. Zuerst _____ _____ _____ ______ </a:t>
            </a:r>
            <a:r>
              <a:rPr lang="de-DE" sz="2000"/>
              <a:t>Brüssel.</a:t>
            </a:r>
            <a:r>
              <a:rPr lang="en-GB" sz="2000"/>
              <a:t> </a:t>
            </a:r>
            <a:endParaRPr lang="en-US" sz="2800" dirty="0"/>
          </a:p>
        </p:txBody>
      </p:sp>
      <p:sp>
        <p:nvSpPr>
          <p:cNvPr id="12" name="TextBox 11">
            <a:extLst>
              <a:ext uri="{FF2B5EF4-FFF2-40B4-BE49-F238E27FC236}">
                <a16:creationId xmlns:a16="http://schemas.microsoft.com/office/drawing/2014/main" id="{0059922B-7BB8-6A4C-A3D8-5E83A76F38CE}"/>
              </a:ext>
            </a:extLst>
          </p:cNvPr>
          <p:cNvSpPr txBox="1"/>
          <p:nvPr/>
        </p:nvSpPr>
        <p:spPr>
          <a:xfrm>
            <a:off x="247973" y="5506431"/>
            <a:ext cx="11709354" cy="707886"/>
          </a:xfrm>
          <a:prstGeom prst="rect">
            <a:avLst/>
          </a:prstGeom>
          <a:noFill/>
        </p:spPr>
        <p:txBody>
          <a:bodyPr wrap="square" rtlCol="0">
            <a:spAutoFit/>
          </a:bodyPr>
          <a:lstStyle/>
          <a:p>
            <a:r>
              <a:rPr lang="en-GB" sz="2000"/>
              <a:t>6. _______ you take ____ ____________ to ___________.</a:t>
            </a:r>
            <a:br>
              <a:rPr lang="en-GB" sz="2000"/>
            </a:br>
            <a:r>
              <a:rPr lang="en-GB" sz="2000"/>
              <a:t>6. Dort _________ _____ den Eurostar ______ London.</a:t>
            </a:r>
            <a:endParaRPr lang="en-US" sz="2800" dirty="0"/>
          </a:p>
        </p:txBody>
      </p:sp>
      <p:sp>
        <p:nvSpPr>
          <p:cNvPr id="13" name="TextBox 12">
            <a:extLst>
              <a:ext uri="{FF2B5EF4-FFF2-40B4-BE49-F238E27FC236}">
                <a16:creationId xmlns:a16="http://schemas.microsoft.com/office/drawing/2014/main" id="{0059922B-7BB8-6A4C-A3D8-5E83A76F38CE}"/>
              </a:ext>
            </a:extLst>
          </p:cNvPr>
          <p:cNvSpPr txBox="1"/>
          <p:nvPr/>
        </p:nvSpPr>
        <p:spPr>
          <a:xfrm>
            <a:off x="145071" y="1268676"/>
            <a:ext cx="11709354" cy="400110"/>
          </a:xfrm>
          <a:prstGeom prst="rect">
            <a:avLst/>
          </a:prstGeom>
          <a:noFill/>
        </p:spPr>
        <p:txBody>
          <a:bodyPr wrap="square" rtlCol="0">
            <a:spAutoFit/>
          </a:bodyPr>
          <a:lstStyle/>
          <a:p>
            <a:r>
              <a:rPr lang="en-GB" sz="2000" dirty="0" err="1"/>
              <a:t>Schreib</a:t>
            </a:r>
            <a:r>
              <a:rPr lang="en-GB" sz="2000" dirty="0"/>
              <a:t> die </a:t>
            </a:r>
            <a:r>
              <a:rPr lang="en-GB" sz="2000" dirty="0" err="1"/>
              <a:t>Sätze</a:t>
            </a:r>
            <a:r>
              <a:rPr lang="en-GB" sz="2000" dirty="0"/>
              <a:t> auf Deutsch und auf </a:t>
            </a:r>
            <a:r>
              <a:rPr lang="en-GB" sz="2000" dirty="0" err="1"/>
              <a:t>Englisch</a:t>
            </a:r>
            <a:r>
              <a:rPr lang="en-GB" sz="2000" dirty="0"/>
              <a:t>!</a:t>
            </a:r>
            <a:endParaRPr lang="en-US" sz="2800" dirty="0"/>
          </a:p>
        </p:txBody>
      </p:sp>
      <p:sp>
        <p:nvSpPr>
          <p:cNvPr id="2" name="TextBox 1"/>
          <p:cNvSpPr txBox="1"/>
          <p:nvPr/>
        </p:nvSpPr>
        <p:spPr>
          <a:xfrm>
            <a:off x="2457690" y="1678184"/>
            <a:ext cx="304800" cy="400110"/>
          </a:xfrm>
          <a:prstGeom prst="rect">
            <a:avLst/>
          </a:prstGeom>
          <a:noFill/>
        </p:spPr>
        <p:txBody>
          <a:bodyPr wrap="square" rtlCol="0">
            <a:spAutoFit/>
          </a:bodyPr>
          <a:lstStyle/>
          <a:p>
            <a:pPr algn="l"/>
            <a:r>
              <a:rPr lang="en-GB" sz="2000" b="1">
                <a:solidFill>
                  <a:srgbClr val="E87D1E"/>
                </a:solidFill>
              </a:rPr>
              <a:t>I</a:t>
            </a:r>
            <a:endParaRPr lang="en-GB" sz="2000" b="1" dirty="0">
              <a:solidFill>
                <a:srgbClr val="E87D1E"/>
              </a:solidFill>
            </a:endParaRPr>
          </a:p>
        </p:txBody>
      </p:sp>
      <p:sp>
        <p:nvSpPr>
          <p:cNvPr id="15" name="TextBox 14"/>
          <p:cNvSpPr txBox="1"/>
          <p:nvPr/>
        </p:nvSpPr>
        <p:spPr>
          <a:xfrm>
            <a:off x="1089950" y="1654332"/>
            <a:ext cx="1215341" cy="400110"/>
          </a:xfrm>
          <a:prstGeom prst="rect">
            <a:avLst/>
          </a:prstGeom>
          <a:noFill/>
        </p:spPr>
        <p:txBody>
          <a:bodyPr wrap="square" rtlCol="0">
            <a:spAutoFit/>
          </a:bodyPr>
          <a:lstStyle/>
          <a:p>
            <a:pPr algn="l"/>
            <a:r>
              <a:rPr lang="en-GB" sz="2000" b="1">
                <a:solidFill>
                  <a:srgbClr val="E87D1E"/>
                </a:solidFill>
              </a:rPr>
              <a:t>morning</a:t>
            </a:r>
            <a:endParaRPr lang="en-GB" sz="2000" b="1" dirty="0">
              <a:solidFill>
                <a:srgbClr val="E87D1E"/>
              </a:solidFill>
            </a:endParaRPr>
          </a:p>
        </p:txBody>
      </p:sp>
      <p:sp>
        <p:nvSpPr>
          <p:cNvPr id="16" name="TextBox 15"/>
          <p:cNvSpPr txBox="1"/>
          <p:nvPr/>
        </p:nvSpPr>
        <p:spPr>
          <a:xfrm>
            <a:off x="3504245" y="1671073"/>
            <a:ext cx="609600" cy="400110"/>
          </a:xfrm>
          <a:prstGeom prst="rect">
            <a:avLst/>
          </a:prstGeom>
          <a:noFill/>
        </p:spPr>
        <p:txBody>
          <a:bodyPr wrap="square" rtlCol="0">
            <a:spAutoFit/>
          </a:bodyPr>
          <a:lstStyle/>
          <a:p>
            <a:pPr algn="l"/>
            <a:r>
              <a:rPr lang="en-GB" sz="2000" b="1">
                <a:solidFill>
                  <a:srgbClr val="E87D1E"/>
                </a:solidFill>
              </a:rPr>
              <a:t>an</a:t>
            </a:r>
            <a:endParaRPr lang="en-GB" sz="2000" b="1" dirty="0">
              <a:solidFill>
                <a:srgbClr val="E87D1E"/>
              </a:solidFill>
            </a:endParaRPr>
          </a:p>
        </p:txBody>
      </p:sp>
      <p:sp>
        <p:nvSpPr>
          <p:cNvPr id="17" name="TextBox 16"/>
          <p:cNvSpPr txBox="1"/>
          <p:nvPr/>
        </p:nvSpPr>
        <p:spPr>
          <a:xfrm>
            <a:off x="4198240" y="1672392"/>
            <a:ext cx="1215341" cy="400110"/>
          </a:xfrm>
          <a:prstGeom prst="rect">
            <a:avLst/>
          </a:prstGeom>
          <a:noFill/>
        </p:spPr>
        <p:txBody>
          <a:bodyPr wrap="square" rtlCol="0">
            <a:spAutoFit/>
          </a:bodyPr>
          <a:lstStyle/>
          <a:p>
            <a:pPr algn="l"/>
            <a:r>
              <a:rPr lang="en-GB" sz="2000" b="1">
                <a:solidFill>
                  <a:srgbClr val="E87D1E"/>
                </a:solidFill>
              </a:rPr>
              <a:t>article</a:t>
            </a:r>
            <a:endParaRPr lang="en-GB" sz="2000" b="1" dirty="0">
              <a:solidFill>
                <a:srgbClr val="E87D1E"/>
              </a:solidFill>
            </a:endParaRPr>
          </a:p>
        </p:txBody>
      </p:sp>
      <p:sp>
        <p:nvSpPr>
          <p:cNvPr id="18" name="TextBox 17"/>
          <p:cNvSpPr txBox="1"/>
          <p:nvPr/>
        </p:nvSpPr>
        <p:spPr>
          <a:xfrm>
            <a:off x="6395808" y="1640366"/>
            <a:ext cx="1371600" cy="400110"/>
          </a:xfrm>
          <a:prstGeom prst="rect">
            <a:avLst/>
          </a:prstGeom>
          <a:noFill/>
        </p:spPr>
        <p:txBody>
          <a:bodyPr wrap="square" rtlCol="0">
            <a:spAutoFit/>
          </a:bodyPr>
          <a:lstStyle/>
          <a:p>
            <a:pPr algn="l"/>
            <a:r>
              <a:rPr lang="en-GB" sz="2000" b="1">
                <a:solidFill>
                  <a:srgbClr val="E87D1E"/>
                </a:solidFill>
              </a:rPr>
              <a:t>journeys</a:t>
            </a:r>
            <a:endParaRPr lang="en-GB" sz="2000" b="1" dirty="0">
              <a:solidFill>
                <a:srgbClr val="E87D1E"/>
              </a:solidFill>
            </a:endParaRPr>
          </a:p>
        </p:txBody>
      </p:sp>
      <p:sp>
        <p:nvSpPr>
          <p:cNvPr id="19" name="TextBox 18"/>
          <p:cNvSpPr txBox="1"/>
          <p:nvPr/>
        </p:nvSpPr>
        <p:spPr>
          <a:xfrm>
            <a:off x="7456441" y="1964350"/>
            <a:ext cx="1215341" cy="400110"/>
          </a:xfrm>
          <a:prstGeom prst="rect">
            <a:avLst/>
          </a:prstGeom>
          <a:noFill/>
        </p:spPr>
        <p:txBody>
          <a:bodyPr wrap="square" rtlCol="0">
            <a:spAutoFit/>
          </a:bodyPr>
          <a:lstStyle/>
          <a:p>
            <a:pPr algn="l"/>
            <a:r>
              <a:rPr lang="en-GB" sz="2000" b="1">
                <a:solidFill>
                  <a:srgbClr val="E87D1E"/>
                </a:solidFill>
              </a:rPr>
              <a:t>gelesen</a:t>
            </a:r>
            <a:endParaRPr lang="en-GB" sz="2000" b="1" dirty="0">
              <a:solidFill>
                <a:srgbClr val="E87D1E"/>
              </a:solidFill>
            </a:endParaRPr>
          </a:p>
        </p:txBody>
      </p:sp>
      <p:sp>
        <p:nvSpPr>
          <p:cNvPr id="20" name="TextBox 19"/>
          <p:cNvSpPr txBox="1"/>
          <p:nvPr/>
        </p:nvSpPr>
        <p:spPr>
          <a:xfrm>
            <a:off x="756710" y="1968852"/>
            <a:ext cx="1215341" cy="400110"/>
          </a:xfrm>
          <a:prstGeom prst="rect">
            <a:avLst/>
          </a:prstGeom>
          <a:noFill/>
        </p:spPr>
        <p:txBody>
          <a:bodyPr wrap="square" rtlCol="0">
            <a:spAutoFit/>
          </a:bodyPr>
          <a:lstStyle/>
          <a:p>
            <a:pPr algn="l"/>
            <a:r>
              <a:rPr lang="en-GB" sz="2000" b="1">
                <a:solidFill>
                  <a:srgbClr val="E87D1E"/>
                </a:solidFill>
              </a:rPr>
              <a:t>Heute</a:t>
            </a:r>
            <a:endParaRPr lang="en-GB" sz="2000" b="1" dirty="0">
              <a:solidFill>
                <a:srgbClr val="E87D1E"/>
              </a:solidFill>
            </a:endParaRPr>
          </a:p>
        </p:txBody>
      </p:sp>
      <p:sp>
        <p:nvSpPr>
          <p:cNvPr id="21" name="TextBox 20"/>
          <p:cNvSpPr txBox="1"/>
          <p:nvPr/>
        </p:nvSpPr>
        <p:spPr>
          <a:xfrm>
            <a:off x="5744223" y="1968852"/>
            <a:ext cx="1215341" cy="400110"/>
          </a:xfrm>
          <a:prstGeom prst="rect">
            <a:avLst/>
          </a:prstGeom>
          <a:noFill/>
        </p:spPr>
        <p:txBody>
          <a:bodyPr wrap="square" rtlCol="0">
            <a:spAutoFit/>
          </a:bodyPr>
          <a:lstStyle/>
          <a:p>
            <a:pPr algn="l"/>
            <a:r>
              <a:rPr lang="en-GB" sz="2000" b="1">
                <a:solidFill>
                  <a:srgbClr val="E87D1E"/>
                </a:solidFill>
              </a:rPr>
              <a:t>über</a:t>
            </a:r>
            <a:endParaRPr lang="en-GB" sz="2000" b="1" dirty="0">
              <a:solidFill>
                <a:srgbClr val="E87D1E"/>
              </a:solidFill>
            </a:endParaRPr>
          </a:p>
        </p:txBody>
      </p:sp>
      <p:sp>
        <p:nvSpPr>
          <p:cNvPr id="22" name="TextBox 21"/>
          <p:cNvSpPr txBox="1"/>
          <p:nvPr/>
        </p:nvSpPr>
        <p:spPr>
          <a:xfrm>
            <a:off x="2803807" y="1979952"/>
            <a:ext cx="1215341" cy="400110"/>
          </a:xfrm>
          <a:prstGeom prst="rect">
            <a:avLst/>
          </a:prstGeom>
          <a:noFill/>
        </p:spPr>
        <p:txBody>
          <a:bodyPr wrap="square" rtlCol="0">
            <a:spAutoFit/>
          </a:bodyPr>
          <a:lstStyle/>
          <a:p>
            <a:pPr algn="l"/>
            <a:r>
              <a:rPr lang="en-GB" sz="2000" b="1">
                <a:solidFill>
                  <a:srgbClr val="E87D1E"/>
                </a:solidFill>
              </a:rPr>
              <a:t>habe</a:t>
            </a:r>
            <a:endParaRPr lang="en-GB" sz="2000" b="1" dirty="0">
              <a:solidFill>
                <a:srgbClr val="E87D1E"/>
              </a:solidFill>
            </a:endParaRPr>
          </a:p>
        </p:txBody>
      </p:sp>
      <p:sp>
        <p:nvSpPr>
          <p:cNvPr id="23" name="TextBox 22"/>
          <p:cNvSpPr txBox="1"/>
          <p:nvPr/>
        </p:nvSpPr>
        <p:spPr>
          <a:xfrm>
            <a:off x="2154820" y="2389460"/>
            <a:ext cx="1215341" cy="400110"/>
          </a:xfrm>
          <a:prstGeom prst="rect">
            <a:avLst/>
          </a:prstGeom>
          <a:noFill/>
        </p:spPr>
        <p:txBody>
          <a:bodyPr wrap="square" rtlCol="0">
            <a:spAutoFit/>
          </a:bodyPr>
          <a:lstStyle/>
          <a:p>
            <a:pPr algn="l"/>
            <a:r>
              <a:rPr lang="en-GB" sz="2000" b="1">
                <a:solidFill>
                  <a:srgbClr val="E87D1E"/>
                </a:solidFill>
              </a:rPr>
              <a:t>Express</a:t>
            </a:r>
            <a:endParaRPr lang="en-GB" sz="2000" b="1" dirty="0">
              <a:solidFill>
                <a:srgbClr val="E87D1E"/>
              </a:solidFill>
            </a:endParaRPr>
          </a:p>
        </p:txBody>
      </p:sp>
      <p:sp>
        <p:nvSpPr>
          <p:cNvPr id="24" name="TextBox 23"/>
          <p:cNvSpPr txBox="1"/>
          <p:nvPr/>
        </p:nvSpPr>
        <p:spPr>
          <a:xfrm>
            <a:off x="1064996" y="2381635"/>
            <a:ext cx="1215341" cy="400110"/>
          </a:xfrm>
          <a:prstGeom prst="rect">
            <a:avLst/>
          </a:prstGeom>
          <a:noFill/>
        </p:spPr>
        <p:txBody>
          <a:bodyPr wrap="square" rtlCol="0">
            <a:spAutoFit/>
          </a:bodyPr>
          <a:lstStyle/>
          <a:p>
            <a:pPr algn="l"/>
            <a:r>
              <a:rPr lang="en-GB" sz="2000" b="1">
                <a:solidFill>
                  <a:srgbClr val="E87D1E"/>
                </a:solidFill>
              </a:rPr>
              <a:t>Intercity</a:t>
            </a:r>
            <a:endParaRPr lang="en-GB" sz="2000" b="1" dirty="0">
              <a:solidFill>
                <a:srgbClr val="E87D1E"/>
              </a:solidFill>
            </a:endParaRPr>
          </a:p>
        </p:txBody>
      </p:sp>
      <p:sp>
        <p:nvSpPr>
          <p:cNvPr id="25" name="TextBox 24"/>
          <p:cNvSpPr txBox="1"/>
          <p:nvPr/>
        </p:nvSpPr>
        <p:spPr>
          <a:xfrm>
            <a:off x="4198240" y="2361690"/>
            <a:ext cx="1215341" cy="400110"/>
          </a:xfrm>
          <a:prstGeom prst="rect">
            <a:avLst/>
          </a:prstGeom>
          <a:noFill/>
        </p:spPr>
        <p:txBody>
          <a:bodyPr wrap="square" rtlCol="0">
            <a:spAutoFit/>
          </a:bodyPr>
          <a:lstStyle/>
          <a:p>
            <a:pPr algn="l"/>
            <a:r>
              <a:rPr lang="en-GB" sz="2000" b="1">
                <a:solidFill>
                  <a:srgbClr val="E87D1E"/>
                </a:solidFill>
              </a:rPr>
              <a:t>fastest</a:t>
            </a:r>
            <a:endParaRPr lang="en-GB" sz="2000" b="1" dirty="0">
              <a:solidFill>
                <a:srgbClr val="E87D1E"/>
              </a:solidFill>
            </a:endParaRPr>
          </a:p>
        </p:txBody>
      </p:sp>
      <p:sp>
        <p:nvSpPr>
          <p:cNvPr id="26" name="TextBox 25"/>
          <p:cNvSpPr txBox="1"/>
          <p:nvPr/>
        </p:nvSpPr>
        <p:spPr>
          <a:xfrm>
            <a:off x="3168326" y="2673481"/>
            <a:ext cx="578575" cy="400110"/>
          </a:xfrm>
          <a:prstGeom prst="rect">
            <a:avLst/>
          </a:prstGeom>
          <a:noFill/>
        </p:spPr>
        <p:txBody>
          <a:bodyPr wrap="square" rtlCol="0">
            <a:spAutoFit/>
          </a:bodyPr>
          <a:lstStyle/>
          <a:p>
            <a:pPr algn="l"/>
            <a:r>
              <a:rPr lang="en-GB" sz="2000" b="1">
                <a:solidFill>
                  <a:srgbClr val="E87D1E"/>
                </a:solidFill>
              </a:rPr>
              <a:t>ist</a:t>
            </a:r>
            <a:endParaRPr lang="en-GB" sz="2000" b="1" dirty="0">
              <a:solidFill>
                <a:srgbClr val="E87D1E"/>
              </a:solidFill>
            </a:endParaRPr>
          </a:p>
        </p:txBody>
      </p:sp>
      <p:sp>
        <p:nvSpPr>
          <p:cNvPr id="27" name="TextBox 26"/>
          <p:cNvSpPr txBox="1"/>
          <p:nvPr/>
        </p:nvSpPr>
        <p:spPr>
          <a:xfrm>
            <a:off x="482280" y="2699585"/>
            <a:ext cx="607670" cy="400110"/>
          </a:xfrm>
          <a:prstGeom prst="rect">
            <a:avLst/>
          </a:prstGeom>
          <a:noFill/>
        </p:spPr>
        <p:txBody>
          <a:bodyPr wrap="square" rtlCol="0">
            <a:spAutoFit/>
          </a:bodyPr>
          <a:lstStyle/>
          <a:p>
            <a:pPr algn="l"/>
            <a:r>
              <a:rPr lang="en-GB" sz="2000" b="1">
                <a:solidFill>
                  <a:srgbClr val="E87D1E"/>
                </a:solidFill>
              </a:rPr>
              <a:t>Der</a:t>
            </a:r>
            <a:endParaRPr lang="en-GB" sz="2000" b="1" dirty="0">
              <a:solidFill>
                <a:srgbClr val="E87D1E"/>
              </a:solidFill>
            </a:endParaRPr>
          </a:p>
        </p:txBody>
      </p:sp>
      <p:sp>
        <p:nvSpPr>
          <p:cNvPr id="28" name="TextBox 27"/>
          <p:cNvSpPr txBox="1"/>
          <p:nvPr/>
        </p:nvSpPr>
        <p:spPr>
          <a:xfrm>
            <a:off x="5448537" y="2673481"/>
            <a:ext cx="1215341" cy="400110"/>
          </a:xfrm>
          <a:prstGeom prst="rect">
            <a:avLst/>
          </a:prstGeom>
          <a:noFill/>
        </p:spPr>
        <p:txBody>
          <a:bodyPr wrap="square" rtlCol="0">
            <a:spAutoFit/>
          </a:bodyPr>
          <a:lstStyle/>
          <a:p>
            <a:pPr algn="l"/>
            <a:r>
              <a:rPr lang="en-GB" sz="2000" b="1">
                <a:solidFill>
                  <a:srgbClr val="E87D1E"/>
                </a:solidFill>
              </a:rPr>
              <a:t>Zug</a:t>
            </a:r>
            <a:endParaRPr lang="en-GB" sz="2000" b="1" dirty="0">
              <a:solidFill>
                <a:srgbClr val="E87D1E"/>
              </a:solidFill>
            </a:endParaRPr>
          </a:p>
        </p:txBody>
      </p:sp>
      <p:sp>
        <p:nvSpPr>
          <p:cNvPr id="29" name="TextBox 28"/>
          <p:cNvSpPr txBox="1"/>
          <p:nvPr/>
        </p:nvSpPr>
        <p:spPr>
          <a:xfrm>
            <a:off x="3520658" y="2679781"/>
            <a:ext cx="609599" cy="400110"/>
          </a:xfrm>
          <a:prstGeom prst="rect">
            <a:avLst/>
          </a:prstGeom>
          <a:noFill/>
        </p:spPr>
        <p:txBody>
          <a:bodyPr wrap="square" rtlCol="0">
            <a:spAutoFit/>
          </a:bodyPr>
          <a:lstStyle/>
          <a:p>
            <a:pPr algn="l"/>
            <a:r>
              <a:rPr lang="en-GB" sz="2000" b="1">
                <a:solidFill>
                  <a:srgbClr val="E87D1E"/>
                </a:solidFill>
              </a:rPr>
              <a:t>der</a:t>
            </a:r>
            <a:endParaRPr lang="en-GB" sz="2000" b="1" dirty="0">
              <a:solidFill>
                <a:srgbClr val="E87D1E"/>
              </a:solidFill>
            </a:endParaRPr>
          </a:p>
        </p:txBody>
      </p:sp>
      <p:sp>
        <p:nvSpPr>
          <p:cNvPr id="30" name="TextBox 29"/>
          <p:cNvSpPr txBox="1"/>
          <p:nvPr/>
        </p:nvSpPr>
        <p:spPr>
          <a:xfrm>
            <a:off x="1274347" y="3122442"/>
            <a:ext cx="1488144" cy="400110"/>
          </a:xfrm>
          <a:prstGeom prst="rect">
            <a:avLst/>
          </a:prstGeom>
          <a:noFill/>
        </p:spPr>
        <p:txBody>
          <a:bodyPr wrap="square" rtlCol="0">
            <a:spAutoFit/>
          </a:bodyPr>
          <a:lstStyle/>
          <a:p>
            <a:pPr algn="l"/>
            <a:r>
              <a:rPr lang="en-GB" sz="2000" b="1">
                <a:solidFill>
                  <a:srgbClr val="E87D1E"/>
                </a:solidFill>
              </a:rPr>
              <a:t>Frankfurt</a:t>
            </a:r>
            <a:endParaRPr lang="en-GB" sz="2000" b="1" dirty="0">
              <a:solidFill>
                <a:srgbClr val="E87D1E"/>
              </a:solidFill>
            </a:endParaRPr>
          </a:p>
        </p:txBody>
      </p:sp>
      <p:sp>
        <p:nvSpPr>
          <p:cNvPr id="31" name="TextBox 30"/>
          <p:cNvSpPr txBox="1"/>
          <p:nvPr/>
        </p:nvSpPr>
        <p:spPr>
          <a:xfrm>
            <a:off x="6091163" y="2673481"/>
            <a:ext cx="1215341" cy="400110"/>
          </a:xfrm>
          <a:prstGeom prst="rect">
            <a:avLst/>
          </a:prstGeom>
          <a:noFill/>
        </p:spPr>
        <p:txBody>
          <a:bodyPr wrap="square" rtlCol="0">
            <a:spAutoFit/>
          </a:bodyPr>
          <a:lstStyle/>
          <a:p>
            <a:pPr algn="l"/>
            <a:r>
              <a:rPr lang="en-GB" sz="2000" b="1">
                <a:solidFill>
                  <a:srgbClr val="E87D1E"/>
                </a:solidFill>
              </a:rPr>
              <a:t>in</a:t>
            </a:r>
            <a:endParaRPr lang="en-GB" sz="2000" b="1" dirty="0">
              <a:solidFill>
                <a:srgbClr val="E87D1E"/>
              </a:solidFill>
            </a:endParaRPr>
          </a:p>
        </p:txBody>
      </p:sp>
      <p:sp>
        <p:nvSpPr>
          <p:cNvPr id="32" name="TextBox 31"/>
          <p:cNvSpPr txBox="1"/>
          <p:nvPr/>
        </p:nvSpPr>
        <p:spPr>
          <a:xfrm>
            <a:off x="6631326" y="2687537"/>
            <a:ext cx="1841213" cy="400110"/>
          </a:xfrm>
          <a:prstGeom prst="rect">
            <a:avLst/>
          </a:prstGeom>
          <a:noFill/>
        </p:spPr>
        <p:txBody>
          <a:bodyPr wrap="square" rtlCol="0">
            <a:spAutoFit/>
          </a:bodyPr>
          <a:lstStyle/>
          <a:p>
            <a:pPr algn="l"/>
            <a:r>
              <a:rPr lang="en-GB" sz="2000" b="1">
                <a:solidFill>
                  <a:srgbClr val="E87D1E"/>
                </a:solidFill>
              </a:rPr>
              <a:t>Deutschland</a:t>
            </a:r>
            <a:endParaRPr lang="en-GB" sz="2000" b="1" dirty="0">
              <a:solidFill>
                <a:srgbClr val="E87D1E"/>
              </a:solidFill>
            </a:endParaRPr>
          </a:p>
        </p:txBody>
      </p:sp>
      <p:sp>
        <p:nvSpPr>
          <p:cNvPr id="33" name="TextBox 32"/>
          <p:cNvSpPr txBox="1"/>
          <p:nvPr/>
        </p:nvSpPr>
        <p:spPr>
          <a:xfrm>
            <a:off x="529710" y="3122442"/>
            <a:ext cx="1215341" cy="400110"/>
          </a:xfrm>
          <a:prstGeom prst="rect">
            <a:avLst/>
          </a:prstGeom>
          <a:noFill/>
        </p:spPr>
        <p:txBody>
          <a:bodyPr wrap="square" rtlCol="0">
            <a:spAutoFit/>
          </a:bodyPr>
          <a:lstStyle/>
          <a:p>
            <a:pPr algn="l"/>
            <a:r>
              <a:rPr lang="en-GB" sz="2000" b="1">
                <a:solidFill>
                  <a:srgbClr val="E87D1E"/>
                </a:solidFill>
              </a:rPr>
              <a:t>From</a:t>
            </a:r>
            <a:endParaRPr lang="en-GB" sz="2000" b="1" dirty="0">
              <a:solidFill>
                <a:srgbClr val="E87D1E"/>
              </a:solidFill>
            </a:endParaRPr>
          </a:p>
        </p:txBody>
      </p:sp>
      <p:sp>
        <p:nvSpPr>
          <p:cNvPr id="34" name="TextBox 33"/>
          <p:cNvSpPr txBox="1"/>
          <p:nvPr/>
        </p:nvSpPr>
        <p:spPr>
          <a:xfrm>
            <a:off x="4130257" y="3099695"/>
            <a:ext cx="1215341" cy="400110"/>
          </a:xfrm>
          <a:prstGeom prst="rect">
            <a:avLst/>
          </a:prstGeom>
          <a:noFill/>
        </p:spPr>
        <p:txBody>
          <a:bodyPr wrap="square" rtlCol="0">
            <a:spAutoFit/>
          </a:bodyPr>
          <a:lstStyle/>
          <a:p>
            <a:pPr algn="l"/>
            <a:r>
              <a:rPr lang="en-GB" sz="2000" b="1">
                <a:solidFill>
                  <a:srgbClr val="E87D1E"/>
                </a:solidFill>
              </a:rPr>
              <a:t>reach</a:t>
            </a:r>
            <a:endParaRPr lang="en-GB" sz="2000" b="1" dirty="0">
              <a:solidFill>
                <a:srgbClr val="E87D1E"/>
              </a:solidFill>
            </a:endParaRPr>
          </a:p>
        </p:txBody>
      </p:sp>
      <p:sp>
        <p:nvSpPr>
          <p:cNvPr id="35" name="TextBox 34"/>
          <p:cNvSpPr txBox="1"/>
          <p:nvPr/>
        </p:nvSpPr>
        <p:spPr>
          <a:xfrm>
            <a:off x="6515463" y="3118640"/>
            <a:ext cx="1215341" cy="400110"/>
          </a:xfrm>
          <a:prstGeom prst="rect">
            <a:avLst/>
          </a:prstGeom>
          <a:noFill/>
        </p:spPr>
        <p:txBody>
          <a:bodyPr wrap="square" rtlCol="0">
            <a:spAutoFit/>
          </a:bodyPr>
          <a:lstStyle/>
          <a:p>
            <a:pPr algn="l"/>
            <a:r>
              <a:rPr lang="en-GB" sz="2000" b="1">
                <a:solidFill>
                  <a:srgbClr val="E87D1E"/>
                </a:solidFill>
              </a:rPr>
              <a:t>six</a:t>
            </a:r>
            <a:endParaRPr lang="en-GB" sz="2000" b="1" dirty="0">
              <a:solidFill>
                <a:srgbClr val="E87D1E"/>
              </a:solidFill>
            </a:endParaRPr>
          </a:p>
        </p:txBody>
      </p:sp>
      <p:sp>
        <p:nvSpPr>
          <p:cNvPr id="36" name="TextBox 35"/>
          <p:cNvSpPr txBox="1"/>
          <p:nvPr/>
        </p:nvSpPr>
        <p:spPr>
          <a:xfrm>
            <a:off x="8490899" y="3134108"/>
            <a:ext cx="1215341" cy="400110"/>
          </a:xfrm>
          <a:prstGeom prst="rect">
            <a:avLst/>
          </a:prstGeom>
          <a:noFill/>
        </p:spPr>
        <p:txBody>
          <a:bodyPr wrap="square" rtlCol="0">
            <a:spAutoFit/>
          </a:bodyPr>
          <a:lstStyle/>
          <a:p>
            <a:pPr algn="l"/>
            <a:r>
              <a:rPr lang="en-GB" sz="2000" b="1">
                <a:solidFill>
                  <a:srgbClr val="E87D1E"/>
                </a:solidFill>
              </a:rPr>
              <a:t>thirty</a:t>
            </a:r>
            <a:endParaRPr lang="en-GB" sz="2000" b="1" dirty="0">
              <a:solidFill>
                <a:srgbClr val="E87D1E"/>
              </a:solidFill>
            </a:endParaRPr>
          </a:p>
        </p:txBody>
      </p:sp>
      <p:sp>
        <p:nvSpPr>
          <p:cNvPr id="37" name="TextBox 36"/>
          <p:cNvSpPr txBox="1"/>
          <p:nvPr/>
        </p:nvSpPr>
        <p:spPr>
          <a:xfrm>
            <a:off x="2242272" y="3439803"/>
            <a:ext cx="1215341" cy="400110"/>
          </a:xfrm>
          <a:prstGeom prst="rect">
            <a:avLst/>
          </a:prstGeom>
          <a:noFill/>
        </p:spPr>
        <p:txBody>
          <a:bodyPr wrap="square" rtlCol="0">
            <a:spAutoFit/>
          </a:bodyPr>
          <a:lstStyle/>
          <a:p>
            <a:pPr algn="l"/>
            <a:r>
              <a:rPr lang="en-GB" sz="2000" b="1" dirty="0" err="1">
                <a:solidFill>
                  <a:srgbClr val="E87D1E"/>
                </a:solidFill>
              </a:rPr>
              <a:t>kann</a:t>
            </a:r>
            <a:endParaRPr lang="en-GB" sz="2000" b="1" dirty="0">
              <a:solidFill>
                <a:srgbClr val="E87D1E"/>
              </a:solidFill>
            </a:endParaRPr>
          </a:p>
        </p:txBody>
      </p:sp>
      <p:sp>
        <p:nvSpPr>
          <p:cNvPr id="38" name="TextBox 37"/>
          <p:cNvSpPr txBox="1"/>
          <p:nvPr/>
        </p:nvSpPr>
        <p:spPr>
          <a:xfrm>
            <a:off x="9438723" y="3142197"/>
            <a:ext cx="1215341" cy="400110"/>
          </a:xfrm>
          <a:prstGeom prst="rect">
            <a:avLst/>
          </a:prstGeom>
          <a:noFill/>
        </p:spPr>
        <p:txBody>
          <a:bodyPr wrap="square" rtlCol="0">
            <a:spAutoFit/>
          </a:bodyPr>
          <a:lstStyle/>
          <a:p>
            <a:pPr algn="l"/>
            <a:r>
              <a:rPr lang="en-GB" sz="2000" b="1">
                <a:solidFill>
                  <a:srgbClr val="E87D1E"/>
                </a:solidFill>
              </a:rPr>
              <a:t>six</a:t>
            </a:r>
            <a:endParaRPr lang="en-GB" sz="2000" b="1" dirty="0">
              <a:solidFill>
                <a:srgbClr val="E87D1E"/>
              </a:solidFill>
            </a:endParaRPr>
          </a:p>
        </p:txBody>
      </p:sp>
      <p:sp>
        <p:nvSpPr>
          <p:cNvPr id="42" name="TextBox 41"/>
          <p:cNvSpPr txBox="1"/>
          <p:nvPr/>
        </p:nvSpPr>
        <p:spPr>
          <a:xfrm>
            <a:off x="2795929" y="5004280"/>
            <a:ext cx="1215341" cy="400110"/>
          </a:xfrm>
          <a:prstGeom prst="rect">
            <a:avLst/>
          </a:prstGeom>
          <a:noFill/>
        </p:spPr>
        <p:txBody>
          <a:bodyPr wrap="square" rtlCol="0">
            <a:spAutoFit/>
          </a:bodyPr>
          <a:lstStyle/>
          <a:p>
            <a:pPr algn="l"/>
            <a:r>
              <a:rPr lang="en-GB" sz="2000" b="1">
                <a:solidFill>
                  <a:srgbClr val="E87D1E"/>
                </a:solidFill>
              </a:rPr>
              <a:t>Zug</a:t>
            </a:r>
            <a:endParaRPr lang="en-GB" sz="2000" b="1" dirty="0">
              <a:solidFill>
                <a:srgbClr val="E87D1E"/>
              </a:solidFill>
            </a:endParaRPr>
          </a:p>
        </p:txBody>
      </p:sp>
      <p:sp>
        <p:nvSpPr>
          <p:cNvPr id="43" name="TextBox 42"/>
          <p:cNvSpPr txBox="1"/>
          <p:nvPr/>
        </p:nvSpPr>
        <p:spPr>
          <a:xfrm>
            <a:off x="2147103" y="5004280"/>
            <a:ext cx="706409" cy="400110"/>
          </a:xfrm>
          <a:prstGeom prst="rect">
            <a:avLst/>
          </a:prstGeom>
          <a:noFill/>
        </p:spPr>
        <p:txBody>
          <a:bodyPr wrap="square" rtlCol="0">
            <a:spAutoFit/>
          </a:bodyPr>
          <a:lstStyle/>
          <a:p>
            <a:pPr algn="l"/>
            <a:r>
              <a:rPr lang="en-GB" sz="2000" b="1">
                <a:solidFill>
                  <a:srgbClr val="E87D1E"/>
                </a:solidFill>
              </a:rPr>
              <a:t>der</a:t>
            </a:r>
            <a:endParaRPr lang="en-GB" sz="2000" b="1" dirty="0">
              <a:solidFill>
                <a:srgbClr val="E87D1E"/>
              </a:solidFill>
            </a:endParaRPr>
          </a:p>
        </p:txBody>
      </p:sp>
      <p:sp>
        <p:nvSpPr>
          <p:cNvPr id="44" name="TextBox 43"/>
          <p:cNvSpPr txBox="1"/>
          <p:nvPr/>
        </p:nvSpPr>
        <p:spPr>
          <a:xfrm>
            <a:off x="1364381" y="5006310"/>
            <a:ext cx="877892" cy="400110"/>
          </a:xfrm>
          <a:prstGeom prst="rect">
            <a:avLst/>
          </a:prstGeom>
          <a:noFill/>
        </p:spPr>
        <p:txBody>
          <a:bodyPr wrap="square" rtlCol="0">
            <a:spAutoFit/>
          </a:bodyPr>
          <a:lstStyle/>
          <a:p>
            <a:pPr algn="l"/>
            <a:r>
              <a:rPr lang="en-GB" sz="2000" b="1">
                <a:solidFill>
                  <a:srgbClr val="E87D1E"/>
                </a:solidFill>
              </a:rPr>
              <a:t>fährt</a:t>
            </a:r>
            <a:endParaRPr lang="en-GB" sz="2000" b="1" dirty="0">
              <a:solidFill>
                <a:srgbClr val="E87D1E"/>
              </a:solidFill>
            </a:endParaRPr>
          </a:p>
        </p:txBody>
      </p:sp>
      <p:sp>
        <p:nvSpPr>
          <p:cNvPr id="45" name="TextBox 44"/>
          <p:cNvSpPr txBox="1"/>
          <p:nvPr/>
        </p:nvSpPr>
        <p:spPr>
          <a:xfrm>
            <a:off x="3777384" y="4661582"/>
            <a:ext cx="1215341" cy="400110"/>
          </a:xfrm>
          <a:prstGeom prst="rect">
            <a:avLst/>
          </a:prstGeom>
          <a:noFill/>
        </p:spPr>
        <p:txBody>
          <a:bodyPr wrap="square" rtlCol="0">
            <a:spAutoFit/>
          </a:bodyPr>
          <a:lstStyle/>
          <a:p>
            <a:pPr algn="l"/>
            <a:r>
              <a:rPr lang="en-GB" sz="2000" b="1">
                <a:solidFill>
                  <a:srgbClr val="E87D1E"/>
                </a:solidFill>
              </a:rPr>
              <a:t>Brussels</a:t>
            </a:r>
            <a:endParaRPr lang="en-GB" sz="2000" b="1" dirty="0">
              <a:solidFill>
                <a:srgbClr val="E87D1E"/>
              </a:solidFill>
            </a:endParaRPr>
          </a:p>
        </p:txBody>
      </p:sp>
      <p:sp>
        <p:nvSpPr>
          <p:cNvPr id="46" name="TextBox 45"/>
          <p:cNvSpPr txBox="1"/>
          <p:nvPr/>
        </p:nvSpPr>
        <p:spPr>
          <a:xfrm>
            <a:off x="666676" y="4661582"/>
            <a:ext cx="1215341" cy="400110"/>
          </a:xfrm>
          <a:prstGeom prst="rect">
            <a:avLst/>
          </a:prstGeom>
          <a:noFill/>
        </p:spPr>
        <p:txBody>
          <a:bodyPr wrap="square" rtlCol="0">
            <a:spAutoFit/>
          </a:bodyPr>
          <a:lstStyle/>
          <a:p>
            <a:pPr algn="l"/>
            <a:r>
              <a:rPr lang="en-GB" sz="2000" b="1">
                <a:solidFill>
                  <a:srgbClr val="E87D1E"/>
                </a:solidFill>
              </a:rPr>
              <a:t>First</a:t>
            </a:r>
            <a:endParaRPr lang="en-GB" sz="2000" b="1" dirty="0">
              <a:solidFill>
                <a:srgbClr val="E87D1E"/>
              </a:solidFill>
            </a:endParaRPr>
          </a:p>
        </p:txBody>
      </p:sp>
      <p:sp>
        <p:nvSpPr>
          <p:cNvPr id="47" name="TextBox 46"/>
          <p:cNvSpPr txBox="1"/>
          <p:nvPr/>
        </p:nvSpPr>
        <p:spPr>
          <a:xfrm>
            <a:off x="4732489" y="4211467"/>
            <a:ext cx="1215341" cy="400110"/>
          </a:xfrm>
          <a:prstGeom prst="rect">
            <a:avLst/>
          </a:prstGeom>
          <a:noFill/>
        </p:spPr>
        <p:txBody>
          <a:bodyPr wrap="square" rtlCol="0">
            <a:spAutoFit/>
          </a:bodyPr>
          <a:lstStyle/>
          <a:p>
            <a:pPr algn="l"/>
            <a:r>
              <a:rPr lang="en-GB" sz="2000" b="1">
                <a:solidFill>
                  <a:srgbClr val="E87D1E"/>
                </a:solidFill>
              </a:rPr>
              <a:t>sehr</a:t>
            </a:r>
            <a:endParaRPr lang="en-GB" sz="2000" b="1" dirty="0">
              <a:solidFill>
                <a:srgbClr val="E87D1E"/>
              </a:solidFill>
            </a:endParaRPr>
          </a:p>
        </p:txBody>
      </p:sp>
      <p:sp>
        <p:nvSpPr>
          <p:cNvPr id="48" name="TextBox 47"/>
          <p:cNvSpPr txBox="1"/>
          <p:nvPr/>
        </p:nvSpPr>
        <p:spPr>
          <a:xfrm>
            <a:off x="2340551" y="4226056"/>
            <a:ext cx="1215341" cy="400110"/>
          </a:xfrm>
          <a:prstGeom prst="rect">
            <a:avLst/>
          </a:prstGeom>
          <a:noFill/>
        </p:spPr>
        <p:txBody>
          <a:bodyPr wrap="square" rtlCol="0">
            <a:spAutoFit/>
          </a:bodyPr>
          <a:lstStyle/>
          <a:p>
            <a:pPr algn="l"/>
            <a:r>
              <a:rPr lang="en-GB" sz="2000" b="1">
                <a:solidFill>
                  <a:srgbClr val="E87D1E"/>
                </a:solidFill>
              </a:rPr>
              <a:t>es</a:t>
            </a:r>
            <a:endParaRPr lang="en-GB" sz="2000" b="1" dirty="0">
              <a:solidFill>
                <a:srgbClr val="E87D1E"/>
              </a:solidFill>
            </a:endParaRPr>
          </a:p>
        </p:txBody>
      </p:sp>
      <p:sp>
        <p:nvSpPr>
          <p:cNvPr id="49" name="TextBox 48"/>
          <p:cNvSpPr txBox="1"/>
          <p:nvPr/>
        </p:nvSpPr>
        <p:spPr>
          <a:xfrm>
            <a:off x="1803062" y="4232481"/>
            <a:ext cx="547457" cy="400110"/>
          </a:xfrm>
          <a:prstGeom prst="rect">
            <a:avLst/>
          </a:prstGeom>
          <a:noFill/>
        </p:spPr>
        <p:txBody>
          <a:bodyPr wrap="square" rtlCol="0">
            <a:spAutoFit/>
          </a:bodyPr>
          <a:lstStyle/>
          <a:p>
            <a:pPr algn="l"/>
            <a:r>
              <a:rPr lang="en-GB" sz="2000" b="1">
                <a:solidFill>
                  <a:srgbClr val="E87D1E"/>
                </a:solidFill>
              </a:rPr>
              <a:t>ist</a:t>
            </a:r>
            <a:endParaRPr lang="en-GB" sz="2000" b="1" dirty="0">
              <a:solidFill>
                <a:srgbClr val="E87D1E"/>
              </a:solidFill>
            </a:endParaRPr>
          </a:p>
        </p:txBody>
      </p:sp>
      <p:sp>
        <p:nvSpPr>
          <p:cNvPr id="50" name="TextBox 49"/>
          <p:cNvSpPr txBox="1"/>
          <p:nvPr/>
        </p:nvSpPr>
        <p:spPr>
          <a:xfrm>
            <a:off x="1098060" y="4220931"/>
            <a:ext cx="688425" cy="400110"/>
          </a:xfrm>
          <a:prstGeom prst="rect">
            <a:avLst/>
          </a:prstGeom>
          <a:noFill/>
        </p:spPr>
        <p:txBody>
          <a:bodyPr wrap="square" rtlCol="0">
            <a:spAutoFit/>
          </a:bodyPr>
          <a:lstStyle/>
          <a:p>
            <a:pPr algn="l"/>
            <a:r>
              <a:rPr lang="en-GB" sz="2000" b="1">
                <a:solidFill>
                  <a:srgbClr val="E87D1E"/>
                </a:solidFill>
              </a:rPr>
              <a:t>Zug</a:t>
            </a:r>
            <a:endParaRPr lang="en-GB" sz="2000" b="1" dirty="0">
              <a:solidFill>
                <a:srgbClr val="E87D1E"/>
              </a:solidFill>
            </a:endParaRPr>
          </a:p>
        </p:txBody>
      </p:sp>
      <p:sp>
        <p:nvSpPr>
          <p:cNvPr id="51" name="TextBox 50"/>
          <p:cNvSpPr txBox="1"/>
          <p:nvPr/>
        </p:nvSpPr>
        <p:spPr>
          <a:xfrm>
            <a:off x="4849726" y="3894161"/>
            <a:ext cx="1740523" cy="400110"/>
          </a:xfrm>
          <a:prstGeom prst="rect">
            <a:avLst/>
          </a:prstGeom>
          <a:noFill/>
        </p:spPr>
        <p:txBody>
          <a:bodyPr wrap="square" rtlCol="0">
            <a:spAutoFit/>
          </a:bodyPr>
          <a:lstStyle/>
          <a:p>
            <a:pPr algn="l"/>
            <a:r>
              <a:rPr lang="en-GB" sz="2000" b="1" dirty="0" err="1">
                <a:solidFill>
                  <a:srgbClr val="E87D1E"/>
                </a:solidFill>
              </a:rPr>
              <a:t>comfotable</a:t>
            </a:r>
            <a:endParaRPr lang="en-GB" sz="2000" b="1" dirty="0">
              <a:solidFill>
                <a:srgbClr val="E87D1E"/>
              </a:solidFill>
            </a:endParaRPr>
          </a:p>
        </p:txBody>
      </p:sp>
      <p:sp>
        <p:nvSpPr>
          <p:cNvPr id="52" name="TextBox 51"/>
          <p:cNvSpPr txBox="1"/>
          <p:nvPr/>
        </p:nvSpPr>
        <p:spPr>
          <a:xfrm>
            <a:off x="2868235" y="3903798"/>
            <a:ext cx="1415705" cy="400110"/>
          </a:xfrm>
          <a:prstGeom prst="rect">
            <a:avLst/>
          </a:prstGeom>
          <a:noFill/>
        </p:spPr>
        <p:txBody>
          <a:bodyPr wrap="square" rtlCol="0">
            <a:spAutoFit/>
          </a:bodyPr>
          <a:lstStyle/>
          <a:p>
            <a:pPr algn="l"/>
            <a:r>
              <a:rPr lang="en-GB" sz="2000" b="1">
                <a:solidFill>
                  <a:srgbClr val="E87D1E"/>
                </a:solidFill>
              </a:rPr>
              <a:t>normally</a:t>
            </a:r>
            <a:endParaRPr lang="en-GB" sz="2000" b="1" dirty="0">
              <a:solidFill>
                <a:srgbClr val="E87D1E"/>
              </a:solidFill>
            </a:endParaRPr>
          </a:p>
        </p:txBody>
      </p:sp>
      <p:sp>
        <p:nvSpPr>
          <p:cNvPr id="53" name="TextBox 52"/>
          <p:cNvSpPr txBox="1"/>
          <p:nvPr/>
        </p:nvSpPr>
        <p:spPr>
          <a:xfrm>
            <a:off x="1064996" y="3868614"/>
            <a:ext cx="1215341" cy="400110"/>
          </a:xfrm>
          <a:prstGeom prst="rect">
            <a:avLst/>
          </a:prstGeom>
          <a:noFill/>
        </p:spPr>
        <p:txBody>
          <a:bodyPr wrap="square" rtlCol="0">
            <a:spAutoFit/>
          </a:bodyPr>
          <a:lstStyle/>
          <a:p>
            <a:pPr algn="l"/>
            <a:r>
              <a:rPr lang="en-GB" sz="2000" b="1">
                <a:solidFill>
                  <a:srgbClr val="E87D1E"/>
                </a:solidFill>
              </a:rPr>
              <a:t>the</a:t>
            </a:r>
            <a:endParaRPr lang="en-GB" sz="2000" b="1" dirty="0">
              <a:solidFill>
                <a:srgbClr val="E87D1E"/>
              </a:solidFill>
            </a:endParaRPr>
          </a:p>
        </p:txBody>
      </p:sp>
      <p:sp>
        <p:nvSpPr>
          <p:cNvPr id="54" name="TextBox 53"/>
          <p:cNvSpPr txBox="1"/>
          <p:nvPr/>
        </p:nvSpPr>
        <p:spPr>
          <a:xfrm>
            <a:off x="657203" y="3869220"/>
            <a:ext cx="482239" cy="400110"/>
          </a:xfrm>
          <a:prstGeom prst="rect">
            <a:avLst/>
          </a:prstGeom>
          <a:noFill/>
        </p:spPr>
        <p:txBody>
          <a:bodyPr wrap="square" rtlCol="0">
            <a:spAutoFit/>
          </a:bodyPr>
          <a:lstStyle/>
          <a:p>
            <a:pPr algn="l"/>
            <a:r>
              <a:rPr lang="en-GB" sz="2000" b="1">
                <a:solidFill>
                  <a:srgbClr val="E87D1E"/>
                </a:solidFill>
              </a:rPr>
              <a:t>In</a:t>
            </a:r>
            <a:endParaRPr lang="en-GB" sz="2000" b="1" dirty="0">
              <a:solidFill>
                <a:srgbClr val="E87D1E"/>
              </a:solidFill>
            </a:endParaRPr>
          </a:p>
        </p:txBody>
      </p:sp>
      <p:sp>
        <p:nvSpPr>
          <p:cNvPr id="55" name="TextBox 54"/>
          <p:cNvSpPr txBox="1"/>
          <p:nvPr/>
        </p:nvSpPr>
        <p:spPr>
          <a:xfrm>
            <a:off x="9438723" y="3434174"/>
            <a:ext cx="1215341" cy="400110"/>
          </a:xfrm>
          <a:prstGeom prst="rect">
            <a:avLst/>
          </a:prstGeom>
          <a:noFill/>
        </p:spPr>
        <p:txBody>
          <a:bodyPr wrap="square" rtlCol="0">
            <a:spAutoFit/>
          </a:bodyPr>
          <a:lstStyle/>
          <a:p>
            <a:pPr algn="l"/>
            <a:r>
              <a:rPr lang="en-GB" sz="2000" b="1">
                <a:solidFill>
                  <a:srgbClr val="E87D1E"/>
                </a:solidFill>
              </a:rPr>
              <a:t>Minuten</a:t>
            </a:r>
            <a:endParaRPr lang="en-GB" sz="2000" b="1" dirty="0">
              <a:solidFill>
                <a:srgbClr val="E87D1E"/>
              </a:solidFill>
            </a:endParaRPr>
          </a:p>
        </p:txBody>
      </p:sp>
      <p:sp>
        <p:nvSpPr>
          <p:cNvPr id="56" name="TextBox 55"/>
          <p:cNvSpPr txBox="1"/>
          <p:nvPr/>
        </p:nvSpPr>
        <p:spPr>
          <a:xfrm>
            <a:off x="6837362" y="3435441"/>
            <a:ext cx="1215341" cy="400110"/>
          </a:xfrm>
          <a:prstGeom prst="rect">
            <a:avLst/>
          </a:prstGeom>
          <a:noFill/>
        </p:spPr>
        <p:txBody>
          <a:bodyPr wrap="square" rtlCol="0">
            <a:spAutoFit/>
          </a:bodyPr>
          <a:lstStyle/>
          <a:p>
            <a:pPr algn="l"/>
            <a:r>
              <a:rPr lang="en-GB" sz="2000" b="1">
                <a:solidFill>
                  <a:srgbClr val="E87D1E"/>
                </a:solidFill>
              </a:rPr>
              <a:t>und</a:t>
            </a:r>
            <a:endParaRPr lang="en-GB" sz="2000" b="1" dirty="0">
              <a:solidFill>
                <a:srgbClr val="E87D1E"/>
              </a:solidFill>
            </a:endParaRPr>
          </a:p>
        </p:txBody>
      </p:sp>
      <p:sp>
        <p:nvSpPr>
          <p:cNvPr id="57" name="TextBox 56"/>
          <p:cNvSpPr txBox="1"/>
          <p:nvPr/>
        </p:nvSpPr>
        <p:spPr>
          <a:xfrm>
            <a:off x="5699566" y="3447231"/>
            <a:ext cx="1215341" cy="400110"/>
          </a:xfrm>
          <a:prstGeom prst="rect">
            <a:avLst/>
          </a:prstGeom>
          <a:noFill/>
        </p:spPr>
        <p:txBody>
          <a:bodyPr wrap="square" rtlCol="0">
            <a:spAutoFit/>
          </a:bodyPr>
          <a:lstStyle/>
          <a:p>
            <a:pPr algn="l"/>
            <a:r>
              <a:rPr lang="en-GB" sz="2000" b="1">
                <a:solidFill>
                  <a:srgbClr val="E87D1E"/>
                </a:solidFill>
              </a:rPr>
              <a:t>Stunden</a:t>
            </a:r>
            <a:endParaRPr lang="en-GB" sz="2000" b="1" dirty="0">
              <a:solidFill>
                <a:srgbClr val="E87D1E"/>
              </a:solidFill>
            </a:endParaRPr>
          </a:p>
        </p:txBody>
      </p:sp>
      <p:sp>
        <p:nvSpPr>
          <p:cNvPr id="58" name="TextBox 57"/>
          <p:cNvSpPr txBox="1"/>
          <p:nvPr/>
        </p:nvSpPr>
        <p:spPr>
          <a:xfrm>
            <a:off x="4578311" y="3439803"/>
            <a:ext cx="1215341" cy="400110"/>
          </a:xfrm>
          <a:prstGeom prst="rect">
            <a:avLst/>
          </a:prstGeom>
          <a:noFill/>
        </p:spPr>
        <p:txBody>
          <a:bodyPr wrap="square" rtlCol="0">
            <a:spAutoFit/>
          </a:bodyPr>
          <a:lstStyle/>
          <a:p>
            <a:pPr algn="l"/>
            <a:r>
              <a:rPr lang="en-GB" sz="2000" b="1">
                <a:solidFill>
                  <a:srgbClr val="E87D1E"/>
                </a:solidFill>
              </a:rPr>
              <a:t>in</a:t>
            </a:r>
            <a:endParaRPr lang="en-GB" sz="2000" b="1" dirty="0">
              <a:solidFill>
                <a:srgbClr val="E87D1E"/>
              </a:solidFill>
            </a:endParaRPr>
          </a:p>
        </p:txBody>
      </p:sp>
      <p:sp>
        <p:nvSpPr>
          <p:cNvPr id="59" name="TextBox 58"/>
          <p:cNvSpPr txBox="1"/>
          <p:nvPr/>
        </p:nvSpPr>
        <p:spPr>
          <a:xfrm>
            <a:off x="3507500" y="3437590"/>
            <a:ext cx="1215341" cy="400110"/>
          </a:xfrm>
          <a:prstGeom prst="rect">
            <a:avLst/>
          </a:prstGeom>
          <a:noFill/>
        </p:spPr>
        <p:txBody>
          <a:bodyPr wrap="square" rtlCol="0">
            <a:spAutoFit/>
          </a:bodyPr>
          <a:lstStyle/>
          <a:p>
            <a:pPr algn="l"/>
            <a:r>
              <a:rPr lang="en-GB" sz="2000" b="1">
                <a:solidFill>
                  <a:srgbClr val="E87D1E"/>
                </a:solidFill>
              </a:rPr>
              <a:t>London</a:t>
            </a:r>
            <a:endParaRPr lang="en-GB" sz="2000" b="1" dirty="0">
              <a:solidFill>
                <a:srgbClr val="E87D1E"/>
              </a:solidFill>
            </a:endParaRPr>
          </a:p>
        </p:txBody>
      </p:sp>
      <p:sp>
        <p:nvSpPr>
          <p:cNvPr id="60" name="TextBox 59"/>
          <p:cNvSpPr txBox="1"/>
          <p:nvPr/>
        </p:nvSpPr>
        <p:spPr>
          <a:xfrm>
            <a:off x="2897796" y="3439803"/>
            <a:ext cx="1215341" cy="400110"/>
          </a:xfrm>
          <a:prstGeom prst="rect">
            <a:avLst/>
          </a:prstGeom>
          <a:noFill/>
        </p:spPr>
        <p:txBody>
          <a:bodyPr wrap="square" rtlCol="0">
            <a:spAutoFit/>
          </a:bodyPr>
          <a:lstStyle/>
          <a:p>
            <a:pPr algn="l"/>
            <a:r>
              <a:rPr lang="en-GB" sz="2000" b="1">
                <a:solidFill>
                  <a:srgbClr val="E87D1E"/>
                </a:solidFill>
              </a:rPr>
              <a:t>man</a:t>
            </a:r>
            <a:endParaRPr lang="en-GB" sz="2000" b="1" dirty="0">
              <a:solidFill>
                <a:srgbClr val="E87D1E"/>
              </a:solidFill>
            </a:endParaRPr>
          </a:p>
        </p:txBody>
      </p:sp>
      <p:sp>
        <p:nvSpPr>
          <p:cNvPr id="64" name="TextBox 63"/>
          <p:cNvSpPr txBox="1"/>
          <p:nvPr/>
        </p:nvSpPr>
        <p:spPr>
          <a:xfrm>
            <a:off x="4713194" y="5814207"/>
            <a:ext cx="1215341" cy="400110"/>
          </a:xfrm>
          <a:prstGeom prst="rect">
            <a:avLst/>
          </a:prstGeom>
          <a:noFill/>
        </p:spPr>
        <p:txBody>
          <a:bodyPr wrap="square" rtlCol="0">
            <a:spAutoFit/>
          </a:bodyPr>
          <a:lstStyle/>
          <a:p>
            <a:pPr algn="l"/>
            <a:r>
              <a:rPr lang="en-GB" sz="2000" b="1">
                <a:solidFill>
                  <a:srgbClr val="E87D1E"/>
                </a:solidFill>
              </a:rPr>
              <a:t>nach</a:t>
            </a:r>
            <a:endParaRPr lang="en-GB" sz="2000" b="1" dirty="0">
              <a:solidFill>
                <a:srgbClr val="E87D1E"/>
              </a:solidFill>
            </a:endParaRPr>
          </a:p>
        </p:txBody>
      </p:sp>
      <p:sp>
        <p:nvSpPr>
          <p:cNvPr id="65" name="TextBox 64"/>
          <p:cNvSpPr txBox="1"/>
          <p:nvPr/>
        </p:nvSpPr>
        <p:spPr>
          <a:xfrm>
            <a:off x="2365906" y="5783377"/>
            <a:ext cx="1215341" cy="400110"/>
          </a:xfrm>
          <a:prstGeom prst="rect">
            <a:avLst/>
          </a:prstGeom>
          <a:noFill/>
        </p:spPr>
        <p:txBody>
          <a:bodyPr wrap="square" rtlCol="0">
            <a:spAutoFit/>
          </a:bodyPr>
          <a:lstStyle/>
          <a:p>
            <a:pPr algn="l"/>
            <a:r>
              <a:rPr lang="en-GB" sz="2000" b="1">
                <a:solidFill>
                  <a:srgbClr val="E87D1E"/>
                </a:solidFill>
              </a:rPr>
              <a:t>man</a:t>
            </a:r>
            <a:endParaRPr lang="en-GB" sz="2000" b="1" dirty="0">
              <a:solidFill>
                <a:srgbClr val="E87D1E"/>
              </a:solidFill>
            </a:endParaRPr>
          </a:p>
        </p:txBody>
      </p:sp>
      <p:sp>
        <p:nvSpPr>
          <p:cNvPr id="66" name="TextBox 65"/>
          <p:cNvSpPr txBox="1"/>
          <p:nvPr/>
        </p:nvSpPr>
        <p:spPr>
          <a:xfrm>
            <a:off x="1293409" y="5798792"/>
            <a:ext cx="1215341" cy="400110"/>
          </a:xfrm>
          <a:prstGeom prst="rect">
            <a:avLst/>
          </a:prstGeom>
          <a:noFill/>
        </p:spPr>
        <p:txBody>
          <a:bodyPr wrap="square" rtlCol="0">
            <a:spAutoFit/>
          </a:bodyPr>
          <a:lstStyle/>
          <a:p>
            <a:pPr algn="l"/>
            <a:r>
              <a:rPr lang="en-GB" sz="2000" b="1">
                <a:solidFill>
                  <a:srgbClr val="E87D1E"/>
                </a:solidFill>
              </a:rPr>
              <a:t>nimmt</a:t>
            </a:r>
            <a:endParaRPr lang="en-GB" sz="2000" b="1" dirty="0">
              <a:solidFill>
                <a:srgbClr val="E87D1E"/>
              </a:solidFill>
            </a:endParaRPr>
          </a:p>
        </p:txBody>
      </p:sp>
      <p:sp>
        <p:nvSpPr>
          <p:cNvPr id="69" name="TextBox 68"/>
          <p:cNvSpPr txBox="1"/>
          <p:nvPr/>
        </p:nvSpPr>
        <p:spPr>
          <a:xfrm>
            <a:off x="5392077" y="5498342"/>
            <a:ext cx="1215341" cy="400110"/>
          </a:xfrm>
          <a:prstGeom prst="rect">
            <a:avLst/>
          </a:prstGeom>
          <a:noFill/>
        </p:spPr>
        <p:txBody>
          <a:bodyPr wrap="square" rtlCol="0">
            <a:spAutoFit/>
          </a:bodyPr>
          <a:lstStyle/>
          <a:p>
            <a:pPr algn="l"/>
            <a:r>
              <a:rPr lang="en-GB" sz="2000" b="1" dirty="0">
                <a:solidFill>
                  <a:srgbClr val="E87D1E"/>
                </a:solidFill>
              </a:rPr>
              <a:t>London</a:t>
            </a:r>
          </a:p>
        </p:txBody>
      </p:sp>
      <p:sp>
        <p:nvSpPr>
          <p:cNvPr id="70" name="TextBox 69"/>
          <p:cNvSpPr txBox="1"/>
          <p:nvPr/>
        </p:nvSpPr>
        <p:spPr>
          <a:xfrm>
            <a:off x="3466198" y="5482129"/>
            <a:ext cx="1215341" cy="400110"/>
          </a:xfrm>
          <a:prstGeom prst="rect">
            <a:avLst/>
          </a:prstGeom>
          <a:noFill/>
        </p:spPr>
        <p:txBody>
          <a:bodyPr wrap="square" rtlCol="0">
            <a:spAutoFit/>
          </a:bodyPr>
          <a:lstStyle/>
          <a:p>
            <a:pPr algn="l"/>
            <a:r>
              <a:rPr lang="en-GB" sz="2000" b="1">
                <a:solidFill>
                  <a:srgbClr val="E87D1E"/>
                </a:solidFill>
              </a:rPr>
              <a:t>Eurostar</a:t>
            </a:r>
            <a:endParaRPr lang="en-GB" sz="2000" b="1" dirty="0">
              <a:solidFill>
                <a:srgbClr val="E87D1E"/>
              </a:solidFill>
            </a:endParaRPr>
          </a:p>
        </p:txBody>
      </p:sp>
      <p:sp>
        <p:nvSpPr>
          <p:cNvPr id="71" name="TextBox 70"/>
          <p:cNvSpPr txBox="1"/>
          <p:nvPr/>
        </p:nvSpPr>
        <p:spPr>
          <a:xfrm>
            <a:off x="2754773" y="5481281"/>
            <a:ext cx="1215341" cy="400110"/>
          </a:xfrm>
          <a:prstGeom prst="rect">
            <a:avLst/>
          </a:prstGeom>
          <a:noFill/>
        </p:spPr>
        <p:txBody>
          <a:bodyPr wrap="square" rtlCol="0">
            <a:spAutoFit/>
          </a:bodyPr>
          <a:lstStyle/>
          <a:p>
            <a:pPr algn="l"/>
            <a:r>
              <a:rPr lang="en-GB" sz="2000" b="1">
                <a:solidFill>
                  <a:srgbClr val="E87D1E"/>
                </a:solidFill>
              </a:rPr>
              <a:t>the</a:t>
            </a:r>
            <a:endParaRPr lang="en-GB" sz="2000" b="1" dirty="0">
              <a:solidFill>
                <a:srgbClr val="E87D1E"/>
              </a:solidFill>
            </a:endParaRPr>
          </a:p>
        </p:txBody>
      </p:sp>
      <p:sp>
        <p:nvSpPr>
          <p:cNvPr id="72" name="TextBox 71"/>
          <p:cNvSpPr txBox="1"/>
          <p:nvPr/>
        </p:nvSpPr>
        <p:spPr>
          <a:xfrm>
            <a:off x="654084" y="5498342"/>
            <a:ext cx="1215341" cy="400110"/>
          </a:xfrm>
          <a:prstGeom prst="rect">
            <a:avLst/>
          </a:prstGeom>
          <a:noFill/>
        </p:spPr>
        <p:txBody>
          <a:bodyPr wrap="square" rtlCol="0">
            <a:spAutoFit/>
          </a:bodyPr>
          <a:lstStyle/>
          <a:p>
            <a:pPr algn="l"/>
            <a:r>
              <a:rPr lang="en-GB" sz="2000" b="1">
                <a:solidFill>
                  <a:srgbClr val="E87D1E"/>
                </a:solidFill>
              </a:rPr>
              <a:t>There</a:t>
            </a:r>
            <a:endParaRPr lang="en-GB" sz="2000" b="1" dirty="0">
              <a:solidFill>
                <a:srgbClr val="E87D1E"/>
              </a:solidFill>
            </a:endParaRPr>
          </a:p>
        </p:txBody>
      </p:sp>
      <p:pic>
        <p:nvPicPr>
          <p:cNvPr id="11" name="Picture 10"/>
          <p:cNvPicPr>
            <a:picLocks noChangeAspect="1"/>
          </p:cNvPicPr>
          <p:nvPr/>
        </p:nvPicPr>
        <p:blipFill>
          <a:blip r:embed="rId3"/>
          <a:stretch>
            <a:fillRect/>
          </a:stretch>
        </p:blipFill>
        <p:spPr>
          <a:xfrm>
            <a:off x="3407168" y="4962992"/>
            <a:ext cx="1280271" cy="542591"/>
          </a:xfrm>
          <a:prstGeom prst="rect">
            <a:avLst/>
          </a:prstGeom>
        </p:spPr>
      </p:pic>
      <p:sp>
        <p:nvSpPr>
          <p:cNvPr id="67" name="TextBox 66">
            <a:extLst>
              <a:ext uri="{FF2B5EF4-FFF2-40B4-BE49-F238E27FC236}">
                <a16:creationId xmlns:a16="http://schemas.microsoft.com/office/drawing/2014/main" id="{428E06FD-377B-48B6-B94A-37A510A40AC3}"/>
              </a:ext>
            </a:extLst>
          </p:cNvPr>
          <p:cNvSpPr txBox="1"/>
          <p:nvPr/>
        </p:nvSpPr>
        <p:spPr>
          <a:xfrm>
            <a:off x="3170403" y="6396335"/>
            <a:ext cx="3234726" cy="461665"/>
          </a:xfrm>
          <a:prstGeom prst="rect">
            <a:avLst/>
          </a:prstGeom>
          <a:noFill/>
        </p:spPr>
        <p:txBody>
          <a:bodyPr wrap="square" rtlCol="0">
            <a:spAutoFit/>
          </a:bodyPr>
          <a:lstStyle/>
          <a:p>
            <a:pPr algn="l"/>
            <a:r>
              <a:rPr lang="en-GB" sz="2400" i="1" dirty="0">
                <a:solidFill>
                  <a:schemeClr val="bg1"/>
                </a:solidFill>
              </a:rPr>
              <a:t>*</a:t>
            </a:r>
            <a:r>
              <a:rPr lang="en-GB" sz="2400" i="1" dirty="0" err="1">
                <a:solidFill>
                  <a:schemeClr val="bg1"/>
                </a:solidFill>
              </a:rPr>
              <a:t>schnellste</a:t>
            </a:r>
            <a:r>
              <a:rPr lang="en-GB" sz="2400" i="1" dirty="0">
                <a:solidFill>
                  <a:schemeClr val="bg1"/>
                </a:solidFill>
              </a:rPr>
              <a:t> – fastest</a:t>
            </a:r>
          </a:p>
        </p:txBody>
      </p:sp>
      <p:sp>
        <p:nvSpPr>
          <p:cNvPr id="68" name="Rounded Rectangular Callout 5">
            <a:extLst>
              <a:ext uri="{FF2B5EF4-FFF2-40B4-BE49-F238E27FC236}">
                <a16:creationId xmlns:a16="http://schemas.microsoft.com/office/drawing/2014/main" id="{11B19ABB-DCF8-4549-88C4-DBD53B51243D}"/>
              </a:ext>
            </a:extLst>
          </p:cNvPr>
          <p:cNvSpPr/>
          <p:nvPr/>
        </p:nvSpPr>
        <p:spPr>
          <a:xfrm>
            <a:off x="7683879" y="4412561"/>
            <a:ext cx="4176619" cy="1530459"/>
          </a:xfrm>
          <a:prstGeom prst="wedgeRoundRectCallout">
            <a:avLst>
              <a:gd name="adj1" fmla="val -151475"/>
              <a:gd name="adj2" fmla="val -111674"/>
              <a:gd name="adj3" fmla="val 16667"/>
            </a:avLst>
          </a:prstGeom>
          <a:solidFill>
            <a:srgbClr val="FFFC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Does this mean ‘you’ or ‘people in general / one’?</a:t>
            </a:r>
            <a:br>
              <a:rPr lang="en-GB" sz="2000" dirty="0"/>
            </a:br>
            <a:r>
              <a:rPr lang="en-GB" sz="2000" b="1" dirty="0"/>
              <a:t>du</a:t>
            </a:r>
            <a:r>
              <a:rPr lang="en-GB" sz="2000" dirty="0"/>
              <a:t> = you</a:t>
            </a:r>
            <a:br>
              <a:rPr lang="en-GB" sz="2000" dirty="0"/>
            </a:br>
            <a:r>
              <a:rPr lang="en-GB" sz="2000" b="1" dirty="0"/>
              <a:t>man</a:t>
            </a:r>
            <a:r>
              <a:rPr lang="en-GB" sz="2000" dirty="0"/>
              <a:t> = you (people in general)</a:t>
            </a:r>
          </a:p>
        </p:txBody>
      </p:sp>
      <p:sp>
        <p:nvSpPr>
          <p:cNvPr id="73" name="Rounded Rectangular Callout 5">
            <a:extLst>
              <a:ext uri="{FF2B5EF4-FFF2-40B4-BE49-F238E27FC236}">
                <a16:creationId xmlns:a16="http://schemas.microsoft.com/office/drawing/2014/main" id="{D18D3613-E4AF-4B20-9DD3-9E2718F2F4A7}"/>
              </a:ext>
            </a:extLst>
          </p:cNvPr>
          <p:cNvSpPr/>
          <p:nvPr/>
        </p:nvSpPr>
        <p:spPr>
          <a:xfrm>
            <a:off x="7677806" y="4406237"/>
            <a:ext cx="4176619" cy="1530459"/>
          </a:xfrm>
          <a:prstGeom prst="wedgeRoundRectCallout">
            <a:avLst>
              <a:gd name="adj1" fmla="val -179164"/>
              <a:gd name="adj2" fmla="val 26271"/>
              <a:gd name="adj3" fmla="val 16667"/>
            </a:avLst>
          </a:prstGeom>
          <a:solidFill>
            <a:srgbClr val="FFFC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Does this mean ‘you’ or ‘people in general / one’?</a:t>
            </a:r>
            <a:br>
              <a:rPr lang="en-GB" sz="2000" dirty="0"/>
            </a:br>
            <a:r>
              <a:rPr lang="en-GB" sz="2000" b="1" dirty="0"/>
              <a:t>du</a:t>
            </a:r>
            <a:r>
              <a:rPr lang="en-GB" sz="2000" dirty="0"/>
              <a:t> = you</a:t>
            </a:r>
            <a:br>
              <a:rPr lang="en-GB" sz="2000" dirty="0"/>
            </a:br>
            <a:r>
              <a:rPr lang="en-GB" sz="2000" b="1" dirty="0"/>
              <a:t>man</a:t>
            </a:r>
            <a:r>
              <a:rPr lang="en-GB" sz="2000" dirty="0"/>
              <a:t> = you (people in general)</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1673" y="876486"/>
            <a:ext cx="3048000" cy="2033016"/>
          </a:xfrm>
          <a:prstGeom prst="rect">
            <a:avLst/>
          </a:prstGeom>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6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1"/>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9"/>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7"/>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4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45"/>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44"/>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43"/>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42"/>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11"/>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72"/>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71"/>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70"/>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73"/>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1" nodeType="clickEffect">
                                  <p:stCondLst>
                                    <p:cond delay="0"/>
                                  </p:stCondLst>
                                  <p:childTnLst>
                                    <p:set>
                                      <p:cBhvr>
                                        <p:cTn id="214" dur="1" fill="hold">
                                          <p:stCondLst>
                                            <p:cond delay="0"/>
                                          </p:stCondLst>
                                        </p:cTn>
                                        <p:tgtEl>
                                          <p:spTgt spid="73"/>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66"/>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65"/>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p:bldP spid="20" grpId="0"/>
      <p:bldP spid="22"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42" grpId="0"/>
      <p:bldP spid="43" grpId="0"/>
      <p:bldP spid="44" grpId="0"/>
      <p:bldP spid="45" grpId="0"/>
      <p:bldP spid="46" grpId="0"/>
      <p:bldP spid="47" grpId="0"/>
      <p:bldP spid="48" grpId="0"/>
      <p:bldP spid="49" grpId="0"/>
      <p:bldP spid="50" grpId="0"/>
      <p:bldP spid="51" grpId="0"/>
      <p:bldP spid="53" grpId="0"/>
      <p:bldP spid="54" grpId="0"/>
      <p:bldP spid="57" grpId="0"/>
      <p:bldP spid="58" grpId="0"/>
      <p:bldP spid="59" grpId="0"/>
      <p:bldP spid="60" grpId="0"/>
      <p:bldP spid="65" grpId="0"/>
      <p:bldP spid="66" grpId="0"/>
      <p:bldP spid="70" grpId="0"/>
      <p:bldP spid="71" grpId="0"/>
      <p:bldP spid="72" grpId="0"/>
      <p:bldP spid="68" grpId="0" animBg="1"/>
      <p:bldP spid="68" grpId="1" animBg="1"/>
      <p:bldP spid="73" grpId="0" animBg="1"/>
      <p:bldP spid="7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artoon of a child with a book&#10;&#10;Description automatically generated">
            <a:extLst>
              <a:ext uri="{FF2B5EF4-FFF2-40B4-BE49-F238E27FC236}">
                <a16:creationId xmlns:a16="http://schemas.microsoft.com/office/drawing/2014/main" id="{FE542291-18CA-49F6-A4D9-B73A29AD5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5513" y="1053105"/>
            <a:ext cx="1471549" cy="1547238"/>
          </a:xfrm>
          <a:prstGeom prst="rect">
            <a:avLst/>
          </a:prstGeom>
        </p:spPr>
      </p:pic>
      <p:graphicFrame>
        <p:nvGraphicFramePr>
          <p:cNvPr id="13" name="Table 6">
            <a:extLst>
              <a:ext uri="{FF2B5EF4-FFF2-40B4-BE49-F238E27FC236}">
                <a16:creationId xmlns:a16="http://schemas.microsoft.com/office/drawing/2014/main" id="{41025C73-B7BE-47D4-9096-0617A6507B52}"/>
              </a:ext>
            </a:extLst>
          </p:cNvPr>
          <p:cNvGraphicFramePr>
            <a:graphicFrameLocks noGrp="1"/>
          </p:cNvGraphicFramePr>
          <p:nvPr>
            <p:extLst>
              <p:ext uri="{D42A27DB-BD31-4B8C-83A1-F6EECF244321}">
                <p14:modId xmlns:p14="http://schemas.microsoft.com/office/powerpoint/2010/main" val="235002361"/>
              </p:ext>
            </p:extLst>
          </p:nvPr>
        </p:nvGraphicFramePr>
        <p:xfrm>
          <a:off x="126380" y="1940613"/>
          <a:ext cx="11804264" cy="4055295"/>
        </p:xfrm>
        <a:graphic>
          <a:graphicData uri="http://schemas.openxmlformats.org/drawingml/2006/table">
            <a:tbl>
              <a:tblPr firstRow="1" bandRow="1">
                <a:tableStyleId>{00A15C55-8517-42AA-B614-E9B94910E393}</a:tableStyleId>
              </a:tblPr>
              <a:tblGrid>
                <a:gridCol w="660690">
                  <a:extLst>
                    <a:ext uri="{9D8B030D-6E8A-4147-A177-3AD203B41FA5}">
                      <a16:colId xmlns:a16="http://schemas.microsoft.com/office/drawing/2014/main" val="2607353726"/>
                    </a:ext>
                  </a:extLst>
                </a:gridCol>
                <a:gridCol w="9197709">
                  <a:extLst>
                    <a:ext uri="{9D8B030D-6E8A-4147-A177-3AD203B41FA5}">
                      <a16:colId xmlns:a16="http://schemas.microsoft.com/office/drawing/2014/main" val="1600817978"/>
                    </a:ext>
                  </a:extLst>
                </a:gridCol>
                <a:gridCol w="1945865">
                  <a:extLst>
                    <a:ext uri="{9D8B030D-6E8A-4147-A177-3AD203B41FA5}">
                      <a16:colId xmlns:a16="http://schemas.microsoft.com/office/drawing/2014/main" val="4128092149"/>
                    </a:ext>
                  </a:extLst>
                </a:gridCol>
              </a:tblGrid>
              <a:tr h="669222">
                <a:tc>
                  <a:txBody>
                    <a:bodyPr/>
                    <a:lstStyle/>
                    <a:p>
                      <a:endParaRPr lang="en-GB"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chemeClr val="tx1"/>
                          </a:solidFill>
                        </a:rPr>
                        <a:t>Antwort</a:t>
                      </a:r>
                      <a:endParaRPr lang="en-GB"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431983"/>
                  </a:ext>
                </a:extLst>
              </a:tr>
              <a:tr h="669222">
                <a:tc>
                  <a:txBody>
                    <a:bodyPr/>
                    <a:lstStyle/>
                    <a:p>
                      <a:pPr algn="ctr"/>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b="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71492714"/>
                  </a:ext>
                </a:extLst>
              </a:tr>
              <a:tr h="669222">
                <a:tc>
                  <a:txBody>
                    <a:bodyPr/>
                    <a:lstStyle/>
                    <a:p>
                      <a:pPr algn="ctr"/>
                      <a:endParaRPr lang="en-GB" sz="2400" dirty="0">
                        <a:solidFill>
                          <a:schemeClr val="accent1">
                            <a:lumMod val="50000"/>
                          </a:schemeClr>
                        </a:solidFill>
                      </a:endParaRPr>
                    </a:p>
                  </a:txBody>
                  <a:tcPr>
                    <a:lnT w="12700" cap="flat" cmpd="sng" algn="ctr">
                      <a:solidFill>
                        <a:schemeClr val="tx1"/>
                      </a:solidFill>
                      <a:prstDash val="solid"/>
                      <a:round/>
                      <a:headEnd type="none" w="med" len="med"/>
                      <a:tailEnd type="none" w="med" len="med"/>
                    </a:lnT>
                  </a:tcPr>
                </a:tc>
                <a:tc>
                  <a:txBody>
                    <a:bodyPr/>
                    <a:lstStyle/>
                    <a:p>
                      <a:endParaRPr lang="en-GB" sz="2400" b="0" dirty="0">
                        <a:solidFill>
                          <a:schemeClr val="accent5">
                            <a:lumMod val="50000"/>
                          </a:schemeClr>
                        </a:solidFill>
                      </a:endParaRPr>
                    </a:p>
                  </a:txBody>
                  <a:tcPr anchor="ctr">
                    <a:lnT w="12700" cap="flat" cmpd="sng" algn="ctr">
                      <a:solidFill>
                        <a:schemeClr val="tx1"/>
                      </a:solidFill>
                      <a:prstDash val="solid"/>
                      <a:round/>
                      <a:headEnd type="none" w="med" len="med"/>
                      <a:tailEnd type="none" w="med" len="med"/>
                    </a:lnT>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669222">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669222">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709185">
                <a:tc>
                  <a:txBody>
                    <a:bodyPr/>
                    <a:lstStyle/>
                    <a:p>
                      <a:pPr algn="ctr"/>
                      <a:endParaRPr lang="en-GB" sz="2400" dirty="0">
                        <a:solidFill>
                          <a:schemeClr val="accent1">
                            <a:lumMod val="50000"/>
                          </a:schemeClr>
                        </a:solidFill>
                      </a:endParaRPr>
                    </a:p>
                  </a:txBody>
                  <a:tcPr/>
                </a:tc>
                <a:tc>
                  <a:txBody>
                    <a:bodyPr/>
                    <a:lstStyle/>
                    <a:p>
                      <a:endParaRPr lang="en-GB" sz="2400" b="0" dirty="0">
                        <a:solidFill>
                          <a:schemeClr val="accent5">
                            <a:lumMod val="50000"/>
                          </a:schemeClr>
                        </a:solidFill>
                      </a:endParaRPr>
                    </a:p>
                  </a:txBody>
                  <a:tcPr anchor="ct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bl>
          </a:graphicData>
        </a:graphic>
      </p:graphicFrame>
      <p:sp>
        <p:nvSpPr>
          <p:cNvPr id="4" name="Title 3"/>
          <p:cNvSpPr>
            <a:spLocks noGrp="1"/>
          </p:cNvSpPr>
          <p:nvPr>
            <p:ph type="title"/>
          </p:nvPr>
        </p:nvSpPr>
        <p:spPr>
          <a:xfrm>
            <a:off x="0" y="213557"/>
            <a:ext cx="2396836"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B2326E1-A87B-2D46-8B7D-5F8E8817AFDA}"/>
              </a:ext>
            </a:extLst>
          </p:cNvPr>
          <p:cNvSpPr txBox="1"/>
          <p:nvPr/>
        </p:nvSpPr>
        <p:spPr>
          <a:xfrm>
            <a:off x="858873" y="2677965"/>
            <a:ext cx="7972497" cy="461665"/>
          </a:xfrm>
          <a:prstGeom prst="rect">
            <a:avLst/>
          </a:prstGeom>
          <a:noFill/>
        </p:spPr>
        <p:txBody>
          <a:bodyPr wrap="square" rtlCol="0">
            <a:spAutoFit/>
          </a:bodyPr>
          <a:lstStyle/>
          <a:p>
            <a:r>
              <a:rPr lang="en-US" sz="2400" dirty="0"/>
              <a:t>Der </a:t>
            </a:r>
            <a:r>
              <a:rPr lang="en-US" sz="2400" dirty="0" err="1"/>
              <a:t>letzte</a:t>
            </a:r>
            <a:r>
              <a:rPr lang="en-US" sz="2400" dirty="0"/>
              <a:t> Monat </a:t>
            </a:r>
            <a:r>
              <a:rPr lang="en-US" sz="2400" dirty="0" err="1"/>
              <a:t>im</a:t>
            </a:r>
            <a:r>
              <a:rPr lang="en-US" sz="2400" dirty="0"/>
              <a:t> </a:t>
            </a:r>
            <a:r>
              <a:rPr lang="en-US" sz="2400" dirty="0" err="1"/>
              <a:t>Jahr</a:t>
            </a:r>
            <a:r>
              <a:rPr lang="en-US" sz="2400" dirty="0"/>
              <a:t> </a:t>
            </a:r>
            <a:r>
              <a:rPr lang="en-US" sz="2400" dirty="0" err="1"/>
              <a:t>ist</a:t>
            </a:r>
            <a:r>
              <a:rPr lang="en-US" sz="2400" dirty="0"/>
              <a:t> ______________ .</a:t>
            </a:r>
          </a:p>
        </p:txBody>
      </p:sp>
      <p:sp>
        <p:nvSpPr>
          <p:cNvPr id="8" name="TextBox 7">
            <a:extLst>
              <a:ext uri="{FF2B5EF4-FFF2-40B4-BE49-F238E27FC236}">
                <a16:creationId xmlns:a16="http://schemas.microsoft.com/office/drawing/2014/main" id="{7B2326E1-A87B-2D46-8B7D-5F8E8817AFDA}"/>
              </a:ext>
            </a:extLst>
          </p:cNvPr>
          <p:cNvSpPr txBox="1"/>
          <p:nvPr/>
        </p:nvSpPr>
        <p:spPr>
          <a:xfrm>
            <a:off x="858873" y="3314503"/>
            <a:ext cx="9393974" cy="461665"/>
          </a:xfrm>
          <a:prstGeom prst="rect">
            <a:avLst/>
          </a:prstGeom>
          <a:noFill/>
        </p:spPr>
        <p:txBody>
          <a:bodyPr wrap="square" rtlCol="0">
            <a:spAutoFit/>
          </a:bodyPr>
          <a:lstStyle/>
          <a:p>
            <a:r>
              <a:rPr lang="en-US" sz="2400" dirty="0"/>
              <a:t>Dort </a:t>
            </a:r>
            <a:r>
              <a:rPr lang="en-US" sz="2400" dirty="0" err="1"/>
              <a:t>kann</a:t>
            </a:r>
            <a:r>
              <a:rPr lang="en-US" sz="2400" dirty="0"/>
              <a:t> man in </a:t>
            </a:r>
            <a:r>
              <a:rPr lang="en-US" sz="2400" dirty="0" err="1"/>
              <a:t>einer</a:t>
            </a:r>
            <a:r>
              <a:rPr lang="en-US" sz="2400" dirty="0"/>
              <a:t> ________ </a:t>
            </a:r>
            <a:r>
              <a:rPr lang="en-US" sz="2400" dirty="0" err="1"/>
              <a:t>wohnen</a:t>
            </a:r>
            <a:r>
              <a:rPr lang="en-US" sz="2400" dirty="0"/>
              <a:t>. (flat)</a:t>
            </a:r>
          </a:p>
        </p:txBody>
      </p:sp>
      <p:sp>
        <p:nvSpPr>
          <p:cNvPr id="9" name="TextBox 8">
            <a:extLst>
              <a:ext uri="{FF2B5EF4-FFF2-40B4-BE49-F238E27FC236}">
                <a16:creationId xmlns:a16="http://schemas.microsoft.com/office/drawing/2014/main" id="{7B2326E1-A87B-2D46-8B7D-5F8E8817AFDA}"/>
              </a:ext>
            </a:extLst>
          </p:cNvPr>
          <p:cNvSpPr txBox="1"/>
          <p:nvPr/>
        </p:nvSpPr>
        <p:spPr>
          <a:xfrm>
            <a:off x="858873" y="4029583"/>
            <a:ext cx="8973960" cy="461665"/>
          </a:xfrm>
          <a:prstGeom prst="rect">
            <a:avLst/>
          </a:prstGeom>
          <a:noFill/>
        </p:spPr>
        <p:txBody>
          <a:bodyPr wrap="square" rtlCol="0">
            <a:spAutoFit/>
          </a:bodyPr>
          <a:lstStyle/>
          <a:p>
            <a:r>
              <a:rPr lang="en-US" sz="2400" dirty="0"/>
              <a:t>Das </a:t>
            </a:r>
            <a:r>
              <a:rPr lang="en-US" sz="2400" dirty="0" err="1"/>
              <a:t>kann</a:t>
            </a:r>
            <a:r>
              <a:rPr lang="en-US" sz="2400" dirty="0"/>
              <a:t> man </a:t>
            </a:r>
            <a:r>
              <a:rPr lang="en-US" sz="2400" dirty="0" err="1"/>
              <a:t>nicht</a:t>
            </a:r>
            <a:r>
              <a:rPr lang="en-US" sz="2400" dirty="0"/>
              <a:t> </a:t>
            </a:r>
            <a:r>
              <a:rPr lang="en-US" sz="2400" dirty="0" err="1"/>
              <a:t>machen</a:t>
            </a:r>
            <a:r>
              <a:rPr lang="en-US" sz="2400" dirty="0"/>
              <a:t>. Es </a:t>
            </a:r>
            <a:r>
              <a:rPr lang="en-US" sz="2400" dirty="0" err="1"/>
              <a:t>ist</a:t>
            </a:r>
            <a:r>
              <a:rPr lang="en-US" sz="2400" dirty="0"/>
              <a:t> ___________ (impossible).</a:t>
            </a:r>
          </a:p>
        </p:txBody>
      </p:sp>
      <p:sp>
        <p:nvSpPr>
          <p:cNvPr id="10" name="TextBox 9">
            <a:extLst>
              <a:ext uri="{FF2B5EF4-FFF2-40B4-BE49-F238E27FC236}">
                <a16:creationId xmlns:a16="http://schemas.microsoft.com/office/drawing/2014/main" id="{7B2326E1-A87B-2D46-8B7D-5F8E8817AFDA}"/>
              </a:ext>
            </a:extLst>
          </p:cNvPr>
          <p:cNvSpPr txBox="1"/>
          <p:nvPr/>
        </p:nvSpPr>
        <p:spPr>
          <a:xfrm>
            <a:off x="858873" y="4666121"/>
            <a:ext cx="8728300" cy="461665"/>
          </a:xfrm>
          <a:prstGeom prst="rect">
            <a:avLst/>
          </a:prstGeom>
          <a:noFill/>
        </p:spPr>
        <p:txBody>
          <a:bodyPr wrap="square" rtlCol="0">
            <a:spAutoFit/>
          </a:bodyPr>
          <a:lstStyle/>
          <a:p>
            <a:r>
              <a:rPr lang="en-US" sz="2400"/>
              <a:t>Du hast nicht geschlafen. Du bist noch __________  (tired).</a:t>
            </a:r>
            <a:endParaRPr lang="en-US" sz="2400" dirty="0"/>
          </a:p>
        </p:txBody>
      </p:sp>
      <p:sp>
        <p:nvSpPr>
          <p:cNvPr id="11" name="TextBox 10">
            <a:extLst>
              <a:ext uri="{FF2B5EF4-FFF2-40B4-BE49-F238E27FC236}">
                <a16:creationId xmlns:a16="http://schemas.microsoft.com/office/drawing/2014/main" id="{7B2326E1-A87B-2D46-8B7D-5F8E8817AFDA}"/>
              </a:ext>
            </a:extLst>
          </p:cNvPr>
          <p:cNvSpPr txBox="1"/>
          <p:nvPr/>
        </p:nvSpPr>
        <p:spPr>
          <a:xfrm>
            <a:off x="858873" y="5390847"/>
            <a:ext cx="8973961" cy="461665"/>
          </a:xfrm>
          <a:prstGeom prst="rect">
            <a:avLst/>
          </a:prstGeom>
          <a:noFill/>
        </p:spPr>
        <p:txBody>
          <a:bodyPr wrap="square" rtlCol="0">
            <a:spAutoFit/>
          </a:bodyPr>
          <a:lstStyle/>
          <a:p>
            <a:r>
              <a:rPr lang="en-US" sz="2400" dirty="0" err="1"/>
              <a:t>Normalerweise</a:t>
            </a:r>
            <a:r>
              <a:rPr lang="en-US" sz="2400" dirty="0"/>
              <a:t> </a:t>
            </a:r>
            <a:r>
              <a:rPr lang="en-US" sz="2400" dirty="0" err="1"/>
              <a:t>kann</a:t>
            </a:r>
            <a:r>
              <a:rPr lang="en-US" sz="2400" dirty="0"/>
              <a:t> die </a:t>
            </a:r>
            <a:r>
              <a:rPr lang="en-US" sz="2400" dirty="0" err="1"/>
              <a:t>Reise</a:t>
            </a:r>
            <a:r>
              <a:rPr lang="en-US" sz="2400" dirty="0"/>
              <a:t> eine </a:t>
            </a:r>
            <a:r>
              <a:rPr lang="en-US" sz="2400" dirty="0" err="1"/>
              <a:t>Stunde</a:t>
            </a:r>
            <a:r>
              <a:rPr lang="en-US" sz="2400" dirty="0"/>
              <a:t> __________ (last).</a:t>
            </a:r>
          </a:p>
        </p:txBody>
      </p:sp>
      <p:sp>
        <p:nvSpPr>
          <p:cNvPr id="14" name="Action Button: Custom 13">
            <a:hlinkClick r:id="" action="ppaction://noaction" highlightClick="1"/>
          </p:cNvPr>
          <p:cNvSpPr/>
          <p:nvPr/>
        </p:nvSpPr>
        <p:spPr>
          <a:xfrm>
            <a:off x="250051" y="2743739"/>
            <a:ext cx="387388" cy="365322"/>
          </a:xfrm>
          <a:prstGeom prst="actionButtonBlank">
            <a:avLst/>
          </a:prstGeom>
          <a:solidFill>
            <a:srgbClr val="FFCC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15" name="Action Button: Custom 14">
            <a:hlinkClick r:id="" action="ppaction://noaction" highlightClick="1"/>
          </p:cNvPr>
          <p:cNvSpPr/>
          <p:nvPr/>
        </p:nvSpPr>
        <p:spPr>
          <a:xfrm>
            <a:off x="238125" y="3418706"/>
            <a:ext cx="387388" cy="365322"/>
          </a:xfrm>
          <a:prstGeom prst="actionButtonBlank">
            <a:avLst/>
          </a:prstGeom>
          <a:solidFill>
            <a:srgbClr val="FFCC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16" name="Action Button: Custom 15">
            <a:hlinkClick r:id="" action="ppaction://noaction" highlightClick="1"/>
          </p:cNvPr>
          <p:cNvSpPr/>
          <p:nvPr/>
        </p:nvSpPr>
        <p:spPr>
          <a:xfrm>
            <a:off x="250051" y="4068289"/>
            <a:ext cx="387388" cy="365322"/>
          </a:xfrm>
          <a:prstGeom prst="actionButtonBlank">
            <a:avLst/>
          </a:prstGeom>
          <a:solidFill>
            <a:srgbClr val="FFCC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3</a:t>
            </a:r>
            <a:endParaRPr lang="en-GB" sz="2000" b="1" dirty="0">
              <a:solidFill>
                <a:schemeClr val="tx1"/>
              </a:solidFill>
              <a:latin typeface="Century Gothic" panose="020B0502020202020204" pitchFamily="34" charset="0"/>
            </a:endParaRPr>
          </a:p>
        </p:txBody>
      </p:sp>
      <p:sp>
        <p:nvSpPr>
          <p:cNvPr id="17" name="Action Button: Custom 16">
            <a:hlinkClick r:id="" action="ppaction://noaction" highlightClick="1"/>
          </p:cNvPr>
          <p:cNvSpPr/>
          <p:nvPr/>
        </p:nvSpPr>
        <p:spPr>
          <a:xfrm>
            <a:off x="251094" y="4785545"/>
            <a:ext cx="387388" cy="365322"/>
          </a:xfrm>
          <a:prstGeom prst="actionButtonBlank">
            <a:avLst/>
          </a:prstGeom>
          <a:solidFill>
            <a:srgbClr val="FFCC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4</a:t>
            </a:r>
            <a:endParaRPr lang="en-GB" sz="2000" b="1" dirty="0">
              <a:solidFill>
                <a:schemeClr val="tx1"/>
              </a:solidFill>
              <a:latin typeface="Century Gothic" panose="020B0502020202020204" pitchFamily="34" charset="0"/>
            </a:endParaRPr>
          </a:p>
        </p:txBody>
      </p:sp>
      <p:sp>
        <p:nvSpPr>
          <p:cNvPr id="18" name="Action Button: Custom 17">
            <a:hlinkClick r:id="" action="ppaction://noaction" highlightClick="1"/>
          </p:cNvPr>
          <p:cNvSpPr/>
          <p:nvPr/>
        </p:nvSpPr>
        <p:spPr>
          <a:xfrm>
            <a:off x="245511" y="5469492"/>
            <a:ext cx="380002" cy="365322"/>
          </a:xfrm>
          <a:prstGeom prst="actionButtonBlank">
            <a:avLst/>
          </a:prstGeom>
          <a:solidFill>
            <a:srgbClr val="FFCC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5</a:t>
            </a:r>
            <a:endParaRPr lang="en-GB" sz="2000" b="1" dirty="0">
              <a:solidFill>
                <a:schemeClr val="tx1"/>
              </a:solidFill>
              <a:latin typeface="Century Gothic" panose="020B0502020202020204" pitchFamily="34" charset="0"/>
            </a:endParaRPr>
          </a:p>
        </p:txBody>
      </p:sp>
      <p:sp>
        <p:nvSpPr>
          <p:cNvPr id="24" name="TextBox 23"/>
          <p:cNvSpPr txBox="1"/>
          <p:nvPr/>
        </p:nvSpPr>
        <p:spPr>
          <a:xfrm>
            <a:off x="10101986" y="2669812"/>
            <a:ext cx="1789328" cy="461665"/>
          </a:xfrm>
          <a:prstGeom prst="rect">
            <a:avLst/>
          </a:prstGeom>
          <a:noFill/>
        </p:spPr>
        <p:txBody>
          <a:bodyPr wrap="square" rtlCol="0">
            <a:spAutoFit/>
          </a:bodyPr>
          <a:lstStyle/>
          <a:p>
            <a:pPr algn="ctr"/>
            <a:r>
              <a:rPr lang="en-GB" sz="2400" b="1" dirty="0" err="1">
                <a:solidFill>
                  <a:srgbClr val="FE0000"/>
                </a:solidFill>
              </a:rPr>
              <a:t>Dezember</a:t>
            </a:r>
            <a:endParaRPr lang="en-GB" sz="2400" b="1" dirty="0">
              <a:solidFill>
                <a:srgbClr val="FE0000"/>
              </a:solidFill>
            </a:endParaRPr>
          </a:p>
        </p:txBody>
      </p:sp>
      <p:sp>
        <p:nvSpPr>
          <p:cNvPr id="25" name="TextBox 24"/>
          <p:cNvSpPr txBox="1"/>
          <p:nvPr/>
        </p:nvSpPr>
        <p:spPr>
          <a:xfrm>
            <a:off x="10009578" y="3382619"/>
            <a:ext cx="1789328" cy="461665"/>
          </a:xfrm>
          <a:prstGeom prst="rect">
            <a:avLst/>
          </a:prstGeom>
          <a:noFill/>
        </p:spPr>
        <p:txBody>
          <a:bodyPr wrap="square" rtlCol="0">
            <a:spAutoFit/>
          </a:bodyPr>
          <a:lstStyle/>
          <a:p>
            <a:pPr algn="ctr"/>
            <a:r>
              <a:rPr lang="en-GB" sz="2400" b="1">
                <a:solidFill>
                  <a:srgbClr val="FE0000"/>
                </a:solidFill>
              </a:rPr>
              <a:t>Wohnung</a:t>
            </a:r>
            <a:endParaRPr lang="en-GB" sz="2400" b="1" dirty="0">
              <a:solidFill>
                <a:srgbClr val="FE0000"/>
              </a:solidFill>
            </a:endParaRPr>
          </a:p>
        </p:txBody>
      </p:sp>
      <p:sp>
        <p:nvSpPr>
          <p:cNvPr id="26" name="TextBox 25"/>
          <p:cNvSpPr txBox="1"/>
          <p:nvPr/>
        </p:nvSpPr>
        <p:spPr>
          <a:xfrm>
            <a:off x="10054267" y="4009538"/>
            <a:ext cx="1914614" cy="461665"/>
          </a:xfrm>
          <a:prstGeom prst="rect">
            <a:avLst/>
          </a:prstGeom>
          <a:noFill/>
        </p:spPr>
        <p:txBody>
          <a:bodyPr wrap="square" rtlCol="0">
            <a:spAutoFit/>
          </a:bodyPr>
          <a:lstStyle/>
          <a:p>
            <a:pPr algn="l"/>
            <a:r>
              <a:rPr lang="en-GB" sz="2400" b="1">
                <a:solidFill>
                  <a:srgbClr val="FE0000"/>
                </a:solidFill>
              </a:rPr>
              <a:t>unmöglich</a:t>
            </a:r>
            <a:endParaRPr lang="en-GB" sz="2400" b="1" dirty="0">
              <a:solidFill>
                <a:srgbClr val="FE0000"/>
              </a:solidFill>
            </a:endParaRPr>
          </a:p>
        </p:txBody>
      </p:sp>
      <p:sp>
        <p:nvSpPr>
          <p:cNvPr id="27" name="TextBox 26"/>
          <p:cNvSpPr txBox="1"/>
          <p:nvPr/>
        </p:nvSpPr>
        <p:spPr>
          <a:xfrm>
            <a:off x="10252847" y="4664031"/>
            <a:ext cx="1487606" cy="461665"/>
          </a:xfrm>
          <a:prstGeom prst="rect">
            <a:avLst/>
          </a:prstGeom>
          <a:noFill/>
        </p:spPr>
        <p:txBody>
          <a:bodyPr wrap="square" rtlCol="0">
            <a:spAutoFit/>
          </a:bodyPr>
          <a:lstStyle/>
          <a:p>
            <a:pPr algn="ctr"/>
            <a:r>
              <a:rPr lang="en-GB" sz="2400" b="1">
                <a:solidFill>
                  <a:srgbClr val="FE0000"/>
                </a:solidFill>
              </a:rPr>
              <a:t>müde</a:t>
            </a:r>
            <a:endParaRPr lang="en-GB" sz="2400" b="1" dirty="0">
              <a:solidFill>
                <a:srgbClr val="FE0000"/>
              </a:solidFill>
            </a:endParaRPr>
          </a:p>
        </p:txBody>
      </p:sp>
      <p:sp>
        <p:nvSpPr>
          <p:cNvPr id="28" name="TextBox 27"/>
          <p:cNvSpPr txBox="1"/>
          <p:nvPr/>
        </p:nvSpPr>
        <p:spPr>
          <a:xfrm>
            <a:off x="10264997" y="5373149"/>
            <a:ext cx="1487606" cy="461665"/>
          </a:xfrm>
          <a:prstGeom prst="rect">
            <a:avLst/>
          </a:prstGeom>
          <a:noFill/>
        </p:spPr>
        <p:txBody>
          <a:bodyPr wrap="square" rtlCol="0">
            <a:spAutoFit/>
          </a:bodyPr>
          <a:lstStyle/>
          <a:p>
            <a:pPr algn="ctr"/>
            <a:r>
              <a:rPr lang="en-GB" sz="2400" b="1" dirty="0" err="1">
                <a:solidFill>
                  <a:srgbClr val="FE0000"/>
                </a:solidFill>
              </a:rPr>
              <a:t>dauern</a:t>
            </a:r>
            <a:endParaRPr lang="en-GB" sz="2400" b="1" dirty="0">
              <a:solidFill>
                <a:srgbClr val="FE0000"/>
              </a:solidFill>
            </a:endParaRPr>
          </a:p>
        </p:txBody>
      </p:sp>
      <p:sp>
        <p:nvSpPr>
          <p:cNvPr id="29" name="Speech Bubble: Rectangle with Corners Rounded 28">
            <a:extLst>
              <a:ext uri="{FF2B5EF4-FFF2-40B4-BE49-F238E27FC236}">
                <a16:creationId xmlns:a16="http://schemas.microsoft.com/office/drawing/2014/main" id="{3196DD50-8129-4CB9-B793-A25E876AC72A}"/>
              </a:ext>
            </a:extLst>
          </p:cNvPr>
          <p:cNvSpPr/>
          <p:nvPr/>
        </p:nvSpPr>
        <p:spPr>
          <a:xfrm>
            <a:off x="2097062" y="1342715"/>
            <a:ext cx="3721847" cy="668736"/>
          </a:xfrm>
          <a:prstGeom prst="wedgeRoundRectCallout">
            <a:avLst>
              <a:gd name="adj1" fmla="val -54566"/>
              <a:gd name="adj2" fmla="val 41782"/>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B2326E1-A87B-2D46-8B7D-5F8E8817AFDA}"/>
              </a:ext>
            </a:extLst>
          </p:cNvPr>
          <p:cNvSpPr txBox="1"/>
          <p:nvPr/>
        </p:nvSpPr>
        <p:spPr>
          <a:xfrm>
            <a:off x="2097062" y="1410832"/>
            <a:ext cx="5563891" cy="461665"/>
          </a:xfrm>
          <a:prstGeom prst="rect">
            <a:avLst/>
          </a:prstGeom>
          <a:noFill/>
        </p:spPr>
        <p:txBody>
          <a:bodyPr wrap="square" rtlCol="0">
            <a:spAutoFit/>
          </a:bodyPr>
          <a:lstStyle/>
          <a:p>
            <a:r>
              <a:rPr lang="en-US" sz="2400" dirty="0"/>
              <a:t>Welches Wort </a:t>
            </a:r>
            <a:r>
              <a:rPr lang="en-US" sz="2400" dirty="0" err="1"/>
              <a:t>ist</a:t>
            </a:r>
            <a:r>
              <a:rPr lang="en-US" sz="2400" dirty="0"/>
              <a:t> das?</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artoon of a child with a book&#10;&#10;Description automatically generated">
            <a:extLst>
              <a:ext uri="{FF2B5EF4-FFF2-40B4-BE49-F238E27FC236}">
                <a16:creationId xmlns:a16="http://schemas.microsoft.com/office/drawing/2014/main" id="{DF8A30C4-440C-4E16-BC2E-7D1369BFF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5513" y="1053105"/>
            <a:ext cx="1471549" cy="1547238"/>
          </a:xfrm>
          <a:prstGeom prst="rect">
            <a:avLst/>
          </a:prstGeom>
        </p:spPr>
      </p:pic>
      <p:graphicFrame>
        <p:nvGraphicFramePr>
          <p:cNvPr id="20" name="Table 6">
            <a:extLst>
              <a:ext uri="{FF2B5EF4-FFF2-40B4-BE49-F238E27FC236}">
                <a16:creationId xmlns:a16="http://schemas.microsoft.com/office/drawing/2014/main" id="{41025C73-B7BE-47D4-9096-0617A6507B52}"/>
              </a:ext>
            </a:extLst>
          </p:cNvPr>
          <p:cNvGraphicFramePr>
            <a:graphicFrameLocks noGrp="1"/>
          </p:cNvGraphicFramePr>
          <p:nvPr>
            <p:extLst>
              <p:ext uri="{D42A27DB-BD31-4B8C-83A1-F6EECF244321}">
                <p14:modId xmlns:p14="http://schemas.microsoft.com/office/powerpoint/2010/main" val="4003856700"/>
              </p:ext>
            </p:extLst>
          </p:nvPr>
        </p:nvGraphicFramePr>
        <p:xfrm>
          <a:off x="286858" y="2041893"/>
          <a:ext cx="11323058" cy="3563925"/>
        </p:xfrm>
        <a:graphic>
          <a:graphicData uri="http://schemas.openxmlformats.org/drawingml/2006/table">
            <a:tbl>
              <a:tblPr firstRow="1" bandRow="1">
                <a:tableStyleId>{00A15C55-8517-42AA-B614-E9B94910E393}</a:tableStyleId>
              </a:tblPr>
              <a:tblGrid>
                <a:gridCol w="633757">
                  <a:extLst>
                    <a:ext uri="{9D8B030D-6E8A-4147-A177-3AD203B41FA5}">
                      <a16:colId xmlns:a16="http://schemas.microsoft.com/office/drawing/2014/main" val="2607353726"/>
                    </a:ext>
                  </a:extLst>
                </a:gridCol>
                <a:gridCol w="8822760">
                  <a:extLst>
                    <a:ext uri="{9D8B030D-6E8A-4147-A177-3AD203B41FA5}">
                      <a16:colId xmlns:a16="http://schemas.microsoft.com/office/drawing/2014/main" val="1600817978"/>
                    </a:ext>
                  </a:extLst>
                </a:gridCol>
                <a:gridCol w="1866541">
                  <a:extLst>
                    <a:ext uri="{9D8B030D-6E8A-4147-A177-3AD203B41FA5}">
                      <a16:colId xmlns:a16="http://schemas.microsoft.com/office/drawing/2014/main" val="4128092149"/>
                    </a:ext>
                  </a:extLst>
                </a:gridCol>
              </a:tblGrid>
              <a:tr h="560730">
                <a:tc>
                  <a:txBody>
                    <a:bodyPr/>
                    <a:lstStyle/>
                    <a:p>
                      <a:endParaRPr lang="en-GB"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chemeClr val="bg1"/>
                          </a:solidFill>
                        </a:rPr>
                        <a:t>Antwort</a:t>
                      </a:r>
                      <a:endParaRPr lang="en-GB" sz="2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31983"/>
                  </a:ext>
                </a:extLst>
              </a:tr>
              <a:tr h="560730">
                <a:tc>
                  <a:txBody>
                    <a:bodyPr/>
                    <a:lstStyle/>
                    <a:p>
                      <a:pPr algn="ctr"/>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b="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560730">
                <a:tc>
                  <a:txBody>
                    <a:bodyPr/>
                    <a:lstStyle/>
                    <a:p>
                      <a:pPr algn="ctr"/>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b="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1458278"/>
                  </a:ext>
                </a:extLst>
              </a:tr>
              <a:tr h="560730">
                <a:tc>
                  <a:txBody>
                    <a:bodyPr/>
                    <a:lstStyle/>
                    <a:p>
                      <a:pPr algn="ctr"/>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b="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313960"/>
                  </a:ext>
                </a:extLst>
              </a:tr>
              <a:tr h="560730">
                <a:tc>
                  <a:txBody>
                    <a:bodyPr/>
                    <a:lstStyle/>
                    <a:p>
                      <a:pPr algn="ctr"/>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b="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197191"/>
                  </a:ext>
                </a:extLst>
              </a:tr>
              <a:tr h="760275">
                <a:tc>
                  <a:txBody>
                    <a:bodyPr/>
                    <a:lstStyle/>
                    <a:p>
                      <a:pPr algn="ctr"/>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b="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389626"/>
                  </a:ext>
                </a:extLst>
              </a:tr>
            </a:tbl>
          </a:graphicData>
        </a:graphic>
      </p:graphicFrame>
      <p:sp>
        <p:nvSpPr>
          <p:cNvPr id="4" name="Title 3"/>
          <p:cNvSpPr>
            <a:spLocks noGrp="1"/>
          </p:cNvSpPr>
          <p:nvPr>
            <p:ph type="title"/>
          </p:nvPr>
        </p:nvSpPr>
        <p:spPr>
          <a:xfrm>
            <a:off x="0" y="213557"/>
            <a:ext cx="232756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B2326E1-A87B-2D46-8B7D-5F8E8817AFDA}"/>
              </a:ext>
            </a:extLst>
          </p:cNvPr>
          <p:cNvSpPr txBox="1"/>
          <p:nvPr/>
        </p:nvSpPr>
        <p:spPr>
          <a:xfrm>
            <a:off x="903948" y="2617666"/>
            <a:ext cx="7997672" cy="461665"/>
          </a:xfrm>
          <a:prstGeom prst="rect">
            <a:avLst/>
          </a:prstGeom>
          <a:noFill/>
        </p:spPr>
        <p:txBody>
          <a:bodyPr wrap="square" rtlCol="0">
            <a:spAutoFit/>
          </a:bodyPr>
          <a:lstStyle/>
          <a:p>
            <a:r>
              <a:rPr lang="en-US" sz="2400"/>
              <a:t>Der Film ist sehr __________ (funny).</a:t>
            </a:r>
            <a:endParaRPr lang="en-US" sz="2400" dirty="0"/>
          </a:p>
        </p:txBody>
      </p:sp>
      <p:sp>
        <p:nvSpPr>
          <p:cNvPr id="8" name="TextBox 7">
            <a:extLst>
              <a:ext uri="{FF2B5EF4-FFF2-40B4-BE49-F238E27FC236}">
                <a16:creationId xmlns:a16="http://schemas.microsoft.com/office/drawing/2014/main" id="{7B2326E1-A87B-2D46-8B7D-5F8E8817AFDA}"/>
              </a:ext>
            </a:extLst>
          </p:cNvPr>
          <p:cNvSpPr txBox="1"/>
          <p:nvPr/>
        </p:nvSpPr>
        <p:spPr>
          <a:xfrm>
            <a:off x="951980" y="3196885"/>
            <a:ext cx="8454872" cy="461665"/>
          </a:xfrm>
          <a:prstGeom prst="rect">
            <a:avLst/>
          </a:prstGeom>
          <a:noFill/>
        </p:spPr>
        <p:txBody>
          <a:bodyPr wrap="square" rtlCol="0">
            <a:spAutoFit/>
          </a:bodyPr>
          <a:lstStyle/>
          <a:p>
            <a:r>
              <a:rPr lang="en-US" sz="2400"/>
              <a:t>______ kann man viele Autos fahren (there).</a:t>
            </a:r>
            <a:endParaRPr lang="en-US" sz="2400" dirty="0"/>
          </a:p>
        </p:txBody>
      </p:sp>
      <p:sp>
        <p:nvSpPr>
          <p:cNvPr id="9" name="TextBox 8">
            <a:extLst>
              <a:ext uri="{FF2B5EF4-FFF2-40B4-BE49-F238E27FC236}">
                <a16:creationId xmlns:a16="http://schemas.microsoft.com/office/drawing/2014/main" id="{7B2326E1-A87B-2D46-8B7D-5F8E8817AFDA}"/>
              </a:ext>
            </a:extLst>
          </p:cNvPr>
          <p:cNvSpPr txBox="1"/>
          <p:nvPr/>
        </p:nvSpPr>
        <p:spPr>
          <a:xfrm>
            <a:off x="903948" y="3763438"/>
            <a:ext cx="8386222" cy="461665"/>
          </a:xfrm>
          <a:prstGeom prst="rect">
            <a:avLst/>
          </a:prstGeom>
          <a:noFill/>
        </p:spPr>
        <p:txBody>
          <a:bodyPr wrap="square" rtlCol="0">
            <a:spAutoFit/>
          </a:bodyPr>
          <a:lstStyle/>
          <a:p>
            <a:r>
              <a:rPr lang="en-US" sz="2400"/>
              <a:t>Was ____________ Sie? (looking for).</a:t>
            </a:r>
            <a:endParaRPr lang="en-US" sz="2400" dirty="0"/>
          </a:p>
        </p:txBody>
      </p:sp>
      <p:sp>
        <p:nvSpPr>
          <p:cNvPr id="10" name="TextBox 9">
            <a:extLst>
              <a:ext uri="{FF2B5EF4-FFF2-40B4-BE49-F238E27FC236}">
                <a16:creationId xmlns:a16="http://schemas.microsoft.com/office/drawing/2014/main" id="{7B2326E1-A87B-2D46-8B7D-5F8E8817AFDA}"/>
              </a:ext>
            </a:extLst>
          </p:cNvPr>
          <p:cNvSpPr txBox="1"/>
          <p:nvPr/>
        </p:nvSpPr>
        <p:spPr>
          <a:xfrm>
            <a:off x="841609" y="4278329"/>
            <a:ext cx="9102062" cy="461665"/>
          </a:xfrm>
          <a:prstGeom prst="rect">
            <a:avLst/>
          </a:prstGeom>
          <a:noFill/>
        </p:spPr>
        <p:txBody>
          <a:bodyPr wrap="square" rtlCol="0">
            <a:spAutoFit/>
          </a:bodyPr>
          <a:lstStyle/>
          <a:p>
            <a:r>
              <a:rPr lang="en-US" sz="2400" dirty="0"/>
              <a:t>Ich </a:t>
            </a:r>
            <a:r>
              <a:rPr lang="en-US" sz="2400" dirty="0" err="1"/>
              <a:t>schreibe</a:t>
            </a:r>
            <a:r>
              <a:rPr lang="en-US" sz="2400" dirty="0"/>
              <a:t> </a:t>
            </a:r>
            <a:r>
              <a:rPr lang="en-US" sz="2400" dirty="0" err="1"/>
              <a:t>zu</a:t>
            </a:r>
            <a:r>
              <a:rPr lang="en-US" sz="2400" dirty="0"/>
              <a:t> </a:t>
            </a:r>
            <a:r>
              <a:rPr lang="en-US" sz="2400" dirty="0" err="1"/>
              <a:t>viel</a:t>
            </a:r>
            <a:r>
              <a:rPr lang="en-US" sz="2400" dirty="0"/>
              <a:t>! Ich </a:t>
            </a:r>
            <a:r>
              <a:rPr lang="en-US" sz="2400" dirty="0" err="1"/>
              <a:t>habe</a:t>
            </a:r>
            <a:r>
              <a:rPr lang="en-US" sz="2400" dirty="0"/>
              <a:t> __________ in der Hand (pain).</a:t>
            </a:r>
          </a:p>
        </p:txBody>
      </p:sp>
      <p:sp>
        <p:nvSpPr>
          <p:cNvPr id="12" name="TextBox 11">
            <a:extLst>
              <a:ext uri="{FF2B5EF4-FFF2-40B4-BE49-F238E27FC236}">
                <a16:creationId xmlns:a16="http://schemas.microsoft.com/office/drawing/2014/main" id="{7B2326E1-A87B-2D46-8B7D-5F8E8817AFDA}"/>
              </a:ext>
            </a:extLst>
          </p:cNvPr>
          <p:cNvSpPr txBox="1"/>
          <p:nvPr/>
        </p:nvSpPr>
        <p:spPr>
          <a:xfrm>
            <a:off x="867581" y="4978751"/>
            <a:ext cx="8396070" cy="461665"/>
          </a:xfrm>
          <a:prstGeom prst="rect">
            <a:avLst/>
          </a:prstGeom>
          <a:noFill/>
        </p:spPr>
        <p:txBody>
          <a:bodyPr wrap="square" rtlCol="0">
            <a:spAutoFit/>
          </a:bodyPr>
          <a:lstStyle/>
          <a:p>
            <a:r>
              <a:rPr lang="en-US" sz="2400" dirty="0" err="1"/>
              <a:t>Deine</a:t>
            </a:r>
            <a:r>
              <a:rPr lang="en-US" sz="2400" dirty="0"/>
              <a:t> </a:t>
            </a:r>
            <a:r>
              <a:rPr lang="en-US" sz="2400" dirty="0" err="1"/>
              <a:t>Idee</a:t>
            </a:r>
            <a:r>
              <a:rPr lang="en-US" sz="2400" dirty="0"/>
              <a:t> </a:t>
            </a:r>
            <a:r>
              <a:rPr lang="en-US" sz="2400" dirty="0" err="1"/>
              <a:t>ist</a:t>
            </a:r>
            <a:r>
              <a:rPr lang="en-US" sz="2400" dirty="0"/>
              <a:t> ______________ (interesting).  </a:t>
            </a:r>
          </a:p>
        </p:txBody>
      </p:sp>
      <p:sp>
        <p:nvSpPr>
          <p:cNvPr id="15" name="Action Button: Custom 14">
            <a:hlinkClick r:id="" action="ppaction://noaction" highlightClick="1"/>
          </p:cNvPr>
          <p:cNvSpPr/>
          <p:nvPr/>
        </p:nvSpPr>
        <p:spPr>
          <a:xfrm>
            <a:off x="422491" y="2699736"/>
            <a:ext cx="387388" cy="365322"/>
          </a:xfrm>
          <a:prstGeom prst="actionButtonBlank">
            <a:avLst/>
          </a:prstGeom>
          <a:solidFill>
            <a:srgbClr val="FFCC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6</a:t>
            </a:r>
            <a:endParaRPr lang="en-GB" sz="2000" b="1" dirty="0">
              <a:solidFill>
                <a:schemeClr val="tx1"/>
              </a:solidFill>
              <a:latin typeface="Century Gothic" panose="020B0502020202020204" pitchFamily="34" charset="0"/>
            </a:endParaRPr>
          </a:p>
        </p:txBody>
      </p:sp>
      <p:sp>
        <p:nvSpPr>
          <p:cNvPr id="16" name="Action Button: Custom 15">
            <a:hlinkClick r:id="" action="ppaction://noaction" highlightClick="1"/>
          </p:cNvPr>
          <p:cNvSpPr/>
          <p:nvPr/>
        </p:nvSpPr>
        <p:spPr>
          <a:xfrm>
            <a:off x="425725" y="3271473"/>
            <a:ext cx="387388" cy="365322"/>
          </a:xfrm>
          <a:prstGeom prst="actionButtonBlank">
            <a:avLst/>
          </a:prstGeom>
          <a:solidFill>
            <a:srgbClr val="FFCC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7</a:t>
            </a:r>
            <a:endParaRPr lang="en-GB" sz="2000" b="1" dirty="0">
              <a:solidFill>
                <a:schemeClr val="tx1"/>
              </a:solidFill>
              <a:latin typeface="Century Gothic" panose="020B0502020202020204" pitchFamily="34" charset="0"/>
            </a:endParaRPr>
          </a:p>
        </p:txBody>
      </p:sp>
      <p:sp>
        <p:nvSpPr>
          <p:cNvPr id="17" name="Action Button: Custom 16">
            <a:hlinkClick r:id="" action="ppaction://noaction" highlightClick="1"/>
          </p:cNvPr>
          <p:cNvSpPr/>
          <p:nvPr/>
        </p:nvSpPr>
        <p:spPr>
          <a:xfrm>
            <a:off x="422491" y="3828111"/>
            <a:ext cx="387388" cy="365322"/>
          </a:xfrm>
          <a:prstGeom prst="actionButtonBlank">
            <a:avLst/>
          </a:prstGeom>
          <a:solidFill>
            <a:srgbClr val="FFCC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8</a:t>
            </a:r>
            <a:endParaRPr lang="en-GB" sz="2000" b="1" dirty="0">
              <a:solidFill>
                <a:schemeClr val="tx1"/>
              </a:solidFill>
              <a:latin typeface="Century Gothic" panose="020B0502020202020204" pitchFamily="34" charset="0"/>
            </a:endParaRPr>
          </a:p>
        </p:txBody>
      </p:sp>
      <p:sp>
        <p:nvSpPr>
          <p:cNvPr id="18" name="Action Button: Custom 17">
            <a:hlinkClick r:id="" action="ppaction://noaction" highlightClick="1"/>
          </p:cNvPr>
          <p:cNvSpPr/>
          <p:nvPr/>
        </p:nvSpPr>
        <p:spPr>
          <a:xfrm>
            <a:off x="422491" y="4399848"/>
            <a:ext cx="398559" cy="379664"/>
          </a:xfrm>
          <a:prstGeom prst="actionButtonBlank">
            <a:avLst/>
          </a:prstGeom>
          <a:solidFill>
            <a:srgbClr val="FFCC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9</a:t>
            </a:r>
            <a:endParaRPr lang="en-GB" sz="2000" b="1" dirty="0">
              <a:solidFill>
                <a:schemeClr val="tx1"/>
              </a:solidFill>
              <a:latin typeface="Century Gothic" panose="020B0502020202020204" pitchFamily="34" charset="0"/>
            </a:endParaRPr>
          </a:p>
        </p:txBody>
      </p:sp>
      <p:sp>
        <p:nvSpPr>
          <p:cNvPr id="21" name="Action Button: Custom 20">
            <a:hlinkClick r:id="" action="ppaction://noaction" highlightClick="1"/>
          </p:cNvPr>
          <p:cNvSpPr/>
          <p:nvPr/>
        </p:nvSpPr>
        <p:spPr>
          <a:xfrm>
            <a:off x="422491" y="4985927"/>
            <a:ext cx="398560" cy="379664"/>
          </a:xfrm>
          <a:prstGeom prst="actionButtonBlank">
            <a:avLst/>
          </a:prstGeom>
          <a:solidFill>
            <a:srgbClr val="FFCC00"/>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10</a:t>
            </a:r>
          </a:p>
        </p:txBody>
      </p:sp>
      <p:sp>
        <p:nvSpPr>
          <p:cNvPr id="22" name="TextBox 21"/>
          <p:cNvSpPr txBox="1"/>
          <p:nvPr/>
        </p:nvSpPr>
        <p:spPr>
          <a:xfrm>
            <a:off x="9943671" y="2577106"/>
            <a:ext cx="1487606" cy="461665"/>
          </a:xfrm>
          <a:prstGeom prst="rect">
            <a:avLst/>
          </a:prstGeom>
          <a:noFill/>
        </p:spPr>
        <p:txBody>
          <a:bodyPr wrap="square" rtlCol="0">
            <a:spAutoFit/>
          </a:bodyPr>
          <a:lstStyle/>
          <a:p>
            <a:pPr algn="ctr"/>
            <a:r>
              <a:rPr lang="en-GB" sz="2400" b="1">
                <a:solidFill>
                  <a:srgbClr val="FE0000"/>
                </a:solidFill>
              </a:rPr>
              <a:t>lustig</a:t>
            </a:r>
            <a:endParaRPr lang="en-GB" sz="2400" b="1" dirty="0">
              <a:solidFill>
                <a:srgbClr val="FE0000"/>
              </a:solidFill>
            </a:endParaRPr>
          </a:p>
        </p:txBody>
      </p:sp>
      <p:sp>
        <p:nvSpPr>
          <p:cNvPr id="23" name="TextBox 22"/>
          <p:cNvSpPr txBox="1"/>
          <p:nvPr/>
        </p:nvSpPr>
        <p:spPr>
          <a:xfrm>
            <a:off x="9943671" y="3237106"/>
            <a:ext cx="1487606" cy="461665"/>
          </a:xfrm>
          <a:prstGeom prst="rect">
            <a:avLst/>
          </a:prstGeom>
          <a:noFill/>
        </p:spPr>
        <p:txBody>
          <a:bodyPr wrap="square" rtlCol="0">
            <a:spAutoFit/>
          </a:bodyPr>
          <a:lstStyle/>
          <a:p>
            <a:pPr algn="ctr"/>
            <a:r>
              <a:rPr lang="en-GB" sz="2400" b="1">
                <a:solidFill>
                  <a:srgbClr val="FE0000"/>
                </a:solidFill>
              </a:rPr>
              <a:t>dort</a:t>
            </a:r>
            <a:endParaRPr lang="en-GB" sz="2400" b="1" dirty="0">
              <a:solidFill>
                <a:srgbClr val="FE0000"/>
              </a:solidFill>
            </a:endParaRPr>
          </a:p>
        </p:txBody>
      </p:sp>
      <p:sp>
        <p:nvSpPr>
          <p:cNvPr id="24" name="TextBox 23"/>
          <p:cNvSpPr txBox="1"/>
          <p:nvPr/>
        </p:nvSpPr>
        <p:spPr>
          <a:xfrm>
            <a:off x="9943671" y="3741920"/>
            <a:ext cx="1487606" cy="461665"/>
          </a:xfrm>
          <a:prstGeom prst="rect">
            <a:avLst/>
          </a:prstGeom>
          <a:noFill/>
        </p:spPr>
        <p:txBody>
          <a:bodyPr wrap="square" rtlCol="0">
            <a:spAutoFit/>
          </a:bodyPr>
          <a:lstStyle/>
          <a:p>
            <a:pPr algn="ctr"/>
            <a:r>
              <a:rPr lang="en-GB" sz="2400" b="1">
                <a:solidFill>
                  <a:srgbClr val="FE0000"/>
                </a:solidFill>
              </a:rPr>
              <a:t>suchen</a:t>
            </a:r>
            <a:endParaRPr lang="en-GB" sz="2400" b="1" dirty="0">
              <a:solidFill>
                <a:srgbClr val="FE0000"/>
              </a:solidFill>
            </a:endParaRPr>
          </a:p>
        </p:txBody>
      </p:sp>
      <p:sp>
        <p:nvSpPr>
          <p:cNvPr id="25" name="TextBox 24"/>
          <p:cNvSpPr txBox="1"/>
          <p:nvPr/>
        </p:nvSpPr>
        <p:spPr>
          <a:xfrm>
            <a:off x="9765033" y="4289882"/>
            <a:ext cx="1844883" cy="461665"/>
          </a:xfrm>
          <a:prstGeom prst="rect">
            <a:avLst/>
          </a:prstGeom>
          <a:noFill/>
        </p:spPr>
        <p:txBody>
          <a:bodyPr wrap="square" rtlCol="0">
            <a:spAutoFit/>
          </a:bodyPr>
          <a:lstStyle/>
          <a:p>
            <a:pPr algn="ctr"/>
            <a:r>
              <a:rPr lang="en-GB" sz="2400" b="1" dirty="0" err="1">
                <a:solidFill>
                  <a:srgbClr val="FE0000"/>
                </a:solidFill>
              </a:rPr>
              <a:t>Schmerzen</a:t>
            </a:r>
            <a:endParaRPr lang="en-GB" sz="2400" b="1" dirty="0">
              <a:solidFill>
                <a:srgbClr val="FE0000"/>
              </a:solidFill>
            </a:endParaRPr>
          </a:p>
        </p:txBody>
      </p:sp>
      <p:sp>
        <p:nvSpPr>
          <p:cNvPr id="26" name="TextBox 25"/>
          <p:cNvSpPr txBox="1"/>
          <p:nvPr/>
        </p:nvSpPr>
        <p:spPr>
          <a:xfrm>
            <a:off x="9807116" y="4915930"/>
            <a:ext cx="1802800" cy="461665"/>
          </a:xfrm>
          <a:prstGeom prst="rect">
            <a:avLst/>
          </a:prstGeom>
          <a:noFill/>
        </p:spPr>
        <p:txBody>
          <a:bodyPr wrap="square" rtlCol="0">
            <a:spAutoFit/>
          </a:bodyPr>
          <a:lstStyle/>
          <a:p>
            <a:pPr algn="ctr"/>
            <a:r>
              <a:rPr lang="en-GB" sz="2400" b="1" dirty="0" err="1">
                <a:solidFill>
                  <a:srgbClr val="FE0000"/>
                </a:solidFill>
              </a:rPr>
              <a:t>interessant</a:t>
            </a:r>
            <a:endParaRPr lang="en-GB" sz="2400" b="1" dirty="0">
              <a:solidFill>
                <a:srgbClr val="FE0000"/>
              </a:solidFill>
            </a:endParaRPr>
          </a:p>
        </p:txBody>
      </p:sp>
      <p:sp>
        <p:nvSpPr>
          <p:cNvPr id="28" name="Speech Bubble: Rectangle with Corners Rounded 27">
            <a:extLst>
              <a:ext uri="{FF2B5EF4-FFF2-40B4-BE49-F238E27FC236}">
                <a16:creationId xmlns:a16="http://schemas.microsoft.com/office/drawing/2014/main" id="{7389A8B0-B0A8-4945-9656-CEAE0A666423}"/>
              </a:ext>
            </a:extLst>
          </p:cNvPr>
          <p:cNvSpPr/>
          <p:nvPr/>
        </p:nvSpPr>
        <p:spPr>
          <a:xfrm>
            <a:off x="2097062" y="1342715"/>
            <a:ext cx="4899483" cy="668736"/>
          </a:xfrm>
          <a:prstGeom prst="wedgeRoundRectCallout">
            <a:avLst>
              <a:gd name="adj1" fmla="val -54566"/>
              <a:gd name="adj2" fmla="val 41782"/>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B2326E1-A87B-2D46-8B7D-5F8E8817AFDA}"/>
              </a:ext>
            </a:extLst>
          </p:cNvPr>
          <p:cNvSpPr txBox="1"/>
          <p:nvPr/>
        </p:nvSpPr>
        <p:spPr>
          <a:xfrm>
            <a:off x="2232259" y="1469505"/>
            <a:ext cx="5563891" cy="461665"/>
          </a:xfrm>
          <a:prstGeom prst="rect">
            <a:avLst/>
          </a:prstGeom>
          <a:noFill/>
        </p:spPr>
        <p:txBody>
          <a:bodyPr wrap="square" rtlCol="0">
            <a:spAutoFit/>
          </a:bodyPr>
          <a:lstStyle/>
          <a:p>
            <a:r>
              <a:rPr lang="en-US" sz="2400" dirty="0"/>
              <a:t>Was </a:t>
            </a:r>
            <a:r>
              <a:rPr lang="en-US" sz="2400" dirty="0" err="1"/>
              <a:t>ist</a:t>
            </a:r>
            <a:r>
              <a:rPr lang="en-US" sz="2400" dirty="0"/>
              <a:t> das Wort auf Deutsch?</a:t>
            </a:r>
          </a:p>
        </p:txBody>
      </p:sp>
    </p:spTree>
    <p:extLst>
      <p:ext uri="{BB962C8B-B14F-4D97-AF65-F5344CB8AC3E}">
        <p14:creationId xmlns:p14="http://schemas.microsoft.com/office/powerpoint/2010/main" val="29419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peech Bubble: Rectangle with Corners Rounded 20">
            <a:extLst>
              <a:ext uri="{FF2B5EF4-FFF2-40B4-BE49-F238E27FC236}">
                <a16:creationId xmlns:a16="http://schemas.microsoft.com/office/drawing/2014/main" id="{0B76BE9E-480B-4808-9BAF-78F2C4F3BFD3}"/>
              </a:ext>
            </a:extLst>
          </p:cNvPr>
          <p:cNvSpPr/>
          <p:nvPr/>
        </p:nvSpPr>
        <p:spPr>
          <a:xfrm>
            <a:off x="287371" y="2626113"/>
            <a:ext cx="4899483" cy="668736"/>
          </a:xfrm>
          <a:prstGeom prst="wedgeRoundRectCallout">
            <a:avLst>
              <a:gd name="adj1" fmla="val -54566"/>
              <a:gd name="adj2" fmla="val 41782"/>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peech Bubble: Rectangle with Corners Rounded 21">
            <a:extLst>
              <a:ext uri="{FF2B5EF4-FFF2-40B4-BE49-F238E27FC236}">
                <a16:creationId xmlns:a16="http://schemas.microsoft.com/office/drawing/2014/main" id="{D6FB5944-6729-472C-8255-F3BF6122559B}"/>
              </a:ext>
            </a:extLst>
          </p:cNvPr>
          <p:cNvSpPr/>
          <p:nvPr/>
        </p:nvSpPr>
        <p:spPr>
          <a:xfrm>
            <a:off x="213975" y="4324844"/>
            <a:ext cx="4899483" cy="668736"/>
          </a:xfrm>
          <a:prstGeom prst="wedgeRoundRectCallout">
            <a:avLst>
              <a:gd name="adj1" fmla="val -54566"/>
              <a:gd name="adj2" fmla="val 41782"/>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7D76F78-96CE-0B43-AB66-B64A1E76CA07}"/>
              </a:ext>
            </a:extLst>
          </p:cNvPr>
          <p:cNvSpPr txBox="1"/>
          <p:nvPr/>
        </p:nvSpPr>
        <p:spPr>
          <a:xfrm>
            <a:off x="326799" y="2735003"/>
            <a:ext cx="7902799" cy="461665"/>
          </a:xfrm>
          <a:prstGeom prst="rect">
            <a:avLst/>
          </a:prstGeom>
          <a:noFill/>
        </p:spPr>
        <p:txBody>
          <a:bodyPr wrap="square" rtlCol="0">
            <a:spAutoFit/>
          </a:bodyPr>
          <a:lstStyle/>
          <a:p>
            <a:r>
              <a:rPr lang="en-US" sz="2400"/>
              <a:t>Ich mag Sport, </a:t>
            </a:r>
            <a:r>
              <a:rPr lang="en-US" sz="2400" b="1" i="1"/>
              <a:t>denn</a:t>
            </a:r>
            <a:r>
              <a:rPr lang="en-US" sz="2400"/>
              <a:t> es </a:t>
            </a:r>
            <a:r>
              <a:rPr lang="en-US" sz="2400" b="1"/>
              <a:t>ist</a:t>
            </a:r>
            <a:r>
              <a:rPr lang="en-US" sz="2400"/>
              <a:t> lustig.</a:t>
            </a:r>
            <a:endParaRPr lang="en-US" sz="2400" dirty="0"/>
          </a:p>
        </p:txBody>
      </p:sp>
      <p:sp>
        <p:nvSpPr>
          <p:cNvPr id="15" name="Oval 14"/>
          <p:cNvSpPr/>
          <p:nvPr/>
        </p:nvSpPr>
        <p:spPr>
          <a:xfrm>
            <a:off x="2369101" y="2885880"/>
            <a:ext cx="331567" cy="345046"/>
          </a:xfrm>
          <a:prstGeom prst="ellipse">
            <a:avLst/>
          </a:prstGeom>
          <a:noFill/>
          <a:ln w="28575">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 y="213557"/>
            <a:ext cx="5186855" cy="647577"/>
          </a:xfrm>
        </p:spPr>
        <p:txBody>
          <a:bodyPr>
            <a:noAutofit/>
          </a:bodyPr>
          <a:lstStyle/>
          <a:p>
            <a:r>
              <a:rPr lang="en-GB" sz="2800" b="1" i="1">
                <a:solidFill>
                  <a:schemeClr val="bg1"/>
                </a:solidFill>
              </a:rPr>
              <a:t>Weil</a:t>
            </a:r>
            <a:r>
              <a:rPr lang="en-GB" sz="2800" b="1">
                <a:solidFill>
                  <a:schemeClr val="bg1"/>
                </a:solidFill>
              </a:rPr>
              <a:t> und </a:t>
            </a:r>
            <a:r>
              <a:rPr lang="en-GB" sz="2800" b="1" i="1">
                <a:solidFill>
                  <a:schemeClr val="bg1"/>
                </a:solidFill>
              </a:rPr>
              <a:t>denn </a:t>
            </a:r>
            <a:r>
              <a:rPr lang="en-GB" sz="2800" b="1">
                <a:solidFill>
                  <a:schemeClr val="bg1"/>
                </a:solidFill>
              </a:rPr>
              <a:t>- because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6801" y="1348353"/>
            <a:ext cx="7902799" cy="461665"/>
          </a:xfrm>
          <a:prstGeom prst="rect">
            <a:avLst/>
          </a:prstGeom>
          <a:noFill/>
        </p:spPr>
        <p:txBody>
          <a:bodyPr wrap="square" rtlCol="0">
            <a:spAutoFit/>
          </a:bodyPr>
          <a:lstStyle/>
          <a:p>
            <a:r>
              <a:rPr lang="en-US" sz="2400" b="1" i="1"/>
              <a:t>Weil</a:t>
            </a:r>
            <a:r>
              <a:rPr lang="en-US" sz="2400"/>
              <a:t> and </a:t>
            </a:r>
            <a:r>
              <a:rPr lang="en-US" sz="2400" b="1" i="1"/>
              <a:t>denn</a:t>
            </a:r>
            <a:r>
              <a:rPr lang="en-US" sz="2400"/>
              <a:t> both mean ‘</a:t>
            </a:r>
            <a:r>
              <a:rPr lang="en-US" sz="2400" b="1"/>
              <a:t>because</a:t>
            </a:r>
            <a:r>
              <a:rPr lang="en-US" sz="2400"/>
              <a:t>’ in German.</a:t>
            </a:r>
            <a:endParaRPr lang="en-US" sz="2400" dirty="0"/>
          </a:p>
        </p:txBody>
      </p:sp>
      <p:sp>
        <p:nvSpPr>
          <p:cNvPr id="6" name="TextBox 5">
            <a:extLst>
              <a:ext uri="{FF2B5EF4-FFF2-40B4-BE49-F238E27FC236}">
                <a16:creationId xmlns:a16="http://schemas.microsoft.com/office/drawing/2014/main" id="{E7D76F78-96CE-0B43-AB66-B64A1E76CA07}"/>
              </a:ext>
            </a:extLst>
          </p:cNvPr>
          <p:cNvSpPr txBox="1"/>
          <p:nvPr/>
        </p:nvSpPr>
        <p:spPr>
          <a:xfrm>
            <a:off x="326800" y="1994380"/>
            <a:ext cx="7902799" cy="461665"/>
          </a:xfrm>
          <a:prstGeom prst="rect">
            <a:avLst/>
          </a:prstGeom>
          <a:noFill/>
        </p:spPr>
        <p:txBody>
          <a:bodyPr wrap="square" rtlCol="0">
            <a:spAutoFit/>
          </a:bodyPr>
          <a:lstStyle/>
          <a:p>
            <a:r>
              <a:rPr lang="en-US" sz="2400" b="1" i="1"/>
              <a:t>Denn</a:t>
            </a:r>
            <a:r>
              <a:rPr lang="en-US" sz="2400"/>
              <a:t> is followed by Word Order 1:</a:t>
            </a:r>
            <a:endParaRPr lang="en-US" sz="2400" dirty="0"/>
          </a:p>
        </p:txBody>
      </p:sp>
      <p:sp>
        <p:nvSpPr>
          <p:cNvPr id="9" name="TextBox 8">
            <a:extLst>
              <a:ext uri="{FF2B5EF4-FFF2-40B4-BE49-F238E27FC236}">
                <a16:creationId xmlns:a16="http://schemas.microsoft.com/office/drawing/2014/main" id="{E7D76F78-96CE-0B43-AB66-B64A1E76CA07}"/>
              </a:ext>
            </a:extLst>
          </p:cNvPr>
          <p:cNvSpPr txBox="1"/>
          <p:nvPr/>
        </p:nvSpPr>
        <p:spPr>
          <a:xfrm>
            <a:off x="326799" y="3588723"/>
            <a:ext cx="7902799" cy="461665"/>
          </a:xfrm>
          <a:prstGeom prst="rect">
            <a:avLst/>
          </a:prstGeom>
          <a:noFill/>
        </p:spPr>
        <p:txBody>
          <a:bodyPr wrap="square" rtlCol="0">
            <a:spAutoFit/>
          </a:bodyPr>
          <a:lstStyle/>
          <a:p>
            <a:r>
              <a:rPr lang="en-US" sz="2400" b="1" i="1"/>
              <a:t>Weil</a:t>
            </a:r>
            <a:r>
              <a:rPr lang="en-US" sz="2400"/>
              <a:t> is followed by Word Order 3:</a:t>
            </a:r>
            <a:endParaRPr lang="en-US" sz="2400" dirty="0"/>
          </a:p>
        </p:txBody>
      </p:sp>
      <p:sp>
        <p:nvSpPr>
          <p:cNvPr id="10" name="TextBox 9">
            <a:extLst>
              <a:ext uri="{FF2B5EF4-FFF2-40B4-BE49-F238E27FC236}">
                <a16:creationId xmlns:a16="http://schemas.microsoft.com/office/drawing/2014/main" id="{E7D76F78-96CE-0B43-AB66-B64A1E76CA07}"/>
              </a:ext>
            </a:extLst>
          </p:cNvPr>
          <p:cNvSpPr txBox="1"/>
          <p:nvPr/>
        </p:nvSpPr>
        <p:spPr>
          <a:xfrm>
            <a:off x="326799" y="4442443"/>
            <a:ext cx="7902799" cy="461665"/>
          </a:xfrm>
          <a:prstGeom prst="rect">
            <a:avLst/>
          </a:prstGeom>
          <a:noFill/>
        </p:spPr>
        <p:txBody>
          <a:bodyPr wrap="square" rtlCol="0">
            <a:spAutoFit/>
          </a:bodyPr>
          <a:lstStyle/>
          <a:p>
            <a:r>
              <a:rPr lang="en-US" sz="2400"/>
              <a:t>Ich mag Sport, </a:t>
            </a:r>
            <a:r>
              <a:rPr lang="en-US" sz="2400" b="1" i="1"/>
              <a:t>weil</a:t>
            </a:r>
            <a:r>
              <a:rPr lang="en-US" sz="2400"/>
              <a:t> es lustig</a:t>
            </a:r>
            <a:r>
              <a:rPr lang="en-US" sz="2400" b="1"/>
              <a:t> ist</a:t>
            </a:r>
            <a:r>
              <a:rPr lang="en-US" sz="2400"/>
              <a:t>.</a:t>
            </a:r>
            <a:endParaRPr lang="en-US" sz="2400" dirty="0"/>
          </a:p>
        </p:txBody>
      </p:sp>
      <p:sp>
        <p:nvSpPr>
          <p:cNvPr id="11" name="TextBox 10">
            <a:extLst>
              <a:ext uri="{FF2B5EF4-FFF2-40B4-BE49-F238E27FC236}">
                <a16:creationId xmlns:a16="http://schemas.microsoft.com/office/drawing/2014/main" id="{E7D76F78-96CE-0B43-AB66-B64A1E76CA07}"/>
              </a:ext>
            </a:extLst>
          </p:cNvPr>
          <p:cNvSpPr txBox="1"/>
          <p:nvPr/>
        </p:nvSpPr>
        <p:spPr>
          <a:xfrm>
            <a:off x="6463862" y="3636379"/>
            <a:ext cx="5493466" cy="461665"/>
          </a:xfrm>
          <a:prstGeom prst="rect">
            <a:avLst/>
          </a:prstGeom>
          <a:noFill/>
        </p:spPr>
        <p:txBody>
          <a:bodyPr wrap="square" rtlCol="0">
            <a:spAutoFit/>
          </a:bodyPr>
          <a:lstStyle/>
          <a:p>
            <a:r>
              <a:rPr lang="en-US" sz="2400" dirty="0"/>
              <a:t>I like sport </a:t>
            </a:r>
            <a:r>
              <a:rPr lang="en-US" sz="2400" b="1" dirty="0"/>
              <a:t>because</a:t>
            </a:r>
            <a:r>
              <a:rPr lang="en-US" sz="2400" dirty="0"/>
              <a:t> it is enjoyable.</a:t>
            </a:r>
          </a:p>
        </p:txBody>
      </p:sp>
      <p:sp>
        <p:nvSpPr>
          <p:cNvPr id="12" name="TextBox 11">
            <a:extLst>
              <a:ext uri="{FF2B5EF4-FFF2-40B4-BE49-F238E27FC236}">
                <a16:creationId xmlns:a16="http://schemas.microsoft.com/office/drawing/2014/main" id="{E7D76F78-96CE-0B43-AB66-B64A1E76CA07}"/>
              </a:ext>
            </a:extLst>
          </p:cNvPr>
          <p:cNvSpPr txBox="1"/>
          <p:nvPr/>
        </p:nvSpPr>
        <p:spPr>
          <a:xfrm>
            <a:off x="326799" y="5248507"/>
            <a:ext cx="9983394" cy="461665"/>
          </a:xfrm>
          <a:prstGeom prst="rect">
            <a:avLst/>
          </a:prstGeom>
          <a:noFill/>
        </p:spPr>
        <p:txBody>
          <a:bodyPr wrap="square" rtlCol="0">
            <a:spAutoFit/>
          </a:bodyPr>
          <a:lstStyle/>
          <a:p>
            <a:r>
              <a:rPr lang="en-US" sz="2400" b="1" i="1" dirty="0"/>
              <a:t>Weil</a:t>
            </a:r>
            <a:r>
              <a:rPr lang="en-US" sz="2400" dirty="0"/>
              <a:t> and </a:t>
            </a:r>
            <a:r>
              <a:rPr lang="en-US" sz="2400" b="1" i="1" dirty="0" err="1"/>
              <a:t>denn</a:t>
            </a:r>
            <a:r>
              <a:rPr lang="en-US" sz="2400" dirty="0"/>
              <a:t> are a type of word called </a:t>
            </a:r>
            <a:r>
              <a:rPr lang="en-US" sz="2400" b="1" dirty="0"/>
              <a:t>conjunctions</a:t>
            </a:r>
            <a:r>
              <a:rPr lang="en-US" sz="2400" dirty="0"/>
              <a:t>. </a:t>
            </a:r>
          </a:p>
        </p:txBody>
      </p:sp>
      <p:cxnSp>
        <p:nvCxnSpPr>
          <p:cNvPr id="13" name="Straight Arrow Connector 12"/>
          <p:cNvCxnSpPr/>
          <p:nvPr/>
        </p:nvCxnSpPr>
        <p:spPr>
          <a:xfrm>
            <a:off x="5186855" y="3126179"/>
            <a:ext cx="1185042" cy="58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064542" y="4061181"/>
            <a:ext cx="1307355" cy="600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ounded Rectangular Callout 1"/>
          <p:cNvSpPr/>
          <p:nvPr/>
        </p:nvSpPr>
        <p:spPr>
          <a:xfrm>
            <a:off x="8945160" y="1684724"/>
            <a:ext cx="3094075" cy="1779456"/>
          </a:xfrm>
          <a:prstGeom prst="wedgeRoundRectCallout">
            <a:avLst>
              <a:gd name="adj1" fmla="val -36642"/>
              <a:gd name="adj2" fmla="val 64120"/>
              <a:gd name="adj3" fmla="val 16667"/>
            </a:avLst>
          </a:prstGeom>
          <a:solidFill>
            <a:srgbClr val="FFCC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Unlike the English example here, in German there is always a </a:t>
            </a:r>
            <a:r>
              <a:rPr lang="en-GB" sz="2000" b="1"/>
              <a:t>comma </a:t>
            </a:r>
            <a:r>
              <a:rPr lang="en-GB" sz="2000"/>
              <a:t>before </a:t>
            </a:r>
            <a:r>
              <a:rPr lang="en-GB" sz="2000" b="1" i="1"/>
              <a:t>weil</a:t>
            </a:r>
            <a:r>
              <a:rPr lang="en-GB" sz="2000" b="1"/>
              <a:t> </a:t>
            </a:r>
            <a:r>
              <a:rPr lang="en-GB" sz="2000"/>
              <a:t>or </a:t>
            </a:r>
            <a:r>
              <a:rPr lang="en-GB" sz="2000" b="1" i="1"/>
              <a:t>denn</a:t>
            </a:r>
            <a:r>
              <a:rPr lang="en-GB" sz="2000"/>
              <a:t>.</a:t>
            </a:r>
          </a:p>
        </p:txBody>
      </p:sp>
      <p:sp>
        <p:nvSpPr>
          <p:cNvPr id="16" name="Oval 15"/>
          <p:cNvSpPr/>
          <p:nvPr/>
        </p:nvSpPr>
        <p:spPr>
          <a:xfrm>
            <a:off x="2364103" y="4569893"/>
            <a:ext cx="331567" cy="345046"/>
          </a:xfrm>
          <a:prstGeom prst="ellipse">
            <a:avLst/>
          </a:prstGeom>
          <a:noFill/>
          <a:ln w="28575">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C00E3C8-C571-418E-A388-8A1495F12034}"/>
              </a:ext>
            </a:extLst>
          </p:cNvPr>
          <p:cNvSpPr/>
          <p:nvPr/>
        </p:nvSpPr>
        <p:spPr>
          <a:xfrm>
            <a:off x="326799" y="5710172"/>
            <a:ext cx="5485797" cy="461665"/>
          </a:xfrm>
          <a:prstGeom prst="rect">
            <a:avLst/>
          </a:prstGeom>
        </p:spPr>
        <p:txBody>
          <a:bodyPr wrap="none">
            <a:spAutoFit/>
          </a:bodyPr>
          <a:lstStyle/>
          <a:p>
            <a:r>
              <a:rPr lang="en-GB" sz="2400" dirty="0"/>
              <a:t>They connect clauses or sentences.</a:t>
            </a:r>
          </a:p>
        </p:txBody>
      </p:sp>
      <p:sp>
        <p:nvSpPr>
          <p:cNvPr id="18" name="Rounded Rectangular Callout 1">
            <a:extLst>
              <a:ext uri="{FF2B5EF4-FFF2-40B4-BE49-F238E27FC236}">
                <a16:creationId xmlns:a16="http://schemas.microsoft.com/office/drawing/2014/main" id="{8CBB90D1-4F03-4427-B2F1-C6BBC14E0C37}"/>
              </a:ext>
            </a:extLst>
          </p:cNvPr>
          <p:cNvSpPr/>
          <p:nvPr/>
        </p:nvSpPr>
        <p:spPr>
          <a:xfrm>
            <a:off x="5994139" y="247046"/>
            <a:ext cx="3357679" cy="2107551"/>
          </a:xfrm>
          <a:prstGeom prst="wedgeRoundRectCallout">
            <a:avLst>
              <a:gd name="adj1" fmla="val -69772"/>
              <a:gd name="adj2" fmla="val 114275"/>
              <a:gd name="adj3" fmla="val 16667"/>
            </a:avLst>
          </a:prstGeom>
          <a:solidFill>
            <a:srgbClr val="FFCC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Three, Yes! The word ‘</a:t>
            </a:r>
            <a:r>
              <a:rPr lang="en-GB" sz="2000" b="1" dirty="0" err="1"/>
              <a:t>weil</a:t>
            </a:r>
            <a:r>
              <a:rPr lang="en-GB" sz="2000" dirty="0"/>
              <a:t>’ kicks the </a:t>
            </a:r>
            <a:r>
              <a:rPr lang="en-GB" sz="2000" u="sng" dirty="0"/>
              <a:t>verb to the end</a:t>
            </a:r>
            <a:r>
              <a:rPr lang="en-GB" sz="2000" dirty="0"/>
              <a:t> of the clause. But the meaning is the same as </a:t>
            </a:r>
            <a:r>
              <a:rPr lang="en-GB" sz="2000" b="1" dirty="0" err="1"/>
              <a:t>denn</a:t>
            </a:r>
            <a:r>
              <a:rPr lang="en-GB" sz="2000" dirty="0"/>
              <a:t> + Word Order 1.</a:t>
            </a:r>
          </a:p>
        </p:txBody>
      </p:sp>
      <p:sp>
        <p:nvSpPr>
          <p:cNvPr id="19" name="Oval 18">
            <a:extLst>
              <a:ext uri="{FF2B5EF4-FFF2-40B4-BE49-F238E27FC236}">
                <a16:creationId xmlns:a16="http://schemas.microsoft.com/office/drawing/2014/main" id="{9C2C874F-EC7C-4991-A583-F9A3FAD446B1}"/>
              </a:ext>
            </a:extLst>
          </p:cNvPr>
          <p:cNvSpPr/>
          <p:nvPr/>
        </p:nvSpPr>
        <p:spPr>
          <a:xfrm>
            <a:off x="4472848" y="4442443"/>
            <a:ext cx="499729" cy="433539"/>
          </a:xfrm>
          <a:prstGeom prst="ellipse">
            <a:avLst/>
          </a:prstGeom>
          <a:noFill/>
          <a:ln w="28575">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8" grpId="0"/>
      <p:bldP spid="15" grpId="0" animBg="1"/>
      <p:bldP spid="7" grpId="0"/>
      <p:bldP spid="6" grpId="0"/>
      <p:bldP spid="9" grpId="0"/>
      <p:bldP spid="10" grpId="0"/>
      <p:bldP spid="11" grpId="0"/>
      <p:bldP spid="12" grpId="0"/>
      <p:bldP spid="2" grpId="0" animBg="1"/>
      <p:bldP spid="16" grpId="0" animBg="1"/>
      <p:bldP spid="17" grpId="0"/>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4F6C100-F74C-4751-A851-B21494A45D09}"/>
              </a:ext>
            </a:extLst>
          </p:cNvPr>
          <p:cNvSpPr/>
          <p:nvPr/>
        </p:nvSpPr>
        <p:spPr>
          <a:xfrm>
            <a:off x="124687" y="1013539"/>
            <a:ext cx="11956473" cy="534289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0" y="213557"/>
            <a:ext cx="4234779" cy="647577"/>
          </a:xfrm>
        </p:spPr>
        <p:txBody>
          <a:bodyPr>
            <a:noAutofit/>
          </a:bodyPr>
          <a:lstStyle/>
          <a:p>
            <a:r>
              <a:rPr lang="en-GB" sz="2800" b="1" i="1" dirty="0" err="1">
                <a:solidFill>
                  <a:schemeClr val="bg1"/>
                </a:solidFill>
              </a:rPr>
              <a:t>Virtueller</a:t>
            </a:r>
            <a:r>
              <a:rPr lang="en-GB" sz="2800" b="1" i="1" dirty="0">
                <a:solidFill>
                  <a:schemeClr val="bg1"/>
                </a:solidFill>
              </a:rPr>
              <a:t> </a:t>
            </a:r>
            <a:r>
              <a:rPr lang="en-GB" sz="2800" b="1" i="1" dirty="0" err="1">
                <a:solidFill>
                  <a:schemeClr val="bg1"/>
                </a:solidFill>
              </a:rPr>
              <a:t>Austausch</a:t>
            </a:r>
            <a:r>
              <a:rPr lang="en-GB" sz="2800" b="1" i="1" dirty="0">
                <a:solidFill>
                  <a:schemeClr val="bg1"/>
                </a:solidFill>
              </a:rPr>
              <a: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34646" y="247046"/>
            <a:ext cx="1122681"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4083571" y="104054"/>
            <a:ext cx="6619353" cy="830997"/>
          </a:xfrm>
          <a:prstGeom prst="rect">
            <a:avLst/>
          </a:prstGeom>
          <a:noFill/>
        </p:spPr>
        <p:txBody>
          <a:bodyPr wrap="square" rtlCol="0">
            <a:spAutoFit/>
          </a:bodyPr>
          <a:lstStyle/>
          <a:p>
            <a:r>
              <a:rPr lang="en-US" sz="2400" dirty="0" err="1"/>
              <a:t>Wolfgangs</a:t>
            </a:r>
            <a:r>
              <a:rPr lang="en-US" sz="2400" dirty="0"/>
              <a:t> </a:t>
            </a:r>
            <a:r>
              <a:rPr lang="en-US" sz="2400" dirty="0" err="1"/>
              <a:t>Klasse</a:t>
            </a:r>
            <a:r>
              <a:rPr lang="en-US" sz="2400" dirty="0"/>
              <a:t> </a:t>
            </a:r>
            <a:r>
              <a:rPr lang="en-US" sz="2400" dirty="0" err="1"/>
              <a:t>hilft</a:t>
            </a:r>
            <a:r>
              <a:rPr lang="en-US" sz="2400" dirty="0"/>
              <a:t> </a:t>
            </a:r>
            <a:r>
              <a:rPr lang="en-US" sz="2400" dirty="0" err="1"/>
              <a:t>Alastairs</a:t>
            </a:r>
            <a:r>
              <a:rPr lang="en-US" sz="2400" dirty="0"/>
              <a:t> </a:t>
            </a:r>
            <a:r>
              <a:rPr lang="en-US" sz="2400" dirty="0" err="1"/>
              <a:t>Klasse</a:t>
            </a:r>
            <a:r>
              <a:rPr lang="en-US" sz="2400" dirty="0"/>
              <a:t> online.  </a:t>
            </a:r>
            <a:r>
              <a:rPr lang="en-US" sz="2400" dirty="0" err="1"/>
              <a:t>Schreib</a:t>
            </a:r>
            <a:r>
              <a:rPr lang="en-US" sz="2400" dirty="0"/>
              <a:t> 1-8 und ‘</a:t>
            </a:r>
            <a:r>
              <a:rPr lang="en-US" sz="2400" b="1" dirty="0" err="1"/>
              <a:t>denn</a:t>
            </a:r>
            <a:r>
              <a:rPr lang="en-US" sz="2400" dirty="0"/>
              <a:t>’ </a:t>
            </a:r>
            <a:r>
              <a:rPr lang="en-US" sz="2400" dirty="0" err="1"/>
              <a:t>oder</a:t>
            </a:r>
            <a:r>
              <a:rPr lang="en-US" sz="2400" dirty="0"/>
              <a:t> ‘</a:t>
            </a:r>
            <a:r>
              <a:rPr lang="en-US" sz="2400" b="1" dirty="0" err="1"/>
              <a:t>weil</a:t>
            </a:r>
            <a:r>
              <a:rPr lang="en-US" sz="2400" dirty="0"/>
              <a:t>’.</a:t>
            </a:r>
          </a:p>
        </p:txBody>
      </p:sp>
      <p:sp>
        <p:nvSpPr>
          <p:cNvPr id="2" name="Rounded Rectangular Callout 1"/>
          <p:cNvSpPr/>
          <p:nvPr/>
        </p:nvSpPr>
        <p:spPr>
          <a:xfrm>
            <a:off x="360080" y="2938779"/>
            <a:ext cx="2781300" cy="1168400"/>
          </a:xfrm>
          <a:prstGeom prst="wedgeRoundRectCallou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r>
              <a:rPr lang="en-GB" sz="2000" dirty="0"/>
              <a:t>) Ich mag Sport, ______ es </a:t>
            </a:r>
            <a:r>
              <a:rPr lang="en-GB" sz="2000" dirty="0" err="1"/>
              <a:t>ist</a:t>
            </a:r>
            <a:r>
              <a:rPr lang="en-GB" sz="2000" dirty="0"/>
              <a:t> </a:t>
            </a:r>
            <a:r>
              <a:rPr lang="en-GB" sz="2000" dirty="0" err="1"/>
              <a:t>lustig</a:t>
            </a:r>
            <a:r>
              <a:rPr lang="en-GB" sz="2000" dirty="0"/>
              <a:t>. (</a:t>
            </a:r>
            <a:r>
              <a:rPr lang="en-GB" sz="2000" dirty="0" err="1"/>
              <a:t>weil</a:t>
            </a:r>
            <a:r>
              <a:rPr lang="en-GB" sz="2000" dirty="0"/>
              <a:t>/</a:t>
            </a:r>
            <a:r>
              <a:rPr lang="en-GB" sz="2000" dirty="0" err="1"/>
              <a:t>denn</a:t>
            </a:r>
            <a:r>
              <a:rPr lang="en-GB" sz="2000" dirty="0"/>
              <a:t>) </a:t>
            </a:r>
            <a:r>
              <a:rPr lang="en-GB" sz="2000" b="1" i="1" dirty="0"/>
              <a:t>SW </a:t>
            </a:r>
            <a:r>
              <a:rPr lang="en-GB" sz="2000" dirty="0"/>
              <a:t> </a:t>
            </a:r>
          </a:p>
        </p:txBody>
      </p:sp>
      <p:sp>
        <p:nvSpPr>
          <p:cNvPr id="8" name="Rounded Rectangular Callout 7"/>
          <p:cNvSpPr/>
          <p:nvPr/>
        </p:nvSpPr>
        <p:spPr>
          <a:xfrm>
            <a:off x="360080" y="4744651"/>
            <a:ext cx="2781300" cy="1168400"/>
          </a:xfrm>
          <a:prstGeom prst="wedgeRoundRectCallou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r>
              <a:rPr lang="en-GB" sz="2000" dirty="0"/>
              <a:t>) Ich mag </a:t>
            </a:r>
            <a:r>
              <a:rPr lang="en-GB" sz="2000" dirty="0" err="1"/>
              <a:t>Kaffee</a:t>
            </a:r>
            <a:r>
              <a:rPr lang="en-GB" sz="2000" dirty="0"/>
              <a:t>, ______ </a:t>
            </a:r>
            <a:r>
              <a:rPr lang="en-GB" sz="2000" dirty="0" err="1"/>
              <a:t>er</a:t>
            </a:r>
            <a:r>
              <a:rPr lang="en-GB" sz="2000" dirty="0"/>
              <a:t> </a:t>
            </a:r>
            <a:r>
              <a:rPr lang="en-GB" sz="2000" dirty="0" err="1"/>
              <a:t>lecker</a:t>
            </a:r>
            <a:r>
              <a:rPr lang="en-GB" sz="2000" dirty="0"/>
              <a:t> </a:t>
            </a:r>
            <a:r>
              <a:rPr lang="en-GB" sz="2000" dirty="0" err="1"/>
              <a:t>ist</a:t>
            </a:r>
            <a:r>
              <a:rPr lang="en-GB" sz="2000" dirty="0"/>
              <a:t>! (</a:t>
            </a:r>
            <a:r>
              <a:rPr lang="en-GB" sz="2000" dirty="0" err="1"/>
              <a:t>weil</a:t>
            </a:r>
            <a:r>
              <a:rPr lang="en-GB" sz="2000" dirty="0"/>
              <a:t>/</a:t>
            </a:r>
            <a:r>
              <a:rPr lang="en-GB" sz="2000" dirty="0" err="1"/>
              <a:t>denn</a:t>
            </a:r>
            <a:r>
              <a:rPr lang="en-GB" sz="2000" dirty="0"/>
              <a:t>)  </a:t>
            </a:r>
            <a:r>
              <a:rPr lang="en-GB" sz="2000" b="1" i="1" dirty="0"/>
              <a:t>SG</a:t>
            </a:r>
          </a:p>
        </p:txBody>
      </p:sp>
      <p:sp>
        <p:nvSpPr>
          <p:cNvPr id="9" name="Rounded Rectangular Callout 8"/>
          <p:cNvSpPr/>
          <p:nvPr/>
        </p:nvSpPr>
        <p:spPr>
          <a:xfrm>
            <a:off x="4083571" y="2926948"/>
            <a:ext cx="3378826" cy="1363447"/>
          </a:xfrm>
          <a:prstGeom prst="wedgeRoundRectCallou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r>
              <a:rPr lang="en-GB" sz="2000" dirty="0"/>
              <a:t>) Mein Freund Mehmet mag </a:t>
            </a:r>
            <a:r>
              <a:rPr lang="en-GB" sz="2000" dirty="0" err="1"/>
              <a:t>Schottland</a:t>
            </a:r>
            <a:r>
              <a:rPr lang="en-GB" sz="2000" dirty="0"/>
              <a:t>, ______ es </a:t>
            </a:r>
            <a:r>
              <a:rPr lang="en-GB" sz="2000" dirty="0" err="1"/>
              <a:t>ist</a:t>
            </a:r>
            <a:r>
              <a:rPr lang="en-GB" sz="2000" dirty="0"/>
              <a:t> </a:t>
            </a:r>
            <a:r>
              <a:rPr lang="en-GB" sz="2000" dirty="0" err="1"/>
              <a:t>wunderbar</a:t>
            </a:r>
            <a:r>
              <a:rPr lang="en-GB" sz="2000" dirty="0"/>
              <a:t>! (</a:t>
            </a:r>
            <a:r>
              <a:rPr lang="en-GB" sz="2000" dirty="0" err="1"/>
              <a:t>denn</a:t>
            </a:r>
            <a:r>
              <a:rPr lang="en-GB" sz="2000" dirty="0"/>
              <a:t>/</a:t>
            </a:r>
            <a:r>
              <a:rPr lang="en-GB" sz="2000" dirty="0" err="1"/>
              <a:t>weil</a:t>
            </a:r>
            <a:r>
              <a:rPr lang="en-GB" sz="2000" dirty="0"/>
              <a:t>) </a:t>
            </a:r>
            <a:r>
              <a:rPr lang="en-GB" sz="2000" b="1" i="1" dirty="0"/>
              <a:t>WB</a:t>
            </a:r>
          </a:p>
        </p:txBody>
      </p:sp>
      <p:sp>
        <p:nvSpPr>
          <p:cNvPr id="10" name="Rounded Rectangular Callout 9"/>
          <p:cNvSpPr/>
          <p:nvPr/>
        </p:nvSpPr>
        <p:spPr>
          <a:xfrm>
            <a:off x="4083571" y="4655969"/>
            <a:ext cx="3210472" cy="1498600"/>
          </a:xfrm>
          <a:prstGeom prst="wedgeRoundRectCallou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r>
              <a:rPr lang="en-GB" sz="2000" dirty="0"/>
              <a:t>) Mein </a:t>
            </a:r>
            <a:r>
              <a:rPr lang="en-GB" sz="2000" dirty="0" err="1"/>
              <a:t>Vater</a:t>
            </a:r>
            <a:r>
              <a:rPr lang="en-GB" sz="2000" dirty="0"/>
              <a:t> mag die Zeitung </a:t>
            </a:r>
            <a:r>
              <a:rPr lang="en-GB" sz="2000" dirty="0" err="1"/>
              <a:t>nicht</a:t>
            </a:r>
            <a:r>
              <a:rPr lang="en-GB" sz="2000" dirty="0"/>
              <a:t>, ______ </a:t>
            </a:r>
            <a:r>
              <a:rPr lang="en-GB" sz="2000" dirty="0" err="1"/>
              <a:t>sie</a:t>
            </a:r>
            <a:r>
              <a:rPr lang="en-GB" sz="2000" dirty="0"/>
              <a:t> </a:t>
            </a:r>
            <a:r>
              <a:rPr lang="en-GB" sz="2000" dirty="0" err="1"/>
              <a:t>ganz</a:t>
            </a:r>
            <a:r>
              <a:rPr lang="en-GB" sz="2000" dirty="0"/>
              <a:t> </a:t>
            </a:r>
            <a:r>
              <a:rPr lang="en-GB" sz="2000" dirty="0" err="1"/>
              <a:t>langweilig</a:t>
            </a:r>
            <a:r>
              <a:rPr lang="en-GB" sz="2000" dirty="0"/>
              <a:t> </a:t>
            </a:r>
            <a:r>
              <a:rPr lang="en-GB" sz="2000" dirty="0" err="1"/>
              <a:t>ist</a:t>
            </a:r>
            <a:r>
              <a:rPr lang="en-GB" sz="2000" dirty="0"/>
              <a:t>! (</a:t>
            </a:r>
            <a:r>
              <a:rPr lang="en-GB" sz="2000" dirty="0" err="1"/>
              <a:t>denn</a:t>
            </a:r>
            <a:r>
              <a:rPr lang="en-GB" sz="2000" dirty="0"/>
              <a:t>/</a:t>
            </a:r>
            <a:r>
              <a:rPr lang="en-GB" sz="2000" dirty="0" err="1"/>
              <a:t>weil</a:t>
            </a:r>
            <a:r>
              <a:rPr lang="en-GB" sz="2000" dirty="0"/>
              <a:t>) </a:t>
            </a:r>
            <a:r>
              <a:rPr lang="en-GB" sz="2000" b="1" i="1" dirty="0"/>
              <a:t>KL</a:t>
            </a:r>
          </a:p>
        </p:txBody>
      </p:sp>
      <p:sp>
        <p:nvSpPr>
          <p:cNvPr id="11" name="Rounded Rectangular Callout 10"/>
          <p:cNvSpPr/>
          <p:nvPr/>
        </p:nvSpPr>
        <p:spPr>
          <a:xfrm>
            <a:off x="413934" y="1053414"/>
            <a:ext cx="2968734" cy="1463371"/>
          </a:xfrm>
          <a:prstGeom prst="wedgeRoundRectCallou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r>
              <a:rPr lang="en-GB" sz="2000" dirty="0"/>
              <a:t>) Ich mag die Aufgabe </a:t>
            </a:r>
            <a:r>
              <a:rPr lang="en-GB" sz="2000" dirty="0" err="1"/>
              <a:t>nicht</a:t>
            </a:r>
            <a:r>
              <a:rPr lang="en-GB" sz="2000" dirty="0"/>
              <a:t>, ______ </a:t>
            </a:r>
            <a:r>
              <a:rPr lang="en-GB" sz="2000" dirty="0" err="1"/>
              <a:t>sie</a:t>
            </a:r>
            <a:r>
              <a:rPr lang="en-GB" sz="2000" dirty="0"/>
              <a:t> </a:t>
            </a:r>
            <a:r>
              <a:rPr lang="en-GB" sz="2000" dirty="0" err="1"/>
              <a:t>unmöglich</a:t>
            </a:r>
            <a:r>
              <a:rPr lang="en-GB" sz="2000" dirty="0"/>
              <a:t> </a:t>
            </a:r>
            <a:r>
              <a:rPr lang="en-GB" sz="2000" dirty="0" err="1"/>
              <a:t>ist</a:t>
            </a:r>
            <a:r>
              <a:rPr lang="en-GB" sz="2000" dirty="0"/>
              <a:t>! (</a:t>
            </a:r>
            <a:r>
              <a:rPr lang="en-GB" sz="2000" dirty="0" err="1"/>
              <a:t>weil</a:t>
            </a:r>
            <a:r>
              <a:rPr lang="en-GB" sz="2000" dirty="0"/>
              <a:t>/</a:t>
            </a:r>
            <a:r>
              <a:rPr lang="en-GB" sz="2000" dirty="0" err="1"/>
              <a:t>denn</a:t>
            </a:r>
            <a:r>
              <a:rPr lang="en-GB" sz="2000" dirty="0"/>
              <a:t>) </a:t>
            </a:r>
            <a:r>
              <a:rPr lang="en-GB" sz="2000" b="1" i="1" dirty="0"/>
              <a:t>DH</a:t>
            </a:r>
            <a:r>
              <a:rPr lang="en-GB" sz="2000" dirty="0"/>
              <a:t> </a:t>
            </a:r>
          </a:p>
        </p:txBody>
      </p:sp>
      <p:sp>
        <p:nvSpPr>
          <p:cNvPr id="12" name="Rounded Rectangular Callout 11"/>
          <p:cNvSpPr/>
          <p:nvPr/>
        </p:nvSpPr>
        <p:spPr>
          <a:xfrm>
            <a:off x="4234779" y="1202344"/>
            <a:ext cx="3195198" cy="1236322"/>
          </a:xfrm>
          <a:prstGeom prst="wedgeRoundRectCallou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2</a:t>
            </a:r>
            <a:r>
              <a:rPr lang="de-DE" sz="2000" dirty="0"/>
              <a:t>) Meine Freundin Sophie mag Tennis, ______ es spannend ist. </a:t>
            </a:r>
            <a:r>
              <a:rPr lang="en-GB" sz="2000" dirty="0"/>
              <a:t>(</a:t>
            </a:r>
            <a:r>
              <a:rPr lang="en-GB" sz="2000" dirty="0" err="1"/>
              <a:t>denn</a:t>
            </a:r>
            <a:r>
              <a:rPr lang="en-GB" sz="2000" dirty="0"/>
              <a:t>/</a:t>
            </a:r>
            <a:r>
              <a:rPr lang="en-GB" sz="2000" dirty="0" err="1"/>
              <a:t>weil</a:t>
            </a:r>
            <a:r>
              <a:rPr lang="en-GB" sz="2000" dirty="0"/>
              <a:t>) </a:t>
            </a:r>
            <a:r>
              <a:rPr lang="en-GB" sz="2000" b="1" i="1" dirty="0"/>
              <a:t>JS</a:t>
            </a:r>
            <a:endParaRPr lang="en-GB" sz="2000" dirty="0"/>
          </a:p>
        </p:txBody>
      </p:sp>
      <p:sp>
        <p:nvSpPr>
          <p:cNvPr id="13" name="Rounded Rectangular Callout 12"/>
          <p:cNvSpPr/>
          <p:nvPr/>
        </p:nvSpPr>
        <p:spPr>
          <a:xfrm>
            <a:off x="8404588" y="2934287"/>
            <a:ext cx="3020392" cy="1363446"/>
          </a:xfrm>
          <a:prstGeom prst="wedgeRoundRectCallou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r>
              <a:rPr lang="en-GB" sz="2000" dirty="0"/>
              <a:t>) </a:t>
            </a:r>
            <a:r>
              <a:rPr lang="en-GB" sz="2000" dirty="0" err="1"/>
              <a:t>Meine</a:t>
            </a:r>
            <a:r>
              <a:rPr lang="en-GB" sz="2000" dirty="0"/>
              <a:t> Mutter mag die </a:t>
            </a:r>
            <a:r>
              <a:rPr lang="en-GB" sz="2000" dirty="0" err="1"/>
              <a:t>Küche</a:t>
            </a:r>
            <a:r>
              <a:rPr lang="en-GB" sz="2000" dirty="0"/>
              <a:t>, ______ </a:t>
            </a:r>
            <a:r>
              <a:rPr lang="en-GB" sz="2000" dirty="0" err="1"/>
              <a:t>sie</a:t>
            </a:r>
            <a:r>
              <a:rPr lang="en-GB" sz="2000" dirty="0"/>
              <a:t> </a:t>
            </a:r>
            <a:r>
              <a:rPr lang="en-GB" sz="2000" dirty="0" err="1"/>
              <a:t>ist</a:t>
            </a:r>
            <a:r>
              <a:rPr lang="en-GB" sz="2000" dirty="0"/>
              <a:t> </a:t>
            </a:r>
            <a:r>
              <a:rPr lang="en-GB" sz="2000" dirty="0" err="1"/>
              <a:t>ziemlich</a:t>
            </a:r>
            <a:r>
              <a:rPr lang="en-GB" sz="2000" dirty="0"/>
              <a:t> </a:t>
            </a:r>
            <a:r>
              <a:rPr lang="en-GB" sz="2000" dirty="0" err="1"/>
              <a:t>praktisch</a:t>
            </a:r>
            <a:r>
              <a:rPr lang="en-GB" sz="2000" dirty="0"/>
              <a:t>. (</a:t>
            </a:r>
            <a:r>
              <a:rPr lang="en-GB" sz="2000" dirty="0" err="1"/>
              <a:t>weil</a:t>
            </a:r>
            <a:r>
              <a:rPr lang="en-GB" sz="2000" dirty="0"/>
              <a:t>/</a:t>
            </a:r>
            <a:r>
              <a:rPr lang="en-GB" sz="2000" dirty="0" err="1"/>
              <a:t>denn</a:t>
            </a:r>
            <a:r>
              <a:rPr lang="en-GB" sz="2000" dirty="0"/>
              <a:t>) </a:t>
            </a:r>
            <a:r>
              <a:rPr lang="en-GB" sz="2000" b="1" i="1" dirty="0"/>
              <a:t>MB</a:t>
            </a:r>
          </a:p>
        </p:txBody>
      </p:sp>
      <p:sp>
        <p:nvSpPr>
          <p:cNvPr id="14" name="Rounded Rectangular Callout 13"/>
          <p:cNvSpPr/>
          <p:nvPr/>
        </p:nvSpPr>
        <p:spPr>
          <a:xfrm>
            <a:off x="8387092" y="4712783"/>
            <a:ext cx="2988640" cy="1387366"/>
          </a:xfrm>
          <a:prstGeom prst="wedgeRoundRectCallou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r>
              <a:rPr lang="en-GB" sz="2000" dirty="0"/>
              <a:t>) Ich mag die </a:t>
            </a:r>
            <a:r>
              <a:rPr lang="en-GB" sz="2000" dirty="0" err="1"/>
              <a:t>Wohnung</a:t>
            </a:r>
            <a:r>
              <a:rPr lang="en-GB" sz="2000" dirty="0"/>
              <a:t>, ______ </a:t>
            </a:r>
            <a:r>
              <a:rPr lang="en-GB" sz="2000" dirty="0" err="1"/>
              <a:t>sie</a:t>
            </a:r>
            <a:r>
              <a:rPr lang="en-GB" sz="2000" dirty="0"/>
              <a:t> </a:t>
            </a:r>
            <a:r>
              <a:rPr lang="en-GB" sz="2000" dirty="0" err="1"/>
              <a:t>ist</a:t>
            </a:r>
            <a:r>
              <a:rPr lang="en-GB" sz="2000" dirty="0"/>
              <a:t> total </a:t>
            </a:r>
            <a:r>
              <a:rPr lang="en-GB" sz="2000" dirty="0" err="1"/>
              <a:t>angenehm</a:t>
            </a:r>
            <a:r>
              <a:rPr lang="en-GB" sz="2000" dirty="0"/>
              <a:t>. (</a:t>
            </a:r>
            <a:r>
              <a:rPr lang="en-GB" sz="2000" dirty="0" err="1"/>
              <a:t>weil</a:t>
            </a:r>
            <a:r>
              <a:rPr lang="en-GB" sz="2000" dirty="0"/>
              <a:t>/</a:t>
            </a:r>
            <a:r>
              <a:rPr lang="en-GB" sz="2000" dirty="0" err="1"/>
              <a:t>denn</a:t>
            </a:r>
            <a:r>
              <a:rPr lang="en-GB" sz="2000" dirty="0"/>
              <a:t>) </a:t>
            </a:r>
            <a:r>
              <a:rPr lang="en-GB" sz="2000" b="1" i="1" dirty="0"/>
              <a:t>HZ</a:t>
            </a:r>
          </a:p>
        </p:txBody>
      </p:sp>
      <p:sp>
        <p:nvSpPr>
          <p:cNvPr id="15" name="TextBox 14"/>
          <p:cNvSpPr txBox="1"/>
          <p:nvPr/>
        </p:nvSpPr>
        <p:spPr>
          <a:xfrm>
            <a:off x="4396470" y="1722894"/>
            <a:ext cx="922173" cy="461665"/>
          </a:xfrm>
          <a:prstGeom prst="rect">
            <a:avLst/>
          </a:prstGeom>
          <a:noFill/>
        </p:spPr>
        <p:txBody>
          <a:bodyPr wrap="square" rtlCol="0">
            <a:spAutoFit/>
          </a:bodyPr>
          <a:lstStyle/>
          <a:p>
            <a:pPr algn="l"/>
            <a:r>
              <a:rPr lang="en-GB" sz="2400" b="1" dirty="0" err="1">
                <a:solidFill>
                  <a:srgbClr val="FE0000"/>
                </a:solidFill>
              </a:rPr>
              <a:t>weil</a:t>
            </a:r>
            <a:endParaRPr lang="en-GB" sz="2400" b="1" dirty="0">
              <a:solidFill>
                <a:srgbClr val="FE0000"/>
              </a:solidFill>
            </a:endParaRPr>
          </a:p>
        </p:txBody>
      </p:sp>
      <p:sp>
        <p:nvSpPr>
          <p:cNvPr id="6" name="TextBox 5"/>
          <p:cNvSpPr txBox="1"/>
          <p:nvPr/>
        </p:nvSpPr>
        <p:spPr>
          <a:xfrm>
            <a:off x="562247" y="3251042"/>
            <a:ext cx="991476" cy="461665"/>
          </a:xfrm>
          <a:prstGeom prst="rect">
            <a:avLst/>
          </a:prstGeom>
          <a:noFill/>
        </p:spPr>
        <p:txBody>
          <a:bodyPr wrap="square" rtlCol="0">
            <a:spAutoFit/>
          </a:bodyPr>
          <a:lstStyle/>
          <a:p>
            <a:pPr algn="l"/>
            <a:r>
              <a:rPr lang="en-GB" sz="2400" b="1">
                <a:solidFill>
                  <a:srgbClr val="FE0000"/>
                </a:solidFill>
              </a:rPr>
              <a:t>denn</a:t>
            </a:r>
            <a:endParaRPr lang="en-GB" sz="2400" b="1" dirty="0">
              <a:solidFill>
                <a:srgbClr val="FE0000"/>
              </a:solidFill>
            </a:endParaRPr>
          </a:p>
        </p:txBody>
      </p:sp>
      <p:sp>
        <p:nvSpPr>
          <p:cNvPr id="16" name="TextBox 15"/>
          <p:cNvSpPr txBox="1"/>
          <p:nvPr/>
        </p:nvSpPr>
        <p:spPr>
          <a:xfrm>
            <a:off x="9964487" y="3154345"/>
            <a:ext cx="991476" cy="461665"/>
          </a:xfrm>
          <a:prstGeom prst="rect">
            <a:avLst/>
          </a:prstGeom>
          <a:noFill/>
        </p:spPr>
        <p:txBody>
          <a:bodyPr wrap="square" rtlCol="0">
            <a:spAutoFit/>
          </a:bodyPr>
          <a:lstStyle/>
          <a:p>
            <a:pPr algn="l"/>
            <a:r>
              <a:rPr lang="en-GB" sz="2400" b="1" dirty="0" err="1">
                <a:solidFill>
                  <a:srgbClr val="FE0000"/>
                </a:solidFill>
              </a:rPr>
              <a:t>denn</a:t>
            </a:r>
            <a:endParaRPr lang="en-GB" sz="2400" b="1" dirty="0">
              <a:solidFill>
                <a:srgbClr val="FE0000"/>
              </a:solidFill>
            </a:endParaRPr>
          </a:p>
        </p:txBody>
      </p:sp>
      <p:sp>
        <p:nvSpPr>
          <p:cNvPr id="17" name="TextBox 16"/>
          <p:cNvSpPr txBox="1"/>
          <p:nvPr/>
        </p:nvSpPr>
        <p:spPr>
          <a:xfrm>
            <a:off x="6346032" y="3186706"/>
            <a:ext cx="991476" cy="461665"/>
          </a:xfrm>
          <a:prstGeom prst="rect">
            <a:avLst/>
          </a:prstGeom>
          <a:noFill/>
        </p:spPr>
        <p:txBody>
          <a:bodyPr wrap="square" rtlCol="0">
            <a:spAutoFit/>
          </a:bodyPr>
          <a:lstStyle/>
          <a:p>
            <a:pPr algn="l"/>
            <a:r>
              <a:rPr lang="en-GB" sz="2400" b="1" dirty="0" err="1">
                <a:solidFill>
                  <a:srgbClr val="FE0000"/>
                </a:solidFill>
              </a:rPr>
              <a:t>denn</a:t>
            </a:r>
            <a:endParaRPr lang="en-GB" sz="2400" b="1" dirty="0">
              <a:solidFill>
                <a:srgbClr val="FE0000"/>
              </a:solidFill>
            </a:endParaRPr>
          </a:p>
        </p:txBody>
      </p:sp>
      <p:sp>
        <p:nvSpPr>
          <p:cNvPr id="18" name="TextBox 17"/>
          <p:cNvSpPr txBox="1"/>
          <p:nvPr/>
        </p:nvSpPr>
        <p:spPr>
          <a:xfrm>
            <a:off x="9897288" y="4965931"/>
            <a:ext cx="991476" cy="461665"/>
          </a:xfrm>
          <a:prstGeom prst="rect">
            <a:avLst/>
          </a:prstGeom>
          <a:noFill/>
        </p:spPr>
        <p:txBody>
          <a:bodyPr wrap="square" rtlCol="0">
            <a:spAutoFit/>
          </a:bodyPr>
          <a:lstStyle/>
          <a:p>
            <a:pPr algn="l"/>
            <a:r>
              <a:rPr lang="en-GB" sz="2400" b="1" dirty="0" err="1">
                <a:solidFill>
                  <a:srgbClr val="FE0000"/>
                </a:solidFill>
              </a:rPr>
              <a:t>denn</a:t>
            </a:r>
            <a:endParaRPr lang="en-GB" sz="2400" b="1" dirty="0">
              <a:solidFill>
                <a:srgbClr val="FE0000"/>
              </a:solidFill>
            </a:endParaRPr>
          </a:p>
        </p:txBody>
      </p:sp>
      <p:sp>
        <p:nvSpPr>
          <p:cNvPr id="22" name="TextBox 21"/>
          <p:cNvSpPr txBox="1"/>
          <p:nvPr/>
        </p:nvSpPr>
        <p:spPr>
          <a:xfrm>
            <a:off x="617604" y="1694421"/>
            <a:ext cx="922173" cy="461665"/>
          </a:xfrm>
          <a:prstGeom prst="rect">
            <a:avLst/>
          </a:prstGeom>
          <a:noFill/>
        </p:spPr>
        <p:txBody>
          <a:bodyPr wrap="square" rtlCol="0">
            <a:spAutoFit/>
          </a:bodyPr>
          <a:lstStyle/>
          <a:p>
            <a:pPr algn="l"/>
            <a:r>
              <a:rPr lang="en-GB" sz="2400" b="1" dirty="0" err="1">
                <a:solidFill>
                  <a:srgbClr val="FE0000"/>
                </a:solidFill>
              </a:rPr>
              <a:t>weil</a:t>
            </a:r>
            <a:endParaRPr lang="en-GB" sz="2400" b="1" dirty="0">
              <a:solidFill>
                <a:srgbClr val="FE0000"/>
              </a:solidFill>
            </a:endParaRPr>
          </a:p>
        </p:txBody>
      </p:sp>
      <p:sp>
        <p:nvSpPr>
          <p:cNvPr id="23" name="TextBox 22"/>
          <p:cNvSpPr txBox="1"/>
          <p:nvPr/>
        </p:nvSpPr>
        <p:spPr>
          <a:xfrm>
            <a:off x="614410" y="5042046"/>
            <a:ext cx="922173" cy="461665"/>
          </a:xfrm>
          <a:prstGeom prst="rect">
            <a:avLst/>
          </a:prstGeom>
          <a:noFill/>
        </p:spPr>
        <p:txBody>
          <a:bodyPr wrap="square" rtlCol="0">
            <a:spAutoFit/>
          </a:bodyPr>
          <a:lstStyle/>
          <a:p>
            <a:pPr algn="l"/>
            <a:r>
              <a:rPr lang="en-GB" sz="2400" b="1">
                <a:solidFill>
                  <a:srgbClr val="FE0000"/>
                </a:solidFill>
              </a:rPr>
              <a:t>weil</a:t>
            </a:r>
            <a:endParaRPr lang="en-GB" sz="2400" b="1" dirty="0">
              <a:solidFill>
                <a:srgbClr val="FE0000"/>
              </a:solidFill>
            </a:endParaRPr>
          </a:p>
        </p:txBody>
      </p:sp>
      <p:sp>
        <p:nvSpPr>
          <p:cNvPr id="24" name="TextBox 23"/>
          <p:cNvSpPr txBox="1"/>
          <p:nvPr/>
        </p:nvSpPr>
        <p:spPr>
          <a:xfrm>
            <a:off x="5940960" y="4978433"/>
            <a:ext cx="922173" cy="461665"/>
          </a:xfrm>
          <a:prstGeom prst="rect">
            <a:avLst/>
          </a:prstGeom>
          <a:noFill/>
        </p:spPr>
        <p:txBody>
          <a:bodyPr wrap="square" rtlCol="0">
            <a:spAutoFit/>
          </a:bodyPr>
          <a:lstStyle/>
          <a:p>
            <a:pPr algn="l"/>
            <a:r>
              <a:rPr lang="en-GB" sz="2400" b="1" dirty="0" err="1">
                <a:solidFill>
                  <a:srgbClr val="FE0000"/>
                </a:solidFill>
              </a:rPr>
              <a:t>weil</a:t>
            </a:r>
            <a:endParaRPr lang="en-GB" sz="2400" b="1" dirty="0">
              <a:solidFill>
                <a:srgbClr val="FE0000"/>
              </a:solidFill>
            </a:endParaRPr>
          </a:p>
        </p:txBody>
      </p:sp>
      <p:sp>
        <p:nvSpPr>
          <p:cNvPr id="25" name="TextBox 24">
            <a:extLst>
              <a:ext uri="{FF2B5EF4-FFF2-40B4-BE49-F238E27FC236}">
                <a16:creationId xmlns:a16="http://schemas.microsoft.com/office/drawing/2014/main" id="{517ECA49-A0D9-4482-8358-FF0D9DC675BC}"/>
              </a:ext>
            </a:extLst>
          </p:cNvPr>
          <p:cNvSpPr txBox="1"/>
          <p:nvPr/>
        </p:nvSpPr>
        <p:spPr>
          <a:xfrm>
            <a:off x="1165575" y="6367307"/>
            <a:ext cx="5563891" cy="461665"/>
          </a:xfrm>
          <a:prstGeom prst="rect">
            <a:avLst/>
          </a:prstGeom>
          <a:noFill/>
        </p:spPr>
        <p:txBody>
          <a:bodyPr wrap="square" rtlCol="0">
            <a:spAutoFit/>
          </a:bodyPr>
          <a:lstStyle/>
          <a:p>
            <a:r>
              <a:rPr lang="en-US" sz="2400" dirty="0">
                <a:solidFill>
                  <a:schemeClr val="bg1"/>
                </a:solidFill>
              </a:rPr>
              <a:t>*der </a:t>
            </a:r>
            <a:r>
              <a:rPr lang="en-US" sz="2400" dirty="0" err="1">
                <a:solidFill>
                  <a:schemeClr val="bg1"/>
                </a:solidFill>
              </a:rPr>
              <a:t>Austausch</a:t>
            </a:r>
            <a:r>
              <a:rPr lang="en-US" sz="2400" dirty="0">
                <a:solidFill>
                  <a:schemeClr val="bg1"/>
                </a:solidFill>
              </a:rPr>
              <a:t> - exchange</a:t>
            </a:r>
          </a:p>
        </p:txBody>
      </p:sp>
      <p:pic>
        <p:nvPicPr>
          <p:cNvPr id="21" name="Picture 20">
            <a:extLst>
              <a:ext uri="{FF2B5EF4-FFF2-40B4-BE49-F238E27FC236}">
                <a16:creationId xmlns:a16="http://schemas.microsoft.com/office/drawing/2014/main" id="{DD57CB53-8A0B-44C1-BA09-F2F1B33B0B6F}"/>
              </a:ext>
            </a:extLst>
          </p:cNvPr>
          <p:cNvPicPr>
            <a:picLocks noChangeAspect="1"/>
          </p:cNvPicPr>
          <p:nvPr/>
        </p:nvPicPr>
        <p:blipFill>
          <a:blip r:embed="rId3"/>
          <a:stretch>
            <a:fillRect/>
          </a:stretch>
        </p:blipFill>
        <p:spPr>
          <a:xfrm>
            <a:off x="8070020" y="1136920"/>
            <a:ext cx="1811392" cy="1301746"/>
          </a:xfrm>
          <a:prstGeom prst="rect">
            <a:avLst/>
          </a:prstGeom>
        </p:spPr>
      </p:pic>
      <p:pic>
        <p:nvPicPr>
          <p:cNvPr id="27" name="Picture 26">
            <a:extLst>
              <a:ext uri="{FF2B5EF4-FFF2-40B4-BE49-F238E27FC236}">
                <a16:creationId xmlns:a16="http://schemas.microsoft.com/office/drawing/2014/main" id="{B7839D07-618E-4FC2-AD18-EFC6D315C5B6}"/>
              </a:ext>
            </a:extLst>
          </p:cNvPr>
          <p:cNvPicPr>
            <a:picLocks noChangeAspect="1"/>
          </p:cNvPicPr>
          <p:nvPr/>
        </p:nvPicPr>
        <p:blipFill>
          <a:blip r:embed="rId4"/>
          <a:stretch>
            <a:fillRect/>
          </a:stretch>
        </p:blipFill>
        <p:spPr>
          <a:xfrm>
            <a:off x="10145935" y="1160439"/>
            <a:ext cx="1811392" cy="1340861"/>
          </a:xfrm>
          <a:prstGeom prst="rect">
            <a:avLst/>
          </a:prstGeom>
        </p:spPr>
      </p:pic>
    </p:spTree>
    <p:extLst>
      <p:ext uri="{BB962C8B-B14F-4D97-AF65-F5344CB8AC3E}">
        <p14:creationId xmlns:p14="http://schemas.microsoft.com/office/powerpoint/2010/main" val="5027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6" grpId="0"/>
      <p:bldP spid="17" grpId="0"/>
      <p:bldP spid="18"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7565" y="1368223"/>
            <a:ext cx="11487111" cy="461665"/>
          </a:xfrm>
          <a:prstGeom prst="rect">
            <a:avLst/>
          </a:prstGeom>
          <a:noFill/>
        </p:spPr>
        <p:txBody>
          <a:bodyPr wrap="square" rtlCol="0">
            <a:spAutoFit/>
          </a:bodyPr>
          <a:lstStyle/>
          <a:p>
            <a:r>
              <a:rPr lang="en-GB" sz="2400" dirty="0">
                <a:latin typeface="Century Gothic" panose="020B0502020202020204" pitchFamily="34" charset="0"/>
              </a:rPr>
              <a:t>Remember - </a:t>
            </a:r>
            <a:r>
              <a:rPr lang="en-GB" sz="2400" i="1" dirty="0" err="1">
                <a:latin typeface="Century Gothic" panose="020B0502020202020204" pitchFamily="34" charset="0"/>
              </a:rPr>
              <a:t>mögen</a:t>
            </a:r>
            <a:r>
              <a:rPr lang="en-GB" sz="2400" dirty="0">
                <a:latin typeface="Century Gothic" panose="020B0502020202020204" pitchFamily="34" charset="0"/>
              </a:rPr>
              <a:t> is an </a:t>
            </a:r>
            <a:r>
              <a:rPr lang="en-GB" sz="2400" b="1" dirty="0">
                <a:latin typeface="Century Gothic" panose="020B0502020202020204" pitchFamily="34" charset="0"/>
              </a:rPr>
              <a:t>irregular </a:t>
            </a:r>
            <a:r>
              <a:rPr lang="en-GB" sz="2400" dirty="0">
                <a:latin typeface="Century Gothic" panose="020B0502020202020204" pitchFamily="34" charset="0"/>
              </a:rPr>
              <a:t>verb meaning ‘to like’.</a:t>
            </a:r>
          </a:p>
        </p:txBody>
      </p:sp>
      <p:sp>
        <p:nvSpPr>
          <p:cNvPr id="4" name="Title 3"/>
          <p:cNvSpPr>
            <a:spLocks noGrp="1"/>
          </p:cNvSpPr>
          <p:nvPr>
            <p:ph type="title"/>
          </p:nvPr>
        </p:nvSpPr>
        <p:spPr/>
        <p:txBody>
          <a:bodyPr>
            <a:noAutofit/>
          </a:bodyPr>
          <a:lstStyle/>
          <a:p>
            <a:r>
              <a:rPr lang="en-GB" sz="2800" b="1" dirty="0" err="1">
                <a:solidFill>
                  <a:schemeClr val="bg1"/>
                </a:solidFill>
              </a:rPr>
              <a:t>mögen</a:t>
            </a:r>
            <a:r>
              <a:rPr lang="en-GB" sz="2800" b="1" dirty="0">
                <a:solidFill>
                  <a:schemeClr val="bg1"/>
                </a:solidFill>
              </a:rPr>
              <a:t> – to like, liking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1591" y="258220"/>
            <a:ext cx="157928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chemeClr val="tx1"/>
                </a:solidFill>
                <a:latin typeface="Century Gothic" panose="020B0502020202020204" pitchFamily="34" charset="0"/>
              </a:rPr>
              <a:t>Grammatik</a:t>
            </a:r>
          </a:p>
        </p:txBody>
      </p:sp>
      <p:pic>
        <p:nvPicPr>
          <p:cNvPr id="7" name="Picture 6">
            <a:extLst>
              <a:ext uri="{FF2B5EF4-FFF2-40B4-BE49-F238E27FC236}">
                <a16:creationId xmlns:a16="http://schemas.microsoft.com/office/drawing/2014/main" id="{438E7C80-D267-4A86-AF3C-B8EB77633156}"/>
              </a:ext>
            </a:extLst>
          </p:cNvPr>
          <p:cNvPicPr>
            <a:picLocks noChangeAspect="1"/>
          </p:cNvPicPr>
          <p:nvPr/>
        </p:nvPicPr>
        <p:blipFill>
          <a:blip r:embed="rId3"/>
          <a:stretch>
            <a:fillRect/>
          </a:stretch>
        </p:blipFill>
        <p:spPr>
          <a:xfrm flipH="1">
            <a:off x="1517419" y="3254246"/>
            <a:ext cx="1612141" cy="1551216"/>
          </a:xfrm>
          <a:prstGeom prst="ellipse">
            <a:avLst/>
          </a:prstGeom>
        </p:spPr>
      </p:pic>
      <p:pic>
        <p:nvPicPr>
          <p:cNvPr id="8" name="Picture 7">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9540422" y="4356551"/>
            <a:ext cx="1522338" cy="1551338"/>
          </a:xfrm>
          <a:prstGeom prst="ellipse">
            <a:avLst/>
          </a:prstGeom>
        </p:spPr>
      </p:pic>
      <p:sp>
        <p:nvSpPr>
          <p:cNvPr id="10" name="Oval Callout 9">
            <a:hlinkClick r:id="" action="ppaction://noaction">
              <a:snd r:embed="rId5" name="Ja_und_du.wav"/>
            </a:hlinkClick>
          </p:cNvPr>
          <p:cNvSpPr/>
          <p:nvPr/>
        </p:nvSpPr>
        <p:spPr>
          <a:xfrm flipH="1">
            <a:off x="7320052" y="3565259"/>
            <a:ext cx="2657324" cy="1334149"/>
          </a:xfrm>
          <a:prstGeom prst="wedgeEllipseCallout">
            <a:avLst>
              <a:gd name="adj1" fmla="val -39227"/>
              <a:gd name="adj2" fmla="val 61144"/>
            </a:avLst>
          </a:prstGeom>
          <a:solidFill>
            <a:srgbClr val="FFFAE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tx1"/>
                </a:solidFill>
                <a:latin typeface="Century Gothic" panose="020B0502020202020204" pitchFamily="34" charset="0"/>
              </a:rPr>
              <a:t>Ja</a:t>
            </a:r>
            <a:r>
              <a:rPr lang="en-GB" sz="2200" dirty="0">
                <a:solidFill>
                  <a:schemeClr val="tx1"/>
                </a:solidFill>
                <a:latin typeface="Century Gothic" panose="020B0502020202020204" pitchFamily="34" charset="0"/>
              </a:rPr>
              <a:t>, </a:t>
            </a:r>
            <a:r>
              <a:rPr lang="en-GB" sz="2200" b="1" dirty="0">
                <a:solidFill>
                  <a:schemeClr val="tx1"/>
                </a:solidFill>
                <a:latin typeface="Century Gothic" panose="020B0502020202020204" pitchFamily="34" charset="0"/>
              </a:rPr>
              <a:t>ich _____ </a:t>
            </a:r>
            <a:r>
              <a:rPr lang="en-GB" sz="2200" dirty="0" err="1">
                <a:solidFill>
                  <a:schemeClr val="tx1"/>
                </a:solidFill>
                <a:latin typeface="Century Gothic" panose="020B0502020202020204" pitchFamily="34" charset="0"/>
              </a:rPr>
              <a:t>Mathe</a:t>
            </a:r>
            <a:r>
              <a:rPr lang="en-GB" sz="2200" dirty="0">
                <a:solidFill>
                  <a:schemeClr val="tx1"/>
                </a:solidFill>
                <a:latin typeface="Century Gothic" panose="020B0502020202020204" pitchFamily="34" charset="0"/>
              </a:rPr>
              <a:t>! Und du?</a:t>
            </a:r>
          </a:p>
        </p:txBody>
      </p:sp>
      <p:sp>
        <p:nvSpPr>
          <p:cNvPr id="11" name="Oval Callout 10">
            <a:hlinkClick r:id="" action="ppaction://noaction">
              <a:snd r:embed="rId6" name="Magst_du_Mathe.wav"/>
            </a:hlinkClick>
          </p:cNvPr>
          <p:cNvSpPr/>
          <p:nvPr/>
        </p:nvSpPr>
        <p:spPr>
          <a:xfrm>
            <a:off x="3129561" y="2999965"/>
            <a:ext cx="2541639" cy="1334149"/>
          </a:xfrm>
          <a:prstGeom prst="wedgeEllipseCallout">
            <a:avLst>
              <a:gd name="adj1" fmla="val -62030"/>
              <a:gd name="adj2" fmla="val 22591"/>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chemeClr val="tx1"/>
                </a:solidFill>
                <a:latin typeface="Century Gothic" panose="020B0502020202020204" pitchFamily="34" charset="0"/>
              </a:rPr>
              <a:t>Magst</a:t>
            </a:r>
            <a:r>
              <a:rPr lang="en-GB" sz="2200" b="1" dirty="0">
                <a:solidFill>
                  <a:schemeClr val="tx1"/>
                </a:solidFill>
                <a:latin typeface="Century Gothic" panose="020B0502020202020204" pitchFamily="34" charset="0"/>
              </a:rPr>
              <a:t> ___ </a:t>
            </a:r>
            <a:r>
              <a:rPr lang="en-GB" sz="2200" dirty="0" err="1">
                <a:solidFill>
                  <a:schemeClr val="tx1"/>
                </a:solidFill>
                <a:latin typeface="Century Gothic" panose="020B0502020202020204" pitchFamily="34" charset="0"/>
              </a:rPr>
              <a:t>Mathe</a:t>
            </a:r>
            <a:r>
              <a:rPr lang="en-GB" sz="2200" dirty="0">
                <a:solidFill>
                  <a:schemeClr val="tx1"/>
                </a:solidFill>
                <a:latin typeface="Century Gothic" panose="020B0502020202020204" pitchFamily="34" charset="0"/>
              </a:rPr>
              <a:t>, Mia?</a:t>
            </a:r>
          </a:p>
        </p:txBody>
      </p:sp>
      <p:sp>
        <p:nvSpPr>
          <p:cNvPr id="13" name="Oval Callout 12">
            <a:hlinkClick r:id="" action="ppaction://noaction">
              <a:snd r:embed="rId7" name="Nein_ich_mag_Mathe_nicht.wav"/>
            </a:hlinkClick>
          </p:cNvPr>
          <p:cNvSpPr/>
          <p:nvPr/>
        </p:nvSpPr>
        <p:spPr>
          <a:xfrm>
            <a:off x="3129560" y="4805462"/>
            <a:ext cx="2541639" cy="1334149"/>
          </a:xfrm>
          <a:prstGeom prst="wedgeEllipseCallout">
            <a:avLst>
              <a:gd name="adj1" fmla="val -55847"/>
              <a:gd name="adj2" fmla="val -74378"/>
            </a:avLst>
          </a:prstGeom>
          <a:solidFill>
            <a:srgbClr val="FFFA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Century Gothic" panose="020B0502020202020204" pitchFamily="34" charset="0"/>
              </a:rPr>
              <a:t>Nein, </a:t>
            </a:r>
            <a:r>
              <a:rPr lang="en-GB" sz="2200" b="1" dirty="0">
                <a:solidFill>
                  <a:schemeClr val="tx1"/>
                </a:solidFill>
                <a:latin typeface="Century Gothic" panose="020B0502020202020204" pitchFamily="34" charset="0"/>
              </a:rPr>
              <a:t>____ mag </a:t>
            </a:r>
            <a:r>
              <a:rPr lang="en-GB" sz="2200" dirty="0" err="1">
                <a:solidFill>
                  <a:schemeClr val="tx1"/>
                </a:solidFill>
                <a:latin typeface="Century Gothic" panose="020B0502020202020204" pitchFamily="34" charset="0"/>
              </a:rPr>
              <a:t>Mathe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nicht</a:t>
            </a:r>
            <a:r>
              <a:rPr lang="en-GB" sz="2200" dirty="0">
                <a:solidFill>
                  <a:schemeClr val="tx1"/>
                </a:solidFill>
                <a:latin typeface="Century Gothic" panose="020B0502020202020204" pitchFamily="34" charset="0"/>
              </a:rPr>
              <a:t>!</a:t>
            </a:r>
          </a:p>
        </p:txBody>
      </p:sp>
      <p:sp>
        <p:nvSpPr>
          <p:cNvPr id="19" name="Rectangle 18"/>
          <p:cNvSpPr/>
          <p:nvPr/>
        </p:nvSpPr>
        <p:spPr>
          <a:xfrm>
            <a:off x="4563461" y="3132155"/>
            <a:ext cx="568978"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FE0000"/>
                </a:solidFill>
                <a:latin typeface="Century Gothic" panose="020B0502020202020204" pitchFamily="34" charset="0"/>
              </a:rPr>
              <a:t>du</a:t>
            </a:r>
          </a:p>
        </p:txBody>
      </p:sp>
      <p:sp>
        <p:nvSpPr>
          <p:cNvPr id="21" name="Rectangle 20"/>
          <p:cNvSpPr/>
          <p:nvPr/>
        </p:nvSpPr>
        <p:spPr>
          <a:xfrm>
            <a:off x="8648714" y="3667039"/>
            <a:ext cx="941242"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FE0000"/>
                </a:solidFill>
                <a:latin typeface="Century Gothic" panose="020B0502020202020204" pitchFamily="34" charset="0"/>
              </a:rPr>
              <a:t>mag</a:t>
            </a:r>
          </a:p>
        </p:txBody>
      </p:sp>
      <p:sp>
        <p:nvSpPr>
          <p:cNvPr id="25" name="Rounded Rectangular Callout 24"/>
          <p:cNvSpPr/>
          <p:nvPr/>
        </p:nvSpPr>
        <p:spPr>
          <a:xfrm>
            <a:off x="5453545" y="4173839"/>
            <a:ext cx="2579427" cy="2000069"/>
          </a:xfrm>
          <a:prstGeom prst="wedgeRoundRectCallout">
            <a:avLst>
              <a:gd name="adj1" fmla="val -67182"/>
              <a:gd name="adj2" fmla="val 31026"/>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To say you </a:t>
            </a:r>
            <a:r>
              <a:rPr lang="en-GB" sz="2200" b="1" dirty="0">
                <a:latin typeface="Century Gothic" panose="020B0502020202020204" pitchFamily="34" charset="0"/>
              </a:rPr>
              <a:t>don’t like</a:t>
            </a:r>
            <a:r>
              <a:rPr lang="en-GB" sz="2200" dirty="0">
                <a:latin typeface="Century Gothic" panose="020B0502020202020204" pitchFamily="34" charset="0"/>
              </a:rPr>
              <a:t> something, add </a:t>
            </a:r>
            <a:r>
              <a:rPr lang="en-GB" sz="2200" i="1" dirty="0" err="1">
                <a:latin typeface="Century Gothic" panose="020B0502020202020204" pitchFamily="34" charset="0"/>
              </a:rPr>
              <a:t>nicht</a:t>
            </a:r>
            <a:r>
              <a:rPr lang="en-GB" sz="2200" dirty="0">
                <a:latin typeface="Century Gothic" panose="020B0502020202020204" pitchFamily="34" charset="0"/>
              </a:rPr>
              <a:t> to the end of your statement.</a:t>
            </a:r>
          </a:p>
        </p:txBody>
      </p:sp>
      <p:sp>
        <p:nvSpPr>
          <p:cNvPr id="20" name="Rectangle 19"/>
          <p:cNvSpPr/>
          <p:nvPr/>
        </p:nvSpPr>
        <p:spPr>
          <a:xfrm>
            <a:off x="4470232" y="4932929"/>
            <a:ext cx="641032"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FE0000"/>
                </a:solidFill>
                <a:latin typeface="Century Gothic" panose="020B0502020202020204" pitchFamily="34" charset="0"/>
              </a:rPr>
              <a:t>ich</a:t>
            </a:r>
            <a:endParaRPr lang="en-GB" sz="2200" b="1" dirty="0">
              <a:solidFill>
                <a:srgbClr val="FE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4580F814-65CA-413A-9B8C-78AF45EA5C85}"/>
              </a:ext>
            </a:extLst>
          </p:cNvPr>
          <p:cNvSpPr/>
          <p:nvPr/>
        </p:nvSpPr>
        <p:spPr>
          <a:xfrm>
            <a:off x="257659" y="1882104"/>
            <a:ext cx="2975495" cy="523220"/>
          </a:xfrm>
          <a:prstGeom prst="rect">
            <a:avLst/>
          </a:prstGeom>
        </p:spPr>
        <p:txBody>
          <a:bodyPr wrap="none">
            <a:spAutoFit/>
          </a:bodyPr>
          <a:lstStyle/>
          <a:p>
            <a:r>
              <a:rPr lang="en-GB" sz="2800" dirty="0">
                <a:latin typeface="Century Gothic" panose="020B0502020202020204" pitchFamily="34" charset="0"/>
              </a:rPr>
              <a:t>I like  =  ich </a:t>
            </a:r>
            <a:r>
              <a:rPr lang="en-GB" sz="2800" b="1" dirty="0">
                <a:latin typeface="Century Gothic" panose="020B0502020202020204" pitchFamily="34" charset="0"/>
              </a:rPr>
              <a:t>mag</a:t>
            </a:r>
            <a:endParaRPr lang="en-GB" sz="2800" dirty="0"/>
          </a:p>
        </p:txBody>
      </p:sp>
      <p:sp>
        <p:nvSpPr>
          <p:cNvPr id="14" name="Rectangle: Rounded Corners 13">
            <a:extLst>
              <a:ext uri="{FF2B5EF4-FFF2-40B4-BE49-F238E27FC236}">
                <a16:creationId xmlns:a16="http://schemas.microsoft.com/office/drawing/2014/main" id="{D7FCEE07-3B2E-40AE-9EA0-E8B06002C457}"/>
              </a:ext>
            </a:extLst>
          </p:cNvPr>
          <p:cNvSpPr/>
          <p:nvPr/>
        </p:nvSpPr>
        <p:spPr>
          <a:xfrm>
            <a:off x="1629520" y="1916501"/>
            <a:ext cx="1564396" cy="482998"/>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08C4402-2549-423E-ABC1-38A0791ECB40}"/>
              </a:ext>
            </a:extLst>
          </p:cNvPr>
          <p:cNvSpPr/>
          <p:nvPr/>
        </p:nvSpPr>
        <p:spPr>
          <a:xfrm>
            <a:off x="3537269" y="1882104"/>
            <a:ext cx="3744936" cy="523220"/>
          </a:xfrm>
          <a:prstGeom prst="rect">
            <a:avLst/>
          </a:prstGeom>
        </p:spPr>
        <p:txBody>
          <a:bodyPr wrap="none">
            <a:spAutoFit/>
          </a:bodyPr>
          <a:lstStyle/>
          <a:p>
            <a:r>
              <a:rPr lang="en-GB" sz="2800" dirty="0">
                <a:latin typeface="Century Gothic" panose="020B0502020202020204" pitchFamily="34" charset="0"/>
              </a:rPr>
              <a:t>you like  =  du </a:t>
            </a:r>
            <a:r>
              <a:rPr lang="en-GB" sz="2800" b="1" dirty="0" err="1">
                <a:latin typeface="Century Gothic" panose="020B0502020202020204" pitchFamily="34" charset="0"/>
              </a:rPr>
              <a:t>magst</a:t>
            </a:r>
            <a:endParaRPr lang="en-GB" sz="2800" dirty="0"/>
          </a:p>
        </p:txBody>
      </p:sp>
      <p:sp>
        <p:nvSpPr>
          <p:cNvPr id="23" name="Rectangle: Rounded Corners 22">
            <a:extLst>
              <a:ext uri="{FF2B5EF4-FFF2-40B4-BE49-F238E27FC236}">
                <a16:creationId xmlns:a16="http://schemas.microsoft.com/office/drawing/2014/main" id="{FDDF9367-D80E-40A4-9487-151054A926AA}"/>
              </a:ext>
            </a:extLst>
          </p:cNvPr>
          <p:cNvSpPr/>
          <p:nvPr/>
        </p:nvSpPr>
        <p:spPr>
          <a:xfrm>
            <a:off x="5509879" y="1941531"/>
            <a:ext cx="1787166" cy="48299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A20B8CD-00F9-4E40-AFA9-DC63C62C96CD}"/>
              </a:ext>
            </a:extLst>
          </p:cNvPr>
          <p:cNvSpPr/>
          <p:nvPr/>
        </p:nvSpPr>
        <p:spPr>
          <a:xfrm>
            <a:off x="7482871" y="1870577"/>
            <a:ext cx="4203395" cy="523220"/>
          </a:xfrm>
          <a:prstGeom prst="rect">
            <a:avLst/>
          </a:prstGeom>
        </p:spPr>
        <p:txBody>
          <a:bodyPr wrap="none">
            <a:spAutoFit/>
          </a:bodyPr>
          <a:lstStyle/>
          <a:p>
            <a:r>
              <a:rPr lang="en-GB" sz="2800" dirty="0">
                <a:latin typeface="Century Gothic" panose="020B0502020202020204" pitchFamily="34" charset="0"/>
              </a:rPr>
              <a:t>s/he likes  =  </a:t>
            </a:r>
            <a:r>
              <a:rPr lang="en-GB" sz="2800" dirty="0" err="1">
                <a:latin typeface="Century Gothic" panose="020B0502020202020204" pitchFamily="34" charset="0"/>
              </a:rPr>
              <a:t>sie</a:t>
            </a:r>
            <a:r>
              <a:rPr lang="en-GB" sz="2800" dirty="0">
                <a:latin typeface="Century Gothic" panose="020B0502020202020204" pitchFamily="34" charset="0"/>
              </a:rPr>
              <a:t>/</a:t>
            </a:r>
            <a:r>
              <a:rPr lang="en-GB" sz="2800" dirty="0" err="1">
                <a:latin typeface="Century Gothic" panose="020B0502020202020204" pitchFamily="34" charset="0"/>
              </a:rPr>
              <a:t>er</a:t>
            </a:r>
            <a:r>
              <a:rPr lang="en-GB" sz="2800" dirty="0">
                <a:latin typeface="Century Gothic" panose="020B0502020202020204" pitchFamily="34" charset="0"/>
              </a:rPr>
              <a:t> </a:t>
            </a:r>
            <a:r>
              <a:rPr lang="en-GB" sz="2800" b="1" dirty="0">
                <a:latin typeface="Century Gothic" panose="020B0502020202020204" pitchFamily="34" charset="0"/>
              </a:rPr>
              <a:t>mag</a:t>
            </a:r>
            <a:endParaRPr lang="en-GB" sz="2800" dirty="0"/>
          </a:p>
        </p:txBody>
      </p:sp>
      <p:sp>
        <p:nvSpPr>
          <p:cNvPr id="27" name="Rectangle: Rounded Corners 26">
            <a:extLst>
              <a:ext uri="{FF2B5EF4-FFF2-40B4-BE49-F238E27FC236}">
                <a16:creationId xmlns:a16="http://schemas.microsoft.com/office/drawing/2014/main" id="{700BFB5C-BDDE-4D0F-84CD-4FE79CA053E5}"/>
              </a:ext>
            </a:extLst>
          </p:cNvPr>
          <p:cNvSpPr/>
          <p:nvPr/>
        </p:nvSpPr>
        <p:spPr>
          <a:xfrm>
            <a:off x="9659454" y="1907815"/>
            <a:ext cx="1945222" cy="482998"/>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ular Callout 23"/>
          <p:cNvSpPr/>
          <p:nvPr/>
        </p:nvSpPr>
        <p:spPr>
          <a:xfrm>
            <a:off x="5484257" y="1956471"/>
            <a:ext cx="2574756" cy="2000069"/>
          </a:xfrm>
          <a:prstGeom prst="wedgeRoundRectCallout">
            <a:avLst>
              <a:gd name="adj1" fmla="val -64300"/>
              <a:gd name="adj2" fmla="val 18267"/>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Remember! </a:t>
            </a:r>
          </a:p>
          <a:p>
            <a:pPr algn="ctr"/>
            <a:r>
              <a:rPr lang="en-GB" sz="2200" dirty="0">
                <a:latin typeface="Century Gothic" panose="020B0502020202020204" pitchFamily="34" charset="0"/>
              </a:rPr>
              <a:t>To ask a yes/no question, </a:t>
            </a:r>
            <a:r>
              <a:rPr lang="en-GB" sz="2200" b="1" dirty="0">
                <a:latin typeface="Century Gothic" panose="020B0502020202020204" pitchFamily="34" charset="0"/>
              </a:rPr>
              <a:t>swap</a:t>
            </a:r>
            <a:r>
              <a:rPr lang="en-GB" sz="2200" dirty="0">
                <a:latin typeface="Century Gothic" panose="020B0502020202020204" pitchFamily="34" charset="0"/>
              </a:rPr>
              <a:t> the verb and subject.</a:t>
            </a:r>
          </a:p>
        </p:txBody>
      </p:sp>
    </p:spTree>
    <p:extLst>
      <p:ext uri="{BB962C8B-B14F-4D97-AF65-F5344CB8AC3E}">
        <p14:creationId xmlns:p14="http://schemas.microsoft.com/office/powerpoint/2010/main" val="9061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3" grpId="0" animBg="1"/>
      <p:bldP spid="19" grpId="0"/>
      <p:bldP spid="21" grpId="0"/>
      <p:bldP spid="25" grpId="0" animBg="1"/>
      <p:bldP spid="20" grpId="0"/>
      <p:bldP spid="9" grpId="0"/>
      <p:bldP spid="14" grpId="0" animBg="1"/>
      <p:bldP spid="14" grpId="1" animBg="1"/>
      <p:bldP spid="22" grpId="0"/>
      <p:bldP spid="23" grpId="0" animBg="1"/>
      <p:bldP spid="23" grpId="1" animBg="1"/>
      <p:bldP spid="26" grpId="0"/>
      <p:bldP spid="27" grpId="0" animBg="1"/>
      <p:bldP spid="27" grpId="1"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2102" y="1410511"/>
            <a:ext cx="11487111" cy="830997"/>
          </a:xfrm>
          <a:prstGeom prst="rect">
            <a:avLst/>
          </a:prstGeom>
          <a:noFill/>
        </p:spPr>
        <p:txBody>
          <a:bodyPr wrap="square" rtlCol="0">
            <a:spAutoFit/>
          </a:bodyPr>
          <a:lstStyle/>
          <a:p>
            <a:r>
              <a:rPr lang="en-GB" sz="2400">
                <a:latin typeface="Century Gothic" panose="020B0502020202020204" pitchFamily="34" charset="0"/>
              </a:rPr>
              <a:t>Remember – the </a:t>
            </a:r>
            <a:r>
              <a:rPr lang="en-GB" sz="2400" i="1">
                <a:latin typeface="Century Gothic" panose="020B0502020202020204" pitchFamily="34" charset="0"/>
              </a:rPr>
              <a:t>wir </a:t>
            </a:r>
            <a:r>
              <a:rPr lang="en-GB" sz="2400">
                <a:latin typeface="Century Gothic" panose="020B0502020202020204" pitchFamily="34" charset="0"/>
              </a:rPr>
              <a:t>form (‘we’) of a verb is the same as the infinitive, </a:t>
            </a:r>
          </a:p>
          <a:p>
            <a:r>
              <a:rPr lang="en-GB" sz="2400">
                <a:latin typeface="Century Gothic" panose="020B0502020202020204" pitchFamily="34" charset="0"/>
              </a:rPr>
              <a:t>so ‘we like’ is </a:t>
            </a:r>
            <a:r>
              <a:rPr lang="en-GB" sz="2400" b="1" i="1">
                <a:latin typeface="Century Gothic" panose="020B0502020202020204" pitchFamily="34" charset="0"/>
              </a:rPr>
              <a:t>wir mögen</a:t>
            </a:r>
            <a:r>
              <a:rPr lang="en-GB" sz="2400">
                <a:latin typeface="Century Gothic" panose="020B0502020202020204" pitchFamily="34" charset="0"/>
              </a:rPr>
              <a:t>:</a:t>
            </a:r>
            <a:r>
              <a:rPr lang="en-GB" sz="2400" dirty="0">
                <a:latin typeface="Century Gothic" panose="020B0502020202020204" pitchFamily="34" charset="0"/>
              </a:rPr>
              <a:t>	</a:t>
            </a:r>
          </a:p>
        </p:txBody>
      </p:sp>
      <p:sp>
        <p:nvSpPr>
          <p:cNvPr id="4" name="Title 3"/>
          <p:cNvSpPr>
            <a:spLocks noGrp="1"/>
          </p:cNvSpPr>
          <p:nvPr>
            <p:ph type="title"/>
          </p:nvPr>
        </p:nvSpPr>
        <p:spPr/>
        <p:txBody>
          <a:bodyPr>
            <a:noAutofit/>
          </a:bodyPr>
          <a:lstStyle/>
          <a:p>
            <a:r>
              <a:rPr lang="en-GB" sz="2800" b="1" dirty="0" err="1">
                <a:solidFill>
                  <a:schemeClr val="bg1"/>
                </a:solidFill>
              </a:rPr>
              <a:t>mögen</a:t>
            </a:r>
            <a:r>
              <a:rPr lang="en-GB" sz="2800" b="1" dirty="0">
                <a:solidFill>
                  <a:schemeClr val="bg1"/>
                </a:solidFill>
              </a:rPr>
              <a:t> – to like, liking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1591" y="258220"/>
            <a:ext cx="157928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chemeClr val="tx1"/>
                </a:solidFill>
                <a:latin typeface="Century Gothic" panose="020B0502020202020204" pitchFamily="34" charset="0"/>
              </a:rPr>
              <a:t>Grammatik</a:t>
            </a:r>
          </a:p>
        </p:txBody>
      </p:sp>
      <p:pic>
        <p:nvPicPr>
          <p:cNvPr id="7" name="Picture 6">
            <a:extLst>
              <a:ext uri="{FF2B5EF4-FFF2-40B4-BE49-F238E27FC236}">
                <a16:creationId xmlns:a16="http://schemas.microsoft.com/office/drawing/2014/main" id="{438E7C80-D267-4A86-AF3C-B8EB77633156}"/>
              </a:ext>
            </a:extLst>
          </p:cNvPr>
          <p:cNvPicPr>
            <a:picLocks noChangeAspect="1"/>
          </p:cNvPicPr>
          <p:nvPr/>
        </p:nvPicPr>
        <p:blipFill>
          <a:blip r:embed="rId3"/>
          <a:stretch>
            <a:fillRect/>
          </a:stretch>
        </p:blipFill>
        <p:spPr>
          <a:xfrm flipH="1">
            <a:off x="4774013" y="3924348"/>
            <a:ext cx="1612141" cy="1551216"/>
          </a:xfrm>
          <a:prstGeom prst="ellipse">
            <a:avLst/>
          </a:prstGeom>
        </p:spPr>
      </p:pic>
      <p:pic>
        <p:nvPicPr>
          <p:cNvPr id="8" name="Picture 7">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5892925" y="3907763"/>
            <a:ext cx="1522338" cy="1551338"/>
          </a:xfrm>
          <a:prstGeom prst="ellipse">
            <a:avLst/>
          </a:prstGeom>
        </p:spPr>
      </p:pic>
      <p:sp>
        <p:nvSpPr>
          <p:cNvPr id="10" name="Oval Callout 9">
            <a:hlinkClick r:id="" action="ppaction://noaction">
              <a:snd r:embed="rId5" name="JA_aber_wir.wav"/>
            </a:hlinkClick>
          </p:cNvPr>
          <p:cNvSpPr/>
          <p:nvPr/>
        </p:nvSpPr>
        <p:spPr>
          <a:xfrm flipH="1">
            <a:off x="7969377" y="2109683"/>
            <a:ext cx="3326249" cy="2011774"/>
          </a:xfrm>
          <a:prstGeom prst="wedgeEllipseCallout">
            <a:avLst>
              <a:gd name="adj1" fmla="val 67327"/>
              <a:gd name="adj2" fmla="val 75631"/>
            </a:avLst>
          </a:prstGeom>
          <a:solidFill>
            <a:srgbClr val="FFFC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tx1"/>
                </a:solidFill>
                <a:latin typeface="Century Gothic" panose="020B0502020202020204" pitchFamily="34" charset="0"/>
              </a:rPr>
              <a:t>Ja</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aber</a:t>
            </a:r>
            <a:r>
              <a:rPr lang="en-GB" sz="2200" dirty="0">
                <a:solidFill>
                  <a:schemeClr val="tx1"/>
                </a:solidFill>
                <a:latin typeface="Century Gothic" panose="020B0502020202020204" pitchFamily="34" charset="0"/>
              </a:rPr>
              <a:t> </a:t>
            </a:r>
            <a:r>
              <a:rPr lang="en-GB" sz="2200" b="1" dirty="0" err="1">
                <a:solidFill>
                  <a:schemeClr val="tx1"/>
                </a:solidFill>
                <a:latin typeface="Century Gothic" panose="020B0502020202020204" pitchFamily="34" charset="0"/>
              </a:rPr>
              <a:t>wir</a:t>
            </a:r>
            <a:r>
              <a:rPr lang="en-GB" sz="2200" b="1" dirty="0">
                <a:solidFill>
                  <a:schemeClr val="tx1"/>
                </a:solidFill>
                <a:latin typeface="Century Gothic" panose="020B0502020202020204" pitchFamily="34" charset="0"/>
              </a:rPr>
              <a:t> _________  </a:t>
            </a:r>
            <a:r>
              <a:rPr lang="en-GB" sz="2200" dirty="0" err="1">
                <a:solidFill>
                  <a:schemeClr val="tx1"/>
                </a:solidFill>
                <a:latin typeface="Century Gothic" panose="020B0502020202020204" pitchFamily="34" charset="0"/>
              </a:rPr>
              <a:t>Hausaufgaben</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nicht</a:t>
            </a:r>
            <a:r>
              <a:rPr lang="en-GB" sz="2200" dirty="0">
                <a:solidFill>
                  <a:schemeClr val="tx1"/>
                </a:solidFill>
                <a:latin typeface="Century Gothic" panose="020B0502020202020204" pitchFamily="34" charset="0"/>
              </a:rPr>
              <a:t>! </a:t>
            </a:r>
          </a:p>
        </p:txBody>
      </p:sp>
      <p:sp>
        <p:nvSpPr>
          <p:cNvPr id="13" name="Oval Callout 12">
            <a:hlinkClick r:id="" action="ppaction://noaction">
              <a:snd r:embed="rId6" name="Wir_mogen_Sport.wav"/>
            </a:hlinkClick>
          </p:cNvPr>
          <p:cNvSpPr/>
          <p:nvPr/>
        </p:nvSpPr>
        <p:spPr>
          <a:xfrm>
            <a:off x="1868258" y="2820027"/>
            <a:ext cx="2541639" cy="1334149"/>
          </a:xfrm>
          <a:prstGeom prst="wedgeEllipseCallout">
            <a:avLst>
              <a:gd name="adj1" fmla="val 80207"/>
              <a:gd name="adj2" fmla="val 87994"/>
            </a:avLst>
          </a:prstGeom>
          <a:solidFill>
            <a:srgbClr val="FFFC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latin typeface="Century Gothic" panose="020B0502020202020204" pitchFamily="34" charset="0"/>
              </a:rPr>
              <a:t>____ </a:t>
            </a:r>
            <a:r>
              <a:rPr lang="en-GB" sz="2200" b="1" dirty="0" err="1">
                <a:solidFill>
                  <a:schemeClr val="tx1"/>
                </a:solidFill>
                <a:latin typeface="Century Gothic" panose="020B0502020202020204" pitchFamily="34" charset="0"/>
              </a:rPr>
              <a:t>mögen</a:t>
            </a:r>
            <a:r>
              <a:rPr lang="en-GB" sz="2200" b="1" dirty="0">
                <a:solidFill>
                  <a:schemeClr val="tx1"/>
                </a:solidFill>
                <a:latin typeface="Century Gothic" panose="020B0502020202020204" pitchFamily="34" charset="0"/>
              </a:rPr>
              <a:t> </a:t>
            </a:r>
            <a:r>
              <a:rPr lang="en-GB" sz="2200" dirty="0">
                <a:solidFill>
                  <a:schemeClr val="tx1"/>
                </a:solidFill>
                <a:latin typeface="Century Gothic" panose="020B0502020202020204" pitchFamily="34" charset="0"/>
              </a:rPr>
              <a:t>Sport!</a:t>
            </a:r>
          </a:p>
        </p:txBody>
      </p:sp>
      <p:sp>
        <p:nvSpPr>
          <p:cNvPr id="21" name="Rectangle 20"/>
          <p:cNvSpPr/>
          <p:nvPr/>
        </p:nvSpPr>
        <p:spPr>
          <a:xfrm>
            <a:off x="8749311" y="2741389"/>
            <a:ext cx="1766380"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FE0000"/>
                </a:solidFill>
                <a:latin typeface="Century Gothic" panose="020B0502020202020204" pitchFamily="34" charset="0"/>
              </a:rPr>
              <a:t>mögen</a:t>
            </a:r>
            <a:endParaRPr lang="en-GB" sz="2200" b="1" dirty="0">
              <a:solidFill>
                <a:srgbClr val="FE0000"/>
              </a:solidFill>
              <a:latin typeface="Century Gothic" panose="020B0502020202020204" pitchFamily="34" charset="0"/>
            </a:endParaRPr>
          </a:p>
        </p:txBody>
      </p:sp>
      <p:sp>
        <p:nvSpPr>
          <p:cNvPr id="20" name="Rectangle 19"/>
          <p:cNvSpPr/>
          <p:nvPr/>
        </p:nvSpPr>
        <p:spPr>
          <a:xfrm>
            <a:off x="2292273" y="3115570"/>
            <a:ext cx="641032"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a:solidFill>
                  <a:srgbClr val="FE0000"/>
                </a:solidFill>
                <a:latin typeface="Century Gothic" panose="020B0502020202020204" pitchFamily="34" charset="0"/>
              </a:rPr>
              <a:t>Wir</a:t>
            </a:r>
            <a:endParaRPr lang="en-GB" sz="2200" b="1" dirty="0">
              <a:solidFill>
                <a:srgbClr val="FE0000"/>
              </a:solidFill>
              <a:latin typeface="Century Gothic" panose="020B0502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255" y="3907763"/>
            <a:ext cx="2182050" cy="227392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9570" y="4166658"/>
            <a:ext cx="1530653" cy="1779829"/>
          </a:xfrm>
          <a:prstGeom prst="rect">
            <a:avLst/>
          </a:prstGeom>
        </p:spPr>
      </p:pic>
    </p:spTree>
    <p:extLst>
      <p:ext uri="{BB962C8B-B14F-4D97-AF65-F5344CB8AC3E}">
        <p14:creationId xmlns:p14="http://schemas.microsoft.com/office/powerpoint/2010/main" val="5584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3" grpId="0" animBg="1"/>
      <p:bldP spid="21"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730472873"/>
              </p:ext>
            </p:extLst>
          </p:nvPr>
        </p:nvGraphicFramePr>
        <p:xfrm>
          <a:off x="691456" y="1742923"/>
          <a:ext cx="5404545" cy="1926834"/>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63417">
                <a:tc>
                  <a:txBody>
                    <a:bodyPr/>
                    <a:lstStyle/>
                    <a:p>
                      <a:pPr algn="ctr"/>
                      <a:r>
                        <a:rPr lang="en-GB" sz="2400" b="0" dirty="0">
                          <a:solidFill>
                            <a:schemeClr val="tx1"/>
                          </a:solidFill>
                        </a:rPr>
                        <a:t>I</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err="1">
                          <a:solidFill>
                            <a:schemeClr val="tx1"/>
                          </a:solidFill>
                        </a:rPr>
                        <a:t>weil</a:t>
                      </a: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a:solidFill>
                            <a:schemeClr val="tx1"/>
                          </a:solidFill>
                        </a:rPr>
                        <a:t>exciting</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extLst>
                  <a:ext uri="{0D108BD9-81ED-4DB2-BD59-A6C34878D82A}">
                    <a16:rowId xmlns:a16="http://schemas.microsoft.com/office/drawing/2014/main" val="1171492714"/>
                  </a:ext>
                </a:extLst>
              </a:tr>
              <a:tr h="963417">
                <a:tc>
                  <a:txBody>
                    <a:bodyPr/>
                    <a:lstStyle/>
                    <a:p>
                      <a:pPr algn="ctr"/>
                      <a:r>
                        <a:rPr lang="en-GB" sz="2400" b="0" dirty="0">
                          <a:solidFill>
                            <a:schemeClr val="tx1"/>
                          </a:solidFill>
                        </a:rPr>
                        <a:t>she</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err="1">
                          <a:solidFill>
                            <a:schemeClr val="tx1"/>
                          </a:solidFill>
                        </a:rPr>
                        <a:t>denn</a:t>
                      </a:r>
                      <a:endParaRPr lang="en-GB" sz="2000" b="0" dirty="0">
                        <a:solidFill>
                          <a:schemeClr val="tx1"/>
                        </a:solidFill>
                      </a:endParaRP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tc>
                  <a:txBody>
                    <a:bodyPr/>
                    <a:lstStyle/>
                    <a:p>
                      <a:pPr algn="ctr"/>
                      <a:r>
                        <a:rPr lang="en-GB" sz="2000" b="0" dirty="0">
                          <a:solidFill>
                            <a:schemeClr val="tx1"/>
                          </a:solidFill>
                        </a:rPr>
                        <a:t>fun</a:t>
                      </a:r>
                    </a:p>
                  </a:txBody>
                  <a:tcPr anchor="ctr">
                    <a:lnL w="12700" cap="flat" cmpd="sng" algn="ctr">
                      <a:solidFill>
                        <a:schemeClr val="accent4">
                          <a:lumMod val="60000"/>
                          <a:lumOff val="40000"/>
                        </a:schemeClr>
                      </a:solidFill>
                      <a:prstDash val="solid"/>
                      <a:round/>
                      <a:headEnd type="none" w="med" len="med"/>
                      <a:tailEnd type="none" w="med" len="med"/>
                    </a:lnL>
                    <a:lnR w="12700" cap="flat" cmpd="sng" algn="ctr">
                      <a:solidFill>
                        <a:schemeClr val="accent4">
                          <a:lumMod val="60000"/>
                          <a:lumOff val="40000"/>
                        </a:schemeClr>
                      </a:solidFill>
                      <a:prstDash val="solid"/>
                      <a:round/>
                      <a:headEnd type="none" w="med" len="med"/>
                      <a:tailEnd type="none" w="med" len="med"/>
                    </a:lnR>
                    <a:lnT w="12700" cap="flat" cmpd="sng" algn="ctr">
                      <a:solidFill>
                        <a:schemeClr val="accent4">
                          <a:lumMod val="60000"/>
                          <a:lumOff val="40000"/>
                        </a:schemeClr>
                      </a:solidFill>
                      <a:prstDash val="solid"/>
                      <a:round/>
                      <a:headEnd type="none" w="med" len="med"/>
                      <a:tailEnd type="none" w="med" len="med"/>
                    </a:lnT>
                    <a:lnB w="12700" cap="flat" cmpd="sng" algn="ctr">
                      <a:solidFill>
                        <a:schemeClr val="accent4">
                          <a:lumMod val="60000"/>
                          <a:lumOff val="40000"/>
                        </a:schemeClr>
                      </a:solidFill>
                      <a:prstDash val="solid"/>
                      <a:round/>
                      <a:headEnd type="none" w="med" len="med"/>
                      <a:tailEnd type="none" w="med" len="med"/>
                    </a:lnB>
                    <a:solidFill>
                      <a:srgbClr val="FFFCF6"/>
                    </a:solidFill>
                  </a:tcPr>
                </a:tc>
                <a:extLst>
                  <a:ext uri="{0D108BD9-81ED-4DB2-BD59-A6C34878D82A}">
                    <a16:rowId xmlns:a16="http://schemas.microsoft.com/office/drawing/2014/main" val="1961458278"/>
                  </a:ext>
                </a:extLst>
              </a:tr>
            </a:tbl>
          </a:graphicData>
        </a:graphic>
      </p:graphicFrame>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244" y="2718223"/>
            <a:ext cx="1235694" cy="951533"/>
          </a:xfrm>
          <a:prstGeom prst="rect">
            <a:avLst/>
          </a:prstGeom>
        </p:spPr>
      </p:pic>
      <p:sp>
        <p:nvSpPr>
          <p:cNvPr id="4" name="Title 3"/>
          <p:cNvSpPr>
            <a:spLocks noGrp="1"/>
          </p:cNvSpPr>
          <p:nvPr>
            <p:ph type="title"/>
          </p:nvPr>
        </p:nvSpPr>
        <p:spPr>
          <a:xfrm>
            <a:off x="-1" y="213557"/>
            <a:ext cx="6052623" cy="647577"/>
          </a:xfrm>
        </p:spPr>
        <p:txBody>
          <a:bodyPr>
            <a:noAutofit/>
          </a:bodyPr>
          <a:lstStyle/>
          <a:p>
            <a:r>
              <a:rPr lang="en-GB" sz="2800" b="1" dirty="0" err="1">
                <a:solidFill>
                  <a:schemeClr val="bg1"/>
                </a:solidFill>
              </a:rPr>
              <a:t>Magst</a:t>
            </a:r>
            <a:r>
              <a:rPr lang="en-GB" sz="2800" b="1" dirty="0">
                <a:solidFill>
                  <a:schemeClr val="bg1"/>
                </a:solidFill>
              </a:rPr>
              <a:t> du das? </a:t>
            </a:r>
            <a:r>
              <a:rPr lang="en-GB" sz="2800" b="1" dirty="0" err="1">
                <a:solidFill>
                  <a:schemeClr val="bg1"/>
                </a:solidFill>
              </a:rPr>
              <a:t>Warum</a:t>
            </a:r>
            <a:r>
              <a:rPr lang="en-GB" sz="28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0" y="785344"/>
            <a:ext cx="12356546" cy="461665"/>
          </a:xfrm>
          <a:prstGeom prst="rect">
            <a:avLst/>
          </a:prstGeom>
          <a:noFill/>
        </p:spPr>
        <p:txBody>
          <a:bodyPr wrap="square" rtlCol="0">
            <a:spAutoFit/>
          </a:bodyPr>
          <a:lstStyle/>
          <a:p>
            <a:r>
              <a:rPr lang="en-US" sz="2400" dirty="0" err="1"/>
              <a:t>Hör</a:t>
            </a:r>
            <a:r>
              <a:rPr lang="en-US" sz="2400" dirty="0"/>
              <a:t> </a:t>
            </a:r>
            <a:r>
              <a:rPr lang="en-US" sz="2400" dirty="0" err="1"/>
              <a:t>zu</a:t>
            </a:r>
            <a:r>
              <a:rPr lang="en-US" sz="2400" dirty="0"/>
              <a:t>. </a:t>
            </a:r>
            <a:r>
              <a:rPr lang="en-US" sz="2400" dirty="0" err="1"/>
              <a:t>Wer</a:t>
            </a:r>
            <a:r>
              <a:rPr lang="en-US" sz="2400" dirty="0"/>
              <a:t>? Was? </a:t>
            </a:r>
            <a:r>
              <a:rPr lang="en-US" sz="2400" dirty="0" err="1"/>
              <a:t>denn</a:t>
            </a:r>
            <a:r>
              <a:rPr lang="en-US" sz="2400" dirty="0"/>
              <a:t>/</a:t>
            </a:r>
            <a:r>
              <a:rPr lang="en-US" sz="2400" dirty="0" err="1"/>
              <a:t>weil</a:t>
            </a:r>
            <a:r>
              <a:rPr lang="en-US" sz="2400" dirty="0"/>
              <a:t>? </a:t>
            </a:r>
            <a:r>
              <a:rPr lang="en-US" sz="2400" dirty="0" err="1"/>
              <a:t>Warum</a:t>
            </a:r>
            <a:r>
              <a:rPr lang="en-US" sz="2400" dirty="0"/>
              <a:t>? </a:t>
            </a:r>
            <a:r>
              <a:rPr lang="en-US" sz="2400" dirty="0" err="1"/>
              <a:t>Schreib</a:t>
            </a:r>
            <a:r>
              <a:rPr lang="en-US" sz="2400" dirty="0"/>
              <a:t> 1-4. Mach </a:t>
            </a:r>
            <a:r>
              <a:rPr lang="en-US" sz="2400" dirty="0" err="1"/>
              <a:t>Notizen</a:t>
            </a:r>
            <a:r>
              <a:rPr lang="en-US" sz="2400" dirty="0"/>
              <a:t>.</a:t>
            </a:r>
          </a:p>
        </p:txBody>
      </p:sp>
      <p:sp>
        <p:nvSpPr>
          <p:cNvPr id="8" name="Action Button: Custom 16">
            <a:hlinkClick r:id="" action="ppaction://noaction" highlightClick="1">
              <a:snd r:embed="rId4" name="S12_1_beep.wav"/>
            </a:hlinkClick>
            <a:extLst>
              <a:ext uri="{FF2B5EF4-FFF2-40B4-BE49-F238E27FC236}">
                <a16:creationId xmlns:a16="http://schemas.microsoft.com/office/drawing/2014/main" id="{3B418770-1E72-B240-9307-3BBF955557C6}"/>
              </a:ext>
            </a:extLst>
          </p:cNvPr>
          <p:cNvSpPr/>
          <p:nvPr/>
        </p:nvSpPr>
        <p:spPr>
          <a:xfrm>
            <a:off x="139324" y="253529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S12_2_beep.wav"/>
            </a:hlinkClick>
            <a:extLst>
              <a:ext uri="{FF2B5EF4-FFF2-40B4-BE49-F238E27FC236}">
                <a16:creationId xmlns:a16="http://schemas.microsoft.com/office/drawing/2014/main" id="{F18D09F0-0D24-5B4F-A26E-132DCCD8073A}"/>
              </a:ext>
            </a:extLst>
          </p:cNvPr>
          <p:cNvSpPr/>
          <p:nvPr/>
        </p:nvSpPr>
        <p:spPr>
          <a:xfrm>
            <a:off x="140044" y="492119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6" name="S12_3_beep.wav"/>
            </a:hlinkClick>
            <a:extLst>
              <a:ext uri="{FF2B5EF4-FFF2-40B4-BE49-F238E27FC236}">
                <a16:creationId xmlns:a16="http://schemas.microsoft.com/office/drawing/2014/main" id="{747EFDEF-0DCF-DB44-BBF0-27990DDE521B}"/>
              </a:ext>
            </a:extLst>
          </p:cNvPr>
          <p:cNvSpPr/>
          <p:nvPr/>
        </p:nvSpPr>
        <p:spPr>
          <a:xfrm>
            <a:off x="6223188" y="248447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7" name="S12_4_beep.wav"/>
            </a:hlinkClick>
            <a:extLst>
              <a:ext uri="{FF2B5EF4-FFF2-40B4-BE49-F238E27FC236}">
                <a16:creationId xmlns:a16="http://schemas.microsoft.com/office/drawing/2014/main" id="{408DED6B-8D00-7843-820C-3A35CED50594}"/>
              </a:ext>
            </a:extLst>
          </p:cNvPr>
          <p:cNvSpPr/>
          <p:nvPr/>
        </p:nvSpPr>
        <p:spPr>
          <a:xfrm>
            <a:off x="6220432" y="497019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 name="TextBox 1">
            <a:extLst>
              <a:ext uri="{FF2B5EF4-FFF2-40B4-BE49-F238E27FC236}">
                <a16:creationId xmlns:a16="http://schemas.microsoft.com/office/drawing/2014/main" id="{8F313AD1-86FD-45AA-8A5A-3B22018C9396}"/>
              </a:ext>
            </a:extLst>
          </p:cNvPr>
          <p:cNvSpPr txBox="1"/>
          <p:nvPr/>
        </p:nvSpPr>
        <p:spPr>
          <a:xfrm>
            <a:off x="2037571" y="1312332"/>
            <a:ext cx="1419240" cy="461665"/>
          </a:xfrm>
          <a:prstGeom prst="rect">
            <a:avLst/>
          </a:prstGeom>
          <a:noFill/>
        </p:spPr>
        <p:txBody>
          <a:bodyPr wrap="square" rtlCol="0">
            <a:spAutoFit/>
          </a:bodyPr>
          <a:lstStyle/>
          <a:p>
            <a:pPr algn="ctr"/>
            <a:r>
              <a:rPr lang="en-GB" sz="2400" b="1" dirty="0"/>
              <a:t>Was?</a:t>
            </a:r>
          </a:p>
        </p:txBody>
      </p:sp>
      <p:sp>
        <p:nvSpPr>
          <p:cNvPr id="35" name="TextBox 34">
            <a:extLst>
              <a:ext uri="{FF2B5EF4-FFF2-40B4-BE49-F238E27FC236}">
                <a16:creationId xmlns:a16="http://schemas.microsoft.com/office/drawing/2014/main" id="{8C5F8D82-88B7-4952-807B-8204571D6385}"/>
              </a:ext>
            </a:extLst>
          </p:cNvPr>
          <p:cNvSpPr txBox="1"/>
          <p:nvPr/>
        </p:nvSpPr>
        <p:spPr>
          <a:xfrm>
            <a:off x="4666381" y="1285428"/>
            <a:ext cx="1419240" cy="461665"/>
          </a:xfrm>
          <a:prstGeom prst="rect">
            <a:avLst/>
          </a:prstGeom>
          <a:noFill/>
        </p:spPr>
        <p:txBody>
          <a:bodyPr wrap="square" rtlCol="0">
            <a:spAutoFit/>
          </a:bodyPr>
          <a:lstStyle/>
          <a:p>
            <a:pPr algn="ctr"/>
            <a:r>
              <a:rPr lang="en-GB" sz="2400" b="1" dirty="0" err="1"/>
              <a:t>Warum</a:t>
            </a:r>
            <a:r>
              <a:rPr lang="en-GB" sz="2400" b="1" dirty="0"/>
              <a:t>?</a:t>
            </a:r>
          </a:p>
        </p:txBody>
      </p:sp>
      <p:sp>
        <p:nvSpPr>
          <p:cNvPr id="46" name="TextBox 45">
            <a:extLst>
              <a:ext uri="{FF2B5EF4-FFF2-40B4-BE49-F238E27FC236}">
                <a16:creationId xmlns:a16="http://schemas.microsoft.com/office/drawing/2014/main" id="{0B142B25-EBDA-4023-8E8D-FCD12B5AE151}"/>
              </a:ext>
            </a:extLst>
          </p:cNvPr>
          <p:cNvSpPr txBox="1"/>
          <p:nvPr/>
        </p:nvSpPr>
        <p:spPr>
          <a:xfrm>
            <a:off x="3155660" y="1359233"/>
            <a:ext cx="1620746" cy="369332"/>
          </a:xfrm>
          <a:prstGeom prst="rect">
            <a:avLst/>
          </a:prstGeom>
          <a:noFill/>
        </p:spPr>
        <p:txBody>
          <a:bodyPr wrap="square" rtlCol="0">
            <a:spAutoFit/>
          </a:bodyPr>
          <a:lstStyle/>
          <a:p>
            <a:pPr algn="ctr"/>
            <a:r>
              <a:rPr lang="en-GB" b="1" dirty="0" err="1"/>
              <a:t>denn</a:t>
            </a:r>
            <a:r>
              <a:rPr lang="en-GB" b="1" dirty="0"/>
              <a:t> /</a:t>
            </a:r>
            <a:r>
              <a:rPr lang="en-GB" b="1" dirty="0" err="1"/>
              <a:t>weil</a:t>
            </a:r>
            <a:endParaRPr lang="en-GB" b="1" dirty="0"/>
          </a:p>
        </p:txBody>
      </p:sp>
      <p:graphicFrame>
        <p:nvGraphicFramePr>
          <p:cNvPr id="48" name="Table 6">
            <a:extLst>
              <a:ext uri="{FF2B5EF4-FFF2-40B4-BE49-F238E27FC236}">
                <a16:creationId xmlns:a16="http://schemas.microsoft.com/office/drawing/2014/main" id="{2EF940A4-A1C0-47C0-8F85-4677693AA848}"/>
              </a:ext>
            </a:extLst>
          </p:cNvPr>
          <p:cNvGraphicFramePr>
            <a:graphicFrameLocks noGrp="1"/>
          </p:cNvGraphicFramePr>
          <p:nvPr>
            <p:extLst>
              <p:ext uri="{D42A27DB-BD31-4B8C-83A1-F6EECF244321}">
                <p14:modId xmlns:p14="http://schemas.microsoft.com/office/powerpoint/2010/main" val="3828807065"/>
              </p:ext>
            </p:extLst>
          </p:nvPr>
        </p:nvGraphicFramePr>
        <p:xfrm>
          <a:off x="648078" y="4027286"/>
          <a:ext cx="5404545" cy="2246500"/>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123250">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denn</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great</a:t>
                      </a:r>
                    </a:p>
                  </a:txBody>
                  <a:tcPr anchor="ctr">
                    <a:solidFill>
                      <a:srgbClr val="FFFCF6"/>
                    </a:solidFill>
                  </a:tcPr>
                </a:tc>
                <a:extLst>
                  <a:ext uri="{0D108BD9-81ED-4DB2-BD59-A6C34878D82A}">
                    <a16:rowId xmlns:a16="http://schemas.microsoft.com/office/drawing/2014/main" val="1171492714"/>
                  </a:ext>
                </a:extLst>
              </a:tr>
              <a:tr h="1123250">
                <a:tc>
                  <a:txBody>
                    <a:bodyPr/>
                    <a:lstStyle/>
                    <a:p>
                      <a:pPr algn="ctr"/>
                      <a:r>
                        <a:rPr lang="en-GB" sz="2400" b="0" dirty="0">
                          <a:solidFill>
                            <a:schemeClr val="tx1"/>
                          </a:solidFill>
                        </a:rPr>
                        <a:t>she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weil</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lovely</a:t>
                      </a:r>
                    </a:p>
                  </a:txBody>
                  <a:tcPr anchor="ctr">
                    <a:solidFill>
                      <a:srgbClr val="FFFCF6"/>
                    </a:solidFill>
                  </a:tcPr>
                </a:tc>
                <a:extLst>
                  <a:ext uri="{0D108BD9-81ED-4DB2-BD59-A6C34878D82A}">
                    <a16:rowId xmlns:a16="http://schemas.microsoft.com/office/drawing/2014/main" val="1961458278"/>
                  </a:ext>
                </a:extLst>
              </a:tr>
            </a:tbl>
          </a:graphicData>
        </a:graphic>
      </p:graphicFrame>
      <p:graphicFrame>
        <p:nvGraphicFramePr>
          <p:cNvPr id="49" name="Table 6">
            <a:extLst>
              <a:ext uri="{FF2B5EF4-FFF2-40B4-BE49-F238E27FC236}">
                <a16:creationId xmlns:a16="http://schemas.microsoft.com/office/drawing/2014/main" id="{BEDB1B64-E34F-4245-B94C-7C34434CDBF5}"/>
              </a:ext>
            </a:extLst>
          </p:cNvPr>
          <p:cNvGraphicFramePr>
            <a:graphicFrameLocks noGrp="1"/>
          </p:cNvGraphicFramePr>
          <p:nvPr>
            <p:extLst>
              <p:ext uri="{D42A27DB-BD31-4B8C-83A1-F6EECF244321}">
                <p14:modId xmlns:p14="http://schemas.microsoft.com/office/powerpoint/2010/main" val="1384536712"/>
              </p:ext>
            </p:extLst>
          </p:nvPr>
        </p:nvGraphicFramePr>
        <p:xfrm>
          <a:off x="6748972" y="1773997"/>
          <a:ext cx="5404545" cy="1856708"/>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928354">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a:solidFill>
                            <a:schemeClr val="tx1"/>
                          </a:solidFill>
                        </a:rPr>
                        <a:t>denn</a:t>
                      </a:r>
                      <a:endParaRPr lang="en-GB" sz="2000" b="0" dirty="0">
                        <a:solidFill>
                          <a:schemeClr val="tx1"/>
                        </a:solidFill>
                      </a:endParaRPr>
                    </a:p>
                  </a:txBody>
                  <a:tcPr anchor="ctr">
                    <a:solidFill>
                      <a:srgbClr val="FFFCF6"/>
                    </a:solidFill>
                  </a:tcPr>
                </a:tc>
                <a:tc>
                  <a:txBody>
                    <a:bodyPr/>
                    <a:lstStyle/>
                    <a:p>
                      <a:pPr algn="ctr"/>
                      <a:r>
                        <a:rPr lang="en-GB" sz="1800" b="0" i="0" dirty="0">
                          <a:solidFill>
                            <a:schemeClr val="tx1"/>
                          </a:solidFill>
                        </a:rPr>
                        <a:t>interesting</a:t>
                      </a:r>
                    </a:p>
                  </a:txBody>
                  <a:tcPr anchor="ctr">
                    <a:solidFill>
                      <a:srgbClr val="FFFCF6"/>
                    </a:solidFill>
                  </a:tcPr>
                </a:tc>
                <a:extLst>
                  <a:ext uri="{0D108BD9-81ED-4DB2-BD59-A6C34878D82A}">
                    <a16:rowId xmlns:a16="http://schemas.microsoft.com/office/drawing/2014/main" val="1171492714"/>
                  </a:ext>
                </a:extLst>
              </a:tr>
              <a:tr h="928354">
                <a:tc>
                  <a:txBody>
                    <a:bodyPr/>
                    <a:lstStyle/>
                    <a:p>
                      <a:pPr algn="ctr"/>
                      <a:r>
                        <a:rPr lang="en-GB" sz="2400" b="0" dirty="0">
                          <a:solidFill>
                            <a:schemeClr val="tx1"/>
                          </a:solidFill>
                        </a:rPr>
                        <a:t>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a:solidFill>
                            <a:schemeClr val="tx1"/>
                          </a:solidFill>
                        </a:rPr>
                        <a:t>weil</a:t>
                      </a:r>
                      <a:endParaRPr lang="en-GB" sz="2000" dirty="0">
                        <a:solidFill>
                          <a:schemeClr val="tx1"/>
                        </a:solidFill>
                      </a:endParaRPr>
                    </a:p>
                  </a:txBody>
                  <a:tcPr anchor="ctr">
                    <a:solidFill>
                      <a:srgbClr val="FFFCF6"/>
                    </a:solidFill>
                  </a:tcPr>
                </a:tc>
                <a:tc>
                  <a:txBody>
                    <a:bodyPr/>
                    <a:lstStyle/>
                    <a:p>
                      <a:pPr algn="ctr"/>
                      <a:r>
                        <a:rPr lang="en-GB" sz="1800" dirty="0">
                          <a:solidFill>
                            <a:schemeClr val="tx1"/>
                          </a:solidFill>
                        </a:rPr>
                        <a:t>impossible</a:t>
                      </a:r>
                    </a:p>
                  </a:txBody>
                  <a:tcPr anchor="ctr">
                    <a:solidFill>
                      <a:srgbClr val="FFFCF6"/>
                    </a:solidFill>
                  </a:tcPr>
                </a:tc>
                <a:extLst>
                  <a:ext uri="{0D108BD9-81ED-4DB2-BD59-A6C34878D82A}">
                    <a16:rowId xmlns:a16="http://schemas.microsoft.com/office/drawing/2014/main" val="1961458278"/>
                  </a:ext>
                </a:extLst>
              </a:tr>
            </a:tbl>
          </a:graphicData>
        </a:graphic>
      </p:graphicFrame>
      <p:graphicFrame>
        <p:nvGraphicFramePr>
          <p:cNvPr id="50" name="Table 6">
            <a:extLst>
              <a:ext uri="{FF2B5EF4-FFF2-40B4-BE49-F238E27FC236}">
                <a16:creationId xmlns:a16="http://schemas.microsoft.com/office/drawing/2014/main" id="{92BD8D3D-94C3-4067-A53B-7656B48A8144}"/>
              </a:ext>
            </a:extLst>
          </p:cNvPr>
          <p:cNvGraphicFramePr>
            <a:graphicFrameLocks noGrp="1"/>
          </p:cNvGraphicFramePr>
          <p:nvPr>
            <p:extLst>
              <p:ext uri="{D42A27DB-BD31-4B8C-83A1-F6EECF244321}">
                <p14:modId xmlns:p14="http://schemas.microsoft.com/office/powerpoint/2010/main" val="576375776"/>
              </p:ext>
            </p:extLst>
          </p:nvPr>
        </p:nvGraphicFramePr>
        <p:xfrm>
          <a:off x="6709910" y="4091924"/>
          <a:ext cx="5404545" cy="2181862"/>
        </p:xfrm>
        <a:graphic>
          <a:graphicData uri="http://schemas.openxmlformats.org/drawingml/2006/table">
            <a:tbl>
              <a:tblPr firstRow="1" bandRow="1">
                <a:tableStyleId>{ED083AE6-46FA-4A59-8FB0-9F97EB10719F}</a:tableStyleId>
              </a:tblPr>
              <a:tblGrid>
                <a:gridCol w="719333">
                  <a:extLst>
                    <a:ext uri="{9D8B030D-6E8A-4147-A177-3AD203B41FA5}">
                      <a16:colId xmlns:a16="http://schemas.microsoft.com/office/drawing/2014/main" val="2607353726"/>
                    </a:ext>
                  </a:extLst>
                </a:gridCol>
                <a:gridCol w="783771">
                  <a:extLst>
                    <a:ext uri="{9D8B030D-6E8A-4147-A177-3AD203B41FA5}">
                      <a16:colId xmlns:a16="http://schemas.microsoft.com/office/drawing/2014/main" val="1600817978"/>
                    </a:ext>
                  </a:extLst>
                </a:gridCol>
                <a:gridCol w="1240971">
                  <a:extLst>
                    <a:ext uri="{9D8B030D-6E8A-4147-A177-3AD203B41FA5}">
                      <a16:colId xmlns:a16="http://schemas.microsoft.com/office/drawing/2014/main" val="4128092149"/>
                    </a:ext>
                  </a:extLst>
                </a:gridCol>
                <a:gridCol w="1239502">
                  <a:extLst>
                    <a:ext uri="{9D8B030D-6E8A-4147-A177-3AD203B41FA5}">
                      <a16:colId xmlns:a16="http://schemas.microsoft.com/office/drawing/2014/main" val="2609792770"/>
                    </a:ext>
                  </a:extLst>
                </a:gridCol>
                <a:gridCol w="1420968">
                  <a:extLst>
                    <a:ext uri="{9D8B030D-6E8A-4147-A177-3AD203B41FA5}">
                      <a16:colId xmlns:a16="http://schemas.microsoft.com/office/drawing/2014/main" val="1407660511"/>
                    </a:ext>
                  </a:extLst>
                </a:gridCol>
              </a:tblGrid>
              <a:tr h="1090931">
                <a:tc>
                  <a:txBody>
                    <a:bodyPr/>
                    <a:lstStyle/>
                    <a:p>
                      <a:pPr algn="ctr"/>
                      <a:r>
                        <a:rPr lang="en-GB" sz="2400" b="0" dirty="0">
                          <a:solidFill>
                            <a:schemeClr val="tx1"/>
                          </a:solidFill>
                        </a:rPr>
                        <a:t>I</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you</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b="0" dirty="0" err="1">
                          <a:solidFill>
                            <a:schemeClr val="tx1"/>
                          </a:solidFill>
                        </a:rPr>
                        <a:t>weil</a:t>
                      </a:r>
                      <a:endParaRPr lang="en-GB" sz="2000" b="0" dirty="0">
                        <a:solidFill>
                          <a:schemeClr val="tx1"/>
                        </a:solidFill>
                      </a:endParaRPr>
                    </a:p>
                  </a:txBody>
                  <a:tcPr anchor="ctr">
                    <a:solidFill>
                      <a:srgbClr val="FFFCF6"/>
                    </a:solidFill>
                  </a:tcPr>
                </a:tc>
                <a:tc>
                  <a:txBody>
                    <a:bodyPr/>
                    <a:lstStyle/>
                    <a:p>
                      <a:pPr algn="ctr"/>
                      <a:r>
                        <a:rPr lang="en-GB" sz="2000" b="0" dirty="0">
                          <a:solidFill>
                            <a:schemeClr val="tx1"/>
                          </a:solidFill>
                        </a:rPr>
                        <a:t>not ugly</a:t>
                      </a:r>
                    </a:p>
                  </a:txBody>
                  <a:tcPr anchor="ctr">
                    <a:solidFill>
                      <a:srgbClr val="FFFCF6"/>
                    </a:solidFill>
                  </a:tcPr>
                </a:tc>
                <a:extLst>
                  <a:ext uri="{0D108BD9-81ED-4DB2-BD59-A6C34878D82A}">
                    <a16:rowId xmlns:a16="http://schemas.microsoft.com/office/drawing/2014/main" val="1171492714"/>
                  </a:ext>
                </a:extLst>
              </a:tr>
              <a:tr h="1090931">
                <a:tc>
                  <a:txBody>
                    <a:bodyPr/>
                    <a:lstStyle/>
                    <a:p>
                      <a:pPr algn="ctr"/>
                      <a:r>
                        <a:rPr lang="en-GB" sz="2400" b="0" dirty="0">
                          <a:solidFill>
                            <a:schemeClr val="tx1"/>
                          </a:solidFill>
                        </a:rPr>
                        <a:t>she</a:t>
                      </a:r>
                    </a:p>
                  </a:txBody>
                  <a:tcPr anchor="ctr">
                    <a:solidFill>
                      <a:srgbClr val="FFFCF6"/>
                    </a:solidFill>
                  </a:tcPr>
                </a:tc>
                <a:tc>
                  <a:txBody>
                    <a:bodyPr/>
                    <a:lstStyle/>
                    <a:p>
                      <a:pPr marL="0" algn="ctr" defTabSz="914400" rtl="0" eaLnBrk="1" latinLnBrk="0" hangingPunct="1"/>
                      <a:r>
                        <a:rPr lang="en-GB" sz="2400" b="0" kern="1200" dirty="0">
                          <a:solidFill>
                            <a:schemeClr val="tx1"/>
                          </a:solidFill>
                        </a:rPr>
                        <a:t>we</a:t>
                      </a:r>
                      <a:endParaRPr lang="en-GB" sz="2400" b="0" kern="1200" dirty="0">
                        <a:solidFill>
                          <a:schemeClr val="tx1"/>
                        </a:solidFill>
                        <a:latin typeface="+mn-lt"/>
                        <a:ea typeface="+mn-ea"/>
                        <a:cs typeface="+mn-cs"/>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tc>
                  <a:txBody>
                    <a:bodyPr/>
                    <a:lstStyle/>
                    <a:p>
                      <a:pPr algn="ctr"/>
                      <a:r>
                        <a:rPr lang="en-GB" sz="2000">
                          <a:solidFill>
                            <a:schemeClr val="tx1"/>
                          </a:solidFill>
                        </a:rPr>
                        <a:t>denn</a:t>
                      </a:r>
                      <a:endParaRPr lang="en-GB" sz="2000" dirty="0">
                        <a:solidFill>
                          <a:schemeClr val="tx1"/>
                        </a:solidFill>
                      </a:endParaRPr>
                    </a:p>
                  </a:txBody>
                  <a:tcPr anchor="ctr">
                    <a:solidFill>
                      <a:srgbClr val="FFFCF6"/>
                    </a:solidFill>
                  </a:tcPr>
                </a:tc>
                <a:tc>
                  <a:txBody>
                    <a:bodyPr/>
                    <a:lstStyle/>
                    <a:p>
                      <a:pPr algn="ctr"/>
                      <a:r>
                        <a:rPr lang="en-GB" sz="2000" dirty="0">
                          <a:solidFill>
                            <a:schemeClr val="tx1"/>
                          </a:solidFill>
                        </a:rPr>
                        <a:t>not boring</a:t>
                      </a:r>
                    </a:p>
                  </a:txBody>
                  <a:tcPr anchor="ctr">
                    <a:solidFill>
                      <a:srgbClr val="FFFCF6"/>
                    </a:solidFill>
                  </a:tcPr>
                </a:tc>
                <a:extLst>
                  <a:ext uri="{0D108BD9-81ED-4DB2-BD59-A6C34878D82A}">
                    <a16:rowId xmlns:a16="http://schemas.microsoft.com/office/drawing/2014/main" val="1961458278"/>
                  </a:ext>
                </a:extLst>
              </a:tr>
            </a:tbl>
          </a:graphicData>
        </a:graphic>
      </p:graphicFrame>
      <p:sp>
        <p:nvSpPr>
          <p:cNvPr id="58" name="Rectangle: Rounded Corners 57">
            <a:extLst>
              <a:ext uri="{FF2B5EF4-FFF2-40B4-BE49-F238E27FC236}">
                <a16:creationId xmlns:a16="http://schemas.microsoft.com/office/drawing/2014/main" id="{12A25245-879F-49C8-A792-4FFCDBD199A0}"/>
              </a:ext>
            </a:extLst>
          </p:cNvPr>
          <p:cNvSpPr/>
          <p:nvPr/>
        </p:nvSpPr>
        <p:spPr>
          <a:xfrm>
            <a:off x="691456" y="2678204"/>
            <a:ext cx="723649" cy="979987"/>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A6CEAC23-6F39-4C6B-B877-C0910D9A9D25}"/>
              </a:ext>
            </a:extLst>
          </p:cNvPr>
          <p:cNvSpPr/>
          <p:nvPr/>
        </p:nvSpPr>
        <p:spPr>
          <a:xfrm>
            <a:off x="3452031" y="2706427"/>
            <a:ext cx="1209570" cy="98278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FE12EC40-DE15-4AE7-908C-EACDEAE2EB24}"/>
              </a:ext>
            </a:extLst>
          </p:cNvPr>
          <p:cNvSpPr/>
          <p:nvPr/>
        </p:nvSpPr>
        <p:spPr>
          <a:xfrm>
            <a:off x="4690752" y="1742923"/>
            <a:ext cx="1394869" cy="98278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04777E66-3645-4C05-B05E-CBE6FEF7F1F0}"/>
              </a:ext>
            </a:extLst>
          </p:cNvPr>
          <p:cNvSpPr txBox="1"/>
          <p:nvPr/>
        </p:nvSpPr>
        <p:spPr>
          <a:xfrm>
            <a:off x="8202767" y="1340716"/>
            <a:ext cx="1419240" cy="461665"/>
          </a:xfrm>
          <a:prstGeom prst="rect">
            <a:avLst/>
          </a:prstGeom>
          <a:noFill/>
        </p:spPr>
        <p:txBody>
          <a:bodyPr wrap="square" rtlCol="0">
            <a:spAutoFit/>
          </a:bodyPr>
          <a:lstStyle/>
          <a:p>
            <a:pPr algn="ctr"/>
            <a:r>
              <a:rPr lang="en-GB" sz="2400" b="1" dirty="0"/>
              <a:t>Was?</a:t>
            </a:r>
          </a:p>
        </p:txBody>
      </p:sp>
      <p:sp>
        <p:nvSpPr>
          <p:cNvPr id="41" name="TextBox 40">
            <a:extLst>
              <a:ext uri="{FF2B5EF4-FFF2-40B4-BE49-F238E27FC236}">
                <a16:creationId xmlns:a16="http://schemas.microsoft.com/office/drawing/2014/main" id="{596BDE84-FF97-4D03-852C-7B50435C486A}"/>
              </a:ext>
            </a:extLst>
          </p:cNvPr>
          <p:cNvSpPr txBox="1"/>
          <p:nvPr/>
        </p:nvSpPr>
        <p:spPr>
          <a:xfrm>
            <a:off x="10831577" y="1313812"/>
            <a:ext cx="1419240" cy="461665"/>
          </a:xfrm>
          <a:prstGeom prst="rect">
            <a:avLst/>
          </a:prstGeom>
          <a:noFill/>
        </p:spPr>
        <p:txBody>
          <a:bodyPr wrap="square" rtlCol="0">
            <a:spAutoFit/>
          </a:bodyPr>
          <a:lstStyle/>
          <a:p>
            <a:pPr algn="ctr"/>
            <a:r>
              <a:rPr lang="en-GB" sz="2400" b="1" dirty="0" err="1"/>
              <a:t>Warum</a:t>
            </a:r>
            <a:r>
              <a:rPr lang="en-GB" sz="2400" b="1" dirty="0"/>
              <a:t>?</a:t>
            </a:r>
          </a:p>
        </p:txBody>
      </p:sp>
      <p:sp>
        <p:nvSpPr>
          <p:cNvPr id="42" name="TextBox 41">
            <a:extLst>
              <a:ext uri="{FF2B5EF4-FFF2-40B4-BE49-F238E27FC236}">
                <a16:creationId xmlns:a16="http://schemas.microsoft.com/office/drawing/2014/main" id="{6D4C9975-3A4A-4B93-9814-A87C07ADC30D}"/>
              </a:ext>
            </a:extLst>
          </p:cNvPr>
          <p:cNvSpPr txBox="1"/>
          <p:nvPr/>
        </p:nvSpPr>
        <p:spPr>
          <a:xfrm>
            <a:off x="9320856" y="1387617"/>
            <a:ext cx="1620746" cy="369332"/>
          </a:xfrm>
          <a:prstGeom prst="rect">
            <a:avLst/>
          </a:prstGeom>
          <a:noFill/>
        </p:spPr>
        <p:txBody>
          <a:bodyPr wrap="square" rtlCol="0">
            <a:spAutoFit/>
          </a:bodyPr>
          <a:lstStyle/>
          <a:p>
            <a:pPr algn="ctr"/>
            <a:r>
              <a:rPr lang="en-GB" b="1" dirty="0" err="1"/>
              <a:t>denn</a:t>
            </a:r>
            <a:r>
              <a:rPr lang="en-GB" b="1" dirty="0"/>
              <a:t> /</a:t>
            </a:r>
            <a:r>
              <a:rPr lang="en-GB" b="1" dirty="0" err="1"/>
              <a:t>weil</a:t>
            </a:r>
            <a:endParaRPr lang="en-GB" b="1" dirty="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990" y="5164526"/>
            <a:ext cx="1222314" cy="1095141"/>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1278" y="1756950"/>
            <a:ext cx="1240155" cy="93766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244" y="1747093"/>
            <a:ext cx="1235694" cy="944987"/>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2343" y="4029794"/>
            <a:ext cx="1241995" cy="1120614"/>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9930" y="2740050"/>
            <a:ext cx="1207507" cy="890655"/>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0393" y="5182854"/>
            <a:ext cx="1228392" cy="1095141"/>
          </a:xfrm>
          <a:prstGeom prst="rect">
            <a:avLst/>
          </a:prstGeom>
          <a:ln>
            <a:solidFill>
              <a:srgbClr val="FE0000"/>
            </a:solidFill>
          </a:ln>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19661" y="4090890"/>
            <a:ext cx="1229124" cy="1068366"/>
          </a:xfrm>
          <a:prstGeom prst="rect">
            <a:avLst/>
          </a:prstGeom>
        </p:spPr>
      </p:pic>
      <p:sp>
        <p:nvSpPr>
          <p:cNvPr id="37" name="Rectangle: Rounded Corners 57">
            <a:extLst>
              <a:ext uri="{FF2B5EF4-FFF2-40B4-BE49-F238E27FC236}">
                <a16:creationId xmlns:a16="http://schemas.microsoft.com/office/drawing/2014/main" id="{12A25245-879F-49C8-A792-4FFCDBD199A0}"/>
              </a:ext>
            </a:extLst>
          </p:cNvPr>
          <p:cNvSpPr/>
          <p:nvPr/>
        </p:nvSpPr>
        <p:spPr>
          <a:xfrm>
            <a:off x="648078" y="3994764"/>
            <a:ext cx="723649" cy="1150482"/>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59">
            <a:extLst>
              <a:ext uri="{FF2B5EF4-FFF2-40B4-BE49-F238E27FC236}">
                <a16:creationId xmlns:a16="http://schemas.microsoft.com/office/drawing/2014/main" id="{A6CEAC23-6F39-4C6B-B877-C0910D9A9D25}"/>
              </a:ext>
            </a:extLst>
          </p:cNvPr>
          <p:cNvSpPr/>
          <p:nvPr/>
        </p:nvSpPr>
        <p:spPr>
          <a:xfrm>
            <a:off x="3411551" y="5162593"/>
            <a:ext cx="1209570" cy="1123453"/>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60">
            <a:extLst>
              <a:ext uri="{FF2B5EF4-FFF2-40B4-BE49-F238E27FC236}">
                <a16:creationId xmlns:a16="http://schemas.microsoft.com/office/drawing/2014/main" id="{FE12EC40-DE15-4AE7-908C-EACDEAE2EB24}"/>
              </a:ext>
            </a:extLst>
          </p:cNvPr>
          <p:cNvSpPr/>
          <p:nvPr/>
        </p:nvSpPr>
        <p:spPr>
          <a:xfrm>
            <a:off x="4657754" y="5182854"/>
            <a:ext cx="1394869" cy="1086346"/>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57">
            <a:extLst>
              <a:ext uri="{FF2B5EF4-FFF2-40B4-BE49-F238E27FC236}">
                <a16:creationId xmlns:a16="http://schemas.microsoft.com/office/drawing/2014/main" id="{12A25245-879F-49C8-A792-4FFCDBD199A0}"/>
              </a:ext>
            </a:extLst>
          </p:cNvPr>
          <p:cNvSpPr/>
          <p:nvPr/>
        </p:nvSpPr>
        <p:spPr>
          <a:xfrm>
            <a:off x="7457496" y="1742923"/>
            <a:ext cx="783283" cy="98278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59">
            <a:extLst>
              <a:ext uri="{FF2B5EF4-FFF2-40B4-BE49-F238E27FC236}">
                <a16:creationId xmlns:a16="http://schemas.microsoft.com/office/drawing/2014/main" id="{A6CEAC23-6F39-4C6B-B877-C0910D9A9D25}"/>
              </a:ext>
            </a:extLst>
          </p:cNvPr>
          <p:cNvSpPr/>
          <p:nvPr/>
        </p:nvSpPr>
        <p:spPr>
          <a:xfrm>
            <a:off x="9509684" y="2706134"/>
            <a:ext cx="1209570" cy="92457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60">
            <a:extLst>
              <a:ext uri="{FF2B5EF4-FFF2-40B4-BE49-F238E27FC236}">
                <a16:creationId xmlns:a16="http://schemas.microsoft.com/office/drawing/2014/main" id="{FE12EC40-DE15-4AE7-908C-EACDEAE2EB24}"/>
              </a:ext>
            </a:extLst>
          </p:cNvPr>
          <p:cNvSpPr/>
          <p:nvPr/>
        </p:nvSpPr>
        <p:spPr>
          <a:xfrm>
            <a:off x="10750587" y="2690222"/>
            <a:ext cx="1394869" cy="92457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57">
            <a:extLst>
              <a:ext uri="{FF2B5EF4-FFF2-40B4-BE49-F238E27FC236}">
                <a16:creationId xmlns:a16="http://schemas.microsoft.com/office/drawing/2014/main" id="{12A25245-879F-49C8-A792-4FFCDBD199A0}"/>
              </a:ext>
            </a:extLst>
          </p:cNvPr>
          <p:cNvSpPr/>
          <p:nvPr/>
        </p:nvSpPr>
        <p:spPr>
          <a:xfrm>
            <a:off x="7444798" y="5169540"/>
            <a:ext cx="774863" cy="1099660"/>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59">
            <a:extLst>
              <a:ext uri="{FF2B5EF4-FFF2-40B4-BE49-F238E27FC236}">
                <a16:creationId xmlns:a16="http://schemas.microsoft.com/office/drawing/2014/main" id="{A6CEAC23-6F39-4C6B-B877-C0910D9A9D25}"/>
              </a:ext>
            </a:extLst>
          </p:cNvPr>
          <p:cNvSpPr/>
          <p:nvPr/>
        </p:nvSpPr>
        <p:spPr>
          <a:xfrm>
            <a:off x="9481433" y="5179828"/>
            <a:ext cx="1209570" cy="110424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60">
            <a:extLst>
              <a:ext uri="{FF2B5EF4-FFF2-40B4-BE49-F238E27FC236}">
                <a16:creationId xmlns:a16="http://schemas.microsoft.com/office/drawing/2014/main" id="{FE12EC40-DE15-4AE7-908C-EACDEAE2EB24}"/>
              </a:ext>
            </a:extLst>
          </p:cNvPr>
          <p:cNvSpPr/>
          <p:nvPr/>
        </p:nvSpPr>
        <p:spPr>
          <a:xfrm>
            <a:off x="10719254" y="4078613"/>
            <a:ext cx="1394869" cy="110424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845A1C0C-1F35-48E9-B8DF-F61C739629DD}"/>
              </a:ext>
            </a:extLst>
          </p:cNvPr>
          <p:cNvSpPr/>
          <p:nvPr/>
        </p:nvSpPr>
        <p:spPr>
          <a:xfrm>
            <a:off x="2211129" y="2696672"/>
            <a:ext cx="1221119" cy="98278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8">
            <a:extLst>
              <a:ext uri="{FF2B5EF4-FFF2-40B4-BE49-F238E27FC236}">
                <a16:creationId xmlns:a16="http://schemas.microsoft.com/office/drawing/2014/main" id="{845A1C0C-1F35-48E9-B8DF-F61C739629DD}"/>
              </a:ext>
            </a:extLst>
          </p:cNvPr>
          <p:cNvSpPr/>
          <p:nvPr/>
        </p:nvSpPr>
        <p:spPr>
          <a:xfrm>
            <a:off x="2141349" y="4033468"/>
            <a:ext cx="1262251" cy="1117961"/>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8">
            <a:extLst>
              <a:ext uri="{FF2B5EF4-FFF2-40B4-BE49-F238E27FC236}">
                <a16:creationId xmlns:a16="http://schemas.microsoft.com/office/drawing/2014/main" id="{845A1C0C-1F35-48E9-B8DF-F61C739629DD}"/>
              </a:ext>
            </a:extLst>
          </p:cNvPr>
          <p:cNvSpPr/>
          <p:nvPr/>
        </p:nvSpPr>
        <p:spPr>
          <a:xfrm>
            <a:off x="8269931" y="2699778"/>
            <a:ext cx="1239754" cy="933219"/>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8">
            <a:extLst>
              <a:ext uri="{FF2B5EF4-FFF2-40B4-BE49-F238E27FC236}">
                <a16:creationId xmlns:a16="http://schemas.microsoft.com/office/drawing/2014/main" id="{845A1C0C-1F35-48E9-B8DF-F61C739629DD}"/>
              </a:ext>
            </a:extLst>
          </p:cNvPr>
          <p:cNvSpPr/>
          <p:nvPr/>
        </p:nvSpPr>
        <p:spPr>
          <a:xfrm>
            <a:off x="8202858" y="5159256"/>
            <a:ext cx="1262251" cy="1109944"/>
          </a:xfrm>
          <a:prstGeom prst="roundRect">
            <a:avLst/>
          </a:prstGeom>
          <a:noFill/>
          <a:ln w="38100">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37" grpId="0" animBg="1"/>
      <p:bldP spid="38" grpId="0" animBg="1"/>
      <p:bldP spid="39" grpId="0" animBg="1"/>
      <p:bldP spid="40" grpId="0" animBg="1"/>
      <p:bldP spid="43" grpId="0" animBg="1"/>
      <p:bldP spid="44" grpId="0" animBg="1"/>
      <p:bldP spid="45" grpId="0" animBg="1"/>
      <p:bldP spid="47" grpId="0" animBg="1"/>
      <p:bldP spid="51" grpId="0" animBg="1"/>
      <p:bldP spid="59" grpId="0" animBg="1"/>
      <p:bldP spid="55" grpId="0" animBg="1"/>
      <p:bldP spid="56" grpId="0" animBg="1"/>
      <p:bldP spid="57"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TotalTime>
  <Words>9671</Words>
  <Application>Microsoft Office PowerPoint</Application>
  <PresentationFormat>Widescreen</PresentationFormat>
  <Paragraphs>963</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Century Gothic</vt:lpstr>
      <vt:lpstr>1_NCELP_German_2022</vt:lpstr>
      <vt:lpstr>PowerPoint Presentation</vt:lpstr>
      <vt:lpstr>Vokabeln</vt:lpstr>
      <vt:lpstr>Vokabeln</vt:lpstr>
      <vt:lpstr>Vokabeln</vt:lpstr>
      <vt:lpstr>Weil und denn - because</vt:lpstr>
      <vt:lpstr>Virtueller Austausch*</vt:lpstr>
      <vt:lpstr>mögen – to like, liking  </vt:lpstr>
      <vt:lpstr>mögen – to like, liking  </vt:lpstr>
      <vt:lpstr>Magst du das? Warum? (1/2)</vt:lpstr>
      <vt:lpstr>Magst du das? Warum? (2/2)</vt:lpstr>
      <vt:lpstr>Was magst du? Warum?</vt:lpstr>
      <vt:lpstr>Antworten</vt:lpstr>
      <vt:lpstr>Wer ist das?</vt:lpstr>
      <vt:lpstr>PowerPoint Presentation</vt:lpstr>
      <vt:lpstr>w </vt:lpstr>
      <vt:lpstr>v </vt:lpstr>
      <vt:lpstr>Phonetik – viel(e) oder weil?</vt:lpstr>
      <vt:lpstr>Vokabeln </vt:lpstr>
      <vt:lpstr>Antworten</vt:lpstr>
      <vt:lpstr>vocabulario</vt:lpstr>
      <vt:lpstr>Fragen</vt:lpstr>
      <vt:lpstr>Wie heißt die Frage? (1)</vt:lpstr>
      <vt:lpstr>Wie heißt die Frage? (2)</vt:lpstr>
      <vt:lpstr>sprechen </vt:lpstr>
      <vt:lpstr>sprechen </vt:lpstr>
      <vt:lpstr>Der ICE  – Intercity Express</vt:lpstr>
      <vt:lpstr>Hausaufgaben</vt:lpstr>
      <vt:lpstr>Der ICE – Intercity Express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20</cp:revision>
  <dcterms:created xsi:type="dcterms:W3CDTF">2024-02-03T16:54:20Z</dcterms:created>
  <dcterms:modified xsi:type="dcterms:W3CDTF">2024-02-04T05:21:58Z</dcterms:modified>
</cp:coreProperties>
</file>