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788" r:id="rId2"/>
    <p:sldId id="554" r:id="rId3"/>
    <p:sldId id="555" r:id="rId4"/>
    <p:sldId id="556" r:id="rId5"/>
    <p:sldId id="557" r:id="rId6"/>
    <p:sldId id="558" r:id="rId7"/>
    <p:sldId id="559" r:id="rId8"/>
    <p:sldId id="560" r:id="rId9"/>
    <p:sldId id="561" r:id="rId10"/>
    <p:sldId id="790" r:id="rId11"/>
    <p:sldId id="791" r:id="rId12"/>
    <p:sldId id="792" r:id="rId13"/>
    <p:sldId id="257" r:id="rId14"/>
    <p:sldId id="258" r:id="rId15"/>
    <p:sldId id="310" r:id="rId16"/>
    <p:sldId id="260" r:id="rId17"/>
    <p:sldId id="311" r:id="rId18"/>
    <p:sldId id="262" r:id="rId19"/>
    <p:sldId id="793" r:id="rId20"/>
    <p:sldId id="794" r:id="rId21"/>
    <p:sldId id="795" r:id="rId22"/>
    <p:sldId id="796" r:id="rId23"/>
    <p:sldId id="797" r:id="rId24"/>
    <p:sldId id="798" r:id="rId25"/>
    <p:sldId id="799" r:id="rId26"/>
    <p:sldId id="800" r:id="rId27"/>
    <p:sldId id="801" r:id="rId28"/>
    <p:sldId id="802" r:id="rId29"/>
    <p:sldId id="816" r:id="rId30"/>
    <p:sldId id="818" r:id="rId31"/>
    <p:sldId id="817" r:id="rId32"/>
    <p:sldId id="819" r:id="rId33"/>
    <p:sldId id="813" r:id="rId34"/>
    <p:sldId id="814" r:id="rId35"/>
    <p:sldId id="8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F"/>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7673" autoAdjust="0"/>
  </p:normalViewPr>
  <p:slideViewPr>
    <p:cSldViewPr snapToGrid="0">
      <p:cViewPr>
        <p:scale>
          <a:sx n="78" d="100"/>
          <a:sy n="78" d="100"/>
        </p:scale>
        <p:origin x="990" y="240"/>
      </p:cViewPr>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CAC1C-E3FE-4011-9777-574EFE55B4EA}" type="datetimeFigureOut">
              <a:rPr lang="en-GB" smtClean="0"/>
              <a:t>01/09/2023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8C969-3260-4AA1-931E-E31009DF33A0}" type="slidenum">
              <a:rPr lang="en-GB" smtClean="0"/>
              <a:t>‹#›</a:t>
            </a:fld>
            <a:endParaRPr lang="en-GB"/>
          </a:p>
        </p:txBody>
      </p:sp>
    </p:spTree>
    <p:extLst>
      <p:ext uri="{BB962C8B-B14F-4D97-AF65-F5344CB8AC3E}">
        <p14:creationId xmlns:p14="http://schemas.microsoft.com/office/powerpoint/2010/main" val="2777293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Edexcel list does not have </a:t>
            </a:r>
            <a:r>
              <a:rPr lang="en-GB" sz="1200" b="1" u="sng" baseline="0" dirty="0" err="1"/>
              <a:t>Frankreich</a:t>
            </a:r>
            <a:r>
              <a:rPr lang="en-GB" sz="1200" b="1" u="sng" baseline="0" dirty="0"/>
              <a:t>, </a:t>
            </a:r>
            <a:r>
              <a:rPr lang="en-GB" sz="1200" b="1" u="sng" baseline="0" dirty="0" err="1"/>
              <a:t>Spanien</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adjective agreement with singular indefinite articles in R2 (accusative case).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verbringen [1391] Auge [222] Gesicht [346] Haar [748] Mund [856] Nase [1264] Schüler [557] Zeit [96] ähnlich [437] breit [847] dünn [1739] neu [84] rund [298] als [22]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gegessen [323] gelegen [118] gesprochen [161] geschrieben [184] gesungen [1063] getroffen [259] getrunken [634] treffen [259] Frankreich [813] Sommer [771] Spanien [1745] bisher [441] welcher, welche, welches [122]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Bruder [687] Eltern [351] Geschwister [3090] Kind [106] Schauspieler [2202]  Schwester [776] mein1 [53] dein1 [225] ihr1[26]  sein [36] über1 [48]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automatize pronunciation of the SSC [r] by saying words containing the SSC at pace. All the words are known.</a:t>
            </a:r>
            <a:br>
              <a:rPr lang="en-GB" dirty="0"/>
            </a:br>
            <a:br>
              <a:rPr lang="en-GB" dirty="0"/>
            </a:br>
            <a:r>
              <a:rPr lang="en-GB" b="1" dirty="0"/>
              <a:t>Procedure:</a:t>
            </a:r>
            <a:br>
              <a:rPr lang="en-GB" dirty="0"/>
            </a:br>
            <a:r>
              <a:rPr lang="en-GB" dirty="0"/>
              <a:t>1. Students say as many of these words out loud in 30 seconds as they can, taking it in turns, and without repeating a word.</a:t>
            </a:r>
          </a:p>
          <a:p>
            <a:r>
              <a:rPr lang="en-GB" dirty="0"/>
              <a:t>2. Click on </a:t>
            </a:r>
            <a:r>
              <a:rPr lang="en-GB" i="1" dirty="0"/>
              <a:t>Los! </a:t>
            </a:r>
            <a:r>
              <a:rPr lang="en-GB" i="0" dirty="0"/>
              <a:t>to start the timer.</a:t>
            </a:r>
            <a:endParaRPr lang="en-GB" i="1" dirty="0"/>
          </a:p>
          <a:p>
            <a:endParaRPr lang="en-GB" dirty="0"/>
          </a:p>
          <a:p>
            <a:r>
              <a:rPr lang="en-GB" b="1" dirty="0"/>
              <a:t>Adaptions: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Only one student talks - the listening student can listen out for English sounding ‘r’s and stop their partner for a 3-second penalty. Then they swap.</a:t>
            </a:r>
            <a:br>
              <a:rPr lang="en-GB" dirty="0"/>
            </a:br>
            <a:r>
              <a:rPr lang="en-GB" dirty="0"/>
              <a:t>2. Add an additional comprehension element.  The listening student has to translate the words into English.</a:t>
            </a:r>
            <a:br>
              <a:rPr lang="en-GB" dirty="0"/>
            </a:br>
            <a:r>
              <a:rPr lang="en-GB" dirty="0"/>
              <a:t>Note: the 2</a:t>
            </a:r>
            <a:r>
              <a:rPr lang="en-GB" baseline="30000" dirty="0"/>
              <a:t>nd</a:t>
            </a:r>
            <a:r>
              <a:rPr lang="en-GB" dirty="0"/>
              <a:t> option here could be done with partners taking in turns over 30 seconds OR doing a round each for 30 seconds.</a:t>
            </a:r>
          </a:p>
          <a:p>
            <a:endParaRPr lang="en-GB" b="1" dirty="0"/>
          </a:p>
        </p:txBody>
      </p:sp>
      <p:sp>
        <p:nvSpPr>
          <p:cNvPr id="4" name="Slide Number Placeholder 3"/>
          <p:cNvSpPr>
            <a:spLocks noGrp="1"/>
          </p:cNvSpPr>
          <p:nvPr>
            <p:ph type="sldNum" sz="quarter" idx="5"/>
          </p:nvPr>
        </p:nvSpPr>
        <p:spPr/>
        <p:txBody>
          <a:bodyPr/>
          <a:lstStyle/>
          <a:p>
            <a:fld id="{8ED8C969-3260-4AA1-931E-E31009DF33A0}" type="slidenum">
              <a:rPr lang="en-GB" smtClean="0"/>
              <a:t>10</a:t>
            </a:fld>
            <a:endParaRPr lang="en-GB"/>
          </a:p>
        </p:txBody>
      </p:sp>
    </p:spTree>
    <p:extLst>
      <p:ext uri="{BB962C8B-B14F-4D97-AF65-F5344CB8AC3E}">
        <p14:creationId xmlns:p14="http://schemas.microsoft.com/office/powerpoint/2010/main" val="246289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 (two slides)</a:t>
            </a:r>
          </a:p>
          <a:p>
            <a:endParaRPr lang="en-GB" dirty="0"/>
          </a:p>
          <a:p>
            <a:r>
              <a:rPr lang="en-GB" b="1" dirty="0"/>
              <a:t>Aim: </a:t>
            </a:r>
            <a:r>
              <a:rPr lang="en-GB" b="0" dirty="0"/>
              <a:t>to practise meaning recognition and read aloud of this week’s new vocabulary in the written modality; to practise meaning and then meaning and form recall.</a:t>
            </a:r>
          </a:p>
          <a:p>
            <a:endParaRPr lang="en-GB" b="0" dirty="0"/>
          </a:p>
          <a:p>
            <a:r>
              <a:rPr lang="en-GB" b="1" dirty="0"/>
              <a:t>Procedure: </a:t>
            </a:r>
            <a:br>
              <a:rPr lang="en-GB" b="0" dirty="0"/>
            </a:br>
            <a:r>
              <a:rPr lang="en-GB" b="0" dirty="0"/>
              <a:t>1. Bring up an English prompt and elicit the German word from students, chorally.</a:t>
            </a:r>
          </a:p>
          <a:p>
            <a:r>
              <a:rPr lang="en-GB" b="0" dirty="0"/>
              <a:t>2. Continue with the remaining 11 items.</a:t>
            </a:r>
          </a:p>
          <a:p>
            <a:r>
              <a:rPr lang="en-GB" b="0" dirty="0"/>
              <a:t>3. Move to the next slide.</a:t>
            </a:r>
            <a:endParaRPr lang="en-GB" b="1" dirty="0"/>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11</a:t>
            </a:fld>
            <a:endParaRPr lang="en-GB"/>
          </a:p>
        </p:txBody>
      </p:sp>
    </p:spTree>
    <p:extLst>
      <p:ext uri="{BB962C8B-B14F-4D97-AF65-F5344CB8AC3E}">
        <p14:creationId xmlns:p14="http://schemas.microsoft.com/office/powerpoint/2010/main" val="272638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a:t>
            </a:r>
            <a:br>
              <a:rPr lang="en-GB" b="0" dirty="0"/>
            </a:br>
            <a:r>
              <a:rPr lang="en-GB" b="0" dirty="0"/>
              <a:t>1. Bring up an English prompt and elicit the German word from students, chorally.</a:t>
            </a:r>
          </a:p>
          <a:p>
            <a:r>
              <a:rPr lang="en-GB" b="0" dirty="0"/>
              <a:t>2. Continue with the remaining 11 items.</a:t>
            </a:r>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12</a:t>
            </a:fld>
            <a:endParaRPr lang="en-GB"/>
          </a:p>
        </p:txBody>
      </p:sp>
    </p:spTree>
    <p:extLst>
      <p:ext uri="{BB962C8B-B14F-4D97-AF65-F5344CB8AC3E}">
        <p14:creationId xmlns:p14="http://schemas.microsoft.com/office/powerpoint/2010/main" val="4228869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b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verbringen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verbringt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00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Cycle through the long and short form again.</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204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Introduce the short form in a sentence. </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22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Introduce the long form in a sentence.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988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Cycle through the short form in context again.</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72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Cycle through the long form in context again.</a:t>
            </a:r>
          </a:p>
          <a:p>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326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0" dirty="0"/>
            </a:br>
            <a:br>
              <a:rPr lang="en-GB" b="1" dirty="0"/>
            </a:br>
            <a:r>
              <a:rPr lang="en-GB" b="1" dirty="0"/>
              <a:t>Aim: </a:t>
            </a:r>
            <a:r>
              <a:rPr lang="en-GB" b="0" dirty="0" err="1"/>
              <a:t>Explaning</a:t>
            </a:r>
            <a:r>
              <a:rPr lang="en-GB" b="0" dirty="0"/>
              <a:t> the use of indefinite articles and adjectives in R2 (accusative)</a:t>
            </a:r>
            <a:br>
              <a:rPr lang="en-GB" dirty="0"/>
            </a:br>
            <a:br>
              <a:rPr lang="en-GB" dirty="0"/>
            </a:br>
            <a:r>
              <a:rPr lang="en-GB" b="1" dirty="0"/>
              <a:t>Procedure:</a:t>
            </a:r>
            <a:br>
              <a:rPr lang="en-GB" dirty="0"/>
            </a:br>
            <a:r>
              <a:rPr lang="en-GB" dirty="0"/>
              <a:t>Use the animated sequence to work through the explanation and examples.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5203B-10E5-452C-90F5-6E741690CE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26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reden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talking between your right hand and your left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reden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80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br>
              <a:rPr lang="en-GB" dirty="0"/>
            </a:br>
            <a:br>
              <a:rPr lang="en-GB" b="1" dirty="0"/>
            </a:br>
            <a:r>
              <a:rPr lang="en-GB" b="1" dirty="0"/>
              <a:t>Aim: </a:t>
            </a:r>
            <a:r>
              <a:rPr lang="en-GB" b="0" dirty="0"/>
              <a:t>To practice noticing the adjective endings and their relationship to the indefinite article and the noun.</a:t>
            </a:r>
            <a:br>
              <a:rPr lang="en-GB" b="0" dirty="0"/>
            </a:br>
            <a:br>
              <a:rPr lang="en-GB" dirty="0"/>
            </a:br>
            <a:r>
              <a:rPr lang="en-GB" b="1" dirty="0"/>
              <a:t>Procedure:</a:t>
            </a:r>
            <a:br>
              <a:rPr lang="en-GB" dirty="0"/>
            </a:br>
            <a:r>
              <a:rPr lang="en-GB" dirty="0"/>
              <a:t>1. For each item say which article fits.</a:t>
            </a:r>
          </a:p>
          <a:p>
            <a:r>
              <a:rPr lang="en-GB" dirty="0"/>
              <a:t>2. Click to check answers.</a:t>
            </a:r>
          </a:p>
          <a:p>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br>
              <a:rPr lang="en-GB" dirty="0"/>
            </a:br>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20</a:t>
            </a:fld>
            <a:endParaRPr lang="en-GB"/>
          </a:p>
        </p:txBody>
      </p:sp>
    </p:spTree>
    <p:extLst>
      <p:ext uri="{BB962C8B-B14F-4D97-AF65-F5344CB8AC3E}">
        <p14:creationId xmlns:p14="http://schemas.microsoft.com/office/powerpoint/2010/main" val="2238464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br>
              <a:rPr lang="en-GB" dirty="0"/>
            </a:br>
            <a:br>
              <a:rPr lang="en-GB" b="1" dirty="0"/>
            </a:br>
            <a:r>
              <a:rPr lang="en-GB" b="1" dirty="0"/>
              <a:t>Aim: </a:t>
            </a:r>
            <a:r>
              <a:rPr lang="en-GB" b="0" dirty="0"/>
              <a:t>Referential listening activity to practise noticing articles and word endings.</a:t>
            </a:r>
            <a:br>
              <a:rPr lang="en-GB" dirty="0"/>
            </a:br>
            <a:br>
              <a:rPr lang="en-GB" dirty="0"/>
            </a:br>
            <a:r>
              <a:rPr lang="en-GB" b="1" dirty="0"/>
              <a:t>Procedure:</a:t>
            </a:r>
            <a:br>
              <a:rPr lang="en-GB" dirty="0"/>
            </a:br>
            <a:r>
              <a:rPr lang="en-GB" dirty="0"/>
              <a:t>1. Click to reveal the first pair of pictures. Bringing up the sets of pictures one at a time avoid sensory overload and helps focus on each pair of options in turn.</a:t>
            </a:r>
            <a:br>
              <a:rPr lang="en-GB" dirty="0"/>
            </a:br>
            <a:r>
              <a:rPr lang="en-GB" dirty="0"/>
              <a:t>2. Click on a number to play the sentence.</a:t>
            </a:r>
          </a:p>
          <a:p>
            <a:r>
              <a:rPr lang="en-GB" dirty="0"/>
              <a:t>3. For each item select the picture that could complete the picture. </a:t>
            </a:r>
          </a:p>
          <a:p>
            <a:r>
              <a:rPr lang="en-GB" dirty="0"/>
              <a:t>4. Click to reveal and check answers.</a:t>
            </a:r>
          </a:p>
          <a:p>
            <a:endParaRPr lang="en-GB" dirty="0"/>
          </a:p>
          <a:p>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Meine</a:t>
            </a:r>
            <a:r>
              <a:rPr lang="en-US" sz="1200" kern="1200" dirty="0">
                <a:solidFill>
                  <a:schemeClr val="tx1"/>
                </a:solidFill>
                <a:effectLst/>
                <a:latin typeface="+mn-lt"/>
                <a:ea typeface="+mn-ea"/>
                <a:cs typeface="+mn-cs"/>
              </a:rPr>
              <a:t> Mutter hat </a:t>
            </a:r>
            <a:r>
              <a:rPr lang="en-US" sz="1200" kern="1200" dirty="0" err="1">
                <a:solidFill>
                  <a:schemeClr val="tx1"/>
                </a:solidFill>
                <a:effectLst/>
                <a:latin typeface="+mn-lt"/>
                <a:ea typeface="+mn-ea"/>
                <a:cs typeface="+mn-cs"/>
              </a:rPr>
              <a:t>schwarze</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Haare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Jacke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Sie hat eine </a:t>
            </a:r>
            <a:r>
              <a:rPr lang="en-US" sz="1200" kern="1200" dirty="0" err="1">
                <a:solidFill>
                  <a:schemeClr val="tx1"/>
                </a:solidFill>
                <a:effectLst/>
                <a:latin typeface="+mn-lt"/>
                <a:ea typeface="+mn-ea"/>
                <a:cs typeface="+mn-cs"/>
              </a:rPr>
              <a:t>dunkle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Augen</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Hose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Sie hat eine </a:t>
            </a:r>
            <a:r>
              <a:rPr lang="en-US" sz="1200" kern="1200" dirty="0" err="1">
                <a:solidFill>
                  <a:schemeClr val="tx1"/>
                </a:solidFill>
                <a:effectLst/>
                <a:latin typeface="+mn-lt"/>
                <a:ea typeface="+mn-ea"/>
                <a:cs typeface="+mn-cs"/>
              </a:rPr>
              <a:t>kleine</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Nase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Mund</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Sie hat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freundliches</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Gesicht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Hund]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ähnlichen</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Mund</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Nase</a:t>
            </a:r>
            <a:r>
              <a:rPr lang="en-US"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21</a:t>
            </a:fld>
            <a:endParaRPr lang="en-GB"/>
          </a:p>
        </p:txBody>
      </p:sp>
    </p:spTree>
    <p:extLst>
      <p:ext uri="{BB962C8B-B14F-4D97-AF65-F5344CB8AC3E}">
        <p14:creationId xmlns:p14="http://schemas.microsoft.com/office/powerpoint/2010/main" val="743762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b="0" dirty="0"/>
            </a:br>
            <a:br>
              <a:rPr lang="en-GB" b="1" dirty="0"/>
            </a:br>
            <a:r>
              <a:rPr lang="en-GB" b="1" dirty="0"/>
              <a:t>Aim: </a:t>
            </a:r>
            <a:r>
              <a:rPr lang="en-GB" b="0" dirty="0"/>
              <a:t>Practising using adjectives in Row 2 (accusative) in a Q&amp;A game interaction.</a:t>
            </a:r>
            <a:br>
              <a:rPr lang="en-GB" b="0" dirty="0"/>
            </a:br>
            <a:br>
              <a:rPr lang="en-GB" dirty="0"/>
            </a:br>
            <a:r>
              <a:rPr lang="en-GB" b="1" dirty="0"/>
              <a:t>Procedure:</a:t>
            </a:r>
            <a:br>
              <a:rPr lang="en-GB" dirty="0"/>
            </a:br>
            <a:r>
              <a:rPr lang="en-GB" dirty="0"/>
              <a:t>1. Person A picks a card for person B. Person B then asks questions to find out who they are (e.g. </a:t>
            </a:r>
            <a:r>
              <a:rPr lang="en-GB" dirty="0" err="1"/>
              <a:t>Habe</a:t>
            </a:r>
            <a:r>
              <a:rPr lang="en-GB" dirty="0"/>
              <a:t> ich </a:t>
            </a:r>
            <a:r>
              <a:rPr lang="en-GB" dirty="0" err="1"/>
              <a:t>einen</a:t>
            </a:r>
            <a:r>
              <a:rPr lang="en-GB" dirty="0"/>
              <a:t> </a:t>
            </a:r>
            <a:r>
              <a:rPr lang="en-GB" dirty="0" err="1"/>
              <a:t>kleinen</a:t>
            </a:r>
            <a:r>
              <a:rPr lang="en-GB" dirty="0"/>
              <a:t> </a:t>
            </a:r>
            <a:r>
              <a:rPr lang="en-GB" dirty="0" err="1"/>
              <a:t>Mund</a:t>
            </a:r>
            <a:r>
              <a:rPr lang="en-GB" dirty="0"/>
              <a:t>?)</a:t>
            </a:r>
          </a:p>
          <a:p>
            <a:r>
              <a:rPr lang="en-GB" dirty="0"/>
              <a:t>2. When person B has enough information they guess which card it is.</a:t>
            </a:r>
          </a:p>
          <a:p>
            <a:r>
              <a:rPr lang="en-GB" dirty="0"/>
              <a:t>3. The activity repeats with roles swapped.</a:t>
            </a:r>
          </a:p>
          <a:p>
            <a:endParaRPr lang="en-GB" b="0" dirty="0"/>
          </a:p>
          <a:p>
            <a:pPr marL="228600" indent="-228600">
              <a:buAutoNum type="arabicPeriod"/>
            </a:pPr>
            <a:endParaRPr lang="en-GB" b="0" dirty="0"/>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22</a:t>
            </a:fld>
            <a:endParaRPr lang="en-GB"/>
          </a:p>
        </p:txBody>
      </p:sp>
    </p:spTree>
    <p:extLst>
      <p:ext uri="{BB962C8B-B14F-4D97-AF65-F5344CB8AC3E}">
        <p14:creationId xmlns:p14="http://schemas.microsoft.com/office/powerpoint/2010/main" val="1843073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br>
              <a:rPr lang="en-GB" dirty="0"/>
            </a:br>
            <a:br>
              <a:rPr lang="en-GB" b="1" dirty="0"/>
            </a:br>
            <a:r>
              <a:rPr lang="en-GB" b="1" dirty="0"/>
              <a:t>Aim: </a:t>
            </a:r>
            <a:r>
              <a:rPr lang="en-GB" b="0" dirty="0"/>
              <a:t>To practise writing using the new grammar. </a:t>
            </a:r>
            <a:br>
              <a:rPr lang="en-GB" dirty="0"/>
            </a:br>
            <a:br>
              <a:rPr lang="en-GB" dirty="0"/>
            </a:br>
            <a:r>
              <a:rPr lang="en-GB" b="1" dirty="0"/>
              <a:t>Procedure:</a:t>
            </a:r>
            <a:br>
              <a:rPr lang="en-GB" dirty="0"/>
            </a:br>
            <a:r>
              <a:rPr lang="en-GB" dirty="0"/>
              <a:t>1. Pick one of the pictures and write a 5 sentence profile.</a:t>
            </a:r>
          </a:p>
          <a:p>
            <a:r>
              <a:rPr lang="en-GB" dirty="0"/>
              <a:t>2. Use the verbs on the left at least once.</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23</a:t>
            </a:fld>
            <a:endParaRPr lang="en-GB"/>
          </a:p>
        </p:txBody>
      </p:sp>
    </p:spTree>
    <p:extLst>
      <p:ext uri="{BB962C8B-B14F-4D97-AF65-F5344CB8AC3E}">
        <p14:creationId xmlns:p14="http://schemas.microsoft.com/office/powerpoint/2010/main" val="3462229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br>
              <a:rPr lang="en-GB" b="0" dirty="0"/>
            </a:br>
            <a:r>
              <a:rPr lang="en-GB" b="0" dirty="0"/>
              <a:t>This could be an alternative, more challenging writing than the previous slide.  Or it could be an extension task, or a homework task, or part of an assessment later this term.</a:t>
            </a:r>
            <a:br>
              <a:rPr lang="en-GB" dirty="0"/>
            </a:br>
            <a:br>
              <a:rPr lang="en-GB" b="1" dirty="0"/>
            </a:br>
            <a:r>
              <a:rPr lang="en-GB" b="1" dirty="0"/>
              <a:t>Aim: </a:t>
            </a:r>
            <a:r>
              <a:rPr lang="en-GB" b="0" dirty="0"/>
              <a:t>To practise writing using the new grammar. </a:t>
            </a:r>
            <a:br>
              <a:rPr lang="en-GB" dirty="0"/>
            </a:br>
            <a:br>
              <a:rPr lang="en-GB" dirty="0"/>
            </a:br>
            <a:r>
              <a:rPr lang="en-GB" b="1" dirty="0"/>
              <a:t>Procedure:</a:t>
            </a:r>
            <a:br>
              <a:rPr lang="en-GB" dirty="0"/>
            </a:br>
            <a:r>
              <a:rPr lang="en-GB" dirty="0"/>
              <a:t>1. Pick one of the pictures and write a 5 sentence description.</a:t>
            </a: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24</a:t>
            </a:fld>
            <a:endParaRPr lang="en-GB"/>
          </a:p>
        </p:txBody>
      </p:sp>
    </p:spTree>
    <p:extLst>
      <p:ext uri="{BB962C8B-B14F-4D97-AF65-F5344CB8AC3E}">
        <p14:creationId xmlns:p14="http://schemas.microsoft.com/office/powerpoint/2010/main" val="1912698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Edexcel list does not have </a:t>
            </a:r>
            <a:r>
              <a:rPr lang="en-GB" sz="1200" b="1" u="sng" baseline="0" dirty="0" err="1"/>
              <a:t>Frankreich</a:t>
            </a:r>
            <a:r>
              <a:rPr lang="en-GB" sz="1200" b="1" u="sng" baseline="0" dirty="0"/>
              <a:t>, </a:t>
            </a:r>
            <a:r>
              <a:rPr lang="en-GB" sz="1200" b="1" u="sng" baseline="0" dirty="0" err="1"/>
              <a:t>Spanien</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adjective agreement with singular indefinite articles in R2 (accusative case).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verbringen [1391] Auge [222] Gesicht [346] Haar [748] Mund [856] Nase [1264] Schüler [557] Zeit [96] ähnlich [437] breit [847] dünn [1739] neu [84] rund [298] als [22]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gegessen [323] gelegen [118] gesprochen [161] geschrieben [184] gesungen [1063] getroffen [259] getrunken [634] treffen [259] Frankreich [813] Sommer [771] Spanien [1745] bisher [441] welcher, welche, welches [122]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Bruder [687] Eltern [351] Geschwister [3090] Kind [106] Schauspieler [2202]  Schwester [776] mein1 [53] dein1 [225] ihr1[26]  sein [36] über1 [48]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550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develop word knowledge, making links between the masculine and feminine forms of jobs / roles.</a:t>
            </a:r>
            <a:br>
              <a:rPr lang="en-GB" b="0" dirty="0"/>
            </a:br>
            <a:br>
              <a:rPr lang="en-GB" dirty="0"/>
            </a:br>
            <a:r>
              <a:rPr lang="en-GB" b="1" dirty="0"/>
              <a:t>Procedure:</a:t>
            </a:r>
            <a:br>
              <a:rPr lang="en-GB" dirty="0"/>
            </a:br>
            <a:r>
              <a:rPr lang="en-GB" dirty="0"/>
              <a:t>1. Click through the animations to present the pattern.</a:t>
            </a:r>
          </a:p>
          <a:p>
            <a:r>
              <a:rPr lang="en-GB" dirty="0"/>
              <a:t>2. Complete the short tasks.</a:t>
            </a:r>
          </a:p>
          <a:p>
            <a:r>
              <a:rPr lang="en-GB" dirty="0"/>
              <a:t>3. Answers (with audio) are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Students have already learnt Lehrer</a:t>
            </a:r>
            <a:r>
              <a:rPr lang="en-GB" baseline="0" dirty="0"/>
              <a:t> / </a:t>
            </a:r>
            <a:r>
              <a:rPr lang="en-GB" baseline="0" dirty="0" err="1"/>
              <a:t>Lehrerin</a:t>
            </a:r>
            <a:r>
              <a:rPr lang="en-GB" baseline="0" dirty="0"/>
              <a:t>, </a:t>
            </a:r>
            <a:r>
              <a:rPr lang="en-GB" dirty="0"/>
              <a:t>Freund/</a:t>
            </a:r>
            <a:r>
              <a:rPr lang="en-GB" dirty="0" err="1"/>
              <a:t>Freundin</a:t>
            </a:r>
            <a:r>
              <a:rPr lang="en-GB" baseline="0" dirty="0"/>
              <a:t> and </a:t>
            </a:r>
            <a:r>
              <a:rPr lang="en-GB" baseline="0" dirty="0" err="1"/>
              <a:t>Arzt</a:t>
            </a:r>
            <a:r>
              <a:rPr lang="en-GB" baseline="0" dirty="0"/>
              <a:t>/</a:t>
            </a:r>
            <a:r>
              <a:rPr lang="en-GB" baseline="0" dirty="0" err="1"/>
              <a:t>Schüler</a:t>
            </a:r>
            <a:r>
              <a:rPr lang="en-GB" baseline="0" dirty="0"/>
              <a:t> in Y7.  They need to be told that Partner, Journalist and Tourist are cognates.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other words with this pattern (words in bold are included in the task):  Freund</a:t>
            </a:r>
            <a:r>
              <a:rPr lang="en-GB" dirty="0"/>
              <a:t> [273] </a:t>
            </a:r>
            <a:r>
              <a:rPr lang="en-GB" dirty="0" err="1"/>
              <a:t>Kollege</a:t>
            </a:r>
            <a:r>
              <a:rPr lang="en-GB" dirty="0"/>
              <a:t> [440] Kunde [519] </a:t>
            </a:r>
            <a:r>
              <a:rPr lang="en-GB" dirty="0" err="1"/>
              <a:t>Präsident</a:t>
            </a:r>
            <a:r>
              <a:rPr lang="en-GB" dirty="0"/>
              <a:t> [546] </a:t>
            </a:r>
            <a:r>
              <a:rPr lang="en-GB" b="1" dirty="0" err="1"/>
              <a:t>Schüler</a:t>
            </a:r>
            <a:r>
              <a:rPr lang="en-GB" dirty="0"/>
              <a:t> [556] Lehrer [695] Patient [620] </a:t>
            </a:r>
            <a:r>
              <a:rPr lang="en-GB" b="1" dirty="0" err="1"/>
              <a:t>Arzt</a:t>
            </a:r>
            <a:r>
              <a:rPr lang="en-GB" b="1" dirty="0"/>
              <a:t> </a:t>
            </a:r>
            <a:r>
              <a:rPr lang="en-GB" dirty="0"/>
              <a:t>[622] Mitarbeiter [639] Autor [723] </a:t>
            </a:r>
            <a:r>
              <a:rPr lang="en-GB" dirty="0" err="1"/>
              <a:t>Künstler</a:t>
            </a:r>
            <a:r>
              <a:rPr lang="en-GB" dirty="0"/>
              <a:t> [789] Spieler [822] Chef [975] Sprecher [999] Trainer [1003] Student [1017] König [1087] </a:t>
            </a:r>
            <a:r>
              <a:rPr lang="en-GB" dirty="0" err="1"/>
              <a:t>Politiker</a:t>
            </a:r>
            <a:r>
              <a:rPr lang="en-GB" dirty="0"/>
              <a:t> [1140] </a:t>
            </a:r>
            <a:r>
              <a:rPr lang="en-GB" b="1" dirty="0"/>
              <a:t>Partner</a:t>
            </a:r>
            <a:r>
              <a:rPr lang="en-GB" dirty="0"/>
              <a:t> [1172] </a:t>
            </a:r>
            <a:r>
              <a:rPr lang="en-GB" dirty="0" err="1"/>
              <a:t>Forscher</a:t>
            </a:r>
            <a:r>
              <a:rPr lang="en-GB" dirty="0"/>
              <a:t> [1246] Nachbar</a:t>
            </a:r>
            <a:r>
              <a:rPr lang="en-GB" baseline="0" dirty="0"/>
              <a:t> [1283] </a:t>
            </a:r>
            <a:r>
              <a:rPr lang="en-GB" baseline="0" dirty="0" err="1"/>
              <a:t>Vertreter</a:t>
            </a:r>
            <a:r>
              <a:rPr lang="en-GB" baseline="0" dirty="0"/>
              <a:t> [1303] </a:t>
            </a:r>
            <a:r>
              <a:rPr lang="en-GB" b="1" baseline="0" dirty="0"/>
              <a:t>Tourist </a:t>
            </a:r>
            <a:r>
              <a:rPr lang="en-GB" baseline="0" dirty="0"/>
              <a:t>[1318] </a:t>
            </a:r>
            <a:r>
              <a:rPr lang="en-GB" baseline="0" dirty="0" err="1"/>
              <a:t>Experte</a:t>
            </a:r>
            <a:r>
              <a:rPr lang="en-GB" baseline="0" dirty="0"/>
              <a:t> [1437] </a:t>
            </a:r>
            <a:r>
              <a:rPr lang="en-GB" b="1" baseline="0" dirty="0"/>
              <a:t>Journalist [</a:t>
            </a:r>
            <a:r>
              <a:rPr lang="en-GB" baseline="0" dirty="0"/>
              <a:t>1480]  </a:t>
            </a:r>
            <a:r>
              <a:rPr lang="en-GB" baseline="0" dirty="0" err="1"/>
              <a:t>Polizist</a:t>
            </a:r>
            <a:r>
              <a:rPr lang="en-GB" baseline="0" dirty="0"/>
              <a:t> [1433] </a:t>
            </a:r>
            <a:r>
              <a:rPr lang="en-GB" baseline="0" dirty="0" err="1"/>
              <a:t>Gegner</a:t>
            </a:r>
            <a:r>
              <a:rPr lang="en-GB" baseline="0" dirty="0"/>
              <a:t> [1532] </a:t>
            </a:r>
            <a:r>
              <a:rPr lang="en-GB" baseline="0" dirty="0" err="1"/>
              <a:t>Leser</a:t>
            </a:r>
            <a:r>
              <a:rPr lang="en-GB" baseline="0" dirty="0"/>
              <a:t> [1533] Bauer [1548] </a:t>
            </a:r>
            <a:r>
              <a:rPr lang="en-GB" baseline="0" dirty="0" err="1"/>
              <a:t>Bürgermeister</a:t>
            </a:r>
            <a:r>
              <a:rPr lang="en-GB" baseline="0" dirty="0"/>
              <a:t> [1600] </a:t>
            </a:r>
            <a:r>
              <a:rPr lang="en-GB" baseline="0" dirty="0" err="1"/>
              <a:t>Schauspieler</a:t>
            </a:r>
            <a:r>
              <a:rPr lang="en-GB" baseline="0" dirty="0"/>
              <a:t> [1704] </a:t>
            </a:r>
            <a:r>
              <a:rPr lang="en-GB" baseline="0" dirty="0" err="1"/>
              <a:t>Amerikaner</a:t>
            </a:r>
            <a:r>
              <a:rPr lang="en-GB" baseline="0" dirty="0"/>
              <a:t> [1741] </a:t>
            </a:r>
            <a:r>
              <a:rPr lang="en-GB" baseline="0" dirty="0" err="1"/>
              <a:t>Beamte</a:t>
            </a:r>
            <a:r>
              <a:rPr lang="en-GB" baseline="0" dirty="0"/>
              <a:t> [1806] </a:t>
            </a:r>
            <a:r>
              <a:rPr lang="en-GB" baseline="0" dirty="0" err="1"/>
              <a:t>Kanzler</a:t>
            </a:r>
            <a:r>
              <a:rPr lang="en-GB" baseline="0" dirty="0"/>
              <a:t> [1983] Manager [2174] </a:t>
            </a:r>
            <a:r>
              <a:rPr lang="en-GB" baseline="0" dirty="0" err="1"/>
              <a:t>Sportler</a:t>
            </a:r>
            <a:r>
              <a:rPr lang="en-GB" baseline="0" dirty="0"/>
              <a:t> [2565] Musiker [2577] </a:t>
            </a:r>
            <a:r>
              <a:rPr lang="en-GB" baseline="0" dirty="0" err="1"/>
              <a:t>Gastgeber</a:t>
            </a:r>
            <a:r>
              <a:rPr lang="en-GB" baseline="0" dirty="0"/>
              <a:t> [3008] </a:t>
            </a:r>
            <a:r>
              <a:rPr lang="en-GB" baseline="0" dirty="0" err="1"/>
              <a:t>Sänger</a:t>
            </a:r>
            <a:r>
              <a:rPr lang="en-GB" baseline="0" dirty="0"/>
              <a:t> [3029] </a:t>
            </a:r>
            <a:r>
              <a:rPr lang="en-GB" baseline="0" dirty="0" err="1"/>
              <a:t>Engländer</a:t>
            </a:r>
            <a:r>
              <a:rPr lang="en-GB" baseline="0" dirty="0"/>
              <a:t> [3903]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a:t>
            </a:r>
            <a:r>
              <a:rPr lang="en-GB" baseline="0" dirty="0"/>
              <a:t> This would combine well with the introduction of the plural rule for these feminine nouns, i.e. +-</a:t>
            </a:r>
            <a:r>
              <a:rPr lang="en-GB" baseline="0" dirty="0" err="1"/>
              <a:t>innen</a:t>
            </a:r>
            <a:r>
              <a:rPr lang="en-GB" baseline="0" dirty="0"/>
              <a:t>.</a:t>
            </a:r>
            <a:endParaRPr lang="en-GB" dirty="0"/>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26</a:t>
            </a:fld>
            <a:endParaRPr lang="en-GB"/>
          </a:p>
        </p:txBody>
      </p:sp>
    </p:spTree>
    <p:extLst>
      <p:ext uri="{BB962C8B-B14F-4D97-AF65-F5344CB8AC3E}">
        <p14:creationId xmlns:p14="http://schemas.microsoft.com/office/powerpoint/2010/main" val="2741172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consolidation of </a:t>
            </a:r>
            <a:r>
              <a:rPr lang="en-US" dirty="0"/>
              <a:t>SSC [r] with some known and some unfamiliar vocabulary. Several words pick up on the pronunciation difference between masculine role nouns and their feminine equivalents, which involves the SSC [r] </a:t>
            </a:r>
            <a:r>
              <a:rPr lang="en-US" i="1" dirty="0"/>
              <a:t>within </a:t>
            </a:r>
            <a:r>
              <a:rPr lang="en-US" dirty="0"/>
              <a:t>words.  Pronunciation is very different from English, formed at the back of the throat without using the lips at all.</a:t>
            </a:r>
            <a:br>
              <a:rPr lang="en-US" dirty="0"/>
            </a:br>
            <a:endParaRPr lang="en-US" b="1" dirty="0"/>
          </a:p>
          <a:p>
            <a:r>
              <a:rPr lang="en-US" b="1" dirty="0"/>
              <a:t>Procedure:</a:t>
            </a:r>
          </a:p>
          <a:p>
            <a:pPr marL="228600" indent="-228600">
              <a:buAutoNum type="arabicPeriod"/>
            </a:pPr>
            <a:r>
              <a:rPr lang="en-US" b="0" dirty="0"/>
              <a:t>Click to highlight a word.</a:t>
            </a:r>
          </a:p>
          <a:p>
            <a:pPr marL="228600" indent="-228600">
              <a:buAutoNum type="arabicPeriod"/>
            </a:pPr>
            <a:r>
              <a:rPr lang="en-US" b="0" dirty="0"/>
              <a:t>Say the word out loud, focusing on the SSC.</a:t>
            </a:r>
          </a:p>
          <a:p>
            <a:pPr marL="228600" indent="-228600">
              <a:buFont typeface="+mj-lt"/>
              <a:buAutoNum type="arabicPeriod"/>
            </a:pPr>
            <a:r>
              <a:rPr lang="en-US" b="0" dirty="0"/>
              <a:t>Click on the number button next to the word to check pronunciation.</a:t>
            </a:r>
          </a:p>
          <a:p>
            <a:pPr marL="228600" indent="-228600">
              <a:buFont typeface="+mj-lt"/>
              <a:buAutoNum type="arabicPeriod"/>
            </a:pPr>
            <a:r>
              <a:rPr lang="en-US" b="0" dirty="0"/>
              <a:t>Repeat as needed.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a:t>
            </a:r>
            <a:r>
              <a:rPr lang="en-GB" b="1" baseline="0" dirty="0"/>
              <a:t>word frequency (1 is the most frequent word in German): </a:t>
            </a:r>
            <a:endParaRPr lang="en-US" dirty="0"/>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Sängerin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Partnerin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Schülerin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Kanzlerin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Touristin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Lehrerin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Bankerin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Musikerin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a:t>
            </a:r>
            <a:r>
              <a:rPr lang="en-US" sz="1200" kern="1200" dirty="0" err="1">
                <a:solidFill>
                  <a:schemeClr val="tx1"/>
                </a:solidFill>
                <a:effectLst/>
                <a:latin typeface="+mn-lt"/>
                <a:ea typeface="+mn-ea"/>
                <a:cs typeface="+mn-cs"/>
              </a:rPr>
              <a:t>Sportlerin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 </a:t>
            </a:r>
            <a:r>
              <a:rPr lang="en-US" sz="1200" kern="1200" dirty="0" err="1">
                <a:solidFill>
                  <a:schemeClr val="tx1"/>
                </a:solidFill>
                <a:effectLst/>
                <a:latin typeface="+mn-lt"/>
                <a:ea typeface="+mn-ea"/>
                <a:cs typeface="+mn-cs"/>
              </a:rPr>
              <a:t>Kaiserin</a:t>
            </a:r>
            <a:br>
              <a:rPr lang="en-GB" dirty="0"/>
            </a:br>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28</a:t>
            </a:fld>
            <a:endParaRPr lang="en-GB"/>
          </a:p>
        </p:txBody>
      </p:sp>
    </p:spTree>
    <p:extLst>
      <p:ext uri="{BB962C8B-B14F-4D97-AF65-F5344CB8AC3E}">
        <p14:creationId xmlns:p14="http://schemas.microsoft.com/office/powerpoint/2010/main" val="2391484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12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of new language in the oral modality, segmentation and transcription. To then reflect on explicit knowledge of the new grammar in the written modality.</a:t>
            </a:r>
            <a:endParaRPr lang="en-GB" sz="1200" b="1" kern="1200" dirty="0">
              <a:solidFill>
                <a:schemeClr val="tx1"/>
              </a:solidFill>
              <a:effectLst/>
              <a:latin typeface="+mn-lt"/>
              <a:ea typeface="+mn-ea"/>
              <a:cs typeface="+mn-cs"/>
            </a:endParaRPr>
          </a:p>
          <a:p>
            <a:endPar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r>
              <a:rPr kumimoji="0" lang="de-DE"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terms of the storyline, Mia‘s mother‘s answer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has reassured the twins, and they are now realising that they have not had such a bad time at home this summer!</a:t>
            </a:r>
            <a:endParaRPr lang="en-GB" i="1" dirty="0"/>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numbers to play the recording.</a:t>
            </a:r>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2. Write down the missing words.  Note that there is always more than one missing word: (article) + adjective + noun. Students need to be able to segment stream of audio into these separate words in order to write them down accurately.</a:t>
            </a:r>
          </a:p>
          <a:p>
            <a:r>
              <a:rPr lang="en-GB" sz="1200" b="0" kern="1200" baseline="0" dirty="0">
                <a:solidFill>
                  <a:schemeClr val="tx1"/>
                </a:solidFill>
                <a:effectLst/>
                <a:latin typeface="+mn-lt"/>
                <a:ea typeface="+mn-ea"/>
                <a:cs typeface="+mn-cs"/>
              </a:rPr>
              <a:t>3. </a:t>
            </a:r>
            <a:r>
              <a:rPr lang="en-GB" sz="1200" b="0" kern="1200" dirty="0">
                <a:solidFill>
                  <a:schemeClr val="tx1"/>
                </a:solidFill>
                <a:effectLst/>
                <a:latin typeface="+mn-lt"/>
                <a:ea typeface="+mn-ea"/>
                <a:cs typeface="+mn-cs"/>
              </a:rPr>
              <a:t>Click on the mouse</a:t>
            </a:r>
            <a:r>
              <a:rPr lang="en-GB" sz="1200" b="0" kern="1200" baseline="0" dirty="0">
                <a:solidFill>
                  <a:schemeClr val="tx1"/>
                </a:solidFill>
                <a:effectLst/>
                <a:latin typeface="+mn-lt"/>
                <a:ea typeface="+mn-ea"/>
                <a:cs typeface="+mn-cs"/>
              </a:rPr>
              <a:t> to reveal and check answers.</a:t>
            </a:r>
          </a:p>
          <a:p>
            <a:r>
              <a:rPr lang="en-GB" sz="1200" b="0" kern="1200" baseline="0" dirty="0">
                <a:solidFill>
                  <a:schemeClr val="tx1"/>
                </a:solidFill>
                <a:effectLst/>
                <a:latin typeface="+mn-lt"/>
                <a:ea typeface="+mn-ea"/>
                <a:cs typeface="+mn-cs"/>
              </a:rPr>
              <a:t>4. Read the full text and decide for each gap whether the noun is R1 or R2 (Note that this stage can be omitted by removing the prompt.</a:t>
            </a:r>
          </a:p>
          <a:p>
            <a:r>
              <a:rPr lang="en-GB" sz="1200" b="0" kern="1200" baseline="0" dirty="0">
                <a:solidFill>
                  <a:schemeClr val="tx1"/>
                </a:solidFill>
                <a:effectLst/>
                <a:latin typeface="+mn-lt"/>
                <a:ea typeface="+mn-ea"/>
                <a:cs typeface="+mn-cs"/>
              </a:rPr>
              <a:t>5. Optional - Listen to the full recoding (click on the speech bubble).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6. Optional - Students can be asked to translate the text orally, if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(Wolfgang)</a:t>
            </a:r>
          </a:p>
          <a:p>
            <a:r>
              <a:rPr lang="de-DE" dirty="0">
                <a:latin typeface="Century Gothic" panose="020B0502020202020204" pitchFamily="34" charset="0"/>
              </a:rPr>
              <a:t>Mutti hat Recht*! </a:t>
            </a:r>
          </a:p>
          <a:p>
            <a:r>
              <a:rPr lang="de-DE" dirty="0">
                <a:latin typeface="Century Gothic" panose="020B0502020202020204" pitchFamily="34" charset="0"/>
              </a:rPr>
              <a:t>Letztes Jahr hast du viel im Sommerurlaub gemacht. </a:t>
            </a:r>
          </a:p>
          <a:p>
            <a:r>
              <a:rPr lang="de-DE" dirty="0">
                <a:latin typeface="Century Gothic" panose="020B0502020202020204" pitchFamily="34" charset="0"/>
              </a:rPr>
              <a:t>Du hast den tollen Wasserpark besucht! Du hast auch am Strand gespielt und im Café leckere Kekse gegessen. Aber letzte Woche haben deine guten Freunden dich getroffen. Ihr habt zusammen einen neuen Film gesehen! Du hast auch im Theater ein schönes Lied gesungen! Und das große Schwimmbad macht immer Spaß.</a:t>
            </a:r>
          </a:p>
          <a:p>
            <a:r>
              <a:rPr lang="de-DE" dirty="0">
                <a:latin typeface="Century Gothic" panose="020B0502020202020204" pitchFamily="34" charset="0"/>
              </a:rPr>
              <a:t>Das ist bisher kein schlechter Urlaub!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r>
              <a:rPr lang="de-DE" dirty="0">
                <a:latin typeface="Century Gothic" panose="020B0502020202020204" pitchFamily="34" charset="0"/>
              </a:rPr>
              <a:t>Ja, richtig! Vielleicht können wir nächstes Jahr Frankreich, Spanien, oder ein anderes Land besuchen!</a:t>
            </a:r>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29</a:t>
            </a:fld>
            <a:endParaRPr lang="en-GB"/>
          </a:p>
        </p:txBody>
      </p:sp>
    </p:spTree>
    <p:extLst>
      <p:ext uri="{BB962C8B-B14F-4D97-AF65-F5344CB8AC3E}">
        <p14:creationId xmlns:p14="http://schemas.microsoft.com/office/powerpoint/2010/main" val="582565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12-15 minutes</a:t>
            </a:r>
            <a:br>
              <a:rPr lang="en-GB" dirty="0"/>
            </a:br>
            <a:br>
              <a:rPr lang="en-GB" b="1" dirty="0"/>
            </a:br>
            <a:r>
              <a:rPr lang="en-GB" b="1" dirty="0"/>
              <a:t>Aim: </a:t>
            </a:r>
            <a:r>
              <a:rPr lang="en-GB" b="0" dirty="0"/>
              <a:t>To bring together previous and new vocabulary and grammar in writing.</a:t>
            </a:r>
            <a:br>
              <a:rPr lang="en-GB" b="0" dirty="0"/>
            </a:br>
            <a:br>
              <a:rPr lang="en-GB" dirty="0"/>
            </a:br>
            <a:r>
              <a:rPr lang="en-GB" b="1" dirty="0"/>
              <a:t>Procedure:</a:t>
            </a:r>
            <a:br>
              <a:rPr lang="en-GB" dirty="0"/>
            </a:br>
            <a:r>
              <a:rPr lang="en-GB" dirty="0"/>
              <a:t>1. Translate the text.</a:t>
            </a:r>
          </a:p>
          <a:p>
            <a:r>
              <a:rPr lang="en-GB" dirty="0"/>
              <a:t>2. Correct the text, using the next slide.</a:t>
            </a:r>
            <a:br>
              <a:rPr lang="en-GB" dirty="0"/>
            </a:br>
            <a:br>
              <a:rPr lang="en-GB" dirty="0"/>
            </a:br>
            <a:r>
              <a:rPr lang="en-GB" dirty="0"/>
              <a:t>Note: Students learnt ‘mir’ as a lexical item within one or two particular contexts in Y7.  Later in Y7 they will be taught indirect object </a:t>
            </a:r>
          </a:p>
        </p:txBody>
      </p:sp>
      <p:sp>
        <p:nvSpPr>
          <p:cNvPr id="4" name="Slide Number Placeholder 3"/>
          <p:cNvSpPr>
            <a:spLocks noGrp="1"/>
          </p:cNvSpPr>
          <p:nvPr>
            <p:ph type="sldNum" sz="quarter" idx="5"/>
          </p:nvPr>
        </p:nvSpPr>
        <p:spPr/>
        <p:txBody>
          <a:bodyPr/>
          <a:lstStyle/>
          <a:p>
            <a:fld id="{8ED8C969-3260-4AA1-931E-E31009DF33A0}" type="slidenum">
              <a:rPr lang="en-GB" smtClean="0"/>
              <a:t>30</a:t>
            </a:fld>
            <a:endParaRPr lang="en-GB"/>
          </a:p>
        </p:txBody>
      </p:sp>
    </p:spTree>
    <p:extLst>
      <p:ext uri="{BB962C8B-B14F-4D97-AF65-F5344CB8AC3E}">
        <p14:creationId xmlns:p14="http://schemas.microsoft.com/office/powerpoint/2010/main" val="325571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reden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161703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4-5 minutes per round</a:t>
            </a:r>
            <a:br>
              <a:rPr lang="en-GB" b="0" dirty="0"/>
            </a:br>
            <a:br>
              <a:rPr lang="en-GB" b="1" dirty="0"/>
            </a:br>
            <a:r>
              <a:rPr lang="en-GB" b="1" dirty="0"/>
              <a:t>Aim: </a:t>
            </a:r>
            <a:r>
              <a:rPr lang="en-GB" b="0" dirty="0"/>
              <a:t>To practise adjectives in the spoken modality.</a:t>
            </a:r>
            <a:br>
              <a:rPr lang="en-GB" b="0" dirty="0"/>
            </a:br>
            <a:br>
              <a:rPr lang="en-GB" dirty="0"/>
            </a:br>
            <a:r>
              <a:rPr lang="en-GB" b="1" dirty="0"/>
              <a:t>Procedure:</a:t>
            </a:r>
            <a:br>
              <a:rPr lang="en-GB" dirty="0"/>
            </a:br>
            <a:r>
              <a:rPr lang="en-GB" dirty="0"/>
              <a:t>1. This is a version of Guess Who to be played in pairs.</a:t>
            </a:r>
          </a:p>
          <a:p>
            <a:r>
              <a:rPr lang="en-GB" dirty="0"/>
              <a:t>2. Both players pick a person from the board.</a:t>
            </a:r>
          </a:p>
          <a:p>
            <a:r>
              <a:rPr lang="en-GB" dirty="0"/>
              <a:t>3. Take turns asking each other questions until one of you arrives at the answer.</a:t>
            </a:r>
          </a:p>
          <a:p>
            <a:r>
              <a:rPr lang="en-GB" dirty="0"/>
              <a:t>4. The game can be repeated.</a:t>
            </a:r>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32</a:t>
            </a:fld>
            <a:endParaRPr lang="en-GB"/>
          </a:p>
        </p:txBody>
      </p:sp>
    </p:spTree>
    <p:extLst>
      <p:ext uri="{BB962C8B-B14F-4D97-AF65-F5344CB8AC3E}">
        <p14:creationId xmlns:p14="http://schemas.microsoft.com/office/powerpoint/2010/main" val="1043737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https://rachelhawkes.com/LDPresources/Yr8German/German_Y8_Term1i_Wk7_audio_HW_sheet_answers.docx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ACTIVITY</a:t>
            </a:r>
            <a:br>
              <a:rPr lang="en-GB" b="1" dirty="0"/>
            </a:br>
            <a:r>
              <a:rPr lang="en-GB" b="1" dirty="0"/>
              <a:t>Timing:  5 minutes (two slides)</a:t>
            </a:r>
            <a:br>
              <a:rPr lang="en-GB" dirty="0"/>
            </a:br>
            <a:br>
              <a:rPr lang="en-GB" b="1" dirty="0"/>
            </a:br>
            <a:r>
              <a:rPr lang="en-GB" b="1" dirty="0"/>
              <a:t>Aim: </a:t>
            </a:r>
            <a:r>
              <a:rPr lang="en-GB" b="0" dirty="0"/>
              <a:t>To apply new grammatical and vocabulary knowledge to the understanding of a short text.</a:t>
            </a:r>
            <a:br>
              <a:rPr lang="en-GB" b="0" dirty="0"/>
            </a:br>
            <a:br>
              <a:rPr lang="en-GB" b="0" dirty="0"/>
            </a:br>
            <a:r>
              <a:rPr lang="en-GB" b="1" dirty="0"/>
              <a:t>Procedure:</a:t>
            </a:r>
            <a:br>
              <a:rPr lang="en-GB" dirty="0"/>
            </a:br>
            <a:r>
              <a:rPr lang="en-GB" dirty="0"/>
              <a:t>1. Use this slide to set the context.  Ensure that the two sentences are understood, and draw attention to the compound noun title.</a:t>
            </a:r>
          </a:p>
          <a:p>
            <a:r>
              <a:rPr lang="en-GB" dirty="0"/>
              <a:t>2. Number 1-8.  Write the phrases that are missing.</a:t>
            </a:r>
          </a:p>
          <a:p>
            <a:r>
              <a:rPr lang="en-GB" dirty="0"/>
              <a:t>3. Check answers.</a:t>
            </a:r>
          </a:p>
          <a:p>
            <a:endParaRPr lang="en-GB" dirty="0"/>
          </a:p>
          <a:p>
            <a:br>
              <a:rPr lang="en-GB" dirty="0"/>
            </a:br>
            <a:r>
              <a:rPr lang="en-GB" b="1" dirty="0"/>
              <a:t>Note: this could potentially be a springboard for a description of a person in a different piece of art, or photo.</a:t>
            </a:r>
            <a:br>
              <a:rPr lang="en-GB" dirty="0"/>
            </a:br>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34</a:t>
            </a:fld>
            <a:endParaRPr lang="en-GB"/>
          </a:p>
        </p:txBody>
      </p:sp>
    </p:spTree>
    <p:extLst>
      <p:ext uri="{BB962C8B-B14F-4D97-AF65-F5344CB8AC3E}">
        <p14:creationId xmlns:p14="http://schemas.microsoft.com/office/powerpoint/2010/main" val="60930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cont’d:</a:t>
            </a:r>
            <a:endParaRPr lang="en-GB" dirty="0"/>
          </a:p>
          <a:p>
            <a:r>
              <a:rPr lang="en-GB" dirty="0"/>
              <a:t>2. Number 1-8.  Write the phrases that are missing.</a:t>
            </a:r>
          </a:p>
          <a:p>
            <a:r>
              <a:rPr lang="en-GB" dirty="0"/>
              <a:t>3. Check answers.</a:t>
            </a:r>
            <a:br>
              <a:rPr lang="en-GB" dirty="0"/>
            </a:br>
            <a:r>
              <a:rPr lang="en-GB" dirty="0"/>
              <a:t>Note: 1 and 2 are interchangeable.</a:t>
            </a:r>
          </a:p>
          <a:p>
            <a:endParaRPr lang="en-GB" dirty="0"/>
          </a:p>
        </p:txBody>
      </p:sp>
      <p:sp>
        <p:nvSpPr>
          <p:cNvPr id="4" name="Slide Number Placeholder 3"/>
          <p:cNvSpPr>
            <a:spLocks noGrp="1"/>
          </p:cNvSpPr>
          <p:nvPr>
            <p:ph type="sldNum" sz="quarter" idx="5"/>
          </p:nvPr>
        </p:nvSpPr>
        <p:spPr/>
        <p:txBody>
          <a:bodyPr/>
          <a:lstStyle/>
          <a:p>
            <a:fld id="{8ED8C969-3260-4AA1-931E-E31009DF33A0}" type="slidenum">
              <a:rPr lang="en-GB" smtClean="0"/>
              <a:t>35</a:t>
            </a:fld>
            <a:endParaRPr lang="en-GB"/>
          </a:p>
        </p:txBody>
      </p:sp>
    </p:spTree>
    <p:extLst>
      <p:ext uri="{BB962C8B-B14F-4D97-AF65-F5344CB8AC3E}">
        <p14:creationId xmlns:p14="http://schemas.microsoft.com/office/powerpoint/2010/main" val="125819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157388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445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Uhr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your left wrist and tap your imaginary watch twice, to emphasise the two distinct sounds you hear – Uh-r.</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err="1"/>
              <a:t>Uhr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915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err="1"/>
              <a:t>uhr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Uhr</a:t>
            </a:r>
            <a:r>
              <a:rPr lang="en-GB" sz="1200" b="1" baseline="0" dirty="0"/>
              <a:t> </a:t>
            </a:r>
            <a:r>
              <a:rPr lang="en-GB" sz="1200" baseline="0" dirty="0"/>
              <a:t>[349]; </a:t>
            </a:r>
            <a:r>
              <a:rPr lang="en-GB" sz="1200" b="1" baseline="0" dirty="0" err="1"/>
              <a:t>Markt</a:t>
            </a:r>
            <a:r>
              <a:rPr lang="en-GB" sz="1200" b="1" baseline="0" dirty="0"/>
              <a:t> </a:t>
            </a:r>
            <a:r>
              <a:rPr lang="en-GB" sz="1200" b="0" baseline="0" dirty="0"/>
              <a:t>[508] </a:t>
            </a:r>
            <a:r>
              <a:rPr lang="en-GB" sz="1200" b="1" baseline="0" dirty="0"/>
              <a:t>Morgen </a:t>
            </a:r>
            <a:r>
              <a:rPr lang="en-GB" sz="1200" baseline="0" dirty="0"/>
              <a:t>[311]; </a:t>
            </a:r>
            <a:r>
              <a:rPr lang="en-GB" sz="1200" b="1" baseline="0" dirty="0"/>
              <a:t>Kultur </a:t>
            </a:r>
            <a:r>
              <a:rPr lang="en-GB" sz="1200" baseline="0" dirty="0"/>
              <a:t>[593]; </a:t>
            </a:r>
            <a:r>
              <a:rPr lang="en-GB" sz="1200" b="1" baseline="0" dirty="0" err="1"/>
              <a:t>dort</a:t>
            </a:r>
            <a:r>
              <a:rPr lang="en-GB" sz="1200" b="1" baseline="0" dirty="0"/>
              <a:t> </a:t>
            </a:r>
            <a:r>
              <a:rPr lang="en-GB" sz="1200" baseline="0" dirty="0"/>
              <a:t>[104]; </a:t>
            </a:r>
            <a:r>
              <a:rPr lang="en-GB" sz="1200" b="1" baseline="0" dirty="0"/>
              <a:t>Wort </a:t>
            </a:r>
            <a:r>
              <a:rPr lang="en-GB" sz="1200" baseline="0" dirty="0"/>
              <a:t>[243].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706634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57237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Without sound</a:t>
            </a:r>
            <a:r>
              <a:rPr lang="en-GB" sz="800"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aseline="0" dirty="0"/>
              <a:t>Teacher to elicit pronunciation by asking “</a:t>
            </a:r>
            <a:r>
              <a:rPr lang="en-GB" sz="800" i="1" baseline="0" dirty="0"/>
              <a:t>Wie </a:t>
            </a:r>
            <a:r>
              <a:rPr lang="en-GB" sz="800" i="1" baseline="0" dirty="0" err="1"/>
              <a:t>sagt</a:t>
            </a:r>
            <a:r>
              <a:rPr lang="en-GB" sz="800" i="1" baseline="0" dirty="0"/>
              <a:t> man…”</a:t>
            </a:r>
            <a:endParaRPr lang="en-GB" sz="80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699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394481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509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36092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772617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982468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2808220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2993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17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085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75644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5143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13178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73601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681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1182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01148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9.svg"/><Relationship Id="rId18" Type="http://schemas.openxmlformats.org/officeDocument/2006/relationships/image" Target="../media/image37.png"/><Relationship Id="rId3" Type="http://schemas.openxmlformats.org/officeDocument/2006/relationships/audio" Target="../media/audio15.wav"/><Relationship Id="rId21" Type="http://schemas.openxmlformats.org/officeDocument/2006/relationships/image" Target="../media/image55.gif"/><Relationship Id="rId7" Type="http://schemas.openxmlformats.org/officeDocument/2006/relationships/audio" Target="../media/audio19.wav"/><Relationship Id="rId12" Type="http://schemas.openxmlformats.org/officeDocument/2006/relationships/image" Target="../media/image38.png"/><Relationship Id="rId17" Type="http://schemas.openxmlformats.org/officeDocument/2006/relationships/image" Target="../media/image36.svg"/><Relationship Id="rId2" Type="http://schemas.openxmlformats.org/officeDocument/2006/relationships/notesSlide" Target="../notesSlides/notesSlide21.xml"/><Relationship Id="rId16" Type="http://schemas.openxmlformats.org/officeDocument/2006/relationships/image" Target="../media/image35.png"/><Relationship Id="rId20" Type="http://schemas.openxmlformats.org/officeDocument/2006/relationships/image" Target="../media/image54.svg"/><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image" Target="../media/image52.svg"/><Relationship Id="rId5" Type="http://schemas.openxmlformats.org/officeDocument/2006/relationships/audio" Target="../media/audio17.wav"/><Relationship Id="rId15" Type="http://schemas.openxmlformats.org/officeDocument/2006/relationships/image" Target="../media/image34.png"/><Relationship Id="rId10" Type="http://schemas.openxmlformats.org/officeDocument/2006/relationships/image" Target="../media/image51.png"/><Relationship Id="rId19" Type="http://schemas.openxmlformats.org/officeDocument/2006/relationships/image" Target="../media/image53.png"/><Relationship Id="rId4" Type="http://schemas.openxmlformats.org/officeDocument/2006/relationships/audio" Target="../media/audio16.wav"/><Relationship Id="rId9" Type="http://schemas.openxmlformats.org/officeDocument/2006/relationships/image" Target="../media/image50.sv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tiff"/></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audio" Target="../media/audio25.wav"/><Relationship Id="rId2" Type="http://schemas.openxmlformats.org/officeDocument/2006/relationships/audio" Target="../media/audio20.wav"/><Relationship Id="rId1" Type="http://schemas.openxmlformats.org/officeDocument/2006/relationships/slideLayout" Target="../slideLayouts/slideLayout3.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2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65.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audio" Target="../media/audio28.wav"/><Relationship Id="rId10" Type="http://schemas.openxmlformats.org/officeDocument/2006/relationships/audio" Target="../media/audio33.wav"/><Relationship Id="rId4" Type="http://schemas.openxmlformats.org/officeDocument/2006/relationships/audio" Target="../media/audio27.wav"/><Relationship Id="rId9" Type="http://schemas.openxmlformats.org/officeDocument/2006/relationships/audio" Target="../media/audio32.wav"/></Relationships>
</file>

<file path=ppt/slides/_rels/slide2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68.gif"/><Relationship Id="rId3" Type="http://schemas.openxmlformats.org/officeDocument/2006/relationships/image" Target="../media/image66.gif"/><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0" Type="http://schemas.openxmlformats.org/officeDocument/2006/relationships/audio" Target="../media/audio41.wav"/><Relationship Id="rId4" Type="http://schemas.openxmlformats.org/officeDocument/2006/relationships/image" Target="../media/image67.gif"/><Relationship Id="rId9" Type="http://schemas.openxmlformats.org/officeDocument/2006/relationships/audio" Target="../media/audio40.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1.jpeg"/><Relationship Id="rId5" Type="http://schemas.openxmlformats.org/officeDocument/2006/relationships/audio" Target="../media/audio3.wav"/><Relationship Id="rId15" Type="http://schemas.openxmlformats.org/officeDocument/2006/relationships/image" Target="../media/image15.png"/><Relationship Id="rId10" Type="http://schemas.openxmlformats.org/officeDocument/2006/relationships/image" Target="../media/image10.jpeg"/><Relationship Id="rId19"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gi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2.gif"/><Relationship Id="rId5" Type="http://schemas.openxmlformats.org/officeDocument/2006/relationships/image" Target="../media/image71.sv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gif"/><Relationship Id="rId5" Type="http://schemas.openxmlformats.org/officeDocument/2006/relationships/image" Target="../media/image72.gif"/><Relationship Id="rId4" Type="http://schemas.openxmlformats.org/officeDocument/2006/relationships/image" Target="../media/image71.svg"/></Relationships>
</file>

<file path=ppt/slides/_rels/slide32.xml.rels><?xml version="1.0" encoding="UTF-8" standalone="yes"?>
<Relationships xmlns="http://schemas.openxmlformats.org/package/2006/relationships"><Relationship Id="rId8" Type="http://schemas.openxmlformats.org/officeDocument/2006/relationships/image" Target="../media/image79.tiff"/><Relationship Id="rId13" Type="http://schemas.openxmlformats.org/officeDocument/2006/relationships/image" Target="../media/image83.tiff"/><Relationship Id="rId3" Type="http://schemas.openxmlformats.org/officeDocument/2006/relationships/image" Target="../media/image74.tiff"/><Relationship Id="rId7" Type="http://schemas.openxmlformats.org/officeDocument/2006/relationships/image" Target="../media/image78.tiff"/><Relationship Id="rId12" Type="http://schemas.openxmlformats.org/officeDocument/2006/relationships/image" Target="../media/image82.tiff"/><Relationship Id="rId2" Type="http://schemas.openxmlformats.org/officeDocument/2006/relationships/notesSlide" Target="../notesSlides/notesSlide30.xml"/><Relationship Id="rId16" Type="http://schemas.openxmlformats.org/officeDocument/2006/relationships/image" Target="../media/image56.gif"/><Relationship Id="rId1" Type="http://schemas.openxmlformats.org/officeDocument/2006/relationships/slideLayout" Target="../slideLayouts/slideLayout3.xml"/><Relationship Id="rId6" Type="http://schemas.openxmlformats.org/officeDocument/2006/relationships/image" Target="../media/image77.tiff"/><Relationship Id="rId11" Type="http://schemas.openxmlformats.org/officeDocument/2006/relationships/image" Target="../media/image81.tiff"/><Relationship Id="rId5" Type="http://schemas.openxmlformats.org/officeDocument/2006/relationships/image" Target="../media/image76.tiff"/><Relationship Id="rId15" Type="http://schemas.openxmlformats.org/officeDocument/2006/relationships/image" Target="../media/image85.png"/><Relationship Id="rId10" Type="http://schemas.microsoft.com/office/2007/relationships/hdphoto" Target="../media/hdphoto1.wdp"/><Relationship Id="rId4" Type="http://schemas.openxmlformats.org/officeDocument/2006/relationships/image" Target="../media/image75.tiff"/><Relationship Id="rId9" Type="http://schemas.openxmlformats.org/officeDocument/2006/relationships/image" Target="../media/image80.png"/><Relationship Id="rId14" Type="http://schemas.openxmlformats.org/officeDocument/2006/relationships/image" Target="../media/image84.gif"/></Relationships>
</file>

<file path=ppt/slides/_rels/slide33.xml.rels><?xml version="1.0" encoding="UTF-8" standalone="yes"?>
<Relationships xmlns="http://schemas.openxmlformats.org/package/2006/relationships"><Relationship Id="rId3" Type="http://schemas.openxmlformats.org/officeDocument/2006/relationships/hyperlink" Target="https://www.rachelhawkes.com/LDPresources/Yr8German/German_Y8_Term1i_Wk7_audio.htm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hyperlink" Target="https://www.rachelhawkes.com/LDPresources/Yr8German/German_Y8_Term1i_Wk7_audio_HW_sheet.doc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88.jpeg"/><Relationship Id="rId4" Type="http://schemas.openxmlformats.org/officeDocument/2006/relationships/image" Target="../media/image47.gif"/></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1.jpeg"/><Relationship Id="rId5" Type="http://schemas.openxmlformats.org/officeDocument/2006/relationships/audio" Target="../media/audio3.wav"/><Relationship Id="rId10" Type="http://schemas.openxmlformats.org/officeDocument/2006/relationships/image" Target="../media/image10.jpeg"/><Relationship Id="rId4" Type="http://schemas.openxmlformats.org/officeDocument/2006/relationships/audio" Target="../media/audio2.wav"/><Relationship Id="rId9"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audio" Target="../media/audio9.wav"/></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7.xml"/><Relationship Id="rId16"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22.png"/><Relationship Id="rId5" Type="http://schemas.openxmlformats.org/officeDocument/2006/relationships/audio" Target="../media/audio10.wav"/><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21.jpeg"/><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2158831"/>
            <a:ext cx="7709596" cy="844550"/>
          </a:xfrm>
        </p:spPr>
        <p:txBody>
          <a:bodyPr>
            <a:normAutofit fontScale="85000" lnSpcReduction="10000"/>
          </a:bodyPr>
          <a:lstStyle/>
          <a:p>
            <a:r>
              <a:rPr lang="en-GB" sz="4000" dirty="0"/>
              <a:t>Wie </a:t>
            </a:r>
            <a:r>
              <a:rPr lang="en-GB" sz="4000" dirty="0" err="1"/>
              <a:t>sieht</a:t>
            </a:r>
            <a:r>
              <a:rPr lang="en-GB" sz="4000" dirty="0"/>
              <a:t> </a:t>
            </a:r>
            <a:r>
              <a:rPr lang="en-GB" sz="4000" dirty="0" err="1"/>
              <a:t>sie</a:t>
            </a:r>
            <a:r>
              <a:rPr lang="en-GB" sz="4000" dirty="0"/>
              <a:t> </a:t>
            </a:r>
            <a:r>
              <a:rPr lang="en-GB" sz="4000" dirty="0" err="1"/>
              <a:t>aus</a:t>
            </a:r>
            <a:r>
              <a:rPr lang="en-GB" sz="4000" dirty="0"/>
              <a:t>? Wie </a:t>
            </a:r>
            <a:r>
              <a:rPr lang="en-GB" sz="4000" dirty="0" err="1"/>
              <a:t>sieht</a:t>
            </a:r>
            <a:r>
              <a:rPr lang="en-GB" sz="4000" dirty="0"/>
              <a:t> er </a:t>
            </a:r>
            <a:r>
              <a:rPr lang="en-GB" sz="4000" dirty="0" err="1"/>
              <a:t>aus</a:t>
            </a:r>
            <a:r>
              <a:rPr lang="en-GB" sz="4000" dirty="0"/>
              <a:t>? </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6 - Lesson 11</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rgbClr val="525050"/>
                </a:solidFill>
                <a:latin typeface="Century Gothic" panose="020F0302020204030204"/>
              </a:rPr>
              <a:t>Inge Alferink / </a:t>
            </a: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01/09/23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Describing others</a:t>
            </a:r>
          </a:p>
          <a:p>
            <a:pPr>
              <a:spcBef>
                <a:spcPct val="0"/>
              </a:spcBef>
              <a:defRPr/>
            </a:pPr>
            <a:br>
              <a:rPr lang="en-GB" sz="2000" dirty="0">
                <a:solidFill>
                  <a:schemeClr val="tx1"/>
                </a:solidFill>
                <a:ea typeface="+mj-ea"/>
                <a:cs typeface="+mj-cs"/>
              </a:rPr>
            </a:br>
            <a:r>
              <a:rPr lang="en-GB" sz="2000" dirty="0">
                <a:solidFill>
                  <a:schemeClr val="tx1"/>
                </a:solidFill>
                <a:ea typeface="+mj-ea"/>
                <a:cs typeface="+mj-cs"/>
              </a:rPr>
              <a:t>Adjective agreement – R2 (accusative)</a:t>
            </a:r>
            <a:br>
              <a:rPr lang="en-GB" sz="2000" dirty="0">
                <a:solidFill>
                  <a:schemeClr val="tx1"/>
                </a:solidFill>
                <a:ea typeface="+mj-ea"/>
                <a:cs typeface="+mj-cs"/>
              </a:rPr>
            </a:br>
            <a:br>
              <a:rPr lang="en-GB" sz="2000" dirty="0">
                <a:solidFill>
                  <a:schemeClr val="tx1"/>
                </a:solidFill>
                <a:ea typeface="+mj-ea"/>
                <a:cs typeface="+mj-cs"/>
              </a:rPr>
            </a:br>
            <a:r>
              <a:rPr lang="en-GB" sz="2000" dirty="0">
                <a:solidFill>
                  <a:schemeClr val="tx1"/>
                </a:solidFill>
              </a:rPr>
              <a:t>SSC [r]</a:t>
            </a:r>
          </a:p>
        </p:txBody>
      </p:sp>
      <p:pic>
        <p:nvPicPr>
          <p:cNvPr id="12" name="Picture 11">
            <a:extLst>
              <a:ext uri="{FF2B5EF4-FFF2-40B4-BE49-F238E27FC236}">
                <a16:creationId xmlns:a16="http://schemas.microsoft.com/office/drawing/2014/main" id="{B674C248-C97F-41C9-9679-1A94237ED788}"/>
              </a:ext>
            </a:extLst>
          </p:cNvPr>
          <p:cNvPicPr>
            <a:picLocks noChangeAspect="1"/>
          </p:cNvPicPr>
          <p:nvPr/>
        </p:nvPicPr>
        <p:blipFill>
          <a:blip r:embed="rId3"/>
          <a:stretch>
            <a:fillRect/>
          </a:stretch>
        </p:blipFill>
        <p:spPr>
          <a:xfrm>
            <a:off x="7664617" y="4071696"/>
            <a:ext cx="2138326" cy="2786304"/>
          </a:xfrm>
          <a:prstGeom prst="rect">
            <a:avLst/>
          </a:prstGeom>
        </p:spPr>
      </p:pic>
      <p:pic>
        <p:nvPicPr>
          <p:cNvPr id="13" name="Picture 12" descr="A picture containing toy, holding, player, person&#10;&#10;Description automatically generated">
            <a:extLst>
              <a:ext uri="{FF2B5EF4-FFF2-40B4-BE49-F238E27FC236}">
                <a16:creationId xmlns:a16="http://schemas.microsoft.com/office/drawing/2014/main" id="{36E736BB-48AD-4E72-AA41-178C228C6A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7250" y="4229918"/>
            <a:ext cx="1502896" cy="2578695"/>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F96427-0E52-40E4-9A8A-BC6E4793F992}"/>
              </a:ext>
            </a:extLst>
          </p:cNvPr>
          <p:cNvSpPr>
            <a:spLocks noGrp="1"/>
          </p:cNvSpPr>
          <p:nvPr>
            <p:ph type="title"/>
          </p:nvPr>
        </p:nvSpPr>
        <p:spPr>
          <a:xfrm>
            <a:off x="0" y="195628"/>
            <a:ext cx="2259106" cy="647577"/>
          </a:xfrm>
        </p:spPr>
        <p:txBody>
          <a:bodyPr>
            <a:normAutofit/>
          </a:bodyPr>
          <a:lstStyle/>
          <a:p>
            <a:r>
              <a:rPr lang="en-GB" sz="2800" dirty="0" err="1"/>
              <a:t>Phonetik</a:t>
            </a:r>
            <a:endParaRPr lang="en-GB" sz="2800" dirty="0"/>
          </a:p>
        </p:txBody>
      </p:sp>
      <p:pic>
        <p:nvPicPr>
          <p:cNvPr id="6" name="Picture 5" descr="A person with a letter on it&#10;&#10;Description automatically generated">
            <a:extLst>
              <a:ext uri="{FF2B5EF4-FFF2-40B4-BE49-F238E27FC236}">
                <a16:creationId xmlns:a16="http://schemas.microsoft.com/office/drawing/2014/main" id="{2F5DDCB6-4854-4F55-A6CB-60F892343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106" y="1890"/>
            <a:ext cx="1055705" cy="1181884"/>
          </a:xfrm>
          <a:prstGeom prst="rect">
            <a:avLst/>
          </a:prstGeom>
        </p:spPr>
      </p:pic>
      <p:pic>
        <p:nvPicPr>
          <p:cNvPr id="8" name="Picture 7" descr="A person with a letter b&#10;&#10;Description automatically generated">
            <a:extLst>
              <a:ext uri="{FF2B5EF4-FFF2-40B4-BE49-F238E27FC236}">
                <a16:creationId xmlns:a16="http://schemas.microsoft.com/office/drawing/2014/main" id="{B3E8F53C-D87E-4D14-82D6-EE87F409A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595" y="0"/>
            <a:ext cx="1051498" cy="1177678"/>
          </a:xfrm>
          <a:prstGeom prst="rect">
            <a:avLst/>
          </a:prstGeom>
        </p:spPr>
      </p:pic>
      <p:sp>
        <p:nvSpPr>
          <p:cNvPr id="9" name="Rounded Rectangle 11">
            <a:extLst>
              <a:ext uri="{FF2B5EF4-FFF2-40B4-BE49-F238E27FC236}">
                <a16:creationId xmlns:a16="http://schemas.microsoft.com/office/drawing/2014/main" id="{F407C38A-AC6B-4F09-B3F1-DEE83A7ACA85}"/>
              </a:ext>
            </a:extLst>
          </p:cNvPr>
          <p:cNvSpPr/>
          <p:nvPr/>
        </p:nvSpPr>
        <p:spPr>
          <a:xfrm>
            <a:off x="9872869" y="247046"/>
            <a:ext cx="208445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err="1">
                <a:ln>
                  <a:noFill/>
                </a:ln>
                <a:effectLst/>
                <a:uLnTx/>
                <a:uFillTx/>
                <a:latin typeface="Century Gothic" panose="020F0302020204030204"/>
                <a:ea typeface="+mn-ea"/>
                <a:cs typeface="+mn-cs"/>
              </a:rPr>
              <a:t>lesen</a:t>
            </a:r>
            <a:r>
              <a:rPr kumimoji="0" lang="en-GB" sz="1800" b="1" i="0" u="none" strike="noStrike" kern="0" cap="none" spc="0" normalizeH="0" baseline="0" noProof="0">
                <a:ln>
                  <a:noFill/>
                </a:ln>
                <a:effectLst/>
                <a:uLnTx/>
                <a:uFillTx/>
                <a:latin typeface="Century Gothic" panose="020F0302020204030204"/>
                <a:ea typeface="+mn-ea"/>
                <a:cs typeface="+mn-cs"/>
              </a:rPr>
              <a:t> / </a:t>
            </a:r>
            <a:r>
              <a:rPr kumimoji="0" lang="en-GB" sz="1800" b="1" i="0" u="none" strike="noStrike" kern="0" cap="none" spc="0" normalizeH="0" baseline="0" noProof="0" err="1">
                <a:ln>
                  <a:noFill/>
                </a:ln>
                <a:effectLst/>
                <a:uLnTx/>
                <a:uFillTx/>
                <a:latin typeface="Century Gothic" panose="020F0302020204030204"/>
                <a:ea typeface="+mn-ea"/>
                <a:cs typeface="+mn-cs"/>
              </a:rPr>
              <a:t>sprechen</a:t>
            </a:r>
            <a:endParaRPr kumimoji="0" lang="en-GB" sz="1800" b="1" i="0" u="none" strike="noStrike" kern="0" cap="none" spc="0" normalizeH="0" baseline="0" noProof="0">
              <a:ln>
                <a:noFill/>
              </a:ln>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3866984-5430-44EA-A73A-9DF8476F4C2C}"/>
              </a:ext>
            </a:extLst>
          </p:cNvPr>
          <p:cNvSpPr txBox="1"/>
          <p:nvPr/>
        </p:nvSpPr>
        <p:spPr>
          <a:xfrm>
            <a:off x="180000" y="1296000"/>
            <a:ext cx="13073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reden</a:t>
            </a:r>
            <a:endParaRPr kumimoji="0" lang="en-US" sz="2400" b="0" i="0" u="none" strike="noStrike" kern="0" cap="none" spc="0" normalizeH="0" baseline="0" noProof="0" dirty="0">
              <a:ln>
                <a:noFill/>
              </a:ln>
              <a:effectLst/>
              <a:uLnTx/>
              <a:uFillTx/>
            </a:endParaRPr>
          </a:p>
        </p:txBody>
      </p:sp>
      <p:sp>
        <p:nvSpPr>
          <p:cNvPr id="11" name="Rectangle 2" descr="rectangle that moves down the slide to show the 60 second timer">
            <a:extLst>
              <a:ext uri="{FF2B5EF4-FFF2-40B4-BE49-F238E27FC236}">
                <a16:creationId xmlns:a16="http://schemas.microsoft.com/office/drawing/2014/main" id="{D9B3C873-C216-41F0-8DF2-7A38CAFD896E}"/>
              </a:ext>
            </a:extLst>
          </p:cNvPr>
          <p:cNvSpPr>
            <a:spLocks noChangeArrowheads="1"/>
          </p:cNvSpPr>
          <p:nvPr/>
        </p:nvSpPr>
        <p:spPr bwMode="auto">
          <a:xfrm>
            <a:off x="10111959" y="1332886"/>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effectLst/>
              <a:uLnTx/>
              <a:uFillTx/>
            </a:endParaRPr>
          </a:p>
        </p:txBody>
      </p:sp>
      <p:sp>
        <p:nvSpPr>
          <p:cNvPr id="12" name="Rectangle 3" descr="rectangle for timer">
            <a:extLst>
              <a:ext uri="{FF2B5EF4-FFF2-40B4-BE49-F238E27FC236}">
                <a16:creationId xmlns:a16="http://schemas.microsoft.com/office/drawing/2014/main" id="{78939289-3C33-4809-B9AF-A04C73B69FB5}"/>
              </a:ext>
            </a:extLst>
          </p:cNvPr>
          <p:cNvSpPr>
            <a:spLocks noChangeArrowheads="1"/>
          </p:cNvSpPr>
          <p:nvPr/>
        </p:nvSpPr>
        <p:spPr bwMode="auto">
          <a:xfrm>
            <a:off x="10109593" y="1332884"/>
            <a:ext cx="503528" cy="4156259"/>
          </a:xfrm>
          <a:prstGeom prst="rect">
            <a:avLst/>
          </a:prstGeom>
          <a:solidFill>
            <a:srgbClr val="FFC000">
              <a:lumMod val="60000"/>
              <a:lumOff val="40000"/>
            </a:srgbClr>
          </a:soli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3" name="Line 7" descr="top line for timer, 60 seconds">
            <a:extLst>
              <a:ext uri="{FF2B5EF4-FFF2-40B4-BE49-F238E27FC236}">
                <a16:creationId xmlns:a16="http://schemas.microsoft.com/office/drawing/2014/main" id="{C6D8BF8F-4C81-45F3-96AE-17D4D9FE1B6A}"/>
              </a:ext>
            </a:extLst>
          </p:cNvPr>
          <p:cNvSpPr>
            <a:spLocks noChangeShapeType="1"/>
          </p:cNvSpPr>
          <p:nvPr/>
        </p:nvSpPr>
        <p:spPr bwMode="auto">
          <a:xfrm>
            <a:off x="10820020" y="1321458"/>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effectLst/>
              <a:uLnTx/>
              <a:uFillTx/>
            </a:endParaRPr>
          </a:p>
        </p:txBody>
      </p:sp>
      <p:sp>
        <p:nvSpPr>
          <p:cNvPr id="14" name="Text Box 12">
            <a:extLst>
              <a:ext uri="{FF2B5EF4-FFF2-40B4-BE49-F238E27FC236}">
                <a16:creationId xmlns:a16="http://schemas.microsoft.com/office/drawing/2014/main" id="{ED1C1BC0-3954-4D49-AC57-6075AD45C858}"/>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30</a:t>
            </a:r>
          </a:p>
        </p:txBody>
      </p:sp>
      <p:sp>
        <p:nvSpPr>
          <p:cNvPr id="15" name="Line 4" descr="line to show the length of 60 seconds">
            <a:extLst>
              <a:ext uri="{FF2B5EF4-FFF2-40B4-BE49-F238E27FC236}">
                <a16:creationId xmlns:a16="http://schemas.microsoft.com/office/drawing/2014/main" id="{B78CB7E0-9245-4489-8F31-5442960666AB}"/>
              </a:ext>
            </a:extLst>
          </p:cNvPr>
          <p:cNvSpPr>
            <a:spLocks noChangeShapeType="1"/>
          </p:cNvSpPr>
          <p:nvPr/>
        </p:nvSpPr>
        <p:spPr bwMode="auto">
          <a:xfrm>
            <a:off x="10795332" y="1321458"/>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effectLst/>
              <a:uLnTx/>
              <a:uFillTx/>
            </a:endParaRPr>
          </a:p>
        </p:txBody>
      </p:sp>
      <p:sp>
        <p:nvSpPr>
          <p:cNvPr id="16" name="Text Box 10">
            <a:extLst>
              <a:ext uri="{FF2B5EF4-FFF2-40B4-BE49-F238E27FC236}">
                <a16:creationId xmlns:a16="http://schemas.microsoft.com/office/drawing/2014/main" id="{853D8C79-DC26-4FAE-BE35-04096D56BDDE}"/>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7" name="Line 9" descr="bottom line for timer, 0 seconds">
            <a:extLst>
              <a:ext uri="{FF2B5EF4-FFF2-40B4-BE49-F238E27FC236}">
                <a16:creationId xmlns:a16="http://schemas.microsoft.com/office/drawing/2014/main" id="{8330A10A-8794-4139-916E-5D7442E73FE0}"/>
              </a:ext>
            </a:extLst>
          </p:cNvPr>
          <p:cNvSpPr>
            <a:spLocks noChangeShapeType="1"/>
          </p:cNvSpPr>
          <p:nvPr/>
        </p:nvSpPr>
        <p:spPr bwMode="auto">
          <a:xfrm>
            <a:off x="10795332" y="5477717"/>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a:ln>
                <a:noFill/>
              </a:ln>
              <a:effectLst/>
              <a:uLnTx/>
              <a:uFillTx/>
            </a:endParaRPr>
          </a:p>
        </p:txBody>
      </p:sp>
      <p:sp>
        <p:nvSpPr>
          <p:cNvPr id="18" name="Text Box 14">
            <a:extLst>
              <a:ext uri="{FF2B5EF4-FFF2-40B4-BE49-F238E27FC236}">
                <a16:creationId xmlns:a16="http://schemas.microsoft.com/office/drawing/2014/main" id="{62C3A00F-1ADE-450A-B4C0-1F8725BF5E0D}"/>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a:latin typeface="Century Gothic" panose="020B0502020202020204" pitchFamily="34" charset="0"/>
              </a:rPr>
              <a:t>0</a:t>
            </a:r>
          </a:p>
        </p:txBody>
      </p:sp>
      <p:sp>
        <p:nvSpPr>
          <p:cNvPr id="19" name="Rectangle 18" descr="box to hide timer as it goes off the page">
            <a:extLst>
              <a:ext uri="{FF2B5EF4-FFF2-40B4-BE49-F238E27FC236}">
                <a16:creationId xmlns:a16="http://schemas.microsoft.com/office/drawing/2014/main" id="{BDA295B7-158A-4337-8141-082490FDF1F6}"/>
              </a:ext>
            </a:extLst>
          </p:cNvPr>
          <p:cNvSpPr/>
          <p:nvPr/>
        </p:nvSpPr>
        <p:spPr>
          <a:xfrm>
            <a:off x="9958365" y="5520139"/>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sp>
        <p:nvSpPr>
          <p:cNvPr id="20" name="AutoShape 11">
            <a:hlinkClick r:id="" action="ppaction://noaction" highlightClick="1"/>
            <a:extLst>
              <a:ext uri="{FF2B5EF4-FFF2-40B4-BE49-F238E27FC236}">
                <a16:creationId xmlns:a16="http://schemas.microsoft.com/office/drawing/2014/main" id="{97FCE5E6-A0B1-49F9-A3F9-43E390BB25AD}"/>
              </a:ext>
            </a:extLst>
          </p:cNvPr>
          <p:cNvSpPr>
            <a:spLocks noChangeArrowheads="1"/>
          </p:cNvSpPr>
          <p:nvPr/>
        </p:nvSpPr>
        <p:spPr bwMode="auto">
          <a:xfrm>
            <a:off x="9848695" y="5708137"/>
            <a:ext cx="1058732" cy="382082"/>
          </a:xfrm>
          <a:prstGeom prst="actionButtonBlank">
            <a:avLst/>
          </a:prstGeom>
          <a:solidFill>
            <a:schemeClr val="tx1"/>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a:ln>
                  <a:noFill/>
                </a:ln>
                <a:solidFill>
                  <a:schemeClr val="bg2"/>
                </a:solidFill>
                <a:effectLst/>
                <a:uLnTx/>
                <a:uFillTx/>
                <a:latin typeface="Century Gothic" panose="020F0302020204030204"/>
                <a:ea typeface="+mn-ea"/>
                <a:cs typeface="+mn-cs"/>
              </a:rPr>
              <a:t>LOS!</a:t>
            </a:r>
          </a:p>
        </p:txBody>
      </p:sp>
      <p:sp>
        <p:nvSpPr>
          <p:cNvPr id="21" name="TextBox 20">
            <a:extLst>
              <a:ext uri="{FF2B5EF4-FFF2-40B4-BE49-F238E27FC236}">
                <a16:creationId xmlns:a16="http://schemas.microsoft.com/office/drawing/2014/main" id="{C0A2FC28-395B-43D0-93C5-26AA23D5C459}"/>
              </a:ext>
            </a:extLst>
          </p:cNvPr>
          <p:cNvSpPr txBox="1"/>
          <p:nvPr/>
        </p:nvSpPr>
        <p:spPr>
          <a:xfrm>
            <a:off x="1645920" y="5303520"/>
            <a:ext cx="5838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rot</a:t>
            </a:r>
          </a:p>
        </p:txBody>
      </p:sp>
      <p:sp>
        <p:nvSpPr>
          <p:cNvPr id="22" name="TextBox 21">
            <a:extLst>
              <a:ext uri="{FF2B5EF4-FFF2-40B4-BE49-F238E27FC236}">
                <a16:creationId xmlns:a16="http://schemas.microsoft.com/office/drawing/2014/main" id="{0A6AE12A-9596-456B-BF9D-144CE6C53F9E}"/>
              </a:ext>
            </a:extLst>
          </p:cNvPr>
          <p:cNvSpPr txBox="1"/>
          <p:nvPr/>
        </p:nvSpPr>
        <p:spPr>
          <a:xfrm>
            <a:off x="771270" y="3217492"/>
            <a:ext cx="104708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reisen</a:t>
            </a:r>
            <a:endParaRPr kumimoji="0" lang="en-US" sz="2400" b="0" i="0" u="none" strike="noStrike" kern="0" cap="none" spc="0" normalizeH="0" baseline="0" noProof="0" dirty="0">
              <a:ln>
                <a:noFill/>
              </a:ln>
              <a:effectLst/>
              <a:uLnTx/>
              <a:uFillTx/>
            </a:endParaRPr>
          </a:p>
        </p:txBody>
      </p:sp>
      <p:sp>
        <p:nvSpPr>
          <p:cNvPr id="23" name="TextBox 22">
            <a:extLst>
              <a:ext uri="{FF2B5EF4-FFF2-40B4-BE49-F238E27FC236}">
                <a16:creationId xmlns:a16="http://schemas.microsoft.com/office/drawing/2014/main" id="{DDD1C154-9D36-40F7-B4C5-82A064CBCF4C}"/>
              </a:ext>
            </a:extLst>
          </p:cNvPr>
          <p:cNvSpPr txBox="1"/>
          <p:nvPr/>
        </p:nvSpPr>
        <p:spPr>
          <a:xfrm>
            <a:off x="6254496" y="3877056"/>
            <a:ext cx="102784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Markt</a:t>
            </a:r>
            <a:endParaRPr kumimoji="0" lang="en-US" sz="2400" b="0" i="0" u="none" strike="noStrike" kern="0" cap="none" spc="0" normalizeH="0" baseline="0" noProof="0" dirty="0">
              <a:ln>
                <a:noFill/>
              </a:ln>
              <a:effectLst/>
              <a:uLnTx/>
              <a:uFillTx/>
            </a:endParaRPr>
          </a:p>
        </p:txBody>
      </p:sp>
      <p:sp>
        <p:nvSpPr>
          <p:cNvPr id="24" name="TextBox 23">
            <a:extLst>
              <a:ext uri="{FF2B5EF4-FFF2-40B4-BE49-F238E27FC236}">
                <a16:creationId xmlns:a16="http://schemas.microsoft.com/office/drawing/2014/main" id="{6A9D8A01-F55C-442F-97E2-4AD30C366548}"/>
              </a:ext>
            </a:extLst>
          </p:cNvPr>
          <p:cNvSpPr txBox="1"/>
          <p:nvPr/>
        </p:nvSpPr>
        <p:spPr>
          <a:xfrm>
            <a:off x="4956048" y="4828032"/>
            <a:ext cx="99899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Kultur</a:t>
            </a:r>
          </a:p>
        </p:txBody>
      </p:sp>
      <p:sp>
        <p:nvSpPr>
          <p:cNvPr id="25" name="TextBox 24">
            <a:extLst>
              <a:ext uri="{FF2B5EF4-FFF2-40B4-BE49-F238E27FC236}">
                <a16:creationId xmlns:a16="http://schemas.microsoft.com/office/drawing/2014/main" id="{8CC97750-B248-4B4B-8CBD-820CDFEC43F5}"/>
              </a:ext>
            </a:extLst>
          </p:cNvPr>
          <p:cNvSpPr txBox="1"/>
          <p:nvPr/>
        </p:nvSpPr>
        <p:spPr>
          <a:xfrm>
            <a:off x="5047564" y="3145536"/>
            <a:ext cx="135646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Morgen</a:t>
            </a:r>
          </a:p>
        </p:txBody>
      </p:sp>
      <p:sp>
        <p:nvSpPr>
          <p:cNvPr id="26" name="TextBox 25">
            <a:extLst>
              <a:ext uri="{FF2B5EF4-FFF2-40B4-BE49-F238E27FC236}">
                <a16:creationId xmlns:a16="http://schemas.microsoft.com/office/drawing/2014/main" id="{1DE82969-15ED-4D96-B3F4-06493BBBEF54}"/>
              </a:ext>
            </a:extLst>
          </p:cNvPr>
          <p:cNvSpPr txBox="1"/>
          <p:nvPr/>
        </p:nvSpPr>
        <p:spPr>
          <a:xfrm>
            <a:off x="4645152" y="2194560"/>
            <a:ext cx="87876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Wort</a:t>
            </a:r>
          </a:p>
        </p:txBody>
      </p:sp>
      <p:sp>
        <p:nvSpPr>
          <p:cNvPr id="27" name="TextBox 26">
            <a:extLst>
              <a:ext uri="{FF2B5EF4-FFF2-40B4-BE49-F238E27FC236}">
                <a16:creationId xmlns:a16="http://schemas.microsoft.com/office/drawing/2014/main" id="{C030724C-5BF6-4ACA-98E5-A3C06936071E}"/>
              </a:ext>
            </a:extLst>
          </p:cNvPr>
          <p:cNvSpPr txBox="1"/>
          <p:nvPr/>
        </p:nvSpPr>
        <p:spPr>
          <a:xfrm>
            <a:off x="2011680" y="4151376"/>
            <a:ext cx="114646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Bruder</a:t>
            </a:r>
            <a:endParaRPr kumimoji="0" lang="en-US" sz="2400" b="0"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8CD4F7E2-25FA-4994-887F-F5805BABC580}"/>
              </a:ext>
            </a:extLst>
          </p:cNvPr>
          <p:cNvSpPr txBox="1"/>
          <p:nvPr/>
        </p:nvSpPr>
        <p:spPr>
          <a:xfrm>
            <a:off x="2631018" y="2505456"/>
            <a:ext cx="169950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Schwester</a:t>
            </a:r>
            <a:endParaRPr kumimoji="0" lang="en-US" sz="2400" b="0"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707FFDAC-B3AF-4A6D-B3A1-F5C1110BCDE0}"/>
              </a:ext>
            </a:extLst>
          </p:cNvPr>
          <p:cNvSpPr txBox="1"/>
          <p:nvPr/>
        </p:nvSpPr>
        <p:spPr>
          <a:xfrm>
            <a:off x="7866338" y="2157984"/>
            <a:ext cx="99578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Eltern</a:t>
            </a:r>
            <a:endParaRPr kumimoji="0" lang="en-US" sz="2400" b="0" i="0" u="none" strike="noStrike" kern="0" cap="none" spc="0" normalizeH="0" baseline="0" noProof="0" dirty="0">
              <a:ln>
                <a:noFill/>
              </a:ln>
              <a:effectLst/>
              <a:uLnTx/>
              <a:uFillTx/>
            </a:endParaRPr>
          </a:p>
        </p:txBody>
      </p:sp>
      <p:sp>
        <p:nvSpPr>
          <p:cNvPr id="30" name="TextBox 29">
            <a:extLst>
              <a:ext uri="{FF2B5EF4-FFF2-40B4-BE49-F238E27FC236}">
                <a16:creationId xmlns:a16="http://schemas.microsoft.com/office/drawing/2014/main" id="{3BF24738-1DA0-4F5E-9458-A120DF55F01D}"/>
              </a:ext>
            </a:extLst>
          </p:cNvPr>
          <p:cNvSpPr txBox="1"/>
          <p:nvPr/>
        </p:nvSpPr>
        <p:spPr>
          <a:xfrm>
            <a:off x="7754112" y="5340096"/>
            <a:ext cx="85632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groß</a:t>
            </a:r>
            <a:endParaRPr kumimoji="0" lang="en-US" sz="2400" b="0" i="0" u="none" strike="noStrike" kern="0" cap="none" spc="0" normalizeH="0" baseline="0" noProof="0" dirty="0">
              <a:ln>
                <a:noFill/>
              </a:ln>
              <a:effectLst/>
              <a:uLnTx/>
              <a:uFillTx/>
            </a:endParaRPr>
          </a:p>
        </p:txBody>
      </p:sp>
      <p:sp>
        <p:nvSpPr>
          <p:cNvPr id="31" name="TextBox 30">
            <a:extLst>
              <a:ext uri="{FF2B5EF4-FFF2-40B4-BE49-F238E27FC236}">
                <a16:creationId xmlns:a16="http://schemas.microsoft.com/office/drawing/2014/main" id="{49174E5D-FF93-41BC-B7FB-0BC8F08699A2}"/>
              </a:ext>
            </a:extLst>
          </p:cNvPr>
          <p:cNvSpPr txBox="1"/>
          <p:nvPr/>
        </p:nvSpPr>
        <p:spPr>
          <a:xfrm>
            <a:off x="8321040" y="3529584"/>
            <a:ext cx="115929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fahren</a:t>
            </a:r>
            <a:endParaRPr kumimoji="0" lang="en-US" sz="2400" b="0" i="0" u="none" strike="noStrike" kern="0" cap="none" spc="0" normalizeH="0" baseline="0" noProof="0" dirty="0">
              <a:ln>
                <a:noFill/>
              </a:ln>
              <a:effectLst/>
              <a:uLnTx/>
              <a:uFillTx/>
            </a:endParaRPr>
          </a:p>
        </p:txBody>
      </p:sp>
      <p:sp>
        <p:nvSpPr>
          <p:cNvPr id="32" name="TextBox 31">
            <a:extLst>
              <a:ext uri="{FF2B5EF4-FFF2-40B4-BE49-F238E27FC236}">
                <a16:creationId xmlns:a16="http://schemas.microsoft.com/office/drawing/2014/main" id="{FA0E5F43-7F56-4D08-A0B6-467A087701EB}"/>
              </a:ext>
            </a:extLst>
          </p:cNvPr>
          <p:cNvSpPr txBox="1"/>
          <p:nvPr/>
        </p:nvSpPr>
        <p:spPr>
          <a:xfrm>
            <a:off x="6126480" y="1755648"/>
            <a:ext cx="89159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oder</a:t>
            </a:r>
            <a:endParaRPr kumimoji="0" lang="en-US" sz="2400" b="0" i="0" u="none" strike="noStrike" kern="0" cap="none" spc="0" normalizeH="0" baseline="0" noProof="0" dirty="0">
              <a:ln>
                <a:noFill/>
              </a:ln>
              <a:effectLst/>
              <a:uLnTx/>
              <a:uFillTx/>
            </a:endParaRPr>
          </a:p>
        </p:txBody>
      </p:sp>
      <p:sp>
        <p:nvSpPr>
          <p:cNvPr id="33" name="TextBox 32">
            <a:extLst>
              <a:ext uri="{FF2B5EF4-FFF2-40B4-BE49-F238E27FC236}">
                <a16:creationId xmlns:a16="http://schemas.microsoft.com/office/drawing/2014/main" id="{62FD1F2F-52A2-485B-9E7A-AFD00306CAEE}"/>
              </a:ext>
            </a:extLst>
          </p:cNvPr>
          <p:cNvSpPr txBox="1"/>
          <p:nvPr/>
        </p:nvSpPr>
        <p:spPr>
          <a:xfrm>
            <a:off x="3163824" y="5815584"/>
            <a:ext cx="89800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aber</a:t>
            </a:r>
            <a:endParaRPr kumimoji="0" lang="en-US" sz="2400" b="0" i="0" u="none" strike="noStrike" kern="0" cap="none" spc="0" normalizeH="0" baseline="0" noProof="0" dirty="0">
              <a:ln>
                <a:noFill/>
              </a:ln>
              <a:effectLst/>
              <a:uLnTx/>
              <a:uFillTx/>
            </a:endParaRPr>
          </a:p>
        </p:txBody>
      </p:sp>
      <p:sp>
        <p:nvSpPr>
          <p:cNvPr id="34" name="TextBox 33">
            <a:extLst>
              <a:ext uri="{FF2B5EF4-FFF2-40B4-BE49-F238E27FC236}">
                <a16:creationId xmlns:a16="http://schemas.microsoft.com/office/drawing/2014/main" id="{65DB5B08-4586-4710-819C-A53739A05187}"/>
              </a:ext>
            </a:extLst>
          </p:cNvPr>
          <p:cNvSpPr txBox="1"/>
          <p:nvPr/>
        </p:nvSpPr>
        <p:spPr>
          <a:xfrm>
            <a:off x="7059168" y="3108960"/>
            <a:ext cx="104708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Farbe</a:t>
            </a:r>
            <a:endParaRPr kumimoji="0" lang="en-US" sz="2400" b="0" i="0" u="none" strike="noStrike" kern="0" cap="none" spc="0" normalizeH="0" baseline="0" noProof="0" dirty="0">
              <a:ln>
                <a:noFill/>
              </a:ln>
              <a:effectLst/>
              <a:uLnTx/>
              <a:uFillTx/>
            </a:endParaRPr>
          </a:p>
        </p:txBody>
      </p:sp>
      <p:sp>
        <p:nvSpPr>
          <p:cNvPr id="35" name="TextBox 34">
            <a:extLst>
              <a:ext uri="{FF2B5EF4-FFF2-40B4-BE49-F238E27FC236}">
                <a16:creationId xmlns:a16="http://schemas.microsoft.com/office/drawing/2014/main" id="{1AFC1E57-BD41-464B-84FC-C815E5A79CD0}"/>
              </a:ext>
            </a:extLst>
          </p:cNvPr>
          <p:cNvSpPr txBox="1"/>
          <p:nvPr/>
        </p:nvSpPr>
        <p:spPr>
          <a:xfrm>
            <a:off x="7845552" y="1170432"/>
            <a:ext cx="67037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Tier</a:t>
            </a:r>
          </a:p>
        </p:txBody>
      </p:sp>
      <p:sp>
        <p:nvSpPr>
          <p:cNvPr id="36" name="TextBox 35">
            <a:extLst>
              <a:ext uri="{FF2B5EF4-FFF2-40B4-BE49-F238E27FC236}">
                <a16:creationId xmlns:a16="http://schemas.microsoft.com/office/drawing/2014/main" id="{3B9B73D6-02ED-4EBF-AE05-C166E828C261}"/>
              </a:ext>
            </a:extLst>
          </p:cNvPr>
          <p:cNvSpPr txBox="1"/>
          <p:nvPr/>
        </p:nvSpPr>
        <p:spPr>
          <a:xfrm>
            <a:off x="3968496" y="4462272"/>
            <a:ext cx="82426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Frau</a:t>
            </a:r>
          </a:p>
        </p:txBody>
      </p:sp>
      <p:sp>
        <p:nvSpPr>
          <p:cNvPr id="37" name="TextBox 36">
            <a:extLst>
              <a:ext uri="{FF2B5EF4-FFF2-40B4-BE49-F238E27FC236}">
                <a16:creationId xmlns:a16="http://schemas.microsoft.com/office/drawing/2014/main" id="{B7AC2D45-222D-4E08-B9CE-1AD616F5FE1E}"/>
              </a:ext>
            </a:extLst>
          </p:cNvPr>
          <p:cNvSpPr txBox="1"/>
          <p:nvPr/>
        </p:nvSpPr>
        <p:spPr>
          <a:xfrm>
            <a:off x="896112" y="3986784"/>
            <a:ext cx="104387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Frage</a:t>
            </a:r>
            <a:endParaRPr kumimoji="0" lang="en-US" sz="2400" b="0" i="0" u="none" strike="noStrike" kern="0" cap="none" spc="0" normalizeH="0" baseline="0" noProof="0" dirty="0">
              <a:ln>
                <a:noFill/>
              </a:ln>
              <a:effectLst/>
              <a:uLnTx/>
              <a:uFillTx/>
            </a:endParaRPr>
          </a:p>
        </p:txBody>
      </p:sp>
      <p:sp>
        <p:nvSpPr>
          <p:cNvPr id="38" name="TextBox 37">
            <a:extLst>
              <a:ext uri="{FF2B5EF4-FFF2-40B4-BE49-F238E27FC236}">
                <a16:creationId xmlns:a16="http://schemas.microsoft.com/office/drawing/2014/main" id="{7D3AFDC8-4837-4B19-8D08-C43B492B439A}"/>
              </a:ext>
            </a:extLst>
          </p:cNvPr>
          <p:cNvSpPr txBox="1"/>
          <p:nvPr/>
        </p:nvSpPr>
        <p:spPr>
          <a:xfrm>
            <a:off x="5471607" y="5767631"/>
            <a:ext cx="78098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Herr</a:t>
            </a:r>
          </a:p>
        </p:txBody>
      </p:sp>
      <p:sp>
        <p:nvSpPr>
          <p:cNvPr id="39" name="TextBox 38">
            <a:extLst>
              <a:ext uri="{FF2B5EF4-FFF2-40B4-BE49-F238E27FC236}">
                <a16:creationId xmlns:a16="http://schemas.microsoft.com/office/drawing/2014/main" id="{BC07A514-8533-43E0-A685-344033B4B82C}"/>
              </a:ext>
            </a:extLst>
          </p:cNvPr>
          <p:cNvSpPr txBox="1"/>
          <p:nvPr/>
        </p:nvSpPr>
        <p:spPr>
          <a:xfrm>
            <a:off x="2615184" y="3456432"/>
            <a:ext cx="142218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Problem</a:t>
            </a:r>
          </a:p>
        </p:txBody>
      </p:sp>
      <p:sp>
        <p:nvSpPr>
          <p:cNvPr id="40" name="TextBox 39">
            <a:extLst>
              <a:ext uri="{FF2B5EF4-FFF2-40B4-BE49-F238E27FC236}">
                <a16:creationId xmlns:a16="http://schemas.microsoft.com/office/drawing/2014/main" id="{41692A3B-68B7-4F09-8DC7-021E4989BFE4}"/>
              </a:ext>
            </a:extLst>
          </p:cNvPr>
          <p:cNvSpPr txBox="1"/>
          <p:nvPr/>
        </p:nvSpPr>
        <p:spPr>
          <a:xfrm>
            <a:off x="548640" y="5943600"/>
            <a:ext cx="113204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Grund</a:t>
            </a:r>
            <a:endParaRPr kumimoji="0" lang="en-US" sz="2400" b="0" i="0" u="none" strike="noStrike" kern="0" cap="none" spc="0" normalizeH="0" baseline="0" noProof="0" dirty="0">
              <a:ln>
                <a:noFill/>
              </a:ln>
              <a:effectLst/>
              <a:uLnTx/>
              <a:uFillTx/>
            </a:endParaRPr>
          </a:p>
        </p:txBody>
      </p:sp>
      <p:sp>
        <p:nvSpPr>
          <p:cNvPr id="41" name="TextBox 40">
            <a:extLst>
              <a:ext uri="{FF2B5EF4-FFF2-40B4-BE49-F238E27FC236}">
                <a16:creationId xmlns:a16="http://schemas.microsoft.com/office/drawing/2014/main" id="{E24C3E4D-4444-4DE3-A8F3-F0F25F8F73FB}"/>
              </a:ext>
            </a:extLst>
          </p:cNvPr>
          <p:cNvSpPr txBox="1"/>
          <p:nvPr/>
        </p:nvSpPr>
        <p:spPr>
          <a:xfrm>
            <a:off x="475488" y="4956048"/>
            <a:ext cx="10118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leider</a:t>
            </a:r>
            <a:endParaRPr kumimoji="0" lang="en-US" sz="2400" b="0" i="0" u="none" strike="noStrike" kern="0" cap="none" spc="0" normalizeH="0" baseline="0" noProof="0" dirty="0">
              <a:ln>
                <a:noFill/>
              </a:ln>
              <a:effectLst/>
              <a:uLnTx/>
              <a:uFillTx/>
            </a:endParaRPr>
          </a:p>
        </p:txBody>
      </p:sp>
      <p:sp>
        <p:nvSpPr>
          <p:cNvPr id="42" name="TextBox 41">
            <a:extLst>
              <a:ext uri="{FF2B5EF4-FFF2-40B4-BE49-F238E27FC236}">
                <a16:creationId xmlns:a16="http://schemas.microsoft.com/office/drawing/2014/main" id="{17EFF570-5B62-46AC-8127-64B4EBA87438}"/>
              </a:ext>
            </a:extLst>
          </p:cNvPr>
          <p:cNvSpPr txBox="1"/>
          <p:nvPr/>
        </p:nvSpPr>
        <p:spPr>
          <a:xfrm>
            <a:off x="329184" y="2359152"/>
            <a:ext cx="135005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Lehrerin</a:t>
            </a:r>
            <a:endParaRPr kumimoji="0" lang="en-US" sz="2400" b="0" i="0" u="none" strike="noStrike" kern="0" cap="none" spc="0" normalizeH="0" baseline="0" noProof="0" dirty="0">
              <a:ln>
                <a:noFill/>
              </a:ln>
              <a:effectLst/>
              <a:uLnTx/>
              <a:uFillTx/>
            </a:endParaRPr>
          </a:p>
        </p:txBody>
      </p:sp>
      <p:sp>
        <p:nvSpPr>
          <p:cNvPr id="43" name="TextBox 42">
            <a:extLst>
              <a:ext uri="{FF2B5EF4-FFF2-40B4-BE49-F238E27FC236}">
                <a16:creationId xmlns:a16="http://schemas.microsoft.com/office/drawing/2014/main" id="{B9BA1769-E333-4B93-AC8A-3866A555085C}"/>
              </a:ext>
            </a:extLst>
          </p:cNvPr>
          <p:cNvSpPr txBox="1"/>
          <p:nvPr/>
        </p:nvSpPr>
        <p:spPr>
          <a:xfrm>
            <a:off x="1774988" y="1680734"/>
            <a:ext cx="111440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lernen</a:t>
            </a:r>
            <a:endParaRPr kumimoji="0" lang="en-US" sz="2400" b="0" i="0" u="none" strike="noStrike" kern="0" cap="none" spc="0" normalizeH="0" baseline="0" noProof="0" dirty="0">
              <a:ln>
                <a:noFill/>
              </a:ln>
              <a:effectLst/>
              <a:uLnTx/>
              <a:uFillTx/>
            </a:endParaRPr>
          </a:p>
        </p:txBody>
      </p:sp>
      <p:sp>
        <p:nvSpPr>
          <p:cNvPr id="44" name="TextBox 43">
            <a:extLst>
              <a:ext uri="{FF2B5EF4-FFF2-40B4-BE49-F238E27FC236}">
                <a16:creationId xmlns:a16="http://schemas.microsoft.com/office/drawing/2014/main" id="{EA898CF2-A32A-4F9F-9705-27A3305EBA42}"/>
              </a:ext>
            </a:extLst>
          </p:cNvPr>
          <p:cNvSpPr txBox="1"/>
          <p:nvPr/>
        </p:nvSpPr>
        <p:spPr>
          <a:xfrm>
            <a:off x="3694176" y="1536192"/>
            <a:ext cx="164339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schreiben</a:t>
            </a:r>
            <a:endParaRPr kumimoji="0" lang="en-US" sz="2400" b="0" i="0" u="none" strike="noStrike" kern="0" cap="none" spc="0" normalizeH="0" baseline="0" noProof="0" dirty="0">
              <a:ln>
                <a:noFill/>
              </a:ln>
              <a:effectLst/>
              <a:uLnTx/>
              <a:uFillTx/>
            </a:endParaRPr>
          </a:p>
        </p:txBody>
      </p:sp>
      <p:sp>
        <p:nvSpPr>
          <p:cNvPr id="45" name="TextBox 44">
            <a:extLst>
              <a:ext uri="{FF2B5EF4-FFF2-40B4-BE49-F238E27FC236}">
                <a16:creationId xmlns:a16="http://schemas.microsoft.com/office/drawing/2014/main" id="{5CA1B60B-447E-4C86-A089-A48AF650C721}"/>
              </a:ext>
            </a:extLst>
          </p:cNvPr>
          <p:cNvSpPr txBox="1"/>
          <p:nvPr/>
        </p:nvSpPr>
        <p:spPr>
          <a:xfrm>
            <a:off x="2615184" y="5027478"/>
            <a:ext cx="11160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Straße</a:t>
            </a:r>
            <a:endParaRPr kumimoji="0" lang="en-US" sz="2400" b="0" i="0" u="none" strike="noStrike" kern="0" cap="none" spc="0" normalizeH="0" baseline="0" noProof="0" dirty="0">
              <a:ln>
                <a:noFill/>
              </a:ln>
              <a:effectLst/>
              <a:uLnTx/>
              <a:uFillTx/>
            </a:endParaRPr>
          </a:p>
        </p:txBody>
      </p:sp>
      <p:sp>
        <p:nvSpPr>
          <p:cNvPr id="46" name="TextBox 45">
            <a:extLst>
              <a:ext uri="{FF2B5EF4-FFF2-40B4-BE49-F238E27FC236}">
                <a16:creationId xmlns:a16="http://schemas.microsoft.com/office/drawing/2014/main" id="{FB32E55F-51BB-4BEC-9AF2-51C5C3F3BEB7}"/>
              </a:ext>
            </a:extLst>
          </p:cNvPr>
          <p:cNvSpPr txBox="1"/>
          <p:nvPr/>
        </p:nvSpPr>
        <p:spPr>
          <a:xfrm>
            <a:off x="7031986" y="4645152"/>
            <a:ext cx="86433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rund</a:t>
            </a:r>
            <a:endParaRPr kumimoji="0" lang="en-US" sz="24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1079779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2"/>
                                        </p:tgtEl>
                                      </p:cBhvr>
                                    </p:animEffect>
                                    <p:set>
                                      <p:cBhvr>
                                        <p:cTn id="7" dur="1" fill="hold">
                                          <p:stCondLst>
                                            <p:cond delay="2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F49C-E278-4808-971D-CBCE3C3BFAC9}"/>
              </a:ext>
            </a:extLst>
          </p:cNvPr>
          <p:cNvSpPr>
            <a:spLocks noGrp="1"/>
          </p:cNvSpPr>
          <p:nvPr>
            <p:ph type="title"/>
          </p:nvPr>
        </p:nvSpPr>
        <p:spPr>
          <a:xfrm>
            <a:off x="-1" y="168952"/>
            <a:ext cx="5430997" cy="647577"/>
          </a:xfrm>
        </p:spPr>
        <p:txBody>
          <a:bodyPr>
            <a:normAutofit/>
          </a:bodyPr>
          <a:lstStyle/>
          <a:p>
            <a:r>
              <a:rPr lang="en-GB" sz="2800" dirty="0"/>
              <a:t>Wie </a:t>
            </a:r>
            <a:r>
              <a:rPr lang="en-GB" sz="2800" dirty="0" err="1"/>
              <a:t>heißt</a:t>
            </a:r>
            <a:r>
              <a:rPr lang="en-GB" sz="2800" dirty="0"/>
              <a:t> das auf Deutsch?</a:t>
            </a:r>
          </a:p>
        </p:txBody>
      </p:sp>
      <p:sp>
        <p:nvSpPr>
          <p:cNvPr id="4" name="Rounded Rectangle 11">
            <a:extLst>
              <a:ext uri="{FF2B5EF4-FFF2-40B4-BE49-F238E27FC236}">
                <a16:creationId xmlns:a16="http://schemas.microsoft.com/office/drawing/2014/main" id="{947D2A95-4408-4109-ACBD-06D56FC23133}"/>
              </a:ext>
            </a:extLst>
          </p:cNvPr>
          <p:cNvSpPr/>
          <p:nvPr/>
        </p:nvSpPr>
        <p:spPr>
          <a:xfrm>
            <a:off x="9872869" y="247046"/>
            <a:ext cx="208445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err="1">
                <a:ln>
                  <a:noFill/>
                </a:ln>
                <a:effectLst/>
                <a:uLnTx/>
                <a:uFillTx/>
                <a:latin typeface="Century Gothic" panose="020F0302020204030204"/>
                <a:ea typeface="+mn-ea"/>
                <a:cs typeface="+mn-cs"/>
              </a:rPr>
              <a:t>lesen</a:t>
            </a:r>
            <a:r>
              <a:rPr kumimoji="0" lang="en-GB" sz="1800" b="1" i="0" u="none" strike="noStrike" kern="0" cap="none" spc="0" normalizeH="0" baseline="0" noProof="0">
                <a:ln>
                  <a:noFill/>
                </a:ln>
                <a:effectLst/>
                <a:uLnTx/>
                <a:uFillTx/>
                <a:latin typeface="Century Gothic" panose="020F0302020204030204"/>
                <a:ea typeface="+mn-ea"/>
                <a:cs typeface="+mn-cs"/>
              </a:rPr>
              <a:t> / </a:t>
            </a:r>
            <a:r>
              <a:rPr kumimoji="0" lang="en-GB" sz="1800" b="1" i="0" u="none" strike="noStrike" kern="0" cap="none" spc="0" normalizeH="0" baseline="0" noProof="0" err="1">
                <a:ln>
                  <a:noFill/>
                </a:ln>
                <a:effectLst/>
                <a:uLnTx/>
                <a:uFillTx/>
                <a:latin typeface="Century Gothic" panose="020F0302020204030204"/>
                <a:ea typeface="+mn-ea"/>
                <a:cs typeface="+mn-cs"/>
              </a:rPr>
              <a:t>sprechen</a:t>
            </a:r>
            <a:endParaRPr kumimoji="0" lang="en-GB" sz="1800" b="1" i="0" u="none" strike="noStrike" kern="0" cap="none" spc="0" normalizeH="0" baseline="0" noProof="0">
              <a:ln>
                <a:noFill/>
              </a:ln>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890D07F2-88A2-4BA1-BB14-04E992AED3E5}"/>
              </a:ext>
            </a:extLst>
          </p:cNvPr>
          <p:cNvSpPr/>
          <p:nvPr/>
        </p:nvSpPr>
        <p:spPr>
          <a:xfrm>
            <a:off x="713531" y="955240"/>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das Auge</a:t>
            </a:r>
          </a:p>
        </p:txBody>
      </p:sp>
      <p:sp>
        <p:nvSpPr>
          <p:cNvPr id="18" name="Rectangle 17">
            <a:extLst>
              <a:ext uri="{FF2B5EF4-FFF2-40B4-BE49-F238E27FC236}">
                <a16:creationId xmlns:a16="http://schemas.microsoft.com/office/drawing/2014/main" id="{6313F1DC-3233-4D2A-89AC-E092044730D1}"/>
              </a:ext>
            </a:extLst>
          </p:cNvPr>
          <p:cNvSpPr/>
          <p:nvPr/>
        </p:nvSpPr>
        <p:spPr>
          <a:xfrm>
            <a:off x="3550249" y="955240"/>
            <a:ext cx="2141496"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das </a:t>
            </a:r>
            <a:r>
              <a:rPr kumimoji="0" lang="en-GB" sz="2400" b="1" i="0" u="none" strike="noStrike" kern="0" cap="none" spc="0" normalizeH="0" baseline="0" noProof="0" dirty="0" err="1">
                <a:ln>
                  <a:noFill/>
                </a:ln>
                <a:solidFill>
                  <a:prstClr val="black"/>
                </a:solidFill>
                <a:effectLst/>
                <a:uLnTx/>
                <a:uFillTx/>
                <a:latin typeface="Century Gothic" panose="020F0302020204030204"/>
                <a:ea typeface="+mn-ea"/>
                <a:cs typeface="+mn-cs"/>
              </a:rPr>
              <a:t>Gesicht</a:t>
            </a:r>
            <a:endPar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5FBAC6C6-7AA9-4B88-A1E4-ADB19ECFE618}"/>
              </a:ext>
            </a:extLst>
          </p:cNvPr>
          <p:cNvSpPr/>
          <p:nvPr/>
        </p:nvSpPr>
        <p:spPr>
          <a:xfrm>
            <a:off x="9877620" y="955240"/>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der </a:t>
            </a:r>
            <a:r>
              <a:rPr kumimoji="0" lang="en-GB" sz="2400" b="1" i="0" u="none" strike="noStrike" kern="0" cap="none" spc="0" normalizeH="0" baseline="0" noProof="0" dirty="0" err="1">
                <a:ln>
                  <a:noFill/>
                </a:ln>
                <a:solidFill>
                  <a:prstClr val="black"/>
                </a:solidFill>
                <a:effectLst/>
                <a:uLnTx/>
                <a:uFillTx/>
                <a:latin typeface="Century Gothic" panose="020F0302020204030204"/>
                <a:ea typeface="+mn-ea"/>
                <a:cs typeface="+mn-cs"/>
              </a:rPr>
              <a:t>Mund</a:t>
            </a:r>
            <a:endPar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E0E09A23-09E4-440F-9034-BCE8794CFBE3}"/>
              </a:ext>
            </a:extLst>
          </p:cNvPr>
          <p:cNvSpPr/>
          <p:nvPr/>
        </p:nvSpPr>
        <p:spPr>
          <a:xfrm>
            <a:off x="713531" y="2673429"/>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die </a:t>
            </a:r>
            <a:r>
              <a:rPr kumimoji="0" lang="en-GB" sz="2400" b="1" i="0" u="none" strike="noStrike" kern="0" cap="none" spc="0" normalizeH="0" baseline="0" noProof="0" dirty="0" err="1">
                <a:ln>
                  <a:noFill/>
                </a:ln>
                <a:solidFill>
                  <a:prstClr val="black"/>
                </a:solidFill>
                <a:effectLst/>
                <a:uLnTx/>
                <a:uFillTx/>
                <a:latin typeface="Century Gothic" panose="020F0302020204030204"/>
                <a:ea typeface="+mn-ea"/>
                <a:cs typeface="+mn-cs"/>
              </a:rPr>
              <a:t>Nase</a:t>
            </a:r>
            <a:endPar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2F027AF-6019-4E24-9FA8-2663E022211D}"/>
              </a:ext>
            </a:extLst>
          </p:cNvPr>
          <p:cNvSpPr/>
          <p:nvPr/>
        </p:nvSpPr>
        <p:spPr>
          <a:xfrm>
            <a:off x="6908463" y="2663975"/>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err="1">
                <a:ln>
                  <a:noFill/>
                </a:ln>
                <a:solidFill>
                  <a:prstClr val="black"/>
                </a:solidFill>
                <a:effectLst/>
                <a:uLnTx/>
                <a:uFillTx/>
                <a:latin typeface="Century Gothic" panose="020F0302020204030204"/>
                <a:ea typeface="+mn-ea"/>
                <a:cs typeface="+mn-cs"/>
              </a:rPr>
              <a:t>ähnlich</a:t>
            </a:r>
            <a:endParaRPr kumimoji="0" lang="en-GB" sz="2400" b="1"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56298AF2-A234-4476-8859-F22FE6AD42EF}"/>
              </a:ext>
            </a:extLst>
          </p:cNvPr>
          <p:cNvSpPr/>
          <p:nvPr/>
        </p:nvSpPr>
        <p:spPr>
          <a:xfrm>
            <a:off x="9877620" y="2663975"/>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err="1">
                <a:ln>
                  <a:noFill/>
                </a:ln>
                <a:solidFill>
                  <a:prstClr val="black"/>
                </a:solidFill>
                <a:effectLst/>
                <a:uLnTx/>
                <a:uFillTx/>
                <a:latin typeface="Century Gothic" panose="020F0302020204030204"/>
                <a:ea typeface="+mn-ea"/>
                <a:cs typeface="+mn-cs"/>
              </a:rPr>
              <a:t>breit</a:t>
            </a:r>
            <a:endParaRPr kumimoji="0" lang="en-GB" sz="2400" b="1"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CC931A66-C137-4A89-916A-BC3FC4788372}"/>
              </a:ext>
            </a:extLst>
          </p:cNvPr>
          <p:cNvSpPr/>
          <p:nvPr/>
        </p:nvSpPr>
        <p:spPr>
          <a:xfrm>
            <a:off x="3810997" y="4334631"/>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black"/>
                </a:solidFill>
                <a:effectLst/>
                <a:uLnTx/>
                <a:uFillTx/>
                <a:latin typeface="Century Gothic" panose="020F0302020204030204"/>
                <a:ea typeface="+mn-ea"/>
                <a:cs typeface="+mn-cs"/>
              </a:rPr>
              <a:t>neu</a:t>
            </a:r>
          </a:p>
        </p:txBody>
      </p:sp>
      <p:sp>
        <p:nvSpPr>
          <p:cNvPr id="24" name="Rectangle 23">
            <a:extLst>
              <a:ext uri="{FF2B5EF4-FFF2-40B4-BE49-F238E27FC236}">
                <a16:creationId xmlns:a16="http://schemas.microsoft.com/office/drawing/2014/main" id="{977D5E28-E49E-4BCC-8252-D3ED693F374E}"/>
              </a:ext>
            </a:extLst>
          </p:cNvPr>
          <p:cNvSpPr/>
          <p:nvPr/>
        </p:nvSpPr>
        <p:spPr>
          <a:xfrm>
            <a:off x="6908463" y="4334631"/>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err="1">
                <a:ln>
                  <a:noFill/>
                </a:ln>
                <a:solidFill>
                  <a:prstClr val="black"/>
                </a:solidFill>
                <a:effectLst/>
                <a:uLnTx/>
                <a:uFillTx/>
                <a:latin typeface="Century Gothic" panose="020F0302020204030204"/>
                <a:ea typeface="+mn-ea"/>
                <a:cs typeface="+mn-cs"/>
              </a:rPr>
              <a:t>rund</a:t>
            </a:r>
            <a:endParaRPr kumimoji="0" lang="en-GB" sz="2400" b="1"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E7115736-D93C-4C04-9926-94913A3960F8}"/>
              </a:ext>
            </a:extLst>
          </p:cNvPr>
          <p:cNvSpPr/>
          <p:nvPr/>
        </p:nvSpPr>
        <p:spPr>
          <a:xfrm>
            <a:off x="3550249" y="2675001"/>
            <a:ext cx="2141496"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der </a:t>
            </a:r>
            <a:r>
              <a:rPr kumimoji="0" lang="en-GB" sz="2400" b="1" i="0" u="none" strike="noStrike" kern="0" cap="none" spc="0" normalizeH="0" baseline="0" noProof="0" dirty="0" err="1">
                <a:ln>
                  <a:noFill/>
                </a:ln>
                <a:solidFill>
                  <a:prstClr val="black"/>
                </a:solidFill>
                <a:effectLst/>
                <a:uLnTx/>
                <a:uFillTx/>
                <a:latin typeface="Century Gothic" panose="020F0302020204030204"/>
                <a:ea typeface="+mn-ea"/>
                <a:cs typeface="+mn-cs"/>
              </a:rPr>
              <a:t>Schüler</a:t>
            </a:r>
            <a:endPar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73E5B0A5-9C49-40B9-9295-CBB7F96085AD}"/>
              </a:ext>
            </a:extLst>
          </p:cNvPr>
          <p:cNvSpPr/>
          <p:nvPr/>
        </p:nvSpPr>
        <p:spPr>
          <a:xfrm>
            <a:off x="708633" y="4336760"/>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err="1">
                <a:ln>
                  <a:noFill/>
                </a:ln>
                <a:solidFill>
                  <a:prstClr val="black"/>
                </a:solidFill>
                <a:effectLst/>
                <a:uLnTx/>
                <a:uFillTx/>
                <a:latin typeface="Century Gothic" panose="020F0302020204030204"/>
                <a:ea typeface="+mn-ea"/>
                <a:cs typeface="+mn-cs"/>
              </a:rPr>
              <a:t>dünn</a:t>
            </a:r>
            <a:endParaRPr kumimoji="0" lang="en-GB" sz="2400" b="1"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A906251C-DA18-452F-B9AD-10805279810E}"/>
              </a:ext>
            </a:extLst>
          </p:cNvPr>
          <p:cNvSpPr/>
          <p:nvPr/>
        </p:nvSpPr>
        <p:spPr>
          <a:xfrm>
            <a:off x="9872869" y="4334631"/>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err="1">
                <a:ln>
                  <a:noFill/>
                </a:ln>
                <a:solidFill>
                  <a:prstClr val="black"/>
                </a:solidFill>
                <a:effectLst/>
                <a:uLnTx/>
                <a:uFillTx/>
                <a:latin typeface="Century Gothic" panose="020F0302020204030204"/>
                <a:ea typeface="+mn-ea"/>
                <a:cs typeface="+mn-cs"/>
              </a:rPr>
              <a:t>als</a:t>
            </a:r>
            <a:endParaRPr kumimoji="0" lang="en-GB" sz="2400" b="1"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A551A800-6369-4D51-A299-3EBE5FE526C8}"/>
              </a:ext>
            </a:extLst>
          </p:cNvPr>
          <p:cNvSpPr/>
          <p:nvPr/>
        </p:nvSpPr>
        <p:spPr>
          <a:xfrm>
            <a:off x="6908463" y="942327"/>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das </a:t>
            </a:r>
            <a:r>
              <a:rPr kumimoji="0" lang="en-GB" sz="2400" b="1" i="0" u="none" strike="noStrike" kern="0" cap="none" spc="0" normalizeH="0" baseline="0" noProof="0" dirty="0" err="1">
                <a:ln>
                  <a:noFill/>
                </a:ln>
                <a:solidFill>
                  <a:prstClr val="black"/>
                </a:solidFill>
                <a:effectLst/>
                <a:uLnTx/>
                <a:uFillTx/>
                <a:latin typeface="Century Gothic" panose="020F0302020204030204"/>
                <a:ea typeface="+mn-ea"/>
                <a:cs typeface="+mn-cs"/>
              </a:rPr>
              <a:t>Haar</a:t>
            </a:r>
            <a:endPar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Call-out: Up Arrow 29">
            <a:extLst>
              <a:ext uri="{FF2B5EF4-FFF2-40B4-BE49-F238E27FC236}">
                <a16:creationId xmlns:a16="http://schemas.microsoft.com/office/drawing/2014/main" id="{54E03CF7-6BEB-4584-BDE9-A1738D47CDCE}"/>
              </a:ext>
            </a:extLst>
          </p:cNvPr>
          <p:cNvSpPr/>
          <p:nvPr/>
        </p:nvSpPr>
        <p:spPr>
          <a:xfrm>
            <a:off x="3921512" y="5374522"/>
            <a:ext cx="4348976" cy="881187"/>
          </a:xfrm>
          <a:custGeom>
            <a:avLst/>
            <a:gdLst>
              <a:gd name="connsiteX0" fmla="*/ 0 w 4348976"/>
              <a:gd name="connsiteY0" fmla="*/ 308618 h 881187"/>
              <a:gd name="connsiteX1" fmla="*/ 474798 w 4348976"/>
              <a:gd name="connsiteY1" fmla="*/ 308618 h 881187"/>
              <a:gd name="connsiteX2" fmla="*/ 1032170 w 4348976"/>
              <a:gd name="connsiteY2" fmla="*/ 308618 h 881187"/>
              <a:gd name="connsiteX3" fmla="*/ 1589542 w 4348976"/>
              <a:gd name="connsiteY3" fmla="*/ 308618 h 881187"/>
              <a:gd name="connsiteX4" fmla="*/ 2064340 w 4348976"/>
              <a:gd name="connsiteY4" fmla="*/ 308618 h 881187"/>
              <a:gd name="connsiteX5" fmla="*/ 2064340 w 4348976"/>
              <a:gd name="connsiteY5" fmla="*/ 220297 h 881187"/>
              <a:gd name="connsiteX6" fmla="*/ 1954191 w 4348976"/>
              <a:gd name="connsiteY6" fmla="*/ 220297 h 881187"/>
              <a:gd name="connsiteX7" fmla="*/ 2174488 w 4348976"/>
              <a:gd name="connsiteY7" fmla="*/ 0 h 881187"/>
              <a:gd name="connsiteX8" fmla="*/ 2394785 w 4348976"/>
              <a:gd name="connsiteY8" fmla="*/ 220297 h 881187"/>
              <a:gd name="connsiteX9" fmla="*/ 2284636 w 4348976"/>
              <a:gd name="connsiteY9" fmla="*/ 220297 h 881187"/>
              <a:gd name="connsiteX10" fmla="*/ 2284636 w 4348976"/>
              <a:gd name="connsiteY10" fmla="*/ 308618 h 881187"/>
              <a:gd name="connsiteX11" fmla="*/ 2738791 w 4348976"/>
              <a:gd name="connsiteY11" fmla="*/ 308618 h 881187"/>
              <a:gd name="connsiteX12" fmla="*/ 3254876 w 4348976"/>
              <a:gd name="connsiteY12" fmla="*/ 308618 h 881187"/>
              <a:gd name="connsiteX13" fmla="*/ 3729674 w 4348976"/>
              <a:gd name="connsiteY13" fmla="*/ 308618 h 881187"/>
              <a:gd name="connsiteX14" fmla="*/ 4348976 w 4348976"/>
              <a:gd name="connsiteY14" fmla="*/ 308618 h 881187"/>
              <a:gd name="connsiteX15" fmla="*/ 4348976 w 4348976"/>
              <a:gd name="connsiteY15" fmla="*/ 881187 h 881187"/>
              <a:gd name="connsiteX16" fmla="*/ 3935823 w 4348976"/>
              <a:gd name="connsiteY16" fmla="*/ 881187 h 881187"/>
              <a:gd name="connsiteX17" fmla="*/ 3392201 w 4348976"/>
              <a:gd name="connsiteY17" fmla="*/ 881187 h 881187"/>
              <a:gd name="connsiteX18" fmla="*/ 2979049 w 4348976"/>
              <a:gd name="connsiteY18" fmla="*/ 881187 h 881187"/>
              <a:gd name="connsiteX19" fmla="*/ 2348447 w 4348976"/>
              <a:gd name="connsiteY19" fmla="*/ 881187 h 881187"/>
              <a:gd name="connsiteX20" fmla="*/ 1761335 w 4348976"/>
              <a:gd name="connsiteY20" fmla="*/ 881187 h 881187"/>
              <a:gd name="connsiteX21" fmla="*/ 1174224 w 4348976"/>
              <a:gd name="connsiteY21" fmla="*/ 881187 h 881187"/>
              <a:gd name="connsiteX22" fmla="*/ 587112 w 4348976"/>
              <a:gd name="connsiteY22" fmla="*/ 881187 h 881187"/>
              <a:gd name="connsiteX23" fmla="*/ 0 w 4348976"/>
              <a:gd name="connsiteY23" fmla="*/ 881187 h 881187"/>
              <a:gd name="connsiteX24" fmla="*/ 0 w 4348976"/>
              <a:gd name="connsiteY24" fmla="*/ 308618 h 8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81187" fill="none" extrusionOk="0">
                <a:moveTo>
                  <a:pt x="0" y="308618"/>
                </a:moveTo>
                <a:cubicBezTo>
                  <a:pt x="203138" y="269000"/>
                  <a:pt x="310485" y="343719"/>
                  <a:pt x="474798" y="308618"/>
                </a:cubicBezTo>
                <a:cubicBezTo>
                  <a:pt x="639111" y="273517"/>
                  <a:pt x="896924" y="332753"/>
                  <a:pt x="1032170" y="308618"/>
                </a:cubicBezTo>
                <a:cubicBezTo>
                  <a:pt x="1167416" y="284483"/>
                  <a:pt x="1391698" y="352133"/>
                  <a:pt x="1589542" y="308618"/>
                </a:cubicBezTo>
                <a:cubicBezTo>
                  <a:pt x="1787386" y="265103"/>
                  <a:pt x="1870711" y="356089"/>
                  <a:pt x="2064340" y="308618"/>
                </a:cubicBezTo>
                <a:cubicBezTo>
                  <a:pt x="2054054" y="271834"/>
                  <a:pt x="2074736" y="243940"/>
                  <a:pt x="2064340" y="220297"/>
                </a:cubicBezTo>
                <a:cubicBezTo>
                  <a:pt x="2038462" y="222460"/>
                  <a:pt x="1981259" y="215323"/>
                  <a:pt x="1954191" y="220297"/>
                </a:cubicBezTo>
                <a:cubicBezTo>
                  <a:pt x="2030289" y="124454"/>
                  <a:pt x="2098388" y="105437"/>
                  <a:pt x="2174488" y="0"/>
                </a:cubicBezTo>
                <a:cubicBezTo>
                  <a:pt x="2276618" y="99053"/>
                  <a:pt x="2301309" y="131344"/>
                  <a:pt x="2394785" y="220297"/>
                </a:cubicBezTo>
                <a:cubicBezTo>
                  <a:pt x="2363108" y="230120"/>
                  <a:pt x="2332992" y="210331"/>
                  <a:pt x="2284636" y="220297"/>
                </a:cubicBezTo>
                <a:cubicBezTo>
                  <a:pt x="2285859" y="240426"/>
                  <a:pt x="2282705" y="282313"/>
                  <a:pt x="2284636" y="308618"/>
                </a:cubicBezTo>
                <a:cubicBezTo>
                  <a:pt x="2379654" y="275600"/>
                  <a:pt x="2540270" y="327067"/>
                  <a:pt x="2738791" y="308618"/>
                </a:cubicBezTo>
                <a:cubicBezTo>
                  <a:pt x="2937313" y="290169"/>
                  <a:pt x="3137786" y="321871"/>
                  <a:pt x="3254876" y="308618"/>
                </a:cubicBezTo>
                <a:cubicBezTo>
                  <a:pt x="3371966" y="295365"/>
                  <a:pt x="3596786" y="341922"/>
                  <a:pt x="3729674" y="308618"/>
                </a:cubicBezTo>
                <a:cubicBezTo>
                  <a:pt x="3862562" y="275314"/>
                  <a:pt x="4216033" y="312152"/>
                  <a:pt x="4348976" y="308618"/>
                </a:cubicBezTo>
                <a:cubicBezTo>
                  <a:pt x="4349137" y="585826"/>
                  <a:pt x="4339707" y="675966"/>
                  <a:pt x="4348976" y="881187"/>
                </a:cubicBezTo>
                <a:cubicBezTo>
                  <a:pt x="4233915" y="918489"/>
                  <a:pt x="4122661" y="861016"/>
                  <a:pt x="3935823" y="881187"/>
                </a:cubicBezTo>
                <a:cubicBezTo>
                  <a:pt x="3748985" y="901358"/>
                  <a:pt x="3540840" y="858780"/>
                  <a:pt x="3392201" y="881187"/>
                </a:cubicBezTo>
                <a:cubicBezTo>
                  <a:pt x="3243562" y="903594"/>
                  <a:pt x="3081043" y="840570"/>
                  <a:pt x="2979049" y="881187"/>
                </a:cubicBezTo>
                <a:cubicBezTo>
                  <a:pt x="2877055" y="921804"/>
                  <a:pt x="2485780" y="860547"/>
                  <a:pt x="2348447" y="881187"/>
                </a:cubicBezTo>
                <a:cubicBezTo>
                  <a:pt x="2211114" y="901827"/>
                  <a:pt x="2052930" y="819951"/>
                  <a:pt x="1761335" y="881187"/>
                </a:cubicBezTo>
                <a:cubicBezTo>
                  <a:pt x="1469740" y="942423"/>
                  <a:pt x="1413377" y="844665"/>
                  <a:pt x="1174224" y="881187"/>
                </a:cubicBezTo>
                <a:cubicBezTo>
                  <a:pt x="935071" y="917709"/>
                  <a:pt x="827740" y="864450"/>
                  <a:pt x="587112" y="881187"/>
                </a:cubicBezTo>
                <a:cubicBezTo>
                  <a:pt x="346484" y="897924"/>
                  <a:pt x="211963" y="832171"/>
                  <a:pt x="0" y="881187"/>
                </a:cubicBezTo>
                <a:cubicBezTo>
                  <a:pt x="-15664" y="759793"/>
                  <a:pt x="31126" y="487949"/>
                  <a:pt x="0" y="308618"/>
                </a:cubicBezTo>
                <a:close/>
              </a:path>
              <a:path w="4348976" h="881187" stroke="0" extrusionOk="0">
                <a:moveTo>
                  <a:pt x="0" y="308618"/>
                </a:moveTo>
                <a:cubicBezTo>
                  <a:pt x="161049" y="255883"/>
                  <a:pt x="374661" y="342563"/>
                  <a:pt x="536728" y="308618"/>
                </a:cubicBezTo>
                <a:cubicBezTo>
                  <a:pt x="698795" y="274673"/>
                  <a:pt x="870313" y="311302"/>
                  <a:pt x="990883" y="308618"/>
                </a:cubicBezTo>
                <a:cubicBezTo>
                  <a:pt x="1111454" y="305934"/>
                  <a:pt x="1275638" y="342470"/>
                  <a:pt x="1506968" y="308618"/>
                </a:cubicBezTo>
                <a:cubicBezTo>
                  <a:pt x="1738299" y="274766"/>
                  <a:pt x="1915112" y="345970"/>
                  <a:pt x="2064340" y="308618"/>
                </a:cubicBezTo>
                <a:cubicBezTo>
                  <a:pt x="2062427" y="287816"/>
                  <a:pt x="2072655" y="257080"/>
                  <a:pt x="2064340" y="220297"/>
                </a:cubicBezTo>
                <a:cubicBezTo>
                  <a:pt x="2040355" y="227759"/>
                  <a:pt x="1996359" y="216363"/>
                  <a:pt x="1954191" y="220297"/>
                </a:cubicBezTo>
                <a:cubicBezTo>
                  <a:pt x="2039069" y="114864"/>
                  <a:pt x="2113434" y="108837"/>
                  <a:pt x="2174488" y="0"/>
                </a:cubicBezTo>
                <a:cubicBezTo>
                  <a:pt x="2271280" y="92786"/>
                  <a:pt x="2296562" y="156065"/>
                  <a:pt x="2394785" y="220297"/>
                </a:cubicBezTo>
                <a:cubicBezTo>
                  <a:pt x="2365289" y="226047"/>
                  <a:pt x="2322368" y="210835"/>
                  <a:pt x="2284636" y="220297"/>
                </a:cubicBezTo>
                <a:cubicBezTo>
                  <a:pt x="2288159" y="239196"/>
                  <a:pt x="2278803" y="276677"/>
                  <a:pt x="2284636" y="308618"/>
                </a:cubicBezTo>
                <a:cubicBezTo>
                  <a:pt x="2439212" y="272325"/>
                  <a:pt x="2718579" y="318320"/>
                  <a:pt x="2842008" y="308618"/>
                </a:cubicBezTo>
                <a:cubicBezTo>
                  <a:pt x="2965437" y="298916"/>
                  <a:pt x="3188244" y="357743"/>
                  <a:pt x="3316806" y="308618"/>
                </a:cubicBezTo>
                <a:cubicBezTo>
                  <a:pt x="3445368" y="259493"/>
                  <a:pt x="3686131" y="353640"/>
                  <a:pt x="3791604" y="308618"/>
                </a:cubicBezTo>
                <a:cubicBezTo>
                  <a:pt x="3897077" y="263596"/>
                  <a:pt x="4207161" y="338472"/>
                  <a:pt x="4348976" y="308618"/>
                </a:cubicBezTo>
                <a:cubicBezTo>
                  <a:pt x="4388509" y="488790"/>
                  <a:pt x="4284119" y="745630"/>
                  <a:pt x="4348976" y="881187"/>
                </a:cubicBezTo>
                <a:cubicBezTo>
                  <a:pt x="4092010" y="942705"/>
                  <a:pt x="3854726" y="828181"/>
                  <a:pt x="3718374" y="881187"/>
                </a:cubicBezTo>
                <a:cubicBezTo>
                  <a:pt x="3582022" y="934193"/>
                  <a:pt x="3414132" y="865999"/>
                  <a:pt x="3261732" y="881187"/>
                </a:cubicBezTo>
                <a:cubicBezTo>
                  <a:pt x="3109332" y="896375"/>
                  <a:pt x="2809034" y="857205"/>
                  <a:pt x="2674620" y="881187"/>
                </a:cubicBezTo>
                <a:cubicBezTo>
                  <a:pt x="2540206" y="905169"/>
                  <a:pt x="2362607" y="849114"/>
                  <a:pt x="2130998" y="881187"/>
                </a:cubicBezTo>
                <a:cubicBezTo>
                  <a:pt x="1899389" y="913260"/>
                  <a:pt x="1801943" y="824374"/>
                  <a:pt x="1587376" y="881187"/>
                </a:cubicBezTo>
                <a:cubicBezTo>
                  <a:pt x="1372809" y="938000"/>
                  <a:pt x="1257136" y="874055"/>
                  <a:pt x="1087244" y="881187"/>
                </a:cubicBezTo>
                <a:cubicBezTo>
                  <a:pt x="917352" y="888319"/>
                  <a:pt x="781575" y="862718"/>
                  <a:pt x="630602" y="881187"/>
                </a:cubicBezTo>
                <a:cubicBezTo>
                  <a:pt x="479629" y="899656"/>
                  <a:pt x="261933" y="865636"/>
                  <a:pt x="0" y="881187"/>
                </a:cubicBezTo>
                <a:cubicBezTo>
                  <a:pt x="-1409" y="643618"/>
                  <a:pt x="61311" y="467014"/>
                  <a:pt x="0" y="308618"/>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new</a:t>
            </a:r>
          </a:p>
        </p:txBody>
      </p:sp>
      <p:pic>
        <p:nvPicPr>
          <p:cNvPr id="32" name="Picture 31" descr="A red flag with yellow text&#10;&#10;Description automatically generated">
            <a:extLst>
              <a:ext uri="{FF2B5EF4-FFF2-40B4-BE49-F238E27FC236}">
                <a16:creationId xmlns:a16="http://schemas.microsoft.com/office/drawing/2014/main" id="{23F1E902-B168-483D-A324-6798594D4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613" y="4617631"/>
            <a:ext cx="779444" cy="713678"/>
          </a:xfrm>
          <a:prstGeom prst="rect">
            <a:avLst/>
          </a:prstGeom>
        </p:spPr>
      </p:pic>
      <p:sp>
        <p:nvSpPr>
          <p:cNvPr id="33" name="Call-out: Up Arrow 32">
            <a:extLst>
              <a:ext uri="{FF2B5EF4-FFF2-40B4-BE49-F238E27FC236}">
                <a16:creationId xmlns:a16="http://schemas.microsoft.com/office/drawing/2014/main" id="{59D378C9-C4A9-4E17-8F16-3AC62D6A0F85}"/>
              </a:ext>
            </a:extLst>
          </p:cNvPr>
          <p:cNvSpPr/>
          <p:nvPr/>
        </p:nvSpPr>
        <p:spPr>
          <a:xfrm>
            <a:off x="3921512" y="5388386"/>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mouth</a:t>
            </a:r>
          </a:p>
        </p:txBody>
      </p:sp>
      <p:pic>
        <p:nvPicPr>
          <p:cNvPr id="34" name="Picture 33" descr="A picture containing clock&#10;&#10;Description automatically generated">
            <a:extLst>
              <a:ext uri="{FF2B5EF4-FFF2-40B4-BE49-F238E27FC236}">
                <a16:creationId xmlns:a16="http://schemas.microsoft.com/office/drawing/2014/main" id="{69ED48C0-5972-4256-A35D-3C33BB9073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8717" y="1585438"/>
            <a:ext cx="1032287" cy="774216"/>
          </a:xfrm>
          <a:prstGeom prst="rect">
            <a:avLst/>
          </a:prstGeom>
        </p:spPr>
      </p:pic>
      <p:pic>
        <p:nvPicPr>
          <p:cNvPr id="35" name="Picture 34" descr="A close up of a logo&#10;&#10;Description automatically generated">
            <a:extLst>
              <a:ext uri="{FF2B5EF4-FFF2-40B4-BE49-F238E27FC236}">
                <a16:creationId xmlns:a16="http://schemas.microsoft.com/office/drawing/2014/main" id="{DF106A54-7215-4093-9EC1-150723646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2406" y="1565277"/>
            <a:ext cx="780528" cy="546370"/>
          </a:xfrm>
          <a:prstGeom prst="rect">
            <a:avLst/>
          </a:prstGeom>
        </p:spPr>
      </p:pic>
      <p:pic>
        <p:nvPicPr>
          <p:cNvPr id="36" name="Graphic 35" descr="Nose">
            <a:extLst>
              <a:ext uri="{FF2B5EF4-FFF2-40B4-BE49-F238E27FC236}">
                <a16:creationId xmlns:a16="http://schemas.microsoft.com/office/drawing/2014/main" id="{4D9E1080-72AF-4E7B-844E-85785003F3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9667" y="3257510"/>
            <a:ext cx="749078" cy="749078"/>
          </a:xfrm>
          <a:prstGeom prst="rect">
            <a:avLst/>
          </a:prstGeom>
        </p:spPr>
      </p:pic>
      <p:pic>
        <p:nvPicPr>
          <p:cNvPr id="37" name="Picture 36" descr="A picture containing dark, black, food, animal&#10;&#10;Description automatically generated">
            <a:extLst>
              <a:ext uri="{FF2B5EF4-FFF2-40B4-BE49-F238E27FC236}">
                <a16:creationId xmlns:a16="http://schemas.microsoft.com/office/drawing/2014/main" id="{19BFE1BE-B1A3-46A4-971A-A1A8578A3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4513" y="1415868"/>
            <a:ext cx="927899" cy="774216"/>
          </a:xfrm>
          <a:prstGeom prst="rect">
            <a:avLst/>
          </a:prstGeom>
        </p:spPr>
      </p:pic>
      <p:pic>
        <p:nvPicPr>
          <p:cNvPr id="38" name="Graphic 37" descr="Eyes">
            <a:extLst>
              <a:ext uri="{FF2B5EF4-FFF2-40B4-BE49-F238E27FC236}">
                <a16:creationId xmlns:a16="http://schemas.microsoft.com/office/drawing/2014/main" id="{C5358743-5E3D-465B-AD9F-7E021F917CD4}"/>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1851" t="30030" b="24521"/>
          <a:stretch/>
        </p:blipFill>
        <p:spPr>
          <a:xfrm>
            <a:off x="1252876" y="1744979"/>
            <a:ext cx="688467" cy="649853"/>
          </a:xfrm>
          <a:prstGeom prst="rect">
            <a:avLst/>
          </a:prstGeom>
        </p:spPr>
      </p:pic>
      <p:sp>
        <p:nvSpPr>
          <p:cNvPr id="50" name="Oval 49">
            <a:extLst>
              <a:ext uri="{FF2B5EF4-FFF2-40B4-BE49-F238E27FC236}">
                <a16:creationId xmlns:a16="http://schemas.microsoft.com/office/drawing/2014/main" id="{EDBCF104-0325-434B-AA82-AE8373CE57CE}"/>
              </a:ext>
            </a:extLst>
          </p:cNvPr>
          <p:cNvSpPr/>
          <p:nvPr/>
        </p:nvSpPr>
        <p:spPr>
          <a:xfrm>
            <a:off x="7495309" y="4974470"/>
            <a:ext cx="687100" cy="566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descr="A cartoon of a child reading a book&#10;&#10;Description automatically generated">
            <a:extLst>
              <a:ext uri="{FF2B5EF4-FFF2-40B4-BE49-F238E27FC236}">
                <a16:creationId xmlns:a16="http://schemas.microsoft.com/office/drawing/2014/main" id="{CF2CA6AE-4489-4CD7-B476-C5A245DC67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38717" y="3158110"/>
            <a:ext cx="1002417" cy="878681"/>
          </a:xfrm>
          <a:prstGeom prst="rect">
            <a:avLst/>
          </a:prstGeom>
        </p:spPr>
      </p:pic>
      <p:sp>
        <p:nvSpPr>
          <p:cNvPr id="57" name="Rectangle 56">
            <a:extLst>
              <a:ext uri="{FF2B5EF4-FFF2-40B4-BE49-F238E27FC236}">
                <a16:creationId xmlns:a16="http://schemas.microsoft.com/office/drawing/2014/main" id="{ADAA5C72-4B7E-4CB6-AD6D-2F128E2BA6AA}"/>
              </a:ext>
            </a:extLst>
          </p:cNvPr>
          <p:cNvSpPr/>
          <p:nvPr/>
        </p:nvSpPr>
        <p:spPr>
          <a:xfrm>
            <a:off x="10270584" y="4926721"/>
            <a:ext cx="946093" cy="923330"/>
          </a:xfrm>
          <a:prstGeom prst="rect">
            <a:avLst/>
          </a:prstGeom>
          <a:noFill/>
        </p:spPr>
        <p:txBody>
          <a:bodyPr wrap="none" lIns="91440" tIns="45720" rIns="91440" bIns="45720">
            <a:spAutoFit/>
          </a:bodyPr>
          <a:lstStyle/>
          <a:p>
            <a:pPr algn="ctr"/>
            <a:r>
              <a:rPr lang="en-GB"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a:t>
            </a:r>
          </a:p>
        </p:txBody>
      </p:sp>
      <p:sp>
        <p:nvSpPr>
          <p:cNvPr id="58" name="Call-out: Up Arrow 57">
            <a:extLst>
              <a:ext uri="{FF2B5EF4-FFF2-40B4-BE49-F238E27FC236}">
                <a16:creationId xmlns:a16="http://schemas.microsoft.com/office/drawing/2014/main" id="{F82B2142-B484-492E-A896-8BB50616825C}"/>
              </a:ext>
            </a:extLst>
          </p:cNvPr>
          <p:cNvSpPr/>
          <p:nvPr/>
        </p:nvSpPr>
        <p:spPr>
          <a:xfrm>
            <a:off x="3921512" y="5402250"/>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as</a:t>
            </a:r>
          </a:p>
        </p:txBody>
      </p:sp>
      <p:sp>
        <p:nvSpPr>
          <p:cNvPr id="59" name="Call-out: Up Arrow 58">
            <a:extLst>
              <a:ext uri="{FF2B5EF4-FFF2-40B4-BE49-F238E27FC236}">
                <a16:creationId xmlns:a16="http://schemas.microsoft.com/office/drawing/2014/main" id="{DF303798-4F11-440D-A427-FE21BAC9F568}"/>
              </a:ext>
            </a:extLst>
          </p:cNvPr>
          <p:cNvSpPr/>
          <p:nvPr/>
        </p:nvSpPr>
        <p:spPr>
          <a:xfrm>
            <a:off x="3926888" y="5392522"/>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pupil</a:t>
            </a:r>
          </a:p>
        </p:txBody>
      </p:sp>
      <p:sp>
        <p:nvSpPr>
          <p:cNvPr id="60" name="Call-out: Up Arrow 59">
            <a:extLst>
              <a:ext uri="{FF2B5EF4-FFF2-40B4-BE49-F238E27FC236}">
                <a16:creationId xmlns:a16="http://schemas.microsoft.com/office/drawing/2014/main" id="{6C80E9C4-12EF-48F7-9D8D-7A635DA9C2B4}"/>
              </a:ext>
            </a:extLst>
          </p:cNvPr>
          <p:cNvSpPr/>
          <p:nvPr/>
        </p:nvSpPr>
        <p:spPr>
          <a:xfrm>
            <a:off x="3921512" y="5378729"/>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hair</a:t>
            </a:r>
          </a:p>
        </p:txBody>
      </p:sp>
      <p:sp>
        <p:nvSpPr>
          <p:cNvPr id="61" name="Call-out: Up Arrow 60">
            <a:extLst>
              <a:ext uri="{FF2B5EF4-FFF2-40B4-BE49-F238E27FC236}">
                <a16:creationId xmlns:a16="http://schemas.microsoft.com/office/drawing/2014/main" id="{67C682CF-28D6-4D87-96F9-744615DAA34F}"/>
              </a:ext>
            </a:extLst>
          </p:cNvPr>
          <p:cNvSpPr/>
          <p:nvPr/>
        </p:nvSpPr>
        <p:spPr>
          <a:xfrm>
            <a:off x="3932264" y="5394979"/>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nose</a:t>
            </a:r>
          </a:p>
        </p:txBody>
      </p:sp>
      <p:sp>
        <p:nvSpPr>
          <p:cNvPr id="62" name="Call-out: Up Arrow 61">
            <a:extLst>
              <a:ext uri="{FF2B5EF4-FFF2-40B4-BE49-F238E27FC236}">
                <a16:creationId xmlns:a16="http://schemas.microsoft.com/office/drawing/2014/main" id="{DB2A369D-6C2E-467D-8B4D-2DB66BE48811}"/>
              </a:ext>
            </a:extLst>
          </p:cNvPr>
          <p:cNvSpPr/>
          <p:nvPr/>
        </p:nvSpPr>
        <p:spPr>
          <a:xfrm>
            <a:off x="3929576" y="5381396"/>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round</a:t>
            </a:r>
          </a:p>
        </p:txBody>
      </p:sp>
      <p:sp>
        <p:nvSpPr>
          <p:cNvPr id="63" name="Call-out: Up Arrow 62">
            <a:extLst>
              <a:ext uri="{FF2B5EF4-FFF2-40B4-BE49-F238E27FC236}">
                <a16:creationId xmlns:a16="http://schemas.microsoft.com/office/drawing/2014/main" id="{C9BEBBB0-CB6B-4F5E-A25E-9B7C734681C1}"/>
              </a:ext>
            </a:extLst>
          </p:cNvPr>
          <p:cNvSpPr/>
          <p:nvPr/>
        </p:nvSpPr>
        <p:spPr>
          <a:xfrm>
            <a:off x="3926888" y="5387708"/>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wide</a:t>
            </a:r>
          </a:p>
        </p:txBody>
      </p:sp>
      <p:pic>
        <p:nvPicPr>
          <p:cNvPr id="64" name="Picture 63">
            <a:extLst>
              <a:ext uri="{FF2B5EF4-FFF2-40B4-BE49-F238E27FC236}">
                <a16:creationId xmlns:a16="http://schemas.microsoft.com/office/drawing/2014/main" id="{41392362-6304-46E6-9726-91CDD7A6C39A}"/>
              </a:ext>
            </a:extLst>
          </p:cNvPr>
          <p:cNvPicPr>
            <a:picLocks noChangeAspect="1"/>
          </p:cNvPicPr>
          <p:nvPr/>
        </p:nvPicPr>
        <p:blipFill>
          <a:blip r:embed="rId12"/>
          <a:stretch>
            <a:fillRect/>
          </a:stretch>
        </p:blipFill>
        <p:spPr>
          <a:xfrm>
            <a:off x="9476039" y="3360133"/>
            <a:ext cx="2481287" cy="774259"/>
          </a:xfrm>
          <a:prstGeom prst="rect">
            <a:avLst/>
          </a:prstGeom>
        </p:spPr>
      </p:pic>
      <p:sp>
        <p:nvSpPr>
          <p:cNvPr id="65" name="Call-out: Up Arrow 64">
            <a:extLst>
              <a:ext uri="{FF2B5EF4-FFF2-40B4-BE49-F238E27FC236}">
                <a16:creationId xmlns:a16="http://schemas.microsoft.com/office/drawing/2014/main" id="{2E08072F-92FD-44DA-A0FD-C502FCF80993}"/>
              </a:ext>
            </a:extLst>
          </p:cNvPr>
          <p:cNvSpPr/>
          <p:nvPr/>
        </p:nvSpPr>
        <p:spPr>
          <a:xfrm>
            <a:off x="3923196" y="5403393"/>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eye</a:t>
            </a:r>
          </a:p>
        </p:txBody>
      </p:sp>
      <p:sp>
        <p:nvSpPr>
          <p:cNvPr id="66" name="Call-out: Up Arrow 65">
            <a:extLst>
              <a:ext uri="{FF2B5EF4-FFF2-40B4-BE49-F238E27FC236}">
                <a16:creationId xmlns:a16="http://schemas.microsoft.com/office/drawing/2014/main" id="{7F9F12C1-2DD9-452B-AE63-67781A406317}"/>
              </a:ext>
            </a:extLst>
          </p:cNvPr>
          <p:cNvSpPr/>
          <p:nvPr/>
        </p:nvSpPr>
        <p:spPr>
          <a:xfrm>
            <a:off x="3918824" y="5401107"/>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thin</a:t>
            </a:r>
          </a:p>
        </p:txBody>
      </p:sp>
      <p:pic>
        <p:nvPicPr>
          <p:cNvPr id="67" name="Picture 66">
            <a:extLst>
              <a:ext uri="{FF2B5EF4-FFF2-40B4-BE49-F238E27FC236}">
                <a16:creationId xmlns:a16="http://schemas.microsoft.com/office/drawing/2014/main" id="{6604C900-4E57-478E-9BDC-059E33117DA7}"/>
              </a:ext>
            </a:extLst>
          </p:cNvPr>
          <p:cNvPicPr>
            <a:picLocks noChangeAspect="1"/>
          </p:cNvPicPr>
          <p:nvPr/>
        </p:nvPicPr>
        <p:blipFill>
          <a:blip r:embed="rId13"/>
          <a:stretch>
            <a:fillRect/>
          </a:stretch>
        </p:blipFill>
        <p:spPr>
          <a:xfrm>
            <a:off x="1406890" y="5087985"/>
            <a:ext cx="237765" cy="762066"/>
          </a:xfrm>
          <a:prstGeom prst="rect">
            <a:avLst/>
          </a:prstGeom>
        </p:spPr>
      </p:pic>
      <p:sp>
        <p:nvSpPr>
          <p:cNvPr id="68" name="Call-out: Up Arrow 67">
            <a:extLst>
              <a:ext uri="{FF2B5EF4-FFF2-40B4-BE49-F238E27FC236}">
                <a16:creationId xmlns:a16="http://schemas.microsoft.com/office/drawing/2014/main" id="{A959C165-25B7-4716-B39B-0248955F92CA}"/>
              </a:ext>
            </a:extLst>
          </p:cNvPr>
          <p:cNvSpPr/>
          <p:nvPr/>
        </p:nvSpPr>
        <p:spPr>
          <a:xfrm>
            <a:off x="3925204" y="5387030"/>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face</a:t>
            </a:r>
          </a:p>
        </p:txBody>
      </p:sp>
      <p:sp>
        <p:nvSpPr>
          <p:cNvPr id="69" name="Call-out: Up Arrow 68">
            <a:extLst>
              <a:ext uri="{FF2B5EF4-FFF2-40B4-BE49-F238E27FC236}">
                <a16:creationId xmlns:a16="http://schemas.microsoft.com/office/drawing/2014/main" id="{484136C8-424E-4073-8A7B-A6F16D5748D4}"/>
              </a:ext>
            </a:extLst>
          </p:cNvPr>
          <p:cNvSpPr/>
          <p:nvPr/>
        </p:nvSpPr>
        <p:spPr>
          <a:xfrm>
            <a:off x="3922516" y="5382712"/>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similar, alike</a:t>
            </a:r>
          </a:p>
        </p:txBody>
      </p:sp>
      <p:pic>
        <p:nvPicPr>
          <p:cNvPr id="70" name="Picture 69">
            <a:extLst>
              <a:ext uri="{FF2B5EF4-FFF2-40B4-BE49-F238E27FC236}">
                <a16:creationId xmlns:a16="http://schemas.microsoft.com/office/drawing/2014/main" id="{CED972AC-DA07-4061-B289-97B0B21CAAD3}"/>
              </a:ext>
            </a:extLst>
          </p:cNvPr>
          <p:cNvPicPr>
            <a:picLocks noChangeAspect="1"/>
          </p:cNvPicPr>
          <p:nvPr/>
        </p:nvPicPr>
        <p:blipFill>
          <a:blip r:embed="rId14"/>
          <a:stretch>
            <a:fillRect/>
          </a:stretch>
        </p:blipFill>
        <p:spPr>
          <a:xfrm>
            <a:off x="6803982" y="3224420"/>
            <a:ext cx="1828959" cy="920576"/>
          </a:xfrm>
          <a:prstGeom prst="rect">
            <a:avLst/>
          </a:prstGeom>
        </p:spPr>
      </p:pic>
    </p:spTree>
    <p:extLst>
      <p:ext uri="{BB962C8B-B14F-4D97-AF65-F5344CB8AC3E}">
        <p14:creationId xmlns:p14="http://schemas.microsoft.com/office/powerpoint/2010/main" val="21359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500"/>
                                        <p:tgtEl>
                                          <p:spTgt spid="6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6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fade">
                                      <p:cBhvr>
                                        <p:cTn id="89" dur="500"/>
                                        <p:tgtEl>
                                          <p:spTgt spid="6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6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500"/>
                                        <p:tgtEl>
                                          <p:spTgt spid="68"/>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9"/>
                                        </p:tgtEl>
                                        <p:attrNameLst>
                                          <p:attrName>style.visibility</p:attrName>
                                        </p:attrNameLst>
                                      </p:cBhvr>
                                      <p:to>
                                        <p:strVal val="visible"/>
                                      </p:to>
                                    </p:set>
                                    <p:animEffect transition="in" filter="fade">
                                      <p:cBhvr>
                                        <p:cTn id="107" dur="500"/>
                                        <p:tgtEl>
                                          <p:spTgt spid="6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50" grpId="0" animBg="1"/>
      <p:bldP spid="57" grpId="0"/>
      <p:bldP spid="58" grpId="0" animBg="1"/>
      <p:bldP spid="59" grpId="0" animBg="1"/>
      <p:bldP spid="60" grpId="0" animBg="1"/>
      <p:bldP spid="61" grpId="0" animBg="1"/>
      <p:bldP spid="62" grpId="0" animBg="1"/>
      <p:bldP spid="63" grpId="0" animBg="1"/>
      <p:bldP spid="65" grpId="0" animBg="1"/>
      <p:bldP spid="66" grpId="0" animBg="1"/>
      <p:bldP spid="68" grpId="0" animBg="1"/>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F49C-E278-4808-971D-CBCE3C3BFAC9}"/>
              </a:ext>
            </a:extLst>
          </p:cNvPr>
          <p:cNvSpPr>
            <a:spLocks noGrp="1"/>
          </p:cNvSpPr>
          <p:nvPr>
            <p:ph type="title"/>
          </p:nvPr>
        </p:nvSpPr>
        <p:spPr>
          <a:xfrm>
            <a:off x="-1" y="168952"/>
            <a:ext cx="5430997" cy="647577"/>
          </a:xfrm>
        </p:spPr>
        <p:txBody>
          <a:bodyPr>
            <a:normAutofit/>
          </a:bodyPr>
          <a:lstStyle/>
          <a:p>
            <a:r>
              <a:rPr lang="en-GB" sz="2800" dirty="0"/>
              <a:t>Wie </a:t>
            </a:r>
            <a:r>
              <a:rPr lang="en-GB" sz="2800" dirty="0" err="1"/>
              <a:t>heißt</a:t>
            </a:r>
            <a:r>
              <a:rPr lang="en-GB" sz="2800" dirty="0"/>
              <a:t> das auf Deutsch?</a:t>
            </a:r>
          </a:p>
        </p:txBody>
      </p:sp>
      <p:sp>
        <p:nvSpPr>
          <p:cNvPr id="4" name="Rounded Rectangle 11">
            <a:extLst>
              <a:ext uri="{FF2B5EF4-FFF2-40B4-BE49-F238E27FC236}">
                <a16:creationId xmlns:a16="http://schemas.microsoft.com/office/drawing/2014/main" id="{947D2A95-4408-4109-ACBD-06D56FC23133}"/>
              </a:ext>
            </a:extLst>
          </p:cNvPr>
          <p:cNvSpPr/>
          <p:nvPr/>
        </p:nvSpPr>
        <p:spPr>
          <a:xfrm>
            <a:off x="9872869" y="247046"/>
            <a:ext cx="208445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err="1">
                <a:ln>
                  <a:noFill/>
                </a:ln>
                <a:effectLst/>
                <a:uLnTx/>
                <a:uFillTx/>
                <a:latin typeface="Century Gothic" panose="020F0302020204030204"/>
                <a:ea typeface="+mn-ea"/>
                <a:cs typeface="+mn-cs"/>
              </a:rPr>
              <a:t>lesen</a:t>
            </a:r>
            <a:r>
              <a:rPr kumimoji="0" lang="en-GB" sz="1800" b="1" i="0" u="none" strike="noStrike" kern="0" cap="none" spc="0" normalizeH="0" baseline="0" noProof="0">
                <a:ln>
                  <a:noFill/>
                </a:ln>
                <a:effectLst/>
                <a:uLnTx/>
                <a:uFillTx/>
                <a:latin typeface="Century Gothic" panose="020F0302020204030204"/>
                <a:ea typeface="+mn-ea"/>
                <a:cs typeface="+mn-cs"/>
              </a:rPr>
              <a:t> / </a:t>
            </a:r>
            <a:r>
              <a:rPr kumimoji="0" lang="en-GB" sz="1800" b="1" i="0" u="none" strike="noStrike" kern="0" cap="none" spc="0" normalizeH="0" baseline="0" noProof="0" err="1">
                <a:ln>
                  <a:noFill/>
                </a:ln>
                <a:effectLst/>
                <a:uLnTx/>
                <a:uFillTx/>
                <a:latin typeface="Century Gothic" panose="020F0302020204030204"/>
                <a:ea typeface="+mn-ea"/>
                <a:cs typeface="+mn-cs"/>
              </a:rPr>
              <a:t>sprechen</a:t>
            </a:r>
            <a:endParaRPr kumimoji="0" lang="en-GB" sz="1800" b="1" i="0" u="none" strike="noStrike" kern="0" cap="none" spc="0" normalizeH="0" baseline="0" noProof="0">
              <a:ln>
                <a:noFill/>
              </a:ln>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890D07F2-88A2-4BA1-BB14-04E992AED3E5}"/>
              </a:ext>
            </a:extLst>
          </p:cNvPr>
          <p:cNvSpPr/>
          <p:nvPr/>
        </p:nvSpPr>
        <p:spPr>
          <a:xfrm>
            <a:off x="713531" y="955240"/>
            <a:ext cx="1767022"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d_ _  A_ _e</a:t>
            </a:r>
          </a:p>
        </p:txBody>
      </p:sp>
      <p:sp>
        <p:nvSpPr>
          <p:cNvPr id="18" name="Rectangle 17">
            <a:extLst>
              <a:ext uri="{FF2B5EF4-FFF2-40B4-BE49-F238E27FC236}">
                <a16:creationId xmlns:a16="http://schemas.microsoft.com/office/drawing/2014/main" id="{6313F1DC-3233-4D2A-89AC-E092044730D1}"/>
              </a:ext>
            </a:extLst>
          </p:cNvPr>
          <p:cNvSpPr/>
          <p:nvPr/>
        </p:nvSpPr>
        <p:spPr>
          <a:xfrm>
            <a:off x="3550248" y="955240"/>
            <a:ext cx="2545752"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d_ _  G_ _ _ _ _ t</a:t>
            </a:r>
          </a:p>
        </p:txBody>
      </p:sp>
      <p:sp>
        <p:nvSpPr>
          <p:cNvPr id="19" name="Rectangle 18">
            <a:extLst>
              <a:ext uri="{FF2B5EF4-FFF2-40B4-BE49-F238E27FC236}">
                <a16:creationId xmlns:a16="http://schemas.microsoft.com/office/drawing/2014/main" id="{5FBAC6C6-7AA9-4B88-A1E4-ADB19ECFE618}"/>
              </a:ext>
            </a:extLst>
          </p:cNvPr>
          <p:cNvSpPr/>
          <p:nvPr/>
        </p:nvSpPr>
        <p:spPr>
          <a:xfrm>
            <a:off x="9877620" y="955240"/>
            <a:ext cx="1960942"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d_ _  M_ _ d</a:t>
            </a:r>
          </a:p>
        </p:txBody>
      </p:sp>
      <p:sp>
        <p:nvSpPr>
          <p:cNvPr id="20" name="Rectangle 19">
            <a:extLst>
              <a:ext uri="{FF2B5EF4-FFF2-40B4-BE49-F238E27FC236}">
                <a16:creationId xmlns:a16="http://schemas.microsoft.com/office/drawing/2014/main" id="{E0E09A23-09E4-440F-9034-BCE8794CFBE3}"/>
              </a:ext>
            </a:extLst>
          </p:cNvPr>
          <p:cNvSpPr/>
          <p:nvPr/>
        </p:nvSpPr>
        <p:spPr>
          <a:xfrm>
            <a:off x="621688" y="2675001"/>
            <a:ext cx="1936685"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d_ _  N_ _ e</a:t>
            </a:r>
          </a:p>
        </p:txBody>
      </p:sp>
      <p:sp>
        <p:nvSpPr>
          <p:cNvPr id="21" name="Rectangle 20">
            <a:extLst>
              <a:ext uri="{FF2B5EF4-FFF2-40B4-BE49-F238E27FC236}">
                <a16:creationId xmlns:a16="http://schemas.microsoft.com/office/drawing/2014/main" id="{A2F027AF-6019-4E24-9FA8-2663E022211D}"/>
              </a:ext>
            </a:extLst>
          </p:cNvPr>
          <p:cNvSpPr/>
          <p:nvPr/>
        </p:nvSpPr>
        <p:spPr>
          <a:xfrm>
            <a:off x="6908463" y="2663975"/>
            <a:ext cx="1724478"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ä_ _ _ _ _h</a:t>
            </a:r>
          </a:p>
        </p:txBody>
      </p:sp>
      <p:sp>
        <p:nvSpPr>
          <p:cNvPr id="22" name="Rectangle 21">
            <a:extLst>
              <a:ext uri="{FF2B5EF4-FFF2-40B4-BE49-F238E27FC236}">
                <a16:creationId xmlns:a16="http://schemas.microsoft.com/office/drawing/2014/main" id="{56298AF2-A234-4476-8859-F22FE6AD42EF}"/>
              </a:ext>
            </a:extLst>
          </p:cNvPr>
          <p:cNvSpPr/>
          <p:nvPr/>
        </p:nvSpPr>
        <p:spPr>
          <a:xfrm>
            <a:off x="9877620" y="2663975"/>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b_ _ _t</a:t>
            </a:r>
          </a:p>
        </p:txBody>
      </p:sp>
      <p:sp>
        <p:nvSpPr>
          <p:cNvPr id="23" name="Rectangle 22">
            <a:extLst>
              <a:ext uri="{FF2B5EF4-FFF2-40B4-BE49-F238E27FC236}">
                <a16:creationId xmlns:a16="http://schemas.microsoft.com/office/drawing/2014/main" id="{CC931A66-C137-4A89-916A-BC3FC4788372}"/>
              </a:ext>
            </a:extLst>
          </p:cNvPr>
          <p:cNvSpPr/>
          <p:nvPr/>
        </p:nvSpPr>
        <p:spPr>
          <a:xfrm>
            <a:off x="3810997" y="4334631"/>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black"/>
                </a:solidFill>
                <a:effectLst/>
                <a:uLnTx/>
                <a:uFillTx/>
                <a:latin typeface="Century Gothic" panose="020F0302020204030204"/>
                <a:ea typeface="+mn-ea"/>
                <a:cs typeface="+mn-cs"/>
              </a:rPr>
              <a:t>n_u</a:t>
            </a:r>
            <a:endPar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77D5E28-E49E-4BCC-8252-D3ED693F374E}"/>
              </a:ext>
            </a:extLst>
          </p:cNvPr>
          <p:cNvSpPr/>
          <p:nvPr/>
        </p:nvSpPr>
        <p:spPr>
          <a:xfrm>
            <a:off x="6908463" y="4334631"/>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r_ _d</a:t>
            </a:r>
          </a:p>
        </p:txBody>
      </p:sp>
      <p:sp>
        <p:nvSpPr>
          <p:cNvPr id="25" name="Rectangle 24">
            <a:extLst>
              <a:ext uri="{FF2B5EF4-FFF2-40B4-BE49-F238E27FC236}">
                <a16:creationId xmlns:a16="http://schemas.microsoft.com/office/drawing/2014/main" id="{E7115736-D93C-4C04-9926-94913A3960F8}"/>
              </a:ext>
            </a:extLst>
          </p:cNvPr>
          <p:cNvSpPr/>
          <p:nvPr/>
        </p:nvSpPr>
        <p:spPr>
          <a:xfrm>
            <a:off x="3550248" y="2675001"/>
            <a:ext cx="2410635"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d_ _  S_ _ _ _ _r</a:t>
            </a:r>
          </a:p>
        </p:txBody>
      </p:sp>
      <p:sp>
        <p:nvSpPr>
          <p:cNvPr id="26" name="Rectangle 25">
            <a:extLst>
              <a:ext uri="{FF2B5EF4-FFF2-40B4-BE49-F238E27FC236}">
                <a16:creationId xmlns:a16="http://schemas.microsoft.com/office/drawing/2014/main" id="{73E5B0A5-9C49-40B9-9295-CBB7F96085AD}"/>
              </a:ext>
            </a:extLst>
          </p:cNvPr>
          <p:cNvSpPr/>
          <p:nvPr/>
        </p:nvSpPr>
        <p:spPr>
          <a:xfrm>
            <a:off x="708633" y="4336760"/>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d_ _n</a:t>
            </a:r>
          </a:p>
        </p:txBody>
      </p:sp>
      <p:sp>
        <p:nvSpPr>
          <p:cNvPr id="27" name="Rectangle 26">
            <a:extLst>
              <a:ext uri="{FF2B5EF4-FFF2-40B4-BE49-F238E27FC236}">
                <a16:creationId xmlns:a16="http://schemas.microsoft.com/office/drawing/2014/main" id="{A906251C-DA18-452F-B9AD-10805279810E}"/>
              </a:ext>
            </a:extLst>
          </p:cNvPr>
          <p:cNvSpPr/>
          <p:nvPr/>
        </p:nvSpPr>
        <p:spPr>
          <a:xfrm>
            <a:off x="9872869" y="4334631"/>
            <a:ext cx="1620000"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black"/>
                </a:solidFill>
                <a:effectLst/>
                <a:uLnTx/>
                <a:uFillTx/>
                <a:latin typeface="Century Gothic" panose="020F0302020204030204"/>
                <a:ea typeface="+mn-ea"/>
                <a:cs typeface="+mn-cs"/>
              </a:rPr>
              <a:t>a_s</a:t>
            </a:r>
            <a:endPar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A551A800-6369-4D51-A299-3EBE5FE526C8}"/>
              </a:ext>
            </a:extLst>
          </p:cNvPr>
          <p:cNvSpPr/>
          <p:nvPr/>
        </p:nvSpPr>
        <p:spPr>
          <a:xfrm>
            <a:off x="6908463" y="942327"/>
            <a:ext cx="1828958" cy="566000"/>
          </a:xfrm>
          <a:prstGeom prst="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F0302020204030204"/>
                <a:ea typeface="+mn-ea"/>
                <a:cs typeface="+mn-cs"/>
              </a:rPr>
              <a:t>d_ _  H_ _r</a:t>
            </a:r>
          </a:p>
        </p:txBody>
      </p:sp>
      <p:sp>
        <p:nvSpPr>
          <p:cNvPr id="30" name="Call-out: Up Arrow 29">
            <a:extLst>
              <a:ext uri="{FF2B5EF4-FFF2-40B4-BE49-F238E27FC236}">
                <a16:creationId xmlns:a16="http://schemas.microsoft.com/office/drawing/2014/main" id="{54E03CF7-6BEB-4584-BDE9-A1738D47CDCE}"/>
              </a:ext>
            </a:extLst>
          </p:cNvPr>
          <p:cNvSpPr/>
          <p:nvPr/>
        </p:nvSpPr>
        <p:spPr>
          <a:xfrm>
            <a:off x="3921512" y="5374522"/>
            <a:ext cx="4348976" cy="881187"/>
          </a:xfrm>
          <a:custGeom>
            <a:avLst/>
            <a:gdLst>
              <a:gd name="connsiteX0" fmla="*/ 0 w 4348976"/>
              <a:gd name="connsiteY0" fmla="*/ 308618 h 881187"/>
              <a:gd name="connsiteX1" fmla="*/ 474798 w 4348976"/>
              <a:gd name="connsiteY1" fmla="*/ 308618 h 881187"/>
              <a:gd name="connsiteX2" fmla="*/ 1032170 w 4348976"/>
              <a:gd name="connsiteY2" fmla="*/ 308618 h 881187"/>
              <a:gd name="connsiteX3" fmla="*/ 1589542 w 4348976"/>
              <a:gd name="connsiteY3" fmla="*/ 308618 h 881187"/>
              <a:gd name="connsiteX4" fmla="*/ 2064340 w 4348976"/>
              <a:gd name="connsiteY4" fmla="*/ 308618 h 881187"/>
              <a:gd name="connsiteX5" fmla="*/ 2064340 w 4348976"/>
              <a:gd name="connsiteY5" fmla="*/ 220297 h 881187"/>
              <a:gd name="connsiteX6" fmla="*/ 1954191 w 4348976"/>
              <a:gd name="connsiteY6" fmla="*/ 220297 h 881187"/>
              <a:gd name="connsiteX7" fmla="*/ 2174488 w 4348976"/>
              <a:gd name="connsiteY7" fmla="*/ 0 h 881187"/>
              <a:gd name="connsiteX8" fmla="*/ 2394785 w 4348976"/>
              <a:gd name="connsiteY8" fmla="*/ 220297 h 881187"/>
              <a:gd name="connsiteX9" fmla="*/ 2284636 w 4348976"/>
              <a:gd name="connsiteY9" fmla="*/ 220297 h 881187"/>
              <a:gd name="connsiteX10" fmla="*/ 2284636 w 4348976"/>
              <a:gd name="connsiteY10" fmla="*/ 308618 h 881187"/>
              <a:gd name="connsiteX11" fmla="*/ 2738791 w 4348976"/>
              <a:gd name="connsiteY11" fmla="*/ 308618 h 881187"/>
              <a:gd name="connsiteX12" fmla="*/ 3254876 w 4348976"/>
              <a:gd name="connsiteY12" fmla="*/ 308618 h 881187"/>
              <a:gd name="connsiteX13" fmla="*/ 3729674 w 4348976"/>
              <a:gd name="connsiteY13" fmla="*/ 308618 h 881187"/>
              <a:gd name="connsiteX14" fmla="*/ 4348976 w 4348976"/>
              <a:gd name="connsiteY14" fmla="*/ 308618 h 881187"/>
              <a:gd name="connsiteX15" fmla="*/ 4348976 w 4348976"/>
              <a:gd name="connsiteY15" fmla="*/ 881187 h 881187"/>
              <a:gd name="connsiteX16" fmla="*/ 3935823 w 4348976"/>
              <a:gd name="connsiteY16" fmla="*/ 881187 h 881187"/>
              <a:gd name="connsiteX17" fmla="*/ 3392201 w 4348976"/>
              <a:gd name="connsiteY17" fmla="*/ 881187 h 881187"/>
              <a:gd name="connsiteX18" fmla="*/ 2979049 w 4348976"/>
              <a:gd name="connsiteY18" fmla="*/ 881187 h 881187"/>
              <a:gd name="connsiteX19" fmla="*/ 2348447 w 4348976"/>
              <a:gd name="connsiteY19" fmla="*/ 881187 h 881187"/>
              <a:gd name="connsiteX20" fmla="*/ 1761335 w 4348976"/>
              <a:gd name="connsiteY20" fmla="*/ 881187 h 881187"/>
              <a:gd name="connsiteX21" fmla="*/ 1174224 w 4348976"/>
              <a:gd name="connsiteY21" fmla="*/ 881187 h 881187"/>
              <a:gd name="connsiteX22" fmla="*/ 587112 w 4348976"/>
              <a:gd name="connsiteY22" fmla="*/ 881187 h 881187"/>
              <a:gd name="connsiteX23" fmla="*/ 0 w 4348976"/>
              <a:gd name="connsiteY23" fmla="*/ 881187 h 881187"/>
              <a:gd name="connsiteX24" fmla="*/ 0 w 4348976"/>
              <a:gd name="connsiteY24" fmla="*/ 308618 h 8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81187" fill="none" extrusionOk="0">
                <a:moveTo>
                  <a:pt x="0" y="308618"/>
                </a:moveTo>
                <a:cubicBezTo>
                  <a:pt x="203138" y="269000"/>
                  <a:pt x="310485" y="343719"/>
                  <a:pt x="474798" y="308618"/>
                </a:cubicBezTo>
                <a:cubicBezTo>
                  <a:pt x="639111" y="273517"/>
                  <a:pt x="896924" y="332753"/>
                  <a:pt x="1032170" y="308618"/>
                </a:cubicBezTo>
                <a:cubicBezTo>
                  <a:pt x="1167416" y="284483"/>
                  <a:pt x="1391698" y="352133"/>
                  <a:pt x="1589542" y="308618"/>
                </a:cubicBezTo>
                <a:cubicBezTo>
                  <a:pt x="1787386" y="265103"/>
                  <a:pt x="1870711" y="356089"/>
                  <a:pt x="2064340" y="308618"/>
                </a:cubicBezTo>
                <a:cubicBezTo>
                  <a:pt x="2054054" y="271834"/>
                  <a:pt x="2074736" y="243940"/>
                  <a:pt x="2064340" y="220297"/>
                </a:cubicBezTo>
                <a:cubicBezTo>
                  <a:pt x="2038462" y="222460"/>
                  <a:pt x="1981259" y="215323"/>
                  <a:pt x="1954191" y="220297"/>
                </a:cubicBezTo>
                <a:cubicBezTo>
                  <a:pt x="2030289" y="124454"/>
                  <a:pt x="2098388" y="105437"/>
                  <a:pt x="2174488" y="0"/>
                </a:cubicBezTo>
                <a:cubicBezTo>
                  <a:pt x="2276618" y="99053"/>
                  <a:pt x="2301309" y="131344"/>
                  <a:pt x="2394785" y="220297"/>
                </a:cubicBezTo>
                <a:cubicBezTo>
                  <a:pt x="2363108" y="230120"/>
                  <a:pt x="2332992" y="210331"/>
                  <a:pt x="2284636" y="220297"/>
                </a:cubicBezTo>
                <a:cubicBezTo>
                  <a:pt x="2285859" y="240426"/>
                  <a:pt x="2282705" y="282313"/>
                  <a:pt x="2284636" y="308618"/>
                </a:cubicBezTo>
                <a:cubicBezTo>
                  <a:pt x="2379654" y="275600"/>
                  <a:pt x="2540270" y="327067"/>
                  <a:pt x="2738791" y="308618"/>
                </a:cubicBezTo>
                <a:cubicBezTo>
                  <a:pt x="2937313" y="290169"/>
                  <a:pt x="3137786" y="321871"/>
                  <a:pt x="3254876" y="308618"/>
                </a:cubicBezTo>
                <a:cubicBezTo>
                  <a:pt x="3371966" y="295365"/>
                  <a:pt x="3596786" y="341922"/>
                  <a:pt x="3729674" y="308618"/>
                </a:cubicBezTo>
                <a:cubicBezTo>
                  <a:pt x="3862562" y="275314"/>
                  <a:pt x="4216033" y="312152"/>
                  <a:pt x="4348976" y="308618"/>
                </a:cubicBezTo>
                <a:cubicBezTo>
                  <a:pt x="4349137" y="585826"/>
                  <a:pt x="4339707" y="675966"/>
                  <a:pt x="4348976" y="881187"/>
                </a:cubicBezTo>
                <a:cubicBezTo>
                  <a:pt x="4233915" y="918489"/>
                  <a:pt x="4122661" y="861016"/>
                  <a:pt x="3935823" y="881187"/>
                </a:cubicBezTo>
                <a:cubicBezTo>
                  <a:pt x="3748985" y="901358"/>
                  <a:pt x="3540840" y="858780"/>
                  <a:pt x="3392201" y="881187"/>
                </a:cubicBezTo>
                <a:cubicBezTo>
                  <a:pt x="3243562" y="903594"/>
                  <a:pt x="3081043" y="840570"/>
                  <a:pt x="2979049" y="881187"/>
                </a:cubicBezTo>
                <a:cubicBezTo>
                  <a:pt x="2877055" y="921804"/>
                  <a:pt x="2485780" y="860547"/>
                  <a:pt x="2348447" y="881187"/>
                </a:cubicBezTo>
                <a:cubicBezTo>
                  <a:pt x="2211114" y="901827"/>
                  <a:pt x="2052930" y="819951"/>
                  <a:pt x="1761335" y="881187"/>
                </a:cubicBezTo>
                <a:cubicBezTo>
                  <a:pt x="1469740" y="942423"/>
                  <a:pt x="1413377" y="844665"/>
                  <a:pt x="1174224" y="881187"/>
                </a:cubicBezTo>
                <a:cubicBezTo>
                  <a:pt x="935071" y="917709"/>
                  <a:pt x="827740" y="864450"/>
                  <a:pt x="587112" y="881187"/>
                </a:cubicBezTo>
                <a:cubicBezTo>
                  <a:pt x="346484" y="897924"/>
                  <a:pt x="211963" y="832171"/>
                  <a:pt x="0" y="881187"/>
                </a:cubicBezTo>
                <a:cubicBezTo>
                  <a:pt x="-15664" y="759793"/>
                  <a:pt x="31126" y="487949"/>
                  <a:pt x="0" y="308618"/>
                </a:cubicBezTo>
                <a:close/>
              </a:path>
              <a:path w="4348976" h="881187" stroke="0" extrusionOk="0">
                <a:moveTo>
                  <a:pt x="0" y="308618"/>
                </a:moveTo>
                <a:cubicBezTo>
                  <a:pt x="161049" y="255883"/>
                  <a:pt x="374661" y="342563"/>
                  <a:pt x="536728" y="308618"/>
                </a:cubicBezTo>
                <a:cubicBezTo>
                  <a:pt x="698795" y="274673"/>
                  <a:pt x="870313" y="311302"/>
                  <a:pt x="990883" y="308618"/>
                </a:cubicBezTo>
                <a:cubicBezTo>
                  <a:pt x="1111454" y="305934"/>
                  <a:pt x="1275638" y="342470"/>
                  <a:pt x="1506968" y="308618"/>
                </a:cubicBezTo>
                <a:cubicBezTo>
                  <a:pt x="1738299" y="274766"/>
                  <a:pt x="1915112" y="345970"/>
                  <a:pt x="2064340" y="308618"/>
                </a:cubicBezTo>
                <a:cubicBezTo>
                  <a:pt x="2062427" y="287816"/>
                  <a:pt x="2072655" y="257080"/>
                  <a:pt x="2064340" y="220297"/>
                </a:cubicBezTo>
                <a:cubicBezTo>
                  <a:pt x="2040355" y="227759"/>
                  <a:pt x="1996359" y="216363"/>
                  <a:pt x="1954191" y="220297"/>
                </a:cubicBezTo>
                <a:cubicBezTo>
                  <a:pt x="2039069" y="114864"/>
                  <a:pt x="2113434" y="108837"/>
                  <a:pt x="2174488" y="0"/>
                </a:cubicBezTo>
                <a:cubicBezTo>
                  <a:pt x="2271280" y="92786"/>
                  <a:pt x="2296562" y="156065"/>
                  <a:pt x="2394785" y="220297"/>
                </a:cubicBezTo>
                <a:cubicBezTo>
                  <a:pt x="2365289" y="226047"/>
                  <a:pt x="2322368" y="210835"/>
                  <a:pt x="2284636" y="220297"/>
                </a:cubicBezTo>
                <a:cubicBezTo>
                  <a:pt x="2288159" y="239196"/>
                  <a:pt x="2278803" y="276677"/>
                  <a:pt x="2284636" y="308618"/>
                </a:cubicBezTo>
                <a:cubicBezTo>
                  <a:pt x="2439212" y="272325"/>
                  <a:pt x="2718579" y="318320"/>
                  <a:pt x="2842008" y="308618"/>
                </a:cubicBezTo>
                <a:cubicBezTo>
                  <a:pt x="2965437" y="298916"/>
                  <a:pt x="3188244" y="357743"/>
                  <a:pt x="3316806" y="308618"/>
                </a:cubicBezTo>
                <a:cubicBezTo>
                  <a:pt x="3445368" y="259493"/>
                  <a:pt x="3686131" y="353640"/>
                  <a:pt x="3791604" y="308618"/>
                </a:cubicBezTo>
                <a:cubicBezTo>
                  <a:pt x="3897077" y="263596"/>
                  <a:pt x="4207161" y="338472"/>
                  <a:pt x="4348976" y="308618"/>
                </a:cubicBezTo>
                <a:cubicBezTo>
                  <a:pt x="4388509" y="488790"/>
                  <a:pt x="4284119" y="745630"/>
                  <a:pt x="4348976" y="881187"/>
                </a:cubicBezTo>
                <a:cubicBezTo>
                  <a:pt x="4092010" y="942705"/>
                  <a:pt x="3854726" y="828181"/>
                  <a:pt x="3718374" y="881187"/>
                </a:cubicBezTo>
                <a:cubicBezTo>
                  <a:pt x="3582022" y="934193"/>
                  <a:pt x="3414132" y="865999"/>
                  <a:pt x="3261732" y="881187"/>
                </a:cubicBezTo>
                <a:cubicBezTo>
                  <a:pt x="3109332" y="896375"/>
                  <a:pt x="2809034" y="857205"/>
                  <a:pt x="2674620" y="881187"/>
                </a:cubicBezTo>
                <a:cubicBezTo>
                  <a:pt x="2540206" y="905169"/>
                  <a:pt x="2362607" y="849114"/>
                  <a:pt x="2130998" y="881187"/>
                </a:cubicBezTo>
                <a:cubicBezTo>
                  <a:pt x="1899389" y="913260"/>
                  <a:pt x="1801943" y="824374"/>
                  <a:pt x="1587376" y="881187"/>
                </a:cubicBezTo>
                <a:cubicBezTo>
                  <a:pt x="1372809" y="938000"/>
                  <a:pt x="1257136" y="874055"/>
                  <a:pt x="1087244" y="881187"/>
                </a:cubicBezTo>
                <a:cubicBezTo>
                  <a:pt x="917352" y="888319"/>
                  <a:pt x="781575" y="862718"/>
                  <a:pt x="630602" y="881187"/>
                </a:cubicBezTo>
                <a:cubicBezTo>
                  <a:pt x="479629" y="899656"/>
                  <a:pt x="261933" y="865636"/>
                  <a:pt x="0" y="881187"/>
                </a:cubicBezTo>
                <a:cubicBezTo>
                  <a:pt x="-1409" y="643618"/>
                  <a:pt x="61311" y="467014"/>
                  <a:pt x="0" y="308618"/>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new</a:t>
            </a:r>
          </a:p>
        </p:txBody>
      </p:sp>
      <p:pic>
        <p:nvPicPr>
          <p:cNvPr id="32" name="Picture 31" descr="A red flag with yellow text&#10;&#10;Description automatically generated">
            <a:extLst>
              <a:ext uri="{FF2B5EF4-FFF2-40B4-BE49-F238E27FC236}">
                <a16:creationId xmlns:a16="http://schemas.microsoft.com/office/drawing/2014/main" id="{23F1E902-B168-483D-A324-6798594D4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613" y="4617631"/>
            <a:ext cx="779444" cy="713678"/>
          </a:xfrm>
          <a:prstGeom prst="rect">
            <a:avLst/>
          </a:prstGeom>
        </p:spPr>
      </p:pic>
      <p:sp>
        <p:nvSpPr>
          <p:cNvPr id="33" name="Call-out: Up Arrow 32">
            <a:extLst>
              <a:ext uri="{FF2B5EF4-FFF2-40B4-BE49-F238E27FC236}">
                <a16:creationId xmlns:a16="http://schemas.microsoft.com/office/drawing/2014/main" id="{59D378C9-C4A9-4E17-8F16-3AC62D6A0F85}"/>
              </a:ext>
            </a:extLst>
          </p:cNvPr>
          <p:cNvSpPr/>
          <p:nvPr/>
        </p:nvSpPr>
        <p:spPr>
          <a:xfrm>
            <a:off x="3921512" y="5388386"/>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mouth</a:t>
            </a:r>
          </a:p>
        </p:txBody>
      </p:sp>
      <p:pic>
        <p:nvPicPr>
          <p:cNvPr id="34" name="Picture 33" descr="A picture containing clock&#10;&#10;Description automatically generated">
            <a:extLst>
              <a:ext uri="{FF2B5EF4-FFF2-40B4-BE49-F238E27FC236}">
                <a16:creationId xmlns:a16="http://schemas.microsoft.com/office/drawing/2014/main" id="{69ED48C0-5972-4256-A35D-3C33BB9073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8717" y="1585438"/>
            <a:ext cx="1032287" cy="774216"/>
          </a:xfrm>
          <a:prstGeom prst="rect">
            <a:avLst/>
          </a:prstGeom>
        </p:spPr>
      </p:pic>
      <p:pic>
        <p:nvPicPr>
          <p:cNvPr id="35" name="Picture 34" descr="A close up of a logo&#10;&#10;Description automatically generated">
            <a:extLst>
              <a:ext uri="{FF2B5EF4-FFF2-40B4-BE49-F238E27FC236}">
                <a16:creationId xmlns:a16="http://schemas.microsoft.com/office/drawing/2014/main" id="{DF106A54-7215-4093-9EC1-150723646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2406" y="1565277"/>
            <a:ext cx="780528" cy="546370"/>
          </a:xfrm>
          <a:prstGeom prst="rect">
            <a:avLst/>
          </a:prstGeom>
        </p:spPr>
      </p:pic>
      <p:pic>
        <p:nvPicPr>
          <p:cNvPr id="36" name="Graphic 35" descr="Nose">
            <a:extLst>
              <a:ext uri="{FF2B5EF4-FFF2-40B4-BE49-F238E27FC236}">
                <a16:creationId xmlns:a16="http://schemas.microsoft.com/office/drawing/2014/main" id="{4D9E1080-72AF-4E7B-844E-85785003F3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9667" y="3257510"/>
            <a:ext cx="749078" cy="749078"/>
          </a:xfrm>
          <a:prstGeom prst="rect">
            <a:avLst/>
          </a:prstGeom>
        </p:spPr>
      </p:pic>
      <p:pic>
        <p:nvPicPr>
          <p:cNvPr id="37" name="Picture 36" descr="A picture containing dark, black, food, animal&#10;&#10;Description automatically generated">
            <a:extLst>
              <a:ext uri="{FF2B5EF4-FFF2-40B4-BE49-F238E27FC236}">
                <a16:creationId xmlns:a16="http://schemas.microsoft.com/office/drawing/2014/main" id="{19BFE1BE-B1A3-46A4-971A-A1A8578A3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4513" y="1415868"/>
            <a:ext cx="927899" cy="774216"/>
          </a:xfrm>
          <a:prstGeom prst="rect">
            <a:avLst/>
          </a:prstGeom>
        </p:spPr>
      </p:pic>
      <p:pic>
        <p:nvPicPr>
          <p:cNvPr id="38" name="Graphic 37" descr="Eyes">
            <a:extLst>
              <a:ext uri="{FF2B5EF4-FFF2-40B4-BE49-F238E27FC236}">
                <a16:creationId xmlns:a16="http://schemas.microsoft.com/office/drawing/2014/main" id="{C5358743-5E3D-465B-AD9F-7E021F917CD4}"/>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1851" t="30030" b="24521"/>
          <a:stretch/>
        </p:blipFill>
        <p:spPr>
          <a:xfrm>
            <a:off x="1252876" y="1744979"/>
            <a:ext cx="688467" cy="649853"/>
          </a:xfrm>
          <a:prstGeom prst="rect">
            <a:avLst/>
          </a:prstGeom>
        </p:spPr>
      </p:pic>
      <p:sp>
        <p:nvSpPr>
          <p:cNvPr id="50" name="Oval 49">
            <a:extLst>
              <a:ext uri="{FF2B5EF4-FFF2-40B4-BE49-F238E27FC236}">
                <a16:creationId xmlns:a16="http://schemas.microsoft.com/office/drawing/2014/main" id="{EDBCF104-0325-434B-AA82-AE8373CE57CE}"/>
              </a:ext>
            </a:extLst>
          </p:cNvPr>
          <p:cNvSpPr/>
          <p:nvPr/>
        </p:nvSpPr>
        <p:spPr>
          <a:xfrm>
            <a:off x="7495309" y="4974470"/>
            <a:ext cx="687100" cy="566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descr="A cartoon of a child reading a book&#10;&#10;Description automatically generated">
            <a:extLst>
              <a:ext uri="{FF2B5EF4-FFF2-40B4-BE49-F238E27FC236}">
                <a16:creationId xmlns:a16="http://schemas.microsoft.com/office/drawing/2014/main" id="{CF2CA6AE-4489-4CD7-B476-C5A245DC67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38717" y="3158110"/>
            <a:ext cx="1002417" cy="878681"/>
          </a:xfrm>
          <a:prstGeom prst="rect">
            <a:avLst/>
          </a:prstGeom>
        </p:spPr>
      </p:pic>
      <p:sp>
        <p:nvSpPr>
          <p:cNvPr id="57" name="Rectangle 56">
            <a:extLst>
              <a:ext uri="{FF2B5EF4-FFF2-40B4-BE49-F238E27FC236}">
                <a16:creationId xmlns:a16="http://schemas.microsoft.com/office/drawing/2014/main" id="{ADAA5C72-4B7E-4CB6-AD6D-2F128E2BA6AA}"/>
              </a:ext>
            </a:extLst>
          </p:cNvPr>
          <p:cNvSpPr/>
          <p:nvPr/>
        </p:nvSpPr>
        <p:spPr>
          <a:xfrm>
            <a:off x="10270584" y="4926721"/>
            <a:ext cx="946093" cy="923330"/>
          </a:xfrm>
          <a:prstGeom prst="rect">
            <a:avLst/>
          </a:prstGeom>
          <a:noFill/>
        </p:spPr>
        <p:txBody>
          <a:bodyPr wrap="none" lIns="91440" tIns="45720" rIns="91440" bIns="45720">
            <a:spAutoFit/>
          </a:bodyPr>
          <a:lstStyle/>
          <a:p>
            <a:pPr algn="ctr"/>
            <a:r>
              <a:rPr lang="en-GB"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a:t>
            </a:r>
          </a:p>
        </p:txBody>
      </p:sp>
      <p:sp>
        <p:nvSpPr>
          <p:cNvPr id="58" name="Call-out: Up Arrow 57">
            <a:extLst>
              <a:ext uri="{FF2B5EF4-FFF2-40B4-BE49-F238E27FC236}">
                <a16:creationId xmlns:a16="http://schemas.microsoft.com/office/drawing/2014/main" id="{F82B2142-B484-492E-A896-8BB50616825C}"/>
              </a:ext>
            </a:extLst>
          </p:cNvPr>
          <p:cNvSpPr/>
          <p:nvPr/>
        </p:nvSpPr>
        <p:spPr>
          <a:xfrm>
            <a:off x="3921512" y="5402250"/>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as</a:t>
            </a:r>
          </a:p>
        </p:txBody>
      </p:sp>
      <p:sp>
        <p:nvSpPr>
          <p:cNvPr id="59" name="Call-out: Up Arrow 58">
            <a:extLst>
              <a:ext uri="{FF2B5EF4-FFF2-40B4-BE49-F238E27FC236}">
                <a16:creationId xmlns:a16="http://schemas.microsoft.com/office/drawing/2014/main" id="{DF303798-4F11-440D-A427-FE21BAC9F568}"/>
              </a:ext>
            </a:extLst>
          </p:cNvPr>
          <p:cNvSpPr/>
          <p:nvPr/>
        </p:nvSpPr>
        <p:spPr>
          <a:xfrm>
            <a:off x="3926888" y="5392522"/>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pupil</a:t>
            </a:r>
          </a:p>
        </p:txBody>
      </p:sp>
      <p:sp>
        <p:nvSpPr>
          <p:cNvPr id="60" name="Call-out: Up Arrow 59">
            <a:extLst>
              <a:ext uri="{FF2B5EF4-FFF2-40B4-BE49-F238E27FC236}">
                <a16:creationId xmlns:a16="http://schemas.microsoft.com/office/drawing/2014/main" id="{6C80E9C4-12EF-48F7-9D8D-7A635DA9C2B4}"/>
              </a:ext>
            </a:extLst>
          </p:cNvPr>
          <p:cNvSpPr/>
          <p:nvPr/>
        </p:nvSpPr>
        <p:spPr>
          <a:xfrm>
            <a:off x="3921512" y="5378729"/>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hair</a:t>
            </a:r>
          </a:p>
        </p:txBody>
      </p:sp>
      <p:sp>
        <p:nvSpPr>
          <p:cNvPr id="61" name="Call-out: Up Arrow 60">
            <a:extLst>
              <a:ext uri="{FF2B5EF4-FFF2-40B4-BE49-F238E27FC236}">
                <a16:creationId xmlns:a16="http://schemas.microsoft.com/office/drawing/2014/main" id="{67C682CF-28D6-4D87-96F9-744615DAA34F}"/>
              </a:ext>
            </a:extLst>
          </p:cNvPr>
          <p:cNvSpPr/>
          <p:nvPr/>
        </p:nvSpPr>
        <p:spPr>
          <a:xfrm>
            <a:off x="3932264" y="5394979"/>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nose</a:t>
            </a:r>
          </a:p>
        </p:txBody>
      </p:sp>
      <p:sp>
        <p:nvSpPr>
          <p:cNvPr id="62" name="Call-out: Up Arrow 61">
            <a:extLst>
              <a:ext uri="{FF2B5EF4-FFF2-40B4-BE49-F238E27FC236}">
                <a16:creationId xmlns:a16="http://schemas.microsoft.com/office/drawing/2014/main" id="{DB2A369D-6C2E-467D-8B4D-2DB66BE48811}"/>
              </a:ext>
            </a:extLst>
          </p:cNvPr>
          <p:cNvSpPr/>
          <p:nvPr/>
        </p:nvSpPr>
        <p:spPr>
          <a:xfrm>
            <a:off x="3929576" y="5381396"/>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round</a:t>
            </a:r>
          </a:p>
        </p:txBody>
      </p:sp>
      <p:sp>
        <p:nvSpPr>
          <p:cNvPr id="63" name="Call-out: Up Arrow 62">
            <a:extLst>
              <a:ext uri="{FF2B5EF4-FFF2-40B4-BE49-F238E27FC236}">
                <a16:creationId xmlns:a16="http://schemas.microsoft.com/office/drawing/2014/main" id="{C9BEBBB0-CB6B-4F5E-A25E-9B7C734681C1}"/>
              </a:ext>
            </a:extLst>
          </p:cNvPr>
          <p:cNvSpPr/>
          <p:nvPr/>
        </p:nvSpPr>
        <p:spPr>
          <a:xfrm>
            <a:off x="3926888" y="5387708"/>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wide</a:t>
            </a:r>
          </a:p>
        </p:txBody>
      </p:sp>
      <p:pic>
        <p:nvPicPr>
          <p:cNvPr id="64" name="Picture 63">
            <a:extLst>
              <a:ext uri="{FF2B5EF4-FFF2-40B4-BE49-F238E27FC236}">
                <a16:creationId xmlns:a16="http://schemas.microsoft.com/office/drawing/2014/main" id="{41392362-6304-46E6-9726-91CDD7A6C39A}"/>
              </a:ext>
            </a:extLst>
          </p:cNvPr>
          <p:cNvPicPr>
            <a:picLocks noChangeAspect="1"/>
          </p:cNvPicPr>
          <p:nvPr/>
        </p:nvPicPr>
        <p:blipFill>
          <a:blip r:embed="rId12"/>
          <a:stretch>
            <a:fillRect/>
          </a:stretch>
        </p:blipFill>
        <p:spPr>
          <a:xfrm>
            <a:off x="9476039" y="3360133"/>
            <a:ext cx="2481287" cy="774259"/>
          </a:xfrm>
          <a:prstGeom prst="rect">
            <a:avLst/>
          </a:prstGeom>
        </p:spPr>
      </p:pic>
      <p:sp>
        <p:nvSpPr>
          <p:cNvPr id="65" name="Call-out: Up Arrow 64">
            <a:extLst>
              <a:ext uri="{FF2B5EF4-FFF2-40B4-BE49-F238E27FC236}">
                <a16:creationId xmlns:a16="http://schemas.microsoft.com/office/drawing/2014/main" id="{2E08072F-92FD-44DA-A0FD-C502FCF80993}"/>
              </a:ext>
            </a:extLst>
          </p:cNvPr>
          <p:cNvSpPr/>
          <p:nvPr/>
        </p:nvSpPr>
        <p:spPr>
          <a:xfrm>
            <a:off x="3923196" y="5403393"/>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eye</a:t>
            </a:r>
          </a:p>
        </p:txBody>
      </p:sp>
      <p:sp>
        <p:nvSpPr>
          <p:cNvPr id="66" name="Call-out: Up Arrow 65">
            <a:extLst>
              <a:ext uri="{FF2B5EF4-FFF2-40B4-BE49-F238E27FC236}">
                <a16:creationId xmlns:a16="http://schemas.microsoft.com/office/drawing/2014/main" id="{7F9F12C1-2DD9-452B-AE63-67781A406317}"/>
              </a:ext>
            </a:extLst>
          </p:cNvPr>
          <p:cNvSpPr/>
          <p:nvPr/>
        </p:nvSpPr>
        <p:spPr>
          <a:xfrm>
            <a:off x="3918824" y="5401107"/>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thin</a:t>
            </a:r>
          </a:p>
        </p:txBody>
      </p:sp>
      <p:pic>
        <p:nvPicPr>
          <p:cNvPr id="67" name="Picture 66">
            <a:extLst>
              <a:ext uri="{FF2B5EF4-FFF2-40B4-BE49-F238E27FC236}">
                <a16:creationId xmlns:a16="http://schemas.microsoft.com/office/drawing/2014/main" id="{6604C900-4E57-478E-9BDC-059E33117DA7}"/>
              </a:ext>
            </a:extLst>
          </p:cNvPr>
          <p:cNvPicPr>
            <a:picLocks noChangeAspect="1"/>
          </p:cNvPicPr>
          <p:nvPr/>
        </p:nvPicPr>
        <p:blipFill>
          <a:blip r:embed="rId13"/>
          <a:stretch>
            <a:fillRect/>
          </a:stretch>
        </p:blipFill>
        <p:spPr>
          <a:xfrm>
            <a:off x="1406890" y="5087985"/>
            <a:ext cx="237765" cy="762066"/>
          </a:xfrm>
          <a:prstGeom prst="rect">
            <a:avLst/>
          </a:prstGeom>
        </p:spPr>
      </p:pic>
      <p:sp>
        <p:nvSpPr>
          <p:cNvPr id="68" name="Call-out: Up Arrow 67">
            <a:extLst>
              <a:ext uri="{FF2B5EF4-FFF2-40B4-BE49-F238E27FC236}">
                <a16:creationId xmlns:a16="http://schemas.microsoft.com/office/drawing/2014/main" id="{A959C165-25B7-4716-B39B-0248955F92CA}"/>
              </a:ext>
            </a:extLst>
          </p:cNvPr>
          <p:cNvSpPr/>
          <p:nvPr/>
        </p:nvSpPr>
        <p:spPr>
          <a:xfrm>
            <a:off x="3925204" y="5387030"/>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(the) face</a:t>
            </a:r>
          </a:p>
        </p:txBody>
      </p:sp>
      <p:sp>
        <p:nvSpPr>
          <p:cNvPr id="69" name="Call-out: Up Arrow 68">
            <a:extLst>
              <a:ext uri="{FF2B5EF4-FFF2-40B4-BE49-F238E27FC236}">
                <a16:creationId xmlns:a16="http://schemas.microsoft.com/office/drawing/2014/main" id="{484136C8-424E-4073-8A7B-A6F16D5748D4}"/>
              </a:ext>
            </a:extLst>
          </p:cNvPr>
          <p:cNvSpPr/>
          <p:nvPr/>
        </p:nvSpPr>
        <p:spPr>
          <a:xfrm>
            <a:off x="3922516" y="5382712"/>
            <a:ext cx="4348976" cy="864866"/>
          </a:xfrm>
          <a:custGeom>
            <a:avLst/>
            <a:gdLst>
              <a:gd name="connsiteX0" fmla="*/ 0 w 4348976"/>
              <a:gd name="connsiteY0" fmla="*/ 302902 h 864866"/>
              <a:gd name="connsiteX1" fmla="*/ 475267 w 4348976"/>
              <a:gd name="connsiteY1" fmla="*/ 302902 h 864866"/>
              <a:gd name="connsiteX2" fmla="*/ 1033190 w 4348976"/>
              <a:gd name="connsiteY2" fmla="*/ 302902 h 864866"/>
              <a:gd name="connsiteX3" fmla="*/ 1591113 w 4348976"/>
              <a:gd name="connsiteY3" fmla="*/ 302902 h 864866"/>
              <a:gd name="connsiteX4" fmla="*/ 2066380 w 4348976"/>
              <a:gd name="connsiteY4" fmla="*/ 302902 h 864866"/>
              <a:gd name="connsiteX5" fmla="*/ 2066380 w 4348976"/>
              <a:gd name="connsiteY5" fmla="*/ 216217 h 864866"/>
              <a:gd name="connsiteX6" fmla="*/ 1958272 w 4348976"/>
              <a:gd name="connsiteY6" fmla="*/ 216217 h 864866"/>
              <a:gd name="connsiteX7" fmla="*/ 2174488 w 4348976"/>
              <a:gd name="connsiteY7" fmla="*/ 0 h 864866"/>
              <a:gd name="connsiteX8" fmla="*/ 2390705 w 4348976"/>
              <a:gd name="connsiteY8" fmla="*/ 216217 h 864866"/>
              <a:gd name="connsiteX9" fmla="*/ 2282596 w 4348976"/>
              <a:gd name="connsiteY9" fmla="*/ 216217 h 864866"/>
              <a:gd name="connsiteX10" fmla="*/ 2282596 w 4348976"/>
              <a:gd name="connsiteY10" fmla="*/ 302902 h 864866"/>
              <a:gd name="connsiteX11" fmla="*/ 2737200 w 4348976"/>
              <a:gd name="connsiteY11" fmla="*/ 302902 h 864866"/>
              <a:gd name="connsiteX12" fmla="*/ 3253795 w 4348976"/>
              <a:gd name="connsiteY12" fmla="*/ 302902 h 864866"/>
              <a:gd name="connsiteX13" fmla="*/ 3729062 w 4348976"/>
              <a:gd name="connsiteY13" fmla="*/ 302902 h 864866"/>
              <a:gd name="connsiteX14" fmla="*/ 4348976 w 4348976"/>
              <a:gd name="connsiteY14" fmla="*/ 302902 h 864866"/>
              <a:gd name="connsiteX15" fmla="*/ 4348976 w 4348976"/>
              <a:gd name="connsiteY15" fmla="*/ 864866 h 864866"/>
              <a:gd name="connsiteX16" fmla="*/ 3935823 w 4348976"/>
              <a:gd name="connsiteY16" fmla="*/ 864866 h 864866"/>
              <a:gd name="connsiteX17" fmla="*/ 3392201 w 4348976"/>
              <a:gd name="connsiteY17" fmla="*/ 864866 h 864866"/>
              <a:gd name="connsiteX18" fmla="*/ 2979049 w 4348976"/>
              <a:gd name="connsiteY18" fmla="*/ 864866 h 864866"/>
              <a:gd name="connsiteX19" fmla="*/ 2348447 w 4348976"/>
              <a:gd name="connsiteY19" fmla="*/ 864866 h 864866"/>
              <a:gd name="connsiteX20" fmla="*/ 1761335 w 4348976"/>
              <a:gd name="connsiteY20" fmla="*/ 864866 h 864866"/>
              <a:gd name="connsiteX21" fmla="*/ 1174224 w 4348976"/>
              <a:gd name="connsiteY21" fmla="*/ 864866 h 864866"/>
              <a:gd name="connsiteX22" fmla="*/ 587112 w 4348976"/>
              <a:gd name="connsiteY22" fmla="*/ 864866 h 864866"/>
              <a:gd name="connsiteX23" fmla="*/ 0 w 4348976"/>
              <a:gd name="connsiteY23" fmla="*/ 864866 h 864866"/>
              <a:gd name="connsiteX24" fmla="*/ 0 w 4348976"/>
              <a:gd name="connsiteY24" fmla="*/ 302902 h 86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8976" h="864866" fill="none" extrusionOk="0">
                <a:moveTo>
                  <a:pt x="0" y="302902"/>
                </a:moveTo>
                <a:cubicBezTo>
                  <a:pt x="121711" y="280581"/>
                  <a:pt x="308628" y="357036"/>
                  <a:pt x="475267" y="302902"/>
                </a:cubicBezTo>
                <a:cubicBezTo>
                  <a:pt x="641906" y="248768"/>
                  <a:pt x="809253" y="316485"/>
                  <a:pt x="1033190" y="302902"/>
                </a:cubicBezTo>
                <a:cubicBezTo>
                  <a:pt x="1257127" y="289319"/>
                  <a:pt x="1315750" y="350558"/>
                  <a:pt x="1591113" y="302902"/>
                </a:cubicBezTo>
                <a:cubicBezTo>
                  <a:pt x="1866476" y="255246"/>
                  <a:pt x="1925141" y="350139"/>
                  <a:pt x="2066380" y="302902"/>
                </a:cubicBezTo>
                <a:cubicBezTo>
                  <a:pt x="2061163" y="280567"/>
                  <a:pt x="2070289" y="249224"/>
                  <a:pt x="2066380" y="216217"/>
                </a:cubicBezTo>
                <a:cubicBezTo>
                  <a:pt x="2019188" y="228785"/>
                  <a:pt x="1984379" y="209304"/>
                  <a:pt x="1958272" y="216217"/>
                </a:cubicBezTo>
                <a:cubicBezTo>
                  <a:pt x="2005148" y="124997"/>
                  <a:pt x="2109013" y="107099"/>
                  <a:pt x="2174488" y="0"/>
                </a:cubicBezTo>
                <a:cubicBezTo>
                  <a:pt x="2262344" y="75946"/>
                  <a:pt x="2311342" y="139300"/>
                  <a:pt x="2390705" y="216217"/>
                </a:cubicBezTo>
                <a:cubicBezTo>
                  <a:pt x="2338505" y="224388"/>
                  <a:pt x="2316689" y="212259"/>
                  <a:pt x="2282596" y="216217"/>
                </a:cubicBezTo>
                <a:cubicBezTo>
                  <a:pt x="2291325" y="257946"/>
                  <a:pt x="2282261" y="266154"/>
                  <a:pt x="2282596" y="302902"/>
                </a:cubicBezTo>
                <a:cubicBezTo>
                  <a:pt x="2497092" y="264226"/>
                  <a:pt x="2640353" y="344156"/>
                  <a:pt x="2737200" y="302902"/>
                </a:cubicBezTo>
                <a:cubicBezTo>
                  <a:pt x="2834047" y="261648"/>
                  <a:pt x="3075213" y="335301"/>
                  <a:pt x="3253795" y="302902"/>
                </a:cubicBezTo>
                <a:cubicBezTo>
                  <a:pt x="3432377" y="270503"/>
                  <a:pt x="3535332" y="346287"/>
                  <a:pt x="3729062" y="302902"/>
                </a:cubicBezTo>
                <a:cubicBezTo>
                  <a:pt x="3922792" y="259517"/>
                  <a:pt x="4193305" y="348741"/>
                  <a:pt x="4348976" y="302902"/>
                </a:cubicBezTo>
                <a:cubicBezTo>
                  <a:pt x="4375062" y="494632"/>
                  <a:pt x="4294184" y="701023"/>
                  <a:pt x="4348976" y="864866"/>
                </a:cubicBezTo>
                <a:cubicBezTo>
                  <a:pt x="4233915" y="902168"/>
                  <a:pt x="4122661" y="844695"/>
                  <a:pt x="3935823" y="864866"/>
                </a:cubicBezTo>
                <a:cubicBezTo>
                  <a:pt x="3748985" y="885037"/>
                  <a:pt x="3540840" y="842459"/>
                  <a:pt x="3392201" y="864866"/>
                </a:cubicBezTo>
                <a:cubicBezTo>
                  <a:pt x="3243562" y="887273"/>
                  <a:pt x="3081043" y="824249"/>
                  <a:pt x="2979049" y="864866"/>
                </a:cubicBezTo>
                <a:cubicBezTo>
                  <a:pt x="2877055" y="905483"/>
                  <a:pt x="2485780" y="844226"/>
                  <a:pt x="2348447" y="864866"/>
                </a:cubicBezTo>
                <a:cubicBezTo>
                  <a:pt x="2211114" y="885506"/>
                  <a:pt x="2052930" y="803630"/>
                  <a:pt x="1761335" y="864866"/>
                </a:cubicBezTo>
                <a:cubicBezTo>
                  <a:pt x="1469740" y="926102"/>
                  <a:pt x="1413377" y="828344"/>
                  <a:pt x="1174224" y="864866"/>
                </a:cubicBezTo>
                <a:cubicBezTo>
                  <a:pt x="935071" y="901388"/>
                  <a:pt x="827740" y="848129"/>
                  <a:pt x="587112" y="864866"/>
                </a:cubicBezTo>
                <a:cubicBezTo>
                  <a:pt x="346484" y="881603"/>
                  <a:pt x="211963" y="815850"/>
                  <a:pt x="0" y="864866"/>
                </a:cubicBezTo>
                <a:cubicBezTo>
                  <a:pt x="-31916" y="656228"/>
                  <a:pt x="27344" y="553626"/>
                  <a:pt x="0" y="302902"/>
                </a:cubicBezTo>
                <a:close/>
              </a:path>
              <a:path w="4348976" h="864866" stroke="0" extrusionOk="0">
                <a:moveTo>
                  <a:pt x="0" y="302902"/>
                </a:moveTo>
                <a:cubicBezTo>
                  <a:pt x="112839" y="297757"/>
                  <a:pt x="356728" y="341609"/>
                  <a:pt x="537259" y="302902"/>
                </a:cubicBezTo>
                <a:cubicBezTo>
                  <a:pt x="717790" y="264195"/>
                  <a:pt x="833732" y="354786"/>
                  <a:pt x="991862" y="302902"/>
                </a:cubicBezTo>
                <a:cubicBezTo>
                  <a:pt x="1149992" y="251018"/>
                  <a:pt x="1258254" y="339747"/>
                  <a:pt x="1508457" y="302902"/>
                </a:cubicBezTo>
                <a:cubicBezTo>
                  <a:pt x="1758660" y="266057"/>
                  <a:pt x="1935318" y="351526"/>
                  <a:pt x="2066380" y="302902"/>
                </a:cubicBezTo>
                <a:cubicBezTo>
                  <a:pt x="2057556" y="261011"/>
                  <a:pt x="2075043" y="258030"/>
                  <a:pt x="2066380" y="216217"/>
                </a:cubicBezTo>
                <a:cubicBezTo>
                  <a:pt x="2037129" y="226607"/>
                  <a:pt x="2004368" y="205672"/>
                  <a:pt x="1958272" y="216217"/>
                </a:cubicBezTo>
                <a:cubicBezTo>
                  <a:pt x="2001599" y="161927"/>
                  <a:pt x="2106309" y="74192"/>
                  <a:pt x="2174488" y="0"/>
                </a:cubicBezTo>
                <a:cubicBezTo>
                  <a:pt x="2263708" y="48335"/>
                  <a:pt x="2313840" y="160678"/>
                  <a:pt x="2390705" y="216217"/>
                </a:cubicBezTo>
                <a:cubicBezTo>
                  <a:pt x="2357060" y="225243"/>
                  <a:pt x="2326888" y="211143"/>
                  <a:pt x="2282596" y="216217"/>
                </a:cubicBezTo>
                <a:cubicBezTo>
                  <a:pt x="2287081" y="240056"/>
                  <a:pt x="2273872" y="283644"/>
                  <a:pt x="2282596" y="302902"/>
                </a:cubicBezTo>
                <a:cubicBezTo>
                  <a:pt x="2432583" y="296224"/>
                  <a:pt x="2624859" y="317618"/>
                  <a:pt x="2840519" y="302902"/>
                </a:cubicBezTo>
                <a:cubicBezTo>
                  <a:pt x="3056179" y="288186"/>
                  <a:pt x="3214955" y="325416"/>
                  <a:pt x="3315786" y="302902"/>
                </a:cubicBezTo>
                <a:cubicBezTo>
                  <a:pt x="3416617" y="280388"/>
                  <a:pt x="3631081" y="358155"/>
                  <a:pt x="3791053" y="302902"/>
                </a:cubicBezTo>
                <a:cubicBezTo>
                  <a:pt x="3951025" y="247649"/>
                  <a:pt x="4151271" y="341747"/>
                  <a:pt x="4348976" y="302902"/>
                </a:cubicBezTo>
                <a:cubicBezTo>
                  <a:pt x="4352730" y="550732"/>
                  <a:pt x="4304784" y="725544"/>
                  <a:pt x="4348976" y="864866"/>
                </a:cubicBezTo>
                <a:cubicBezTo>
                  <a:pt x="4092010" y="926384"/>
                  <a:pt x="3854726" y="811860"/>
                  <a:pt x="3718374" y="864866"/>
                </a:cubicBezTo>
                <a:cubicBezTo>
                  <a:pt x="3582022" y="917872"/>
                  <a:pt x="3414132" y="849678"/>
                  <a:pt x="3261732" y="864866"/>
                </a:cubicBezTo>
                <a:cubicBezTo>
                  <a:pt x="3109332" y="880054"/>
                  <a:pt x="2809034" y="840884"/>
                  <a:pt x="2674620" y="864866"/>
                </a:cubicBezTo>
                <a:cubicBezTo>
                  <a:pt x="2540206" y="888848"/>
                  <a:pt x="2362607" y="832793"/>
                  <a:pt x="2130998" y="864866"/>
                </a:cubicBezTo>
                <a:cubicBezTo>
                  <a:pt x="1899389" y="896939"/>
                  <a:pt x="1801943" y="808053"/>
                  <a:pt x="1587376" y="864866"/>
                </a:cubicBezTo>
                <a:cubicBezTo>
                  <a:pt x="1372809" y="921679"/>
                  <a:pt x="1257136" y="857734"/>
                  <a:pt x="1087244" y="864866"/>
                </a:cubicBezTo>
                <a:cubicBezTo>
                  <a:pt x="917352" y="871998"/>
                  <a:pt x="781575" y="846397"/>
                  <a:pt x="630602" y="864866"/>
                </a:cubicBezTo>
                <a:cubicBezTo>
                  <a:pt x="479629" y="883335"/>
                  <a:pt x="261933" y="849315"/>
                  <a:pt x="0" y="864866"/>
                </a:cubicBezTo>
                <a:cubicBezTo>
                  <a:pt x="-62433" y="591660"/>
                  <a:pt x="2783" y="521875"/>
                  <a:pt x="0" y="302902"/>
                </a:cubicBezTo>
                <a:close/>
              </a:path>
            </a:pathLst>
          </a:custGeom>
          <a:solidFill>
            <a:schemeClr val="accent4">
              <a:lumMod val="75000"/>
            </a:schemeClr>
          </a:solidFill>
          <a:ln w="57150">
            <a:solidFill>
              <a:schemeClr val="tx1"/>
            </a:solidFill>
            <a:extLst>
              <a:ext uri="{C807C97D-BFC1-408E-A445-0C87EB9F89A2}">
                <ask:lineSketchStyleProps xmlns:ask="http://schemas.microsoft.com/office/drawing/2018/sketchyshapes" sd="144046242">
                  <a:prstGeom prst="up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similar, alike</a:t>
            </a:r>
          </a:p>
        </p:txBody>
      </p:sp>
      <p:pic>
        <p:nvPicPr>
          <p:cNvPr id="70" name="Picture 69">
            <a:extLst>
              <a:ext uri="{FF2B5EF4-FFF2-40B4-BE49-F238E27FC236}">
                <a16:creationId xmlns:a16="http://schemas.microsoft.com/office/drawing/2014/main" id="{CED972AC-DA07-4061-B289-97B0B21CAAD3}"/>
              </a:ext>
            </a:extLst>
          </p:cNvPr>
          <p:cNvPicPr>
            <a:picLocks noChangeAspect="1"/>
          </p:cNvPicPr>
          <p:nvPr/>
        </p:nvPicPr>
        <p:blipFill>
          <a:blip r:embed="rId14"/>
          <a:stretch>
            <a:fillRect/>
          </a:stretch>
        </p:blipFill>
        <p:spPr>
          <a:xfrm>
            <a:off x="6803982" y="3224420"/>
            <a:ext cx="1828959" cy="920576"/>
          </a:xfrm>
          <a:prstGeom prst="rect">
            <a:avLst/>
          </a:prstGeom>
        </p:spPr>
      </p:pic>
    </p:spTree>
    <p:extLst>
      <p:ext uri="{BB962C8B-B14F-4D97-AF65-F5344CB8AC3E}">
        <p14:creationId xmlns:p14="http://schemas.microsoft.com/office/powerpoint/2010/main" val="28768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58" grpId="0" animBg="1"/>
      <p:bldP spid="59" grpId="0" animBg="1"/>
      <p:bldP spid="60" grpId="0" animBg="1"/>
      <p:bldP spid="61" grpId="0" animBg="1"/>
      <p:bldP spid="62" grpId="0" animBg="1"/>
      <p:bldP spid="63" grpId="0" animBg="1"/>
      <p:bldP spid="65" grpId="0" animBg="1"/>
      <p:bldP spid="66" grpId="0" animBg="1"/>
      <p:bldP spid="68" grpId="0" animBg="1"/>
      <p:bldP spid="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err="1">
                <a:solidFill>
                  <a:schemeClr val="tx1"/>
                </a:solidFill>
                <a:ea typeface="+mn-ea"/>
                <a:cs typeface="+mn-cs"/>
              </a:rPr>
              <a:t>verbringen</a:t>
            </a:r>
            <a:endParaRPr lang="en-GB">
              <a:solidFill>
                <a:schemeClr val="tx1"/>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spend (time)| spending</a:t>
            </a:r>
            <a:r>
              <a:rPr kumimoji="0" lang="en-GB" sz="3200" b="0" i="0" u="none" strike="noStrike" kern="1200" cap="none" spc="0" normalizeH="0" noProof="0">
                <a:ln>
                  <a:noFill/>
                </a:ln>
                <a:effectLst/>
                <a:uLnTx/>
                <a:uFillTx/>
                <a:latin typeface="Century Gothic" panose="020B0502020202020204" pitchFamily="34" charset="0"/>
                <a:ea typeface="+mn-ea"/>
                <a:cs typeface="+mn-cs"/>
              </a:rPr>
              <a:t>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err="1">
                <a:ln>
                  <a:noFill/>
                </a:ln>
                <a:effectLst/>
                <a:uLnTx/>
                <a:uFillTx/>
                <a:latin typeface="Century Gothic" panose="020B0502020202020204" pitchFamily="34" charset="0"/>
                <a:ea typeface="+mn-ea"/>
                <a:cs typeface="+mn-cs"/>
              </a:rPr>
              <a:t>verbringt</a:t>
            </a:r>
            <a:endParaRPr kumimoji="0" lang="en-GB" sz="11500" b="1"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9" name="TextBox 8"/>
          <p:cNvSpPr txBox="1"/>
          <p:nvPr/>
        </p:nvSpPr>
        <p:spPr>
          <a:xfrm>
            <a:off x="0" y="5242898"/>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[spends (time)| is spending time]</a:t>
            </a:r>
          </a:p>
        </p:txBody>
      </p:sp>
    </p:spTree>
    <p:extLst>
      <p:ext uri="{BB962C8B-B14F-4D97-AF65-F5344CB8AC3E}">
        <p14:creationId xmlns:p14="http://schemas.microsoft.com/office/powerpoint/2010/main" val="27637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err="1">
                <a:solidFill>
                  <a:schemeClr val="tx1"/>
                </a:solidFill>
              </a:rPr>
              <a:t>verbringen</a:t>
            </a:r>
            <a:endParaRPr lang="en-GB">
              <a:solidFill>
                <a:schemeClr val="tx1"/>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spend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a:t>
            </a:r>
            <a:r>
              <a:rPr lang="en-GB" sz="3200">
                <a:latin typeface="Century Gothic" panose="020B0502020202020204" pitchFamily="34" charset="0"/>
              </a:rPr>
              <a:t>spending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err="1">
                <a:latin typeface="Century Gothic" panose="020B0502020202020204" pitchFamily="34" charset="0"/>
              </a:rPr>
              <a:t>verbringt</a:t>
            </a:r>
            <a:endParaRPr kumimoji="0" lang="en-GB" sz="11500" b="1" i="0" u="none" strike="noStrike" kern="1200" cap="none" spc="0" normalizeH="0" baseline="0" noProof="0">
              <a:ln>
                <a:noFill/>
              </a:ln>
              <a:effectLst/>
              <a:uLnTx/>
              <a:uFillTx/>
              <a:latin typeface="Century Gothic" panose="020B0502020202020204" pitchFamily="34" charset="0"/>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spends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is </a:t>
            </a:r>
            <a:r>
              <a:rPr lang="en-GB" sz="3200">
                <a:latin typeface="Century Gothic" panose="020B0502020202020204" pitchFamily="34" charset="0"/>
              </a:rPr>
              <a:t>spending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88387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err="1">
                <a:solidFill>
                  <a:schemeClr val="tx1"/>
                </a:solidFill>
              </a:rPr>
              <a:t>verbringt</a:t>
            </a:r>
            <a:endParaRPr lang="en-GB" sz="11500">
              <a:solidFill>
                <a:schemeClr val="tx1"/>
              </a:solidFill>
            </a:endParaRPr>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spends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is </a:t>
            </a:r>
            <a:r>
              <a:rPr lang="en-GB" sz="3200">
                <a:latin typeface="Century Gothic" panose="020B0502020202020204" pitchFamily="34" charset="0"/>
              </a:rPr>
              <a:t>spending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Sie </a:t>
            </a:r>
            <a:r>
              <a:rPr lang="en-GB" sz="6000" b="1" dirty="0" err="1">
                <a:solidFill>
                  <a:schemeClr val="accent4">
                    <a:lumMod val="75000"/>
                  </a:schemeClr>
                </a:solidFill>
                <a:latin typeface="Century Gothic" panose="020B0502020202020204" pitchFamily="34" charset="0"/>
                <a:cs typeface="Calibri" panose="020F0502020204030204" pitchFamily="34" charset="0"/>
              </a:rPr>
              <a:t>verbringt</a:t>
            </a:r>
            <a:r>
              <a:rPr kumimoji="0" lang="en-GB" sz="6000" b="0"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6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6000" b="0" i="0" u="none" strike="noStrike" kern="1200" cap="none" spc="0" normalizeH="0" noProof="0" dirty="0" err="1">
                <a:ln>
                  <a:noFill/>
                </a:ln>
                <a:effectLst/>
                <a:uLnTx/>
                <a:uFillTx/>
                <a:latin typeface="Century Gothic" panose="020B0502020202020204" pitchFamily="34" charset="0"/>
                <a:ea typeface="+mn-ea"/>
                <a:cs typeface="+mn-cs"/>
              </a:rPr>
              <a:t>Jahr</a:t>
            </a:r>
            <a:r>
              <a:rPr kumimoji="0" lang="en-GB" sz="6000" b="0" i="0" u="none" strike="noStrike" kern="1200" cap="none" spc="0" normalizeH="0" noProof="0" dirty="0">
                <a:ln>
                  <a:noFill/>
                </a:ln>
                <a:effectLst/>
                <a:uLnTx/>
                <a:uFillTx/>
                <a:latin typeface="Century Gothic" panose="020B0502020202020204" pitchFamily="34" charset="0"/>
                <a:ea typeface="+mn-ea"/>
              </a:rPr>
              <a:t> in Berlin.</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129179" y="5098063"/>
            <a:ext cx="891581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lang="en-GB" sz="3200" b="1" dirty="0">
                <a:solidFill>
                  <a:schemeClr val="accent4">
                    <a:lumMod val="75000"/>
                  </a:schemeClr>
                </a:solidFill>
                <a:latin typeface="Century Gothic" panose="020B0502020202020204" pitchFamily="34" charset="0"/>
                <a:cs typeface="Calibri" panose="020F0502020204030204" pitchFamily="34" charset="0"/>
              </a:rPr>
              <a:t>spends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a:t>
            </a:r>
            <a:r>
              <a:rPr lang="en-GB" sz="3200" b="1" dirty="0">
                <a:solidFill>
                  <a:schemeClr val="accent4">
                    <a:lumMod val="75000"/>
                  </a:schemeClr>
                </a:solidFill>
                <a:latin typeface="Century Gothic" panose="020B0502020202020204" pitchFamily="34" charset="0"/>
                <a:cs typeface="Calibri" panose="020F0502020204030204" pitchFamily="34" charset="0"/>
              </a:rPr>
              <a:t>spending</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a:t>
            </a:r>
            <a:r>
              <a:rPr lang="en-GB" sz="3200" dirty="0">
                <a:latin typeface="Century Gothic" panose="020B0502020202020204" pitchFamily="34" charset="0"/>
              </a:rPr>
              <a:t>year in Berlin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89089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err="1">
                <a:solidFill>
                  <a:schemeClr val="tx1"/>
                </a:solidFill>
              </a:rPr>
              <a:t>verbringen</a:t>
            </a:r>
            <a:endParaRPr lang="en-GB">
              <a:solidFill>
                <a:schemeClr val="tx1"/>
              </a:solidFill>
            </a:endParaRPr>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spend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a:t>
            </a:r>
            <a:r>
              <a:rPr lang="en-GB" sz="3200">
                <a:latin typeface="Century Gothic" panose="020B0502020202020204" pitchFamily="34" charset="0"/>
              </a:rPr>
              <a:t>spending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0" dirty="0">
                <a:latin typeface="Century Gothic" panose="020B0502020202020204" pitchFamily="34" charset="0"/>
              </a:rPr>
              <a:t>Er</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r>
              <a:rPr lang="de-DE" sz="6000" noProof="0" dirty="0">
                <a:latin typeface="Century Gothic" panose="020B0502020202020204" pitchFamily="34" charset="0"/>
              </a:rPr>
              <a:t>will</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r>
              <a:rPr lang="de-DE" sz="6000" dirty="0">
                <a:latin typeface="Century Gothic" panose="020B0502020202020204" pitchFamily="34" charset="0"/>
              </a:rPr>
              <a:t>Zeit in Rom </a:t>
            </a:r>
            <a:r>
              <a:rPr kumimoji="0" lang="de-DE" sz="60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verbringen</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2533440" y="5098063"/>
            <a:ext cx="712511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lang="en-GB" sz="3200" dirty="0">
                <a:latin typeface="Century Gothic" panose="020B0502020202020204" pitchFamily="34" charset="0"/>
              </a:rPr>
              <a:t>He wants </a:t>
            </a:r>
            <a:r>
              <a:rPr lang="en-GB" sz="3200" b="1" dirty="0">
                <a:solidFill>
                  <a:schemeClr val="accent4">
                    <a:lumMod val="75000"/>
                  </a:schemeClr>
                </a:solidFill>
                <a:latin typeface="Century Gothic" panose="020B0502020202020204" pitchFamily="34" charset="0"/>
              </a:rPr>
              <a:t>to</a:t>
            </a:r>
            <a:r>
              <a:rPr kumimoji="0" lang="en-GB" sz="3200" b="0"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 </a:t>
            </a:r>
            <a:r>
              <a:rPr lang="en-GB" sz="3200" b="1" dirty="0">
                <a:solidFill>
                  <a:schemeClr val="accent4">
                    <a:lumMod val="75000"/>
                  </a:schemeClr>
                </a:solidFill>
                <a:latin typeface="Century Gothic" panose="020B0502020202020204" pitchFamily="34" charset="0"/>
                <a:cs typeface="Calibri" panose="020F0502020204030204" pitchFamily="34" charset="0"/>
              </a:rPr>
              <a:t>spend </a:t>
            </a:r>
            <a:r>
              <a:rPr kumimoji="0" lang="en-GB" sz="3200" b="0"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time in Rome.]</a:t>
            </a:r>
          </a:p>
        </p:txBody>
      </p:sp>
    </p:spTree>
    <p:extLst>
      <p:ext uri="{BB962C8B-B14F-4D97-AF65-F5344CB8AC3E}">
        <p14:creationId xmlns:p14="http://schemas.microsoft.com/office/powerpoint/2010/main" val="39711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chemeClr val="tx1"/>
                </a:solidFill>
              </a:rPr>
              <a:t>verbringt</a:t>
            </a:r>
            <a:endParaRPr lang="en-GB" sz="11500" dirty="0">
              <a:solidFill>
                <a:schemeClr val="tx1"/>
              </a:solidFill>
            </a:endParaRPr>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spends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is </a:t>
            </a:r>
            <a:r>
              <a:rPr lang="en-GB" sz="3200">
                <a:latin typeface="Century Gothic" panose="020B0502020202020204" pitchFamily="34" charset="0"/>
              </a:rPr>
              <a:t>spending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625642" y="4064754"/>
            <a:ext cx="11334345"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effectLst/>
                <a:uLnTx/>
                <a:uFillTx/>
                <a:latin typeface="Century Gothic" panose="020B0502020202020204" pitchFamily="34" charset="0"/>
                <a:ea typeface="+mn-ea"/>
                <a:cs typeface="+mn-cs"/>
              </a:rPr>
              <a:t>Sie _________ </a:t>
            </a:r>
            <a:r>
              <a:rPr kumimoji="0" lang="en-GB" sz="6000" b="0" i="0" u="none" strike="noStrike" kern="1200" cap="none" spc="0" normalizeH="0" baseline="0" noProof="0" err="1">
                <a:ln>
                  <a:noFill/>
                </a:ln>
                <a:effectLst/>
                <a:uLnTx/>
                <a:uFillTx/>
                <a:latin typeface="Century Gothic" panose="020B0502020202020204" pitchFamily="34" charset="0"/>
                <a:ea typeface="+mn-ea"/>
                <a:cs typeface="+mn-cs"/>
              </a:rPr>
              <a:t>ein</a:t>
            </a:r>
            <a:r>
              <a:rPr kumimoji="0" lang="en-GB" sz="6000" b="0" i="0" u="none" strike="noStrike" kern="1200" cap="none" spc="0" normalizeH="0" noProof="0">
                <a:ln>
                  <a:noFill/>
                </a:ln>
                <a:effectLst/>
                <a:uLnTx/>
                <a:uFillTx/>
                <a:latin typeface="Century Gothic" panose="020B0502020202020204" pitchFamily="34" charset="0"/>
                <a:ea typeface="+mn-ea"/>
                <a:cs typeface="+mn-cs"/>
              </a:rPr>
              <a:t> </a:t>
            </a:r>
            <a:r>
              <a:rPr kumimoji="0" lang="en-GB" sz="6000" b="0" i="0" u="none" strike="noStrike" kern="1200" cap="none" spc="0" normalizeH="0" noProof="0" err="1">
                <a:ln>
                  <a:noFill/>
                </a:ln>
                <a:effectLst/>
                <a:uLnTx/>
                <a:uFillTx/>
                <a:latin typeface="Century Gothic" panose="020B0502020202020204" pitchFamily="34" charset="0"/>
                <a:ea typeface="+mn-ea"/>
                <a:cs typeface="+mn-cs"/>
              </a:rPr>
              <a:t>Jahr</a:t>
            </a:r>
            <a:r>
              <a:rPr kumimoji="0" lang="en-GB" sz="6000" b="0" i="0" u="none" strike="noStrike" kern="1200" cap="none" spc="0" normalizeH="0" noProof="0">
                <a:ln>
                  <a:noFill/>
                </a:ln>
                <a:effectLst/>
                <a:uLnTx/>
                <a:uFillTx/>
                <a:latin typeface="Century Gothic" panose="020B0502020202020204" pitchFamily="34" charset="0"/>
                <a:ea typeface="+mn-ea"/>
                <a:cs typeface="+mn-cs"/>
              </a:rPr>
              <a:t> in Berlin</a:t>
            </a:r>
            <a:r>
              <a:rPr kumimoji="0" lang="en-GB" sz="6000" b="0" i="0" u="none" strike="noStrike" kern="1200" cap="none" spc="0" normalizeH="0" baseline="0" noProof="0">
                <a:ln>
                  <a:noFill/>
                </a:ln>
                <a:effectLst/>
                <a:uLnTx/>
                <a:uFillTx/>
                <a:latin typeface="Century Gothic" panose="020B0502020202020204" pitchFamily="34" charset="0"/>
                <a:ea typeface="+mn-ea"/>
              </a:rPr>
              <a:t>. </a:t>
            </a:r>
            <a:endParaRPr kumimoji="0" lang="fr-FR" sz="6000" b="0" i="0" u="none" strike="noStrike" kern="1200" cap="none" spc="0" normalizeH="0" baseline="0" noProof="0">
              <a:ln>
                <a:noFill/>
              </a:ln>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1909718" y="4064754"/>
            <a:ext cx="34948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err="1">
                <a:solidFill>
                  <a:srgbClr val="EEC100"/>
                </a:solidFill>
                <a:latin typeface="Century Gothic" panose="020B0502020202020204" pitchFamily="34" charset="0"/>
                <a:cs typeface="Calibri" panose="020F0502020204030204" pitchFamily="34" charset="0"/>
              </a:rPr>
              <a:t>verbringt</a:t>
            </a:r>
            <a:endParaRPr kumimoji="0" lang="en-GB" sz="60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562794" y="4996557"/>
            <a:ext cx="97292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lang="en-GB" sz="3200" b="1" dirty="0">
                <a:solidFill>
                  <a:schemeClr val="accent4">
                    <a:lumMod val="75000"/>
                  </a:schemeClr>
                </a:solidFill>
                <a:latin typeface="Century Gothic" panose="020B0502020202020204" pitchFamily="34" charset="0"/>
                <a:cs typeface="Calibri" panose="020F0502020204030204" pitchFamily="34" charset="0"/>
              </a:rPr>
              <a:t>spends</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is </a:t>
            </a:r>
            <a:r>
              <a:rPr lang="en-GB" sz="3200" b="1" dirty="0">
                <a:solidFill>
                  <a:schemeClr val="accent4">
                    <a:lumMod val="75000"/>
                  </a:schemeClr>
                </a:solidFill>
                <a:latin typeface="Century Gothic" panose="020B0502020202020204" pitchFamily="34" charset="0"/>
                <a:cs typeface="Calibri" panose="020F0502020204030204" pitchFamily="34" charset="0"/>
              </a:rPr>
              <a:t>spending</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a:t>
            </a:r>
            <a:r>
              <a:rPr lang="en-GB" sz="3200" dirty="0">
                <a:latin typeface="Century Gothic" panose="020B0502020202020204" pitchFamily="34" charset="0"/>
              </a:rPr>
              <a:t>year in Berlin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86829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err="1">
                <a:solidFill>
                  <a:schemeClr val="tx1"/>
                </a:solidFill>
              </a:rPr>
              <a:t>verbringen</a:t>
            </a:r>
            <a:endParaRPr lang="en-GB" sz="11500" dirty="0">
              <a:solidFill>
                <a:schemeClr val="tx1"/>
              </a:solidFill>
            </a:endParaRPr>
          </a:p>
        </p:txBody>
      </p:sp>
      <p:sp>
        <p:nvSpPr>
          <p:cNvPr id="4" name="TextBox 3"/>
          <p:cNvSpPr txBox="1"/>
          <p:nvPr/>
        </p:nvSpPr>
        <p:spPr>
          <a:xfrm>
            <a:off x="2467213" y="2190825"/>
            <a:ext cx="734179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[to </a:t>
            </a:r>
            <a:r>
              <a:rPr lang="en-GB" sz="3200">
                <a:latin typeface="Century Gothic" panose="020B0502020202020204" pitchFamily="34" charset="0"/>
              </a:rPr>
              <a:t>spend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 | </a:t>
            </a:r>
            <a:r>
              <a:rPr lang="en-GB" sz="3200">
                <a:latin typeface="Century Gothic" panose="020B0502020202020204" pitchFamily="34" charset="0"/>
              </a:rPr>
              <a:t>spending (time)</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6000">
                <a:latin typeface="Century Gothic" panose="020B0502020202020204" pitchFamily="34" charset="0"/>
              </a:rPr>
              <a:t>Er</a:t>
            </a:r>
            <a:r>
              <a:rPr kumimoji="0" lang="de-DE" sz="6000" b="0" i="0" u="none" strike="noStrike" kern="1200" cap="none" spc="0" normalizeH="0" baseline="0" noProof="0">
                <a:ln>
                  <a:noFill/>
                </a:ln>
                <a:effectLst/>
                <a:uLnTx/>
                <a:uFillTx/>
                <a:latin typeface="Century Gothic" panose="020B0502020202020204" pitchFamily="34" charset="0"/>
                <a:ea typeface="+mn-ea"/>
                <a:cs typeface="+mn-cs"/>
              </a:rPr>
              <a:t> </a:t>
            </a:r>
            <a:r>
              <a:rPr lang="de-DE" sz="6000">
                <a:latin typeface="Century Gothic" panose="020B0502020202020204" pitchFamily="34" charset="0"/>
              </a:rPr>
              <a:t>will</a:t>
            </a:r>
            <a:r>
              <a:rPr kumimoji="0" lang="de-DE" sz="6000" b="0" i="0" u="none" strike="noStrike" kern="1200" cap="none" spc="0" normalizeH="0" baseline="0" noProof="0">
                <a:ln>
                  <a:noFill/>
                </a:ln>
                <a:effectLst/>
                <a:uLnTx/>
                <a:uFillTx/>
                <a:latin typeface="Century Gothic" panose="020B0502020202020204" pitchFamily="34" charset="0"/>
                <a:ea typeface="+mn-ea"/>
                <a:cs typeface="+mn-cs"/>
              </a:rPr>
              <a:t> zeit in</a:t>
            </a:r>
            <a:r>
              <a:rPr kumimoji="0" lang="de-DE" sz="6000" b="0" i="0" u="none" strike="noStrike" kern="1200" cap="none" spc="0" normalizeH="0" noProof="0">
                <a:ln>
                  <a:noFill/>
                </a:ln>
                <a:effectLst/>
                <a:uLnTx/>
                <a:uFillTx/>
                <a:latin typeface="Century Gothic" panose="020B0502020202020204" pitchFamily="34" charset="0"/>
                <a:ea typeface="+mn-ea"/>
                <a:cs typeface="+mn-cs"/>
              </a:rPr>
              <a:t> Rom ___</a:t>
            </a:r>
            <a:r>
              <a:rPr kumimoji="0" lang="en-GB" sz="6000" b="0" i="0" u="none" strike="noStrike" kern="1200" cap="none" spc="0" normalizeH="0" baseline="0" noProof="0">
                <a:ln>
                  <a:noFill/>
                </a:ln>
                <a:effectLst/>
                <a:uLnTx/>
                <a:uFillTx/>
                <a:latin typeface="Century Gothic" panose="020B0502020202020204" pitchFamily="34" charset="0"/>
                <a:ea typeface="+mn-ea"/>
                <a:cs typeface="+mn-cs"/>
              </a:rPr>
              <a:t>________.</a:t>
            </a:r>
          </a:p>
        </p:txBody>
      </p:sp>
      <p:sp>
        <p:nvSpPr>
          <p:cNvPr id="10" name="Rectangle 9">
            <a:extLst>
              <a:ext uri="{FF2B5EF4-FFF2-40B4-BE49-F238E27FC236}">
                <a16:creationId xmlns:a16="http://schemas.microsoft.com/office/drawing/2014/main" id="{3095B070-9F18-1047-AD42-62F8B79E04A2}"/>
              </a:ext>
            </a:extLst>
          </p:cNvPr>
          <p:cNvSpPr/>
          <p:nvPr/>
        </p:nvSpPr>
        <p:spPr>
          <a:xfrm>
            <a:off x="7019575" y="4031769"/>
            <a:ext cx="421782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0" b="1" dirty="0">
                <a:solidFill>
                  <a:schemeClr val="accent4">
                    <a:lumMod val="75000"/>
                  </a:schemeClr>
                </a:solidFill>
                <a:latin typeface="Century Gothic" panose="020B0502020202020204" pitchFamily="34" charset="0"/>
                <a:cs typeface="Calibri" panose="020F0502020204030204" pitchFamily="34" charset="0"/>
              </a:rPr>
              <a:t>verbringen</a:t>
            </a:r>
            <a:endParaRPr kumimoji="0" lang="en-GB" sz="6000" b="0" i="0" u="none" strike="noStrike" kern="1200" cap="none" spc="0" normalizeH="0" baseline="0" noProof="0" dirty="0">
              <a:ln>
                <a:noFill/>
              </a:ln>
              <a:solidFill>
                <a:schemeClr val="accent4">
                  <a:lumMod val="75000"/>
                </a:schemeClr>
              </a:solidFill>
              <a:effectLst/>
              <a:uLnTx/>
              <a:uFillTx/>
              <a:latin typeface="Century Gothic" panose="020F0302020204030204"/>
            </a:endParaRPr>
          </a:p>
        </p:txBody>
      </p:sp>
      <p:sp>
        <p:nvSpPr>
          <p:cNvPr id="7" name="TextBox 6"/>
          <p:cNvSpPr txBox="1"/>
          <p:nvPr/>
        </p:nvSpPr>
        <p:spPr>
          <a:xfrm>
            <a:off x="2872038" y="4998047"/>
            <a:ext cx="7553687"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lang="en-GB" sz="3200" dirty="0">
                <a:latin typeface="Century Gothic" panose="020B0502020202020204" pitchFamily="34" charset="0"/>
              </a:rPr>
              <a:t>He wants </a:t>
            </a:r>
            <a:r>
              <a:rPr lang="en-GB" sz="3200" b="1" dirty="0">
                <a:solidFill>
                  <a:schemeClr val="accent4">
                    <a:lumMod val="75000"/>
                  </a:schemeClr>
                </a:solidFill>
                <a:latin typeface="Century Gothic" panose="020B0502020202020204" pitchFamily="34" charset="0"/>
              </a:rPr>
              <a:t>to</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rPr>
              <a:t> </a:t>
            </a:r>
            <a:r>
              <a:rPr lang="en-GB" sz="3200" b="1" dirty="0">
                <a:solidFill>
                  <a:schemeClr val="accent4">
                    <a:lumMod val="75000"/>
                  </a:schemeClr>
                </a:solidFill>
                <a:latin typeface="Century Gothic" panose="020B0502020202020204" pitchFamily="34" charset="0"/>
                <a:cs typeface="Calibri" panose="020F0502020204030204" pitchFamily="34" charset="0"/>
              </a:rPr>
              <a:t>spend</a:t>
            </a:r>
            <a:r>
              <a:rPr kumimoji="0" lang="en-GB" sz="3200" b="1" i="0" u="none" strike="noStrike" kern="1200" cap="none" spc="0" normalizeH="0" baseline="0" noProof="0" dirty="0">
                <a:ln>
                  <a:noFill/>
                </a:ln>
                <a:solidFill>
                  <a:schemeClr val="accent4">
                    <a:lumMod val="75000"/>
                  </a:schemeClr>
                </a:solidFill>
                <a:effectLst/>
                <a:uLnTx/>
                <a:uFillTx/>
                <a:latin typeface="Century Gothic" panose="020B050202020202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time in Rome.]</a:t>
            </a:r>
          </a:p>
        </p:txBody>
      </p:sp>
    </p:spTree>
    <p:extLst>
      <p:ext uri="{BB962C8B-B14F-4D97-AF65-F5344CB8AC3E}">
        <p14:creationId xmlns:p14="http://schemas.microsoft.com/office/powerpoint/2010/main" val="25085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917F-7E7F-4B4A-BD5D-640CF4B6748A}"/>
              </a:ext>
            </a:extLst>
          </p:cNvPr>
          <p:cNvSpPr>
            <a:spLocks noGrp="1"/>
          </p:cNvSpPr>
          <p:nvPr>
            <p:ph type="title"/>
          </p:nvPr>
        </p:nvSpPr>
        <p:spPr>
          <a:xfrm>
            <a:off x="0" y="213557"/>
            <a:ext cx="4887884" cy="647577"/>
          </a:xfrm>
        </p:spPr>
        <p:txBody>
          <a:bodyPr>
            <a:normAutofit/>
          </a:bodyPr>
          <a:lstStyle/>
          <a:p>
            <a:r>
              <a:rPr lang="en-GB" sz="2400" dirty="0" err="1"/>
              <a:t>Adjektive</a:t>
            </a:r>
            <a:r>
              <a:rPr lang="en-GB" sz="2400" dirty="0"/>
              <a:t> – indefinite articles</a:t>
            </a:r>
          </a:p>
        </p:txBody>
      </p:sp>
      <p:sp>
        <p:nvSpPr>
          <p:cNvPr id="25" name="Rounded Rectangle 11">
            <a:extLst>
              <a:ext uri="{FF2B5EF4-FFF2-40B4-BE49-F238E27FC236}">
                <a16:creationId xmlns:a16="http://schemas.microsoft.com/office/drawing/2014/main" id="{5631A1E6-69B4-4FB5-8789-E81E3E89E1A0}"/>
              </a:ext>
            </a:extLst>
          </p:cNvPr>
          <p:cNvSpPr/>
          <p:nvPr/>
        </p:nvSpPr>
        <p:spPr>
          <a:xfrm>
            <a:off x="10310192" y="247046"/>
            <a:ext cx="1647136"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Grammatik</a:t>
            </a:r>
          </a:p>
        </p:txBody>
      </p:sp>
      <p:sp>
        <p:nvSpPr>
          <p:cNvPr id="26" name="TextBox 25">
            <a:extLst>
              <a:ext uri="{FF2B5EF4-FFF2-40B4-BE49-F238E27FC236}">
                <a16:creationId xmlns:a16="http://schemas.microsoft.com/office/drawing/2014/main" id="{B8D0C862-6AF1-46A5-918F-098CAC9D2433}"/>
              </a:ext>
            </a:extLst>
          </p:cNvPr>
          <p:cNvSpPr txBox="1"/>
          <p:nvPr/>
        </p:nvSpPr>
        <p:spPr>
          <a:xfrm>
            <a:off x="180000" y="1077405"/>
            <a:ext cx="120120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Remember, R1 adjectives </a:t>
            </a:r>
            <a:r>
              <a:rPr kumimoji="0" lang="en-US" sz="2400" b="1" i="0" u="none" strike="noStrike" kern="0" cap="none" spc="0" normalizeH="0" baseline="0" noProof="0" dirty="0">
                <a:ln>
                  <a:noFill/>
                </a:ln>
                <a:effectLst/>
                <a:uLnTx/>
                <a:uFillTx/>
              </a:rPr>
              <a:t>after</a:t>
            </a:r>
            <a:r>
              <a:rPr kumimoji="0" lang="en-US" sz="2400" b="0" i="0" u="none" strike="noStrike" kern="0" cap="none" spc="0" normalizeH="0" baseline="0" noProof="0" dirty="0">
                <a:ln>
                  <a:noFill/>
                </a:ln>
                <a:effectLst/>
                <a:uLnTx/>
                <a:uFillTx/>
              </a:rPr>
              <a:t> the indefinite article ‘</a:t>
            </a:r>
            <a:r>
              <a:rPr kumimoji="0" lang="en-US" sz="2400" b="1" i="0" u="none" strike="noStrike" kern="0" cap="none" spc="0" normalizeH="0" baseline="0" noProof="0" dirty="0" err="1">
                <a:ln>
                  <a:noFill/>
                </a:ln>
                <a:effectLst/>
                <a:uLnTx/>
                <a:uFillTx/>
              </a:rPr>
              <a:t>ein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and‘</a:t>
            </a:r>
            <a:r>
              <a:rPr kumimoji="0" lang="en-US" sz="2400" b="1" i="0" u="none" strike="noStrike" kern="0" cap="none" spc="0" normalizeH="0" baseline="0" noProof="0" dirty="0" err="1">
                <a:ln>
                  <a:noFill/>
                </a:ln>
                <a:effectLst/>
                <a:uLnTx/>
                <a:uFillTx/>
              </a:rPr>
              <a:t>kein</a:t>
            </a:r>
            <a:r>
              <a:rPr kumimoji="0" lang="en-US" sz="2400" b="0" i="0" u="none" strike="noStrike" kern="0" cap="none" spc="0" normalizeH="0" baseline="0" noProof="0" dirty="0">
                <a:ln>
                  <a:noFill/>
                </a:ln>
                <a:effectLst/>
                <a:uLnTx/>
                <a:uFillTx/>
              </a:rPr>
              <a:t>’) have these endings:</a:t>
            </a:r>
          </a:p>
        </p:txBody>
      </p:sp>
      <p:sp>
        <p:nvSpPr>
          <p:cNvPr id="27" name="TextBox 26">
            <a:extLst>
              <a:ext uri="{FF2B5EF4-FFF2-40B4-BE49-F238E27FC236}">
                <a16:creationId xmlns:a16="http://schemas.microsoft.com/office/drawing/2014/main" id="{337924E3-E46C-46B8-9A4A-7896A8DBA396}"/>
              </a:ext>
            </a:extLst>
          </p:cNvPr>
          <p:cNvSpPr txBox="1"/>
          <p:nvPr/>
        </p:nvSpPr>
        <p:spPr>
          <a:xfrm>
            <a:off x="572916" y="1916156"/>
            <a:ext cx="4112630" cy="830997"/>
          </a:xfrm>
          <a:prstGeom prst="rect">
            <a:avLst/>
          </a:prstGeom>
          <a:solidFill>
            <a:srgbClr val="FFF4E7"/>
          </a:solidFill>
          <a:ln>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Ein </a:t>
            </a:r>
            <a:r>
              <a:rPr kumimoji="0" lang="en-GB" sz="2400" b="1" i="0" u="none" strike="noStrike" kern="0" cap="none" spc="0" normalizeH="0" baseline="0" noProof="0" dirty="0" err="1">
                <a:ln>
                  <a:noFill/>
                </a:ln>
                <a:effectLst/>
                <a:uLnTx/>
                <a:uFillTx/>
              </a:rPr>
              <a:t>kleiner</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Mund</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schön</a:t>
            </a:r>
            <a:r>
              <a:rPr kumimoji="0" lang="en-GB" sz="24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endParaRPr>
          </a:p>
        </p:txBody>
      </p:sp>
      <p:sp>
        <p:nvSpPr>
          <p:cNvPr id="28" name="TextBox 27">
            <a:extLst>
              <a:ext uri="{FF2B5EF4-FFF2-40B4-BE49-F238E27FC236}">
                <a16:creationId xmlns:a16="http://schemas.microsoft.com/office/drawing/2014/main" id="{4044B873-03C3-409E-B491-21BFC6CE6341}"/>
              </a:ext>
            </a:extLst>
          </p:cNvPr>
          <p:cNvSpPr txBox="1"/>
          <p:nvPr/>
        </p:nvSpPr>
        <p:spPr>
          <a:xfrm>
            <a:off x="4943887" y="1913342"/>
            <a:ext cx="3712389" cy="830997"/>
          </a:xfrm>
          <a:prstGeom prst="rect">
            <a:avLst/>
          </a:prstGeom>
          <a:solidFill>
            <a:srgbClr val="FFF4E7"/>
          </a:solidFill>
          <a:ln>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Das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eine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lang</a:t>
            </a:r>
            <a:r>
              <a:rPr kumimoji="0" lang="en-GB" sz="2400" b="1" i="0" u="none" strike="noStrike" kern="0" cap="none" spc="0" normalizeH="0" baseline="0" noProof="0" dirty="0">
                <a:ln>
                  <a:noFill/>
                </a:ln>
                <a:effectLst/>
                <a:uLnTx/>
                <a:uFillTx/>
              </a:rPr>
              <a:t>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Nase</a:t>
            </a:r>
            <a:r>
              <a:rPr kumimoji="0" lang="en-GB" sz="2400" b="0" i="0" u="none" strike="noStrike" kern="0" cap="none" spc="0" normalizeH="0" baseline="0" noProof="0" dirty="0">
                <a:ln>
                  <a:noFill/>
                </a:ln>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effectLst/>
              <a:uLnTx/>
              <a:uFillTx/>
            </a:endParaRPr>
          </a:p>
        </p:txBody>
      </p:sp>
      <p:sp>
        <p:nvSpPr>
          <p:cNvPr id="29" name="TextBox 28">
            <a:extLst>
              <a:ext uri="{FF2B5EF4-FFF2-40B4-BE49-F238E27FC236}">
                <a16:creationId xmlns:a16="http://schemas.microsoft.com/office/drawing/2014/main" id="{A432F509-0085-4545-859C-67F7A7AC3150}"/>
              </a:ext>
            </a:extLst>
          </p:cNvPr>
          <p:cNvSpPr txBox="1"/>
          <p:nvPr/>
        </p:nvSpPr>
        <p:spPr>
          <a:xfrm>
            <a:off x="8947353" y="1918565"/>
            <a:ext cx="3194744" cy="830997"/>
          </a:xfrm>
          <a:prstGeom prst="rect">
            <a:avLst/>
          </a:prstGeom>
          <a:solidFill>
            <a:srgbClr val="FFF4E7"/>
          </a:solidFill>
          <a:ln>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Ein </a:t>
            </a:r>
            <a:r>
              <a:rPr kumimoji="0" lang="en-GB" sz="2400" b="1" i="0" u="none" strike="noStrike" kern="0" cap="none" spc="0" normalizeH="0" baseline="0" noProof="0" dirty="0" err="1">
                <a:ln>
                  <a:noFill/>
                </a:ln>
                <a:effectLst/>
                <a:uLnTx/>
                <a:uFillTx/>
              </a:rPr>
              <a:t>rund</a:t>
            </a:r>
            <a:r>
              <a:rPr kumimoji="0" lang="en-GB" sz="2400" b="1" i="0" u="none" strike="noStrike" kern="0" cap="none" spc="0" normalizeH="0" baseline="0" noProof="0" dirty="0">
                <a:ln>
                  <a:noFill/>
                </a:ln>
                <a:effectLst/>
                <a:uLnTx/>
                <a:uFillTx/>
              </a:rPr>
              <a:t>es </a:t>
            </a:r>
            <a:r>
              <a:rPr kumimoji="0" lang="en-GB" sz="2400" b="0" i="0" u="none" strike="noStrike" kern="0" cap="none" spc="0" normalizeH="0" baseline="0" noProof="0" dirty="0" err="1">
                <a:ln>
                  <a:noFill/>
                </a:ln>
                <a:effectLst/>
                <a:uLnTx/>
                <a:uFillTx/>
              </a:rPr>
              <a:t>Gesicht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ist</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langweilig</a:t>
            </a:r>
            <a:r>
              <a:rPr kumimoji="0" lang="en-GB" sz="2400" b="0" i="0" u="none" strike="noStrike" kern="0" cap="none" spc="0" normalizeH="0" baseline="0" noProof="0" dirty="0">
                <a:ln>
                  <a:noFill/>
                </a:ln>
                <a:effectLst/>
                <a:uLnTx/>
                <a:uFillTx/>
              </a:rPr>
              <a:t>.</a:t>
            </a:r>
          </a:p>
        </p:txBody>
      </p:sp>
      <p:cxnSp>
        <p:nvCxnSpPr>
          <p:cNvPr id="30" name="Straight Arrow Connector 29">
            <a:extLst>
              <a:ext uri="{FF2B5EF4-FFF2-40B4-BE49-F238E27FC236}">
                <a16:creationId xmlns:a16="http://schemas.microsoft.com/office/drawing/2014/main" id="{AB842186-1E60-4ECC-AA25-45020E3F3F18}"/>
              </a:ext>
            </a:extLst>
          </p:cNvPr>
          <p:cNvCxnSpPr>
            <a:cxnSpLocks/>
          </p:cNvCxnSpPr>
          <p:nvPr/>
        </p:nvCxnSpPr>
        <p:spPr>
          <a:xfrm flipV="1">
            <a:off x="9902241" y="4548497"/>
            <a:ext cx="2" cy="355999"/>
          </a:xfrm>
          <a:prstGeom prst="straightConnector1">
            <a:avLst/>
          </a:prstGeom>
          <a:noFill/>
          <a:ln w="57150" cap="flat" cmpd="sng" algn="ctr">
            <a:solidFill>
              <a:srgbClr val="115076"/>
            </a:solidFill>
            <a:prstDash val="solid"/>
            <a:miter lim="800000"/>
            <a:tailEnd type="triangle"/>
          </a:ln>
          <a:effectLst/>
        </p:spPr>
      </p:cxnSp>
      <p:sp>
        <p:nvSpPr>
          <p:cNvPr id="31" name="TextBox 30">
            <a:extLst>
              <a:ext uri="{FF2B5EF4-FFF2-40B4-BE49-F238E27FC236}">
                <a16:creationId xmlns:a16="http://schemas.microsoft.com/office/drawing/2014/main" id="{4BE1B10C-6162-40E5-9325-49EA4B56E4C9}"/>
              </a:ext>
            </a:extLst>
          </p:cNvPr>
          <p:cNvSpPr txBox="1"/>
          <p:nvPr/>
        </p:nvSpPr>
        <p:spPr>
          <a:xfrm>
            <a:off x="970372" y="4945811"/>
            <a:ext cx="27301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de</a:t>
            </a:r>
            <a:r>
              <a:rPr kumimoji="0" lang="en-GB" sz="2400" b="1" i="0" u="sng" strike="noStrike" kern="0" cap="none" spc="0" normalizeH="0" baseline="0" noProof="0" dirty="0">
                <a:ln>
                  <a:noFill/>
                </a:ln>
                <a:effectLst/>
                <a:uLnTx/>
                <a:uFillTx/>
              </a:rPr>
              <a:t>n</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Mund</a:t>
            </a:r>
            <a:endParaRPr kumimoji="0" lang="en-GB" sz="2400" b="0" i="0" u="none" strike="noStrike" kern="0" cap="none" spc="0" normalizeH="0" baseline="0" noProof="0" dirty="0">
              <a:ln>
                <a:noFill/>
              </a:ln>
              <a:effectLst/>
              <a:uLnTx/>
              <a:uFillTx/>
            </a:endParaRPr>
          </a:p>
        </p:txBody>
      </p:sp>
      <p:sp>
        <p:nvSpPr>
          <p:cNvPr id="32" name="TextBox 31">
            <a:extLst>
              <a:ext uri="{FF2B5EF4-FFF2-40B4-BE49-F238E27FC236}">
                <a16:creationId xmlns:a16="http://schemas.microsoft.com/office/drawing/2014/main" id="{8F87E137-AC72-4EA6-948F-B4CDAA888C0C}"/>
              </a:ext>
            </a:extLst>
          </p:cNvPr>
          <p:cNvSpPr txBox="1"/>
          <p:nvPr/>
        </p:nvSpPr>
        <p:spPr>
          <a:xfrm>
            <a:off x="5384824" y="4925127"/>
            <a:ext cx="22092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di</a:t>
            </a:r>
            <a:r>
              <a:rPr kumimoji="0" lang="en-GB" sz="2400" b="1" i="0" u="sng" strike="noStrike" kern="0" cap="none" spc="0" normalizeH="0" baseline="0" noProof="0" dirty="0">
                <a:ln>
                  <a:noFill/>
                </a:ln>
                <a:effectLst/>
                <a:uLnTx/>
                <a:uFillTx/>
              </a:rPr>
              <a:t>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Nase</a:t>
            </a:r>
            <a:r>
              <a:rPr kumimoji="0" lang="en-GB" sz="2400" b="0" i="0" u="none" strike="noStrike" kern="0" cap="none" spc="0" normalizeH="0" baseline="0" noProof="0" dirty="0">
                <a:ln>
                  <a:noFill/>
                </a:ln>
                <a:effectLst/>
                <a:uLnTx/>
                <a:uFillTx/>
              </a:rPr>
              <a:t> </a:t>
            </a:r>
          </a:p>
        </p:txBody>
      </p:sp>
      <p:sp>
        <p:nvSpPr>
          <p:cNvPr id="33" name="TextBox 32">
            <a:extLst>
              <a:ext uri="{FF2B5EF4-FFF2-40B4-BE49-F238E27FC236}">
                <a16:creationId xmlns:a16="http://schemas.microsoft.com/office/drawing/2014/main" id="{05BBC497-2D62-4155-B41F-030AC7F8E81B}"/>
              </a:ext>
            </a:extLst>
          </p:cNvPr>
          <p:cNvSpPr txBox="1"/>
          <p:nvPr/>
        </p:nvSpPr>
        <p:spPr>
          <a:xfrm>
            <a:off x="9311345" y="4916766"/>
            <a:ext cx="273013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da</a:t>
            </a:r>
            <a:r>
              <a:rPr kumimoji="0" lang="en-GB" sz="2400" b="1" i="0" u="sng" strike="noStrike" kern="0" cap="none" spc="0" normalizeH="0" baseline="0" noProof="0" dirty="0">
                <a:ln>
                  <a:noFill/>
                </a:ln>
                <a:effectLst/>
                <a:uLnTx/>
                <a:uFillTx/>
              </a:rPr>
              <a:t>s</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Gesicht</a:t>
            </a:r>
            <a:endParaRPr kumimoji="0" lang="en-GB" sz="2400" b="0" i="0" u="none" strike="noStrike" kern="0" cap="none" spc="0" normalizeH="0" baseline="0" noProof="0" dirty="0">
              <a:ln>
                <a:noFill/>
              </a:ln>
              <a:effectLst/>
              <a:uLnTx/>
              <a:uFillTx/>
            </a:endParaRPr>
          </a:p>
        </p:txBody>
      </p:sp>
      <p:pic>
        <p:nvPicPr>
          <p:cNvPr id="34" name="Picture 33" descr="A drawing of a cartoon character&#10;&#10;Description automatically generated">
            <a:extLst>
              <a:ext uri="{FF2B5EF4-FFF2-40B4-BE49-F238E27FC236}">
                <a16:creationId xmlns:a16="http://schemas.microsoft.com/office/drawing/2014/main" id="{E93A4F41-597B-4C4B-B60F-AE81FC8AE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2226" y="2812170"/>
            <a:ext cx="695709" cy="897690"/>
          </a:xfrm>
          <a:prstGeom prst="rect">
            <a:avLst/>
          </a:prstGeom>
        </p:spPr>
      </p:pic>
      <p:pic>
        <p:nvPicPr>
          <p:cNvPr id="35" name="Picture 34" descr="A close up of a logo&#10;&#10;Description automatically generated">
            <a:extLst>
              <a:ext uri="{FF2B5EF4-FFF2-40B4-BE49-F238E27FC236}">
                <a16:creationId xmlns:a16="http://schemas.microsoft.com/office/drawing/2014/main" id="{5431D06D-2988-450F-A626-D109357700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927" y="2933957"/>
            <a:ext cx="934451" cy="654116"/>
          </a:xfrm>
          <a:prstGeom prst="rect">
            <a:avLst/>
          </a:prstGeom>
        </p:spPr>
      </p:pic>
      <p:sp>
        <p:nvSpPr>
          <p:cNvPr id="36" name="TextBox 35">
            <a:extLst>
              <a:ext uri="{FF2B5EF4-FFF2-40B4-BE49-F238E27FC236}">
                <a16:creationId xmlns:a16="http://schemas.microsoft.com/office/drawing/2014/main" id="{2E8BD355-0C64-4E67-8C03-CE028412310C}"/>
              </a:ext>
            </a:extLst>
          </p:cNvPr>
          <p:cNvSpPr txBox="1"/>
          <p:nvPr/>
        </p:nvSpPr>
        <p:spPr>
          <a:xfrm>
            <a:off x="572916" y="3710135"/>
            <a:ext cx="4112630" cy="830997"/>
          </a:xfrm>
          <a:prstGeom prst="rect">
            <a:avLst/>
          </a:prstGeom>
          <a:solidFill>
            <a:srgbClr val="FFF4E7"/>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Seine </a:t>
            </a:r>
            <a:r>
              <a:rPr kumimoji="0" lang="en-GB" sz="2400" b="0" i="0" u="none" strike="noStrike" kern="0" cap="none" spc="0" normalizeH="0" baseline="0" noProof="0" dirty="0" err="1">
                <a:ln>
                  <a:noFill/>
                </a:ln>
                <a:effectLst/>
                <a:uLnTx/>
                <a:uFillTx/>
              </a:rPr>
              <a:t>Schwester</a:t>
            </a:r>
            <a:r>
              <a:rPr kumimoji="0" lang="en-GB" sz="2400" b="0" i="0" u="none" strike="noStrike" kern="0" cap="none" spc="0" normalizeH="0" baseline="0" noProof="0" dirty="0">
                <a:ln>
                  <a:noFill/>
                </a:ln>
                <a:effectLst/>
                <a:uLnTx/>
                <a:uFillTx/>
              </a:rPr>
              <a:t> hat </a:t>
            </a:r>
            <a:r>
              <a:rPr kumimoji="0" lang="en-GB" sz="2400" b="0" i="0" u="none" strike="noStrike" kern="0" cap="none" spc="0" normalizeH="0" baseline="0" noProof="0" dirty="0" err="1">
                <a:ln>
                  <a:noFill/>
                </a:ln>
                <a:effectLst/>
                <a:uLnTx/>
                <a:uFillTx/>
              </a:rPr>
              <a:t>einen</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kleinen</a:t>
            </a:r>
            <a:r>
              <a:rPr kumimoji="0" lang="en-GB" sz="2400" b="1"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Mund</a:t>
            </a:r>
            <a:r>
              <a:rPr kumimoji="0" lang="en-GB" sz="2400" b="0" i="0" u="none" strike="noStrike" kern="0" cap="none" spc="0" normalizeH="0" baseline="0" noProof="0" dirty="0">
                <a:ln>
                  <a:noFill/>
                </a:ln>
                <a:effectLst/>
                <a:uLnTx/>
                <a:uFillTx/>
              </a:rPr>
              <a:t>.</a:t>
            </a:r>
          </a:p>
        </p:txBody>
      </p:sp>
      <p:sp>
        <p:nvSpPr>
          <p:cNvPr id="37" name="TextBox 36">
            <a:extLst>
              <a:ext uri="{FF2B5EF4-FFF2-40B4-BE49-F238E27FC236}">
                <a16:creationId xmlns:a16="http://schemas.microsoft.com/office/drawing/2014/main" id="{52F9075F-B282-498F-A5AB-A1962A9BBD17}"/>
              </a:ext>
            </a:extLst>
          </p:cNvPr>
          <p:cNvSpPr txBox="1"/>
          <p:nvPr/>
        </p:nvSpPr>
        <p:spPr>
          <a:xfrm>
            <a:off x="4945106" y="3700988"/>
            <a:ext cx="3712389" cy="830997"/>
          </a:xfrm>
          <a:prstGeom prst="rect">
            <a:avLst/>
          </a:prstGeom>
          <a:solidFill>
            <a:srgbClr val="FFF4E7"/>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Ihr</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Bruder</a:t>
            </a:r>
            <a:r>
              <a:rPr kumimoji="0" lang="en-GB" sz="2400" b="0" i="0" u="none" strike="noStrike" kern="0" cap="none" spc="0" normalizeH="0" baseline="0" noProof="0" dirty="0">
                <a:ln>
                  <a:noFill/>
                </a:ln>
                <a:effectLst/>
                <a:uLnTx/>
                <a:uFillTx/>
              </a:rPr>
              <a:t> hat </a:t>
            </a:r>
            <a:r>
              <a:rPr kumimoji="0" lang="en-GB" sz="2400" b="0" i="0" u="none" strike="noStrike" kern="0" cap="none" spc="0" normalizeH="0" baseline="0" noProof="0" dirty="0" err="1">
                <a:ln>
                  <a:noFill/>
                </a:ln>
                <a:effectLst/>
                <a:uLnTx/>
                <a:uFillTx/>
              </a:rPr>
              <a:t>eine</a:t>
            </a:r>
            <a:r>
              <a:rPr kumimoji="0" lang="en-GB" sz="2400" b="1"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lang</a:t>
            </a:r>
            <a:r>
              <a:rPr kumimoji="0" lang="en-GB" sz="2400" b="1" i="0" u="none" strike="noStrike" kern="0" cap="none" spc="0" normalizeH="0" baseline="0" noProof="0" dirty="0">
                <a:ln>
                  <a:noFill/>
                </a:ln>
                <a:effectLst/>
                <a:uLnTx/>
                <a:uFillTx/>
              </a:rPr>
              <a:t>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Nase</a:t>
            </a:r>
            <a:r>
              <a:rPr kumimoji="0" lang="en-GB" sz="2400" b="0" i="0" u="none" strike="noStrike" kern="0" cap="none" spc="0" normalizeH="0" baseline="0" noProof="0" dirty="0">
                <a:ln>
                  <a:noFill/>
                </a:ln>
                <a:effectLst/>
                <a:uLnTx/>
                <a:uFillTx/>
              </a:rPr>
              <a:t>.</a:t>
            </a:r>
          </a:p>
        </p:txBody>
      </p:sp>
      <p:sp>
        <p:nvSpPr>
          <p:cNvPr id="38" name="TextBox 37">
            <a:extLst>
              <a:ext uri="{FF2B5EF4-FFF2-40B4-BE49-F238E27FC236}">
                <a16:creationId xmlns:a16="http://schemas.microsoft.com/office/drawing/2014/main" id="{EF620089-98BC-43FD-9869-966E92F9EE51}"/>
              </a:ext>
            </a:extLst>
          </p:cNvPr>
          <p:cNvSpPr txBox="1"/>
          <p:nvPr/>
        </p:nvSpPr>
        <p:spPr>
          <a:xfrm>
            <a:off x="8917055" y="3700930"/>
            <a:ext cx="3225042" cy="830997"/>
          </a:xfrm>
          <a:prstGeom prst="rect">
            <a:avLst/>
          </a:prstGeom>
          <a:solidFill>
            <a:srgbClr val="FFF4E7"/>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Meine</a:t>
            </a:r>
            <a:r>
              <a:rPr kumimoji="0" lang="en-GB" sz="2400" b="0" i="0" u="none" strike="noStrike" kern="0" cap="none" spc="0" normalizeH="0" baseline="0" noProof="0" dirty="0">
                <a:ln>
                  <a:noFill/>
                </a:ln>
                <a:effectLst/>
                <a:uLnTx/>
                <a:uFillTx/>
              </a:rPr>
              <a:t> Oma hat </a:t>
            </a:r>
            <a:r>
              <a:rPr kumimoji="0" lang="en-GB" sz="2400" b="0" i="0" u="none" strike="noStrike" kern="0" cap="none" spc="0" normalizeH="0" baseline="0" noProof="0" dirty="0" err="1">
                <a:ln>
                  <a:noFill/>
                </a:ln>
                <a:effectLst/>
                <a:uLnTx/>
                <a:uFillTx/>
              </a:rPr>
              <a:t>ein</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rund</a:t>
            </a:r>
            <a:r>
              <a:rPr kumimoji="0" lang="en-GB" sz="2400" b="1" i="0" u="none" strike="noStrike" kern="0" cap="none" spc="0" normalizeH="0" baseline="0" noProof="0" dirty="0">
                <a:ln>
                  <a:noFill/>
                </a:ln>
                <a:effectLst/>
                <a:uLnTx/>
                <a:uFillTx/>
              </a:rPr>
              <a:t>es </a:t>
            </a:r>
            <a:r>
              <a:rPr kumimoji="0" lang="en-GB" sz="2400" b="0" i="0" u="none" strike="noStrike" kern="0" cap="none" spc="0" normalizeH="0" baseline="0" noProof="0" dirty="0" err="1">
                <a:ln>
                  <a:noFill/>
                </a:ln>
                <a:effectLst/>
                <a:uLnTx/>
                <a:uFillTx/>
              </a:rPr>
              <a:t>Gesicht</a:t>
            </a:r>
            <a:r>
              <a:rPr kumimoji="0" lang="en-GB" sz="2400" b="0" i="0" u="none" strike="noStrike" kern="0" cap="none" spc="0" normalizeH="0" baseline="0" noProof="0" dirty="0">
                <a:ln>
                  <a:noFill/>
                </a:ln>
                <a:effectLst/>
                <a:uLnTx/>
                <a:uFillTx/>
              </a:rPr>
              <a:t>.</a:t>
            </a:r>
          </a:p>
        </p:txBody>
      </p:sp>
      <p:pic>
        <p:nvPicPr>
          <p:cNvPr id="39" name="Picture 38" descr="A picture containing clock&#10;&#10;Description automatically generated">
            <a:extLst>
              <a:ext uri="{FF2B5EF4-FFF2-40B4-BE49-F238E27FC236}">
                <a16:creationId xmlns:a16="http://schemas.microsoft.com/office/drawing/2014/main" id="{CF04EDAB-9010-4DC0-8657-F26D429E5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0714" y="2846798"/>
            <a:ext cx="977724" cy="733293"/>
          </a:xfrm>
          <a:prstGeom prst="rect">
            <a:avLst/>
          </a:prstGeom>
        </p:spPr>
      </p:pic>
      <p:cxnSp>
        <p:nvCxnSpPr>
          <p:cNvPr id="40" name="Straight Arrow Connector 39">
            <a:extLst>
              <a:ext uri="{FF2B5EF4-FFF2-40B4-BE49-F238E27FC236}">
                <a16:creationId xmlns:a16="http://schemas.microsoft.com/office/drawing/2014/main" id="{421C4E89-8C41-427C-AE0E-650738A82E7C}"/>
              </a:ext>
            </a:extLst>
          </p:cNvPr>
          <p:cNvCxnSpPr>
            <a:cxnSpLocks/>
          </p:cNvCxnSpPr>
          <p:nvPr/>
        </p:nvCxnSpPr>
        <p:spPr>
          <a:xfrm flipV="1">
            <a:off x="5795016" y="4553086"/>
            <a:ext cx="0" cy="400586"/>
          </a:xfrm>
          <a:prstGeom prst="straightConnector1">
            <a:avLst/>
          </a:prstGeom>
          <a:noFill/>
          <a:ln w="57150" cap="flat" cmpd="sng" algn="ctr">
            <a:solidFill>
              <a:srgbClr val="115076"/>
            </a:solidFill>
            <a:prstDash val="solid"/>
            <a:miter lim="800000"/>
            <a:tailEnd type="triangle"/>
          </a:ln>
          <a:effectLst/>
        </p:spPr>
      </p:cxnSp>
      <p:cxnSp>
        <p:nvCxnSpPr>
          <p:cNvPr id="41" name="Straight Arrow Connector 40">
            <a:extLst>
              <a:ext uri="{FF2B5EF4-FFF2-40B4-BE49-F238E27FC236}">
                <a16:creationId xmlns:a16="http://schemas.microsoft.com/office/drawing/2014/main" id="{0E3B8E9A-E31D-493E-893D-6A6D4E324A68}"/>
              </a:ext>
            </a:extLst>
          </p:cNvPr>
          <p:cNvCxnSpPr>
            <a:cxnSpLocks/>
          </p:cNvCxnSpPr>
          <p:nvPr/>
        </p:nvCxnSpPr>
        <p:spPr>
          <a:xfrm flipV="1">
            <a:off x="1577395" y="4585816"/>
            <a:ext cx="0" cy="335127"/>
          </a:xfrm>
          <a:prstGeom prst="straightConnector1">
            <a:avLst/>
          </a:prstGeom>
          <a:noFill/>
          <a:ln w="57150" cap="flat" cmpd="sng" algn="ctr">
            <a:solidFill>
              <a:srgbClr val="115076"/>
            </a:solidFill>
            <a:prstDash val="solid"/>
            <a:miter lim="800000"/>
            <a:tailEnd type="triangle"/>
          </a:ln>
          <a:effectLst/>
        </p:spPr>
      </p:cxnSp>
      <p:sp>
        <p:nvSpPr>
          <p:cNvPr id="42" name="TextBox 41">
            <a:extLst>
              <a:ext uri="{FF2B5EF4-FFF2-40B4-BE49-F238E27FC236}">
                <a16:creationId xmlns:a16="http://schemas.microsoft.com/office/drawing/2014/main" id="{451A1D20-3AE3-41A2-90B7-BCC854EEA227}"/>
              </a:ext>
            </a:extLst>
          </p:cNvPr>
          <p:cNvSpPr txBox="1"/>
          <p:nvPr/>
        </p:nvSpPr>
        <p:spPr>
          <a:xfrm>
            <a:off x="149501" y="4613628"/>
            <a:ext cx="1201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Adjectives for R2 have these endings:</a:t>
            </a:r>
          </a:p>
        </p:txBody>
      </p:sp>
      <p:sp>
        <p:nvSpPr>
          <p:cNvPr id="43" name="TextBox 42">
            <a:extLst>
              <a:ext uri="{FF2B5EF4-FFF2-40B4-BE49-F238E27FC236}">
                <a16:creationId xmlns:a16="http://schemas.microsoft.com/office/drawing/2014/main" id="{9C80AE36-0F86-460B-8A68-90FDE14293F3}"/>
              </a:ext>
            </a:extLst>
          </p:cNvPr>
          <p:cNvSpPr txBox="1"/>
          <p:nvPr/>
        </p:nvSpPr>
        <p:spPr>
          <a:xfrm>
            <a:off x="-13016" y="3839530"/>
            <a:ext cx="65274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rPr>
              <a:t>R2</a:t>
            </a:r>
          </a:p>
        </p:txBody>
      </p:sp>
      <p:sp>
        <p:nvSpPr>
          <p:cNvPr id="44" name="TextBox 43">
            <a:extLst>
              <a:ext uri="{FF2B5EF4-FFF2-40B4-BE49-F238E27FC236}">
                <a16:creationId xmlns:a16="http://schemas.microsoft.com/office/drawing/2014/main" id="{9E34438F-0146-41C8-8485-C39A99B93519}"/>
              </a:ext>
            </a:extLst>
          </p:cNvPr>
          <p:cNvSpPr txBox="1"/>
          <p:nvPr/>
        </p:nvSpPr>
        <p:spPr>
          <a:xfrm>
            <a:off x="-17795" y="1867409"/>
            <a:ext cx="65274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rPr>
              <a:t>R1</a:t>
            </a:r>
          </a:p>
        </p:txBody>
      </p:sp>
      <p:sp>
        <p:nvSpPr>
          <p:cNvPr id="45" name="Rounded Rectangular Callout 4">
            <a:extLst>
              <a:ext uri="{FF2B5EF4-FFF2-40B4-BE49-F238E27FC236}">
                <a16:creationId xmlns:a16="http://schemas.microsoft.com/office/drawing/2014/main" id="{6F1507AB-CB26-4956-B873-B1A90C6C80B2}"/>
              </a:ext>
            </a:extLst>
          </p:cNvPr>
          <p:cNvSpPr/>
          <p:nvPr/>
        </p:nvSpPr>
        <p:spPr>
          <a:xfrm>
            <a:off x="4805463" y="152270"/>
            <a:ext cx="7336633" cy="663247"/>
          </a:xfrm>
          <a:prstGeom prst="wedgeRoundRectCallout">
            <a:avLst>
              <a:gd name="adj1" fmla="val -30252"/>
              <a:gd name="adj2" fmla="val 75323"/>
              <a:gd name="adj3" fmla="val 16667"/>
            </a:avLst>
          </a:prstGeom>
          <a:solidFill>
            <a:schemeClr val="accent4">
              <a:lumMod val="75000"/>
            </a:schemeClr>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R2 (acc.) singular endings for indefinite articles also have the </a:t>
            </a:r>
            <a:r>
              <a:rPr kumimoji="0" lang="en-US" sz="2000" b="1" i="0" u="none" strike="noStrike" kern="0" cap="none" spc="0" normalizeH="0" baseline="0" noProof="0" dirty="0">
                <a:ln>
                  <a:noFill/>
                </a:ln>
                <a:effectLst/>
                <a:uLnTx/>
                <a:uFillTx/>
                <a:latin typeface="Century Gothic" panose="020F0302020204030204"/>
                <a:ea typeface="+mn-ea"/>
                <a:cs typeface="+mn-cs"/>
              </a:rPr>
              <a:t>same final letter </a:t>
            </a:r>
            <a:r>
              <a:rPr kumimoji="0" lang="en-US" sz="2000" b="0" i="0" u="none" strike="noStrike" kern="0" cap="none" spc="0" normalizeH="0" baseline="0" noProof="0" dirty="0">
                <a:ln>
                  <a:noFill/>
                </a:ln>
                <a:effectLst/>
                <a:uLnTx/>
                <a:uFillTx/>
                <a:latin typeface="Century Gothic" panose="020F0302020204030204"/>
                <a:ea typeface="+mn-ea"/>
                <a:cs typeface="+mn-cs"/>
              </a:rPr>
              <a:t>as their matching definite articles. </a:t>
            </a:r>
          </a:p>
        </p:txBody>
      </p:sp>
      <p:sp>
        <p:nvSpPr>
          <p:cNvPr id="46" name="Rounded Rectangular Callout 4">
            <a:extLst>
              <a:ext uri="{FF2B5EF4-FFF2-40B4-BE49-F238E27FC236}">
                <a16:creationId xmlns:a16="http://schemas.microsoft.com/office/drawing/2014/main" id="{04159187-83C3-451E-AD7A-F42CAF0DA1B0}"/>
              </a:ext>
            </a:extLst>
          </p:cNvPr>
          <p:cNvSpPr/>
          <p:nvPr/>
        </p:nvSpPr>
        <p:spPr>
          <a:xfrm>
            <a:off x="504232" y="1894537"/>
            <a:ext cx="2834996" cy="1678438"/>
          </a:xfrm>
          <a:prstGeom prst="wedgeRoundRectCallout">
            <a:avLst>
              <a:gd name="adj1" fmla="val -14946"/>
              <a:gd name="adj2" fmla="val 65282"/>
              <a:gd name="adj3" fmla="val 16667"/>
            </a:avLst>
          </a:prstGeom>
          <a:solidFill>
            <a:schemeClr val="accent4">
              <a:lumMod val="75000"/>
            </a:schemeClr>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Only the masculine ending is different in R2!</a:t>
            </a:r>
          </a:p>
        </p:txBody>
      </p:sp>
      <p:sp>
        <p:nvSpPr>
          <p:cNvPr id="47" name="TextBox 46">
            <a:extLst>
              <a:ext uri="{FF2B5EF4-FFF2-40B4-BE49-F238E27FC236}">
                <a16:creationId xmlns:a16="http://schemas.microsoft.com/office/drawing/2014/main" id="{D7509889-0810-4E21-9FCE-2B777C46FDE1}"/>
              </a:ext>
            </a:extLst>
          </p:cNvPr>
          <p:cNvSpPr txBox="1"/>
          <p:nvPr/>
        </p:nvSpPr>
        <p:spPr>
          <a:xfrm>
            <a:off x="2101330" y="5593345"/>
            <a:ext cx="4949071" cy="461665"/>
          </a:xfrm>
          <a:prstGeom prst="rect">
            <a:avLst/>
          </a:prstGeom>
          <a:solidFill>
            <a:srgbClr val="FFF4E7"/>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Ich </a:t>
            </a:r>
            <a:r>
              <a:rPr kumimoji="0" lang="en-GB" sz="2400" b="0" i="0" u="none" strike="noStrike" kern="0" cap="none" spc="0" normalizeH="0" baseline="0" noProof="0" dirty="0" err="1">
                <a:ln>
                  <a:noFill/>
                </a:ln>
                <a:effectLst/>
                <a:uLnTx/>
                <a:uFillTx/>
              </a:rPr>
              <a:t>habe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keine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grünen</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Augen</a:t>
            </a:r>
            <a:r>
              <a:rPr kumimoji="0" lang="en-GB" sz="2400" b="0" i="0" u="none" strike="noStrike" kern="0" cap="none" spc="0" normalizeH="0" baseline="0" noProof="0" dirty="0">
                <a:ln>
                  <a:noFill/>
                </a:ln>
                <a:effectLst/>
                <a:uLnTx/>
                <a:uFillTx/>
              </a:rPr>
              <a:t>.</a:t>
            </a:r>
          </a:p>
        </p:txBody>
      </p:sp>
      <p:sp>
        <p:nvSpPr>
          <p:cNvPr id="48" name="TextBox 47">
            <a:extLst>
              <a:ext uri="{FF2B5EF4-FFF2-40B4-BE49-F238E27FC236}">
                <a16:creationId xmlns:a16="http://schemas.microsoft.com/office/drawing/2014/main" id="{A921666E-D737-4D7D-A47E-A4D251C776BF}"/>
              </a:ext>
            </a:extLst>
          </p:cNvPr>
          <p:cNvSpPr txBox="1"/>
          <p:nvPr/>
        </p:nvSpPr>
        <p:spPr>
          <a:xfrm>
            <a:off x="7193026" y="5580818"/>
            <a:ext cx="4949071" cy="461665"/>
          </a:xfrm>
          <a:prstGeom prst="rect">
            <a:avLst/>
          </a:prstGeom>
          <a:solidFill>
            <a:srgbClr val="FFF4E7"/>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Ich </a:t>
            </a:r>
            <a:r>
              <a:rPr kumimoji="0" lang="en-GB" sz="2400" b="0" i="0" u="none" strike="noStrike" kern="0" cap="none" spc="0" normalizeH="0" baseline="0" noProof="0" dirty="0" err="1">
                <a:ln>
                  <a:noFill/>
                </a:ln>
                <a:effectLst/>
                <a:uLnTx/>
                <a:uFillTx/>
              </a:rPr>
              <a:t>habe</a:t>
            </a:r>
            <a:r>
              <a:rPr kumimoji="0" lang="en-GB" sz="2400" b="0" i="0" u="none" strike="noStrike" kern="0" cap="none" spc="0" normalizeH="0" baseline="0" noProof="0" dirty="0">
                <a:ln>
                  <a:noFill/>
                </a:ln>
                <a:effectLst/>
                <a:uLnTx/>
                <a:uFillTx/>
              </a:rPr>
              <a:t> </a:t>
            </a:r>
            <a:r>
              <a:rPr kumimoji="0" lang="en-GB" sz="2400" b="1" i="0" u="none" strike="noStrike" kern="0" cap="none" spc="0" normalizeH="0" baseline="0" noProof="0" dirty="0" err="1">
                <a:ln>
                  <a:noFill/>
                </a:ln>
                <a:effectLst/>
                <a:uLnTx/>
                <a:uFillTx/>
              </a:rPr>
              <a:t>grüne</a:t>
            </a:r>
            <a:r>
              <a:rPr kumimoji="0" lang="en-GB" sz="2400" b="0" i="0" u="none" strike="noStrike" kern="0" cap="none" spc="0" normalizeH="0" baseline="0" noProof="0" dirty="0">
                <a:ln>
                  <a:noFill/>
                </a:ln>
                <a:effectLst/>
                <a:uLnTx/>
                <a:uFillTx/>
              </a:rPr>
              <a:t> </a:t>
            </a:r>
            <a:r>
              <a:rPr kumimoji="0" lang="en-GB" sz="2400" b="0" i="0" u="none" strike="noStrike" kern="0" cap="none" spc="0" normalizeH="0" baseline="0" noProof="0" dirty="0" err="1">
                <a:ln>
                  <a:noFill/>
                </a:ln>
                <a:effectLst/>
                <a:uLnTx/>
                <a:uFillTx/>
              </a:rPr>
              <a:t>Augen</a:t>
            </a:r>
            <a:r>
              <a:rPr kumimoji="0" lang="en-GB" sz="2400" b="0" i="0" u="none" strike="noStrike" kern="0" cap="none" spc="0" normalizeH="0" baseline="0" noProof="0" dirty="0">
                <a:ln>
                  <a:noFill/>
                </a:ln>
                <a:effectLst/>
                <a:uLnTx/>
                <a:uFillTx/>
              </a:rPr>
              <a:t>.</a:t>
            </a:r>
          </a:p>
        </p:txBody>
      </p:sp>
      <p:sp>
        <p:nvSpPr>
          <p:cNvPr id="49" name="Rounded Rectangular Callout 4">
            <a:extLst>
              <a:ext uri="{FF2B5EF4-FFF2-40B4-BE49-F238E27FC236}">
                <a16:creationId xmlns:a16="http://schemas.microsoft.com/office/drawing/2014/main" id="{CD87CAF1-B74C-4C91-AE5A-95599AB938F0}"/>
              </a:ext>
            </a:extLst>
          </p:cNvPr>
          <p:cNvSpPr/>
          <p:nvPr/>
        </p:nvSpPr>
        <p:spPr>
          <a:xfrm>
            <a:off x="8821731" y="3580090"/>
            <a:ext cx="3354236" cy="1827385"/>
          </a:xfrm>
          <a:prstGeom prst="wedgeRoundRectCallout">
            <a:avLst>
              <a:gd name="adj1" fmla="val -28397"/>
              <a:gd name="adj2" fmla="val 66311"/>
              <a:gd name="adj3" fmla="val 16667"/>
            </a:avLst>
          </a:prstGeom>
          <a:solidFill>
            <a:schemeClr val="accent4">
              <a:lumMod val="75000"/>
            </a:schemeClr>
          </a:solidFill>
          <a:ln w="381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effectLst/>
                <a:uLnTx/>
                <a:uFillTx/>
                <a:latin typeface="Bauhaus 93" pitchFamily="82" charset="77"/>
                <a:ea typeface="+mn-ea"/>
                <a:cs typeface="+mn-cs"/>
              </a:rPr>
              <a:t>! </a:t>
            </a:r>
            <a:r>
              <a:rPr kumimoji="0" lang="en-US" sz="2000" b="0" i="0" u="none" strike="noStrike" kern="0" cap="none" spc="0" normalizeH="0" baseline="0" noProof="0" dirty="0">
                <a:ln>
                  <a:noFill/>
                </a:ln>
                <a:effectLst/>
                <a:uLnTx/>
                <a:uFillTx/>
                <a:latin typeface="Century Gothic" panose="020F0302020204030204"/>
                <a:ea typeface="+mn-ea"/>
                <a:cs typeface="+mn-cs"/>
              </a:rPr>
              <a:t>We often use the plural without an article. Notice how the ending changes</a:t>
            </a:r>
          </a:p>
        </p:txBody>
      </p:sp>
      <p:sp>
        <p:nvSpPr>
          <p:cNvPr id="50" name="TextBox 49">
            <a:extLst>
              <a:ext uri="{FF2B5EF4-FFF2-40B4-BE49-F238E27FC236}">
                <a16:creationId xmlns:a16="http://schemas.microsoft.com/office/drawing/2014/main" id="{728A401D-BE9A-46EF-885E-FE7315622CF8}"/>
              </a:ext>
            </a:extLst>
          </p:cNvPr>
          <p:cNvSpPr txBox="1"/>
          <p:nvPr/>
        </p:nvSpPr>
        <p:spPr>
          <a:xfrm>
            <a:off x="74857" y="5457708"/>
            <a:ext cx="1883849"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rPr>
              <a:t>R2 plural</a:t>
            </a:r>
          </a:p>
        </p:txBody>
      </p:sp>
    </p:spTree>
    <p:extLst>
      <p:ext uri="{BB962C8B-B14F-4D97-AF65-F5344CB8AC3E}">
        <p14:creationId xmlns:p14="http://schemas.microsoft.com/office/powerpoint/2010/main" val="24808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31" grpId="0"/>
      <p:bldP spid="32" grpId="0"/>
      <p:bldP spid="33" grpId="0"/>
      <p:bldP spid="36" grpId="0" animBg="1"/>
      <p:bldP spid="37" grpId="0" animBg="1"/>
      <p:bldP spid="38" grpId="0" animBg="1"/>
      <p:bldP spid="42" grpId="0"/>
      <p:bldP spid="42" grpId="1"/>
      <p:bldP spid="43" grpId="0"/>
      <p:bldP spid="44" grpId="0"/>
      <p:bldP spid="45" grpId="0" animBg="1"/>
      <p:bldP spid="46" grpId="0" animBg="1"/>
      <p:bldP spid="47" grpId="0" animBg="1"/>
      <p:bldP spid="48" grpId="0" animBg="1"/>
      <p:bldP spid="49"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two people speaking to each othe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descr="two people speaking to each othe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314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eden new.wav"/>
                                        </p:tgtEl>
                                      </p:cMediaNode>
                                    </p:audio>
                                  </p:sub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F8C7-2D2D-4C16-B509-E7044EBED21B}"/>
              </a:ext>
            </a:extLst>
          </p:cNvPr>
          <p:cNvSpPr>
            <a:spLocks noGrp="1"/>
          </p:cNvSpPr>
          <p:nvPr>
            <p:ph type="title"/>
          </p:nvPr>
        </p:nvSpPr>
        <p:spPr/>
        <p:txBody>
          <a:bodyPr>
            <a:normAutofit/>
          </a:bodyPr>
          <a:lstStyle/>
          <a:p>
            <a:r>
              <a:rPr lang="en-GB" sz="2400" dirty="0"/>
              <a:t>Andrea </a:t>
            </a:r>
            <a:r>
              <a:rPr lang="en-GB" sz="2400" dirty="0" err="1"/>
              <a:t>braucht</a:t>
            </a:r>
            <a:r>
              <a:rPr lang="en-GB" sz="2400" dirty="0"/>
              <a:t> </a:t>
            </a:r>
            <a:r>
              <a:rPr lang="en-GB" sz="2400" dirty="0" err="1"/>
              <a:t>Hilfe</a:t>
            </a:r>
            <a:r>
              <a:rPr lang="en-GB" sz="2400" dirty="0"/>
              <a:t>!</a:t>
            </a:r>
          </a:p>
        </p:txBody>
      </p:sp>
      <p:sp>
        <p:nvSpPr>
          <p:cNvPr id="4" name="Rounded Rectangle 11">
            <a:extLst>
              <a:ext uri="{FF2B5EF4-FFF2-40B4-BE49-F238E27FC236}">
                <a16:creationId xmlns:a16="http://schemas.microsoft.com/office/drawing/2014/main" id="{AB762FC0-CB86-4563-B7B6-E74741D5BF1A}"/>
              </a:ext>
            </a:extLst>
          </p:cNvPr>
          <p:cNvSpPr/>
          <p:nvPr/>
        </p:nvSpPr>
        <p:spPr>
          <a:xfrm>
            <a:off x="11147898" y="247046"/>
            <a:ext cx="809428"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lesen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graphicFrame>
        <p:nvGraphicFramePr>
          <p:cNvPr id="5" name="Table 6">
            <a:extLst>
              <a:ext uri="{FF2B5EF4-FFF2-40B4-BE49-F238E27FC236}">
                <a16:creationId xmlns:a16="http://schemas.microsoft.com/office/drawing/2014/main" id="{44AC34C2-39B6-42CE-B1A0-FB3D916D5B6B}"/>
              </a:ext>
            </a:extLst>
          </p:cNvPr>
          <p:cNvGraphicFramePr>
            <a:graphicFrameLocks noGrp="1"/>
          </p:cNvGraphicFramePr>
          <p:nvPr>
            <p:extLst>
              <p:ext uri="{D42A27DB-BD31-4B8C-83A1-F6EECF244321}">
                <p14:modId xmlns:p14="http://schemas.microsoft.com/office/powerpoint/2010/main" val="2636964840"/>
              </p:ext>
            </p:extLst>
          </p:nvPr>
        </p:nvGraphicFramePr>
        <p:xfrm>
          <a:off x="503716" y="2159247"/>
          <a:ext cx="11406204" cy="3139440"/>
        </p:xfrm>
        <a:graphic>
          <a:graphicData uri="http://schemas.openxmlformats.org/drawingml/2006/table">
            <a:tbl>
              <a:tblPr firstRow="1" bandRow="1"/>
              <a:tblGrid>
                <a:gridCol w="589369">
                  <a:extLst>
                    <a:ext uri="{9D8B030D-6E8A-4147-A177-3AD203B41FA5}">
                      <a16:colId xmlns:a16="http://schemas.microsoft.com/office/drawing/2014/main" val="2607353726"/>
                    </a:ext>
                  </a:extLst>
                </a:gridCol>
                <a:gridCol w="5494733">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sz="200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r>
                        <a:rPr lang="en-GB" sz="2000" dirty="0">
                          <a:solidFill>
                            <a:schemeClr val="tx1"/>
                          </a:solidFill>
                        </a:rPr>
                        <a:t>Sie hat…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err="1">
                          <a:ln>
                            <a:noFill/>
                          </a:ln>
                          <a:effectLst/>
                          <a:uLnTx/>
                          <a:uFillTx/>
                        </a:rPr>
                        <a:t>einen</a:t>
                      </a:r>
                      <a:endParaRPr lang="en-GB" sz="2000" b="1"/>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err="1"/>
                        <a:t>eine</a:t>
                      </a:r>
                      <a:endParaRPr lang="en-GB" sz="2000" b="1"/>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err="1">
                          <a:effectLst/>
                        </a:rPr>
                        <a:t>ein</a:t>
                      </a:r>
                      <a:endParaRPr lang="en-GB" sz="2000" kern="1200">
                        <a:effectLs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153431983"/>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dirty="0">
                          <a:solidFill>
                            <a:schemeClr val="tx1"/>
                          </a:solidFill>
                        </a:rPr>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200" dirty="0" err="1">
                          <a:solidFill>
                            <a:schemeClr val="tx1"/>
                          </a:solidFill>
                        </a:rPr>
                        <a:t>einen</a:t>
                      </a:r>
                      <a:r>
                        <a:rPr lang="en-GB" sz="2200" dirty="0">
                          <a:solidFill>
                            <a:schemeClr val="tx1"/>
                          </a:solidFill>
                        </a:rPr>
                        <a:t>   </a:t>
                      </a:r>
                      <a:r>
                        <a:rPr lang="en-GB" sz="2200" dirty="0" err="1">
                          <a:solidFill>
                            <a:schemeClr val="tx1"/>
                          </a:solidFill>
                        </a:rPr>
                        <a:t>schönen</a:t>
                      </a:r>
                      <a:r>
                        <a:rPr lang="en-GB" sz="2200" dirty="0">
                          <a:solidFill>
                            <a:schemeClr val="tx1"/>
                          </a:solidFill>
                        </a:rPr>
                        <a:t> </a:t>
                      </a:r>
                      <a:r>
                        <a:rPr lang="en-GB" sz="2200" dirty="0" err="1">
                          <a:solidFill>
                            <a:schemeClr val="tx1"/>
                          </a:solidFill>
                        </a:rPr>
                        <a:t>Mund</a:t>
                      </a:r>
                      <a:endParaRPr lang="en-GB" sz="2200" dirty="0">
                        <a:solidFill>
                          <a:schemeClr val="tx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17149271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dirty="0">
                          <a:solidFill>
                            <a:schemeClr val="tx1"/>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rPr>
                        <a:t>eine</a:t>
                      </a:r>
                      <a:r>
                        <a:rPr lang="en-GB" sz="2200" dirty="0">
                          <a:solidFill>
                            <a:schemeClr val="tx1"/>
                          </a:solidFill>
                        </a:rPr>
                        <a:t>     </a:t>
                      </a:r>
                      <a:r>
                        <a:rPr lang="en-GB" sz="2200" dirty="0" err="1">
                          <a:solidFill>
                            <a:schemeClr val="tx1"/>
                          </a:solidFill>
                        </a:rPr>
                        <a:t>hässliche</a:t>
                      </a:r>
                      <a:r>
                        <a:rPr lang="en-GB" sz="2200" dirty="0">
                          <a:solidFill>
                            <a:schemeClr val="tx1"/>
                          </a:solidFill>
                        </a:rPr>
                        <a:t> </a:t>
                      </a:r>
                      <a:r>
                        <a:rPr lang="en-GB" sz="2200" dirty="0" err="1">
                          <a:solidFill>
                            <a:schemeClr val="tx1"/>
                          </a:solidFill>
                        </a:rPr>
                        <a:t>Tasche</a:t>
                      </a:r>
                      <a:endParaRPr lang="en-GB" sz="22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1961458278"/>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dirty="0">
                          <a:solidFill>
                            <a:schemeClr val="tx1"/>
                          </a:solidFill>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rPr>
                        <a:t>ein</a:t>
                      </a:r>
                      <a:r>
                        <a:rPr lang="en-GB" sz="2200" dirty="0">
                          <a:solidFill>
                            <a:schemeClr val="tx1"/>
                          </a:solidFill>
                        </a:rPr>
                        <a:t>       </a:t>
                      </a:r>
                      <a:r>
                        <a:rPr lang="en-GB" sz="2200" dirty="0" err="1">
                          <a:solidFill>
                            <a:schemeClr val="tx1"/>
                          </a:solidFill>
                        </a:rPr>
                        <a:t>rundes</a:t>
                      </a:r>
                      <a:r>
                        <a:rPr lang="en-GB" sz="2200" dirty="0">
                          <a:solidFill>
                            <a:schemeClr val="tx1"/>
                          </a:solidFill>
                        </a:rPr>
                        <a:t> </a:t>
                      </a:r>
                      <a:r>
                        <a:rPr lang="en-GB" sz="2200" dirty="0" err="1">
                          <a:solidFill>
                            <a:schemeClr val="tx1"/>
                          </a:solidFill>
                        </a:rPr>
                        <a:t>Gesicht</a:t>
                      </a:r>
                      <a:endParaRPr lang="en-GB" sz="22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2189313960"/>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a:solidFill>
                            <a:schemeClr val="tx1"/>
                          </a:solidFill>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200" dirty="0" err="1">
                          <a:solidFill>
                            <a:schemeClr val="tx1"/>
                          </a:solidFill>
                        </a:rPr>
                        <a:t>eine</a:t>
                      </a:r>
                      <a:r>
                        <a:rPr lang="en-GB" sz="2200" dirty="0">
                          <a:solidFill>
                            <a:schemeClr val="tx1"/>
                          </a:solidFill>
                        </a:rPr>
                        <a:t>     </a:t>
                      </a:r>
                      <a:r>
                        <a:rPr lang="en-GB" sz="2200" dirty="0" err="1">
                          <a:solidFill>
                            <a:schemeClr val="tx1"/>
                          </a:solidFill>
                        </a:rPr>
                        <a:t>kleine</a:t>
                      </a:r>
                      <a:r>
                        <a:rPr lang="en-GB" sz="2200" dirty="0">
                          <a:solidFill>
                            <a:schemeClr val="tx1"/>
                          </a:solidFill>
                        </a:rPr>
                        <a:t> </a:t>
                      </a:r>
                      <a:r>
                        <a:rPr lang="en-GB" sz="2200" dirty="0" err="1">
                          <a:solidFill>
                            <a:schemeClr val="tx1"/>
                          </a:solidFill>
                        </a:rPr>
                        <a:t>Nase</a:t>
                      </a:r>
                      <a:endParaRPr lang="en-GB" sz="2200" dirty="0">
                        <a:solidFill>
                          <a:schemeClr val="tx1"/>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2344197191"/>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dirty="0">
                          <a:solidFill>
                            <a:schemeClr val="tx1"/>
                          </a:solidFill>
                        </a:rPr>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rPr>
                        <a:t>einen</a:t>
                      </a:r>
                      <a:r>
                        <a:rPr lang="en-GB" sz="2200" dirty="0">
                          <a:solidFill>
                            <a:schemeClr val="tx1"/>
                          </a:solidFill>
                        </a:rPr>
                        <a:t>   </a:t>
                      </a:r>
                      <a:r>
                        <a:rPr lang="en-GB" sz="2200" dirty="0" err="1">
                          <a:solidFill>
                            <a:schemeClr val="tx1"/>
                          </a:solidFill>
                        </a:rPr>
                        <a:t>freundlichen</a:t>
                      </a:r>
                      <a:r>
                        <a:rPr lang="en-GB" sz="2200" dirty="0">
                          <a:solidFill>
                            <a:schemeClr val="tx1"/>
                          </a:solidFill>
                        </a:rPr>
                        <a:t> Hund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40000"/>
                      </a:srgbClr>
                    </a:solidFill>
                  </a:tcPr>
                </a:tc>
                <a:extLst>
                  <a:ext uri="{0D108BD9-81ED-4DB2-BD59-A6C34878D82A}">
                    <a16:rowId xmlns:a16="http://schemas.microsoft.com/office/drawing/2014/main" val="1972389626"/>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dirty="0">
                          <a:solidFill>
                            <a:schemeClr val="tx1"/>
                          </a:solidFill>
                        </a:rPr>
                        <a:t>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tx1"/>
                          </a:solidFill>
                        </a:rPr>
                        <a:t>ein</a:t>
                      </a:r>
                      <a:r>
                        <a:rPr lang="en-GB" sz="2200" dirty="0">
                          <a:solidFill>
                            <a:schemeClr val="tx1"/>
                          </a:solidFill>
                        </a:rPr>
                        <a:t>       </a:t>
                      </a:r>
                      <a:r>
                        <a:rPr lang="en-GB" sz="2200" dirty="0" err="1">
                          <a:solidFill>
                            <a:schemeClr val="tx1"/>
                          </a:solidFill>
                        </a:rPr>
                        <a:t>neues</a:t>
                      </a:r>
                      <a:r>
                        <a:rPr lang="en-GB" sz="2200" dirty="0">
                          <a:solidFill>
                            <a:schemeClr val="tx1"/>
                          </a:solidFill>
                        </a:rPr>
                        <a:t> Handy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tint val="20000"/>
                      </a:srgbClr>
                    </a:solidFill>
                  </a:tcPr>
                </a:tc>
                <a:extLst>
                  <a:ext uri="{0D108BD9-81ED-4DB2-BD59-A6C34878D82A}">
                    <a16:rowId xmlns:a16="http://schemas.microsoft.com/office/drawing/2014/main" val="664931564"/>
                  </a:ext>
                </a:extLst>
              </a:tr>
            </a:tbl>
          </a:graphicData>
        </a:graphic>
      </p:graphicFrame>
      <p:sp>
        <p:nvSpPr>
          <p:cNvPr id="6" name="TextBox 5">
            <a:extLst>
              <a:ext uri="{FF2B5EF4-FFF2-40B4-BE49-F238E27FC236}">
                <a16:creationId xmlns:a16="http://schemas.microsoft.com/office/drawing/2014/main" id="{CE12AC7C-8232-4280-B243-632F670D0459}"/>
              </a:ext>
            </a:extLst>
          </p:cNvPr>
          <p:cNvSpPr txBox="1"/>
          <p:nvPr/>
        </p:nvSpPr>
        <p:spPr>
          <a:xfrm>
            <a:off x="1161132" y="2621661"/>
            <a:ext cx="943083" cy="307777"/>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a:t>
            </a:r>
          </a:p>
        </p:txBody>
      </p:sp>
      <p:sp>
        <p:nvSpPr>
          <p:cNvPr id="8" name="TextBox 7">
            <a:extLst>
              <a:ext uri="{FF2B5EF4-FFF2-40B4-BE49-F238E27FC236}">
                <a16:creationId xmlns:a16="http://schemas.microsoft.com/office/drawing/2014/main" id="{AF355750-1399-419C-98A0-DB5F3C68F23E}"/>
              </a:ext>
            </a:extLst>
          </p:cNvPr>
          <p:cNvSpPr txBox="1"/>
          <p:nvPr/>
        </p:nvSpPr>
        <p:spPr>
          <a:xfrm>
            <a:off x="1188628" y="3083223"/>
            <a:ext cx="826438" cy="307777"/>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____</a:t>
            </a:r>
          </a:p>
        </p:txBody>
      </p:sp>
      <p:sp>
        <p:nvSpPr>
          <p:cNvPr id="16" name="TextBox 15">
            <a:extLst>
              <a:ext uri="{FF2B5EF4-FFF2-40B4-BE49-F238E27FC236}">
                <a16:creationId xmlns:a16="http://schemas.microsoft.com/office/drawing/2014/main" id="{B6512D83-E3B8-4F24-A8EE-DF9F8ECB11B8}"/>
              </a:ext>
            </a:extLst>
          </p:cNvPr>
          <p:cNvSpPr txBox="1"/>
          <p:nvPr/>
        </p:nvSpPr>
        <p:spPr>
          <a:xfrm>
            <a:off x="164067" y="940383"/>
            <a:ext cx="1138854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Andrea </a:t>
            </a:r>
            <a:r>
              <a:rPr kumimoji="0" lang="en-US" sz="2400" b="0" i="0" u="none" strike="noStrike" kern="0" cap="none" spc="0" normalizeH="0" baseline="0" noProof="0" dirty="0" err="1">
                <a:ln>
                  <a:noFill/>
                </a:ln>
                <a:effectLst/>
                <a:uLnTx/>
                <a:uFillTx/>
              </a:rPr>
              <a:t>findet</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Adjektivendungen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schwierig</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Kannst</a:t>
            </a:r>
            <a:r>
              <a:rPr kumimoji="0" lang="en-US" sz="2400" b="0" i="0" u="none" strike="noStrike" kern="0" cap="none" spc="0" normalizeH="0" baseline="0" noProof="0" dirty="0">
                <a:ln>
                  <a:noFill/>
                </a:ln>
                <a:effectLst/>
                <a:uLnTx/>
                <a:uFillTx/>
              </a:rPr>
              <a:t> du </a:t>
            </a:r>
            <a:r>
              <a:rPr kumimoji="0" lang="en-US" sz="2400" b="0" i="0" u="none" strike="noStrike" kern="0" cap="none" spc="0" normalizeH="0" baseline="0" noProof="0" dirty="0" err="1">
                <a:ln>
                  <a:noFill/>
                </a:ln>
                <a:effectLst/>
                <a:uLnTx/>
                <a:uFillTx/>
              </a:rPr>
              <a:t>helfen</a:t>
            </a:r>
            <a:r>
              <a:rPr kumimoji="0" lang="en-US" sz="2400" b="0" i="0" u="none" strike="noStrike" kern="0" cap="none" spc="0" normalizeH="0" baseline="0" noProof="0" dirty="0">
                <a:ln>
                  <a:noFill/>
                </a:ln>
                <a:effectLst/>
                <a:uLnTx/>
                <a:uFillTx/>
              </a:rPr>
              <a:t>?</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err="1">
                <a:ln>
                  <a:noFill/>
                </a:ln>
                <a:effectLst/>
                <a:uLnTx/>
                <a:uFillTx/>
              </a:rPr>
              <a:t>Ist</a:t>
            </a:r>
            <a:r>
              <a:rPr kumimoji="0" lang="en-US" sz="2400" b="0" i="0" u="none" strike="noStrike" kern="0" cap="none" spc="0" normalizeH="0" baseline="0" noProof="0" dirty="0">
                <a:ln>
                  <a:noFill/>
                </a:ln>
                <a:effectLst/>
                <a:uLnTx/>
                <a:uFillTx/>
              </a:rPr>
              <a:t> es </a:t>
            </a:r>
            <a:r>
              <a:rPr kumimoji="0" lang="en-US" sz="2400" b="1" i="0" u="none" strike="noStrike" kern="0" cap="none" spc="0" normalizeH="0" baseline="0" noProof="0" dirty="0" err="1">
                <a:ln>
                  <a:noFill/>
                </a:ln>
                <a:effectLst/>
                <a:uLnTx/>
                <a:uFillTx/>
              </a:rPr>
              <a:t>einen</a:t>
            </a:r>
            <a:r>
              <a:rPr kumimoji="0" lang="en-US" sz="2400" b="1" i="0" u="none" strike="noStrike" kern="0" cap="none" spc="0" normalizeH="0" baseline="0" noProof="0" dirty="0">
                <a:ln>
                  <a:noFill/>
                </a:ln>
                <a:effectLst/>
                <a:uLnTx/>
                <a:uFillTx/>
              </a:rPr>
              <a:t>, eine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oder</a:t>
            </a:r>
            <a:r>
              <a:rPr kumimoji="0" lang="en-US" sz="2400" b="0" i="0" u="none" strike="noStrike" kern="0" cap="none" spc="0" normalizeH="0" baseline="0" noProof="0" dirty="0">
                <a:ln>
                  <a:noFill/>
                </a:ln>
                <a:effectLst/>
                <a:uLnTx/>
                <a:uFillTx/>
              </a:rPr>
              <a:t> </a:t>
            </a:r>
            <a:r>
              <a:rPr kumimoji="0" lang="en-US" sz="2400" b="1" i="0" u="none" strike="noStrike" kern="0" cap="none" spc="0" normalizeH="0" baseline="0" noProof="0" dirty="0" err="1">
                <a:ln>
                  <a:noFill/>
                </a:ln>
                <a:effectLst/>
                <a:uLnTx/>
                <a:uFillTx/>
              </a:rPr>
              <a:t>ein</a:t>
            </a:r>
            <a:r>
              <a:rPr kumimoji="0" lang="en-US" sz="2400" b="0" i="0" u="none" strike="noStrike" kern="0" cap="none" spc="0" normalizeH="0" baseline="0" noProof="0" dirty="0">
                <a:ln>
                  <a:noFill/>
                </a:ln>
                <a:effectLst/>
                <a:uLnTx/>
                <a:uFillTx/>
              </a:rPr>
              <a:t>?</a:t>
            </a:r>
          </a:p>
        </p:txBody>
      </p:sp>
      <p:pic>
        <p:nvPicPr>
          <p:cNvPr id="17" name="Picture 16" descr="A picture containing toy&#10;&#10;Description automatically generated">
            <a:extLst>
              <a:ext uri="{FF2B5EF4-FFF2-40B4-BE49-F238E27FC236}">
                <a16:creationId xmlns:a16="http://schemas.microsoft.com/office/drawing/2014/main" id="{B6EE38B4-9E6B-4FAA-B1AD-A857062C1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2938" y="153476"/>
            <a:ext cx="1264773" cy="1923429"/>
          </a:xfrm>
          <a:prstGeom prst="rect">
            <a:avLst/>
          </a:prstGeom>
        </p:spPr>
      </p:pic>
      <p:sp>
        <p:nvSpPr>
          <p:cNvPr id="18" name="TextBox 17">
            <a:extLst>
              <a:ext uri="{FF2B5EF4-FFF2-40B4-BE49-F238E27FC236}">
                <a16:creationId xmlns:a16="http://schemas.microsoft.com/office/drawing/2014/main" id="{3AC793BB-1007-4CBC-9C62-02D073788D1F}"/>
              </a:ext>
            </a:extLst>
          </p:cNvPr>
          <p:cNvSpPr txBox="1"/>
          <p:nvPr/>
        </p:nvSpPr>
        <p:spPr>
          <a:xfrm>
            <a:off x="1130305" y="3553749"/>
            <a:ext cx="943083" cy="307777"/>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____</a:t>
            </a:r>
          </a:p>
        </p:txBody>
      </p:sp>
      <p:sp>
        <p:nvSpPr>
          <p:cNvPr id="19" name="TextBox 18">
            <a:extLst>
              <a:ext uri="{FF2B5EF4-FFF2-40B4-BE49-F238E27FC236}">
                <a16:creationId xmlns:a16="http://schemas.microsoft.com/office/drawing/2014/main" id="{4CF48A4F-B643-432A-A70E-21FA74AD20C9}"/>
              </a:ext>
            </a:extLst>
          </p:cNvPr>
          <p:cNvSpPr txBox="1"/>
          <p:nvPr/>
        </p:nvSpPr>
        <p:spPr>
          <a:xfrm>
            <a:off x="1124850" y="4471792"/>
            <a:ext cx="856166" cy="307777"/>
          </a:xfrm>
          <a:prstGeom prst="rect">
            <a:avLst/>
          </a:prstGeom>
          <a:solidFill>
            <a:srgbClr val="FFE8CB"/>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a:t>
            </a:r>
          </a:p>
        </p:txBody>
      </p:sp>
      <p:sp>
        <p:nvSpPr>
          <p:cNvPr id="21" name="TextBox 20">
            <a:extLst>
              <a:ext uri="{FF2B5EF4-FFF2-40B4-BE49-F238E27FC236}">
                <a16:creationId xmlns:a16="http://schemas.microsoft.com/office/drawing/2014/main" id="{51EEE0E4-4351-4478-B30B-1F39685DA622}"/>
              </a:ext>
            </a:extLst>
          </p:cNvPr>
          <p:cNvSpPr txBox="1"/>
          <p:nvPr/>
        </p:nvSpPr>
        <p:spPr>
          <a:xfrm>
            <a:off x="1161133" y="4024052"/>
            <a:ext cx="770960" cy="307777"/>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a:t>
            </a:r>
          </a:p>
        </p:txBody>
      </p:sp>
      <p:sp>
        <p:nvSpPr>
          <p:cNvPr id="22" name="TextBox 21">
            <a:extLst>
              <a:ext uri="{FF2B5EF4-FFF2-40B4-BE49-F238E27FC236}">
                <a16:creationId xmlns:a16="http://schemas.microsoft.com/office/drawing/2014/main" id="{4EBC17B5-1B2D-4BD1-90EA-F216F0C72851}"/>
              </a:ext>
            </a:extLst>
          </p:cNvPr>
          <p:cNvSpPr txBox="1"/>
          <p:nvPr/>
        </p:nvSpPr>
        <p:spPr>
          <a:xfrm>
            <a:off x="1081392" y="4902282"/>
            <a:ext cx="865434" cy="307777"/>
          </a:xfrm>
          <a:prstGeom prst="rect">
            <a:avLst/>
          </a:prstGeom>
          <a:solidFill>
            <a:srgbClr val="FFF4E7"/>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____</a:t>
            </a:r>
          </a:p>
        </p:txBody>
      </p:sp>
      <p:pic>
        <p:nvPicPr>
          <p:cNvPr id="25" name="Picture 24" descr="A green check mark on a black background&#10;&#10;Description automatically generated">
            <a:extLst>
              <a:ext uri="{FF2B5EF4-FFF2-40B4-BE49-F238E27FC236}">
                <a16:creationId xmlns:a16="http://schemas.microsoft.com/office/drawing/2014/main" id="{B125E22A-D430-48CF-B404-BB5FF24AA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884" y="2415016"/>
            <a:ext cx="552527" cy="514422"/>
          </a:xfrm>
          <a:prstGeom prst="rect">
            <a:avLst/>
          </a:prstGeom>
        </p:spPr>
      </p:pic>
      <p:pic>
        <p:nvPicPr>
          <p:cNvPr id="26" name="Picture 25" descr="A green check mark on a black background&#10;&#10;Description automatically generated">
            <a:extLst>
              <a:ext uri="{FF2B5EF4-FFF2-40B4-BE49-F238E27FC236}">
                <a16:creationId xmlns:a16="http://schemas.microsoft.com/office/drawing/2014/main" id="{AF4C28C5-49C8-494F-B2CA-D04473551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875" y="2858535"/>
            <a:ext cx="552527" cy="514422"/>
          </a:xfrm>
          <a:prstGeom prst="rect">
            <a:avLst/>
          </a:prstGeom>
        </p:spPr>
      </p:pic>
      <p:pic>
        <p:nvPicPr>
          <p:cNvPr id="27" name="Picture 26" descr="A green check mark on a black background&#10;&#10;Description automatically generated">
            <a:extLst>
              <a:ext uri="{FF2B5EF4-FFF2-40B4-BE49-F238E27FC236}">
                <a16:creationId xmlns:a16="http://schemas.microsoft.com/office/drawing/2014/main" id="{7E4F726D-A388-4A5F-8ACC-7F52468E6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634" y="3271537"/>
            <a:ext cx="552527" cy="514422"/>
          </a:xfrm>
          <a:prstGeom prst="rect">
            <a:avLst/>
          </a:prstGeom>
        </p:spPr>
      </p:pic>
      <p:pic>
        <p:nvPicPr>
          <p:cNvPr id="28" name="Picture 27" descr="A green check mark on a black background&#10;&#10;Description automatically generated">
            <a:extLst>
              <a:ext uri="{FF2B5EF4-FFF2-40B4-BE49-F238E27FC236}">
                <a16:creationId xmlns:a16="http://schemas.microsoft.com/office/drawing/2014/main" id="{C8CBF8E0-C4C3-479A-892B-FBE8BE11F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411" y="3797099"/>
            <a:ext cx="552527" cy="514422"/>
          </a:xfrm>
          <a:prstGeom prst="rect">
            <a:avLst/>
          </a:prstGeom>
        </p:spPr>
      </p:pic>
      <p:pic>
        <p:nvPicPr>
          <p:cNvPr id="29" name="Picture 28" descr="A green check mark on a black background&#10;&#10;Description automatically generated">
            <a:extLst>
              <a:ext uri="{FF2B5EF4-FFF2-40B4-BE49-F238E27FC236}">
                <a16:creationId xmlns:a16="http://schemas.microsoft.com/office/drawing/2014/main" id="{2B4781C5-6A21-4CC0-AB79-E6BD7BC6B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883" y="4237376"/>
            <a:ext cx="552527" cy="514422"/>
          </a:xfrm>
          <a:prstGeom prst="rect">
            <a:avLst/>
          </a:prstGeom>
        </p:spPr>
      </p:pic>
      <p:pic>
        <p:nvPicPr>
          <p:cNvPr id="30" name="Picture 29" descr="A green check mark on a black background&#10;&#10;Description automatically generated">
            <a:extLst>
              <a:ext uri="{FF2B5EF4-FFF2-40B4-BE49-F238E27FC236}">
                <a16:creationId xmlns:a16="http://schemas.microsoft.com/office/drawing/2014/main" id="{B0ACD2D1-67DF-43EC-9EB0-74FBE33D4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711" y="4695637"/>
            <a:ext cx="552527" cy="514422"/>
          </a:xfrm>
          <a:prstGeom prst="rect">
            <a:avLst/>
          </a:prstGeom>
        </p:spPr>
      </p:pic>
    </p:spTree>
    <p:extLst>
      <p:ext uri="{BB962C8B-B14F-4D97-AF65-F5344CB8AC3E}">
        <p14:creationId xmlns:p14="http://schemas.microsoft.com/office/powerpoint/2010/main" val="372948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8" grpId="0" animBg="1"/>
      <p:bldP spid="19"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F8C7-2D2D-4C16-B509-E7044EBED21B}"/>
              </a:ext>
            </a:extLst>
          </p:cNvPr>
          <p:cNvSpPr>
            <a:spLocks noGrp="1"/>
          </p:cNvSpPr>
          <p:nvPr>
            <p:ph type="title"/>
          </p:nvPr>
        </p:nvSpPr>
        <p:spPr>
          <a:xfrm>
            <a:off x="0" y="213557"/>
            <a:ext cx="5206338" cy="647577"/>
          </a:xfrm>
        </p:spPr>
        <p:txBody>
          <a:bodyPr>
            <a:normAutofit/>
          </a:bodyPr>
          <a:lstStyle/>
          <a:p>
            <a:r>
              <a:rPr lang="en-GB" sz="2400" dirty="0"/>
              <a:t>Mia </a:t>
            </a:r>
            <a:r>
              <a:rPr lang="en-GB" sz="2400" dirty="0" err="1"/>
              <a:t>redet</a:t>
            </a:r>
            <a:r>
              <a:rPr lang="en-GB" sz="2400" dirty="0"/>
              <a:t> </a:t>
            </a:r>
            <a:r>
              <a:rPr lang="en-GB" sz="2400" dirty="0" err="1"/>
              <a:t>über</a:t>
            </a:r>
            <a:r>
              <a:rPr lang="en-GB" sz="2400" dirty="0"/>
              <a:t> </a:t>
            </a:r>
            <a:r>
              <a:rPr lang="en-GB" sz="2400" dirty="0" err="1"/>
              <a:t>ihre</a:t>
            </a:r>
            <a:r>
              <a:rPr lang="en-GB" sz="2400" dirty="0"/>
              <a:t> </a:t>
            </a:r>
            <a:r>
              <a:rPr lang="en-GB" sz="2400" dirty="0" err="1"/>
              <a:t>Familie</a:t>
            </a:r>
            <a:endParaRPr lang="en-GB" sz="2400" dirty="0"/>
          </a:p>
        </p:txBody>
      </p:sp>
      <p:sp>
        <p:nvSpPr>
          <p:cNvPr id="4" name="Rounded Rectangle 11">
            <a:extLst>
              <a:ext uri="{FF2B5EF4-FFF2-40B4-BE49-F238E27FC236}">
                <a16:creationId xmlns:a16="http://schemas.microsoft.com/office/drawing/2014/main" id="{AB762FC0-CB86-4563-B7B6-E74741D5BF1A}"/>
              </a:ext>
            </a:extLst>
          </p:cNvPr>
          <p:cNvSpPr/>
          <p:nvPr/>
        </p:nvSpPr>
        <p:spPr>
          <a:xfrm>
            <a:off x="11046941" y="247046"/>
            <a:ext cx="910385"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hören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graphicFrame>
        <p:nvGraphicFramePr>
          <p:cNvPr id="76" name="Table 6">
            <a:extLst>
              <a:ext uri="{FF2B5EF4-FFF2-40B4-BE49-F238E27FC236}">
                <a16:creationId xmlns:a16="http://schemas.microsoft.com/office/drawing/2014/main" id="{ED33BACF-1F7B-4E72-855C-1B7CF4A1926A}"/>
              </a:ext>
            </a:extLst>
          </p:cNvPr>
          <p:cNvGraphicFramePr>
            <a:graphicFrameLocks noGrp="1"/>
          </p:cNvGraphicFramePr>
          <p:nvPr>
            <p:extLst>
              <p:ext uri="{D42A27DB-BD31-4B8C-83A1-F6EECF244321}">
                <p14:modId xmlns:p14="http://schemas.microsoft.com/office/powerpoint/2010/main" val="1687381370"/>
              </p:ext>
            </p:extLst>
          </p:nvPr>
        </p:nvGraphicFramePr>
        <p:xfrm>
          <a:off x="234443" y="2981960"/>
          <a:ext cx="11729921" cy="2982402"/>
        </p:xfrm>
        <a:graphic>
          <a:graphicData uri="http://schemas.openxmlformats.org/drawingml/2006/table">
            <a:tbl>
              <a:tblPr firstRow="1" bandRow="1">
                <a:tableStyleId>{00A15C55-8517-42AA-B614-E9B94910E393}</a:tableStyleId>
              </a:tblPr>
              <a:tblGrid>
                <a:gridCol w="1289054">
                  <a:extLst>
                    <a:ext uri="{9D8B030D-6E8A-4147-A177-3AD203B41FA5}">
                      <a16:colId xmlns:a16="http://schemas.microsoft.com/office/drawing/2014/main" val="2607353726"/>
                    </a:ext>
                  </a:extLst>
                </a:gridCol>
                <a:gridCol w="4303095">
                  <a:extLst>
                    <a:ext uri="{9D8B030D-6E8A-4147-A177-3AD203B41FA5}">
                      <a16:colId xmlns:a16="http://schemas.microsoft.com/office/drawing/2014/main" val="1600817978"/>
                    </a:ext>
                  </a:extLst>
                </a:gridCol>
                <a:gridCol w="2953951">
                  <a:extLst>
                    <a:ext uri="{9D8B030D-6E8A-4147-A177-3AD203B41FA5}">
                      <a16:colId xmlns:a16="http://schemas.microsoft.com/office/drawing/2014/main" val="4128092149"/>
                    </a:ext>
                  </a:extLst>
                </a:gridCol>
                <a:gridCol w="3183821">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rPr>
                        <a:t>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rPr>
                        <a:t>B</a:t>
                      </a:r>
                    </a:p>
                  </a:txBody>
                  <a:tcPr/>
                </a:tc>
                <a:extLst>
                  <a:ext uri="{0D108BD9-81ED-4DB2-BD59-A6C34878D82A}">
                    <a16:rowId xmlns:a16="http://schemas.microsoft.com/office/drawing/2014/main" val="1153431983"/>
                  </a:ext>
                </a:extLst>
              </a:tr>
              <a:tr h="497067">
                <a:tc>
                  <a:txBody>
                    <a:bodyPr/>
                    <a:lstStyle/>
                    <a:p>
                      <a:pPr algn="ctr"/>
                      <a:endParaRPr lang="en-GB" sz="2000">
                        <a:solidFill>
                          <a:schemeClr val="accent1">
                            <a:lumMod val="50000"/>
                          </a:schemeClr>
                        </a:solidFill>
                      </a:endParaRPr>
                    </a:p>
                  </a:txBody>
                  <a:tcPr/>
                </a:tc>
                <a:tc>
                  <a:txBody>
                    <a:bodyPr/>
                    <a:lstStyle/>
                    <a:p>
                      <a:r>
                        <a:rPr lang="en-GB" sz="2000" err="1">
                          <a:solidFill>
                            <a:schemeClr val="tx1"/>
                          </a:solidFill>
                        </a:rPr>
                        <a:t>Meine</a:t>
                      </a:r>
                      <a:r>
                        <a:rPr lang="en-GB" sz="2000">
                          <a:solidFill>
                            <a:schemeClr val="tx1"/>
                          </a:solidFill>
                        </a:rPr>
                        <a:t> Mutter hat </a:t>
                      </a:r>
                      <a:r>
                        <a:rPr lang="en-GB" sz="2000" err="1">
                          <a:solidFill>
                            <a:schemeClr val="tx1"/>
                          </a:solidFill>
                        </a:rPr>
                        <a:t>schwarze</a:t>
                      </a:r>
                      <a:endParaRPr lang="en-GB" sz="2000">
                        <a:solidFill>
                          <a:schemeClr val="tx1"/>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a:solidFill>
                          <a:schemeClr val="accent1">
                            <a:lumMod val="50000"/>
                          </a:schemeClr>
                        </a:solidFill>
                      </a:endParaRPr>
                    </a:p>
                  </a:txBody>
                  <a:tcPr/>
                </a:tc>
                <a:tc>
                  <a:txBody>
                    <a:bodyPr/>
                    <a:lstStyle/>
                    <a:p>
                      <a:r>
                        <a:rPr lang="en-GB" sz="2000" dirty="0">
                          <a:solidFill>
                            <a:schemeClr val="tx1"/>
                          </a:solidFill>
                        </a:rPr>
                        <a:t>Sie hat </a:t>
                      </a:r>
                      <a:r>
                        <a:rPr lang="en-GB" sz="2000" dirty="0" err="1">
                          <a:solidFill>
                            <a:schemeClr val="tx1"/>
                          </a:solidFill>
                        </a:rPr>
                        <a:t>eine</a:t>
                      </a:r>
                      <a:r>
                        <a:rPr lang="en-GB" sz="2000" dirty="0">
                          <a:solidFill>
                            <a:schemeClr val="tx1"/>
                          </a:solidFill>
                        </a:rPr>
                        <a:t> </a:t>
                      </a:r>
                      <a:r>
                        <a:rPr lang="en-GB" sz="2000" dirty="0" err="1">
                          <a:solidFill>
                            <a:schemeClr val="tx1"/>
                          </a:solidFill>
                        </a:rPr>
                        <a:t>dunkle</a:t>
                      </a:r>
                      <a:endParaRPr lang="en-GB" sz="2000" dirty="0">
                        <a:solidFill>
                          <a:schemeClr val="tx1"/>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a:solidFill>
                          <a:schemeClr val="accent1">
                            <a:lumMod val="50000"/>
                          </a:schemeClr>
                        </a:solidFill>
                      </a:endParaRPr>
                    </a:p>
                  </a:txBody>
                  <a:tcPr/>
                </a:tc>
                <a:tc>
                  <a:txBody>
                    <a:bodyPr/>
                    <a:lstStyle/>
                    <a:p>
                      <a:r>
                        <a:rPr lang="en-GB" sz="2000">
                          <a:solidFill>
                            <a:schemeClr val="tx1"/>
                          </a:solidFill>
                        </a:rPr>
                        <a:t>Sie hat </a:t>
                      </a:r>
                      <a:r>
                        <a:rPr lang="en-GB" sz="2000" err="1">
                          <a:solidFill>
                            <a:schemeClr val="tx1"/>
                          </a:solidFill>
                        </a:rPr>
                        <a:t>eine</a:t>
                      </a:r>
                      <a:r>
                        <a:rPr lang="en-GB" sz="2000">
                          <a:solidFill>
                            <a:schemeClr val="tx1"/>
                          </a:solidFill>
                        </a:rPr>
                        <a:t> </a:t>
                      </a:r>
                      <a:r>
                        <a:rPr lang="en-GB" sz="2000" err="1">
                          <a:solidFill>
                            <a:schemeClr val="tx1"/>
                          </a:solidFill>
                        </a:rPr>
                        <a:t>kleine</a:t>
                      </a:r>
                      <a:endParaRPr lang="en-GB" sz="2000">
                        <a:solidFill>
                          <a:schemeClr val="tx1"/>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a:solidFill>
                          <a:schemeClr val="accent1">
                            <a:lumMod val="50000"/>
                          </a:schemeClr>
                        </a:solidFill>
                      </a:endParaRPr>
                    </a:p>
                  </a:txBody>
                  <a:tcPr/>
                </a:tc>
                <a:tc>
                  <a:txBody>
                    <a:bodyPr/>
                    <a:lstStyle/>
                    <a:p>
                      <a:r>
                        <a:rPr lang="en-GB" sz="2000">
                          <a:solidFill>
                            <a:schemeClr val="tx1"/>
                          </a:solidFill>
                        </a:rPr>
                        <a:t>Sie hat </a:t>
                      </a:r>
                      <a:r>
                        <a:rPr lang="en-GB" sz="2000" err="1">
                          <a:solidFill>
                            <a:schemeClr val="tx1"/>
                          </a:solidFill>
                        </a:rPr>
                        <a:t>ein</a:t>
                      </a:r>
                      <a:r>
                        <a:rPr lang="en-GB" sz="2000">
                          <a:solidFill>
                            <a:schemeClr val="tx1"/>
                          </a:solidFill>
                        </a:rPr>
                        <a:t> </a:t>
                      </a:r>
                      <a:r>
                        <a:rPr lang="en-GB" sz="2000" err="1">
                          <a:solidFill>
                            <a:schemeClr val="tx1"/>
                          </a:solidFill>
                        </a:rPr>
                        <a:t>freundliches</a:t>
                      </a:r>
                      <a:endParaRPr lang="en-GB" sz="2000">
                        <a:solidFill>
                          <a:schemeClr val="tx1"/>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a:solidFill>
                          <a:schemeClr val="accent1">
                            <a:lumMod val="50000"/>
                          </a:schemeClr>
                        </a:solidFill>
                      </a:endParaRPr>
                    </a:p>
                  </a:txBody>
                  <a:tcPr/>
                </a:tc>
                <a:tc>
                  <a:txBody>
                    <a:bodyPr/>
                    <a:lstStyle/>
                    <a:p>
                      <a:r>
                        <a:rPr lang="en-GB" sz="2000" dirty="0" err="1">
                          <a:solidFill>
                            <a:schemeClr val="tx1"/>
                          </a:solidFill>
                        </a:rPr>
                        <a:t>Wir</a:t>
                      </a:r>
                      <a:r>
                        <a:rPr lang="en-GB" sz="2000" dirty="0">
                          <a:solidFill>
                            <a:schemeClr val="tx1"/>
                          </a:solidFill>
                        </a:rPr>
                        <a:t> </a:t>
                      </a:r>
                      <a:r>
                        <a:rPr lang="en-GB" sz="2000" dirty="0" err="1">
                          <a:solidFill>
                            <a:schemeClr val="tx1"/>
                          </a:solidFill>
                        </a:rPr>
                        <a:t>haben</a:t>
                      </a:r>
                      <a:r>
                        <a:rPr lang="en-GB" sz="2000" dirty="0">
                          <a:solidFill>
                            <a:schemeClr val="tx1"/>
                          </a:solidFill>
                        </a:rPr>
                        <a:t> </a:t>
                      </a:r>
                      <a:r>
                        <a:rPr lang="en-GB" sz="2000" dirty="0" err="1">
                          <a:solidFill>
                            <a:schemeClr val="tx1"/>
                          </a:solidFill>
                        </a:rPr>
                        <a:t>einen</a:t>
                      </a:r>
                      <a:r>
                        <a:rPr lang="en-GB" sz="2000" dirty="0">
                          <a:solidFill>
                            <a:schemeClr val="tx1"/>
                          </a:solidFill>
                        </a:rPr>
                        <a:t> </a:t>
                      </a:r>
                      <a:r>
                        <a:rPr lang="en-GB" sz="2000" dirty="0" err="1">
                          <a:solidFill>
                            <a:schemeClr val="tx1"/>
                          </a:solidFill>
                        </a:rPr>
                        <a:t>ähnlichen</a:t>
                      </a:r>
                      <a:endParaRPr lang="en-GB" sz="2000" dirty="0">
                        <a:solidFill>
                          <a:schemeClr val="tx1"/>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bl>
          </a:graphicData>
        </a:graphic>
      </p:graphicFrame>
      <p:sp>
        <p:nvSpPr>
          <p:cNvPr id="77" name="TextBox 76" descr="text box hiding answer">
            <a:extLst>
              <a:ext uri="{FF2B5EF4-FFF2-40B4-BE49-F238E27FC236}">
                <a16:creationId xmlns:a16="http://schemas.microsoft.com/office/drawing/2014/main" id="{34B6C861-EF7B-43E3-9EE1-7908F52C3FE2}"/>
              </a:ext>
            </a:extLst>
          </p:cNvPr>
          <p:cNvSpPr txBox="1"/>
          <p:nvPr/>
        </p:nvSpPr>
        <p:spPr>
          <a:xfrm>
            <a:off x="1542182" y="3594851"/>
            <a:ext cx="3880128"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78" name="TextBox 77" descr="text box hiding answer">
            <a:extLst>
              <a:ext uri="{FF2B5EF4-FFF2-40B4-BE49-F238E27FC236}">
                <a16:creationId xmlns:a16="http://schemas.microsoft.com/office/drawing/2014/main" id="{F27804D4-F2FB-4497-B4D1-2C1FC59ABF97}"/>
              </a:ext>
            </a:extLst>
          </p:cNvPr>
          <p:cNvSpPr txBox="1"/>
          <p:nvPr/>
        </p:nvSpPr>
        <p:spPr>
          <a:xfrm>
            <a:off x="1575800" y="4088846"/>
            <a:ext cx="3015437"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79" name="TextBox 78" descr="text box hiding answer">
            <a:extLst>
              <a:ext uri="{FF2B5EF4-FFF2-40B4-BE49-F238E27FC236}">
                <a16:creationId xmlns:a16="http://schemas.microsoft.com/office/drawing/2014/main" id="{A573F136-68D7-4428-9D59-96E3C4BE26FA}"/>
              </a:ext>
            </a:extLst>
          </p:cNvPr>
          <p:cNvSpPr txBox="1"/>
          <p:nvPr/>
        </p:nvSpPr>
        <p:spPr>
          <a:xfrm>
            <a:off x="1534755" y="4587814"/>
            <a:ext cx="2778816"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80" name="TextBox 79" descr="text box hiding answer">
            <a:extLst>
              <a:ext uri="{FF2B5EF4-FFF2-40B4-BE49-F238E27FC236}">
                <a16:creationId xmlns:a16="http://schemas.microsoft.com/office/drawing/2014/main" id="{3AC2B1AB-C1D1-4184-8EDD-08750EFF281B}"/>
              </a:ext>
            </a:extLst>
          </p:cNvPr>
          <p:cNvSpPr txBox="1"/>
          <p:nvPr/>
        </p:nvSpPr>
        <p:spPr>
          <a:xfrm>
            <a:off x="1614173" y="5061049"/>
            <a:ext cx="3592165"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81" name="TextBox 80" descr="text box hiding answer">
            <a:extLst>
              <a:ext uri="{FF2B5EF4-FFF2-40B4-BE49-F238E27FC236}">
                <a16:creationId xmlns:a16="http://schemas.microsoft.com/office/drawing/2014/main" id="{06E2D8BE-1139-4BB6-962D-9490F919813B}"/>
              </a:ext>
            </a:extLst>
          </p:cNvPr>
          <p:cNvSpPr txBox="1"/>
          <p:nvPr/>
        </p:nvSpPr>
        <p:spPr>
          <a:xfrm>
            <a:off x="1599589" y="5572024"/>
            <a:ext cx="4193799"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85" name="Action Button: Custom 16">
            <a:hlinkClick r:id="" action="ppaction://noaction" highlightClick="1">
              <a:snd r:embed="rId3" name="1.wav"/>
            </a:hlinkClick>
            <a:extLst>
              <a:ext uri="{FF2B5EF4-FFF2-40B4-BE49-F238E27FC236}">
                <a16:creationId xmlns:a16="http://schemas.microsoft.com/office/drawing/2014/main" id="{B8994FC4-F89F-4467-AB3F-7FAC0959DB9A}"/>
              </a:ext>
            </a:extLst>
          </p:cNvPr>
          <p:cNvSpPr/>
          <p:nvPr/>
        </p:nvSpPr>
        <p:spPr>
          <a:xfrm>
            <a:off x="667038" y="3534383"/>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a:t>
            </a:r>
          </a:p>
        </p:txBody>
      </p:sp>
      <p:sp>
        <p:nvSpPr>
          <p:cNvPr id="86" name="Action Button: Custom 16">
            <a:hlinkClick r:id="" action="ppaction://noaction" highlightClick="1">
              <a:snd r:embed="rId4" name="2.wav"/>
            </a:hlinkClick>
            <a:extLst>
              <a:ext uri="{FF2B5EF4-FFF2-40B4-BE49-F238E27FC236}">
                <a16:creationId xmlns:a16="http://schemas.microsoft.com/office/drawing/2014/main" id="{28DFA9B8-7DCB-4EA2-A5AA-4279D17E17DD}"/>
              </a:ext>
            </a:extLst>
          </p:cNvPr>
          <p:cNvSpPr/>
          <p:nvPr/>
        </p:nvSpPr>
        <p:spPr>
          <a:xfrm>
            <a:off x="667038" y="400701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2</a:t>
            </a:r>
          </a:p>
        </p:txBody>
      </p:sp>
      <p:sp>
        <p:nvSpPr>
          <p:cNvPr id="87" name="Action Button: Custom 16">
            <a:hlinkClick r:id="" action="ppaction://noaction" highlightClick="1">
              <a:snd r:embed="rId5" name="3.wav"/>
            </a:hlinkClick>
            <a:extLst>
              <a:ext uri="{FF2B5EF4-FFF2-40B4-BE49-F238E27FC236}">
                <a16:creationId xmlns:a16="http://schemas.microsoft.com/office/drawing/2014/main" id="{8A36F20B-AA7A-43E4-962F-1E827C428C10}"/>
              </a:ext>
            </a:extLst>
          </p:cNvPr>
          <p:cNvSpPr/>
          <p:nvPr/>
        </p:nvSpPr>
        <p:spPr>
          <a:xfrm>
            <a:off x="664960" y="450012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3</a:t>
            </a:r>
          </a:p>
        </p:txBody>
      </p:sp>
      <p:sp>
        <p:nvSpPr>
          <p:cNvPr id="88" name="Action Button: Custom 35">
            <a:hlinkClick r:id="" action="ppaction://noaction" highlightClick="1">
              <a:snd r:embed="rId6" name="4.wav"/>
            </a:hlinkClick>
            <a:extLst>
              <a:ext uri="{FF2B5EF4-FFF2-40B4-BE49-F238E27FC236}">
                <a16:creationId xmlns:a16="http://schemas.microsoft.com/office/drawing/2014/main" id="{A2BBCA40-32F9-4968-A4D2-8C826CEFBA0E}"/>
              </a:ext>
            </a:extLst>
          </p:cNvPr>
          <p:cNvSpPr/>
          <p:nvPr/>
        </p:nvSpPr>
        <p:spPr>
          <a:xfrm>
            <a:off x="664960" y="498229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4</a:t>
            </a:r>
          </a:p>
        </p:txBody>
      </p:sp>
      <p:sp>
        <p:nvSpPr>
          <p:cNvPr id="89" name="Action Button: Custom 16">
            <a:hlinkClick r:id="" action="ppaction://noaction" highlightClick="1">
              <a:snd r:embed="rId7" name="5.wav"/>
            </a:hlinkClick>
            <a:extLst>
              <a:ext uri="{FF2B5EF4-FFF2-40B4-BE49-F238E27FC236}">
                <a16:creationId xmlns:a16="http://schemas.microsoft.com/office/drawing/2014/main" id="{9311B53C-7FA6-46B7-B902-20A6AD49F15B}"/>
              </a:ext>
            </a:extLst>
          </p:cNvPr>
          <p:cNvSpPr/>
          <p:nvPr/>
        </p:nvSpPr>
        <p:spPr>
          <a:xfrm>
            <a:off x="664960" y="549982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5</a:t>
            </a:r>
          </a:p>
        </p:txBody>
      </p:sp>
      <p:pic>
        <p:nvPicPr>
          <p:cNvPr id="93" name="Graphic 92" descr="Suit">
            <a:extLst>
              <a:ext uri="{FF2B5EF4-FFF2-40B4-BE49-F238E27FC236}">
                <a16:creationId xmlns:a16="http://schemas.microsoft.com/office/drawing/2014/main" id="{BB5D24C0-66BB-4B27-AD03-B866BF8FDB5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85376" y="3420883"/>
            <a:ext cx="630824" cy="630824"/>
          </a:xfrm>
          <a:prstGeom prst="rect">
            <a:avLst/>
          </a:prstGeom>
        </p:spPr>
      </p:pic>
      <p:pic>
        <p:nvPicPr>
          <p:cNvPr id="94" name="Graphic 93" descr="Trousers">
            <a:extLst>
              <a:ext uri="{FF2B5EF4-FFF2-40B4-BE49-F238E27FC236}">
                <a16:creationId xmlns:a16="http://schemas.microsoft.com/office/drawing/2014/main" id="{E5452CDE-51C7-48A4-B2AB-8F1B38C7EC2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50121" y="4003264"/>
            <a:ext cx="457200" cy="457200"/>
          </a:xfrm>
          <a:prstGeom prst="rect">
            <a:avLst/>
          </a:prstGeom>
        </p:spPr>
      </p:pic>
      <p:pic>
        <p:nvPicPr>
          <p:cNvPr id="95" name="Graphic 94" descr="Eyes">
            <a:extLst>
              <a:ext uri="{FF2B5EF4-FFF2-40B4-BE49-F238E27FC236}">
                <a16:creationId xmlns:a16="http://schemas.microsoft.com/office/drawing/2014/main" id="{828A2400-DF96-4589-8BBD-EF58970EB1F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17395" y="3761900"/>
            <a:ext cx="914400" cy="914400"/>
          </a:xfrm>
          <a:prstGeom prst="rect">
            <a:avLst/>
          </a:prstGeom>
        </p:spPr>
      </p:pic>
      <p:pic>
        <p:nvPicPr>
          <p:cNvPr id="98" name="Picture 97" descr="A picture containing clock&#10;&#10;Description automatically generated">
            <a:extLst>
              <a:ext uri="{FF2B5EF4-FFF2-40B4-BE49-F238E27FC236}">
                <a16:creationId xmlns:a16="http://schemas.microsoft.com/office/drawing/2014/main" id="{2FA2542F-F13B-4262-8B85-F40F9998C9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10595" y="5037571"/>
            <a:ext cx="528001" cy="396001"/>
          </a:xfrm>
          <a:prstGeom prst="rect">
            <a:avLst/>
          </a:prstGeom>
        </p:spPr>
      </p:pic>
      <p:pic>
        <p:nvPicPr>
          <p:cNvPr id="99" name="Picture 98" descr="A close up of a logo&#10;&#10;Description automatically generated">
            <a:extLst>
              <a:ext uri="{FF2B5EF4-FFF2-40B4-BE49-F238E27FC236}">
                <a16:creationId xmlns:a16="http://schemas.microsoft.com/office/drawing/2014/main" id="{3BBD102F-7D13-482A-BFAD-F28FE0F7934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88199" y="4556901"/>
            <a:ext cx="528001" cy="369601"/>
          </a:xfrm>
          <a:prstGeom prst="rect">
            <a:avLst/>
          </a:prstGeom>
        </p:spPr>
      </p:pic>
      <p:pic>
        <p:nvPicPr>
          <p:cNvPr id="101" name="Picture 100" descr="A close up of a logo&#10;&#10;Description automatically generated">
            <a:extLst>
              <a:ext uri="{FF2B5EF4-FFF2-40B4-BE49-F238E27FC236}">
                <a16:creationId xmlns:a16="http://schemas.microsoft.com/office/drawing/2014/main" id="{A466D1E8-14DD-4726-8198-D8202220E3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8553" y="5569446"/>
            <a:ext cx="528001" cy="369601"/>
          </a:xfrm>
          <a:prstGeom prst="rect">
            <a:avLst/>
          </a:prstGeom>
        </p:spPr>
      </p:pic>
      <p:pic>
        <p:nvPicPr>
          <p:cNvPr id="102" name="Graphic 101" descr="Nose">
            <a:extLst>
              <a:ext uri="{FF2B5EF4-FFF2-40B4-BE49-F238E27FC236}">
                <a16:creationId xmlns:a16="http://schemas.microsoft.com/office/drawing/2014/main" id="{BF974588-B9AA-4ECF-988E-09B76B979B2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10594" y="4471560"/>
            <a:ext cx="528001" cy="528001"/>
          </a:xfrm>
          <a:prstGeom prst="rect">
            <a:avLst/>
          </a:prstGeom>
        </p:spPr>
      </p:pic>
      <p:pic>
        <p:nvPicPr>
          <p:cNvPr id="103" name="Graphic 102" descr="Nose">
            <a:extLst>
              <a:ext uri="{FF2B5EF4-FFF2-40B4-BE49-F238E27FC236}">
                <a16:creationId xmlns:a16="http://schemas.microsoft.com/office/drawing/2014/main" id="{15BD5801-C535-4F36-B118-3211D55583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10593" y="5489680"/>
            <a:ext cx="528001" cy="528001"/>
          </a:xfrm>
          <a:prstGeom prst="rect">
            <a:avLst/>
          </a:prstGeom>
        </p:spPr>
      </p:pic>
      <p:pic>
        <p:nvPicPr>
          <p:cNvPr id="106" name="Picture 105" descr="A picture containing dark, black, food, animal&#10;&#10;Description automatically generated">
            <a:extLst>
              <a:ext uri="{FF2B5EF4-FFF2-40B4-BE49-F238E27FC236}">
                <a16:creationId xmlns:a16="http://schemas.microsoft.com/office/drawing/2014/main" id="{6D07D2F7-B71C-4870-9529-A2DD154442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78576" y="3516019"/>
            <a:ext cx="528001" cy="440551"/>
          </a:xfrm>
          <a:prstGeom prst="rect">
            <a:avLst/>
          </a:prstGeom>
        </p:spPr>
      </p:pic>
      <p:pic>
        <p:nvPicPr>
          <p:cNvPr id="108" name="Graphic 107" descr="Dog">
            <a:extLst>
              <a:ext uri="{FF2B5EF4-FFF2-40B4-BE49-F238E27FC236}">
                <a16:creationId xmlns:a16="http://schemas.microsoft.com/office/drawing/2014/main" id="{B09A67B5-FDDF-4179-A8AB-6E2ABDE7600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13109" y="4875936"/>
            <a:ext cx="678005" cy="678005"/>
          </a:xfrm>
          <a:prstGeom prst="rect">
            <a:avLst/>
          </a:prstGeom>
        </p:spPr>
      </p:pic>
      <p:sp>
        <p:nvSpPr>
          <p:cNvPr id="109" name="Oval 108">
            <a:extLst>
              <a:ext uri="{FF2B5EF4-FFF2-40B4-BE49-F238E27FC236}">
                <a16:creationId xmlns:a16="http://schemas.microsoft.com/office/drawing/2014/main" id="{070C16C7-2C2E-4926-99A1-07CF7F0857B5}"/>
              </a:ext>
            </a:extLst>
          </p:cNvPr>
          <p:cNvSpPr/>
          <p:nvPr/>
        </p:nvSpPr>
        <p:spPr>
          <a:xfrm>
            <a:off x="6717394" y="3400629"/>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F1156429-AE48-4A99-B068-7EC90EA58FE9}"/>
              </a:ext>
            </a:extLst>
          </p:cNvPr>
          <p:cNvSpPr/>
          <p:nvPr/>
        </p:nvSpPr>
        <p:spPr>
          <a:xfrm>
            <a:off x="9816595" y="3938777"/>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13A896B4-4EA8-40AD-B19E-826DFAB33003}"/>
              </a:ext>
            </a:extLst>
          </p:cNvPr>
          <p:cNvSpPr/>
          <p:nvPr/>
        </p:nvSpPr>
        <p:spPr>
          <a:xfrm>
            <a:off x="6741889" y="4460464"/>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671A9F59-A08B-4A1E-B175-AFBE2AD949F6}"/>
              </a:ext>
            </a:extLst>
          </p:cNvPr>
          <p:cNvSpPr/>
          <p:nvPr/>
        </p:nvSpPr>
        <p:spPr>
          <a:xfrm>
            <a:off x="6717394" y="4963926"/>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a16="http://schemas.microsoft.com/office/drawing/2014/main" id="{F2BC204D-B5E0-45F6-83D7-94AE3514A5CD}"/>
              </a:ext>
            </a:extLst>
          </p:cNvPr>
          <p:cNvSpPr/>
          <p:nvPr/>
        </p:nvSpPr>
        <p:spPr>
          <a:xfrm>
            <a:off x="9875353" y="5469915"/>
            <a:ext cx="914399" cy="56064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Speech Bubble: Rectangle with Corners Rounded 116">
            <a:extLst>
              <a:ext uri="{FF2B5EF4-FFF2-40B4-BE49-F238E27FC236}">
                <a16:creationId xmlns:a16="http://schemas.microsoft.com/office/drawing/2014/main" id="{32C26D56-A6A8-4332-8AD8-7CCBFB0F05FA}"/>
              </a:ext>
            </a:extLst>
          </p:cNvPr>
          <p:cNvSpPr/>
          <p:nvPr/>
        </p:nvSpPr>
        <p:spPr>
          <a:xfrm>
            <a:off x="124585" y="1200412"/>
            <a:ext cx="4188986" cy="846013"/>
          </a:xfrm>
          <a:prstGeom prst="wedgeRoundRectCallout">
            <a:avLst>
              <a:gd name="adj1" fmla="val 23641"/>
              <a:gd name="adj2" fmla="val 86505"/>
              <a:gd name="adj3" fmla="val 16667"/>
            </a:avLst>
          </a:prstGeom>
          <a:solidFill>
            <a:schemeClr val="accent4">
              <a:lumMod val="75000"/>
            </a:schemeClr>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Spelling difference:</a:t>
            </a:r>
            <a:br>
              <a:rPr lang="en-GB" sz="2000" dirty="0"/>
            </a:br>
            <a:r>
              <a:rPr lang="en-GB" sz="2000" dirty="0">
                <a:sym typeface="Wingdings" panose="05000000000000000000" pitchFamily="2" charset="2"/>
              </a:rPr>
              <a:t>-el  -</a:t>
            </a:r>
            <a:r>
              <a:rPr lang="en-GB" sz="2000" dirty="0" err="1">
                <a:sym typeface="Wingdings" panose="05000000000000000000" pitchFamily="2" charset="2"/>
              </a:rPr>
              <a:t>ler</a:t>
            </a:r>
            <a:r>
              <a:rPr lang="en-GB" sz="2000" dirty="0">
                <a:sym typeface="Wingdings" panose="05000000000000000000" pitchFamily="2" charset="2"/>
              </a:rPr>
              <a:t> – </a:t>
            </a:r>
            <a:r>
              <a:rPr lang="en-GB" sz="2000" dirty="0" err="1">
                <a:sym typeface="Wingdings" panose="05000000000000000000" pitchFamily="2" charset="2"/>
              </a:rPr>
              <a:t>dunkel</a:t>
            </a:r>
            <a:r>
              <a:rPr lang="en-GB" sz="2000" dirty="0">
                <a:sym typeface="Wingdings" panose="05000000000000000000" pitchFamily="2" charset="2"/>
              </a:rPr>
              <a:t>  </a:t>
            </a:r>
            <a:r>
              <a:rPr lang="en-GB" sz="2000" dirty="0" err="1">
                <a:sym typeface="Wingdings" panose="05000000000000000000" pitchFamily="2" charset="2"/>
              </a:rPr>
              <a:t>dunk</a:t>
            </a:r>
            <a:r>
              <a:rPr lang="en-GB" sz="2000" b="1" dirty="0" err="1">
                <a:sym typeface="Wingdings" panose="05000000000000000000" pitchFamily="2" charset="2"/>
              </a:rPr>
              <a:t>le</a:t>
            </a:r>
            <a:r>
              <a:rPr lang="en-GB" sz="2000" b="1" dirty="0">
                <a:sym typeface="Wingdings" panose="05000000000000000000" pitchFamily="2" charset="2"/>
              </a:rPr>
              <a:t>(</a:t>
            </a:r>
            <a:r>
              <a:rPr lang="en-GB" sz="2000" b="1" dirty="0" err="1">
                <a:sym typeface="Wingdings" panose="05000000000000000000" pitchFamily="2" charset="2"/>
              </a:rPr>
              <a:t>r,s</a:t>
            </a:r>
            <a:r>
              <a:rPr lang="en-GB" sz="2000" b="1" dirty="0">
                <a:sym typeface="Wingdings" panose="05000000000000000000" pitchFamily="2" charset="2"/>
              </a:rPr>
              <a:t>)</a:t>
            </a:r>
            <a:endParaRPr lang="en-GB" sz="2000" dirty="0"/>
          </a:p>
        </p:txBody>
      </p:sp>
      <p:pic>
        <p:nvPicPr>
          <p:cNvPr id="119" name="Picture 118" descr="A close up of a logo&#10;&#10;Description automatically generated">
            <a:extLst>
              <a:ext uri="{FF2B5EF4-FFF2-40B4-BE49-F238E27FC236}">
                <a16:creationId xmlns:a16="http://schemas.microsoft.com/office/drawing/2014/main" id="{BA25D0F7-E723-4402-B4E2-32DC63F192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40599" y="4709301"/>
            <a:ext cx="528001" cy="369601"/>
          </a:xfrm>
          <a:prstGeom prst="rect">
            <a:avLst/>
          </a:prstGeom>
        </p:spPr>
      </p:pic>
      <p:pic>
        <p:nvPicPr>
          <p:cNvPr id="122" name="Picture 121" descr="A picture containing text, queen, toy, sign&#10;&#10;Description automatically generated">
            <a:extLst>
              <a:ext uri="{FF2B5EF4-FFF2-40B4-BE49-F238E27FC236}">
                <a16:creationId xmlns:a16="http://schemas.microsoft.com/office/drawing/2014/main" id="{37B9AF5A-925D-4D94-91F2-FA5039EDEC8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18335" y="17925"/>
            <a:ext cx="3982953" cy="2906557"/>
          </a:xfrm>
          <a:prstGeom prst="rect">
            <a:avLst/>
          </a:prstGeom>
        </p:spPr>
      </p:pic>
    </p:spTree>
    <p:extLst>
      <p:ext uri="{BB962C8B-B14F-4D97-AF65-F5344CB8AC3E}">
        <p14:creationId xmlns:p14="http://schemas.microsoft.com/office/powerpoint/2010/main" val="164349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8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109" grpId="0" animBg="1"/>
      <p:bldP spid="110" grpId="0" animBg="1"/>
      <p:bldP spid="111" grpId="0" animBg="1"/>
      <p:bldP spid="112" grpId="0" animBg="1"/>
      <p:bldP spid="113" grpId="0" animBg="1"/>
      <p:bldP spid="1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1F7E0-0029-4CDE-BF27-3503899DDF99}"/>
              </a:ext>
            </a:extLst>
          </p:cNvPr>
          <p:cNvSpPr>
            <a:spLocks noGrp="1"/>
          </p:cNvSpPr>
          <p:nvPr>
            <p:ph type="title"/>
          </p:nvPr>
        </p:nvSpPr>
        <p:spPr/>
        <p:txBody>
          <a:bodyPr>
            <a:normAutofit/>
          </a:bodyPr>
          <a:lstStyle/>
          <a:p>
            <a:r>
              <a:rPr lang="en-GB" sz="2400" dirty="0" err="1"/>
              <a:t>Wer</a:t>
            </a:r>
            <a:r>
              <a:rPr lang="en-GB" sz="2400" dirty="0"/>
              <a:t> bin ich?</a:t>
            </a:r>
          </a:p>
        </p:txBody>
      </p:sp>
      <p:sp>
        <p:nvSpPr>
          <p:cNvPr id="4" name="Rounded Rectangle 5">
            <a:extLst>
              <a:ext uri="{FF2B5EF4-FFF2-40B4-BE49-F238E27FC236}">
                <a16:creationId xmlns:a16="http://schemas.microsoft.com/office/drawing/2014/main" id="{64C04312-2E38-4472-BA35-16EBE801C4EA}"/>
              </a:ext>
            </a:extLst>
          </p:cNvPr>
          <p:cNvSpPr/>
          <p:nvPr/>
        </p:nvSpPr>
        <p:spPr>
          <a:xfrm>
            <a:off x="182880" y="1383101"/>
            <a:ext cx="3870960" cy="2234529"/>
          </a:xfrm>
          <a:prstGeom prst="round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entury Gothic" panose="020F0302020204030204"/>
                <a:ea typeface="+mn-ea"/>
                <a:cs typeface="+mn-cs"/>
              </a:rPr>
              <a:t>Person 1</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mouth</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face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nose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eyes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hat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child</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5" name="Rounded Rectangle 8">
            <a:extLst>
              <a:ext uri="{FF2B5EF4-FFF2-40B4-BE49-F238E27FC236}">
                <a16:creationId xmlns:a16="http://schemas.microsoft.com/office/drawing/2014/main" id="{DE9517FC-F1CE-4D0B-94A7-A391C34BCF03}"/>
              </a:ext>
            </a:extLst>
          </p:cNvPr>
          <p:cNvSpPr/>
          <p:nvPr/>
        </p:nvSpPr>
        <p:spPr>
          <a:xfrm>
            <a:off x="236220" y="3924439"/>
            <a:ext cx="3870960" cy="2234529"/>
          </a:xfrm>
          <a:prstGeom prst="round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entury Gothic" panose="020F0302020204030204"/>
                <a:ea typeface="+mn-ea"/>
                <a:cs typeface="+mn-cs"/>
              </a:rPr>
              <a:t>Person 4</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hat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face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eyes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nose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child</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hat</a:t>
            </a:r>
          </a:p>
        </p:txBody>
      </p:sp>
      <p:sp>
        <p:nvSpPr>
          <p:cNvPr id="6" name="Rounded Rectangle 10">
            <a:extLst>
              <a:ext uri="{FF2B5EF4-FFF2-40B4-BE49-F238E27FC236}">
                <a16:creationId xmlns:a16="http://schemas.microsoft.com/office/drawing/2014/main" id="{ADFC26D4-A895-41DE-A751-5BC70066B2F8}"/>
              </a:ext>
            </a:extLst>
          </p:cNvPr>
          <p:cNvSpPr/>
          <p:nvPr/>
        </p:nvSpPr>
        <p:spPr>
          <a:xfrm>
            <a:off x="4160520" y="1383101"/>
            <a:ext cx="3870960" cy="2234529"/>
          </a:xfrm>
          <a:prstGeom prst="round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entury Gothic" panose="020F0302020204030204"/>
                <a:ea typeface="+mn-ea"/>
                <a:cs typeface="+mn-cs"/>
              </a:rPr>
              <a:t>Person 2</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nose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eyes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face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hat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child</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mouth</a:t>
            </a:r>
          </a:p>
        </p:txBody>
      </p:sp>
      <p:sp>
        <p:nvSpPr>
          <p:cNvPr id="7" name="Rounded Rectangle 11">
            <a:extLst>
              <a:ext uri="{FF2B5EF4-FFF2-40B4-BE49-F238E27FC236}">
                <a16:creationId xmlns:a16="http://schemas.microsoft.com/office/drawing/2014/main" id="{2171DD9A-AF2B-4DC5-9EF0-5A9C400D86A8}"/>
              </a:ext>
            </a:extLst>
          </p:cNvPr>
          <p:cNvSpPr/>
          <p:nvPr/>
        </p:nvSpPr>
        <p:spPr>
          <a:xfrm>
            <a:off x="8138160" y="1320790"/>
            <a:ext cx="3870960" cy="2234529"/>
          </a:xfrm>
          <a:prstGeom prst="round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entury Gothic" panose="020F0302020204030204"/>
                <a:ea typeface="+mn-ea"/>
                <a:cs typeface="+mn-cs"/>
              </a:rPr>
              <a:t>Person 3</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face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hat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child</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eyes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mouth</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nose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8" name="Rounded Rectangle 12">
            <a:extLst>
              <a:ext uri="{FF2B5EF4-FFF2-40B4-BE49-F238E27FC236}">
                <a16:creationId xmlns:a16="http://schemas.microsoft.com/office/drawing/2014/main" id="{E33C37FD-9798-42AD-B935-84E9D243992C}"/>
              </a:ext>
            </a:extLst>
          </p:cNvPr>
          <p:cNvSpPr/>
          <p:nvPr/>
        </p:nvSpPr>
        <p:spPr>
          <a:xfrm>
            <a:off x="4160520" y="3924439"/>
            <a:ext cx="3870960" cy="2234529"/>
          </a:xfrm>
          <a:prstGeom prst="round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entury Gothic" panose="020F0302020204030204"/>
                <a:ea typeface="+mn-ea"/>
                <a:cs typeface="+mn-cs"/>
              </a:rPr>
              <a:t>Person 5</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eyes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hat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face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mouth</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nose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child</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9" name="Rounded Rectangle 13">
            <a:extLst>
              <a:ext uri="{FF2B5EF4-FFF2-40B4-BE49-F238E27FC236}">
                <a16:creationId xmlns:a16="http://schemas.microsoft.com/office/drawing/2014/main" id="{FCD65B35-E186-4DE9-B304-64906F57A6CF}"/>
              </a:ext>
            </a:extLst>
          </p:cNvPr>
          <p:cNvSpPr/>
          <p:nvPr/>
        </p:nvSpPr>
        <p:spPr>
          <a:xfrm>
            <a:off x="8138160" y="3924439"/>
            <a:ext cx="3870960" cy="2234529"/>
          </a:xfrm>
          <a:prstGeom prst="roundRect">
            <a:avLst/>
          </a:prstGeom>
          <a:no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effectLst/>
              <a:uLnTx/>
              <a:uFillTx/>
              <a:latin typeface="Century Gothic" panose="020F03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Century Gothic" panose="020F0302020204030204"/>
                <a:ea typeface="+mn-ea"/>
                <a:cs typeface="+mn-cs"/>
              </a:rPr>
              <a:t>Person 6</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Small child</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mouth</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nose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face</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eyes</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effectLst/>
                <a:uLnTx/>
                <a:uFillTx/>
                <a:latin typeface="Century Gothic" panose="020F0302020204030204"/>
                <a:ea typeface="+mn-ea"/>
                <a:cs typeface="+mn-cs"/>
              </a:rPr>
              <a:t>Big hat</a:t>
            </a:r>
          </a:p>
          <a:p>
            <a:pPr marL="342900" marR="0" lvl="0"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pic>
        <p:nvPicPr>
          <p:cNvPr id="11" name="Picture 10" descr="A hand touching a game&#10;&#10;Description automatically generated">
            <a:extLst>
              <a:ext uri="{FF2B5EF4-FFF2-40B4-BE49-F238E27FC236}">
                <a16:creationId xmlns:a16="http://schemas.microsoft.com/office/drawing/2014/main" id="{EC12C084-9D73-4126-89FB-AD150D3AC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725" y="0"/>
            <a:ext cx="2397275" cy="1573650"/>
          </a:xfrm>
          <a:prstGeom prst="rect">
            <a:avLst/>
          </a:prstGeom>
        </p:spPr>
      </p:pic>
      <p:sp>
        <p:nvSpPr>
          <p:cNvPr id="12" name="Rounded Rectangle 11">
            <a:extLst>
              <a:ext uri="{FF2B5EF4-FFF2-40B4-BE49-F238E27FC236}">
                <a16:creationId xmlns:a16="http://schemas.microsoft.com/office/drawing/2014/main" id="{7E6BF8EA-E393-4320-A9D1-AD5499E560E8}"/>
              </a:ext>
            </a:extLst>
          </p:cNvPr>
          <p:cNvSpPr/>
          <p:nvPr/>
        </p:nvSpPr>
        <p:spPr>
          <a:xfrm>
            <a:off x="8743293" y="152275"/>
            <a:ext cx="133034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sprechen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pic>
        <p:nvPicPr>
          <p:cNvPr id="14" name="Picture 13" descr="A yellow and red ovals&#10;&#10;Description automatically generated">
            <a:extLst>
              <a:ext uri="{FF2B5EF4-FFF2-40B4-BE49-F238E27FC236}">
                <a16:creationId xmlns:a16="http://schemas.microsoft.com/office/drawing/2014/main" id="{2CC5424B-709B-4838-BA5D-19E1527FB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503" y="40873"/>
            <a:ext cx="2042337" cy="1188823"/>
          </a:xfrm>
          <a:prstGeom prst="rect">
            <a:avLst/>
          </a:prstGeom>
        </p:spPr>
      </p:pic>
    </p:spTree>
    <p:extLst>
      <p:ext uri="{BB962C8B-B14F-4D97-AF65-F5344CB8AC3E}">
        <p14:creationId xmlns:p14="http://schemas.microsoft.com/office/powerpoint/2010/main" val="3378468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9955-7219-4941-B55A-8254DB4CF3C0}"/>
              </a:ext>
            </a:extLst>
          </p:cNvPr>
          <p:cNvSpPr>
            <a:spLocks noGrp="1"/>
          </p:cNvSpPr>
          <p:nvPr>
            <p:ph type="title"/>
          </p:nvPr>
        </p:nvSpPr>
        <p:spPr>
          <a:xfrm>
            <a:off x="0" y="213557"/>
            <a:ext cx="1816443" cy="647577"/>
          </a:xfrm>
        </p:spPr>
        <p:txBody>
          <a:bodyPr>
            <a:normAutofit/>
          </a:bodyPr>
          <a:lstStyle/>
          <a:p>
            <a:r>
              <a:rPr lang="en-GB" sz="2400" dirty="0"/>
              <a:t>Ein </a:t>
            </a:r>
            <a:r>
              <a:rPr lang="en-GB" sz="2400" dirty="0" err="1"/>
              <a:t>Profil</a:t>
            </a:r>
            <a:endParaRPr lang="en-GB" sz="2400" dirty="0"/>
          </a:p>
        </p:txBody>
      </p:sp>
      <p:sp>
        <p:nvSpPr>
          <p:cNvPr id="4" name="Rounded Rectangle 11">
            <a:extLst>
              <a:ext uri="{FF2B5EF4-FFF2-40B4-BE49-F238E27FC236}">
                <a16:creationId xmlns:a16="http://schemas.microsoft.com/office/drawing/2014/main" id="{AB5013F1-FE8A-443D-A405-81841FE33EAC}"/>
              </a:ext>
            </a:extLst>
          </p:cNvPr>
          <p:cNvSpPr/>
          <p:nvPr/>
        </p:nvSpPr>
        <p:spPr>
          <a:xfrm>
            <a:off x="10708017" y="136426"/>
            <a:ext cx="133034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schreiben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A91765FB-49AE-423B-8BB9-017BE653B77C}"/>
              </a:ext>
            </a:extLst>
          </p:cNvPr>
          <p:cNvSpPr txBox="1"/>
          <p:nvPr/>
        </p:nvSpPr>
        <p:spPr>
          <a:xfrm>
            <a:off x="150024" y="1065602"/>
            <a:ext cx="389822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Schreib</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Profil</a:t>
            </a:r>
            <a:r>
              <a:rPr kumimoji="0" lang="en-US" sz="2400" b="0" i="0" u="none" strike="noStrike" kern="0" cap="none" spc="0" normalizeH="0" baseline="0" noProof="0" dirty="0">
                <a:ln>
                  <a:noFill/>
                </a:ln>
                <a:effectLst/>
                <a:uLnTx/>
                <a:uFillTx/>
              </a:rPr>
              <a:t> 1, 2, </a:t>
            </a:r>
            <a:r>
              <a:rPr kumimoji="0" lang="en-US" sz="2400" b="0" i="0" u="none" strike="noStrike" kern="0" cap="none" spc="0" normalizeH="0" baseline="0" noProof="0" dirty="0" err="1">
                <a:ln>
                  <a:noFill/>
                </a:ln>
                <a:effectLst/>
                <a:uLnTx/>
                <a:uFillTx/>
              </a:rPr>
              <a:t>oder</a:t>
            </a:r>
            <a:r>
              <a:rPr kumimoji="0" lang="en-US" sz="2400" b="0" i="0" u="none" strike="noStrike" kern="0" cap="none" spc="0" normalizeH="0" baseline="0" noProof="0" dirty="0">
                <a:ln>
                  <a:noFill/>
                </a:ln>
                <a:effectLst/>
                <a:uLnTx/>
                <a:uFillTx/>
              </a:rPr>
              <a:t>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Benutze</a:t>
            </a:r>
            <a:r>
              <a:rPr kumimoji="0" lang="en-US" sz="2400" b="0" i="0" u="none" strike="noStrike" kern="0" cap="none" spc="0" normalizeH="0" baseline="0" noProof="0" dirty="0">
                <a:ln>
                  <a:noFill/>
                </a:ln>
                <a:effectLst/>
                <a:uLnTx/>
                <a:uFillTx/>
              </a:rPr>
              <a:t> alle </a:t>
            </a:r>
            <a:r>
              <a:rPr kumimoji="0" lang="en-US" sz="2400" b="0" i="0" u="none" strike="noStrike" kern="0" cap="none" spc="0" normalizeH="0" baseline="0" noProof="0" dirty="0" err="1">
                <a:ln>
                  <a:noFill/>
                </a:ln>
                <a:effectLst/>
                <a:uLnTx/>
                <a:uFillTx/>
              </a:rPr>
              <a:t>Verben</a:t>
            </a:r>
            <a:r>
              <a:rPr kumimoji="0" lang="en-US" sz="2400" b="0" i="0" u="none" strike="noStrike" kern="0" cap="none" spc="0" normalizeH="0" baseline="0" noProof="0" dirty="0">
                <a:ln>
                  <a:noFill/>
                </a:ln>
                <a:effectLst/>
                <a:uLnTx/>
                <a:uFillTx/>
              </a:rPr>
              <a:t>. </a:t>
            </a:r>
          </a:p>
        </p:txBody>
      </p:sp>
      <p:pic>
        <p:nvPicPr>
          <p:cNvPr id="6" name="Picture 5" descr="A close up of a logo&#10;&#10;Description automatically generated">
            <a:extLst>
              <a:ext uri="{FF2B5EF4-FFF2-40B4-BE49-F238E27FC236}">
                <a16:creationId xmlns:a16="http://schemas.microsoft.com/office/drawing/2014/main" id="{51F1AC46-270A-486D-A3FC-60BBD7FB5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5906" y="1842694"/>
            <a:ext cx="2493064" cy="2493064"/>
          </a:xfrm>
          <a:prstGeom prst="rect">
            <a:avLst/>
          </a:prstGeom>
        </p:spPr>
      </p:pic>
      <p:pic>
        <p:nvPicPr>
          <p:cNvPr id="7" name="Picture 6">
            <a:extLst>
              <a:ext uri="{FF2B5EF4-FFF2-40B4-BE49-F238E27FC236}">
                <a16:creationId xmlns:a16="http://schemas.microsoft.com/office/drawing/2014/main" id="{A95D8BD0-486E-47EC-9169-123A9B9842B4}"/>
              </a:ext>
            </a:extLst>
          </p:cNvPr>
          <p:cNvPicPr>
            <a:picLocks noChangeAspect="1"/>
          </p:cNvPicPr>
          <p:nvPr/>
        </p:nvPicPr>
        <p:blipFill>
          <a:blip r:embed="rId4"/>
          <a:stretch>
            <a:fillRect/>
          </a:stretch>
        </p:blipFill>
        <p:spPr>
          <a:xfrm>
            <a:off x="6664475" y="1653560"/>
            <a:ext cx="2138326" cy="2786304"/>
          </a:xfrm>
          <a:prstGeom prst="rect">
            <a:avLst/>
          </a:prstGeom>
        </p:spPr>
      </p:pic>
      <p:pic>
        <p:nvPicPr>
          <p:cNvPr id="8" name="Picture 7" descr="A picture containing toy, holding, player, person&#10;&#10;Description automatically generated">
            <a:extLst>
              <a:ext uri="{FF2B5EF4-FFF2-40B4-BE49-F238E27FC236}">
                <a16:creationId xmlns:a16="http://schemas.microsoft.com/office/drawing/2014/main" id="{1359FDC2-5633-4CD2-A26B-A76857740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9700" y="1625942"/>
            <a:ext cx="1502896" cy="2578695"/>
          </a:xfrm>
          <a:prstGeom prst="rect">
            <a:avLst/>
          </a:prstGeom>
        </p:spPr>
      </p:pic>
      <p:sp>
        <p:nvSpPr>
          <p:cNvPr id="9" name="TextBox 8">
            <a:extLst>
              <a:ext uri="{FF2B5EF4-FFF2-40B4-BE49-F238E27FC236}">
                <a16:creationId xmlns:a16="http://schemas.microsoft.com/office/drawing/2014/main" id="{02C7EA2A-E894-44E7-A37D-77C0CB0705D8}"/>
              </a:ext>
            </a:extLst>
          </p:cNvPr>
          <p:cNvSpPr txBox="1"/>
          <p:nvPr/>
        </p:nvSpPr>
        <p:spPr>
          <a:xfrm>
            <a:off x="270058" y="2270623"/>
            <a:ext cx="838691" cy="461665"/>
          </a:xfrm>
          <a:prstGeom prst="rect">
            <a:avLst/>
          </a:prstGeom>
          <a:noFill/>
          <a:ln>
            <a:solidFill>
              <a:srgbClr val="115076"/>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sein </a:t>
            </a:r>
          </a:p>
        </p:txBody>
      </p:sp>
      <p:sp>
        <p:nvSpPr>
          <p:cNvPr id="10" name="TextBox 9">
            <a:extLst>
              <a:ext uri="{FF2B5EF4-FFF2-40B4-BE49-F238E27FC236}">
                <a16:creationId xmlns:a16="http://schemas.microsoft.com/office/drawing/2014/main" id="{E97FE497-9D9D-4EA2-AA60-2C3B4AEC5D74}"/>
              </a:ext>
            </a:extLst>
          </p:cNvPr>
          <p:cNvSpPr txBox="1"/>
          <p:nvPr/>
        </p:nvSpPr>
        <p:spPr>
          <a:xfrm>
            <a:off x="2493241" y="2259006"/>
            <a:ext cx="1180131" cy="461665"/>
          </a:xfrm>
          <a:prstGeom prst="rect">
            <a:avLst/>
          </a:prstGeom>
          <a:noFill/>
          <a:ln>
            <a:solidFill>
              <a:srgbClr val="115076"/>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haben</a:t>
            </a:r>
            <a:endParaRPr kumimoji="0" lang="en-US" sz="2400" b="0" i="0" u="none" strike="noStrike" kern="0" cap="none" spc="0" normalizeH="0" baseline="0" noProof="0" dirty="0">
              <a:ln>
                <a:noFill/>
              </a:ln>
              <a:effectLst/>
              <a:uLnTx/>
              <a:uFillTx/>
            </a:endParaRPr>
          </a:p>
        </p:txBody>
      </p:sp>
      <p:sp>
        <p:nvSpPr>
          <p:cNvPr id="11" name="TextBox 10">
            <a:extLst>
              <a:ext uri="{FF2B5EF4-FFF2-40B4-BE49-F238E27FC236}">
                <a16:creationId xmlns:a16="http://schemas.microsoft.com/office/drawing/2014/main" id="{036302A5-0023-4501-BE50-2BB02D2735C6}"/>
              </a:ext>
            </a:extLst>
          </p:cNvPr>
          <p:cNvSpPr txBox="1"/>
          <p:nvPr/>
        </p:nvSpPr>
        <p:spPr>
          <a:xfrm>
            <a:off x="1204738" y="2259006"/>
            <a:ext cx="1186543" cy="461665"/>
          </a:xfrm>
          <a:prstGeom prst="rect">
            <a:avLst/>
          </a:prstGeom>
          <a:noFill/>
          <a:ln>
            <a:solidFill>
              <a:srgbClr val="115076"/>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tragen</a:t>
            </a:r>
            <a:endParaRPr kumimoji="0" lang="en-US" sz="2400" b="0" i="0" u="none" strike="noStrike" kern="0" cap="none" spc="0" normalizeH="0" baseline="0" noProof="0" dirty="0">
              <a:ln>
                <a:noFill/>
              </a:ln>
              <a:effectLst/>
              <a:uLnTx/>
              <a:uFillTx/>
            </a:endParaRPr>
          </a:p>
        </p:txBody>
      </p:sp>
      <p:sp>
        <p:nvSpPr>
          <p:cNvPr id="12" name="Rectangle 11">
            <a:extLst>
              <a:ext uri="{FF2B5EF4-FFF2-40B4-BE49-F238E27FC236}">
                <a16:creationId xmlns:a16="http://schemas.microsoft.com/office/drawing/2014/main" id="{BF81F079-9DE8-4630-A5ED-3681A0D362A0}"/>
              </a:ext>
            </a:extLst>
          </p:cNvPr>
          <p:cNvSpPr/>
          <p:nvPr/>
        </p:nvSpPr>
        <p:spPr>
          <a:xfrm>
            <a:off x="3845906" y="4335757"/>
            <a:ext cx="2493064" cy="1918737"/>
          </a:xfrm>
          <a:prstGeom prst="rect">
            <a:avLst/>
          </a:prstGeom>
          <a:solidFill>
            <a:srgbClr val="FBF0D5"/>
          </a:solidFill>
          <a:ln w="19050" cap="flat" cmpd="sng" algn="ctr">
            <a:solidFill>
              <a:srgbClr val="115076"/>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Century Gothic" panose="020F0302020204030204"/>
                <a:ea typeface="+mn-ea"/>
                <a:cs typeface="+mn-cs"/>
              </a:rPr>
              <a:t>Profil</a:t>
            </a:r>
            <a:r>
              <a:rPr kumimoji="0" lang="en-US" sz="2000" b="1" i="0" u="none" strike="noStrike" kern="0" cap="none" spc="0" normalizeH="0" baseline="0" noProof="0" dirty="0">
                <a:ln>
                  <a:noFill/>
                </a:ln>
                <a:effectLst/>
                <a:uLnTx/>
                <a:uFillTx/>
                <a:latin typeface="Century Gothic" panose="020F0302020204030204"/>
                <a:ea typeface="+mn-ea"/>
                <a:cs typeface="+mn-cs"/>
              </a:rPr>
              <a:t> 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9A0D4F6B-F592-4520-BB3E-1F3AB72D56AA}"/>
              </a:ext>
            </a:extLst>
          </p:cNvPr>
          <p:cNvSpPr/>
          <p:nvPr/>
        </p:nvSpPr>
        <p:spPr>
          <a:xfrm>
            <a:off x="6635242" y="4335758"/>
            <a:ext cx="2493064" cy="1918737"/>
          </a:xfrm>
          <a:prstGeom prst="rect">
            <a:avLst/>
          </a:prstGeom>
          <a:solidFill>
            <a:srgbClr val="FBF0D5"/>
          </a:solidFill>
          <a:ln w="19050" cap="flat" cmpd="sng" algn="ctr">
            <a:solidFill>
              <a:srgbClr val="115076"/>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Century Gothic" panose="020F0302020204030204"/>
                <a:ea typeface="+mn-ea"/>
                <a:cs typeface="+mn-cs"/>
              </a:rPr>
              <a:t>Profil</a:t>
            </a:r>
            <a:r>
              <a:rPr kumimoji="0" lang="en-US" sz="2000" b="1" i="0" u="none" strike="noStrike" kern="0" cap="none" spc="0" normalizeH="0" baseline="0" noProof="0" dirty="0">
                <a:ln>
                  <a:noFill/>
                </a:ln>
                <a:effectLst/>
                <a:uLnTx/>
                <a:uFillTx/>
                <a:latin typeface="Century Gothic" panose="020F0302020204030204"/>
                <a:ea typeface="+mn-ea"/>
                <a:cs typeface="+mn-cs"/>
              </a:rPr>
              <a:t> 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C6C0FA0-541C-4D36-BC00-6BAFDEEF9BF3}"/>
              </a:ext>
            </a:extLst>
          </p:cNvPr>
          <p:cNvSpPr/>
          <p:nvPr/>
        </p:nvSpPr>
        <p:spPr>
          <a:xfrm>
            <a:off x="9441894" y="4335758"/>
            <a:ext cx="2493064" cy="1918737"/>
          </a:xfrm>
          <a:prstGeom prst="rect">
            <a:avLst/>
          </a:prstGeom>
          <a:solidFill>
            <a:srgbClr val="FBF0D5"/>
          </a:solidFill>
          <a:ln w="19050" cap="flat" cmpd="sng" algn="ctr">
            <a:solidFill>
              <a:srgbClr val="115076"/>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Century Gothic" panose="020F0302020204030204"/>
                <a:ea typeface="+mn-ea"/>
                <a:cs typeface="+mn-cs"/>
              </a:rPr>
              <a:t>Profil</a:t>
            </a:r>
            <a:r>
              <a:rPr kumimoji="0" lang="en-US" sz="2000" b="1" i="0" u="none" strike="noStrike" kern="0" cap="none" spc="0" normalizeH="0" baseline="0" noProof="0" dirty="0">
                <a:ln>
                  <a:noFill/>
                </a:ln>
                <a:effectLst/>
                <a:uLnTx/>
                <a:uFillTx/>
                <a:latin typeface="Century Gothic" panose="020F0302020204030204"/>
                <a:ea typeface="+mn-ea"/>
                <a:cs typeface="+mn-cs"/>
              </a:rPr>
              <a:t> 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entury Gothic" panose="020F0302020204030204"/>
                <a:ea typeface="+mn-ea"/>
                <a:cs typeface="+mn-cs"/>
              </a:rPr>
              <a:t>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0B2081F-E196-4AD7-9C20-8279D8D52BAE}"/>
              </a:ext>
            </a:extLst>
          </p:cNvPr>
          <p:cNvSpPr txBox="1"/>
          <p:nvPr/>
        </p:nvSpPr>
        <p:spPr>
          <a:xfrm>
            <a:off x="159426" y="2995492"/>
            <a:ext cx="3898224" cy="26776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Beschreib</a:t>
            </a:r>
            <a:r>
              <a:rPr kumimoji="0" lang="en-US" sz="2400" b="0" i="0" u="none" strike="noStrike" kern="0" cap="none" spc="0" normalizeH="0" baseline="0" noProof="0" dirty="0">
                <a:ln>
                  <a:noFill/>
                </a:ln>
                <a:effectLst/>
                <a:uLnTx/>
                <a:uFillTx/>
              </a:rPr>
              <a:t>:</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 - die </a:t>
            </a:r>
            <a:r>
              <a:rPr kumimoji="0" lang="en-US" sz="2400" b="0" i="0" u="none" strike="noStrike" kern="0" cap="none" spc="0" normalizeH="0" baseline="0" noProof="0" dirty="0" err="1">
                <a:ln>
                  <a:noFill/>
                </a:ln>
                <a:effectLst/>
                <a:uLnTx/>
                <a:uFillTx/>
              </a:rPr>
              <a:t>Kleidung</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 - das </a:t>
            </a:r>
            <a:r>
              <a:rPr kumimoji="0" lang="en-US" sz="2400" b="0" i="0" u="none" strike="noStrike" kern="0" cap="none" spc="0" normalizeH="0" baseline="0" noProof="0" dirty="0" err="1">
                <a:ln>
                  <a:noFill/>
                </a:ln>
                <a:effectLst/>
                <a:uLnTx/>
                <a:uFillTx/>
              </a:rPr>
              <a:t>Gesicht</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 - die </a:t>
            </a:r>
            <a:r>
              <a:rPr kumimoji="0" lang="en-US" sz="2400" b="0" i="0" u="none" strike="noStrike" kern="0" cap="none" spc="0" normalizeH="0" baseline="0" noProof="0" dirty="0" err="1">
                <a:ln>
                  <a:noFill/>
                </a:ln>
                <a:effectLst/>
                <a:uLnTx/>
                <a:uFillTx/>
              </a:rPr>
              <a:t>Haare</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 - den </a:t>
            </a:r>
            <a:r>
              <a:rPr kumimoji="0" lang="en-US" sz="2400" b="0" i="0" u="none" strike="noStrike" kern="0" cap="none" spc="0" normalizeH="0" baseline="0" noProof="0" dirty="0" err="1">
                <a:ln>
                  <a:noFill/>
                </a:ln>
                <a:effectLst/>
                <a:uLnTx/>
                <a:uFillTx/>
              </a:rPr>
              <a:t>Körper</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 - den </a:t>
            </a:r>
            <a:r>
              <a:rPr kumimoji="0" lang="en-US" sz="2400" b="0" i="0" u="none" strike="noStrike" kern="0" cap="none" spc="0" normalizeH="0" baseline="0" noProof="0" dirty="0" err="1">
                <a:ln>
                  <a:noFill/>
                </a:ln>
                <a:effectLst/>
                <a:uLnTx/>
                <a:uFillTx/>
              </a:rPr>
              <a:t>Charakter</a:t>
            </a:r>
            <a:br>
              <a:rPr kumimoji="0" lang="en-US" sz="2400" b="0" i="0" u="none" strike="noStrike" kern="0" cap="none" spc="0" normalizeH="0" baseline="0" noProof="0" dirty="0">
                <a:ln>
                  <a:noFill/>
                </a:ln>
                <a:effectLst/>
                <a:uLnTx/>
                <a:uFillTx/>
              </a:rPr>
            </a:br>
            <a:r>
              <a:rPr kumimoji="0" lang="en-US" sz="2400" b="0" i="0" u="none" strike="noStrike" kern="0" cap="none" spc="0" normalizeH="0" baseline="0" noProof="0" dirty="0">
                <a:ln>
                  <a:noFill/>
                </a:ln>
                <a:effectLst/>
                <a:uLnTx/>
                <a:uFillTx/>
              </a:rPr>
              <a:t> - die Laune*</a:t>
            </a:r>
          </a:p>
        </p:txBody>
      </p:sp>
      <p:sp>
        <p:nvSpPr>
          <p:cNvPr id="16" name="TextBox 15">
            <a:extLst>
              <a:ext uri="{FF2B5EF4-FFF2-40B4-BE49-F238E27FC236}">
                <a16:creationId xmlns:a16="http://schemas.microsoft.com/office/drawing/2014/main" id="{C9EAC75D-93A7-48E0-B95C-B7E4BBAE8DF3}"/>
              </a:ext>
            </a:extLst>
          </p:cNvPr>
          <p:cNvSpPr txBox="1"/>
          <p:nvPr/>
        </p:nvSpPr>
        <p:spPr>
          <a:xfrm>
            <a:off x="1204738" y="6396335"/>
            <a:ext cx="44391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 die Laune - mood</a:t>
            </a:r>
          </a:p>
        </p:txBody>
      </p:sp>
    </p:spTree>
    <p:extLst>
      <p:ext uri="{BB962C8B-B14F-4D97-AF65-F5344CB8AC3E}">
        <p14:creationId xmlns:p14="http://schemas.microsoft.com/office/powerpoint/2010/main" val="379103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B58E-B788-4D5F-A44F-135A4149DE60}"/>
              </a:ext>
            </a:extLst>
          </p:cNvPr>
          <p:cNvSpPr>
            <a:spLocks noGrp="1"/>
          </p:cNvSpPr>
          <p:nvPr>
            <p:ph type="title"/>
          </p:nvPr>
        </p:nvSpPr>
        <p:spPr/>
        <p:txBody>
          <a:bodyPr>
            <a:normAutofit/>
          </a:bodyPr>
          <a:lstStyle/>
          <a:p>
            <a:r>
              <a:rPr lang="en-GB" sz="2400" dirty="0"/>
              <a:t>Ein </a:t>
            </a:r>
            <a:r>
              <a:rPr lang="en-GB" sz="2400" dirty="0" err="1"/>
              <a:t>Foto</a:t>
            </a:r>
            <a:r>
              <a:rPr lang="en-GB" sz="2400" dirty="0"/>
              <a:t> </a:t>
            </a:r>
            <a:r>
              <a:rPr lang="en-GB" sz="2400" dirty="0" err="1"/>
              <a:t>beschreiben</a:t>
            </a:r>
            <a:endParaRPr lang="en-GB" sz="2400" dirty="0"/>
          </a:p>
        </p:txBody>
      </p:sp>
      <p:sp>
        <p:nvSpPr>
          <p:cNvPr id="4" name="Rounded Rectangle 11">
            <a:extLst>
              <a:ext uri="{FF2B5EF4-FFF2-40B4-BE49-F238E27FC236}">
                <a16:creationId xmlns:a16="http://schemas.microsoft.com/office/drawing/2014/main" id="{6DC87048-5A86-46B1-B68C-220F90A82E39}"/>
              </a:ext>
            </a:extLst>
          </p:cNvPr>
          <p:cNvSpPr/>
          <p:nvPr/>
        </p:nvSpPr>
        <p:spPr>
          <a:xfrm>
            <a:off x="10708017" y="136426"/>
            <a:ext cx="133034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schreiben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64F1DA90-976F-48F2-9F24-A02A058DD7A4}"/>
              </a:ext>
            </a:extLst>
          </p:cNvPr>
          <p:cNvSpPr txBox="1"/>
          <p:nvPr/>
        </p:nvSpPr>
        <p:spPr>
          <a:xfrm>
            <a:off x="180000" y="1296000"/>
            <a:ext cx="55638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4472C4">
                    <a:lumMod val="50000"/>
                  </a:srgbClr>
                </a:solidFill>
                <a:effectLst/>
                <a:uLnTx/>
                <a:uFillTx/>
              </a:rPr>
              <a:t>Beschreib</a:t>
            </a:r>
            <a:r>
              <a:rPr kumimoji="0" lang="en-US" sz="2400" b="0" i="0" u="none" strike="noStrike" kern="0" cap="none" spc="0" normalizeH="0" baseline="0" noProof="0" dirty="0">
                <a:ln>
                  <a:noFill/>
                </a:ln>
                <a:solidFill>
                  <a:srgbClr val="4472C4">
                    <a:lumMod val="50000"/>
                  </a:srgbClr>
                </a:solidFill>
                <a:effectLst/>
                <a:uLnTx/>
                <a:uFillTx/>
              </a:rPr>
              <a:t> </a:t>
            </a:r>
            <a:r>
              <a:rPr kumimoji="0" lang="en-US" sz="2400" b="0" i="0" u="none" strike="noStrike" kern="0" cap="none" spc="0" normalizeH="0" baseline="0" noProof="0" dirty="0" err="1">
                <a:ln>
                  <a:noFill/>
                </a:ln>
                <a:solidFill>
                  <a:srgbClr val="4472C4">
                    <a:lumMod val="50000"/>
                  </a:srgbClr>
                </a:solidFill>
                <a:effectLst/>
                <a:uLnTx/>
                <a:uFillTx/>
              </a:rPr>
              <a:t>Foto</a:t>
            </a:r>
            <a:r>
              <a:rPr kumimoji="0" lang="en-US" sz="2400" b="0" i="0" u="none" strike="noStrike" kern="0" cap="none" spc="0" normalizeH="0" baseline="0" noProof="0" dirty="0">
                <a:ln>
                  <a:noFill/>
                </a:ln>
                <a:solidFill>
                  <a:srgbClr val="4472C4">
                    <a:lumMod val="50000"/>
                  </a:srgbClr>
                </a:solidFill>
                <a:effectLst/>
                <a:uLnTx/>
                <a:uFillTx/>
              </a:rPr>
              <a:t> 1, 2, </a:t>
            </a:r>
            <a:r>
              <a:rPr kumimoji="0" lang="en-US" sz="2400" b="0" i="0" u="none" strike="noStrike" kern="0" cap="none" spc="0" normalizeH="0" baseline="0" noProof="0" dirty="0" err="1">
                <a:ln>
                  <a:noFill/>
                </a:ln>
                <a:solidFill>
                  <a:srgbClr val="4472C4">
                    <a:lumMod val="50000"/>
                  </a:srgbClr>
                </a:solidFill>
                <a:effectLst/>
                <a:uLnTx/>
                <a:uFillTx/>
              </a:rPr>
              <a:t>oder</a:t>
            </a:r>
            <a:r>
              <a:rPr kumimoji="0" lang="en-US" sz="2400" b="0" i="0" u="none" strike="noStrike" kern="0" cap="none" spc="0" normalizeH="0" baseline="0" noProof="0" dirty="0">
                <a:ln>
                  <a:noFill/>
                </a:ln>
                <a:solidFill>
                  <a:srgbClr val="4472C4">
                    <a:lumMod val="50000"/>
                  </a:srgbClr>
                </a:solidFill>
                <a:effectLst/>
                <a:uLnTx/>
                <a:uFillTx/>
              </a:rPr>
              <a:t> 3.</a:t>
            </a:r>
          </a:p>
        </p:txBody>
      </p:sp>
      <p:pic>
        <p:nvPicPr>
          <p:cNvPr id="6" name="Picture 5" descr="A person walking down the street&#10;&#10;Description automatically generated">
            <a:extLst>
              <a:ext uri="{FF2B5EF4-FFF2-40B4-BE49-F238E27FC236}">
                <a16:creationId xmlns:a16="http://schemas.microsoft.com/office/drawing/2014/main" id="{CF58AA7E-D9C7-4077-B89B-80B41D435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1889675"/>
            <a:ext cx="3665322" cy="2439730"/>
          </a:xfrm>
          <a:prstGeom prst="rect">
            <a:avLst/>
          </a:prstGeom>
        </p:spPr>
      </p:pic>
      <p:pic>
        <p:nvPicPr>
          <p:cNvPr id="7" name="Picture 6" descr="A person standing next to a tree&#10;&#10;Description automatically generated">
            <a:extLst>
              <a:ext uri="{FF2B5EF4-FFF2-40B4-BE49-F238E27FC236}">
                <a16:creationId xmlns:a16="http://schemas.microsoft.com/office/drawing/2014/main" id="{BCC5420B-D487-4F25-9DCF-093C2FBFE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0222" y="1889673"/>
            <a:ext cx="3671556" cy="2439731"/>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F6E9984A-8204-4BF3-AD56-7957D4FED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5771" y="1889674"/>
            <a:ext cx="3671556" cy="2439731"/>
          </a:xfrm>
          <a:prstGeom prst="rect">
            <a:avLst/>
          </a:prstGeom>
        </p:spPr>
      </p:pic>
      <p:sp>
        <p:nvSpPr>
          <p:cNvPr id="9" name="TextBox 8">
            <a:extLst>
              <a:ext uri="{FF2B5EF4-FFF2-40B4-BE49-F238E27FC236}">
                <a16:creationId xmlns:a16="http://schemas.microsoft.com/office/drawing/2014/main" id="{440CB04B-B064-475C-B9B7-E9C42BE59BC9}"/>
              </a:ext>
            </a:extLst>
          </p:cNvPr>
          <p:cNvSpPr txBox="1"/>
          <p:nvPr/>
        </p:nvSpPr>
        <p:spPr>
          <a:xfrm>
            <a:off x="234673" y="3744629"/>
            <a:ext cx="41389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rPr>
              <a:t>1</a:t>
            </a:r>
          </a:p>
        </p:txBody>
      </p:sp>
      <p:sp>
        <p:nvSpPr>
          <p:cNvPr id="10" name="TextBox 9">
            <a:extLst>
              <a:ext uri="{FF2B5EF4-FFF2-40B4-BE49-F238E27FC236}">
                <a16:creationId xmlns:a16="http://schemas.microsoft.com/office/drawing/2014/main" id="{EEBE1638-A899-4C97-A06A-56F51A17686A}"/>
              </a:ext>
            </a:extLst>
          </p:cNvPr>
          <p:cNvSpPr txBox="1"/>
          <p:nvPr/>
        </p:nvSpPr>
        <p:spPr>
          <a:xfrm>
            <a:off x="4260222" y="3744628"/>
            <a:ext cx="41389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rPr>
              <a:t>2</a:t>
            </a:r>
          </a:p>
        </p:txBody>
      </p:sp>
      <p:sp>
        <p:nvSpPr>
          <p:cNvPr id="11" name="TextBox 10">
            <a:extLst>
              <a:ext uri="{FF2B5EF4-FFF2-40B4-BE49-F238E27FC236}">
                <a16:creationId xmlns:a16="http://schemas.microsoft.com/office/drawing/2014/main" id="{1A8DDCF7-B723-432B-B2E4-53EB7719A755}"/>
              </a:ext>
            </a:extLst>
          </p:cNvPr>
          <p:cNvSpPr txBox="1"/>
          <p:nvPr/>
        </p:nvSpPr>
        <p:spPr>
          <a:xfrm>
            <a:off x="8346678" y="3744627"/>
            <a:ext cx="41389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rPr>
              <a:t>3</a:t>
            </a:r>
          </a:p>
        </p:txBody>
      </p:sp>
    </p:spTree>
    <p:extLst>
      <p:ext uri="{BB962C8B-B14F-4D97-AF65-F5344CB8AC3E}">
        <p14:creationId xmlns:p14="http://schemas.microsoft.com/office/powerpoint/2010/main" val="3640940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2158831"/>
            <a:ext cx="7709596" cy="844550"/>
          </a:xfrm>
        </p:spPr>
        <p:txBody>
          <a:bodyPr>
            <a:normAutofit fontScale="85000" lnSpcReduction="10000"/>
          </a:bodyPr>
          <a:lstStyle/>
          <a:p>
            <a:r>
              <a:rPr lang="en-GB" sz="4000" dirty="0"/>
              <a:t>Wie </a:t>
            </a:r>
            <a:r>
              <a:rPr lang="en-GB" sz="4000" dirty="0" err="1"/>
              <a:t>sieht</a:t>
            </a:r>
            <a:r>
              <a:rPr lang="en-GB" sz="4000" dirty="0"/>
              <a:t> </a:t>
            </a:r>
            <a:r>
              <a:rPr lang="en-GB" sz="4000" dirty="0" err="1"/>
              <a:t>sie</a:t>
            </a:r>
            <a:r>
              <a:rPr lang="en-GB" sz="4000" dirty="0"/>
              <a:t> </a:t>
            </a:r>
            <a:r>
              <a:rPr lang="en-GB" sz="4000" dirty="0" err="1"/>
              <a:t>aus</a:t>
            </a:r>
            <a:r>
              <a:rPr lang="en-GB" sz="4000" dirty="0"/>
              <a:t>? Wie </a:t>
            </a:r>
            <a:r>
              <a:rPr lang="en-GB" sz="4000" dirty="0" err="1"/>
              <a:t>sieht</a:t>
            </a:r>
            <a:r>
              <a:rPr lang="en-GB" sz="4000" dirty="0"/>
              <a:t> er </a:t>
            </a:r>
            <a:r>
              <a:rPr lang="en-GB" sz="4000" dirty="0" err="1"/>
              <a:t>aus</a:t>
            </a:r>
            <a:r>
              <a:rPr lang="en-GB" sz="4000" dirty="0"/>
              <a:t>? </a:t>
            </a:r>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6 - Lesson 12</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rgbClr val="525050"/>
                </a:solidFill>
                <a:latin typeface="Century Gothic" panose="020F0302020204030204"/>
              </a:rPr>
              <a:t>Inge Alferink / </a:t>
            </a: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01/09/23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81106"/>
            <a:ext cx="6098222" cy="1836494"/>
          </a:xfrm>
        </p:spPr>
        <p:txBody>
          <a:bodyPr>
            <a:normAutofit/>
          </a:bodyPr>
          <a:lstStyle/>
          <a:p>
            <a:pPr>
              <a:spcBef>
                <a:spcPct val="0"/>
              </a:spcBef>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Describing others</a:t>
            </a:r>
          </a:p>
          <a:p>
            <a:pPr>
              <a:spcBef>
                <a:spcPct val="0"/>
              </a:spcBef>
              <a:defRPr/>
            </a:pPr>
            <a:br>
              <a:rPr lang="en-GB" sz="2000" dirty="0">
                <a:solidFill>
                  <a:schemeClr val="tx1"/>
                </a:solidFill>
                <a:ea typeface="+mj-ea"/>
                <a:cs typeface="+mj-cs"/>
              </a:rPr>
            </a:br>
            <a:r>
              <a:rPr lang="en-GB" sz="2000" dirty="0">
                <a:solidFill>
                  <a:schemeClr val="tx1"/>
                </a:solidFill>
                <a:ea typeface="+mj-ea"/>
                <a:cs typeface="+mj-cs"/>
              </a:rPr>
              <a:t>Adjective agreement</a:t>
            </a:r>
            <a:br>
              <a:rPr lang="en-GB" sz="2000" dirty="0">
                <a:solidFill>
                  <a:schemeClr val="tx1"/>
                </a:solidFill>
                <a:ea typeface="+mj-ea"/>
                <a:cs typeface="+mj-cs"/>
              </a:rPr>
            </a:br>
            <a:r>
              <a:rPr lang="en-GB" sz="2000" dirty="0">
                <a:solidFill>
                  <a:schemeClr val="tx1"/>
                </a:solidFill>
                <a:ea typeface="+mj-ea"/>
                <a:cs typeface="+mj-cs"/>
              </a:rPr>
              <a:t>SSC [r]</a:t>
            </a:r>
            <a:endParaRPr lang="en-GB" sz="2000" dirty="0">
              <a:solidFill>
                <a:schemeClr val="tx1"/>
              </a:solidFill>
            </a:endParaRPr>
          </a:p>
        </p:txBody>
      </p:sp>
      <p:pic>
        <p:nvPicPr>
          <p:cNvPr id="7" name="Picture 6" descr="A hand touching a game&#10;&#10;Description automatically generated">
            <a:extLst>
              <a:ext uri="{FF2B5EF4-FFF2-40B4-BE49-F238E27FC236}">
                <a16:creationId xmlns:a16="http://schemas.microsoft.com/office/drawing/2014/main" id="{0F79B1EF-6343-419E-BC56-BDCA1BDC7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665" y="3655236"/>
            <a:ext cx="3545335" cy="2327274"/>
          </a:xfrm>
          <a:prstGeom prst="rect">
            <a:avLst/>
          </a:prstGeom>
        </p:spPr>
      </p:pic>
    </p:spTree>
    <p:extLst>
      <p:ext uri="{BB962C8B-B14F-4D97-AF65-F5344CB8AC3E}">
        <p14:creationId xmlns:p14="http://schemas.microsoft.com/office/powerpoint/2010/main" val="173421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CD93-A32C-44E5-B713-AEF4709BBEC7}"/>
              </a:ext>
            </a:extLst>
          </p:cNvPr>
          <p:cNvSpPr>
            <a:spLocks noGrp="1"/>
          </p:cNvSpPr>
          <p:nvPr>
            <p:ph type="title"/>
          </p:nvPr>
        </p:nvSpPr>
        <p:spPr/>
        <p:txBody>
          <a:bodyPr>
            <a:normAutofit/>
          </a:bodyPr>
          <a:lstStyle/>
          <a:p>
            <a:r>
              <a:rPr lang="en-GB" sz="2400" dirty="0"/>
              <a:t>Feminine names for jobs</a:t>
            </a:r>
          </a:p>
        </p:txBody>
      </p:sp>
      <p:sp>
        <p:nvSpPr>
          <p:cNvPr id="4" name="Rounded Rectangle 11">
            <a:extLst>
              <a:ext uri="{FF2B5EF4-FFF2-40B4-BE49-F238E27FC236}">
                <a16:creationId xmlns:a16="http://schemas.microsoft.com/office/drawing/2014/main" id="{C5EE3B6B-19E5-47FE-9109-E531DBAF06E3}"/>
              </a:ext>
            </a:extLst>
          </p:cNvPr>
          <p:cNvSpPr/>
          <p:nvPr/>
        </p:nvSpPr>
        <p:spPr>
          <a:xfrm>
            <a:off x="10708017" y="136426"/>
            <a:ext cx="133034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Vokabeln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E0BAECC5-3874-4B11-B884-DB13E6D2D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148" y="1599366"/>
            <a:ext cx="4405725" cy="2983043"/>
          </a:xfrm>
          <a:prstGeom prst="rect">
            <a:avLst/>
          </a:prstGeom>
        </p:spPr>
      </p:pic>
      <p:sp>
        <p:nvSpPr>
          <p:cNvPr id="6" name="Rounded Rectangle 5">
            <a:extLst>
              <a:ext uri="{FF2B5EF4-FFF2-40B4-BE49-F238E27FC236}">
                <a16:creationId xmlns:a16="http://schemas.microsoft.com/office/drawing/2014/main" id="{34C37B89-4ABE-4E49-B9E5-DE7A57246921}"/>
              </a:ext>
            </a:extLst>
          </p:cNvPr>
          <p:cNvSpPr/>
          <p:nvPr/>
        </p:nvSpPr>
        <p:spPr>
          <a:xfrm>
            <a:off x="522485" y="1584074"/>
            <a:ext cx="3991031" cy="867680"/>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panose="020F0302020204030204"/>
                <a:ea typeface="+mn-ea"/>
                <a:cs typeface="+mn-cs"/>
              </a:rPr>
              <a:t>She is a </a:t>
            </a:r>
            <a:r>
              <a:rPr kumimoji="0" lang="en-GB" sz="3200" b="1" i="0" u="none" strike="noStrike" kern="0" cap="none" spc="0" normalizeH="0" baseline="0" noProof="0">
                <a:ln>
                  <a:noFill/>
                </a:ln>
                <a:solidFill>
                  <a:srgbClr val="EA5F00"/>
                </a:solidFill>
                <a:effectLst/>
                <a:uLnTx/>
                <a:uFillTx/>
                <a:latin typeface="Century Gothic" panose="020F0302020204030204"/>
                <a:ea typeface="+mn-ea"/>
                <a:cs typeface="+mn-cs"/>
              </a:rPr>
              <a:t>teacher</a:t>
            </a:r>
            <a:r>
              <a:rPr kumimoji="0" lang="en-GB" sz="2400" b="1" i="0" u="none" strike="noStrike" kern="0" cap="none" spc="0" normalizeH="0" baseline="0" noProof="0">
                <a:ln>
                  <a:noFill/>
                </a:ln>
                <a:solidFill>
                  <a:srgbClr val="203864"/>
                </a:solidFill>
                <a:effectLst/>
                <a:uLnTx/>
                <a:uFillTx/>
                <a:latin typeface="Century Gothic" panose="020F0302020204030204"/>
                <a:ea typeface="+mn-ea"/>
                <a:cs typeface="+mn-cs"/>
              </a:rPr>
              <a:t>.</a:t>
            </a:r>
            <a:endParaRPr kumimoji="0" lang="en-GB" sz="3200" b="1" i="0" u="none" strike="noStrike" kern="0" cap="none" spc="0" normalizeH="0" baseline="0" noProof="0">
              <a:ln>
                <a:noFill/>
              </a:ln>
              <a:solidFill>
                <a:srgbClr val="EA5F00"/>
              </a:solidFill>
              <a:effectLst/>
              <a:uLnTx/>
              <a:uFillTx/>
              <a:latin typeface="Century Gothic" panose="020F0302020204030204"/>
              <a:ea typeface="+mn-ea"/>
              <a:cs typeface="+mn-cs"/>
            </a:endParaRPr>
          </a:p>
        </p:txBody>
      </p:sp>
      <p:sp>
        <p:nvSpPr>
          <p:cNvPr id="7" name="Rounded Rectangle 6">
            <a:extLst>
              <a:ext uri="{FF2B5EF4-FFF2-40B4-BE49-F238E27FC236}">
                <a16:creationId xmlns:a16="http://schemas.microsoft.com/office/drawing/2014/main" id="{F3D7D026-C087-41B1-A38B-999449581671}"/>
              </a:ext>
            </a:extLst>
          </p:cNvPr>
          <p:cNvSpPr/>
          <p:nvPr/>
        </p:nvSpPr>
        <p:spPr>
          <a:xfrm>
            <a:off x="7209673" y="1584074"/>
            <a:ext cx="4160042" cy="830398"/>
          </a:xfrm>
          <a:prstGeom prst="roundRect">
            <a:avLst/>
          </a:prstGeom>
          <a:solidFill>
            <a:sysClr val="window" lastClr="FFFFFF"/>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panose="020F0302020204030204"/>
                <a:ea typeface="+mn-ea"/>
                <a:cs typeface="+mn-cs"/>
              </a:rPr>
              <a:t>Sie </a:t>
            </a:r>
            <a:r>
              <a:rPr kumimoji="0" lang="en-GB" sz="2400" b="1" i="0" u="none" strike="noStrike" kern="0" cap="none" spc="0" normalizeH="0" baseline="0" noProof="0" err="1">
                <a:ln>
                  <a:noFill/>
                </a:ln>
                <a:solidFill>
                  <a:srgbClr val="4472C4">
                    <a:lumMod val="50000"/>
                  </a:srgbClr>
                </a:solidFill>
                <a:effectLst/>
                <a:uLnTx/>
                <a:uFillTx/>
                <a:latin typeface="Century Gothic" panose="020F0302020204030204"/>
                <a:ea typeface="+mn-ea"/>
                <a:cs typeface="+mn-cs"/>
              </a:rPr>
              <a:t>ist</a:t>
            </a:r>
            <a:r>
              <a:rPr kumimoji="0" lang="en-GB" sz="2400" b="1" i="0" u="none" strike="noStrike" kern="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0" cap="none" spc="0" normalizeH="0" baseline="0" noProof="0" err="1">
                <a:ln>
                  <a:noFill/>
                </a:ln>
                <a:solidFill>
                  <a:srgbClr val="EA5F00"/>
                </a:solidFill>
                <a:effectLst/>
                <a:uLnTx/>
                <a:uFillTx/>
                <a:latin typeface="Century Gothic" panose="020F0302020204030204"/>
                <a:ea typeface="+mn-ea"/>
                <a:cs typeface="+mn-cs"/>
              </a:rPr>
              <a:t>Lehrer</a:t>
            </a:r>
            <a:r>
              <a:rPr kumimoji="0" lang="en-GB" sz="3200" b="1" i="1" u="sng" strike="noStrike" kern="0" cap="none" spc="0" normalizeH="0" baseline="0" noProof="0" err="1">
                <a:ln>
                  <a:noFill/>
                </a:ln>
                <a:solidFill>
                  <a:srgbClr val="EA5F00"/>
                </a:solidFill>
                <a:effectLst/>
                <a:uLnTx/>
                <a:uFillTx/>
                <a:latin typeface="Century Gothic" panose="020F0302020204030204"/>
                <a:ea typeface="+mn-ea"/>
                <a:cs typeface="+mn-cs"/>
              </a:rPr>
              <a:t>in</a:t>
            </a:r>
            <a:r>
              <a:rPr kumimoji="0" lang="en-GB" sz="2400" b="1" i="0" u="none" strike="noStrike" kern="0" cap="none" spc="0" normalizeH="0" baseline="0" noProof="0">
                <a:ln>
                  <a:noFill/>
                </a:ln>
                <a:solidFill>
                  <a:srgbClr val="203864"/>
                </a:solidFill>
                <a:effectLst/>
                <a:uLnTx/>
                <a:uFillTx/>
                <a:latin typeface="Century Gothic" panose="020F0302020204030204"/>
                <a:ea typeface="+mn-ea"/>
                <a:cs typeface="+mn-cs"/>
              </a:rPr>
              <a:t>.</a:t>
            </a:r>
            <a:endParaRPr kumimoji="0" lang="en-GB" sz="4000" b="1" i="0" u="none" strike="noStrike" kern="0" cap="none" spc="0" normalizeH="0" baseline="0" noProof="0">
              <a:ln>
                <a:noFill/>
              </a:ln>
              <a:solidFill>
                <a:srgbClr val="EA5F00"/>
              </a:solidFill>
              <a:effectLst/>
              <a:uLnTx/>
              <a:uFillTx/>
              <a:latin typeface="Century Gothic" panose="020F0302020204030204"/>
              <a:ea typeface="+mn-ea"/>
              <a:cs typeface="+mn-cs"/>
            </a:endParaRPr>
          </a:p>
        </p:txBody>
      </p:sp>
      <p:sp>
        <p:nvSpPr>
          <p:cNvPr id="8" name="Right Arrow 7">
            <a:extLst>
              <a:ext uri="{FF2B5EF4-FFF2-40B4-BE49-F238E27FC236}">
                <a16:creationId xmlns:a16="http://schemas.microsoft.com/office/drawing/2014/main" id="{6CDA1D58-2747-42A7-B813-5BE2DE39B4C8}"/>
              </a:ext>
            </a:extLst>
          </p:cNvPr>
          <p:cNvSpPr/>
          <p:nvPr/>
        </p:nvSpPr>
        <p:spPr>
          <a:xfrm>
            <a:off x="5087141" y="1576040"/>
            <a:ext cx="1365934" cy="544389"/>
          </a:xfrm>
          <a:prstGeom prst="rightArrow">
            <a:avLst/>
          </a:prstGeom>
          <a:solidFill>
            <a:schemeClr val="tx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 name="Rounded Rectangle 9">
            <a:extLst>
              <a:ext uri="{FF2B5EF4-FFF2-40B4-BE49-F238E27FC236}">
                <a16:creationId xmlns:a16="http://schemas.microsoft.com/office/drawing/2014/main" id="{2573C088-9DDF-49D7-8A2D-1CF67185BA40}"/>
              </a:ext>
            </a:extLst>
          </p:cNvPr>
          <p:cNvSpPr/>
          <p:nvPr/>
        </p:nvSpPr>
        <p:spPr>
          <a:xfrm>
            <a:off x="319047" y="3329294"/>
            <a:ext cx="4613731" cy="2552882"/>
          </a:xfrm>
          <a:prstGeom prst="roundRect">
            <a:avLst/>
          </a:prstGeom>
          <a:solidFill>
            <a:srgbClr val="5B9BD5">
              <a:lumMod val="20000"/>
              <a:lumOff val="80000"/>
            </a:srgb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effectLst/>
                <a:uLnTx/>
                <a:uFillTx/>
                <a:latin typeface="Century Gothic" panose="020F0302020204030204"/>
                <a:ea typeface="+mn-ea"/>
                <a:cs typeface="+mn-cs"/>
              </a:rPr>
              <a:t>Translate these sentences.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effectLst/>
                <a:uLnTx/>
                <a:uFillTx/>
                <a:latin typeface="Century Gothic" panose="020F0302020204030204"/>
                <a:ea typeface="+mn-ea"/>
                <a:cs typeface="+mn-cs"/>
              </a:rPr>
              <a:t>1. Die </a:t>
            </a:r>
            <a:r>
              <a:rPr kumimoji="0" lang="en-GB" sz="2800" b="0" i="0" u="none" strike="noStrike" kern="0" cap="none" spc="0" normalizeH="0" baseline="0" noProof="0" err="1">
                <a:ln>
                  <a:noFill/>
                </a:ln>
                <a:effectLst/>
                <a:uLnTx/>
                <a:uFillTx/>
                <a:latin typeface="Century Gothic" panose="020F0302020204030204"/>
                <a:ea typeface="+mn-ea"/>
                <a:cs typeface="+mn-cs"/>
              </a:rPr>
              <a:t>Ärztin</a:t>
            </a:r>
            <a:r>
              <a:rPr kumimoji="0" lang="en-GB" sz="2800" b="0" i="0" u="none" strike="noStrike" kern="0" cap="none" spc="0" normalizeH="0" baseline="0" noProof="0">
                <a:ln>
                  <a:noFill/>
                </a:ln>
                <a:effectLst/>
                <a:uLnTx/>
                <a:uFillTx/>
                <a:latin typeface="Century Gothic" panose="020F0302020204030204"/>
                <a:ea typeface="+mn-ea"/>
                <a:cs typeface="+mn-cs"/>
              </a:rPr>
              <a:t> </a:t>
            </a:r>
            <a:r>
              <a:rPr kumimoji="0" lang="en-GB" sz="2800" b="0" i="0" u="none" strike="noStrike" kern="0" cap="none" spc="0" normalizeH="0" baseline="0" noProof="0" err="1">
                <a:ln>
                  <a:noFill/>
                </a:ln>
                <a:effectLst/>
                <a:uLnTx/>
                <a:uFillTx/>
                <a:latin typeface="Century Gothic" panose="020F0302020204030204"/>
                <a:ea typeface="+mn-ea"/>
                <a:cs typeface="+mn-cs"/>
              </a:rPr>
              <a:t>ist</a:t>
            </a:r>
            <a:r>
              <a:rPr kumimoji="0" lang="en-GB" sz="2800" b="0" i="0" u="none" strike="noStrike" kern="0" cap="none" spc="0" normalizeH="0" baseline="0" noProof="0">
                <a:ln>
                  <a:noFill/>
                </a:ln>
                <a:effectLst/>
                <a:uLnTx/>
                <a:uFillTx/>
                <a:latin typeface="Century Gothic" panose="020F0302020204030204"/>
                <a:ea typeface="+mn-ea"/>
                <a:cs typeface="+mn-cs"/>
              </a:rPr>
              <a:t> nett.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a:ln>
                  <a:noFill/>
                </a:ln>
                <a:effectLst/>
                <a:uLnTx/>
                <a:uFillTx/>
                <a:latin typeface="Century Gothic" panose="020F0302020204030204"/>
                <a:ea typeface="+mn-ea"/>
                <a:cs typeface="+mn-cs"/>
              </a:rPr>
              <a:t>2. Mia is my partner.</a:t>
            </a:r>
          </a:p>
        </p:txBody>
      </p:sp>
      <p:sp>
        <p:nvSpPr>
          <p:cNvPr id="10" name="Rounded Rectangle 10">
            <a:extLst>
              <a:ext uri="{FF2B5EF4-FFF2-40B4-BE49-F238E27FC236}">
                <a16:creationId xmlns:a16="http://schemas.microsoft.com/office/drawing/2014/main" id="{B7878D43-7D2F-48C3-A6F0-14CB862F8C75}"/>
              </a:ext>
            </a:extLst>
          </p:cNvPr>
          <p:cNvSpPr/>
          <p:nvPr/>
        </p:nvSpPr>
        <p:spPr>
          <a:xfrm>
            <a:off x="6387195" y="2806140"/>
            <a:ext cx="5728875" cy="3367756"/>
          </a:xfrm>
          <a:prstGeom prst="roundRect">
            <a:avLst/>
          </a:prstGeom>
          <a:solidFill>
            <a:srgbClr val="FFC000">
              <a:lumMod val="40000"/>
              <a:lumOff val="60000"/>
            </a:srgbClr>
          </a:solidFill>
          <a:ln w="12700" cap="flat" cmpd="sng" algn="ctr">
            <a:solidFill>
              <a:sysClr val="windowText" lastClr="0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effectLst/>
                <a:uLnTx/>
                <a:uFillTx/>
                <a:latin typeface="Century Gothic" panose="020F0302020204030204"/>
                <a:ea typeface="+mn-ea"/>
                <a:cs typeface="+mn-cs"/>
              </a:rPr>
              <a:t>What would the following words be in German?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effectLst/>
                <a:uLnTx/>
                <a:uFillTx/>
                <a:latin typeface="Century Gothic" panose="020F0302020204030204"/>
                <a:ea typeface="+mn-ea"/>
                <a:cs typeface="+mn-cs"/>
              </a:rPr>
              <a:t>female friend / girlfriend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effectLst/>
                <a:uLnTx/>
                <a:uFillTx/>
                <a:latin typeface="Century Gothic" panose="020F0302020204030204"/>
                <a:ea typeface="+mn-ea"/>
                <a:cs typeface="+mn-cs"/>
              </a:rPr>
              <a:t>female pupil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effectLst/>
                <a:uLnTx/>
                <a:uFillTx/>
                <a:latin typeface="Century Gothic" panose="020F0302020204030204"/>
                <a:ea typeface="+mn-ea"/>
                <a:cs typeface="+mn-cs"/>
              </a:rPr>
              <a:t>female journalist</a:t>
            </a:r>
            <a:br>
              <a:rPr kumimoji="0" lang="en-GB" sz="2400" b="1" i="0" u="none" strike="noStrike" kern="0" cap="none" spc="0" normalizeH="0" baseline="0" noProof="0">
                <a:ln>
                  <a:noFill/>
                </a:ln>
                <a:effectLst/>
                <a:uLnTx/>
                <a:uFillTx/>
                <a:latin typeface="Century Gothic" panose="020F0302020204030204"/>
                <a:ea typeface="+mn-ea"/>
                <a:cs typeface="+mn-cs"/>
              </a:rPr>
            </a:br>
            <a:r>
              <a:rPr kumimoji="0" lang="en-GB" sz="2400" b="1" i="0" u="none" strike="noStrike" kern="0" cap="none" spc="0" normalizeH="0" baseline="0" noProof="0">
                <a:ln>
                  <a:noFill/>
                </a:ln>
                <a:effectLst/>
                <a:uLnTx/>
                <a:uFillTx/>
                <a:latin typeface="Century Gothic" panose="020F0302020204030204"/>
                <a:ea typeface="+mn-ea"/>
                <a:cs typeface="+mn-cs"/>
              </a:rPr>
              <a:t>female tourist</a:t>
            </a:r>
            <a:br>
              <a:rPr kumimoji="0" lang="en-GB" sz="2400" b="1" i="0" u="none" strike="noStrike" kern="0" cap="none" spc="0" normalizeH="0" baseline="0" noProof="0">
                <a:ln>
                  <a:noFill/>
                </a:ln>
                <a:effectLst/>
                <a:uLnTx/>
                <a:uFillTx/>
                <a:latin typeface="Century Gothic" panose="020F0302020204030204"/>
                <a:ea typeface="+mn-ea"/>
                <a:cs typeface="+mn-cs"/>
              </a:rPr>
            </a:br>
            <a:r>
              <a:rPr kumimoji="0" lang="en-GB" sz="2400" b="0" i="0" u="none" strike="noStrike" kern="0" cap="none" spc="0" normalizeH="0" baseline="0" noProof="0">
                <a:ln>
                  <a:noFill/>
                </a:ln>
                <a:effectLst/>
                <a:uLnTx/>
                <a:uFillTx/>
                <a:latin typeface="Century Gothic" panose="020F0302020204030204"/>
                <a:ea typeface="+mn-ea"/>
                <a:cs typeface="+mn-cs"/>
              </a:rPr>
              <a:t>Choose one and write a sentence in German.</a:t>
            </a:r>
          </a:p>
        </p:txBody>
      </p:sp>
      <p:pic>
        <p:nvPicPr>
          <p:cNvPr id="11" name="Picture 10">
            <a:extLst>
              <a:ext uri="{FF2B5EF4-FFF2-40B4-BE49-F238E27FC236}">
                <a16:creationId xmlns:a16="http://schemas.microsoft.com/office/drawing/2014/main" id="{99C1D001-E33B-411E-ABD9-AAC835998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pic>
        <p:nvPicPr>
          <p:cNvPr id="12" name="Picture 11">
            <a:extLst>
              <a:ext uri="{FF2B5EF4-FFF2-40B4-BE49-F238E27FC236}">
                <a16:creationId xmlns:a16="http://schemas.microsoft.com/office/drawing/2014/main" id="{2308ACAE-1501-4241-BCEA-E454C8027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505" y="3593924"/>
            <a:ext cx="634541" cy="1082630"/>
          </a:xfrm>
          <a:prstGeom prst="rect">
            <a:avLst/>
          </a:prstGeom>
        </p:spPr>
      </p:pic>
      <p:sp>
        <p:nvSpPr>
          <p:cNvPr id="13" name="Title 1">
            <a:extLst>
              <a:ext uri="{FF2B5EF4-FFF2-40B4-BE49-F238E27FC236}">
                <a16:creationId xmlns:a16="http://schemas.microsoft.com/office/drawing/2014/main" id="{A1E1DBB7-716C-4E09-A65C-9B23F80131CA}"/>
              </a:ext>
            </a:extLst>
          </p:cNvPr>
          <p:cNvSpPr txBox="1">
            <a:spLocks/>
          </p:cNvSpPr>
          <p:nvPr/>
        </p:nvSpPr>
        <p:spPr>
          <a:xfrm>
            <a:off x="339899" y="1054944"/>
            <a:ext cx="11512202" cy="389067"/>
          </a:xfrm>
          <a:prstGeom prst="rect">
            <a:avLst/>
          </a:prstGeom>
          <a:solidFill>
            <a:schemeClr val="accent4">
              <a:lumMod val="75000"/>
            </a:schemeClr>
          </a:solidFill>
          <a:ln>
            <a:solidFill>
              <a:sysClr val="windowText" lastClr="000000"/>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800" noProof="0" dirty="0">
                <a:latin typeface="Century Gothic" panose="020F0302020204030204"/>
              </a:rPr>
              <a:t>Feminine words for jobs often</a:t>
            </a:r>
            <a:r>
              <a:rPr kumimoji="0" lang="en-GB" sz="2800" b="0" i="0" u="none" strike="noStrike" kern="1200" cap="none" spc="0" normalizeH="0" baseline="0" noProof="0" dirty="0">
                <a:ln>
                  <a:noFill/>
                </a:ln>
                <a:effectLst/>
                <a:uLnTx/>
                <a:uFillTx/>
                <a:latin typeface="Century Gothic" panose="020F0302020204030204"/>
                <a:ea typeface="+mj-ea"/>
                <a:cs typeface="+mj-cs"/>
              </a:rPr>
              <a:t> add </a:t>
            </a:r>
            <a:r>
              <a:rPr kumimoji="0" lang="en-GB" sz="2800" b="1" i="0" u="none" strike="noStrike" kern="1200" cap="none" spc="0" normalizeH="0" baseline="0" noProof="0" dirty="0">
                <a:ln>
                  <a:noFill/>
                </a:ln>
                <a:effectLst/>
                <a:uLnTx/>
                <a:uFillTx/>
                <a:latin typeface="Century Gothic" panose="020F0302020204030204"/>
                <a:ea typeface="+mj-ea"/>
                <a:cs typeface="+mj-cs"/>
              </a:rPr>
              <a:t>–in</a:t>
            </a:r>
            <a:r>
              <a:rPr kumimoji="0" lang="en-GB" sz="2800" b="0" i="0" u="none" strike="noStrike" kern="1200" cap="none" spc="0" normalizeH="0" baseline="0" noProof="0" dirty="0">
                <a:ln>
                  <a:noFill/>
                </a:ln>
                <a:effectLst/>
                <a:uLnTx/>
                <a:uFillTx/>
                <a:latin typeface="Century Gothic" panose="020F0302020204030204"/>
                <a:ea typeface="+mj-ea"/>
                <a:cs typeface="+mj-cs"/>
              </a:rPr>
              <a:t> to the end.</a:t>
            </a:r>
            <a:endParaRPr kumimoji="0" lang="en-GB" sz="2800" b="1" i="0" u="none" strike="noStrike" kern="1200" cap="none" spc="0" normalizeH="0" baseline="0" noProof="0" dirty="0">
              <a:ln>
                <a:noFill/>
              </a:ln>
              <a:effectLst/>
              <a:uLnTx/>
              <a:uFillTx/>
              <a:latin typeface="Century Gothic" panose="020F0302020204030204"/>
              <a:ea typeface="+mj-ea"/>
              <a:cs typeface="+mj-cs"/>
            </a:endParaRPr>
          </a:p>
        </p:txBody>
      </p:sp>
      <p:sp>
        <p:nvSpPr>
          <p:cNvPr id="14" name="TextBox 13">
            <a:extLst>
              <a:ext uri="{FF2B5EF4-FFF2-40B4-BE49-F238E27FC236}">
                <a16:creationId xmlns:a16="http://schemas.microsoft.com/office/drawing/2014/main" id="{448F123C-728C-4000-8560-67869918A5DE}"/>
              </a:ext>
            </a:extLst>
          </p:cNvPr>
          <p:cNvSpPr txBox="1"/>
          <p:nvPr/>
        </p:nvSpPr>
        <p:spPr>
          <a:xfrm>
            <a:off x="9475957" y="118687"/>
            <a:ext cx="2562407" cy="646331"/>
          </a:xfrm>
          <a:prstGeom prst="rect">
            <a:avLst/>
          </a:prstGeom>
          <a:solidFill>
            <a:srgbClr val="FBF0D5"/>
          </a:solidFill>
          <a:ln w="38100">
            <a:solidFill>
              <a:srgbClr val="4472C4">
                <a:lumMod val="50000"/>
              </a:srgb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rPr>
              <a:t>Note that you don’t say ‘a’ with jobs.</a:t>
            </a:r>
          </a:p>
        </p:txBody>
      </p:sp>
      <p:cxnSp>
        <p:nvCxnSpPr>
          <p:cNvPr id="15" name="Straight Arrow Connector 14">
            <a:extLst>
              <a:ext uri="{FF2B5EF4-FFF2-40B4-BE49-F238E27FC236}">
                <a16:creationId xmlns:a16="http://schemas.microsoft.com/office/drawing/2014/main" id="{AABC24BE-ABC6-4F93-8EF5-AB36B5274FBF}"/>
              </a:ext>
            </a:extLst>
          </p:cNvPr>
          <p:cNvCxnSpPr/>
          <p:nvPr/>
        </p:nvCxnSpPr>
        <p:spPr>
          <a:xfrm flipH="1" flipV="1">
            <a:off x="1678899" y="5024460"/>
            <a:ext cx="314793" cy="928416"/>
          </a:xfrm>
          <a:prstGeom prst="straightConnector1">
            <a:avLst/>
          </a:prstGeom>
          <a:noFill/>
          <a:ln w="38100" cap="flat" cmpd="sng" algn="ctr">
            <a:solidFill>
              <a:srgbClr val="115076"/>
            </a:solidFill>
            <a:prstDash val="solid"/>
            <a:miter lim="800000"/>
            <a:tailEnd type="triangle"/>
          </a:ln>
          <a:effectLst/>
        </p:spPr>
      </p:cxnSp>
      <p:cxnSp>
        <p:nvCxnSpPr>
          <p:cNvPr id="16" name="Straight Arrow Connector 15">
            <a:extLst>
              <a:ext uri="{FF2B5EF4-FFF2-40B4-BE49-F238E27FC236}">
                <a16:creationId xmlns:a16="http://schemas.microsoft.com/office/drawing/2014/main" id="{4A18D591-AFA1-40FE-8BE9-0631364AAC12}"/>
              </a:ext>
            </a:extLst>
          </p:cNvPr>
          <p:cNvCxnSpPr>
            <a:stCxn id="14" idx="2"/>
          </p:cNvCxnSpPr>
          <p:nvPr/>
        </p:nvCxnSpPr>
        <p:spPr>
          <a:xfrm flipH="1">
            <a:off x="9060440" y="765018"/>
            <a:ext cx="1696721" cy="1058495"/>
          </a:xfrm>
          <a:prstGeom prst="straightConnector1">
            <a:avLst/>
          </a:prstGeom>
          <a:noFill/>
          <a:ln w="38100" cap="flat" cmpd="sng" algn="ctr">
            <a:solidFill>
              <a:schemeClr val="tx1"/>
            </a:solidFill>
            <a:prstDash val="solid"/>
            <a:miter lim="800000"/>
            <a:tailEnd type="triangle"/>
          </a:ln>
          <a:effectLst/>
        </p:spPr>
      </p:cxnSp>
      <p:sp>
        <p:nvSpPr>
          <p:cNvPr id="17" name="TextBox 16">
            <a:extLst>
              <a:ext uri="{FF2B5EF4-FFF2-40B4-BE49-F238E27FC236}">
                <a16:creationId xmlns:a16="http://schemas.microsoft.com/office/drawing/2014/main" id="{14C5B8BC-7694-4CE6-A322-E2DEF666EC99}"/>
              </a:ext>
            </a:extLst>
          </p:cNvPr>
          <p:cNvSpPr txBox="1"/>
          <p:nvPr/>
        </p:nvSpPr>
        <p:spPr>
          <a:xfrm>
            <a:off x="1479750" y="5700876"/>
            <a:ext cx="4291463" cy="1015663"/>
          </a:xfrm>
          <a:prstGeom prst="rect">
            <a:avLst/>
          </a:prstGeom>
          <a:solidFill>
            <a:srgbClr val="FFC000">
              <a:lumMod val="20000"/>
              <a:lumOff val="80000"/>
            </a:srgbClr>
          </a:solidFill>
          <a:ln w="38100">
            <a:solidFill>
              <a:srgbClr val="4472C4">
                <a:lumMod val="50000"/>
              </a:srgb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The letters ‘a’, ‘o’ and ‘u’ in the male form sometimes change to ‘ä’, ‘ö’ and ‘ü’</a:t>
            </a:r>
          </a:p>
        </p:txBody>
      </p:sp>
    </p:spTree>
    <p:extLst>
      <p:ext uri="{BB962C8B-B14F-4D97-AF65-F5344CB8AC3E}">
        <p14:creationId xmlns:p14="http://schemas.microsoft.com/office/powerpoint/2010/main" val="21337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22" presetClass="entr" presetSubtype="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2" presetClass="entr" presetSubtype="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animBg="1"/>
      <p:bldP spid="14"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436C-8763-4387-8061-8F5E43F4B74C}"/>
              </a:ext>
            </a:extLst>
          </p:cNvPr>
          <p:cNvSpPr>
            <a:spLocks noGrp="1"/>
          </p:cNvSpPr>
          <p:nvPr>
            <p:ph type="title"/>
          </p:nvPr>
        </p:nvSpPr>
        <p:spPr/>
        <p:txBody>
          <a:bodyPr>
            <a:normAutofit/>
          </a:bodyPr>
          <a:lstStyle/>
          <a:p>
            <a:r>
              <a:rPr lang="en-GB" sz="2400" dirty="0" err="1"/>
              <a:t>Antworten</a:t>
            </a:r>
            <a:endParaRPr lang="en-GB" sz="2400" dirty="0"/>
          </a:p>
        </p:txBody>
      </p:sp>
      <p:sp>
        <p:nvSpPr>
          <p:cNvPr id="4" name="Content Placeholder 2">
            <a:extLst>
              <a:ext uri="{FF2B5EF4-FFF2-40B4-BE49-F238E27FC236}">
                <a16:creationId xmlns:a16="http://schemas.microsoft.com/office/drawing/2014/main" id="{393B493C-D785-4978-98B1-9CF6DA4B2C22}"/>
              </a:ext>
            </a:extLst>
          </p:cNvPr>
          <p:cNvSpPr txBox="1">
            <a:spLocks/>
          </p:cNvSpPr>
          <p:nvPr/>
        </p:nvSpPr>
        <p:spPr>
          <a:xfrm>
            <a:off x="1027963" y="1864491"/>
            <a:ext cx="490620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Ärztin ist nett.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Mia </a:t>
            </a: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my</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de-DE"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partner</a:t>
            </a:r>
            <a:r>
              <a:rPr kumimoji="0" lang="de-DE"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female friend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female pupil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female journalist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female tourist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Content Placeholder 3">
            <a:extLst>
              <a:ext uri="{FF2B5EF4-FFF2-40B4-BE49-F238E27FC236}">
                <a16:creationId xmlns:a16="http://schemas.microsoft.com/office/drawing/2014/main" id="{F7D8E918-5981-4E20-B9C0-63FE2E28CA7A}"/>
              </a:ext>
            </a:extLst>
          </p:cNvPr>
          <p:cNvSpPr txBox="1">
            <a:spLocks/>
          </p:cNvSpPr>
          <p:nvPr/>
        </p:nvSpPr>
        <p:spPr>
          <a:xfrm>
            <a:off x="6096000" y="1864491"/>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 doctor is nice.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Mia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meine</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Partnerin</a:t>
            </a: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Freundin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Schülerin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Journalistin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Touristin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EC91631-BAC3-47CD-B7BF-722EEE7EE4A5}"/>
              </a:ext>
            </a:extLst>
          </p:cNvPr>
          <p:cNvSpPr txBox="1"/>
          <p:nvPr/>
        </p:nvSpPr>
        <p:spPr>
          <a:xfrm>
            <a:off x="277581" y="5141902"/>
            <a:ext cx="7985728" cy="430887"/>
          </a:xfrm>
          <a:prstGeom prst="rect">
            <a:avLst/>
          </a:prstGeom>
          <a:solidFill>
            <a:srgbClr val="FFC000"/>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effectLst/>
                <a:uLnTx/>
                <a:uFillTx/>
              </a:rPr>
              <a:t>What do you notice about the gender of these nouns?</a:t>
            </a:r>
          </a:p>
        </p:txBody>
      </p:sp>
      <p:sp>
        <p:nvSpPr>
          <p:cNvPr id="7" name="TextBox 6">
            <a:extLst>
              <a:ext uri="{FF2B5EF4-FFF2-40B4-BE49-F238E27FC236}">
                <a16:creationId xmlns:a16="http://schemas.microsoft.com/office/drawing/2014/main" id="{72EA17C6-9F91-4E72-ADE7-3548C64D45B9}"/>
              </a:ext>
            </a:extLst>
          </p:cNvPr>
          <p:cNvSpPr txBox="1"/>
          <p:nvPr/>
        </p:nvSpPr>
        <p:spPr>
          <a:xfrm>
            <a:off x="6951854" y="5839067"/>
            <a:ext cx="5097111" cy="400110"/>
          </a:xfrm>
          <a:prstGeom prst="rect">
            <a:avLst/>
          </a:prstGeom>
          <a:solidFill>
            <a:srgbClr val="FFC000">
              <a:lumMod val="40000"/>
              <a:lumOff val="60000"/>
            </a:srgb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Don’t forget to pronounce the words. </a:t>
            </a:r>
          </a:p>
        </p:txBody>
      </p:sp>
      <p:sp>
        <p:nvSpPr>
          <p:cNvPr id="8" name="TextBox 7">
            <a:extLst>
              <a:ext uri="{FF2B5EF4-FFF2-40B4-BE49-F238E27FC236}">
                <a16:creationId xmlns:a16="http://schemas.microsoft.com/office/drawing/2014/main" id="{25EF3B37-A8DA-4FBE-BF19-20461C8A99F9}"/>
              </a:ext>
            </a:extLst>
          </p:cNvPr>
          <p:cNvSpPr txBox="1"/>
          <p:nvPr/>
        </p:nvSpPr>
        <p:spPr>
          <a:xfrm>
            <a:off x="1868314" y="5681015"/>
            <a:ext cx="4365866" cy="430887"/>
          </a:xfrm>
          <a:prstGeom prst="rect">
            <a:avLst/>
          </a:prstGeom>
          <a:solidFill>
            <a:srgbClr val="FFC000"/>
          </a:solidFill>
          <a:ln w="38100">
            <a:solidFill>
              <a:schemeClr val="tx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a:ln>
                  <a:noFill/>
                </a:ln>
                <a:effectLst/>
                <a:uLnTx/>
                <a:uFillTx/>
              </a:rPr>
              <a:t>der </a:t>
            </a:r>
            <a:r>
              <a:rPr kumimoji="0" lang="en-GB" sz="2200" b="0" i="0" u="none" strike="noStrike" kern="0" cap="none" spc="0" normalizeH="0" baseline="0" noProof="0" err="1">
                <a:ln>
                  <a:noFill/>
                </a:ln>
                <a:effectLst/>
                <a:uLnTx/>
                <a:uFillTx/>
              </a:rPr>
              <a:t>Schüler</a:t>
            </a:r>
            <a:r>
              <a:rPr kumimoji="0" lang="en-GB" sz="2200" b="0" i="0" u="none" strike="noStrike" kern="0" cap="none" spc="0" normalizeH="0" baseline="0" noProof="0">
                <a:ln>
                  <a:noFill/>
                </a:ln>
                <a:effectLst/>
                <a:uLnTx/>
                <a:uFillTx/>
              </a:rPr>
              <a:t> </a:t>
            </a:r>
            <a:r>
              <a:rPr kumimoji="0" lang="en-GB" sz="2200" b="0" i="0" u="none" strike="noStrike" kern="0" cap="none" spc="0" normalizeH="0" baseline="0" noProof="0">
                <a:ln>
                  <a:noFill/>
                </a:ln>
                <a:effectLst/>
                <a:uLnTx/>
                <a:uFillTx/>
                <a:sym typeface="Wingdings" panose="05000000000000000000" pitchFamily="2" charset="2"/>
              </a:rPr>
              <a:t> </a:t>
            </a:r>
            <a:r>
              <a:rPr kumimoji="0" lang="en-GB" sz="2200" b="1" i="0" u="none" strike="noStrike" kern="0" cap="none" spc="0" normalizeH="0" baseline="0" noProof="0">
                <a:ln>
                  <a:noFill/>
                </a:ln>
                <a:effectLst/>
                <a:uLnTx/>
                <a:uFillTx/>
                <a:sym typeface="Wingdings" panose="05000000000000000000" pitchFamily="2" charset="2"/>
              </a:rPr>
              <a:t>die</a:t>
            </a:r>
            <a:r>
              <a:rPr kumimoji="0" lang="en-GB" sz="2200" b="0" i="0" u="none" strike="noStrike" kern="0" cap="none" spc="0" normalizeH="0" baseline="0" noProof="0">
                <a:ln>
                  <a:noFill/>
                </a:ln>
                <a:effectLst/>
                <a:uLnTx/>
                <a:uFillTx/>
                <a:sym typeface="Wingdings" panose="05000000000000000000" pitchFamily="2" charset="2"/>
              </a:rPr>
              <a:t> </a:t>
            </a:r>
            <a:r>
              <a:rPr kumimoji="0" lang="en-GB" sz="2200" b="0" i="0" u="none" strike="noStrike" kern="0" cap="none" spc="0" normalizeH="0" baseline="0" noProof="0" err="1">
                <a:ln>
                  <a:noFill/>
                </a:ln>
                <a:effectLst/>
                <a:uLnTx/>
                <a:uFillTx/>
                <a:sym typeface="Wingdings" panose="05000000000000000000" pitchFamily="2" charset="2"/>
              </a:rPr>
              <a:t>Schüler</a:t>
            </a:r>
            <a:r>
              <a:rPr kumimoji="0" lang="en-GB" sz="2200" b="1" i="0" u="none" strike="noStrike" kern="0" cap="none" spc="0" normalizeH="0" baseline="0" noProof="0" err="1">
                <a:ln>
                  <a:noFill/>
                </a:ln>
                <a:effectLst/>
                <a:uLnTx/>
                <a:uFillTx/>
                <a:sym typeface="Wingdings" panose="05000000000000000000" pitchFamily="2" charset="2"/>
              </a:rPr>
              <a:t>in</a:t>
            </a:r>
            <a:endParaRPr kumimoji="0" lang="en-GB" sz="2200" b="1" i="0" u="none" strike="noStrike" kern="0" cap="none" spc="0" normalizeH="0" baseline="0" noProof="0">
              <a:ln>
                <a:noFill/>
              </a:ln>
              <a:effectLst/>
              <a:uLnTx/>
              <a:uFillTx/>
            </a:endParaRPr>
          </a:p>
        </p:txBody>
      </p:sp>
      <p:sp>
        <p:nvSpPr>
          <p:cNvPr id="9" name="Action Button: Custom 16">
            <a:hlinkClick r:id="" action="ppaction://noaction" highlightClick="1">
              <a:snd r:embed="rId2" name="1.wav"/>
            </a:hlinkClick>
            <a:extLst>
              <a:ext uri="{FF2B5EF4-FFF2-40B4-BE49-F238E27FC236}">
                <a16:creationId xmlns:a16="http://schemas.microsoft.com/office/drawing/2014/main" id="{501C840F-F7AA-4972-9AE5-1496A7D3F35A}"/>
              </a:ext>
            </a:extLst>
          </p:cNvPr>
          <p:cNvSpPr/>
          <p:nvPr/>
        </p:nvSpPr>
        <p:spPr>
          <a:xfrm>
            <a:off x="433624" y="1864491"/>
            <a:ext cx="393922" cy="357939"/>
          </a:xfrm>
          <a:prstGeom prst="actionButtonBlank">
            <a:avLst/>
          </a:prstGeom>
          <a:solidFill>
            <a:schemeClr val="accent4">
              <a:lumMod val="75000"/>
            </a:scheme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F0302020204030204"/>
                <a:ea typeface="+mn-ea"/>
                <a:cs typeface="+mn-cs"/>
              </a:rPr>
              <a:t>1</a:t>
            </a:r>
          </a:p>
        </p:txBody>
      </p:sp>
      <p:sp>
        <p:nvSpPr>
          <p:cNvPr id="10" name="Action Button: Custom 16">
            <a:hlinkClick r:id="" action="ppaction://noaction" highlightClick="1">
              <a:snd r:embed="rId3" name="2.wav"/>
            </a:hlinkClick>
            <a:extLst>
              <a:ext uri="{FF2B5EF4-FFF2-40B4-BE49-F238E27FC236}">
                <a16:creationId xmlns:a16="http://schemas.microsoft.com/office/drawing/2014/main" id="{D0E11110-1B28-4D83-885B-ABEE4B197581}"/>
              </a:ext>
            </a:extLst>
          </p:cNvPr>
          <p:cNvSpPr/>
          <p:nvPr/>
        </p:nvSpPr>
        <p:spPr>
          <a:xfrm>
            <a:off x="431546" y="2381843"/>
            <a:ext cx="396000" cy="396000"/>
          </a:xfrm>
          <a:prstGeom prst="actionButtonBlank">
            <a:avLst/>
          </a:prstGeom>
          <a:solidFill>
            <a:schemeClr val="accent4">
              <a:lumMod val="75000"/>
            </a:scheme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2</a:t>
            </a:r>
          </a:p>
        </p:txBody>
      </p:sp>
      <p:sp>
        <p:nvSpPr>
          <p:cNvPr id="11" name="Action Button: Custom 16">
            <a:hlinkClick r:id="" action="ppaction://noaction" highlightClick="1">
              <a:snd r:embed="rId4" name="3.wav"/>
            </a:hlinkClick>
            <a:extLst>
              <a:ext uri="{FF2B5EF4-FFF2-40B4-BE49-F238E27FC236}">
                <a16:creationId xmlns:a16="http://schemas.microsoft.com/office/drawing/2014/main" id="{D8A28F41-F897-420D-AAD7-9CDAB90A1FF4}"/>
              </a:ext>
            </a:extLst>
          </p:cNvPr>
          <p:cNvSpPr/>
          <p:nvPr/>
        </p:nvSpPr>
        <p:spPr>
          <a:xfrm>
            <a:off x="431546" y="2909197"/>
            <a:ext cx="396000" cy="396000"/>
          </a:xfrm>
          <a:prstGeom prst="actionButtonBlank">
            <a:avLst/>
          </a:prstGeom>
          <a:solidFill>
            <a:schemeClr val="accent4">
              <a:lumMod val="75000"/>
            </a:scheme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3</a:t>
            </a:r>
          </a:p>
        </p:txBody>
      </p:sp>
      <p:sp>
        <p:nvSpPr>
          <p:cNvPr id="12" name="Action Button: Custom 15">
            <a:hlinkClick r:id="" action="ppaction://noaction" highlightClick="1">
              <a:snd r:embed="rId5" name="4.wav"/>
            </a:hlinkClick>
            <a:extLst>
              <a:ext uri="{FF2B5EF4-FFF2-40B4-BE49-F238E27FC236}">
                <a16:creationId xmlns:a16="http://schemas.microsoft.com/office/drawing/2014/main" id="{573D0764-933B-4434-BCC6-6088558BF1D0}"/>
              </a:ext>
            </a:extLst>
          </p:cNvPr>
          <p:cNvSpPr/>
          <p:nvPr/>
        </p:nvSpPr>
        <p:spPr>
          <a:xfrm>
            <a:off x="431546" y="3436551"/>
            <a:ext cx="396000" cy="396000"/>
          </a:xfrm>
          <a:prstGeom prst="actionButtonBlank">
            <a:avLst/>
          </a:prstGeom>
          <a:solidFill>
            <a:schemeClr val="accent4">
              <a:lumMod val="75000"/>
            </a:scheme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4</a:t>
            </a:r>
          </a:p>
        </p:txBody>
      </p:sp>
      <p:sp>
        <p:nvSpPr>
          <p:cNvPr id="13" name="Action Button: Custom 16">
            <a:hlinkClick r:id="" action="ppaction://noaction" highlightClick="1">
              <a:snd r:embed="rId6" name="5.wav"/>
            </a:hlinkClick>
            <a:extLst>
              <a:ext uri="{FF2B5EF4-FFF2-40B4-BE49-F238E27FC236}">
                <a16:creationId xmlns:a16="http://schemas.microsoft.com/office/drawing/2014/main" id="{C599DA03-4D34-4EA0-9C57-F47A88BBD401}"/>
              </a:ext>
            </a:extLst>
          </p:cNvPr>
          <p:cNvSpPr/>
          <p:nvPr/>
        </p:nvSpPr>
        <p:spPr>
          <a:xfrm>
            <a:off x="431546" y="3919393"/>
            <a:ext cx="396000" cy="396000"/>
          </a:xfrm>
          <a:prstGeom prst="actionButtonBlank">
            <a:avLst/>
          </a:prstGeom>
          <a:solidFill>
            <a:schemeClr val="accent4">
              <a:lumMod val="75000"/>
            </a:scheme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5</a:t>
            </a:r>
          </a:p>
        </p:txBody>
      </p:sp>
      <p:sp>
        <p:nvSpPr>
          <p:cNvPr id="14" name="Action Button: Custom 16">
            <a:hlinkClick r:id="" action="ppaction://noaction" highlightClick="1">
              <a:snd r:embed="rId7" name="6.wav"/>
            </a:hlinkClick>
            <a:extLst>
              <a:ext uri="{FF2B5EF4-FFF2-40B4-BE49-F238E27FC236}">
                <a16:creationId xmlns:a16="http://schemas.microsoft.com/office/drawing/2014/main" id="{3E1C1F79-0C25-4FC2-ACE9-77B0FDB6F563}"/>
              </a:ext>
            </a:extLst>
          </p:cNvPr>
          <p:cNvSpPr/>
          <p:nvPr/>
        </p:nvSpPr>
        <p:spPr>
          <a:xfrm>
            <a:off x="431546" y="4416548"/>
            <a:ext cx="396000" cy="396000"/>
          </a:xfrm>
          <a:prstGeom prst="actionButtonBlank">
            <a:avLst/>
          </a:prstGeom>
          <a:solidFill>
            <a:schemeClr val="accent4">
              <a:lumMod val="75000"/>
            </a:schemeClr>
          </a:solidFill>
          <a:ln w="12700" cap="flat" cmpd="sng" algn="ctr">
            <a:solidFill>
              <a:srgbClr val="DAA520"/>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effectLst/>
                <a:uLnTx/>
                <a:uFillTx/>
                <a:latin typeface="Century Gothic" panose="020F0302020204030204"/>
                <a:ea typeface="+mn-ea"/>
                <a:cs typeface="+mn-cs"/>
              </a:rPr>
              <a:t>6</a:t>
            </a:r>
          </a:p>
        </p:txBody>
      </p:sp>
    </p:spTree>
    <p:extLst>
      <p:ext uri="{BB962C8B-B14F-4D97-AF65-F5344CB8AC3E}">
        <p14:creationId xmlns:p14="http://schemas.microsoft.com/office/powerpoint/2010/main" val="31045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2F06-E0B8-48C1-8B78-1277C1D9CDAB}"/>
              </a:ext>
            </a:extLst>
          </p:cNvPr>
          <p:cNvSpPr>
            <a:spLocks noGrp="1"/>
          </p:cNvSpPr>
          <p:nvPr>
            <p:ph type="title"/>
          </p:nvPr>
        </p:nvSpPr>
        <p:spPr/>
        <p:txBody>
          <a:bodyPr/>
          <a:lstStyle/>
          <a:p>
            <a:r>
              <a:rPr lang="en-GB" dirty="0"/>
              <a:t>Karaoke SSC</a:t>
            </a:r>
          </a:p>
        </p:txBody>
      </p:sp>
      <p:sp>
        <p:nvSpPr>
          <p:cNvPr id="4" name="Rounded Rectangle 11">
            <a:extLst>
              <a:ext uri="{FF2B5EF4-FFF2-40B4-BE49-F238E27FC236}">
                <a16:creationId xmlns:a16="http://schemas.microsoft.com/office/drawing/2014/main" id="{25F8D267-7298-4927-87B4-AA273817A13E}"/>
              </a:ext>
            </a:extLst>
          </p:cNvPr>
          <p:cNvSpPr/>
          <p:nvPr/>
        </p:nvSpPr>
        <p:spPr>
          <a:xfrm>
            <a:off x="10708017" y="136426"/>
            <a:ext cx="133034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sprechen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FB93E9A0-4025-4004-8710-F8201F71ABC3}"/>
              </a:ext>
            </a:extLst>
          </p:cNvPr>
          <p:cNvSpPr txBox="1"/>
          <p:nvPr/>
        </p:nvSpPr>
        <p:spPr>
          <a:xfrm>
            <a:off x="180000" y="1296000"/>
            <a:ext cx="910254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Sag das deutsche Wort </a:t>
            </a:r>
            <a:r>
              <a:rPr kumimoji="0" lang="en-US" sz="2400" b="0" i="0" u="none" strike="noStrike" kern="0" cap="none" spc="0" normalizeH="0" baseline="0" noProof="0" dirty="0" err="1">
                <a:ln>
                  <a:noFill/>
                </a:ln>
                <a:effectLst/>
                <a:uLnTx/>
                <a:uFillTx/>
              </a:rPr>
              <a:t>für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jede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Nummer</a:t>
            </a:r>
            <a:r>
              <a:rPr kumimoji="0" lang="en-US" sz="2400" b="0" i="0" u="none" strike="noStrike" kern="0" cap="none" spc="0" normalizeH="0" baseline="0" noProof="0" dirty="0">
                <a:ln>
                  <a:noFill/>
                </a:ln>
                <a:effectLst/>
                <a:uLnTx/>
                <a:uFillTx/>
              </a:rPr>
              <a:t>.</a:t>
            </a:r>
          </a:p>
        </p:txBody>
      </p:sp>
      <p:sp>
        <p:nvSpPr>
          <p:cNvPr id="6" name="TextBox 5">
            <a:extLst>
              <a:ext uri="{FF2B5EF4-FFF2-40B4-BE49-F238E27FC236}">
                <a16:creationId xmlns:a16="http://schemas.microsoft.com/office/drawing/2014/main" id="{9C88BB64-44B2-42DF-8F05-1EBEFB1395CC}"/>
              </a:ext>
            </a:extLst>
          </p:cNvPr>
          <p:cNvSpPr txBox="1"/>
          <p:nvPr/>
        </p:nvSpPr>
        <p:spPr>
          <a:xfrm>
            <a:off x="2466213" y="3336071"/>
            <a:ext cx="1563531" cy="461665"/>
          </a:xfrm>
          <a:prstGeom prst="rect">
            <a:avLst/>
          </a:prstGeom>
          <a:no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Sängerin</a:t>
            </a:r>
            <a:endParaRPr kumimoji="0" lang="fr-FR" sz="2400" b="0" i="0" u="none" strike="noStrike" kern="0" cap="none" spc="0" normalizeH="0" baseline="0" noProof="0">
              <a:ln>
                <a:noFill/>
              </a:ln>
              <a:effectLst/>
              <a:uLnTx/>
              <a:uFillTx/>
            </a:endParaRPr>
          </a:p>
        </p:txBody>
      </p:sp>
      <p:sp>
        <p:nvSpPr>
          <p:cNvPr id="7" name="TextBox 6">
            <a:extLst>
              <a:ext uri="{FF2B5EF4-FFF2-40B4-BE49-F238E27FC236}">
                <a16:creationId xmlns:a16="http://schemas.microsoft.com/office/drawing/2014/main" id="{72A1BC20-50D2-4F67-8F7B-E746C3CDCFEE}"/>
              </a:ext>
            </a:extLst>
          </p:cNvPr>
          <p:cNvSpPr txBox="1"/>
          <p:nvPr/>
        </p:nvSpPr>
        <p:spPr>
          <a:xfrm>
            <a:off x="4687439" y="2750518"/>
            <a:ext cx="1674921" cy="461665"/>
          </a:xfrm>
          <a:prstGeom prst="rect">
            <a:avLst/>
          </a:prstGeom>
          <a:no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Partnerin</a:t>
            </a:r>
            <a:endParaRPr kumimoji="0" lang="fr-FR" sz="2400" b="0" i="0" u="none" strike="noStrike" kern="0" cap="none" spc="0" normalizeH="0" baseline="0" noProof="0">
              <a:ln>
                <a:noFill/>
              </a:ln>
              <a:effectLst/>
              <a:uLnTx/>
              <a:uFillTx/>
            </a:endParaRPr>
          </a:p>
        </p:txBody>
      </p:sp>
      <p:sp>
        <p:nvSpPr>
          <p:cNvPr id="8" name="TextBox 7">
            <a:extLst>
              <a:ext uri="{FF2B5EF4-FFF2-40B4-BE49-F238E27FC236}">
                <a16:creationId xmlns:a16="http://schemas.microsoft.com/office/drawing/2014/main" id="{E8F5FD35-0060-4166-A7B7-711D244DB474}"/>
              </a:ext>
            </a:extLst>
          </p:cNvPr>
          <p:cNvSpPr txBox="1"/>
          <p:nvPr/>
        </p:nvSpPr>
        <p:spPr>
          <a:xfrm>
            <a:off x="6443733" y="2046963"/>
            <a:ext cx="1583765" cy="461665"/>
          </a:xfrm>
          <a:prstGeom prst="rect">
            <a:avLst/>
          </a:prstGeom>
          <a:no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Schülerin</a:t>
            </a:r>
            <a:endParaRPr kumimoji="0" lang="fr-FR" sz="2400" b="0" i="0" u="none" strike="noStrike" kern="0" cap="none" spc="0" normalizeH="0" baseline="0" noProof="0">
              <a:ln>
                <a:noFill/>
              </a:ln>
              <a:effectLst/>
              <a:uLnTx/>
              <a:uFillTx/>
            </a:endParaRPr>
          </a:p>
        </p:txBody>
      </p:sp>
      <p:sp>
        <p:nvSpPr>
          <p:cNvPr id="9" name="TextBox 8">
            <a:extLst>
              <a:ext uri="{FF2B5EF4-FFF2-40B4-BE49-F238E27FC236}">
                <a16:creationId xmlns:a16="http://schemas.microsoft.com/office/drawing/2014/main" id="{7D96F799-77AF-4510-95B1-7B78DE618914}"/>
              </a:ext>
            </a:extLst>
          </p:cNvPr>
          <p:cNvSpPr txBox="1"/>
          <p:nvPr/>
        </p:nvSpPr>
        <p:spPr>
          <a:xfrm>
            <a:off x="4117673" y="3988579"/>
            <a:ext cx="1937399" cy="461665"/>
          </a:xfrm>
          <a:prstGeom prst="rect">
            <a:avLst/>
          </a:prstGeom>
          <a:no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Kanzlerin</a:t>
            </a:r>
            <a:endParaRPr kumimoji="0" lang="fr-FR" sz="2400" b="0" i="0" u="none" strike="noStrike" kern="0" cap="none" spc="0" normalizeH="0" baseline="0" noProof="0">
              <a:ln>
                <a:noFill/>
              </a:ln>
              <a:effectLst/>
              <a:uLnTx/>
              <a:uFillTx/>
            </a:endParaRPr>
          </a:p>
        </p:txBody>
      </p:sp>
      <p:sp>
        <p:nvSpPr>
          <p:cNvPr id="10" name="TextBox 9">
            <a:extLst>
              <a:ext uri="{FF2B5EF4-FFF2-40B4-BE49-F238E27FC236}">
                <a16:creationId xmlns:a16="http://schemas.microsoft.com/office/drawing/2014/main" id="{77F74D70-3102-4C18-AABD-BAA006F39AF7}"/>
              </a:ext>
            </a:extLst>
          </p:cNvPr>
          <p:cNvSpPr txBox="1"/>
          <p:nvPr/>
        </p:nvSpPr>
        <p:spPr>
          <a:xfrm flipH="1">
            <a:off x="2467189" y="4732871"/>
            <a:ext cx="1918714" cy="461665"/>
          </a:xfrm>
          <a:prstGeom prst="rect">
            <a:avLst/>
          </a:prstGeom>
          <a:no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Touristin</a:t>
            </a:r>
            <a:endParaRPr kumimoji="0" lang="fr-FR" sz="2400" b="0" i="0" u="none" strike="noStrike" kern="0" cap="none" spc="0" normalizeH="0" baseline="0" noProof="0">
              <a:ln>
                <a:noFill/>
              </a:ln>
              <a:effectLst/>
              <a:uLnTx/>
              <a:uFillTx/>
            </a:endParaRPr>
          </a:p>
        </p:txBody>
      </p:sp>
      <p:sp>
        <p:nvSpPr>
          <p:cNvPr id="11" name="TextBox 10">
            <a:extLst>
              <a:ext uri="{FF2B5EF4-FFF2-40B4-BE49-F238E27FC236}">
                <a16:creationId xmlns:a16="http://schemas.microsoft.com/office/drawing/2014/main" id="{069317C9-328B-4A2E-9F4B-D285D2A93BAE}"/>
              </a:ext>
            </a:extLst>
          </p:cNvPr>
          <p:cNvSpPr txBox="1"/>
          <p:nvPr/>
        </p:nvSpPr>
        <p:spPr>
          <a:xfrm>
            <a:off x="6166344" y="3372988"/>
            <a:ext cx="2331170" cy="461665"/>
          </a:xfrm>
          <a:prstGeom prst="rect">
            <a:avLst/>
          </a:prstGeom>
          <a:no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Kaiserin</a:t>
            </a:r>
            <a:endParaRPr kumimoji="0" lang="fr-FR" sz="2400" b="0" i="0" u="none" strike="noStrike" kern="0" cap="none" spc="0" normalizeH="0" baseline="0" noProof="0">
              <a:ln>
                <a:noFill/>
              </a:ln>
              <a:effectLst/>
              <a:uLnTx/>
              <a:uFillTx/>
            </a:endParaRPr>
          </a:p>
        </p:txBody>
      </p:sp>
      <p:sp>
        <p:nvSpPr>
          <p:cNvPr id="12" name="TextBox 11">
            <a:extLst>
              <a:ext uri="{FF2B5EF4-FFF2-40B4-BE49-F238E27FC236}">
                <a16:creationId xmlns:a16="http://schemas.microsoft.com/office/drawing/2014/main" id="{7DC555AF-20D6-45AA-AE6D-26BE2AC6C566}"/>
              </a:ext>
            </a:extLst>
          </p:cNvPr>
          <p:cNvSpPr txBox="1"/>
          <p:nvPr/>
        </p:nvSpPr>
        <p:spPr>
          <a:xfrm>
            <a:off x="5774008" y="4712525"/>
            <a:ext cx="1918715" cy="461665"/>
          </a:xfrm>
          <a:prstGeom prst="rect">
            <a:avLst/>
          </a:prstGeom>
          <a:no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Sportlerin</a:t>
            </a:r>
            <a:endParaRPr kumimoji="0" lang="fr-FR" sz="2400" b="0" i="0" u="none" strike="noStrike" kern="0" cap="none" spc="0" normalizeH="0" baseline="0" noProof="0">
              <a:ln>
                <a:noFill/>
              </a:ln>
              <a:effectLst/>
              <a:uLnTx/>
              <a:uFillTx/>
            </a:endParaRPr>
          </a:p>
        </p:txBody>
      </p:sp>
      <p:sp>
        <p:nvSpPr>
          <p:cNvPr id="13" name="TextBox 12">
            <a:extLst>
              <a:ext uri="{FF2B5EF4-FFF2-40B4-BE49-F238E27FC236}">
                <a16:creationId xmlns:a16="http://schemas.microsoft.com/office/drawing/2014/main" id="{6CF5AA19-5CF9-4E51-A6E8-961B46380612}"/>
              </a:ext>
            </a:extLst>
          </p:cNvPr>
          <p:cNvSpPr txBox="1"/>
          <p:nvPr/>
        </p:nvSpPr>
        <p:spPr>
          <a:xfrm>
            <a:off x="3564717" y="5671905"/>
            <a:ext cx="1836437" cy="461665"/>
          </a:xfrm>
          <a:prstGeom prst="rect">
            <a:avLst/>
          </a:prstGeom>
          <a:no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Musikerin</a:t>
            </a:r>
            <a:endParaRPr kumimoji="0" lang="fr-FR" sz="2400" b="0" i="0" u="none" strike="noStrike" kern="0" cap="none" spc="0" normalizeH="0" baseline="0" noProof="0">
              <a:ln>
                <a:noFill/>
              </a:ln>
              <a:effectLst/>
              <a:uLnTx/>
              <a:uFillTx/>
            </a:endParaRPr>
          </a:p>
        </p:txBody>
      </p:sp>
      <p:sp>
        <p:nvSpPr>
          <p:cNvPr id="14" name="TextBox 13">
            <a:extLst>
              <a:ext uri="{FF2B5EF4-FFF2-40B4-BE49-F238E27FC236}">
                <a16:creationId xmlns:a16="http://schemas.microsoft.com/office/drawing/2014/main" id="{CDC0C6A2-1CDB-46C3-AB85-CF4D2FFB1347}"/>
              </a:ext>
            </a:extLst>
          </p:cNvPr>
          <p:cNvSpPr txBox="1"/>
          <p:nvPr/>
        </p:nvSpPr>
        <p:spPr>
          <a:xfrm>
            <a:off x="1933960" y="2083882"/>
            <a:ext cx="2135125" cy="461665"/>
          </a:xfrm>
          <a:prstGeom prst="rect">
            <a:avLst/>
          </a:prstGeom>
          <a:no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Lehrerin</a:t>
            </a:r>
            <a:endParaRPr kumimoji="0" lang="fr-FR" sz="2400" b="0" i="0" u="none" strike="noStrike" kern="0" cap="none" spc="0" normalizeH="0" baseline="0" noProof="0">
              <a:ln>
                <a:noFill/>
              </a:ln>
              <a:effectLst/>
              <a:uLnTx/>
              <a:uFillTx/>
            </a:endParaRPr>
          </a:p>
        </p:txBody>
      </p:sp>
      <p:sp>
        <p:nvSpPr>
          <p:cNvPr id="15" name="TextBox 14">
            <a:extLst>
              <a:ext uri="{FF2B5EF4-FFF2-40B4-BE49-F238E27FC236}">
                <a16:creationId xmlns:a16="http://schemas.microsoft.com/office/drawing/2014/main" id="{C81E4546-99A3-4ADA-988F-447C0D4532F1}"/>
              </a:ext>
            </a:extLst>
          </p:cNvPr>
          <p:cNvSpPr txBox="1"/>
          <p:nvPr/>
        </p:nvSpPr>
        <p:spPr>
          <a:xfrm>
            <a:off x="6864270" y="5654885"/>
            <a:ext cx="1497561" cy="461665"/>
          </a:xfrm>
          <a:prstGeom prst="rect">
            <a:avLst/>
          </a:prstGeom>
          <a:noFill/>
          <a:ln>
            <a:solidFill>
              <a:srgbClr val="5B9BD5">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err="1">
                <a:ln>
                  <a:noFill/>
                </a:ln>
                <a:effectLst/>
                <a:uLnTx/>
                <a:uFillTx/>
              </a:rPr>
              <a:t>Bankerin</a:t>
            </a:r>
            <a:endParaRPr kumimoji="0" lang="fr-FR" sz="2400" b="0" i="0" u="none" strike="noStrike" kern="0" cap="none" spc="0" normalizeH="0" baseline="0" noProof="0">
              <a:ln>
                <a:noFill/>
              </a:ln>
              <a:effectLst/>
              <a:uLnTx/>
              <a:uFillTx/>
            </a:endParaRPr>
          </a:p>
        </p:txBody>
      </p:sp>
      <p:sp>
        <p:nvSpPr>
          <p:cNvPr id="16" name="Action Button: Custom 16">
            <a:hlinkClick r:id="" action="ppaction://noaction" highlightClick="1">
              <a:snd r:embed="rId3" name="1.wav"/>
            </a:hlinkClick>
            <a:extLst>
              <a:ext uri="{FF2B5EF4-FFF2-40B4-BE49-F238E27FC236}">
                <a16:creationId xmlns:a16="http://schemas.microsoft.com/office/drawing/2014/main" id="{C83A3F0E-98D5-4A23-9502-146C29F2B65B}"/>
              </a:ext>
            </a:extLst>
          </p:cNvPr>
          <p:cNvSpPr/>
          <p:nvPr/>
        </p:nvSpPr>
        <p:spPr>
          <a:xfrm>
            <a:off x="1954520" y="3336071"/>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1</a:t>
            </a:r>
          </a:p>
        </p:txBody>
      </p:sp>
      <p:sp>
        <p:nvSpPr>
          <p:cNvPr id="17" name="Action Button: Custom 16">
            <a:hlinkClick r:id="" action="ppaction://noaction" highlightClick="1">
              <a:snd r:embed="rId4" name="10.wav"/>
            </a:hlinkClick>
            <a:extLst>
              <a:ext uri="{FF2B5EF4-FFF2-40B4-BE49-F238E27FC236}">
                <a16:creationId xmlns:a16="http://schemas.microsoft.com/office/drawing/2014/main" id="{763AAD3F-D298-49D4-983A-BBD489D3F2E7}"/>
              </a:ext>
            </a:extLst>
          </p:cNvPr>
          <p:cNvSpPr/>
          <p:nvPr/>
        </p:nvSpPr>
        <p:spPr>
          <a:xfrm>
            <a:off x="5654651" y="3373188"/>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10</a:t>
            </a:r>
          </a:p>
        </p:txBody>
      </p:sp>
      <p:sp>
        <p:nvSpPr>
          <p:cNvPr id="18" name="Action Button: Custom 16">
            <a:hlinkClick r:id="" action="ppaction://noaction" highlightClick="1">
              <a:snd r:embed="rId5" name="9.wav"/>
            </a:hlinkClick>
            <a:extLst>
              <a:ext uri="{FF2B5EF4-FFF2-40B4-BE49-F238E27FC236}">
                <a16:creationId xmlns:a16="http://schemas.microsoft.com/office/drawing/2014/main" id="{F58D63EF-D3C0-497D-B969-45D9CD5D78E7}"/>
              </a:ext>
            </a:extLst>
          </p:cNvPr>
          <p:cNvSpPr/>
          <p:nvPr/>
        </p:nvSpPr>
        <p:spPr>
          <a:xfrm>
            <a:off x="5262822" y="4711613"/>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9</a:t>
            </a:r>
          </a:p>
        </p:txBody>
      </p:sp>
      <p:sp>
        <p:nvSpPr>
          <p:cNvPr id="19" name="Action Button: Custom 16">
            <a:hlinkClick r:id="" action="ppaction://noaction" highlightClick="1">
              <a:snd r:embed="rId6" name="8.wav"/>
            </a:hlinkClick>
            <a:extLst>
              <a:ext uri="{FF2B5EF4-FFF2-40B4-BE49-F238E27FC236}">
                <a16:creationId xmlns:a16="http://schemas.microsoft.com/office/drawing/2014/main" id="{2C40EF0F-42C0-433B-A7FB-7AA49CF6AF9A}"/>
              </a:ext>
            </a:extLst>
          </p:cNvPr>
          <p:cNvSpPr/>
          <p:nvPr/>
        </p:nvSpPr>
        <p:spPr>
          <a:xfrm>
            <a:off x="3060197" y="5675726"/>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8</a:t>
            </a:r>
          </a:p>
        </p:txBody>
      </p:sp>
      <p:sp>
        <p:nvSpPr>
          <p:cNvPr id="20" name="Action Button: Custom 16">
            <a:hlinkClick r:id="" action="ppaction://noaction" highlightClick="1">
              <a:snd r:embed="rId7" name="7.wav"/>
            </a:hlinkClick>
            <a:extLst>
              <a:ext uri="{FF2B5EF4-FFF2-40B4-BE49-F238E27FC236}">
                <a16:creationId xmlns:a16="http://schemas.microsoft.com/office/drawing/2014/main" id="{9C9AFECC-9654-46F6-997F-9C28DB48DA3C}"/>
              </a:ext>
            </a:extLst>
          </p:cNvPr>
          <p:cNvSpPr/>
          <p:nvPr/>
        </p:nvSpPr>
        <p:spPr>
          <a:xfrm>
            <a:off x="6352577" y="5659641"/>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7</a:t>
            </a:r>
          </a:p>
        </p:txBody>
      </p:sp>
      <p:sp>
        <p:nvSpPr>
          <p:cNvPr id="21" name="Action Button: Custom 16">
            <a:hlinkClick r:id="" action="ppaction://noaction" highlightClick="1">
              <a:snd r:embed="rId8" name="6.wav"/>
            </a:hlinkClick>
            <a:extLst>
              <a:ext uri="{FF2B5EF4-FFF2-40B4-BE49-F238E27FC236}">
                <a16:creationId xmlns:a16="http://schemas.microsoft.com/office/drawing/2014/main" id="{8FB8CBEF-EF4C-4D57-A343-D3B8A8C7664D}"/>
              </a:ext>
            </a:extLst>
          </p:cNvPr>
          <p:cNvSpPr/>
          <p:nvPr/>
        </p:nvSpPr>
        <p:spPr>
          <a:xfrm>
            <a:off x="1422267" y="2076628"/>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6</a:t>
            </a:r>
          </a:p>
        </p:txBody>
      </p:sp>
      <p:sp>
        <p:nvSpPr>
          <p:cNvPr id="22" name="Action Button: Custom 16">
            <a:hlinkClick r:id="" action="ppaction://noaction" highlightClick="1">
              <a:snd r:embed="rId9" name="5.wav"/>
            </a:hlinkClick>
            <a:extLst>
              <a:ext uri="{FF2B5EF4-FFF2-40B4-BE49-F238E27FC236}">
                <a16:creationId xmlns:a16="http://schemas.microsoft.com/office/drawing/2014/main" id="{6D9B8CEA-C8D7-4447-B3EB-F7B51DEBBC0C}"/>
              </a:ext>
            </a:extLst>
          </p:cNvPr>
          <p:cNvSpPr/>
          <p:nvPr/>
        </p:nvSpPr>
        <p:spPr>
          <a:xfrm>
            <a:off x="1974504" y="4727357"/>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5</a:t>
            </a:r>
          </a:p>
        </p:txBody>
      </p:sp>
      <p:sp>
        <p:nvSpPr>
          <p:cNvPr id="23" name="Action Button: Custom 16">
            <a:hlinkClick r:id="" action="ppaction://noaction" highlightClick="1">
              <a:snd r:embed="rId10" name="4.wav"/>
            </a:hlinkClick>
            <a:extLst>
              <a:ext uri="{FF2B5EF4-FFF2-40B4-BE49-F238E27FC236}">
                <a16:creationId xmlns:a16="http://schemas.microsoft.com/office/drawing/2014/main" id="{CF0DBBCC-4081-44FE-AC42-0E18D3C6E083}"/>
              </a:ext>
            </a:extLst>
          </p:cNvPr>
          <p:cNvSpPr/>
          <p:nvPr/>
        </p:nvSpPr>
        <p:spPr>
          <a:xfrm>
            <a:off x="3605980" y="3988579"/>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4</a:t>
            </a:r>
          </a:p>
        </p:txBody>
      </p:sp>
      <p:sp>
        <p:nvSpPr>
          <p:cNvPr id="24" name="Action Button: Custom 16">
            <a:hlinkClick r:id="" action="ppaction://noaction" highlightClick="1">
              <a:snd r:embed="rId11" name="3.wav"/>
            </a:hlinkClick>
            <a:extLst>
              <a:ext uri="{FF2B5EF4-FFF2-40B4-BE49-F238E27FC236}">
                <a16:creationId xmlns:a16="http://schemas.microsoft.com/office/drawing/2014/main" id="{56FA82E0-B79B-4473-8534-FC2586B90512}"/>
              </a:ext>
            </a:extLst>
          </p:cNvPr>
          <p:cNvSpPr/>
          <p:nvPr/>
        </p:nvSpPr>
        <p:spPr>
          <a:xfrm>
            <a:off x="5911985" y="2041945"/>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3</a:t>
            </a:r>
          </a:p>
        </p:txBody>
      </p:sp>
      <p:sp>
        <p:nvSpPr>
          <p:cNvPr id="25" name="Action Button: Custom 16">
            <a:hlinkClick r:id="" action="ppaction://noaction" highlightClick="1">
              <a:snd r:embed="rId12" name="2.wav"/>
            </a:hlinkClick>
            <a:extLst>
              <a:ext uri="{FF2B5EF4-FFF2-40B4-BE49-F238E27FC236}">
                <a16:creationId xmlns:a16="http://schemas.microsoft.com/office/drawing/2014/main" id="{66D63398-E28A-41A2-8872-1570D34C4212}"/>
              </a:ext>
            </a:extLst>
          </p:cNvPr>
          <p:cNvSpPr/>
          <p:nvPr/>
        </p:nvSpPr>
        <p:spPr>
          <a:xfrm>
            <a:off x="4175746" y="2743750"/>
            <a:ext cx="432000" cy="432000"/>
          </a:xfrm>
          <a:prstGeom prst="actionButtonBlank">
            <a:avLst/>
          </a:prstGeom>
          <a:solidFill>
            <a:srgbClr val="0070C0"/>
          </a:solidFill>
          <a:ln w="28575" cap="flat" cmpd="sng" algn="ctr">
            <a:solidFill>
              <a:schemeClr val="accent4">
                <a:lumMod val="75000"/>
              </a:schemeClr>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chemeClr val="bg2"/>
                </a:solidFill>
                <a:effectLst/>
                <a:uLnTx/>
                <a:uFillTx/>
                <a:latin typeface="Century Gothic" panose="020F0302020204030204"/>
                <a:ea typeface="+mn-ea"/>
                <a:cs typeface="+mn-cs"/>
              </a:rPr>
              <a:t>2</a:t>
            </a:r>
          </a:p>
        </p:txBody>
      </p:sp>
      <p:pic>
        <p:nvPicPr>
          <p:cNvPr id="26" name="Picture 2" descr="Singing, Music, Sound, Entertainment, Concert">
            <a:extLst>
              <a:ext uri="{FF2B5EF4-FFF2-40B4-BE49-F238E27FC236}">
                <a16:creationId xmlns:a16="http://schemas.microsoft.com/office/drawing/2014/main" id="{DC12B30A-94BC-4EA5-A204-3B465B8012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15280" y="2589197"/>
            <a:ext cx="2075224" cy="372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8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chemeClr val="accent2"/>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8"/>
                                        </p:tgtEl>
                                        <p:attrNameLst>
                                          <p:attrName>fillcolor</p:attrName>
                                        </p:attrNameLst>
                                      </p:cBhvr>
                                      <p:to>
                                        <a:schemeClr val="accent2"/>
                                      </p:to>
                                    </p:animClr>
                                    <p:set>
                                      <p:cBhvr>
                                        <p:cTn id="19" dur="2000" fill="hold"/>
                                        <p:tgtEl>
                                          <p:spTgt spid="8"/>
                                        </p:tgtEl>
                                        <p:attrNameLst>
                                          <p:attrName>fill.type</p:attrName>
                                        </p:attrNameLst>
                                      </p:cBhvr>
                                      <p:to>
                                        <p:strVal val="solid"/>
                                      </p:to>
                                    </p:set>
                                    <p:set>
                                      <p:cBhvr>
                                        <p:cTn id="20" dur="2000" fill="hold"/>
                                        <p:tgtEl>
                                          <p:spTgt spid="8"/>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9"/>
                                        </p:tgtEl>
                                        <p:attrNameLst>
                                          <p:attrName>fillcolor</p:attrName>
                                        </p:attrNameLst>
                                      </p:cBhvr>
                                      <p:to>
                                        <a:schemeClr val="accent2"/>
                                      </p:to>
                                    </p:animClr>
                                    <p:set>
                                      <p:cBhvr>
                                        <p:cTn id="25" dur="2000" fill="hold"/>
                                        <p:tgtEl>
                                          <p:spTgt spid="9"/>
                                        </p:tgtEl>
                                        <p:attrNameLst>
                                          <p:attrName>fill.type</p:attrName>
                                        </p:attrNameLst>
                                      </p:cBhvr>
                                      <p:to>
                                        <p:strVal val="solid"/>
                                      </p:to>
                                    </p:set>
                                    <p:set>
                                      <p:cBhvr>
                                        <p:cTn id="26" dur="2000" fill="hold"/>
                                        <p:tgtEl>
                                          <p:spTgt spid="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0"/>
                                        </p:tgtEl>
                                        <p:attrNameLst>
                                          <p:attrName>fillcolor</p:attrName>
                                        </p:attrNameLst>
                                      </p:cBhvr>
                                      <p:to>
                                        <a:schemeClr val="accent2"/>
                                      </p:to>
                                    </p:animClr>
                                    <p:set>
                                      <p:cBhvr>
                                        <p:cTn id="31" dur="2000" fill="hold"/>
                                        <p:tgtEl>
                                          <p:spTgt spid="10"/>
                                        </p:tgtEl>
                                        <p:attrNameLst>
                                          <p:attrName>fill.type</p:attrName>
                                        </p:attrNameLst>
                                      </p:cBhvr>
                                      <p:to>
                                        <p:strVal val="solid"/>
                                      </p:to>
                                    </p:set>
                                    <p:set>
                                      <p:cBhvr>
                                        <p:cTn id="32" dur="2000" fill="hold"/>
                                        <p:tgtEl>
                                          <p:spTgt spid="10"/>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4"/>
                                        </p:tgtEl>
                                        <p:attrNameLst>
                                          <p:attrName>fillcolor</p:attrName>
                                        </p:attrNameLst>
                                      </p:cBhvr>
                                      <p:to>
                                        <a:schemeClr val="accent2"/>
                                      </p:to>
                                    </p:animClr>
                                    <p:set>
                                      <p:cBhvr>
                                        <p:cTn id="37" dur="2000" fill="hold"/>
                                        <p:tgtEl>
                                          <p:spTgt spid="14"/>
                                        </p:tgtEl>
                                        <p:attrNameLst>
                                          <p:attrName>fill.type</p:attrName>
                                        </p:attrNameLst>
                                      </p:cBhvr>
                                      <p:to>
                                        <p:strVal val="solid"/>
                                      </p:to>
                                    </p:set>
                                    <p:set>
                                      <p:cBhvr>
                                        <p:cTn id="38" dur="2000" fill="hold"/>
                                        <p:tgtEl>
                                          <p:spTgt spid="14"/>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3"/>
                                        </p:tgtEl>
                                        <p:attrNameLst>
                                          <p:attrName>fillcolor</p:attrName>
                                        </p:attrNameLst>
                                      </p:cBhvr>
                                      <p:to>
                                        <a:schemeClr val="accent2"/>
                                      </p:to>
                                    </p:animClr>
                                    <p:set>
                                      <p:cBhvr>
                                        <p:cTn id="49" dur="2000" fill="hold"/>
                                        <p:tgtEl>
                                          <p:spTgt spid="13"/>
                                        </p:tgtEl>
                                        <p:attrNameLst>
                                          <p:attrName>fill.type</p:attrName>
                                        </p:attrNameLst>
                                      </p:cBhvr>
                                      <p:to>
                                        <p:strVal val="solid"/>
                                      </p:to>
                                    </p:set>
                                    <p:set>
                                      <p:cBhvr>
                                        <p:cTn id="50" dur="2000" fill="hold"/>
                                        <p:tgtEl>
                                          <p:spTgt spid="13"/>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2"/>
                                        </p:tgtEl>
                                        <p:attrNameLst>
                                          <p:attrName>fillcolor</p:attrName>
                                        </p:attrNameLst>
                                      </p:cBhvr>
                                      <p:to>
                                        <a:schemeClr val="accent2"/>
                                      </p:to>
                                    </p:animClr>
                                    <p:set>
                                      <p:cBhvr>
                                        <p:cTn id="55" dur="2000" fill="hold"/>
                                        <p:tgtEl>
                                          <p:spTgt spid="12"/>
                                        </p:tgtEl>
                                        <p:attrNameLst>
                                          <p:attrName>fill.type</p:attrName>
                                        </p:attrNameLst>
                                      </p:cBhvr>
                                      <p:to>
                                        <p:strVal val="solid"/>
                                      </p:to>
                                    </p:set>
                                    <p:set>
                                      <p:cBhvr>
                                        <p:cTn id="56" dur="2000" fill="hold"/>
                                        <p:tgtEl>
                                          <p:spTgt spid="12"/>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1"/>
                                        </p:tgtEl>
                                        <p:attrNameLst>
                                          <p:attrName>fillcolor</p:attrName>
                                        </p:attrNameLst>
                                      </p:cBhvr>
                                      <p:to>
                                        <a:schemeClr val="accent2"/>
                                      </p:to>
                                    </p:animClr>
                                    <p:set>
                                      <p:cBhvr>
                                        <p:cTn id="61" dur="2000" fill="hold"/>
                                        <p:tgtEl>
                                          <p:spTgt spid="11"/>
                                        </p:tgtEl>
                                        <p:attrNameLst>
                                          <p:attrName>fill.type</p:attrName>
                                        </p:attrNameLst>
                                      </p:cBhvr>
                                      <p:to>
                                        <p:strVal val="solid"/>
                                      </p:to>
                                    </p:set>
                                    <p:set>
                                      <p:cBhvr>
                                        <p:cTn id="62"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4406-EA53-449D-AC44-E330F9C5492D}"/>
              </a:ext>
            </a:extLst>
          </p:cNvPr>
          <p:cNvSpPr>
            <a:spLocks noGrp="1"/>
          </p:cNvSpPr>
          <p:nvPr>
            <p:ph type="title"/>
          </p:nvPr>
        </p:nvSpPr>
        <p:spPr/>
        <p:txBody>
          <a:bodyPr>
            <a:noAutofit/>
          </a:bodyPr>
          <a:lstStyle/>
          <a:p>
            <a:r>
              <a:rPr lang="en-GB" sz="1800" b="1" dirty="0">
                <a:solidFill>
                  <a:schemeClr val="bg1"/>
                </a:solidFill>
              </a:rPr>
              <a:t>Wolf </a:t>
            </a:r>
            <a:r>
              <a:rPr lang="en-GB" sz="1800" b="1" dirty="0" err="1">
                <a:solidFill>
                  <a:schemeClr val="bg1"/>
                </a:solidFill>
              </a:rPr>
              <a:t>redet</a:t>
            </a:r>
            <a:r>
              <a:rPr lang="en-GB" sz="1800" b="1" dirty="0">
                <a:solidFill>
                  <a:schemeClr val="bg1"/>
                </a:solidFill>
              </a:rPr>
              <a:t> </a:t>
            </a:r>
            <a:r>
              <a:rPr lang="en-GB" sz="1800" b="1" dirty="0" err="1">
                <a:solidFill>
                  <a:schemeClr val="bg1"/>
                </a:solidFill>
              </a:rPr>
              <a:t>mit</a:t>
            </a:r>
            <a:r>
              <a:rPr lang="en-GB" sz="1800" b="1" dirty="0">
                <a:solidFill>
                  <a:schemeClr val="bg1"/>
                </a:solidFill>
              </a:rPr>
              <a:t> Mia </a:t>
            </a:r>
            <a:r>
              <a:rPr lang="en-GB" sz="1800" b="1" dirty="0" err="1">
                <a:solidFill>
                  <a:schemeClr val="bg1"/>
                </a:solidFill>
              </a:rPr>
              <a:t>über</a:t>
            </a:r>
            <a:r>
              <a:rPr lang="en-GB" sz="1800" b="1" dirty="0">
                <a:solidFill>
                  <a:schemeClr val="bg1"/>
                </a:solidFill>
              </a:rPr>
              <a:t> die </a:t>
            </a:r>
            <a:r>
              <a:rPr lang="en-GB" sz="1800" b="1" dirty="0" err="1">
                <a:solidFill>
                  <a:schemeClr val="bg1"/>
                </a:solidFill>
              </a:rPr>
              <a:t>Ferien</a:t>
            </a:r>
            <a:endParaRPr lang="en-GB" sz="1800" dirty="0"/>
          </a:p>
        </p:txBody>
      </p:sp>
      <p:sp>
        <p:nvSpPr>
          <p:cNvPr id="33" name="Rounded Rectangular Callout 12">
            <a:extLst>
              <a:ext uri="{FF2B5EF4-FFF2-40B4-BE49-F238E27FC236}">
                <a16:creationId xmlns:a16="http://schemas.microsoft.com/office/drawing/2014/main" id="{944B9301-1033-4BB2-8C21-B5D1D36C8853}"/>
              </a:ext>
            </a:extLst>
          </p:cNvPr>
          <p:cNvSpPr/>
          <p:nvPr/>
        </p:nvSpPr>
        <p:spPr>
          <a:xfrm>
            <a:off x="8922263" y="4686885"/>
            <a:ext cx="3119262" cy="1538703"/>
          </a:xfrm>
          <a:prstGeom prst="wedgeRoundRectCallout">
            <a:avLst>
              <a:gd name="adj1" fmla="val -59607"/>
              <a:gd name="adj2" fmla="val -7624"/>
              <a:gd name="adj3" fmla="val 16667"/>
            </a:avLst>
          </a:prstGeom>
          <a:solidFill>
            <a:srgbClr val="FFFAEF"/>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Ja</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richtig</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Vielleicht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können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wir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nächstes</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Jahr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Frankreich</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Spanien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ein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anderes</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Land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besuchen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34" name="Rounded Rectangular Callout 7">
            <a:extLst>
              <a:ext uri="{FF2B5EF4-FFF2-40B4-BE49-F238E27FC236}">
                <a16:creationId xmlns:a16="http://schemas.microsoft.com/office/drawing/2014/main" id="{0FB57E54-4D80-4191-8402-AE27BB65B6DD}"/>
              </a:ext>
            </a:extLst>
          </p:cNvPr>
          <p:cNvSpPr/>
          <p:nvPr/>
        </p:nvSpPr>
        <p:spPr>
          <a:xfrm>
            <a:off x="185871" y="1158112"/>
            <a:ext cx="4194280" cy="5087723"/>
          </a:xfrm>
          <a:prstGeom prst="wedgeRoundRectCallout">
            <a:avLst>
              <a:gd name="adj1" fmla="val 63617"/>
              <a:gd name="adj2" fmla="val 25300"/>
              <a:gd name="adj3" fmla="val 16667"/>
            </a:avLst>
          </a:prstGeom>
          <a:solidFill>
            <a:schemeClr val="accent4">
              <a:lumMod val="20000"/>
              <a:lumOff val="8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Mutti</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hat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Recht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Letztes</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Jahr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hast du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viel</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im</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Sommerurlaub</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gemacht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Du hast den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tollen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Wasserpark</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besucht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 hast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auch</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am Strand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gespielt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im</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Café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leckere</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Kekse</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gegessen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letzte</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Woche</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haben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deine</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guten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Freunde dich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besucht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Wir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haben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zusammen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einen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neuen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Film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gesehen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Du hast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auch</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im</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Theater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ein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schönes</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Lied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gesungen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das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große</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Schwimmbad</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macht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immer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Spaß</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Das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ist</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bisher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kein</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schlechter</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Urlaub</a:t>
            </a:r>
            <a:r>
              <a:rPr kumimoji="0" lang="en-GB"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35" name="Google Shape;150;p2">
            <a:extLst>
              <a:ext uri="{FF2B5EF4-FFF2-40B4-BE49-F238E27FC236}">
                <a16:creationId xmlns:a16="http://schemas.microsoft.com/office/drawing/2014/main" id="{DBB624D8-FB97-4DD2-8F89-784300FF67E1}"/>
              </a:ext>
            </a:extLst>
          </p:cNvPr>
          <p:cNvSpPr/>
          <p:nvPr/>
        </p:nvSpPr>
        <p:spPr>
          <a:xfrm>
            <a:off x="9913434" y="103918"/>
            <a:ext cx="2128091" cy="400919"/>
          </a:xfrm>
          <a:prstGeom prst="roundRect">
            <a:avLst>
              <a:gd name="adj" fmla="val 16667"/>
            </a:avLst>
          </a:prstGeom>
          <a:solidFill>
            <a:schemeClr val="accent4">
              <a:lumMod val="75000"/>
            </a:schemeClr>
          </a:solidFill>
          <a:ln w="12700" cap="flat" cmpd="sng">
            <a:solidFill>
              <a:schemeClr val="accent4">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effectLst/>
                <a:uLnTx/>
                <a:uFillTx/>
                <a:latin typeface="Century Gothic" panose="020B0502020202020204" pitchFamily="34" charset="0"/>
                <a:ea typeface="Century Gothic"/>
                <a:cs typeface="Century Gothic"/>
                <a:sym typeface="Century Gothic"/>
              </a:rPr>
              <a:t>hören</a:t>
            </a:r>
            <a:r>
              <a:rPr kumimoji="0" lang="en-GB" sz="1800" b="1"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rPr>
              <a:t> und </a:t>
            </a:r>
            <a:r>
              <a:rPr kumimoji="0" lang="en-GB" sz="1800" b="1" i="0" u="none" strike="noStrike" kern="1200" cap="none" spc="0" normalizeH="0" baseline="0" noProof="0" err="1">
                <a:ln>
                  <a:noFill/>
                </a:ln>
                <a:effectLst/>
                <a:uLnTx/>
                <a:uFillTx/>
                <a:latin typeface="Century Gothic" panose="020B0502020202020204" pitchFamily="34" charset="0"/>
                <a:ea typeface="Century Gothic"/>
                <a:cs typeface="Century Gothic"/>
                <a:sym typeface="Century Gothic"/>
              </a:rPr>
              <a:t>lesen</a:t>
            </a:r>
            <a:endParaRPr kumimoji="0" lang="en-GB" sz="1800" b="1" i="0" u="none" strike="noStrike" kern="1200" cap="none" spc="0" normalizeH="0" baseline="0" noProof="0">
              <a:ln>
                <a:noFill/>
              </a:ln>
              <a:effectLst/>
              <a:uLnTx/>
              <a:uFillTx/>
              <a:latin typeface="Century Gothic" panose="020B0502020202020204" pitchFamily="34" charset="0"/>
              <a:ea typeface="Century Gothic"/>
              <a:cs typeface="Century Gothic"/>
              <a:sym typeface="Century Gothic"/>
            </a:endParaRPr>
          </a:p>
        </p:txBody>
      </p:sp>
      <p:pic>
        <p:nvPicPr>
          <p:cNvPr id="36" name="Picture 35">
            <a:extLst>
              <a:ext uri="{FF2B5EF4-FFF2-40B4-BE49-F238E27FC236}">
                <a16:creationId xmlns:a16="http://schemas.microsoft.com/office/drawing/2014/main" id="{13F897B8-ADA5-4BBC-B54A-531CFE474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301" y="3806687"/>
            <a:ext cx="2625090" cy="2526030"/>
          </a:xfrm>
          <a:prstGeom prst="rect">
            <a:avLst/>
          </a:prstGeom>
        </p:spPr>
      </p:pic>
      <p:pic>
        <p:nvPicPr>
          <p:cNvPr id="37" name="Picture 36">
            <a:extLst>
              <a:ext uri="{FF2B5EF4-FFF2-40B4-BE49-F238E27FC236}">
                <a16:creationId xmlns:a16="http://schemas.microsoft.com/office/drawing/2014/main" id="{8B902B14-1D16-46AE-AD9F-F2B50748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6496" y="3859561"/>
            <a:ext cx="2400300" cy="2449830"/>
          </a:xfrm>
          <a:prstGeom prst="rect">
            <a:avLst/>
          </a:prstGeom>
        </p:spPr>
      </p:pic>
      <p:sp>
        <p:nvSpPr>
          <p:cNvPr id="38" name="TextBox 37">
            <a:extLst>
              <a:ext uri="{FF2B5EF4-FFF2-40B4-BE49-F238E27FC236}">
                <a16:creationId xmlns:a16="http://schemas.microsoft.com/office/drawing/2014/main" id="{15459604-B36A-4E2F-804E-C1A2CEAA3E00}"/>
              </a:ext>
            </a:extLst>
          </p:cNvPr>
          <p:cNvSpPr txBox="1"/>
          <p:nvPr/>
        </p:nvSpPr>
        <p:spPr>
          <a:xfrm flipH="1">
            <a:off x="3650770" y="6413286"/>
            <a:ext cx="40478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Recht</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haben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 to be right</a:t>
            </a:r>
          </a:p>
        </p:txBody>
      </p:sp>
      <p:sp>
        <p:nvSpPr>
          <p:cNvPr id="39" name="TextBox 38">
            <a:extLst>
              <a:ext uri="{FF2B5EF4-FFF2-40B4-BE49-F238E27FC236}">
                <a16:creationId xmlns:a16="http://schemas.microsoft.com/office/drawing/2014/main" id="{B0E7DBB9-4597-4D23-BA1D-C6393FD405DC}"/>
              </a:ext>
            </a:extLst>
          </p:cNvPr>
          <p:cNvSpPr txBox="1"/>
          <p:nvPr/>
        </p:nvSpPr>
        <p:spPr>
          <a:xfrm>
            <a:off x="4513873" y="1226593"/>
            <a:ext cx="7678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Hör</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1 – 8.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die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Wörter</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40" name="Action Button: Custom 16">
            <a:hlinkClick r:id="" action="ppaction://noaction" highlightClick="1">
              <a:snd r:embed="rId5" name="1.wav"/>
            </a:hlinkClick>
            <a:extLst>
              <a:ext uri="{FF2B5EF4-FFF2-40B4-BE49-F238E27FC236}">
                <a16:creationId xmlns:a16="http://schemas.microsoft.com/office/drawing/2014/main" id="{DFD4B47C-C853-4C5B-AD6E-E7D700359547}"/>
              </a:ext>
            </a:extLst>
          </p:cNvPr>
          <p:cNvSpPr/>
          <p:nvPr/>
        </p:nvSpPr>
        <p:spPr>
          <a:xfrm>
            <a:off x="4569959" y="1856468"/>
            <a:ext cx="393922" cy="357939"/>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6" name="2.wav"/>
            </a:hlinkClick>
            <a:extLst>
              <a:ext uri="{FF2B5EF4-FFF2-40B4-BE49-F238E27FC236}">
                <a16:creationId xmlns:a16="http://schemas.microsoft.com/office/drawing/2014/main" id="{3BE510C3-4CD1-4417-965B-6E91E855F066}"/>
              </a:ext>
            </a:extLst>
          </p:cNvPr>
          <p:cNvSpPr/>
          <p:nvPr/>
        </p:nvSpPr>
        <p:spPr>
          <a:xfrm>
            <a:off x="4569959" y="2329102"/>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snd r:embed="rId7" name="3.wav"/>
            </a:hlinkClick>
            <a:extLst>
              <a:ext uri="{FF2B5EF4-FFF2-40B4-BE49-F238E27FC236}">
                <a16:creationId xmlns:a16="http://schemas.microsoft.com/office/drawing/2014/main" id="{50C9A352-F629-4B52-B8B6-6EA868FA972F}"/>
              </a:ext>
            </a:extLst>
          </p:cNvPr>
          <p:cNvSpPr/>
          <p:nvPr/>
        </p:nvSpPr>
        <p:spPr>
          <a:xfrm>
            <a:off x="4567881" y="2839797"/>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3</a:t>
            </a:r>
          </a:p>
        </p:txBody>
      </p:sp>
      <p:sp>
        <p:nvSpPr>
          <p:cNvPr id="43" name="Action Button: Custom 24">
            <a:hlinkClick r:id="" action="ppaction://noaction" highlightClick="1">
              <a:snd r:embed="rId8" name="4.wav"/>
            </a:hlinkClick>
            <a:extLst>
              <a:ext uri="{FF2B5EF4-FFF2-40B4-BE49-F238E27FC236}">
                <a16:creationId xmlns:a16="http://schemas.microsoft.com/office/drawing/2014/main" id="{493BB3B2-B0C3-4E0F-9590-8A22FD48A4AD}"/>
              </a:ext>
            </a:extLst>
          </p:cNvPr>
          <p:cNvSpPr/>
          <p:nvPr/>
        </p:nvSpPr>
        <p:spPr>
          <a:xfrm>
            <a:off x="4567881" y="332196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4</a:t>
            </a:r>
          </a:p>
        </p:txBody>
      </p:sp>
      <p:sp>
        <p:nvSpPr>
          <p:cNvPr id="44" name="Action Button: Custom 16">
            <a:hlinkClick r:id="" action="ppaction://noaction" highlightClick="1">
              <a:snd r:embed="rId9" name="5.wav"/>
            </a:hlinkClick>
            <a:extLst>
              <a:ext uri="{FF2B5EF4-FFF2-40B4-BE49-F238E27FC236}">
                <a16:creationId xmlns:a16="http://schemas.microsoft.com/office/drawing/2014/main" id="{E20DF058-BC41-4387-B0C9-1D4DF882E64E}"/>
              </a:ext>
            </a:extLst>
          </p:cNvPr>
          <p:cNvSpPr/>
          <p:nvPr/>
        </p:nvSpPr>
        <p:spPr>
          <a:xfrm>
            <a:off x="5244699" y="1856468"/>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5</a:t>
            </a:r>
          </a:p>
        </p:txBody>
      </p:sp>
      <p:sp>
        <p:nvSpPr>
          <p:cNvPr id="45" name="Action Button: Custom 16">
            <a:hlinkClick r:id="" action="ppaction://noaction" highlightClick="1">
              <a:snd r:embed="rId10" name="6.wav"/>
            </a:hlinkClick>
            <a:extLst>
              <a:ext uri="{FF2B5EF4-FFF2-40B4-BE49-F238E27FC236}">
                <a16:creationId xmlns:a16="http://schemas.microsoft.com/office/drawing/2014/main" id="{51E2AD35-4E70-41EE-9D9A-1456457A5221}"/>
              </a:ext>
            </a:extLst>
          </p:cNvPr>
          <p:cNvSpPr/>
          <p:nvPr/>
        </p:nvSpPr>
        <p:spPr>
          <a:xfrm>
            <a:off x="5249493" y="2342394"/>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6</a:t>
            </a:r>
          </a:p>
        </p:txBody>
      </p:sp>
      <p:sp>
        <p:nvSpPr>
          <p:cNvPr id="46" name="Action Button: Custom 16">
            <a:hlinkClick r:id="" action="ppaction://noaction" highlightClick="1">
              <a:snd r:embed="rId11" name="7.wav"/>
            </a:hlinkClick>
            <a:extLst>
              <a:ext uri="{FF2B5EF4-FFF2-40B4-BE49-F238E27FC236}">
                <a16:creationId xmlns:a16="http://schemas.microsoft.com/office/drawing/2014/main" id="{6E893C5A-CF97-46A1-811A-D07B43801ACC}"/>
              </a:ext>
            </a:extLst>
          </p:cNvPr>
          <p:cNvSpPr/>
          <p:nvPr/>
        </p:nvSpPr>
        <p:spPr>
          <a:xfrm>
            <a:off x="5254893" y="2848761"/>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12" name="8.wav"/>
            </a:hlinkClick>
            <a:extLst>
              <a:ext uri="{FF2B5EF4-FFF2-40B4-BE49-F238E27FC236}">
                <a16:creationId xmlns:a16="http://schemas.microsoft.com/office/drawing/2014/main" id="{B3C74C65-65F9-4DB2-88D1-E196C15ADBFF}"/>
              </a:ext>
            </a:extLst>
          </p:cNvPr>
          <p:cNvSpPr/>
          <p:nvPr/>
        </p:nvSpPr>
        <p:spPr>
          <a:xfrm>
            <a:off x="5244699" y="3335900"/>
            <a:ext cx="396000" cy="396000"/>
          </a:xfrm>
          <a:prstGeom prst="actionButtonBlank">
            <a:avLst/>
          </a:prstGeom>
          <a:solidFill>
            <a:schemeClr val="accent4">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48" name="Cloud Callout 6">
            <a:extLst>
              <a:ext uri="{FF2B5EF4-FFF2-40B4-BE49-F238E27FC236}">
                <a16:creationId xmlns:a16="http://schemas.microsoft.com/office/drawing/2014/main" id="{AEFFDBEB-83ED-4569-91E9-01292F766B1D}"/>
              </a:ext>
            </a:extLst>
          </p:cNvPr>
          <p:cNvSpPr/>
          <p:nvPr/>
        </p:nvSpPr>
        <p:spPr>
          <a:xfrm>
            <a:off x="9425614" y="2429712"/>
            <a:ext cx="2625090" cy="2164051"/>
          </a:xfrm>
          <a:prstGeom prst="cloudCallout">
            <a:avLst>
              <a:gd name="adj1" fmla="val -77693"/>
              <a:gd name="adj2" fmla="val 42117"/>
            </a:avLst>
          </a:prstGeom>
          <a:solidFill>
            <a:schemeClr val="bg2"/>
          </a:solidFill>
          <a:ln>
            <a:solidFill>
              <a:srgbClr val="104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9" name="Picture 48">
            <a:extLst>
              <a:ext uri="{FF2B5EF4-FFF2-40B4-BE49-F238E27FC236}">
                <a16:creationId xmlns:a16="http://schemas.microsoft.com/office/drawing/2014/main" id="{DDBF0238-0EA9-4406-9562-5206BE0FEB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3434" y="2773457"/>
            <a:ext cx="1641922" cy="1374200"/>
          </a:xfrm>
          <a:prstGeom prst="rect">
            <a:avLst/>
          </a:prstGeom>
        </p:spPr>
      </p:pic>
      <p:sp>
        <p:nvSpPr>
          <p:cNvPr id="50" name="Rectangle 49">
            <a:extLst>
              <a:ext uri="{FF2B5EF4-FFF2-40B4-BE49-F238E27FC236}">
                <a16:creationId xmlns:a16="http://schemas.microsoft.com/office/drawing/2014/main" id="{B03121B4-2756-431C-BBC5-0CBBD7DA0A17}"/>
              </a:ext>
            </a:extLst>
          </p:cNvPr>
          <p:cNvSpPr/>
          <p:nvPr/>
        </p:nvSpPr>
        <p:spPr>
          <a:xfrm>
            <a:off x="1360291" y="2238992"/>
            <a:ext cx="2926134" cy="238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1.___________________</a:t>
            </a:r>
          </a:p>
        </p:txBody>
      </p:sp>
      <p:sp>
        <p:nvSpPr>
          <p:cNvPr id="51" name="Rectangle 50">
            <a:extLst>
              <a:ext uri="{FF2B5EF4-FFF2-40B4-BE49-F238E27FC236}">
                <a16:creationId xmlns:a16="http://schemas.microsoft.com/office/drawing/2014/main" id="{C41B7B07-33AF-4DDA-B71A-1A71E0576D30}"/>
              </a:ext>
            </a:extLst>
          </p:cNvPr>
          <p:cNvSpPr/>
          <p:nvPr/>
        </p:nvSpPr>
        <p:spPr>
          <a:xfrm>
            <a:off x="455024" y="3043393"/>
            <a:ext cx="1556656" cy="196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2.__________</a:t>
            </a:r>
          </a:p>
        </p:txBody>
      </p:sp>
      <p:sp>
        <p:nvSpPr>
          <p:cNvPr id="52" name="Rectangle 51">
            <a:extLst>
              <a:ext uri="{FF2B5EF4-FFF2-40B4-BE49-F238E27FC236}">
                <a16:creationId xmlns:a16="http://schemas.microsoft.com/office/drawing/2014/main" id="{06DDD318-3175-471D-AAE5-039D7C80D40C}"/>
              </a:ext>
            </a:extLst>
          </p:cNvPr>
          <p:cNvSpPr/>
          <p:nvPr/>
        </p:nvSpPr>
        <p:spPr>
          <a:xfrm>
            <a:off x="291091" y="3527381"/>
            <a:ext cx="1854920" cy="322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 __________</a:t>
            </a:r>
          </a:p>
        </p:txBody>
      </p:sp>
      <p:sp>
        <p:nvSpPr>
          <p:cNvPr id="53" name="Rectangle 52">
            <a:extLst>
              <a:ext uri="{FF2B5EF4-FFF2-40B4-BE49-F238E27FC236}">
                <a16:creationId xmlns:a16="http://schemas.microsoft.com/office/drawing/2014/main" id="{DC0EEFC7-229A-41EC-8401-D92227A8ADBE}"/>
              </a:ext>
            </a:extLst>
          </p:cNvPr>
          <p:cNvSpPr/>
          <p:nvPr/>
        </p:nvSpPr>
        <p:spPr>
          <a:xfrm>
            <a:off x="2910076" y="3840787"/>
            <a:ext cx="1376349" cy="26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4._______</a:t>
            </a:r>
          </a:p>
        </p:txBody>
      </p:sp>
      <p:sp>
        <p:nvSpPr>
          <p:cNvPr id="54" name="Rectangle 53">
            <a:extLst>
              <a:ext uri="{FF2B5EF4-FFF2-40B4-BE49-F238E27FC236}">
                <a16:creationId xmlns:a16="http://schemas.microsoft.com/office/drawing/2014/main" id="{8D794BE8-D600-44F1-A889-4AC1B891864A}"/>
              </a:ext>
            </a:extLst>
          </p:cNvPr>
          <p:cNvSpPr/>
          <p:nvPr/>
        </p:nvSpPr>
        <p:spPr>
          <a:xfrm>
            <a:off x="344064" y="4098452"/>
            <a:ext cx="867543" cy="328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__</a:t>
            </a:r>
          </a:p>
        </p:txBody>
      </p:sp>
      <p:sp>
        <p:nvSpPr>
          <p:cNvPr id="55" name="Rectangle 54">
            <a:extLst>
              <a:ext uri="{FF2B5EF4-FFF2-40B4-BE49-F238E27FC236}">
                <a16:creationId xmlns:a16="http://schemas.microsoft.com/office/drawing/2014/main" id="{3B339AFF-6FE3-4F1E-9780-87BCE7B97268}"/>
              </a:ext>
            </a:extLst>
          </p:cNvPr>
          <p:cNvSpPr/>
          <p:nvPr/>
        </p:nvSpPr>
        <p:spPr>
          <a:xfrm>
            <a:off x="1401415" y="4427699"/>
            <a:ext cx="1922077" cy="222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5._______</a:t>
            </a:r>
          </a:p>
        </p:txBody>
      </p:sp>
      <p:sp>
        <p:nvSpPr>
          <p:cNvPr id="56" name="Rectangle 55">
            <a:extLst>
              <a:ext uri="{FF2B5EF4-FFF2-40B4-BE49-F238E27FC236}">
                <a16:creationId xmlns:a16="http://schemas.microsoft.com/office/drawing/2014/main" id="{457EC541-DC54-4CAE-A573-4C3809507DA8}"/>
              </a:ext>
            </a:extLst>
          </p:cNvPr>
          <p:cNvSpPr/>
          <p:nvPr/>
        </p:nvSpPr>
        <p:spPr>
          <a:xfrm>
            <a:off x="2754335" y="4674009"/>
            <a:ext cx="1681347" cy="26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6._______</a:t>
            </a:r>
          </a:p>
        </p:txBody>
      </p:sp>
      <p:sp>
        <p:nvSpPr>
          <p:cNvPr id="57" name="Rectangle 56">
            <a:extLst>
              <a:ext uri="{FF2B5EF4-FFF2-40B4-BE49-F238E27FC236}">
                <a16:creationId xmlns:a16="http://schemas.microsoft.com/office/drawing/2014/main" id="{8E476E77-CC19-48F1-9A48-63774460DE18}"/>
              </a:ext>
            </a:extLst>
          </p:cNvPr>
          <p:cNvSpPr/>
          <p:nvPr/>
        </p:nvSpPr>
        <p:spPr>
          <a:xfrm>
            <a:off x="455024" y="4997838"/>
            <a:ext cx="1527054" cy="187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__________</a:t>
            </a:r>
          </a:p>
        </p:txBody>
      </p:sp>
      <p:sp>
        <p:nvSpPr>
          <p:cNvPr id="58" name="Rectangle 57">
            <a:extLst>
              <a:ext uri="{FF2B5EF4-FFF2-40B4-BE49-F238E27FC236}">
                <a16:creationId xmlns:a16="http://schemas.microsoft.com/office/drawing/2014/main" id="{CF6A3331-AA33-453D-B8C5-E1E2C795DB7C}"/>
              </a:ext>
            </a:extLst>
          </p:cNvPr>
          <p:cNvSpPr/>
          <p:nvPr/>
        </p:nvSpPr>
        <p:spPr>
          <a:xfrm>
            <a:off x="1913807" y="5431538"/>
            <a:ext cx="1736963" cy="266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 __________</a:t>
            </a:r>
          </a:p>
        </p:txBody>
      </p:sp>
      <p:sp>
        <p:nvSpPr>
          <p:cNvPr id="59" name="Rectangle 58">
            <a:extLst>
              <a:ext uri="{FF2B5EF4-FFF2-40B4-BE49-F238E27FC236}">
                <a16:creationId xmlns:a16="http://schemas.microsoft.com/office/drawing/2014/main" id="{C4DABA76-1097-475D-ABC8-D496C60684B0}"/>
              </a:ext>
            </a:extLst>
          </p:cNvPr>
          <p:cNvSpPr/>
          <p:nvPr/>
        </p:nvSpPr>
        <p:spPr>
          <a:xfrm>
            <a:off x="9666890" y="5607361"/>
            <a:ext cx="2097019" cy="216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 ___________</a:t>
            </a:r>
          </a:p>
        </p:txBody>
      </p:sp>
      <p:sp>
        <p:nvSpPr>
          <p:cNvPr id="60" name="Rectangle 59">
            <a:extLst>
              <a:ext uri="{FF2B5EF4-FFF2-40B4-BE49-F238E27FC236}">
                <a16:creationId xmlns:a16="http://schemas.microsoft.com/office/drawing/2014/main" id="{BE674E41-8C8A-4121-8CD2-73FDB5D01DA6}"/>
              </a:ext>
            </a:extLst>
          </p:cNvPr>
          <p:cNvSpPr/>
          <p:nvPr/>
        </p:nvSpPr>
        <p:spPr>
          <a:xfrm>
            <a:off x="428091" y="5806399"/>
            <a:ext cx="1553988" cy="206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__________</a:t>
            </a:r>
          </a:p>
        </p:txBody>
      </p:sp>
      <p:sp>
        <p:nvSpPr>
          <p:cNvPr id="61" name="Rectangle 60">
            <a:extLst>
              <a:ext uri="{FF2B5EF4-FFF2-40B4-BE49-F238E27FC236}">
                <a16:creationId xmlns:a16="http://schemas.microsoft.com/office/drawing/2014/main" id="{A531E834-5095-4691-A6AB-3459401D5D48}"/>
              </a:ext>
            </a:extLst>
          </p:cNvPr>
          <p:cNvSpPr/>
          <p:nvPr/>
        </p:nvSpPr>
        <p:spPr>
          <a:xfrm>
            <a:off x="5800138" y="1770051"/>
            <a:ext cx="29578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das R1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R2?</a:t>
            </a:r>
            <a:endParaRPr kumimoji="0" lang="en-GB" sz="2400" b="0" i="0" u="none" strike="noStrike" kern="1200" cap="none" spc="0" normalizeH="0" baseline="0" noProof="0" dirty="0">
              <a:ln>
                <a:noFill/>
              </a:ln>
              <a:effectLst/>
              <a:uLnTx/>
              <a:uFillTx/>
              <a:latin typeface="Tw Cen MT" panose="020B0602020104020603"/>
              <a:ea typeface="+mn-ea"/>
              <a:cs typeface="+mn-cs"/>
            </a:endParaRPr>
          </a:p>
        </p:txBody>
      </p:sp>
    </p:spTree>
    <p:extLst>
      <p:ext uri="{BB962C8B-B14F-4D97-AF65-F5344CB8AC3E}">
        <p14:creationId xmlns:p14="http://schemas.microsoft.com/office/powerpoint/2010/main" val="119066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177321C-B678-7842-84E8-C48D9144AC9D}"/>
              </a:ext>
            </a:extLst>
          </p:cNvPr>
          <p:cNvSpPr>
            <a:spLocks noGrp="1"/>
          </p:cNvSpPr>
          <p:nvPr>
            <p:ph type="title"/>
          </p:nvPr>
        </p:nvSpPr>
        <p:spPr>
          <a:xfrm>
            <a:off x="5102221" y="-68805"/>
            <a:ext cx="1987553" cy="15942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pic>
        <p:nvPicPr>
          <p:cNvPr id="2" name="Picture 1" descr="doct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91284" y="4384865"/>
            <a:ext cx="596691" cy="1731573"/>
          </a:xfrm>
          <a:prstGeom prst="rect">
            <a:avLst/>
          </a:prstGeom>
        </p:spPr>
      </p:pic>
      <p:pic>
        <p:nvPicPr>
          <p:cNvPr id="3" name="Picture 2" descr="boy with tir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53" y="4790364"/>
            <a:ext cx="1322896" cy="1322896"/>
          </a:xfrm>
          <a:prstGeom prst="rect">
            <a:avLst/>
          </a:prstGeom>
        </p:spPr>
      </p:pic>
      <p:pic>
        <p:nvPicPr>
          <p:cNvPr id="12" name="Picture 11" descr="man in sui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2545" y="4388042"/>
            <a:ext cx="605846" cy="1725218"/>
          </a:xfrm>
          <a:prstGeom prst="rect">
            <a:avLst/>
          </a:prstGeom>
        </p:spPr>
      </p:pic>
      <p:pic>
        <p:nvPicPr>
          <p:cNvPr id="13" name="Picture 12" descr="dog with a forbidden sig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74589" y="1644976"/>
            <a:ext cx="854468" cy="854468"/>
          </a:xfrm>
          <a:prstGeom prst="rect">
            <a:avLst/>
          </a:prstGeom>
        </p:spPr>
      </p:pic>
      <p:pic>
        <p:nvPicPr>
          <p:cNvPr id="14" name="Picture 13" descr="red spla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6244" y="1517340"/>
            <a:ext cx="1646770" cy="1558943"/>
          </a:xfrm>
          <a:prstGeom prst="rect">
            <a:avLst/>
          </a:prstGeom>
        </p:spPr>
      </p:pic>
      <p:pic>
        <p:nvPicPr>
          <p:cNvPr id="15" name="Picture 14" descr="footprint in a forbidden sign"/>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4268" y="1663238"/>
            <a:ext cx="836206" cy="836206"/>
          </a:xfrm>
          <a:prstGeom prst="rect">
            <a:avLst/>
          </a:prstGeom>
        </p:spPr>
      </p:pic>
      <p:pic>
        <p:nvPicPr>
          <p:cNvPr id="16" name="Picture 15" descr="car driving away">
            <a:extLst>
              <a:ext uri="{C183D7F6-B498-43B3-948B-1728B52AA6E4}">
                <adec:decorative xmlns:adec="http://schemas.microsoft.com/office/drawing/2017/decorative" val="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3951" y="5214593"/>
            <a:ext cx="2024097" cy="1087269"/>
          </a:xfrm>
          <a:prstGeom prst="rect">
            <a:avLst/>
          </a:prstGeom>
        </p:spPr>
      </p:pic>
      <p:pic>
        <p:nvPicPr>
          <p:cNvPr id="17" name="Picture 16" descr="question mar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5" y="4671873"/>
            <a:ext cx="812998" cy="1157555"/>
          </a:xfrm>
          <a:prstGeom prst="rect">
            <a:avLst/>
          </a:prstGeom>
        </p:spPr>
      </p:pic>
    </p:spTree>
    <p:extLst>
      <p:ext uri="{BB962C8B-B14F-4D97-AF65-F5344CB8AC3E}">
        <p14:creationId xmlns:p14="http://schemas.microsoft.com/office/powerpoint/2010/main" val="19554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5" name="Regel new.wav"/>
                                        </p:tgtEl>
                                      </p:cMediaNode>
                                    </p:audio>
                                  </p:sub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rot new.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6" name="rot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warum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subTnLst>
                                    <p:audio>
                                      <p:cMediaNode>
                                        <p:cTn display="0" masterRel="sameClick">
                                          <p:stCondLst>
                                            <p:cond evt="begin" delay="0">
                                              <p:tn val="49"/>
                                            </p:cond>
                                          </p:stCondLst>
                                          <p:endCondLst>
                                            <p:cond evt="onStopAudio" delay="0">
                                              <p:tgtEl>
                                                <p:sldTgt/>
                                              </p:tgtEl>
                                            </p:cond>
                                          </p:endCondLst>
                                        </p:cTn>
                                        <p:tgtEl>
                                          <p:sndTgt r:embed="rId7" name="warum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subTnLst>
                                    <p:audio>
                                      <p:cMediaNode>
                                        <p:cTn display="0" masterRel="sameClick">
                                          <p:stCondLst>
                                            <p:cond evt="begin" delay="0">
                                              <p:tn val="54"/>
                                            </p:cond>
                                          </p:stCondLst>
                                          <p:endCondLst>
                                            <p:cond evt="onStopAudio" delay="0">
                                              <p:tgtEl>
                                                <p:sldTgt/>
                                              </p:tgtEl>
                                            </p:cond>
                                          </p:endCondLst>
                                        </p:cTn>
                                        <p:tgtEl>
                                          <p:sndTgt r:embed="rId8" name="Reise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8" name="Reise new.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9" name="Beruf new.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subTnLst>
                                    <p:audio>
                                      <p:cMediaNode>
                                        <p:cTn display="0" masterRel="sameClick">
                                          <p:stCondLst>
                                            <p:cond evt="begin" delay="0">
                                              <p:tn val="69"/>
                                            </p:cond>
                                          </p:stCondLst>
                                          <p:endCondLst>
                                            <p:cond evt="onStopAudio" delay="0">
                                              <p:tgtEl>
                                                <p:sldTgt/>
                                              </p:tgtEl>
                                            </p:cond>
                                          </p:endCondLst>
                                        </p:cTn>
                                        <p:tgtEl>
                                          <p:sndTgt r:embed="rId9" name="Beruf new.wav"/>
                                        </p:tgtEl>
                                      </p:cMediaNode>
                                    </p:audio>
                                  </p:subTnLst>
                                </p:cTn>
                              </p:par>
                              <p:par>
                                <p:cTn id="72" presetID="10"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4406-EA53-449D-AC44-E330F9C5492D}"/>
              </a:ext>
            </a:extLst>
          </p:cNvPr>
          <p:cNvSpPr>
            <a:spLocks noGrp="1"/>
          </p:cNvSpPr>
          <p:nvPr>
            <p:ph type="title"/>
          </p:nvPr>
        </p:nvSpPr>
        <p:spPr/>
        <p:txBody>
          <a:bodyPr>
            <a:noAutofit/>
          </a:bodyPr>
          <a:lstStyle/>
          <a:p>
            <a:r>
              <a:rPr lang="en-GB" sz="2400" b="1" dirty="0">
                <a:solidFill>
                  <a:schemeClr val="bg1"/>
                </a:solidFill>
              </a:rPr>
              <a:t>eine </a:t>
            </a:r>
            <a:r>
              <a:rPr lang="en-GB" sz="2400" b="1" dirty="0" err="1">
                <a:solidFill>
                  <a:schemeClr val="bg1"/>
                </a:solidFill>
              </a:rPr>
              <a:t>Postkarte</a:t>
            </a:r>
            <a:r>
              <a:rPr lang="en-GB" sz="2400" b="1" dirty="0">
                <a:solidFill>
                  <a:schemeClr val="bg1"/>
                </a:solidFill>
              </a:rPr>
              <a:t> </a:t>
            </a:r>
            <a:r>
              <a:rPr lang="en-GB" sz="2400" b="1" dirty="0" err="1">
                <a:solidFill>
                  <a:schemeClr val="bg1"/>
                </a:solidFill>
              </a:rPr>
              <a:t>aus</a:t>
            </a:r>
            <a:r>
              <a:rPr lang="en-GB" sz="2400" b="1" dirty="0">
                <a:solidFill>
                  <a:schemeClr val="bg1"/>
                </a:solidFill>
              </a:rPr>
              <a:t> Berlin</a:t>
            </a:r>
            <a:endParaRPr lang="en-GB" sz="2400" dirty="0"/>
          </a:p>
        </p:txBody>
      </p:sp>
      <p:sp>
        <p:nvSpPr>
          <p:cNvPr id="3" name="TextBox 2">
            <a:extLst>
              <a:ext uri="{FF2B5EF4-FFF2-40B4-BE49-F238E27FC236}">
                <a16:creationId xmlns:a16="http://schemas.microsoft.com/office/drawing/2014/main" id="{A8318F08-3550-4DC8-82E2-77BD7E8D470C}"/>
              </a:ext>
            </a:extLst>
          </p:cNvPr>
          <p:cNvSpPr txBox="1"/>
          <p:nvPr/>
        </p:nvSpPr>
        <p:spPr>
          <a:xfrm>
            <a:off x="179999" y="1296000"/>
            <a:ext cx="1136852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Wolfgang </a:t>
            </a:r>
            <a:r>
              <a:rPr kumimoji="0" lang="en-US" sz="2200" b="0" i="0" u="none" strike="noStrike" kern="0" cap="none" spc="0" normalizeH="0" baseline="0" noProof="0" dirty="0" err="1">
                <a:ln>
                  <a:noFill/>
                </a:ln>
                <a:effectLst/>
                <a:uLnTx/>
                <a:uFillTx/>
              </a:rPr>
              <a:t>versteht</a:t>
            </a:r>
            <a:r>
              <a:rPr kumimoji="0" lang="en-US" sz="2200" b="0" i="0" u="none" strike="noStrike" kern="0" cap="none" spc="0" normalizeH="0" baseline="0" noProof="0" dirty="0">
                <a:ln>
                  <a:noFill/>
                </a:ln>
                <a:effectLst/>
                <a:uLnTx/>
                <a:uFillTx/>
              </a:rPr>
              <a:t> Andreas </a:t>
            </a:r>
            <a:r>
              <a:rPr kumimoji="0" lang="en-US" sz="2200" b="0" i="0" u="none" strike="noStrike" kern="0" cap="none" spc="0" normalizeH="0" baseline="0" noProof="0" dirty="0" err="1">
                <a:ln>
                  <a:noFill/>
                </a:ln>
                <a:effectLst/>
                <a:uLnTx/>
                <a:uFillTx/>
              </a:rPr>
              <a:t>Postkarte</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nicht</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Kannst</a:t>
            </a:r>
            <a:r>
              <a:rPr kumimoji="0" lang="en-US" sz="2200" b="0" i="0" u="none" strike="noStrike" kern="0" cap="none" spc="0" normalizeH="0" baseline="0" noProof="0" dirty="0">
                <a:ln>
                  <a:noFill/>
                </a:ln>
                <a:effectLst/>
                <a:uLnTx/>
                <a:uFillTx/>
              </a:rPr>
              <a:t> du </a:t>
            </a:r>
            <a:r>
              <a:rPr kumimoji="0" lang="en-US" sz="2200" b="0" i="0" u="none" strike="noStrike" kern="0" cap="none" spc="0" normalizeH="0" baseline="0" noProof="0" dirty="0" err="1">
                <a:ln>
                  <a:noFill/>
                </a:ln>
                <a:effectLst/>
                <a:uLnTx/>
                <a:uFillTx/>
              </a:rPr>
              <a:t>sie</a:t>
            </a:r>
            <a:r>
              <a:rPr kumimoji="0" lang="en-US" sz="2200" b="0" i="0" u="none" strike="noStrike" kern="0" cap="none" spc="0" normalizeH="0" baseline="0" noProof="0" dirty="0">
                <a:ln>
                  <a:noFill/>
                </a:ln>
                <a:effectLst/>
                <a:uLnTx/>
                <a:uFillTx/>
              </a:rPr>
              <a:t> auf Deutsch </a:t>
            </a:r>
            <a:r>
              <a:rPr kumimoji="0" lang="en-US" sz="2200" b="0" i="0" u="none" strike="noStrike" kern="0" cap="none" spc="0" normalizeH="0" baseline="0" noProof="0" dirty="0" err="1">
                <a:ln>
                  <a:noFill/>
                </a:ln>
                <a:effectLst/>
                <a:uLnTx/>
                <a:uFillTx/>
              </a:rPr>
              <a:t>schreiben</a:t>
            </a:r>
            <a:r>
              <a:rPr kumimoji="0" lang="en-US" sz="2200" b="0" i="0" u="none" strike="noStrike" kern="0" cap="none" spc="0" normalizeH="0" baseline="0" noProof="0" dirty="0">
                <a:ln>
                  <a:noFill/>
                </a:ln>
                <a:effectLst/>
                <a:uLnTx/>
                <a:uFillTx/>
              </a:rPr>
              <a:t>?</a:t>
            </a:r>
          </a:p>
        </p:txBody>
      </p:sp>
      <p:grpSp>
        <p:nvGrpSpPr>
          <p:cNvPr id="4" name="Group 3">
            <a:extLst>
              <a:ext uri="{FF2B5EF4-FFF2-40B4-BE49-F238E27FC236}">
                <a16:creationId xmlns:a16="http://schemas.microsoft.com/office/drawing/2014/main" id="{44DF58DD-5DC4-4086-8A85-791167F1C193}"/>
              </a:ext>
            </a:extLst>
          </p:cNvPr>
          <p:cNvGrpSpPr/>
          <p:nvPr/>
        </p:nvGrpSpPr>
        <p:grpSpPr>
          <a:xfrm>
            <a:off x="1652236" y="1757665"/>
            <a:ext cx="10102574" cy="4517369"/>
            <a:chOff x="1518315" y="1528826"/>
            <a:chExt cx="10102574" cy="4517369"/>
          </a:xfrm>
        </p:grpSpPr>
        <p:grpSp>
          <p:nvGrpSpPr>
            <p:cNvPr id="5" name="Group 4">
              <a:extLst>
                <a:ext uri="{FF2B5EF4-FFF2-40B4-BE49-F238E27FC236}">
                  <a16:creationId xmlns:a16="http://schemas.microsoft.com/office/drawing/2014/main" id="{61EC4997-3705-4329-B62A-05B42E8BF1B8}"/>
                </a:ext>
              </a:extLst>
            </p:cNvPr>
            <p:cNvGrpSpPr/>
            <p:nvPr/>
          </p:nvGrpSpPr>
          <p:grpSpPr>
            <a:xfrm>
              <a:off x="1518315" y="1583187"/>
              <a:ext cx="10102574" cy="4463008"/>
              <a:chOff x="3867428" y="1531290"/>
              <a:chExt cx="8748050" cy="4396619"/>
            </a:xfrm>
          </p:grpSpPr>
          <p:sp>
            <p:nvSpPr>
              <p:cNvPr id="8" name="Rectangle 7">
                <a:extLst>
                  <a:ext uri="{FF2B5EF4-FFF2-40B4-BE49-F238E27FC236}">
                    <a16:creationId xmlns:a16="http://schemas.microsoft.com/office/drawing/2014/main" id="{C655543D-71A0-4D87-88CB-8530C9773457}"/>
                  </a:ext>
                </a:extLst>
              </p:cNvPr>
              <p:cNvSpPr/>
              <p:nvPr/>
            </p:nvSpPr>
            <p:spPr>
              <a:xfrm>
                <a:off x="3867428" y="1531290"/>
                <a:ext cx="8748050" cy="4396619"/>
              </a:xfrm>
              <a:prstGeom prst="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Bradley Hand" pitchFamily="2" charset="77"/>
                  <a:ea typeface="+mn-ea"/>
                  <a:cs typeface="+mn-cs"/>
                </a:endParaRPr>
              </a:p>
            </p:txBody>
          </p:sp>
          <p:cxnSp>
            <p:nvCxnSpPr>
              <p:cNvPr id="9" name="Straight Connector 8">
                <a:extLst>
                  <a:ext uri="{FF2B5EF4-FFF2-40B4-BE49-F238E27FC236}">
                    <a16:creationId xmlns:a16="http://schemas.microsoft.com/office/drawing/2014/main" id="{38B24792-846F-44C5-ABBC-8023F9DC2E0C}"/>
                  </a:ext>
                </a:extLst>
              </p:cNvPr>
              <p:cNvCxnSpPr/>
              <p:nvPr/>
            </p:nvCxnSpPr>
            <p:spPr>
              <a:xfrm>
                <a:off x="9241828" y="1725539"/>
                <a:ext cx="0" cy="4008120"/>
              </a:xfrm>
              <a:prstGeom prst="line">
                <a:avLst/>
              </a:prstGeom>
              <a:noFill/>
              <a:ln w="6350" cap="flat" cmpd="sng" algn="ctr">
                <a:solidFill>
                  <a:srgbClr val="115076"/>
                </a:solidFill>
                <a:prstDash val="solid"/>
                <a:miter lim="800000"/>
              </a:ln>
              <a:effectLst/>
            </p:spPr>
          </p:cxnSp>
        </p:grpSp>
        <p:pic>
          <p:nvPicPr>
            <p:cNvPr id="6" name="Picture 5" descr="A close up of a sign&#10;&#10;Description automatically generated">
              <a:extLst>
                <a:ext uri="{FF2B5EF4-FFF2-40B4-BE49-F238E27FC236}">
                  <a16:creationId xmlns:a16="http://schemas.microsoft.com/office/drawing/2014/main" id="{67E66697-E964-46C1-B051-C4945DF8CE26}"/>
                </a:ext>
              </a:extLst>
            </p:cNvPr>
            <p:cNvPicPr>
              <a:picLocks noChangeAspect="1"/>
            </p:cNvPicPr>
            <p:nvPr/>
          </p:nvPicPr>
          <p:blipFill rotWithShape="1">
            <a:blip r:embed="rId3">
              <a:extLst>
                <a:ext uri="{28A0092B-C50C-407E-A947-70E740481C1C}">
                  <a14:useLocalDpi xmlns:a14="http://schemas.microsoft.com/office/drawing/2010/main" val="0"/>
                </a:ext>
              </a:extLst>
            </a:blip>
            <a:srcRect l="11874" t="13238" r="67800" b="69386"/>
            <a:stretch/>
          </p:blipFill>
          <p:spPr>
            <a:xfrm>
              <a:off x="9356267" y="1780369"/>
              <a:ext cx="824219" cy="493200"/>
            </a:xfrm>
            <a:prstGeom prst="rect">
              <a:avLst/>
            </a:prstGeom>
          </p:spPr>
        </p:pic>
        <p:pic>
          <p:nvPicPr>
            <p:cNvPr id="7" name="Graphic 6" descr="Stamp">
              <a:extLst>
                <a:ext uri="{FF2B5EF4-FFF2-40B4-BE49-F238E27FC236}">
                  <a16:creationId xmlns:a16="http://schemas.microsoft.com/office/drawing/2014/main" id="{12CEB098-FA22-4E57-AC22-911887E23B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0486" y="1528826"/>
              <a:ext cx="1440403" cy="1440403"/>
            </a:xfrm>
            <a:prstGeom prst="rect">
              <a:avLst/>
            </a:prstGeom>
          </p:spPr>
        </p:pic>
      </p:grpSp>
      <p:sp>
        <p:nvSpPr>
          <p:cNvPr id="10" name="TextBox 9">
            <a:extLst>
              <a:ext uri="{FF2B5EF4-FFF2-40B4-BE49-F238E27FC236}">
                <a16:creationId xmlns:a16="http://schemas.microsoft.com/office/drawing/2014/main" id="{0E25B327-B0D3-457E-8509-97F70ACFE756}"/>
              </a:ext>
            </a:extLst>
          </p:cNvPr>
          <p:cNvSpPr txBox="1"/>
          <p:nvPr/>
        </p:nvSpPr>
        <p:spPr>
          <a:xfrm>
            <a:off x="1877593" y="2009208"/>
            <a:ext cx="5915449" cy="4154984"/>
          </a:xfrm>
          <a:prstGeom prst="rect">
            <a:avLst/>
          </a:prstGeom>
          <a:noFill/>
        </p:spPr>
        <p:txBody>
          <a:bodyPr wrap="square" rtlCol="0">
            <a:spAutoFit/>
          </a:bodyPr>
          <a:lstStyle/>
          <a:p>
            <a:r>
              <a:rPr lang="en-GB" sz="2400" b="1" dirty="0">
                <a:latin typeface="Bradley Hand ITC" panose="03070402050302030203" pitchFamily="66" charset="0"/>
              </a:rPr>
              <a:t>Dear Mum and Dad,</a:t>
            </a:r>
          </a:p>
          <a:p>
            <a:r>
              <a:rPr lang="en-GB" sz="2400" b="1" dirty="0">
                <a:latin typeface="Bradley Hand ITC" panose="03070402050302030203" pitchFamily="66" charset="0"/>
              </a:rPr>
              <a:t>How are you? I am having a lot of fun with Wolfgang and Mia. Mia’s friends are very nice. As a person Katja is great. She has </a:t>
            </a:r>
            <a:r>
              <a:rPr lang="en-GB" sz="2400" b="1" u="sng" dirty="0">
                <a:latin typeface="Bradley Hand ITC" panose="03070402050302030203" pitchFamily="66" charset="0"/>
              </a:rPr>
              <a:t>violet</a:t>
            </a:r>
            <a:r>
              <a:rPr lang="en-GB" sz="2400" b="1" dirty="0">
                <a:latin typeface="Bradley Hand ITC" panose="03070402050302030203" pitchFamily="66" charset="0"/>
              </a:rPr>
              <a:t> hair  and always wears interesting clothing!</a:t>
            </a:r>
          </a:p>
          <a:p>
            <a:r>
              <a:rPr lang="en-GB" sz="2400" b="1" dirty="0">
                <a:latin typeface="Bradley Hand ITC" panose="03070402050302030203" pitchFamily="66" charset="0"/>
              </a:rPr>
              <a:t>I also like Heidi a lot. She is Wolfgang’s girlfriend and is always friendly. Mia and Wolfgang also showed </a:t>
            </a:r>
            <a:r>
              <a:rPr lang="en-GB" sz="2400" b="1" u="sng" dirty="0">
                <a:latin typeface="Bradley Hand ITC" panose="03070402050302030203" pitchFamily="66" charset="0"/>
              </a:rPr>
              <a:t>me</a:t>
            </a:r>
            <a:r>
              <a:rPr lang="en-GB" sz="2400" b="1" dirty="0">
                <a:latin typeface="Bradley Hand ITC" panose="03070402050302030203" pitchFamily="66" charset="0"/>
              </a:rPr>
              <a:t> family photos.</a:t>
            </a:r>
          </a:p>
          <a:p>
            <a:r>
              <a:rPr lang="en-GB" sz="2400" b="1" dirty="0">
                <a:latin typeface="Bradley Hand ITC" panose="03070402050302030203" pitchFamily="66" charset="0"/>
              </a:rPr>
              <a:t>The kids and their mum have very similar hair and eyes!  See you soon, Andrea</a:t>
            </a:r>
          </a:p>
        </p:txBody>
      </p:sp>
      <p:pic>
        <p:nvPicPr>
          <p:cNvPr id="11" name="Picture 10" descr="A picture containing toy, doll&#10;&#10;Description automatically generated">
            <a:extLst>
              <a:ext uri="{FF2B5EF4-FFF2-40B4-BE49-F238E27FC236}">
                <a16:creationId xmlns:a16="http://schemas.microsoft.com/office/drawing/2014/main" id="{A0DFA1BB-1625-4E10-BA48-325E97DAD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63" y="2858716"/>
            <a:ext cx="1558175" cy="2369626"/>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B8776627-B72A-487D-BCE6-18A60E199C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8738" y="193519"/>
            <a:ext cx="1558175" cy="1070994"/>
          </a:xfrm>
          <a:prstGeom prst="rect">
            <a:avLst/>
          </a:prstGeom>
        </p:spPr>
      </p:pic>
      <p:sp>
        <p:nvSpPr>
          <p:cNvPr id="13" name="Cloud Callout 21">
            <a:extLst>
              <a:ext uri="{FF2B5EF4-FFF2-40B4-BE49-F238E27FC236}">
                <a16:creationId xmlns:a16="http://schemas.microsoft.com/office/drawing/2014/main" id="{D327F0D1-CE3A-41D7-A407-A554BC3D3FC4}"/>
              </a:ext>
            </a:extLst>
          </p:cNvPr>
          <p:cNvSpPr/>
          <p:nvPr/>
        </p:nvSpPr>
        <p:spPr>
          <a:xfrm>
            <a:off x="8181618" y="162032"/>
            <a:ext cx="1053822" cy="899587"/>
          </a:xfrm>
          <a:prstGeom prst="cloudCallout">
            <a:avLst>
              <a:gd name="adj1" fmla="val -112267"/>
              <a:gd name="adj2" fmla="val -18871"/>
            </a:avLst>
          </a:prstGeom>
          <a:solidFill>
            <a:sysClr val="window" lastClr="FFFFFF"/>
          </a:solidFill>
          <a:ln w="12700" cap="flat" cmpd="sng" algn="ctr">
            <a:solidFill>
              <a:srgbClr val="104F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55BA35CC-B4AD-4ACA-A5FA-397793EBA1BC}"/>
              </a:ext>
            </a:extLst>
          </p:cNvPr>
          <p:cNvSpPr txBox="1"/>
          <p:nvPr/>
        </p:nvSpPr>
        <p:spPr>
          <a:xfrm flipH="1">
            <a:off x="3403600" y="6360173"/>
            <a:ext cx="40478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violet – </a:t>
            </a:r>
            <a:r>
              <a:rPr kumimoji="0" lang="en-GB" sz="2400" b="0" i="0" u="none" strike="noStrike" kern="0" cap="none" spc="0" normalizeH="0" baseline="0" noProof="0" dirty="0" err="1">
                <a:ln>
                  <a:noFill/>
                </a:ln>
                <a:effectLst/>
                <a:uLnTx/>
                <a:uFillTx/>
              </a:rPr>
              <a:t>violett</a:t>
            </a:r>
            <a:r>
              <a:rPr kumimoji="0" lang="en-GB" sz="2400" b="0" i="0" u="none" strike="noStrike" kern="0" cap="none" spc="0" normalizeH="0" baseline="0" noProof="0" dirty="0">
                <a:ln>
                  <a:noFill/>
                </a:ln>
                <a:effectLst/>
                <a:uLnTx/>
                <a:uFillTx/>
              </a:rPr>
              <a:t>  me - </a:t>
            </a:r>
            <a:r>
              <a:rPr kumimoji="0" lang="en-GB" sz="2400" b="0" i="0" u="none" strike="noStrike" kern="0" cap="none" spc="0" normalizeH="0" baseline="0" noProof="0" dirty="0" err="1">
                <a:ln>
                  <a:noFill/>
                </a:ln>
                <a:effectLst/>
                <a:uLnTx/>
                <a:uFillTx/>
              </a:rPr>
              <a:t>mir</a:t>
            </a:r>
            <a:endParaRPr kumimoji="0" lang="en-GB" sz="2400" b="0" i="0" u="none" strike="noStrike" kern="0" cap="none" spc="0" normalizeH="0" baseline="0" noProof="0" dirty="0">
              <a:ln>
                <a:noFill/>
              </a:ln>
              <a:effectLst/>
              <a:uLnTx/>
              <a:uFillTx/>
            </a:endParaRPr>
          </a:p>
        </p:txBody>
      </p:sp>
      <p:sp>
        <p:nvSpPr>
          <p:cNvPr id="15" name="Speech Bubble: Rectangle with Corners Rounded 14">
            <a:extLst>
              <a:ext uri="{FF2B5EF4-FFF2-40B4-BE49-F238E27FC236}">
                <a16:creationId xmlns:a16="http://schemas.microsoft.com/office/drawing/2014/main" id="{E911D0AA-EF5C-4403-9989-168CAA5479BD}"/>
              </a:ext>
            </a:extLst>
          </p:cNvPr>
          <p:cNvSpPr/>
          <p:nvPr/>
        </p:nvSpPr>
        <p:spPr>
          <a:xfrm>
            <a:off x="8811685" y="3659933"/>
            <a:ext cx="2780621" cy="2101855"/>
          </a:xfrm>
          <a:prstGeom prst="wedgeRoundRectCallout">
            <a:avLst>
              <a:gd name="adj1" fmla="val -165088"/>
              <a:gd name="adj2" fmla="val 85178"/>
              <a:gd name="adj3" fmla="val 16667"/>
            </a:avLst>
          </a:prstGeom>
          <a:solidFill>
            <a:schemeClr val="accent4">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F0302020204030204"/>
                <a:ea typeface="+mn-ea"/>
                <a:cs typeface="+mn-cs"/>
              </a:rPr>
              <a:t>Violett</a:t>
            </a:r>
            <a:r>
              <a:rPr kumimoji="0" lang="en-GB" sz="2000" b="0" i="0" u="none" strike="noStrike" kern="0" cap="none" spc="0" normalizeH="0" baseline="0" noProof="0" dirty="0">
                <a:ln>
                  <a:noFill/>
                </a:ln>
                <a:effectLst/>
                <a:uLnTx/>
                <a:uFillTx/>
                <a:latin typeface="Century Gothic" panose="020F0302020204030204"/>
                <a:ea typeface="+mn-ea"/>
                <a:cs typeface="+mn-cs"/>
              </a:rPr>
              <a:t> will need an ending to match plural </a:t>
            </a:r>
            <a:r>
              <a:rPr kumimoji="0" lang="en-GB" sz="2000" b="1" i="0" u="none" strike="noStrike" kern="0" cap="none" spc="0" normalizeH="0" baseline="0" noProof="0" dirty="0" err="1">
                <a:ln>
                  <a:noFill/>
                </a:ln>
                <a:effectLst/>
                <a:uLnTx/>
                <a:uFillTx/>
                <a:latin typeface="Century Gothic" panose="020F0302020204030204"/>
                <a:ea typeface="+mn-ea"/>
                <a:cs typeface="+mn-cs"/>
              </a:rPr>
              <a:t>Haare</a:t>
            </a:r>
            <a:r>
              <a:rPr kumimoji="0" lang="en-GB" sz="2000" b="0" i="0" u="none" strike="noStrike" kern="0" cap="none" spc="0" normalizeH="0" baseline="0" noProof="0" dirty="0">
                <a:ln>
                  <a:noFill/>
                </a:ln>
                <a:effectLst/>
                <a:uLnTx/>
                <a:uFillTx/>
                <a:latin typeface="Century Gothic" panose="020F030202020403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Century Gothic" panose="020F0302020204030204"/>
                <a:ea typeface="+mn-ea"/>
                <a:cs typeface="+mn-cs"/>
              </a:rPr>
              <a:t>Note: Ich </a:t>
            </a:r>
            <a:r>
              <a:rPr kumimoji="0" lang="en-GB" sz="2000" b="0" i="0" u="none" strike="noStrike" kern="0" cap="none" spc="0" normalizeH="0" baseline="0" noProof="0" dirty="0" err="1">
                <a:ln>
                  <a:noFill/>
                </a:ln>
                <a:effectLst/>
                <a:uLnTx/>
                <a:uFillTx/>
                <a:latin typeface="Century Gothic" panose="020F0302020204030204"/>
                <a:ea typeface="+mn-ea"/>
                <a:cs typeface="+mn-cs"/>
              </a:rPr>
              <a:t>habe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grün</a:t>
            </a:r>
            <a:r>
              <a:rPr kumimoji="0" lang="en-GB" sz="2000" b="1" i="0" u="none" strike="noStrike" kern="0" cap="none" spc="0" normalizeH="0" baseline="0" noProof="0" dirty="0" err="1">
                <a:ln>
                  <a:noFill/>
                </a:ln>
                <a:effectLst/>
                <a:uLnTx/>
                <a:uFillTx/>
                <a:latin typeface="Century Gothic" panose="020F0302020204030204"/>
                <a:ea typeface="+mn-ea"/>
                <a:cs typeface="+mn-cs"/>
              </a:rPr>
              <a:t>e</a:t>
            </a:r>
            <a:r>
              <a:rPr kumimoji="0" lang="en-GB" sz="2000" b="0" i="0" u="none" strike="noStrike" kern="0" cap="none" spc="0" normalizeH="0" baseline="0" noProof="0" dirty="0">
                <a:ln>
                  <a:noFill/>
                </a:ln>
                <a:effectLst/>
                <a:uLnTx/>
                <a:uFillTx/>
                <a:latin typeface="Century Gothic" panose="020F0302020204030204"/>
                <a:ea typeface="+mn-ea"/>
                <a:cs typeface="+mn-cs"/>
              </a:rPr>
              <a:t> </a:t>
            </a:r>
            <a:r>
              <a:rPr kumimoji="0" lang="en-GB" sz="2000" b="0" i="0" u="none" strike="noStrike" kern="0" cap="none" spc="0" normalizeH="0" baseline="0" noProof="0" dirty="0" err="1">
                <a:ln>
                  <a:noFill/>
                </a:ln>
                <a:effectLst/>
                <a:uLnTx/>
                <a:uFillTx/>
                <a:latin typeface="Century Gothic" panose="020F0302020204030204"/>
                <a:ea typeface="+mn-ea"/>
                <a:cs typeface="+mn-cs"/>
              </a:rPr>
              <a:t>Augen</a:t>
            </a:r>
            <a:r>
              <a:rPr kumimoji="0" lang="en-GB" sz="2000" b="0" i="0" u="none" strike="noStrike" kern="0" cap="none" spc="0" normalizeH="0" baseline="0" noProof="0" dirty="0">
                <a:ln>
                  <a:noFill/>
                </a:ln>
                <a:effectLst/>
                <a:uLnTx/>
                <a:uFillTx/>
                <a:latin typeface="Century Gothic" panose="020F0302020204030204"/>
                <a:ea typeface="+mn-ea"/>
                <a:cs typeface="+mn-cs"/>
              </a:rPr>
              <a:t>.</a:t>
            </a:r>
          </a:p>
        </p:txBody>
      </p:sp>
      <p:sp>
        <p:nvSpPr>
          <p:cNvPr id="16" name="Rounded Rectangle 11">
            <a:extLst>
              <a:ext uri="{FF2B5EF4-FFF2-40B4-BE49-F238E27FC236}">
                <a16:creationId xmlns:a16="http://schemas.microsoft.com/office/drawing/2014/main" id="{F343C967-A2A8-4505-B15E-045D021E12E4}"/>
              </a:ext>
            </a:extLst>
          </p:cNvPr>
          <p:cNvSpPr/>
          <p:nvPr/>
        </p:nvSpPr>
        <p:spPr>
          <a:xfrm>
            <a:off x="10508974" y="247046"/>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5599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4406-EA53-449D-AC44-E330F9C5492D}"/>
              </a:ext>
            </a:extLst>
          </p:cNvPr>
          <p:cNvSpPr>
            <a:spLocks noGrp="1"/>
          </p:cNvSpPr>
          <p:nvPr>
            <p:ph type="title"/>
          </p:nvPr>
        </p:nvSpPr>
        <p:spPr/>
        <p:txBody>
          <a:bodyPr>
            <a:noAutofit/>
          </a:bodyPr>
          <a:lstStyle/>
          <a:p>
            <a:r>
              <a:rPr lang="en-GB" sz="2400" b="1" dirty="0">
                <a:solidFill>
                  <a:schemeClr val="bg1"/>
                </a:solidFill>
              </a:rPr>
              <a:t>eine </a:t>
            </a:r>
            <a:r>
              <a:rPr lang="en-GB" sz="2400" b="1" dirty="0" err="1">
                <a:solidFill>
                  <a:schemeClr val="bg1"/>
                </a:solidFill>
              </a:rPr>
              <a:t>Postkarte</a:t>
            </a:r>
            <a:r>
              <a:rPr lang="en-GB" sz="2400" b="1" dirty="0">
                <a:solidFill>
                  <a:schemeClr val="bg1"/>
                </a:solidFill>
              </a:rPr>
              <a:t> </a:t>
            </a:r>
            <a:r>
              <a:rPr lang="en-GB" sz="2400" b="1" dirty="0" err="1">
                <a:solidFill>
                  <a:schemeClr val="bg1"/>
                </a:solidFill>
              </a:rPr>
              <a:t>aus</a:t>
            </a:r>
            <a:r>
              <a:rPr lang="en-GB" sz="2400" b="1" dirty="0">
                <a:solidFill>
                  <a:schemeClr val="bg1"/>
                </a:solidFill>
              </a:rPr>
              <a:t> Berlin</a:t>
            </a:r>
            <a:endParaRPr lang="en-GB" sz="2400" dirty="0"/>
          </a:p>
        </p:txBody>
      </p:sp>
      <p:sp>
        <p:nvSpPr>
          <p:cNvPr id="3" name="TextBox 2">
            <a:extLst>
              <a:ext uri="{FF2B5EF4-FFF2-40B4-BE49-F238E27FC236}">
                <a16:creationId xmlns:a16="http://schemas.microsoft.com/office/drawing/2014/main" id="{00063A4B-26D3-4417-A505-CAFA65CD12AF}"/>
              </a:ext>
            </a:extLst>
          </p:cNvPr>
          <p:cNvSpPr txBox="1"/>
          <p:nvPr/>
        </p:nvSpPr>
        <p:spPr>
          <a:xfrm>
            <a:off x="179999" y="1296000"/>
            <a:ext cx="1136852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effectLst/>
                <a:uLnTx/>
                <a:uFillTx/>
              </a:rPr>
              <a:t>Wolfgang </a:t>
            </a:r>
            <a:r>
              <a:rPr kumimoji="0" lang="en-US" sz="2200" b="0" i="0" u="none" strike="noStrike" kern="0" cap="none" spc="0" normalizeH="0" baseline="0" noProof="0" dirty="0" err="1">
                <a:ln>
                  <a:noFill/>
                </a:ln>
                <a:effectLst/>
                <a:uLnTx/>
                <a:uFillTx/>
              </a:rPr>
              <a:t>versteht</a:t>
            </a:r>
            <a:r>
              <a:rPr kumimoji="0" lang="en-US" sz="2200" b="0" i="0" u="none" strike="noStrike" kern="0" cap="none" spc="0" normalizeH="0" baseline="0" noProof="0" dirty="0">
                <a:ln>
                  <a:noFill/>
                </a:ln>
                <a:effectLst/>
                <a:uLnTx/>
                <a:uFillTx/>
              </a:rPr>
              <a:t> Andreas </a:t>
            </a:r>
            <a:r>
              <a:rPr kumimoji="0" lang="en-US" sz="2200" b="0" i="0" u="none" strike="noStrike" kern="0" cap="none" spc="0" normalizeH="0" baseline="0" noProof="0" dirty="0" err="1">
                <a:ln>
                  <a:noFill/>
                </a:ln>
                <a:effectLst/>
                <a:uLnTx/>
                <a:uFillTx/>
              </a:rPr>
              <a:t>Postkarte</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nicht</a:t>
            </a:r>
            <a:r>
              <a:rPr kumimoji="0" lang="en-US" sz="2200" b="0" i="0" u="none" strike="noStrike" kern="0" cap="none" spc="0" normalizeH="0" baseline="0" noProof="0" dirty="0">
                <a:ln>
                  <a:noFill/>
                </a:ln>
                <a:effectLst/>
                <a:uLnTx/>
                <a:uFillTx/>
              </a:rPr>
              <a:t>. </a:t>
            </a:r>
            <a:r>
              <a:rPr kumimoji="0" lang="en-US" sz="2200" b="0" i="0" u="none" strike="noStrike" kern="0" cap="none" spc="0" normalizeH="0" baseline="0" noProof="0" dirty="0" err="1">
                <a:ln>
                  <a:noFill/>
                </a:ln>
                <a:effectLst/>
                <a:uLnTx/>
                <a:uFillTx/>
              </a:rPr>
              <a:t>Kannst</a:t>
            </a:r>
            <a:r>
              <a:rPr kumimoji="0" lang="en-US" sz="2200" b="0" i="0" u="none" strike="noStrike" kern="0" cap="none" spc="0" normalizeH="0" baseline="0" noProof="0" dirty="0">
                <a:ln>
                  <a:noFill/>
                </a:ln>
                <a:effectLst/>
                <a:uLnTx/>
                <a:uFillTx/>
              </a:rPr>
              <a:t> du </a:t>
            </a:r>
            <a:r>
              <a:rPr kumimoji="0" lang="en-US" sz="2200" b="0" i="0" u="none" strike="noStrike" kern="0" cap="none" spc="0" normalizeH="0" baseline="0" noProof="0" dirty="0" err="1">
                <a:ln>
                  <a:noFill/>
                </a:ln>
                <a:effectLst/>
                <a:uLnTx/>
                <a:uFillTx/>
              </a:rPr>
              <a:t>sie</a:t>
            </a:r>
            <a:r>
              <a:rPr kumimoji="0" lang="en-US" sz="2200" b="0" i="0" u="none" strike="noStrike" kern="0" cap="none" spc="0" normalizeH="0" baseline="0" noProof="0" dirty="0">
                <a:ln>
                  <a:noFill/>
                </a:ln>
                <a:effectLst/>
                <a:uLnTx/>
                <a:uFillTx/>
              </a:rPr>
              <a:t> auf Deutsch </a:t>
            </a:r>
            <a:r>
              <a:rPr kumimoji="0" lang="en-US" sz="2200" b="0" i="0" u="none" strike="noStrike" kern="0" cap="none" spc="0" normalizeH="0" baseline="0" noProof="0" dirty="0" err="1">
                <a:ln>
                  <a:noFill/>
                </a:ln>
                <a:effectLst/>
                <a:uLnTx/>
                <a:uFillTx/>
              </a:rPr>
              <a:t>schreiben</a:t>
            </a:r>
            <a:r>
              <a:rPr kumimoji="0" lang="en-US" sz="2200" b="0" i="0" u="none" strike="noStrike" kern="0" cap="none" spc="0" normalizeH="0" baseline="0" noProof="0" dirty="0">
                <a:ln>
                  <a:noFill/>
                </a:ln>
                <a:effectLst/>
                <a:uLnTx/>
                <a:uFillTx/>
              </a:rPr>
              <a:t>?</a:t>
            </a:r>
          </a:p>
        </p:txBody>
      </p:sp>
      <p:grpSp>
        <p:nvGrpSpPr>
          <p:cNvPr id="4" name="Group 3">
            <a:extLst>
              <a:ext uri="{FF2B5EF4-FFF2-40B4-BE49-F238E27FC236}">
                <a16:creationId xmlns:a16="http://schemas.microsoft.com/office/drawing/2014/main" id="{A0CA2B91-CDD1-4212-8562-7585BBC48BCC}"/>
              </a:ext>
            </a:extLst>
          </p:cNvPr>
          <p:cNvGrpSpPr/>
          <p:nvPr/>
        </p:nvGrpSpPr>
        <p:grpSpPr>
          <a:xfrm>
            <a:off x="1652236" y="1757665"/>
            <a:ext cx="10102574" cy="4517369"/>
            <a:chOff x="1518315" y="1528826"/>
            <a:chExt cx="10102574" cy="4517369"/>
          </a:xfrm>
        </p:grpSpPr>
        <p:grpSp>
          <p:nvGrpSpPr>
            <p:cNvPr id="5" name="Group 4">
              <a:extLst>
                <a:ext uri="{FF2B5EF4-FFF2-40B4-BE49-F238E27FC236}">
                  <a16:creationId xmlns:a16="http://schemas.microsoft.com/office/drawing/2014/main" id="{D426F423-E76F-4F2B-B132-A2F7DD5D53DF}"/>
                </a:ext>
              </a:extLst>
            </p:cNvPr>
            <p:cNvGrpSpPr/>
            <p:nvPr/>
          </p:nvGrpSpPr>
          <p:grpSpPr>
            <a:xfrm>
              <a:off x="1518315" y="1583187"/>
              <a:ext cx="10102574" cy="4463008"/>
              <a:chOff x="3867428" y="1531290"/>
              <a:chExt cx="8748050" cy="4396619"/>
            </a:xfrm>
          </p:grpSpPr>
          <p:sp>
            <p:nvSpPr>
              <p:cNvPr id="8" name="Rectangle 7">
                <a:extLst>
                  <a:ext uri="{FF2B5EF4-FFF2-40B4-BE49-F238E27FC236}">
                    <a16:creationId xmlns:a16="http://schemas.microsoft.com/office/drawing/2014/main" id="{73BB9982-AE90-41ED-9773-677BAA0782F5}"/>
                  </a:ext>
                </a:extLst>
              </p:cNvPr>
              <p:cNvSpPr/>
              <p:nvPr/>
            </p:nvSpPr>
            <p:spPr>
              <a:xfrm>
                <a:off x="3867428" y="1531290"/>
                <a:ext cx="8748050" cy="4396619"/>
              </a:xfrm>
              <a:prstGeom prst="rect">
                <a:avLst/>
              </a:prstGeom>
              <a:solidFill>
                <a:srgbClr val="FFF4E7"/>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Bradley Hand" pitchFamily="2" charset="77"/>
                  <a:ea typeface="+mn-ea"/>
                  <a:cs typeface="+mn-cs"/>
                </a:endParaRPr>
              </a:p>
            </p:txBody>
          </p:sp>
          <p:cxnSp>
            <p:nvCxnSpPr>
              <p:cNvPr id="9" name="Straight Connector 8">
                <a:extLst>
                  <a:ext uri="{FF2B5EF4-FFF2-40B4-BE49-F238E27FC236}">
                    <a16:creationId xmlns:a16="http://schemas.microsoft.com/office/drawing/2014/main" id="{6771EC65-6203-4D2F-9A27-FA147B16B1DB}"/>
                  </a:ext>
                </a:extLst>
              </p:cNvPr>
              <p:cNvCxnSpPr/>
              <p:nvPr/>
            </p:nvCxnSpPr>
            <p:spPr>
              <a:xfrm>
                <a:off x="9241828" y="1725539"/>
                <a:ext cx="0" cy="4008120"/>
              </a:xfrm>
              <a:prstGeom prst="line">
                <a:avLst/>
              </a:prstGeom>
              <a:noFill/>
              <a:ln w="6350" cap="flat" cmpd="sng" algn="ctr">
                <a:solidFill>
                  <a:srgbClr val="115076"/>
                </a:solidFill>
                <a:prstDash val="solid"/>
                <a:miter lim="800000"/>
              </a:ln>
              <a:effectLst/>
            </p:spPr>
          </p:cxnSp>
        </p:grpSp>
        <p:pic>
          <p:nvPicPr>
            <p:cNvPr id="6" name="Picture 5" descr="A close up of a sign&#10;&#10;Description automatically generated">
              <a:extLst>
                <a:ext uri="{FF2B5EF4-FFF2-40B4-BE49-F238E27FC236}">
                  <a16:creationId xmlns:a16="http://schemas.microsoft.com/office/drawing/2014/main" id="{FF77A507-B0B8-45BB-925C-49837426BB41}"/>
                </a:ext>
              </a:extLst>
            </p:cNvPr>
            <p:cNvPicPr>
              <a:picLocks noChangeAspect="1"/>
            </p:cNvPicPr>
            <p:nvPr/>
          </p:nvPicPr>
          <p:blipFill rotWithShape="1">
            <a:blip r:embed="rId2">
              <a:extLst>
                <a:ext uri="{28A0092B-C50C-407E-A947-70E740481C1C}">
                  <a14:useLocalDpi xmlns:a14="http://schemas.microsoft.com/office/drawing/2010/main" val="0"/>
                </a:ext>
              </a:extLst>
            </a:blip>
            <a:srcRect l="11874" t="13238" r="67800" b="69386"/>
            <a:stretch/>
          </p:blipFill>
          <p:spPr>
            <a:xfrm>
              <a:off x="9356267" y="1780369"/>
              <a:ext cx="824219" cy="493200"/>
            </a:xfrm>
            <a:prstGeom prst="rect">
              <a:avLst/>
            </a:prstGeom>
          </p:spPr>
        </p:pic>
        <p:pic>
          <p:nvPicPr>
            <p:cNvPr id="7" name="Graphic 6" descr="Stamp">
              <a:extLst>
                <a:ext uri="{FF2B5EF4-FFF2-40B4-BE49-F238E27FC236}">
                  <a16:creationId xmlns:a16="http://schemas.microsoft.com/office/drawing/2014/main" id="{4E8CFCDA-CD38-4652-8ED3-79BD285E33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0486" y="1528826"/>
              <a:ext cx="1440403" cy="1440403"/>
            </a:xfrm>
            <a:prstGeom prst="rect">
              <a:avLst/>
            </a:prstGeom>
          </p:spPr>
        </p:pic>
      </p:grpSp>
      <p:sp>
        <p:nvSpPr>
          <p:cNvPr id="10" name="TextBox 9">
            <a:extLst>
              <a:ext uri="{FF2B5EF4-FFF2-40B4-BE49-F238E27FC236}">
                <a16:creationId xmlns:a16="http://schemas.microsoft.com/office/drawing/2014/main" id="{3C8A1F0B-6EE1-42B5-8DC6-73356A5614B5}"/>
              </a:ext>
            </a:extLst>
          </p:cNvPr>
          <p:cNvSpPr txBox="1"/>
          <p:nvPr/>
        </p:nvSpPr>
        <p:spPr>
          <a:xfrm>
            <a:off x="1765438" y="1986113"/>
            <a:ext cx="5980153" cy="42934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100" b="0" i="0" u="none" strike="noStrike" kern="0" cap="none" spc="0" normalizeH="0" baseline="0" noProof="0" dirty="0">
                <a:ln>
                  <a:noFill/>
                </a:ln>
                <a:effectLst/>
                <a:uLnTx/>
                <a:uFillTx/>
              </a:rPr>
              <a:t>Liebe Vati und Mutti,</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100" b="0" i="0" u="none" strike="noStrike" kern="0" cap="none" spc="0" normalizeH="0" baseline="0" noProof="0" dirty="0">
                <a:ln>
                  <a:noFill/>
                </a:ln>
                <a:effectLst/>
                <a:uLnTx/>
                <a:uFillTx/>
              </a:rPr>
              <a:t>Wie geht’s? Ich habe viel Spaß mit Wolfgang und Mia. Mias Freunde sind sehr nett. Als Person ist Katja ganz toll. Sie hat violette Haare und trägt immer interessante Kleidung!</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100" b="0" i="0" u="none" strike="noStrike" kern="0" cap="none" spc="0" normalizeH="0" baseline="0" noProof="0" dirty="0">
                <a:ln>
                  <a:noFill/>
                </a:ln>
                <a:effectLst/>
                <a:uLnTx/>
                <a:uFillTx/>
              </a:rPr>
              <a:t>Ich mag Heidi auch sehr. Sie ist Wolfgangs Freundin und ist immer freundlich.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100" b="0" i="0" u="none" strike="noStrike" kern="0" cap="none" spc="0" normalizeH="0" baseline="0" noProof="0" dirty="0">
                <a:ln>
                  <a:noFill/>
                </a:ln>
                <a:effectLst/>
                <a:uLnTx/>
                <a:uFillTx/>
              </a:rPr>
              <a:t>Mia und Wolfgang haben mir auch Familienfotos gezeigt. Die Kinder und ihre Mutter haben ganz ähnliche Haare und Augen!  Bis bald, Andrea</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2100" b="0" i="0" u="none" strike="noStrike" kern="0" cap="none" spc="0" normalizeH="0" baseline="0" noProof="0" dirty="0">
                <a:ln>
                  <a:noFill/>
                </a:ln>
                <a:effectLst/>
                <a:uLnTx/>
                <a:uFillTx/>
              </a:rPr>
              <a:t> </a:t>
            </a:r>
          </a:p>
        </p:txBody>
      </p:sp>
      <p:pic>
        <p:nvPicPr>
          <p:cNvPr id="11" name="Picture 10" descr="A picture containing toy, doll&#10;&#10;Description automatically generated">
            <a:extLst>
              <a:ext uri="{FF2B5EF4-FFF2-40B4-BE49-F238E27FC236}">
                <a16:creationId xmlns:a16="http://schemas.microsoft.com/office/drawing/2014/main" id="{6A61051D-1FCA-47F1-9778-E56FD649D9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3" y="2858716"/>
            <a:ext cx="1558175" cy="2369626"/>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A5D26585-6F4C-40AF-BBEA-C24857E92C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8738" y="193519"/>
            <a:ext cx="1558175" cy="1070994"/>
          </a:xfrm>
          <a:prstGeom prst="rect">
            <a:avLst/>
          </a:prstGeom>
        </p:spPr>
      </p:pic>
      <p:sp>
        <p:nvSpPr>
          <p:cNvPr id="13" name="Cloud Callout 21">
            <a:extLst>
              <a:ext uri="{FF2B5EF4-FFF2-40B4-BE49-F238E27FC236}">
                <a16:creationId xmlns:a16="http://schemas.microsoft.com/office/drawing/2014/main" id="{6271981F-432C-4827-949F-ADF0D89DE65D}"/>
              </a:ext>
            </a:extLst>
          </p:cNvPr>
          <p:cNvSpPr/>
          <p:nvPr/>
        </p:nvSpPr>
        <p:spPr>
          <a:xfrm>
            <a:off x="8181618" y="162032"/>
            <a:ext cx="1053822" cy="899587"/>
          </a:xfrm>
          <a:prstGeom prst="cloudCallout">
            <a:avLst>
              <a:gd name="adj1" fmla="val -112267"/>
              <a:gd name="adj2" fmla="val -18871"/>
            </a:avLst>
          </a:prstGeom>
          <a:solidFill>
            <a:sysClr val="window" lastClr="FFFFFF"/>
          </a:solidFill>
          <a:ln w="12700" cap="flat" cmpd="sng" algn="ctr">
            <a:solidFill>
              <a:srgbClr val="104F7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E98D2C91-F486-43CA-8856-57F7532EA5DA}"/>
              </a:ext>
            </a:extLst>
          </p:cNvPr>
          <p:cNvSpPr txBox="1"/>
          <p:nvPr/>
        </p:nvSpPr>
        <p:spPr>
          <a:xfrm flipH="1">
            <a:off x="1241167" y="6413610"/>
            <a:ext cx="40478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rPr>
              <a:t>violet – </a:t>
            </a:r>
            <a:r>
              <a:rPr kumimoji="0" lang="en-GB" sz="2400" b="0" i="0" u="none" strike="noStrike" kern="0" cap="none" spc="0" normalizeH="0" baseline="0" noProof="0" dirty="0" err="1">
                <a:ln>
                  <a:noFill/>
                </a:ln>
                <a:effectLst/>
                <a:uLnTx/>
                <a:uFillTx/>
              </a:rPr>
              <a:t>violett</a:t>
            </a:r>
            <a:r>
              <a:rPr kumimoji="0" lang="en-GB" sz="2400" b="0" i="0" u="none" strike="noStrike" kern="0" cap="none" spc="0" normalizeH="0" baseline="0" noProof="0" dirty="0">
                <a:ln>
                  <a:noFill/>
                </a:ln>
                <a:effectLst/>
                <a:uLnTx/>
                <a:uFillTx/>
              </a:rPr>
              <a:t>  me - mir</a:t>
            </a:r>
          </a:p>
        </p:txBody>
      </p:sp>
      <p:sp>
        <p:nvSpPr>
          <p:cNvPr id="15" name="Rounded Rectangle 11">
            <a:extLst>
              <a:ext uri="{FF2B5EF4-FFF2-40B4-BE49-F238E27FC236}">
                <a16:creationId xmlns:a16="http://schemas.microsoft.com/office/drawing/2014/main" id="{C6A7A55B-C661-4E6F-8141-C815C5199372}"/>
              </a:ext>
            </a:extLst>
          </p:cNvPr>
          <p:cNvSpPr/>
          <p:nvPr/>
        </p:nvSpPr>
        <p:spPr>
          <a:xfrm>
            <a:off x="10508974" y="247046"/>
            <a:ext cx="1448353"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344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3E5F4-5EC1-4F50-B2A0-DBD53466F76A}"/>
              </a:ext>
            </a:extLst>
          </p:cNvPr>
          <p:cNvSpPr>
            <a:spLocks noGrp="1"/>
          </p:cNvSpPr>
          <p:nvPr>
            <p:ph type="title"/>
          </p:nvPr>
        </p:nvSpPr>
        <p:spPr/>
        <p:txBody>
          <a:bodyPr>
            <a:normAutofit/>
          </a:bodyPr>
          <a:lstStyle/>
          <a:p>
            <a:r>
              <a:rPr lang="en-GB" sz="2800" dirty="0" err="1"/>
              <a:t>Wer</a:t>
            </a:r>
            <a:r>
              <a:rPr lang="en-GB" sz="2800" dirty="0"/>
              <a:t> bin ich?</a:t>
            </a:r>
          </a:p>
        </p:txBody>
      </p:sp>
      <p:sp>
        <p:nvSpPr>
          <p:cNvPr id="4" name="Rectangle 3">
            <a:extLst>
              <a:ext uri="{FF2B5EF4-FFF2-40B4-BE49-F238E27FC236}">
                <a16:creationId xmlns:a16="http://schemas.microsoft.com/office/drawing/2014/main" id="{DC54AA32-004E-47F7-A6D8-0E9A9B8CA2CC}"/>
              </a:ext>
            </a:extLst>
          </p:cNvPr>
          <p:cNvSpPr/>
          <p:nvPr/>
        </p:nvSpPr>
        <p:spPr>
          <a:xfrm>
            <a:off x="366160" y="122798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65B40846-EFA1-4FAD-B53E-A0E46A1CB840}"/>
              </a:ext>
            </a:extLst>
          </p:cNvPr>
          <p:cNvSpPr/>
          <p:nvPr/>
        </p:nvSpPr>
        <p:spPr>
          <a:xfrm>
            <a:off x="2115984" y="122798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C8CFC2FF-6C9C-490F-8F9E-60D50DE23C02}"/>
              </a:ext>
            </a:extLst>
          </p:cNvPr>
          <p:cNvSpPr/>
          <p:nvPr/>
        </p:nvSpPr>
        <p:spPr>
          <a:xfrm>
            <a:off x="3902784" y="122798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13836E4B-633E-4D42-A24D-BDD285870191}"/>
              </a:ext>
            </a:extLst>
          </p:cNvPr>
          <p:cNvSpPr/>
          <p:nvPr/>
        </p:nvSpPr>
        <p:spPr>
          <a:xfrm>
            <a:off x="5689584" y="122798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1C77D1F1-7E88-40FB-B296-CD3806A3529D}"/>
              </a:ext>
            </a:extLst>
          </p:cNvPr>
          <p:cNvSpPr/>
          <p:nvPr/>
        </p:nvSpPr>
        <p:spPr>
          <a:xfrm>
            <a:off x="330192" y="3023428"/>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97B9965D-16DD-45CF-96AF-2D2C22D7215A}"/>
              </a:ext>
            </a:extLst>
          </p:cNvPr>
          <p:cNvSpPr/>
          <p:nvPr/>
        </p:nvSpPr>
        <p:spPr>
          <a:xfrm>
            <a:off x="2115984" y="3025632"/>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F1E3BEF1-BD52-4653-95A6-C2712D25AF7B}"/>
              </a:ext>
            </a:extLst>
          </p:cNvPr>
          <p:cNvSpPr/>
          <p:nvPr/>
        </p:nvSpPr>
        <p:spPr>
          <a:xfrm>
            <a:off x="3902784" y="3023428"/>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A9E52B7E-3F71-4BAD-AC3F-BF5F74B27C92}"/>
              </a:ext>
            </a:extLst>
          </p:cNvPr>
          <p:cNvSpPr/>
          <p:nvPr/>
        </p:nvSpPr>
        <p:spPr>
          <a:xfrm>
            <a:off x="5689584" y="3023428"/>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F1FD390-A01F-4022-B2EB-DD7AE6D4EADB}"/>
              </a:ext>
            </a:extLst>
          </p:cNvPr>
          <p:cNvSpPr/>
          <p:nvPr/>
        </p:nvSpPr>
        <p:spPr>
          <a:xfrm>
            <a:off x="5689584" y="481887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5CB18C23-2EA3-47F8-BBC5-D67F7C5E4C30}"/>
              </a:ext>
            </a:extLst>
          </p:cNvPr>
          <p:cNvSpPr/>
          <p:nvPr/>
        </p:nvSpPr>
        <p:spPr>
          <a:xfrm>
            <a:off x="3902784" y="481887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DFA93D09-AA45-4FA6-B8BF-97B9F408DE2E}"/>
              </a:ext>
            </a:extLst>
          </p:cNvPr>
          <p:cNvSpPr/>
          <p:nvPr/>
        </p:nvSpPr>
        <p:spPr>
          <a:xfrm>
            <a:off x="2115984" y="481887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DDCB8A74-43F7-4B67-9CC7-797EE2609124}"/>
              </a:ext>
            </a:extLst>
          </p:cNvPr>
          <p:cNvSpPr/>
          <p:nvPr/>
        </p:nvSpPr>
        <p:spPr>
          <a:xfrm>
            <a:off x="329184" y="4818873"/>
            <a:ext cx="1440000" cy="1440000"/>
          </a:xfrm>
          <a:prstGeom prst="rect">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entury Gothic" panose="020F0302020204030204"/>
              <a:ea typeface="+mn-ea"/>
              <a:cs typeface="+mn-cs"/>
            </a:endParaRPr>
          </a:p>
        </p:txBody>
      </p:sp>
      <p:pic>
        <p:nvPicPr>
          <p:cNvPr id="16" name="Picture 15">
            <a:extLst>
              <a:ext uri="{FF2B5EF4-FFF2-40B4-BE49-F238E27FC236}">
                <a16:creationId xmlns:a16="http://schemas.microsoft.com/office/drawing/2014/main" id="{1D483E36-7A82-43D1-846B-0275A503C0B1}"/>
              </a:ext>
            </a:extLst>
          </p:cNvPr>
          <p:cNvPicPr>
            <a:picLocks noChangeAspect="1"/>
          </p:cNvPicPr>
          <p:nvPr/>
        </p:nvPicPr>
        <p:blipFill>
          <a:blip r:embed="rId3"/>
          <a:stretch>
            <a:fillRect/>
          </a:stretch>
        </p:blipFill>
        <p:spPr>
          <a:xfrm>
            <a:off x="522241" y="1451008"/>
            <a:ext cx="1127837" cy="1285403"/>
          </a:xfrm>
          <a:prstGeom prst="rect">
            <a:avLst/>
          </a:prstGeom>
        </p:spPr>
      </p:pic>
      <p:pic>
        <p:nvPicPr>
          <p:cNvPr id="17" name="Picture 16">
            <a:extLst>
              <a:ext uri="{FF2B5EF4-FFF2-40B4-BE49-F238E27FC236}">
                <a16:creationId xmlns:a16="http://schemas.microsoft.com/office/drawing/2014/main" id="{3900F549-521F-4C2A-9EC7-E4D52A591927}"/>
              </a:ext>
            </a:extLst>
          </p:cNvPr>
          <p:cNvPicPr>
            <a:picLocks noChangeAspect="1"/>
          </p:cNvPicPr>
          <p:nvPr/>
        </p:nvPicPr>
        <p:blipFill>
          <a:blip r:embed="rId4"/>
          <a:stretch>
            <a:fillRect/>
          </a:stretch>
        </p:blipFill>
        <p:spPr>
          <a:xfrm>
            <a:off x="5790742" y="3316320"/>
            <a:ext cx="1230122" cy="1147108"/>
          </a:xfrm>
          <a:prstGeom prst="rect">
            <a:avLst/>
          </a:prstGeom>
        </p:spPr>
      </p:pic>
      <p:pic>
        <p:nvPicPr>
          <p:cNvPr id="18" name="Picture 17">
            <a:extLst>
              <a:ext uri="{FF2B5EF4-FFF2-40B4-BE49-F238E27FC236}">
                <a16:creationId xmlns:a16="http://schemas.microsoft.com/office/drawing/2014/main" id="{619CEA69-60B1-47F7-8CFB-C51427ACFEF4}"/>
              </a:ext>
            </a:extLst>
          </p:cNvPr>
          <p:cNvPicPr>
            <a:picLocks noChangeAspect="1"/>
          </p:cNvPicPr>
          <p:nvPr/>
        </p:nvPicPr>
        <p:blipFill>
          <a:blip r:embed="rId5"/>
          <a:stretch>
            <a:fillRect/>
          </a:stretch>
        </p:blipFill>
        <p:spPr>
          <a:xfrm>
            <a:off x="4041731" y="1261019"/>
            <a:ext cx="1162105" cy="1440000"/>
          </a:xfrm>
          <a:prstGeom prst="rect">
            <a:avLst/>
          </a:prstGeom>
        </p:spPr>
      </p:pic>
      <p:pic>
        <p:nvPicPr>
          <p:cNvPr id="19" name="Picture 18">
            <a:extLst>
              <a:ext uri="{FF2B5EF4-FFF2-40B4-BE49-F238E27FC236}">
                <a16:creationId xmlns:a16="http://schemas.microsoft.com/office/drawing/2014/main" id="{213ED0FF-5137-4BC3-8BAA-26E6A30D4D02}"/>
              </a:ext>
            </a:extLst>
          </p:cNvPr>
          <p:cNvPicPr>
            <a:picLocks noChangeAspect="1"/>
          </p:cNvPicPr>
          <p:nvPr/>
        </p:nvPicPr>
        <p:blipFill>
          <a:blip r:embed="rId6"/>
          <a:stretch>
            <a:fillRect/>
          </a:stretch>
        </p:blipFill>
        <p:spPr>
          <a:xfrm>
            <a:off x="2220923" y="3044078"/>
            <a:ext cx="1230122" cy="1439162"/>
          </a:xfrm>
          <a:prstGeom prst="rect">
            <a:avLst/>
          </a:prstGeom>
        </p:spPr>
      </p:pic>
      <p:pic>
        <p:nvPicPr>
          <p:cNvPr id="20" name="Picture 19">
            <a:extLst>
              <a:ext uri="{FF2B5EF4-FFF2-40B4-BE49-F238E27FC236}">
                <a16:creationId xmlns:a16="http://schemas.microsoft.com/office/drawing/2014/main" id="{71531C6F-ED14-48D1-8F95-55AA699DDFA2}"/>
              </a:ext>
            </a:extLst>
          </p:cNvPr>
          <p:cNvPicPr>
            <a:picLocks noChangeAspect="1"/>
          </p:cNvPicPr>
          <p:nvPr/>
        </p:nvPicPr>
        <p:blipFill>
          <a:blip r:embed="rId7"/>
          <a:stretch>
            <a:fillRect/>
          </a:stretch>
        </p:blipFill>
        <p:spPr>
          <a:xfrm>
            <a:off x="5855525" y="1327789"/>
            <a:ext cx="1194353" cy="1440000"/>
          </a:xfrm>
          <a:prstGeom prst="rect">
            <a:avLst/>
          </a:prstGeom>
        </p:spPr>
      </p:pic>
      <p:pic>
        <p:nvPicPr>
          <p:cNvPr id="21" name="Picture 20">
            <a:extLst>
              <a:ext uri="{FF2B5EF4-FFF2-40B4-BE49-F238E27FC236}">
                <a16:creationId xmlns:a16="http://schemas.microsoft.com/office/drawing/2014/main" id="{940D220B-EAF0-4853-BDB1-E00D01EE600D}"/>
              </a:ext>
            </a:extLst>
          </p:cNvPr>
          <p:cNvPicPr>
            <a:picLocks noChangeAspect="1"/>
          </p:cNvPicPr>
          <p:nvPr/>
        </p:nvPicPr>
        <p:blipFill>
          <a:blip r:embed="rId8"/>
          <a:stretch>
            <a:fillRect/>
          </a:stretch>
        </p:blipFill>
        <p:spPr>
          <a:xfrm>
            <a:off x="3941140" y="4927216"/>
            <a:ext cx="1313569" cy="1405602"/>
          </a:xfrm>
          <a:prstGeom prst="rect">
            <a:avLst/>
          </a:prstGeom>
        </p:spPr>
      </p:pic>
      <p:pic>
        <p:nvPicPr>
          <p:cNvPr id="22" name="Picture 21">
            <a:extLst>
              <a:ext uri="{FF2B5EF4-FFF2-40B4-BE49-F238E27FC236}">
                <a16:creationId xmlns:a16="http://schemas.microsoft.com/office/drawing/2014/main" id="{E82EDF30-C663-4BD4-977F-223A0EFFAA9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87" b="94068" l="9792" r="89911">
                        <a14:foregroundMark x1="34421" y1="48305" x2="30861" y2="39831"/>
                        <a14:foregroundMark x1="38576" y1="42090" x2="56380" y2="56780"/>
                        <a14:foregroundMark x1="56380" y1="56780" x2="53412" y2="40395"/>
                        <a14:foregroundMark x1="39763" y1="65819" x2="35608" y2="68644"/>
                        <a14:foregroundMark x1="60534" y1="28531" x2="68249" y2="52260"/>
                        <a14:foregroundMark x1="68249" y1="52260" x2="64095" y2="27966"/>
                        <a14:foregroundMark x1="64095" y1="27966" x2="70623" y2="48588"/>
                        <a14:foregroundMark x1="70623" y1="48588" x2="65282" y2="22599"/>
                        <a14:foregroundMark x1="65282" y1="22599" x2="71513" y2="42938"/>
                        <a14:foregroundMark x1="71513" y1="42938" x2="67953" y2="18079"/>
                        <a14:foregroundMark x1="67953" y1="18079" x2="70623" y2="43220"/>
                        <a14:foregroundMark x1="37982" y1="48870" x2="35015" y2="52260"/>
                        <a14:foregroundMark x1="70030" y1="91808" x2="43027" y2="92938"/>
                        <a14:foregroundMark x1="43027" y1="92938" x2="71513" y2="92938"/>
                        <a14:foregroundMark x1="71513" y1="92938" x2="46884" y2="90678"/>
                        <a14:foregroundMark x1="46884" y1="90678" x2="24926" y2="95198"/>
                        <a14:foregroundMark x1="24926" y1="95198" x2="49555" y2="84181"/>
                        <a14:foregroundMark x1="49555" y1="84181" x2="72404" y2="83051"/>
                        <a14:foregroundMark x1="72404" y1="83051" x2="50742" y2="92373"/>
                        <a14:foregroundMark x1="50742" y1="92373" x2="27300" y2="94068"/>
                        <a14:foregroundMark x1="27300" y1="94068" x2="48368" y2="72034"/>
                        <a14:foregroundMark x1="48368" y1="72034" x2="48071" y2="71469"/>
                        <a14:foregroundMark x1="52226" y1="50000" x2="46884" y2="51130"/>
                        <a14:backgroundMark x1="95846" y1="62712" x2="94065" y2="39548"/>
                        <a14:backgroundMark x1="94065" y1="39548" x2="95549" y2="64124"/>
                        <a14:backgroundMark x1="95549" y1="64124" x2="97626" y2="33616"/>
                        <a14:backgroundMark x1="97626" y1="33616" x2="94362" y2="57627"/>
                        <a14:backgroundMark x1="94362" y1="57627" x2="90504" y2="35028"/>
                        <a14:backgroundMark x1="90504" y1="35028" x2="83680" y2="57345"/>
                        <a14:backgroundMark x1="83680" y1="57345" x2="94955" y2="78249"/>
                        <a14:backgroundMark x1="94955" y1="78249" x2="91395" y2="34181"/>
                        <a14:backgroundMark x1="91395" y1="34181" x2="99110" y2="83616"/>
                        <a14:backgroundMark x1="99110" y1="83616" x2="94362" y2="50847"/>
                        <a14:backgroundMark x1="94362" y1="50847" x2="98220" y2="70056"/>
                      </a14:backgroundRemoval>
                    </a14:imgEffect>
                  </a14:imgLayer>
                </a14:imgProps>
              </a:ext>
            </a:extLst>
          </a:blip>
          <a:stretch>
            <a:fillRect/>
          </a:stretch>
        </p:blipFill>
        <p:spPr>
          <a:xfrm>
            <a:off x="3928066" y="2998175"/>
            <a:ext cx="1414718" cy="1490506"/>
          </a:xfrm>
          <a:prstGeom prst="rect">
            <a:avLst/>
          </a:prstGeom>
        </p:spPr>
      </p:pic>
      <p:pic>
        <p:nvPicPr>
          <p:cNvPr id="23" name="Picture 22">
            <a:extLst>
              <a:ext uri="{FF2B5EF4-FFF2-40B4-BE49-F238E27FC236}">
                <a16:creationId xmlns:a16="http://schemas.microsoft.com/office/drawing/2014/main" id="{A9971919-FF16-4387-98FF-C488B99DC50B}"/>
              </a:ext>
            </a:extLst>
          </p:cNvPr>
          <p:cNvPicPr>
            <a:picLocks noChangeAspect="1"/>
          </p:cNvPicPr>
          <p:nvPr/>
        </p:nvPicPr>
        <p:blipFill>
          <a:blip r:embed="rId11"/>
          <a:stretch>
            <a:fillRect/>
          </a:stretch>
        </p:blipFill>
        <p:spPr>
          <a:xfrm>
            <a:off x="5843764" y="4927216"/>
            <a:ext cx="1025975" cy="1250969"/>
          </a:xfrm>
          <a:prstGeom prst="rect">
            <a:avLst/>
          </a:prstGeom>
        </p:spPr>
      </p:pic>
      <p:pic>
        <p:nvPicPr>
          <p:cNvPr id="24" name="Picture 23">
            <a:extLst>
              <a:ext uri="{FF2B5EF4-FFF2-40B4-BE49-F238E27FC236}">
                <a16:creationId xmlns:a16="http://schemas.microsoft.com/office/drawing/2014/main" id="{7736E29B-CDAD-4121-A54C-635B5CEDC113}"/>
              </a:ext>
            </a:extLst>
          </p:cNvPr>
          <p:cNvPicPr>
            <a:picLocks noChangeAspect="1"/>
          </p:cNvPicPr>
          <p:nvPr/>
        </p:nvPicPr>
        <p:blipFill>
          <a:blip r:embed="rId12"/>
          <a:stretch>
            <a:fillRect/>
          </a:stretch>
        </p:blipFill>
        <p:spPr>
          <a:xfrm>
            <a:off x="2154340" y="4836481"/>
            <a:ext cx="1295004" cy="1450405"/>
          </a:xfrm>
          <a:prstGeom prst="rect">
            <a:avLst/>
          </a:prstGeom>
        </p:spPr>
      </p:pic>
      <p:pic>
        <p:nvPicPr>
          <p:cNvPr id="25" name="Picture 24">
            <a:extLst>
              <a:ext uri="{FF2B5EF4-FFF2-40B4-BE49-F238E27FC236}">
                <a16:creationId xmlns:a16="http://schemas.microsoft.com/office/drawing/2014/main" id="{3E8BAE9B-0EAF-48AB-83F5-8E5ED5DA5AF8}"/>
              </a:ext>
            </a:extLst>
          </p:cNvPr>
          <p:cNvPicPr>
            <a:picLocks noChangeAspect="1"/>
          </p:cNvPicPr>
          <p:nvPr/>
        </p:nvPicPr>
        <p:blipFill>
          <a:blip r:embed="rId13"/>
          <a:stretch>
            <a:fillRect/>
          </a:stretch>
        </p:blipFill>
        <p:spPr>
          <a:xfrm>
            <a:off x="2019384" y="1296564"/>
            <a:ext cx="1674206" cy="1368910"/>
          </a:xfrm>
          <a:prstGeom prst="rect">
            <a:avLst/>
          </a:prstGeom>
        </p:spPr>
      </p:pic>
      <p:pic>
        <p:nvPicPr>
          <p:cNvPr id="26" name="Picture 25" descr="A close up of a logo&#10;&#10;Description automatically generated">
            <a:extLst>
              <a:ext uri="{FF2B5EF4-FFF2-40B4-BE49-F238E27FC236}">
                <a16:creationId xmlns:a16="http://schemas.microsoft.com/office/drawing/2014/main" id="{0F856C73-AE4C-49C9-AF9E-B5416AF14C4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5198" t="31423" r="36333" b="29429"/>
          <a:stretch/>
        </p:blipFill>
        <p:spPr>
          <a:xfrm>
            <a:off x="174333" y="3023428"/>
            <a:ext cx="1698211" cy="1605132"/>
          </a:xfrm>
          <a:prstGeom prst="rect">
            <a:avLst/>
          </a:prstGeom>
        </p:spPr>
      </p:pic>
      <p:pic>
        <p:nvPicPr>
          <p:cNvPr id="27" name="Picture 26" descr="A drawing of a cartoon character&#10;&#10;Description automatically generated">
            <a:extLst>
              <a:ext uri="{FF2B5EF4-FFF2-40B4-BE49-F238E27FC236}">
                <a16:creationId xmlns:a16="http://schemas.microsoft.com/office/drawing/2014/main" id="{AE239F2A-6282-4B4C-B55E-802E683923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5049" y="4863581"/>
            <a:ext cx="1068134" cy="1378238"/>
          </a:xfrm>
          <a:prstGeom prst="rect">
            <a:avLst/>
          </a:prstGeom>
        </p:spPr>
      </p:pic>
      <p:sp>
        <p:nvSpPr>
          <p:cNvPr id="28" name="TextBox 27">
            <a:extLst>
              <a:ext uri="{FF2B5EF4-FFF2-40B4-BE49-F238E27FC236}">
                <a16:creationId xmlns:a16="http://schemas.microsoft.com/office/drawing/2014/main" id="{3AD7B8FF-1D37-434A-A81A-5ED8FB1E5333}"/>
              </a:ext>
            </a:extLst>
          </p:cNvPr>
          <p:cNvSpPr txBox="1"/>
          <p:nvPr/>
        </p:nvSpPr>
        <p:spPr>
          <a:xfrm>
            <a:off x="7933186" y="1219341"/>
            <a:ext cx="364074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rPr>
              <a:t>Hat diese Person…?</a:t>
            </a:r>
          </a:p>
        </p:txBody>
      </p:sp>
      <p:sp>
        <p:nvSpPr>
          <p:cNvPr id="29" name="TextBox 28">
            <a:extLst>
              <a:ext uri="{FF2B5EF4-FFF2-40B4-BE49-F238E27FC236}">
                <a16:creationId xmlns:a16="http://schemas.microsoft.com/office/drawing/2014/main" id="{FD395F7A-DE7E-441A-AA2F-18AC594420E5}"/>
              </a:ext>
            </a:extLst>
          </p:cNvPr>
          <p:cNvSpPr txBox="1"/>
          <p:nvPr/>
        </p:nvSpPr>
        <p:spPr>
          <a:xfrm>
            <a:off x="7934654" y="2623454"/>
            <a:ext cx="4131259"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rPr>
              <a:t>Ist er / sie Nummer [5]?</a:t>
            </a:r>
          </a:p>
        </p:txBody>
      </p:sp>
      <p:sp>
        <p:nvSpPr>
          <p:cNvPr id="30" name="TextBox 29">
            <a:extLst>
              <a:ext uri="{FF2B5EF4-FFF2-40B4-BE49-F238E27FC236}">
                <a16:creationId xmlns:a16="http://schemas.microsoft.com/office/drawing/2014/main" id="{1808A087-603E-452E-A313-1B11FB11D121}"/>
              </a:ext>
            </a:extLst>
          </p:cNvPr>
          <p:cNvSpPr txBox="1"/>
          <p:nvPr/>
        </p:nvSpPr>
        <p:spPr>
          <a:xfrm>
            <a:off x="7933186" y="1921397"/>
            <a:ext cx="3897221"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rPr>
              <a:t>Trägt diese Person…?</a:t>
            </a:r>
          </a:p>
        </p:txBody>
      </p:sp>
      <p:sp>
        <p:nvSpPr>
          <p:cNvPr id="31" name="TextBox 30">
            <a:extLst>
              <a:ext uri="{FF2B5EF4-FFF2-40B4-BE49-F238E27FC236}">
                <a16:creationId xmlns:a16="http://schemas.microsoft.com/office/drawing/2014/main" id="{49CF037E-41F0-4828-9D98-395ADA1BD4AB}"/>
              </a:ext>
            </a:extLst>
          </p:cNvPr>
          <p:cNvSpPr txBox="1"/>
          <p:nvPr/>
        </p:nvSpPr>
        <p:spPr>
          <a:xfrm>
            <a:off x="1186825" y="6394889"/>
            <a:ext cx="431881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effectLst/>
                <a:uLnTx/>
                <a:uFillTx/>
              </a:rPr>
              <a:t>eine Brille </a:t>
            </a:r>
            <a:r>
              <a:rPr kumimoji="0" lang="de-DE" sz="2400" b="0" i="0" u="none" strike="noStrike" kern="0" cap="none" spc="0" normalizeH="0" baseline="0" noProof="0" dirty="0">
                <a:ln>
                  <a:noFill/>
                </a:ln>
                <a:effectLst/>
                <a:uLnTx/>
                <a:uFillTx/>
              </a:rPr>
              <a:t>– a pair of glasses</a:t>
            </a:r>
          </a:p>
        </p:txBody>
      </p:sp>
      <p:sp>
        <p:nvSpPr>
          <p:cNvPr id="32" name="TextBox 31">
            <a:extLst>
              <a:ext uri="{FF2B5EF4-FFF2-40B4-BE49-F238E27FC236}">
                <a16:creationId xmlns:a16="http://schemas.microsoft.com/office/drawing/2014/main" id="{1C9C0ACE-A887-4210-AB87-8ACB2ACACFEC}"/>
              </a:ext>
            </a:extLst>
          </p:cNvPr>
          <p:cNvSpPr txBox="1"/>
          <p:nvPr/>
        </p:nvSpPr>
        <p:spPr>
          <a:xfrm>
            <a:off x="329184" y="1189713"/>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a:t>
            </a:r>
          </a:p>
        </p:txBody>
      </p:sp>
      <p:sp>
        <p:nvSpPr>
          <p:cNvPr id="33" name="TextBox 32">
            <a:extLst>
              <a:ext uri="{FF2B5EF4-FFF2-40B4-BE49-F238E27FC236}">
                <a16:creationId xmlns:a16="http://schemas.microsoft.com/office/drawing/2014/main" id="{03B099B7-2C44-41BF-8790-595C747870B9}"/>
              </a:ext>
            </a:extLst>
          </p:cNvPr>
          <p:cNvSpPr txBox="1"/>
          <p:nvPr/>
        </p:nvSpPr>
        <p:spPr>
          <a:xfrm>
            <a:off x="2081016" y="1163991"/>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2</a:t>
            </a:r>
          </a:p>
        </p:txBody>
      </p:sp>
      <p:sp>
        <p:nvSpPr>
          <p:cNvPr id="34" name="TextBox 33">
            <a:extLst>
              <a:ext uri="{FF2B5EF4-FFF2-40B4-BE49-F238E27FC236}">
                <a16:creationId xmlns:a16="http://schemas.microsoft.com/office/drawing/2014/main" id="{D7CBE5A1-DD94-422F-81B3-1A9197CFA1EB}"/>
              </a:ext>
            </a:extLst>
          </p:cNvPr>
          <p:cNvSpPr txBox="1"/>
          <p:nvPr/>
        </p:nvSpPr>
        <p:spPr>
          <a:xfrm>
            <a:off x="3893168" y="1164280"/>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3</a:t>
            </a:r>
          </a:p>
        </p:txBody>
      </p:sp>
      <p:sp>
        <p:nvSpPr>
          <p:cNvPr id="35" name="TextBox 34">
            <a:extLst>
              <a:ext uri="{FF2B5EF4-FFF2-40B4-BE49-F238E27FC236}">
                <a16:creationId xmlns:a16="http://schemas.microsoft.com/office/drawing/2014/main" id="{2E86369C-BD09-4621-AA8C-5FB975EF71DD}"/>
              </a:ext>
            </a:extLst>
          </p:cNvPr>
          <p:cNvSpPr txBox="1"/>
          <p:nvPr/>
        </p:nvSpPr>
        <p:spPr>
          <a:xfrm>
            <a:off x="5705320" y="1184435"/>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4</a:t>
            </a:r>
          </a:p>
        </p:txBody>
      </p:sp>
      <p:sp>
        <p:nvSpPr>
          <p:cNvPr id="36" name="TextBox 35">
            <a:extLst>
              <a:ext uri="{FF2B5EF4-FFF2-40B4-BE49-F238E27FC236}">
                <a16:creationId xmlns:a16="http://schemas.microsoft.com/office/drawing/2014/main" id="{2F973DED-A76F-4902-A4D9-5BDF1E422368}"/>
              </a:ext>
            </a:extLst>
          </p:cNvPr>
          <p:cNvSpPr txBox="1"/>
          <p:nvPr/>
        </p:nvSpPr>
        <p:spPr>
          <a:xfrm>
            <a:off x="319504" y="2996144"/>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5</a:t>
            </a:r>
          </a:p>
        </p:txBody>
      </p:sp>
      <p:sp>
        <p:nvSpPr>
          <p:cNvPr id="37" name="TextBox 36">
            <a:extLst>
              <a:ext uri="{FF2B5EF4-FFF2-40B4-BE49-F238E27FC236}">
                <a16:creationId xmlns:a16="http://schemas.microsoft.com/office/drawing/2014/main" id="{6B5A975D-87B4-4071-B7D9-92C8C030564F}"/>
              </a:ext>
            </a:extLst>
          </p:cNvPr>
          <p:cNvSpPr txBox="1"/>
          <p:nvPr/>
        </p:nvSpPr>
        <p:spPr>
          <a:xfrm>
            <a:off x="2071336" y="2970422"/>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6</a:t>
            </a:r>
          </a:p>
        </p:txBody>
      </p:sp>
      <p:sp>
        <p:nvSpPr>
          <p:cNvPr id="38" name="TextBox 37">
            <a:extLst>
              <a:ext uri="{FF2B5EF4-FFF2-40B4-BE49-F238E27FC236}">
                <a16:creationId xmlns:a16="http://schemas.microsoft.com/office/drawing/2014/main" id="{50E64730-DB2B-4781-90D1-36CE56FD1F3C}"/>
              </a:ext>
            </a:extLst>
          </p:cNvPr>
          <p:cNvSpPr txBox="1"/>
          <p:nvPr/>
        </p:nvSpPr>
        <p:spPr>
          <a:xfrm>
            <a:off x="3883488" y="2970711"/>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7</a:t>
            </a:r>
          </a:p>
        </p:txBody>
      </p:sp>
      <p:sp>
        <p:nvSpPr>
          <p:cNvPr id="39" name="TextBox 38">
            <a:extLst>
              <a:ext uri="{FF2B5EF4-FFF2-40B4-BE49-F238E27FC236}">
                <a16:creationId xmlns:a16="http://schemas.microsoft.com/office/drawing/2014/main" id="{EEFE678E-CD55-467E-BA8E-E78173CC67D7}"/>
              </a:ext>
            </a:extLst>
          </p:cNvPr>
          <p:cNvSpPr txBox="1"/>
          <p:nvPr/>
        </p:nvSpPr>
        <p:spPr>
          <a:xfrm>
            <a:off x="5695640" y="2990866"/>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8</a:t>
            </a:r>
          </a:p>
        </p:txBody>
      </p:sp>
      <p:sp>
        <p:nvSpPr>
          <p:cNvPr id="40" name="TextBox 39">
            <a:extLst>
              <a:ext uri="{FF2B5EF4-FFF2-40B4-BE49-F238E27FC236}">
                <a16:creationId xmlns:a16="http://schemas.microsoft.com/office/drawing/2014/main" id="{2A50E232-7BD8-44BA-A811-866D52B232FE}"/>
              </a:ext>
            </a:extLst>
          </p:cNvPr>
          <p:cNvSpPr txBox="1"/>
          <p:nvPr/>
        </p:nvSpPr>
        <p:spPr>
          <a:xfrm>
            <a:off x="329184" y="4804774"/>
            <a:ext cx="404446" cy="4703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9</a:t>
            </a:r>
          </a:p>
        </p:txBody>
      </p:sp>
      <p:sp>
        <p:nvSpPr>
          <p:cNvPr id="41" name="TextBox 40">
            <a:extLst>
              <a:ext uri="{FF2B5EF4-FFF2-40B4-BE49-F238E27FC236}">
                <a16:creationId xmlns:a16="http://schemas.microsoft.com/office/drawing/2014/main" id="{AC387E19-E8FA-4D05-BBC4-EBE2E9004668}"/>
              </a:ext>
            </a:extLst>
          </p:cNvPr>
          <p:cNvSpPr txBox="1"/>
          <p:nvPr/>
        </p:nvSpPr>
        <p:spPr>
          <a:xfrm>
            <a:off x="2081016" y="4779052"/>
            <a:ext cx="7669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10</a:t>
            </a:r>
          </a:p>
        </p:txBody>
      </p:sp>
      <p:sp>
        <p:nvSpPr>
          <p:cNvPr id="42" name="TextBox 41">
            <a:extLst>
              <a:ext uri="{FF2B5EF4-FFF2-40B4-BE49-F238E27FC236}">
                <a16:creationId xmlns:a16="http://schemas.microsoft.com/office/drawing/2014/main" id="{5DAA8452-E569-4491-90DA-2A9F88E5A80C}"/>
              </a:ext>
            </a:extLst>
          </p:cNvPr>
          <p:cNvSpPr txBox="1"/>
          <p:nvPr/>
        </p:nvSpPr>
        <p:spPr>
          <a:xfrm>
            <a:off x="3893168" y="4779341"/>
            <a:ext cx="7333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11</a:t>
            </a:r>
          </a:p>
        </p:txBody>
      </p:sp>
      <p:sp>
        <p:nvSpPr>
          <p:cNvPr id="43" name="TextBox 42">
            <a:extLst>
              <a:ext uri="{FF2B5EF4-FFF2-40B4-BE49-F238E27FC236}">
                <a16:creationId xmlns:a16="http://schemas.microsoft.com/office/drawing/2014/main" id="{BF0EA492-00E9-4C85-A4AC-30328FF29862}"/>
              </a:ext>
            </a:extLst>
          </p:cNvPr>
          <p:cNvSpPr txBox="1"/>
          <p:nvPr/>
        </p:nvSpPr>
        <p:spPr>
          <a:xfrm>
            <a:off x="5652564" y="4729156"/>
            <a:ext cx="5548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rPr>
              <a:t>12</a:t>
            </a:r>
          </a:p>
        </p:txBody>
      </p:sp>
      <p:sp>
        <p:nvSpPr>
          <p:cNvPr id="44" name="Rounded Rectangle 11">
            <a:extLst>
              <a:ext uri="{FF2B5EF4-FFF2-40B4-BE49-F238E27FC236}">
                <a16:creationId xmlns:a16="http://schemas.microsoft.com/office/drawing/2014/main" id="{3775968B-4884-456A-8533-DD29A1BBE88C}"/>
              </a:ext>
            </a:extLst>
          </p:cNvPr>
          <p:cNvSpPr/>
          <p:nvPr/>
        </p:nvSpPr>
        <p:spPr>
          <a:xfrm>
            <a:off x="10708017" y="136426"/>
            <a:ext cx="1330347" cy="400919"/>
          </a:xfrm>
          <a:prstGeom prst="roundRect">
            <a:avLst/>
          </a:prstGeom>
          <a:solidFill>
            <a:schemeClr val="accent4">
              <a:lumMod val="75000"/>
            </a:schemeClr>
          </a:solidFill>
          <a:ln w="12700" cap="flat" cmpd="sng" algn="ctr">
            <a:solidFill>
              <a:schemeClr val="accent4">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effectLst/>
                <a:uLnTx/>
                <a:uFillTx/>
                <a:latin typeface="Century Gothic" panose="020F0302020204030204"/>
                <a:ea typeface="+mn-ea"/>
                <a:cs typeface="+mn-cs"/>
              </a:rPr>
              <a:t>sprechen</a:t>
            </a:r>
            <a:endParaRPr kumimoji="0" lang="en-GB" sz="1800" b="1" i="0" u="none" strike="noStrike" kern="0" cap="none" spc="0" normalizeH="0" baseline="0" noProof="0" dirty="0">
              <a:ln>
                <a:noFill/>
              </a:ln>
              <a:effectLst/>
              <a:uLnTx/>
              <a:uFillTx/>
              <a:latin typeface="Century Gothic" panose="020F0302020204030204"/>
              <a:ea typeface="+mn-ea"/>
              <a:cs typeface="+mn-cs"/>
            </a:endParaRPr>
          </a:p>
        </p:txBody>
      </p:sp>
      <p:pic>
        <p:nvPicPr>
          <p:cNvPr id="46" name="Picture 45" descr="A hand touching a game&#10;&#10;Description automatically generated">
            <a:extLst>
              <a:ext uri="{FF2B5EF4-FFF2-40B4-BE49-F238E27FC236}">
                <a16:creationId xmlns:a16="http://schemas.microsoft.com/office/drawing/2014/main" id="{7DCD6210-E58B-4579-833F-1F62154A2B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46665" y="3655236"/>
            <a:ext cx="3545335" cy="2327274"/>
          </a:xfrm>
          <a:prstGeom prst="rect">
            <a:avLst/>
          </a:prstGeom>
        </p:spPr>
      </p:pic>
    </p:spTree>
    <p:extLst>
      <p:ext uri="{BB962C8B-B14F-4D97-AF65-F5344CB8AC3E}">
        <p14:creationId xmlns:p14="http://schemas.microsoft.com/office/powerpoint/2010/main" val="4259328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7)</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r>
              <a:rPr kumimoji="0" lang="en-GB" sz="2400" b="1" i="0" u="none" strike="noStrike" kern="1200" cap="none" spc="0" normalizeH="0" baseline="0" noProof="0" dirty="0">
                <a:ln>
                  <a:noFill/>
                </a:ln>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effectLst/>
                <a:uLnTx/>
                <a:uFillTx/>
                <a:latin typeface="Century Gothic" panose="020F0302020204030204"/>
                <a:ea typeface="+mn-ea"/>
                <a:cs typeface="+mn-cs"/>
              </a:rPr>
              <a:t>Year 8 Term 1.1 Week 3</a:t>
            </a:r>
          </a:p>
          <a:p>
            <a:r>
              <a:rPr kumimoji="0" lang="en-US" sz="2400" b="1" i="0" u="none" strike="noStrike" kern="1200" cap="none" spc="0" normalizeH="0" baseline="0" noProof="0" dirty="0">
                <a:ln>
                  <a:noFill/>
                </a:ln>
                <a:effectLst/>
                <a:uLnTx/>
                <a:uFillTx/>
                <a:latin typeface="Century Gothic" panose="020F0302020204030204"/>
                <a:ea typeface="+mn-ea"/>
                <a:cs typeface="+mn-cs"/>
              </a:rPr>
              <a:t>				Year 7 Term 3.1 Week </a:t>
            </a:r>
          </a:p>
          <a:p>
            <a:r>
              <a:rPr kumimoji="0" lang="en-GB" sz="2400" b="0" i="0" u="none" strike="noStrike" kern="1200" cap="none" spc="0" normalizeH="0" baseline="0" noProof="0" dirty="0">
                <a:ln>
                  <a:noFill/>
                </a:ln>
                <a:effectLst/>
                <a:uLnTx/>
                <a:uFillTx/>
                <a:latin typeface="Century Gothic" panose="020F0302020204030204"/>
                <a:ea typeface="+mn-ea"/>
                <a:cs typeface="+mn-cs"/>
              </a:rPr>
              <a:t>	</a:t>
            </a:r>
            <a:endParaRPr lang="en-GB" sz="2400" dirty="0"/>
          </a:p>
        </p:txBody>
      </p:sp>
    </p:spTree>
    <p:extLst>
      <p:ext uri="{BB962C8B-B14F-4D97-AF65-F5344CB8AC3E}">
        <p14:creationId xmlns:p14="http://schemas.microsoft.com/office/powerpoint/2010/main" val="2811258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0EFE-079F-49ED-ACF7-BC4A3AB2FE4E}"/>
              </a:ext>
            </a:extLst>
          </p:cNvPr>
          <p:cNvSpPr>
            <a:spLocks noGrp="1"/>
          </p:cNvSpPr>
          <p:nvPr>
            <p:ph type="title"/>
          </p:nvPr>
        </p:nvSpPr>
        <p:spPr/>
        <p:txBody>
          <a:bodyPr>
            <a:normAutofit/>
          </a:bodyPr>
          <a:lstStyle/>
          <a:p>
            <a:r>
              <a:rPr lang="en-GB" sz="2400" dirty="0"/>
              <a:t>Ein </a:t>
            </a:r>
            <a:r>
              <a:rPr lang="en-GB" sz="2400" dirty="0" err="1"/>
              <a:t>Museumbesuch</a:t>
            </a:r>
            <a:endParaRPr lang="en-GB" sz="2400" dirty="0"/>
          </a:p>
        </p:txBody>
      </p:sp>
      <p:pic>
        <p:nvPicPr>
          <p:cNvPr id="4" name="Picture 3" descr="A large stone statue in front of a building&#10;&#10;Description automatically generated">
            <a:extLst>
              <a:ext uri="{FF2B5EF4-FFF2-40B4-BE49-F238E27FC236}">
                <a16:creationId xmlns:a16="http://schemas.microsoft.com/office/drawing/2014/main" id="{619EACDC-86A5-49AD-A389-135DA1CB0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322" y="1429443"/>
            <a:ext cx="7034283" cy="4689522"/>
          </a:xfrm>
          <a:prstGeom prst="rect">
            <a:avLst/>
          </a:prstGeom>
        </p:spPr>
      </p:pic>
      <p:pic>
        <p:nvPicPr>
          <p:cNvPr id="5" name="Picture 4" descr="A picture containing toy&#10;&#10;Description automatically generated">
            <a:extLst>
              <a:ext uri="{FF2B5EF4-FFF2-40B4-BE49-F238E27FC236}">
                <a16:creationId xmlns:a16="http://schemas.microsoft.com/office/drawing/2014/main" id="{97777E08-08E4-45E3-831E-EBDE11B71C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395" y="4061566"/>
            <a:ext cx="1352867" cy="2057399"/>
          </a:xfrm>
          <a:prstGeom prst="rect">
            <a:avLst/>
          </a:prstGeom>
        </p:spPr>
      </p:pic>
      <p:sp>
        <p:nvSpPr>
          <p:cNvPr id="6" name="Rectangle 5">
            <a:extLst>
              <a:ext uri="{FF2B5EF4-FFF2-40B4-BE49-F238E27FC236}">
                <a16:creationId xmlns:a16="http://schemas.microsoft.com/office/drawing/2014/main" id="{7D2C2D11-D14A-4EC2-868A-8D89233403EA}"/>
              </a:ext>
            </a:extLst>
          </p:cNvPr>
          <p:cNvSpPr/>
          <p:nvPr/>
        </p:nvSpPr>
        <p:spPr>
          <a:xfrm>
            <a:off x="73612" y="1191126"/>
            <a:ext cx="425249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effectLst/>
                <a:uLnTx/>
                <a:uFillTx/>
              </a:rPr>
              <a:t>Andrea hat in Berlin das Museum Berggruen besucht. Sie muss ein Kunstwerk* beschreiben. </a:t>
            </a:r>
            <a:endParaRPr kumimoji="0" lang="en-GB" sz="2400" b="0" i="0" u="none" strike="noStrike" kern="0" cap="none" spc="0" normalizeH="0" baseline="0" noProof="0" dirty="0">
              <a:ln>
                <a:noFill/>
              </a:ln>
              <a:effectLst/>
              <a:uLnTx/>
              <a:uFillTx/>
            </a:endParaRPr>
          </a:p>
        </p:txBody>
      </p:sp>
      <p:sp>
        <p:nvSpPr>
          <p:cNvPr id="7" name="TextBox 6">
            <a:extLst>
              <a:ext uri="{FF2B5EF4-FFF2-40B4-BE49-F238E27FC236}">
                <a16:creationId xmlns:a16="http://schemas.microsoft.com/office/drawing/2014/main" id="{C7D81324-D9E0-4D6C-A055-E74B13AB246D}"/>
              </a:ext>
            </a:extLst>
          </p:cNvPr>
          <p:cNvSpPr txBox="1"/>
          <p:nvPr/>
        </p:nvSpPr>
        <p:spPr>
          <a:xfrm>
            <a:off x="1224310" y="6380774"/>
            <a:ext cx="373692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a:t>
            </a:r>
            <a:r>
              <a:rPr kumimoji="0" lang="en-US" sz="2400" b="0" i="0" u="none" strike="noStrike" kern="0" cap="none" spc="0" normalizeH="0" baseline="0" noProof="0" dirty="0" err="1">
                <a:ln>
                  <a:noFill/>
                </a:ln>
                <a:effectLst/>
                <a:uLnTx/>
                <a:uFillTx/>
              </a:rPr>
              <a:t>Kunstwerk</a:t>
            </a:r>
            <a:r>
              <a:rPr kumimoji="0" lang="en-US" sz="2400" b="0" i="0" u="none" strike="noStrike" kern="0" cap="none" spc="0" normalizeH="0" baseline="0" noProof="0" dirty="0">
                <a:ln>
                  <a:noFill/>
                </a:ln>
                <a:effectLst/>
                <a:uLnTx/>
                <a:uFillTx/>
              </a:rPr>
              <a:t> = work of art</a:t>
            </a:r>
          </a:p>
        </p:txBody>
      </p:sp>
      <p:pic>
        <p:nvPicPr>
          <p:cNvPr id="8" name="Picture 7" descr="A picture containing colorful, kite, looking, colored&#10;&#10;Description automatically generated">
            <a:extLst>
              <a:ext uri="{FF2B5EF4-FFF2-40B4-BE49-F238E27FC236}">
                <a16:creationId xmlns:a16="http://schemas.microsoft.com/office/drawing/2014/main" id="{809CA424-93D6-46BF-94A9-054C6D48E2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3195" y="3305635"/>
            <a:ext cx="1860809" cy="2373923"/>
          </a:xfrm>
          <a:prstGeom prst="rect">
            <a:avLst/>
          </a:prstGeom>
          <a:ln w="88900" cap="sq" cmpd="thickThin">
            <a:solidFill>
              <a:srgbClr val="000000"/>
            </a:solidFill>
            <a:prstDash val="solid"/>
            <a:miter lim="800000"/>
          </a:ln>
          <a:effectLst>
            <a:innerShdw blurRad="76200">
              <a:srgbClr val="000000"/>
            </a:innerShdw>
          </a:effectLst>
        </p:spPr>
      </p:pic>
      <p:sp>
        <p:nvSpPr>
          <p:cNvPr id="9" name="Action Button: Help 8">
            <a:hlinkClick r:id="" action="ppaction://noaction" highlightClick="1"/>
            <a:extLst>
              <a:ext uri="{FF2B5EF4-FFF2-40B4-BE49-F238E27FC236}">
                <a16:creationId xmlns:a16="http://schemas.microsoft.com/office/drawing/2014/main" id="{043D6C02-39DC-455C-9F80-F04BB4F91074}"/>
              </a:ext>
            </a:extLst>
          </p:cNvPr>
          <p:cNvSpPr/>
          <p:nvPr/>
        </p:nvSpPr>
        <p:spPr>
          <a:xfrm>
            <a:off x="2848708" y="3798277"/>
            <a:ext cx="1037492" cy="1318846"/>
          </a:xfrm>
          <a:prstGeom prst="actionButtonHelp">
            <a:avLst/>
          </a:prstGeom>
          <a:solidFill>
            <a:srgbClr val="FFF4E7"/>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BF0D5"/>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39411572-1EDC-4A6A-83DA-0E83BE9516A4}"/>
              </a:ext>
            </a:extLst>
          </p:cNvPr>
          <p:cNvSpPr/>
          <p:nvPr/>
        </p:nvSpPr>
        <p:spPr>
          <a:xfrm>
            <a:off x="11008800" y="247046"/>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1102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47E06-F531-47A7-A8F5-65FFC4255F7A}"/>
              </a:ext>
            </a:extLst>
          </p:cNvPr>
          <p:cNvSpPr>
            <a:spLocks noGrp="1"/>
          </p:cNvSpPr>
          <p:nvPr>
            <p:ph type="title"/>
          </p:nvPr>
        </p:nvSpPr>
        <p:spPr/>
        <p:txBody>
          <a:bodyPr>
            <a:noAutofit/>
          </a:bodyPr>
          <a:lstStyle/>
          <a:p>
            <a:r>
              <a:rPr lang="en-GB" sz="2300" b="1" dirty="0" err="1">
                <a:solidFill>
                  <a:schemeClr val="bg1"/>
                </a:solidFill>
              </a:rPr>
              <a:t>ein</a:t>
            </a:r>
            <a:r>
              <a:rPr lang="en-GB" sz="2300" b="1" dirty="0">
                <a:solidFill>
                  <a:schemeClr val="bg1"/>
                </a:solidFill>
              </a:rPr>
              <a:t> </a:t>
            </a:r>
            <a:r>
              <a:rPr lang="en-GB" sz="2300" b="1" dirty="0" err="1">
                <a:solidFill>
                  <a:schemeClr val="bg1"/>
                </a:solidFill>
              </a:rPr>
              <a:t>Kunstwerk</a:t>
            </a:r>
            <a:r>
              <a:rPr lang="en-GB" sz="2300" b="1" dirty="0">
                <a:solidFill>
                  <a:schemeClr val="bg1"/>
                </a:solidFill>
              </a:rPr>
              <a:t> </a:t>
            </a:r>
            <a:r>
              <a:rPr lang="en-GB" sz="2300" b="1" dirty="0" err="1">
                <a:solidFill>
                  <a:schemeClr val="bg1"/>
                </a:solidFill>
              </a:rPr>
              <a:t>beschreiben</a:t>
            </a:r>
            <a:endParaRPr lang="en-GB" sz="2300" dirty="0"/>
          </a:p>
        </p:txBody>
      </p:sp>
      <p:pic>
        <p:nvPicPr>
          <p:cNvPr id="4" name="Picture 3" descr="A picture containing toy&#10;&#10;Description automatically generated">
            <a:extLst>
              <a:ext uri="{FF2B5EF4-FFF2-40B4-BE49-F238E27FC236}">
                <a16:creationId xmlns:a16="http://schemas.microsoft.com/office/drawing/2014/main" id="{6A29510B-7DF4-4D7B-9D9B-105751AA1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7227" y="729083"/>
            <a:ext cx="1264773" cy="1923429"/>
          </a:xfrm>
          <a:prstGeom prst="rect">
            <a:avLst/>
          </a:prstGeom>
        </p:spPr>
      </p:pic>
      <p:sp>
        <p:nvSpPr>
          <p:cNvPr id="5" name="TextBox 4">
            <a:extLst>
              <a:ext uri="{FF2B5EF4-FFF2-40B4-BE49-F238E27FC236}">
                <a16:creationId xmlns:a16="http://schemas.microsoft.com/office/drawing/2014/main" id="{70A63BF1-EA8E-4987-8682-4FB82FB90A97}"/>
              </a:ext>
            </a:extLst>
          </p:cNvPr>
          <p:cNvSpPr txBox="1"/>
          <p:nvPr/>
        </p:nvSpPr>
        <p:spPr>
          <a:xfrm>
            <a:off x="180000" y="1296000"/>
            <a:ext cx="10747227"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dirty="0">
                <a:ln>
                  <a:noFill/>
                </a:ln>
                <a:effectLst/>
                <a:uLnTx/>
                <a:uFillTx/>
              </a:rPr>
              <a:t>Leider hat Andrea ihre Notizen verloren*. </a:t>
            </a:r>
            <a:br>
              <a:rPr kumimoji="0" lang="de-DE" sz="2800" b="0" i="0" u="none" strike="noStrike" kern="0" cap="none" spc="0" normalizeH="0" baseline="0" noProof="0" dirty="0">
                <a:ln>
                  <a:noFill/>
                </a:ln>
                <a:effectLst/>
                <a:uLnTx/>
                <a:uFillTx/>
              </a:rPr>
            </a:br>
            <a:r>
              <a:rPr kumimoji="0" lang="de-DE" sz="2800" b="0" i="0" u="none" strike="noStrike" kern="0" cap="none" spc="0" normalizeH="0" baseline="0" noProof="0" dirty="0">
                <a:ln>
                  <a:noFill/>
                </a:ln>
                <a:effectLst/>
                <a:uLnTx/>
                <a:uFillTx/>
              </a:rPr>
              <a:t>Kannst du helfen?  Schreib das richtig.</a:t>
            </a:r>
          </a:p>
        </p:txBody>
      </p:sp>
      <p:sp>
        <p:nvSpPr>
          <p:cNvPr id="6" name="TextBox 5">
            <a:extLst>
              <a:ext uri="{FF2B5EF4-FFF2-40B4-BE49-F238E27FC236}">
                <a16:creationId xmlns:a16="http://schemas.microsoft.com/office/drawing/2014/main" id="{A4BA1F52-6F2B-45BD-ABDF-A6CBD98C08A7}"/>
              </a:ext>
            </a:extLst>
          </p:cNvPr>
          <p:cNvSpPr txBox="1"/>
          <p:nvPr/>
        </p:nvSpPr>
        <p:spPr>
          <a:xfrm>
            <a:off x="8497869" y="3821127"/>
            <a:ext cx="2294218" cy="461665"/>
          </a:xfrm>
          <a:prstGeom prst="rect">
            <a:avLst/>
          </a:prstGeom>
          <a:solidFill>
            <a:srgbClr val="FBF0D5"/>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grün</a:t>
            </a:r>
            <a:r>
              <a:rPr kumimoji="0" lang="en-US" sz="2400" b="0" i="0" u="none" strike="noStrike" kern="0" cap="none" spc="0" normalizeH="0" baseline="0" noProof="0" dirty="0">
                <a:ln>
                  <a:noFill/>
                </a:ln>
                <a:effectLst/>
                <a:uLnTx/>
                <a:uFillTx/>
              </a:rPr>
              <a:t> und </a:t>
            </a:r>
            <a:r>
              <a:rPr kumimoji="0" lang="en-US" sz="2400" b="0" i="0" u="none" strike="noStrike" kern="0" cap="none" spc="0" normalizeH="0" baseline="0" noProof="0" dirty="0" err="1">
                <a:ln>
                  <a:noFill/>
                </a:ln>
                <a:effectLst/>
                <a:uLnTx/>
                <a:uFillTx/>
              </a:rPr>
              <a:t>gelb</a:t>
            </a:r>
            <a:endParaRPr kumimoji="0" lang="en-US" sz="2400" b="0" i="0" u="none" strike="noStrike" kern="0" cap="none" spc="0" normalizeH="0" baseline="0" noProof="0" dirty="0">
              <a:ln>
                <a:noFill/>
              </a:ln>
              <a:effectLst/>
              <a:uLnTx/>
              <a:uFillTx/>
            </a:endParaRPr>
          </a:p>
        </p:txBody>
      </p:sp>
      <p:sp>
        <p:nvSpPr>
          <p:cNvPr id="7" name="TextBox 6">
            <a:extLst>
              <a:ext uri="{FF2B5EF4-FFF2-40B4-BE49-F238E27FC236}">
                <a16:creationId xmlns:a16="http://schemas.microsoft.com/office/drawing/2014/main" id="{30F0A097-1959-4EB1-9A45-3D2409EEA8F1}"/>
              </a:ext>
            </a:extLst>
          </p:cNvPr>
          <p:cNvSpPr txBox="1"/>
          <p:nvPr/>
        </p:nvSpPr>
        <p:spPr>
          <a:xfrm>
            <a:off x="8301295" y="2904781"/>
            <a:ext cx="1707519" cy="461665"/>
          </a:xfrm>
          <a:prstGeom prst="rect">
            <a:avLst/>
          </a:prstGeom>
          <a:solidFill>
            <a:srgbClr val="FBF0D5"/>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ein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blaues</a:t>
            </a:r>
            <a:endParaRPr kumimoji="0" lang="en-US" sz="2400" b="0" i="0" u="none" strike="noStrike" kern="0" cap="none" spc="0" normalizeH="0" baseline="0" noProof="0" dirty="0">
              <a:ln>
                <a:noFill/>
              </a:ln>
              <a:effectLst/>
              <a:uLnTx/>
              <a:uFillTx/>
            </a:endParaRPr>
          </a:p>
        </p:txBody>
      </p:sp>
      <p:sp>
        <p:nvSpPr>
          <p:cNvPr id="8" name="TextBox 7">
            <a:extLst>
              <a:ext uri="{FF2B5EF4-FFF2-40B4-BE49-F238E27FC236}">
                <a16:creationId xmlns:a16="http://schemas.microsoft.com/office/drawing/2014/main" id="{5F31D4F6-BEF6-4562-B1DE-46D0AE862A08}"/>
              </a:ext>
            </a:extLst>
          </p:cNvPr>
          <p:cNvSpPr txBox="1"/>
          <p:nvPr/>
        </p:nvSpPr>
        <p:spPr>
          <a:xfrm>
            <a:off x="8352997" y="5032144"/>
            <a:ext cx="2863284" cy="461665"/>
          </a:xfrm>
          <a:prstGeom prst="rect">
            <a:avLst/>
          </a:prstGeom>
          <a:solidFill>
            <a:srgbClr val="FBF0D5"/>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einen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vielfarbigen</a:t>
            </a:r>
            <a:endParaRPr kumimoji="0" lang="en-US" sz="2400" b="0" i="0" u="none" strike="noStrike" kern="0" cap="none" spc="0" normalizeH="0" baseline="0" noProof="0" dirty="0">
              <a:ln>
                <a:noFill/>
              </a:ln>
              <a:effectLst/>
              <a:uLnTx/>
              <a:uFillTx/>
            </a:endParaRPr>
          </a:p>
        </p:txBody>
      </p:sp>
      <p:sp>
        <p:nvSpPr>
          <p:cNvPr id="9" name="TextBox 8">
            <a:extLst>
              <a:ext uri="{FF2B5EF4-FFF2-40B4-BE49-F238E27FC236}">
                <a16:creationId xmlns:a16="http://schemas.microsoft.com/office/drawing/2014/main" id="{C29698B4-F065-471B-AD8D-84A491A071A0}"/>
              </a:ext>
            </a:extLst>
          </p:cNvPr>
          <p:cNvSpPr txBox="1"/>
          <p:nvPr/>
        </p:nvSpPr>
        <p:spPr>
          <a:xfrm>
            <a:off x="8500573" y="1836243"/>
            <a:ext cx="1938351" cy="461665"/>
          </a:xfrm>
          <a:prstGeom prst="rect">
            <a:avLst/>
          </a:prstGeom>
          <a:solidFill>
            <a:srgbClr val="FBF0D5"/>
          </a:solidFill>
          <a:ln>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ein</a:t>
            </a:r>
            <a:r>
              <a:rPr kumimoji="0" lang="en-US" sz="2400" b="0" i="0" u="none" strike="noStrike" kern="0" cap="none" spc="0" normalizeH="0" baseline="0" noProof="0" dirty="0">
                <a:ln>
                  <a:noFill/>
                </a:ln>
                <a:effectLst/>
                <a:uLnTx/>
                <a:uFillTx/>
              </a:rPr>
              <a:t> rotes</a:t>
            </a:r>
          </a:p>
        </p:txBody>
      </p:sp>
      <p:sp>
        <p:nvSpPr>
          <p:cNvPr id="10" name="TextBox 9">
            <a:extLst>
              <a:ext uri="{FF2B5EF4-FFF2-40B4-BE49-F238E27FC236}">
                <a16:creationId xmlns:a16="http://schemas.microsoft.com/office/drawing/2014/main" id="{FD6223B3-FD1E-46C8-B504-643E06D168C0}"/>
              </a:ext>
            </a:extLst>
          </p:cNvPr>
          <p:cNvSpPr txBox="1"/>
          <p:nvPr/>
        </p:nvSpPr>
        <p:spPr>
          <a:xfrm>
            <a:off x="311021" y="2480982"/>
            <a:ext cx="7772400" cy="3346109"/>
          </a:xfrm>
          <a:prstGeom prst="rect">
            <a:avLst/>
          </a:prstGeom>
          <a:noFill/>
          <a:ln>
            <a:solidFill>
              <a:srgbClr val="115076"/>
            </a:solidFill>
          </a:ln>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de-DE" sz="2400" b="0" i="0" u="none" strike="noStrike" kern="0" cap="none" spc="0" normalizeH="0" baseline="0" noProof="0" dirty="0">
                <a:ln>
                  <a:noFill/>
                </a:ln>
                <a:effectLst/>
                <a:uLnTx/>
                <a:uFillTx/>
              </a:rPr>
              <a:t>Es gibt eine Frau. Sie hat </a:t>
            </a:r>
            <a:r>
              <a:rPr kumimoji="0" lang="de-DE" sz="2400" b="1" i="0" u="none" strike="noStrike" kern="0" cap="none" spc="0" normalizeH="0" baseline="0" noProof="0" dirty="0">
                <a:ln>
                  <a:noFill/>
                </a:ln>
                <a:effectLst/>
                <a:uLnTx/>
                <a:uFillTx/>
              </a:rPr>
              <a:t>ein blaues </a:t>
            </a:r>
            <a:r>
              <a:rPr kumimoji="0" lang="de-DE" sz="2400" b="0" i="0" u="none" strike="noStrike" kern="0" cap="none" spc="0" normalizeH="0" baseline="0" noProof="0" dirty="0">
                <a:ln>
                  <a:noFill/>
                </a:ln>
                <a:effectLst/>
                <a:uLnTx/>
                <a:uFillTx/>
              </a:rPr>
              <a:t>Auge und</a:t>
            </a:r>
            <a:br>
              <a:rPr kumimoji="0" lang="de-DE" sz="2400" b="0" i="0" u="none" strike="noStrike" kern="0" cap="none" spc="0" normalizeH="0" baseline="0" noProof="0" dirty="0">
                <a:ln>
                  <a:noFill/>
                </a:ln>
                <a:effectLst/>
                <a:uLnTx/>
                <a:uFillTx/>
              </a:rPr>
            </a:br>
            <a:r>
              <a:rPr kumimoji="0" lang="de-DE" sz="2400" b="1" i="0" u="none" strike="noStrike" kern="0" cap="none" spc="0" normalizeH="0" baseline="0" noProof="0" dirty="0">
                <a:ln>
                  <a:noFill/>
                </a:ln>
                <a:effectLst/>
                <a:uLnTx/>
                <a:uFillTx/>
              </a:rPr>
              <a:t>ein rotes</a:t>
            </a:r>
            <a:r>
              <a:rPr kumimoji="0" lang="de-DE" sz="2400" b="0" i="0" u="none" strike="noStrike" kern="0" cap="none" spc="0" normalizeH="0" baseline="0" noProof="0" dirty="0">
                <a:ln>
                  <a:noFill/>
                </a:ln>
                <a:effectLst/>
                <a:uLnTx/>
                <a:uFillTx/>
              </a:rPr>
              <a:t> Auge. Sie hat auch </a:t>
            </a:r>
            <a:r>
              <a:rPr kumimoji="0" lang="de-DE" sz="2400" b="1" i="0" u="none" strike="noStrike" kern="0" cap="none" spc="0" normalizeH="0" baseline="0" noProof="0" dirty="0">
                <a:ln>
                  <a:noFill/>
                </a:ln>
                <a:effectLst/>
                <a:uLnTx/>
                <a:uFillTx/>
              </a:rPr>
              <a:t>einen grünen </a:t>
            </a:r>
            <a:r>
              <a:rPr kumimoji="0" lang="de-DE" sz="2400" b="0" i="0" u="none" strike="noStrike" kern="0" cap="none" spc="0" normalizeH="0" baseline="0" noProof="0" dirty="0">
                <a:ln>
                  <a:noFill/>
                </a:ln>
                <a:effectLst/>
                <a:uLnTx/>
                <a:uFillTx/>
              </a:rPr>
              <a:t>Mund und ihre Nase ist </a:t>
            </a:r>
            <a:r>
              <a:rPr kumimoji="0" lang="de-DE" sz="2400" b="1" i="0" u="none" strike="noStrike" kern="0" cap="none" spc="0" normalizeH="0" baseline="0" noProof="0" dirty="0">
                <a:ln>
                  <a:noFill/>
                </a:ln>
                <a:effectLst/>
                <a:uLnTx/>
                <a:uFillTx/>
              </a:rPr>
              <a:t>breit</a:t>
            </a:r>
            <a:r>
              <a:rPr kumimoji="0" lang="de-DE" sz="2400" b="0" i="0" u="none" strike="noStrike" kern="0" cap="none" spc="0" normalizeH="0" baseline="0" noProof="0" dirty="0">
                <a:ln>
                  <a:noFill/>
                </a:ln>
                <a:effectLst/>
                <a:uLnTx/>
                <a:uFillTx/>
              </a:rPr>
              <a:t>.   </a:t>
            </a:r>
            <a:br>
              <a:rPr kumimoji="0" lang="de-DE" sz="2400" b="0" i="0" u="none" strike="noStrike" kern="0" cap="none" spc="0" normalizeH="0" baseline="0" noProof="0" dirty="0">
                <a:ln>
                  <a:noFill/>
                </a:ln>
                <a:effectLst/>
                <a:uLnTx/>
                <a:uFillTx/>
              </a:rPr>
            </a:br>
            <a:r>
              <a:rPr kumimoji="0" lang="de-DE" sz="2400" b="0" i="0" u="none" strike="noStrike" kern="0" cap="none" spc="0" normalizeH="0" baseline="0" noProof="0" dirty="0">
                <a:ln>
                  <a:noFill/>
                </a:ln>
                <a:effectLst/>
                <a:uLnTx/>
                <a:uFillTx/>
              </a:rPr>
              <a:t>Sie trägt </a:t>
            </a:r>
            <a:r>
              <a:rPr kumimoji="0" lang="de-DE" sz="2400" b="1" i="0" u="none" strike="noStrike" kern="0" cap="none" spc="0" normalizeH="0" baseline="0" noProof="0" dirty="0">
                <a:ln>
                  <a:noFill/>
                </a:ln>
                <a:effectLst/>
                <a:uLnTx/>
                <a:uFillTx/>
              </a:rPr>
              <a:t>einen vielfarbigen </a:t>
            </a:r>
            <a:r>
              <a:rPr kumimoji="0" lang="de-DE" sz="2400" b="0" i="0" u="none" strike="noStrike" kern="0" cap="none" spc="0" normalizeH="0" baseline="0" noProof="0" dirty="0">
                <a:ln>
                  <a:noFill/>
                </a:ln>
                <a:effectLst/>
                <a:uLnTx/>
                <a:uFillTx/>
              </a:rPr>
              <a:t>Hut.   </a:t>
            </a:r>
            <a:r>
              <a:rPr kumimoji="0" lang="de-DE" sz="2400" b="1" i="0" u="none" strike="noStrike" kern="0" cap="none" spc="0" normalizeH="0" baseline="0" noProof="0" dirty="0">
                <a:ln>
                  <a:noFill/>
                </a:ln>
                <a:effectLst/>
                <a:uLnTx/>
                <a:uFillTx/>
              </a:rPr>
              <a:t>Ihr trauriges </a:t>
            </a:r>
            <a:r>
              <a:rPr kumimoji="0" lang="de-DE" sz="2400" b="0" i="0" u="none" strike="noStrike" kern="0" cap="none" spc="0" normalizeH="0" baseline="0" noProof="0" dirty="0">
                <a:ln>
                  <a:noFill/>
                </a:ln>
                <a:effectLst/>
                <a:uLnTx/>
                <a:uFillTx/>
              </a:rPr>
              <a:t>Gesicht ist </a:t>
            </a:r>
            <a:r>
              <a:rPr kumimoji="0" lang="de-DE" sz="2400" b="1" i="0" u="none" strike="noStrike" kern="0" cap="none" spc="0" normalizeH="0" baseline="0" noProof="0" dirty="0">
                <a:ln>
                  <a:noFill/>
                </a:ln>
                <a:effectLst/>
                <a:uLnTx/>
                <a:uFillTx/>
              </a:rPr>
              <a:t>grün und gelb </a:t>
            </a:r>
            <a:r>
              <a:rPr kumimoji="0" lang="de-DE" sz="2400" b="0" i="0" u="none" strike="noStrike" kern="0" cap="none" spc="0" normalizeH="0" baseline="0" noProof="0" dirty="0">
                <a:ln>
                  <a:noFill/>
                </a:ln>
                <a:effectLst/>
                <a:uLnTx/>
                <a:uFillTx/>
              </a:rPr>
              <a:t>und </a:t>
            </a:r>
            <a:r>
              <a:rPr kumimoji="0" lang="de-DE" sz="2400" b="1" i="0" u="none" strike="noStrike" kern="0" cap="none" spc="0" normalizeH="0" baseline="0" noProof="0" dirty="0">
                <a:ln>
                  <a:noFill/>
                </a:ln>
                <a:effectLst/>
                <a:uLnTx/>
                <a:uFillTx/>
              </a:rPr>
              <a:t>ihre langen </a:t>
            </a:r>
            <a:r>
              <a:rPr kumimoji="0" lang="de-DE" sz="2400" b="0" i="0" u="none" strike="noStrike" kern="0" cap="none" spc="0" normalizeH="0" baseline="0" noProof="0" dirty="0">
                <a:ln>
                  <a:noFill/>
                </a:ln>
                <a:effectLst/>
                <a:uLnTx/>
                <a:uFillTx/>
              </a:rPr>
              <a:t>Haare haben auch zwei Farben. Sie ist wirklich speziell!</a:t>
            </a:r>
          </a:p>
        </p:txBody>
      </p:sp>
      <p:sp>
        <p:nvSpPr>
          <p:cNvPr id="11" name="TextBox 10">
            <a:extLst>
              <a:ext uri="{FF2B5EF4-FFF2-40B4-BE49-F238E27FC236}">
                <a16:creationId xmlns:a16="http://schemas.microsoft.com/office/drawing/2014/main" id="{7F6309B9-A793-4883-B024-0FEB910DBA00}"/>
              </a:ext>
            </a:extLst>
          </p:cNvPr>
          <p:cNvSpPr txBox="1"/>
          <p:nvPr/>
        </p:nvSpPr>
        <p:spPr>
          <a:xfrm>
            <a:off x="9842635" y="5717162"/>
            <a:ext cx="2169184" cy="461665"/>
          </a:xfrm>
          <a:prstGeom prst="rect">
            <a:avLst/>
          </a:prstGeom>
          <a:solidFill>
            <a:srgbClr val="FBF0D5"/>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einen</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grünen</a:t>
            </a:r>
            <a:endParaRPr kumimoji="0" lang="en-US" sz="2400" b="0" i="0" u="none" strike="noStrike" kern="0" cap="none" spc="0" normalizeH="0" baseline="0" noProof="0" dirty="0">
              <a:ln>
                <a:noFill/>
              </a:ln>
              <a:effectLst/>
              <a:uLnTx/>
              <a:uFillTx/>
            </a:endParaRPr>
          </a:p>
        </p:txBody>
      </p:sp>
      <p:sp>
        <p:nvSpPr>
          <p:cNvPr id="12" name="TextBox 11">
            <a:extLst>
              <a:ext uri="{FF2B5EF4-FFF2-40B4-BE49-F238E27FC236}">
                <a16:creationId xmlns:a16="http://schemas.microsoft.com/office/drawing/2014/main" id="{44F89C3C-3070-46E1-9660-9B4CE0536565}"/>
              </a:ext>
            </a:extLst>
          </p:cNvPr>
          <p:cNvSpPr txBox="1"/>
          <p:nvPr/>
        </p:nvSpPr>
        <p:spPr>
          <a:xfrm>
            <a:off x="10004353" y="4430446"/>
            <a:ext cx="1895071" cy="461665"/>
          </a:xfrm>
          <a:prstGeom prst="rect">
            <a:avLst/>
          </a:prstGeom>
          <a:solidFill>
            <a:srgbClr val="FBF0D5"/>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ihr</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trauriges</a:t>
            </a:r>
            <a:endParaRPr kumimoji="0" lang="en-US" sz="2400" b="0" i="0" u="none" strike="noStrike" kern="0" cap="none" spc="0" normalizeH="0" baseline="0" noProof="0" dirty="0">
              <a:ln>
                <a:noFill/>
              </a:ln>
              <a:effectLst/>
              <a:uLnTx/>
              <a:uFillTx/>
            </a:endParaRPr>
          </a:p>
        </p:txBody>
      </p:sp>
      <p:sp>
        <p:nvSpPr>
          <p:cNvPr id="13" name="TextBox 12">
            <a:extLst>
              <a:ext uri="{FF2B5EF4-FFF2-40B4-BE49-F238E27FC236}">
                <a16:creationId xmlns:a16="http://schemas.microsoft.com/office/drawing/2014/main" id="{A0329AFD-73D8-4C48-B455-E05BB9B6231B}"/>
              </a:ext>
            </a:extLst>
          </p:cNvPr>
          <p:cNvSpPr txBox="1"/>
          <p:nvPr/>
        </p:nvSpPr>
        <p:spPr>
          <a:xfrm>
            <a:off x="10189256" y="3177769"/>
            <a:ext cx="1864613" cy="461665"/>
          </a:xfrm>
          <a:prstGeom prst="rect">
            <a:avLst/>
          </a:prstGeom>
          <a:solidFill>
            <a:srgbClr val="FBF0D5"/>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ihre</a:t>
            </a:r>
            <a:r>
              <a:rPr kumimoji="0" lang="en-US" sz="2400" b="0" i="0" u="none" strike="noStrike" kern="0" cap="none" spc="0" normalizeH="0" baseline="0" noProof="0" dirty="0">
                <a:ln>
                  <a:noFill/>
                </a:ln>
                <a:effectLst/>
                <a:uLnTx/>
                <a:uFillTx/>
              </a:rPr>
              <a:t> </a:t>
            </a:r>
            <a:r>
              <a:rPr kumimoji="0" lang="en-US" sz="2400" b="0" i="0" u="none" strike="noStrike" kern="0" cap="none" spc="0" normalizeH="0" baseline="0" noProof="0" dirty="0" err="1">
                <a:ln>
                  <a:noFill/>
                </a:ln>
                <a:effectLst/>
                <a:uLnTx/>
                <a:uFillTx/>
              </a:rPr>
              <a:t>langen</a:t>
            </a:r>
            <a:endParaRPr kumimoji="0" lang="en-US" sz="2400" b="0" i="0" u="none" strike="noStrike" kern="0" cap="none" spc="0" normalizeH="0" baseline="0" noProof="0" dirty="0">
              <a:ln>
                <a:noFill/>
              </a:ln>
              <a:effectLst/>
              <a:uLnTx/>
              <a:uFillTx/>
            </a:endParaRPr>
          </a:p>
        </p:txBody>
      </p:sp>
      <p:sp>
        <p:nvSpPr>
          <p:cNvPr id="14" name="TextBox 13">
            <a:extLst>
              <a:ext uri="{FF2B5EF4-FFF2-40B4-BE49-F238E27FC236}">
                <a16:creationId xmlns:a16="http://schemas.microsoft.com/office/drawing/2014/main" id="{C664190F-14D2-48AF-9095-95AC7E9CC432}"/>
              </a:ext>
            </a:extLst>
          </p:cNvPr>
          <p:cNvSpPr txBox="1"/>
          <p:nvPr/>
        </p:nvSpPr>
        <p:spPr>
          <a:xfrm>
            <a:off x="10212201" y="2518184"/>
            <a:ext cx="913824" cy="461665"/>
          </a:xfrm>
          <a:prstGeom prst="rect">
            <a:avLst/>
          </a:prstGeom>
          <a:solidFill>
            <a:srgbClr val="FBF0D5"/>
          </a:solidFill>
          <a:ln>
            <a:solidFill>
              <a:srgbClr val="115076"/>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effectLst/>
                <a:uLnTx/>
                <a:uFillTx/>
              </a:rPr>
              <a:t>breit</a:t>
            </a:r>
            <a:endParaRPr kumimoji="0" lang="en-US" sz="2400" b="0" i="0" u="none" strike="noStrike" kern="0" cap="none" spc="0" normalizeH="0" baseline="0" noProof="0" dirty="0">
              <a:ln>
                <a:noFill/>
              </a:ln>
              <a:effectLst/>
              <a:uLnTx/>
              <a:uFillTx/>
            </a:endParaRPr>
          </a:p>
        </p:txBody>
      </p:sp>
      <p:sp>
        <p:nvSpPr>
          <p:cNvPr id="15" name="Rectangle 14">
            <a:extLst>
              <a:ext uri="{FF2B5EF4-FFF2-40B4-BE49-F238E27FC236}">
                <a16:creationId xmlns:a16="http://schemas.microsoft.com/office/drawing/2014/main" id="{5FDB75A9-AFB2-49EE-8F3B-860AC0D8DCC4}"/>
              </a:ext>
            </a:extLst>
          </p:cNvPr>
          <p:cNvSpPr/>
          <p:nvPr/>
        </p:nvSpPr>
        <p:spPr>
          <a:xfrm>
            <a:off x="4039028" y="2625921"/>
            <a:ext cx="1552880" cy="40318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1._______</a:t>
            </a:r>
          </a:p>
        </p:txBody>
      </p:sp>
      <p:sp>
        <p:nvSpPr>
          <p:cNvPr id="16" name="Rectangle 15">
            <a:extLst>
              <a:ext uri="{FF2B5EF4-FFF2-40B4-BE49-F238E27FC236}">
                <a16:creationId xmlns:a16="http://schemas.microsoft.com/office/drawing/2014/main" id="{442EDA9F-BCC7-4A63-8F49-04FB88CB6209}"/>
              </a:ext>
            </a:extLst>
          </p:cNvPr>
          <p:cNvSpPr/>
          <p:nvPr/>
        </p:nvSpPr>
        <p:spPr>
          <a:xfrm>
            <a:off x="375035" y="3153824"/>
            <a:ext cx="1334590" cy="46220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2.______</a:t>
            </a:r>
          </a:p>
        </p:txBody>
      </p:sp>
      <p:sp>
        <p:nvSpPr>
          <p:cNvPr id="17" name="Rectangle 16">
            <a:extLst>
              <a:ext uri="{FF2B5EF4-FFF2-40B4-BE49-F238E27FC236}">
                <a16:creationId xmlns:a16="http://schemas.microsoft.com/office/drawing/2014/main" id="{8E055E91-F797-44BD-948B-F8CAA4BFD0FF}"/>
              </a:ext>
            </a:extLst>
          </p:cNvPr>
          <p:cNvSpPr/>
          <p:nvPr/>
        </p:nvSpPr>
        <p:spPr>
          <a:xfrm>
            <a:off x="4742378" y="4797486"/>
            <a:ext cx="1728760" cy="4537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8._______</a:t>
            </a:r>
          </a:p>
        </p:txBody>
      </p:sp>
      <p:sp>
        <p:nvSpPr>
          <p:cNvPr id="18" name="Rectangle 17">
            <a:extLst>
              <a:ext uri="{FF2B5EF4-FFF2-40B4-BE49-F238E27FC236}">
                <a16:creationId xmlns:a16="http://schemas.microsoft.com/office/drawing/2014/main" id="{384DBA3F-794E-4B32-B8DD-B451760E3A9C}"/>
              </a:ext>
            </a:extLst>
          </p:cNvPr>
          <p:cNvSpPr/>
          <p:nvPr/>
        </p:nvSpPr>
        <p:spPr>
          <a:xfrm>
            <a:off x="4655294" y="3167641"/>
            <a:ext cx="1982483" cy="4319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3._______</a:t>
            </a:r>
          </a:p>
        </p:txBody>
      </p:sp>
      <p:sp>
        <p:nvSpPr>
          <p:cNvPr id="19" name="Rectangle 18">
            <a:extLst>
              <a:ext uri="{FF2B5EF4-FFF2-40B4-BE49-F238E27FC236}">
                <a16:creationId xmlns:a16="http://schemas.microsoft.com/office/drawing/2014/main" id="{97959D87-C437-4D9D-B23F-C40133BA3F7F}"/>
              </a:ext>
            </a:extLst>
          </p:cNvPr>
          <p:cNvSpPr/>
          <p:nvPr/>
        </p:nvSpPr>
        <p:spPr>
          <a:xfrm>
            <a:off x="2809248" y="3685920"/>
            <a:ext cx="1280784" cy="4537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4._____</a:t>
            </a:r>
          </a:p>
        </p:txBody>
      </p:sp>
      <p:sp>
        <p:nvSpPr>
          <p:cNvPr id="20" name="Rectangle 19">
            <a:extLst>
              <a:ext uri="{FF2B5EF4-FFF2-40B4-BE49-F238E27FC236}">
                <a16:creationId xmlns:a16="http://schemas.microsoft.com/office/drawing/2014/main" id="{9E1C9A73-908B-4CAD-8EAE-8C368F5B8A85}"/>
              </a:ext>
            </a:extLst>
          </p:cNvPr>
          <p:cNvSpPr/>
          <p:nvPr/>
        </p:nvSpPr>
        <p:spPr>
          <a:xfrm>
            <a:off x="1596767" y="4262617"/>
            <a:ext cx="2764218" cy="4537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5. ____________</a:t>
            </a:r>
          </a:p>
        </p:txBody>
      </p:sp>
      <p:sp>
        <p:nvSpPr>
          <p:cNvPr id="21" name="Rectangle 20">
            <a:extLst>
              <a:ext uri="{FF2B5EF4-FFF2-40B4-BE49-F238E27FC236}">
                <a16:creationId xmlns:a16="http://schemas.microsoft.com/office/drawing/2014/main" id="{95575CF0-3FB0-4C71-8780-B855C1EC506A}"/>
              </a:ext>
            </a:extLst>
          </p:cNvPr>
          <p:cNvSpPr/>
          <p:nvPr/>
        </p:nvSpPr>
        <p:spPr>
          <a:xfrm>
            <a:off x="5119189" y="4353380"/>
            <a:ext cx="2206027" cy="32194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6. ___________</a:t>
            </a:r>
          </a:p>
        </p:txBody>
      </p:sp>
      <p:sp>
        <p:nvSpPr>
          <p:cNvPr id="22" name="Rectangle 21">
            <a:extLst>
              <a:ext uri="{FF2B5EF4-FFF2-40B4-BE49-F238E27FC236}">
                <a16:creationId xmlns:a16="http://schemas.microsoft.com/office/drawing/2014/main" id="{69FE5432-3FDC-4567-8CB5-2885C8BC94A2}"/>
              </a:ext>
            </a:extLst>
          </p:cNvPr>
          <p:cNvSpPr/>
          <p:nvPr/>
        </p:nvSpPr>
        <p:spPr>
          <a:xfrm>
            <a:off x="1898572" y="4809258"/>
            <a:ext cx="2191460" cy="45371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entury Gothic" panose="020F0302020204030204"/>
                <a:ea typeface="+mn-ea"/>
                <a:cs typeface="+mn-cs"/>
              </a:rPr>
              <a:t>7. ___________</a:t>
            </a:r>
          </a:p>
        </p:txBody>
      </p:sp>
      <p:sp>
        <p:nvSpPr>
          <p:cNvPr id="23" name="TextBox 22">
            <a:extLst>
              <a:ext uri="{FF2B5EF4-FFF2-40B4-BE49-F238E27FC236}">
                <a16:creationId xmlns:a16="http://schemas.microsoft.com/office/drawing/2014/main" id="{C9C2CAE5-0671-4757-BD05-85E94337394B}"/>
              </a:ext>
            </a:extLst>
          </p:cNvPr>
          <p:cNvSpPr txBox="1"/>
          <p:nvPr/>
        </p:nvSpPr>
        <p:spPr>
          <a:xfrm>
            <a:off x="1252587" y="6396335"/>
            <a:ext cx="34834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rPr>
              <a:t>verloren</a:t>
            </a:r>
            <a:r>
              <a:rPr kumimoji="0" lang="en-GB" sz="2400" b="0" i="0" u="none" strike="noStrike" kern="0" cap="none" spc="0" normalizeH="0" baseline="0" noProof="0" dirty="0">
                <a:ln>
                  <a:noFill/>
                </a:ln>
                <a:effectLst/>
                <a:uLnTx/>
                <a:uFillTx/>
              </a:rPr>
              <a:t> = lost</a:t>
            </a:r>
          </a:p>
        </p:txBody>
      </p:sp>
      <p:sp>
        <p:nvSpPr>
          <p:cNvPr id="24" name="Rounded Rectangle 11">
            <a:extLst>
              <a:ext uri="{FF2B5EF4-FFF2-40B4-BE49-F238E27FC236}">
                <a16:creationId xmlns:a16="http://schemas.microsoft.com/office/drawing/2014/main" id="{89171BC0-B95A-4B44-9ACE-2263C65BB68F}"/>
              </a:ext>
            </a:extLst>
          </p:cNvPr>
          <p:cNvSpPr/>
          <p:nvPr/>
        </p:nvSpPr>
        <p:spPr>
          <a:xfrm>
            <a:off x="11008800" y="247046"/>
            <a:ext cx="950400" cy="400919"/>
          </a:xfrm>
          <a:prstGeom prst="roundRect">
            <a:avLst/>
          </a:prstGeom>
          <a:solidFill>
            <a:schemeClr val="accent4">
              <a:lumMod val="75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57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B5D-6574-794F-B068-5E6CABBC16AF}"/>
              </a:ext>
            </a:extLst>
          </p:cNvPr>
          <p:cNvSpPr>
            <a:spLocks noGrp="1"/>
          </p:cNvSpPr>
          <p:nvPr>
            <p:ph type="title"/>
          </p:nvPr>
        </p:nvSpPr>
        <p:spPr>
          <a:xfrm>
            <a:off x="5255792" y="-10573"/>
            <a:ext cx="1680411" cy="1481978"/>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r</a:t>
            </a:r>
            <a:r>
              <a:rPr lang="en-GB" sz="6600" dirty="0" err="1">
                <a:solidFill>
                  <a:srgbClr val="002060"/>
                </a:solidFill>
                <a:latin typeface="Century Gothic" panose="020B0502020202020204" pitchFamily="34" charset="0"/>
              </a:rPr>
              <a:t>eden</a:t>
            </a:r>
            <a:endParaRPr lang="en-GB" sz="6600" dirty="0">
              <a:solidFill>
                <a:srgbClr val="002060"/>
              </a:solidFill>
              <a:latin typeface="Century Gothic" panose="020B0502020202020204" pitchFamily="34" charset="0"/>
            </a:endParaRPr>
          </a:p>
        </p:txBody>
      </p:sp>
      <p:sp>
        <p:nvSpPr>
          <p:cNvPr id="5" name="Rectangle 4"/>
          <p:cNvSpPr/>
          <p:nvPr/>
        </p:nvSpPr>
        <p:spPr>
          <a:xfrm>
            <a:off x="1024838" y="628052"/>
            <a:ext cx="210987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egel</a:t>
            </a:r>
          </a:p>
        </p:txBody>
      </p:sp>
      <p:sp>
        <p:nvSpPr>
          <p:cNvPr id="6" name="Rectangle 5"/>
          <p:cNvSpPr/>
          <p:nvPr/>
        </p:nvSpPr>
        <p:spPr>
          <a:xfrm>
            <a:off x="8803573" y="3464712"/>
            <a:ext cx="267596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Be</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uf</a:t>
            </a:r>
            <a:endParaRPr lang="en-GB" sz="5400" dirty="0">
              <a:solidFill>
                <a:srgbClr val="002060"/>
              </a:solidFill>
              <a:latin typeface="Century Gothic" panose="020B0502020202020204" pitchFamily="34" charset="0"/>
            </a:endParaRPr>
          </a:p>
        </p:txBody>
      </p:sp>
      <p:sp>
        <p:nvSpPr>
          <p:cNvPr id="7" name="Rectangle 6"/>
          <p:cNvSpPr/>
          <p:nvPr/>
        </p:nvSpPr>
        <p:spPr>
          <a:xfrm>
            <a:off x="8945401" y="628023"/>
            <a:ext cx="2392307"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ot</a:t>
            </a:r>
            <a:endParaRPr lang="en-GB" sz="5400" i="1" dirty="0">
              <a:solidFill>
                <a:srgbClr val="002060"/>
              </a:solidFill>
              <a:latin typeface="Century Gothic" panose="020B0502020202020204" pitchFamily="34" charset="0"/>
            </a:endParaRPr>
          </a:p>
        </p:txBody>
      </p:sp>
      <p:sp>
        <p:nvSpPr>
          <p:cNvPr id="8" name="Rectangle 7"/>
          <p:cNvSpPr/>
          <p:nvPr/>
        </p:nvSpPr>
        <p:spPr>
          <a:xfrm>
            <a:off x="400334" y="354308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um</a:t>
            </a:r>
            <a:r>
              <a:rPr lang="en-GB" sz="5400" dirty="0">
                <a:solidFill>
                  <a:srgbClr val="002060"/>
                </a:solidFill>
                <a:latin typeface="Century Gothic" panose="020B0502020202020204" pitchFamily="34" charset="0"/>
              </a:rPr>
              <a:t>?</a:t>
            </a:r>
          </a:p>
        </p:txBody>
      </p:sp>
      <p:sp>
        <p:nvSpPr>
          <p:cNvPr id="9" name="Rectangle 8"/>
          <p:cNvSpPr/>
          <p:nvPr/>
        </p:nvSpPr>
        <p:spPr>
          <a:xfrm>
            <a:off x="5139647" y="4498167"/>
            <a:ext cx="1912704"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eise</a:t>
            </a:r>
            <a:endParaRPr lang="en-GB" sz="5400" dirty="0">
              <a:solidFill>
                <a:srgbClr val="002060"/>
              </a:solidFill>
              <a:latin typeface="Century Gothic" panose="020B0502020202020204" pitchFamily="34" charset="0"/>
            </a:endParaRPr>
          </a:p>
        </p:txBody>
      </p:sp>
      <p:pic>
        <p:nvPicPr>
          <p:cNvPr id="10" name="Picture 9" descr="two people speaking to each othe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8221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red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Regel new.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ro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warum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8" name="Reis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Beru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625E6C-9E96-EC42-AF2D-91DB64665A4C}"/>
              </a:ext>
            </a:extLst>
          </p:cNvPr>
          <p:cNvSpPr>
            <a:spLocks noGrp="1"/>
          </p:cNvSpPr>
          <p:nvPr>
            <p:ph type="title"/>
          </p:nvPr>
        </p:nvSpPr>
        <p:spPr>
          <a:xfrm>
            <a:off x="5104215" y="-191757"/>
            <a:ext cx="1987553" cy="1850946"/>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663237"/>
            <a:ext cx="3802879" cy="281475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eden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24838" y="628052"/>
            <a:ext cx="210987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egel</a:t>
            </a:r>
          </a:p>
        </p:txBody>
      </p:sp>
      <p:sp>
        <p:nvSpPr>
          <p:cNvPr id="6" name="Rectangle 5"/>
          <p:cNvSpPr/>
          <p:nvPr/>
        </p:nvSpPr>
        <p:spPr>
          <a:xfrm>
            <a:off x="8803573" y="3464712"/>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uf</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45401" y="62802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00334" y="354308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 name="Rectangle 8"/>
          <p:cNvSpPr/>
          <p:nvPr/>
        </p:nvSpPr>
        <p:spPr>
          <a:xfrm>
            <a:off x="5139647" y="4498167"/>
            <a:ext cx="191270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eise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people speaking to each othe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55937" y="1803142"/>
            <a:ext cx="2424925" cy="1739946"/>
          </a:xfrm>
          <a:prstGeom prst="rect">
            <a:avLst/>
          </a:prstGeom>
        </p:spPr>
      </p:pic>
      <p:pic>
        <p:nvPicPr>
          <p:cNvPr id="11" name="Picture 10" descr="two people speaking to each othe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172546" y="2621646"/>
            <a:ext cx="1878952" cy="1098970"/>
          </a:xfrm>
          <a:prstGeom prst="rect">
            <a:avLst/>
          </a:prstGeom>
        </p:spPr>
      </p:pic>
    </p:spTree>
    <p:extLst>
      <p:ext uri="{BB962C8B-B14F-4D97-AF65-F5344CB8AC3E}">
        <p14:creationId xmlns:p14="http://schemas.microsoft.com/office/powerpoint/2010/main" val="354161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descr="clock face with the hours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Uh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4C9F-8E6B-8645-925D-D0CF62F21EB1}"/>
              </a:ext>
            </a:extLst>
          </p:cNvPr>
          <p:cNvSpPr>
            <a:spLocks noGrp="1"/>
          </p:cNvSpPr>
          <p:nvPr>
            <p:ph type="title"/>
          </p:nvPr>
        </p:nvSpPr>
        <p:spPr>
          <a:xfrm>
            <a:off x="4982904" y="-89326"/>
            <a:ext cx="2258579" cy="189907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pic>
        <p:nvPicPr>
          <p:cNvPr id="2" name="Picture 1" descr="you are here poin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27" y="5167332"/>
            <a:ext cx="460414" cy="735177"/>
          </a:xfrm>
          <a:prstGeom prst="rect">
            <a:avLst/>
          </a:prstGeom>
        </p:spPr>
      </p:pic>
      <p:cxnSp>
        <p:nvCxnSpPr>
          <p:cNvPr id="11" name="Straight Arrow Connector 10" descr="arrow pointing there"/>
          <p:cNvCxnSpPr/>
          <p:nvPr/>
        </p:nvCxnSpPr>
        <p:spPr>
          <a:xfrm flipV="1">
            <a:off x="4997105" y="5907867"/>
            <a:ext cx="2060446" cy="22582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morn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4666" y="1468899"/>
            <a:ext cx="1476645" cy="1557808"/>
          </a:xfrm>
          <a:prstGeom prst="rect">
            <a:avLst/>
          </a:prstGeom>
        </p:spPr>
      </p:pic>
      <p:pic>
        <p:nvPicPr>
          <p:cNvPr id="15" name="Picture 14" descr="clock 7 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5905" y="1977138"/>
            <a:ext cx="1017559" cy="1026124"/>
          </a:xfrm>
          <a:prstGeom prst="rect">
            <a:avLst/>
          </a:prstGeom>
        </p:spPr>
      </p:pic>
      <p:pic>
        <p:nvPicPr>
          <p:cNvPr id="16" name="Picture 15" descr="crosswor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5568" y="4434831"/>
            <a:ext cx="1661803" cy="1661803"/>
          </a:xfrm>
          <a:prstGeom prst="rect">
            <a:avLst/>
          </a:prstGeom>
        </p:spPr>
      </p:pic>
      <p:sp>
        <p:nvSpPr>
          <p:cNvPr id="17" name="TextBox 16"/>
          <p:cNvSpPr txBox="1"/>
          <p:nvPr/>
        </p:nvSpPr>
        <p:spPr>
          <a:xfrm>
            <a:off x="9922955" y="4583668"/>
            <a:ext cx="813838" cy="215444"/>
          </a:xfrm>
          <a:prstGeom prst="rect">
            <a:avLst/>
          </a:prstGeom>
          <a:noFill/>
        </p:spPr>
        <p:txBody>
          <a:bodyPr wrap="square" rtlCol="0">
            <a:spAutoFit/>
          </a:bodyPr>
          <a:lstStyle/>
          <a:p>
            <a:r>
              <a:rPr lang="en-GB" sz="800" dirty="0">
                <a:solidFill>
                  <a:srgbClr val="FF0000"/>
                </a:solidFill>
                <a:latin typeface="Century Gothic" panose="020B0502020202020204" pitchFamily="34" charset="0"/>
              </a:rPr>
              <a:t>W O R T</a:t>
            </a:r>
          </a:p>
        </p:txBody>
      </p:sp>
      <p:pic>
        <p:nvPicPr>
          <p:cNvPr id="18" name="Picture 17" descr="sombrar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4233" y="4354885"/>
            <a:ext cx="937877" cy="570542"/>
          </a:xfrm>
          <a:prstGeom prst="rect">
            <a:avLst/>
          </a:prstGeom>
        </p:spPr>
      </p:pic>
      <p:pic>
        <p:nvPicPr>
          <p:cNvPr id="19" name="Picture 18" descr="woman in dres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3233" y="4409824"/>
            <a:ext cx="894597" cy="1607563"/>
          </a:xfrm>
          <a:prstGeom prst="rect">
            <a:avLst/>
          </a:prstGeom>
        </p:spPr>
      </p:pic>
      <p:pic>
        <p:nvPicPr>
          <p:cNvPr id="20" name="Picture 19" descr="pan pipes"/>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156" y="5131944"/>
            <a:ext cx="973367" cy="857936"/>
          </a:xfrm>
          <a:prstGeom prst="rect">
            <a:avLst/>
          </a:prstGeom>
        </p:spPr>
      </p:pic>
      <p:sp>
        <p:nvSpPr>
          <p:cNvPr id="22" name="Rectangle 21"/>
          <p:cNvSpPr/>
          <p:nvPr/>
        </p:nvSpPr>
        <p:spPr>
          <a:xfrm rot="16200000">
            <a:off x="298889" y="2325410"/>
            <a:ext cx="1245295" cy="318474"/>
          </a:xfrm>
          <a:prstGeom prst="rect">
            <a:avLst/>
          </a:prstGeom>
        </p:spPr>
        <p:txBody>
          <a:bodyPr wrap="square">
            <a:spAutoFit/>
          </a:bodyPr>
          <a:lstStyle/>
          <a:p>
            <a:r>
              <a:rPr lang="en-GB" sz="700" dirty="0">
                <a:latin typeface="Century Gothic" panose="020B0502020202020204" pitchFamily="34" charset="0"/>
              </a:rPr>
              <a:t>By Tarquin Binary - Own work, CC BY-SA 2.5</a:t>
            </a:r>
          </a:p>
        </p:txBody>
      </p:sp>
      <p:pic>
        <p:nvPicPr>
          <p:cNvPr id="23" name="Picture 22" descr="fruit market"/>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4233" y="1386317"/>
            <a:ext cx="2179782" cy="1634837"/>
          </a:xfrm>
          <a:prstGeom prst="rect">
            <a:avLst/>
          </a:prstGeom>
        </p:spPr>
      </p:pic>
    </p:spTree>
    <p:extLst>
      <p:ext uri="{BB962C8B-B14F-4D97-AF65-F5344CB8AC3E}">
        <p14:creationId xmlns:p14="http://schemas.microsoft.com/office/powerpoint/2010/main" val="36347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5" name="Markt new.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Morg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Morgen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Kultur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7" name="Kultur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8" name="dort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subTnLst>
                                    <p:audio>
                                      <p:cMediaNode>
                                        <p:cTn display="0" masterRel="sameClick">
                                          <p:stCondLst>
                                            <p:cond evt="begin" delay="0">
                                              <p:tn val="65"/>
                                            </p:cond>
                                          </p:stCondLst>
                                          <p:endCondLst>
                                            <p:cond evt="onStopAudio" delay="0">
                                              <p:tgtEl>
                                                <p:sldTgt/>
                                              </p:tgtEl>
                                            </p:cond>
                                          </p:endCondLst>
                                        </p:cTn>
                                        <p:tgtEl>
                                          <p:sndTgt r:embed="rId8" name="dort new.wav"/>
                                        </p:tgtEl>
                                      </p:cMediaNode>
                                    </p:audio>
                                  </p:sub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9" name="Wort new.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subTnLst>
                                    <p:audio>
                                      <p:cMediaNode>
                                        <p:cTn display="0" masterRel="sameClick">
                                          <p:stCondLst>
                                            <p:cond evt="begin" delay="0">
                                              <p:tn val="78"/>
                                            </p:cond>
                                          </p:stCondLst>
                                          <p:endCondLst>
                                            <p:cond evt="onStopAudio" delay="0">
                                              <p:tgtEl>
                                                <p:sldTgt/>
                                              </p:tgtEl>
                                            </p:cond>
                                          </p:endCondLst>
                                        </p:cTn>
                                        <p:tgtEl>
                                          <p:sndTgt r:embed="rId9" name="Wort new.wav"/>
                                        </p:tgtEl>
                                      </p:cMediaNode>
                                    </p:audio>
                                  </p:sub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7"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947E-F7EB-3D40-8B48-BC8B12119618}"/>
              </a:ext>
            </a:extLst>
          </p:cNvPr>
          <p:cNvSpPr>
            <a:spLocks noGrp="1"/>
          </p:cNvSpPr>
          <p:nvPr>
            <p:ph type="title"/>
          </p:nvPr>
        </p:nvSpPr>
        <p:spPr>
          <a:xfrm>
            <a:off x="4988760" y="-45653"/>
            <a:ext cx="2258579" cy="1802820"/>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Uh</a:t>
            </a:r>
            <a:r>
              <a:rPr lang="en-GB" sz="6600" dirty="0" err="1">
                <a:solidFill>
                  <a:srgbClr val="FFCC00"/>
                </a:solidFill>
                <a:latin typeface="Century Gothic" panose="020B0502020202020204" pitchFamily="34" charset="0"/>
              </a:rPr>
              <a:t>r</a:t>
            </a:r>
            <a:endParaRPr lang="en-GB" sz="6600" dirty="0">
              <a:solidFill>
                <a:srgbClr val="002060"/>
              </a:solidFill>
              <a:latin typeface="Century Gothic" panose="020B0502020202020204" pitchFamily="34" charset="0"/>
            </a:endParaRPr>
          </a:p>
        </p:txBody>
      </p:sp>
      <p:sp>
        <p:nvSpPr>
          <p:cNvPr id="5" name="Rectangle 4"/>
          <p:cNvSpPr/>
          <p:nvPr/>
        </p:nvSpPr>
        <p:spPr>
          <a:xfrm>
            <a:off x="1143605" y="462987"/>
            <a:ext cx="208422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kt</a:t>
            </a:r>
            <a:endParaRPr lang="en-GB" sz="5400" dirty="0">
              <a:solidFill>
                <a:srgbClr val="002060"/>
              </a:solidFill>
              <a:latin typeface="Century Gothic" panose="020B0502020202020204" pitchFamily="34" charset="0"/>
            </a:endParaRPr>
          </a:p>
        </p:txBody>
      </p:sp>
      <p:sp>
        <p:nvSpPr>
          <p:cNvPr id="6" name="Rectangle 5"/>
          <p:cNvSpPr/>
          <p:nvPr/>
        </p:nvSpPr>
        <p:spPr>
          <a:xfrm>
            <a:off x="8826826" y="3511501"/>
            <a:ext cx="2675965"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Wo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t</a:t>
            </a:r>
          </a:p>
        </p:txBody>
      </p:sp>
      <p:sp>
        <p:nvSpPr>
          <p:cNvPr id="7" name="Rectangle 6"/>
          <p:cNvSpPr/>
          <p:nvPr/>
        </p:nvSpPr>
        <p:spPr>
          <a:xfrm>
            <a:off x="8521108" y="477004"/>
            <a:ext cx="2988629" cy="923330"/>
          </a:xfrm>
          <a:prstGeom prst="rect">
            <a:avLst/>
          </a:prstGeom>
        </p:spPr>
        <p:txBody>
          <a:bodyPr wrap="square">
            <a:spAutoFit/>
          </a:bodyPr>
          <a:lstStyle/>
          <a:p>
            <a:pPr algn="ctr"/>
            <a:r>
              <a:rPr lang="en-GB" sz="5400" dirty="0">
                <a:solidFill>
                  <a:srgbClr val="002060"/>
                </a:solidFill>
                <a:latin typeface="Century Gothic" panose="020B0502020202020204" pitchFamily="34" charset="0"/>
              </a:rPr>
              <a:t>Mo</a:t>
            </a:r>
            <a:r>
              <a:rPr lang="en-GB" sz="5400" dirty="0">
                <a:solidFill>
                  <a:srgbClr val="FFCC00"/>
                </a:solidFill>
                <a:latin typeface="Century Gothic" panose="020B0502020202020204" pitchFamily="34" charset="0"/>
              </a:rPr>
              <a:t>r</a:t>
            </a:r>
            <a:r>
              <a:rPr lang="en-GB" sz="5400" dirty="0">
                <a:solidFill>
                  <a:srgbClr val="002060"/>
                </a:solidFill>
                <a:latin typeface="Century Gothic" panose="020B0502020202020204" pitchFamily="34" charset="0"/>
              </a:rPr>
              <a:t>gen</a:t>
            </a:r>
            <a:endParaRPr lang="en-GB" sz="5400" i="1" dirty="0">
              <a:solidFill>
                <a:srgbClr val="002060"/>
              </a:solidFill>
              <a:latin typeface="Century Gothic" panose="020B0502020202020204" pitchFamily="34" charset="0"/>
            </a:endParaRPr>
          </a:p>
        </p:txBody>
      </p:sp>
      <p:sp>
        <p:nvSpPr>
          <p:cNvPr id="8" name="Rectangle 7"/>
          <p:cNvSpPr/>
          <p:nvPr/>
        </p:nvSpPr>
        <p:spPr>
          <a:xfrm>
            <a:off x="377391" y="3368795"/>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Kultu</a:t>
            </a:r>
            <a:r>
              <a:rPr lang="en-GB" sz="5400" dirty="0" err="1">
                <a:solidFill>
                  <a:srgbClr val="FFCC00"/>
                </a:solidFill>
                <a:latin typeface="Century Gothic" panose="020B0502020202020204" pitchFamily="34" charset="0"/>
              </a:rPr>
              <a:t>r</a:t>
            </a:r>
            <a:endParaRPr lang="en-GB" sz="5400" dirty="0">
              <a:solidFill>
                <a:srgbClr val="002060"/>
              </a:solidFill>
              <a:latin typeface="Century Gothic" panose="020B0502020202020204" pitchFamily="34" charset="0"/>
            </a:endParaRPr>
          </a:p>
        </p:txBody>
      </p:sp>
      <p:sp>
        <p:nvSpPr>
          <p:cNvPr id="9" name="Rectangle 8"/>
          <p:cNvSpPr/>
          <p:nvPr/>
        </p:nvSpPr>
        <p:spPr>
          <a:xfrm>
            <a:off x="5315551" y="4567100"/>
            <a:ext cx="15450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do</a:t>
            </a:r>
            <a:r>
              <a:rPr lang="en-GB" sz="5400" dirty="0" err="1">
                <a:solidFill>
                  <a:srgbClr val="FFCC00"/>
                </a:solidFill>
                <a:latin typeface="Century Gothic" panose="020B0502020202020204" pitchFamily="34" charset="0"/>
              </a:rPr>
              <a:t>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pic>
        <p:nvPicPr>
          <p:cNvPr id="10" name="Picture 9" descr="clock face with the hours on it"/>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163872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Uh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rk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Mor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ultu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d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or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CA04F-3FFC-3049-9080-EFDE2FC6C350}"/>
              </a:ext>
            </a:extLst>
          </p:cNvPr>
          <p:cNvSpPr>
            <a:spLocks noGrp="1"/>
          </p:cNvSpPr>
          <p:nvPr>
            <p:ph type="title"/>
          </p:nvPr>
        </p:nvSpPr>
        <p:spPr>
          <a:xfrm>
            <a:off x="5118383" y="198641"/>
            <a:ext cx="1985211" cy="1314222"/>
          </a:xfrm>
        </p:spPr>
        <p:txBody>
          <a:bodyPr>
            <a:noAutofit/>
          </a:bodyPr>
          <a:lstStyle/>
          <a:p>
            <a:pPr algn="ctr"/>
            <a:r>
              <a:rPr lang="en-GB" sz="12000" b="1" dirty="0">
                <a:solidFill>
                  <a:srgbClr val="002060"/>
                </a:solidFill>
                <a:cs typeface="Calibri" panose="020F0502020204030204" pitchFamily="34" charset="0"/>
              </a:rPr>
              <a:t>r</a:t>
            </a:r>
            <a:endParaRPr lang="en-US" sz="12000" dirty="0"/>
          </a:p>
        </p:txBody>
      </p:sp>
      <p:sp>
        <p:nvSpPr>
          <p:cNvPr id="4" name="Rounded Rectangle 3"/>
          <p:cNvSpPr/>
          <p:nvPr/>
        </p:nvSpPr>
        <p:spPr>
          <a:xfrm>
            <a:off x="4271110" y="1942033"/>
            <a:ext cx="3802879" cy="2350092"/>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143605" y="462987"/>
            <a:ext cx="208422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826826" y="3511501"/>
            <a:ext cx="26759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7" name="Rectangle 6"/>
          <p:cNvSpPr/>
          <p:nvPr/>
        </p:nvSpPr>
        <p:spPr>
          <a:xfrm>
            <a:off x="8521108" y="477004"/>
            <a:ext cx="298862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77391" y="3368795"/>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Kultu</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15551" y="4567100"/>
            <a:ext cx="15450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clock face with the hours on i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5440" y="1935476"/>
            <a:ext cx="1454218" cy="1390155"/>
          </a:xfrm>
          <a:prstGeom prst="rect">
            <a:avLst/>
          </a:prstGeom>
        </p:spPr>
      </p:pic>
    </p:spTree>
    <p:extLst>
      <p:ext uri="{BB962C8B-B14F-4D97-AF65-F5344CB8AC3E}">
        <p14:creationId xmlns:p14="http://schemas.microsoft.com/office/powerpoint/2010/main" val="420568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5541</Words>
  <Application>Microsoft Office PowerPoint</Application>
  <PresentationFormat>Widescreen</PresentationFormat>
  <Paragraphs>703</Paragraphs>
  <Slides>35</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vt:lpstr>
      <vt:lpstr>Bauhaus 93</vt:lpstr>
      <vt:lpstr>Bradley Hand</vt:lpstr>
      <vt:lpstr>Bradley Hand ITC</vt:lpstr>
      <vt:lpstr>Calibri</vt:lpstr>
      <vt:lpstr>Century Gothic</vt:lpstr>
      <vt:lpstr>Tw Cen MT</vt:lpstr>
      <vt:lpstr>1_NCELP_German_2022</vt:lpstr>
      <vt:lpstr>PowerPoint Presentation</vt:lpstr>
      <vt:lpstr>r </vt:lpstr>
      <vt:lpstr>r</vt:lpstr>
      <vt:lpstr>r</vt:lpstr>
      <vt:lpstr>r</vt:lpstr>
      <vt:lpstr>r </vt:lpstr>
      <vt:lpstr>r</vt:lpstr>
      <vt:lpstr>r</vt:lpstr>
      <vt:lpstr>r</vt:lpstr>
      <vt:lpstr>Phonetik</vt:lpstr>
      <vt:lpstr>Wie heißt das auf Deutsch?</vt:lpstr>
      <vt:lpstr>Wie heißt das auf Deutsch?</vt:lpstr>
      <vt:lpstr>verbringen</vt:lpstr>
      <vt:lpstr>verbringen</vt:lpstr>
      <vt:lpstr>verbringt</vt:lpstr>
      <vt:lpstr>verbringen</vt:lpstr>
      <vt:lpstr>verbringt</vt:lpstr>
      <vt:lpstr>verbringen</vt:lpstr>
      <vt:lpstr>Adjektive – indefinite articles</vt:lpstr>
      <vt:lpstr>Andrea braucht Hilfe!</vt:lpstr>
      <vt:lpstr>Mia redet über ihre Familie</vt:lpstr>
      <vt:lpstr>Wer bin ich?</vt:lpstr>
      <vt:lpstr>Ein Profil</vt:lpstr>
      <vt:lpstr>Ein Foto beschreiben</vt:lpstr>
      <vt:lpstr>PowerPoint Presentation</vt:lpstr>
      <vt:lpstr>Feminine names for jobs</vt:lpstr>
      <vt:lpstr>Antworten</vt:lpstr>
      <vt:lpstr>Karaoke SSC</vt:lpstr>
      <vt:lpstr>Wolf redet mit Mia über die Ferien</vt:lpstr>
      <vt:lpstr>eine Postkarte aus Berlin</vt:lpstr>
      <vt:lpstr>eine Postkarte aus Berlin</vt:lpstr>
      <vt:lpstr>Wer bin ich?</vt:lpstr>
      <vt:lpstr>Hausaufgaben</vt:lpstr>
      <vt:lpstr>Ein Museumbesuch</vt:lpstr>
      <vt:lpstr>ein Kunstwerk beschreiben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23</cp:revision>
  <dcterms:created xsi:type="dcterms:W3CDTF">2023-09-01T11:13:28Z</dcterms:created>
  <dcterms:modified xsi:type="dcterms:W3CDTF">2023-09-01T16:16:05Z</dcterms:modified>
</cp:coreProperties>
</file>