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788" r:id="rId2"/>
    <p:sldId id="402" r:id="rId3"/>
    <p:sldId id="283" r:id="rId4"/>
    <p:sldId id="789" r:id="rId5"/>
    <p:sldId id="790" r:id="rId6"/>
    <p:sldId id="791" r:id="rId7"/>
    <p:sldId id="792" r:id="rId8"/>
    <p:sldId id="794" r:id="rId9"/>
    <p:sldId id="793" r:id="rId10"/>
    <p:sldId id="795" r:id="rId11"/>
    <p:sldId id="796" r:id="rId12"/>
    <p:sldId id="797" r:id="rId13"/>
    <p:sldId id="798" r:id="rId14"/>
    <p:sldId id="799" r:id="rId15"/>
    <p:sldId id="814" r:id="rId16"/>
    <p:sldId id="815" r:id="rId17"/>
    <p:sldId id="816" r:id="rId18"/>
    <p:sldId id="817" r:id="rId19"/>
    <p:sldId id="819" r:id="rId20"/>
    <p:sldId id="820" r:id="rId21"/>
    <p:sldId id="818" r:id="rId22"/>
    <p:sldId id="821" r:id="rId23"/>
    <p:sldId id="822" r:id="rId24"/>
    <p:sldId id="823" r:id="rId25"/>
    <p:sldId id="824" r:id="rId26"/>
    <p:sldId id="81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53937" autoAdjust="0"/>
  </p:normalViewPr>
  <p:slideViewPr>
    <p:cSldViewPr snapToGrid="0">
      <p:cViewPr varScale="1">
        <p:scale>
          <a:sx n="58" d="100"/>
          <a:sy n="58" d="100"/>
        </p:scale>
        <p:origin x="2436" y="42"/>
      </p:cViewPr>
      <p:guideLst/>
    </p:cSldViewPr>
  </p:slideViewPr>
  <p:notesTextViewPr>
    <p:cViewPr>
      <p:scale>
        <a:sx n="1" d="1"/>
        <a:sy n="1" d="1"/>
      </p:scale>
      <p:origin x="0" y="0"/>
    </p:cViewPr>
  </p:notesTextViewPr>
  <p:sorterViewPr>
    <p:cViewPr>
      <p:scale>
        <a:sx n="100" d="100"/>
        <a:sy n="100" d="100"/>
      </p:scale>
      <p:origin x="0" y="-20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CE3E0E-D434-4556-B341-BD9885BBEE5C}" type="datetimeFigureOut">
              <a:rPr lang="en-GB" smtClean="0"/>
              <a:t>01/09/2023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05203B-10E5-452C-90F5-6E741690CEDE}" type="slidenum">
              <a:rPr lang="en-GB" smtClean="0"/>
              <a:t>‹#›</a:t>
            </a:fld>
            <a:endParaRPr lang="en-GB"/>
          </a:p>
        </p:txBody>
      </p:sp>
    </p:spTree>
    <p:extLst>
      <p:ext uri="{BB962C8B-B14F-4D97-AF65-F5344CB8AC3E}">
        <p14:creationId xmlns:p14="http://schemas.microsoft.com/office/powerpoint/2010/main" val="1685196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 None of the lists has </a:t>
            </a:r>
            <a:r>
              <a:rPr lang="en-GB" sz="1200" b="1" u="sng" baseline="0" dirty="0" err="1"/>
              <a:t>begreifen</a:t>
            </a:r>
            <a:r>
              <a:rPr lang="en-GB" sz="1200" b="1" u="sng" baseline="0" dirty="0"/>
              <a:t>, </a:t>
            </a:r>
            <a:r>
              <a:rPr lang="en-GB" sz="1200" b="1" u="sng" baseline="0" dirty="0" err="1"/>
              <a:t>duschen</a:t>
            </a:r>
            <a:r>
              <a:rPr lang="en-GB" sz="1200" b="1" u="sng" baseline="0" dirty="0"/>
              <a:t>, </a:t>
            </a:r>
            <a:r>
              <a:rPr lang="en-GB" sz="1200" b="1" u="sng" baseline="0" dirty="0" err="1"/>
              <a:t>Jahreszeit</a:t>
            </a:r>
            <a:r>
              <a:rPr lang="en-GB" sz="1200" b="1" u="sng" baseline="0" dirty="0"/>
              <a:t>, </a:t>
            </a:r>
            <a:r>
              <a:rPr lang="en-GB" b="1" i="0" u="sng" dirty="0" err="1">
                <a:solidFill>
                  <a:srgbClr val="000000"/>
                </a:solidFill>
                <a:effectLst/>
                <a:latin typeface="Segoe UI" panose="020B0502040204020203" pitchFamily="34" charset="0"/>
              </a:rPr>
              <a:t>Großstadt</a:t>
            </a:r>
            <a:r>
              <a:rPr lang="en-GB" b="0" i="0" u="sng" dirty="0">
                <a:solidFill>
                  <a:srgbClr val="000000"/>
                </a:solidFill>
                <a:effectLst/>
                <a:latin typeface="Segoe UI" panose="020B0502040204020203" pitchFamily="34" charset="0"/>
              </a:rPr>
              <a:t>.</a:t>
            </a:r>
            <a:br>
              <a:rPr lang="en-GB" sz="1200" b="1" baseline="0" dirty="0"/>
            </a:br>
            <a:r>
              <a:rPr lang="en-GB" sz="1200" b="1" baseline="0" dirty="0"/>
              <a:t>ii) AQA and Edexcel do not have </a:t>
            </a:r>
            <a:r>
              <a:rPr lang="en-GB" sz="1200" b="1" u="sng" baseline="0" dirty="0"/>
              <a:t>Tour</a:t>
            </a:r>
            <a:r>
              <a:rPr lang="en-GB" sz="1200"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iii) AQA does not have </a:t>
            </a:r>
            <a:r>
              <a:rPr lang="en-GB" sz="1200" b="1" u="sng" baseline="0" dirty="0" err="1"/>
              <a:t>Schwimmbad</a:t>
            </a:r>
            <a:r>
              <a:rPr lang="en-GB" sz="1200"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SSCs </a:t>
            </a:r>
            <a:r>
              <a:rPr lang="en-GB" sz="1200" b="1" dirty="0"/>
              <a:t>[ai]</a:t>
            </a:r>
            <a:r>
              <a:rPr lang="en-GB" sz="1200" b="0" dirty="0"/>
              <a:t>,</a:t>
            </a:r>
            <a:r>
              <a:rPr lang="en-GB" sz="1200" b="1" dirty="0"/>
              <a:t> [</a:t>
            </a:r>
            <a:r>
              <a:rPr lang="en-GB" sz="1200" b="1" dirty="0" err="1"/>
              <a:t>ei</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pre-nominal adjectival agreement - definite and indefinite articles R1 (nominative)</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8.1.1.5</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begreifen [1346] duschen [&gt;5009] Blick [306] Dezember [1527] Jahreszeit [4818] Mal [82] März [987] Pflanze [1667] Schuh [1678] Wechsel [2525]  bequem [3369] freundlich [1566]  wieder [74]</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8.1.1.1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besuchen [820] erleben [570] kaufen [506] August [1929] Ferien [3448] Juli [1544]  Kleidung [2820]  Kultur [594] Spaß [1045] Tour [2640]  Türkei [922] dieser, diese, dieses [24] letzter, letzte, letztes  [152/53] schon [61] </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7.3.2.5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das Dorf [684] die Großstadt [74/188] das Jahr [53] der Monat [306] das Schwimmbad [&gt;4034/1579] der See [1167] der Strand [2047] nächste [249] nächstes [249] nächsten [249] nächstes Jahr [249/53] nächsten Monat [249/306] nächste Woche [249/211] </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551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b="1" dirty="0"/>
            </a:br>
            <a:endParaRPr lang="en-GB" b="1" dirty="0"/>
          </a:p>
          <a:p>
            <a:r>
              <a:rPr lang="en-GB" b="1" dirty="0"/>
              <a:t>Aim: to practise understanding of adjective agreement patterns in the oral modality.</a:t>
            </a:r>
            <a:br>
              <a:rPr lang="en-GB" dirty="0"/>
            </a:br>
            <a:br>
              <a:rPr lang="en-GB" dirty="0"/>
            </a:br>
            <a:r>
              <a:rPr lang="en-GB" b="1" dirty="0"/>
              <a:t>Procedure:</a:t>
            </a:r>
            <a:br>
              <a:rPr lang="en-GB" dirty="0"/>
            </a:br>
            <a:r>
              <a:rPr lang="en-GB" dirty="0"/>
              <a:t>1. Listen and decide which noun is being described from the article and adjective ending. Note that knowledge of the gender of these words is also being tested / practised here.</a:t>
            </a:r>
          </a:p>
          <a:p>
            <a:r>
              <a:rPr lang="en-GB" dirty="0"/>
              <a:t>2. Correct as item-by-item or do one example together and then 2-8.  Elicit the English, too.</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en-GB" b="1" dirty="0"/>
              <a:t>1. </a:t>
            </a:r>
            <a:r>
              <a:rPr lang="en-GB" b="0" dirty="0"/>
              <a:t>eine </a:t>
            </a:r>
            <a:r>
              <a:rPr lang="en-GB" b="0" dirty="0" err="1"/>
              <a:t>warme</a:t>
            </a:r>
            <a:r>
              <a:rPr lang="en-GB" b="0" dirty="0"/>
              <a:t> </a:t>
            </a:r>
            <a:r>
              <a:rPr lang="en-GB" b="1" dirty="0"/>
              <a:t>[</a:t>
            </a:r>
            <a:r>
              <a:rPr lang="en-GB" b="1" dirty="0" err="1"/>
              <a:t>Jahreszeit</a:t>
            </a:r>
            <a:r>
              <a:rPr lang="en-GB" b="1" dirty="0"/>
              <a:t>]</a:t>
            </a:r>
            <a:br>
              <a:rPr lang="en-GB" b="1" dirty="0"/>
            </a:br>
            <a:r>
              <a:rPr lang="en-GB" b="1" dirty="0"/>
              <a:t>2. </a:t>
            </a:r>
            <a:r>
              <a:rPr lang="en-GB" b="0" dirty="0" err="1"/>
              <a:t>ein</a:t>
            </a:r>
            <a:r>
              <a:rPr lang="en-GB" b="0" dirty="0"/>
              <a:t> </a:t>
            </a:r>
            <a:r>
              <a:rPr lang="en-GB" b="0" dirty="0" err="1"/>
              <a:t>großes</a:t>
            </a:r>
            <a:r>
              <a:rPr lang="en-GB" b="0" dirty="0"/>
              <a:t> </a:t>
            </a:r>
            <a:r>
              <a:rPr lang="en-GB" b="1" dirty="0"/>
              <a:t>[</a:t>
            </a:r>
            <a:r>
              <a:rPr lang="en-GB" b="1" dirty="0" err="1"/>
              <a:t>Schwimmbad</a:t>
            </a:r>
            <a:r>
              <a:rPr lang="en-GB" b="1" dirty="0"/>
              <a:t>]</a:t>
            </a:r>
            <a:br>
              <a:rPr lang="en-GB" b="1" dirty="0"/>
            </a:br>
            <a:r>
              <a:rPr lang="en-GB" b="1" dirty="0"/>
              <a:t>3. </a:t>
            </a:r>
            <a:r>
              <a:rPr lang="en-GB" b="0" dirty="0"/>
              <a:t>eine </a:t>
            </a:r>
            <a:r>
              <a:rPr lang="en-GB" b="0" dirty="0" err="1"/>
              <a:t>tolle</a:t>
            </a:r>
            <a:r>
              <a:rPr lang="en-GB" b="0" dirty="0"/>
              <a:t> </a:t>
            </a:r>
            <a:r>
              <a:rPr lang="en-GB" b="1" dirty="0"/>
              <a:t>[Kultur]</a:t>
            </a:r>
            <a:br>
              <a:rPr lang="en-GB" b="1" dirty="0"/>
            </a:br>
            <a:r>
              <a:rPr lang="en-GB" b="1" dirty="0"/>
              <a:t>4. </a:t>
            </a:r>
            <a:r>
              <a:rPr lang="en-GB" b="0" dirty="0" err="1"/>
              <a:t>ein</a:t>
            </a:r>
            <a:r>
              <a:rPr lang="en-GB" b="0" dirty="0"/>
              <a:t> </a:t>
            </a:r>
            <a:r>
              <a:rPr lang="en-GB" b="0" dirty="0" err="1"/>
              <a:t>angenehmer</a:t>
            </a:r>
            <a:r>
              <a:rPr lang="en-GB" b="0" dirty="0"/>
              <a:t> </a:t>
            </a:r>
            <a:r>
              <a:rPr lang="en-GB" b="1" dirty="0"/>
              <a:t>[Monat]</a:t>
            </a:r>
            <a:br>
              <a:rPr lang="en-GB" b="1" dirty="0"/>
            </a:br>
            <a:r>
              <a:rPr lang="en-GB" b="1" dirty="0"/>
              <a:t>5. </a:t>
            </a:r>
            <a:r>
              <a:rPr lang="en-GB" b="0" dirty="0" err="1"/>
              <a:t>ein</a:t>
            </a:r>
            <a:r>
              <a:rPr lang="en-GB" b="0" dirty="0"/>
              <a:t> </a:t>
            </a:r>
            <a:r>
              <a:rPr lang="en-GB" b="0" dirty="0" err="1"/>
              <a:t>kleiner</a:t>
            </a:r>
            <a:r>
              <a:rPr lang="en-GB" b="0" dirty="0"/>
              <a:t> </a:t>
            </a:r>
            <a:r>
              <a:rPr lang="en-GB" b="1" dirty="0"/>
              <a:t>[</a:t>
            </a:r>
            <a:r>
              <a:rPr lang="en-GB" b="1" dirty="0" err="1"/>
              <a:t>Wechsel</a:t>
            </a:r>
            <a:r>
              <a:rPr lang="en-GB" b="1" dirty="0"/>
              <a:t>] or [</a:t>
            </a:r>
            <a:r>
              <a:rPr lang="en-GB" b="1" dirty="0" err="1"/>
              <a:t>Blick</a:t>
            </a:r>
            <a:r>
              <a:rPr lang="en-GB" b="1" dirty="0"/>
              <a:t>]</a:t>
            </a:r>
            <a:br>
              <a:rPr lang="en-GB" b="1" dirty="0"/>
            </a:br>
            <a:r>
              <a:rPr lang="en-GB" b="1" dirty="0"/>
              <a:t>6. </a:t>
            </a:r>
            <a:r>
              <a:rPr lang="en-GB" b="0" dirty="0"/>
              <a:t>eine </a:t>
            </a:r>
            <a:r>
              <a:rPr lang="en-GB" b="0" dirty="0" err="1"/>
              <a:t>bequeme</a:t>
            </a:r>
            <a:r>
              <a:rPr lang="en-GB" b="0" dirty="0"/>
              <a:t> </a:t>
            </a:r>
            <a:r>
              <a:rPr lang="en-GB" b="1" dirty="0"/>
              <a:t>[Hose]</a:t>
            </a:r>
            <a:br>
              <a:rPr lang="en-GB" b="1" dirty="0"/>
            </a:br>
            <a:r>
              <a:rPr lang="en-GB" b="1" dirty="0"/>
              <a:t>7. </a:t>
            </a:r>
            <a:r>
              <a:rPr lang="en-GB" b="0" dirty="0" err="1"/>
              <a:t>ein</a:t>
            </a:r>
            <a:r>
              <a:rPr lang="en-GB" b="0" dirty="0"/>
              <a:t> </a:t>
            </a:r>
            <a:r>
              <a:rPr lang="en-GB" b="0" dirty="0" err="1"/>
              <a:t>schöner</a:t>
            </a:r>
            <a:r>
              <a:rPr lang="en-GB" b="0" dirty="0"/>
              <a:t> </a:t>
            </a:r>
            <a:r>
              <a:rPr lang="en-GB" b="1" dirty="0"/>
              <a:t>[August] or [</a:t>
            </a:r>
            <a:r>
              <a:rPr lang="en-GB" b="1" dirty="0" err="1"/>
              <a:t>März</a:t>
            </a:r>
            <a:r>
              <a:rPr lang="en-GB" b="1" dirty="0"/>
              <a:t>]</a:t>
            </a:r>
            <a:br>
              <a:rPr lang="en-GB" b="1" dirty="0"/>
            </a:br>
            <a:r>
              <a:rPr lang="en-GB" b="1" dirty="0"/>
              <a:t>8. </a:t>
            </a:r>
            <a:r>
              <a:rPr lang="en-GB" b="0" dirty="0" err="1"/>
              <a:t>ein</a:t>
            </a:r>
            <a:r>
              <a:rPr lang="en-GB" b="0" dirty="0"/>
              <a:t> langer </a:t>
            </a:r>
            <a:r>
              <a:rPr lang="en-GB" b="1" dirty="0"/>
              <a:t>[Tag]</a:t>
            </a:r>
            <a:br>
              <a:rPr lang="en-GB" dirty="0"/>
            </a:br>
            <a:br>
              <a:rPr lang="en-GB" dirty="0"/>
            </a:br>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3305203B-10E5-452C-90F5-6E741690CEDE}" type="slidenum">
              <a:rPr lang="en-GB" smtClean="0"/>
              <a:t>10</a:t>
            </a:fld>
            <a:endParaRPr lang="en-GB"/>
          </a:p>
        </p:txBody>
      </p:sp>
    </p:spTree>
    <p:extLst>
      <p:ext uri="{BB962C8B-B14F-4D97-AF65-F5344CB8AC3E}">
        <p14:creationId xmlns:p14="http://schemas.microsoft.com/office/powerpoint/2010/main" val="2093410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to combine gender knowledge and adjective ending in spoken practice.</a:t>
            </a:r>
            <a:br>
              <a:rPr lang="en-GB" dirty="0"/>
            </a:br>
            <a:br>
              <a:rPr lang="en-GB" dirty="0"/>
            </a:br>
            <a:r>
              <a:rPr lang="en-GB" b="1" dirty="0"/>
              <a:t>Procedure:</a:t>
            </a:r>
            <a:br>
              <a:rPr lang="en-GB" dirty="0"/>
            </a:br>
            <a:r>
              <a:rPr lang="en-GB" dirty="0"/>
              <a:t>1. Tell students there can be a variety of answers. (Note that there are therefore no answers)</a:t>
            </a:r>
          </a:p>
          <a:p>
            <a:r>
              <a:rPr lang="en-GB" dirty="0"/>
              <a:t>2. Students can work in pairs – saying six combinations of Katja’s favourite things</a:t>
            </a:r>
          </a:p>
          <a:p>
            <a:r>
              <a:rPr lang="en-GB" dirty="0"/>
              <a:t>3. Partners listen and simultaneously translate what their partner says.</a:t>
            </a:r>
          </a:p>
          <a:p>
            <a:endParaRPr lang="en-GB" dirty="0"/>
          </a:p>
        </p:txBody>
      </p:sp>
      <p:sp>
        <p:nvSpPr>
          <p:cNvPr id="4" name="Slide Number Placeholder 3"/>
          <p:cNvSpPr>
            <a:spLocks noGrp="1"/>
          </p:cNvSpPr>
          <p:nvPr>
            <p:ph type="sldNum" sz="quarter" idx="5"/>
          </p:nvPr>
        </p:nvSpPr>
        <p:spPr/>
        <p:txBody>
          <a:bodyPr/>
          <a:lstStyle/>
          <a:p>
            <a:fld id="{3305203B-10E5-452C-90F5-6E741690CEDE}" type="slidenum">
              <a:rPr lang="en-GB" smtClean="0"/>
              <a:t>11</a:t>
            </a:fld>
            <a:endParaRPr lang="en-GB"/>
          </a:p>
        </p:txBody>
      </p:sp>
    </p:spTree>
    <p:extLst>
      <p:ext uri="{BB962C8B-B14F-4D97-AF65-F5344CB8AC3E}">
        <p14:creationId xmlns:p14="http://schemas.microsoft.com/office/powerpoint/2010/main" val="521188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10-12 minutes</a:t>
            </a:r>
            <a:br>
              <a:rPr lang="en-GB" dirty="0"/>
            </a:br>
            <a:br>
              <a:rPr lang="en-GB" b="1" dirty="0"/>
            </a:br>
            <a:r>
              <a:rPr lang="en-GB" b="1" dirty="0"/>
              <a:t>Aim: To practise adjective endings in the productive mode, written modality.  The vocabulary is drawn from previous learning.</a:t>
            </a:r>
            <a:br>
              <a:rPr lang="en-GB" dirty="0"/>
            </a:br>
            <a:br>
              <a:rPr lang="en-GB" dirty="0"/>
            </a:br>
            <a:r>
              <a:rPr lang="en-GB" b="1" dirty="0"/>
              <a:t>Procedure:</a:t>
            </a:r>
            <a:br>
              <a:rPr lang="en-GB" dirty="0"/>
            </a:br>
            <a:r>
              <a:rPr lang="en-GB" dirty="0"/>
              <a:t>1. Students write 1-10 and translate the list.</a:t>
            </a:r>
          </a:p>
          <a:p>
            <a:r>
              <a:rPr lang="en-GB" dirty="0"/>
              <a:t>2. Answers on the next slide.</a:t>
            </a:r>
          </a:p>
          <a:p>
            <a:endParaRPr lang="en-GB" dirty="0"/>
          </a:p>
        </p:txBody>
      </p:sp>
      <p:sp>
        <p:nvSpPr>
          <p:cNvPr id="4" name="Slide Number Placeholder 3"/>
          <p:cNvSpPr>
            <a:spLocks noGrp="1"/>
          </p:cNvSpPr>
          <p:nvPr>
            <p:ph type="sldNum" sz="quarter" idx="5"/>
          </p:nvPr>
        </p:nvSpPr>
        <p:spPr/>
        <p:txBody>
          <a:bodyPr/>
          <a:lstStyle/>
          <a:p>
            <a:fld id="{3305203B-10E5-452C-90F5-6E741690CEDE}" type="slidenum">
              <a:rPr lang="en-GB" smtClean="0"/>
              <a:t>12</a:t>
            </a:fld>
            <a:endParaRPr lang="en-GB"/>
          </a:p>
        </p:txBody>
      </p:sp>
    </p:spTree>
    <p:extLst>
      <p:ext uri="{BB962C8B-B14F-4D97-AF65-F5344CB8AC3E}">
        <p14:creationId xmlns:p14="http://schemas.microsoft.com/office/powerpoint/2010/main" val="3735179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ANSWERS</a:t>
            </a:r>
            <a:endParaRPr lang="en-GB" i="1" dirty="0"/>
          </a:p>
          <a:p>
            <a:endParaRPr lang="en-GB" dirty="0"/>
          </a:p>
        </p:txBody>
      </p:sp>
      <p:sp>
        <p:nvSpPr>
          <p:cNvPr id="4" name="Slide Number Placeholder 3"/>
          <p:cNvSpPr>
            <a:spLocks noGrp="1"/>
          </p:cNvSpPr>
          <p:nvPr>
            <p:ph type="sldNum" sz="quarter" idx="5"/>
          </p:nvPr>
        </p:nvSpPr>
        <p:spPr/>
        <p:txBody>
          <a:bodyPr/>
          <a:lstStyle/>
          <a:p>
            <a:fld id="{3305203B-10E5-452C-90F5-6E741690CEDE}" type="slidenum">
              <a:rPr lang="en-GB" smtClean="0"/>
              <a:t>13</a:t>
            </a:fld>
            <a:endParaRPr lang="en-GB"/>
          </a:p>
        </p:txBody>
      </p:sp>
    </p:spTree>
    <p:extLst>
      <p:ext uri="{BB962C8B-B14F-4D97-AF65-F5344CB8AC3E}">
        <p14:creationId xmlns:p14="http://schemas.microsoft.com/office/powerpoint/2010/main" val="1235019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 None of the lists has </a:t>
            </a:r>
            <a:r>
              <a:rPr lang="en-GB" sz="1200" b="1" u="sng" baseline="0" dirty="0" err="1"/>
              <a:t>begreifen</a:t>
            </a:r>
            <a:r>
              <a:rPr lang="en-GB" sz="1200" b="1" u="sng" baseline="0" dirty="0"/>
              <a:t>, </a:t>
            </a:r>
            <a:r>
              <a:rPr lang="en-GB" sz="1200" b="1" u="sng" baseline="0" dirty="0" err="1"/>
              <a:t>duschen</a:t>
            </a:r>
            <a:r>
              <a:rPr lang="en-GB" sz="1200" b="1" u="sng" baseline="0" dirty="0"/>
              <a:t>, </a:t>
            </a:r>
            <a:r>
              <a:rPr lang="en-GB" sz="1200" b="1" u="sng" baseline="0" dirty="0" err="1"/>
              <a:t>Jahreszeit</a:t>
            </a:r>
            <a:r>
              <a:rPr lang="en-GB" sz="1200" b="1" u="sng" baseline="0" dirty="0"/>
              <a:t>, </a:t>
            </a:r>
            <a:r>
              <a:rPr lang="en-GB" b="1" i="0" u="sng" dirty="0" err="1">
                <a:solidFill>
                  <a:srgbClr val="000000"/>
                </a:solidFill>
                <a:effectLst/>
                <a:latin typeface="Segoe UI" panose="020B0502040204020203" pitchFamily="34" charset="0"/>
              </a:rPr>
              <a:t>Großstadt</a:t>
            </a:r>
            <a:r>
              <a:rPr lang="en-GB" b="0" i="0" u="sng" dirty="0">
                <a:solidFill>
                  <a:srgbClr val="000000"/>
                </a:solidFill>
                <a:effectLst/>
                <a:latin typeface="Segoe UI" panose="020B0502040204020203" pitchFamily="34" charset="0"/>
              </a:rPr>
              <a:t>.</a:t>
            </a:r>
            <a:br>
              <a:rPr lang="en-GB" sz="1200" b="1" baseline="0" dirty="0"/>
            </a:br>
            <a:r>
              <a:rPr lang="en-GB" sz="1200" b="1" baseline="0" dirty="0"/>
              <a:t>ii) AQA and Edexcel do not have </a:t>
            </a:r>
            <a:r>
              <a:rPr lang="en-GB" sz="1200" b="1" u="sng" baseline="0" dirty="0"/>
              <a:t>Tour</a:t>
            </a:r>
            <a:r>
              <a:rPr lang="en-GB" sz="1200"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iii) AQA does not have </a:t>
            </a:r>
            <a:r>
              <a:rPr lang="en-GB" sz="1200" b="1" u="sng" baseline="0" dirty="0" err="1"/>
              <a:t>Schwimmbad</a:t>
            </a:r>
            <a:r>
              <a:rPr lang="en-GB" sz="1200"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a:t>
            </a:r>
            <a:r>
              <a:rPr lang="en-GB" sz="1200" b="1" dirty="0"/>
              <a:t>[ai] [</a:t>
            </a:r>
            <a:r>
              <a:rPr lang="en-GB" sz="1200" b="1" dirty="0" err="1"/>
              <a:t>ei</a:t>
            </a:r>
            <a:r>
              <a:rPr lang="en-GB" sz="1200" b="1" dirty="0"/>
              <a:t>] vs [</a:t>
            </a:r>
            <a:r>
              <a:rPr lang="en-GB" sz="1200" b="1" dirty="0" err="1"/>
              <a:t>ie</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a:t>
            </a:r>
            <a:r>
              <a:rPr lang="en-GB" sz="1200" b="0" baseline="0" dirty="0"/>
              <a:t> of pre-nominal adjectival agreement - definite and indefinite articles R1 (nominative)</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8.1.1.5</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begreifen [1346] duschen [&gt;5009] Blick [306] Dezember [1527] Jahreszeit [4818] Mal [82] März [987] Pflanze [1667] Schuh [1678] Wechsel [2525]  bequem [3369] freundlich [1566]  wieder [74]</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8.1.1.1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besuchen [820] erleben [570] kaufen [506] August [1929] Ferien [3448] Juli [1544]  Kleidung [2820]  Kultur [594] Spaß [1045] Tour [2640]  Türkei [922] dieser, diese, dieses [24] letzter, letzte, letztes  [152/53] schon [61] </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7.3.2.5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das Dorf [684] die Großstadt [74/188] das Jahr [53] der Monat [306] das Schwimmbad [&gt;4034/1579] der See [1167] der Strand [2047] nächste [249] nächstes [249] nächsten [249] nächstes Jahr [249/53] nächsten Monat [249/306] nächste Woche [249/211] </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275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To bring together months that have been learnt with others that are cognates to practise their pronunciation.</a:t>
            </a:r>
            <a:br>
              <a:rPr lang="en-GB" dirty="0"/>
            </a:br>
            <a:br>
              <a:rPr lang="en-GB" dirty="0"/>
            </a:br>
            <a:r>
              <a:rPr lang="en-GB" b="1" dirty="0"/>
              <a:t>Procedure:</a:t>
            </a:r>
            <a:br>
              <a:rPr lang="en-GB" dirty="0"/>
            </a:br>
            <a:r>
              <a:rPr lang="en-GB" dirty="0"/>
              <a:t>1. Students say the months in order, with a partner (the cues vary depending on prior knowledge, explicit learning.</a:t>
            </a:r>
          </a:p>
          <a:p>
            <a:r>
              <a:rPr lang="en-GB" dirty="0"/>
              <a:t>2. Click to hear each month pronounced.</a:t>
            </a:r>
          </a:p>
          <a:p>
            <a:r>
              <a:rPr lang="en-GB" dirty="0"/>
              <a:t>3. Revise ordinal numbers (students met these towards the end of Y7).  They are unlikely to remember ‘</a:t>
            </a:r>
            <a:r>
              <a:rPr lang="en-GB" dirty="0" err="1"/>
              <a:t>dritte</a:t>
            </a:r>
            <a:r>
              <a:rPr lang="en-GB" dirty="0"/>
              <a:t>’ as it has not yet been thoroughly practised. Bring up the word ‘</a:t>
            </a:r>
            <a:r>
              <a:rPr lang="en-GB" dirty="0" err="1"/>
              <a:t>erste</a:t>
            </a:r>
            <a:r>
              <a:rPr lang="en-GB" dirty="0"/>
              <a:t>’. Say </a:t>
            </a:r>
            <a:r>
              <a:rPr lang="en-GB" dirty="0" err="1"/>
              <a:t>Januar</a:t>
            </a:r>
            <a:r>
              <a:rPr lang="en-GB" dirty="0"/>
              <a:t> </a:t>
            </a:r>
            <a:r>
              <a:rPr lang="en-GB" dirty="0" err="1"/>
              <a:t>ist</a:t>
            </a:r>
            <a:r>
              <a:rPr lang="en-GB" dirty="0"/>
              <a:t> der </a:t>
            </a:r>
            <a:r>
              <a:rPr lang="en-GB" dirty="0" err="1"/>
              <a:t>erste</a:t>
            </a:r>
            <a:r>
              <a:rPr lang="en-GB" dirty="0"/>
              <a:t> Monat. (Make explicit to students that this is the adjective ending pattern that they learnt last lesson.  Monat is ‘der’ and so the ending is ‘e’ on each number.</a:t>
            </a:r>
          </a:p>
          <a:p>
            <a:r>
              <a:rPr lang="en-GB" dirty="0"/>
              <a:t>4. Elicit the first three with students, pointing out ‘</a:t>
            </a:r>
            <a:r>
              <a:rPr lang="en-GB" dirty="0" err="1"/>
              <a:t>dritte</a:t>
            </a:r>
            <a:r>
              <a:rPr lang="en-GB" dirty="0"/>
              <a:t>’ irregularly, and then proceed chorally with the whole class (in time with you, rather than repeating what you say, as they will be able to put their knowledge into practice, here)</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err="1"/>
              <a:t>Januar</a:t>
            </a:r>
            <a:br>
              <a:rPr lang="en-GB" dirty="0"/>
            </a:br>
            <a:r>
              <a:rPr lang="en-GB" dirty="0" err="1"/>
              <a:t>Februar</a:t>
            </a:r>
            <a:br>
              <a:rPr lang="en-GB" dirty="0"/>
            </a:br>
            <a:r>
              <a:rPr lang="en-GB" dirty="0" err="1"/>
              <a:t>März</a:t>
            </a:r>
            <a:br>
              <a:rPr lang="en-GB" dirty="0"/>
            </a:br>
            <a:r>
              <a:rPr lang="en-GB" dirty="0"/>
              <a:t>April</a:t>
            </a:r>
            <a:br>
              <a:rPr lang="en-GB" dirty="0"/>
            </a:br>
            <a:r>
              <a:rPr lang="en-GB" dirty="0"/>
              <a:t>Mai</a:t>
            </a:r>
            <a:br>
              <a:rPr lang="en-GB" dirty="0"/>
            </a:br>
            <a:r>
              <a:rPr lang="en-GB" dirty="0" err="1"/>
              <a:t>Juni</a:t>
            </a:r>
            <a:br>
              <a:rPr lang="en-GB" dirty="0"/>
            </a:br>
            <a:r>
              <a:rPr lang="en-GB" dirty="0" err="1"/>
              <a:t>Juli</a:t>
            </a:r>
            <a:br>
              <a:rPr lang="en-GB" dirty="0"/>
            </a:br>
            <a:r>
              <a:rPr lang="en-GB" dirty="0"/>
              <a:t>August</a:t>
            </a:r>
            <a:br>
              <a:rPr lang="en-GB" dirty="0"/>
            </a:br>
            <a:r>
              <a:rPr lang="en-GB" dirty="0"/>
              <a:t>September</a:t>
            </a:r>
            <a:br>
              <a:rPr lang="en-GB" dirty="0"/>
            </a:br>
            <a:r>
              <a:rPr lang="en-GB" dirty="0" err="1"/>
              <a:t>Oktober</a:t>
            </a:r>
            <a:br>
              <a:rPr lang="en-GB" dirty="0"/>
            </a:br>
            <a:r>
              <a:rPr lang="en-GB" dirty="0"/>
              <a:t>November </a:t>
            </a:r>
            <a:br>
              <a:rPr lang="en-GB" dirty="0"/>
            </a:br>
            <a:r>
              <a:rPr lang="en-GB" dirty="0" err="1"/>
              <a:t>Dezember</a:t>
            </a:r>
            <a:br>
              <a:rPr lang="en-GB" dirty="0"/>
            </a:br>
            <a:br>
              <a:rPr lang="en-GB" dirty="0"/>
            </a:br>
            <a:br>
              <a:rPr lang="en-GB" baseline="0" dirty="0"/>
            </a:br>
            <a:br>
              <a:rPr lang="en-GB" dirty="0"/>
            </a:br>
            <a:endParaRPr lang="en-GB" dirty="0"/>
          </a:p>
          <a:p>
            <a:br>
              <a:rPr lang="en-GB" dirty="0"/>
            </a:br>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3305203B-10E5-452C-90F5-6E741690CEDE}" type="slidenum">
              <a:rPr lang="en-GB" smtClean="0"/>
              <a:t>15</a:t>
            </a:fld>
            <a:endParaRPr lang="en-GB"/>
          </a:p>
        </p:txBody>
      </p:sp>
    </p:spTree>
    <p:extLst>
      <p:ext uri="{BB962C8B-B14F-4D97-AF65-F5344CB8AC3E}">
        <p14:creationId xmlns:p14="http://schemas.microsoft.com/office/powerpoint/2010/main" val="1821514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15 minutes (three slides)</a:t>
            </a:r>
            <a:br>
              <a:rPr lang="en-GB" dirty="0"/>
            </a:br>
            <a:br>
              <a:rPr lang="en-GB" b="1" dirty="0"/>
            </a:br>
            <a:r>
              <a:rPr lang="en-GB" b="1" dirty="0"/>
              <a:t>Aim: To listen to a poem that contains mostly familiar language, with a few unfamiliar words, to put SSC knowledge into practice via transcription.</a:t>
            </a:r>
            <a:br>
              <a:rPr lang="en-GB" dirty="0"/>
            </a:br>
            <a:br>
              <a:rPr lang="en-GB" dirty="0"/>
            </a:br>
            <a:r>
              <a:rPr lang="en-GB" b="1" dirty="0"/>
              <a:t>Procedure:</a:t>
            </a:r>
            <a:br>
              <a:rPr lang="en-GB" dirty="0"/>
            </a:br>
            <a:r>
              <a:rPr lang="en-GB" dirty="0"/>
              <a:t>1. Listen to a reading of the poem.</a:t>
            </a:r>
          </a:p>
          <a:p>
            <a:r>
              <a:rPr lang="en-GB" dirty="0"/>
              <a:t>2. Write down any words you understand.</a:t>
            </a:r>
          </a:p>
          <a:p>
            <a:r>
              <a:rPr lang="en-GB" dirty="0"/>
              <a:t>3. Feedback answers (brainstorm on the board or use the following slide, which has all of the words that are known to students from Y7 and Y8 so far.</a:t>
            </a:r>
          </a:p>
          <a:p>
            <a:endParaRPr lang="en-GB" dirty="0"/>
          </a:p>
          <a:p>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3305203B-10E5-452C-90F5-6E741690CEDE}" type="slidenum">
              <a:rPr lang="en-GB" smtClean="0"/>
              <a:t>16</a:t>
            </a:fld>
            <a:endParaRPr lang="en-GB"/>
          </a:p>
        </p:txBody>
      </p:sp>
    </p:spTree>
    <p:extLst>
      <p:ext uri="{BB962C8B-B14F-4D97-AF65-F5344CB8AC3E}">
        <p14:creationId xmlns:p14="http://schemas.microsoft.com/office/powerpoint/2010/main" val="60093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reactivate known vocabulary, encountered in a new context.</a:t>
            </a:r>
            <a:br>
              <a:rPr lang="en-GB" b="0" dirty="0"/>
            </a:br>
            <a:br>
              <a:rPr lang="en-GB" b="1" dirty="0"/>
            </a:br>
            <a:r>
              <a:rPr lang="en-GB" b="1" dirty="0"/>
              <a:t>Procedure:</a:t>
            </a:r>
            <a:br>
              <a:rPr lang="en-GB" dirty="0"/>
            </a:br>
            <a:r>
              <a:rPr lang="en-GB" dirty="0"/>
              <a:t>1. First, students compare the words they noted with a partner and enlarge their list.</a:t>
            </a:r>
          </a:p>
          <a:p>
            <a:r>
              <a:rPr lang="en-GB" dirty="0"/>
              <a:t>2. Elicit orally from students any words they heard (they put their phonics knowledge into action by reading their words aloud)</a:t>
            </a:r>
            <a:br>
              <a:rPr lang="en-GB" dirty="0"/>
            </a:br>
            <a:r>
              <a:rPr lang="en-GB" dirty="0"/>
              <a:t>3. Click to bring up the words that we anticipate they may know. (Reassure students as necessary that they will not have noted them all but in the whole class students may have noted these, and possibly, additional unknown words.</a:t>
            </a:r>
          </a:p>
          <a:p>
            <a:r>
              <a:rPr lang="en-GB" dirty="0"/>
              <a:t>4. Clarify meanings of these words with students.</a:t>
            </a:r>
            <a:br>
              <a:rPr lang="en-GB" dirty="0"/>
            </a:br>
            <a:r>
              <a:rPr lang="en-GB" dirty="0"/>
              <a:t>5. One the next slide, ask students to consider the theme and shape/form of the poem.  What is this poem about?  (e.g. a list of the poet’s pleasures, special moments, favourite things)</a:t>
            </a:r>
          </a:p>
          <a:p>
            <a:endParaRPr lang="en-GB" dirty="0"/>
          </a:p>
        </p:txBody>
      </p:sp>
      <p:sp>
        <p:nvSpPr>
          <p:cNvPr id="4" name="Slide Number Placeholder 3"/>
          <p:cNvSpPr>
            <a:spLocks noGrp="1"/>
          </p:cNvSpPr>
          <p:nvPr>
            <p:ph type="sldNum" sz="quarter" idx="5"/>
          </p:nvPr>
        </p:nvSpPr>
        <p:spPr/>
        <p:txBody>
          <a:bodyPr/>
          <a:lstStyle/>
          <a:p>
            <a:fld id="{3305203B-10E5-452C-90F5-6E741690CEDE}" type="slidenum">
              <a:rPr lang="en-GB" smtClean="0"/>
              <a:t>17</a:t>
            </a:fld>
            <a:endParaRPr lang="en-GB"/>
          </a:p>
        </p:txBody>
      </p:sp>
    </p:spTree>
    <p:extLst>
      <p:ext uri="{BB962C8B-B14F-4D97-AF65-F5344CB8AC3E}">
        <p14:creationId xmlns:p14="http://schemas.microsoft.com/office/powerpoint/2010/main" val="4143153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deepen vocabulary knowledge</a:t>
            </a:r>
            <a:br>
              <a:rPr lang="en-GB" b="1" dirty="0"/>
            </a:br>
            <a:br>
              <a:rPr lang="en-GB" b="1" dirty="0"/>
            </a:br>
            <a:r>
              <a:rPr lang="en-GB" b="1" dirty="0"/>
              <a:t>Procedure:</a:t>
            </a:r>
            <a:br>
              <a:rPr lang="en-GB" dirty="0"/>
            </a:br>
            <a:r>
              <a:rPr lang="en-GB" dirty="0"/>
              <a:t>1. Students to consider the theme and shape/form of the poem.  What is this poem about?  (e.g. a list of the poet’s pleasures, special moments, favourite things)</a:t>
            </a:r>
          </a:p>
          <a:p>
            <a:r>
              <a:rPr lang="en-GB" dirty="0"/>
              <a:t>2. Elicit the meanings of each line. Bring up the gloss of new words as they become necessary.</a:t>
            </a:r>
            <a:br>
              <a:rPr lang="en-GB" dirty="0"/>
            </a:br>
            <a:r>
              <a:rPr lang="en-GB" dirty="0"/>
              <a:t>3. Ask students to consider if their list of favourite moments would have anything in common with the poet’s list.</a:t>
            </a:r>
          </a:p>
          <a:p>
            <a:br>
              <a:rPr lang="en-GB" dirty="0"/>
            </a:br>
            <a:r>
              <a:rPr lang="en-GB" dirty="0"/>
              <a:t>Most of the unknown words will be taught explicitly in Y8 (in bold, below). Several have already been met as SSC source / cluster words.</a:t>
            </a:r>
            <a:br>
              <a:rPr lang="en-GB" dirty="0"/>
            </a:br>
            <a:br>
              <a:rPr lang="en-GB" dirty="0"/>
            </a:br>
            <a:r>
              <a:rPr lang="en-GB" dirty="0"/>
              <a:t>Word frequency:</a:t>
            </a:r>
            <a:br>
              <a:rPr lang="en-GB" dirty="0"/>
            </a:br>
            <a:r>
              <a:rPr lang="en-GB" b="1" dirty="0" err="1"/>
              <a:t>aus</a:t>
            </a:r>
            <a:r>
              <a:rPr lang="en-GB" dirty="0"/>
              <a:t> [37] </a:t>
            </a:r>
            <a:r>
              <a:rPr lang="en-GB" b="1" dirty="0"/>
              <a:t>alt</a:t>
            </a:r>
            <a:r>
              <a:rPr lang="en-GB" dirty="0"/>
              <a:t> [138] </a:t>
            </a:r>
            <a:r>
              <a:rPr lang="en-GB" dirty="0" err="1"/>
              <a:t>begeistert</a:t>
            </a:r>
            <a:r>
              <a:rPr lang="en-GB" dirty="0"/>
              <a:t> [&gt;5009] </a:t>
            </a:r>
            <a:r>
              <a:rPr lang="en-GB" b="1" dirty="0" err="1"/>
              <a:t>Gesicht</a:t>
            </a:r>
            <a:r>
              <a:rPr lang="en-GB" dirty="0"/>
              <a:t> [346] Schnee [1760] </a:t>
            </a:r>
            <a:r>
              <a:rPr lang="en-GB" dirty="0" err="1"/>
              <a:t>Dialektik</a:t>
            </a:r>
            <a:r>
              <a:rPr lang="en-GB" dirty="0"/>
              <a:t> [&gt;5009]</a:t>
            </a:r>
            <a:r>
              <a:rPr lang="en-GB" b="1" dirty="0"/>
              <a:t> neu </a:t>
            </a:r>
            <a:r>
              <a:rPr lang="en-GB" dirty="0"/>
              <a:t>[84]</a:t>
            </a:r>
            <a:br>
              <a:rPr lang="en-GB" dirty="0"/>
            </a:br>
            <a:br>
              <a:rPr lang="en-GB" dirty="0"/>
            </a:br>
            <a:r>
              <a:rPr lang="en-GB" dirty="0"/>
              <a:t>Definition: </a:t>
            </a:r>
            <a:r>
              <a:rPr lang="en-GB" b="1" dirty="0"/>
              <a:t>Dialectic</a:t>
            </a:r>
            <a:r>
              <a:rPr lang="en-GB" dirty="0"/>
              <a:t>  - </a:t>
            </a:r>
            <a:r>
              <a:rPr lang="en-GB" sz="1200" b="0" i="0" kern="1200" dirty="0">
                <a:solidFill>
                  <a:schemeClr val="tx1"/>
                </a:solidFill>
                <a:effectLst/>
                <a:latin typeface="+mn-lt"/>
                <a:ea typeface="+mn-ea"/>
                <a:cs typeface="+mn-cs"/>
              </a:rPr>
              <a:t>a discourse between two or more people holding different points of view about a subject but wishing to establish the truth through reasoned methods of argumentation.</a:t>
            </a:r>
            <a:br>
              <a:rPr lang="en-GB" dirty="0"/>
            </a:br>
            <a:endParaRPr lang="en-GB" dirty="0"/>
          </a:p>
          <a:p>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3305203B-10E5-452C-90F5-6E741690CEDE}" type="slidenum">
              <a:rPr lang="en-GB" smtClean="0"/>
              <a:t>18</a:t>
            </a:fld>
            <a:endParaRPr lang="en-GB"/>
          </a:p>
        </p:txBody>
      </p:sp>
    </p:spTree>
    <p:extLst>
      <p:ext uri="{BB962C8B-B14F-4D97-AF65-F5344CB8AC3E}">
        <p14:creationId xmlns:p14="http://schemas.microsoft.com/office/powerpoint/2010/main" val="2157572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recap the forms and uses of adjective endings in row 1 (nominative) from last lesson.</a:t>
            </a:r>
            <a:br>
              <a:rPr lang="en-GB" b="0" dirty="0"/>
            </a:br>
            <a:br>
              <a:rPr lang="en-GB" b="0" dirty="0"/>
            </a:br>
            <a:r>
              <a:rPr lang="en-GB" b="1" dirty="0" err="1"/>
              <a:t>Precedure</a:t>
            </a:r>
            <a:r>
              <a:rPr lang="en-GB" b="1" dirty="0"/>
              <a:t>: </a:t>
            </a:r>
            <a:br>
              <a:rPr lang="en-GB" b="1" dirty="0"/>
            </a:br>
            <a:r>
              <a:rPr lang="en-GB" b="0" dirty="0"/>
              <a:t>Click through and elicit the endings one by one from students.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5203B-10E5-452C-90F5-6E741690CED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6474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ei</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frei</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t>to stretch both arms up in the air (pointing outwards slightly to make a Y shape with your body), and smile!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ei</a:t>
            </a:r>
            <a:r>
              <a:rPr lang="en-GB" b="1" dirty="0"/>
              <a:t>] </a:t>
            </a:r>
            <a:r>
              <a:rPr lang="en-GB" baseline="0" dirty="0"/>
              <a:t>sound, pronouncing </a:t>
            </a:r>
            <a:r>
              <a:rPr lang="en-GB" b="0" baseline="0" dirty="0"/>
              <a:t>”</a:t>
            </a:r>
            <a:r>
              <a:rPr lang="en-GB" b="1" baseline="0" dirty="0" err="1"/>
              <a:t>frei</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frei</a:t>
            </a:r>
            <a:r>
              <a:rPr lang="en-GB" baseline="0" dirty="0"/>
              <a:t> [318]</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3251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introduce the plural adjective endings in row 1 (nominative).</a:t>
            </a:r>
            <a:br>
              <a:rPr lang="en-GB" b="0" dirty="0"/>
            </a:br>
            <a:br>
              <a:rPr lang="en-GB" b="0" dirty="0"/>
            </a:br>
            <a:r>
              <a:rPr lang="en-GB" b="1" dirty="0" err="1"/>
              <a:t>Precedure</a:t>
            </a:r>
            <a:r>
              <a:rPr lang="en-GB" b="1" dirty="0"/>
              <a:t>: </a:t>
            </a:r>
            <a:br>
              <a:rPr lang="en-GB" b="1" dirty="0"/>
            </a:br>
            <a:r>
              <a:rPr lang="en-GB" b="1" dirty="0"/>
              <a:t>1. </a:t>
            </a:r>
            <a:r>
              <a:rPr lang="en-GB" b="0" dirty="0"/>
              <a:t>Click through and elicit the endings one by one from students. </a:t>
            </a:r>
            <a:br>
              <a:rPr lang="en-GB" b="0" dirty="0"/>
            </a:br>
            <a:r>
              <a:rPr lang="en-GB" b="1" dirty="0"/>
              <a:t>2</a:t>
            </a:r>
            <a:r>
              <a:rPr lang="en-GB" b="0" dirty="0"/>
              <a:t>. Bring to the fore the straightforwardness of the plural endings!</a:t>
            </a:r>
            <a:br>
              <a:rPr lang="en-GB" b="0" dirty="0"/>
            </a:br>
            <a:r>
              <a:rPr lang="en-GB" b="1" dirty="0"/>
              <a:t>3</a:t>
            </a:r>
            <a:r>
              <a:rPr lang="en-GB" b="0" dirty="0"/>
              <a:t>. Remind students that the definite article for all plural nouns is die (they learnt this in Y7).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5203B-10E5-452C-90F5-6E741690CED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1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b="1" dirty="0"/>
          </a:p>
          <a:p>
            <a:r>
              <a:rPr lang="en-GB" b="1" dirty="0"/>
              <a:t>Aim: </a:t>
            </a:r>
            <a:r>
              <a:rPr lang="en-GB" b="0" dirty="0"/>
              <a:t>To develop knowledge of adjective agreement</a:t>
            </a:r>
            <a:br>
              <a:rPr lang="en-GB" b="0" dirty="0"/>
            </a:br>
            <a:br>
              <a:rPr lang="en-GB" b="0" dirty="0"/>
            </a:br>
            <a:r>
              <a:rPr lang="en-GB" b="1" dirty="0"/>
              <a:t>Procedure:</a:t>
            </a:r>
            <a:br>
              <a:rPr lang="en-GB" dirty="0"/>
            </a:br>
            <a:r>
              <a:rPr lang="en-GB" dirty="0"/>
              <a:t>Students identify all the adjectives.</a:t>
            </a:r>
            <a:br>
              <a:rPr lang="en-GB" dirty="0"/>
            </a:br>
            <a:endParaRPr lang="en-GB" dirty="0"/>
          </a:p>
          <a:p>
            <a:br>
              <a:rPr lang="en-GB" dirty="0"/>
            </a:br>
            <a:r>
              <a:rPr lang="en-GB" dirty="0"/>
              <a:t>Most of the unknown words will be taught explicitly in Y8 (in bold, below). Several have already been met as SSC source / cluster words.</a:t>
            </a:r>
            <a:br>
              <a:rPr lang="en-GB" dirty="0"/>
            </a:br>
            <a:br>
              <a:rPr lang="en-GB" dirty="0"/>
            </a:br>
            <a:r>
              <a:rPr lang="en-GB" dirty="0"/>
              <a:t>Word frequency:</a:t>
            </a:r>
            <a:br>
              <a:rPr lang="en-GB" dirty="0"/>
            </a:br>
            <a:r>
              <a:rPr lang="en-GB" b="1" dirty="0" err="1"/>
              <a:t>aus</a:t>
            </a:r>
            <a:r>
              <a:rPr lang="en-GB" dirty="0"/>
              <a:t> [37] </a:t>
            </a:r>
            <a:r>
              <a:rPr lang="en-GB" b="1" dirty="0"/>
              <a:t>alt</a:t>
            </a:r>
            <a:r>
              <a:rPr lang="en-GB" dirty="0"/>
              <a:t> [138] </a:t>
            </a:r>
            <a:r>
              <a:rPr lang="en-GB" dirty="0" err="1"/>
              <a:t>begeistert</a:t>
            </a:r>
            <a:r>
              <a:rPr lang="en-GB" dirty="0"/>
              <a:t> [&gt;5009] </a:t>
            </a:r>
            <a:r>
              <a:rPr lang="en-GB" b="1" dirty="0" err="1"/>
              <a:t>Gesicht</a:t>
            </a:r>
            <a:r>
              <a:rPr lang="en-GB" dirty="0"/>
              <a:t> [346] Schnee [1760] </a:t>
            </a:r>
            <a:r>
              <a:rPr lang="en-GB" dirty="0" err="1"/>
              <a:t>Dialektik</a:t>
            </a:r>
            <a:r>
              <a:rPr lang="en-GB" dirty="0"/>
              <a:t> [&gt;5009]</a:t>
            </a:r>
            <a:r>
              <a:rPr lang="en-GB" b="1" dirty="0"/>
              <a:t> neu </a:t>
            </a:r>
            <a:r>
              <a:rPr lang="en-GB" dirty="0"/>
              <a:t>[84]</a:t>
            </a:r>
            <a:br>
              <a:rPr lang="en-GB" dirty="0"/>
            </a:br>
            <a:br>
              <a:rPr lang="en-GB" dirty="0"/>
            </a:br>
            <a:br>
              <a:rPr lang="en-GB" dirty="0"/>
            </a:br>
            <a:endParaRPr lang="en-GB" dirty="0"/>
          </a:p>
          <a:p>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3305203B-10E5-452C-90F5-6E741690CEDE}" type="slidenum">
              <a:rPr lang="en-GB" smtClean="0"/>
              <a:t>21</a:t>
            </a:fld>
            <a:endParaRPr lang="en-GB"/>
          </a:p>
        </p:txBody>
      </p:sp>
    </p:spTree>
    <p:extLst>
      <p:ext uri="{BB962C8B-B14F-4D97-AF65-F5344CB8AC3E}">
        <p14:creationId xmlns:p14="http://schemas.microsoft.com/office/powerpoint/2010/main" val="1057839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8 minutes (two slides)</a:t>
            </a:r>
            <a:br>
              <a:rPr lang="en-GB" b="1" dirty="0"/>
            </a:br>
            <a:br>
              <a:rPr lang="en-GB" b="1" dirty="0"/>
            </a:br>
            <a:r>
              <a:rPr lang="en-GB" b="1" dirty="0"/>
              <a:t>Aim: </a:t>
            </a:r>
            <a:r>
              <a:rPr lang="en-GB" b="0" dirty="0"/>
              <a:t>To develop knowledge of word patterns within German, using examples from the poem.</a:t>
            </a:r>
            <a:br>
              <a:rPr lang="en-GB" b="0" dirty="0"/>
            </a:br>
            <a:br>
              <a:rPr lang="en-GB" b="0" dirty="0"/>
            </a:br>
            <a:r>
              <a:rPr lang="en-GB" b="1" dirty="0"/>
              <a:t>Procedure:</a:t>
            </a:r>
            <a:br>
              <a:rPr lang="en-GB" dirty="0"/>
            </a:br>
            <a:r>
              <a:rPr lang="en-GB" dirty="0"/>
              <a:t>1. Click to present the pattern and examples.</a:t>
            </a:r>
            <a:br>
              <a:rPr lang="en-GB" dirty="0"/>
            </a:br>
            <a:r>
              <a:rPr lang="en-GB" dirty="0"/>
              <a:t>2. Given students time to complete the five short tasks.</a:t>
            </a:r>
            <a:br>
              <a:rPr lang="en-GB" dirty="0"/>
            </a:br>
            <a:r>
              <a:rPr lang="en-GB" dirty="0"/>
              <a:t>3. Answers and further tasks on the next slide.</a:t>
            </a:r>
          </a:p>
          <a:p>
            <a:endParaRPr lang="en-GB" baseline="0" dirty="0"/>
          </a:p>
          <a:p>
            <a:endParaRPr lang="en-GB" dirty="0"/>
          </a:p>
        </p:txBody>
      </p:sp>
      <p:sp>
        <p:nvSpPr>
          <p:cNvPr id="4" name="Slide Number Placeholder 3"/>
          <p:cNvSpPr>
            <a:spLocks noGrp="1"/>
          </p:cNvSpPr>
          <p:nvPr>
            <p:ph type="sldNum" sz="quarter" idx="5"/>
          </p:nvPr>
        </p:nvSpPr>
        <p:spPr/>
        <p:txBody>
          <a:bodyPr/>
          <a:lstStyle/>
          <a:p>
            <a:fld id="{3305203B-10E5-452C-90F5-6E741690CEDE}" type="slidenum">
              <a:rPr lang="en-GB" smtClean="0"/>
              <a:t>22</a:t>
            </a:fld>
            <a:endParaRPr lang="en-GB"/>
          </a:p>
        </p:txBody>
      </p:sp>
    </p:spTree>
    <p:extLst>
      <p:ext uri="{BB962C8B-B14F-4D97-AF65-F5344CB8AC3E}">
        <p14:creationId xmlns:p14="http://schemas.microsoft.com/office/powerpoint/2010/main" val="3550453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das</a:t>
            </a:r>
            <a:r>
              <a:rPr lang="en-GB" baseline="0" dirty="0"/>
              <a:t> Leben [life/living], das Wissen [knowledge/knowing], das Essen [food/eating]</a:t>
            </a:r>
            <a:br>
              <a:rPr lang="en-GB" baseline="0" dirty="0"/>
            </a:br>
            <a:br>
              <a:rPr lang="en-GB" baseline="0" dirty="0"/>
            </a:br>
            <a:r>
              <a:rPr lang="en-GB" baseline="0" dirty="0"/>
              <a:t>Note: in the 2019 edition of the frequency dictionary, verb nouns are not listed separately.</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fld id="{3305203B-10E5-452C-90F5-6E741690CEDE}" type="slidenum">
              <a:rPr lang="en-GB" smtClean="0"/>
              <a:t>23</a:t>
            </a:fld>
            <a:endParaRPr lang="en-GB"/>
          </a:p>
        </p:txBody>
      </p:sp>
    </p:spTree>
    <p:extLst>
      <p:ext uri="{BB962C8B-B14F-4D97-AF65-F5344CB8AC3E}">
        <p14:creationId xmlns:p14="http://schemas.microsoft.com/office/powerpoint/2010/main" val="35657842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br>
              <a:rPr lang="en-GB" dirty="0"/>
            </a:br>
            <a:br>
              <a:rPr lang="en-GB" b="1" dirty="0"/>
            </a:br>
            <a:r>
              <a:rPr lang="en-GB" b="1" dirty="0"/>
              <a:t>Aim: </a:t>
            </a:r>
            <a:r>
              <a:rPr lang="en-GB" b="0" dirty="0"/>
              <a:t>to apply grammatical knowledge to several noun verbs from the poem by adding adjectives.</a:t>
            </a:r>
            <a:br>
              <a:rPr lang="en-GB" b="0" dirty="0"/>
            </a:br>
            <a:br>
              <a:rPr lang="en-GB" dirty="0"/>
            </a:br>
            <a:r>
              <a:rPr lang="en-GB" b="1" dirty="0"/>
              <a:t>Procedure:</a:t>
            </a:r>
            <a:br>
              <a:rPr lang="en-GB" dirty="0"/>
            </a:br>
            <a:r>
              <a:rPr lang="en-GB" dirty="0"/>
              <a:t>1. Ask students to add their choice of adjective to each noun verb.</a:t>
            </a:r>
          </a:p>
          <a:p>
            <a:r>
              <a:rPr lang="en-GB" dirty="0"/>
              <a:t>2. Elicit their suggestions.  (Note: no answers are provided, as different combinations are possible).</a:t>
            </a:r>
          </a:p>
          <a:p>
            <a:r>
              <a:rPr lang="en-GB" dirty="0"/>
              <a:t>3. Check that students understand that the ending ‘-</a:t>
            </a:r>
            <a:r>
              <a:rPr lang="en-GB" dirty="0" err="1"/>
              <a:t>es’</a:t>
            </a:r>
            <a:r>
              <a:rPr lang="en-GB" dirty="0"/>
              <a:t> comes from the gender ‘das’ and from the indefinite article pattern.</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br>
              <a:rPr lang="en-GB" dirty="0"/>
            </a:br>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3305203B-10E5-452C-90F5-6E741690CEDE}" type="slidenum">
              <a:rPr lang="en-GB" smtClean="0"/>
              <a:t>24</a:t>
            </a:fld>
            <a:endParaRPr lang="en-GB"/>
          </a:p>
        </p:txBody>
      </p:sp>
    </p:spTree>
    <p:extLst>
      <p:ext uri="{BB962C8B-B14F-4D97-AF65-F5344CB8AC3E}">
        <p14:creationId xmlns:p14="http://schemas.microsoft.com/office/powerpoint/2010/main" val="5709696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(plus continuation as appropriate, for homework)</a:t>
            </a:r>
            <a:br>
              <a:rPr lang="en-GB" dirty="0"/>
            </a:br>
            <a:br>
              <a:rPr lang="en-GB" b="1" dirty="0"/>
            </a:br>
            <a:r>
              <a:rPr lang="en-GB" b="1" dirty="0"/>
              <a:t>Aim: </a:t>
            </a:r>
            <a:r>
              <a:rPr lang="en-GB" b="0" dirty="0"/>
              <a:t>to develop personal expression through application of knowledge of adjective endings R1 (nominative) with a range of nouns.</a:t>
            </a:r>
            <a:br>
              <a:rPr lang="en-GB" b="0" dirty="0"/>
            </a:br>
            <a:br>
              <a:rPr lang="en-GB" b="0" dirty="0"/>
            </a:br>
            <a:r>
              <a:rPr lang="en-GB" b="1" dirty="0"/>
              <a:t>Procedure:</a:t>
            </a:r>
            <a:br>
              <a:rPr lang="en-GB" dirty="0"/>
            </a:br>
            <a:r>
              <a:rPr lang="en-GB" dirty="0"/>
              <a:t>1. Explain the options for this activity.</a:t>
            </a:r>
          </a:p>
          <a:p>
            <a:r>
              <a:rPr lang="en-GB" dirty="0"/>
              <a:t>2. Students either add additional adjectives to the Brecht poem, to describe nouns that are without adjectives.</a:t>
            </a:r>
            <a:br>
              <a:rPr lang="en-GB" dirty="0"/>
            </a:br>
            <a:r>
              <a:rPr lang="en-GB" dirty="0"/>
              <a:t>Or, they write their own ‘Pleasures’ poem – a list of their special moments, favourite things.  They should include some adjectives in front of the noun.</a:t>
            </a:r>
          </a:p>
          <a:p>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3305203B-10E5-452C-90F5-6E741690CEDE}" type="slidenum">
              <a:rPr lang="en-GB" smtClean="0"/>
              <a:t>25</a:t>
            </a:fld>
            <a:endParaRPr lang="en-GB"/>
          </a:p>
        </p:txBody>
      </p:sp>
    </p:spTree>
    <p:extLst>
      <p:ext uri="{BB962C8B-B14F-4D97-AF65-F5344CB8AC3E}">
        <p14:creationId xmlns:p14="http://schemas.microsoft.com/office/powerpoint/2010/main" val="3598167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Y8 vocabulary learning HW is here: https://rachelhawkes.com/LDPresources/Yr8German/German_Y8_Term1i_Wk6_audio_HW_sheet_answers.docx </a:t>
            </a:r>
          </a:p>
          <a:p>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989EB-FD67-46E5-8EF6-87A30888BB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665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(slides 2 and 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[ai] </a:t>
            </a:r>
            <a:r>
              <a:rPr lang="en-GB" b="0" baseline="0" dirty="0"/>
              <a:t>and link it to SSC </a:t>
            </a:r>
            <a:r>
              <a:rPr lang="en-GB" b="1" baseline="0" dirty="0"/>
              <a:t>[</a:t>
            </a:r>
            <a:r>
              <a:rPr lang="en-GB" b="1" baseline="0" dirty="0" err="1"/>
              <a:t>ei</a:t>
            </a:r>
            <a:r>
              <a:rPr lang="en-GB" b="1" baseline="0" dirty="0"/>
              <a:t>] </a:t>
            </a:r>
            <a:r>
              <a:rPr lang="en-GB" b="0" baseline="0" dirty="0"/>
              <a:t>which has the same pronunciation.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[ai]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Haifisch</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use the right hand to make a shark fin and put it on top of your head]</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[ai] </a:t>
            </a:r>
            <a:r>
              <a:rPr lang="en-GB" baseline="0" dirty="0"/>
              <a:t>sound, pronouncing </a:t>
            </a:r>
            <a:r>
              <a:rPr lang="en-GB" b="0" baseline="0" dirty="0"/>
              <a:t>”</a:t>
            </a:r>
            <a:r>
              <a:rPr lang="en-GB" b="1" baseline="0" dirty="0" err="1"/>
              <a:t>Haifisch</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Haifisch</a:t>
            </a:r>
            <a:r>
              <a:rPr lang="en-GB" baseline="0" dirty="0"/>
              <a:t> [&gt;5000]</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077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dirty="0"/>
              <a:t>4 minutes</a:t>
            </a:r>
            <a:br>
              <a:rPr lang="en-GB" dirty="0"/>
            </a:br>
            <a:r>
              <a:rPr lang="en-GB" b="1" dirty="0"/>
              <a:t>Aim: </a:t>
            </a:r>
            <a:r>
              <a:rPr lang="en-GB" dirty="0"/>
              <a:t>This activity highlights similarities and differences in the English and German pronunciation of the SSC [ai], using near-cognates which have not been previously taught. Images are provided to aid recognition. The activity aims to show that the pronunciation of [ai] changes in German, depending on whether the word is a word ‘borrowed’ from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Students write 1-6 in their exercise books and decide if the [ai] in the German word sounds the same as in English, or different from the English. </a:t>
            </a:r>
            <a:br>
              <a:rPr lang="en-GB" dirty="0"/>
            </a:br>
            <a:r>
              <a:rPr lang="en-GB" dirty="0"/>
              <a:t>They then listen to the words and check their answers.</a:t>
            </a:r>
          </a:p>
          <a:p>
            <a:endParaRPr lang="en-GB" dirty="0"/>
          </a:p>
          <a:p>
            <a:r>
              <a:rPr lang="en-GB" b="1" dirty="0"/>
              <a:t>TRANSCRIPT:</a:t>
            </a:r>
          </a:p>
          <a:p>
            <a:pPr marL="228600" indent="-228600">
              <a:buAutoNum type="arabicPeriod"/>
            </a:pPr>
            <a:r>
              <a:rPr lang="en-GB" dirty="0"/>
              <a:t>Mai</a:t>
            </a:r>
          </a:p>
          <a:p>
            <a:pPr marL="228600" indent="-228600">
              <a:buAutoNum type="arabicPeriod"/>
            </a:pPr>
            <a:r>
              <a:rPr lang="en-GB" dirty="0"/>
              <a:t>E-Mail</a:t>
            </a:r>
          </a:p>
          <a:p>
            <a:pPr marL="228600" indent="-228600">
              <a:buAutoNum type="arabicPeriod"/>
            </a:pPr>
            <a:r>
              <a:rPr lang="en-GB" dirty="0"/>
              <a:t>Mainz</a:t>
            </a:r>
          </a:p>
          <a:p>
            <a:pPr marL="228600" indent="-228600">
              <a:buAutoNum type="arabicPeriod"/>
            </a:pPr>
            <a:r>
              <a:rPr lang="en-GB" dirty="0" err="1"/>
              <a:t>trainieren</a:t>
            </a:r>
            <a:endParaRPr lang="en-GB" dirty="0"/>
          </a:p>
          <a:p>
            <a:pPr marL="228600" indent="-228600">
              <a:buAutoNum type="arabicPeriod"/>
            </a:pPr>
            <a:r>
              <a:rPr lang="en-GB" dirty="0"/>
              <a:t>unfair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Puffmais</a:t>
            </a:r>
            <a:br>
              <a:rPr lang="en-GB" dirty="0"/>
            </a:br>
            <a:endParaRPr lang="en-GB" dirty="0"/>
          </a:p>
          <a:p>
            <a:pPr marL="0" indent="0">
              <a:buNone/>
            </a:pP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E-Mail [2172] </a:t>
            </a:r>
            <a:r>
              <a:rPr lang="en-GB" b="0" baseline="0" dirty="0" err="1"/>
              <a:t>trainieren</a:t>
            </a:r>
            <a:r>
              <a:rPr lang="en-GB" b="0" baseline="0" dirty="0"/>
              <a:t> [2256] Mai [1048] fair [1803] </a:t>
            </a:r>
            <a:r>
              <a:rPr lang="en-GB" b="0" baseline="0" dirty="0" err="1"/>
              <a:t>Puffmais</a:t>
            </a:r>
            <a:r>
              <a:rPr lang="en-GB" b="0" baseline="0" dirty="0"/>
              <a:t> [&gt;5000]</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5"/>
          </p:nvPr>
        </p:nvSpPr>
        <p:spPr/>
        <p:txBody>
          <a:bodyPr/>
          <a:lstStyle/>
          <a:p>
            <a:fld id="{3305203B-10E5-452C-90F5-6E741690CEDE}" type="slidenum">
              <a:rPr lang="en-GB" smtClean="0"/>
              <a:t>4</a:t>
            </a:fld>
            <a:endParaRPr lang="en-GB"/>
          </a:p>
        </p:txBody>
      </p:sp>
    </p:spTree>
    <p:extLst>
      <p:ext uri="{BB962C8B-B14F-4D97-AF65-F5344CB8AC3E}">
        <p14:creationId xmlns:p14="http://schemas.microsoft.com/office/powerpoint/2010/main" val="1198132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i="0" dirty="0"/>
              <a:t>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To practise recognition and cued productive recall of new vocabulary.</a:t>
            </a:r>
            <a:br>
              <a:rPr lang="en-GB" b="1" dirty="0"/>
            </a:br>
            <a:endParaRPr lang="en-GB" b="1" baseline="0" dirty="0"/>
          </a:p>
          <a:p>
            <a:r>
              <a:rPr lang="en-US" b="1" dirty="0"/>
              <a:t>Procedure:</a:t>
            </a:r>
          </a:p>
          <a:p>
            <a:r>
              <a:rPr lang="en-US" b="0" dirty="0"/>
              <a:t>1. Students supply the German</a:t>
            </a:r>
            <a:r>
              <a:rPr lang="en-US" b="0" baseline="0" dirty="0"/>
              <a:t> for the word which appears in English.  The aim is to be able to give the German before the teacher counts </a:t>
            </a:r>
            <a:r>
              <a:rPr lang="en-US" b="0" baseline="0" dirty="0" err="1"/>
              <a:t>drei</a:t>
            </a:r>
            <a:r>
              <a:rPr lang="en-US" b="0" baseline="0" dirty="0"/>
              <a:t> – </a:t>
            </a:r>
            <a:r>
              <a:rPr lang="en-US" b="0" baseline="0" dirty="0" err="1"/>
              <a:t>zwei</a:t>
            </a:r>
            <a:r>
              <a:rPr lang="en-US" b="0" baseline="0" dirty="0"/>
              <a:t> – </a:t>
            </a:r>
            <a:r>
              <a:rPr lang="en-US" b="0" baseline="0" dirty="0" err="1"/>
              <a:t>eins</a:t>
            </a:r>
            <a:r>
              <a:rPr lang="en-US" b="0" baseline="0" dirty="0"/>
              <a:t>.</a:t>
            </a:r>
            <a:endParaRPr lang="en-US" b="0" dirty="0"/>
          </a:p>
          <a:p>
            <a:endParaRPr lang="en-US" b="0" dirty="0"/>
          </a:p>
          <a:p>
            <a:r>
              <a:rPr lang="en-US" b="1" dirty="0"/>
              <a:t>Notes:</a:t>
            </a:r>
          </a:p>
          <a:p>
            <a:pPr marL="228600" indent="-228600">
              <a:buAutoNum type="arabicPeriod"/>
            </a:pPr>
            <a:r>
              <a:rPr lang="en-US" b="0" baseline="0" dirty="0"/>
              <a:t>T</a:t>
            </a:r>
            <a:r>
              <a:rPr lang="en-US" b="0" dirty="0"/>
              <a:t>he</a:t>
            </a:r>
            <a:r>
              <a:rPr lang="en-US" b="0" baseline="0" dirty="0"/>
              <a:t> activity</a:t>
            </a:r>
            <a:r>
              <a:rPr lang="en-US" b="0" dirty="0"/>
              <a:t> can be repeated,</a:t>
            </a:r>
            <a:r>
              <a:rPr lang="en-US" b="0" baseline="0" dirty="0"/>
              <a:t> clicking faster through the animations to increase speed of recall.</a:t>
            </a:r>
          </a:p>
          <a:p>
            <a:pPr marL="228600" indent="-228600">
              <a:buAutoNum type="arabicPeriod"/>
            </a:pPr>
            <a:r>
              <a:rPr lang="en-US" b="0" baseline="0" dirty="0"/>
              <a:t>Teachers may wish to give students 30 seconds to look at the German words before showing the English prompts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1" baseline="0" dirty="0"/>
            </a:br>
            <a:r>
              <a:rPr lang="de-DE" sz="1200" b="0" i="0" u="none" strike="noStrike" kern="1200" cap="none" dirty="0">
                <a:solidFill>
                  <a:schemeClr val="tx1"/>
                </a:solidFill>
                <a:effectLst/>
                <a:latin typeface="+mn-lt"/>
                <a:ea typeface="Calibri"/>
                <a:cs typeface="Calibri"/>
                <a:sym typeface="Calibri"/>
              </a:rPr>
              <a:t>begreifen [1346] duschen [&gt;5009] Blick [306] Dezember [1527] Jahreszeit [4818] Mal [82] März [987] Pflanze [1667] Schuh [1678] Wechsel [2525]  bequem [3369] freundlich [1566]  wieder [74]</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3305203B-10E5-452C-90F5-6E741690CEDE}" type="slidenum">
              <a:rPr lang="en-GB" smtClean="0"/>
              <a:t>5</a:t>
            </a:fld>
            <a:endParaRPr lang="en-GB"/>
          </a:p>
        </p:txBody>
      </p:sp>
    </p:spTree>
    <p:extLst>
      <p:ext uri="{BB962C8B-B14F-4D97-AF65-F5344CB8AC3E}">
        <p14:creationId xmlns:p14="http://schemas.microsoft.com/office/powerpoint/2010/main" val="3886765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To explain pronominal adjective agreement in R1(nominative) with definite articles.</a:t>
            </a:r>
            <a:br>
              <a:rPr lang="en-GB" dirty="0"/>
            </a:br>
            <a:br>
              <a:rPr lang="en-GB" dirty="0"/>
            </a:br>
            <a:r>
              <a:rPr lang="en-GB" b="1" dirty="0"/>
              <a:t>Procedure:</a:t>
            </a:r>
            <a:br>
              <a:rPr lang="en-GB" dirty="0"/>
            </a:br>
            <a:r>
              <a:rPr lang="en-GB" dirty="0"/>
              <a:t>1. Click and present the knowledge in small steps as per animation.</a:t>
            </a:r>
          </a:p>
          <a:p>
            <a:r>
              <a:rPr lang="en-GB" dirty="0"/>
              <a:t>2. Elicit the key understanding that it is the position of the adjective in relation to the noun that determines if there is an ending or not.</a:t>
            </a:r>
          </a:p>
          <a:p>
            <a:br>
              <a:rPr lang="en-GB" dirty="0"/>
            </a:br>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3305203B-10E5-452C-90F5-6E741690CEDE}" type="slidenum">
              <a:rPr lang="en-GB" smtClean="0"/>
              <a:t>6</a:t>
            </a:fld>
            <a:endParaRPr lang="en-GB"/>
          </a:p>
        </p:txBody>
      </p:sp>
    </p:spTree>
    <p:extLst>
      <p:ext uri="{BB962C8B-B14F-4D97-AF65-F5344CB8AC3E}">
        <p14:creationId xmlns:p14="http://schemas.microsoft.com/office/powerpoint/2010/main" val="4052264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A referential activity to practise recognition of adjective endings.  Semantically both adjectives could fit into the each pair of spaces, so students cannot rely on word meaning alone to fill the gaps. </a:t>
            </a:r>
            <a:br>
              <a:rPr lang="en-GB" b="0" dirty="0"/>
            </a:br>
            <a:br>
              <a:rPr lang="en-GB" b="0" dirty="0"/>
            </a:br>
            <a:r>
              <a:rPr lang="en-GB" b="1" dirty="0"/>
              <a:t>Procedure:</a:t>
            </a:r>
            <a:br>
              <a:rPr lang="en-GB" dirty="0"/>
            </a:br>
            <a:r>
              <a:rPr lang="en-GB" dirty="0"/>
              <a:t>1. Ensure students are clear about the task. Then give students time to complete the first pair of gaps.</a:t>
            </a:r>
          </a:p>
          <a:p>
            <a:r>
              <a:rPr lang="en-GB" dirty="0"/>
              <a:t>2. Check answers, and English meanings. Apart from this lesson’s new vocabulary, the remainder was learnt in Y7.</a:t>
            </a:r>
          </a:p>
          <a:p>
            <a:r>
              <a:rPr lang="en-GB" dirty="0"/>
              <a:t>3. Depending on the class, students might complete the rest of the task independently, and then check answers at the end.</a:t>
            </a:r>
          </a:p>
          <a:p>
            <a:endParaRPr lang="en-GB" dirty="0"/>
          </a:p>
          <a:p>
            <a:endParaRPr lang="en-GB" dirty="0"/>
          </a:p>
        </p:txBody>
      </p:sp>
      <p:sp>
        <p:nvSpPr>
          <p:cNvPr id="4" name="Slide Number Placeholder 3"/>
          <p:cNvSpPr>
            <a:spLocks noGrp="1"/>
          </p:cNvSpPr>
          <p:nvPr>
            <p:ph type="sldNum" sz="quarter" idx="5"/>
          </p:nvPr>
        </p:nvSpPr>
        <p:spPr/>
        <p:txBody>
          <a:bodyPr/>
          <a:lstStyle/>
          <a:p>
            <a:fld id="{3305203B-10E5-452C-90F5-6E741690CEDE}" type="slidenum">
              <a:rPr lang="en-GB" smtClean="0"/>
              <a:t>7</a:t>
            </a:fld>
            <a:endParaRPr lang="en-GB"/>
          </a:p>
        </p:txBody>
      </p:sp>
    </p:spTree>
    <p:extLst>
      <p:ext uri="{BB962C8B-B14F-4D97-AF65-F5344CB8AC3E}">
        <p14:creationId xmlns:p14="http://schemas.microsoft.com/office/powerpoint/2010/main" val="1262693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To explain pronominal adjective agreement in R1(nominative) with indefinite articles.</a:t>
            </a:r>
            <a:br>
              <a:rPr lang="en-GB" dirty="0"/>
            </a:br>
            <a:br>
              <a:rPr lang="en-GB" dirty="0"/>
            </a:br>
            <a:r>
              <a:rPr lang="en-GB" b="1" dirty="0"/>
              <a:t>Procedure:</a:t>
            </a:r>
            <a:br>
              <a:rPr lang="en-GB" dirty="0"/>
            </a:br>
            <a:r>
              <a:rPr lang="en-GB" dirty="0"/>
              <a:t>1. Click and present the knowledge in small steps as per animation.</a:t>
            </a:r>
          </a:p>
          <a:p>
            <a:r>
              <a:rPr lang="en-GB" dirty="0"/>
              <a:t>2. Elicit the key understanding that it is the position of the adjective in relation to the noun that determines if there is an ending or not.</a:t>
            </a:r>
          </a:p>
          <a:p>
            <a:endParaRPr lang="en-GB" dirty="0"/>
          </a:p>
        </p:txBody>
      </p:sp>
      <p:sp>
        <p:nvSpPr>
          <p:cNvPr id="4" name="Slide Number Placeholder 3"/>
          <p:cNvSpPr>
            <a:spLocks noGrp="1"/>
          </p:cNvSpPr>
          <p:nvPr>
            <p:ph type="sldNum" sz="quarter" idx="5"/>
          </p:nvPr>
        </p:nvSpPr>
        <p:spPr/>
        <p:txBody>
          <a:bodyPr/>
          <a:lstStyle/>
          <a:p>
            <a:fld id="{3305203B-10E5-452C-90F5-6E741690CEDE}" type="slidenum">
              <a:rPr lang="en-GB" smtClean="0"/>
              <a:t>8</a:t>
            </a:fld>
            <a:endParaRPr lang="en-GB"/>
          </a:p>
        </p:txBody>
      </p:sp>
    </p:spTree>
    <p:extLst>
      <p:ext uri="{BB962C8B-B14F-4D97-AF65-F5344CB8AC3E}">
        <p14:creationId xmlns:p14="http://schemas.microsoft.com/office/powerpoint/2010/main" val="2925799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in written modality the pattern of Row 1 (nominative adjective endings for definite and indefinite articles.</a:t>
            </a:r>
            <a:br>
              <a:rPr lang="en-GB" dirty="0"/>
            </a:br>
            <a:br>
              <a:rPr lang="en-GB" dirty="0"/>
            </a:br>
            <a:r>
              <a:rPr lang="en-GB" b="1" dirty="0"/>
              <a:t>Procedure:</a:t>
            </a:r>
            <a:br>
              <a:rPr lang="en-GB" dirty="0"/>
            </a:br>
            <a:r>
              <a:rPr lang="en-GB" dirty="0"/>
              <a:t>1. Students write der/das or </a:t>
            </a:r>
            <a:r>
              <a:rPr lang="en-GB" dirty="0" err="1"/>
              <a:t>ein</a:t>
            </a:r>
            <a:r>
              <a:rPr lang="en-GB" dirty="0"/>
              <a:t> for each of the items 1-8.</a:t>
            </a:r>
          </a:p>
          <a:p>
            <a:r>
              <a:rPr lang="en-GB" dirty="0"/>
              <a:t>2. Click for answers.</a:t>
            </a:r>
          </a:p>
          <a:p>
            <a:endParaRPr lang="en-GB" dirty="0"/>
          </a:p>
        </p:txBody>
      </p:sp>
      <p:sp>
        <p:nvSpPr>
          <p:cNvPr id="4" name="Slide Number Placeholder 3"/>
          <p:cNvSpPr>
            <a:spLocks noGrp="1"/>
          </p:cNvSpPr>
          <p:nvPr>
            <p:ph type="sldNum" sz="quarter" idx="5"/>
          </p:nvPr>
        </p:nvSpPr>
        <p:spPr/>
        <p:txBody>
          <a:bodyPr/>
          <a:lstStyle/>
          <a:p>
            <a:fld id="{3305203B-10E5-452C-90F5-6E741690CEDE}" type="slidenum">
              <a:rPr lang="en-GB" smtClean="0"/>
              <a:t>9</a:t>
            </a:fld>
            <a:endParaRPr lang="en-GB"/>
          </a:p>
        </p:txBody>
      </p:sp>
    </p:spTree>
    <p:extLst>
      <p:ext uri="{BB962C8B-B14F-4D97-AF65-F5344CB8AC3E}">
        <p14:creationId xmlns:p14="http://schemas.microsoft.com/office/powerpoint/2010/main" val="28774796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3571887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19305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166504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944826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928576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1681092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49820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8921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20743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45979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04204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312540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111480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42925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438723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4070286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audio" Target="../media/audio18.wav"/><Relationship Id="rId3" Type="http://schemas.openxmlformats.org/officeDocument/2006/relationships/image" Target="../media/image26.png"/><Relationship Id="rId7" Type="http://schemas.openxmlformats.org/officeDocument/2006/relationships/audio" Target="../media/audio12.wav"/><Relationship Id="rId12" Type="http://schemas.openxmlformats.org/officeDocument/2006/relationships/audio" Target="../media/audio17.wav"/><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audio" Target="../media/audio16.wav"/><Relationship Id="rId5" Type="http://schemas.openxmlformats.org/officeDocument/2006/relationships/audio" Target="../media/audio11.wav"/><Relationship Id="rId10" Type="http://schemas.openxmlformats.org/officeDocument/2006/relationships/audio" Target="../media/audio15.wav"/><Relationship Id="rId4" Type="http://schemas.openxmlformats.org/officeDocument/2006/relationships/image" Target="../media/image27.gif"/><Relationship Id="rId9" Type="http://schemas.openxmlformats.org/officeDocument/2006/relationships/audio" Target="../media/audio14.wav"/></Relationships>
</file>

<file path=ppt/slides/_rels/slide1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9.gif"/></Relationships>
</file>

<file path=ppt/slides/_rels/slide1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9.gif"/></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audio" Target="../media/audio29.wav"/><Relationship Id="rId3" Type="http://schemas.openxmlformats.org/officeDocument/2006/relationships/audio" Target="../media/audio19.wav"/><Relationship Id="rId7" Type="http://schemas.openxmlformats.org/officeDocument/2006/relationships/audio" Target="../media/audio23.wav"/><Relationship Id="rId12" Type="http://schemas.openxmlformats.org/officeDocument/2006/relationships/audio" Target="../media/audio28.wav"/><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audio" Target="../media/audio22.wav"/><Relationship Id="rId11" Type="http://schemas.openxmlformats.org/officeDocument/2006/relationships/audio" Target="../media/audio27.wav"/><Relationship Id="rId5" Type="http://schemas.openxmlformats.org/officeDocument/2006/relationships/audio" Target="../media/audio21.wav"/><Relationship Id="rId10" Type="http://schemas.openxmlformats.org/officeDocument/2006/relationships/audio" Target="../media/audio26.wav"/><Relationship Id="rId4" Type="http://schemas.openxmlformats.org/officeDocument/2006/relationships/audio" Target="../media/audio20.wav"/><Relationship Id="rId9" Type="http://schemas.openxmlformats.org/officeDocument/2006/relationships/audio" Target="../media/audio25.wav"/><Relationship Id="rId14" Type="http://schemas.openxmlformats.org/officeDocument/2006/relationships/audio" Target="../media/audio30.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8.jpe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svg"/><Relationship Id="rId3" Type="http://schemas.openxmlformats.org/officeDocument/2006/relationships/image" Target="../media/image30.jp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notesSlide" Target="../notesSlides/notesSlide25.xml"/><Relationship Id="rId16" Type="http://schemas.openxmlformats.org/officeDocument/2006/relationships/image" Target="../media/image49.png"/><Relationship Id="rId20" Type="http://schemas.openxmlformats.org/officeDocument/2006/relationships/image" Target="../media/image53.svg"/><Relationship Id="rId1" Type="http://schemas.openxmlformats.org/officeDocument/2006/relationships/slideLayout" Target="../slideLayouts/slideLayout3.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svg"/><Relationship Id="rId15" Type="http://schemas.openxmlformats.org/officeDocument/2006/relationships/image" Target="../media/image48.png"/><Relationship Id="rId23" Type="http://schemas.openxmlformats.org/officeDocument/2006/relationships/image" Target="../media/image56.png"/><Relationship Id="rId10" Type="http://schemas.openxmlformats.org/officeDocument/2006/relationships/image" Target="../media/image43.png"/><Relationship Id="rId19" Type="http://schemas.openxmlformats.org/officeDocument/2006/relationships/image" Target="../media/image52.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5.svg"/></Relationships>
</file>

<file path=ppt/slides/_rels/slide26.xml.rels><?xml version="1.0" encoding="UTF-8" standalone="yes"?>
<Relationships xmlns="http://schemas.openxmlformats.org/package/2006/relationships"><Relationship Id="rId3" Type="http://schemas.openxmlformats.org/officeDocument/2006/relationships/hyperlink" Target="https://www.rachelhawkes.com/LDPresources/Yr8German/German_Y8_Term1i_Wk6_audio.html"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hyperlink" Target="https://www.rachelhawkes.com/LDPresources/Yr8German/German_Y8_Term1i_Wk6_audio_HW_sheet.docx" TargetMode="External"/></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audio" Target="../media/audio4.wav"/></Relationships>
</file>

<file path=ppt/slides/_rels/slide4.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image" Target="../media/image14.png"/><Relationship Id="rId3" Type="http://schemas.openxmlformats.org/officeDocument/2006/relationships/audio" Target="../media/audio5.wav"/><Relationship Id="rId7" Type="http://schemas.openxmlformats.org/officeDocument/2006/relationships/audio" Target="../media/audio9.wav"/><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audio" Target="../media/audio8.wav"/><Relationship Id="rId11" Type="http://schemas.openxmlformats.org/officeDocument/2006/relationships/image" Target="../media/image12.png"/><Relationship Id="rId5" Type="http://schemas.openxmlformats.org/officeDocument/2006/relationships/audio" Target="../media/audio7.wav"/><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audio" Target="../media/audio6.wav"/><Relationship Id="rId9" Type="http://schemas.openxmlformats.org/officeDocument/2006/relationships/image" Target="../media/image10.pn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7.gif"/></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1972500"/>
            <a:ext cx="7709596" cy="844550"/>
          </a:xfrm>
        </p:spPr>
        <p:txBody>
          <a:bodyPr>
            <a:normAutofit/>
          </a:bodyPr>
          <a:lstStyle/>
          <a:p>
            <a:r>
              <a:rPr lang="en-GB" sz="4000" dirty="0"/>
              <a:t>Was </a:t>
            </a:r>
            <a:r>
              <a:rPr lang="en-GB" sz="4000" dirty="0" err="1"/>
              <a:t>ist</a:t>
            </a:r>
            <a:r>
              <a:rPr lang="en-GB" sz="4000" dirty="0"/>
              <a:t> </a:t>
            </a:r>
            <a:r>
              <a:rPr lang="en-GB" sz="4000" dirty="0" err="1"/>
              <a:t>Glück</a:t>
            </a:r>
            <a:r>
              <a:rPr lang="en-GB" sz="4000" dirty="0"/>
              <a:t>?</a:t>
            </a:r>
          </a:p>
        </p:txBody>
      </p:sp>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1.1 – Week 5 - Lesson 9</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01/09/23</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581106"/>
            <a:ext cx="6098222" cy="1836494"/>
          </a:xfrm>
        </p:spPr>
        <p:txBody>
          <a:bodyPr>
            <a:normAutofit/>
          </a:bodyPr>
          <a:lstStyle/>
          <a:p>
            <a:pPr>
              <a:spcBef>
                <a:spcPct val="0"/>
              </a:spcBef>
              <a:defRPr/>
            </a:pP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Things I like and things that make me happy</a:t>
            </a:r>
          </a:p>
          <a:p>
            <a:pPr>
              <a:spcBef>
                <a:spcPct val="0"/>
              </a:spcBef>
              <a:defRPr/>
            </a:pPr>
            <a:br>
              <a:rPr lang="en-GB" sz="2000" dirty="0">
                <a:solidFill>
                  <a:schemeClr val="tx1"/>
                </a:solidFill>
                <a:ea typeface="+mj-ea"/>
                <a:cs typeface="+mj-cs"/>
              </a:rPr>
            </a:br>
            <a:r>
              <a:rPr lang="en-GB" sz="2000" dirty="0">
                <a:solidFill>
                  <a:schemeClr val="tx1"/>
                </a:solidFill>
                <a:ea typeface="+mj-ea"/>
                <a:cs typeface="+mj-cs"/>
              </a:rPr>
              <a:t>Adjective agreement</a:t>
            </a:r>
            <a:br>
              <a:rPr lang="en-GB" sz="2000" dirty="0">
                <a:solidFill>
                  <a:schemeClr val="tx1"/>
                </a:solidFill>
                <a:ea typeface="+mj-ea"/>
                <a:cs typeface="+mj-cs"/>
              </a:rPr>
            </a:br>
            <a:br>
              <a:rPr lang="en-GB" sz="2000" dirty="0">
                <a:solidFill>
                  <a:schemeClr val="tx1"/>
                </a:solidFill>
                <a:ea typeface="+mj-ea"/>
                <a:cs typeface="+mj-cs"/>
              </a:rPr>
            </a:br>
            <a:r>
              <a:rPr lang="en-GB" sz="2000" dirty="0">
                <a:solidFill>
                  <a:schemeClr val="tx1"/>
                </a:solidFill>
              </a:rPr>
              <a:t>SSC [ai] &amp; [</a:t>
            </a:r>
            <a:r>
              <a:rPr lang="en-GB" sz="2000" dirty="0" err="1">
                <a:solidFill>
                  <a:schemeClr val="tx1"/>
                </a:solidFill>
              </a:rPr>
              <a:t>ei</a:t>
            </a:r>
            <a:r>
              <a:rPr lang="en-GB" sz="2000" dirty="0">
                <a:solidFill>
                  <a:schemeClr val="tx1"/>
                </a:solidFill>
              </a:rPr>
              <a:t>]</a:t>
            </a:r>
          </a:p>
        </p:txBody>
      </p:sp>
      <p:pic>
        <p:nvPicPr>
          <p:cNvPr id="9" name="Picture 8" descr="A close up of a logo&#10;&#10;Description automatically generated">
            <a:extLst>
              <a:ext uri="{FF2B5EF4-FFF2-40B4-BE49-F238E27FC236}">
                <a16:creationId xmlns:a16="http://schemas.microsoft.com/office/drawing/2014/main" id="{E4F18C6A-E8C3-48E4-89CF-83A42B48FF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9361" y="3909606"/>
            <a:ext cx="1735270" cy="2143568"/>
          </a:xfrm>
          <a:prstGeom prst="rect">
            <a:avLst/>
          </a:prstGeom>
        </p:spPr>
      </p:pic>
      <p:pic>
        <p:nvPicPr>
          <p:cNvPr id="10" name="Picture 9" descr="A picture containing toy, doll&#10;&#10;Description automatically generated">
            <a:extLst>
              <a:ext uri="{FF2B5EF4-FFF2-40B4-BE49-F238E27FC236}">
                <a16:creationId xmlns:a16="http://schemas.microsoft.com/office/drawing/2014/main" id="{6688FD2A-D542-4BED-A9FC-F7B867A26B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9795" y="4714432"/>
            <a:ext cx="1409528" cy="2143568"/>
          </a:xfrm>
          <a:prstGeom prst="rect">
            <a:avLst/>
          </a:prstGeom>
        </p:spPr>
      </p:pic>
      <p:sp>
        <p:nvSpPr>
          <p:cNvPr id="11" name="Rounded Rectangular Callout 4">
            <a:extLst>
              <a:ext uri="{FF2B5EF4-FFF2-40B4-BE49-F238E27FC236}">
                <a16:creationId xmlns:a16="http://schemas.microsoft.com/office/drawing/2014/main" id="{7FA42728-115B-4754-AB6A-C97683D1231E}"/>
              </a:ext>
            </a:extLst>
          </p:cNvPr>
          <p:cNvSpPr/>
          <p:nvPr/>
        </p:nvSpPr>
        <p:spPr>
          <a:xfrm>
            <a:off x="7726682" y="4388451"/>
            <a:ext cx="2922679" cy="1089768"/>
          </a:xfrm>
          <a:prstGeom prst="wedgeRoundRectCallout">
            <a:avLst>
              <a:gd name="adj1" fmla="val 61710"/>
              <a:gd name="adj2" fmla="val 10727"/>
              <a:gd name="adj3" fmla="val 16667"/>
            </a:avLst>
          </a:prstGeom>
          <a:solidFill>
            <a:schemeClr val="accent4">
              <a:lumMod val="75000"/>
            </a:schemeClr>
          </a:solidFill>
          <a:ln w="381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Century Gothic" panose="020F0302020204030204"/>
                <a:ea typeface="+mn-ea"/>
                <a:cs typeface="+mn-cs"/>
              </a:rPr>
              <a:t>Was </a:t>
            </a:r>
            <a:r>
              <a:rPr kumimoji="0" lang="en-GB" sz="2400" b="0" i="0" u="none" strike="noStrike" kern="0" cap="none" spc="0" normalizeH="0" baseline="0" noProof="0" dirty="0" err="1">
                <a:ln>
                  <a:noFill/>
                </a:ln>
                <a:effectLst/>
                <a:uLnTx/>
                <a:uFillTx/>
                <a:latin typeface="Century Gothic" panose="020F0302020204030204"/>
                <a:ea typeface="+mn-ea"/>
                <a:cs typeface="+mn-cs"/>
              </a:rPr>
              <a:t>sind</a:t>
            </a:r>
            <a:r>
              <a:rPr kumimoji="0" lang="en-GB" sz="2400" b="0" i="0" u="none" strike="noStrike" kern="0" cap="none" spc="0" normalizeH="0" baseline="0" noProof="0" dirty="0">
                <a:ln>
                  <a:noFill/>
                </a:ln>
                <a:effectLst/>
                <a:uLnTx/>
                <a:uFillTx/>
                <a:latin typeface="Century Gothic" panose="020F0302020204030204"/>
                <a:ea typeface="+mn-ea"/>
                <a:cs typeface="+mn-cs"/>
              </a:rPr>
              <a:t> </a:t>
            </a:r>
            <a:r>
              <a:rPr kumimoji="0" lang="en-GB" sz="2400" b="0" i="0" u="none" strike="noStrike" kern="0" cap="none" spc="0" normalizeH="0" baseline="0" noProof="0" dirty="0" err="1">
                <a:ln>
                  <a:noFill/>
                </a:ln>
                <a:effectLst/>
                <a:uLnTx/>
                <a:uFillTx/>
                <a:latin typeface="Century Gothic" panose="020F0302020204030204"/>
                <a:ea typeface="+mn-ea"/>
                <a:cs typeface="+mn-cs"/>
              </a:rPr>
              <a:t>deine</a:t>
            </a:r>
            <a:r>
              <a:rPr kumimoji="0" lang="en-GB" sz="2400" b="0" i="0" u="none" strike="noStrike" kern="0" cap="none" spc="0" normalizeH="0" baseline="0" noProof="0" dirty="0">
                <a:ln>
                  <a:noFill/>
                </a:ln>
                <a:effectLst/>
                <a:uLnTx/>
                <a:uFillTx/>
                <a:latin typeface="Century Gothic" panose="020F0302020204030204"/>
                <a:ea typeface="+mn-ea"/>
                <a:cs typeface="+mn-cs"/>
              </a:rPr>
              <a:t> </a:t>
            </a:r>
            <a:r>
              <a:rPr kumimoji="0" lang="en-GB" sz="2400" b="0" i="0" u="none" strike="noStrike" kern="0" cap="none" spc="0" normalizeH="0" baseline="0" noProof="0" dirty="0" err="1">
                <a:ln>
                  <a:noFill/>
                </a:ln>
                <a:effectLst/>
                <a:uLnTx/>
                <a:uFillTx/>
                <a:latin typeface="Century Gothic" panose="020F0302020204030204"/>
                <a:ea typeface="+mn-ea"/>
                <a:cs typeface="+mn-cs"/>
              </a:rPr>
              <a:t>Lieblingssachen</a:t>
            </a:r>
            <a:r>
              <a:rPr kumimoji="0" lang="en-GB" sz="2400" b="0" i="0" u="none" strike="noStrike" kern="0" cap="none" spc="0" normalizeH="0" baseline="0" noProof="0" dirty="0">
                <a:ln>
                  <a:noFill/>
                </a:ln>
                <a:effectLst/>
                <a:uLnTx/>
                <a:uFillTx/>
                <a:latin typeface="Century Gothic" panose="020F0302020204030204"/>
                <a:ea typeface="+mn-ea"/>
                <a:cs typeface="+mn-cs"/>
              </a:rPr>
              <a:t>, Andrea?</a:t>
            </a:r>
          </a:p>
        </p:txBody>
      </p:sp>
    </p:spTree>
    <p:extLst>
      <p:ext uri="{BB962C8B-B14F-4D97-AF65-F5344CB8AC3E}">
        <p14:creationId xmlns:p14="http://schemas.microsoft.com/office/powerpoint/2010/main" val="3433286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A00E2-D4BE-49EF-8385-6DEC4E475C28}"/>
              </a:ext>
            </a:extLst>
          </p:cNvPr>
          <p:cNvSpPr>
            <a:spLocks noGrp="1"/>
          </p:cNvSpPr>
          <p:nvPr>
            <p:ph type="title"/>
          </p:nvPr>
        </p:nvSpPr>
        <p:spPr>
          <a:xfrm>
            <a:off x="0" y="213557"/>
            <a:ext cx="2527069" cy="647577"/>
          </a:xfrm>
        </p:spPr>
        <p:txBody>
          <a:bodyPr>
            <a:normAutofit/>
          </a:bodyPr>
          <a:lstStyle/>
          <a:p>
            <a:r>
              <a:rPr lang="en-GB" sz="2800" dirty="0"/>
              <a:t>Ein Problem</a:t>
            </a:r>
          </a:p>
        </p:txBody>
      </p:sp>
      <p:sp>
        <p:nvSpPr>
          <p:cNvPr id="4" name="Rounded Rectangle 11">
            <a:extLst>
              <a:ext uri="{FF2B5EF4-FFF2-40B4-BE49-F238E27FC236}">
                <a16:creationId xmlns:a16="http://schemas.microsoft.com/office/drawing/2014/main" id="{69A780F6-E75D-46AB-AE63-4974564D734F}"/>
              </a:ext>
            </a:extLst>
          </p:cNvPr>
          <p:cNvSpPr/>
          <p:nvPr/>
        </p:nvSpPr>
        <p:spPr>
          <a:xfrm>
            <a:off x="11055926" y="247046"/>
            <a:ext cx="1014154" cy="400919"/>
          </a:xfrm>
          <a:prstGeom prst="roundRect">
            <a:avLst/>
          </a:prstGeom>
          <a:solidFill>
            <a:schemeClr val="accent4">
              <a:lumMod val="75000"/>
            </a:schemeClr>
          </a:solidFill>
          <a:ln w="127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F0302020204030204"/>
                <a:ea typeface="+mn-ea"/>
                <a:cs typeface="+mn-cs"/>
              </a:rPr>
              <a:t>hören</a:t>
            </a:r>
            <a:endParaRPr kumimoji="0" lang="en-GB" sz="2000" b="1" i="0" u="none" strike="noStrike" kern="0" cap="none" spc="0" normalizeH="0" baseline="0" noProof="0" dirty="0">
              <a:ln>
                <a:noFill/>
              </a:ln>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6441A900-9531-4D44-BFCC-E15D289AFAFB}"/>
              </a:ext>
            </a:extLst>
          </p:cNvPr>
          <p:cNvSpPr txBox="1"/>
          <p:nvPr/>
        </p:nvSpPr>
        <p:spPr>
          <a:xfrm>
            <a:off x="136977" y="859826"/>
            <a:ext cx="9289937" cy="830997"/>
          </a:xfrm>
          <a:prstGeom prst="rect">
            <a:avLst/>
          </a:prstGeom>
          <a:noFill/>
        </p:spPr>
        <p:txBody>
          <a:bodyPr wrap="square" rtlCol="0">
            <a:spAutoFit/>
          </a:bodyPr>
          <a:lstStyle/>
          <a:p>
            <a:r>
              <a:rPr lang="en-US" sz="2400" dirty="0"/>
              <a:t>Welches Wort </a:t>
            </a:r>
            <a:r>
              <a:rPr lang="en-US" sz="2400" dirty="0" err="1"/>
              <a:t>ist</a:t>
            </a:r>
            <a:r>
              <a:rPr lang="en-US" sz="2400" dirty="0"/>
              <a:t> </a:t>
            </a:r>
            <a:r>
              <a:rPr lang="en-US" sz="2400" dirty="0" err="1"/>
              <a:t>richtig</a:t>
            </a:r>
            <a:r>
              <a:rPr lang="en-US" sz="2400" dirty="0"/>
              <a:t>?  Oder </a:t>
            </a:r>
            <a:r>
              <a:rPr lang="en-US" sz="2400" dirty="0" err="1"/>
              <a:t>sind</a:t>
            </a:r>
            <a:r>
              <a:rPr lang="en-US" sz="2400" dirty="0"/>
              <a:t> </a:t>
            </a:r>
            <a:r>
              <a:rPr lang="en-US" sz="2400" dirty="0" err="1"/>
              <a:t>beide</a:t>
            </a:r>
            <a:r>
              <a:rPr lang="en-US" sz="2400" dirty="0"/>
              <a:t> </a:t>
            </a:r>
            <a:r>
              <a:rPr lang="en-US" sz="2400" dirty="0" err="1"/>
              <a:t>richtig</a:t>
            </a:r>
            <a:r>
              <a:rPr lang="en-US" sz="2400" dirty="0"/>
              <a:t>?</a:t>
            </a:r>
            <a:br>
              <a:rPr lang="en-US" sz="2400" dirty="0"/>
            </a:br>
            <a:r>
              <a:rPr lang="en-US" sz="2400" dirty="0"/>
              <a:t>Wie </a:t>
            </a:r>
            <a:r>
              <a:rPr lang="en-US" sz="2400" dirty="0" err="1"/>
              <a:t>heißt</a:t>
            </a:r>
            <a:r>
              <a:rPr lang="en-US" sz="2400" dirty="0"/>
              <a:t> das auf </a:t>
            </a:r>
            <a:r>
              <a:rPr lang="en-US" sz="2400" dirty="0" err="1"/>
              <a:t>Englisch</a:t>
            </a:r>
            <a:r>
              <a:rPr lang="en-US" sz="2400" dirty="0"/>
              <a:t>?</a:t>
            </a:r>
          </a:p>
        </p:txBody>
      </p:sp>
      <p:sp>
        <p:nvSpPr>
          <p:cNvPr id="29" name="TextBox 28">
            <a:extLst>
              <a:ext uri="{FF2B5EF4-FFF2-40B4-BE49-F238E27FC236}">
                <a16:creationId xmlns:a16="http://schemas.microsoft.com/office/drawing/2014/main" id="{DCFC6B6E-75CF-4FD5-865E-FFDA40FBB7CB}"/>
              </a:ext>
            </a:extLst>
          </p:cNvPr>
          <p:cNvSpPr txBox="1"/>
          <p:nvPr/>
        </p:nvSpPr>
        <p:spPr>
          <a:xfrm>
            <a:off x="2567614" y="181484"/>
            <a:ext cx="9289937" cy="461665"/>
          </a:xfrm>
          <a:prstGeom prst="rect">
            <a:avLst/>
          </a:prstGeom>
          <a:noFill/>
        </p:spPr>
        <p:txBody>
          <a:bodyPr wrap="square" rtlCol="0">
            <a:spAutoFit/>
          </a:bodyPr>
          <a:lstStyle/>
          <a:p>
            <a:r>
              <a:rPr lang="en-US" sz="2400" dirty="0"/>
              <a:t>Mia </a:t>
            </a:r>
            <a:r>
              <a:rPr lang="en-US" sz="2400" dirty="0" err="1"/>
              <a:t>hilft</a:t>
            </a:r>
            <a:r>
              <a:rPr lang="en-US" sz="2400" dirty="0"/>
              <a:t> Andrea </a:t>
            </a:r>
            <a:r>
              <a:rPr lang="en-US" sz="2400" dirty="0" err="1"/>
              <a:t>wieder</a:t>
            </a:r>
            <a:r>
              <a:rPr lang="en-US" sz="2400" dirty="0"/>
              <a:t>. </a:t>
            </a:r>
            <a:r>
              <a:rPr lang="en-US" sz="2400" dirty="0" err="1"/>
              <a:t>Jetzt</a:t>
            </a:r>
            <a:r>
              <a:rPr lang="en-US" sz="2400" dirty="0"/>
              <a:t> </a:t>
            </a:r>
            <a:r>
              <a:rPr lang="en-US" sz="2400" dirty="0" err="1"/>
              <a:t>geht</a:t>
            </a:r>
            <a:r>
              <a:rPr lang="en-US" sz="2400" dirty="0"/>
              <a:t> es </a:t>
            </a:r>
            <a:r>
              <a:rPr lang="en-US" sz="2400" dirty="0" err="1"/>
              <a:t>besser</a:t>
            </a:r>
            <a:r>
              <a:rPr lang="en-US" sz="2400" dirty="0"/>
              <a:t>.</a:t>
            </a:r>
          </a:p>
        </p:txBody>
      </p:sp>
      <p:pic>
        <p:nvPicPr>
          <p:cNvPr id="38" name="Picture 37">
            <a:extLst>
              <a:ext uri="{FF2B5EF4-FFF2-40B4-BE49-F238E27FC236}">
                <a16:creationId xmlns:a16="http://schemas.microsoft.com/office/drawing/2014/main" id="{7A84B29A-654D-41D8-92C0-E10F68F7B1F3}"/>
              </a:ext>
            </a:extLst>
          </p:cNvPr>
          <p:cNvPicPr>
            <a:picLocks noChangeAspect="1"/>
          </p:cNvPicPr>
          <p:nvPr/>
        </p:nvPicPr>
        <p:blipFill>
          <a:blip r:embed="rId3"/>
          <a:stretch>
            <a:fillRect/>
          </a:stretch>
        </p:blipFill>
        <p:spPr>
          <a:xfrm>
            <a:off x="262381" y="2749408"/>
            <a:ext cx="1798401" cy="1974468"/>
          </a:xfrm>
          <a:prstGeom prst="rect">
            <a:avLst/>
          </a:prstGeom>
        </p:spPr>
      </p:pic>
      <p:pic>
        <p:nvPicPr>
          <p:cNvPr id="39" name="Picture 38" descr="A close up of a logo&#10;&#10;Description automatically generated">
            <a:extLst>
              <a:ext uri="{FF2B5EF4-FFF2-40B4-BE49-F238E27FC236}">
                <a16:creationId xmlns:a16="http://schemas.microsoft.com/office/drawing/2014/main" id="{42C066C1-9EAE-4517-AB9D-0E1F039A1B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7588" y="2825584"/>
            <a:ext cx="1798401" cy="1835511"/>
          </a:xfrm>
          <a:prstGeom prst="rect">
            <a:avLst/>
          </a:prstGeom>
        </p:spPr>
      </p:pic>
      <p:graphicFrame>
        <p:nvGraphicFramePr>
          <p:cNvPr id="67" name="Table 6">
            <a:extLst>
              <a:ext uri="{FF2B5EF4-FFF2-40B4-BE49-F238E27FC236}">
                <a16:creationId xmlns:a16="http://schemas.microsoft.com/office/drawing/2014/main" id="{8393060A-769D-4C53-A57D-F24590ADAB2E}"/>
              </a:ext>
            </a:extLst>
          </p:cNvPr>
          <p:cNvGraphicFramePr>
            <a:graphicFrameLocks noGrp="1"/>
          </p:cNvGraphicFramePr>
          <p:nvPr>
            <p:extLst>
              <p:ext uri="{D42A27DB-BD31-4B8C-83A1-F6EECF244321}">
                <p14:modId xmlns:p14="http://schemas.microsoft.com/office/powerpoint/2010/main" val="2675784740"/>
              </p:ext>
            </p:extLst>
          </p:nvPr>
        </p:nvGraphicFramePr>
        <p:xfrm>
          <a:off x="4303747" y="1602341"/>
          <a:ext cx="7588350" cy="4439492"/>
        </p:xfrm>
        <a:graphic>
          <a:graphicData uri="http://schemas.openxmlformats.org/drawingml/2006/table">
            <a:tbl>
              <a:tblPr firstRow="1" bandRow="1">
                <a:tableStyleId>{00A15C55-8517-42AA-B614-E9B94910E393}</a:tableStyleId>
              </a:tblPr>
              <a:tblGrid>
                <a:gridCol w="1144592">
                  <a:extLst>
                    <a:ext uri="{9D8B030D-6E8A-4147-A177-3AD203B41FA5}">
                      <a16:colId xmlns:a16="http://schemas.microsoft.com/office/drawing/2014/main" val="2607353726"/>
                    </a:ext>
                  </a:extLst>
                </a:gridCol>
                <a:gridCol w="3715116">
                  <a:extLst>
                    <a:ext uri="{9D8B030D-6E8A-4147-A177-3AD203B41FA5}">
                      <a16:colId xmlns:a16="http://schemas.microsoft.com/office/drawing/2014/main" val="1600817978"/>
                    </a:ext>
                  </a:extLst>
                </a:gridCol>
                <a:gridCol w="2728642">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Englisch</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tx1"/>
                          </a:solidFill>
                        </a:rPr>
                        <a:t>März</a:t>
                      </a:r>
                      <a:r>
                        <a:rPr lang="en-GB" sz="2400" dirty="0">
                          <a:solidFill>
                            <a:schemeClr val="tx1"/>
                          </a:solidFill>
                        </a:rPr>
                        <a:t>    /   </a:t>
                      </a:r>
                      <a:r>
                        <a:rPr lang="en-GB" sz="2400" dirty="0" err="1">
                          <a:solidFill>
                            <a:schemeClr val="tx1"/>
                          </a:solidFill>
                        </a:rPr>
                        <a:t>Jahreszeit</a:t>
                      </a:r>
                      <a:endParaRPr lang="en-GB" sz="2400" dirty="0">
                        <a:solidFill>
                          <a:schemeClr val="tx1"/>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tx1"/>
                          </a:solidFill>
                        </a:rPr>
                        <a:t>Schwimmbad</a:t>
                      </a:r>
                      <a:r>
                        <a:rPr lang="en-GB" sz="2400" dirty="0">
                          <a:solidFill>
                            <a:schemeClr val="tx1"/>
                          </a:solidFill>
                        </a:rPr>
                        <a:t>    /   Tour</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a:solidFill>
                            <a:schemeClr val="tx1"/>
                          </a:solidFill>
                        </a:rPr>
                        <a:t>Dorf    /    Kultur</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a:solidFill>
                            <a:schemeClr val="tx1"/>
                          </a:solidFill>
                        </a:rPr>
                        <a:t>Monat    /    </a:t>
                      </a:r>
                      <a:r>
                        <a:rPr lang="en-GB" sz="2400" dirty="0" err="1">
                          <a:solidFill>
                            <a:schemeClr val="tx1"/>
                          </a:solidFill>
                        </a:rPr>
                        <a:t>Woche</a:t>
                      </a:r>
                      <a:endParaRPr lang="en-GB" sz="2400" dirty="0">
                        <a:solidFill>
                          <a:schemeClr val="tx1"/>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tx1"/>
                          </a:solidFill>
                        </a:rPr>
                        <a:t>Wechsel</a:t>
                      </a:r>
                      <a:r>
                        <a:rPr lang="en-GB" sz="2400" dirty="0">
                          <a:solidFill>
                            <a:schemeClr val="tx1"/>
                          </a:solidFill>
                        </a:rPr>
                        <a:t>     /     </a:t>
                      </a:r>
                      <a:r>
                        <a:rPr lang="en-GB" sz="2400" dirty="0" err="1">
                          <a:solidFill>
                            <a:schemeClr val="tx1"/>
                          </a:solidFill>
                        </a:rPr>
                        <a:t>Blick</a:t>
                      </a:r>
                      <a:endParaRPr lang="en-GB" sz="2400" dirty="0">
                        <a:solidFill>
                          <a:schemeClr val="tx1"/>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rPr>
                        <a:t>Hose     /   Schuh</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62956">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rPr>
                        <a:t>August    /   </a:t>
                      </a:r>
                      <a:r>
                        <a:rPr lang="en-GB" sz="2400" dirty="0" err="1">
                          <a:solidFill>
                            <a:schemeClr val="tx1"/>
                          </a:solidFill>
                        </a:rPr>
                        <a:t>März</a:t>
                      </a:r>
                      <a:endParaRPr lang="en-GB" sz="2400" dirty="0">
                        <a:solidFill>
                          <a:schemeClr val="tx1"/>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tx1"/>
                          </a:solidFill>
                        </a:rPr>
                        <a:t>Jahr</a:t>
                      </a:r>
                      <a:r>
                        <a:rPr lang="en-GB" sz="2400" dirty="0">
                          <a:solidFill>
                            <a:schemeClr val="tx1"/>
                          </a:solidFill>
                        </a:rPr>
                        <a:t>     /   Tag</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68" name="Action Button: Custom 16">
            <a:hlinkClick r:id="" action="ppaction://noaction" highlightClick="1">
              <a:snd r:embed="rId5" name="10.1.wav"/>
            </a:hlinkClick>
            <a:extLst>
              <a:ext uri="{FF2B5EF4-FFF2-40B4-BE49-F238E27FC236}">
                <a16:creationId xmlns:a16="http://schemas.microsoft.com/office/drawing/2014/main" id="{5665EF46-8AD5-4464-B58E-16AAB9224811}"/>
              </a:ext>
            </a:extLst>
          </p:cNvPr>
          <p:cNvSpPr/>
          <p:nvPr/>
        </p:nvSpPr>
        <p:spPr>
          <a:xfrm>
            <a:off x="4524196" y="2154440"/>
            <a:ext cx="393922" cy="35793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pic>
        <p:nvPicPr>
          <p:cNvPr id="69" name="Picture 68" descr="green checkmark">
            <a:extLst>
              <a:ext uri="{FF2B5EF4-FFF2-40B4-BE49-F238E27FC236}">
                <a16:creationId xmlns:a16="http://schemas.microsoft.com/office/drawing/2014/main" id="{E96BFBCE-E688-40D7-A16E-45C65695FD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70700" y="2182879"/>
            <a:ext cx="282522" cy="294294"/>
          </a:xfrm>
          <a:prstGeom prst="rect">
            <a:avLst/>
          </a:prstGeom>
        </p:spPr>
      </p:pic>
      <p:sp>
        <p:nvSpPr>
          <p:cNvPr id="70" name="Action Button: Custom 16">
            <a:hlinkClick r:id="" action="ppaction://noaction" highlightClick="1">
              <a:snd r:embed="rId7" name="10.2.wav"/>
            </a:hlinkClick>
            <a:extLst>
              <a:ext uri="{FF2B5EF4-FFF2-40B4-BE49-F238E27FC236}">
                <a16:creationId xmlns:a16="http://schemas.microsoft.com/office/drawing/2014/main" id="{13E16B21-D4B9-4D06-97F0-230A5369D5DA}"/>
              </a:ext>
            </a:extLst>
          </p:cNvPr>
          <p:cNvSpPr/>
          <p:nvPr/>
        </p:nvSpPr>
        <p:spPr>
          <a:xfrm>
            <a:off x="4524196" y="2627074"/>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pic>
        <p:nvPicPr>
          <p:cNvPr id="71" name="Picture 70" descr="green checkmark">
            <a:extLst>
              <a:ext uri="{FF2B5EF4-FFF2-40B4-BE49-F238E27FC236}">
                <a16:creationId xmlns:a16="http://schemas.microsoft.com/office/drawing/2014/main" id="{9AA6A792-C8BA-4B4C-9B9F-76D654EF05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8572" y="2647346"/>
            <a:ext cx="282522" cy="294294"/>
          </a:xfrm>
          <a:prstGeom prst="rect">
            <a:avLst/>
          </a:prstGeom>
        </p:spPr>
      </p:pic>
      <p:sp>
        <p:nvSpPr>
          <p:cNvPr id="72" name="Action Button: Custom 16">
            <a:hlinkClick r:id="" action="ppaction://noaction" highlightClick="1">
              <a:snd r:embed="rId8" name="10.3.wav"/>
            </a:hlinkClick>
            <a:extLst>
              <a:ext uri="{FF2B5EF4-FFF2-40B4-BE49-F238E27FC236}">
                <a16:creationId xmlns:a16="http://schemas.microsoft.com/office/drawing/2014/main" id="{0F2B238A-B828-4777-A3B4-EC096653878A}"/>
              </a:ext>
            </a:extLst>
          </p:cNvPr>
          <p:cNvSpPr/>
          <p:nvPr/>
        </p:nvSpPr>
        <p:spPr>
          <a:xfrm>
            <a:off x="4522118" y="3137769"/>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pic>
        <p:nvPicPr>
          <p:cNvPr id="73" name="Picture 72" descr="green checkmark">
            <a:extLst>
              <a:ext uri="{FF2B5EF4-FFF2-40B4-BE49-F238E27FC236}">
                <a16:creationId xmlns:a16="http://schemas.microsoft.com/office/drawing/2014/main" id="{BFE55FDC-C75A-480F-A3A9-CCFD1AAC2A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8610" y="3127509"/>
            <a:ext cx="282522" cy="294294"/>
          </a:xfrm>
          <a:prstGeom prst="rect">
            <a:avLst/>
          </a:prstGeom>
        </p:spPr>
      </p:pic>
      <p:sp>
        <p:nvSpPr>
          <p:cNvPr id="74" name="Action Button: Custom 16">
            <a:hlinkClick r:id="" action="ppaction://noaction" highlightClick="1">
              <a:snd r:embed="rId9" name="10.4.wav"/>
            </a:hlinkClick>
            <a:extLst>
              <a:ext uri="{FF2B5EF4-FFF2-40B4-BE49-F238E27FC236}">
                <a16:creationId xmlns:a16="http://schemas.microsoft.com/office/drawing/2014/main" id="{2A5406F7-9D6C-43B0-B0BD-5F3B4A0E753F}"/>
              </a:ext>
            </a:extLst>
          </p:cNvPr>
          <p:cNvSpPr/>
          <p:nvPr/>
        </p:nvSpPr>
        <p:spPr>
          <a:xfrm>
            <a:off x="4522118" y="3619932"/>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pic>
        <p:nvPicPr>
          <p:cNvPr id="75" name="Picture 74" descr="green checkmark">
            <a:extLst>
              <a:ext uri="{FF2B5EF4-FFF2-40B4-BE49-F238E27FC236}">
                <a16:creationId xmlns:a16="http://schemas.microsoft.com/office/drawing/2014/main" id="{6D650F5B-5924-4123-9036-DB29328226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1311" y="3670785"/>
            <a:ext cx="282522" cy="294294"/>
          </a:xfrm>
          <a:prstGeom prst="rect">
            <a:avLst/>
          </a:prstGeom>
        </p:spPr>
      </p:pic>
      <p:sp>
        <p:nvSpPr>
          <p:cNvPr id="76" name="Action Button: Custom 16">
            <a:hlinkClick r:id="" action="ppaction://noaction" highlightClick="1">
              <a:snd r:embed="rId10" name="10.5.wav"/>
            </a:hlinkClick>
            <a:extLst>
              <a:ext uri="{FF2B5EF4-FFF2-40B4-BE49-F238E27FC236}">
                <a16:creationId xmlns:a16="http://schemas.microsoft.com/office/drawing/2014/main" id="{718BBC13-1774-41A4-8B7C-99843E7D09E5}"/>
              </a:ext>
            </a:extLst>
          </p:cNvPr>
          <p:cNvSpPr/>
          <p:nvPr/>
        </p:nvSpPr>
        <p:spPr>
          <a:xfrm>
            <a:off x="4522118" y="4137470"/>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pic>
        <p:nvPicPr>
          <p:cNvPr id="77" name="Picture 76" descr="green checkmark">
            <a:extLst>
              <a:ext uri="{FF2B5EF4-FFF2-40B4-BE49-F238E27FC236}">
                <a16:creationId xmlns:a16="http://schemas.microsoft.com/office/drawing/2014/main" id="{79F93BED-5D09-41EC-86B8-963BC29EF9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91362" y="4186562"/>
            <a:ext cx="282522" cy="294294"/>
          </a:xfrm>
          <a:prstGeom prst="rect">
            <a:avLst/>
          </a:prstGeom>
        </p:spPr>
      </p:pic>
      <p:sp>
        <p:nvSpPr>
          <p:cNvPr id="78" name="Action Button: Custom 16">
            <a:hlinkClick r:id="" action="ppaction://noaction" highlightClick="1">
              <a:snd r:embed="rId11" name="10.6.wav"/>
            </a:hlinkClick>
            <a:extLst>
              <a:ext uri="{FF2B5EF4-FFF2-40B4-BE49-F238E27FC236}">
                <a16:creationId xmlns:a16="http://schemas.microsoft.com/office/drawing/2014/main" id="{63E7DA6F-0D45-4312-AF45-00BC1692E764}"/>
              </a:ext>
            </a:extLst>
          </p:cNvPr>
          <p:cNvSpPr/>
          <p:nvPr/>
        </p:nvSpPr>
        <p:spPr>
          <a:xfrm>
            <a:off x="4526912" y="4623396"/>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pic>
        <p:nvPicPr>
          <p:cNvPr id="79" name="Picture 78" descr="green checkmark">
            <a:extLst>
              <a:ext uri="{FF2B5EF4-FFF2-40B4-BE49-F238E27FC236}">
                <a16:creationId xmlns:a16="http://schemas.microsoft.com/office/drawing/2014/main" id="{991E34D1-974C-45DD-8A34-95135A8526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78457" y="4149032"/>
            <a:ext cx="282522" cy="294294"/>
          </a:xfrm>
          <a:prstGeom prst="rect">
            <a:avLst/>
          </a:prstGeom>
        </p:spPr>
      </p:pic>
      <p:sp>
        <p:nvSpPr>
          <p:cNvPr id="80" name="Action Button: Custom 16">
            <a:hlinkClick r:id="" action="ppaction://noaction" highlightClick="1">
              <a:snd r:embed="rId12" name="10.7.wav"/>
            </a:hlinkClick>
            <a:extLst>
              <a:ext uri="{FF2B5EF4-FFF2-40B4-BE49-F238E27FC236}">
                <a16:creationId xmlns:a16="http://schemas.microsoft.com/office/drawing/2014/main" id="{0AF50B65-F3D5-4E43-9767-AED364D587DE}"/>
              </a:ext>
            </a:extLst>
          </p:cNvPr>
          <p:cNvSpPr/>
          <p:nvPr/>
        </p:nvSpPr>
        <p:spPr>
          <a:xfrm>
            <a:off x="4532312" y="5129763"/>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7</a:t>
            </a:r>
          </a:p>
        </p:txBody>
      </p:sp>
      <p:pic>
        <p:nvPicPr>
          <p:cNvPr id="81" name="Picture 80" descr="green checkmark">
            <a:extLst>
              <a:ext uri="{FF2B5EF4-FFF2-40B4-BE49-F238E27FC236}">
                <a16:creationId xmlns:a16="http://schemas.microsoft.com/office/drawing/2014/main" id="{D03CDB91-1CE4-4210-883E-82AA7E0E83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0050" y="4661095"/>
            <a:ext cx="282522" cy="294294"/>
          </a:xfrm>
          <a:prstGeom prst="rect">
            <a:avLst/>
          </a:prstGeom>
        </p:spPr>
      </p:pic>
      <p:sp>
        <p:nvSpPr>
          <p:cNvPr id="82" name="Action Button: Custom 16">
            <a:hlinkClick r:id="" action="ppaction://noaction" highlightClick="1">
              <a:snd r:embed="rId13" name="10.8.wav"/>
            </a:hlinkClick>
            <a:extLst>
              <a:ext uri="{FF2B5EF4-FFF2-40B4-BE49-F238E27FC236}">
                <a16:creationId xmlns:a16="http://schemas.microsoft.com/office/drawing/2014/main" id="{9F11E94F-BB06-4398-9EFB-C1272D5B65F1}"/>
              </a:ext>
            </a:extLst>
          </p:cNvPr>
          <p:cNvSpPr/>
          <p:nvPr/>
        </p:nvSpPr>
        <p:spPr>
          <a:xfrm>
            <a:off x="4522118" y="5616902"/>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8</a:t>
            </a:r>
          </a:p>
        </p:txBody>
      </p:sp>
      <p:pic>
        <p:nvPicPr>
          <p:cNvPr id="83" name="Picture 82" descr="green checkmark">
            <a:extLst>
              <a:ext uri="{FF2B5EF4-FFF2-40B4-BE49-F238E27FC236}">
                <a16:creationId xmlns:a16="http://schemas.microsoft.com/office/drawing/2014/main" id="{6D6394B5-1373-4394-BB20-7B066AC2A9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65939" y="5168437"/>
            <a:ext cx="282522" cy="294294"/>
          </a:xfrm>
          <a:prstGeom prst="rect">
            <a:avLst/>
          </a:prstGeom>
        </p:spPr>
      </p:pic>
      <p:pic>
        <p:nvPicPr>
          <p:cNvPr id="84" name="Picture 83" descr="green checkmark">
            <a:extLst>
              <a:ext uri="{FF2B5EF4-FFF2-40B4-BE49-F238E27FC236}">
                <a16:creationId xmlns:a16="http://schemas.microsoft.com/office/drawing/2014/main" id="{808DF960-BC31-4BAD-B3C3-85A4D7DB63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88178" y="5164223"/>
            <a:ext cx="282522" cy="294294"/>
          </a:xfrm>
          <a:prstGeom prst="rect">
            <a:avLst/>
          </a:prstGeom>
        </p:spPr>
      </p:pic>
      <p:pic>
        <p:nvPicPr>
          <p:cNvPr id="85" name="Picture 84" descr="green checkmark">
            <a:extLst>
              <a:ext uri="{FF2B5EF4-FFF2-40B4-BE49-F238E27FC236}">
                <a16:creationId xmlns:a16="http://schemas.microsoft.com/office/drawing/2014/main" id="{DC35527F-4DBD-4AC5-AE8E-12DDBD4FCB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6428" y="5680216"/>
            <a:ext cx="282522" cy="294294"/>
          </a:xfrm>
          <a:prstGeom prst="rect">
            <a:avLst/>
          </a:prstGeom>
        </p:spPr>
      </p:pic>
      <p:sp>
        <p:nvSpPr>
          <p:cNvPr id="86" name="TextBox 85">
            <a:extLst>
              <a:ext uri="{FF2B5EF4-FFF2-40B4-BE49-F238E27FC236}">
                <a16:creationId xmlns:a16="http://schemas.microsoft.com/office/drawing/2014/main" id="{784B1678-302E-4174-9A31-AE6590F1455B}"/>
              </a:ext>
            </a:extLst>
          </p:cNvPr>
          <p:cNvSpPr txBox="1"/>
          <p:nvPr/>
        </p:nvSpPr>
        <p:spPr>
          <a:xfrm>
            <a:off x="9492144" y="2154440"/>
            <a:ext cx="2519107" cy="461665"/>
          </a:xfrm>
          <a:prstGeom prst="rect">
            <a:avLst/>
          </a:prstGeom>
          <a:noFill/>
        </p:spPr>
        <p:txBody>
          <a:bodyPr wrap="square" rtlCol="0">
            <a:spAutoFit/>
          </a:bodyPr>
          <a:lstStyle/>
          <a:p>
            <a:pPr algn="l"/>
            <a:r>
              <a:rPr lang="en-GB" sz="2400" dirty="0"/>
              <a:t>a warm season</a:t>
            </a:r>
          </a:p>
        </p:txBody>
      </p:sp>
      <p:sp>
        <p:nvSpPr>
          <p:cNvPr id="87" name="TextBox 86">
            <a:extLst>
              <a:ext uri="{FF2B5EF4-FFF2-40B4-BE49-F238E27FC236}">
                <a16:creationId xmlns:a16="http://schemas.microsoft.com/office/drawing/2014/main" id="{F64DD481-BB10-4635-8DF7-B38BDE1B5A8E}"/>
              </a:ext>
            </a:extLst>
          </p:cNvPr>
          <p:cNvSpPr txBox="1"/>
          <p:nvPr/>
        </p:nvSpPr>
        <p:spPr>
          <a:xfrm>
            <a:off x="9426914" y="2588757"/>
            <a:ext cx="2367487" cy="472634"/>
          </a:xfrm>
          <a:prstGeom prst="rect">
            <a:avLst/>
          </a:prstGeom>
          <a:noFill/>
        </p:spPr>
        <p:txBody>
          <a:bodyPr wrap="square" rtlCol="0">
            <a:spAutoFit/>
          </a:bodyPr>
          <a:lstStyle/>
          <a:p>
            <a:pPr algn="ctr"/>
            <a:r>
              <a:rPr lang="en-GB" sz="2400" dirty="0"/>
              <a:t>a big pool</a:t>
            </a:r>
          </a:p>
        </p:txBody>
      </p:sp>
      <p:sp>
        <p:nvSpPr>
          <p:cNvPr id="88" name="TextBox 87">
            <a:extLst>
              <a:ext uri="{FF2B5EF4-FFF2-40B4-BE49-F238E27FC236}">
                <a16:creationId xmlns:a16="http://schemas.microsoft.com/office/drawing/2014/main" id="{15843BD5-FDF1-4721-8C50-3721314AC51C}"/>
              </a:ext>
            </a:extLst>
          </p:cNvPr>
          <p:cNvSpPr txBox="1"/>
          <p:nvPr/>
        </p:nvSpPr>
        <p:spPr>
          <a:xfrm>
            <a:off x="9116188" y="3061391"/>
            <a:ext cx="2741366" cy="461665"/>
          </a:xfrm>
          <a:prstGeom prst="rect">
            <a:avLst/>
          </a:prstGeom>
          <a:noFill/>
        </p:spPr>
        <p:txBody>
          <a:bodyPr wrap="square" rtlCol="0">
            <a:spAutoFit/>
          </a:bodyPr>
          <a:lstStyle/>
          <a:p>
            <a:pPr algn="ctr"/>
            <a:r>
              <a:rPr lang="en-GB" sz="2400" dirty="0"/>
              <a:t>a great culture</a:t>
            </a:r>
          </a:p>
        </p:txBody>
      </p:sp>
      <p:sp>
        <p:nvSpPr>
          <p:cNvPr id="89" name="TextBox 88">
            <a:extLst>
              <a:ext uri="{FF2B5EF4-FFF2-40B4-BE49-F238E27FC236}">
                <a16:creationId xmlns:a16="http://schemas.microsoft.com/office/drawing/2014/main" id="{288F3B5C-6D1F-4F4F-9280-8105ED424758}"/>
              </a:ext>
            </a:extLst>
          </p:cNvPr>
          <p:cNvSpPr txBox="1"/>
          <p:nvPr/>
        </p:nvSpPr>
        <p:spPr>
          <a:xfrm>
            <a:off x="9096842" y="3613490"/>
            <a:ext cx="2860485" cy="461665"/>
          </a:xfrm>
          <a:prstGeom prst="rect">
            <a:avLst/>
          </a:prstGeom>
          <a:noFill/>
        </p:spPr>
        <p:txBody>
          <a:bodyPr wrap="square" rtlCol="0">
            <a:spAutoFit/>
          </a:bodyPr>
          <a:lstStyle/>
          <a:p>
            <a:pPr algn="ctr"/>
            <a:r>
              <a:rPr lang="en-GB" sz="2400" dirty="0"/>
              <a:t>a pleasant month</a:t>
            </a:r>
          </a:p>
        </p:txBody>
      </p:sp>
      <p:sp>
        <p:nvSpPr>
          <p:cNvPr id="90" name="TextBox 89">
            <a:extLst>
              <a:ext uri="{FF2B5EF4-FFF2-40B4-BE49-F238E27FC236}">
                <a16:creationId xmlns:a16="http://schemas.microsoft.com/office/drawing/2014/main" id="{0D2F999C-52D9-4B2C-B93B-768432FFFA36}"/>
              </a:ext>
            </a:extLst>
          </p:cNvPr>
          <p:cNvSpPr txBox="1"/>
          <p:nvPr/>
        </p:nvSpPr>
        <p:spPr>
          <a:xfrm>
            <a:off x="9338446" y="4095431"/>
            <a:ext cx="2519107" cy="400110"/>
          </a:xfrm>
          <a:prstGeom prst="rect">
            <a:avLst/>
          </a:prstGeom>
          <a:noFill/>
        </p:spPr>
        <p:txBody>
          <a:bodyPr wrap="square" rtlCol="0">
            <a:spAutoFit/>
          </a:bodyPr>
          <a:lstStyle/>
          <a:p>
            <a:pPr algn="ctr"/>
            <a:r>
              <a:rPr lang="en-GB" sz="2000" dirty="0"/>
              <a:t>small change/look</a:t>
            </a:r>
          </a:p>
        </p:txBody>
      </p:sp>
      <p:sp>
        <p:nvSpPr>
          <p:cNvPr id="91" name="TextBox 90">
            <a:extLst>
              <a:ext uri="{FF2B5EF4-FFF2-40B4-BE49-F238E27FC236}">
                <a16:creationId xmlns:a16="http://schemas.microsoft.com/office/drawing/2014/main" id="{1CB8B329-397C-4F91-A972-8CC53561AE7C}"/>
              </a:ext>
            </a:extLst>
          </p:cNvPr>
          <p:cNvSpPr txBox="1"/>
          <p:nvPr/>
        </p:nvSpPr>
        <p:spPr>
          <a:xfrm>
            <a:off x="9338445" y="4605772"/>
            <a:ext cx="2519107" cy="461665"/>
          </a:xfrm>
          <a:prstGeom prst="rect">
            <a:avLst/>
          </a:prstGeom>
          <a:noFill/>
        </p:spPr>
        <p:txBody>
          <a:bodyPr wrap="square" rtlCol="0">
            <a:spAutoFit/>
          </a:bodyPr>
          <a:lstStyle/>
          <a:p>
            <a:pPr algn="ctr"/>
            <a:r>
              <a:rPr lang="en-GB" sz="2400" dirty="0"/>
              <a:t>comfy trousers</a:t>
            </a:r>
          </a:p>
        </p:txBody>
      </p:sp>
      <p:sp>
        <p:nvSpPr>
          <p:cNvPr id="92" name="TextBox 91">
            <a:extLst>
              <a:ext uri="{FF2B5EF4-FFF2-40B4-BE49-F238E27FC236}">
                <a16:creationId xmlns:a16="http://schemas.microsoft.com/office/drawing/2014/main" id="{C09E29D6-0C87-4E67-A810-CBC889126AE0}"/>
              </a:ext>
            </a:extLst>
          </p:cNvPr>
          <p:cNvSpPr txBox="1"/>
          <p:nvPr/>
        </p:nvSpPr>
        <p:spPr>
          <a:xfrm>
            <a:off x="8860980" y="5092969"/>
            <a:ext cx="3150272" cy="400110"/>
          </a:xfrm>
          <a:prstGeom prst="rect">
            <a:avLst/>
          </a:prstGeom>
          <a:noFill/>
        </p:spPr>
        <p:txBody>
          <a:bodyPr wrap="square" rtlCol="0">
            <a:spAutoFit/>
          </a:bodyPr>
          <a:lstStyle/>
          <a:p>
            <a:pPr algn="ctr"/>
            <a:r>
              <a:rPr lang="en-GB" sz="2000" dirty="0"/>
              <a:t>a lovely August/March</a:t>
            </a:r>
          </a:p>
        </p:txBody>
      </p:sp>
      <p:sp>
        <p:nvSpPr>
          <p:cNvPr id="93" name="TextBox 92">
            <a:extLst>
              <a:ext uri="{FF2B5EF4-FFF2-40B4-BE49-F238E27FC236}">
                <a16:creationId xmlns:a16="http://schemas.microsoft.com/office/drawing/2014/main" id="{8BCAAF51-F44F-41B7-ADAE-931199E426B7}"/>
              </a:ext>
            </a:extLst>
          </p:cNvPr>
          <p:cNvSpPr txBox="1"/>
          <p:nvPr/>
        </p:nvSpPr>
        <p:spPr>
          <a:xfrm>
            <a:off x="9338444" y="5538255"/>
            <a:ext cx="2519107" cy="461665"/>
          </a:xfrm>
          <a:prstGeom prst="rect">
            <a:avLst/>
          </a:prstGeom>
          <a:noFill/>
        </p:spPr>
        <p:txBody>
          <a:bodyPr wrap="square" rtlCol="0">
            <a:spAutoFit/>
          </a:bodyPr>
          <a:lstStyle/>
          <a:p>
            <a:pPr algn="ctr"/>
            <a:r>
              <a:rPr lang="en-GB" sz="2400" dirty="0"/>
              <a:t>a long day</a:t>
            </a:r>
          </a:p>
        </p:txBody>
      </p:sp>
    </p:spTree>
    <p:extLst>
      <p:ext uri="{BB962C8B-B14F-4D97-AF65-F5344CB8AC3E}">
        <p14:creationId xmlns:p14="http://schemas.microsoft.com/office/powerpoint/2010/main" val="232631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P spid="88" grpId="0"/>
      <p:bldP spid="89" grpId="0"/>
      <p:bldP spid="90" grpId="0"/>
      <p:bldP spid="91" grpId="0"/>
      <p:bldP spid="92" grpId="0"/>
      <p:bldP spid="9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09469-3CBB-4B70-93D2-2CC06CC121A2}"/>
              </a:ext>
            </a:extLst>
          </p:cNvPr>
          <p:cNvSpPr>
            <a:spLocks noGrp="1"/>
          </p:cNvSpPr>
          <p:nvPr>
            <p:ph type="title"/>
          </p:nvPr>
        </p:nvSpPr>
        <p:spPr>
          <a:xfrm>
            <a:off x="0" y="213557"/>
            <a:ext cx="4572000" cy="647577"/>
          </a:xfrm>
        </p:spPr>
        <p:txBody>
          <a:bodyPr>
            <a:normAutofit/>
          </a:bodyPr>
          <a:lstStyle/>
          <a:p>
            <a:r>
              <a:rPr lang="en-GB" sz="2800" dirty="0" err="1"/>
              <a:t>Katjas</a:t>
            </a:r>
            <a:r>
              <a:rPr lang="en-GB" sz="2800" dirty="0"/>
              <a:t> </a:t>
            </a:r>
            <a:r>
              <a:rPr lang="en-GB" sz="2800" dirty="0" err="1"/>
              <a:t>Lieblingssachen</a:t>
            </a:r>
            <a:endParaRPr lang="en-GB" sz="2800" dirty="0"/>
          </a:p>
        </p:txBody>
      </p:sp>
      <p:sp>
        <p:nvSpPr>
          <p:cNvPr id="4" name="Rounded Rectangle 11">
            <a:extLst>
              <a:ext uri="{FF2B5EF4-FFF2-40B4-BE49-F238E27FC236}">
                <a16:creationId xmlns:a16="http://schemas.microsoft.com/office/drawing/2014/main" id="{ED7C43A3-1FED-4EB2-85DB-33EDFA63B6C2}"/>
              </a:ext>
            </a:extLst>
          </p:cNvPr>
          <p:cNvSpPr/>
          <p:nvPr/>
        </p:nvSpPr>
        <p:spPr>
          <a:xfrm>
            <a:off x="10407535" y="161107"/>
            <a:ext cx="1662545" cy="400919"/>
          </a:xfrm>
          <a:prstGeom prst="roundRect">
            <a:avLst/>
          </a:prstGeom>
          <a:solidFill>
            <a:schemeClr val="accent4">
              <a:lumMod val="75000"/>
            </a:schemeClr>
          </a:solidFill>
          <a:ln w="127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F0302020204030204"/>
                <a:ea typeface="+mn-ea"/>
                <a:cs typeface="+mn-cs"/>
              </a:rPr>
              <a:t>sprechen</a:t>
            </a:r>
            <a:endParaRPr kumimoji="0" lang="en-GB" sz="2000" b="1" i="0" u="none" strike="noStrike" kern="0" cap="none" spc="0" normalizeH="0" baseline="0" noProof="0" dirty="0">
              <a:ln>
                <a:noFill/>
              </a:ln>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1F8C3423-76E7-46BC-B7CF-017A53E13D33}"/>
              </a:ext>
            </a:extLst>
          </p:cNvPr>
          <p:cNvSpPr txBox="1"/>
          <p:nvPr/>
        </p:nvSpPr>
        <p:spPr>
          <a:xfrm>
            <a:off x="0" y="1276243"/>
            <a:ext cx="908869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Katja </a:t>
            </a:r>
            <a:r>
              <a:rPr kumimoji="0" lang="en-US" sz="2400" b="0" i="0" u="none" strike="noStrike" kern="0" cap="none" spc="0" normalizeH="0" baseline="0" noProof="0" dirty="0" err="1">
                <a:ln>
                  <a:noFill/>
                </a:ln>
                <a:effectLst/>
                <a:uLnTx/>
                <a:uFillTx/>
              </a:rPr>
              <a:t>denkt</a:t>
            </a:r>
            <a:r>
              <a:rPr kumimoji="0" lang="en-US" sz="2400" b="0" i="0" u="none" strike="noStrike" kern="0" cap="none" spc="0" normalizeH="0" baseline="0" noProof="0" dirty="0">
                <a:ln>
                  <a:noFill/>
                </a:ln>
                <a:effectLst/>
                <a:uLnTx/>
                <a:uFillTx/>
              </a:rPr>
              <a:t> an </a:t>
            </a:r>
            <a:r>
              <a:rPr kumimoji="0" lang="en-US" sz="2400" b="0" i="0" u="none" strike="noStrike" kern="0" cap="none" spc="0" normalizeH="0" baseline="0" noProof="0" dirty="0" err="1">
                <a:ln>
                  <a:noFill/>
                </a:ln>
                <a:effectLst/>
                <a:uLnTx/>
                <a:uFillTx/>
              </a:rPr>
              <a:t>ihre</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Lieblingssachen</a:t>
            </a:r>
            <a:r>
              <a:rPr kumimoji="0" lang="en-US" sz="2400" b="0" i="0" u="none" strike="noStrike" kern="0" cap="none" spc="0" normalizeH="0" baseline="0" noProof="0" dirty="0">
                <a:ln>
                  <a:noFill/>
                </a:ln>
                <a:effectLst/>
                <a:uLnTx/>
                <a:uFillTx/>
              </a:rPr>
              <a:t>. Was </a:t>
            </a:r>
            <a:r>
              <a:rPr kumimoji="0" lang="en-US" sz="2400" b="0" i="0" u="none" strike="noStrike" kern="0" cap="none" spc="0" normalizeH="0" baseline="0" noProof="0" dirty="0" err="1">
                <a:ln>
                  <a:noFill/>
                </a:ln>
                <a:effectLst/>
                <a:uLnTx/>
                <a:uFillTx/>
              </a:rPr>
              <a:t>sind</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sie</a:t>
            </a:r>
            <a:r>
              <a:rPr kumimoji="0" lang="en-US" sz="2400" b="0" i="0" u="none" strike="noStrike" kern="0" cap="none" spc="0" normalizeH="0" baseline="0" noProof="0" dirty="0">
                <a:ln>
                  <a:noFill/>
                </a:ln>
                <a:effectLst/>
                <a:uLnTx/>
                <a:uFillTx/>
              </a:rPr>
              <a:t>?  </a:t>
            </a:r>
          </a:p>
        </p:txBody>
      </p:sp>
      <p:pic>
        <p:nvPicPr>
          <p:cNvPr id="6" name="Picture 5" descr="A close up of a logo&#10;&#10;Description automatically generated">
            <a:extLst>
              <a:ext uri="{FF2B5EF4-FFF2-40B4-BE49-F238E27FC236}">
                <a16:creationId xmlns:a16="http://schemas.microsoft.com/office/drawing/2014/main" id="{7B0A774B-C2F7-42E8-85D2-FC1FA4857A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9208" y="3349423"/>
            <a:ext cx="1409528" cy="1741181"/>
          </a:xfrm>
          <a:prstGeom prst="rect">
            <a:avLst/>
          </a:prstGeom>
        </p:spPr>
      </p:pic>
      <p:sp>
        <p:nvSpPr>
          <p:cNvPr id="7" name="Thought Bubble: Cloud 6">
            <a:extLst>
              <a:ext uri="{FF2B5EF4-FFF2-40B4-BE49-F238E27FC236}">
                <a16:creationId xmlns:a16="http://schemas.microsoft.com/office/drawing/2014/main" id="{979D70B2-DBC6-47ED-B04C-A502DB6DF41E}"/>
              </a:ext>
            </a:extLst>
          </p:cNvPr>
          <p:cNvSpPr/>
          <p:nvPr/>
        </p:nvSpPr>
        <p:spPr>
          <a:xfrm>
            <a:off x="878539" y="5004073"/>
            <a:ext cx="2978727" cy="1335338"/>
          </a:xfrm>
          <a:prstGeom prst="cloudCallout">
            <a:avLst>
              <a:gd name="adj1" fmla="val 78405"/>
              <a:gd name="adj2" fmla="val -103174"/>
            </a:avLst>
          </a:prstGeom>
          <a:no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2F2BF102-F2C9-494C-A796-6819E6260C00}"/>
              </a:ext>
            </a:extLst>
          </p:cNvPr>
          <p:cNvSpPr txBox="1"/>
          <p:nvPr/>
        </p:nvSpPr>
        <p:spPr>
          <a:xfrm>
            <a:off x="1072503" y="5348861"/>
            <a:ext cx="278476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ein</a:t>
            </a:r>
            <a:r>
              <a:rPr kumimoji="0" lang="en-GB" sz="2400" b="0" i="0" u="none" strike="noStrike" kern="0" cap="none" spc="0" normalizeH="0" baseline="0" noProof="0" dirty="0">
                <a:ln>
                  <a:noFill/>
                </a:ln>
                <a:effectLst/>
                <a:uLnTx/>
                <a:uFillTx/>
              </a:rPr>
              <a:t> ______ </a:t>
            </a:r>
            <a:r>
              <a:rPr kumimoji="0" lang="en-GB" sz="2400" b="0" i="0" u="none" strike="noStrike" kern="0" cap="none" spc="0" normalizeH="0" baseline="0" noProof="0" dirty="0" err="1">
                <a:ln>
                  <a:noFill/>
                </a:ln>
                <a:effectLst/>
                <a:uLnTx/>
                <a:uFillTx/>
              </a:rPr>
              <a:t>Urlaub</a:t>
            </a:r>
            <a:endParaRPr kumimoji="0" lang="en-GB" sz="2400" b="0" i="0" u="none" strike="noStrike" kern="0" cap="none" spc="0" normalizeH="0" baseline="0" noProof="0" dirty="0">
              <a:ln>
                <a:noFill/>
              </a:ln>
              <a:effectLst/>
              <a:uLnTx/>
              <a:uFillTx/>
            </a:endParaRPr>
          </a:p>
        </p:txBody>
      </p:sp>
      <p:sp>
        <p:nvSpPr>
          <p:cNvPr id="9" name="Heart 8">
            <a:extLst>
              <a:ext uri="{FF2B5EF4-FFF2-40B4-BE49-F238E27FC236}">
                <a16:creationId xmlns:a16="http://schemas.microsoft.com/office/drawing/2014/main" id="{6D12696B-87B6-4547-B0D3-BB5E85D02CF0}"/>
              </a:ext>
            </a:extLst>
          </p:cNvPr>
          <p:cNvSpPr/>
          <p:nvPr/>
        </p:nvSpPr>
        <p:spPr>
          <a:xfrm>
            <a:off x="3046775" y="4961213"/>
            <a:ext cx="527260" cy="320430"/>
          </a:xfrm>
          <a:prstGeom prst="heart">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F6863092-0550-45F9-9E9B-04E0A806CA60}"/>
              </a:ext>
            </a:extLst>
          </p:cNvPr>
          <p:cNvSpPr txBox="1"/>
          <p:nvPr/>
        </p:nvSpPr>
        <p:spPr>
          <a:xfrm>
            <a:off x="180000" y="5636944"/>
            <a:ext cx="555546" cy="461665"/>
          </a:xfrm>
          <a:prstGeom prst="rect">
            <a:avLst/>
          </a:prstGeom>
          <a:solidFill>
            <a:sysClr val="window" lastClr="FFFFFF"/>
          </a:solidFill>
          <a:ln w="28575">
            <a:solidFill>
              <a:srgbClr val="5B9BD5">
                <a:lumMod val="50000"/>
              </a:srgbClr>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1</a:t>
            </a:r>
          </a:p>
        </p:txBody>
      </p:sp>
      <p:graphicFrame>
        <p:nvGraphicFramePr>
          <p:cNvPr id="11" name="Table 11">
            <a:extLst>
              <a:ext uri="{FF2B5EF4-FFF2-40B4-BE49-F238E27FC236}">
                <a16:creationId xmlns:a16="http://schemas.microsoft.com/office/drawing/2014/main" id="{566A5410-C4D4-412D-A4ED-68F64862EF98}"/>
              </a:ext>
            </a:extLst>
          </p:cNvPr>
          <p:cNvGraphicFramePr>
            <a:graphicFrameLocks noGrp="1"/>
          </p:cNvGraphicFramePr>
          <p:nvPr>
            <p:extLst>
              <p:ext uri="{D42A27DB-BD31-4B8C-83A1-F6EECF244321}">
                <p14:modId xmlns:p14="http://schemas.microsoft.com/office/powerpoint/2010/main" val="2396458575"/>
              </p:ext>
            </p:extLst>
          </p:nvPr>
        </p:nvGraphicFramePr>
        <p:xfrm>
          <a:off x="10361905" y="1163991"/>
          <a:ext cx="1655351" cy="4934616"/>
        </p:xfrm>
        <a:graphic>
          <a:graphicData uri="http://schemas.openxmlformats.org/drawingml/2006/table">
            <a:tbl>
              <a:tblPr firstRow="1" bandRow="1"/>
              <a:tblGrid>
                <a:gridCol w="1655351">
                  <a:extLst>
                    <a:ext uri="{9D8B030D-6E8A-4147-A177-3AD203B41FA5}">
                      <a16:colId xmlns:a16="http://schemas.microsoft.com/office/drawing/2014/main" val="141124496"/>
                    </a:ext>
                  </a:extLst>
                </a:gridCol>
              </a:tblGrid>
              <a:tr h="61682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dirty="0" err="1">
                          <a:solidFill>
                            <a:schemeClr val="tx1"/>
                          </a:solidFill>
                        </a:rPr>
                        <a:t>lang</a:t>
                      </a:r>
                      <a:endParaRPr lang="en-GB" sz="2400" dirty="0">
                        <a:solidFill>
                          <a:schemeClr val="tx1"/>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191909757"/>
                  </a:ext>
                </a:extLst>
              </a:tr>
              <a:tr h="61682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dirty="0" err="1">
                          <a:solidFill>
                            <a:schemeClr val="tx1"/>
                          </a:solidFill>
                        </a:rPr>
                        <a:t>schön</a:t>
                      </a:r>
                      <a:endParaRPr lang="en-GB" sz="2400" dirty="0">
                        <a:solidFill>
                          <a:schemeClr val="tx1"/>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402083887"/>
                  </a:ext>
                </a:extLst>
              </a:tr>
              <a:tr h="61682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dirty="0" err="1">
                          <a:solidFill>
                            <a:schemeClr val="tx1"/>
                          </a:solidFill>
                        </a:rPr>
                        <a:t>perfekt</a:t>
                      </a:r>
                      <a:endParaRPr lang="en-GB" sz="2400" dirty="0">
                        <a:solidFill>
                          <a:schemeClr val="tx1"/>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532119977"/>
                  </a:ext>
                </a:extLst>
              </a:tr>
              <a:tr h="61682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dirty="0">
                          <a:solidFill>
                            <a:schemeClr val="tx1"/>
                          </a:solidFill>
                        </a:rPr>
                        <a:t>neu*</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166868617"/>
                  </a:ext>
                </a:extLst>
              </a:tr>
              <a:tr h="61682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dirty="0" err="1">
                          <a:solidFill>
                            <a:schemeClr val="tx1"/>
                          </a:solidFill>
                        </a:rPr>
                        <a:t>bequem</a:t>
                      </a:r>
                      <a:endParaRPr lang="en-GB" sz="2400" dirty="0">
                        <a:solidFill>
                          <a:schemeClr val="tx1"/>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540881802"/>
                  </a:ext>
                </a:extLst>
              </a:tr>
              <a:tr h="61682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dirty="0" err="1">
                          <a:solidFill>
                            <a:schemeClr val="tx1"/>
                          </a:solidFill>
                        </a:rPr>
                        <a:t>groß</a:t>
                      </a:r>
                      <a:endParaRPr lang="en-GB" sz="2400" dirty="0">
                        <a:solidFill>
                          <a:schemeClr val="tx1"/>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104913088"/>
                  </a:ext>
                </a:extLst>
              </a:tr>
              <a:tr h="61682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dirty="0" err="1">
                          <a:solidFill>
                            <a:schemeClr val="tx1"/>
                          </a:solidFill>
                        </a:rPr>
                        <a:t>blau</a:t>
                      </a:r>
                      <a:endParaRPr lang="en-GB" sz="2400" dirty="0">
                        <a:solidFill>
                          <a:schemeClr val="tx1"/>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436705492"/>
                  </a:ext>
                </a:extLst>
              </a:tr>
              <a:tr h="61682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dirty="0">
                          <a:solidFill>
                            <a:schemeClr val="tx1"/>
                          </a:solidFill>
                        </a:rPr>
                        <a:t>modern</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16003606"/>
                  </a:ext>
                </a:extLst>
              </a:tr>
            </a:tbl>
          </a:graphicData>
        </a:graphic>
      </p:graphicFrame>
      <p:sp>
        <p:nvSpPr>
          <p:cNvPr id="12" name="Thought Bubble: Cloud 11">
            <a:extLst>
              <a:ext uri="{FF2B5EF4-FFF2-40B4-BE49-F238E27FC236}">
                <a16:creationId xmlns:a16="http://schemas.microsoft.com/office/drawing/2014/main" id="{EFF1DDCD-307F-4538-AD4C-D04036384007}"/>
              </a:ext>
            </a:extLst>
          </p:cNvPr>
          <p:cNvSpPr/>
          <p:nvPr/>
        </p:nvSpPr>
        <p:spPr>
          <a:xfrm>
            <a:off x="891378" y="3374747"/>
            <a:ext cx="2978727" cy="1335338"/>
          </a:xfrm>
          <a:prstGeom prst="cloudCallout">
            <a:avLst>
              <a:gd name="adj1" fmla="val 84283"/>
              <a:gd name="adj2" fmla="val -7015"/>
            </a:avLst>
          </a:prstGeom>
          <a:no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20592050-CF45-461E-94B2-2B7C3EEAC3C0}"/>
              </a:ext>
            </a:extLst>
          </p:cNvPr>
          <p:cNvSpPr txBox="1"/>
          <p:nvPr/>
        </p:nvSpPr>
        <p:spPr>
          <a:xfrm>
            <a:off x="1085342" y="3719535"/>
            <a:ext cx="278476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ein</a:t>
            </a:r>
            <a:r>
              <a:rPr kumimoji="0" lang="en-GB" sz="2400" b="0" i="0" u="none" strike="noStrike" kern="0" cap="none" spc="0" normalizeH="0" baseline="0" noProof="0" dirty="0">
                <a:ln>
                  <a:noFill/>
                </a:ln>
                <a:effectLst/>
                <a:uLnTx/>
                <a:uFillTx/>
              </a:rPr>
              <a:t> ______ Strand</a:t>
            </a:r>
          </a:p>
        </p:txBody>
      </p:sp>
      <p:sp>
        <p:nvSpPr>
          <p:cNvPr id="14" name="Heart 13">
            <a:extLst>
              <a:ext uri="{FF2B5EF4-FFF2-40B4-BE49-F238E27FC236}">
                <a16:creationId xmlns:a16="http://schemas.microsoft.com/office/drawing/2014/main" id="{3C30FD07-16A1-483F-BB78-B41ED0373F12}"/>
              </a:ext>
            </a:extLst>
          </p:cNvPr>
          <p:cNvSpPr/>
          <p:nvPr/>
        </p:nvSpPr>
        <p:spPr>
          <a:xfrm>
            <a:off x="3059614" y="3331887"/>
            <a:ext cx="527260" cy="320430"/>
          </a:xfrm>
          <a:prstGeom prst="heart">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9D97163D-D2F8-4C18-B5E7-551E64FE4AD0}"/>
              </a:ext>
            </a:extLst>
          </p:cNvPr>
          <p:cNvSpPr txBox="1"/>
          <p:nvPr/>
        </p:nvSpPr>
        <p:spPr>
          <a:xfrm>
            <a:off x="192839" y="4007618"/>
            <a:ext cx="555546" cy="461665"/>
          </a:xfrm>
          <a:prstGeom prst="rect">
            <a:avLst/>
          </a:prstGeom>
          <a:solidFill>
            <a:sysClr val="window" lastClr="FFFFFF"/>
          </a:solidFill>
          <a:ln w="28575">
            <a:solidFill>
              <a:srgbClr val="5B9BD5">
                <a:lumMod val="50000"/>
              </a:srgbClr>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2</a:t>
            </a:r>
          </a:p>
        </p:txBody>
      </p:sp>
      <p:sp>
        <p:nvSpPr>
          <p:cNvPr id="16" name="Thought Bubble: Cloud 15">
            <a:extLst>
              <a:ext uri="{FF2B5EF4-FFF2-40B4-BE49-F238E27FC236}">
                <a16:creationId xmlns:a16="http://schemas.microsoft.com/office/drawing/2014/main" id="{95CE3178-61DE-47BF-9EB0-DD6DD79AD51E}"/>
              </a:ext>
            </a:extLst>
          </p:cNvPr>
          <p:cNvSpPr/>
          <p:nvPr/>
        </p:nvSpPr>
        <p:spPr>
          <a:xfrm>
            <a:off x="1771042" y="1907933"/>
            <a:ext cx="2978727" cy="1335338"/>
          </a:xfrm>
          <a:prstGeom prst="cloudCallout">
            <a:avLst>
              <a:gd name="adj1" fmla="val 64689"/>
              <a:gd name="adj2" fmla="val 57091"/>
            </a:avLst>
          </a:prstGeom>
          <a:no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12B62579-E337-49FE-A330-C9E8ECF697A9}"/>
              </a:ext>
            </a:extLst>
          </p:cNvPr>
          <p:cNvSpPr txBox="1"/>
          <p:nvPr/>
        </p:nvSpPr>
        <p:spPr>
          <a:xfrm>
            <a:off x="1965006" y="2252721"/>
            <a:ext cx="278476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ein</a:t>
            </a:r>
            <a:r>
              <a:rPr kumimoji="0" lang="en-GB" sz="2400" b="0" i="0" u="none" strike="noStrike" kern="0" cap="none" spc="0" normalizeH="0" baseline="0" noProof="0" dirty="0">
                <a:ln>
                  <a:noFill/>
                </a:ln>
                <a:effectLst/>
                <a:uLnTx/>
                <a:uFillTx/>
              </a:rPr>
              <a:t> ______ See</a:t>
            </a:r>
          </a:p>
        </p:txBody>
      </p:sp>
      <p:sp>
        <p:nvSpPr>
          <p:cNvPr id="18" name="Heart 17">
            <a:extLst>
              <a:ext uri="{FF2B5EF4-FFF2-40B4-BE49-F238E27FC236}">
                <a16:creationId xmlns:a16="http://schemas.microsoft.com/office/drawing/2014/main" id="{D393F603-9820-47B8-BD3C-5EEEAA02DD01}"/>
              </a:ext>
            </a:extLst>
          </p:cNvPr>
          <p:cNvSpPr/>
          <p:nvPr/>
        </p:nvSpPr>
        <p:spPr>
          <a:xfrm>
            <a:off x="3939278" y="1865073"/>
            <a:ext cx="527260" cy="320430"/>
          </a:xfrm>
          <a:prstGeom prst="heart">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AB30DE74-D26C-4CC0-A282-5726DAFB9068}"/>
              </a:ext>
            </a:extLst>
          </p:cNvPr>
          <p:cNvSpPr txBox="1"/>
          <p:nvPr/>
        </p:nvSpPr>
        <p:spPr>
          <a:xfrm>
            <a:off x="1072503" y="2540804"/>
            <a:ext cx="555546" cy="461665"/>
          </a:xfrm>
          <a:prstGeom prst="rect">
            <a:avLst/>
          </a:prstGeom>
          <a:solidFill>
            <a:sysClr val="window" lastClr="FFFFFF"/>
          </a:solidFill>
          <a:ln w="28575">
            <a:solidFill>
              <a:srgbClr val="5B9BD5">
                <a:lumMod val="50000"/>
              </a:srgbClr>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3</a:t>
            </a:r>
          </a:p>
        </p:txBody>
      </p:sp>
      <p:sp>
        <p:nvSpPr>
          <p:cNvPr id="20" name="Thought Bubble: Cloud 19">
            <a:extLst>
              <a:ext uri="{FF2B5EF4-FFF2-40B4-BE49-F238E27FC236}">
                <a16:creationId xmlns:a16="http://schemas.microsoft.com/office/drawing/2014/main" id="{409C53DF-DB40-4814-8116-B385F8C256CE}"/>
              </a:ext>
            </a:extLst>
          </p:cNvPr>
          <p:cNvSpPr/>
          <p:nvPr/>
        </p:nvSpPr>
        <p:spPr>
          <a:xfrm>
            <a:off x="6403811" y="4961213"/>
            <a:ext cx="3624680" cy="1335338"/>
          </a:xfrm>
          <a:prstGeom prst="cloudCallout">
            <a:avLst>
              <a:gd name="adj1" fmla="val -65870"/>
              <a:gd name="adj2" fmla="val -33135"/>
            </a:avLst>
          </a:prstGeom>
          <a:no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2A156C71-49DB-4CCA-80E8-4F33FC6F8E8B}"/>
              </a:ext>
            </a:extLst>
          </p:cNvPr>
          <p:cNvSpPr txBox="1"/>
          <p:nvPr/>
        </p:nvSpPr>
        <p:spPr>
          <a:xfrm>
            <a:off x="6253421" y="2134498"/>
            <a:ext cx="278476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ein</a:t>
            </a:r>
            <a:r>
              <a:rPr kumimoji="0" lang="en-GB" sz="2400" b="0" i="0" u="none" strike="noStrike" kern="0" cap="none" spc="0" normalizeH="0" baseline="0" noProof="0" dirty="0">
                <a:ln>
                  <a:noFill/>
                </a:ln>
                <a:effectLst/>
                <a:uLnTx/>
                <a:uFillTx/>
              </a:rPr>
              <a:t> ______ Hotel</a:t>
            </a:r>
          </a:p>
        </p:txBody>
      </p:sp>
      <p:sp>
        <p:nvSpPr>
          <p:cNvPr id="22" name="TextBox 21">
            <a:extLst>
              <a:ext uri="{FF2B5EF4-FFF2-40B4-BE49-F238E27FC236}">
                <a16:creationId xmlns:a16="http://schemas.microsoft.com/office/drawing/2014/main" id="{77096933-BADD-4B62-A1D5-ADD7D1E0F129}"/>
              </a:ext>
            </a:extLst>
          </p:cNvPr>
          <p:cNvSpPr txBox="1"/>
          <p:nvPr/>
        </p:nvSpPr>
        <p:spPr>
          <a:xfrm>
            <a:off x="5257158" y="2027672"/>
            <a:ext cx="555546" cy="461665"/>
          </a:xfrm>
          <a:prstGeom prst="rect">
            <a:avLst/>
          </a:prstGeom>
          <a:solidFill>
            <a:sysClr val="window" lastClr="FFFFFF"/>
          </a:solidFill>
          <a:ln w="28575">
            <a:solidFill>
              <a:srgbClr val="5B9BD5">
                <a:lumMod val="50000"/>
              </a:srgbClr>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4</a:t>
            </a:r>
          </a:p>
        </p:txBody>
      </p:sp>
      <p:sp>
        <p:nvSpPr>
          <p:cNvPr id="23" name="Thought Bubble: Cloud 22">
            <a:extLst>
              <a:ext uri="{FF2B5EF4-FFF2-40B4-BE49-F238E27FC236}">
                <a16:creationId xmlns:a16="http://schemas.microsoft.com/office/drawing/2014/main" id="{4EC467B9-8BC8-4D40-8F10-6FE2DDDCC82F}"/>
              </a:ext>
            </a:extLst>
          </p:cNvPr>
          <p:cNvSpPr/>
          <p:nvPr/>
        </p:nvSpPr>
        <p:spPr>
          <a:xfrm>
            <a:off x="6022984" y="1890308"/>
            <a:ext cx="2978727" cy="1335338"/>
          </a:xfrm>
          <a:prstGeom prst="cloudCallout">
            <a:avLst>
              <a:gd name="adj1" fmla="val -44386"/>
              <a:gd name="adj2" fmla="val 86230"/>
            </a:avLst>
          </a:prstGeom>
          <a:no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35ED569E-08C1-45FF-8B42-D76B4C18562D}"/>
              </a:ext>
            </a:extLst>
          </p:cNvPr>
          <p:cNvSpPr txBox="1"/>
          <p:nvPr/>
        </p:nvSpPr>
        <p:spPr>
          <a:xfrm>
            <a:off x="6253421" y="4249848"/>
            <a:ext cx="555546" cy="461665"/>
          </a:xfrm>
          <a:prstGeom prst="rect">
            <a:avLst/>
          </a:prstGeom>
          <a:solidFill>
            <a:sysClr val="window" lastClr="FFFFFF"/>
          </a:solidFill>
          <a:ln w="28575">
            <a:solidFill>
              <a:srgbClr val="5B9BD5">
                <a:lumMod val="50000"/>
              </a:srgbClr>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5</a:t>
            </a:r>
          </a:p>
        </p:txBody>
      </p:sp>
      <p:sp>
        <p:nvSpPr>
          <p:cNvPr id="25" name="Thought Bubble: Cloud 24">
            <a:extLst>
              <a:ext uri="{FF2B5EF4-FFF2-40B4-BE49-F238E27FC236}">
                <a16:creationId xmlns:a16="http://schemas.microsoft.com/office/drawing/2014/main" id="{3A7A147C-59C9-4E28-9E87-63F1D8A74F24}"/>
              </a:ext>
            </a:extLst>
          </p:cNvPr>
          <p:cNvSpPr/>
          <p:nvPr/>
        </p:nvSpPr>
        <p:spPr>
          <a:xfrm>
            <a:off x="6850580" y="3501823"/>
            <a:ext cx="2978727" cy="1335338"/>
          </a:xfrm>
          <a:prstGeom prst="cloudCallout">
            <a:avLst>
              <a:gd name="adj1" fmla="val -78967"/>
              <a:gd name="adj2" fmla="val -15704"/>
            </a:avLst>
          </a:prstGeom>
          <a:no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100075EE-3E7F-43DF-B936-88481D7F674D}"/>
              </a:ext>
            </a:extLst>
          </p:cNvPr>
          <p:cNvSpPr txBox="1"/>
          <p:nvPr/>
        </p:nvSpPr>
        <p:spPr>
          <a:xfrm>
            <a:off x="5643190" y="5754058"/>
            <a:ext cx="555546" cy="461665"/>
          </a:xfrm>
          <a:prstGeom prst="rect">
            <a:avLst/>
          </a:prstGeom>
          <a:solidFill>
            <a:sysClr val="window" lastClr="FFFFFF"/>
          </a:solidFill>
          <a:ln w="28575">
            <a:solidFill>
              <a:srgbClr val="5B9BD5">
                <a:lumMod val="50000"/>
              </a:srgbClr>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6</a:t>
            </a:r>
          </a:p>
        </p:txBody>
      </p:sp>
      <p:sp>
        <p:nvSpPr>
          <p:cNvPr id="27" name="Heart 26">
            <a:extLst>
              <a:ext uri="{FF2B5EF4-FFF2-40B4-BE49-F238E27FC236}">
                <a16:creationId xmlns:a16="http://schemas.microsoft.com/office/drawing/2014/main" id="{5E7729FC-7489-4DE8-B9AD-DB1720829084}"/>
              </a:ext>
            </a:extLst>
          </p:cNvPr>
          <p:cNvSpPr/>
          <p:nvPr/>
        </p:nvSpPr>
        <p:spPr>
          <a:xfrm>
            <a:off x="8227693" y="1746850"/>
            <a:ext cx="527260" cy="320430"/>
          </a:xfrm>
          <a:prstGeom prst="heart">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28" name="Heart 27">
            <a:extLst>
              <a:ext uri="{FF2B5EF4-FFF2-40B4-BE49-F238E27FC236}">
                <a16:creationId xmlns:a16="http://schemas.microsoft.com/office/drawing/2014/main" id="{4E273181-A912-4D7B-BFB5-5CB1904EAB39}"/>
              </a:ext>
            </a:extLst>
          </p:cNvPr>
          <p:cNvSpPr/>
          <p:nvPr/>
        </p:nvSpPr>
        <p:spPr>
          <a:xfrm>
            <a:off x="8948361" y="3356177"/>
            <a:ext cx="527260" cy="320430"/>
          </a:xfrm>
          <a:prstGeom prst="heart">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29" name="Heart 28">
            <a:extLst>
              <a:ext uri="{FF2B5EF4-FFF2-40B4-BE49-F238E27FC236}">
                <a16:creationId xmlns:a16="http://schemas.microsoft.com/office/drawing/2014/main" id="{2EAB3289-56A7-43B2-ACE6-D7CC2D4B1D68}"/>
              </a:ext>
            </a:extLst>
          </p:cNvPr>
          <p:cNvSpPr/>
          <p:nvPr/>
        </p:nvSpPr>
        <p:spPr>
          <a:xfrm>
            <a:off x="8510924" y="4926646"/>
            <a:ext cx="527260" cy="320430"/>
          </a:xfrm>
          <a:prstGeom prst="heart">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F587EFAE-6383-440A-8EFA-5BA4D2C2E56E}"/>
              </a:ext>
            </a:extLst>
          </p:cNvPr>
          <p:cNvSpPr txBox="1"/>
          <p:nvPr/>
        </p:nvSpPr>
        <p:spPr>
          <a:xfrm>
            <a:off x="7144136" y="3862597"/>
            <a:ext cx="278476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______ </a:t>
            </a:r>
            <a:r>
              <a:rPr kumimoji="0" lang="en-GB" sz="2400" b="0" i="0" u="none" strike="noStrike" kern="0" cap="none" spc="0" normalizeH="0" baseline="0" noProof="0" dirty="0" err="1">
                <a:ln>
                  <a:noFill/>
                </a:ln>
                <a:effectLst/>
                <a:uLnTx/>
                <a:uFillTx/>
              </a:rPr>
              <a:t>Kleidung</a:t>
            </a:r>
            <a:endParaRPr kumimoji="0" lang="en-GB" sz="2400" b="0" i="0" u="none" strike="noStrike" kern="0" cap="none" spc="0" normalizeH="0" baseline="0" noProof="0" dirty="0">
              <a:ln>
                <a:noFill/>
              </a:ln>
              <a:effectLst/>
              <a:uLnTx/>
              <a:uFillTx/>
            </a:endParaRPr>
          </a:p>
        </p:txBody>
      </p:sp>
      <p:sp>
        <p:nvSpPr>
          <p:cNvPr id="31" name="TextBox 30">
            <a:extLst>
              <a:ext uri="{FF2B5EF4-FFF2-40B4-BE49-F238E27FC236}">
                <a16:creationId xmlns:a16="http://schemas.microsoft.com/office/drawing/2014/main" id="{F78057C3-A606-4417-9DCA-07A324B44FB5}"/>
              </a:ext>
            </a:extLst>
          </p:cNvPr>
          <p:cNvSpPr txBox="1"/>
          <p:nvPr/>
        </p:nvSpPr>
        <p:spPr>
          <a:xfrm>
            <a:off x="6641991" y="5357680"/>
            <a:ext cx="33865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eine</a:t>
            </a:r>
            <a:r>
              <a:rPr kumimoji="0" lang="en-GB" sz="2400" b="0" i="0" u="none" strike="noStrike" kern="0" cap="none" spc="0" normalizeH="0" baseline="0" noProof="0" dirty="0">
                <a:ln>
                  <a:noFill/>
                </a:ln>
                <a:effectLst/>
                <a:uLnTx/>
                <a:uFillTx/>
              </a:rPr>
              <a:t> ______ </a:t>
            </a:r>
            <a:r>
              <a:rPr kumimoji="0" lang="en-GB" sz="2400" b="0" i="0" u="none" strike="noStrike" kern="0" cap="none" spc="0" normalizeH="0" baseline="0" noProof="0" dirty="0" err="1">
                <a:ln>
                  <a:noFill/>
                </a:ln>
                <a:effectLst/>
                <a:uLnTx/>
                <a:uFillTx/>
              </a:rPr>
              <a:t>Großstadt</a:t>
            </a:r>
            <a:endParaRPr kumimoji="0" lang="en-GB" sz="2400" b="0" i="0" u="none" strike="noStrike" kern="0" cap="none" spc="0" normalizeH="0" baseline="0" noProof="0" dirty="0">
              <a:ln>
                <a:noFill/>
              </a:ln>
              <a:effectLst/>
              <a:uLnTx/>
              <a:uFillTx/>
            </a:endParaRPr>
          </a:p>
        </p:txBody>
      </p:sp>
      <p:sp>
        <p:nvSpPr>
          <p:cNvPr id="32" name="TextBox 31">
            <a:extLst>
              <a:ext uri="{FF2B5EF4-FFF2-40B4-BE49-F238E27FC236}">
                <a16:creationId xmlns:a16="http://schemas.microsoft.com/office/drawing/2014/main" id="{C1F5A696-13F5-4693-8C7D-EFE1F94529B5}"/>
              </a:ext>
            </a:extLst>
          </p:cNvPr>
          <p:cNvSpPr txBox="1"/>
          <p:nvPr/>
        </p:nvSpPr>
        <p:spPr>
          <a:xfrm>
            <a:off x="3277322" y="6396335"/>
            <a:ext cx="253538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*neu  - new</a:t>
            </a:r>
          </a:p>
        </p:txBody>
      </p:sp>
    </p:spTree>
    <p:extLst>
      <p:ext uri="{BB962C8B-B14F-4D97-AF65-F5344CB8AC3E}">
        <p14:creationId xmlns:p14="http://schemas.microsoft.com/office/powerpoint/2010/main" val="319011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8" grpId="0" animBg="1"/>
      <p:bldP spid="27" grpId="0" animBg="1"/>
      <p:bldP spid="28"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48D2B-7B67-4F10-AC29-8C9D8F87CABC}"/>
              </a:ext>
            </a:extLst>
          </p:cNvPr>
          <p:cNvSpPr>
            <a:spLocks noGrp="1"/>
          </p:cNvSpPr>
          <p:nvPr>
            <p:ph type="title"/>
          </p:nvPr>
        </p:nvSpPr>
        <p:spPr/>
        <p:txBody>
          <a:bodyPr>
            <a:normAutofit/>
          </a:bodyPr>
          <a:lstStyle/>
          <a:p>
            <a:r>
              <a:rPr lang="en-GB" sz="2800" dirty="0"/>
              <a:t>Ein </a:t>
            </a:r>
            <a:r>
              <a:rPr lang="en-GB" sz="2800" dirty="0" err="1"/>
              <a:t>Geschenk</a:t>
            </a:r>
            <a:r>
              <a:rPr lang="en-GB" sz="2800" dirty="0"/>
              <a:t> </a:t>
            </a:r>
            <a:r>
              <a:rPr lang="en-GB" sz="2800" dirty="0" err="1"/>
              <a:t>für</a:t>
            </a:r>
            <a:r>
              <a:rPr lang="en-GB" sz="2800" dirty="0"/>
              <a:t> Mia</a:t>
            </a:r>
          </a:p>
        </p:txBody>
      </p:sp>
      <p:sp>
        <p:nvSpPr>
          <p:cNvPr id="4" name="Rounded Rectangle 11">
            <a:extLst>
              <a:ext uri="{FF2B5EF4-FFF2-40B4-BE49-F238E27FC236}">
                <a16:creationId xmlns:a16="http://schemas.microsoft.com/office/drawing/2014/main" id="{6A2AD0C3-37AA-4F4A-8625-AB3303003313}"/>
              </a:ext>
            </a:extLst>
          </p:cNvPr>
          <p:cNvSpPr/>
          <p:nvPr/>
        </p:nvSpPr>
        <p:spPr>
          <a:xfrm>
            <a:off x="10407535" y="161107"/>
            <a:ext cx="1662545" cy="400919"/>
          </a:xfrm>
          <a:prstGeom prst="roundRect">
            <a:avLst/>
          </a:prstGeom>
          <a:solidFill>
            <a:schemeClr val="accent4">
              <a:lumMod val="75000"/>
            </a:schemeClr>
          </a:solidFill>
          <a:ln w="127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F0302020204030204"/>
                <a:ea typeface="+mn-ea"/>
                <a:cs typeface="+mn-cs"/>
              </a:rPr>
              <a:t>schreiben</a:t>
            </a:r>
            <a:endParaRPr kumimoji="0" lang="en-GB" sz="2000" b="1" i="0" u="none" strike="noStrike" kern="0" cap="none" spc="0" normalizeH="0" baseline="0" noProof="0" dirty="0">
              <a:ln>
                <a:noFill/>
              </a:ln>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B1C4425A-83C8-4952-AA72-5BEE07187F2A}"/>
              </a:ext>
            </a:extLst>
          </p:cNvPr>
          <p:cNvSpPr txBox="1"/>
          <p:nvPr/>
        </p:nvSpPr>
        <p:spPr>
          <a:xfrm>
            <a:off x="152345" y="1221715"/>
            <a:ext cx="11887309"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Andrea will </a:t>
            </a:r>
            <a:r>
              <a:rPr kumimoji="0" lang="en-US" sz="2000" b="0" i="0" u="none" strike="noStrike" kern="0" cap="none" spc="0" normalizeH="0" baseline="0" noProof="0" dirty="0" err="1">
                <a:ln>
                  <a:noFill/>
                </a:ln>
                <a:effectLst/>
                <a:uLnTx/>
                <a:uFillTx/>
              </a:rPr>
              <a:t>ein</a:t>
            </a:r>
            <a:r>
              <a:rPr kumimoji="0" lang="en-US" sz="2000" b="0" i="0" u="none" strike="noStrike" kern="0" cap="none" spc="0" normalizeH="0" baseline="0" noProof="0" dirty="0">
                <a:ln>
                  <a:noFill/>
                </a:ln>
                <a:effectLst/>
                <a:uLnTx/>
                <a:uFillTx/>
              </a:rPr>
              <a:t> </a:t>
            </a:r>
            <a:r>
              <a:rPr kumimoji="0" lang="en-US" sz="2000" b="0" i="0" u="none" strike="noStrike" kern="0" cap="none" spc="0" normalizeH="0" baseline="0" noProof="0" dirty="0" err="1">
                <a:ln>
                  <a:noFill/>
                </a:ln>
                <a:effectLst/>
                <a:uLnTx/>
                <a:uFillTx/>
              </a:rPr>
              <a:t>Geschenk</a:t>
            </a:r>
            <a:r>
              <a:rPr kumimoji="0" lang="en-US" sz="2000" b="0" i="0" u="none" strike="noStrike" kern="0" cap="none" spc="0" normalizeH="0" baseline="0" noProof="0" dirty="0">
                <a:ln>
                  <a:noFill/>
                </a:ln>
                <a:effectLst/>
                <a:uLnTx/>
                <a:uFillTx/>
              </a:rPr>
              <a:t> </a:t>
            </a:r>
            <a:r>
              <a:rPr kumimoji="0" lang="en-US" sz="2000" b="0" i="0" u="none" strike="noStrike" kern="0" cap="none" spc="0" normalizeH="0" baseline="0" noProof="0" dirty="0" err="1">
                <a:ln>
                  <a:noFill/>
                </a:ln>
                <a:effectLst/>
                <a:uLnTx/>
                <a:uFillTx/>
              </a:rPr>
              <a:t>für</a:t>
            </a:r>
            <a:r>
              <a:rPr kumimoji="0" lang="en-US" sz="2000" b="0" i="0" u="none" strike="noStrike" kern="0" cap="none" spc="0" normalizeH="0" baseline="0" noProof="0" dirty="0">
                <a:ln>
                  <a:noFill/>
                </a:ln>
                <a:effectLst/>
                <a:uLnTx/>
                <a:uFillTx/>
              </a:rPr>
              <a:t> Mia </a:t>
            </a:r>
            <a:r>
              <a:rPr kumimoji="0" lang="en-US" sz="2000" b="0" i="0" u="none" strike="noStrike" kern="0" cap="none" spc="0" normalizeH="0" baseline="0" noProof="0" dirty="0" err="1">
                <a:ln>
                  <a:noFill/>
                </a:ln>
                <a:effectLst/>
                <a:uLnTx/>
                <a:uFillTx/>
              </a:rPr>
              <a:t>kaufen</a:t>
            </a:r>
            <a:r>
              <a:rPr kumimoji="0" lang="en-US" sz="2000" b="0" i="0" u="none" strike="noStrike" kern="0" cap="none" spc="0" normalizeH="0" baseline="0" noProof="0" dirty="0">
                <a:ln>
                  <a:noFill/>
                </a:ln>
                <a:effectLst/>
                <a:uLnTx/>
                <a:uFillTx/>
              </a:rPr>
              <a:t>. Sie </a:t>
            </a:r>
            <a:r>
              <a:rPr kumimoji="0" lang="en-US" sz="2000" b="0" i="0" u="none" strike="noStrike" kern="0" cap="none" spc="0" normalizeH="0" baseline="0" noProof="0" dirty="0" err="1">
                <a:ln>
                  <a:noFill/>
                </a:ln>
                <a:effectLst/>
                <a:uLnTx/>
                <a:uFillTx/>
              </a:rPr>
              <a:t>schreibt</a:t>
            </a:r>
            <a:r>
              <a:rPr kumimoji="0" lang="en-US" sz="2000" b="0" i="0" u="none" strike="noStrike" kern="0" cap="none" spc="0" normalizeH="0" baseline="0" noProof="0" dirty="0">
                <a:ln>
                  <a:noFill/>
                </a:ln>
                <a:effectLst/>
                <a:uLnTx/>
                <a:uFillTx/>
              </a:rPr>
              <a:t> </a:t>
            </a:r>
            <a:r>
              <a:rPr kumimoji="0" lang="en-US" sz="2000" b="0" i="0" u="none" strike="noStrike" kern="0" cap="none" spc="0" normalizeH="0" baseline="0" noProof="0" dirty="0" err="1">
                <a:ln>
                  <a:noFill/>
                </a:ln>
                <a:effectLst/>
                <a:uLnTx/>
                <a:uFillTx/>
              </a:rPr>
              <a:t>ihre</a:t>
            </a:r>
            <a:r>
              <a:rPr kumimoji="0" lang="en-US" sz="2000" b="0" i="0" u="none" strike="noStrike" kern="0" cap="none" spc="0" normalizeH="0" baseline="0" noProof="0" dirty="0">
                <a:ln>
                  <a:noFill/>
                </a:ln>
                <a:effectLst/>
                <a:uLnTx/>
                <a:uFillTx/>
              </a:rPr>
              <a:t> </a:t>
            </a:r>
            <a:r>
              <a:rPr kumimoji="0" lang="en-US" sz="2000" b="0" i="0" u="none" strike="noStrike" kern="0" cap="none" spc="0" normalizeH="0" baseline="0" noProof="0" dirty="0" err="1">
                <a:ln>
                  <a:noFill/>
                </a:ln>
                <a:effectLst/>
                <a:uLnTx/>
                <a:uFillTx/>
              </a:rPr>
              <a:t>Liste</a:t>
            </a:r>
            <a:r>
              <a:rPr kumimoji="0" lang="en-US" sz="2000" b="0" i="0" u="none" strike="noStrike" kern="0" cap="none" spc="0" normalizeH="0" baseline="0" noProof="0" dirty="0">
                <a:ln>
                  <a:noFill/>
                </a:ln>
                <a:effectLst/>
                <a:uLnTx/>
                <a:uFillTx/>
              </a:rPr>
              <a:t> auf </a:t>
            </a:r>
            <a:r>
              <a:rPr kumimoji="0" lang="en-US" sz="2000" b="0" i="0" u="none" strike="noStrike" kern="0" cap="none" spc="0" normalizeH="0" baseline="0" noProof="0" dirty="0" err="1">
                <a:ln>
                  <a:noFill/>
                </a:ln>
                <a:effectLst/>
                <a:uLnTx/>
                <a:uFillTx/>
              </a:rPr>
              <a:t>Englisch</a:t>
            </a:r>
            <a:r>
              <a:rPr kumimoji="0" lang="en-US" sz="2000" b="0" i="0" u="none" strike="noStrike" kern="0" cap="none" spc="0" normalizeH="0" baseline="0" noProof="0" dirty="0">
                <a:ln>
                  <a:noFill/>
                </a:ln>
                <a:effectLst/>
                <a:uLnTx/>
                <a:uFillTx/>
              </a:rPr>
              <a:t>. </a:t>
            </a:r>
            <a:br>
              <a:rPr kumimoji="0" lang="en-US" sz="2000" b="0" i="0" u="none" strike="noStrike" kern="0" cap="none" spc="0" normalizeH="0" baseline="0" noProof="0" dirty="0">
                <a:ln>
                  <a:noFill/>
                </a:ln>
                <a:effectLst/>
                <a:uLnTx/>
                <a:uFillTx/>
              </a:rPr>
            </a:br>
            <a:r>
              <a:rPr kumimoji="0" lang="en-US" sz="2000" b="0" i="0" u="none" strike="noStrike" kern="0" cap="none" spc="0" normalizeH="0" baseline="0" noProof="0" dirty="0" err="1">
                <a:ln>
                  <a:noFill/>
                </a:ln>
                <a:effectLst/>
                <a:uLnTx/>
                <a:uFillTx/>
              </a:rPr>
              <a:t>Schreib</a:t>
            </a:r>
            <a:r>
              <a:rPr kumimoji="0" lang="en-US" sz="2000" b="0" i="0" u="none" strike="noStrike" kern="0" cap="none" spc="0" normalizeH="0" baseline="0" noProof="0" dirty="0">
                <a:ln>
                  <a:noFill/>
                </a:ln>
                <a:effectLst/>
                <a:uLnTx/>
                <a:uFillTx/>
              </a:rPr>
              <a:t> 1-8 und die </a:t>
            </a:r>
            <a:r>
              <a:rPr kumimoji="0" lang="en-US" sz="2000" b="0" i="0" u="none" strike="noStrike" kern="0" cap="none" spc="0" normalizeH="0" baseline="0" noProof="0" dirty="0" err="1">
                <a:ln>
                  <a:noFill/>
                </a:ln>
                <a:effectLst/>
                <a:uLnTx/>
                <a:uFillTx/>
              </a:rPr>
              <a:t>Liste</a:t>
            </a:r>
            <a:r>
              <a:rPr kumimoji="0" lang="en-US" sz="2000" b="0" i="0" u="none" strike="noStrike" kern="0" cap="none" spc="0" normalizeH="0" baseline="0" noProof="0" dirty="0">
                <a:ln>
                  <a:noFill/>
                </a:ln>
                <a:effectLst/>
                <a:uLnTx/>
                <a:uFillTx/>
              </a:rPr>
              <a:t> auf Deutsch.</a:t>
            </a:r>
          </a:p>
        </p:txBody>
      </p:sp>
      <p:sp>
        <p:nvSpPr>
          <p:cNvPr id="6" name="Rectangle: Rounded Corners 5">
            <a:extLst>
              <a:ext uri="{FF2B5EF4-FFF2-40B4-BE49-F238E27FC236}">
                <a16:creationId xmlns:a16="http://schemas.microsoft.com/office/drawing/2014/main" id="{9B45DC86-0E67-47FE-A7D1-6B3300D6D64A}"/>
              </a:ext>
            </a:extLst>
          </p:cNvPr>
          <p:cNvSpPr/>
          <p:nvPr/>
        </p:nvSpPr>
        <p:spPr>
          <a:xfrm rot="5400000">
            <a:off x="4732591" y="58601"/>
            <a:ext cx="4149219" cy="8153264"/>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Tw Cen MT" panose="020B0602020104020603"/>
              <a:ea typeface="+mn-ea"/>
              <a:cs typeface="+mn-cs"/>
            </a:endParaRPr>
          </a:p>
        </p:txBody>
      </p:sp>
      <p:sp>
        <p:nvSpPr>
          <p:cNvPr id="7" name="TextBox 6">
            <a:extLst>
              <a:ext uri="{FF2B5EF4-FFF2-40B4-BE49-F238E27FC236}">
                <a16:creationId xmlns:a16="http://schemas.microsoft.com/office/drawing/2014/main" id="{BB67FE9B-DEC3-4B0D-B5D7-E4688E07428E}"/>
              </a:ext>
            </a:extLst>
          </p:cNvPr>
          <p:cNvSpPr txBox="1"/>
          <p:nvPr/>
        </p:nvSpPr>
        <p:spPr>
          <a:xfrm>
            <a:off x="3338656" y="2366915"/>
            <a:ext cx="5043344" cy="3265446"/>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de-DE" sz="2000" b="0" i="0" u="none" strike="noStrike" kern="0" cap="none" spc="0" normalizeH="0" baseline="0" noProof="0" dirty="0">
                <a:ln>
                  <a:noFill/>
                </a:ln>
                <a:effectLst/>
                <a:uLnTx/>
                <a:uFillTx/>
              </a:rPr>
              <a:t>Hallo </a:t>
            </a:r>
            <a:r>
              <a:rPr kumimoji="0" lang="en-GB" sz="2000" b="0" i="0" u="none" strike="noStrike" kern="0" cap="none" spc="0" normalizeH="0" baseline="0" noProof="0" dirty="0">
                <a:ln>
                  <a:noFill/>
                </a:ln>
                <a:effectLst/>
                <a:uLnTx/>
                <a:uFillTx/>
              </a:rPr>
              <a:t>Wolfgang, </a:t>
            </a:r>
          </a:p>
          <a:p>
            <a:pPr marL="0" marR="0" lvl="0" indent="0" defTabSz="91440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Hier</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ist</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meine</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Liste</a:t>
            </a:r>
            <a:r>
              <a:rPr kumimoji="0" lang="en-GB" sz="2000" b="0" i="0" u="none" strike="noStrike" kern="0" cap="none" spc="0" normalizeH="0" baseline="0" noProof="0" dirty="0">
                <a:ln>
                  <a:noFill/>
                </a:ln>
                <a:effectLst/>
                <a:uLnTx/>
                <a:uFillTx/>
              </a:rPr>
              <a:t>.  Wie </a:t>
            </a:r>
            <a:r>
              <a:rPr kumimoji="0" lang="en-GB" sz="2000" b="0" i="0" u="none" strike="noStrike" kern="0" cap="none" spc="0" normalizeH="0" baseline="0" noProof="0" dirty="0" err="1">
                <a:ln>
                  <a:noFill/>
                </a:ln>
                <a:effectLst/>
                <a:uLnTx/>
                <a:uFillTx/>
              </a:rPr>
              <a:t>findest</a:t>
            </a:r>
            <a:r>
              <a:rPr kumimoji="0" lang="en-GB" sz="2000" b="0" i="0" u="none" strike="noStrike" kern="0" cap="none" spc="0" normalizeH="0" baseline="0" noProof="0" dirty="0">
                <a:ln>
                  <a:noFill/>
                </a:ln>
                <a:effectLst/>
                <a:uLnTx/>
                <a:uFillTx/>
              </a:rPr>
              <a:t> du </a:t>
            </a:r>
            <a:r>
              <a:rPr kumimoji="0" lang="en-GB" sz="2000" b="0" i="0" u="none" strike="noStrike" kern="0" cap="none" spc="0" normalizeH="0" baseline="0" noProof="0" dirty="0" err="1">
                <a:ln>
                  <a:noFill/>
                </a:ln>
                <a:effectLst/>
                <a:uLnTx/>
                <a:uFillTx/>
              </a:rPr>
              <a:t>sie</a:t>
            </a:r>
            <a:r>
              <a:rPr kumimoji="0" lang="en-GB" sz="2000" b="0" i="0" u="none" strike="noStrike" kern="0" cap="none" spc="0" normalizeH="0" baseline="0" noProof="0" dirty="0">
                <a:ln>
                  <a:noFill/>
                </a:ln>
                <a:effectLst/>
                <a:uLnTx/>
                <a:uFillTx/>
              </a:rPr>
              <a:t>?</a:t>
            </a:r>
            <a:br>
              <a:rPr kumimoji="0" lang="en-GB" sz="2000" b="0" i="0" u="none" strike="noStrike" kern="0" cap="none" spc="0" normalizeH="0" baseline="0" noProof="0" dirty="0">
                <a:ln>
                  <a:noFill/>
                </a:ln>
                <a:effectLst/>
                <a:uLnTx/>
                <a:uFillTx/>
              </a:rPr>
            </a:br>
            <a:r>
              <a:rPr kumimoji="0" lang="en-GB" sz="2000" b="0" i="0" u="none" strike="noStrike" kern="0" cap="none" spc="0" normalizeH="0" baseline="0" noProof="0" dirty="0">
                <a:ln>
                  <a:noFill/>
                </a:ln>
                <a:effectLst/>
                <a:uLnTx/>
                <a:uFillTx/>
              </a:rPr>
              <a:t>1. a Turkish book</a:t>
            </a:r>
            <a:br>
              <a:rPr kumimoji="0" lang="en-GB" sz="2000" b="0" i="0" u="none" strike="noStrike" kern="0" cap="none" spc="0" normalizeH="0" baseline="0" noProof="0" dirty="0">
                <a:ln>
                  <a:noFill/>
                </a:ln>
                <a:effectLst/>
                <a:uLnTx/>
                <a:uFillTx/>
              </a:rPr>
            </a:br>
            <a:r>
              <a:rPr kumimoji="0" lang="en-GB" sz="2000" b="0" i="0" u="none" strike="noStrike" kern="0" cap="none" spc="0" normalizeH="0" baseline="0" noProof="0" dirty="0">
                <a:ln>
                  <a:noFill/>
                </a:ln>
                <a:effectLst/>
                <a:uLnTx/>
                <a:uFillTx/>
              </a:rPr>
              <a:t>2. the last Harry Potter film</a:t>
            </a:r>
          </a:p>
          <a:p>
            <a:pPr marL="0" marR="0" lvl="0" indent="0" defTabSz="91440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3. a big photo of* Scotland</a:t>
            </a:r>
          </a:p>
          <a:p>
            <a:pPr marL="0" marR="0" lvl="0" indent="0" defTabSz="91440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4. the black jacket</a:t>
            </a:r>
          </a:p>
          <a:p>
            <a:pPr marL="0" marR="0" lvl="0" indent="0" defTabSz="91440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5. a nice bag</a:t>
            </a:r>
          </a:p>
        </p:txBody>
      </p:sp>
      <p:sp>
        <p:nvSpPr>
          <p:cNvPr id="8" name="Rectangle 7">
            <a:extLst>
              <a:ext uri="{FF2B5EF4-FFF2-40B4-BE49-F238E27FC236}">
                <a16:creationId xmlns:a16="http://schemas.microsoft.com/office/drawing/2014/main" id="{576A9083-F4E0-456E-9FD4-327E88B8BDD2}"/>
              </a:ext>
            </a:extLst>
          </p:cNvPr>
          <p:cNvSpPr/>
          <p:nvPr/>
        </p:nvSpPr>
        <p:spPr>
          <a:xfrm>
            <a:off x="3269383" y="2366915"/>
            <a:ext cx="6623824" cy="3603010"/>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Tw Cen MT" panose="020B0602020104020603"/>
              <a:ea typeface="+mn-ea"/>
              <a:cs typeface="+mn-cs"/>
            </a:endParaRPr>
          </a:p>
        </p:txBody>
      </p:sp>
      <p:sp>
        <p:nvSpPr>
          <p:cNvPr id="9" name="Oval 8">
            <a:extLst>
              <a:ext uri="{FF2B5EF4-FFF2-40B4-BE49-F238E27FC236}">
                <a16:creationId xmlns:a16="http://schemas.microsoft.com/office/drawing/2014/main" id="{980BC3D2-C271-4988-8047-46FE9F2E4BAD}"/>
              </a:ext>
            </a:extLst>
          </p:cNvPr>
          <p:cNvSpPr/>
          <p:nvPr/>
        </p:nvSpPr>
        <p:spPr>
          <a:xfrm>
            <a:off x="10019992" y="3714448"/>
            <a:ext cx="495902" cy="458093"/>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Tw Cen MT" panose="020B0602020104020603"/>
              <a:ea typeface="+mn-ea"/>
              <a:cs typeface="+mn-cs"/>
            </a:endParaRPr>
          </a:p>
        </p:txBody>
      </p:sp>
      <p:sp>
        <p:nvSpPr>
          <p:cNvPr id="10" name="TextBox 9">
            <a:extLst>
              <a:ext uri="{FF2B5EF4-FFF2-40B4-BE49-F238E27FC236}">
                <a16:creationId xmlns:a16="http://schemas.microsoft.com/office/drawing/2014/main" id="{B71EB23E-4140-4E7E-B4C6-6D5FC221F0FD}"/>
              </a:ext>
            </a:extLst>
          </p:cNvPr>
          <p:cNvSpPr txBox="1"/>
          <p:nvPr/>
        </p:nvSpPr>
        <p:spPr>
          <a:xfrm>
            <a:off x="3338656" y="6340865"/>
            <a:ext cx="253538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*of = von</a:t>
            </a:r>
          </a:p>
        </p:txBody>
      </p:sp>
      <p:sp>
        <p:nvSpPr>
          <p:cNvPr id="11" name="Rectangle 10">
            <a:extLst>
              <a:ext uri="{FF2B5EF4-FFF2-40B4-BE49-F238E27FC236}">
                <a16:creationId xmlns:a16="http://schemas.microsoft.com/office/drawing/2014/main" id="{6035C3AA-C0B3-4C27-990C-59E92ABDDE18}"/>
              </a:ext>
            </a:extLst>
          </p:cNvPr>
          <p:cNvSpPr/>
          <p:nvPr/>
        </p:nvSpPr>
        <p:spPr>
          <a:xfrm>
            <a:off x="7233644" y="3290245"/>
            <a:ext cx="2806846" cy="2342116"/>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6. a small game</a:t>
            </a:r>
            <a:br>
              <a:rPr kumimoji="0" lang="en-GB" sz="2000" b="0" i="0" u="none" strike="noStrike" kern="0" cap="none" spc="0" normalizeH="0" baseline="0" noProof="0" dirty="0">
                <a:ln>
                  <a:noFill/>
                </a:ln>
                <a:effectLst/>
                <a:uLnTx/>
                <a:uFillTx/>
              </a:rPr>
            </a:br>
            <a:r>
              <a:rPr kumimoji="0" lang="en-GB" sz="2000" b="0" i="0" u="none" strike="noStrike" kern="0" cap="none" spc="0" normalizeH="0" baseline="0" noProof="0" dirty="0">
                <a:ln>
                  <a:noFill/>
                </a:ln>
                <a:effectLst/>
                <a:uLnTx/>
                <a:uFillTx/>
              </a:rPr>
              <a:t>7. a green cinema</a:t>
            </a:r>
          </a:p>
          <a:p>
            <a:pPr marL="0" marR="0" lvl="0" indent="0" defTabSz="91440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voucher</a:t>
            </a:r>
          </a:p>
          <a:p>
            <a:pPr marL="0" marR="0" lvl="0" indent="0" defTabSz="91440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8. a great ticket for* her favourite band</a:t>
            </a:r>
          </a:p>
        </p:txBody>
      </p:sp>
      <p:pic>
        <p:nvPicPr>
          <p:cNvPr id="12" name="Picture 11" descr="A picture containing toy, doll&#10;&#10;Description automatically generated">
            <a:extLst>
              <a:ext uri="{FF2B5EF4-FFF2-40B4-BE49-F238E27FC236}">
                <a16:creationId xmlns:a16="http://schemas.microsoft.com/office/drawing/2014/main" id="{ECBCF6CB-B2B7-4DE5-877E-A2FB7A905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7772" y="1035296"/>
            <a:ext cx="1331088" cy="2024279"/>
          </a:xfrm>
          <a:prstGeom prst="rect">
            <a:avLst/>
          </a:prstGeom>
        </p:spPr>
      </p:pic>
      <p:pic>
        <p:nvPicPr>
          <p:cNvPr id="13" name="Picture 12" descr="A picture containing graffiti&#10;&#10;Description automatically generated">
            <a:extLst>
              <a:ext uri="{FF2B5EF4-FFF2-40B4-BE49-F238E27FC236}">
                <a16:creationId xmlns:a16="http://schemas.microsoft.com/office/drawing/2014/main" id="{45D8B2FA-1BC3-4F4B-8672-52AAC3F8EB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6985" y="4357262"/>
            <a:ext cx="1423430" cy="2054297"/>
          </a:xfrm>
          <a:prstGeom prst="rect">
            <a:avLst/>
          </a:prstGeom>
        </p:spPr>
      </p:pic>
      <p:sp>
        <p:nvSpPr>
          <p:cNvPr id="14" name="Speech Bubble: Rectangle with Corners Rounded 13">
            <a:extLst>
              <a:ext uri="{FF2B5EF4-FFF2-40B4-BE49-F238E27FC236}">
                <a16:creationId xmlns:a16="http://schemas.microsoft.com/office/drawing/2014/main" id="{59769353-286A-4FF0-A291-47442F1299C6}"/>
              </a:ext>
            </a:extLst>
          </p:cNvPr>
          <p:cNvSpPr/>
          <p:nvPr/>
        </p:nvSpPr>
        <p:spPr>
          <a:xfrm>
            <a:off x="671152" y="3290245"/>
            <a:ext cx="2299565" cy="1082534"/>
          </a:xfrm>
          <a:prstGeom prst="wedgeRoundRectCallout">
            <a:avLst/>
          </a:prstGeom>
          <a:solidFill>
            <a:schemeClr val="accent4">
              <a:lumMod val="20000"/>
              <a:lumOff val="80000"/>
            </a:schemeClr>
          </a:solidFill>
          <a:ln w="2857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F0302020204030204"/>
                <a:ea typeface="+mn-ea"/>
                <a:cs typeface="+mn-cs"/>
              </a:rPr>
              <a:t>Mm... was </a:t>
            </a:r>
            <a:r>
              <a:rPr kumimoji="0" lang="en-GB" sz="2000" b="0" i="0" u="none" strike="noStrike" kern="0" cap="none" spc="0" normalizeH="0" baseline="0" noProof="0" dirty="0" err="1">
                <a:ln>
                  <a:noFill/>
                </a:ln>
                <a:effectLst/>
                <a:uLnTx/>
                <a:uFillTx/>
                <a:latin typeface="Century Gothic" panose="020F0302020204030204"/>
                <a:ea typeface="+mn-ea"/>
                <a:cs typeface="+mn-cs"/>
              </a:rPr>
              <a:t>ist</a:t>
            </a:r>
            <a:r>
              <a:rPr kumimoji="0" lang="en-GB" sz="2000" b="0" i="0" u="none" strike="noStrike" kern="0" cap="none" spc="0" normalizeH="0" baseline="0" noProof="0" dirty="0">
                <a:ln>
                  <a:noFill/>
                </a:ln>
                <a:effectLst/>
                <a:uLnTx/>
                <a:uFillTx/>
                <a:latin typeface="Century Gothic" panose="020F0302020204030204"/>
                <a:ea typeface="+mn-ea"/>
                <a:cs typeface="+mn-cs"/>
              </a:rPr>
              <a:t> das auf Deutsch?</a:t>
            </a:r>
          </a:p>
        </p:txBody>
      </p:sp>
      <p:sp>
        <p:nvSpPr>
          <p:cNvPr id="15" name="TextBox 14">
            <a:extLst>
              <a:ext uri="{FF2B5EF4-FFF2-40B4-BE49-F238E27FC236}">
                <a16:creationId xmlns:a16="http://schemas.microsoft.com/office/drawing/2014/main" id="{531887DC-47DC-4257-884E-4C732DB02DA1}"/>
              </a:ext>
            </a:extLst>
          </p:cNvPr>
          <p:cNvSpPr txBox="1"/>
          <p:nvPr/>
        </p:nvSpPr>
        <p:spPr>
          <a:xfrm>
            <a:off x="5313604" y="6382588"/>
            <a:ext cx="253538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*for = </a:t>
            </a:r>
            <a:r>
              <a:rPr kumimoji="0" lang="en-GB" sz="2400" b="0" i="0" u="none" strike="noStrike" kern="0" cap="none" spc="0" normalizeH="0" baseline="0" noProof="0" dirty="0" err="1">
                <a:ln>
                  <a:noFill/>
                </a:ln>
                <a:effectLst/>
                <a:uLnTx/>
                <a:uFillTx/>
              </a:rPr>
              <a:t>für</a:t>
            </a:r>
            <a:endParaRPr kumimoji="0" lang="en-GB" sz="2400" b="0" i="0" u="none" strike="noStrike" kern="0" cap="none" spc="0" normalizeH="0" baseline="0" noProof="0" dirty="0">
              <a:ln>
                <a:noFill/>
              </a:ln>
              <a:effectLst/>
              <a:uLnTx/>
              <a:uFillTx/>
            </a:endParaRPr>
          </a:p>
        </p:txBody>
      </p:sp>
    </p:spTree>
    <p:extLst>
      <p:ext uri="{BB962C8B-B14F-4D97-AF65-F5344CB8AC3E}">
        <p14:creationId xmlns:p14="http://schemas.microsoft.com/office/powerpoint/2010/main" val="2487630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2F0D1D-31C1-4092-AF5F-16CB43FDEC89}"/>
              </a:ext>
            </a:extLst>
          </p:cNvPr>
          <p:cNvSpPr>
            <a:spLocks noGrp="1"/>
          </p:cNvSpPr>
          <p:nvPr>
            <p:ph type="title"/>
          </p:nvPr>
        </p:nvSpPr>
        <p:spPr/>
        <p:txBody>
          <a:bodyPr>
            <a:normAutofit/>
          </a:bodyPr>
          <a:lstStyle/>
          <a:p>
            <a:r>
              <a:rPr lang="en-GB" sz="2800" dirty="0"/>
              <a:t>Ein </a:t>
            </a:r>
            <a:r>
              <a:rPr lang="en-GB" sz="2800" dirty="0" err="1"/>
              <a:t>Geschenk</a:t>
            </a:r>
            <a:r>
              <a:rPr lang="en-GB" sz="2800" dirty="0"/>
              <a:t> </a:t>
            </a:r>
            <a:r>
              <a:rPr lang="en-GB" sz="2800" dirty="0" err="1"/>
              <a:t>für</a:t>
            </a:r>
            <a:r>
              <a:rPr lang="en-GB" sz="2800" dirty="0"/>
              <a:t> Mia</a:t>
            </a:r>
          </a:p>
        </p:txBody>
      </p:sp>
      <p:sp>
        <p:nvSpPr>
          <p:cNvPr id="6" name="TextBox 5">
            <a:extLst>
              <a:ext uri="{FF2B5EF4-FFF2-40B4-BE49-F238E27FC236}">
                <a16:creationId xmlns:a16="http://schemas.microsoft.com/office/drawing/2014/main" id="{70F8F5BA-98A8-4260-BA6F-7BE78BF70176}"/>
              </a:ext>
            </a:extLst>
          </p:cNvPr>
          <p:cNvSpPr txBox="1"/>
          <p:nvPr/>
        </p:nvSpPr>
        <p:spPr>
          <a:xfrm>
            <a:off x="152345" y="1221715"/>
            <a:ext cx="11887309"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Andrea will </a:t>
            </a:r>
            <a:r>
              <a:rPr kumimoji="0" lang="en-US" sz="2000" b="0" i="0" u="none" strike="noStrike" kern="0" cap="none" spc="0" normalizeH="0" baseline="0" noProof="0" dirty="0" err="1">
                <a:ln>
                  <a:noFill/>
                </a:ln>
                <a:effectLst/>
                <a:uLnTx/>
                <a:uFillTx/>
              </a:rPr>
              <a:t>ein</a:t>
            </a:r>
            <a:r>
              <a:rPr kumimoji="0" lang="en-US" sz="2000" b="0" i="0" u="none" strike="noStrike" kern="0" cap="none" spc="0" normalizeH="0" baseline="0" noProof="0" dirty="0">
                <a:ln>
                  <a:noFill/>
                </a:ln>
                <a:effectLst/>
                <a:uLnTx/>
                <a:uFillTx/>
              </a:rPr>
              <a:t> </a:t>
            </a:r>
            <a:r>
              <a:rPr kumimoji="0" lang="en-US" sz="2000" b="0" i="0" u="none" strike="noStrike" kern="0" cap="none" spc="0" normalizeH="0" baseline="0" noProof="0" dirty="0" err="1">
                <a:ln>
                  <a:noFill/>
                </a:ln>
                <a:effectLst/>
                <a:uLnTx/>
                <a:uFillTx/>
              </a:rPr>
              <a:t>Geschenk</a:t>
            </a:r>
            <a:r>
              <a:rPr kumimoji="0" lang="en-US" sz="2000" b="0" i="0" u="none" strike="noStrike" kern="0" cap="none" spc="0" normalizeH="0" baseline="0" noProof="0" dirty="0">
                <a:ln>
                  <a:noFill/>
                </a:ln>
                <a:effectLst/>
                <a:uLnTx/>
                <a:uFillTx/>
              </a:rPr>
              <a:t> </a:t>
            </a:r>
            <a:r>
              <a:rPr kumimoji="0" lang="en-US" sz="2000" b="0" i="0" u="none" strike="noStrike" kern="0" cap="none" spc="0" normalizeH="0" baseline="0" noProof="0" dirty="0" err="1">
                <a:ln>
                  <a:noFill/>
                </a:ln>
                <a:effectLst/>
                <a:uLnTx/>
                <a:uFillTx/>
              </a:rPr>
              <a:t>für</a:t>
            </a:r>
            <a:r>
              <a:rPr kumimoji="0" lang="en-US" sz="2000" b="0" i="0" u="none" strike="noStrike" kern="0" cap="none" spc="0" normalizeH="0" baseline="0" noProof="0" dirty="0">
                <a:ln>
                  <a:noFill/>
                </a:ln>
                <a:effectLst/>
                <a:uLnTx/>
                <a:uFillTx/>
              </a:rPr>
              <a:t> Mia </a:t>
            </a:r>
            <a:r>
              <a:rPr kumimoji="0" lang="en-US" sz="2000" b="0" i="0" u="none" strike="noStrike" kern="0" cap="none" spc="0" normalizeH="0" baseline="0" noProof="0" dirty="0" err="1">
                <a:ln>
                  <a:noFill/>
                </a:ln>
                <a:effectLst/>
                <a:uLnTx/>
                <a:uFillTx/>
              </a:rPr>
              <a:t>kaufen</a:t>
            </a:r>
            <a:r>
              <a:rPr kumimoji="0" lang="en-US" sz="2000" b="0" i="0" u="none" strike="noStrike" kern="0" cap="none" spc="0" normalizeH="0" baseline="0" noProof="0" dirty="0">
                <a:ln>
                  <a:noFill/>
                </a:ln>
                <a:effectLst/>
                <a:uLnTx/>
                <a:uFillTx/>
              </a:rPr>
              <a:t>. Sie </a:t>
            </a:r>
            <a:r>
              <a:rPr kumimoji="0" lang="en-US" sz="2000" b="0" i="0" u="none" strike="noStrike" kern="0" cap="none" spc="0" normalizeH="0" baseline="0" noProof="0" dirty="0" err="1">
                <a:ln>
                  <a:noFill/>
                </a:ln>
                <a:effectLst/>
                <a:uLnTx/>
                <a:uFillTx/>
              </a:rPr>
              <a:t>schreibt</a:t>
            </a:r>
            <a:r>
              <a:rPr kumimoji="0" lang="en-US" sz="2000" b="0" i="0" u="none" strike="noStrike" kern="0" cap="none" spc="0" normalizeH="0" baseline="0" noProof="0" dirty="0">
                <a:ln>
                  <a:noFill/>
                </a:ln>
                <a:effectLst/>
                <a:uLnTx/>
                <a:uFillTx/>
              </a:rPr>
              <a:t> </a:t>
            </a:r>
            <a:r>
              <a:rPr kumimoji="0" lang="en-US" sz="2000" b="0" i="0" u="none" strike="noStrike" kern="0" cap="none" spc="0" normalizeH="0" baseline="0" noProof="0" dirty="0" err="1">
                <a:ln>
                  <a:noFill/>
                </a:ln>
                <a:effectLst/>
                <a:uLnTx/>
                <a:uFillTx/>
              </a:rPr>
              <a:t>ihre</a:t>
            </a:r>
            <a:r>
              <a:rPr kumimoji="0" lang="en-US" sz="2000" b="0" i="0" u="none" strike="noStrike" kern="0" cap="none" spc="0" normalizeH="0" baseline="0" noProof="0" dirty="0">
                <a:ln>
                  <a:noFill/>
                </a:ln>
                <a:effectLst/>
                <a:uLnTx/>
                <a:uFillTx/>
              </a:rPr>
              <a:t> </a:t>
            </a:r>
            <a:r>
              <a:rPr kumimoji="0" lang="en-US" sz="2000" b="0" i="0" u="none" strike="noStrike" kern="0" cap="none" spc="0" normalizeH="0" baseline="0" noProof="0" dirty="0" err="1">
                <a:ln>
                  <a:noFill/>
                </a:ln>
                <a:effectLst/>
                <a:uLnTx/>
                <a:uFillTx/>
              </a:rPr>
              <a:t>Liste</a:t>
            </a:r>
            <a:r>
              <a:rPr kumimoji="0" lang="en-US" sz="2000" b="0" i="0" u="none" strike="noStrike" kern="0" cap="none" spc="0" normalizeH="0" baseline="0" noProof="0" dirty="0">
                <a:ln>
                  <a:noFill/>
                </a:ln>
                <a:effectLst/>
                <a:uLnTx/>
                <a:uFillTx/>
              </a:rPr>
              <a:t> auf </a:t>
            </a:r>
            <a:r>
              <a:rPr kumimoji="0" lang="en-US" sz="2000" b="0" i="0" u="none" strike="noStrike" kern="0" cap="none" spc="0" normalizeH="0" baseline="0" noProof="0" dirty="0" err="1">
                <a:ln>
                  <a:noFill/>
                </a:ln>
                <a:effectLst/>
                <a:uLnTx/>
                <a:uFillTx/>
              </a:rPr>
              <a:t>Englisch</a:t>
            </a:r>
            <a:r>
              <a:rPr kumimoji="0" lang="en-US" sz="2000" b="0" i="0" u="none" strike="noStrike" kern="0" cap="none" spc="0" normalizeH="0" baseline="0" noProof="0" dirty="0">
                <a:ln>
                  <a:noFill/>
                </a:ln>
                <a:effectLst/>
                <a:uLnTx/>
                <a:uFillTx/>
              </a:rPr>
              <a:t>. </a:t>
            </a:r>
            <a:br>
              <a:rPr kumimoji="0" lang="en-US" sz="2000" b="0" i="0" u="none" strike="noStrike" kern="0" cap="none" spc="0" normalizeH="0" baseline="0" noProof="0" dirty="0">
                <a:ln>
                  <a:noFill/>
                </a:ln>
                <a:effectLst/>
                <a:uLnTx/>
                <a:uFillTx/>
              </a:rPr>
            </a:br>
            <a:r>
              <a:rPr kumimoji="0" lang="en-US" sz="2000" b="0" i="0" u="none" strike="noStrike" kern="0" cap="none" spc="0" normalizeH="0" baseline="0" noProof="0" dirty="0" err="1">
                <a:ln>
                  <a:noFill/>
                </a:ln>
                <a:effectLst/>
                <a:uLnTx/>
                <a:uFillTx/>
              </a:rPr>
              <a:t>Schreib</a:t>
            </a:r>
            <a:r>
              <a:rPr kumimoji="0" lang="en-US" sz="2000" b="0" i="0" u="none" strike="noStrike" kern="0" cap="none" spc="0" normalizeH="0" baseline="0" noProof="0" dirty="0">
                <a:ln>
                  <a:noFill/>
                </a:ln>
                <a:effectLst/>
                <a:uLnTx/>
                <a:uFillTx/>
              </a:rPr>
              <a:t> 1-8 und die </a:t>
            </a:r>
            <a:r>
              <a:rPr kumimoji="0" lang="en-US" sz="2000" b="0" i="0" u="none" strike="noStrike" kern="0" cap="none" spc="0" normalizeH="0" baseline="0" noProof="0" dirty="0" err="1">
                <a:ln>
                  <a:noFill/>
                </a:ln>
                <a:effectLst/>
                <a:uLnTx/>
                <a:uFillTx/>
              </a:rPr>
              <a:t>Liste</a:t>
            </a:r>
            <a:r>
              <a:rPr kumimoji="0" lang="en-US" sz="2000" b="0" i="0" u="none" strike="noStrike" kern="0" cap="none" spc="0" normalizeH="0" baseline="0" noProof="0" dirty="0">
                <a:ln>
                  <a:noFill/>
                </a:ln>
                <a:effectLst/>
                <a:uLnTx/>
                <a:uFillTx/>
              </a:rPr>
              <a:t> auf Deutsch.</a:t>
            </a:r>
          </a:p>
        </p:txBody>
      </p:sp>
      <p:sp>
        <p:nvSpPr>
          <p:cNvPr id="7" name="Rectangle: Rounded Corners 6">
            <a:extLst>
              <a:ext uri="{FF2B5EF4-FFF2-40B4-BE49-F238E27FC236}">
                <a16:creationId xmlns:a16="http://schemas.microsoft.com/office/drawing/2014/main" id="{D688C3C7-3CD0-472A-9F6F-4C37A9864013}"/>
              </a:ext>
            </a:extLst>
          </p:cNvPr>
          <p:cNvSpPr/>
          <p:nvPr/>
        </p:nvSpPr>
        <p:spPr>
          <a:xfrm rot="5400000">
            <a:off x="4506685" y="141066"/>
            <a:ext cx="4149219" cy="8153264"/>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GB" sz="1800" b="0" i="0" u="none" strike="noStrike" kern="0" cap="none" spc="0" normalizeH="0" baseline="0" noProof="0" dirty="0">
              <a:ln>
                <a:noFill/>
              </a:ln>
              <a:effectLst/>
              <a:uLnTx/>
              <a:uFillTx/>
              <a:latin typeface="Tw Cen MT" panose="020B0602020104020603"/>
              <a:ea typeface="+mn-ea"/>
              <a:cs typeface="+mn-cs"/>
            </a:endParaRPr>
          </a:p>
        </p:txBody>
      </p:sp>
      <p:sp>
        <p:nvSpPr>
          <p:cNvPr id="8" name="TextBox 7">
            <a:extLst>
              <a:ext uri="{FF2B5EF4-FFF2-40B4-BE49-F238E27FC236}">
                <a16:creationId xmlns:a16="http://schemas.microsoft.com/office/drawing/2014/main" id="{D91B7A6E-3891-4AAE-A5AF-BAAFB71DA688}"/>
              </a:ext>
            </a:extLst>
          </p:cNvPr>
          <p:cNvSpPr txBox="1"/>
          <p:nvPr/>
        </p:nvSpPr>
        <p:spPr>
          <a:xfrm>
            <a:off x="3338656" y="2366915"/>
            <a:ext cx="5043344" cy="3727111"/>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de-DE" sz="2000" b="0" i="0" u="none" strike="noStrike" kern="0" cap="none" spc="0" normalizeH="0" baseline="0" noProof="0" dirty="0">
                <a:ln>
                  <a:noFill/>
                </a:ln>
                <a:effectLst/>
                <a:uLnTx/>
                <a:uFillTx/>
              </a:rPr>
              <a:t>Hallo </a:t>
            </a:r>
            <a:r>
              <a:rPr kumimoji="0" lang="en-GB" sz="2000" b="0" i="0" u="none" strike="noStrike" kern="0" cap="none" spc="0" normalizeH="0" baseline="0" noProof="0" dirty="0">
                <a:ln>
                  <a:noFill/>
                </a:ln>
                <a:effectLst/>
                <a:uLnTx/>
                <a:uFillTx/>
              </a:rPr>
              <a:t>Wolfgang, </a:t>
            </a:r>
          </a:p>
          <a:p>
            <a:pPr marL="0" marR="0" lvl="0" indent="0" defTabSz="91440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Hier</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ist</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meine</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Liste</a:t>
            </a:r>
            <a:r>
              <a:rPr kumimoji="0" lang="en-GB" sz="2000" b="0" i="0" u="none" strike="noStrike" kern="0" cap="none" spc="0" normalizeH="0" baseline="0" noProof="0" dirty="0">
                <a:ln>
                  <a:noFill/>
                </a:ln>
                <a:effectLst/>
                <a:uLnTx/>
                <a:uFillTx/>
              </a:rPr>
              <a:t>.  Wie </a:t>
            </a:r>
            <a:r>
              <a:rPr kumimoji="0" lang="en-GB" sz="2000" b="0" i="0" u="none" strike="noStrike" kern="0" cap="none" spc="0" normalizeH="0" baseline="0" noProof="0" dirty="0" err="1">
                <a:ln>
                  <a:noFill/>
                </a:ln>
                <a:effectLst/>
                <a:uLnTx/>
                <a:uFillTx/>
              </a:rPr>
              <a:t>findest</a:t>
            </a:r>
            <a:r>
              <a:rPr kumimoji="0" lang="en-GB" sz="2000" b="0" i="0" u="none" strike="noStrike" kern="0" cap="none" spc="0" normalizeH="0" baseline="0" noProof="0" dirty="0">
                <a:ln>
                  <a:noFill/>
                </a:ln>
                <a:effectLst/>
                <a:uLnTx/>
                <a:uFillTx/>
              </a:rPr>
              <a:t> du </a:t>
            </a:r>
            <a:r>
              <a:rPr kumimoji="0" lang="en-GB" sz="2000" b="0" i="0" u="none" strike="noStrike" kern="0" cap="none" spc="0" normalizeH="0" baseline="0" noProof="0" dirty="0" err="1">
                <a:ln>
                  <a:noFill/>
                </a:ln>
                <a:effectLst/>
                <a:uLnTx/>
                <a:uFillTx/>
              </a:rPr>
              <a:t>sie</a:t>
            </a:r>
            <a:r>
              <a:rPr kumimoji="0" lang="en-GB" sz="2000" b="0" i="0" u="none" strike="noStrike" kern="0" cap="none" spc="0" normalizeH="0" baseline="0" noProof="0" dirty="0">
                <a:ln>
                  <a:noFill/>
                </a:ln>
                <a:effectLst/>
                <a:uLnTx/>
                <a:uFillTx/>
              </a:rPr>
              <a:t>?</a:t>
            </a:r>
            <a:br>
              <a:rPr kumimoji="0" lang="en-GB" sz="2000" b="0" i="0" u="none" strike="noStrike" kern="0" cap="none" spc="0" normalizeH="0" baseline="0" noProof="0" dirty="0">
                <a:ln>
                  <a:noFill/>
                </a:ln>
                <a:effectLst/>
                <a:uLnTx/>
                <a:uFillTx/>
              </a:rPr>
            </a:br>
            <a:r>
              <a:rPr kumimoji="0" lang="en-GB" sz="2000" b="0" i="0" u="none" strike="noStrike" kern="0" cap="none" spc="0" normalizeH="0" baseline="0" noProof="0" dirty="0">
                <a:ln>
                  <a:noFill/>
                </a:ln>
                <a:effectLst/>
                <a:uLnTx/>
                <a:uFillTx/>
              </a:rPr>
              <a:t>1. a Turkish book</a:t>
            </a:r>
            <a:br>
              <a:rPr kumimoji="0" lang="en-GB" sz="2000" b="0" i="0" u="none" strike="noStrike" kern="0" cap="none" spc="0" normalizeH="0" baseline="0" noProof="0" dirty="0">
                <a:ln>
                  <a:noFill/>
                </a:ln>
                <a:effectLst/>
                <a:uLnTx/>
                <a:uFillTx/>
              </a:rPr>
            </a:br>
            <a:r>
              <a:rPr kumimoji="0" lang="en-GB" sz="2000" b="0" i="0" u="none" strike="noStrike" kern="0" cap="none" spc="0" normalizeH="0" baseline="0" noProof="0" dirty="0">
                <a:ln>
                  <a:noFill/>
                </a:ln>
                <a:effectLst/>
                <a:uLnTx/>
                <a:uFillTx/>
              </a:rPr>
              <a:t>2. the last Harry Potter film</a:t>
            </a:r>
          </a:p>
          <a:p>
            <a:pPr marL="0" marR="0" lvl="0" indent="0" defTabSz="91440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3. a big photo of* Scotland</a:t>
            </a:r>
          </a:p>
          <a:p>
            <a:pPr marL="0" marR="0" lvl="0" indent="0" defTabSz="914400" eaLnBrk="1" fontAlgn="auto" latinLnBrk="0" hangingPunct="1">
              <a:lnSpc>
                <a:spcPct val="15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4. the black jacket</a:t>
            </a:r>
          </a:p>
          <a:p>
            <a:pPr marL="0" marR="0" lvl="0" indent="0" defTabSz="91440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5. a nice bag</a:t>
            </a:r>
          </a:p>
        </p:txBody>
      </p:sp>
      <p:sp>
        <p:nvSpPr>
          <p:cNvPr id="9" name="Rectangle 8">
            <a:extLst>
              <a:ext uri="{FF2B5EF4-FFF2-40B4-BE49-F238E27FC236}">
                <a16:creationId xmlns:a16="http://schemas.microsoft.com/office/drawing/2014/main" id="{5F459BF2-BEFF-416C-9675-5A210C7C805B}"/>
              </a:ext>
            </a:extLst>
          </p:cNvPr>
          <p:cNvSpPr/>
          <p:nvPr/>
        </p:nvSpPr>
        <p:spPr>
          <a:xfrm>
            <a:off x="3269383" y="2366915"/>
            <a:ext cx="6623824" cy="3603010"/>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Tw Cen MT" panose="020B0602020104020603"/>
              <a:ea typeface="+mn-ea"/>
              <a:cs typeface="+mn-cs"/>
            </a:endParaRPr>
          </a:p>
        </p:txBody>
      </p:sp>
      <p:sp>
        <p:nvSpPr>
          <p:cNvPr id="10" name="Oval 9">
            <a:extLst>
              <a:ext uri="{FF2B5EF4-FFF2-40B4-BE49-F238E27FC236}">
                <a16:creationId xmlns:a16="http://schemas.microsoft.com/office/drawing/2014/main" id="{E5AB8E07-068A-41C5-935F-F742B400EC91}"/>
              </a:ext>
            </a:extLst>
          </p:cNvPr>
          <p:cNvSpPr/>
          <p:nvPr/>
        </p:nvSpPr>
        <p:spPr>
          <a:xfrm>
            <a:off x="10019992" y="3714448"/>
            <a:ext cx="495902" cy="458093"/>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Tw Cen MT" panose="020B0602020104020603"/>
              <a:ea typeface="+mn-ea"/>
              <a:cs typeface="+mn-cs"/>
            </a:endParaRPr>
          </a:p>
        </p:txBody>
      </p:sp>
      <p:sp>
        <p:nvSpPr>
          <p:cNvPr id="11" name="Rectangle 10">
            <a:extLst>
              <a:ext uri="{FF2B5EF4-FFF2-40B4-BE49-F238E27FC236}">
                <a16:creationId xmlns:a16="http://schemas.microsoft.com/office/drawing/2014/main" id="{DCC8BCA5-B71B-4C39-B898-19FF49AB0FAF}"/>
              </a:ext>
            </a:extLst>
          </p:cNvPr>
          <p:cNvSpPr/>
          <p:nvPr/>
        </p:nvSpPr>
        <p:spPr>
          <a:xfrm>
            <a:off x="7086361" y="3392622"/>
            <a:ext cx="2806846" cy="2342116"/>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6. a small game</a:t>
            </a:r>
            <a:br>
              <a:rPr kumimoji="0" lang="en-GB" sz="2000" b="0" i="0" u="none" strike="noStrike" kern="0" cap="none" spc="0" normalizeH="0" baseline="0" noProof="0" dirty="0">
                <a:ln>
                  <a:noFill/>
                </a:ln>
                <a:effectLst/>
                <a:uLnTx/>
                <a:uFillTx/>
              </a:rPr>
            </a:br>
            <a:r>
              <a:rPr kumimoji="0" lang="en-GB" sz="2000" b="0" i="0" u="none" strike="noStrike" kern="0" cap="none" spc="0" normalizeH="0" baseline="0" noProof="0" dirty="0">
                <a:ln>
                  <a:noFill/>
                </a:ln>
                <a:effectLst/>
                <a:uLnTx/>
                <a:uFillTx/>
              </a:rPr>
              <a:t>7. a green cinema    voucher</a:t>
            </a:r>
          </a:p>
          <a:p>
            <a:pPr marL="0" marR="0" lvl="0" indent="0" defTabSz="91440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8. a great ticket for* her favourite band</a:t>
            </a:r>
          </a:p>
        </p:txBody>
      </p:sp>
      <p:pic>
        <p:nvPicPr>
          <p:cNvPr id="12" name="Picture 11" descr="A picture containing toy, doll&#10;&#10;Description automatically generated">
            <a:extLst>
              <a:ext uri="{FF2B5EF4-FFF2-40B4-BE49-F238E27FC236}">
                <a16:creationId xmlns:a16="http://schemas.microsoft.com/office/drawing/2014/main" id="{D6CA75C7-93FF-48DB-8BAA-C39092611A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7772" y="1035296"/>
            <a:ext cx="1331088" cy="2024279"/>
          </a:xfrm>
          <a:prstGeom prst="rect">
            <a:avLst/>
          </a:prstGeom>
        </p:spPr>
      </p:pic>
      <p:pic>
        <p:nvPicPr>
          <p:cNvPr id="13" name="Picture 12" descr="A picture containing graffiti&#10;&#10;Description automatically generated">
            <a:extLst>
              <a:ext uri="{FF2B5EF4-FFF2-40B4-BE49-F238E27FC236}">
                <a16:creationId xmlns:a16="http://schemas.microsoft.com/office/drawing/2014/main" id="{0C225033-0364-4583-B57C-0FC005B37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6985" y="4357262"/>
            <a:ext cx="1423430" cy="2054297"/>
          </a:xfrm>
          <a:prstGeom prst="rect">
            <a:avLst/>
          </a:prstGeom>
        </p:spPr>
      </p:pic>
      <p:sp>
        <p:nvSpPr>
          <p:cNvPr id="14" name="Speech Bubble: Rectangle with Corners Rounded 13">
            <a:extLst>
              <a:ext uri="{FF2B5EF4-FFF2-40B4-BE49-F238E27FC236}">
                <a16:creationId xmlns:a16="http://schemas.microsoft.com/office/drawing/2014/main" id="{220A08AE-5EAB-4F05-9CE3-D369D5E39BF0}"/>
              </a:ext>
            </a:extLst>
          </p:cNvPr>
          <p:cNvSpPr/>
          <p:nvPr/>
        </p:nvSpPr>
        <p:spPr>
          <a:xfrm>
            <a:off x="671152" y="3290245"/>
            <a:ext cx="2299565" cy="1082534"/>
          </a:xfrm>
          <a:prstGeom prst="wedgeRoundRectCallout">
            <a:avLst/>
          </a:prstGeom>
          <a:solidFill>
            <a:schemeClr val="accent4">
              <a:lumMod val="20000"/>
              <a:lumOff val="80000"/>
            </a:schemeClr>
          </a:solidFill>
          <a:ln w="2857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F0302020204030204"/>
                <a:ea typeface="+mn-ea"/>
                <a:cs typeface="+mn-cs"/>
              </a:rPr>
              <a:t>Mm... was </a:t>
            </a:r>
            <a:r>
              <a:rPr kumimoji="0" lang="en-GB" sz="2000" b="0" i="0" u="none" strike="noStrike" kern="0" cap="none" spc="0" normalizeH="0" baseline="0" noProof="0" dirty="0" err="1">
                <a:ln>
                  <a:noFill/>
                </a:ln>
                <a:effectLst/>
                <a:uLnTx/>
                <a:uFillTx/>
                <a:latin typeface="Century Gothic" panose="020F0302020204030204"/>
                <a:ea typeface="+mn-ea"/>
                <a:cs typeface="+mn-cs"/>
              </a:rPr>
              <a:t>ist</a:t>
            </a:r>
            <a:r>
              <a:rPr kumimoji="0" lang="en-GB" sz="2000" b="0" i="0" u="none" strike="noStrike" kern="0" cap="none" spc="0" normalizeH="0" baseline="0" noProof="0" dirty="0">
                <a:ln>
                  <a:noFill/>
                </a:ln>
                <a:effectLst/>
                <a:uLnTx/>
                <a:uFillTx/>
                <a:latin typeface="Century Gothic" panose="020F0302020204030204"/>
                <a:ea typeface="+mn-ea"/>
                <a:cs typeface="+mn-cs"/>
              </a:rPr>
              <a:t> das auf Deutsch?</a:t>
            </a:r>
          </a:p>
        </p:txBody>
      </p:sp>
      <p:sp>
        <p:nvSpPr>
          <p:cNvPr id="15" name="TextBox 14">
            <a:extLst>
              <a:ext uri="{FF2B5EF4-FFF2-40B4-BE49-F238E27FC236}">
                <a16:creationId xmlns:a16="http://schemas.microsoft.com/office/drawing/2014/main" id="{772C65BF-30E2-4F22-8CB1-47E1082655CB}"/>
              </a:ext>
            </a:extLst>
          </p:cNvPr>
          <p:cNvSpPr txBox="1"/>
          <p:nvPr/>
        </p:nvSpPr>
        <p:spPr>
          <a:xfrm>
            <a:off x="3635060" y="3376155"/>
            <a:ext cx="2806846" cy="400110"/>
          </a:xfrm>
          <a:prstGeom prst="rect">
            <a:avLst/>
          </a:prstGeom>
          <a:solidFill>
            <a:sysClr val="window" lastClr="FFFFFF"/>
          </a:solidFill>
          <a:ln w="6350">
            <a:solidFill>
              <a:srgbClr val="DAA52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ein</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türkisches</a:t>
            </a:r>
            <a:r>
              <a:rPr kumimoji="0" lang="en-GB" sz="2000" b="0" i="0" u="none" strike="noStrike" kern="0" cap="none" spc="0" normalizeH="0" baseline="0" noProof="0" dirty="0">
                <a:ln>
                  <a:noFill/>
                </a:ln>
                <a:effectLst/>
                <a:uLnTx/>
                <a:uFillTx/>
              </a:rPr>
              <a:t> Buch</a:t>
            </a:r>
          </a:p>
        </p:txBody>
      </p:sp>
      <p:sp>
        <p:nvSpPr>
          <p:cNvPr id="16" name="TextBox 15">
            <a:extLst>
              <a:ext uri="{FF2B5EF4-FFF2-40B4-BE49-F238E27FC236}">
                <a16:creationId xmlns:a16="http://schemas.microsoft.com/office/drawing/2014/main" id="{67BF4C0F-CD83-41F6-9690-452674C17DF2}"/>
              </a:ext>
            </a:extLst>
          </p:cNvPr>
          <p:cNvSpPr txBox="1"/>
          <p:nvPr/>
        </p:nvSpPr>
        <p:spPr>
          <a:xfrm>
            <a:off x="3635060" y="3841776"/>
            <a:ext cx="3083361" cy="400110"/>
          </a:xfrm>
          <a:prstGeom prst="rect">
            <a:avLst/>
          </a:prstGeom>
          <a:solidFill>
            <a:sysClr val="window" lastClr="FFFFFF"/>
          </a:solidFill>
          <a:ln w="6350">
            <a:solidFill>
              <a:srgbClr val="DAA52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der </a:t>
            </a:r>
            <a:r>
              <a:rPr kumimoji="0" lang="en-GB" sz="2000" b="0" i="0" u="none" strike="noStrike" kern="0" cap="none" spc="0" normalizeH="0" baseline="0" noProof="0" dirty="0" err="1">
                <a:ln>
                  <a:noFill/>
                </a:ln>
                <a:effectLst/>
                <a:uLnTx/>
                <a:uFillTx/>
              </a:rPr>
              <a:t>letzte</a:t>
            </a:r>
            <a:r>
              <a:rPr kumimoji="0" lang="en-GB" sz="2000" b="0" i="0" u="none" strike="noStrike" kern="0" cap="none" spc="0" normalizeH="0" baseline="0" noProof="0" dirty="0">
                <a:ln>
                  <a:noFill/>
                </a:ln>
                <a:effectLst/>
                <a:uLnTx/>
                <a:uFillTx/>
              </a:rPr>
              <a:t> HP Film</a:t>
            </a:r>
          </a:p>
        </p:txBody>
      </p:sp>
      <p:sp>
        <p:nvSpPr>
          <p:cNvPr id="17" name="TextBox 16">
            <a:extLst>
              <a:ext uri="{FF2B5EF4-FFF2-40B4-BE49-F238E27FC236}">
                <a16:creationId xmlns:a16="http://schemas.microsoft.com/office/drawing/2014/main" id="{457EEEDC-0164-48CF-A88F-3033F07CF5A3}"/>
              </a:ext>
            </a:extLst>
          </p:cNvPr>
          <p:cNvSpPr txBox="1"/>
          <p:nvPr/>
        </p:nvSpPr>
        <p:spPr>
          <a:xfrm>
            <a:off x="3635061" y="4322891"/>
            <a:ext cx="3156736" cy="707886"/>
          </a:xfrm>
          <a:prstGeom prst="rect">
            <a:avLst/>
          </a:prstGeom>
          <a:solidFill>
            <a:sysClr val="window" lastClr="FFFFFF"/>
          </a:solidFill>
          <a:ln w="6350">
            <a:solidFill>
              <a:srgbClr val="DAA52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ein</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großes</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Foto</a:t>
            </a:r>
            <a:r>
              <a:rPr kumimoji="0" lang="en-GB" sz="2000" b="0" i="0" u="none" strike="noStrike" kern="0" cap="none" spc="0" normalizeH="0" baseline="0" noProof="0" dirty="0">
                <a:ln>
                  <a:noFill/>
                </a:ln>
                <a:effectLst/>
                <a:uLnTx/>
                <a:uFillTx/>
              </a:rPr>
              <a:t> von </a:t>
            </a:r>
            <a:r>
              <a:rPr kumimoji="0" lang="en-GB" sz="2000" b="0" i="0" u="none" strike="noStrike" kern="0" cap="none" spc="0" normalizeH="0" baseline="0" noProof="0" dirty="0" err="1">
                <a:ln>
                  <a:noFill/>
                </a:ln>
                <a:effectLst/>
                <a:uLnTx/>
                <a:uFillTx/>
              </a:rPr>
              <a:t>Schottland</a:t>
            </a:r>
            <a:endParaRPr kumimoji="0" lang="en-GB" sz="2000" b="0" i="0" u="none" strike="noStrike" kern="0" cap="none" spc="0" normalizeH="0" baseline="0" noProof="0" dirty="0">
              <a:ln>
                <a:noFill/>
              </a:ln>
              <a:effectLst/>
              <a:uLnTx/>
              <a:uFillTx/>
            </a:endParaRPr>
          </a:p>
        </p:txBody>
      </p:sp>
      <p:sp>
        <p:nvSpPr>
          <p:cNvPr id="18" name="TextBox 17">
            <a:extLst>
              <a:ext uri="{FF2B5EF4-FFF2-40B4-BE49-F238E27FC236}">
                <a16:creationId xmlns:a16="http://schemas.microsoft.com/office/drawing/2014/main" id="{22D6A6EA-B33A-45A8-93FD-940093577413}"/>
              </a:ext>
            </a:extLst>
          </p:cNvPr>
          <p:cNvSpPr txBox="1"/>
          <p:nvPr/>
        </p:nvSpPr>
        <p:spPr>
          <a:xfrm>
            <a:off x="3635060" y="5122796"/>
            <a:ext cx="2806846" cy="400110"/>
          </a:xfrm>
          <a:prstGeom prst="rect">
            <a:avLst/>
          </a:prstGeom>
          <a:solidFill>
            <a:sysClr val="window" lastClr="FFFFFF"/>
          </a:solidFill>
          <a:ln w="6350">
            <a:solidFill>
              <a:srgbClr val="DAA52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die </a:t>
            </a:r>
            <a:r>
              <a:rPr kumimoji="0" lang="en-GB" sz="2000" b="0" i="0" u="none" strike="noStrike" kern="0" cap="none" spc="0" normalizeH="0" baseline="0" noProof="0" dirty="0" err="1">
                <a:ln>
                  <a:noFill/>
                </a:ln>
                <a:effectLst/>
                <a:uLnTx/>
                <a:uFillTx/>
              </a:rPr>
              <a:t>schwarze</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Jacke</a:t>
            </a:r>
            <a:endParaRPr kumimoji="0" lang="en-GB" sz="2000" b="0" i="0" u="none" strike="noStrike" kern="0" cap="none" spc="0" normalizeH="0" baseline="0" noProof="0" dirty="0">
              <a:ln>
                <a:noFill/>
              </a:ln>
              <a:effectLst/>
              <a:uLnTx/>
              <a:uFillTx/>
            </a:endParaRPr>
          </a:p>
        </p:txBody>
      </p:sp>
      <p:sp>
        <p:nvSpPr>
          <p:cNvPr id="19" name="TextBox 18">
            <a:extLst>
              <a:ext uri="{FF2B5EF4-FFF2-40B4-BE49-F238E27FC236}">
                <a16:creationId xmlns:a16="http://schemas.microsoft.com/office/drawing/2014/main" id="{34D5B420-FE24-4BBA-B72D-EA82DAAF29E8}"/>
              </a:ext>
            </a:extLst>
          </p:cNvPr>
          <p:cNvSpPr txBox="1"/>
          <p:nvPr/>
        </p:nvSpPr>
        <p:spPr>
          <a:xfrm>
            <a:off x="3635060" y="5611538"/>
            <a:ext cx="2806846" cy="400110"/>
          </a:xfrm>
          <a:prstGeom prst="rect">
            <a:avLst/>
          </a:prstGeom>
          <a:solidFill>
            <a:sysClr val="window" lastClr="FFFFFF"/>
          </a:solidFill>
          <a:ln w="6350">
            <a:solidFill>
              <a:srgbClr val="DAA52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eine</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nette</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Tasche</a:t>
            </a:r>
            <a:endParaRPr kumimoji="0" lang="en-GB" sz="2000" b="0" i="0" u="none" strike="noStrike" kern="0" cap="none" spc="0" normalizeH="0" baseline="0" noProof="0" dirty="0">
              <a:ln>
                <a:noFill/>
              </a:ln>
              <a:effectLst/>
              <a:uLnTx/>
              <a:uFillTx/>
            </a:endParaRPr>
          </a:p>
        </p:txBody>
      </p:sp>
      <p:sp>
        <p:nvSpPr>
          <p:cNvPr id="20" name="TextBox 19">
            <a:extLst>
              <a:ext uri="{FF2B5EF4-FFF2-40B4-BE49-F238E27FC236}">
                <a16:creationId xmlns:a16="http://schemas.microsoft.com/office/drawing/2014/main" id="{6BA63054-806D-4DEA-AE30-0AFE07FDF727}"/>
              </a:ext>
            </a:extLst>
          </p:cNvPr>
          <p:cNvSpPr txBox="1"/>
          <p:nvPr/>
        </p:nvSpPr>
        <p:spPr>
          <a:xfrm>
            <a:off x="7146086" y="3410022"/>
            <a:ext cx="2471825" cy="400110"/>
          </a:xfrm>
          <a:prstGeom prst="rect">
            <a:avLst/>
          </a:prstGeom>
          <a:solidFill>
            <a:sysClr val="window" lastClr="FFFFFF"/>
          </a:solidFill>
          <a:ln w="6350">
            <a:solidFill>
              <a:srgbClr val="DAA52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ein</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kleines</a:t>
            </a:r>
            <a:r>
              <a:rPr kumimoji="0" lang="en-GB" sz="2000" b="0" i="0" u="none" strike="noStrike" kern="0" cap="none" spc="0" normalizeH="0" baseline="0" noProof="0" dirty="0">
                <a:ln>
                  <a:noFill/>
                </a:ln>
                <a:effectLst/>
                <a:uLnTx/>
                <a:uFillTx/>
              </a:rPr>
              <a:t> Spiel</a:t>
            </a:r>
          </a:p>
        </p:txBody>
      </p:sp>
      <p:sp>
        <p:nvSpPr>
          <p:cNvPr id="21" name="TextBox 20">
            <a:extLst>
              <a:ext uri="{FF2B5EF4-FFF2-40B4-BE49-F238E27FC236}">
                <a16:creationId xmlns:a16="http://schemas.microsoft.com/office/drawing/2014/main" id="{12704F82-B540-4C01-A1A5-B5CFEAC41ED3}"/>
              </a:ext>
            </a:extLst>
          </p:cNvPr>
          <p:cNvSpPr txBox="1"/>
          <p:nvPr/>
        </p:nvSpPr>
        <p:spPr>
          <a:xfrm>
            <a:off x="7146087" y="3861654"/>
            <a:ext cx="2471825" cy="957121"/>
          </a:xfrm>
          <a:prstGeom prst="rect">
            <a:avLst/>
          </a:prstGeom>
          <a:solidFill>
            <a:sysClr val="window" lastClr="FFFFFF"/>
          </a:solidFill>
          <a:ln w="6350">
            <a:solidFill>
              <a:srgbClr val="DAA520"/>
            </a:solidFill>
          </a:ln>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ein</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grüner</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Kinogutschein</a:t>
            </a:r>
            <a:endParaRPr kumimoji="0" lang="en-GB" sz="2000" b="0" i="0" u="none" strike="noStrike" kern="0" cap="none" spc="0" normalizeH="0" baseline="0" noProof="0" dirty="0">
              <a:ln>
                <a:noFill/>
              </a:ln>
              <a:effectLst/>
              <a:uLnTx/>
              <a:uFillTx/>
            </a:endParaRPr>
          </a:p>
        </p:txBody>
      </p:sp>
      <p:sp>
        <p:nvSpPr>
          <p:cNvPr id="22" name="TextBox 21">
            <a:extLst>
              <a:ext uri="{FF2B5EF4-FFF2-40B4-BE49-F238E27FC236}">
                <a16:creationId xmlns:a16="http://schemas.microsoft.com/office/drawing/2014/main" id="{938E750C-248C-4C00-87C8-DBD2B3E0D0A3}"/>
              </a:ext>
            </a:extLst>
          </p:cNvPr>
          <p:cNvSpPr txBox="1"/>
          <p:nvPr/>
        </p:nvSpPr>
        <p:spPr>
          <a:xfrm>
            <a:off x="7151840" y="4870298"/>
            <a:ext cx="2471825" cy="957121"/>
          </a:xfrm>
          <a:prstGeom prst="rect">
            <a:avLst/>
          </a:prstGeom>
          <a:solidFill>
            <a:sysClr val="window" lastClr="FFFFFF"/>
          </a:solidFill>
          <a:ln w="6350">
            <a:solidFill>
              <a:srgbClr val="DAA520"/>
            </a:solidFill>
          </a:ln>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eine</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tolle</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Karte</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für</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ihre</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Lieblingsband</a:t>
            </a:r>
            <a:endParaRPr kumimoji="0" lang="en-GB" sz="2000" b="0" i="0" u="none" strike="noStrike" kern="0" cap="none" spc="0" normalizeH="0" baseline="0" noProof="0" dirty="0">
              <a:ln>
                <a:noFill/>
              </a:ln>
              <a:effectLst/>
              <a:uLnTx/>
              <a:uFillTx/>
            </a:endParaRPr>
          </a:p>
        </p:txBody>
      </p:sp>
      <p:sp>
        <p:nvSpPr>
          <p:cNvPr id="23" name="Rounded Rectangle 11">
            <a:extLst>
              <a:ext uri="{FF2B5EF4-FFF2-40B4-BE49-F238E27FC236}">
                <a16:creationId xmlns:a16="http://schemas.microsoft.com/office/drawing/2014/main" id="{1492D1E6-F5D9-4BA7-B51F-AA91F5849290}"/>
              </a:ext>
            </a:extLst>
          </p:cNvPr>
          <p:cNvSpPr/>
          <p:nvPr/>
        </p:nvSpPr>
        <p:spPr>
          <a:xfrm>
            <a:off x="10407535" y="161107"/>
            <a:ext cx="1662545" cy="400919"/>
          </a:xfrm>
          <a:prstGeom prst="roundRect">
            <a:avLst/>
          </a:prstGeom>
          <a:solidFill>
            <a:schemeClr val="accent4">
              <a:lumMod val="75000"/>
            </a:schemeClr>
          </a:solidFill>
          <a:ln w="127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F0302020204030204"/>
                <a:ea typeface="+mn-ea"/>
                <a:cs typeface="+mn-cs"/>
              </a:rPr>
              <a:t>schreiben</a:t>
            </a:r>
            <a:endParaRPr kumimoji="0" lang="en-GB" sz="2000" b="1" i="0" u="none" strike="noStrike" kern="0" cap="none" spc="0" normalizeH="0" baseline="0" noProof="0" dirty="0">
              <a:ln>
                <a:noFill/>
              </a:ln>
              <a:effectLst/>
              <a:uLnTx/>
              <a:uFillTx/>
              <a:latin typeface="Century Gothic" panose="020F0302020204030204"/>
              <a:ea typeface="+mn-ea"/>
              <a:cs typeface="+mn-cs"/>
            </a:endParaRPr>
          </a:p>
        </p:txBody>
      </p:sp>
    </p:spTree>
    <p:extLst>
      <p:ext uri="{BB962C8B-B14F-4D97-AF65-F5344CB8AC3E}">
        <p14:creationId xmlns:p14="http://schemas.microsoft.com/office/powerpoint/2010/main" val="346310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1972500"/>
            <a:ext cx="7709596" cy="844550"/>
          </a:xfrm>
        </p:spPr>
        <p:txBody>
          <a:bodyPr>
            <a:normAutofit/>
          </a:bodyPr>
          <a:lstStyle/>
          <a:p>
            <a:r>
              <a:rPr lang="en-GB" sz="4000" dirty="0"/>
              <a:t>Was </a:t>
            </a:r>
            <a:r>
              <a:rPr lang="en-GB" sz="4000" dirty="0" err="1"/>
              <a:t>ist</a:t>
            </a:r>
            <a:r>
              <a:rPr lang="en-GB" sz="4000" dirty="0"/>
              <a:t> </a:t>
            </a:r>
            <a:r>
              <a:rPr lang="en-GB" sz="4000" dirty="0" err="1"/>
              <a:t>Glück</a:t>
            </a:r>
            <a:r>
              <a:rPr lang="en-GB" sz="4000" dirty="0"/>
              <a:t>?</a:t>
            </a:r>
          </a:p>
        </p:txBody>
      </p:sp>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1.1 – Week 5 - Lesson 10</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Rachel Hawkes / Eva Lamb</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01/09/23</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581106"/>
            <a:ext cx="6098222" cy="1836494"/>
          </a:xfrm>
        </p:spPr>
        <p:txBody>
          <a:bodyPr>
            <a:normAutofit/>
          </a:bodyPr>
          <a:lstStyle/>
          <a:p>
            <a:pPr>
              <a:spcBef>
                <a:spcPct val="0"/>
              </a:spcBef>
              <a:defRPr/>
            </a:pP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Things I like and things that make me happy</a:t>
            </a:r>
          </a:p>
          <a:p>
            <a:pPr>
              <a:spcBef>
                <a:spcPct val="0"/>
              </a:spcBef>
              <a:defRPr/>
            </a:pPr>
            <a:br>
              <a:rPr lang="en-GB" sz="2000" dirty="0">
                <a:solidFill>
                  <a:schemeClr val="tx1"/>
                </a:solidFill>
                <a:ea typeface="+mj-ea"/>
                <a:cs typeface="+mj-cs"/>
              </a:rPr>
            </a:br>
            <a:r>
              <a:rPr lang="en-GB" sz="2000" dirty="0">
                <a:solidFill>
                  <a:schemeClr val="tx1"/>
                </a:solidFill>
                <a:ea typeface="+mj-ea"/>
                <a:cs typeface="+mj-cs"/>
              </a:rPr>
              <a:t>Adjective agreement</a:t>
            </a:r>
            <a:br>
              <a:rPr lang="en-GB" sz="2000" dirty="0">
                <a:solidFill>
                  <a:schemeClr val="tx1"/>
                </a:solidFill>
                <a:ea typeface="+mj-ea"/>
                <a:cs typeface="+mj-cs"/>
              </a:rPr>
            </a:br>
            <a:br>
              <a:rPr lang="en-GB" sz="2000" dirty="0">
                <a:solidFill>
                  <a:schemeClr val="tx1"/>
                </a:solidFill>
                <a:ea typeface="+mj-ea"/>
                <a:cs typeface="+mj-cs"/>
              </a:rPr>
            </a:br>
            <a:r>
              <a:rPr lang="en-GB" sz="2000" dirty="0">
                <a:solidFill>
                  <a:schemeClr val="tx1"/>
                </a:solidFill>
              </a:rPr>
              <a:t>SSC [ai] &amp; [</a:t>
            </a:r>
            <a:r>
              <a:rPr lang="en-GB" sz="2000" dirty="0" err="1">
                <a:solidFill>
                  <a:schemeClr val="tx1"/>
                </a:solidFill>
              </a:rPr>
              <a:t>ei</a:t>
            </a:r>
            <a:r>
              <a:rPr lang="en-GB" sz="2000" dirty="0">
                <a:solidFill>
                  <a:schemeClr val="tx1"/>
                </a:solidFill>
              </a:rPr>
              <a:t>]</a:t>
            </a:r>
          </a:p>
        </p:txBody>
      </p:sp>
      <p:sp>
        <p:nvSpPr>
          <p:cNvPr id="6" name="TextBox 5">
            <a:extLst>
              <a:ext uri="{FF2B5EF4-FFF2-40B4-BE49-F238E27FC236}">
                <a16:creationId xmlns:a16="http://schemas.microsoft.com/office/drawing/2014/main" id="{B47D5A76-7806-4F91-ACEB-D55F73BC1EAD}"/>
              </a:ext>
            </a:extLst>
          </p:cNvPr>
          <p:cNvSpPr txBox="1"/>
          <p:nvPr/>
        </p:nvSpPr>
        <p:spPr>
          <a:xfrm>
            <a:off x="6885417" y="5544719"/>
            <a:ext cx="6400801" cy="707886"/>
          </a:xfrm>
          <a:prstGeom prst="rect">
            <a:avLst/>
          </a:prstGeom>
          <a:noFill/>
        </p:spPr>
        <p:txBody>
          <a:bodyPr wrap="square" rtlCol="0">
            <a:spAutoFit/>
          </a:bodyPr>
          <a:lstStyle/>
          <a:p>
            <a:pPr algn="ctr"/>
            <a:r>
              <a:rPr lang="en-GB" sz="2000" b="1" dirty="0" err="1"/>
              <a:t>Vernügungen</a:t>
            </a:r>
            <a:br>
              <a:rPr lang="en-GB" sz="2000" b="1" dirty="0"/>
            </a:br>
            <a:r>
              <a:rPr lang="en-GB" sz="2000" dirty="0" err="1"/>
              <a:t>ein</a:t>
            </a:r>
            <a:r>
              <a:rPr lang="en-GB" sz="2000" dirty="0"/>
              <a:t> </a:t>
            </a:r>
            <a:r>
              <a:rPr lang="en-GB" sz="2000" dirty="0" err="1"/>
              <a:t>Gedicht</a:t>
            </a:r>
            <a:r>
              <a:rPr lang="en-GB" sz="2000" dirty="0"/>
              <a:t> von Bertolt Brecht</a:t>
            </a:r>
          </a:p>
        </p:txBody>
      </p:sp>
      <p:pic>
        <p:nvPicPr>
          <p:cNvPr id="7" name="Picture 6" descr="A stone archway with a view of the water&#10;&#10;Description automatically generated with medium confidence">
            <a:extLst>
              <a:ext uri="{FF2B5EF4-FFF2-40B4-BE49-F238E27FC236}">
                <a16:creationId xmlns:a16="http://schemas.microsoft.com/office/drawing/2014/main" id="{3A63173C-15DE-4341-9936-539A74F2A75C}"/>
              </a:ext>
            </a:extLst>
          </p:cNvPr>
          <p:cNvPicPr>
            <a:picLocks noChangeAspect="1"/>
          </p:cNvPicPr>
          <p:nvPr/>
        </p:nvPicPr>
        <p:blipFill rotWithShape="1">
          <a:blip r:embed="rId3">
            <a:extLst>
              <a:ext uri="{28A0092B-C50C-407E-A947-70E740481C1C}">
                <a14:useLocalDpi xmlns:a14="http://schemas.microsoft.com/office/drawing/2010/main" val="0"/>
              </a:ext>
            </a:extLst>
          </a:blip>
          <a:srcRect l="35304" t="7552" r="5348" b="34028"/>
          <a:stretch/>
        </p:blipFill>
        <p:spPr>
          <a:xfrm>
            <a:off x="9054963" y="1990091"/>
            <a:ext cx="2061708" cy="3548746"/>
          </a:xfrm>
          <a:prstGeom prst="rect">
            <a:avLst/>
          </a:prstGeom>
        </p:spPr>
      </p:pic>
    </p:spTree>
    <p:extLst>
      <p:ext uri="{BB962C8B-B14F-4D97-AF65-F5344CB8AC3E}">
        <p14:creationId xmlns:p14="http://schemas.microsoft.com/office/powerpoint/2010/main" val="437522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a:extLst>
              <a:ext uri="{FF2B5EF4-FFF2-40B4-BE49-F238E27FC236}">
                <a16:creationId xmlns:a16="http://schemas.microsoft.com/office/drawing/2014/main" id="{7877A1AB-3A83-4581-A6DC-D7B49D52A8CA}"/>
              </a:ext>
            </a:extLst>
          </p:cNvPr>
          <p:cNvSpPr/>
          <p:nvPr/>
        </p:nvSpPr>
        <p:spPr>
          <a:xfrm>
            <a:off x="9576262" y="247046"/>
            <a:ext cx="2381066" cy="400919"/>
          </a:xfrm>
          <a:prstGeom prst="roundRect">
            <a:avLst/>
          </a:prstGeom>
          <a:solidFill>
            <a:schemeClr val="accent4">
              <a:lumMod val="75000"/>
            </a:schemeClr>
          </a:solidFill>
          <a:ln w="127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F0302020204030204"/>
                <a:ea typeface="+mn-ea"/>
                <a:cs typeface="+mn-cs"/>
              </a:rPr>
              <a:t>lesen</a:t>
            </a:r>
            <a:r>
              <a:rPr kumimoji="0" lang="en-GB" sz="2000" b="1" i="0" u="none" strike="noStrike" kern="0" cap="none" spc="0" normalizeH="0" baseline="0" noProof="0" dirty="0">
                <a:ln>
                  <a:noFill/>
                </a:ln>
                <a:effectLst/>
                <a:uLnTx/>
                <a:uFillTx/>
                <a:latin typeface="Century Gothic" panose="020F0302020204030204"/>
                <a:ea typeface="+mn-ea"/>
                <a:cs typeface="+mn-cs"/>
              </a:rPr>
              <a:t> / </a:t>
            </a:r>
            <a:r>
              <a:rPr kumimoji="0" lang="en-GB" sz="2000" b="1" i="0" u="none" strike="noStrike" kern="0" cap="none" spc="0" normalizeH="0" baseline="0" noProof="0" dirty="0" err="1">
                <a:ln>
                  <a:noFill/>
                </a:ln>
                <a:effectLst/>
                <a:uLnTx/>
                <a:uFillTx/>
                <a:latin typeface="Century Gothic" panose="020F0302020204030204"/>
                <a:ea typeface="+mn-ea"/>
                <a:cs typeface="+mn-cs"/>
              </a:rPr>
              <a:t>sprechen</a:t>
            </a:r>
            <a:endParaRPr kumimoji="0" lang="en-GB" sz="2000" b="1" i="0" u="none" strike="noStrike" kern="0" cap="none" spc="0" normalizeH="0" baseline="0" noProof="0" dirty="0">
              <a:ln>
                <a:noFill/>
              </a:ln>
              <a:effectLst/>
              <a:uLnTx/>
              <a:uFillTx/>
              <a:latin typeface="Century Gothic" panose="020F0302020204030204"/>
              <a:ea typeface="+mn-ea"/>
              <a:cs typeface="+mn-cs"/>
            </a:endParaRPr>
          </a:p>
        </p:txBody>
      </p:sp>
      <p:sp>
        <p:nvSpPr>
          <p:cNvPr id="3" name="Title 2">
            <a:extLst>
              <a:ext uri="{FF2B5EF4-FFF2-40B4-BE49-F238E27FC236}">
                <a16:creationId xmlns:a16="http://schemas.microsoft.com/office/drawing/2014/main" id="{CE665DB5-5EC1-41EF-BAAA-D5E6FC9B42BC}"/>
              </a:ext>
            </a:extLst>
          </p:cNvPr>
          <p:cNvSpPr>
            <a:spLocks noGrp="1"/>
          </p:cNvSpPr>
          <p:nvPr>
            <p:ph type="title"/>
          </p:nvPr>
        </p:nvSpPr>
        <p:spPr/>
        <p:txBody>
          <a:bodyPr>
            <a:normAutofit/>
          </a:bodyPr>
          <a:lstStyle/>
          <a:p>
            <a:r>
              <a:rPr lang="en-GB" sz="2800" dirty="0" err="1"/>
              <a:t>Phonetik</a:t>
            </a:r>
            <a:r>
              <a:rPr lang="en-GB" sz="2800" dirty="0"/>
              <a:t> - </a:t>
            </a:r>
            <a:r>
              <a:rPr lang="en-GB" sz="2800" dirty="0" err="1"/>
              <a:t>Kalendar</a:t>
            </a:r>
            <a:endParaRPr lang="en-GB" sz="2800" dirty="0"/>
          </a:p>
        </p:txBody>
      </p:sp>
      <p:sp>
        <p:nvSpPr>
          <p:cNvPr id="5" name="TextBox 4">
            <a:extLst>
              <a:ext uri="{FF2B5EF4-FFF2-40B4-BE49-F238E27FC236}">
                <a16:creationId xmlns:a16="http://schemas.microsoft.com/office/drawing/2014/main" id="{555C9ADE-FC23-47CE-AAF6-CC3462FCD550}"/>
              </a:ext>
            </a:extLst>
          </p:cNvPr>
          <p:cNvSpPr txBox="1"/>
          <p:nvPr/>
        </p:nvSpPr>
        <p:spPr>
          <a:xfrm>
            <a:off x="165009" y="1262653"/>
            <a:ext cx="556389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Wie </a:t>
            </a:r>
            <a:r>
              <a:rPr kumimoji="0" lang="en-US" sz="2400" b="0" i="0" u="none" strike="noStrike" kern="0" cap="none" spc="0" normalizeH="0" baseline="0" noProof="0" dirty="0" err="1">
                <a:ln>
                  <a:noFill/>
                </a:ln>
                <a:effectLst/>
                <a:uLnTx/>
                <a:uFillTx/>
              </a:rPr>
              <a:t>heißen</a:t>
            </a:r>
            <a:r>
              <a:rPr kumimoji="0" lang="en-US" sz="2400" b="0" i="0" u="none" strike="noStrike" kern="0" cap="none" spc="0" normalizeH="0" baseline="0" noProof="0" dirty="0">
                <a:ln>
                  <a:noFill/>
                </a:ln>
                <a:effectLst/>
                <a:uLnTx/>
                <a:uFillTx/>
              </a:rPr>
              <a:t> die </a:t>
            </a:r>
            <a:r>
              <a:rPr kumimoji="0" lang="en-US" sz="2400" b="0" i="0" u="none" strike="noStrike" kern="0" cap="none" spc="0" normalizeH="0" baseline="0" noProof="0" dirty="0" err="1">
                <a:ln>
                  <a:noFill/>
                </a:ln>
                <a:effectLst/>
                <a:uLnTx/>
                <a:uFillTx/>
              </a:rPr>
              <a:t>Monate</a:t>
            </a:r>
            <a:r>
              <a:rPr kumimoji="0" lang="en-US" sz="2400" b="0" i="0" u="none" strike="noStrike" kern="0" cap="none" spc="0" normalizeH="0" baseline="0" noProof="0" dirty="0">
                <a:ln>
                  <a:noFill/>
                </a:ln>
                <a:effectLst/>
                <a:uLnTx/>
                <a:uFillTx/>
              </a:rPr>
              <a:t>?</a:t>
            </a:r>
          </a:p>
        </p:txBody>
      </p:sp>
      <p:sp>
        <p:nvSpPr>
          <p:cNvPr id="6" name="Rectangle 2" descr="rectangle that moves down the slide to show the 60 second timer">
            <a:extLst>
              <a:ext uri="{FF2B5EF4-FFF2-40B4-BE49-F238E27FC236}">
                <a16:creationId xmlns:a16="http://schemas.microsoft.com/office/drawing/2014/main" id="{6781FC68-0CE5-492C-B9EF-308B659BD308}"/>
              </a:ext>
            </a:extLst>
          </p:cNvPr>
          <p:cNvSpPr>
            <a:spLocks noChangeArrowheads="1"/>
          </p:cNvSpPr>
          <p:nvPr/>
        </p:nvSpPr>
        <p:spPr bwMode="auto">
          <a:xfrm>
            <a:off x="10111959" y="1332886"/>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endParaRPr>
          </a:p>
        </p:txBody>
      </p:sp>
      <p:sp>
        <p:nvSpPr>
          <p:cNvPr id="7" name="Rectangle 3" descr="rectangle for timer">
            <a:extLst>
              <a:ext uri="{FF2B5EF4-FFF2-40B4-BE49-F238E27FC236}">
                <a16:creationId xmlns:a16="http://schemas.microsoft.com/office/drawing/2014/main" id="{56764487-3CA4-46C0-8B13-6F271A8BF6C2}"/>
              </a:ext>
            </a:extLst>
          </p:cNvPr>
          <p:cNvSpPr>
            <a:spLocks noChangeArrowheads="1"/>
          </p:cNvSpPr>
          <p:nvPr/>
        </p:nvSpPr>
        <p:spPr bwMode="auto">
          <a:xfrm>
            <a:off x="10109593" y="1332884"/>
            <a:ext cx="503528" cy="4156259"/>
          </a:xfrm>
          <a:prstGeom prst="rect">
            <a:avLst/>
          </a:prstGeom>
          <a:solidFill>
            <a:srgbClr val="FFC000">
              <a:lumMod val="60000"/>
              <a:lumOff val="40000"/>
            </a:srgbClr>
          </a:soli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8" name="Line 7" descr="top line for timer, 60 seconds">
            <a:extLst>
              <a:ext uri="{FF2B5EF4-FFF2-40B4-BE49-F238E27FC236}">
                <a16:creationId xmlns:a16="http://schemas.microsoft.com/office/drawing/2014/main" id="{AFAB002B-158A-402E-BA89-ED83C2627868}"/>
              </a:ext>
            </a:extLst>
          </p:cNvPr>
          <p:cNvSpPr>
            <a:spLocks noChangeShapeType="1"/>
          </p:cNvSpPr>
          <p:nvPr/>
        </p:nvSpPr>
        <p:spPr bwMode="auto">
          <a:xfrm>
            <a:off x="10820020" y="1321458"/>
            <a:ext cx="216791" cy="0"/>
          </a:xfrm>
          <a:prstGeom prst="line">
            <a:avLst/>
          </a:prstGeom>
          <a:noFill/>
          <a:ln w="28575">
            <a:no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effectLst/>
              <a:uLnTx/>
              <a:uFillTx/>
            </a:endParaRPr>
          </a:p>
        </p:txBody>
      </p:sp>
      <p:sp>
        <p:nvSpPr>
          <p:cNvPr id="9" name="Text Box 12">
            <a:extLst>
              <a:ext uri="{FF2B5EF4-FFF2-40B4-BE49-F238E27FC236}">
                <a16:creationId xmlns:a16="http://schemas.microsoft.com/office/drawing/2014/main" id="{721DECBA-06B8-48F2-B508-677C38EF59CD}"/>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Century Gothic" panose="020B0502020202020204" pitchFamily="34" charset="0"/>
              </a:rPr>
              <a:t>60</a:t>
            </a:r>
          </a:p>
        </p:txBody>
      </p:sp>
      <p:sp>
        <p:nvSpPr>
          <p:cNvPr id="10" name="Line 4" descr="line to show the length of 60 seconds">
            <a:extLst>
              <a:ext uri="{FF2B5EF4-FFF2-40B4-BE49-F238E27FC236}">
                <a16:creationId xmlns:a16="http://schemas.microsoft.com/office/drawing/2014/main" id="{96557F9E-01C3-4D2E-A878-20C8E6F413D7}"/>
              </a:ext>
            </a:extLst>
          </p:cNvPr>
          <p:cNvSpPr>
            <a:spLocks noChangeShapeType="1"/>
          </p:cNvSpPr>
          <p:nvPr/>
        </p:nvSpPr>
        <p:spPr bwMode="auto">
          <a:xfrm>
            <a:off x="10795332" y="1321458"/>
            <a:ext cx="0" cy="415625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effectLst/>
              <a:uLnTx/>
              <a:uFillTx/>
            </a:endParaRPr>
          </a:p>
        </p:txBody>
      </p:sp>
      <p:sp>
        <p:nvSpPr>
          <p:cNvPr id="11" name="Text Box 10">
            <a:extLst>
              <a:ext uri="{FF2B5EF4-FFF2-40B4-BE49-F238E27FC236}">
                <a16:creationId xmlns:a16="http://schemas.microsoft.com/office/drawing/2014/main" id="{8CE74823-9D2A-45C9-8928-23981BF1C734}"/>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latin typeface="Century Gothic" panose="020B0502020202020204" pitchFamily="34" charset="0"/>
              </a:rPr>
              <a:t>Sekunden</a:t>
            </a:r>
            <a:endParaRPr lang="en-GB" b="1" dirty="0">
              <a:latin typeface="Century Gothic" panose="020B0502020202020204" pitchFamily="34" charset="0"/>
            </a:endParaRPr>
          </a:p>
        </p:txBody>
      </p:sp>
      <p:sp>
        <p:nvSpPr>
          <p:cNvPr id="12" name="Line 9" descr="bottom line for timer, 0 seconds">
            <a:extLst>
              <a:ext uri="{FF2B5EF4-FFF2-40B4-BE49-F238E27FC236}">
                <a16:creationId xmlns:a16="http://schemas.microsoft.com/office/drawing/2014/main" id="{73D756C3-8AD7-4709-8201-BFC86D8CA83A}"/>
              </a:ext>
            </a:extLst>
          </p:cNvPr>
          <p:cNvSpPr>
            <a:spLocks noChangeShapeType="1"/>
          </p:cNvSpPr>
          <p:nvPr/>
        </p:nvSpPr>
        <p:spPr bwMode="auto">
          <a:xfrm>
            <a:off x="10795332" y="5477717"/>
            <a:ext cx="216791" cy="0"/>
          </a:xfrm>
          <a:prstGeom prst="line">
            <a:avLst/>
          </a:prstGeom>
          <a:noFill/>
          <a:ln w="28575">
            <a:no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effectLst/>
              <a:uLnTx/>
              <a:uFillTx/>
            </a:endParaRPr>
          </a:p>
        </p:txBody>
      </p:sp>
      <p:sp>
        <p:nvSpPr>
          <p:cNvPr id="13" name="Text Box 14">
            <a:extLst>
              <a:ext uri="{FF2B5EF4-FFF2-40B4-BE49-F238E27FC236}">
                <a16:creationId xmlns:a16="http://schemas.microsoft.com/office/drawing/2014/main" id="{FC460B35-AF69-456F-BBA2-760C658EA43A}"/>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EDBE5416-8A85-4EDC-93DE-415636766AC1}"/>
              </a:ext>
            </a:extLst>
          </p:cNvPr>
          <p:cNvSpPr/>
          <p:nvPr/>
        </p:nvSpPr>
        <p:spPr>
          <a:xfrm>
            <a:off x="9958365" y="5520139"/>
            <a:ext cx="745068" cy="76587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874B66D0-4909-4592-BBCB-DDCCD988C088}"/>
              </a:ext>
            </a:extLst>
          </p:cNvPr>
          <p:cNvSpPr>
            <a:spLocks noChangeArrowheads="1"/>
          </p:cNvSpPr>
          <p:nvPr/>
        </p:nvSpPr>
        <p:spPr bwMode="auto">
          <a:xfrm>
            <a:off x="9848695" y="5708137"/>
            <a:ext cx="1058732" cy="382082"/>
          </a:xfrm>
          <a:prstGeom prst="actionButtonBlank">
            <a:avLst/>
          </a:prstGeom>
          <a:solidFill>
            <a:schemeClr val="tx1"/>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entury Gothic" panose="020F0302020204030204"/>
                <a:ea typeface="+mn-ea"/>
                <a:cs typeface="+mn-cs"/>
              </a:rPr>
              <a:t>LOS!</a:t>
            </a:r>
          </a:p>
        </p:txBody>
      </p:sp>
      <p:sp>
        <p:nvSpPr>
          <p:cNvPr id="16" name="Rectangle 15">
            <a:hlinkClick r:id="" action="ppaction://noaction">
              <a:snd r:embed="rId3" name="Januar.wav"/>
            </a:hlinkClick>
            <a:extLst>
              <a:ext uri="{FF2B5EF4-FFF2-40B4-BE49-F238E27FC236}">
                <a16:creationId xmlns:a16="http://schemas.microsoft.com/office/drawing/2014/main" id="{30FBACA6-2F1F-43CF-969C-8B2146490FF6}"/>
              </a:ext>
            </a:extLst>
          </p:cNvPr>
          <p:cNvSpPr/>
          <p:nvPr/>
        </p:nvSpPr>
        <p:spPr>
          <a:xfrm>
            <a:off x="979769" y="1829694"/>
            <a:ext cx="1967186" cy="640761"/>
          </a:xfrm>
          <a:prstGeom prst="rect">
            <a:avLst/>
          </a:prstGeom>
          <a:solidFill>
            <a:srgbClr val="4472C4">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prstClr val="white"/>
                </a:solidFill>
                <a:effectLst/>
                <a:uLnTx/>
                <a:uFillTx/>
                <a:latin typeface="Century Gothic" panose="020F0302020204030204"/>
                <a:ea typeface="+mn-ea"/>
                <a:cs typeface="+mn-cs"/>
              </a:rPr>
              <a:t>Januar</a:t>
            </a:r>
            <a:endPar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ectangle 16">
            <a:hlinkClick r:id="" action="ppaction://noaction">
              <a:snd r:embed="rId4" name="Februar.wav"/>
            </a:hlinkClick>
            <a:extLst>
              <a:ext uri="{FF2B5EF4-FFF2-40B4-BE49-F238E27FC236}">
                <a16:creationId xmlns:a16="http://schemas.microsoft.com/office/drawing/2014/main" id="{25608ECD-48CA-42C6-BAAD-7903D751C596}"/>
              </a:ext>
            </a:extLst>
          </p:cNvPr>
          <p:cNvSpPr/>
          <p:nvPr/>
        </p:nvSpPr>
        <p:spPr>
          <a:xfrm>
            <a:off x="3024225" y="1839505"/>
            <a:ext cx="1967186" cy="640761"/>
          </a:xfrm>
          <a:prstGeom prst="rect">
            <a:avLst/>
          </a:prstGeom>
          <a:solidFill>
            <a:srgbClr val="00B0F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F _ _ _ _ _ _</a:t>
            </a:r>
          </a:p>
        </p:txBody>
      </p:sp>
      <p:sp>
        <p:nvSpPr>
          <p:cNvPr id="18" name="Rectangle 17">
            <a:hlinkClick r:id="" action="ppaction://noaction">
              <a:snd r:embed="rId5" name="Marz.wav"/>
            </a:hlinkClick>
            <a:extLst>
              <a:ext uri="{FF2B5EF4-FFF2-40B4-BE49-F238E27FC236}">
                <a16:creationId xmlns:a16="http://schemas.microsoft.com/office/drawing/2014/main" id="{84480C34-640E-42A3-A733-E1B715B5A61F}"/>
              </a:ext>
            </a:extLst>
          </p:cNvPr>
          <p:cNvSpPr/>
          <p:nvPr/>
        </p:nvSpPr>
        <p:spPr>
          <a:xfrm>
            <a:off x="5029186" y="1826337"/>
            <a:ext cx="1967186" cy="640761"/>
          </a:xfrm>
          <a:prstGeom prst="rect">
            <a:avLst/>
          </a:prstGeom>
          <a:solidFill>
            <a:srgbClr val="92D05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_ _ _ _</a:t>
            </a:r>
          </a:p>
        </p:txBody>
      </p:sp>
      <p:sp>
        <p:nvSpPr>
          <p:cNvPr id="19" name="Rectangle 18">
            <a:hlinkClick r:id="" action="ppaction://noaction">
              <a:snd r:embed="rId6" name="April.wav"/>
            </a:hlinkClick>
            <a:extLst>
              <a:ext uri="{FF2B5EF4-FFF2-40B4-BE49-F238E27FC236}">
                <a16:creationId xmlns:a16="http://schemas.microsoft.com/office/drawing/2014/main" id="{4D965464-0EAC-4D0B-8CD6-2C7C31C62503}"/>
              </a:ext>
            </a:extLst>
          </p:cNvPr>
          <p:cNvSpPr/>
          <p:nvPr/>
        </p:nvSpPr>
        <p:spPr>
          <a:xfrm>
            <a:off x="7055572" y="1821965"/>
            <a:ext cx="1967186" cy="640761"/>
          </a:xfrm>
          <a:prstGeom prst="rect">
            <a:avLst/>
          </a:prstGeom>
          <a:solidFill>
            <a:srgbClr val="7030A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April</a:t>
            </a:r>
          </a:p>
        </p:txBody>
      </p:sp>
      <p:sp>
        <p:nvSpPr>
          <p:cNvPr id="20" name="Rectangle 19">
            <a:hlinkClick r:id="" action="ppaction://noaction">
              <a:snd r:embed="rId7" name="Mai.wav"/>
            </a:hlinkClick>
            <a:extLst>
              <a:ext uri="{FF2B5EF4-FFF2-40B4-BE49-F238E27FC236}">
                <a16:creationId xmlns:a16="http://schemas.microsoft.com/office/drawing/2014/main" id="{DA2AE5BA-91F2-429A-870F-44436152D5FD}"/>
              </a:ext>
            </a:extLst>
          </p:cNvPr>
          <p:cNvSpPr/>
          <p:nvPr/>
        </p:nvSpPr>
        <p:spPr>
          <a:xfrm>
            <a:off x="979769" y="3335469"/>
            <a:ext cx="1967186" cy="640761"/>
          </a:xfrm>
          <a:prstGeom prst="rect">
            <a:avLst/>
          </a:prstGeom>
          <a:solidFill>
            <a:srgbClr val="00B05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M _ _</a:t>
            </a:r>
          </a:p>
        </p:txBody>
      </p:sp>
      <p:sp>
        <p:nvSpPr>
          <p:cNvPr id="21" name="Rectangle 20">
            <a:hlinkClick r:id="" action="ppaction://noaction">
              <a:snd r:embed="rId8" name="Juni.wav"/>
            </a:hlinkClick>
            <a:extLst>
              <a:ext uri="{FF2B5EF4-FFF2-40B4-BE49-F238E27FC236}">
                <a16:creationId xmlns:a16="http://schemas.microsoft.com/office/drawing/2014/main" id="{25240DE8-599E-49A1-B244-4D5385F33C34}"/>
              </a:ext>
            </a:extLst>
          </p:cNvPr>
          <p:cNvSpPr/>
          <p:nvPr/>
        </p:nvSpPr>
        <p:spPr>
          <a:xfrm>
            <a:off x="3006969" y="3332113"/>
            <a:ext cx="1967186" cy="640761"/>
          </a:xfrm>
          <a:prstGeom prst="rect">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J _ _ _</a:t>
            </a:r>
          </a:p>
        </p:txBody>
      </p:sp>
      <p:sp>
        <p:nvSpPr>
          <p:cNvPr id="22" name="Rectangle 21">
            <a:hlinkClick r:id="" action="ppaction://noaction">
              <a:snd r:embed="rId9" name="Juli.wav"/>
            </a:hlinkClick>
            <a:extLst>
              <a:ext uri="{FF2B5EF4-FFF2-40B4-BE49-F238E27FC236}">
                <a16:creationId xmlns:a16="http://schemas.microsoft.com/office/drawing/2014/main" id="{E41F4845-F46A-466C-A43F-E88899ED9621}"/>
              </a:ext>
            </a:extLst>
          </p:cNvPr>
          <p:cNvSpPr/>
          <p:nvPr/>
        </p:nvSpPr>
        <p:spPr>
          <a:xfrm>
            <a:off x="5029186" y="3332112"/>
            <a:ext cx="1967186" cy="640761"/>
          </a:xfrm>
          <a:prstGeom prst="rect">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_ _ _ _</a:t>
            </a:r>
          </a:p>
        </p:txBody>
      </p:sp>
      <p:sp>
        <p:nvSpPr>
          <p:cNvPr id="23" name="Rectangle 22">
            <a:hlinkClick r:id="" action="ppaction://noaction">
              <a:snd r:embed="rId10" name="August.wav"/>
            </a:hlinkClick>
            <a:extLst>
              <a:ext uri="{FF2B5EF4-FFF2-40B4-BE49-F238E27FC236}">
                <a16:creationId xmlns:a16="http://schemas.microsoft.com/office/drawing/2014/main" id="{BEB9FBD4-D3C4-45F5-BC9F-E5D273ADC8EC}"/>
              </a:ext>
            </a:extLst>
          </p:cNvPr>
          <p:cNvSpPr/>
          <p:nvPr/>
        </p:nvSpPr>
        <p:spPr>
          <a:xfrm>
            <a:off x="7055572" y="3327740"/>
            <a:ext cx="1967186" cy="640761"/>
          </a:xfrm>
          <a:prstGeom prst="rect">
            <a:avLst/>
          </a:prstGeom>
          <a:solidFill>
            <a:srgbClr val="FF0066"/>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Century Gothic" panose="020F0302020204030204"/>
                <a:ea typeface="+mn-ea"/>
                <a:cs typeface="+mn-cs"/>
              </a:rPr>
              <a:t>_ _ _ _ _ _</a:t>
            </a:r>
          </a:p>
        </p:txBody>
      </p:sp>
      <p:sp>
        <p:nvSpPr>
          <p:cNvPr id="24" name="Rectangle 23">
            <a:hlinkClick r:id="" action="ppaction://noaction">
              <a:snd r:embed="rId11" name="September.wav"/>
            </a:hlinkClick>
            <a:extLst>
              <a:ext uri="{FF2B5EF4-FFF2-40B4-BE49-F238E27FC236}">
                <a16:creationId xmlns:a16="http://schemas.microsoft.com/office/drawing/2014/main" id="{2FCE119F-F29F-495E-9A68-37EB0EE04B7D}"/>
              </a:ext>
            </a:extLst>
          </p:cNvPr>
          <p:cNvSpPr/>
          <p:nvPr/>
        </p:nvSpPr>
        <p:spPr>
          <a:xfrm>
            <a:off x="979769" y="4849433"/>
            <a:ext cx="1967186" cy="640761"/>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September</a:t>
            </a:r>
          </a:p>
        </p:txBody>
      </p:sp>
      <p:sp>
        <p:nvSpPr>
          <p:cNvPr id="25" name="Rectangle 24">
            <a:hlinkClick r:id="" action="ppaction://noaction">
              <a:snd r:embed="rId12" name="Oktober.wav"/>
            </a:hlinkClick>
            <a:extLst>
              <a:ext uri="{FF2B5EF4-FFF2-40B4-BE49-F238E27FC236}">
                <a16:creationId xmlns:a16="http://schemas.microsoft.com/office/drawing/2014/main" id="{D2F89C5A-C00C-4EF6-BC29-F9707DBA0E04}"/>
              </a:ext>
            </a:extLst>
          </p:cNvPr>
          <p:cNvSpPr/>
          <p:nvPr/>
        </p:nvSpPr>
        <p:spPr>
          <a:xfrm>
            <a:off x="3006969" y="4856739"/>
            <a:ext cx="1967186" cy="640761"/>
          </a:xfrm>
          <a:prstGeom prst="rect">
            <a:avLst/>
          </a:prstGeom>
          <a:solidFill>
            <a:srgbClr val="C0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prstClr val="white"/>
                </a:solidFill>
                <a:effectLst/>
                <a:uLnTx/>
                <a:uFillTx/>
                <a:latin typeface="Century Gothic" panose="020F0302020204030204"/>
                <a:ea typeface="+mn-ea"/>
                <a:cs typeface="+mn-cs"/>
              </a:rPr>
              <a:t>Oktober</a:t>
            </a:r>
            <a:endPar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25">
            <a:hlinkClick r:id="" action="ppaction://noaction">
              <a:snd r:embed="rId13" name="November.wav"/>
            </a:hlinkClick>
            <a:extLst>
              <a:ext uri="{FF2B5EF4-FFF2-40B4-BE49-F238E27FC236}">
                <a16:creationId xmlns:a16="http://schemas.microsoft.com/office/drawing/2014/main" id="{A8655F3A-507B-41F8-90C8-C8B2B85366F1}"/>
              </a:ext>
            </a:extLst>
          </p:cNvPr>
          <p:cNvSpPr/>
          <p:nvPr/>
        </p:nvSpPr>
        <p:spPr>
          <a:xfrm>
            <a:off x="5029186" y="4846076"/>
            <a:ext cx="1967186" cy="640761"/>
          </a:xfrm>
          <a:prstGeom prst="rect">
            <a:avLst/>
          </a:prstGeom>
          <a:solidFill>
            <a:srgbClr val="DAA52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prstClr val="white"/>
                </a:solidFill>
                <a:effectLst/>
                <a:uLnTx/>
                <a:uFillTx/>
                <a:latin typeface="Century Gothic" panose="020F0302020204030204"/>
                <a:ea typeface="+mn-ea"/>
                <a:cs typeface="+mn-cs"/>
              </a:rPr>
              <a:t>November</a:t>
            </a:r>
          </a:p>
        </p:txBody>
      </p:sp>
      <p:sp>
        <p:nvSpPr>
          <p:cNvPr id="27" name="Rectangle 26">
            <a:hlinkClick r:id="" action="ppaction://noaction">
              <a:snd r:embed="rId14" name="Dezember.wav"/>
            </a:hlinkClick>
            <a:extLst>
              <a:ext uri="{FF2B5EF4-FFF2-40B4-BE49-F238E27FC236}">
                <a16:creationId xmlns:a16="http://schemas.microsoft.com/office/drawing/2014/main" id="{4D4ACD51-6E6D-40D4-AF49-5850E55BFD0A}"/>
              </a:ext>
            </a:extLst>
          </p:cNvPr>
          <p:cNvSpPr/>
          <p:nvPr/>
        </p:nvSpPr>
        <p:spPr>
          <a:xfrm>
            <a:off x="7055572" y="4853134"/>
            <a:ext cx="1967186" cy="640761"/>
          </a:xfrm>
          <a:prstGeom prst="rect">
            <a:avLst/>
          </a:prstGeom>
          <a:solidFill>
            <a:srgbClr val="0070C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_ _ _ _ _ _ _ _</a:t>
            </a:r>
          </a:p>
        </p:txBody>
      </p:sp>
      <p:sp>
        <p:nvSpPr>
          <p:cNvPr id="28" name="TextBox 27">
            <a:extLst>
              <a:ext uri="{FF2B5EF4-FFF2-40B4-BE49-F238E27FC236}">
                <a16:creationId xmlns:a16="http://schemas.microsoft.com/office/drawing/2014/main" id="{39DF67DD-7ADC-4154-A347-B2EDF3925FE8}"/>
              </a:ext>
            </a:extLst>
          </p:cNvPr>
          <p:cNvSpPr txBox="1"/>
          <p:nvPr/>
        </p:nvSpPr>
        <p:spPr>
          <a:xfrm>
            <a:off x="979769" y="2470455"/>
            <a:ext cx="1967186"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erste</a:t>
            </a:r>
            <a:endParaRPr kumimoji="0" lang="en-GB" sz="2400" b="0" i="0" u="none" strike="noStrike" kern="0" cap="none" spc="0" normalizeH="0" baseline="0" noProof="0" dirty="0">
              <a:ln>
                <a:noFill/>
              </a:ln>
              <a:effectLst/>
              <a:uLnTx/>
              <a:uFillTx/>
            </a:endParaRPr>
          </a:p>
        </p:txBody>
      </p:sp>
      <p:sp>
        <p:nvSpPr>
          <p:cNvPr id="29" name="TextBox 28">
            <a:extLst>
              <a:ext uri="{FF2B5EF4-FFF2-40B4-BE49-F238E27FC236}">
                <a16:creationId xmlns:a16="http://schemas.microsoft.com/office/drawing/2014/main" id="{C692A456-FFB6-4C4A-9EAE-A14365F0A026}"/>
              </a:ext>
            </a:extLst>
          </p:cNvPr>
          <p:cNvSpPr txBox="1"/>
          <p:nvPr/>
        </p:nvSpPr>
        <p:spPr>
          <a:xfrm>
            <a:off x="3037313" y="2471994"/>
            <a:ext cx="1967186"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zweite</a:t>
            </a:r>
            <a:endParaRPr kumimoji="0" lang="en-GB" sz="2400" b="0" i="0" u="none" strike="noStrike" kern="0" cap="none" spc="0" normalizeH="0" baseline="0" noProof="0" dirty="0">
              <a:ln>
                <a:noFill/>
              </a:ln>
              <a:effectLst/>
              <a:uLnTx/>
              <a:uFillTx/>
            </a:endParaRPr>
          </a:p>
        </p:txBody>
      </p:sp>
      <p:sp>
        <p:nvSpPr>
          <p:cNvPr id="30" name="TextBox 29">
            <a:extLst>
              <a:ext uri="{FF2B5EF4-FFF2-40B4-BE49-F238E27FC236}">
                <a16:creationId xmlns:a16="http://schemas.microsoft.com/office/drawing/2014/main" id="{C4073407-DC5C-42F7-B9EB-9FB7CFA26438}"/>
              </a:ext>
            </a:extLst>
          </p:cNvPr>
          <p:cNvSpPr txBox="1"/>
          <p:nvPr/>
        </p:nvSpPr>
        <p:spPr>
          <a:xfrm>
            <a:off x="5016098" y="2442034"/>
            <a:ext cx="1967186"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dritte</a:t>
            </a:r>
            <a:endParaRPr kumimoji="0" lang="en-GB" sz="2400" b="0" i="0" u="none" strike="noStrike" kern="0" cap="none" spc="0" normalizeH="0" baseline="0" noProof="0" dirty="0">
              <a:ln>
                <a:noFill/>
              </a:ln>
              <a:effectLst/>
              <a:uLnTx/>
              <a:uFillTx/>
            </a:endParaRPr>
          </a:p>
        </p:txBody>
      </p:sp>
      <p:sp>
        <p:nvSpPr>
          <p:cNvPr id="31" name="TextBox 30">
            <a:extLst>
              <a:ext uri="{FF2B5EF4-FFF2-40B4-BE49-F238E27FC236}">
                <a16:creationId xmlns:a16="http://schemas.microsoft.com/office/drawing/2014/main" id="{A3E39FA0-CC9A-49C5-8557-98EB47E68F8B}"/>
              </a:ext>
            </a:extLst>
          </p:cNvPr>
          <p:cNvSpPr txBox="1"/>
          <p:nvPr/>
        </p:nvSpPr>
        <p:spPr>
          <a:xfrm>
            <a:off x="7078531" y="2480266"/>
            <a:ext cx="1967186"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vierte</a:t>
            </a:r>
            <a:endParaRPr kumimoji="0" lang="en-GB" sz="2400" b="0" i="0" u="none" strike="noStrike" kern="0" cap="none" spc="0" normalizeH="0" baseline="0" noProof="0" dirty="0">
              <a:ln>
                <a:noFill/>
              </a:ln>
              <a:effectLst/>
              <a:uLnTx/>
              <a:uFillTx/>
            </a:endParaRPr>
          </a:p>
        </p:txBody>
      </p:sp>
      <p:sp>
        <p:nvSpPr>
          <p:cNvPr id="32" name="TextBox 31">
            <a:extLst>
              <a:ext uri="{FF2B5EF4-FFF2-40B4-BE49-F238E27FC236}">
                <a16:creationId xmlns:a16="http://schemas.microsoft.com/office/drawing/2014/main" id="{F68F821B-28B3-4C70-9C36-E9A9F024DAF1}"/>
              </a:ext>
            </a:extLst>
          </p:cNvPr>
          <p:cNvSpPr txBox="1"/>
          <p:nvPr/>
        </p:nvSpPr>
        <p:spPr>
          <a:xfrm>
            <a:off x="991548" y="3991220"/>
            <a:ext cx="1967186"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fünfte</a:t>
            </a:r>
            <a:endParaRPr kumimoji="0" lang="en-GB" sz="2400" b="0" i="0" u="none" strike="noStrike" kern="0" cap="none" spc="0" normalizeH="0" baseline="0" noProof="0" dirty="0">
              <a:ln>
                <a:noFill/>
              </a:ln>
              <a:effectLst/>
              <a:uLnTx/>
              <a:uFillTx/>
            </a:endParaRPr>
          </a:p>
        </p:txBody>
      </p:sp>
      <p:sp>
        <p:nvSpPr>
          <p:cNvPr id="33" name="TextBox 32">
            <a:extLst>
              <a:ext uri="{FF2B5EF4-FFF2-40B4-BE49-F238E27FC236}">
                <a16:creationId xmlns:a16="http://schemas.microsoft.com/office/drawing/2014/main" id="{C6362E83-1173-4B89-9479-29EF10E7C47E}"/>
              </a:ext>
            </a:extLst>
          </p:cNvPr>
          <p:cNvSpPr txBox="1"/>
          <p:nvPr/>
        </p:nvSpPr>
        <p:spPr>
          <a:xfrm>
            <a:off x="3006969" y="4002598"/>
            <a:ext cx="1967186"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sechste</a:t>
            </a:r>
            <a:endParaRPr kumimoji="0" lang="en-GB" sz="2400" b="0" i="0" u="none" strike="noStrike" kern="0" cap="none" spc="0" normalizeH="0" baseline="0" noProof="0" dirty="0">
              <a:ln>
                <a:noFill/>
              </a:ln>
              <a:effectLst/>
              <a:uLnTx/>
              <a:uFillTx/>
            </a:endParaRPr>
          </a:p>
        </p:txBody>
      </p:sp>
      <p:sp>
        <p:nvSpPr>
          <p:cNvPr id="34" name="TextBox 33">
            <a:extLst>
              <a:ext uri="{FF2B5EF4-FFF2-40B4-BE49-F238E27FC236}">
                <a16:creationId xmlns:a16="http://schemas.microsoft.com/office/drawing/2014/main" id="{6A32EBC1-B7B6-42C6-AE15-1A01DE61CD7A}"/>
              </a:ext>
            </a:extLst>
          </p:cNvPr>
          <p:cNvSpPr txBox="1"/>
          <p:nvPr/>
        </p:nvSpPr>
        <p:spPr>
          <a:xfrm>
            <a:off x="5024458" y="3987832"/>
            <a:ext cx="1967186"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siebte</a:t>
            </a:r>
            <a:endParaRPr kumimoji="0" lang="en-GB" sz="2400" b="0" i="0" u="none" strike="noStrike" kern="0" cap="none" spc="0" normalizeH="0" baseline="0" noProof="0" dirty="0">
              <a:ln>
                <a:noFill/>
              </a:ln>
              <a:effectLst/>
              <a:uLnTx/>
              <a:uFillTx/>
            </a:endParaRPr>
          </a:p>
        </p:txBody>
      </p:sp>
      <p:sp>
        <p:nvSpPr>
          <p:cNvPr id="35" name="TextBox 34">
            <a:extLst>
              <a:ext uri="{FF2B5EF4-FFF2-40B4-BE49-F238E27FC236}">
                <a16:creationId xmlns:a16="http://schemas.microsoft.com/office/drawing/2014/main" id="{D01EC832-DDA5-44A5-A37F-839E4C56E45C}"/>
              </a:ext>
            </a:extLst>
          </p:cNvPr>
          <p:cNvSpPr txBox="1"/>
          <p:nvPr/>
        </p:nvSpPr>
        <p:spPr>
          <a:xfrm>
            <a:off x="7050619" y="4002598"/>
            <a:ext cx="1967186"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achte</a:t>
            </a:r>
            <a:endParaRPr kumimoji="0" lang="en-GB" sz="2400" b="0" i="0" u="none" strike="noStrike" kern="0" cap="none" spc="0" normalizeH="0" baseline="0" noProof="0" dirty="0">
              <a:ln>
                <a:noFill/>
              </a:ln>
              <a:effectLst/>
              <a:uLnTx/>
              <a:uFillTx/>
            </a:endParaRPr>
          </a:p>
        </p:txBody>
      </p:sp>
      <p:sp>
        <p:nvSpPr>
          <p:cNvPr id="36" name="TextBox 35">
            <a:extLst>
              <a:ext uri="{FF2B5EF4-FFF2-40B4-BE49-F238E27FC236}">
                <a16:creationId xmlns:a16="http://schemas.microsoft.com/office/drawing/2014/main" id="{15033073-ED7D-49A8-9F3D-7CE4509CE5F0}"/>
              </a:ext>
            </a:extLst>
          </p:cNvPr>
          <p:cNvSpPr txBox="1"/>
          <p:nvPr/>
        </p:nvSpPr>
        <p:spPr>
          <a:xfrm>
            <a:off x="991548" y="5502034"/>
            <a:ext cx="1967186"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neunte</a:t>
            </a:r>
            <a:endParaRPr kumimoji="0" lang="en-GB" sz="2400" b="0" i="0" u="none" strike="noStrike" kern="0" cap="none" spc="0" normalizeH="0" baseline="0" noProof="0" dirty="0">
              <a:ln>
                <a:noFill/>
              </a:ln>
              <a:effectLst/>
              <a:uLnTx/>
              <a:uFillTx/>
            </a:endParaRPr>
          </a:p>
        </p:txBody>
      </p:sp>
      <p:sp>
        <p:nvSpPr>
          <p:cNvPr id="37" name="TextBox 36">
            <a:extLst>
              <a:ext uri="{FF2B5EF4-FFF2-40B4-BE49-F238E27FC236}">
                <a16:creationId xmlns:a16="http://schemas.microsoft.com/office/drawing/2014/main" id="{0AA93694-9BB8-489A-A843-3585F76C1119}"/>
              </a:ext>
            </a:extLst>
          </p:cNvPr>
          <p:cNvSpPr txBox="1"/>
          <p:nvPr/>
        </p:nvSpPr>
        <p:spPr>
          <a:xfrm>
            <a:off x="3006969" y="5502034"/>
            <a:ext cx="1967186"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zehnte</a:t>
            </a:r>
            <a:endParaRPr kumimoji="0" lang="en-GB" sz="2400" b="0" i="0" u="none" strike="noStrike" kern="0" cap="none" spc="0" normalizeH="0" baseline="0" noProof="0" dirty="0">
              <a:ln>
                <a:noFill/>
              </a:ln>
              <a:effectLst/>
              <a:uLnTx/>
              <a:uFillTx/>
            </a:endParaRPr>
          </a:p>
        </p:txBody>
      </p:sp>
      <p:sp>
        <p:nvSpPr>
          <p:cNvPr id="38" name="TextBox 37">
            <a:extLst>
              <a:ext uri="{FF2B5EF4-FFF2-40B4-BE49-F238E27FC236}">
                <a16:creationId xmlns:a16="http://schemas.microsoft.com/office/drawing/2014/main" id="{4A658CC9-A959-4B4C-84CD-1F13EA9413C3}"/>
              </a:ext>
            </a:extLst>
          </p:cNvPr>
          <p:cNvSpPr txBox="1"/>
          <p:nvPr/>
        </p:nvSpPr>
        <p:spPr>
          <a:xfrm>
            <a:off x="5066189" y="5502034"/>
            <a:ext cx="1967186"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elfte</a:t>
            </a:r>
            <a:endParaRPr kumimoji="0" lang="en-GB" sz="2400" b="0" i="0" u="none" strike="noStrike" kern="0" cap="none" spc="0" normalizeH="0" baseline="0" noProof="0" dirty="0">
              <a:ln>
                <a:noFill/>
              </a:ln>
              <a:effectLst/>
              <a:uLnTx/>
              <a:uFillTx/>
            </a:endParaRPr>
          </a:p>
        </p:txBody>
      </p:sp>
      <p:sp>
        <p:nvSpPr>
          <p:cNvPr id="39" name="TextBox 38">
            <a:extLst>
              <a:ext uri="{FF2B5EF4-FFF2-40B4-BE49-F238E27FC236}">
                <a16:creationId xmlns:a16="http://schemas.microsoft.com/office/drawing/2014/main" id="{E2826B30-8511-4B2A-9DA6-207CABAA5DC6}"/>
              </a:ext>
            </a:extLst>
          </p:cNvPr>
          <p:cNvSpPr txBox="1"/>
          <p:nvPr/>
        </p:nvSpPr>
        <p:spPr>
          <a:xfrm>
            <a:off x="7050619" y="5497500"/>
            <a:ext cx="1967186"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zwölfte</a:t>
            </a:r>
            <a:endParaRPr kumimoji="0" lang="en-GB" sz="2400" b="0" i="0" u="none" strike="noStrike" kern="0" cap="none" spc="0" normalizeH="0" baseline="0" noProof="0" dirty="0">
              <a:ln>
                <a:noFill/>
              </a:ln>
              <a:effectLst/>
              <a:uLnTx/>
              <a:uFillTx/>
            </a:endParaRPr>
          </a:p>
        </p:txBody>
      </p:sp>
      <p:sp>
        <p:nvSpPr>
          <p:cNvPr id="40" name="Rectangle 39">
            <a:extLst>
              <a:ext uri="{FF2B5EF4-FFF2-40B4-BE49-F238E27FC236}">
                <a16:creationId xmlns:a16="http://schemas.microsoft.com/office/drawing/2014/main" id="{84EAC840-362B-4D73-88C1-E61991E12CE4}"/>
              </a:ext>
            </a:extLst>
          </p:cNvPr>
          <p:cNvSpPr/>
          <p:nvPr/>
        </p:nvSpPr>
        <p:spPr>
          <a:xfrm>
            <a:off x="3087833" y="1886844"/>
            <a:ext cx="1869055" cy="571900"/>
          </a:xfrm>
          <a:prstGeom prst="rect">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prstClr val="white"/>
                </a:solidFill>
                <a:effectLst/>
                <a:uLnTx/>
                <a:uFillTx/>
                <a:latin typeface="Century Gothic" panose="020F0302020204030204"/>
                <a:ea typeface="+mn-ea"/>
                <a:cs typeface="+mn-cs"/>
              </a:rPr>
              <a:t>Februar</a:t>
            </a:r>
            <a:endParaRPr kumimoji="0" lang="en-GB" sz="32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90460DE1-1DAF-4AF6-B08C-A7010210012A}"/>
              </a:ext>
            </a:extLst>
          </p:cNvPr>
          <p:cNvSpPr/>
          <p:nvPr/>
        </p:nvSpPr>
        <p:spPr>
          <a:xfrm>
            <a:off x="5326334" y="1879664"/>
            <a:ext cx="1331206" cy="571900"/>
          </a:xfrm>
          <a:prstGeom prst="rect">
            <a:avLst/>
          </a:prstGeom>
          <a:solidFill>
            <a:srgbClr val="92D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prstClr val="white"/>
                </a:solidFill>
                <a:effectLst/>
                <a:uLnTx/>
                <a:uFillTx/>
                <a:latin typeface="Century Gothic" panose="020F0302020204030204"/>
                <a:ea typeface="+mn-ea"/>
                <a:cs typeface="+mn-cs"/>
              </a:rPr>
              <a:t>März</a:t>
            </a:r>
            <a:endParaRPr kumimoji="0" lang="en-GB" sz="32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54A42286-C116-416B-A157-CCDCF6C3FBA7}"/>
              </a:ext>
            </a:extLst>
          </p:cNvPr>
          <p:cNvSpPr/>
          <p:nvPr/>
        </p:nvSpPr>
        <p:spPr>
          <a:xfrm>
            <a:off x="7394645" y="1839505"/>
            <a:ext cx="1331206" cy="571900"/>
          </a:xfrm>
          <a:prstGeom prst="rect">
            <a:avLst/>
          </a:prstGeom>
          <a:solidFill>
            <a:srgbClr val="7030A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April</a:t>
            </a:r>
            <a:endParaRPr kumimoji="0" lang="en-GB" sz="32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3" name="Rectangle 42">
            <a:hlinkClick r:id="" action="ppaction://noaction">
              <a:snd r:embed="rId6" name="April.wav"/>
            </a:hlinkClick>
            <a:extLst>
              <a:ext uri="{FF2B5EF4-FFF2-40B4-BE49-F238E27FC236}">
                <a16:creationId xmlns:a16="http://schemas.microsoft.com/office/drawing/2014/main" id="{F94867E9-B04E-4744-B2CE-6FAF6ECCAD03}"/>
              </a:ext>
            </a:extLst>
          </p:cNvPr>
          <p:cNvSpPr/>
          <p:nvPr/>
        </p:nvSpPr>
        <p:spPr>
          <a:xfrm>
            <a:off x="1268066" y="3370064"/>
            <a:ext cx="1390592" cy="571570"/>
          </a:xfrm>
          <a:prstGeom prst="rect">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Mai</a:t>
            </a:r>
          </a:p>
        </p:txBody>
      </p:sp>
      <p:sp>
        <p:nvSpPr>
          <p:cNvPr id="44" name="Rectangle 43">
            <a:hlinkClick r:id="" action="ppaction://noaction">
              <a:snd r:embed="rId6" name="April.wav"/>
            </a:hlinkClick>
            <a:extLst>
              <a:ext uri="{FF2B5EF4-FFF2-40B4-BE49-F238E27FC236}">
                <a16:creationId xmlns:a16="http://schemas.microsoft.com/office/drawing/2014/main" id="{0B8C3414-44F0-407C-BA5D-FC1A2BF27BEF}"/>
              </a:ext>
            </a:extLst>
          </p:cNvPr>
          <p:cNvSpPr/>
          <p:nvPr/>
        </p:nvSpPr>
        <p:spPr>
          <a:xfrm>
            <a:off x="3272403" y="3362335"/>
            <a:ext cx="1390592" cy="571570"/>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prstClr val="white"/>
                </a:solidFill>
                <a:effectLst/>
                <a:uLnTx/>
                <a:uFillTx/>
                <a:latin typeface="Century Gothic" panose="020F0302020204030204"/>
                <a:ea typeface="+mn-ea"/>
                <a:cs typeface="+mn-cs"/>
              </a:rPr>
              <a:t>Juni</a:t>
            </a:r>
            <a:endPar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5" name="Rectangle 44">
            <a:hlinkClick r:id="" action="ppaction://noaction">
              <a:snd r:embed="rId6" name="April.wav"/>
            </a:hlinkClick>
            <a:extLst>
              <a:ext uri="{FF2B5EF4-FFF2-40B4-BE49-F238E27FC236}">
                <a16:creationId xmlns:a16="http://schemas.microsoft.com/office/drawing/2014/main" id="{6A879183-1E64-4823-A62B-C47D09F3C236}"/>
              </a:ext>
            </a:extLst>
          </p:cNvPr>
          <p:cNvSpPr/>
          <p:nvPr/>
        </p:nvSpPr>
        <p:spPr>
          <a:xfrm>
            <a:off x="5319567" y="3362335"/>
            <a:ext cx="1390592" cy="571570"/>
          </a:xfrm>
          <a:prstGeom prst="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prstClr val="white"/>
                </a:solidFill>
                <a:effectLst/>
                <a:uLnTx/>
                <a:uFillTx/>
                <a:latin typeface="Century Gothic" panose="020F0302020204030204"/>
                <a:ea typeface="+mn-ea"/>
                <a:cs typeface="+mn-cs"/>
              </a:rPr>
              <a:t>Juli</a:t>
            </a:r>
            <a:endPar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6" name="Rectangle 45">
            <a:hlinkClick r:id="" action="ppaction://noaction">
              <a:snd r:embed="rId6" name="April.wav"/>
            </a:hlinkClick>
            <a:extLst>
              <a:ext uri="{FF2B5EF4-FFF2-40B4-BE49-F238E27FC236}">
                <a16:creationId xmlns:a16="http://schemas.microsoft.com/office/drawing/2014/main" id="{3E6AD5EE-2A27-4D2F-8990-D580F0BE7558}"/>
              </a:ext>
            </a:extLst>
          </p:cNvPr>
          <p:cNvSpPr/>
          <p:nvPr/>
        </p:nvSpPr>
        <p:spPr>
          <a:xfrm>
            <a:off x="7177614" y="3360584"/>
            <a:ext cx="1714926" cy="571570"/>
          </a:xfrm>
          <a:prstGeom prst="rect">
            <a:avLst/>
          </a:prstGeom>
          <a:solidFill>
            <a:srgbClr val="FF006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August</a:t>
            </a:r>
          </a:p>
        </p:txBody>
      </p:sp>
      <p:sp>
        <p:nvSpPr>
          <p:cNvPr id="47" name="Rectangle 46">
            <a:extLst>
              <a:ext uri="{FF2B5EF4-FFF2-40B4-BE49-F238E27FC236}">
                <a16:creationId xmlns:a16="http://schemas.microsoft.com/office/drawing/2014/main" id="{A03E6F57-9940-46AE-818E-522BA04321EC}"/>
              </a:ext>
            </a:extLst>
          </p:cNvPr>
          <p:cNvSpPr/>
          <p:nvPr/>
        </p:nvSpPr>
        <p:spPr>
          <a:xfrm>
            <a:off x="7117966" y="4880671"/>
            <a:ext cx="1875736" cy="571570"/>
          </a:xfrm>
          <a:prstGeom prst="rect">
            <a:avLst/>
          </a:prstGeom>
          <a:solidFill>
            <a:srgbClr val="0070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prstClr val="white"/>
                </a:solidFill>
                <a:effectLst/>
                <a:uLnTx/>
                <a:uFillTx/>
                <a:latin typeface="Century Gothic" panose="020F0302020204030204"/>
                <a:ea typeface="+mn-ea"/>
                <a:cs typeface="+mn-cs"/>
              </a:rPr>
              <a:t>Dezember</a:t>
            </a:r>
            <a:endPar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0463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3" restart="whenNotActive" fill="hold" evtFilter="cancelBubble" nodeType="interactiveSeq">
                <p:stCondLst>
                  <p:cond evt="onClick" delay="0">
                    <p:tgtEl>
                      <p:spTgt spid="15"/>
                    </p:tgtEl>
                  </p:cond>
                </p:stCondLst>
                <p:endSync evt="end" delay="0">
                  <p:rtn val="all"/>
                </p:endSync>
                <p:childTnLst>
                  <p:par>
                    <p:cTn id="84" fill="hold">
                      <p:stCondLst>
                        <p:cond delay="0"/>
                      </p:stCondLst>
                      <p:childTnLst>
                        <p:par>
                          <p:cTn id="85" fill="hold">
                            <p:stCondLst>
                              <p:cond delay="0"/>
                            </p:stCondLst>
                            <p:childTnLst>
                              <p:par>
                                <p:cTn id="86" presetID="12" presetClass="exit" presetSubtype="4" fill="remove" nodeType="afterEffect">
                                  <p:stCondLst>
                                    <p:cond delay="0"/>
                                  </p:stCondLst>
                                  <p:childTnLst>
                                    <p:animEffect transition="out" filter="slide(fromBottom)">
                                      <p:cBhvr>
                                        <p:cTn id="87" dur="59000"/>
                                        <p:tgtEl>
                                          <p:spTgt spid="7"/>
                                        </p:tgtEl>
                                      </p:cBhvr>
                                    </p:animEffect>
                                    <p:set>
                                      <p:cBhvr>
                                        <p:cTn id="88"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8" grpId="0"/>
      <p:bldP spid="29" grpId="0"/>
      <p:bldP spid="30" grpId="0"/>
      <p:bldP spid="31" grpId="0"/>
      <p:bldP spid="32" grpId="0"/>
      <p:bldP spid="33" grpId="0"/>
      <p:bldP spid="34" grpId="0"/>
      <p:bldP spid="35" grpId="0"/>
      <p:bldP spid="36" grpId="0"/>
      <p:bldP spid="37" grpId="0"/>
      <p:bldP spid="38" grpId="0"/>
      <p:bldP spid="39" grpId="0"/>
      <p:bldP spid="40" grpId="0" animBg="1"/>
      <p:bldP spid="41" grpId="0" animBg="1"/>
      <p:bldP spid="42" grpId="0" animBg="1"/>
      <p:bldP spid="43" grpId="0" animBg="1"/>
      <p:bldP spid="44" grpId="0" animBg="1"/>
      <p:bldP spid="45" grpId="0" animBg="1"/>
      <p:bldP spid="46" grpId="0" animBg="1"/>
      <p:bldP spid="4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18905-F47F-4977-AFD6-7A8CCF3E891D}"/>
              </a:ext>
            </a:extLst>
          </p:cNvPr>
          <p:cNvSpPr>
            <a:spLocks noGrp="1"/>
          </p:cNvSpPr>
          <p:nvPr>
            <p:ph type="title"/>
          </p:nvPr>
        </p:nvSpPr>
        <p:spPr/>
        <p:txBody>
          <a:bodyPr/>
          <a:lstStyle/>
          <a:p>
            <a:r>
              <a:rPr lang="en-GB" sz="3200" b="1" dirty="0" err="1">
                <a:solidFill>
                  <a:schemeClr val="bg1"/>
                </a:solidFill>
              </a:rPr>
              <a:t>Vergnügungen</a:t>
            </a:r>
            <a:r>
              <a:rPr lang="en-GB" sz="3200" b="1" dirty="0">
                <a:solidFill>
                  <a:schemeClr val="bg1"/>
                </a:solidFill>
              </a:rPr>
              <a:t>*</a:t>
            </a:r>
            <a:endParaRPr lang="en-GB" dirty="0"/>
          </a:p>
        </p:txBody>
      </p:sp>
      <p:sp>
        <p:nvSpPr>
          <p:cNvPr id="5" name="TextBox 4">
            <a:extLst>
              <a:ext uri="{FF2B5EF4-FFF2-40B4-BE49-F238E27FC236}">
                <a16:creationId xmlns:a16="http://schemas.microsoft.com/office/drawing/2014/main" id="{F81B3BC0-0E2E-4DF8-BB52-51642DAC0D92}"/>
              </a:ext>
            </a:extLst>
          </p:cNvPr>
          <p:cNvSpPr txBox="1"/>
          <p:nvPr/>
        </p:nvSpPr>
        <p:spPr>
          <a:xfrm>
            <a:off x="1227181" y="6444388"/>
            <a:ext cx="6168042" cy="400110"/>
          </a:xfrm>
          <a:prstGeom prst="rect">
            <a:avLst/>
          </a:prstGeom>
          <a:noFill/>
        </p:spPr>
        <p:txBody>
          <a:bodyPr wrap="square">
            <a:spAutoFit/>
          </a:bodyPr>
          <a:lstStyle/>
          <a:p>
            <a:r>
              <a:rPr lang="en-GB" sz="2000" b="1" dirty="0">
                <a:solidFill>
                  <a:schemeClr val="bg1"/>
                </a:solidFill>
              </a:rPr>
              <a:t>die </a:t>
            </a:r>
            <a:r>
              <a:rPr lang="en-GB" sz="2000" b="1" dirty="0" err="1">
                <a:solidFill>
                  <a:schemeClr val="bg1"/>
                </a:solidFill>
              </a:rPr>
              <a:t>Vergnügung</a:t>
            </a:r>
            <a:r>
              <a:rPr lang="en-GB" sz="2000" b="1" dirty="0">
                <a:solidFill>
                  <a:schemeClr val="bg1"/>
                </a:solidFill>
              </a:rPr>
              <a:t>* - pleasure</a:t>
            </a:r>
            <a:endParaRPr lang="en-GB" sz="2000" dirty="0"/>
          </a:p>
        </p:txBody>
      </p:sp>
      <p:sp>
        <p:nvSpPr>
          <p:cNvPr id="6" name="TextBox 5">
            <a:extLst>
              <a:ext uri="{FF2B5EF4-FFF2-40B4-BE49-F238E27FC236}">
                <a16:creationId xmlns:a16="http://schemas.microsoft.com/office/drawing/2014/main" id="{3AAE6904-8E70-48EF-91AB-220C1234F81F}"/>
              </a:ext>
            </a:extLst>
          </p:cNvPr>
          <p:cNvSpPr txBox="1"/>
          <p:nvPr/>
        </p:nvSpPr>
        <p:spPr>
          <a:xfrm>
            <a:off x="4093582" y="582852"/>
            <a:ext cx="556389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Ein </a:t>
            </a:r>
            <a:r>
              <a:rPr kumimoji="0" lang="en-US" sz="2400" b="0" i="0" u="none" strike="noStrike" kern="0" cap="none" spc="0" normalizeH="0" baseline="0" noProof="0" dirty="0" err="1">
                <a:ln>
                  <a:noFill/>
                </a:ln>
                <a:effectLst/>
                <a:uLnTx/>
                <a:uFillTx/>
              </a:rPr>
              <a:t>Gedicht</a:t>
            </a:r>
            <a:r>
              <a:rPr kumimoji="0" lang="en-US" sz="2400" b="0" i="0" u="none" strike="noStrike" kern="0" cap="none" spc="0" normalizeH="0" baseline="0" noProof="0" dirty="0">
                <a:ln>
                  <a:noFill/>
                </a:ln>
                <a:effectLst/>
                <a:uLnTx/>
                <a:uFillTx/>
              </a:rPr>
              <a:t> von Bertolt Brecht</a:t>
            </a:r>
          </a:p>
        </p:txBody>
      </p:sp>
      <p:sp>
        <p:nvSpPr>
          <p:cNvPr id="7" name="Rectangle 6">
            <a:extLst>
              <a:ext uri="{FF2B5EF4-FFF2-40B4-BE49-F238E27FC236}">
                <a16:creationId xmlns:a16="http://schemas.microsoft.com/office/drawing/2014/main" id="{EDBFD324-EC26-43C6-B9C4-6F841A11938F}"/>
              </a:ext>
            </a:extLst>
          </p:cNvPr>
          <p:cNvSpPr/>
          <p:nvPr/>
        </p:nvSpPr>
        <p:spPr>
          <a:xfrm>
            <a:off x="2920381" y="1243061"/>
            <a:ext cx="6096000" cy="5016758"/>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Der </a:t>
            </a:r>
            <a:r>
              <a:rPr kumimoji="0" lang="en-GB" sz="2000" b="0" i="0" u="none" strike="noStrike" kern="0" cap="none" spc="0" normalizeH="0" baseline="0" noProof="0" dirty="0" err="1">
                <a:ln>
                  <a:noFill/>
                </a:ln>
                <a:effectLst/>
                <a:uLnTx/>
                <a:uFillTx/>
              </a:rPr>
              <a:t>erste</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Blick</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aus</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dem</a:t>
            </a:r>
            <a:r>
              <a:rPr kumimoji="0" lang="en-GB" sz="2000" b="0" i="0" u="none" strike="noStrike" kern="0" cap="none" spc="0" normalizeH="0" baseline="0" noProof="0" dirty="0">
                <a:ln>
                  <a:noFill/>
                </a:ln>
                <a:effectLst/>
                <a:uLnTx/>
                <a:uFillTx/>
              </a:rPr>
              <a:t> Fenster am Morgen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Das </a:t>
            </a:r>
            <a:r>
              <a:rPr kumimoji="0" lang="en-GB" sz="2000" b="0" i="0" u="none" strike="noStrike" kern="0" cap="none" spc="0" normalizeH="0" baseline="0" noProof="0" dirty="0" err="1">
                <a:ln>
                  <a:noFill/>
                </a:ln>
                <a:effectLst/>
                <a:uLnTx/>
                <a:uFillTx/>
              </a:rPr>
              <a:t>wiedergefundene</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alte</a:t>
            </a:r>
            <a:r>
              <a:rPr kumimoji="0" lang="en-GB" sz="2000" b="0" i="0" u="none" strike="noStrike" kern="0" cap="none" spc="0" normalizeH="0" baseline="0" noProof="0" dirty="0">
                <a:ln>
                  <a:noFill/>
                </a:ln>
                <a:effectLst/>
                <a:uLnTx/>
                <a:uFillTx/>
              </a:rPr>
              <a:t> Buch</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Begeisterte</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Gesichter</a:t>
            </a: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Schnee, der </a:t>
            </a:r>
            <a:r>
              <a:rPr kumimoji="0" lang="en-GB" sz="2000" b="0" i="0" u="none" strike="noStrike" kern="0" cap="none" spc="0" normalizeH="0" baseline="0" noProof="0" dirty="0" err="1">
                <a:ln>
                  <a:noFill/>
                </a:ln>
                <a:effectLst/>
                <a:uLnTx/>
                <a:uFillTx/>
              </a:rPr>
              <a:t>Wechsel</a:t>
            </a:r>
            <a:r>
              <a:rPr kumimoji="0" lang="en-GB" sz="2000" b="0" i="0" u="none" strike="noStrike" kern="0" cap="none" spc="0" normalizeH="0" baseline="0" noProof="0" dirty="0">
                <a:ln>
                  <a:noFill/>
                </a:ln>
                <a:effectLst/>
                <a:uLnTx/>
                <a:uFillTx/>
              </a:rPr>
              <a:t> der Jahreszeiten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Die Zeitung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Der Hund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Die </a:t>
            </a:r>
            <a:r>
              <a:rPr kumimoji="0" lang="en-GB" sz="2000" b="0" i="0" u="none" strike="noStrike" kern="0" cap="none" spc="0" normalizeH="0" baseline="0" noProof="0" dirty="0" err="1">
                <a:ln>
                  <a:noFill/>
                </a:ln>
                <a:effectLst/>
                <a:uLnTx/>
                <a:uFillTx/>
              </a:rPr>
              <a:t>Dialektik</a:t>
            </a: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Duschen</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Schwimmen</a:t>
            </a: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Alte </a:t>
            </a:r>
            <a:r>
              <a:rPr kumimoji="0" lang="en-GB" sz="2000" b="0" i="0" u="none" strike="noStrike" kern="0" cap="none" spc="0" normalizeH="0" baseline="0" noProof="0" dirty="0" err="1">
                <a:ln>
                  <a:noFill/>
                </a:ln>
                <a:effectLst/>
                <a:uLnTx/>
                <a:uFillTx/>
              </a:rPr>
              <a:t>Musik</a:t>
            </a: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Bequeme</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Schuhe</a:t>
            </a: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Begreifen</a:t>
            </a: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Neue </a:t>
            </a:r>
            <a:r>
              <a:rPr kumimoji="0" lang="en-GB" sz="2000" b="0" i="0" u="none" strike="noStrike" kern="0" cap="none" spc="0" normalizeH="0" baseline="0" noProof="0" dirty="0" err="1">
                <a:ln>
                  <a:noFill/>
                </a:ln>
                <a:effectLst/>
                <a:uLnTx/>
                <a:uFillTx/>
              </a:rPr>
              <a:t>Musik</a:t>
            </a: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Schreiben</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Pflanzen</a:t>
            </a: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Reisen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Singen</a:t>
            </a: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Freundlich sein.</a:t>
            </a:r>
          </a:p>
        </p:txBody>
      </p:sp>
      <p:sp>
        <p:nvSpPr>
          <p:cNvPr id="8" name="Isosceles Triangle 7">
            <a:extLst>
              <a:ext uri="{FF2B5EF4-FFF2-40B4-BE49-F238E27FC236}">
                <a16:creationId xmlns:a16="http://schemas.microsoft.com/office/drawing/2014/main" id="{32B7CBFA-2DC6-40D8-9D4C-65AD9CBF5CE9}"/>
              </a:ext>
            </a:extLst>
          </p:cNvPr>
          <p:cNvSpPr/>
          <p:nvPr/>
        </p:nvSpPr>
        <p:spPr>
          <a:xfrm rot="10800000">
            <a:off x="1749670" y="1163990"/>
            <a:ext cx="8437419" cy="5122231"/>
          </a:xfrm>
          <a:prstGeom prst="triangle">
            <a:avLst/>
          </a:prstGeom>
          <a:solidFill>
            <a:schemeClr val="accent4">
              <a:lumMod val="75000"/>
            </a:schemeClr>
          </a:solidFill>
          <a:ln w="635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65183B42-1C8F-4FFD-9F2E-9DCEB86A1404}"/>
              </a:ext>
            </a:extLst>
          </p:cNvPr>
          <p:cNvSpPr txBox="1"/>
          <p:nvPr/>
        </p:nvSpPr>
        <p:spPr>
          <a:xfrm>
            <a:off x="3253368" y="4983480"/>
            <a:ext cx="5601234" cy="1200329"/>
          </a:xfrm>
          <a:prstGeom prst="rect">
            <a:avLst/>
          </a:prstGeom>
          <a:solidFill>
            <a:schemeClr val="accent4">
              <a:lumMod val="20000"/>
              <a:lumOff val="80000"/>
            </a:schemeClr>
          </a:solid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effectLst/>
                <a:uLnTx/>
                <a:uFillTx/>
              </a:rPr>
              <a:t>Hör</a:t>
            </a:r>
            <a:r>
              <a:rPr kumimoji="0" lang="en-GB" sz="2400" b="1" i="0" u="none" strike="noStrike" kern="0" cap="none" spc="0" normalizeH="0" baseline="0" noProof="0" dirty="0">
                <a:ln>
                  <a:noFill/>
                </a:ln>
                <a:effectLst/>
                <a:uLnTx/>
                <a:uFillTx/>
              </a:rPr>
              <a:t> </a:t>
            </a:r>
            <a:r>
              <a:rPr kumimoji="0" lang="en-GB" sz="2400" b="1" i="0" u="none" strike="noStrike" kern="0" cap="none" spc="0" normalizeH="0" baseline="0" noProof="0" dirty="0" err="1">
                <a:ln>
                  <a:noFill/>
                </a:ln>
                <a:effectLst/>
                <a:uLnTx/>
                <a:uFillTx/>
              </a:rPr>
              <a:t>zu</a:t>
            </a:r>
            <a:r>
              <a:rPr kumimoji="0" lang="en-GB" sz="2400" b="1" i="0" u="none" strike="noStrike" kern="0" cap="none" spc="0" normalizeH="0" baseline="0" noProof="0" dirty="0">
                <a:ln>
                  <a:noFill/>
                </a:ln>
                <a:effectLst/>
                <a:uLnTx/>
                <a:uFillTx/>
              </a:rPr>
              <a:t>.  </a:t>
            </a:r>
            <a:br>
              <a:rPr kumimoji="0" lang="en-GB" sz="2400" b="1" i="0" u="none" strike="noStrike" kern="0" cap="none" spc="0" normalizeH="0" baseline="0" noProof="0" dirty="0">
                <a:ln>
                  <a:noFill/>
                </a:ln>
                <a:effectLst/>
                <a:uLnTx/>
                <a:uFillTx/>
              </a:rPr>
            </a:br>
            <a:r>
              <a:rPr kumimoji="0" lang="en-GB" sz="2400" b="1" i="0" u="none" strike="noStrike" kern="0" cap="none" spc="0" normalizeH="0" baseline="0" noProof="0" dirty="0" err="1">
                <a:ln>
                  <a:noFill/>
                </a:ln>
                <a:effectLst/>
                <a:uLnTx/>
                <a:uFillTx/>
              </a:rPr>
              <a:t>Welche</a:t>
            </a:r>
            <a:r>
              <a:rPr kumimoji="0" lang="en-GB" sz="2400" b="1" i="0" u="none" strike="noStrike" kern="0" cap="none" spc="0" normalizeH="0" baseline="0" noProof="0" dirty="0">
                <a:ln>
                  <a:noFill/>
                </a:ln>
                <a:effectLst/>
                <a:uLnTx/>
                <a:uFillTx/>
              </a:rPr>
              <a:t> </a:t>
            </a:r>
            <a:r>
              <a:rPr kumimoji="0" lang="en-GB" sz="2400" b="1" i="0" u="none" strike="noStrike" kern="0" cap="none" spc="0" normalizeH="0" baseline="0" noProof="0" dirty="0" err="1">
                <a:ln>
                  <a:noFill/>
                </a:ln>
                <a:effectLst/>
                <a:uLnTx/>
                <a:uFillTx/>
              </a:rPr>
              <a:t>Wörter</a:t>
            </a:r>
            <a:r>
              <a:rPr kumimoji="0" lang="en-GB" sz="2400" b="1" i="0" u="none" strike="noStrike" kern="0" cap="none" spc="0" normalizeH="0" baseline="0" noProof="0" dirty="0">
                <a:ln>
                  <a:noFill/>
                </a:ln>
                <a:effectLst/>
                <a:uLnTx/>
                <a:uFillTx/>
              </a:rPr>
              <a:t> </a:t>
            </a:r>
            <a:r>
              <a:rPr kumimoji="0" lang="en-GB" sz="2400" b="1" i="0" u="none" strike="noStrike" kern="0" cap="none" spc="0" normalizeH="0" baseline="0" noProof="0" dirty="0" err="1">
                <a:ln>
                  <a:noFill/>
                </a:ln>
                <a:effectLst/>
                <a:uLnTx/>
                <a:uFillTx/>
              </a:rPr>
              <a:t>verstehst</a:t>
            </a:r>
            <a:r>
              <a:rPr kumimoji="0" lang="en-GB" sz="2400" b="1" i="0" u="none" strike="noStrike" kern="0" cap="none" spc="0" normalizeH="0" baseline="0" noProof="0" dirty="0">
                <a:ln>
                  <a:noFill/>
                </a:ln>
                <a:effectLst/>
                <a:uLnTx/>
                <a:uFillTx/>
              </a:rPr>
              <a:t> du?  </a:t>
            </a:r>
            <a:r>
              <a:rPr kumimoji="0" lang="en-GB" sz="2400" b="1" i="0" u="none" strike="noStrike" kern="0" cap="none" spc="0" normalizeH="0" baseline="0" noProof="0" dirty="0" err="1">
                <a:ln>
                  <a:noFill/>
                </a:ln>
                <a:effectLst/>
                <a:uLnTx/>
                <a:uFillTx/>
              </a:rPr>
              <a:t>Schreib</a:t>
            </a:r>
            <a:r>
              <a:rPr kumimoji="0" lang="en-GB" sz="2400" b="1" i="0" u="none" strike="noStrike" kern="0" cap="none" spc="0" normalizeH="0" baseline="0" noProof="0" dirty="0">
                <a:ln>
                  <a:noFill/>
                </a:ln>
                <a:effectLst/>
                <a:uLnTx/>
                <a:uFillTx/>
              </a:rPr>
              <a:t> die </a:t>
            </a:r>
            <a:r>
              <a:rPr kumimoji="0" lang="en-GB" sz="2400" b="1" i="0" u="none" strike="noStrike" kern="0" cap="none" spc="0" normalizeH="0" baseline="0" noProof="0" dirty="0" err="1">
                <a:ln>
                  <a:noFill/>
                </a:ln>
                <a:effectLst/>
                <a:uLnTx/>
                <a:uFillTx/>
              </a:rPr>
              <a:t>Wörter</a:t>
            </a:r>
            <a:r>
              <a:rPr kumimoji="0" lang="en-GB" sz="2400" b="1" i="0" u="none" strike="noStrike" kern="0" cap="none" spc="0" normalizeH="0" baseline="0" noProof="0" dirty="0">
                <a:ln>
                  <a:noFill/>
                </a:ln>
                <a:effectLst/>
                <a:uLnTx/>
                <a:uFillTx/>
              </a:rPr>
              <a:t>.</a:t>
            </a:r>
          </a:p>
        </p:txBody>
      </p:sp>
      <p:pic>
        <p:nvPicPr>
          <p:cNvPr id="10" name="Vergnuegungen_G">
            <a:hlinkClick r:id="" action="ppaction://media"/>
            <a:extLst>
              <a:ext uri="{FF2B5EF4-FFF2-40B4-BE49-F238E27FC236}">
                <a16:creationId xmlns:a16="http://schemas.microsoft.com/office/drawing/2014/main" id="{C38258A0-7F59-4BC6-9426-5E1C51EF2E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29731" y="938261"/>
            <a:ext cx="609600" cy="609600"/>
          </a:xfrm>
          <a:prstGeom prst="rect">
            <a:avLst/>
          </a:prstGeom>
        </p:spPr>
      </p:pic>
      <p:sp>
        <p:nvSpPr>
          <p:cNvPr id="11" name="Rounded Rectangle 11">
            <a:extLst>
              <a:ext uri="{FF2B5EF4-FFF2-40B4-BE49-F238E27FC236}">
                <a16:creationId xmlns:a16="http://schemas.microsoft.com/office/drawing/2014/main" id="{4F3154B0-60B3-4A4F-8103-6B77077B5817}"/>
              </a:ext>
            </a:extLst>
          </p:cNvPr>
          <p:cNvSpPr/>
          <p:nvPr/>
        </p:nvSpPr>
        <p:spPr>
          <a:xfrm>
            <a:off x="10856422" y="247046"/>
            <a:ext cx="1100906" cy="400919"/>
          </a:xfrm>
          <a:prstGeom prst="roundRect">
            <a:avLst/>
          </a:prstGeom>
          <a:solidFill>
            <a:schemeClr val="accent4">
              <a:lumMod val="75000"/>
            </a:schemeClr>
          </a:solidFill>
          <a:ln w="127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F0302020204030204"/>
                <a:ea typeface="+mn-ea"/>
                <a:cs typeface="+mn-cs"/>
              </a:rPr>
              <a:t>hören</a:t>
            </a:r>
            <a:endParaRPr kumimoji="0" lang="en-GB" sz="2000" b="1" i="0" u="none" strike="noStrike" kern="0" cap="none" spc="0" normalizeH="0" baseline="0" noProof="0" dirty="0">
              <a:ln>
                <a:noFill/>
              </a:ln>
              <a:effectLst/>
              <a:uLnTx/>
              <a:uFillTx/>
              <a:latin typeface="Century Gothic" panose="020F0302020204030204"/>
              <a:ea typeface="+mn-ea"/>
              <a:cs typeface="+mn-cs"/>
            </a:endParaRPr>
          </a:p>
        </p:txBody>
      </p:sp>
    </p:spTree>
    <p:extLst>
      <p:ext uri="{BB962C8B-B14F-4D97-AF65-F5344CB8AC3E}">
        <p14:creationId xmlns:p14="http://schemas.microsoft.com/office/powerpoint/2010/main" val="110118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3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F52C1-8079-49E3-A2AB-E80E54DE53E5}"/>
              </a:ext>
            </a:extLst>
          </p:cNvPr>
          <p:cNvSpPr>
            <a:spLocks noGrp="1"/>
          </p:cNvSpPr>
          <p:nvPr>
            <p:ph type="title"/>
          </p:nvPr>
        </p:nvSpPr>
        <p:spPr/>
        <p:txBody>
          <a:bodyPr/>
          <a:lstStyle/>
          <a:p>
            <a:r>
              <a:rPr lang="en-GB" sz="3200" b="1" dirty="0" err="1">
                <a:solidFill>
                  <a:schemeClr val="bg1"/>
                </a:solidFill>
              </a:rPr>
              <a:t>Vergnügungen</a:t>
            </a:r>
            <a:r>
              <a:rPr lang="en-GB" sz="3200" b="1" dirty="0">
                <a:solidFill>
                  <a:schemeClr val="bg1"/>
                </a:solidFill>
              </a:rPr>
              <a:t>*</a:t>
            </a:r>
            <a:endParaRPr lang="en-GB" dirty="0"/>
          </a:p>
        </p:txBody>
      </p:sp>
      <p:sp>
        <p:nvSpPr>
          <p:cNvPr id="4" name="Rounded Rectangle 11">
            <a:extLst>
              <a:ext uri="{FF2B5EF4-FFF2-40B4-BE49-F238E27FC236}">
                <a16:creationId xmlns:a16="http://schemas.microsoft.com/office/drawing/2014/main" id="{E9F62562-A54D-4BCB-A6DF-E8B426F4BE36}"/>
              </a:ext>
            </a:extLst>
          </p:cNvPr>
          <p:cNvSpPr/>
          <p:nvPr/>
        </p:nvSpPr>
        <p:spPr>
          <a:xfrm>
            <a:off x="10856422" y="247046"/>
            <a:ext cx="1100906" cy="400919"/>
          </a:xfrm>
          <a:prstGeom prst="roundRect">
            <a:avLst/>
          </a:prstGeom>
          <a:solidFill>
            <a:schemeClr val="accent4">
              <a:lumMod val="75000"/>
            </a:schemeClr>
          </a:solidFill>
          <a:ln w="127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F0302020204030204"/>
                <a:ea typeface="+mn-ea"/>
                <a:cs typeface="+mn-cs"/>
              </a:rPr>
              <a:t>hören</a:t>
            </a:r>
            <a:endParaRPr kumimoji="0" lang="en-GB" sz="2000" b="1" i="0" u="none" strike="noStrike" kern="0" cap="none" spc="0" normalizeH="0" baseline="0" noProof="0" dirty="0">
              <a:ln>
                <a:noFill/>
              </a:ln>
              <a:effectLst/>
              <a:uLnTx/>
              <a:uFillTx/>
              <a:latin typeface="Century Gothic" panose="020F0302020204030204"/>
              <a:ea typeface="+mn-ea"/>
              <a:cs typeface="+mn-cs"/>
            </a:endParaRPr>
          </a:p>
        </p:txBody>
      </p:sp>
      <p:sp>
        <p:nvSpPr>
          <p:cNvPr id="5" name="Rectangle 4">
            <a:extLst>
              <a:ext uri="{FF2B5EF4-FFF2-40B4-BE49-F238E27FC236}">
                <a16:creationId xmlns:a16="http://schemas.microsoft.com/office/drawing/2014/main" id="{2829C6E8-C252-4187-97F7-C896AF4615A1}"/>
              </a:ext>
            </a:extLst>
          </p:cNvPr>
          <p:cNvSpPr/>
          <p:nvPr/>
        </p:nvSpPr>
        <p:spPr>
          <a:xfrm>
            <a:off x="2920381" y="1243061"/>
            <a:ext cx="6096000" cy="5016758"/>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115076"/>
                </a:solidFill>
                <a:effectLst/>
                <a:uLnTx/>
                <a:uFillTx/>
              </a:rPr>
              <a:t>Der </a:t>
            </a:r>
            <a:r>
              <a:rPr kumimoji="0" lang="en-GB" sz="2000" b="0" i="0" u="none" strike="noStrike" kern="0" cap="none" spc="0" normalizeH="0" baseline="0" noProof="0" dirty="0" err="1">
                <a:ln>
                  <a:noFill/>
                </a:ln>
                <a:solidFill>
                  <a:srgbClr val="115076"/>
                </a:solidFill>
                <a:effectLst/>
                <a:uLnTx/>
                <a:uFillTx/>
              </a:rPr>
              <a:t>erste</a:t>
            </a:r>
            <a:r>
              <a:rPr kumimoji="0" lang="en-GB" sz="2000" b="0" i="0" u="none" strike="noStrike" kern="0" cap="none" spc="0" normalizeH="0" baseline="0" noProof="0" dirty="0">
                <a:ln>
                  <a:noFill/>
                </a:ln>
                <a:solidFill>
                  <a:srgbClr val="115076"/>
                </a:solidFill>
                <a:effectLst/>
                <a:uLnTx/>
                <a:uFillTx/>
              </a:rPr>
              <a:t> </a:t>
            </a:r>
            <a:r>
              <a:rPr kumimoji="0" lang="en-GB" sz="2000" b="0" i="0" u="none" strike="noStrike" kern="0" cap="none" spc="0" normalizeH="0" baseline="0" noProof="0" dirty="0" err="1">
                <a:ln>
                  <a:noFill/>
                </a:ln>
                <a:solidFill>
                  <a:srgbClr val="115076"/>
                </a:solidFill>
                <a:effectLst/>
                <a:uLnTx/>
                <a:uFillTx/>
              </a:rPr>
              <a:t>Blick</a:t>
            </a:r>
            <a:r>
              <a:rPr kumimoji="0" lang="en-GB" sz="2000" b="0" i="0" u="none" strike="noStrike" kern="0" cap="none" spc="0" normalizeH="0" baseline="0" noProof="0" dirty="0">
                <a:ln>
                  <a:noFill/>
                </a:ln>
                <a:solidFill>
                  <a:srgbClr val="115076"/>
                </a:solidFill>
                <a:effectLst/>
                <a:uLnTx/>
                <a:uFillTx/>
              </a:rPr>
              <a:t> </a:t>
            </a:r>
            <a:r>
              <a:rPr kumimoji="0" lang="en-GB" sz="2000" b="0" i="0" u="none" strike="noStrike" kern="0" cap="none" spc="0" normalizeH="0" baseline="0" noProof="0" dirty="0" err="1">
                <a:ln>
                  <a:noFill/>
                </a:ln>
                <a:solidFill>
                  <a:srgbClr val="115076"/>
                </a:solidFill>
                <a:effectLst/>
                <a:uLnTx/>
                <a:uFillTx/>
              </a:rPr>
              <a:t>aus</a:t>
            </a:r>
            <a:r>
              <a:rPr kumimoji="0" lang="en-GB" sz="2000" b="0" i="0" u="none" strike="noStrike" kern="0" cap="none" spc="0" normalizeH="0" baseline="0" noProof="0" dirty="0">
                <a:ln>
                  <a:noFill/>
                </a:ln>
                <a:solidFill>
                  <a:srgbClr val="115076"/>
                </a:solidFill>
                <a:effectLst/>
                <a:uLnTx/>
                <a:uFillTx/>
              </a:rPr>
              <a:t> </a:t>
            </a:r>
            <a:r>
              <a:rPr kumimoji="0" lang="en-GB" sz="2000" b="0" i="0" u="none" strike="noStrike" kern="0" cap="none" spc="0" normalizeH="0" baseline="0" noProof="0" dirty="0" err="1">
                <a:ln>
                  <a:noFill/>
                </a:ln>
                <a:solidFill>
                  <a:srgbClr val="115076"/>
                </a:solidFill>
                <a:effectLst/>
                <a:uLnTx/>
                <a:uFillTx/>
              </a:rPr>
              <a:t>dem</a:t>
            </a:r>
            <a:r>
              <a:rPr kumimoji="0" lang="en-GB" sz="2000" b="0" i="0" u="none" strike="noStrike" kern="0" cap="none" spc="0" normalizeH="0" baseline="0" noProof="0" dirty="0">
                <a:ln>
                  <a:noFill/>
                </a:ln>
                <a:solidFill>
                  <a:srgbClr val="115076"/>
                </a:solidFill>
                <a:effectLst/>
                <a:uLnTx/>
                <a:uFillTx/>
              </a:rPr>
              <a:t> Fenster am Morgen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115076"/>
                </a:solidFill>
                <a:effectLst/>
                <a:uLnTx/>
                <a:uFillTx/>
              </a:rPr>
              <a:t>Das </a:t>
            </a:r>
            <a:r>
              <a:rPr kumimoji="0" lang="en-GB" sz="2000" b="0" i="0" u="none" strike="noStrike" kern="0" cap="none" spc="0" normalizeH="0" baseline="0" noProof="0" dirty="0" err="1">
                <a:ln>
                  <a:noFill/>
                </a:ln>
                <a:solidFill>
                  <a:srgbClr val="115076"/>
                </a:solidFill>
                <a:effectLst/>
                <a:uLnTx/>
                <a:uFillTx/>
              </a:rPr>
              <a:t>wiedergefundene</a:t>
            </a:r>
            <a:r>
              <a:rPr kumimoji="0" lang="en-GB" sz="2000" b="0" i="0" u="none" strike="noStrike" kern="0" cap="none" spc="0" normalizeH="0" baseline="0" noProof="0" dirty="0">
                <a:ln>
                  <a:noFill/>
                </a:ln>
                <a:solidFill>
                  <a:srgbClr val="115076"/>
                </a:solidFill>
                <a:effectLst/>
                <a:uLnTx/>
                <a:uFillTx/>
              </a:rPr>
              <a:t> </a:t>
            </a:r>
            <a:r>
              <a:rPr kumimoji="0" lang="en-GB" sz="2000" b="0" i="0" u="none" strike="noStrike" kern="0" cap="none" spc="0" normalizeH="0" baseline="0" noProof="0" dirty="0" err="1">
                <a:ln>
                  <a:noFill/>
                </a:ln>
                <a:solidFill>
                  <a:srgbClr val="115076"/>
                </a:solidFill>
                <a:effectLst/>
                <a:uLnTx/>
                <a:uFillTx/>
              </a:rPr>
              <a:t>alte</a:t>
            </a:r>
            <a:r>
              <a:rPr kumimoji="0" lang="en-GB" sz="2000" b="0" i="0" u="none" strike="noStrike" kern="0" cap="none" spc="0" normalizeH="0" baseline="0" noProof="0" dirty="0">
                <a:ln>
                  <a:noFill/>
                </a:ln>
                <a:solidFill>
                  <a:srgbClr val="115076"/>
                </a:solidFill>
                <a:effectLst/>
                <a:uLnTx/>
                <a:uFillTx/>
              </a:rPr>
              <a:t> Buch</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115076"/>
                </a:solidFill>
                <a:effectLst/>
                <a:uLnTx/>
                <a:uFillTx/>
              </a:rPr>
              <a:t>Begeisterte</a:t>
            </a:r>
            <a:r>
              <a:rPr kumimoji="0" lang="en-GB" sz="2000" b="0" i="0" u="none" strike="noStrike" kern="0" cap="none" spc="0" normalizeH="0" baseline="0" noProof="0" dirty="0">
                <a:ln>
                  <a:noFill/>
                </a:ln>
                <a:solidFill>
                  <a:srgbClr val="115076"/>
                </a:solidFill>
                <a:effectLst/>
                <a:uLnTx/>
                <a:uFillTx/>
              </a:rPr>
              <a:t> </a:t>
            </a:r>
            <a:r>
              <a:rPr kumimoji="0" lang="en-GB" sz="2000" b="0" i="0" u="none" strike="noStrike" kern="0" cap="none" spc="0" normalizeH="0" baseline="0" noProof="0" dirty="0" err="1">
                <a:ln>
                  <a:noFill/>
                </a:ln>
                <a:solidFill>
                  <a:srgbClr val="115076"/>
                </a:solidFill>
                <a:effectLst/>
                <a:uLnTx/>
                <a:uFillTx/>
              </a:rPr>
              <a:t>Gesichter</a:t>
            </a:r>
            <a:endParaRPr kumimoji="0" lang="en-GB" sz="2000" b="0" i="0" u="none" strike="noStrike" kern="0" cap="none" spc="0" normalizeH="0" baseline="0" noProof="0" dirty="0">
              <a:ln>
                <a:noFill/>
              </a:ln>
              <a:solidFill>
                <a:srgbClr val="115076"/>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115076"/>
                </a:solidFill>
                <a:effectLst/>
                <a:uLnTx/>
                <a:uFillTx/>
              </a:rPr>
              <a:t>Schnee, der </a:t>
            </a:r>
            <a:r>
              <a:rPr kumimoji="0" lang="en-GB" sz="2000" b="0" i="0" u="none" strike="noStrike" kern="0" cap="none" spc="0" normalizeH="0" baseline="0" noProof="0" dirty="0" err="1">
                <a:ln>
                  <a:noFill/>
                </a:ln>
                <a:solidFill>
                  <a:srgbClr val="115076"/>
                </a:solidFill>
                <a:effectLst/>
                <a:uLnTx/>
                <a:uFillTx/>
              </a:rPr>
              <a:t>Wechsel</a:t>
            </a:r>
            <a:r>
              <a:rPr kumimoji="0" lang="en-GB" sz="2000" b="0" i="0" u="none" strike="noStrike" kern="0" cap="none" spc="0" normalizeH="0" baseline="0" noProof="0" dirty="0">
                <a:ln>
                  <a:noFill/>
                </a:ln>
                <a:solidFill>
                  <a:srgbClr val="115076"/>
                </a:solidFill>
                <a:effectLst/>
                <a:uLnTx/>
                <a:uFillTx/>
              </a:rPr>
              <a:t> der Jahreszeiten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115076"/>
                </a:solidFill>
                <a:effectLst/>
                <a:uLnTx/>
                <a:uFillTx/>
              </a:rPr>
              <a:t>Die Zeitung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115076"/>
                </a:solidFill>
                <a:effectLst/>
                <a:uLnTx/>
                <a:uFillTx/>
              </a:rPr>
              <a:t>Der Hund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115076"/>
                </a:solidFill>
                <a:effectLst/>
                <a:uLnTx/>
                <a:uFillTx/>
              </a:rPr>
              <a:t>Die </a:t>
            </a:r>
            <a:r>
              <a:rPr kumimoji="0" lang="en-GB" sz="2000" b="0" i="0" u="none" strike="noStrike" kern="0" cap="none" spc="0" normalizeH="0" baseline="0" noProof="0" dirty="0" err="1">
                <a:ln>
                  <a:noFill/>
                </a:ln>
                <a:solidFill>
                  <a:srgbClr val="115076"/>
                </a:solidFill>
                <a:effectLst/>
                <a:uLnTx/>
                <a:uFillTx/>
              </a:rPr>
              <a:t>Dialektik</a:t>
            </a:r>
            <a:endParaRPr kumimoji="0" lang="en-GB" sz="2000" b="0" i="0" u="none" strike="noStrike" kern="0" cap="none" spc="0" normalizeH="0" baseline="0" noProof="0" dirty="0">
              <a:ln>
                <a:noFill/>
              </a:ln>
              <a:solidFill>
                <a:srgbClr val="115076"/>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115076"/>
                </a:solidFill>
                <a:effectLst/>
                <a:uLnTx/>
                <a:uFillTx/>
              </a:rPr>
              <a:t>Duschen</a:t>
            </a:r>
            <a:r>
              <a:rPr kumimoji="0" lang="en-GB" sz="2000" b="0" i="0" u="none" strike="noStrike" kern="0" cap="none" spc="0" normalizeH="0" baseline="0" noProof="0" dirty="0">
                <a:ln>
                  <a:noFill/>
                </a:ln>
                <a:solidFill>
                  <a:srgbClr val="115076"/>
                </a:solidFill>
                <a:effectLst/>
                <a:uLnTx/>
                <a:uFillTx/>
              </a:rPr>
              <a:t>, </a:t>
            </a:r>
            <a:r>
              <a:rPr kumimoji="0" lang="en-GB" sz="2000" b="0" i="0" u="none" strike="noStrike" kern="0" cap="none" spc="0" normalizeH="0" baseline="0" noProof="0" dirty="0" err="1">
                <a:ln>
                  <a:noFill/>
                </a:ln>
                <a:solidFill>
                  <a:srgbClr val="115076"/>
                </a:solidFill>
                <a:effectLst/>
                <a:uLnTx/>
                <a:uFillTx/>
              </a:rPr>
              <a:t>Schwimmen</a:t>
            </a:r>
            <a:endParaRPr kumimoji="0" lang="en-GB" sz="2000" b="0" i="0" u="none" strike="noStrike" kern="0" cap="none" spc="0" normalizeH="0" baseline="0" noProof="0" dirty="0">
              <a:ln>
                <a:noFill/>
              </a:ln>
              <a:solidFill>
                <a:srgbClr val="115076"/>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115076"/>
                </a:solidFill>
                <a:effectLst/>
                <a:uLnTx/>
                <a:uFillTx/>
              </a:rPr>
              <a:t>Alte </a:t>
            </a:r>
            <a:r>
              <a:rPr kumimoji="0" lang="en-GB" sz="2000" b="0" i="0" u="none" strike="noStrike" kern="0" cap="none" spc="0" normalizeH="0" baseline="0" noProof="0" dirty="0" err="1">
                <a:ln>
                  <a:noFill/>
                </a:ln>
                <a:solidFill>
                  <a:srgbClr val="115076"/>
                </a:solidFill>
                <a:effectLst/>
                <a:uLnTx/>
                <a:uFillTx/>
              </a:rPr>
              <a:t>Musik</a:t>
            </a:r>
            <a:endParaRPr kumimoji="0" lang="en-GB" sz="2000" b="0" i="0" u="none" strike="noStrike" kern="0" cap="none" spc="0" normalizeH="0" baseline="0" noProof="0" dirty="0">
              <a:ln>
                <a:noFill/>
              </a:ln>
              <a:solidFill>
                <a:srgbClr val="115076"/>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115076"/>
                </a:solidFill>
                <a:effectLst/>
                <a:uLnTx/>
                <a:uFillTx/>
              </a:rPr>
              <a:t>Bequeme</a:t>
            </a:r>
            <a:r>
              <a:rPr kumimoji="0" lang="en-GB" sz="2000" b="0" i="0" u="none" strike="noStrike" kern="0" cap="none" spc="0" normalizeH="0" baseline="0" noProof="0" dirty="0">
                <a:ln>
                  <a:noFill/>
                </a:ln>
                <a:solidFill>
                  <a:srgbClr val="115076"/>
                </a:solidFill>
                <a:effectLst/>
                <a:uLnTx/>
                <a:uFillTx/>
              </a:rPr>
              <a:t> </a:t>
            </a:r>
            <a:r>
              <a:rPr kumimoji="0" lang="en-GB" sz="2000" b="0" i="0" u="none" strike="noStrike" kern="0" cap="none" spc="0" normalizeH="0" baseline="0" noProof="0" dirty="0" err="1">
                <a:ln>
                  <a:noFill/>
                </a:ln>
                <a:solidFill>
                  <a:srgbClr val="115076"/>
                </a:solidFill>
                <a:effectLst/>
                <a:uLnTx/>
                <a:uFillTx/>
              </a:rPr>
              <a:t>Schuhe</a:t>
            </a:r>
            <a:endParaRPr kumimoji="0" lang="en-GB" sz="2000" b="0" i="0" u="none" strike="noStrike" kern="0" cap="none" spc="0" normalizeH="0" baseline="0" noProof="0" dirty="0">
              <a:ln>
                <a:noFill/>
              </a:ln>
              <a:solidFill>
                <a:srgbClr val="115076"/>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115076"/>
                </a:solidFill>
                <a:effectLst/>
                <a:uLnTx/>
                <a:uFillTx/>
              </a:rPr>
              <a:t>Begreifen</a:t>
            </a:r>
            <a:endParaRPr kumimoji="0" lang="en-GB" sz="2000" b="0" i="0" u="none" strike="noStrike" kern="0" cap="none" spc="0" normalizeH="0" baseline="0" noProof="0" dirty="0">
              <a:ln>
                <a:noFill/>
              </a:ln>
              <a:solidFill>
                <a:srgbClr val="115076"/>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115076"/>
                </a:solidFill>
                <a:effectLst/>
                <a:uLnTx/>
                <a:uFillTx/>
              </a:rPr>
              <a:t>Neue </a:t>
            </a:r>
            <a:r>
              <a:rPr kumimoji="0" lang="en-GB" sz="2000" b="0" i="0" u="none" strike="noStrike" kern="0" cap="none" spc="0" normalizeH="0" baseline="0" noProof="0" dirty="0" err="1">
                <a:ln>
                  <a:noFill/>
                </a:ln>
                <a:solidFill>
                  <a:srgbClr val="115076"/>
                </a:solidFill>
                <a:effectLst/>
                <a:uLnTx/>
                <a:uFillTx/>
              </a:rPr>
              <a:t>Musik</a:t>
            </a:r>
            <a:endParaRPr kumimoji="0" lang="en-GB" sz="2000" b="0" i="0" u="none" strike="noStrike" kern="0" cap="none" spc="0" normalizeH="0" baseline="0" noProof="0" dirty="0">
              <a:ln>
                <a:noFill/>
              </a:ln>
              <a:solidFill>
                <a:srgbClr val="115076"/>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115076"/>
                </a:solidFill>
                <a:effectLst/>
                <a:uLnTx/>
                <a:uFillTx/>
              </a:rPr>
              <a:t>Schreiben</a:t>
            </a:r>
            <a:r>
              <a:rPr kumimoji="0" lang="en-GB" sz="2000" b="0" i="0" u="none" strike="noStrike" kern="0" cap="none" spc="0" normalizeH="0" baseline="0" noProof="0" dirty="0">
                <a:ln>
                  <a:noFill/>
                </a:ln>
                <a:solidFill>
                  <a:srgbClr val="115076"/>
                </a:solidFill>
                <a:effectLst/>
                <a:uLnTx/>
                <a:uFillTx/>
              </a:rPr>
              <a:t>, </a:t>
            </a:r>
            <a:r>
              <a:rPr kumimoji="0" lang="en-GB" sz="2000" b="0" i="0" u="none" strike="noStrike" kern="0" cap="none" spc="0" normalizeH="0" baseline="0" noProof="0" dirty="0" err="1">
                <a:ln>
                  <a:noFill/>
                </a:ln>
                <a:solidFill>
                  <a:srgbClr val="115076"/>
                </a:solidFill>
                <a:effectLst/>
                <a:uLnTx/>
                <a:uFillTx/>
              </a:rPr>
              <a:t>Pflanzen</a:t>
            </a:r>
            <a:endParaRPr kumimoji="0" lang="en-GB" sz="2000" b="0" i="0" u="none" strike="noStrike" kern="0" cap="none" spc="0" normalizeH="0" baseline="0" noProof="0" dirty="0">
              <a:ln>
                <a:noFill/>
              </a:ln>
              <a:solidFill>
                <a:srgbClr val="115076"/>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115076"/>
                </a:solidFill>
                <a:effectLst/>
                <a:uLnTx/>
                <a:uFillTx/>
              </a:rPr>
              <a:t>Reisen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115076"/>
                </a:solidFill>
                <a:effectLst/>
                <a:uLnTx/>
                <a:uFillTx/>
              </a:rPr>
              <a:t>Singen</a:t>
            </a:r>
            <a:endParaRPr kumimoji="0" lang="en-GB" sz="2000" b="0" i="0" u="none" strike="noStrike" kern="0" cap="none" spc="0" normalizeH="0" baseline="0" noProof="0" dirty="0">
              <a:ln>
                <a:noFill/>
              </a:ln>
              <a:solidFill>
                <a:srgbClr val="115076"/>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115076"/>
                </a:solidFill>
                <a:effectLst/>
                <a:uLnTx/>
                <a:uFillTx/>
              </a:rPr>
              <a:t>Freundlich sein.</a:t>
            </a:r>
          </a:p>
        </p:txBody>
      </p:sp>
      <p:sp>
        <p:nvSpPr>
          <p:cNvPr id="6" name="Rectangle 5">
            <a:extLst>
              <a:ext uri="{FF2B5EF4-FFF2-40B4-BE49-F238E27FC236}">
                <a16:creationId xmlns:a16="http://schemas.microsoft.com/office/drawing/2014/main" id="{D892CFE1-5F25-4053-AD59-1EA988A76BA4}"/>
              </a:ext>
            </a:extLst>
          </p:cNvPr>
          <p:cNvSpPr/>
          <p:nvPr/>
        </p:nvSpPr>
        <p:spPr>
          <a:xfrm>
            <a:off x="1302327" y="4355590"/>
            <a:ext cx="9337964" cy="195256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7" name="Isosceles Triangle 6">
            <a:extLst>
              <a:ext uri="{FF2B5EF4-FFF2-40B4-BE49-F238E27FC236}">
                <a16:creationId xmlns:a16="http://schemas.microsoft.com/office/drawing/2014/main" id="{B5B2A961-49EC-41C6-A91F-EE3CF6A0E4BB}"/>
              </a:ext>
            </a:extLst>
          </p:cNvPr>
          <p:cNvSpPr/>
          <p:nvPr/>
        </p:nvSpPr>
        <p:spPr>
          <a:xfrm rot="10800000">
            <a:off x="1297374" y="846903"/>
            <a:ext cx="9342014" cy="5500340"/>
          </a:xfrm>
          <a:prstGeom prst="triangle">
            <a:avLst/>
          </a:prstGeom>
          <a:solidFill>
            <a:schemeClr val="accent4">
              <a:lumMod val="75000"/>
            </a:schemeClr>
          </a:solidFill>
          <a:ln w="635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A3073DE9-270D-4F76-B62B-661562C2E974}"/>
              </a:ext>
            </a:extLst>
          </p:cNvPr>
          <p:cNvSpPr txBox="1"/>
          <p:nvPr/>
        </p:nvSpPr>
        <p:spPr>
          <a:xfrm>
            <a:off x="2520910" y="949963"/>
            <a:ext cx="1165329" cy="400110"/>
          </a:xfrm>
          <a:prstGeom prst="rect">
            <a:avLst/>
          </a:prstGeom>
          <a:solidFill>
            <a:srgbClr val="0070C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prstClr val="white"/>
                </a:solidFill>
                <a:effectLst/>
                <a:uLnTx/>
                <a:uFillTx/>
              </a:rPr>
              <a:t>erste</a:t>
            </a:r>
            <a:endParaRPr kumimoji="0" lang="en-GB" sz="2000" b="0" i="0" u="none" strike="noStrike" kern="0" cap="none" spc="0" normalizeH="0" baseline="0" noProof="0" dirty="0">
              <a:ln>
                <a:noFill/>
              </a:ln>
              <a:solidFill>
                <a:prstClr val="white"/>
              </a:solidFill>
              <a:effectLst/>
              <a:uLnTx/>
              <a:uFillTx/>
            </a:endParaRPr>
          </a:p>
        </p:txBody>
      </p:sp>
      <p:sp>
        <p:nvSpPr>
          <p:cNvPr id="9" name="TextBox 8">
            <a:extLst>
              <a:ext uri="{FF2B5EF4-FFF2-40B4-BE49-F238E27FC236}">
                <a16:creationId xmlns:a16="http://schemas.microsoft.com/office/drawing/2014/main" id="{7CDBE074-EEAD-445D-8B0F-BF26698945E0}"/>
              </a:ext>
            </a:extLst>
          </p:cNvPr>
          <p:cNvSpPr txBox="1"/>
          <p:nvPr/>
        </p:nvSpPr>
        <p:spPr>
          <a:xfrm>
            <a:off x="3827932" y="980656"/>
            <a:ext cx="1348371" cy="400110"/>
          </a:xfrm>
          <a:prstGeom prst="rect">
            <a:avLst/>
          </a:prstGeom>
          <a:solidFill>
            <a:srgbClr val="0070C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prstClr val="white"/>
                </a:solidFill>
                <a:effectLst/>
                <a:uLnTx/>
                <a:uFillTx/>
              </a:rPr>
              <a:t>Blick</a:t>
            </a:r>
            <a:endParaRPr kumimoji="0" lang="en-GB" sz="2000" b="0" i="0" u="none" strike="noStrike" kern="0" cap="none" spc="0" normalizeH="0" baseline="0" noProof="0" dirty="0">
              <a:ln>
                <a:noFill/>
              </a:ln>
              <a:solidFill>
                <a:prstClr val="white"/>
              </a:solidFill>
              <a:effectLst/>
              <a:uLnTx/>
              <a:uFillTx/>
            </a:endParaRPr>
          </a:p>
        </p:txBody>
      </p:sp>
      <p:sp>
        <p:nvSpPr>
          <p:cNvPr id="10" name="TextBox 9">
            <a:extLst>
              <a:ext uri="{FF2B5EF4-FFF2-40B4-BE49-F238E27FC236}">
                <a16:creationId xmlns:a16="http://schemas.microsoft.com/office/drawing/2014/main" id="{7B5FF657-A0EC-4CEC-B2D8-8E4B8CD9FA2F}"/>
              </a:ext>
            </a:extLst>
          </p:cNvPr>
          <p:cNvSpPr txBox="1"/>
          <p:nvPr/>
        </p:nvSpPr>
        <p:spPr>
          <a:xfrm>
            <a:off x="6066172" y="958118"/>
            <a:ext cx="1689249" cy="400110"/>
          </a:xfrm>
          <a:prstGeom prst="rect">
            <a:avLst/>
          </a:prstGeom>
          <a:solidFill>
            <a:srgbClr val="0070C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rPr>
              <a:t>Fenster</a:t>
            </a:r>
          </a:p>
        </p:txBody>
      </p:sp>
      <p:sp>
        <p:nvSpPr>
          <p:cNvPr id="11" name="TextBox 10">
            <a:extLst>
              <a:ext uri="{FF2B5EF4-FFF2-40B4-BE49-F238E27FC236}">
                <a16:creationId xmlns:a16="http://schemas.microsoft.com/office/drawing/2014/main" id="{7F9949F0-F5B5-4DC5-A0B5-A3B050EF4A23}"/>
              </a:ext>
            </a:extLst>
          </p:cNvPr>
          <p:cNvSpPr txBox="1"/>
          <p:nvPr/>
        </p:nvSpPr>
        <p:spPr>
          <a:xfrm>
            <a:off x="7880616" y="947353"/>
            <a:ext cx="1689249" cy="400110"/>
          </a:xfrm>
          <a:prstGeom prst="rect">
            <a:avLst/>
          </a:prstGeom>
          <a:solidFill>
            <a:srgbClr val="0070C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rPr>
              <a:t>Morgen</a:t>
            </a:r>
          </a:p>
        </p:txBody>
      </p:sp>
      <p:sp>
        <p:nvSpPr>
          <p:cNvPr id="12" name="TextBox 11">
            <a:extLst>
              <a:ext uri="{FF2B5EF4-FFF2-40B4-BE49-F238E27FC236}">
                <a16:creationId xmlns:a16="http://schemas.microsoft.com/office/drawing/2014/main" id="{7FCCB629-3567-4DDD-9F5B-2219D324D385}"/>
              </a:ext>
            </a:extLst>
          </p:cNvPr>
          <p:cNvSpPr txBox="1"/>
          <p:nvPr/>
        </p:nvSpPr>
        <p:spPr>
          <a:xfrm>
            <a:off x="7497711" y="1420578"/>
            <a:ext cx="1689249" cy="400110"/>
          </a:xfrm>
          <a:prstGeom prst="rect">
            <a:avLst/>
          </a:prstGeom>
          <a:solidFill>
            <a:srgbClr val="0070C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rPr>
              <a:t>Buch</a:t>
            </a:r>
          </a:p>
        </p:txBody>
      </p:sp>
      <p:sp>
        <p:nvSpPr>
          <p:cNvPr id="13" name="TextBox 12">
            <a:extLst>
              <a:ext uri="{FF2B5EF4-FFF2-40B4-BE49-F238E27FC236}">
                <a16:creationId xmlns:a16="http://schemas.microsoft.com/office/drawing/2014/main" id="{D71E017D-2533-4C44-92AB-D60442E8AF41}"/>
              </a:ext>
            </a:extLst>
          </p:cNvPr>
          <p:cNvSpPr txBox="1"/>
          <p:nvPr/>
        </p:nvSpPr>
        <p:spPr>
          <a:xfrm>
            <a:off x="4328739" y="1896345"/>
            <a:ext cx="1689249" cy="400110"/>
          </a:xfrm>
          <a:prstGeom prst="rect">
            <a:avLst/>
          </a:prstGeom>
          <a:solidFill>
            <a:srgbClr val="0070C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prstClr val="white"/>
                </a:solidFill>
                <a:effectLst/>
                <a:uLnTx/>
                <a:uFillTx/>
              </a:rPr>
              <a:t>Wechsel</a:t>
            </a:r>
            <a:endParaRPr kumimoji="0" lang="en-GB" sz="2000" b="0" i="0" u="none" strike="noStrike" kern="0" cap="none" spc="0" normalizeH="0" baseline="0" noProof="0" dirty="0">
              <a:ln>
                <a:noFill/>
              </a:ln>
              <a:solidFill>
                <a:prstClr val="white"/>
              </a:solidFill>
              <a:effectLst/>
              <a:uLnTx/>
              <a:uFillTx/>
            </a:endParaRPr>
          </a:p>
        </p:txBody>
      </p:sp>
      <p:sp>
        <p:nvSpPr>
          <p:cNvPr id="14" name="TextBox 13">
            <a:extLst>
              <a:ext uri="{FF2B5EF4-FFF2-40B4-BE49-F238E27FC236}">
                <a16:creationId xmlns:a16="http://schemas.microsoft.com/office/drawing/2014/main" id="{F8D421C4-2BA7-484A-8C9A-467D1294C807}"/>
              </a:ext>
            </a:extLst>
          </p:cNvPr>
          <p:cNvSpPr txBox="1"/>
          <p:nvPr/>
        </p:nvSpPr>
        <p:spPr>
          <a:xfrm>
            <a:off x="6196377" y="1900384"/>
            <a:ext cx="1689249" cy="400110"/>
          </a:xfrm>
          <a:prstGeom prst="rect">
            <a:avLst/>
          </a:prstGeom>
          <a:solidFill>
            <a:srgbClr val="0070C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prstClr val="white"/>
                </a:solidFill>
                <a:effectLst/>
                <a:uLnTx/>
                <a:uFillTx/>
              </a:rPr>
              <a:t>Jahreszeit</a:t>
            </a:r>
            <a:endParaRPr kumimoji="0" lang="en-GB" sz="2000" b="0" i="0" u="none" strike="noStrike" kern="0" cap="none" spc="0" normalizeH="0" baseline="0" noProof="0" dirty="0">
              <a:ln>
                <a:noFill/>
              </a:ln>
              <a:solidFill>
                <a:prstClr val="white"/>
              </a:solidFill>
              <a:effectLst/>
              <a:uLnTx/>
              <a:uFillTx/>
            </a:endParaRPr>
          </a:p>
        </p:txBody>
      </p:sp>
      <p:sp>
        <p:nvSpPr>
          <p:cNvPr id="15" name="TextBox 14">
            <a:extLst>
              <a:ext uri="{FF2B5EF4-FFF2-40B4-BE49-F238E27FC236}">
                <a16:creationId xmlns:a16="http://schemas.microsoft.com/office/drawing/2014/main" id="{D1556EAC-EF01-4FB4-AA7A-00C5335A254B}"/>
              </a:ext>
            </a:extLst>
          </p:cNvPr>
          <p:cNvSpPr txBox="1"/>
          <p:nvPr/>
        </p:nvSpPr>
        <p:spPr>
          <a:xfrm>
            <a:off x="5221547" y="2355427"/>
            <a:ext cx="1689249" cy="400110"/>
          </a:xfrm>
          <a:prstGeom prst="rect">
            <a:avLst/>
          </a:prstGeom>
          <a:solidFill>
            <a:srgbClr val="0070C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rPr>
              <a:t>Zeitung</a:t>
            </a:r>
          </a:p>
        </p:txBody>
      </p:sp>
      <p:sp>
        <p:nvSpPr>
          <p:cNvPr id="16" name="TextBox 15">
            <a:extLst>
              <a:ext uri="{FF2B5EF4-FFF2-40B4-BE49-F238E27FC236}">
                <a16:creationId xmlns:a16="http://schemas.microsoft.com/office/drawing/2014/main" id="{2D91C863-215A-431F-9026-1F7B1BD8851C}"/>
              </a:ext>
            </a:extLst>
          </p:cNvPr>
          <p:cNvSpPr txBox="1"/>
          <p:nvPr/>
        </p:nvSpPr>
        <p:spPr>
          <a:xfrm>
            <a:off x="5218455" y="2803869"/>
            <a:ext cx="1689249" cy="400110"/>
          </a:xfrm>
          <a:prstGeom prst="rect">
            <a:avLst/>
          </a:prstGeom>
          <a:solidFill>
            <a:srgbClr val="0070C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rPr>
              <a:t>Hund</a:t>
            </a:r>
          </a:p>
        </p:txBody>
      </p:sp>
      <p:sp>
        <p:nvSpPr>
          <p:cNvPr id="17" name="TextBox 16">
            <a:extLst>
              <a:ext uri="{FF2B5EF4-FFF2-40B4-BE49-F238E27FC236}">
                <a16:creationId xmlns:a16="http://schemas.microsoft.com/office/drawing/2014/main" id="{C5336D5C-A712-42EC-9F6D-8105EDA4C145}"/>
              </a:ext>
            </a:extLst>
          </p:cNvPr>
          <p:cNvSpPr txBox="1"/>
          <p:nvPr/>
        </p:nvSpPr>
        <p:spPr>
          <a:xfrm>
            <a:off x="4142551" y="3254971"/>
            <a:ext cx="1689249" cy="400110"/>
          </a:xfrm>
          <a:prstGeom prst="rect">
            <a:avLst/>
          </a:prstGeom>
          <a:solidFill>
            <a:srgbClr val="0070C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prstClr val="white"/>
                </a:solidFill>
                <a:effectLst/>
                <a:uLnTx/>
                <a:uFillTx/>
              </a:rPr>
              <a:t>Duschen</a:t>
            </a:r>
            <a:endParaRPr kumimoji="0" lang="en-GB" sz="2000" b="0" i="0" u="none" strike="noStrike" kern="0" cap="none" spc="0" normalizeH="0" baseline="0" noProof="0" dirty="0">
              <a:ln>
                <a:noFill/>
              </a:ln>
              <a:solidFill>
                <a:prstClr val="white"/>
              </a:solidFill>
              <a:effectLst/>
              <a:uLnTx/>
              <a:uFillTx/>
            </a:endParaRPr>
          </a:p>
        </p:txBody>
      </p:sp>
      <p:sp>
        <p:nvSpPr>
          <p:cNvPr id="18" name="TextBox 17">
            <a:extLst>
              <a:ext uri="{FF2B5EF4-FFF2-40B4-BE49-F238E27FC236}">
                <a16:creationId xmlns:a16="http://schemas.microsoft.com/office/drawing/2014/main" id="{8B70C2F4-00BC-433E-90A7-4CBE60790875}"/>
              </a:ext>
            </a:extLst>
          </p:cNvPr>
          <p:cNvSpPr txBox="1"/>
          <p:nvPr/>
        </p:nvSpPr>
        <p:spPr>
          <a:xfrm>
            <a:off x="6063079" y="3257381"/>
            <a:ext cx="2138995" cy="400110"/>
          </a:xfrm>
          <a:prstGeom prst="rect">
            <a:avLst/>
          </a:prstGeom>
          <a:solidFill>
            <a:srgbClr val="0070C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prstClr val="white"/>
                </a:solidFill>
                <a:effectLst/>
                <a:uLnTx/>
                <a:uFillTx/>
              </a:rPr>
              <a:t>Schwimmen</a:t>
            </a:r>
            <a:endParaRPr kumimoji="0" lang="en-GB" sz="2000" b="0" i="0" u="none" strike="noStrike" kern="0" cap="none" spc="0" normalizeH="0" baseline="0" noProof="0" dirty="0">
              <a:ln>
                <a:noFill/>
              </a:ln>
              <a:solidFill>
                <a:prstClr val="white"/>
              </a:solidFill>
              <a:effectLst/>
              <a:uLnTx/>
              <a:uFillTx/>
            </a:endParaRPr>
          </a:p>
        </p:txBody>
      </p:sp>
      <p:sp>
        <p:nvSpPr>
          <p:cNvPr id="19" name="TextBox 18">
            <a:extLst>
              <a:ext uri="{FF2B5EF4-FFF2-40B4-BE49-F238E27FC236}">
                <a16:creationId xmlns:a16="http://schemas.microsoft.com/office/drawing/2014/main" id="{93BBD105-83B7-45DC-A0C6-F2D95E7CDC7F}"/>
              </a:ext>
            </a:extLst>
          </p:cNvPr>
          <p:cNvSpPr txBox="1"/>
          <p:nvPr/>
        </p:nvSpPr>
        <p:spPr>
          <a:xfrm>
            <a:off x="6230310" y="3706458"/>
            <a:ext cx="1689249" cy="400110"/>
          </a:xfrm>
          <a:prstGeom prst="rect">
            <a:avLst/>
          </a:prstGeom>
          <a:solidFill>
            <a:srgbClr val="0070C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prstClr val="white"/>
                </a:solidFill>
                <a:effectLst/>
                <a:uLnTx/>
                <a:uFillTx/>
              </a:rPr>
              <a:t>Musik</a:t>
            </a:r>
            <a:endParaRPr kumimoji="0" lang="en-GB" sz="2000" b="0" i="0" u="none" strike="noStrike" kern="0" cap="none" spc="0" normalizeH="0" baseline="0" noProof="0" dirty="0">
              <a:ln>
                <a:noFill/>
              </a:ln>
              <a:solidFill>
                <a:prstClr val="white"/>
              </a:solidFill>
              <a:effectLst/>
              <a:uLnTx/>
              <a:uFillTx/>
            </a:endParaRPr>
          </a:p>
        </p:txBody>
      </p:sp>
      <p:sp>
        <p:nvSpPr>
          <p:cNvPr id="20" name="TextBox 19">
            <a:extLst>
              <a:ext uri="{FF2B5EF4-FFF2-40B4-BE49-F238E27FC236}">
                <a16:creationId xmlns:a16="http://schemas.microsoft.com/office/drawing/2014/main" id="{150D62DB-1285-41F5-A33D-C166E235DFF4}"/>
              </a:ext>
            </a:extLst>
          </p:cNvPr>
          <p:cNvSpPr txBox="1"/>
          <p:nvPr/>
        </p:nvSpPr>
        <p:spPr>
          <a:xfrm>
            <a:off x="4473295" y="4145005"/>
            <a:ext cx="1689249" cy="400110"/>
          </a:xfrm>
          <a:prstGeom prst="rect">
            <a:avLst/>
          </a:prstGeom>
          <a:solidFill>
            <a:srgbClr val="0070C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prstClr val="white"/>
                </a:solidFill>
                <a:effectLst/>
                <a:uLnTx/>
                <a:uFillTx/>
              </a:rPr>
              <a:t>bequem</a:t>
            </a:r>
            <a:endParaRPr kumimoji="0" lang="en-GB" sz="2000" b="0" i="0" u="none" strike="noStrike" kern="0" cap="none" spc="0" normalizeH="0" baseline="0" noProof="0" dirty="0">
              <a:ln>
                <a:noFill/>
              </a:ln>
              <a:solidFill>
                <a:prstClr val="white"/>
              </a:solidFill>
              <a:effectLst/>
              <a:uLnTx/>
              <a:uFillTx/>
            </a:endParaRPr>
          </a:p>
        </p:txBody>
      </p:sp>
      <p:sp>
        <p:nvSpPr>
          <p:cNvPr id="21" name="TextBox 20">
            <a:extLst>
              <a:ext uri="{FF2B5EF4-FFF2-40B4-BE49-F238E27FC236}">
                <a16:creationId xmlns:a16="http://schemas.microsoft.com/office/drawing/2014/main" id="{3A41CF24-7722-4E52-AB94-2BBAD6B6777E}"/>
              </a:ext>
            </a:extLst>
          </p:cNvPr>
          <p:cNvSpPr txBox="1"/>
          <p:nvPr/>
        </p:nvSpPr>
        <p:spPr>
          <a:xfrm>
            <a:off x="6263624" y="4155535"/>
            <a:ext cx="1689249" cy="400110"/>
          </a:xfrm>
          <a:prstGeom prst="rect">
            <a:avLst/>
          </a:prstGeom>
          <a:solidFill>
            <a:srgbClr val="0070C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prstClr val="white"/>
                </a:solidFill>
                <a:effectLst/>
                <a:uLnTx/>
                <a:uFillTx/>
              </a:rPr>
              <a:t>Schuhe</a:t>
            </a:r>
            <a:endParaRPr kumimoji="0" lang="en-GB" sz="2000" b="0" i="0" u="none" strike="noStrike" kern="0" cap="none" spc="0" normalizeH="0" baseline="0" noProof="0" dirty="0">
              <a:ln>
                <a:noFill/>
              </a:ln>
              <a:solidFill>
                <a:prstClr val="white"/>
              </a:solidFill>
              <a:effectLst/>
              <a:uLnTx/>
              <a:uFillTx/>
            </a:endParaRPr>
          </a:p>
        </p:txBody>
      </p:sp>
      <p:sp>
        <p:nvSpPr>
          <p:cNvPr id="22" name="TextBox 21">
            <a:extLst>
              <a:ext uri="{FF2B5EF4-FFF2-40B4-BE49-F238E27FC236}">
                <a16:creationId xmlns:a16="http://schemas.microsoft.com/office/drawing/2014/main" id="{25604010-26B4-4EB2-8084-355E4DC91DDF}"/>
              </a:ext>
            </a:extLst>
          </p:cNvPr>
          <p:cNvSpPr txBox="1"/>
          <p:nvPr/>
        </p:nvSpPr>
        <p:spPr>
          <a:xfrm>
            <a:off x="5351752" y="4603345"/>
            <a:ext cx="1689249" cy="400110"/>
          </a:xfrm>
          <a:prstGeom prst="rect">
            <a:avLst/>
          </a:prstGeom>
          <a:solidFill>
            <a:srgbClr val="0070C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prstClr val="white"/>
                </a:solidFill>
                <a:effectLst/>
                <a:uLnTx/>
                <a:uFillTx/>
              </a:rPr>
              <a:t>Begreifen</a:t>
            </a:r>
            <a:endParaRPr kumimoji="0" lang="en-GB" sz="2000" b="0" i="0" u="none" strike="noStrike" kern="0" cap="none" spc="0" normalizeH="0" baseline="0" noProof="0" dirty="0">
              <a:ln>
                <a:noFill/>
              </a:ln>
              <a:solidFill>
                <a:prstClr val="white"/>
              </a:solidFill>
              <a:effectLst/>
              <a:uLnTx/>
              <a:uFillTx/>
            </a:endParaRPr>
          </a:p>
        </p:txBody>
      </p:sp>
      <p:sp>
        <p:nvSpPr>
          <p:cNvPr id="23" name="TextBox 22">
            <a:extLst>
              <a:ext uri="{FF2B5EF4-FFF2-40B4-BE49-F238E27FC236}">
                <a16:creationId xmlns:a16="http://schemas.microsoft.com/office/drawing/2014/main" id="{004FC315-C428-4348-BC12-7FE7AE028698}"/>
              </a:ext>
            </a:extLst>
          </p:cNvPr>
          <p:cNvSpPr txBox="1"/>
          <p:nvPr/>
        </p:nvSpPr>
        <p:spPr>
          <a:xfrm>
            <a:off x="4373830" y="5057696"/>
            <a:ext cx="1689249" cy="400110"/>
          </a:xfrm>
          <a:prstGeom prst="rect">
            <a:avLst/>
          </a:prstGeom>
          <a:solidFill>
            <a:srgbClr val="0070C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prstClr val="white"/>
                </a:solidFill>
                <a:effectLst/>
                <a:uLnTx/>
                <a:uFillTx/>
              </a:rPr>
              <a:t>Schreiben</a:t>
            </a:r>
            <a:endParaRPr kumimoji="0" lang="en-GB" sz="2000" b="0" i="0" u="none" strike="noStrike" kern="0" cap="none" spc="0" normalizeH="0" baseline="0" noProof="0" dirty="0">
              <a:ln>
                <a:noFill/>
              </a:ln>
              <a:solidFill>
                <a:prstClr val="white"/>
              </a:solidFill>
              <a:effectLst/>
              <a:uLnTx/>
              <a:uFillTx/>
            </a:endParaRPr>
          </a:p>
        </p:txBody>
      </p:sp>
      <p:sp>
        <p:nvSpPr>
          <p:cNvPr id="24" name="TextBox 23">
            <a:extLst>
              <a:ext uri="{FF2B5EF4-FFF2-40B4-BE49-F238E27FC236}">
                <a16:creationId xmlns:a16="http://schemas.microsoft.com/office/drawing/2014/main" id="{66B7E652-54F1-4524-8B92-953CE824401B}"/>
              </a:ext>
            </a:extLst>
          </p:cNvPr>
          <p:cNvSpPr txBox="1"/>
          <p:nvPr/>
        </p:nvSpPr>
        <p:spPr>
          <a:xfrm>
            <a:off x="6191367" y="5051155"/>
            <a:ext cx="1689249" cy="400110"/>
          </a:xfrm>
          <a:prstGeom prst="rect">
            <a:avLst/>
          </a:prstGeom>
          <a:solidFill>
            <a:srgbClr val="0070C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prstClr val="white"/>
                </a:solidFill>
                <a:effectLst/>
                <a:uLnTx/>
                <a:uFillTx/>
              </a:rPr>
              <a:t>Pflanzen</a:t>
            </a:r>
            <a:endParaRPr kumimoji="0" lang="en-GB" sz="2000" b="0" i="0" u="none" strike="noStrike" kern="0" cap="none" spc="0" normalizeH="0" baseline="0" noProof="0" dirty="0">
              <a:ln>
                <a:noFill/>
              </a:ln>
              <a:solidFill>
                <a:prstClr val="white"/>
              </a:solidFill>
              <a:effectLst/>
              <a:uLnTx/>
              <a:uFillTx/>
            </a:endParaRPr>
          </a:p>
        </p:txBody>
      </p:sp>
      <p:sp>
        <p:nvSpPr>
          <p:cNvPr id="25" name="TextBox 24">
            <a:extLst>
              <a:ext uri="{FF2B5EF4-FFF2-40B4-BE49-F238E27FC236}">
                <a16:creationId xmlns:a16="http://schemas.microsoft.com/office/drawing/2014/main" id="{D3B636BD-0D8C-4A63-8AF5-CD1E637D9600}"/>
              </a:ext>
            </a:extLst>
          </p:cNvPr>
          <p:cNvSpPr txBox="1"/>
          <p:nvPr/>
        </p:nvSpPr>
        <p:spPr>
          <a:xfrm>
            <a:off x="4389251" y="5506649"/>
            <a:ext cx="1689249" cy="400110"/>
          </a:xfrm>
          <a:prstGeom prst="rect">
            <a:avLst/>
          </a:prstGeom>
          <a:solidFill>
            <a:srgbClr val="0070C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rPr>
              <a:t>Reisen</a:t>
            </a:r>
          </a:p>
        </p:txBody>
      </p:sp>
      <p:sp>
        <p:nvSpPr>
          <p:cNvPr id="26" name="TextBox 25">
            <a:extLst>
              <a:ext uri="{FF2B5EF4-FFF2-40B4-BE49-F238E27FC236}">
                <a16:creationId xmlns:a16="http://schemas.microsoft.com/office/drawing/2014/main" id="{0FBE52C1-8A8C-4EF2-8F66-D5633DE1B9A9}"/>
              </a:ext>
            </a:extLst>
          </p:cNvPr>
          <p:cNvSpPr txBox="1"/>
          <p:nvPr/>
        </p:nvSpPr>
        <p:spPr>
          <a:xfrm>
            <a:off x="6197361" y="5478939"/>
            <a:ext cx="1689249" cy="400110"/>
          </a:xfrm>
          <a:prstGeom prst="rect">
            <a:avLst/>
          </a:prstGeom>
          <a:solidFill>
            <a:srgbClr val="0070C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prstClr val="white"/>
                </a:solidFill>
                <a:effectLst/>
                <a:uLnTx/>
                <a:uFillTx/>
              </a:rPr>
              <a:t>Singen</a:t>
            </a:r>
            <a:endParaRPr kumimoji="0" lang="en-GB" sz="2000" b="0" i="0" u="none" strike="noStrike" kern="0" cap="none" spc="0" normalizeH="0" baseline="0" noProof="0" dirty="0">
              <a:ln>
                <a:noFill/>
              </a:ln>
              <a:solidFill>
                <a:prstClr val="white"/>
              </a:solidFill>
              <a:effectLst/>
              <a:uLnTx/>
              <a:uFillTx/>
            </a:endParaRPr>
          </a:p>
        </p:txBody>
      </p:sp>
      <p:sp>
        <p:nvSpPr>
          <p:cNvPr id="27" name="TextBox 26">
            <a:extLst>
              <a:ext uri="{FF2B5EF4-FFF2-40B4-BE49-F238E27FC236}">
                <a16:creationId xmlns:a16="http://schemas.microsoft.com/office/drawing/2014/main" id="{E4E68E9C-062A-476C-B06B-68AC7FB01139}"/>
              </a:ext>
            </a:extLst>
          </p:cNvPr>
          <p:cNvSpPr txBox="1"/>
          <p:nvPr/>
        </p:nvSpPr>
        <p:spPr>
          <a:xfrm>
            <a:off x="4406751" y="5920230"/>
            <a:ext cx="1689249" cy="400110"/>
          </a:xfrm>
          <a:prstGeom prst="rect">
            <a:avLst/>
          </a:prstGeom>
          <a:solidFill>
            <a:srgbClr val="0070C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prstClr val="white"/>
                </a:solidFill>
                <a:effectLst/>
                <a:uLnTx/>
                <a:uFillTx/>
              </a:rPr>
              <a:t>freundlich</a:t>
            </a:r>
            <a:endParaRPr kumimoji="0" lang="en-GB" sz="2000" b="0" i="0" u="none" strike="noStrike" kern="0" cap="none" spc="0" normalizeH="0" baseline="0" noProof="0" dirty="0">
              <a:ln>
                <a:noFill/>
              </a:ln>
              <a:solidFill>
                <a:prstClr val="white"/>
              </a:solidFill>
              <a:effectLst/>
              <a:uLnTx/>
              <a:uFillTx/>
            </a:endParaRPr>
          </a:p>
        </p:txBody>
      </p:sp>
      <p:sp>
        <p:nvSpPr>
          <p:cNvPr id="28" name="TextBox 27">
            <a:extLst>
              <a:ext uri="{FF2B5EF4-FFF2-40B4-BE49-F238E27FC236}">
                <a16:creationId xmlns:a16="http://schemas.microsoft.com/office/drawing/2014/main" id="{1278F01E-AF0A-4440-AC9D-7B5693E544B5}"/>
              </a:ext>
            </a:extLst>
          </p:cNvPr>
          <p:cNvSpPr txBox="1"/>
          <p:nvPr/>
        </p:nvSpPr>
        <p:spPr>
          <a:xfrm>
            <a:off x="6189772" y="5915083"/>
            <a:ext cx="1689249" cy="400110"/>
          </a:xfrm>
          <a:prstGeom prst="rect">
            <a:avLst/>
          </a:prstGeom>
          <a:solidFill>
            <a:srgbClr val="0070C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rPr>
              <a:t>sein</a:t>
            </a:r>
          </a:p>
        </p:txBody>
      </p:sp>
      <p:sp>
        <p:nvSpPr>
          <p:cNvPr id="29" name="TextBox 28">
            <a:extLst>
              <a:ext uri="{FF2B5EF4-FFF2-40B4-BE49-F238E27FC236}">
                <a16:creationId xmlns:a16="http://schemas.microsoft.com/office/drawing/2014/main" id="{9A6769AB-59F7-48C7-A5E0-D6AC5D0E2B4B}"/>
              </a:ext>
            </a:extLst>
          </p:cNvPr>
          <p:cNvSpPr txBox="1"/>
          <p:nvPr/>
        </p:nvSpPr>
        <p:spPr>
          <a:xfrm>
            <a:off x="1227181" y="6444388"/>
            <a:ext cx="6168042" cy="400110"/>
          </a:xfrm>
          <a:prstGeom prst="rect">
            <a:avLst/>
          </a:prstGeom>
          <a:noFill/>
        </p:spPr>
        <p:txBody>
          <a:bodyPr wrap="square">
            <a:spAutoFit/>
          </a:bodyPr>
          <a:lstStyle/>
          <a:p>
            <a:r>
              <a:rPr lang="en-GB" sz="2000" b="1" dirty="0">
                <a:solidFill>
                  <a:schemeClr val="bg1"/>
                </a:solidFill>
              </a:rPr>
              <a:t>die </a:t>
            </a:r>
            <a:r>
              <a:rPr lang="en-GB" sz="2000" b="1" dirty="0" err="1">
                <a:solidFill>
                  <a:schemeClr val="bg1"/>
                </a:solidFill>
              </a:rPr>
              <a:t>Vergnügung</a:t>
            </a:r>
            <a:r>
              <a:rPr lang="en-GB" sz="2000" b="1" dirty="0">
                <a:solidFill>
                  <a:schemeClr val="bg1"/>
                </a:solidFill>
              </a:rPr>
              <a:t>* - pleasure</a:t>
            </a:r>
            <a:endParaRPr lang="en-GB" sz="2000" dirty="0"/>
          </a:p>
        </p:txBody>
      </p:sp>
    </p:spTree>
    <p:extLst>
      <p:ext uri="{BB962C8B-B14F-4D97-AF65-F5344CB8AC3E}">
        <p14:creationId xmlns:p14="http://schemas.microsoft.com/office/powerpoint/2010/main" val="411660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7D7D-9EF6-4BFA-A6F8-97716D840593}"/>
              </a:ext>
            </a:extLst>
          </p:cNvPr>
          <p:cNvSpPr>
            <a:spLocks noGrp="1"/>
          </p:cNvSpPr>
          <p:nvPr>
            <p:ph type="title"/>
          </p:nvPr>
        </p:nvSpPr>
        <p:spPr/>
        <p:txBody>
          <a:bodyPr/>
          <a:lstStyle/>
          <a:p>
            <a:r>
              <a:rPr lang="en-GB" sz="3200" b="1" dirty="0" err="1">
                <a:solidFill>
                  <a:schemeClr val="bg1"/>
                </a:solidFill>
              </a:rPr>
              <a:t>Vergnügungen</a:t>
            </a:r>
            <a:r>
              <a:rPr lang="en-GB" sz="3200" b="1" dirty="0">
                <a:solidFill>
                  <a:schemeClr val="bg1"/>
                </a:solidFill>
              </a:rPr>
              <a:t>*</a:t>
            </a:r>
            <a:endParaRPr lang="en-GB" dirty="0"/>
          </a:p>
        </p:txBody>
      </p:sp>
      <p:sp>
        <p:nvSpPr>
          <p:cNvPr id="4" name="TextBox 3">
            <a:extLst>
              <a:ext uri="{FF2B5EF4-FFF2-40B4-BE49-F238E27FC236}">
                <a16:creationId xmlns:a16="http://schemas.microsoft.com/office/drawing/2014/main" id="{914ABC23-5813-4726-AA65-7835AF09E56C}"/>
              </a:ext>
            </a:extLst>
          </p:cNvPr>
          <p:cNvSpPr txBox="1"/>
          <p:nvPr/>
        </p:nvSpPr>
        <p:spPr>
          <a:xfrm>
            <a:off x="1227181" y="6444388"/>
            <a:ext cx="6168042" cy="400110"/>
          </a:xfrm>
          <a:prstGeom prst="rect">
            <a:avLst/>
          </a:prstGeom>
          <a:noFill/>
        </p:spPr>
        <p:txBody>
          <a:bodyPr wrap="square">
            <a:spAutoFit/>
          </a:bodyPr>
          <a:lstStyle/>
          <a:p>
            <a:r>
              <a:rPr lang="en-GB" sz="2000" b="1" dirty="0">
                <a:solidFill>
                  <a:schemeClr val="bg1"/>
                </a:solidFill>
              </a:rPr>
              <a:t>die </a:t>
            </a:r>
            <a:r>
              <a:rPr lang="en-GB" sz="2000" b="1" dirty="0" err="1">
                <a:solidFill>
                  <a:schemeClr val="bg1"/>
                </a:solidFill>
              </a:rPr>
              <a:t>Vergnügung</a:t>
            </a:r>
            <a:r>
              <a:rPr lang="en-GB" sz="2000" b="1" dirty="0">
                <a:solidFill>
                  <a:schemeClr val="bg1"/>
                </a:solidFill>
              </a:rPr>
              <a:t>* - pleasure</a:t>
            </a:r>
            <a:endParaRPr lang="en-GB" sz="2000" dirty="0"/>
          </a:p>
        </p:txBody>
      </p:sp>
      <p:sp>
        <p:nvSpPr>
          <p:cNvPr id="5" name="Rectangle 4">
            <a:extLst>
              <a:ext uri="{FF2B5EF4-FFF2-40B4-BE49-F238E27FC236}">
                <a16:creationId xmlns:a16="http://schemas.microsoft.com/office/drawing/2014/main" id="{08D1A7A9-DCF3-4A4F-A257-FC735CCB9330}"/>
              </a:ext>
            </a:extLst>
          </p:cNvPr>
          <p:cNvSpPr/>
          <p:nvPr/>
        </p:nvSpPr>
        <p:spPr>
          <a:xfrm>
            <a:off x="2906527" y="1090243"/>
            <a:ext cx="6096000" cy="5016758"/>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Der </a:t>
            </a:r>
            <a:r>
              <a:rPr kumimoji="0" lang="en-GB" sz="2000" b="1" i="0" u="none" strike="noStrike" kern="0" cap="none" spc="0" normalizeH="0" baseline="0" noProof="0" dirty="0" err="1">
                <a:ln>
                  <a:noFill/>
                </a:ln>
                <a:effectLst/>
                <a:uLnTx/>
                <a:uFillTx/>
              </a:rPr>
              <a:t>erste</a:t>
            </a:r>
            <a:r>
              <a:rPr kumimoji="0" lang="en-GB" sz="2000" b="1" i="0" u="none" strike="noStrike" kern="0" cap="none" spc="0" normalizeH="0" baseline="0" noProof="0" dirty="0">
                <a:ln>
                  <a:noFill/>
                </a:ln>
                <a:effectLst/>
                <a:uLnTx/>
                <a:uFillTx/>
              </a:rPr>
              <a:t> </a:t>
            </a:r>
            <a:r>
              <a:rPr kumimoji="0" lang="en-GB" sz="2000" b="1" i="0" u="none" strike="noStrike" kern="0" cap="none" spc="0" normalizeH="0" baseline="0" noProof="0" dirty="0" err="1">
                <a:ln>
                  <a:noFill/>
                </a:ln>
                <a:effectLst/>
                <a:uLnTx/>
                <a:uFillTx/>
              </a:rPr>
              <a:t>Blick</a:t>
            </a:r>
            <a:r>
              <a:rPr kumimoji="0" lang="en-GB" sz="2000" b="1"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aus</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dem</a:t>
            </a:r>
            <a:r>
              <a:rPr kumimoji="0" lang="en-GB" sz="2000" b="0" i="0" u="none" strike="noStrike" kern="0" cap="none" spc="0" normalizeH="0" baseline="0" noProof="0" dirty="0">
                <a:ln>
                  <a:noFill/>
                </a:ln>
                <a:effectLst/>
                <a:uLnTx/>
                <a:uFillTx/>
              </a:rPr>
              <a:t> </a:t>
            </a:r>
            <a:r>
              <a:rPr kumimoji="0" lang="en-GB" sz="2000" b="1" i="0" u="none" strike="noStrike" kern="0" cap="none" spc="0" normalizeH="0" baseline="0" noProof="0" dirty="0">
                <a:ln>
                  <a:noFill/>
                </a:ln>
                <a:effectLst/>
                <a:uLnTx/>
                <a:uFillTx/>
              </a:rPr>
              <a:t>Fenster am Morgen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Das</a:t>
            </a:r>
            <a:r>
              <a:rPr kumimoji="0" lang="en-GB" sz="2000" b="0" i="0" u="none" strike="noStrike" kern="0" cap="none" spc="0" normalizeH="0" baseline="0" noProof="0" dirty="0">
                <a:ln>
                  <a:noFill/>
                </a:ln>
                <a:effectLst/>
                <a:uLnTx/>
                <a:uFillTx/>
              </a:rPr>
              <a:t> </a:t>
            </a:r>
            <a:r>
              <a:rPr kumimoji="0" lang="en-GB" sz="2000" b="1" i="0" u="none" strike="noStrike" kern="0" cap="none" spc="0" normalizeH="0" baseline="0" noProof="0" dirty="0" err="1">
                <a:ln>
                  <a:noFill/>
                </a:ln>
                <a:effectLst/>
                <a:uLnTx/>
                <a:uFillTx/>
              </a:rPr>
              <a:t>wiedergefunden</a:t>
            </a:r>
            <a:r>
              <a:rPr kumimoji="0" lang="en-GB" sz="2000" b="0" i="0" u="none" strike="noStrike" kern="0" cap="none" spc="0" normalizeH="0" baseline="0" noProof="0" dirty="0" err="1">
                <a:ln>
                  <a:noFill/>
                </a:ln>
                <a:effectLst/>
                <a:uLnTx/>
                <a:uFillTx/>
              </a:rPr>
              <a:t>e</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alte</a:t>
            </a:r>
            <a:r>
              <a:rPr kumimoji="0" lang="en-GB" sz="2000" b="0" i="0" u="none" strike="noStrike" kern="0" cap="none" spc="0" normalizeH="0" baseline="0" noProof="0" dirty="0">
                <a:ln>
                  <a:noFill/>
                </a:ln>
                <a:effectLst/>
                <a:uLnTx/>
                <a:uFillTx/>
              </a:rPr>
              <a:t> </a:t>
            </a:r>
            <a:r>
              <a:rPr kumimoji="0" lang="en-GB" sz="2000" b="1" i="0" u="none" strike="noStrike" kern="0" cap="none" spc="0" normalizeH="0" baseline="0" noProof="0" dirty="0">
                <a:ln>
                  <a:noFill/>
                </a:ln>
                <a:effectLst/>
                <a:uLnTx/>
                <a:uFillTx/>
              </a:rPr>
              <a:t>Buch</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Begeisterte</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Gesichter</a:t>
            </a: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Schnee, </a:t>
            </a:r>
            <a:r>
              <a:rPr kumimoji="0" lang="en-GB" sz="2000" b="1" i="0" u="none" strike="noStrike" kern="0" cap="none" spc="0" normalizeH="0" baseline="0" noProof="0" dirty="0">
                <a:ln>
                  <a:noFill/>
                </a:ln>
                <a:effectLst/>
                <a:uLnTx/>
                <a:uFillTx/>
              </a:rPr>
              <a:t>der </a:t>
            </a:r>
            <a:r>
              <a:rPr kumimoji="0" lang="en-GB" sz="2000" b="1" i="0" u="none" strike="noStrike" kern="0" cap="none" spc="0" normalizeH="0" baseline="0" noProof="0" dirty="0" err="1">
                <a:ln>
                  <a:noFill/>
                </a:ln>
                <a:effectLst/>
                <a:uLnTx/>
                <a:uFillTx/>
              </a:rPr>
              <a:t>Wechsel</a:t>
            </a:r>
            <a:r>
              <a:rPr kumimoji="0" lang="en-GB" sz="2000" b="1" i="0" u="none" strike="noStrike" kern="0" cap="none" spc="0" normalizeH="0" baseline="0" noProof="0" dirty="0">
                <a:ln>
                  <a:noFill/>
                </a:ln>
                <a:effectLst/>
                <a:uLnTx/>
                <a:uFillTx/>
              </a:rPr>
              <a:t> </a:t>
            </a:r>
            <a:r>
              <a:rPr kumimoji="0" lang="en-GB" sz="2000" b="0" i="0" u="none" strike="noStrike" kern="0" cap="none" spc="0" normalizeH="0" baseline="0" noProof="0" dirty="0">
                <a:ln>
                  <a:noFill/>
                </a:ln>
                <a:effectLst/>
                <a:uLnTx/>
                <a:uFillTx/>
              </a:rPr>
              <a:t>der </a:t>
            </a:r>
            <a:r>
              <a:rPr kumimoji="0" lang="en-GB" sz="2000" b="1" i="0" u="none" strike="noStrike" kern="0" cap="none" spc="0" normalizeH="0" baseline="0" noProof="0" dirty="0">
                <a:ln>
                  <a:noFill/>
                </a:ln>
                <a:effectLst/>
                <a:uLnTx/>
                <a:uFillTx/>
              </a:rPr>
              <a:t>Jahreszeiten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Die Zeitung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Der Hund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Die </a:t>
            </a:r>
            <a:r>
              <a:rPr kumimoji="0" lang="en-GB" sz="2000" b="0" i="0" u="none" strike="noStrike" kern="0" cap="none" spc="0" normalizeH="0" baseline="0" noProof="0" dirty="0" err="1">
                <a:ln>
                  <a:noFill/>
                </a:ln>
                <a:effectLst/>
                <a:uLnTx/>
                <a:uFillTx/>
              </a:rPr>
              <a:t>Dialektik</a:t>
            </a: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rPr>
              <a:t>Duschen</a:t>
            </a:r>
            <a:r>
              <a:rPr kumimoji="0" lang="en-GB" sz="2000" b="0" i="0" u="none" strike="noStrike" kern="0" cap="none" spc="0" normalizeH="0" baseline="0" noProof="0" dirty="0">
                <a:ln>
                  <a:noFill/>
                </a:ln>
                <a:effectLst/>
                <a:uLnTx/>
                <a:uFillTx/>
              </a:rPr>
              <a:t>, </a:t>
            </a:r>
            <a:r>
              <a:rPr kumimoji="0" lang="en-GB" sz="2000" b="1" i="0" u="none" strike="noStrike" kern="0" cap="none" spc="0" normalizeH="0" baseline="0" noProof="0" dirty="0" err="1">
                <a:ln>
                  <a:noFill/>
                </a:ln>
                <a:effectLst/>
                <a:uLnTx/>
                <a:uFillTx/>
              </a:rPr>
              <a:t>Schwimmen</a:t>
            </a:r>
            <a:endParaRPr kumimoji="0" lang="en-GB" sz="20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Alte </a:t>
            </a:r>
            <a:r>
              <a:rPr kumimoji="0" lang="en-GB" sz="2000" b="1" i="0" u="none" strike="noStrike" kern="0" cap="none" spc="0" normalizeH="0" baseline="0" noProof="0" dirty="0" err="1">
                <a:ln>
                  <a:noFill/>
                </a:ln>
                <a:effectLst/>
                <a:uLnTx/>
                <a:uFillTx/>
              </a:rPr>
              <a:t>Musik</a:t>
            </a:r>
            <a:endParaRPr kumimoji="0" lang="en-GB" sz="20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rPr>
              <a:t>Bequeme</a:t>
            </a:r>
            <a:r>
              <a:rPr kumimoji="0" lang="en-GB" sz="2000" b="1" i="0" u="none" strike="noStrike" kern="0" cap="none" spc="0" normalizeH="0" baseline="0" noProof="0" dirty="0">
                <a:ln>
                  <a:noFill/>
                </a:ln>
                <a:effectLst/>
                <a:uLnTx/>
                <a:uFillTx/>
              </a:rPr>
              <a:t> </a:t>
            </a:r>
            <a:r>
              <a:rPr kumimoji="0" lang="en-GB" sz="2000" b="1" i="0" u="none" strike="noStrike" kern="0" cap="none" spc="0" normalizeH="0" baseline="0" noProof="0" dirty="0" err="1">
                <a:ln>
                  <a:noFill/>
                </a:ln>
                <a:effectLst/>
                <a:uLnTx/>
                <a:uFillTx/>
              </a:rPr>
              <a:t>Schuhe</a:t>
            </a:r>
            <a:endParaRPr kumimoji="0" lang="en-GB" sz="20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rPr>
              <a:t>Begreifen</a:t>
            </a:r>
            <a:endParaRPr kumimoji="0" lang="en-GB" sz="20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Neue </a:t>
            </a:r>
            <a:r>
              <a:rPr kumimoji="0" lang="en-GB" sz="2000" b="1" i="0" u="none" strike="noStrike" kern="0" cap="none" spc="0" normalizeH="0" baseline="0" noProof="0" dirty="0" err="1">
                <a:ln>
                  <a:noFill/>
                </a:ln>
                <a:effectLst/>
                <a:uLnTx/>
                <a:uFillTx/>
              </a:rPr>
              <a:t>Musik</a:t>
            </a:r>
            <a:endParaRPr kumimoji="0" lang="en-GB" sz="20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rPr>
              <a:t>Schreiben</a:t>
            </a:r>
            <a:r>
              <a:rPr kumimoji="0" lang="en-GB" sz="2000" b="1" i="0" u="none" strike="noStrike" kern="0" cap="none" spc="0" normalizeH="0" baseline="0" noProof="0" dirty="0">
                <a:ln>
                  <a:noFill/>
                </a:ln>
                <a:effectLst/>
                <a:uLnTx/>
                <a:uFillTx/>
              </a:rPr>
              <a:t>, </a:t>
            </a:r>
            <a:r>
              <a:rPr kumimoji="0" lang="en-GB" sz="2000" b="1" i="0" u="none" strike="noStrike" kern="0" cap="none" spc="0" normalizeH="0" baseline="0" noProof="0" dirty="0" err="1">
                <a:ln>
                  <a:noFill/>
                </a:ln>
                <a:effectLst/>
                <a:uLnTx/>
                <a:uFillTx/>
              </a:rPr>
              <a:t>Pflanzen</a:t>
            </a:r>
            <a:endParaRPr kumimoji="0" lang="en-GB" sz="20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Reisen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rPr>
              <a:t>Singen</a:t>
            </a:r>
            <a:endParaRPr kumimoji="0" lang="en-GB" sz="20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Freundlich sein.</a:t>
            </a:r>
          </a:p>
        </p:txBody>
      </p:sp>
      <p:sp>
        <p:nvSpPr>
          <p:cNvPr id="6" name="TextBox 5">
            <a:extLst>
              <a:ext uri="{FF2B5EF4-FFF2-40B4-BE49-F238E27FC236}">
                <a16:creationId xmlns:a16="http://schemas.microsoft.com/office/drawing/2014/main" id="{1DACAE69-EA22-476C-A15D-3137D7C08072}"/>
              </a:ext>
            </a:extLst>
          </p:cNvPr>
          <p:cNvSpPr txBox="1"/>
          <p:nvPr/>
        </p:nvSpPr>
        <p:spPr>
          <a:xfrm>
            <a:off x="9082727" y="1036650"/>
            <a:ext cx="2990437" cy="400110"/>
          </a:xfrm>
          <a:prstGeom prst="rect">
            <a:avLst/>
          </a:prstGeom>
          <a:solidFill>
            <a:srgbClr val="FFF4E7"/>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aus</a:t>
            </a:r>
            <a:r>
              <a:rPr kumimoji="0" lang="en-GB" sz="2000" b="0" i="0" u="none" strike="noStrike" kern="0" cap="none" spc="0" normalizeH="0" baseline="0" noProof="0" dirty="0">
                <a:ln>
                  <a:noFill/>
                </a:ln>
                <a:effectLst/>
                <a:uLnTx/>
                <a:uFillTx/>
              </a:rPr>
              <a:t> – out of</a:t>
            </a:r>
          </a:p>
        </p:txBody>
      </p:sp>
      <p:sp>
        <p:nvSpPr>
          <p:cNvPr id="7" name="TextBox 6">
            <a:extLst>
              <a:ext uri="{FF2B5EF4-FFF2-40B4-BE49-F238E27FC236}">
                <a16:creationId xmlns:a16="http://schemas.microsoft.com/office/drawing/2014/main" id="{5CA69DFC-C88D-41E4-81E1-C831984865A9}"/>
              </a:ext>
            </a:extLst>
          </p:cNvPr>
          <p:cNvSpPr txBox="1"/>
          <p:nvPr/>
        </p:nvSpPr>
        <p:spPr>
          <a:xfrm>
            <a:off x="9082727" y="1436760"/>
            <a:ext cx="2990437" cy="400110"/>
          </a:xfrm>
          <a:prstGeom prst="rect">
            <a:avLst/>
          </a:prstGeom>
          <a:solidFill>
            <a:srgbClr val="FFF4E7"/>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alt - old</a:t>
            </a:r>
          </a:p>
        </p:txBody>
      </p:sp>
      <p:sp>
        <p:nvSpPr>
          <p:cNvPr id="8" name="TextBox 7">
            <a:extLst>
              <a:ext uri="{FF2B5EF4-FFF2-40B4-BE49-F238E27FC236}">
                <a16:creationId xmlns:a16="http://schemas.microsoft.com/office/drawing/2014/main" id="{A16182D8-E271-4D58-BABD-752AFA7EDBC5}"/>
              </a:ext>
            </a:extLst>
          </p:cNvPr>
          <p:cNvSpPr txBox="1"/>
          <p:nvPr/>
        </p:nvSpPr>
        <p:spPr>
          <a:xfrm>
            <a:off x="9096581" y="1825445"/>
            <a:ext cx="2976583" cy="400110"/>
          </a:xfrm>
          <a:prstGeom prst="rect">
            <a:avLst/>
          </a:prstGeom>
          <a:solidFill>
            <a:srgbClr val="FFF4E7"/>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begeistert</a:t>
            </a:r>
            <a:r>
              <a:rPr kumimoji="0" lang="en-GB" sz="2000" b="0" i="0" u="none" strike="noStrike" kern="0" cap="none" spc="0" normalizeH="0" baseline="0" noProof="0" dirty="0">
                <a:ln>
                  <a:noFill/>
                </a:ln>
                <a:effectLst/>
                <a:uLnTx/>
                <a:uFillTx/>
              </a:rPr>
              <a:t> - excited</a:t>
            </a:r>
          </a:p>
        </p:txBody>
      </p:sp>
      <p:sp>
        <p:nvSpPr>
          <p:cNvPr id="9" name="TextBox 8">
            <a:extLst>
              <a:ext uri="{FF2B5EF4-FFF2-40B4-BE49-F238E27FC236}">
                <a16:creationId xmlns:a16="http://schemas.microsoft.com/office/drawing/2014/main" id="{D3A5195E-D362-4436-BF09-66F70B7CD510}"/>
              </a:ext>
            </a:extLst>
          </p:cNvPr>
          <p:cNvSpPr txBox="1"/>
          <p:nvPr/>
        </p:nvSpPr>
        <p:spPr>
          <a:xfrm>
            <a:off x="9096581" y="2225555"/>
            <a:ext cx="2990437" cy="400110"/>
          </a:xfrm>
          <a:prstGeom prst="rect">
            <a:avLst/>
          </a:prstGeom>
          <a:solidFill>
            <a:srgbClr val="FFF4E7"/>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das </a:t>
            </a:r>
            <a:r>
              <a:rPr kumimoji="0" lang="en-GB" sz="2000" b="0" i="0" u="none" strike="noStrike" kern="0" cap="none" spc="0" normalizeH="0" baseline="0" noProof="0" dirty="0" err="1">
                <a:ln>
                  <a:noFill/>
                </a:ln>
                <a:effectLst/>
                <a:uLnTx/>
                <a:uFillTx/>
              </a:rPr>
              <a:t>Gesicht</a:t>
            </a:r>
            <a:r>
              <a:rPr kumimoji="0" lang="en-GB" sz="2000" b="0" i="0" u="none" strike="noStrike" kern="0" cap="none" spc="0" normalizeH="0" baseline="0" noProof="0" dirty="0">
                <a:ln>
                  <a:noFill/>
                </a:ln>
                <a:effectLst/>
                <a:uLnTx/>
                <a:uFillTx/>
              </a:rPr>
              <a:t> - face</a:t>
            </a:r>
          </a:p>
        </p:txBody>
      </p:sp>
      <p:sp>
        <p:nvSpPr>
          <p:cNvPr id="10" name="TextBox 9">
            <a:extLst>
              <a:ext uri="{FF2B5EF4-FFF2-40B4-BE49-F238E27FC236}">
                <a16:creationId xmlns:a16="http://schemas.microsoft.com/office/drawing/2014/main" id="{65D1A1A1-CA56-4244-8A9E-C469CBAFA2F7}"/>
              </a:ext>
            </a:extLst>
          </p:cNvPr>
          <p:cNvSpPr txBox="1"/>
          <p:nvPr/>
        </p:nvSpPr>
        <p:spPr>
          <a:xfrm>
            <a:off x="9096581" y="2625665"/>
            <a:ext cx="2990437" cy="400110"/>
          </a:xfrm>
          <a:prstGeom prst="rect">
            <a:avLst/>
          </a:prstGeom>
          <a:solidFill>
            <a:srgbClr val="FFF4E7"/>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der Schnee - snow</a:t>
            </a:r>
          </a:p>
        </p:txBody>
      </p:sp>
      <p:sp>
        <p:nvSpPr>
          <p:cNvPr id="11" name="TextBox 10">
            <a:extLst>
              <a:ext uri="{FF2B5EF4-FFF2-40B4-BE49-F238E27FC236}">
                <a16:creationId xmlns:a16="http://schemas.microsoft.com/office/drawing/2014/main" id="{C020B032-DD1F-46E4-A618-4014D663037F}"/>
              </a:ext>
            </a:extLst>
          </p:cNvPr>
          <p:cNvSpPr txBox="1"/>
          <p:nvPr/>
        </p:nvSpPr>
        <p:spPr>
          <a:xfrm>
            <a:off x="9082727" y="3002925"/>
            <a:ext cx="3004291" cy="400110"/>
          </a:xfrm>
          <a:prstGeom prst="rect">
            <a:avLst/>
          </a:prstGeom>
          <a:solidFill>
            <a:srgbClr val="FFF4E7"/>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die </a:t>
            </a:r>
            <a:r>
              <a:rPr kumimoji="0" lang="en-GB" sz="2000" b="0" i="0" u="none" strike="noStrike" kern="0" cap="none" spc="0" normalizeH="0" baseline="0" noProof="0" dirty="0" err="1">
                <a:ln>
                  <a:noFill/>
                </a:ln>
                <a:effectLst/>
                <a:uLnTx/>
                <a:uFillTx/>
              </a:rPr>
              <a:t>Dialektik</a:t>
            </a:r>
            <a:r>
              <a:rPr kumimoji="0" lang="en-GB" sz="2000" b="0" i="0" u="none" strike="noStrike" kern="0" cap="none" spc="0" normalizeH="0" baseline="0" noProof="0" dirty="0">
                <a:ln>
                  <a:noFill/>
                </a:ln>
                <a:effectLst/>
                <a:uLnTx/>
                <a:uFillTx/>
              </a:rPr>
              <a:t> - dialectic</a:t>
            </a:r>
          </a:p>
        </p:txBody>
      </p:sp>
      <p:sp>
        <p:nvSpPr>
          <p:cNvPr id="12" name="TextBox 11">
            <a:extLst>
              <a:ext uri="{FF2B5EF4-FFF2-40B4-BE49-F238E27FC236}">
                <a16:creationId xmlns:a16="http://schemas.microsoft.com/office/drawing/2014/main" id="{35A2549B-33CA-409E-8E25-DA13E5C21FB6}"/>
              </a:ext>
            </a:extLst>
          </p:cNvPr>
          <p:cNvSpPr txBox="1"/>
          <p:nvPr/>
        </p:nvSpPr>
        <p:spPr>
          <a:xfrm>
            <a:off x="9096581" y="3403035"/>
            <a:ext cx="2990437" cy="400110"/>
          </a:xfrm>
          <a:prstGeom prst="rect">
            <a:avLst/>
          </a:prstGeom>
          <a:solidFill>
            <a:srgbClr val="FFF4E7"/>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neu - new</a:t>
            </a:r>
          </a:p>
        </p:txBody>
      </p:sp>
      <p:pic>
        <p:nvPicPr>
          <p:cNvPr id="13" name="Vergnuegungen_T">
            <a:hlinkClick r:id="" action="ppaction://media"/>
            <a:extLst>
              <a:ext uri="{FF2B5EF4-FFF2-40B4-BE49-F238E27FC236}">
                <a16:creationId xmlns:a16="http://schemas.microsoft.com/office/drawing/2014/main" id="{C2694B8A-AE8A-4B38-91AF-20CED18A86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1990" y="1087138"/>
            <a:ext cx="609600" cy="609600"/>
          </a:xfrm>
          <a:prstGeom prst="rect">
            <a:avLst/>
          </a:prstGeom>
        </p:spPr>
      </p:pic>
      <p:sp>
        <p:nvSpPr>
          <p:cNvPr id="14" name="Rounded Rectangle 11">
            <a:extLst>
              <a:ext uri="{FF2B5EF4-FFF2-40B4-BE49-F238E27FC236}">
                <a16:creationId xmlns:a16="http://schemas.microsoft.com/office/drawing/2014/main" id="{ACE73E20-4136-49AE-9711-761BA5BF2DB9}"/>
              </a:ext>
            </a:extLst>
          </p:cNvPr>
          <p:cNvSpPr/>
          <p:nvPr/>
        </p:nvSpPr>
        <p:spPr>
          <a:xfrm>
            <a:off x="10856422" y="247046"/>
            <a:ext cx="1100906" cy="400919"/>
          </a:xfrm>
          <a:prstGeom prst="roundRect">
            <a:avLst/>
          </a:prstGeom>
          <a:solidFill>
            <a:schemeClr val="accent4">
              <a:lumMod val="75000"/>
            </a:schemeClr>
          </a:solidFill>
          <a:ln w="127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F0302020204030204"/>
                <a:ea typeface="+mn-ea"/>
                <a:cs typeface="+mn-cs"/>
              </a:rPr>
              <a:t>hören</a:t>
            </a:r>
            <a:endParaRPr kumimoji="0" lang="en-GB" sz="2000" b="1" i="0" u="none" strike="noStrike" kern="0" cap="none" spc="0" normalizeH="0" baseline="0" noProof="0" dirty="0">
              <a:ln>
                <a:noFill/>
              </a:ln>
              <a:effectLst/>
              <a:uLnTx/>
              <a:uFillTx/>
              <a:latin typeface="Century Gothic" panose="020F0302020204030204"/>
              <a:ea typeface="+mn-ea"/>
              <a:cs typeface="+mn-cs"/>
            </a:endParaRPr>
          </a:p>
        </p:txBody>
      </p:sp>
    </p:spTree>
    <p:extLst>
      <p:ext uri="{BB962C8B-B14F-4D97-AF65-F5344CB8AC3E}">
        <p14:creationId xmlns:p14="http://schemas.microsoft.com/office/powerpoint/2010/main" val="53699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4764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3"/>
                </p:tgtEl>
              </p:cMediaNode>
            </p:audio>
          </p:childTnLst>
        </p:cTn>
      </p:par>
    </p:tnLst>
    <p:bldLst>
      <p:bldP spid="6" grpId="0" animBg="1"/>
      <p:bldP spid="7" grpId="0" animBg="1"/>
      <p:bldP spid="8" grpId="0" animBg="1"/>
      <p:bldP spid="9" grpId="0" animBg="1"/>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5917F-7E7F-4B4A-BD5D-640CF4B6748A}"/>
              </a:ext>
            </a:extLst>
          </p:cNvPr>
          <p:cNvSpPr>
            <a:spLocks noGrp="1"/>
          </p:cNvSpPr>
          <p:nvPr>
            <p:ph type="title"/>
          </p:nvPr>
        </p:nvSpPr>
        <p:spPr>
          <a:xfrm>
            <a:off x="0" y="213557"/>
            <a:ext cx="4887884" cy="647577"/>
          </a:xfrm>
        </p:spPr>
        <p:txBody>
          <a:bodyPr>
            <a:normAutofit/>
          </a:bodyPr>
          <a:lstStyle/>
          <a:p>
            <a:r>
              <a:rPr lang="en-GB" sz="2400" dirty="0" err="1"/>
              <a:t>Welche</a:t>
            </a:r>
            <a:r>
              <a:rPr lang="en-GB" sz="2400" dirty="0"/>
              <a:t> </a:t>
            </a:r>
            <a:r>
              <a:rPr lang="en-GB" sz="2400" dirty="0" err="1"/>
              <a:t>Adjektivendung</a:t>
            </a:r>
            <a:r>
              <a:rPr lang="en-GB" sz="2400" dirty="0"/>
              <a:t>?</a:t>
            </a:r>
          </a:p>
        </p:txBody>
      </p:sp>
      <p:sp>
        <p:nvSpPr>
          <p:cNvPr id="25" name="Rounded Rectangle 11">
            <a:extLst>
              <a:ext uri="{FF2B5EF4-FFF2-40B4-BE49-F238E27FC236}">
                <a16:creationId xmlns:a16="http://schemas.microsoft.com/office/drawing/2014/main" id="{5631A1E6-69B4-4FB5-8789-E81E3E89E1A0}"/>
              </a:ext>
            </a:extLst>
          </p:cNvPr>
          <p:cNvSpPr/>
          <p:nvPr/>
        </p:nvSpPr>
        <p:spPr>
          <a:xfrm>
            <a:off x="10310192" y="247046"/>
            <a:ext cx="1647136" cy="400919"/>
          </a:xfrm>
          <a:prstGeom prst="roundRect">
            <a:avLst/>
          </a:prstGeom>
          <a:solidFill>
            <a:schemeClr val="accent4">
              <a:lumMod val="75000"/>
            </a:schemeClr>
          </a:solidFill>
          <a:ln w="12700" cap="flat" cmpd="sng" algn="ctr">
            <a:solidFill>
              <a:schemeClr val="accent4">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Grammatik</a:t>
            </a:r>
          </a:p>
        </p:txBody>
      </p:sp>
      <p:sp>
        <p:nvSpPr>
          <p:cNvPr id="56" name="TextBox 55">
            <a:extLst>
              <a:ext uri="{FF2B5EF4-FFF2-40B4-BE49-F238E27FC236}">
                <a16:creationId xmlns:a16="http://schemas.microsoft.com/office/drawing/2014/main" id="{8D5217F4-46A2-4238-8A0C-7CC893841B87}"/>
              </a:ext>
            </a:extLst>
          </p:cNvPr>
          <p:cNvSpPr txBox="1"/>
          <p:nvPr/>
        </p:nvSpPr>
        <p:spPr>
          <a:xfrm>
            <a:off x="207336" y="1361751"/>
            <a:ext cx="11777328"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effectLst/>
                <a:uLnTx/>
                <a:uFillTx/>
              </a:rPr>
              <a:t>As you know, when adjectives come </a:t>
            </a:r>
            <a:r>
              <a:rPr kumimoji="0" lang="en-US" sz="2200" b="0" i="1" u="none" strike="noStrike" kern="0" cap="none" spc="0" normalizeH="0" baseline="0" noProof="0" dirty="0">
                <a:ln>
                  <a:noFill/>
                </a:ln>
                <a:effectLst/>
                <a:uLnTx/>
                <a:uFillTx/>
              </a:rPr>
              <a:t>before </a:t>
            </a:r>
            <a:r>
              <a:rPr kumimoji="0" lang="en-US" sz="2200" b="0" i="0" u="none" strike="noStrike" kern="0" cap="none" spc="0" normalizeH="0" baseline="0" noProof="0" dirty="0">
                <a:ln>
                  <a:noFill/>
                </a:ln>
                <a:effectLst/>
                <a:uLnTx/>
                <a:uFillTx/>
              </a:rPr>
              <a:t>the noun, they have different endings.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effectLst/>
                <a:uLnTx/>
                <a:uFillTx/>
              </a:rPr>
              <a:t>The endings depend on the type of article:</a:t>
            </a:r>
          </a:p>
        </p:txBody>
      </p:sp>
      <p:sp>
        <p:nvSpPr>
          <p:cNvPr id="57" name="TextBox 56">
            <a:extLst>
              <a:ext uri="{FF2B5EF4-FFF2-40B4-BE49-F238E27FC236}">
                <a16:creationId xmlns:a16="http://schemas.microsoft.com/office/drawing/2014/main" id="{DF1858BF-4425-4C5D-8338-4B436321FA58}"/>
              </a:ext>
            </a:extLst>
          </p:cNvPr>
          <p:cNvSpPr txBox="1"/>
          <p:nvPr/>
        </p:nvSpPr>
        <p:spPr>
          <a:xfrm>
            <a:off x="236346" y="2366610"/>
            <a:ext cx="3613531" cy="2862322"/>
          </a:xfrm>
          <a:prstGeom prst="rect">
            <a:avLst/>
          </a:prstGeom>
          <a:noFill/>
          <a:ln w="19050">
            <a:solidFill>
              <a:srgbClr val="4472C4">
                <a:lumMod val="50000"/>
              </a:srgbClr>
            </a:solidFill>
          </a:ln>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masculine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der</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groß</a:t>
            </a:r>
            <a:r>
              <a:rPr kumimoji="0" lang="en-GB" sz="2000" b="1" i="0" u="sng" strike="noStrike" kern="0" cap="none" spc="0" normalizeH="0" baseline="0" noProof="0" dirty="0" err="1">
                <a:ln>
                  <a:noFill/>
                </a:ln>
                <a:effectLst/>
                <a:uLnTx/>
                <a:uFillTx/>
              </a:rPr>
              <a:t>e</a:t>
            </a:r>
            <a:r>
              <a:rPr kumimoji="0" lang="en-GB" sz="2000" b="1" i="0" u="none" strike="noStrike" kern="0" cap="none" spc="0" normalizeH="0" baseline="0" noProof="0" dirty="0">
                <a:ln>
                  <a:noFill/>
                </a:ln>
                <a:effectLst/>
                <a:uLnTx/>
                <a:uFillTx/>
              </a:rPr>
              <a:t> </a:t>
            </a:r>
            <a:r>
              <a:rPr kumimoji="0" lang="en-GB" sz="2000" b="0" i="0" u="none" strike="noStrike" kern="0" cap="none" spc="0" normalizeH="0" baseline="0" noProof="0" dirty="0">
                <a:ln>
                  <a:noFill/>
                </a:ln>
                <a:effectLst/>
                <a:uLnTx/>
                <a:uFillTx/>
              </a:rPr>
              <a:t>Tisch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a:t>
            </a:r>
            <a:r>
              <a:rPr kumimoji="0" lang="en-GB" sz="2000" b="1" i="0" u="none" strike="noStrike" kern="0" cap="none" spc="0" normalizeH="0" baseline="0" noProof="0" dirty="0">
                <a:ln>
                  <a:noFill/>
                </a:ln>
                <a:solidFill>
                  <a:schemeClr val="accent4">
                    <a:lumMod val="75000"/>
                  </a:schemeClr>
                </a:solidFill>
                <a:effectLst/>
                <a:uLnTx/>
                <a:uFillTx/>
              </a:rPr>
              <a:t>the</a:t>
            </a:r>
            <a:r>
              <a:rPr kumimoji="0" lang="en-GB" sz="2000" b="1" i="0" u="none" strike="noStrike" kern="0" cap="none" spc="0" normalizeH="0" baseline="0" noProof="0" dirty="0">
                <a:ln>
                  <a:noFill/>
                </a:ln>
                <a:effectLst/>
                <a:uLnTx/>
                <a:uFillTx/>
              </a:rPr>
              <a:t> </a:t>
            </a:r>
            <a:r>
              <a:rPr kumimoji="0" lang="en-GB" sz="2000" b="0" i="0" u="none" strike="noStrike" kern="0" cap="none" spc="0" normalizeH="0" baseline="0" noProof="0" dirty="0">
                <a:ln>
                  <a:noFill/>
                </a:ln>
                <a:effectLst/>
                <a:uLnTx/>
                <a:uFillTx/>
              </a:rPr>
              <a:t>big table)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rPr>
              <a:t>ein</a:t>
            </a:r>
            <a:r>
              <a:rPr kumimoji="0" lang="en-GB" sz="2000" b="1"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groß</a:t>
            </a:r>
            <a:r>
              <a:rPr kumimoji="0" lang="en-GB" sz="2000" b="1" i="0" u="sng" strike="noStrike" kern="0" cap="none" spc="0" normalizeH="0" baseline="0" noProof="0" dirty="0" err="1">
                <a:ln>
                  <a:noFill/>
                </a:ln>
                <a:effectLst/>
                <a:uLnTx/>
                <a:uFillTx/>
              </a:rPr>
              <a:t>er</a:t>
            </a:r>
            <a:r>
              <a:rPr kumimoji="0" lang="en-GB" sz="2000" b="1" i="0" u="none" strike="noStrike" kern="0" cap="none" spc="0" normalizeH="0" baseline="0" noProof="0" dirty="0">
                <a:ln>
                  <a:noFill/>
                </a:ln>
                <a:effectLst/>
                <a:uLnTx/>
                <a:uFillTx/>
              </a:rPr>
              <a:t> </a:t>
            </a:r>
            <a:r>
              <a:rPr kumimoji="0" lang="en-GB" sz="2000" b="0" i="0" u="none" strike="noStrike" kern="0" cap="none" spc="0" normalizeH="0" baseline="0" noProof="0" dirty="0">
                <a:ln>
                  <a:noFill/>
                </a:ln>
                <a:effectLst/>
                <a:uLnTx/>
                <a:uFillTx/>
              </a:rPr>
              <a:t>Tisch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a:t>
            </a:r>
            <a:r>
              <a:rPr kumimoji="0" lang="en-GB" sz="2000" b="1" i="0" u="none" strike="noStrike" kern="0" cap="none" spc="0" normalizeH="0" baseline="0" noProof="0" dirty="0">
                <a:ln>
                  <a:noFill/>
                </a:ln>
                <a:solidFill>
                  <a:schemeClr val="accent4">
                    <a:lumMod val="75000"/>
                  </a:schemeClr>
                </a:solidFill>
                <a:effectLst/>
                <a:uLnTx/>
                <a:uFillTx/>
              </a:rPr>
              <a:t>a</a:t>
            </a:r>
            <a:r>
              <a:rPr kumimoji="0" lang="en-GB" sz="2000" b="0" i="0" u="none" strike="noStrike" kern="0" cap="none" spc="0" normalizeH="0" baseline="0" noProof="0" dirty="0">
                <a:ln>
                  <a:noFill/>
                </a:ln>
                <a:effectLst/>
                <a:uLnTx/>
                <a:uFillTx/>
              </a:rPr>
              <a:t> big table)</a:t>
            </a:r>
          </a:p>
        </p:txBody>
      </p:sp>
      <p:sp>
        <p:nvSpPr>
          <p:cNvPr id="58" name="TextBox 57">
            <a:extLst>
              <a:ext uri="{FF2B5EF4-FFF2-40B4-BE49-F238E27FC236}">
                <a16:creationId xmlns:a16="http://schemas.microsoft.com/office/drawing/2014/main" id="{A82AA950-8E9B-4F71-9A32-BE116CF0CC01}"/>
              </a:ext>
            </a:extLst>
          </p:cNvPr>
          <p:cNvSpPr txBox="1"/>
          <p:nvPr/>
        </p:nvSpPr>
        <p:spPr>
          <a:xfrm>
            <a:off x="4261898" y="2366610"/>
            <a:ext cx="3613531" cy="2862322"/>
          </a:xfrm>
          <a:prstGeom prst="rect">
            <a:avLst/>
          </a:prstGeom>
          <a:noFill/>
          <a:ln w="19050">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feminine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die </a:t>
            </a:r>
            <a:r>
              <a:rPr kumimoji="0" lang="en-GB" sz="2000" b="0" i="0" u="none" strike="noStrike" kern="0" cap="none" spc="0" normalizeH="0" baseline="0" noProof="0" dirty="0" err="1">
                <a:ln>
                  <a:noFill/>
                </a:ln>
                <a:effectLst/>
                <a:uLnTx/>
                <a:uFillTx/>
              </a:rPr>
              <a:t>gelb</a:t>
            </a:r>
            <a:r>
              <a:rPr kumimoji="0" lang="en-GB" sz="2000" b="1" i="0" u="sng" strike="noStrike" kern="0" cap="none" spc="0" normalizeH="0" baseline="0" noProof="0" dirty="0" err="1">
                <a:ln>
                  <a:noFill/>
                </a:ln>
                <a:effectLst/>
                <a:uLnTx/>
                <a:uFillTx/>
              </a:rPr>
              <a:t>e</a:t>
            </a:r>
            <a:r>
              <a:rPr kumimoji="0" lang="en-GB" sz="2000" b="1"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Flasche</a:t>
            </a: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a:t>
            </a:r>
            <a:r>
              <a:rPr kumimoji="0" lang="en-GB" sz="2000" b="1" i="0" u="none" strike="noStrike" kern="0" cap="none" spc="0" normalizeH="0" baseline="0" noProof="0" dirty="0">
                <a:ln>
                  <a:noFill/>
                </a:ln>
                <a:solidFill>
                  <a:srgbClr val="FFCC00"/>
                </a:solidFill>
                <a:effectLst/>
                <a:uLnTx/>
                <a:uFillTx/>
              </a:rPr>
              <a:t>the</a:t>
            </a:r>
            <a:r>
              <a:rPr kumimoji="0" lang="en-GB" sz="2000" b="0" i="0" u="none" strike="noStrike" kern="0" cap="none" spc="0" normalizeH="0" baseline="0" noProof="0" dirty="0">
                <a:ln>
                  <a:noFill/>
                </a:ln>
                <a:effectLst/>
                <a:uLnTx/>
                <a:uFillTx/>
              </a:rPr>
              <a:t> yellow bottle)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rPr>
              <a:t>eine</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gelb</a:t>
            </a:r>
            <a:r>
              <a:rPr kumimoji="0" lang="en-GB" sz="2000" b="1" i="0" u="sng" strike="noStrike" kern="0" cap="none" spc="0" normalizeH="0" baseline="0" noProof="0" dirty="0" err="1">
                <a:ln>
                  <a:noFill/>
                </a:ln>
                <a:effectLst/>
                <a:uLnTx/>
                <a:uFillTx/>
              </a:rPr>
              <a:t>e</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Flasche</a:t>
            </a: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a:t>
            </a:r>
            <a:r>
              <a:rPr kumimoji="0" lang="en-GB" sz="2000" b="1" i="0" u="none" strike="noStrike" kern="0" cap="none" spc="0" normalizeH="0" baseline="0" noProof="0" dirty="0">
                <a:ln>
                  <a:noFill/>
                </a:ln>
                <a:solidFill>
                  <a:schemeClr val="accent4">
                    <a:lumMod val="75000"/>
                  </a:schemeClr>
                </a:solidFill>
                <a:effectLst/>
                <a:uLnTx/>
                <a:uFillTx/>
              </a:rPr>
              <a:t>a</a:t>
            </a:r>
            <a:r>
              <a:rPr kumimoji="0" lang="en-GB" sz="2000" b="1"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yello</a:t>
            </a:r>
            <a:r>
              <a:rPr kumimoji="0" lang="en-GB" sz="2000" b="0" i="0" u="none" strike="noStrike" kern="0" cap="none" spc="0" normalizeH="0" baseline="0" noProof="0" dirty="0">
                <a:ln>
                  <a:noFill/>
                </a:ln>
                <a:effectLst/>
                <a:uLnTx/>
                <a:uFillTx/>
              </a:rPr>
              <a:t>w</a:t>
            </a:r>
            <a:r>
              <a:rPr kumimoji="0" lang="en-GB" sz="2000" b="1" i="0" u="none" strike="noStrike" kern="0" cap="none" spc="0" normalizeH="0" baseline="0" noProof="0" dirty="0">
                <a:ln>
                  <a:noFill/>
                </a:ln>
                <a:effectLst/>
                <a:uLnTx/>
                <a:uFillTx/>
              </a:rPr>
              <a:t> </a:t>
            </a:r>
            <a:r>
              <a:rPr kumimoji="0" lang="en-GB" sz="2000" b="0" i="0" u="none" strike="noStrike" kern="0" cap="none" spc="0" normalizeH="0" baseline="0" noProof="0" dirty="0">
                <a:ln>
                  <a:noFill/>
                </a:ln>
                <a:effectLst/>
                <a:uLnTx/>
                <a:uFillTx/>
              </a:rPr>
              <a:t>bottle)</a:t>
            </a:r>
          </a:p>
        </p:txBody>
      </p:sp>
      <p:sp>
        <p:nvSpPr>
          <p:cNvPr id="59" name="TextBox 58">
            <a:extLst>
              <a:ext uri="{FF2B5EF4-FFF2-40B4-BE49-F238E27FC236}">
                <a16:creationId xmlns:a16="http://schemas.microsoft.com/office/drawing/2014/main" id="{588C32A0-8014-42CC-8D26-0D63A247B0C7}"/>
              </a:ext>
            </a:extLst>
          </p:cNvPr>
          <p:cNvSpPr txBox="1"/>
          <p:nvPr/>
        </p:nvSpPr>
        <p:spPr>
          <a:xfrm>
            <a:off x="8287450" y="2366610"/>
            <a:ext cx="3613531" cy="2862322"/>
          </a:xfrm>
          <a:prstGeom prst="rect">
            <a:avLst/>
          </a:prstGeom>
          <a:noFill/>
          <a:ln w="19050">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neuter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das</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klein</a:t>
            </a:r>
            <a:r>
              <a:rPr kumimoji="0" lang="en-GB" sz="2000" b="1" i="0" u="sng" strike="noStrike" kern="0" cap="none" spc="0" normalizeH="0" baseline="0" noProof="0" dirty="0" err="1">
                <a:ln>
                  <a:noFill/>
                </a:ln>
                <a:effectLst/>
                <a:uLnTx/>
                <a:uFillTx/>
              </a:rPr>
              <a:t>e</a:t>
            </a:r>
            <a:r>
              <a:rPr kumimoji="0" lang="en-GB" sz="2000" b="0" i="0" u="none" strike="noStrike" kern="0" cap="none" spc="0" normalizeH="0" baseline="0" noProof="0" dirty="0">
                <a:ln>
                  <a:noFill/>
                </a:ln>
                <a:effectLst/>
                <a:uLnTx/>
                <a:uFillTx/>
              </a:rPr>
              <a:t> Fenster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a:t>
            </a:r>
            <a:r>
              <a:rPr kumimoji="0" lang="en-GB" sz="2000" b="1" i="0" u="none" strike="noStrike" kern="0" cap="none" spc="0" normalizeH="0" baseline="0" noProof="0" dirty="0">
                <a:ln>
                  <a:noFill/>
                </a:ln>
                <a:solidFill>
                  <a:schemeClr val="accent4">
                    <a:lumMod val="75000"/>
                  </a:schemeClr>
                </a:solidFill>
                <a:effectLst/>
                <a:uLnTx/>
                <a:uFillTx/>
              </a:rPr>
              <a:t>the</a:t>
            </a:r>
            <a:r>
              <a:rPr kumimoji="0" lang="en-GB" sz="2000" b="1" i="0" u="none" strike="noStrike" kern="0" cap="none" spc="0" normalizeH="0" baseline="0" noProof="0" dirty="0">
                <a:ln>
                  <a:noFill/>
                </a:ln>
                <a:effectLst/>
                <a:uLnTx/>
                <a:uFillTx/>
              </a:rPr>
              <a:t> </a:t>
            </a:r>
            <a:r>
              <a:rPr kumimoji="0" lang="en-GB" sz="2000" b="0" i="0" u="none" strike="noStrike" kern="0" cap="none" spc="0" normalizeH="0" baseline="0" noProof="0" dirty="0">
                <a:ln>
                  <a:noFill/>
                </a:ln>
                <a:effectLst/>
                <a:uLnTx/>
                <a:uFillTx/>
              </a:rPr>
              <a:t>small</a:t>
            </a:r>
            <a:r>
              <a:rPr kumimoji="0" lang="en-GB" sz="2000" b="1" i="0" u="none" strike="noStrike" kern="0" cap="none" spc="0" normalizeH="0" baseline="0" noProof="0" dirty="0">
                <a:ln>
                  <a:noFill/>
                </a:ln>
                <a:effectLst/>
                <a:uLnTx/>
                <a:uFillTx/>
              </a:rPr>
              <a:t> </a:t>
            </a:r>
            <a:r>
              <a:rPr kumimoji="0" lang="en-GB" sz="2000" b="0" i="0" u="none" strike="noStrike" kern="0" cap="none" spc="0" normalizeH="0" baseline="0" noProof="0" dirty="0">
                <a:ln>
                  <a:noFill/>
                </a:ln>
                <a:effectLst/>
                <a:uLnTx/>
                <a:uFillTx/>
              </a:rPr>
              <a:t>window)</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rPr>
              <a:t>ein</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klein</a:t>
            </a:r>
            <a:r>
              <a:rPr kumimoji="0" lang="en-GB" sz="2000" b="1" i="0" u="sng" strike="noStrike" kern="0" cap="none" spc="0" normalizeH="0" baseline="0" noProof="0" dirty="0" err="1">
                <a:ln>
                  <a:noFill/>
                </a:ln>
                <a:effectLst/>
                <a:uLnTx/>
                <a:uFillTx/>
              </a:rPr>
              <a:t>es</a:t>
            </a:r>
            <a:r>
              <a:rPr kumimoji="0" lang="en-GB" sz="2000" b="0" i="0" u="none" strike="noStrike" kern="0" cap="none" spc="0" normalizeH="0" baseline="0" noProof="0" dirty="0">
                <a:ln>
                  <a:noFill/>
                </a:ln>
                <a:effectLst/>
                <a:uLnTx/>
                <a:uFillTx/>
              </a:rPr>
              <a:t> Fenster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a:t>
            </a:r>
            <a:r>
              <a:rPr kumimoji="0" lang="en-GB" sz="2000" b="1" i="0" u="none" strike="noStrike" kern="0" cap="none" spc="0" normalizeH="0" baseline="0" noProof="0" dirty="0">
                <a:ln>
                  <a:noFill/>
                </a:ln>
                <a:solidFill>
                  <a:schemeClr val="accent4">
                    <a:lumMod val="75000"/>
                  </a:schemeClr>
                </a:solidFill>
                <a:effectLst/>
                <a:uLnTx/>
                <a:uFillTx/>
              </a:rPr>
              <a:t>a</a:t>
            </a:r>
            <a:r>
              <a:rPr kumimoji="0" lang="en-GB" sz="2000" b="1" i="0" u="none" strike="noStrike" kern="0" cap="none" spc="0" normalizeH="0" baseline="0" noProof="0" dirty="0">
                <a:ln>
                  <a:noFill/>
                </a:ln>
                <a:effectLst/>
                <a:uLnTx/>
                <a:uFillTx/>
              </a:rPr>
              <a:t> </a:t>
            </a:r>
            <a:r>
              <a:rPr kumimoji="0" lang="en-GB" sz="2000" b="0" i="0" u="none" strike="noStrike" kern="0" cap="none" spc="0" normalizeH="0" baseline="0" noProof="0" dirty="0">
                <a:ln>
                  <a:noFill/>
                </a:ln>
                <a:effectLst/>
                <a:uLnTx/>
                <a:uFillTx/>
              </a:rPr>
              <a:t>small</a:t>
            </a:r>
            <a:r>
              <a:rPr kumimoji="0" lang="en-GB" sz="2000" b="1" i="0" u="none" strike="noStrike" kern="0" cap="none" spc="0" normalizeH="0" baseline="0" noProof="0" dirty="0">
                <a:ln>
                  <a:noFill/>
                </a:ln>
                <a:effectLst/>
                <a:uLnTx/>
                <a:uFillTx/>
              </a:rPr>
              <a:t> </a:t>
            </a:r>
            <a:r>
              <a:rPr kumimoji="0" lang="en-GB" sz="2000" b="0" i="0" u="none" strike="noStrike" kern="0" cap="none" spc="0" normalizeH="0" baseline="0" noProof="0" dirty="0">
                <a:ln>
                  <a:noFill/>
                </a:ln>
                <a:effectLst/>
                <a:uLnTx/>
                <a:uFillTx/>
              </a:rPr>
              <a:t>window)</a:t>
            </a:r>
          </a:p>
        </p:txBody>
      </p:sp>
      <p:pic>
        <p:nvPicPr>
          <p:cNvPr id="60" name="Picture 2" descr="Wooden Table Clip Art">
            <a:extLst>
              <a:ext uri="{FF2B5EF4-FFF2-40B4-BE49-F238E27FC236}">
                <a16:creationId xmlns:a16="http://schemas.microsoft.com/office/drawing/2014/main" id="{1A04D134-72F3-4724-AEB3-4B808A238B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6280" y="2883606"/>
            <a:ext cx="957845" cy="58428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B0BF455B-5CCF-4C06-9C07-95EBBC9CCFB6}"/>
              </a:ext>
            </a:extLst>
          </p:cNvPr>
          <p:cNvPicPr>
            <a:picLocks noChangeAspect="1"/>
          </p:cNvPicPr>
          <p:nvPr/>
        </p:nvPicPr>
        <p:blipFill>
          <a:blip r:embed="rId4"/>
          <a:stretch>
            <a:fillRect/>
          </a:stretch>
        </p:blipFill>
        <p:spPr>
          <a:xfrm>
            <a:off x="9798935" y="2883606"/>
            <a:ext cx="590560" cy="657789"/>
          </a:xfrm>
          <a:prstGeom prst="rect">
            <a:avLst/>
          </a:prstGeom>
        </p:spPr>
      </p:pic>
      <p:sp>
        <p:nvSpPr>
          <p:cNvPr id="62" name="TextBox 61">
            <a:extLst>
              <a:ext uri="{FF2B5EF4-FFF2-40B4-BE49-F238E27FC236}">
                <a16:creationId xmlns:a16="http://schemas.microsoft.com/office/drawing/2014/main" id="{C7470DDC-C279-44EB-94B3-E772B6F13261}"/>
              </a:ext>
            </a:extLst>
          </p:cNvPr>
          <p:cNvSpPr txBox="1"/>
          <p:nvPr/>
        </p:nvSpPr>
        <p:spPr>
          <a:xfrm>
            <a:off x="1566280" y="3551413"/>
            <a:ext cx="786627" cy="400919"/>
          </a:xfrm>
          <a:prstGeom prst="rect">
            <a:avLst/>
          </a:prstGeom>
          <a:solidFill>
            <a:sysClr val="window" lastClr="FFFFFF"/>
          </a:solidFill>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______</a:t>
            </a:r>
          </a:p>
        </p:txBody>
      </p:sp>
      <p:sp>
        <p:nvSpPr>
          <p:cNvPr id="63" name="TextBox 62">
            <a:extLst>
              <a:ext uri="{FF2B5EF4-FFF2-40B4-BE49-F238E27FC236}">
                <a16:creationId xmlns:a16="http://schemas.microsoft.com/office/drawing/2014/main" id="{E1C6DE3E-F1B6-4BFD-B155-339076E6460E}"/>
              </a:ext>
            </a:extLst>
          </p:cNvPr>
          <p:cNvSpPr txBox="1"/>
          <p:nvPr/>
        </p:nvSpPr>
        <p:spPr>
          <a:xfrm>
            <a:off x="5438346" y="3583721"/>
            <a:ext cx="740256" cy="400110"/>
          </a:xfrm>
          <a:prstGeom prst="rect">
            <a:avLst/>
          </a:prstGeom>
          <a:solidFill>
            <a:sysClr val="window" lastClr="FFFFFF"/>
          </a:solidFill>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_____</a:t>
            </a:r>
          </a:p>
        </p:txBody>
      </p:sp>
      <p:sp>
        <p:nvSpPr>
          <p:cNvPr id="64" name="TextBox 63">
            <a:extLst>
              <a:ext uri="{FF2B5EF4-FFF2-40B4-BE49-F238E27FC236}">
                <a16:creationId xmlns:a16="http://schemas.microsoft.com/office/drawing/2014/main" id="{900DF7AA-1D57-4256-8C2F-A2AD8EEC865A}"/>
              </a:ext>
            </a:extLst>
          </p:cNvPr>
          <p:cNvSpPr txBox="1"/>
          <p:nvPr/>
        </p:nvSpPr>
        <p:spPr>
          <a:xfrm>
            <a:off x="9516807" y="3597311"/>
            <a:ext cx="793385" cy="400919"/>
          </a:xfrm>
          <a:prstGeom prst="rect">
            <a:avLst/>
          </a:prstGeom>
          <a:solidFill>
            <a:sysClr val="window" lastClr="FFFFFF"/>
          </a:solidFill>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______</a:t>
            </a:r>
          </a:p>
        </p:txBody>
      </p:sp>
      <p:sp>
        <p:nvSpPr>
          <p:cNvPr id="65" name="TextBox 64">
            <a:extLst>
              <a:ext uri="{FF2B5EF4-FFF2-40B4-BE49-F238E27FC236}">
                <a16:creationId xmlns:a16="http://schemas.microsoft.com/office/drawing/2014/main" id="{EC660A42-47C5-4C4B-8F98-947E5129CBF8}"/>
              </a:ext>
            </a:extLst>
          </p:cNvPr>
          <p:cNvSpPr txBox="1"/>
          <p:nvPr/>
        </p:nvSpPr>
        <p:spPr>
          <a:xfrm>
            <a:off x="1555129" y="4509017"/>
            <a:ext cx="797778" cy="400919"/>
          </a:xfrm>
          <a:prstGeom prst="rect">
            <a:avLst/>
          </a:prstGeom>
          <a:solidFill>
            <a:sysClr val="window" lastClr="FFFFFF"/>
          </a:solidFill>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______</a:t>
            </a:r>
          </a:p>
        </p:txBody>
      </p:sp>
      <p:sp>
        <p:nvSpPr>
          <p:cNvPr id="66" name="TextBox 65">
            <a:extLst>
              <a:ext uri="{FF2B5EF4-FFF2-40B4-BE49-F238E27FC236}">
                <a16:creationId xmlns:a16="http://schemas.microsoft.com/office/drawing/2014/main" id="{2D8D96C1-30D6-43C2-AD3B-5E7C017E5E2E}"/>
              </a:ext>
            </a:extLst>
          </p:cNvPr>
          <p:cNvSpPr txBox="1"/>
          <p:nvPr/>
        </p:nvSpPr>
        <p:spPr>
          <a:xfrm>
            <a:off x="5526346" y="4463706"/>
            <a:ext cx="740256" cy="400919"/>
          </a:xfrm>
          <a:prstGeom prst="rect">
            <a:avLst/>
          </a:prstGeom>
          <a:solidFill>
            <a:sysClr val="window" lastClr="FFFFFF"/>
          </a:solidFill>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_____</a:t>
            </a:r>
          </a:p>
        </p:txBody>
      </p:sp>
      <p:sp>
        <p:nvSpPr>
          <p:cNvPr id="67" name="TextBox 66">
            <a:extLst>
              <a:ext uri="{FF2B5EF4-FFF2-40B4-BE49-F238E27FC236}">
                <a16:creationId xmlns:a16="http://schemas.microsoft.com/office/drawing/2014/main" id="{5B2CAD43-E015-4D58-8B55-ECD30BB18243}"/>
              </a:ext>
            </a:extLst>
          </p:cNvPr>
          <p:cNvSpPr txBox="1"/>
          <p:nvPr/>
        </p:nvSpPr>
        <p:spPr>
          <a:xfrm>
            <a:off x="9446131" y="4516237"/>
            <a:ext cx="864061" cy="400919"/>
          </a:xfrm>
          <a:prstGeom prst="rect">
            <a:avLst/>
          </a:prstGeom>
          <a:solidFill>
            <a:sysClr val="window" lastClr="FFFFFF"/>
          </a:solidFill>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______</a:t>
            </a:r>
          </a:p>
        </p:txBody>
      </p:sp>
      <p:pic>
        <p:nvPicPr>
          <p:cNvPr id="68" name="Picture 67" descr="A picture containing light, guitar, drawing&#10;&#10;Description automatically generated">
            <a:extLst>
              <a:ext uri="{FF2B5EF4-FFF2-40B4-BE49-F238E27FC236}">
                <a16:creationId xmlns:a16="http://schemas.microsoft.com/office/drawing/2014/main" id="{1375C27F-7474-4039-8687-FE3D75CB96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7683" y="2774916"/>
            <a:ext cx="400919" cy="683320"/>
          </a:xfrm>
          <a:prstGeom prst="rect">
            <a:avLst/>
          </a:prstGeom>
        </p:spPr>
      </p:pic>
    </p:spTree>
    <p:extLst>
      <p:ext uri="{BB962C8B-B14F-4D97-AF65-F5344CB8AC3E}">
        <p14:creationId xmlns:p14="http://schemas.microsoft.com/office/powerpoint/2010/main" val="67465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6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6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6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6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6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859" y="1020284"/>
            <a:ext cx="10515600" cy="1325563"/>
          </a:xfrm>
        </p:spPr>
        <p:txBody>
          <a:bodyPr>
            <a:normAutofit fontScale="90000"/>
          </a:bodyPr>
          <a:lstStyle/>
          <a:p>
            <a:r>
              <a:rPr lang="en-GB" sz="26700" b="1" dirty="0" err="1">
                <a:solidFill>
                  <a:srgbClr val="FFCC00"/>
                </a:solidFill>
              </a:rPr>
              <a:t>ei</a:t>
            </a:r>
            <a:endParaRPr lang="en-GB" dirty="0"/>
          </a:p>
        </p:txBody>
      </p:sp>
      <p:pic>
        <p:nvPicPr>
          <p:cNvPr id="6" name="Picture 5" descr="man escaping from jail"/>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87906" y="377949"/>
            <a:ext cx="5125930" cy="4589934"/>
          </a:xfrm>
          <a:prstGeom prst="rect">
            <a:avLst/>
          </a:prstGeom>
        </p:spPr>
      </p:pic>
      <p:sp>
        <p:nvSpPr>
          <p:cNvPr id="2" name="Rectangle 1"/>
          <p:cNvSpPr/>
          <p:nvPr/>
        </p:nvSpPr>
        <p:spPr>
          <a:xfrm>
            <a:off x="4876756" y="4313746"/>
            <a:ext cx="2438488"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ounded Rectangle 11">
            <a:extLst>
              <a:ext uri="{FF2B5EF4-FFF2-40B4-BE49-F238E27FC236}">
                <a16:creationId xmlns:a16="http://schemas.microsoft.com/office/drawing/2014/main" id="{BD86EA4D-3FD8-4EB3-8D3E-E1565B060C29}"/>
              </a:ext>
            </a:extLst>
          </p:cNvPr>
          <p:cNvSpPr/>
          <p:nvPr/>
        </p:nvSpPr>
        <p:spPr>
          <a:xfrm>
            <a:off x="10310192" y="247046"/>
            <a:ext cx="1647136" cy="400919"/>
          </a:xfrm>
          <a:prstGeom prst="roundRect">
            <a:avLst/>
          </a:prstGeom>
          <a:solidFill>
            <a:schemeClr val="accent4">
              <a:lumMod val="75000"/>
            </a:schemeClr>
          </a:solidFill>
          <a:ln w="127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F0302020204030204"/>
                <a:ea typeface="+mn-ea"/>
                <a:cs typeface="+mn-cs"/>
              </a:rPr>
              <a:t>Phonetik</a:t>
            </a:r>
            <a:endParaRPr kumimoji="0" lang="en-GB" sz="2000" b="1" i="0" u="none" strike="noStrike" kern="0" cap="none" spc="0" normalizeH="0" baseline="0" noProof="0" dirty="0">
              <a:ln>
                <a:noFill/>
              </a:ln>
              <a:effectLst/>
              <a:uLnTx/>
              <a:uFillTx/>
              <a:latin typeface="Century Gothic" panose="020F0302020204030204"/>
              <a:ea typeface="+mn-ea"/>
              <a:cs typeface="+mn-cs"/>
            </a:endParaRPr>
          </a:p>
        </p:txBody>
      </p:sp>
    </p:spTree>
    <p:extLst>
      <p:ext uri="{BB962C8B-B14F-4D97-AF65-F5344CB8AC3E}">
        <p14:creationId xmlns:p14="http://schemas.microsoft.com/office/powerpoint/2010/main" val="371890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i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frei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frei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5917F-7E7F-4B4A-BD5D-640CF4B6748A}"/>
              </a:ext>
            </a:extLst>
          </p:cNvPr>
          <p:cNvSpPr>
            <a:spLocks noGrp="1"/>
          </p:cNvSpPr>
          <p:nvPr>
            <p:ph type="title"/>
          </p:nvPr>
        </p:nvSpPr>
        <p:spPr>
          <a:xfrm>
            <a:off x="0" y="213557"/>
            <a:ext cx="2593571" cy="647577"/>
          </a:xfrm>
        </p:spPr>
        <p:txBody>
          <a:bodyPr>
            <a:normAutofit/>
          </a:bodyPr>
          <a:lstStyle/>
          <a:p>
            <a:r>
              <a:rPr lang="en-GB" sz="2400" dirty="0"/>
              <a:t>Und </a:t>
            </a:r>
            <a:r>
              <a:rPr lang="en-GB" sz="2400" dirty="0" err="1"/>
              <a:t>im</a:t>
            </a:r>
            <a:r>
              <a:rPr lang="en-GB" sz="2400" dirty="0"/>
              <a:t> Plural?</a:t>
            </a:r>
          </a:p>
        </p:txBody>
      </p:sp>
      <p:sp>
        <p:nvSpPr>
          <p:cNvPr id="25" name="Rounded Rectangle 11">
            <a:extLst>
              <a:ext uri="{FF2B5EF4-FFF2-40B4-BE49-F238E27FC236}">
                <a16:creationId xmlns:a16="http://schemas.microsoft.com/office/drawing/2014/main" id="{5631A1E6-69B4-4FB5-8789-E81E3E89E1A0}"/>
              </a:ext>
            </a:extLst>
          </p:cNvPr>
          <p:cNvSpPr/>
          <p:nvPr/>
        </p:nvSpPr>
        <p:spPr>
          <a:xfrm>
            <a:off x="10310192" y="247046"/>
            <a:ext cx="1647136" cy="400919"/>
          </a:xfrm>
          <a:prstGeom prst="roundRect">
            <a:avLst/>
          </a:prstGeom>
          <a:solidFill>
            <a:schemeClr val="accent4">
              <a:lumMod val="75000"/>
            </a:schemeClr>
          </a:solidFill>
          <a:ln w="12700" cap="flat" cmpd="sng" algn="ctr">
            <a:solidFill>
              <a:schemeClr val="accent4">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Grammatik</a:t>
            </a:r>
          </a:p>
        </p:txBody>
      </p:sp>
      <p:sp>
        <p:nvSpPr>
          <p:cNvPr id="17" name="TextBox 16">
            <a:extLst>
              <a:ext uri="{FF2B5EF4-FFF2-40B4-BE49-F238E27FC236}">
                <a16:creationId xmlns:a16="http://schemas.microsoft.com/office/drawing/2014/main" id="{3A3A2AB6-7ADC-4104-8400-D1271DC8A9F0}"/>
              </a:ext>
            </a:extLst>
          </p:cNvPr>
          <p:cNvSpPr txBox="1"/>
          <p:nvPr/>
        </p:nvSpPr>
        <p:spPr>
          <a:xfrm>
            <a:off x="236346" y="1847567"/>
            <a:ext cx="3613531" cy="2862322"/>
          </a:xfrm>
          <a:prstGeom prst="rect">
            <a:avLst/>
          </a:prstGeom>
          <a:noFill/>
          <a:ln w="19050">
            <a:solidFill>
              <a:srgbClr val="4472C4">
                <a:lumMod val="50000"/>
              </a:srgbClr>
            </a:solidFill>
          </a:ln>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masculine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die</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groß</a:t>
            </a:r>
            <a:r>
              <a:rPr kumimoji="0" lang="en-GB" sz="2000" b="1" i="0" u="sng" strike="noStrike" kern="0" cap="none" spc="0" normalizeH="0" baseline="0" noProof="0" dirty="0" err="1">
                <a:ln>
                  <a:noFill/>
                </a:ln>
                <a:effectLst/>
                <a:uLnTx/>
                <a:uFillTx/>
              </a:rPr>
              <a:t>en</a:t>
            </a:r>
            <a:r>
              <a:rPr kumimoji="0" lang="en-GB" sz="2000" b="1"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Tisch</a:t>
            </a:r>
            <a:r>
              <a:rPr kumimoji="0" lang="en-GB" sz="2000" b="1" i="0" u="none" strike="noStrike" kern="0" cap="none" spc="0" normalizeH="0" baseline="0" noProof="0" dirty="0" err="1">
                <a:ln>
                  <a:noFill/>
                </a:ln>
                <a:effectLst/>
                <a:uLnTx/>
                <a:uFillTx/>
              </a:rPr>
              <a:t>e</a:t>
            </a:r>
            <a:r>
              <a:rPr kumimoji="0" lang="en-GB" sz="2000" b="0" i="0" u="none" strike="noStrike" kern="0" cap="none" spc="0" normalizeH="0" baseline="0" noProof="0" dirty="0">
                <a:ln>
                  <a:noFill/>
                </a:ln>
                <a:effectLst/>
                <a:uLnTx/>
                <a:uFillTx/>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a:t>
            </a:r>
            <a:r>
              <a:rPr kumimoji="0" lang="en-GB" sz="2000" b="1" i="0" u="none" strike="noStrike" kern="0" cap="none" spc="0" normalizeH="0" baseline="0" noProof="0" dirty="0">
                <a:ln>
                  <a:noFill/>
                </a:ln>
                <a:solidFill>
                  <a:srgbClr val="FFCC00"/>
                </a:solidFill>
                <a:effectLst/>
                <a:uLnTx/>
                <a:uFillTx/>
              </a:rPr>
              <a:t>the</a:t>
            </a:r>
            <a:r>
              <a:rPr kumimoji="0" lang="en-GB" sz="2000" b="1" i="0" u="none" strike="noStrike" kern="0" cap="none" spc="0" normalizeH="0" baseline="0" noProof="0" dirty="0">
                <a:ln>
                  <a:noFill/>
                </a:ln>
                <a:effectLst/>
                <a:uLnTx/>
                <a:uFillTx/>
              </a:rPr>
              <a:t> </a:t>
            </a:r>
            <a:r>
              <a:rPr kumimoji="0" lang="en-GB" sz="2000" b="0" i="0" u="none" strike="noStrike" kern="0" cap="none" spc="0" normalizeH="0" baseline="0" noProof="0" dirty="0">
                <a:ln>
                  <a:noFill/>
                </a:ln>
                <a:effectLst/>
                <a:uLnTx/>
                <a:uFillTx/>
              </a:rPr>
              <a:t>big table</a:t>
            </a:r>
            <a:r>
              <a:rPr kumimoji="0" lang="en-GB" sz="2000" b="1" i="0" u="none" strike="noStrike" kern="0" cap="none" spc="0" normalizeH="0" baseline="0" noProof="0" dirty="0">
                <a:ln>
                  <a:noFill/>
                </a:ln>
                <a:effectLst/>
                <a:uLnTx/>
                <a:uFillTx/>
              </a:rPr>
              <a:t>s</a:t>
            </a:r>
            <a:r>
              <a:rPr kumimoji="0" lang="en-GB" sz="2000" b="0" i="0" u="none" strike="noStrike" kern="0" cap="none" spc="0" normalizeH="0" baseline="0" noProof="0" dirty="0">
                <a:ln>
                  <a:noFill/>
                </a:ln>
                <a:effectLst/>
                <a:uLnTx/>
                <a:uFillTx/>
              </a:rPr>
              <a: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rPr>
              <a:t>keine</a:t>
            </a:r>
            <a:r>
              <a:rPr kumimoji="0" lang="en-GB" sz="2000" b="1"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groß</a:t>
            </a:r>
            <a:r>
              <a:rPr kumimoji="0" lang="en-GB" sz="2000" b="1" i="0" u="sng" strike="noStrike" kern="0" cap="none" spc="0" normalizeH="0" baseline="0" noProof="0" dirty="0" err="1">
                <a:ln>
                  <a:noFill/>
                </a:ln>
                <a:effectLst/>
                <a:uLnTx/>
                <a:uFillTx/>
              </a:rPr>
              <a:t>en</a:t>
            </a:r>
            <a:r>
              <a:rPr kumimoji="0" lang="en-GB" sz="2000" b="1"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Tisch</a:t>
            </a:r>
            <a:r>
              <a:rPr kumimoji="0" lang="en-GB" sz="2000" b="1" i="0" u="none" strike="noStrike" kern="0" cap="none" spc="0" normalizeH="0" baseline="0" noProof="0" dirty="0" err="1">
                <a:ln>
                  <a:noFill/>
                </a:ln>
                <a:effectLst/>
                <a:uLnTx/>
                <a:uFillTx/>
              </a:rPr>
              <a:t>e</a:t>
            </a:r>
            <a:r>
              <a:rPr kumimoji="0" lang="en-GB" sz="2000" b="0" i="0" u="none" strike="noStrike" kern="0" cap="none" spc="0" normalizeH="0" baseline="0" noProof="0" dirty="0">
                <a:ln>
                  <a:noFill/>
                </a:ln>
                <a:effectLst/>
                <a:uLnTx/>
                <a:uFillTx/>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a:t>
            </a:r>
            <a:r>
              <a:rPr kumimoji="0" lang="en-GB" sz="2000" b="1" i="0" u="none" strike="noStrike" kern="0" cap="none" spc="0" normalizeH="0" baseline="0" noProof="0" dirty="0">
                <a:ln>
                  <a:noFill/>
                </a:ln>
                <a:solidFill>
                  <a:srgbClr val="FFCC00"/>
                </a:solidFill>
                <a:effectLst/>
                <a:uLnTx/>
                <a:uFillTx/>
              </a:rPr>
              <a:t>no</a:t>
            </a:r>
            <a:r>
              <a:rPr kumimoji="0" lang="en-GB" sz="2000" b="0" i="0" u="none" strike="noStrike" kern="0" cap="none" spc="0" normalizeH="0" baseline="0" noProof="0" dirty="0">
                <a:ln>
                  <a:noFill/>
                </a:ln>
                <a:effectLst/>
                <a:uLnTx/>
                <a:uFillTx/>
              </a:rPr>
              <a:t> big table</a:t>
            </a:r>
            <a:r>
              <a:rPr kumimoji="0" lang="en-GB" sz="2000" b="1" i="0" u="none" strike="noStrike" kern="0" cap="none" spc="0" normalizeH="0" baseline="0" noProof="0" dirty="0">
                <a:ln>
                  <a:noFill/>
                </a:ln>
                <a:effectLst/>
                <a:uLnTx/>
                <a:uFillTx/>
              </a:rPr>
              <a:t>s</a:t>
            </a:r>
            <a:r>
              <a:rPr kumimoji="0" lang="en-GB" sz="2000" b="0" i="0" u="none" strike="noStrike" kern="0" cap="none" spc="0" normalizeH="0" baseline="0" noProof="0" dirty="0">
                <a:ln>
                  <a:noFill/>
                </a:ln>
                <a:effectLst/>
                <a:uLnTx/>
                <a:uFillTx/>
              </a:rPr>
              <a:t>)</a:t>
            </a:r>
          </a:p>
        </p:txBody>
      </p:sp>
      <p:sp>
        <p:nvSpPr>
          <p:cNvPr id="18" name="TextBox 17">
            <a:extLst>
              <a:ext uri="{FF2B5EF4-FFF2-40B4-BE49-F238E27FC236}">
                <a16:creationId xmlns:a16="http://schemas.microsoft.com/office/drawing/2014/main" id="{44CA7C06-DCEB-4E76-979D-DDAC47CA622C}"/>
              </a:ext>
            </a:extLst>
          </p:cNvPr>
          <p:cNvSpPr txBox="1"/>
          <p:nvPr/>
        </p:nvSpPr>
        <p:spPr>
          <a:xfrm>
            <a:off x="4289234" y="1847567"/>
            <a:ext cx="3613531" cy="2862322"/>
          </a:xfrm>
          <a:prstGeom prst="rect">
            <a:avLst/>
          </a:prstGeom>
          <a:noFill/>
          <a:ln w="19050">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feminine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die </a:t>
            </a:r>
            <a:r>
              <a:rPr kumimoji="0" lang="en-GB" sz="2000" b="0" i="0" u="none" strike="noStrike" kern="0" cap="none" spc="0" normalizeH="0" baseline="0" noProof="0" dirty="0" err="1">
                <a:ln>
                  <a:noFill/>
                </a:ln>
                <a:effectLst/>
                <a:uLnTx/>
                <a:uFillTx/>
              </a:rPr>
              <a:t>gelb</a:t>
            </a:r>
            <a:r>
              <a:rPr kumimoji="0" lang="en-GB" sz="2000" b="1" i="0" u="sng" strike="noStrike" kern="0" cap="none" spc="0" normalizeH="0" baseline="0" noProof="0" dirty="0" err="1">
                <a:ln>
                  <a:noFill/>
                </a:ln>
                <a:effectLst/>
                <a:uLnTx/>
                <a:uFillTx/>
              </a:rPr>
              <a:t>en</a:t>
            </a:r>
            <a:r>
              <a:rPr kumimoji="0" lang="en-GB" sz="2000" b="1"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Flasche</a:t>
            </a:r>
            <a:r>
              <a:rPr kumimoji="0" lang="en-GB" sz="2000" b="1" i="0" u="none" strike="noStrike" kern="0" cap="none" spc="0" normalizeH="0" baseline="0" noProof="0" dirty="0" err="1">
                <a:ln>
                  <a:noFill/>
                </a:ln>
                <a:effectLst/>
                <a:uLnTx/>
                <a:uFillTx/>
              </a:rPr>
              <a:t>n</a:t>
            </a:r>
            <a:endParaRPr kumimoji="0" lang="en-GB" sz="20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a:t>
            </a:r>
            <a:r>
              <a:rPr kumimoji="0" lang="en-GB" sz="2000" b="1" i="0" u="none" strike="noStrike" kern="0" cap="none" spc="0" normalizeH="0" baseline="0" noProof="0" dirty="0">
                <a:ln>
                  <a:noFill/>
                </a:ln>
                <a:solidFill>
                  <a:srgbClr val="FFCC00"/>
                </a:solidFill>
                <a:effectLst/>
                <a:uLnTx/>
                <a:uFillTx/>
              </a:rPr>
              <a:t>the</a:t>
            </a:r>
            <a:r>
              <a:rPr kumimoji="0" lang="en-GB" sz="2000" b="0" i="0" u="none" strike="noStrike" kern="0" cap="none" spc="0" normalizeH="0" baseline="0" noProof="0" dirty="0">
                <a:ln>
                  <a:noFill/>
                </a:ln>
                <a:effectLst/>
                <a:uLnTx/>
                <a:uFillTx/>
              </a:rPr>
              <a:t> yellow bottle</a:t>
            </a:r>
            <a:r>
              <a:rPr kumimoji="0" lang="en-GB" sz="2000" b="1" i="0" u="none" strike="noStrike" kern="0" cap="none" spc="0" normalizeH="0" baseline="0" noProof="0" dirty="0">
                <a:ln>
                  <a:noFill/>
                </a:ln>
                <a:effectLst/>
                <a:uLnTx/>
                <a:uFillTx/>
              </a:rPr>
              <a:t>s</a:t>
            </a:r>
            <a:r>
              <a:rPr kumimoji="0" lang="en-GB" sz="2000" b="0" i="0" u="none" strike="noStrike" kern="0" cap="none" spc="0" normalizeH="0" baseline="0" noProof="0" dirty="0">
                <a:ln>
                  <a:noFill/>
                </a:ln>
                <a:effectLst/>
                <a:uLnTx/>
                <a:uFillTx/>
              </a:rPr>
              <a: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rPr>
              <a:t>keine</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gelb</a:t>
            </a:r>
            <a:r>
              <a:rPr kumimoji="0" lang="en-GB" sz="2000" b="1" i="0" u="sng" strike="noStrike" kern="0" cap="none" spc="0" normalizeH="0" baseline="0" noProof="0" dirty="0" err="1">
                <a:ln>
                  <a:noFill/>
                </a:ln>
                <a:effectLst/>
                <a:uLnTx/>
                <a:uFillTx/>
              </a:rPr>
              <a:t>en</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Flasche</a:t>
            </a:r>
            <a:r>
              <a:rPr kumimoji="0" lang="en-GB" sz="2000" b="1" i="0" u="none" strike="noStrike" kern="0" cap="none" spc="0" normalizeH="0" baseline="0" noProof="0" dirty="0" err="1">
                <a:ln>
                  <a:noFill/>
                </a:ln>
                <a:effectLst/>
                <a:uLnTx/>
                <a:uFillTx/>
              </a:rPr>
              <a:t>n</a:t>
            </a:r>
            <a:endParaRPr kumimoji="0" lang="en-GB" sz="20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a:t>
            </a:r>
            <a:r>
              <a:rPr kumimoji="0" lang="en-GB" sz="2000" b="1" i="0" u="none" strike="noStrike" kern="0" cap="none" spc="0" normalizeH="0" baseline="0" noProof="0" dirty="0">
                <a:ln>
                  <a:noFill/>
                </a:ln>
                <a:solidFill>
                  <a:srgbClr val="FFCC00"/>
                </a:solidFill>
                <a:effectLst/>
                <a:uLnTx/>
                <a:uFillTx/>
              </a:rPr>
              <a:t>no</a:t>
            </a:r>
            <a:r>
              <a:rPr kumimoji="0" lang="en-GB" sz="2000" b="1"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yello</a:t>
            </a:r>
            <a:r>
              <a:rPr kumimoji="0" lang="en-GB" sz="2000" b="0" i="0" u="none" strike="noStrike" kern="0" cap="none" spc="0" normalizeH="0" baseline="0" noProof="0" dirty="0">
                <a:ln>
                  <a:noFill/>
                </a:ln>
                <a:effectLst/>
                <a:uLnTx/>
                <a:uFillTx/>
              </a:rPr>
              <a:t>w</a:t>
            </a:r>
            <a:r>
              <a:rPr kumimoji="0" lang="en-GB" sz="2000" b="1" i="0" u="none" strike="noStrike" kern="0" cap="none" spc="0" normalizeH="0" baseline="0" noProof="0" dirty="0">
                <a:ln>
                  <a:noFill/>
                </a:ln>
                <a:effectLst/>
                <a:uLnTx/>
                <a:uFillTx/>
              </a:rPr>
              <a:t> </a:t>
            </a:r>
            <a:r>
              <a:rPr kumimoji="0" lang="en-GB" sz="2000" b="0" i="0" u="none" strike="noStrike" kern="0" cap="none" spc="0" normalizeH="0" baseline="0" noProof="0" dirty="0">
                <a:ln>
                  <a:noFill/>
                </a:ln>
                <a:effectLst/>
                <a:uLnTx/>
                <a:uFillTx/>
              </a:rPr>
              <a:t>bottle</a:t>
            </a:r>
            <a:r>
              <a:rPr kumimoji="0" lang="en-GB" sz="2000" b="1" i="0" u="none" strike="noStrike" kern="0" cap="none" spc="0" normalizeH="0" baseline="0" noProof="0" dirty="0">
                <a:ln>
                  <a:noFill/>
                </a:ln>
                <a:effectLst/>
                <a:uLnTx/>
                <a:uFillTx/>
              </a:rPr>
              <a:t>s</a:t>
            </a:r>
            <a:r>
              <a:rPr kumimoji="0" lang="en-GB" sz="2000" b="0" i="0" u="none" strike="noStrike" kern="0" cap="none" spc="0" normalizeH="0" baseline="0" noProof="0" dirty="0">
                <a:ln>
                  <a:noFill/>
                </a:ln>
                <a:effectLst/>
                <a:uLnTx/>
                <a:uFillTx/>
              </a:rPr>
              <a:t>)</a:t>
            </a:r>
          </a:p>
        </p:txBody>
      </p:sp>
      <p:sp>
        <p:nvSpPr>
          <p:cNvPr id="19" name="TextBox 18">
            <a:extLst>
              <a:ext uri="{FF2B5EF4-FFF2-40B4-BE49-F238E27FC236}">
                <a16:creationId xmlns:a16="http://schemas.microsoft.com/office/drawing/2014/main" id="{A0F83657-1A0A-4D26-9082-547CA8A279FC}"/>
              </a:ext>
            </a:extLst>
          </p:cNvPr>
          <p:cNvSpPr txBox="1"/>
          <p:nvPr/>
        </p:nvSpPr>
        <p:spPr>
          <a:xfrm>
            <a:off x="8287450" y="1847567"/>
            <a:ext cx="3613531" cy="2862322"/>
          </a:xfrm>
          <a:prstGeom prst="rect">
            <a:avLst/>
          </a:prstGeom>
          <a:noFill/>
          <a:ln w="19050">
            <a:solidFill>
              <a:srgbClr val="4472C4">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neuter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die</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klein</a:t>
            </a:r>
            <a:r>
              <a:rPr kumimoji="0" lang="en-GB" sz="2000" b="1" i="0" u="sng" strike="noStrike" kern="0" cap="none" spc="0" normalizeH="0" baseline="0" noProof="0" dirty="0" err="1">
                <a:ln>
                  <a:noFill/>
                </a:ln>
                <a:effectLst/>
                <a:uLnTx/>
                <a:uFillTx/>
              </a:rPr>
              <a:t>en</a:t>
            </a:r>
            <a:r>
              <a:rPr kumimoji="0" lang="en-GB" sz="2000" b="0" i="0" u="none" strike="noStrike" kern="0" cap="none" spc="0" normalizeH="0" baseline="0" noProof="0" dirty="0">
                <a:ln>
                  <a:noFill/>
                </a:ln>
                <a:effectLst/>
                <a:uLnTx/>
                <a:uFillTx/>
              </a:rPr>
              <a:t> Fenster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a:t>
            </a:r>
            <a:r>
              <a:rPr kumimoji="0" lang="en-GB" sz="2000" b="1" i="0" u="none" strike="noStrike" kern="0" cap="none" spc="0" normalizeH="0" baseline="0" noProof="0" dirty="0">
                <a:ln>
                  <a:noFill/>
                </a:ln>
                <a:solidFill>
                  <a:srgbClr val="FFCC00"/>
                </a:solidFill>
                <a:effectLst/>
                <a:uLnTx/>
                <a:uFillTx/>
              </a:rPr>
              <a:t>the </a:t>
            </a:r>
            <a:r>
              <a:rPr kumimoji="0" lang="en-GB" sz="2000" b="0" i="0" u="none" strike="noStrike" kern="0" cap="none" spc="0" normalizeH="0" baseline="0" noProof="0" dirty="0">
                <a:ln>
                  <a:noFill/>
                </a:ln>
                <a:effectLst/>
                <a:uLnTx/>
                <a:uFillTx/>
              </a:rPr>
              <a:t>small</a:t>
            </a:r>
            <a:r>
              <a:rPr kumimoji="0" lang="en-GB" sz="2000" b="1" i="0" u="none" strike="noStrike" kern="0" cap="none" spc="0" normalizeH="0" baseline="0" noProof="0" dirty="0">
                <a:ln>
                  <a:noFill/>
                </a:ln>
                <a:effectLst/>
                <a:uLnTx/>
                <a:uFillTx/>
              </a:rPr>
              <a:t> </a:t>
            </a:r>
            <a:r>
              <a:rPr kumimoji="0" lang="en-GB" sz="2000" b="0" i="0" u="none" strike="noStrike" kern="0" cap="none" spc="0" normalizeH="0" baseline="0" noProof="0" dirty="0">
                <a:ln>
                  <a:noFill/>
                </a:ln>
                <a:effectLst/>
                <a:uLnTx/>
                <a:uFillTx/>
              </a:rPr>
              <a:t>windows)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rPr>
              <a:t>keine</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klein</a:t>
            </a:r>
            <a:r>
              <a:rPr kumimoji="0" lang="en-GB" sz="2000" b="1" i="0" u="sng" strike="noStrike" kern="0" cap="none" spc="0" normalizeH="0" baseline="0" noProof="0" dirty="0" err="1">
                <a:ln>
                  <a:noFill/>
                </a:ln>
                <a:effectLst/>
                <a:uLnTx/>
                <a:uFillTx/>
              </a:rPr>
              <a:t>en</a:t>
            </a:r>
            <a:r>
              <a:rPr kumimoji="0" lang="en-GB" sz="2000" b="0" i="0" u="none" strike="noStrike" kern="0" cap="none" spc="0" normalizeH="0" baseline="0" noProof="0" dirty="0">
                <a:ln>
                  <a:noFill/>
                </a:ln>
                <a:effectLst/>
                <a:uLnTx/>
                <a:uFillTx/>
              </a:rPr>
              <a:t> Fenster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a:t>
            </a:r>
            <a:r>
              <a:rPr kumimoji="0" lang="en-GB" sz="2000" b="1" i="0" u="none" strike="noStrike" kern="0" cap="none" spc="0" normalizeH="0" baseline="0" noProof="0" dirty="0">
                <a:ln>
                  <a:noFill/>
                </a:ln>
                <a:solidFill>
                  <a:srgbClr val="FFCC00"/>
                </a:solidFill>
                <a:effectLst/>
                <a:uLnTx/>
                <a:uFillTx/>
              </a:rPr>
              <a:t>no</a:t>
            </a:r>
            <a:r>
              <a:rPr kumimoji="0" lang="en-GB" sz="2000" b="1" i="0" u="none" strike="noStrike" kern="0" cap="none" spc="0" normalizeH="0" baseline="0" noProof="0" dirty="0">
                <a:ln>
                  <a:noFill/>
                </a:ln>
                <a:effectLst/>
                <a:uLnTx/>
                <a:uFillTx/>
              </a:rPr>
              <a:t> </a:t>
            </a:r>
            <a:r>
              <a:rPr kumimoji="0" lang="en-GB" sz="2000" b="0" i="0" u="none" strike="noStrike" kern="0" cap="none" spc="0" normalizeH="0" baseline="0" noProof="0" dirty="0">
                <a:ln>
                  <a:noFill/>
                </a:ln>
                <a:effectLst/>
                <a:uLnTx/>
                <a:uFillTx/>
              </a:rPr>
              <a:t>small</a:t>
            </a:r>
            <a:r>
              <a:rPr kumimoji="0" lang="en-GB" sz="2000" b="1" i="0" u="none" strike="noStrike" kern="0" cap="none" spc="0" normalizeH="0" baseline="0" noProof="0" dirty="0">
                <a:ln>
                  <a:noFill/>
                </a:ln>
                <a:effectLst/>
                <a:uLnTx/>
                <a:uFillTx/>
              </a:rPr>
              <a:t> </a:t>
            </a:r>
            <a:r>
              <a:rPr kumimoji="0" lang="en-GB" sz="2000" b="0" i="0" u="none" strike="noStrike" kern="0" cap="none" spc="0" normalizeH="0" baseline="0" noProof="0" dirty="0">
                <a:ln>
                  <a:noFill/>
                </a:ln>
                <a:effectLst/>
                <a:uLnTx/>
                <a:uFillTx/>
              </a:rPr>
              <a:t>window</a:t>
            </a:r>
            <a:r>
              <a:rPr kumimoji="0" lang="en-GB" sz="2000" b="1" i="0" u="none" strike="noStrike" kern="0" cap="none" spc="0" normalizeH="0" baseline="0" noProof="0" dirty="0">
                <a:ln>
                  <a:noFill/>
                </a:ln>
                <a:effectLst/>
                <a:uLnTx/>
                <a:uFillTx/>
              </a:rPr>
              <a:t>s</a:t>
            </a:r>
            <a:r>
              <a:rPr kumimoji="0" lang="en-GB" sz="2000" b="0" i="0" u="none" strike="noStrike" kern="0" cap="none" spc="0" normalizeH="0" baseline="0" noProof="0" dirty="0">
                <a:ln>
                  <a:noFill/>
                </a:ln>
                <a:effectLst/>
                <a:uLnTx/>
                <a:uFillTx/>
              </a:rPr>
              <a:t>)</a:t>
            </a:r>
          </a:p>
        </p:txBody>
      </p:sp>
      <p:pic>
        <p:nvPicPr>
          <p:cNvPr id="20" name="Picture 2" descr="Wooden Table Clip Art">
            <a:extLst>
              <a:ext uri="{FF2B5EF4-FFF2-40B4-BE49-F238E27FC236}">
                <a16:creationId xmlns:a16="http://schemas.microsoft.com/office/drawing/2014/main" id="{AB9E6877-071D-416E-BF87-C322AB2854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2205" y="2364563"/>
            <a:ext cx="957845" cy="58428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81BDA0BC-DDBF-4794-99DF-684F86BA0C88}"/>
              </a:ext>
            </a:extLst>
          </p:cNvPr>
          <p:cNvPicPr>
            <a:picLocks noChangeAspect="1"/>
          </p:cNvPicPr>
          <p:nvPr/>
        </p:nvPicPr>
        <p:blipFill>
          <a:blip r:embed="rId4"/>
          <a:stretch>
            <a:fillRect/>
          </a:stretch>
        </p:blipFill>
        <p:spPr>
          <a:xfrm>
            <a:off x="9471692" y="2364563"/>
            <a:ext cx="590560" cy="657789"/>
          </a:xfrm>
          <a:prstGeom prst="rect">
            <a:avLst/>
          </a:prstGeom>
        </p:spPr>
      </p:pic>
      <p:sp>
        <p:nvSpPr>
          <p:cNvPr id="22" name="TextBox 21">
            <a:extLst>
              <a:ext uri="{FF2B5EF4-FFF2-40B4-BE49-F238E27FC236}">
                <a16:creationId xmlns:a16="http://schemas.microsoft.com/office/drawing/2014/main" id="{8CF0524C-61F2-4864-ADCE-63C704BE9096}"/>
              </a:ext>
            </a:extLst>
          </p:cNvPr>
          <p:cNvSpPr txBox="1"/>
          <p:nvPr/>
        </p:nvSpPr>
        <p:spPr>
          <a:xfrm>
            <a:off x="1419952" y="3065734"/>
            <a:ext cx="957845" cy="400110"/>
          </a:xfrm>
          <a:prstGeom prst="rect">
            <a:avLst/>
          </a:prstGeom>
          <a:solidFill>
            <a:sysClr val="window" lastClr="FFFFFF"/>
          </a:solidFill>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_______</a:t>
            </a:r>
          </a:p>
        </p:txBody>
      </p:sp>
      <p:pic>
        <p:nvPicPr>
          <p:cNvPr id="23" name="Picture 22" descr="A picture containing light, guitar, drawing&#10;&#10;Description automatically generated">
            <a:extLst>
              <a:ext uri="{FF2B5EF4-FFF2-40B4-BE49-F238E27FC236}">
                <a16:creationId xmlns:a16="http://schemas.microsoft.com/office/drawing/2014/main" id="{9DE37190-1BAF-428F-8BCD-505BA5EF53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7683" y="2255873"/>
            <a:ext cx="400919" cy="683320"/>
          </a:xfrm>
          <a:prstGeom prst="rect">
            <a:avLst/>
          </a:prstGeom>
        </p:spPr>
      </p:pic>
      <p:sp>
        <p:nvSpPr>
          <p:cNvPr id="24" name="TextBox 23">
            <a:extLst>
              <a:ext uri="{FF2B5EF4-FFF2-40B4-BE49-F238E27FC236}">
                <a16:creationId xmlns:a16="http://schemas.microsoft.com/office/drawing/2014/main" id="{FB49178D-4212-4DD2-8BD0-691723E18A2B}"/>
              </a:ext>
            </a:extLst>
          </p:cNvPr>
          <p:cNvSpPr txBox="1"/>
          <p:nvPr/>
        </p:nvSpPr>
        <p:spPr>
          <a:xfrm>
            <a:off x="89478" y="1293071"/>
            <a:ext cx="11777328"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effectLst/>
                <a:uLnTx/>
                <a:uFillTx/>
              </a:rPr>
              <a:t>When adjectives come before </a:t>
            </a:r>
            <a:r>
              <a:rPr kumimoji="0" lang="en-US" sz="2200" b="1" i="0" u="none" strike="noStrike" kern="0" cap="none" spc="0" normalizeH="0" baseline="0" noProof="0" dirty="0">
                <a:ln>
                  <a:noFill/>
                </a:ln>
                <a:effectLst/>
                <a:uLnTx/>
                <a:uFillTx/>
              </a:rPr>
              <a:t>plural</a:t>
            </a:r>
            <a:r>
              <a:rPr kumimoji="0" lang="en-US" sz="2200" b="0" i="0" u="none" strike="noStrike" kern="0" cap="none" spc="0" normalizeH="0" baseline="0" noProof="0" dirty="0">
                <a:ln>
                  <a:noFill/>
                </a:ln>
                <a:effectLst/>
                <a:uLnTx/>
                <a:uFillTx/>
              </a:rPr>
              <a:t> nouns, the ending is –</a:t>
            </a:r>
            <a:r>
              <a:rPr kumimoji="0" lang="en-US" sz="2200" b="1" i="0" u="none" strike="noStrike" kern="0" cap="none" spc="0" normalizeH="0" baseline="0" noProof="0" dirty="0" err="1">
                <a:ln>
                  <a:noFill/>
                </a:ln>
                <a:effectLst/>
                <a:uLnTx/>
                <a:uFillTx/>
              </a:rPr>
              <a:t>en</a:t>
            </a:r>
            <a:r>
              <a:rPr kumimoji="0" lang="en-US" sz="2200" b="0" i="0" u="none" strike="noStrike" kern="0" cap="none" spc="0" normalizeH="0" baseline="0" noProof="0" dirty="0">
                <a:ln>
                  <a:noFill/>
                </a:ln>
                <a:effectLst/>
                <a:uLnTx/>
                <a:uFillTx/>
              </a:rPr>
              <a:t>:</a:t>
            </a:r>
          </a:p>
        </p:txBody>
      </p:sp>
      <p:pic>
        <p:nvPicPr>
          <p:cNvPr id="26" name="Picture 2" descr="Wooden Table Clip Art">
            <a:extLst>
              <a:ext uri="{FF2B5EF4-FFF2-40B4-BE49-F238E27FC236}">
                <a16:creationId xmlns:a16="http://schemas.microsoft.com/office/drawing/2014/main" id="{9AB642A6-8D80-4F26-8778-74B06B695A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0346" y="2307198"/>
            <a:ext cx="957845" cy="58428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light, guitar, drawing&#10;&#10;Description automatically generated">
            <a:extLst>
              <a:ext uri="{FF2B5EF4-FFF2-40B4-BE49-F238E27FC236}">
                <a16:creationId xmlns:a16="http://schemas.microsoft.com/office/drawing/2014/main" id="{18DA7229-F01E-4660-932C-B2C46F48B1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9704" y="2255444"/>
            <a:ext cx="400919" cy="683320"/>
          </a:xfrm>
          <a:prstGeom prst="rect">
            <a:avLst/>
          </a:prstGeom>
        </p:spPr>
      </p:pic>
      <p:pic>
        <p:nvPicPr>
          <p:cNvPr id="28" name="Picture 27">
            <a:extLst>
              <a:ext uri="{FF2B5EF4-FFF2-40B4-BE49-F238E27FC236}">
                <a16:creationId xmlns:a16="http://schemas.microsoft.com/office/drawing/2014/main" id="{2FEBC400-B92E-4338-A493-CCCBD3A0DCAC}"/>
              </a:ext>
            </a:extLst>
          </p:cNvPr>
          <p:cNvPicPr>
            <a:picLocks noChangeAspect="1"/>
          </p:cNvPicPr>
          <p:nvPr/>
        </p:nvPicPr>
        <p:blipFill>
          <a:blip r:embed="rId4"/>
          <a:stretch>
            <a:fillRect/>
          </a:stretch>
        </p:blipFill>
        <p:spPr>
          <a:xfrm>
            <a:off x="10097207" y="2354161"/>
            <a:ext cx="590560" cy="657789"/>
          </a:xfrm>
          <a:prstGeom prst="rect">
            <a:avLst/>
          </a:prstGeom>
        </p:spPr>
      </p:pic>
      <p:sp>
        <p:nvSpPr>
          <p:cNvPr id="29" name="TextBox 28">
            <a:extLst>
              <a:ext uri="{FF2B5EF4-FFF2-40B4-BE49-F238E27FC236}">
                <a16:creationId xmlns:a16="http://schemas.microsoft.com/office/drawing/2014/main" id="{F6CFB353-099A-4A71-909E-FFBB203BC928}"/>
              </a:ext>
            </a:extLst>
          </p:cNvPr>
          <p:cNvSpPr txBox="1"/>
          <p:nvPr/>
        </p:nvSpPr>
        <p:spPr>
          <a:xfrm>
            <a:off x="89478" y="4922776"/>
            <a:ext cx="11777328"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effectLst/>
                <a:uLnTx/>
                <a:uFillTx/>
              </a:rPr>
              <a:t>Plural nouns are often used </a:t>
            </a:r>
            <a:r>
              <a:rPr kumimoji="0" lang="en-US" sz="2200" b="0" i="0" u="sng" strike="noStrike" kern="0" cap="none" spc="0" normalizeH="0" baseline="0" noProof="0" dirty="0">
                <a:ln>
                  <a:noFill/>
                </a:ln>
                <a:effectLst/>
                <a:uLnTx/>
                <a:uFillTx/>
              </a:rPr>
              <a:t>without</a:t>
            </a:r>
            <a:r>
              <a:rPr kumimoji="0" lang="en-US" sz="2200" b="0" i="0" u="none" strike="noStrike" kern="0" cap="none" spc="0" normalizeH="0" baseline="0" noProof="0" dirty="0">
                <a:ln>
                  <a:noFill/>
                </a:ln>
                <a:effectLst/>
                <a:uLnTx/>
                <a:uFillTx/>
              </a:rPr>
              <a:t> an article. In this case, the ending is </a:t>
            </a:r>
            <a:r>
              <a:rPr kumimoji="0" lang="en-US" sz="2200" b="1" i="0" u="none" strike="noStrike" kern="0" cap="none" spc="0" normalizeH="0" baseline="0" noProof="0" dirty="0">
                <a:ln>
                  <a:noFill/>
                </a:ln>
                <a:effectLst/>
                <a:uLnTx/>
                <a:uFillTx/>
              </a:rPr>
              <a:t>-e</a:t>
            </a:r>
            <a:r>
              <a:rPr kumimoji="0" lang="en-US" sz="2200" b="0" i="0" u="none" strike="noStrike" kern="0" cap="none" spc="0" normalizeH="0" baseline="0" noProof="0" dirty="0">
                <a:ln>
                  <a:noFill/>
                </a:ln>
                <a:effectLst/>
                <a:uLnTx/>
                <a:uFillTx/>
              </a:rPr>
              <a:t>:</a:t>
            </a:r>
          </a:p>
        </p:txBody>
      </p:sp>
      <p:sp>
        <p:nvSpPr>
          <p:cNvPr id="30" name="Rectangle 29">
            <a:extLst>
              <a:ext uri="{FF2B5EF4-FFF2-40B4-BE49-F238E27FC236}">
                <a16:creationId xmlns:a16="http://schemas.microsoft.com/office/drawing/2014/main" id="{7D96B608-90E4-4E0B-A358-6DB98653F704}"/>
              </a:ext>
            </a:extLst>
          </p:cNvPr>
          <p:cNvSpPr/>
          <p:nvPr/>
        </p:nvSpPr>
        <p:spPr>
          <a:xfrm>
            <a:off x="757976" y="5431774"/>
            <a:ext cx="2460215" cy="70788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groß</a:t>
            </a:r>
            <a:r>
              <a:rPr kumimoji="0" lang="en-GB" sz="2000" b="1" i="0" u="sng" strike="noStrike" kern="0" cap="none" spc="0" normalizeH="0" baseline="0" noProof="0" dirty="0" err="1">
                <a:ln>
                  <a:noFill/>
                </a:ln>
                <a:effectLst/>
                <a:uLnTx/>
                <a:uFillTx/>
              </a:rPr>
              <a:t>e</a:t>
            </a:r>
            <a:r>
              <a:rPr kumimoji="0" lang="en-GB" sz="2000" b="1"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Tisch</a:t>
            </a:r>
            <a:r>
              <a:rPr kumimoji="0" lang="en-GB" sz="2000" b="1" i="0" u="none" strike="noStrike" kern="0" cap="none" spc="0" normalizeH="0" baseline="0" noProof="0" dirty="0" err="1">
                <a:ln>
                  <a:noFill/>
                </a:ln>
                <a:effectLst/>
                <a:uLnTx/>
                <a:uFillTx/>
              </a:rPr>
              <a:t>e</a:t>
            </a:r>
            <a:r>
              <a:rPr kumimoji="0" lang="en-GB" sz="2000" b="0" i="0" u="none" strike="noStrike" kern="0" cap="none" spc="0" normalizeH="0" baseline="0" noProof="0" dirty="0">
                <a:ln>
                  <a:noFill/>
                </a:ln>
                <a:effectLst/>
                <a:uLnTx/>
                <a:uFillTx/>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(big table</a:t>
            </a:r>
            <a:r>
              <a:rPr kumimoji="0" lang="en-GB" sz="2000" b="1" i="0" u="none" strike="noStrike" kern="0" cap="none" spc="0" normalizeH="0" baseline="0" noProof="0" dirty="0">
                <a:ln>
                  <a:noFill/>
                </a:ln>
                <a:effectLst/>
                <a:uLnTx/>
                <a:uFillTx/>
              </a:rPr>
              <a:t>s</a:t>
            </a:r>
            <a:r>
              <a:rPr kumimoji="0" lang="en-GB" sz="2000" b="0" i="0" u="none" strike="noStrike" kern="0" cap="none" spc="0" normalizeH="0" baseline="0" noProof="0" dirty="0">
                <a:ln>
                  <a:noFill/>
                </a:ln>
                <a:effectLst/>
                <a:uLnTx/>
                <a:uFillTx/>
              </a:rPr>
              <a:t>)</a:t>
            </a:r>
          </a:p>
        </p:txBody>
      </p:sp>
      <p:sp>
        <p:nvSpPr>
          <p:cNvPr id="31" name="Rectangle 30">
            <a:extLst>
              <a:ext uri="{FF2B5EF4-FFF2-40B4-BE49-F238E27FC236}">
                <a16:creationId xmlns:a16="http://schemas.microsoft.com/office/drawing/2014/main" id="{4B47CB08-F9CC-411C-9257-0F2966116304}"/>
              </a:ext>
            </a:extLst>
          </p:cNvPr>
          <p:cNvSpPr/>
          <p:nvPr/>
        </p:nvSpPr>
        <p:spPr>
          <a:xfrm>
            <a:off x="4984386" y="5424838"/>
            <a:ext cx="2460215" cy="70788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gelb</a:t>
            </a:r>
            <a:r>
              <a:rPr kumimoji="0" lang="en-GB" sz="2000" b="1" i="0" u="sng" strike="noStrike" kern="0" cap="none" spc="0" normalizeH="0" baseline="0" noProof="0" dirty="0" err="1">
                <a:ln>
                  <a:noFill/>
                </a:ln>
                <a:effectLst/>
                <a:uLnTx/>
                <a:uFillTx/>
              </a:rPr>
              <a:t>e</a:t>
            </a:r>
            <a:r>
              <a:rPr kumimoji="0" lang="en-GB" sz="2000" b="1"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Flasch</a:t>
            </a:r>
            <a:r>
              <a:rPr kumimoji="0" lang="en-GB" sz="2000" b="1" i="0" u="none" strike="noStrike" kern="0" cap="none" spc="0" normalizeH="0" baseline="0" noProof="0" dirty="0" err="1">
                <a:ln>
                  <a:noFill/>
                </a:ln>
                <a:effectLst/>
                <a:uLnTx/>
                <a:uFillTx/>
              </a:rPr>
              <a:t>en</a:t>
            </a:r>
            <a:r>
              <a:rPr kumimoji="0" lang="en-GB" sz="2000" b="0" i="0" u="none" strike="noStrike" kern="0" cap="none" spc="0" normalizeH="0" baseline="0" noProof="0" dirty="0">
                <a:ln>
                  <a:noFill/>
                </a:ln>
                <a:effectLst/>
                <a:uLnTx/>
                <a:uFillTx/>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(yellow bottle</a:t>
            </a:r>
            <a:r>
              <a:rPr kumimoji="0" lang="en-GB" sz="2000" b="1" i="0" u="none" strike="noStrike" kern="0" cap="none" spc="0" normalizeH="0" baseline="0" noProof="0" dirty="0">
                <a:ln>
                  <a:noFill/>
                </a:ln>
                <a:effectLst/>
                <a:uLnTx/>
                <a:uFillTx/>
              </a:rPr>
              <a:t>s</a:t>
            </a:r>
            <a:r>
              <a:rPr kumimoji="0" lang="en-GB" sz="2000" b="0" i="0" u="none" strike="noStrike" kern="0" cap="none" spc="0" normalizeH="0" baseline="0" noProof="0" dirty="0">
                <a:ln>
                  <a:noFill/>
                </a:ln>
                <a:effectLst/>
                <a:uLnTx/>
                <a:uFillTx/>
              </a:rPr>
              <a:t>)</a:t>
            </a:r>
          </a:p>
        </p:txBody>
      </p:sp>
      <p:sp>
        <p:nvSpPr>
          <p:cNvPr id="32" name="Rectangle 31">
            <a:extLst>
              <a:ext uri="{FF2B5EF4-FFF2-40B4-BE49-F238E27FC236}">
                <a16:creationId xmlns:a16="http://schemas.microsoft.com/office/drawing/2014/main" id="{6D59F224-77D4-4E1D-B9D6-61C7DC9DDF14}"/>
              </a:ext>
            </a:extLst>
          </p:cNvPr>
          <p:cNvSpPr/>
          <p:nvPr/>
        </p:nvSpPr>
        <p:spPr>
          <a:xfrm>
            <a:off x="8970384" y="5408325"/>
            <a:ext cx="2460215" cy="70788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klein</a:t>
            </a:r>
            <a:r>
              <a:rPr kumimoji="0" lang="en-GB" sz="2000" b="1" i="0" u="sng" strike="noStrike" kern="0" cap="none" spc="0" normalizeH="0" baseline="0" noProof="0" dirty="0" err="1">
                <a:ln>
                  <a:noFill/>
                </a:ln>
                <a:effectLst/>
                <a:uLnTx/>
                <a:uFillTx/>
              </a:rPr>
              <a:t>e</a:t>
            </a:r>
            <a:r>
              <a:rPr kumimoji="0" lang="en-GB" sz="2000" b="1" i="0" u="none" strike="noStrike" kern="0" cap="none" spc="0" normalizeH="0" baseline="0" noProof="0" dirty="0">
                <a:ln>
                  <a:noFill/>
                </a:ln>
                <a:effectLst/>
                <a:uLnTx/>
                <a:uFillTx/>
              </a:rPr>
              <a:t> </a:t>
            </a:r>
            <a:r>
              <a:rPr kumimoji="0" lang="en-GB" sz="2000" b="0" i="0" u="none" strike="noStrike" kern="0" cap="none" spc="0" normalizeH="0" baseline="0" noProof="0" dirty="0">
                <a:ln>
                  <a:noFill/>
                </a:ln>
                <a:effectLst/>
                <a:uLnTx/>
                <a:uFillTx/>
              </a:rPr>
              <a:t>Fenst</a:t>
            </a:r>
            <a:r>
              <a:rPr kumimoji="0" lang="en-GB" sz="2000" b="1" i="0" u="none" strike="noStrike" kern="0" cap="none" spc="0" normalizeH="0" baseline="0" noProof="0" dirty="0">
                <a:ln>
                  <a:noFill/>
                </a:ln>
                <a:effectLst/>
                <a:uLnTx/>
                <a:uFillTx/>
              </a:rPr>
              <a:t>er</a:t>
            </a:r>
            <a:r>
              <a:rPr kumimoji="0" lang="en-GB" sz="2000" b="0" i="0" u="none" strike="noStrike" kern="0" cap="none" spc="0" normalizeH="0" baseline="0" noProof="0" dirty="0">
                <a:ln>
                  <a:noFill/>
                </a:ln>
                <a:effectLst/>
                <a:uLnTx/>
                <a:uFillTx/>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(small window</a:t>
            </a:r>
            <a:r>
              <a:rPr kumimoji="0" lang="en-GB" sz="2000" b="1" i="0" u="none" strike="noStrike" kern="0" cap="none" spc="0" normalizeH="0" baseline="0" noProof="0" dirty="0">
                <a:ln>
                  <a:noFill/>
                </a:ln>
                <a:effectLst/>
                <a:uLnTx/>
                <a:uFillTx/>
              </a:rPr>
              <a:t>s</a:t>
            </a:r>
            <a:r>
              <a:rPr kumimoji="0" lang="en-GB" sz="2000" b="0" i="0" u="none" strike="noStrike" kern="0" cap="none" spc="0" normalizeH="0" baseline="0" noProof="0" dirty="0">
                <a:ln>
                  <a:noFill/>
                </a:ln>
                <a:effectLst/>
                <a:uLnTx/>
                <a:uFillTx/>
              </a:rPr>
              <a:t>)</a:t>
            </a:r>
          </a:p>
        </p:txBody>
      </p:sp>
      <p:sp>
        <p:nvSpPr>
          <p:cNvPr id="33" name="TextBox 32">
            <a:extLst>
              <a:ext uri="{FF2B5EF4-FFF2-40B4-BE49-F238E27FC236}">
                <a16:creationId xmlns:a16="http://schemas.microsoft.com/office/drawing/2014/main" id="{A35D8323-AAB5-40AA-B5B7-4E4284C4FBBB}"/>
              </a:ext>
            </a:extLst>
          </p:cNvPr>
          <p:cNvSpPr txBox="1"/>
          <p:nvPr/>
        </p:nvSpPr>
        <p:spPr>
          <a:xfrm>
            <a:off x="5298760" y="3083982"/>
            <a:ext cx="957845" cy="400110"/>
          </a:xfrm>
          <a:prstGeom prst="rect">
            <a:avLst/>
          </a:prstGeom>
          <a:solidFill>
            <a:sysClr val="window" lastClr="FFFFFF"/>
          </a:solidFill>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_______</a:t>
            </a:r>
          </a:p>
        </p:txBody>
      </p:sp>
      <p:sp>
        <p:nvSpPr>
          <p:cNvPr id="34" name="TextBox 33">
            <a:extLst>
              <a:ext uri="{FF2B5EF4-FFF2-40B4-BE49-F238E27FC236}">
                <a16:creationId xmlns:a16="http://schemas.microsoft.com/office/drawing/2014/main" id="{FD24B368-53E1-4C0E-927E-558465564A86}"/>
              </a:ext>
            </a:extLst>
          </p:cNvPr>
          <p:cNvSpPr txBox="1"/>
          <p:nvPr/>
        </p:nvSpPr>
        <p:spPr>
          <a:xfrm>
            <a:off x="9354934" y="3083982"/>
            <a:ext cx="957845" cy="400110"/>
          </a:xfrm>
          <a:prstGeom prst="rect">
            <a:avLst/>
          </a:prstGeom>
          <a:solidFill>
            <a:sysClr val="window" lastClr="FFFFFF"/>
          </a:solidFill>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_______</a:t>
            </a:r>
          </a:p>
        </p:txBody>
      </p:sp>
      <p:sp>
        <p:nvSpPr>
          <p:cNvPr id="35" name="TextBox 34">
            <a:extLst>
              <a:ext uri="{FF2B5EF4-FFF2-40B4-BE49-F238E27FC236}">
                <a16:creationId xmlns:a16="http://schemas.microsoft.com/office/drawing/2014/main" id="{FB1EFC49-B443-42F3-A654-167C37A4CB1A}"/>
              </a:ext>
            </a:extLst>
          </p:cNvPr>
          <p:cNvSpPr txBox="1"/>
          <p:nvPr/>
        </p:nvSpPr>
        <p:spPr>
          <a:xfrm>
            <a:off x="1564188" y="3959026"/>
            <a:ext cx="957845" cy="400110"/>
          </a:xfrm>
          <a:prstGeom prst="rect">
            <a:avLst/>
          </a:prstGeom>
          <a:solidFill>
            <a:sysClr val="window" lastClr="FFFFFF"/>
          </a:solidFill>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_______</a:t>
            </a:r>
          </a:p>
        </p:txBody>
      </p:sp>
      <p:sp>
        <p:nvSpPr>
          <p:cNvPr id="36" name="TextBox 35">
            <a:extLst>
              <a:ext uri="{FF2B5EF4-FFF2-40B4-BE49-F238E27FC236}">
                <a16:creationId xmlns:a16="http://schemas.microsoft.com/office/drawing/2014/main" id="{18167FC5-E6E0-4113-8F9A-7F7F1DF21F57}"/>
              </a:ext>
            </a:extLst>
          </p:cNvPr>
          <p:cNvSpPr txBox="1"/>
          <p:nvPr/>
        </p:nvSpPr>
        <p:spPr>
          <a:xfrm>
            <a:off x="5432318" y="3959026"/>
            <a:ext cx="957845" cy="400110"/>
          </a:xfrm>
          <a:prstGeom prst="rect">
            <a:avLst/>
          </a:prstGeom>
          <a:solidFill>
            <a:sysClr val="window" lastClr="FFFFFF"/>
          </a:solidFill>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_______</a:t>
            </a:r>
          </a:p>
        </p:txBody>
      </p:sp>
      <p:sp>
        <p:nvSpPr>
          <p:cNvPr id="37" name="TextBox 36">
            <a:extLst>
              <a:ext uri="{FF2B5EF4-FFF2-40B4-BE49-F238E27FC236}">
                <a16:creationId xmlns:a16="http://schemas.microsoft.com/office/drawing/2014/main" id="{651C5617-2A8E-44F2-80BA-755A6D912EA9}"/>
              </a:ext>
            </a:extLst>
          </p:cNvPr>
          <p:cNvSpPr txBox="1"/>
          <p:nvPr/>
        </p:nvSpPr>
        <p:spPr>
          <a:xfrm>
            <a:off x="9561027" y="3983824"/>
            <a:ext cx="957845" cy="400110"/>
          </a:xfrm>
          <a:prstGeom prst="rect">
            <a:avLst/>
          </a:prstGeom>
          <a:solidFill>
            <a:sysClr val="window" lastClr="FFFFFF"/>
          </a:solidFill>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_______</a:t>
            </a:r>
          </a:p>
        </p:txBody>
      </p:sp>
      <p:sp>
        <p:nvSpPr>
          <p:cNvPr id="38" name="TextBox 37">
            <a:extLst>
              <a:ext uri="{FF2B5EF4-FFF2-40B4-BE49-F238E27FC236}">
                <a16:creationId xmlns:a16="http://schemas.microsoft.com/office/drawing/2014/main" id="{4D9AF755-3D31-417F-977E-9E8108EBA542}"/>
              </a:ext>
            </a:extLst>
          </p:cNvPr>
          <p:cNvSpPr txBox="1"/>
          <p:nvPr/>
        </p:nvSpPr>
        <p:spPr>
          <a:xfrm>
            <a:off x="1030238" y="5426716"/>
            <a:ext cx="957845" cy="400110"/>
          </a:xfrm>
          <a:prstGeom prst="rect">
            <a:avLst/>
          </a:prstGeom>
          <a:solidFill>
            <a:sysClr val="window" lastClr="FFFFFF"/>
          </a:solidFill>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_______</a:t>
            </a:r>
          </a:p>
        </p:txBody>
      </p:sp>
      <p:sp>
        <p:nvSpPr>
          <p:cNvPr id="39" name="TextBox 38">
            <a:extLst>
              <a:ext uri="{FF2B5EF4-FFF2-40B4-BE49-F238E27FC236}">
                <a16:creationId xmlns:a16="http://schemas.microsoft.com/office/drawing/2014/main" id="{27B6B650-6DBC-4376-A33F-5609A1BFE8B9}"/>
              </a:ext>
            </a:extLst>
          </p:cNvPr>
          <p:cNvSpPr txBox="1"/>
          <p:nvPr/>
        </p:nvSpPr>
        <p:spPr>
          <a:xfrm>
            <a:off x="5056338" y="5443823"/>
            <a:ext cx="957845" cy="400110"/>
          </a:xfrm>
          <a:prstGeom prst="rect">
            <a:avLst/>
          </a:prstGeom>
          <a:solidFill>
            <a:sysClr val="window" lastClr="FFFFFF"/>
          </a:solidFill>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_______</a:t>
            </a:r>
          </a:p>
        </p:txBody>
      </p:sp>
      <p:sp>
        <p:nvSpPr>
          <p:cNvPr id="40" name="TextBox 39">
            <a:extLst>
              <a:ext uri="{FF2B5EF4-FFF2-40B4-BE49-F238E27FC236}">
                <a16:creationId xmlns:a16="http://schemas.microsoft.com/office/drawing/2014/main" id="{694A5B16-011B-4131-AFEE-EA33BA40A14A}"/>
              </a:ext>
            </a:extLst>
          </p:cNvPr>
          <p:cNvSpPr txBox="1"/>
          <p:nvPr/>
        </p:nvSpPr>
        <p:spPr>
          <a:xfrm>
            <a:off x="9136370" y="5445187"/>
            <a:ext cx="957845" cy="400110"/>
          </a:xfrm>
          <a:prstGeom prst="rect">
            <a:avLst/>
          </a:prstGeom>
          <a:solidFill>
            <a:sysClr val="window" lastClr="FFFFFF"/>
          </a:solidFill>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_______</a:t>
            </a:r>
          </a:p>
        </p:txBody>
      </p:sp>
      <p:sp>
        <p:nvSpPr>
          <p:cNvPr id="41" name="Speech Bubble: Rectangle with Corners Rounded 40">
            <a:extLst>
              <a:ext uri="{FF2B5EF4-FFF2-40B4-BE49-F238E27FC236}">
                <a16:creationId xmlns:a16="http://schemas.microsoft.com/office/drawing/2014/main" id="{6379765E-6C4E-4D23-8868-378201331F67}"/>
              </a:ext>
            </a:extLst>
          </p:cNvPr>
          <p:cNvSpPr/>
          <p:nvPr/>
        </p:nvSpPr>
        <p:spPr>
          <a:xfrm>
            <a:off x="2653259" y="204825"/>
            <a:ext cx="4072530" cy="1088246"/>
          </a:xfrm>
          <a:prstGeom prst="wedgeRoundRectCallout">
            <a:avLst>
              <a:gd name="adj1" fmla="val -84044"/>
              <a:gd name="adj2" fmla="val 303556"/>
              <a:gd name="adj3" fmla="val 16667"/>
            </a:avLst>
          </a:prstGeom>
          <a:solidFill>
            <a:schemeClr val="accent4">
              <a:lumMod val="20000"/>
              <a:lumOff val="80000"/>
            </a:schemeClr>
          </a:solidFill>
          <a:ln w="127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latin typeface="Century Gothic" panose="020F0302020204030204"/>
                <a:ea typeface="+mn-ea"/>
                <a:cs typeface="+mn-cs"/>
              </a:rPr>
              <a:t>Note: we use ‘</a:t>
            </a:r>
            <a:r>
              <a:rPr kumimoji="0" lang="en-GB" sz="2200" b="1" i="0" u="none" strike="noStrike" kern="0" cap="none" spc="0" normalizeH="0" baseline="0" noProof="0" dirty="0" err="1">
                <a:ln>
                  <a:noFill/>
                </a:ln>
                <a:effectLst/>
                <a:uLnTx/>
                <a:uFillTx/>
                <a:latin typeface="Century Gothic" panose="020F0302020204030204"/>
                <a:ea typeface="+mn-ea"/>
                <a:cs typeface="+mn-cs"/>
              </a:rPr>
              <a:t>keine</a:t>
            </a:r>
            <a:r>
              <a:rPr kumimoji="0" lang="en-GB" sz="2200" b="0" i="0" u="none" strike="noStrike" kern="0" cap="none" spc="0" normalizeH="0" baseline="0" noProof="0" dirty="0">
                <a:ln>
                  <a:noFill/>
                </a:ln>
                <a:effectLst/>
                <a:uLnTx/>
                <a:uFillTx/>
                <a:latin typeface="Century Gothic" panose="020F0302020204030204"/>
                <a:ea typeface="+mn-ea"/>
                <a:cs typeface="+mn-cs"/>
              </a:rPr>
              <a:t>’ for the indefinite as you can’t say ‘</a:t>
            </a:r>
            <a:r>
              <a:rPr kumimoji="0" lang="en-GB" sz="2200" b="1" i="0" u="none" strike="noStrike" kern="0" cap="none" spc="0" normalizeH="0" baseline="0" noProof="0" dirty="0">
                <a:ln>
                  <a:noFill/>
                </a:ln>
                <a:effectLst/>
                <a:uLnTx/>
                <a:uFillTx/>
                <a:latin typeface="Century Gothic" panose="020F0302020204030204"/>
                <a:ea typeface="+mn-ea"/>
                <a:cs typeface="+mn-cs"/>
              </a:rPr>
              <a:t>a big tables</a:t>
            </a:r>
            <a:r>
              <a:rPr kumimoji="0" lang="en-GB" sz="2200" b="0" i="0" u="none" strike="noStrike" kern="0" cap="none" spc="0" normalizeH="0" baseline="0" noProof="0" dirty="0">
                <a:ln>
                  <a:noFill/>
                </a:ln>
                <a:effectLst/>
                <a:uLnTx/>
                <a:uFillTx/>
                <a:latin typeface="Century Gothic" panose="020F0302020204030204"/>
                <a:ea typeface="+mn-ea"/>
                <a:cs typeface="+mn-cs"/>
              </a:rPr>
              <a:t>’!</a:t>
            </a:r>
          </a:p>
        </p:txBody>
      </p:sp>
    </p:spTree>
    <p:extLst>
      <p:ext uri="{BB962C8B-B14F-4D97-AF65-F5344CB8AC3E}">
        <p14:creationId xmlns:p14="http://schemas.microsoft.com/office/powerpoint/2010/main" val="158920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3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3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3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3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3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38"/>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39"/>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grpId="1" nodeType="clickEffect">
                                  <p:stCondLst>
                                    <p:cond delay="0"/>
                                  </p:stCondLst>
                                  <p:childTnLst>
                                    <p:set>
                                      <p:cBhvr>
                                        <p:cTn id="104"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2" grpId="0" animBg="1"/>
      <p:bldP spid="22" grpId="1" animBg="1"/>
      <p:bldP spid="24" grpId="0"/>
      <p:bldP spid="29" grpId="0"/>
      <p:bldP spid="30" grpId="0"/>
      <p:bldP spid="31" grpId="0"/>
      <p:bldP spid="32" grpId="0"/>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2E872-4B99-48D1-8D78-8483E67DAF09}"/>
              </a:ext>
            </a:extLst>
          </p:cNvPr>
          <p:cNvSpPr>
            <a:spLocks noGrp="1"/>
          </p:cNvSpPr>
          <p:nvPr>
            <p:ph type="title"/>
          </p:nvPr>
        </p:nvSpPr>
        <p:spPr/>
        <p:txBody>
          <a:bodyPr/>
          <a:lstStyle/>
          <a:p>
            <a:r>
              <a:rPr lang="en-GB" sz="3200" b="1" dirty="0" err="1">
                <a:solidFill>
                  <a:schemeClr val="bg1"/>
                </a:solidFill>
              </a:rPr>
              <a:t>Vergnügungen</a:t>
            </a:r>
            <a:r>
              <a:rPr lang="en-GB" sz="3200" b="1" dirty="0">
                <a:solidFill>
                  <a:schemeClr val="bg1"/>
                </a:solidFill>
              </a:rPr>
              <a:t>*</a:t>
            </a:r>
            <a:endParaRPr lang="en-GB" dirty="0"/>
          </a:p>
        </p:txBody>
      </p:sp>
      <p:sp>
        <p:nvSpPr>
          <p:cNvPr id="4" name="TextBox 3">
            <a:extLst>
              <a:ext uri="{FF2B5EF4-FFF2-40B4-BE49-F238E27FC236}">
                <a16:creationId xmlns:a16="http://schemas.microsoft.com/office/drawing/2014/main" id="{ACE7ACE2-D0C4-4A1E-80AC-093DBA180E82}"/>
              </a:ext>
            </a:extLst>
          </p:cNvPr>
          <p:cNvSpPr txBox="1"/>
          <p:nvPr/>
        </p:nvSpPr>
        <p:spPr>
          <a:xfrm>
            <a:off x="1227181" y="6444388"/>
            <a:ext cx="6168042" cy="400110"/>
          </a:xfrm>
          <a:prstGeom prst="rect">
            <a:avLst/>
          </a:prstGeom>
          <a:noFill/>
        </p:spPr>
        <p:txBody>
          <a:bodyPr wrap="square">
            <a:spAutoFit/>
          </a:bodyPr>
          <a:lstStyle/>
          <a:p>
            <a:r>
              <a:rPr lang="en-GB" sz="2000" b="1" dirty="0">
                <a:solidFill>
                  <a:schemeClr val="bg1"/>
                </a:solidFill>
              </a:rPr>
              <a:t>die </a:t>
            </a:r>
            <a:r>
              <a:rPr lang="en-GB" sz="2000" b="1" dirty="0" err="1">
                <a:solidFill>
                  <a:schemeClr val="bg1"/>
                </a:solidFill>
              </a:rPr>
              <a:t>Vergnügung</a:t>
            </a:r>
            <a:r>
              <a:rPr lang="en-GB" sz="2000" b="1" dirty="0">
                <a:solidFill>
                  <a:schemeClr val="bg1"/>
                </a:solidFill>
              </a:rPr>
              <a:t>* - pleasure</a:t>
            </a:r>
            <a:endParaRPr lang="en-GB" sz="2000" dirty="0"/>
          </a:p>
        </p:txBody>
      </p:sp>
      <p:sp>
        <p:nvSpPr>
          <p:cNvPr id="5" name="Rectangle 4">
            <a:extLst>
              <a:ext uri="{FF2B5EF4-FFF2-40B4-BE49-F238E27FC236}">
                <a16:creationId xmlns:a16="http://schemas.microsoft.com/office/drawing/2014/main" id="{A1E8C441-DCD0-4AAC-B27A-43D044E103DD}"/>
              </a:ext>
            </a:extLst>
          </p:cNvPr>
          <p:cNvSpPr/>
          <p:nvPr/>
        </p:nvSpPr>
        <p:spPr>
          <a:xfrm>
            <a:off x="2906527" y="1090243"/>
            <a:ext cx="6096000" cy="5016758"/>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Der </a:t>
            </a:r>
            <a:r>
              <a:rPr kumimoji="0" lang="en-GB" sz="2000" b="0" i="0" u="none" strike="noStrike" kern="0" cap="none" spc="0" normalizeH="0" baseline="0" noProof="0" dirty="0" err="1">
                <a:ln>
                  <a:noFill/>
                </a:ln>
                <a:effectLst/>
                <a:uLnTx/>
                <a:uFillTx/>
              </a:rPr>
              <a:t>erste</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Blick</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aus</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dem</a:t>
            </a:r>
            <a:r>
              <a:rPr kumimoji="0" lang="en-GB" sz="2000" b="0" i="0" u="none" strike="noStrike" kern="0" cap="none" spc="0" normalizeH="0" baseline="0" noProof="0" dirty="0">
                <a:ln>
                  <a:noFill/>
                </a:ln>
                <a:effectLst/>
                <a:uLnTx/>
                <a:uFillTx/>
              </a:rPr>
              <a:t> Fenster am Morgen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Das </a:t>
            </a:r>
            <a:r>
              <a:rPr kumimoji="0" lang="en-GB" sz="2000" b="0" i="0" u="none" strike="noStrike" kern="0" cap="none" spc="0" normalizeH="0" baseline="0" noProof="0" dirty="0" err="1">
                <a:ln>
                  <a:noFill/>
                </a:ln>
                <a:effectLst/>
                <a:uLnTx/>
                <a:uFillTx/>
              </a:rPr>
              <a:t>wiedergefundene</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alte</a:t>
            </a:r>
            <a:r>
              <a:rPr kumimoji="0" lang="en-GB" sz="2000" b="0" i="0" u="none" strike="noStrike" kern="0" cap="none" spc="0" normalizeH="0" baseline="0" noProof="0" dirty="0">
                <a:ln>
                  <a:noFill/>
                </a:ln>
                <a:effectLst/>
                <a:uLnTx/>
                <a:uFillTx/>
              </a:rPr>
              <a:t> Buch</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Begeisterte</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Gesichter</a:t>
            </a: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Schnee, der </a:t>
            </a:r>
            <a:r>
              <a:rPr kumimoji="0" lang="en-GB" sz="2000" b="0" i="0" u="none" strike="noStrike" kern="0" cap="none" spc="0" normalizeH="0" baseline="0" noProof="0" dirty="0" err="1">
                <a:ln>
                  <a:noFill/>
                </a:ln>
                <a:effectLst/>
                <a:uLnTx/>
                <a:uFillTx/>
              </a:rPr>
              <a:t>Wechsel</a:t>
            </a:r>
            <a:r>
              <a:rPr kumimoji="0" lang="en-GB" sz="2000" b="0" i="0" u="none" strike="noStrike" kern="0" cap="none" spc="0" normalizeH="0" baseline="0" noProof="0" dirty="0">
                <a:ln>
                  <a:noFill/>
                </a:ln>
                <a:effectLst/>
                <a:uLnTx/>
                <a:uFillTx/>
              </a:rPr>
              <a:t> der Jahreszeiten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Die Zeitung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Der Hund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Die </a:t>
            </a:r>
            <a:r>
              <a:rPr kumimoji="0" lang="en-GB" sz="2000" b="0" i="0" u="none" strike="noStrike" kern="0" cap="none" spc="0" normalizeH="0" baseline="0" noProof="0" dirty="0" err="1">
                <a:ln>
                  <a:noFill/>
                </a:ln>
                <a:effectLst/>
                <a:uLnTx/>
                <a:uFillTx/>
              </a:rPr>
              <a:t>Dialektik</a:t>
            </a: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Duschen</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Schwimmen</a:t>
            </a: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Alte </a:t>
            </a:r>
            <a:r>
              <a:rPr kumimoji="0" lang="en-GB" sz="2000" b="0" i="0" u="none" strike="noStrike" kern="0" cap="none" spc="0" normalizeH="0" baseline="0" noProof="0" dirty="0" err="1">
                <a:ln>
                  <a:noFill/>
                </a:ln>
                <a:effectLst/>
                <a:uLnTx/>
                <a:uFillTx/>
              </a:rPr>
              <a:t>Musik</a:t>
            </a: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Bequeme</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Schuhe</a:t>
            </a: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Begreifen</a:t>
            </a: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Neue </a:t>
            </a:r>
            <a:r>
              <a:rPr kumimoji="0" lang="en-GB" sz="2000" b="0" i="0" u="none" strike="noStrike" kern="0" cap="none" spc="0" normalizeH="0" baseline="0" noProof="0" dirty="0" err="1">
                <a:ln>
                  <a:noFill/>
                </a:ln>
                <a:effectLst/>
                <a:uLnTx/>
                <a:uFillTx/>
              </a:rPr>
              <a:t>Musik</a:t>
            </a: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Schreiben</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Pflanzen</a:t>
            </a: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Reisen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Singen</a:t>
            </a: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Freundlich sein.</a:t>
            </a:r>
          </a:p>
        </p:txBody>
      </p:sp>
      <p:sp>
        <p:nvSpPr>
          <p:cNvPr id="6" name="TextBox 5">
            <a:extLst>
              <a:ext uri="{FF2B5EF4-FFF2-40B4-BE49-F238E27FC236}">
                <a16:creationId xmlns:a16="http://schemas.microsoft.com/office/drawing/2014/main" id="{6D9071D1-14FD-4EE0-AC46-4B11195310EA}"/>
              </a:ext>
            </a:extLst>
          </p:cNvPr>
          <p:cNvSpPr txBox="1"/>
          <p:nvPr/>
        </p:nvSpPr>
        <p:spPr>
          <a:xfrm>
            <a:off x="9082727" y="1036650"/>
            <a:ext cx="2990437" cy="400110"/>
          </a:xfrm>
          <a:prstGeom prst="rect">
            <a:avLst/>
          </a:prstGeom>
          <a:solidFill>
            <a:srgbClr val="FFF4E7"/>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aus</a:t>
            </a:r>
            <a:r>
              <a:rPr kumimoji="0" lang="en-GB" sz="2000" b="0" i="0" u="none" strike="noStrike" kern="0" cap="none" spc="0" normalizeH="0" baseline="0" noProof="0" dirty="0">
                <a:ln>
                  <a:noFill/>
                </a:ln>
                <a:effectLst/>
                <a:uLnTx/>
                <a:uFillTx/>
              </a:rPr>
              <a:t> – out of</a:t>
            </a:r>
          </a:p>
        </p:txBody>
      </p:sp>
      <p:sp>
        <p:nvSpPr>
          <p:cNvPr id="7" name="TextBox 6">
            <a:extLst>
              <a:ext uri="{FF2B5EF4-FFF2-40B4-BE49-F238E27FC236}">
                <a16:creationId xmlns:a16="http://schemas.microsoft.com/office/drawing/2014/main" id="{E8023AC4-F6BC-4CD0-B551-F863D22BBA2B}"/>
              </a:ext>
            </a:extLst>
          </p:cNvPr>
          <p:cNvSpPr txBox="1"/>
          <p:nvPr/>
        </p:nvSpPr>
        <p:spPr>
          <a:xfrm>
            <a:off x="9082727" y="1436760"/>
            <a:ext cx="2990437" cy="400110"/>
          </a:xfrm>
          <a:prstGeom prst="rect">
            <a:avLst/>
          </a:prstGeom>
          <a:solidFill>
            <a:srgbClr val="FFF4E7"/>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alt - old</a:t>
            </a:r>
          </a:p>
        </p:txBody>
      </p:sp>
      <p:sp>
        <p:nvSpPr>
          <p:cNvPr id="8" name="TextBox 7">
            <a:extLst>
              <a:ext uri="{FF2B5EF4-FFF2-40B4-BE49-F238E27FC236}">
                <a16:creationId xmlns:a16="http://schemas.microsoft.com/office/drawing/2014/main" id="{F2C800FC-CE0E-49A2-A72A-65118C145D44}"/>
              </a:ext>
            </a:extLst>
          </p:cNvPr>
          <p:cNvSpPr txBox="1"/>
          <p:nvPr/>
        </p:nvSpPr>
        <p:spPr>
          <a:xfrm>
            <a:off x="9096581" y="1825445"/>
            <a:ext cx="2976583" cy="400110"/>
          </a:xfrm>
          <a:prstGeom prst="rect">
            <a:avLst/>
          </a:prstGeom>
          <a:solidFill>
            <a:srgbClr val="FFF4E7"/>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begeistert</a:t>
            </a:r>
            <a:r>
              <a:rPr kumimoji="0" lang="en-GB" sz="2000" b="0" i="0" u="none" strike="noStrike" kern="0" cap="none" spc="0" normalizeH="0" baseline="0" noProof="0" dirty="0">
                <a:ln>
                  <a:noFill/>
                </a:ln>
                <a:effectLst/>
                <a:uLnTx/>
                <a:uFillTx/>
              </a:rPr>
              <a:t> - excited</a:t>
            </a:r>
          </a:p>
        </p:txBody>
      </p:sp>
      <p:sp>
        <p:nvSpPr>
          <p:cNvPr id="9" name="TextBox 8">
            <a:extLst>
              <a:ext uri="{FF2B5EF4-FFF2-40B4-BE49-F238E27FC236}">
                <a16:creationId xmlns:a16="http://schemas.microsoft.com/office/drawing/2014/main" id="{FA3039C7-7D62-4A4A-9C86-161A730FC44B}"/>
              </a:ext>
            </a:extLst>
          </p:cNvPr>
          <p:cNvSpPr txBox="1"/>
          <p:nvPr/>
        </p:nvSpPr>
        <p:spPr>
          <a:xfrm>
            <a:off x="9096581" y="2225555"/>
            <a:ext cx="2990437" cy="400110"/>
          </a:xfrm>
          <a:prstGeom prst="rect">
            <a:avLst/>
          </a:prstGeom>
          <a:solidFill>
            <a:srgbClr val="FFF4E7"/>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das </a:t>
            </a:r>
            <a:r>
              <a:rPr kumimoji="0" lang="en-GB" sz="2000" b="0" i="0" u="none" strike="noStrike" kern="0" cap="none" spc="0" normalizeH="0" baseline="0" noProof="0" dirty="0" err="1">
                <a:ln>
                  <a:noFill/>
                </a:ln>
                <a:effectLst/>
                <a:uLnTx/>
                <a:uFillTx/>
              </a:rPr>
              <a:t>Gesicht</a:t>
            </a:r>
            <a:r>
              <a:rPr kumimoji="0" lang="en-GB" sz="2000" b="0" i="0" u="none" strike="noStrike" kern="0" cap="none" spc="0" normalizeH="0" baseline="0" noProof="0" dirty="0">
                <a:ln>
                  <a:noFill/>
                </a:ln>
                <a:effectLst/>
                <a:uLnTx/>
                <a:uFillTx/>
              </a:rPr>
              <a:t> - face</a:t>
            </a:r>
          </a:p>
        </p:txBody>
      </p:sp>
      <p:sp>
        <p:nvSpPr>
          <p:cNvPr id="10" name="TextBox 9">
            <a:extLst>
              <a:ext uri="{FF2B5EF4-FFF2-40B4-BE49-F238E27FC236}">
                <a16:creationId xmlns:a16="http://schemas.microsoft.com/office/drawing/2014/main" id="{20F5643B-CABD-4411-B843-E49D0B543D67}"/>
              </a:ext>
            </a:extLst>
          </p:cNvPr>
          <p:cNvSpPr txBox="1"/>
          <p:nvPr/>
        </p:nvSpPr>
        <p:spPr>
          <a:xfrm>
            <a:off x="9096581" y="2625665"/>
            <a:ext cx="2990437" cy="400110"/>
          </a:xfrm>
          <a:prstGeom prst="rect">
            <a:avLst/>
          </a:prstGeom>
          <a:solidFill>
            <a:srgbClr val="FFF4E7"/>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der Schnee - snow</a:t>
            </a:r>
          </a:p>
        </p:txBody>
      </p:sp>
      <p:sp>
        <p:nvSpPr>
          <p:cNvPr id="11" name="TextBox 10">
            <a:extLst>
              <a:ext uri="{FF2B5EF4-FFF2-40B4-BE49-F238E27FC236}">
                <a16:creationId xmlns:a16="http://schemas.microsoft.com/office/drawing/2014/main" id="{1155A497-DC5F-4A29-A9DE-A7E28CF0388A}"/>
              </a:ext>
            </a:extLst>
          </p:cNvPr>
          <p:cNvSpPr txBox="1"/>
          <p:nvPr/>
        </p:nvSpPr>
        <p:spPr>
          <a:xfrm>
            <a:off x="9082727" y="3002925"/>
            <a:ext cx="3004291" cy="400110"/>
          </a:xfrm>
          <a:prstGeom prst="rect">
            <a:avLst/>
          </a:prstGeom>
          <a:solidFill>
            <a:srgbClr val="FFF4E7"/>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die </a:t>
            </a:r>
            <a:r>
              <a:rPr kumimoji="0" lang="en-GB" sz="2000" b="0" i="0" u="none" strike="noStrike" kern="0" cap="none" spc="0" normalizeH="0" baseline="0" noProof="0" dirty="0" err="1">
                <a:ln>
                  <a:noFill/>
                </a:ln>
                <a:effectLst/>
                <a:uLnTx/>
                <a:uFillTx/>
              </a:rPr>
              <a:t>Dialektik</a:t>
            </a:r>
            <a:r>
              <a:rPr kumimoji="0" lang="en-GB" sz="2000" b="0" i="0" u="none" strike="noStrike" kern="0" cap="none" spc="0" normalizeH="0" baseline="0" noProof="0" dirty="0">
                <a:ln>
                  <a:noFill/>
                </a:ln>
                <a:effectLst/>
                <a:uLnTx/>
                <a:uFillTx/>
              </a:rPr>
              <a:t> - dialectic</a:t>
            </a:r>
          </a:p>
        </p:txBody>
      </p:sp>
      <p:sp>
        <p:nvSpPr>
          <p:cNvPr id="12" name="TextBox 11">
            <a:extLst>
              <a:ext uri="{FF2B5EF4-FFF2-40B4-BE49-F238E27FC236}">
                <a16:creationId xmlns:a16="http://schemas.microsoft.com/office/drawing/2014/main" id="{3FFE03B9-6000-4E6C-8493-59AB9C126E61}"/>
              </a:ext>
            </a:extLst>
          </p:cNvPr>
          <p:cNvSpPr txBox="1"/>
          <p:nvPr/>
        </p:nvSpPr>
        <p:spPr>
          <a:xfrm>
            <a:off x="9096581" y="3403035"/>
            <a:ext cx="2990437" cy="400110"/>
          </a:xfrm>
          <a:prstGeom prst="rect">
            <a:avLst/>
          </a:prstGeom>
          <a:solidFill>
            <a:srgbClr val="FFF4E7"/>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neu - new</a:t>
            </a:r>
          </a:p>
        </p:txBody>
      </p:sp>
      <p:sp>
        <p:nvSpPr>
          <p:cNvPr id="13" name="Rectangle 12">
            <a:extLst>
              <a:ext uri="{FF2B5EF4-FFF2-40B4-BE49-F238E27FC236}">
                <a16:creationId xmlns:a16="http://schemas.microsoft.com/office/drawing/2014/main" id="{203A4727-4209-4F12-86D0-489732AFAE61}"/>
              </a:ext>
            </a:extLst>
          </p:cNvPr>
          <p:cNvSpPr/>
          <p:nvPr/>
        </p:nvSpPr>
        <p:spPr>
          <a:xfrm>
            <a:off x="2674696" y="1090243"/>
            <a:ext cx="6096000" cy="5016758"/>
          </a:xfrm>
          <a:prstGeom prst="rect">
            <a:avLst/>
          </a:prstGeom>
          <a:solidFill>
            <a:sysClr val="window" lastClr="FFFFFF"/>
          </a:solid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Der </a:t>
            </a:r>
            <a:r>
              <a:rPr kumimoji="0" lang="en-GB" sz="2000" b="1" i="0" u="none" strike="noStrike" kern="0" cap="none" spc="0" normalizeH="0" baseline="0" noProof="0" dirty="0" err="1">
                <a:ln>
                  <a:noFill/>
                </a:ln>
                <a:effectLst/>
                <a:uLnTx/>
                <a:uFillTx/>
              </a:rPr>
              <a:t>erste</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Blick</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aus</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dem</a:t>
            </a:r>
            <a:r>
              <a:rPr kumimoji="0" lang="en-GB" sz="2000" b="0" i="0" u="none" strike="noStrike" kern="0" cap="none" spc="0" normalizeH="0" baseline="0" noProof="0" dirty="0">
                <a:ln>
                  <a:noFill/>
                </a:ln>
                <a:effectLst/>
                <a:uLnTx/>
                <a:uFillTx/>
              </a:rPr>
              <a:t> Fenster am Morgen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Das </a:t>
            </a:r>
            <a:r>
              <a:rPr kumimoji="0" lang="en-GB" sz="2000" b="1" i="0" u="none" strike="noStrike" kern="0" cap="none" spc="0" normalizeH="0" baseline="0" noProof="0" dirty="0" err="1">
                <a:ln>
                  <a:noFill/>
                </a:ln>
                <a:effectLst/>
                <a:uLnTx/>
                <a:uFillTx/>
              </a:rPr>
              <a:t>wiedergefundene</a:t>
            </a:r>
            <a:r>
              <a:rPr kumimoji="0" lang="en-GB" sz="2000" b="1" i="0" u="none" strike="noStrike" kern="0" cap="none" spc="0" normalizeH="0" baseline="0" noProof="0" dirty="0">
                <a:ln>
                  <a:noFill/>
                </a:ln>
                <a:effectLst/>
                <a:uLnTx/>
                <a:uFillTx/>
              </a:rPr>
              <a:t> </a:t>
            </a:r>
            <a:r>
              <a:rPr kumimoji="0" lang="en-GB" sz="2000" b="1" i="0" u="none" strike="noStrike" kern="0" cap="none" spc="0" normalizeH="0" baseline="0" noProof="0" dirty="0" err="1">
                <a:ln>
                  <a:noFill/>
                </a:ln>
                <a:effectLst/>
                <a:uLnTx/>
                <a:uFillTx/>
              </a:rPr>
              <a:t>alte</a:t>
            </a:r>
            <a:r>
              <a:rPr kumimoji="0" lang="en-GB" sz="2000" b="1" i="0" u="none" strike="noStrike" kern="0" cap="none" spc="0" normalizeH="0" baseline="0" noProof="0" dirty="0">
                <a:ln>
                  <a:noFill/>
                </a:ln>
                <a:effectLst/>
                <a:uLnTx/>
                <a:uFillTx/>
              </a:rPr>
              <a:t> </a:t>
            </a:r>
            <a:r>
              <a:rPr kumimoji="0" lang="en-GB" sz="2000" b="0" i="0" u="none" strike="noStrike" kern="0" cap="none" spc="0" normalizeH="0" baseline="0" noProof="0" dirty="0">
                <a:ln>
                  <a:noFill/>
                </a:ln>
                <a:effectLst/>
                <a:uLnTx/>
                <a:uFillTx/>
              </a:rPr>
              <a:t>Buch</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rPr>
              <a:t>Begeisterte</a:t>
            </a:r>
            <a:r>
              <a:rPr kumimoji="0" lang="en-GB" sz="2000" b="1"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Gesichter</a:t>
            </a: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Schnee, der </a:t>
            </a:r>
            <a:r>
              <a:rPr kumimoji="0" lang="en-GB" sz="2000" b="0" i="0" u="none" strike="noStrike" kern="0" cap="none" spc="0" normalizeH="0" baseline="0" noProof="0" dirty="0" err="1">
                <a:ln>
                  <a:noFill/>
                </a:ln>
                <a:effectLst/>
                <a:uLnTx/>
                <a:uFillTx/>
              </a:rPr>
              <a:t>Wechsel</a:t>
            </a:r>
            <a:r>
              <a:rPr kumimoji="0" lang="en-GB" sz="2000" b="0" i="0" u="none" strike="noStrike" kern="0" cap="none" spc="0" normalizeH="0" baseline="0" noProof="0" dirty="0">
                <a:ln>
                  <a:noFill/>
                </a:ln>
                <a:effectLst/>
                <a:uLnTx/>
                <a:uFillTx/>
              </a:rPr>
              <a:t> der Jahreszeiten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Die Zeitung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Der Hund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Die </a:t>
            </a:r>
            <a:r>
              <a:rPr kumimoji="0" lang="en-GB" sz="2000" b="0" i="0" u="none" strike="noStrike" kern="0" cap="none" spc="0" normalizeH="0" baseline="0" noProof="0" dirty="0" err="1">
                <a:ln>
                  <a:noFill/>
                </a:ln>
                <a:effectLst/>
                <a:uLnTx/>
                <a:uFillTx/>
              </a:rPr>
              <a:t>Dialektik</a:t>
            </a: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Duschen</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Schwimmen</a:t>
            </a: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Alte</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Musik</a:t>
            </a: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rPr>
              <a:t>Bequeme</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Schuhe</a:t>
            </a: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Begreifen</a:t>
            </a: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Neue</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Musik</a:t>
            </a: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Schreiben</a:t>
            </a:r>
            <a:r>
              <a:rPr kumimoji="0" lang="en-GB" sz="2000" b="0" i="0" u="none" strike="noStrike" kern="0" cap="none" spc="0" normalizeH="0" baseline="0" noProof="0" dirty="0">
                <a:ln>
                  <a:noFill/>
                </a:ln>
                <a:effectLst/>
                <a:uLnTx/>
                <a:uFillTx/>
              </a:rPr>
              <a:t>, </a:t>
            </a:r>
            <a:r>
              <a:rPr kumimoji="0" lang="en-GB" sz="2000" b="0" i="0" u="none" strike="noStrike" kern="0" cap="none" spc="0" normalizeH="0" baseline="0" noProof="0" dirty="0" err="1">
                <a:ln>
                  <a:noFill/>
                </a:ln>
                <a:effectLst/>
                <a:uLnTx/>
                <a:uFillTx/>
              </a:rPr>
              <a:t>Pflanzen</a:t>
            </a: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Reisen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Singen</a:t>
            </a:r>
            <a:endParaRPr kumimoji="0" lang="en-GB" sz="2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Freundlich</a:t>
            </a:r>
            <a:r>
              <a:rPr kumimoji="0" lang="en-GB" sz="2000" b="0" i="0" u="none" strike="noStrike" kern="0" cap="none" spc="0" normalizeH="0" baseline="0" noProof="0" dirty="0">
                <a:ln>
                  <a:noFill/>
                </a:ln>
                <a:effectLst/>
                <a:uLnTx/>
                <a:uFillTx/>
              </a:rPr>
              <a:t> sein.</a:t>
            </a:r>
          </a:p>
        </p:txBody>
      </p:sp>
      <p:sp>
        <p:nvSpPr>
          <p:cNvPr id="14" name="Rounded Rectangle 11">
            <a:extLst>
              <a:ext uri="{FF2B5EF4-FFF2-40B4-BE49-F238E27FC236}">
                <a16:creationId xmlns:a16="http://schemas.microsoft.com/office/drawing/2014/main" id="{D22AE4A7-5B43-4AF4-9047-8292932A22FE}"/>
              </a:ext>
            </a:extLst>
          </p:cNvPr>
          <p:cNvSpPr/>
          <p:nvPr/>
        </p:nvSpPr>
        <p:spPr>
          <a:xfrm>
            <a:off x="10856422" y="247046"/>
            <a:ext cx="1100906" cy="400919"/>
          </a:xfrm>
          <a:prstGeom prst="roundRect">
            <a:avLst/>
          </a:prstGeom>
          <a:solidFill>
            <a:schemeClr val="accent4">
              <a:lumMod val="75000"/>
            </a:schemeClr>
          </a:solidFill>
          <a:ln w="127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F0302020204030204"/>
                <a:ea typeface="+mn-ea"/>
                <a:cs typeface="+mn-cs"/>
              </a:rPr>
              <a:t>lesen</a:t>
            </a:r>
            <a:endParaRPr kumimoji="0" lang="en-GB" sz="2000" b="1" i="0" u="none" strike="noStrike" kern="0" cap="none" spc="0" normalizeH="0" baseline="0" noProof="0" dirty="0">
              <a:ln>
                <a:noFill/>
              </a:ln>
              <a:effectLst/>
              <a:uLnTx/>
              <a:uFillTx/>
              <a:latin typeface="Century Gothic" panose="020F0302020204030204"/>
              <a:ea typeface="+mn-ea"/>
              <a:cs typeface="+mn-cs"/>
            </a:endParaRPr>
          </a:p>
        </p:txBody>
      </p:sp>
    </p:spTree>
    <p:extLst>
      <p:ext uri="{BB962C8B-B14F-4D97-AF65-F5344CB8AC3E}">
        <p14:creationId xmlns:p14="http://schemas.microsoft.com/office/powerpoint/2010/main" val="354657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A036A-FAB5-4A1C-8BF9-82AFBEEB58F5}"/>
              </a:ext>
            </a:extLst>
          </p:cNvPr>
          <p:cNvSpPr>
            <a:spLocks noGrp="1"/>
          </p:cNvSpPr>
          <p:nvPr>
            <p:ph type="title"/>
          </p:nvPr>
        </p:nvSpPr>
        <p:spPr/>
        <p:txBody>
          <a:bodyPr/>
          <a:lstStyle/>
          <a:p>
            <a:r>
              <a:rPr lang="en-GB" dirty="0"/>
              <a:t>‘Nouning’ verbs</a:t>
            </a:r>
          </a:p>
        </p:txBody>
      </p:sp>
      <p:sp>
        <p:nvSpPr>
          <p:cNvPr id="4" name="Rounded Rectangle 5">
            <a:extLst>
              <a:ext uri="{FF2B5EF4-FFF2-40B4-BE49-F238E27FC236}">
                <a16:creationId xmlns:a16="http://schemas.microsoft.com/office/drawing/2014/main" id="{73319151-0794-4597-9C15-5E4819BB7D8F}"/>
              </a:ext>
            </a:extLst>
          </p:cNvPr>
          <p:cNvSpPr/>
          <p:nvPr/>
        </p:nvSpPr>
        <p:spPr>
          <a:xfrm>
            <a:off x="183941" y="1580861"/>
            <a:ext cx="4554649" cy="1058997"/>
          </a:xfrm>
          <a:prstGeom prst="roundRect">
            <a:avLst/>
          </a:prstGeom>
          <a:solidFill>
            <a:sysClr val="window" lastClr="FFFFFF"/>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Century Gothic" panose="020F0302020204030204"/>
                <a:ea typeface="+mn-ea"/>
                <a:cs typeface="+mn-cs"/>
              </a:rPr>
              <a:t>He likes </a:t>
            </a:r>
            <a:r>
              <a:rPr kumimoji="0" lang="en-GB" sz="2400" b="1" i="0" u="none" strike="noStrike" kern="0" cap="none" spc="0" normalizeH="0" baseline="0" noProof="0" dirty="0">
                <a:ln>
                  <a:noFill/>
                </a:ln>
                <a:solidFill>
                  <a:srgbClr val="EA5F00"/>
                </a:solidFill>
                <a:effectLst/>
                <a:uLnTx/>
                <a:uFillTx/>
                <a:latin typeface="Century Gothic" panose="020F0302020204030204"/>
                <a:ea typeface="+mn-ea"/>
                <a:cs typeface="+mn-cs"/>
              </a:rPr>
              <a:t>to swim / swimming</a:t>
            </a:r>
            <a:r>
              <a:rPr kumimoji="0" lang="en-GB" sz="24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0" cap="none" spc="0" normalizeH="0" baseline="0" noProof="0" dirty="0">
                <a:ln>
                  <a:noFill/>
                </a:ln>
                <a:solidFill>
                  <a:srgbClr val="EA5F00"/>
                </a:solidFill>
                <a:effectLst/>
                <a:uLnTx/>
                <a:uFillTx/>
                <a:latin typeface="Century Gothic" panose="020F0302020204030204"/>
                <a:ea typeface="+mn-ea"/>
                <a:cs typeface="+mn-cs"/>
              </a:rPr>
              <a:t>Swimming</a:t>
            </a:r>
            <a:r>
              <a:rPr kumimoji="0" lang="en-GB" sz="24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0" cap="none" spc="0" normalizeH="0" baseline="0" noProof="0" dirty="0">
                <a:ln>
                  <a:noFill/>
                </a:ln>
                <a:effectLst/>
                <a:uLnTx/>
                <a:uFillTx/>
                <a:latin typeface="Century Gothic" panose="020F0302020204030204"/>
                <a:ea typeface="+mn-ea"/>
                <a:cs typeface="+mn-cs"/>
              </a:rPr>
              <a:t>is easy.</a:t>
            </a:r>
          </a:p>
        </p:txBody>
      </p:sp>
      <p:sp>
        <p:nvSpPr>
          <p:cNvPr id="5" name="Rounded Rectangle 6">
            <a:extLst>
              <a:ext uri="{FF2B5EF4-FFF2-40B4-BE49-F238E27FC236}">
                <a16:creationId xmlns:a16="http://schemas.microsoft.com/office/drawing/2014/main" id="{1167F4B0-74FD-4516-8F25-1DC1B2212AD6}"/>
              </a:ext>
            </a:extLst>
          </p:cNvPr>
          <p:cNvSpPr/>
          <p:nvPr/>
        </p:nvSpPr>
        <p:spPr>
          <a:xfrm>
            <a:off x="6733732" y="1564576"/>
            <a:ext cx="5006975" cy="1012523"/>
          </a:xfrm>
          <a:prstGeom prst="roundRect">
            <a:avLst/>
          </a:prstGeom>
          <a:solidFill>
            <a:sysClr val="window" lastClr="FFFFFF"/>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effectLst/>
                <a:uLnTx/>
                <a:uFillTx/>
                <a:latin typeface="Century Gothic" panose="020F0302020204030204"/>
                <a:ea typeface="+mn-ea"/>
                <a:cs typeface="+mn-cs"/>
              </a:rPr>
              <a:t>Er</a:t>
            </a:r>
            <a:r>
              <a:rPr kumimoji="0" lang="en-GB" sz="2400" b="1" i="0" u="none" strike="noStrike" kern="0" cap="none" spc="0" normalizeH="0" baseline="0" noProof="0" dirty="0">
                <a:ln>
                  <a:noFill/>
                </a:ln>
                <a:effectLst/>
                <a:uLnTx/>
                <a:uFillTx/>
                <a:latin typeface="Century Gothic" panose="020F0302020204030204"/>
                <a:ea typeface="+mn-ea"/>
                <a:cs typeface="+mn-cs"/>
              </a:rPr>
              <a:t> mag </a:t>
            </a:r>
            <a:r>
              <a:rPr kumimoji="0" lang="en-GB" sz="3200" b="1" i="0" u="none" strike="noStrike" kern="0" cap="none" spc="0" normalizeH="0" baseline="0" noProof="0" dirty="0" err="1">
                <a:ln>
                  <a:noFill/>
                </a:ln>
                <a:solidFill>
                  <a:srgbClr val="EA5F00"/>
                </a:solidFill>
                <a:effectLst/>
                <a:uLnTx/>
                <a:uFillTx/>
                <a:latin typeface="Century Gothic" panose="020F0302020204030204"/>
                <a:ea typeface="+mn-ea"/>
                <a:cs typeface="+mn-cs"/>
              </a:rPr>
              <a:t>schwimmen</a:t>
            </a:r>
            <a:r>
              <a:rPr kumimoji="0" lang="en-GB" sz="24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3200" b="1" i="0" u="none" strike="noStrike" kern="0" cap="none" spc="0" normalizeH="0" baseline="0" noProof="0" dirty="0">
                <a:ln>
                  <a:noFill/>
                </a:ln>
                <a:solidFill>
                  <a:srgbClr val="EA5F00"/>
                </a:solidFill>
                <a:effectLst/>
                <a:uLnTx/>
                <a:uFillTx/>
                <a:latin typeface="Century Gothic" panose="020F0302020204030204"/>
                <a:ea typeface="+mn-ea"/>
                <a:cs typeface="+mn-cs"/>
              </a:rPr>
              <a:t> </a:t>
            </a:r>
            <a:br>
              <a:rPr kumimoji="0" lang="en-GB" sz="3200" b="1" i="0" u="none" strike="noStrike" kern="0" cap="none" spc="0" normalizeH="0" baseline="0" noProof="0" dirty="0">
                <a:ln>
                  <a:noFill/>
                </a:ln>
                <a:solidFill>
                  <a:srgbClr val="EA5F00"/>
                </a:solidFill>
                <a:effectLst/>
                <a:uLnTx/>
                <a:uFillTx/>
                <a:latin typeface="Century Gothic" panose="020F0302020204030204"/>
                <a:ea typeface="+mn-ea"/>
                <a:cs typeface="+mn-cs"/>
              </a:rPr>
            </a:br>
            <a:r>
              <a:rPr kumimoji="0" lang="en-GB" sz="3200" b="1" i="0" u="none" strike="noStrike" kern="0" cap="none" spc="0" normalizeH="0" baseline="0" noProof="0" dirty="0" err="1">
                <a:ln>
                  <a:noFill/>
                </a:ln>
                <a:solidFill>
                  <a:srgbClr val="EA5F00"/>
                </a:solidFill>
                <a:effectLst/>
                <a:uLnTx/>
                <a:uFillTx/>
                <a:latin typeface="Century Gothic" panose="020F0302020204030204"/>
                <a:ea typeface="+mn-ea"/>
                <a:cs typeface="+mn-cs"/>
              </a:rPr>
              <a:t>Schwimmen</a:t>
            </a:r>
            <a:r>
              <a:rPr kumimoji="0" lang="en-GB" sz="3200" b="1" i="0" u="none" strike="noStrike" kern="0" cap="none" spc="0" normalizeH="0" baseline="0" noProof="0" dirty="0">
                <a:ln>
                  <a:noFill/>
                </a:ln>
                <a:solidFill>
                  <a:srgbClr val="EA5F00"/>
                </a:solidFill>
                <a:effectLst/>
                <a:uLnTx/>
                <a:uFillTx/>
                <a:latin typeface="Century Gothic" panose="020F0302020204030204"/>
                <a:ea typeface="+mn-ea"/>
                <a:cs typeface="+mn-cs"/>
              </a:rPr>
              <a:t> </a:t>
            </a:r>
            <a:r>
              <a:rPr kumimoji="0" lang="en-GB" sz="2400" b="1" i="0" u="none" strike="noStrike" kern="0" cap="none" spc="0" normalizeH="0" baseline="0" noProof="0" dirty="0" err="1">
                <a:ln>
                  <a:noFill/>
                </a:ln>
                <a:effectLst/>
                <a:uLnTx/>
                <a:uFillTx/>
                <a:latin typeface="Century Gothic" panose="020F0302020204030204"/>
                <a:ea typeface="+mn-ea"/>
                <a:cs typeface="+mn-cs"/>
              </a:rPr>
              <a:t>ist</a:t>
            </a:r>
            <a:r>
              <a:rPr kumimoji="0" lang="en-GB" sz="2400" b="1" i="0" u="none" strike="noStrike" kern="0" cap="none" spc="0" normalizeH="0" baseline="0" noProof="0" dirty="0">
                <a:ln>
                  <a:noFill/>
                </a:ln>
                <a:effectLst/>
                <a:uLnTx/>
                <a:uFillTx/>
                <a:latin typeface="Century Gothic" panose="020F0302020204030204"/>
                <a:ea typeface="+mn-ea"/>
                <a:cs typeface="+mn-cs"/>
              </a:rPr>
              <a:t> </a:t>
            </a:r>
            <a:r>
              <a:rPr kumimoji="0" lang="en-GB" sz="2400" b="1" i="0" u="none" strike="noStrike" kern="0" cap="none" spc="0" normalizeH="0" baseline="0" noProof="0" dirty="0" err="1">
                <a:ln>
                  <a:noFill/>
                </a:ln>
                <a:effectLst/>
                <a:uLnTx/>
                <a:uFillTx/>
                <a:latin typeface="Century Gothic" panose="020F0302020204030204"/>
                <a:ea typeface="+mn-ea"/>
                <a:cs typeface="+mn-cs"/>
              </a:rPr>
              <a:t>leicht</a:t>
            </a:r>
            <a:r>
              <a:rPr kumimoji="0" lang="en-GB" sz="2400" b="1" i="0" u="none" strike="noStrike" kern="0" cap="none" spc="0" normalizeH="0" baseline="0" noProof="0" dirty="0">
                <a:ln>
                  <a:noFill/>
                </a:ln>
                <a:effectLst/>
                <a:uLnTx/>
                <a:uFillTx/>
                <a:latin typeface="Century Gothic" panose="020F0302020204030204"/>
                <a:ea typeface="+mn-ea"/>
                <a:cs typeface="+mn-cs"/>
              </a:rPr>
              <a:t>.</a:t>
            </a:r>
            <a:r>
              <a:rPr kumimoji="0" lang="en-GB" sz="3200" b="1" i="0" u="none" strike="noStrike" kern="0" cap="none" spc="0" normalizeH="0" baseline="0" noProof="0" dirty="0">
                <a:ln>
                  <a:noFill/>
                </a:ln>
                <a:effectLst/>
                <a:uLnTx/>
                <a:uFillTx/>
                <a:latin typeface="Century Gothic" panose="020F0302020204030204"/>
                <a:ea typeface="+mn-ea"/>
                <a:cs typeface="+mn-cs"/>
              </a:rPr>
              <a:t> </a:t>
            </a:r>
          </a:p>
        </p:txBody>
      </p:sp>
      <p:sp>
        <p:nvSpPr>
          <p:cNvPr id="6" name="Right Arrow 7">
            <a:extLst>
              <a:ext uri="{FF2B5EF4-FFF2-40B4-BE49-F238E27FC236}">
                <a16:creationId xmlns:a16="http://schemas.microsoft.com/office/drawing/2014/main" id="{D9D25D51-D7BE-4654-84A9-CD9FB7D11528}"/>
              </a:ext>
            </a:extLst>
          </p:cNvPr>
          <p:cNvSpPr/>
          <p:nvPr/>
        </p:nvSpPr>
        <p:spPr>
          <a:xfrm>
            <a:off x="4920465" y="1627335"/>
            <a:ext cx="1365934" cy="544389"/>
          </a:xfrm>
          <a:prstGeom prst="rightArrow">
            <a:avLst/>
          </a:prstGeom>
          <a:solidFill>
            <a:srgbClr val="4472C4">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7" name="Rounded Rectangle 9">
            <a:extLst>
              <a:ext uri="{FF2B5EF4-FFF2-40B4-BE49-F238E27FC236}">
                <a16:creationId xmlns:a16="http://schemas.microsoft.com/office/drawing/2014/main" id="{5857C729-A85B-43F4-8C3F-E6BD4E1DF6F3}"/>
              </a:ext>
            </a:extLst>
          </p:cNvPr>
          <p:cNvSpPr/>
          <p:nvPr/>
        </p:nvSpPr>
        <p:spPr>
          <a:xfrm>
            <a:off x="183941" y="2841791"/>
            <a:ext cx="5005441" cy="1844486"/>
          </a:xfrm>
          <a:prstGeom prst="roundRect">
            <a:avLst/>
          </a:prstGeom>
          <a:solidFill>
            <a:srgbClr val="5B9BD5">
              <a:lumMod val="20000"/>
              <a:lumOff val="80000"/>
            </a:srgbClr>
          </a:solidFill>
          <a:ln w="12700" cap="flat" cmpd="sng" algn="ctr">
            <a:solidFill>
              <a:sysClr val="windowText" lastClr="000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Century Gothic" panose="020F0302020204030204"/>
                <a:ea typeface="+mn-ea"/>
                <a:cs typeface="+mn-cs"/>
              </a:rPr>
              <a:t>Translate these sentences.</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Century Gothic" panose="020F0302020204030204"/>
                <a:ea typeface="+mn-ea"/>
                <a:cs typeface="+mn-cs"/>
              </a:rPr>
              <a:t>1. </a:t>
            </a:r>
            <a:r>
              <a:rPr kumimoji="0" lang="en-GB" sz="2800" b="0" i="0" u="none" strike="noStrike" kern="0" cap="none" spc="0" normalizeH="0" baseline="0" noProof="0" dirty="0" err="1">
                <a:ln>
                  <a:noFill/>
                </a:ln>
                <a:effectLst/>
                <a:uLnTx/>
                <a:uFillTx/>
                <a:latin typeface="Century Gothic" panose="020F0302020204030204"/>
                <a:ea typeface="+mn-ea"/>
                <a:cs typeface="+mn-cs"/>
              </a:rPr>
              <a:t>Lernen</a:t>
            </a:r>
            <a:r>
              <a:rPr kumimoji="0" lang="en-GB" sz="2800" b="0" i="0" u="none" strike="noStrike" kern="0" cap="none" spc="0" normalizeH="0" baseline="0" noProof="0" dirty="0">
                <a:ln>
                  <a:noFill/>
                </a:ln>
                <a:effectLst/>
                <a:uLnTx/>
                <a:uFillTx/>
                <a:latin typeface="Century Gothic" panose="020F0302020204030204"/>
                <a:ea typeface="+mn-ea"/>
                <a:cs typeface="+mn-cs"/>
              </a:rPr>
              <a:t> </a:t>
            </a:r>
            <a:r>
              <a:rPr kumimoji="0" lang="en-GB" sz="2800" b="0" i="0" u="none" strike="noStrike" kern="0" cap="none" spc="0" normalizeH="0" baseline="0" noProof="0" dirty="0" err="1">
                <a:ln>
                  <a:noFill/>
                </a:ln>
                <a:effectLst/>
                <a:uLnTx/>
                <a:uFillTx/>
                <a:latin typeface="Century Gothic" panose="020F0302020204030204"/>
                <a:ea typeface="+mn-ea"/>
                <a:cs typeface="+mn-cs"/>
              </a:rPr>
              <a:t>ist</a:t>
            </a:r>
            <a:r>
              <a:rPr kumimoji="0" lang="en-GB" sz="2800" b="0" i="0" u="none" strike="noStrike" kern="0" cap="none" spc="0" normalizeH="0" baseline="0" noProof="0" dirty="0">
                <a:ln>
                  <a:noFill/>
                </a:ln>
                <a:effectLst/>
                <a:uLnTx/>
                <a:uFillTx/>
                <a:latin typeface="Century Gothic" panose="020F0302020204030204"/>
                <a:ea typeface="+mn-ea"/>
                <a:cs typeface="+mn-cs"/>
              </a:rPr>
              <a:t> </a:t>
            </a:r>
            <a:r>
              <a:rPr kumimoji="0" lang="en-GB" sz="2800" b="0" i="0" u="none" strike="noStrike" kern="0" cap="none" spc="0" normalizeH="0" baseline="0" noProof="0" dirty="0" err="1">
                <a:ln>
                  <a:noFill/>
                </a:ln>
                <a:effectLst/>
                <a:uLnTx/>
                <a:uFillTx/>
                <a:latin typeface="Century Gothic" panose="020F0302020204030204"/>
                <a:ea typeface="+mn-ea"/>
                <a:cs typeface="+mn-cs"/>
              </a:rPr>
              <a:t>interessant</a:t>
            </a:r>
            <a:r>
              <a:rPr kumimoji="0" lang="en-GB" sz="2800" b="0" i="0" u="none" strike="noStrike" kern="0" cap="none" spc="0" normalizeH="0" baseline="0" noProof="0" dirty="0">
                <a:ln>
                  <a:noFill/>
                </a:ln>
                <a:effectLst/>
                <a:uLnTx/>
                <a:uFillTx/>
                <a:latin typeface="Century Gothic" panose="020F0302020204030204"/>
                <a:ea typeface="+mn-ea"/>
                <a:cs typeface="+mn-cs"/>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Century Gothic" panose="020F0302020204030204"/>
                <a:ea typeface="+mn-ea"/>
                <a:cs typeface="+mn-cs"/>
              </a:rPr>
              <a:t>2. Cooking is my favourite hobby.</a:t>
            </a:r>
          </a:p>
        </p:txBody>
      </p:sp>
      <p:sp>
        <p:nvSpPr>
          <p:cNvPr id="8" name="Rounded Rectangle 10">
            <a:extLst>
              <a:ext uri="{FF2B5EF4-FFF2-40B4-BE49-F238E27FC236}">
                <a16:creationId xmlns:a16="http://schemas.microsoft.com/office/drawing/2014/main" id="{99070F8A-8A81-4D45-A254-031FAECE2B8C}"/>
              </a:ext>
            </a:extLst>
          </p:cNvPr>
          <p:cNvSpPr/>
          <p:nvPr/>
        </p:nvSpPr>
        <p:spPr>
          <a:xfrm>
            <a:off x="6367791" y="3179273"/>
            <a:ext cx="5728875" cy="2994561"/>
          </a:xfrm>
          <a:prstGeom prst="roundRect">
            <a:avLst/>
          </a:prstGeom>
          <a:solidFill>
            <a:srgbClr val="FFC000">
              <a:lumMod val="40000"/>
              <a:lumOff val="60000"/>
            </a:srgbClr>
          </a:solidFill>
          <a:ln w="12700" cap="flat" cmpd="sng" algn="ctr">
            <a:solidFill>
              <a:sysClr val="windowText" lastClr="000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Century Gothic" panose="020F0302020204030204"/>
                <a:ea typeface="+mn-ea"/>
                <a:cs typeface="+mn-cs"/>
              </a:rPr>
              <a:t>What would the following words be in German?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Century Gothic" panose="020F0302020204030204"/>
                <a:ea typeface="+mn-ea"/>
                <a:cs typeface="+mn-cs"/>
              </a:rPr>
              <a:t>travel / travelling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Century Gothic" panose="020F0302020204030204"/>
                <a:ea typeface="+mn-ea"/>
                <a:cs typeface="+mn-cs"/>
              </a:rPr>
              <a:t>singing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Century Gothic" panose="020F0302020204030204"/>
                <a:ea typeface="+mn-ea"/>
                <a:cs typeface="+mn-cs"/>
              </a:rPr>
              <a:t>writing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Century Gothic" panose="020F0302020204030204"/>
                <a:ea typeface="+mn-ea"/>
                <a:cs typeface="+mn-cs"/>
              </a:rPr>
              <a:t>Choose one and write a sentence in German.</a:t>
            </a:r>
          </a:p>
        </p:txBody>
      </p:sp>
      <p:pic>
        <p:nvPicPr>
          <p:cNvPr id="9" name="Picture 8">
            <a:extLst>
              <a:ext uri="{FF2B5EF4-FFF2-40B4-BE49-F238E27FC236}">
                <a16:creationId xmlns:a16="http://schemas.microsoft.com/office/drawing/2014/main" id="{AF9C6516-A9A7-4015-9364-F078027CB1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1851" y="5352584"/>
            <a:ext cx="731881" cy="746394"/>
          </a:xfrm>
          <a:prstGeom prst="rect">
            <a:avLst/>
          </a:prstGeom>
        </p:spPr>
      </p:pic>
      <p:pic>
        <p:nvPicPr>
          <p:cNvPr id="10" name="Picture 9">
            <a:extLst>
              <a:ext uri="{FF2B5EF4-FFF2-40B4-BE49-F238E27FC236}">
                <a16:creationId xmlns:a16="http://schemas.microsoft.com/office/drawing/2014/main" id="{28AB89AD-7525-47ED-A3EF-B5FAC0F8F3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2929" y="2170515"/>
            <a:ext cx="1434265" cy="1458575"/>
          </a:xfrm>
          <a:prstGeom prst="rect">
            <a:avLst/>
          </a:prstGeom>
        </p:spPr>
      </p:pic>
      <p:sp>
        <p:nvSpPr>
          <p:cNvPr id="11" name="Title 1">
            <a:extLst>
              <a:ext uri="{FF2B5EF4-FFF2-40B4-BE49-F238E27FC236}">
                <a16:creationId xmlns:a16="http://schemas.microsoft.com/office/drawing/2014/main" id="{FC78AC63-8036-45F2-8A2F-5D2E6AA9BA58}"/>
              </a:ext>
            </a:extLst>
          </p:cNvPr>
          <p:cNvSpPr txBox="1">
            <a:spLocks/>
          </p:cNvSpPr>
          <p:nvPr/>
        </p:nvSpPr>
        <p:spPr>
          <a:xfrm>
            <a:off x="339899" y="957267"/>
            <a:ext cx="11512202" cy="498511"/>
          </a:xfrm>
          <a:prstGeom prst="rect">
            <a:avLst/>
          </a:prstGeom>
          <a:solidFill>
            <a:schemeClr val="accent4">
              <a:lumMod val="60000"/>
              <a:lumOff val="40000"/>
            </a:schemeClr>
          </a:solidFill>
          <a:ln>
            <a:solidFill>
              <a:sysClr val="windowText" lastClr="000000"/>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F0302020204030204"/>
                <a:ea typeface="+mj-ea"/>
                <a:cs typeface="+mj-cs"/>
              </a:rPr>
              <a:t>You can often make nouns from the infinitive of verbs.</a:t>
            </a:r>
            <a:endParaRPr kumimoji="0" lang="en-GB" sz="2800" b="1" i="0" u="none" strike="noStrike" kern="1200" cap="none" spc="0" normalizeH="0" baseline="0" noProof="0" dirty="0">
              <a:ln>
                <a:noFill/>
              </a:ln>
              <a:effectLst/>
              <a:uLnTx/>
              <a:uFillTx/>
              <a:latin typeface="Century Gothic" panose="020F0302020204030204"/>
              <a:ea typeface="+mj-ea"/>
              <a:cs typeface="+mj-cs"/>
            </a:endParaRPr>
          </a:p>
        </p:txBody>
      </p:sp>
      <p:sp>
        <p:nvSpPr>
          <p:cNvPr id="12" name="Speech Bubble: Rectangle with Corners Rounded 11">
            <a:extLst>
              <a:ext uri="{FF2B5EF4-FFF2-40B4-BE49-F238E27FC236}">
                <a16:creationId xmlns:a16="http://schemas.microsoft.com/office/drawing/2014/main" id="{D76D1CA3-1499-46A4-8399-B904D7747F97}"/>
              </a:ext>
            </a:extLst>
          </p:cNvPr>
          <p:cNvSpPr/>
          <p:nvPr/>
        </p:nvSpPr>
        <p:spPr>
          <a:xfrm>
            <a:off x="183941" y="4796852"/>
            <a:ext cx="5640269" cy="1302126"/>
          </a:xfrm>
          <a:prstGeom prst="wedgeRoundRectCallout">
            <a:avLst/>
          </a:prstGeom>
          <a:solidFill>
            <a:schemeClr val="accent4">
              <a:lumMod val="20000"/>
              <a:lumOff val="80000"/>
            </a:schemeClr>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F0302020204030204"/>
                <a:ea typeface="+mn-ea"/>
                <a:cs typeface="+mn-cs"/>
              </a:rPr>
              <a:t>All nouns made from infinitive verbs are ‘</a:t>
            </a:r>
            <a:r>
              <a:rPr kumimoji="0" lang="en-GB" sz="2000" b="1" i="0" u="none" strike="noStrike" kern="0" cap="none" spc="0" normalizeH="0" baseline="0" noProof="0" dirty="0">
                <a:ln>
                  <a:noFill/>
                </a:ln>
                <a:effectLst/>
                <a:uLnTx/>
                <a:uFillTx/>
                <a:latin typeface="Century Gothic" panose="020F0302020204030204"/>
                <a:ea typeface="+mn-ea"/>
                <a:cs typeface="+mn-cs"/>
              </a:rPr>
              <a:t>das</a:t>
            </a:r>
            <a:r>
              <a:rPr kumimoji="0" lang="en-GB" sz="2000" b="0" i="0" u="none" strike="noStrike" kern="0" cap="none" spc="0" normalizeH="0" baseline="0" noProof="0" dirty="0">
                <a:ln>
                  <a:noFill/>
                </a:ln>
                <a:effectLst/>
                <a:uLnTx/>
                <a:uFillTx/>
                <a:latin typeface="Century Gothic" panose="020F0302020204030204"/>
                <a:ea typeface="+mn-ea"/>
                <a:cs typeface="+mn-cs"/>
              </a:rPr>
              <a:t>’. However, they are usually used without the indefinite article, as in English.</a:t>
            </a:r>
          </a:p>
        </p:txBody>
      </p:sp>
      <p:sp>
        <p:nvSpPr>
          <p:cNvPr id="13" name="Rounded Rectangle 11">
            <a:extLst>
              <a:ext uri="{FF2B5EF4-FFF2-40B4-BE49-F238E27FC236}">
                <a16:creationId xmlns:a16="http://schemas.microsoft.com/office/drawing/2014/main" id="{A52041A1-1460-4204-87D9-1624F7C18088}"/>
              </a:ext>
            </a:extLst>
          </p:cNvPr>
          <p:cNvSpPr/>
          <p:nvPr/>
        </p:nvSpPr>
        <p:spPr>
          <a:xfrm>
            <a:off x="10310192" y="247046"/>
            <a:ext cx="1647136" cy="400919"/>
          </a:xfrm>
          <a:prstGeom prst="roundRect">
            <a:avLst/>
          </a:prstGeom>
          <a:solidFill>
            <a:schemeClr val="accent4">
              <a:lumMod val="75000"/>
            </a:schemeClr>
          </a:solidFill>
          <a:ln w="12700" cap="flat" cmpd="sng" algn="ctr">
            <a:solidFill>
              <a:schemeClr val="accent4">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525050"/>
                </a:solidFill>
                <a:effectLst/>
                <a:uLnTx/>
                <a:uFillTx/>
                <a:latin typeface="Century Gothic" panose="020F0302020204030204"/>
                <a:ea typeface="+mn-ea"/>
                <a:cs typeface="+mn-cs"/>
              </a:rPr>
              <a:t>Vokabeln</a:t>
            </a:r>
            <a:endPar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6535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10"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B1C78-AEAB-456D-AD23-778F0D52FA0F}"/>
              </a:ext>
            </a:extLst>
          </p:cNvPr>
          <p:cNvSpPr>
            <a:spLocks noGrp="1"/>
          </p:cNvSpPr>
          <p:nvPr>
            <p:ph type="title"/>
          </p:nvPr>
        </p:nvSpPr>
        <p:spPr/>
        <p:txBody>
          <a:bodyPr/>
          <a:lstStyle/>
          <a:p>
            <a:r>
              <a:rPr lang="en-GB" dirty="0" err="1"/>
              <a:t>Antworten</a:t>
            </a:r>
            <a:endParaRPr lang="en-GB" dirty="0"/>
          </a:p>
        </p:txBody>
      </p:sp>
      <p:sp>
        <p:nvSpPr>
          <p:cNvPr id="4" name="Content Placeholder 2">
            <a:extLst>
              <a:ext uri="{FF2B5EF4-FFF2-40B4-BE49-F238E27FC236}">
                <a16:creationId xmlns:a16="http://schemas.microsoft.com/office/drawing/2014/main" id="{7308AE37-56C9-486A-B887-5367582F0E37}"/>
              </a:ext>
            </a:extLst>
          </p:cNvPr>
          <p:cNvSpPr txBox="1">
            <a:spLocks/>
          </p:cNvSpPr>
          <p:nvPr/>
        </p:nvSpPr>
        <p:spPr>
          <a:xfrm>
            <a:off x="915033" y="1111258"/>
            <a:ext cx="5319147"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Lernen ist interessant.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Cooking is my favourite hobby.</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travelling</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singing</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writing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5" name="Content Placeholder 3">
            <a:extLst>
              <a:ext uri="{FF2B5EF4-FFF2-40B4-BE49-F238E27FC236}">
                <a16:creationId xmlns:a16="http://schemas.microsoft.com/office/drawing/2014/main" id="{5C7D8406-6653-4829-94BB-716474C4B301}"/>
              </a:ext>
            </a:extLst>
          </p:cNvPr>
          <p:cNvSpPr txBox="1">
            <a:spLocks/>
          </p:cNvSpPr>
          <p:nvPr/>
        </p:nvSpPr>
        <p:spPr>
          <a:xfrm>
            <a:off x="6096000" y="1111258"/>
            <a:ext cx="5235291"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Learning is interesting.</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Kochen</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mein</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Lieblingshobby</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(das) Reisen</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Singen</a:t>
            </a:r>
            <a:endPar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5A9C59B-406A-4676-A847-4441F18505EC}"/>
              </a:ext>
            </a:extLst>
          </p:cNvPr>
          <p:cNvSpPr txBox="1"/>
          <p:nvPr/>
        </p:nvSpPr>
        <p:spPr>
          <a:xfrm>
            <a:off x="342538" y="4288604"/>
            <a:ext cx="7985728" cy="430887"/>
          </a:xfrm>
          <a:prstGeom prst="rect">
            <a:avLst/>
          </a:prstGeom>
          <a:solidFill>
            <a:srgbClr val="FFC000"/>
          </a:solidFill>
          <a:ln w="38100">
            <a:solidFill>
              <a:srgbClr val="00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rPr>
              <a:t>What do you notice about the </a:t>
            </a:r>
            <a:r>
              <a:rPr kumimoji="0" lang="en-GB" sz="2200" b="1" i="0" u="sng" strike="noStrike" kern="0" cap="none" spc="0" normalizeH="0" baseline="0" noProof="0" dirty="0">
                <a:ln>
                  <a:noFill/>
                </a:ln>
                <a:effectLst/>
                <a:uLnTx/>
                <a:uFillTx/>
              </a:rPr>
              <a:t>gender</a:t>
            </a:r>
            <a:r>
              <a:rPr kumimoji="0" lang="en-GB" sz="2200" b="0" i="0" u="none" strike="noStrike" kern="0" cap="none" spc="0" normalizeH="0" baseline="0" noProof="0" dirty="0">
                <a:ln>
                  <a:noFill/>
                </a:ln>
                <a:effectLst/>
                <a:uLnTx/>
                <a:uFillTx/>
              </a:rPr>
              <a:t> of these nouns?</a:t>
            </a:r>
          </a:p>
        </p:txBody>
      </p:sp>
      <p:sp>
        <p:nvSpPr>
          <p:cNvPr id="7" name="TextBox 6">
            <a:extLst>
              <a:ext uri="{FF2B5EF4-FFF2-40B4-BE49-F238E27FC236}">
                <a16:creationId xmlns:a16="http://schemas.microsoft.com/office/drawing/2014/main" id="{24577E9F-8E32-46ED-9FDC-898EDCA9022E}"/>
              </a:ext>
            </a:extLst>
          </p:cNvPr>
          <p:cNvSpPr txBox="1"/>
          <p:nvPr/>
        </p:nvSpPr>
        <p:spPr>
          <a:xfrm>
            <a:off x="354718" y="4814620"/>
            <a:ext cx="5879461" cy="769441"/>
          </a:xfrm>
          <a:prstGeom prst="rect">
            <a:avLst/>
          </a:prstGeom>
          <a:solidFill>
            <a:srgbClr val="FFC000"/>
          </a:solidFill>
          <a:ln w="38100">
            <a:solidFill>
              <a:srgbClr val="00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rPr>
              <a:t>to forget </a:t>
            </a:r>
            <a:r>
              <a:rPr kumimoji="0" lang="en-GB" sz="2200" b="1" i="0" u="none" strike="noStrike" kern="0" cap="none" spc="0" normalizeH="0" baseline="0" noProof="0" dirty="0">
                <a:ln>
                  <a:noFill/>
                </a:ln>
                <a:effectLst/>
                <a:uLnTx/>
                <a:uFillTx/>
                <a:sym typeface="Wingdings" panose="05000000000000000000" pitchFamily="2" charset="2"/>
              </a:rPr>
              <a:t></a:t>
            </a:r>
            <a:r>
              <a:rPr kumimoji="0" lang="en-GB" sz="2200" b="1" i="0" u="none" strike="noStrike" kern="0" cap="none" spc="0" normalizeH="0" baseline="0" noProof="0" dirty="0">
                <a:ln>
                  <a:noFill/>
                </a:ln>
                <a:effectLst/>
                <a:uLnTx/>
                <a:uFillTx/>
              </a:rPr>
              <a:t> forgetting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effectLst/>
                <a:uLnTx/>
                <a:uFillTx/>
              </a:rPr>
              <a:t>vergessen</a:t>
            </a:r>
            <a:r>
              <a:rPr kumimoji="0" lang="en-GB" sz="2200" b="0" i="0" u="none" strike="noStrike" kern="0" cap="none" spc="0" normalizeH="0" baseline="0" noProof="0" dirty="0">
                <a:ln>
                  <a:noFill/>
                </a:ln>
                <a:effectLst/>
                <a:uLnTx/>
                <a:uFillTx/>
              </a:rPr>
              <a:t> </a:t>
            </a:r>
            <a:r>
              <a:rPr kumimoji="0" lang="en-GB" sz="2200" b="1" i="0" u="none" strike="noStrike" kern="0" cap="none" spc="0" normalizeH="0" baseline="0" noProof="0" dirty="0">
                <a:ln>
                  <a:noFill/>
                </a:ln>
                <a:effectLst/>
                <a:uLnTx/>
                <a:uFillTx/>
                <a:sym typeface="Wingdings" panose="05000000000000000000" pitchFamily="2" charset="2"/>
              </a:rPr>
              <a:t></a:t>
            </a:r>
            <a:r>
              <a:rPr kumimoji="0" lang="en-GB" sz="2200" b="1" i="0" u="none" strike="noStrike" kern="0" cap="none" spc="0" normalizeH="0" baseline="0" noProof="0" dirty="0">
                <a:ln>
                  <a:noFill/>
                </a:ln>
                <a:effectLst/>
                <a:uLnTx/>
                <a:uFillTx/>
              </a:rPr>
              <a:t> </a:t>
            </a:r>
            <a:r>
              <a:rPr kumimoji="0" lang="en-GB" sz="2200" b="1" i="0" u="none" strike="noStrike" kern="0" cap="none" spc="0" normalizeH="0" baseline="0" noProof="0" dirty="0" err="1">
                <a:ln>
                  <a:noFill/>
                </a:ln>
                <a:effectLst/>
                <a:uLnTx/>
                <a:uFillTx/>
              </a:rPr>
              <a:t>Vergessen</a:t>
            </a:r>
            <a:r>
              <a:rPr kumimoji="0" lang="en-GB" sz="2200" b="1" i="0" u="none" strike="noStrike" kern="0" cap="none" spc="0" normalizeH="0" baseline="0" noProof="0" dirty="0">
                <a:ln>
                  <a:noFill/>
                </a:ln>
                <a:effectLst/>
                <a:uLnTx/>
                <a:uFillTx/>
              </a:rPr>
              <a:t> </a:t>
            </a:r>
            <a:r>
              <a:rPr kumimoji="0" lang="en-GB" sz="2200" b="0" i="0" u="none" strike="noStrike" kern="0" cap="none" spc="0" normalizeH="0" baseline="0" noProof="0" dirty="0">
                <a:ln>
                  <a:noFill/>
                </a:ln>
                <a:effectLst/>
                <a:uLnTx/>
                <a:uFillTx/>
              </a:rPr>
              <a:t>(</a:t>
            </a:r>
            <a:r>
              <a:rPr kumimoji="0" lang="en-GB" sz="2200" b="0" i="0" u="none" strike="noStrike" kern="0" cap="none" spc="0" normalizeH="0" baseline="0" noProof="0" dirty="0" err="1">
                <a:ln>
                  <a:noFill/>
                </a:ln>
                <a:effectLst/>
                <a:uLnTx/>
                <a:uFillTx/>
              </a:rPr>
              <a:t>ist</a:t>
            </a:r>
            <a:r>
              <a:rPr kumimoji="0" lang="en-GB" sz="2200" b="0" i="0" u="none" strike="noStrike" kern="0" cap="none" spc="0" normalizeH="0" baseline="0" noProof="0" dirty="0">
                <a:ln>
                  <a:noFill/>
                </a:ln>
                <a:effectLst/>
                <a:uLnTx/>
                <a:uFillTx/>
              </a:rPr>
              <a:t> normal!)</a:t>
            </a:r>
          </a:p>
        </p:txBody>
      </p:sp>
      <p:sp>
        <p:nvSpPr>
          <p:cNvPr id="8" name="TextBox 7">
            <a:extLst>
              <a:ext uri="{FF2B5EF4-FFF2-40B4-BE49-F238E27FC236}">
                <a16:creationId xmlns:a16="http://schemas.microsoft.com/office/drawing/2014/main" id="{13E4584B-DF23-4CC4-9466-6446775D507E}"/>
              </a:ext>
            </a:extLst>
          </p:cNvPr>
          <p:cNvSpPr txBox="1"/>
          <p:nvPr/>
        </p:nvSpPr>
        <p:spPr>
          <a:xfrm>
            <a:off x="6712011" y="5062486"/>
            <a:ext cx="5097111" cy="400110"/>
          </a:xfrm>
          <a:prstGeom prst="rect">
            <a:avLst/>
          </a:prstGeom>
          <a:solidFill>
            <a:srgbClr val="FFC000">
              <a:lumMod val="40000"/>
              <a:lumOff val="60000"/>
            </a:srgb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Don’t forget to pronounce the words. </a:t>
            </a:r>
          </a:p>
        </p:txBody>
      </p:sp>
      <p:sp>
        <p:nvSpPr>
          <p:cNvPr id="9" name="TextBox 8">
            <a:extLst>
              <a:ext uri="{FF2B5EF4-FFF2-40B4-BE49-F238E27FC236}">
                <a16:creationId xmlns:a16="http://schemas.microsoft.com/office/drawing/2014/main" id="{5E745D52-F885-4BCC-B2DA-350C1DFEC475}"/>
              </a:ext>
            </a:extLst>
          </p:cNvPr>
          <p:cNvSpPr txBox="1"/>
          <p:nvPr/>
        </p:nvSpPr>
        <p:spPr>
          <a:xfrm>
            <a:off x="3169981" y="2955878"/>
            <a:ext cx="2330842" cy="1015663"/>
          </a:xfrm>
          <a:prstGeom prst="rect">
            <a:avLst/>
          </a:prstGeom>
          <a:solidFill>
            <a:srgbClr val="FFC000">
              <a:lumMod val="20000"/>
              <a:lumOff val="80000"/>
            </a:srgbClr>
          </a:solidFill>
          <a:ln w="38100">
            <a:solidFill>
              <a:srgbClr val="4472C4">
                <a:lumMod val="50000"/>
              </a:srgb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These words often end in –</a:t>
            </a:r>
            <a:r>
              <a:rPr kumimoji="0" lang="en-GB" sz="2000" b="0" i="0" u="none" strike="noStrike" kern="0" cap="none" spc="0" normalizeH="0" baseline="0" noProof="0" dirty="0" err="1">
                <a:ln>
                  <a:noFill/>
                </a:ln>
                <a:effectLst/>
                <a:uLnTx/>
                <a:uFillTx/>
              </a:rPr>
              <a:t>ing</a:t>
            </a:r>
            <a:r>
              <a:rPr kumimoji="0" lang="en-GB" sz="2000" b="0" i="0" u="none" strike="noStrike" kern="0" cap="none" spc="0" normalizeH="0" baseline="0" noProof="0" dirty="0">
                <a:ln>
                  <a:noFill/>
                </a:ln>
                <a:effectLst/>
                <a:uLnTx/>
                <a:uFillTx/>
              </a:rPr>
              <a:t> in English…</a:t>
            </a:r>
          </a:p>
        </p:txBody>
      </p:sp>
      <p:sp>
        <p:nvSpPr>
          <p:cNvPr id="10" name="TextBox 9">
            <a:extLst>
              <a:ext uri="{FF2B5EF4-FFF2-40B4-BE49-F238E27FC236}">
                <a16:creationId xmlns:a16="http://schemas.microsoft.com/office/drawing/2014/main" id="{69A3BBD1-2E75-4770-B6C1-4B71C4310004}"/>
              </a:ext>
            </a:extLst>
          </p:cNvPr>
          <p:cNvSpPr txBox="1"/>
          <p:nvPr/>
        </p:nvSpPr>
        <p:spPr>
          <a:xfrm>
            <a:off x="9471555" y="2317431"/>
            <a:ext cx="2454913" cy="1938992"/>
          </a:xfrm>
          <a:prstGeom prst="rect">
            <a:avLst/>
          </a:prstGeom>
          <a:solidFill>
            <a:srgbClr val="FFC000">
              <a:lumMod val="20000"/>
              <a:lumOff val="80000"/>
            </a:srgbClr>
          </a:solidFill>
          <a:ln w="38100">
            <a:solidFill>
              <a:srgbClr val="4472C4">
                <a:lumMod val="50000"/>
              </a:srgb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…but some don’t. What do these mean?</a:t>
            </a:r>
            <a:br>
              <a:rPr kumimoji="0" lang="en-GB" sz="2000" b="0" i="0" u="none" strike="noStrike" kern="0" cap="none" spc="0" normalizeH="0" baseline="0" noProof="0" dirty="0">
                <a:ln>
                  <a:noFill/>
                </a:ln>
                <a:effectLst/>
                <a:uLnTx/>
                <a:uFillTx/>
              </a:rPr>
            </a:br>
            <a:r>
              <a:rPr kumimoji="0" lang="en-GB" sz="2000" b="0" i="0" u="none" strike="noStrike" kern="0" cap="none" spc="0" normalizeH="0" baseline="0" noProof="0" dirty="0">
                <a:ln>
                  <a:noFill/>
                </a:ln>
                <a:effectLst/>
                <a:uLnTx/>
                <a:uFillTx/>
              </a:rPr>
              <a:t>das </a:t>
            </a:r>
            <a:r>
              <a:rPr kumimoji="0" lang="en-GB" sz="2000" b="0" i="0" u="none" strike="noStrike" kern="0" cap="none" spc="0" normalizeH="0" baseline="0" noProof="0" dirty="0" err="1">
                <a:ln>
                  <a:noFill/>
                </a:ln>
                <a:effectLst/>
                <a:uLnTx/>
                <a:uFillTx/>
              </a:rPr>
              <a:t>Leben</a:t>
            </a:r>
            <a:br>
              <a:rPr kumimoji="0" lang="en-GB" sz="2000" b="0" i="0" u="none" strike="noStrike" kern="0" cap="none" spc="0" normalizeH="0" baseline="0" noProof="0" dirty="0">
                <a:ln>
                  <a:noFill/>
                </a:ln>
                <a:effectLst/>
                <a:uLnTx/>
                <a:uFillTx/>
              </a:rPr>
            </a:br>
            <a:r>
              <a:rPr kumimoji="0" lang="en-GB" sz="2000" b="0" i="0" u="none" strike="noStrike" kern="0" cap="none" spc="0" normalizeH="0" baseline="0" noProof="0" dirty="0">
                <a:ln>
                  <a:noFill/>
                </a:ln>
                <a:effectLst/>
                <a:uLnTx/>
                <a:uFillTx/>
              </a:rPr>
              <a:t>das </a:t>
            </a:r>
            <a:r>
              <a:rPr kumimoji="0" lang="en-GB" sz="2000" b="0" i="0" u="none" strike="noStrike" kern="0" cap="none" spc="0" normalizeH="0" baseline="0" noProof="0" dirty="0" err="1">
                <a:ln>
                  <a:noFill/>
                </a:ln>
                <a:effectLst/>
                <a:uLnTx/>
                <a:uFillTx/>
              </a:rPr>
              <a:t>Wissen</a:t>
            </a:r>
            <a:br>
              <a:rPr kumimoji="0" lang="en-GB" sz="2000" b="0" i="0" u="none" strike="noStrike" kern="0" cap="none" spc="0" normalizeH="0" baseline="0" noProof="0" dirty="0">
                <a:ln>
                  <a:noFill/>
                </a:ln>
                <a:effectLst/>
                <a:uLnTx/>
                <a:uFillTx/>
              </a:rPr>
            </a:br>
            <a:r>
              <a:rPr kumimoji="0" lang="en-GB" sz="2000" b="0" i="0" u="none" strike="noStrike" kern="0" cap="none" spc="0" normalizeH="0" baseline="0" noProof="0" dirty="0">
                <a:ln>
                  <a:noFill/>
                </a:ln>
                <a:effectLst/>
                <a:uLnTx/>
                <a:uFillTx/>
              </a:rPr>
              <a:t>das Essen</a:t>
            </a:r>
          </a:p>
        </p:txBody>
      </p:sp>
      <p:sp>
        <p:nvSpPr>
          <p:cNvPr id="11" name="Rounded Rectangle 11">
            <a:extLst>
              <a:ext uri="{FF2B5EF4-FFF2-40B4-BE49-F238E27FC236}">
                <a16:creationId xmlns:a16="http://schemas.microsoft.com/office/drawing/2014/main" id="{EB90079C-C813-4A12-9536-F88E54F8C074}"/>
              </a:ext>
            </a:extLst>
          </p:cNvPr>
          <p:cNvSpPr/>
          <p:nvPr/>
        </p:nvSpPr>
        <p:spPr>
          <a:xfrm>
            <a:off x="10310192" y="247046"/>
            <a:ext cx="1647136" cy="400919"/>
          </a:xfrm>
          <a:prstGeom prst="roundRect">
            <a:avLst/>
          </a:prstGeom>
          <a:solidFill>
            <a:schemeClr val="accent4">
              <a:lumMod val="75000"/>
            </a:schemeClr>
          </a:solidFill>
          <a:ln w="12700" cap="flat" cmpd="sng" algn="ctr">
            <a:solidFill>
              <a:schemeClr val="accent4">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525050"/>
                </a:solidFill>
                <a:effectLst/>
                <a:uLnTx/>
                <a:uFillTx/>
                <a:latin typeface="Century Gothic" panose="020F0302020204030204"/>
                <a:ea typeface="+mn-ea"/>
                <a:cs typeface="+mn-cs"/>
              </a:rPr>
              <a:t>Vokabeln</a:t>
            </a:r>
            <a:endPar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40240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7" grpId="0" animBg="1"/>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47244-EF7D-4461-9C7C-652A839FEA9F}"/>
              </a:ext>
            </a:extLst>
          </p:cNvPr>
          <p:cNvSpPr>
            <a:spLocks noGrp="1"/>
          </p:cNvSpPr>
          <p:nvPr>
            <p:ph type="title"/>
          </p:nvPr>
        </p:nvSpPr>
        <p:spPr>
          <a:xfrm>
            <a:off x="0" y="213557"/>
            <a:ext cx="2261062" cy="647577"/>
          </a:xfrm>
        </p:spPr>
        <p:txBody>
          <a:bodyPr>
            <a:normAutofit/>
          </a:bodyPr>
          <a:lstStyle/>
          <a:p>
            <a:r>
              <a:rPr lang="en-GB" sz="2800" dirty="0"/>
              <a:t>Adaption</a:t>
            </a:r>
          </a:p>
        </p:txBody>
      </p:sp>
      <p:sp>
        <p:nvSpPr>
          <p:cNvPr id="4" name="TextBox 3">
            <a:extLst>
              <a:ext uri="{FF2B5EF4-FFF2-40B4-BE49-F238E27FC236}">
                <a16:creationId xmlns:a16="http://schemas.microsoft.com/office/drawing/2014/main" id="{4921E7FC-29E6-412B-A8E7-7C9DDE9C5820}"/>
              </a:ext>
            </a:extLst>
          </p:cNvPr>
          <p:cNvSpPr txBox="1"/>
          <p:nvPr/>
        </p:nvSpPr>
        <p:spPr>
          <a:xfrm>
            <a:off x="180000" y="1296000"/>
            <a:ext cx="556389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effectLst/>
                <a:uLnTx/>
                <a:uFillTx/>
              </a:rPr>
              <a:t>Schreib</a:t>
            </a:r>
            <a:r>
              <a:rPr kumimoji="0" lang="en-US" sz="2400" b="0" i="0" u="none" strike="noStrike" kern="0" cap="none" spc="0" normalizeH="0" baseline="0" noProof="0" dirty="0">
                <a:ln>
                  <a:noFill/>
                </a:ln>
                <a:effectLst/>
                <a:uLnTx/>
                <a:uFillTx/>
              </a:rPr>
              <a:t> die </a:t>
            </a:r>
            <a:r>
              <a:rPr kumimoji="0" lang="en-US" sz="2400" b="0" i="0" u="none" strike="noStrike" kern="0" cap="none" spc="0" normalizeH="0" baseline="0" noProof="0" dirty="0" err="1">
                <a:ln>
                  <a:noFill/>
                </a:ln>
                <a:effectLst/>
                <a:uLnTx/>
                <a:uFillTx/>
              </a:rPr>
              <a:t>Adjektiven</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hin</a:t>
            </a:r>
            <a:r>
              <a:rPr kumimoji="0" lang="en-US" sz="2400" b="0" i="0" u="none" strike="noStrike" kern="0" cap="none" spc="0" normalizeH="0" baseline="0" noProof="0" dirty="0">
                <a:ln>
                  <a:noFill/>
                </a:ln>
                <a:effectLst/>
                <a:uLnTx/>
                <a:uFillTx/>
              </a:rPr>
              <a:t>.</a:t>
            </a:r>
          </a:p>
        </p:txBody>
      </p:sp>
      <p:sp>
        <p:nvSpPr>
          <p:cNvPr id="5" name="Rectangle: Rounded Corners 4">
            <a:extLst>
              <a:ext uri="{FF2B5EF4-FFF2-40B4-BE49-F238E27FC236}">
                <a16:creationId xmlns:a16="http://schemas.microsoft.com/office/drawing/2014/main" id="{659EB055-DE27-46A1-B62E-D4ADDB7E9E16}"/>
              </a:ext>
            </a:extLst>
          </p:cNvPr>
          <p:cNvSpPr/>
          <p:nvPr/>
        </p:nvSpPr>
        <p:spPr>
          <a:xfrm>
            <a:off x="180001" y="2158585"/>
            <a:ext cx="3565088" cy="629586"/>
          </a:xfrm>
          <a:prstGeom prst="roundRect">
            <a:avLst/>
          </a:prstGeom>
          <a:solidFill>
            <a:srgbClr val="FFF4E7"/>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Century Gothic" panose="020F0302020204030204"/>
                <a:ea typeface="+mn-ea"/>
                <a:cs typeface="+mn-cs"/>
              </a:rPr>
              <a:t>1 __________ </a:t>
            </a:r>
            <a:r>
              <a:rPr kumimoji="0" lang="en-GB" sz="2400" b="0" i="0" u="none" strike="noStrike" kern="0" cap="none" spc="0" normalizeH="0" baseline="0" noProof="0" dirty="0" err="1">
                <a:ln>
                  <a:noFill/>
                </a:ln>
                <a:effectLst/>
                <a:uLnTx/>
                <a:uFillTx/>
                <a:latin typeface="Century Gothic" panose="020F0302020204030204"/>
                <a:ea typeface="+mn-ea"/>
                <a:cs typeface="+mn-cs"/>
              </a:rPr>
              <a:t>Duschen</a:t>
            </a:r>
            <a:endParaRPr kumimoji="0" lang="en-GB" sz="2400" b="0" i="0" u="none" strike="noStrike" kern="0" cap="none" spc="0" normalizeH="0" baseline="0" noProof="0" dirty="0">
              <a:ln>
                <a:noFill/>
              </a:ln>
              <a:effectLst/>
              <a:uLnTx/>
              <a:uFillTx/>
              <a:latin typeface="Century Gothic" panose="020F0302020204030204"/>
              <a:ea typeface="+mn-ea"/>
              <a:cs typeface="+mn-cs"/>
            </a:endParaRPr>
          </a:p>
        </p:txBody>
      </p:sp>
      <p:sp>
        <p:nvSpPr>
          <p:cNvPr id="6" name="Rectangle: Rounded Corners 5">
            <a:extLst>
              <a:ext uri="{FF2B5EF4-FFF2-40B4-BE49-F238E27FC236}">
                <a16:creationId xmlns:a16="http://schemas.microsoft.com/office/drawing/2014/main" id="{6CBBF99F-790F-472B-A962-6165A2C1108C}"/>
              </a:ext>
            </a:extLst>
          </p:cNvPr>
          <p:cNvSpPr/>
          <p:nvPr/>
        </p:nvSpPr>
        <p:spPr>
          <a:xfrm>
            <a:off x="4148663" y="2158585"/>
            <a:ext cx="3968663" cy="629586"/>
          </a:xfrm>
          <a:prstGeom prst="roundRect">
            <a:avLst/>
          </a:prstGeom>
          <a:solidFill>
            <a:srgbClr val="FFF4E7"/>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Century Gothic" panose="020F0302020204030204"/>
                <a:ea typeface="+mn-ea"/>
                <a:cs typeface="+mn-cs"/>
              </a:rPr>
              <a:t>2 __________ </a:t>
            </a:r>
            <a:r>
              <a:rPr kumimoji="0" lang="en-GB" sz="2400" b="0" i="0" u="none" strike="noStrike" kern="0" cap="none" spc="0" normalizeH="0" baseline="0" noProof="0" dirty="0" err="1">
                <a:ln>
                  <a:noFill/>
                </a:ln>
                <a:effectLst/>
                <a:uLnTx/>
                <a:uFillTx/>
                <a:latin typeface="Century Gothic" panose="020F0302020204030204"/>
                <a:ea typeface="+mn-ea"/>
                <a:cs typeface="+mn-cs"/>
              </a:rPr>
              <a:t>Schwimmen</a:t>
            </a:r>
            <a:endParaRPr kumimoji="0" lang="en-GB" sz="2400" b="0" i="0" u="none" strike="noStrike" kern="0" cap="none" spc="0" normalizeH="0" baseline="0" noProof="0" dirty="0">
              <a:ln>
                <a:noFill/>
              </a:ln>
              <a:effectLst/>
              <a:uLnTx/>
              <a:uFillTx/>
              <a:latin typeface="Century Gothic" panose="020F0302020204030204"/>
              <a:ea typeface="+mn-ea"/>
              <a:cs typeface="+mn-cs"/>
            </a:endParaRPr>
          </a:p>
        </p:txBody>
      </p:sp>
      <p:sp>
        <p:nvSpPr>
          <p:cNvPr id="7" name="Rectangle: Rounded Corners 6">
            <a:extLst>
              <a:ext uri="{FF2B5EF4-FFF2-40B4-BE49-F238E27FC236}">
                <a16:creationId xmlns:a16="http://schemas.microsoft.com/office/drawing/2014/main" id="{46CC6D4F-650B-42D2-97EF-FA2995B988EB}"/>
              </a:ext>
            </a:extLst>
          </p:cNvPr>
          <p:cNvSpPr/>
          <p:nvPr/>
        </p:nvSpPr>
        <p:spPr>
          <a:xfrm>
            <a:off x="8392240" y="2158585"/>
            <a:ext cx="3565088" cy="629586"/>
          </a:xfrm>
          <a:prstGeom prst="roundRect">
            <a:avLst/>
          </a:prstGeom>
          <a:solidFill>
            <a:srgbClr val="FFF4E7"/>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Century Gothic" panose="020F0302020204030204"/>
                <a:ea typeface="+mn-ea"/>
                <a:cs typeface="+mn-cs"/>
              </a:rPr>
              <a:t>3 __________ </a:t>
            </a:r>
            <a:r>
              <a:rPr kumimoji="0" lang="en-GB" sz="2400" b="0" i="0" u="none" strike="noStrike" kern="0" cap="none" spc="0" normalizeH="0" baseline="0" noProof="0" dirty="0" err="1">
                <a:ln>
                  <a:noFill/>
                </a:ln>
                <a:effectLst/>
                <a:uLnTx/>
                <a:uFillTx/>
                <a:latin typeface="Century Gothic" panose="020F0302020204030204"/>
                <a:ea typeface="+mn-ea"/>
                <a:cs typeface="+mn-cs"/>
              </a:rPr>
              <a:t>Begreifen</a:t>
            </a:r>
            <a:endParaRPr kumimoji="0" lang="en-GB" sz="2400" b="0" i="0" u="none" strike="noStrike" kern="0" cap="none" spc="0" normalizeH="0" baseline="0" noProof="0" dirty="0">
              <a:ln>
                <a:noFill/>
              </a:ln>
              <a:effectLst/>
              <a:uLnTx/>
              <a:uFillTx/>
              <a:latin typeface="Century Gothic" panose="020F0302020204030204"/>
              <a:ea typeface="+mn-ea"/>
              <a:cs typeface="+mn-cs"/>
            </a:endParaRPr>
          </a:p>
        </p:txBody>
      </p:sp>
      <p:sp>
        <p:nvSpPr>
          <p:cNvPr id="8" name="Rectangle: Rounded Corners 7">
            <a:extLst>
              <a:ext uri="{FF2B5EF4-FFF2-40B4-BE49-F238E27FC236}">
                <a16:creationId xmlns:a16="http://schemas.microsoft.com/office/drawing/2014/main" id="{CD06A7B0-1DFE-41DC-9A30-9F7AC22B99AC}"/>
              </a:ext>
            </a:extLst>
          </p:cNvPr>
          <p:cNvSpPr/>
          <p:nvPr/>
        </p:nvSpPr>
        <p:spPr>
          <a:xfrm>
            <a:off x="180000" y="3268285"/>
            <a:ext cx="3693748" cy="629586"/>
          </a:xfrm>
          <a:prstGeom prst="roundRect">
            <a:avLst/>
          </a:prstGeom>
          <a:solidFill>
            <a:srgbClr val="FFF4E7"/>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Century Gothic" panose="020F0302020204030204"/>
                <a:ea typeface="+mn-ea"/>
                <a:cs typeface="+mn-cs"/>
              </a:rPr>
              <a:t>4 __________ </a:t>
            </a:r>
            <a:r>
              <a:rPr kumimoji="0" lang="en-GB" sz="2400" b="0" i="0" u="none" strike="noStrike" kern="0" cap="none" spc="0" normalizeH="0" baseline="0" noProof="0" dirty="0" err="1">
                <a:ln>
                  <a:noFill/>
                </a:ln>
                <a:effectLst/>
                <a:uLnTx/>
                <a:uFillTx/>
                <a:latin typeface="Century Gothic" panose="020F0302020204030204"/>
                <a:ea typeface="+mn-ea"/>
                <a:cs typeface="+mn-cs"/>
              </a:rPr>
              <a:t>Schreiben</a:t>
            </a:r>
            <a:endParaRPr kumimoji="0" lang="en-GB" sz="2400" b="0" i="0" u="none" strike="noStrike" kern="0" cap="none" spc="0" normalizeH="0" baseline="0" noProof="0" dirty="0">
              <a:ln>
                <a:noFill/>
              </a:ln>
              <a:effectLst/>
              <a:uLnTx/>
              <a:uFillTx/>
              <a:latin typeface="Century Gothic" panose="020F0302020204030204"/>
              <a:ea typeface="+mn-ea"/>
              <a:cs typeface="+mn-cs"/>
            </a:endParaRPr>
          </a:p>
        </p:txBody>
      </p:sp>
      <p:sp>
        <p:nvSpPr>
          <p:cNvPr id="9" name="Rectangle: Rounded Corners 8">
            <a:extLst>
              <a:ext uri="{FF2B5EF4-FFF2-40B4-BE49-F238E27FC236}">
                <a16:creationId xmlns:a16="http://schemas.microsoft.com/office/drawing/2014/main" id="{4637887F-AF39-41AA-B02D-3D642428F1EF}"/>
              </a:ext>
            </a:extLst>
          </p:cNvPr>
          <p:cNvSpPr/>
          <p:nvPr/>
        </p:nvSpPr>
        <p:spPr>
          <a:xfrm>
            <a:off x="4148662" y="3268285"/>
            <a:ext cx="3968663" cy="629586"/>
          </a:xfrm>
          <a:prstGeom prst="roundRect">
            <a:avLst/>
          </a:prstGeom>
          <a:solidFill>
            <a:srgbClr val="FFF4E7"/>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Century Gothic" panose="020F0302020204030204"/>
                <a:ea typeface="+mn-ea"/>
                <a:cs typeface="+mn-cs"/>
              </a:rPr>
              <a:t>5 __________ </a:t>
            </a:r>
            <a:r>
              <a:rPr kumimoji="0" lang="en-GB" sz="2400" b="0" i="0" u="none" strike="noStrike" kern="0" cap="none" spc="0" normalizeH="0" baseline="0" noProof="0" dirty="0" err="1">
                <a:ln>
                  <a:noFill/>
                </a:ln>
                <a:effectLst/>
                <a:uLnTx/>
                <a:uFillTx/>
                <a:latin typeface="Century Gothic" panose="020F0302020204030204"/>
                <a:ea typeface="+mn-ea"/>
                <a:cs typeface="+mn-cs"/>
              </a:rPr>
              <a:t>Pflanzen</a:t>
            </a:r>
            <a:endParaRPr kumimoji="0" lang="en-GB" sz="2400" b="0" i="0" u="none" strike="noStrike" kern="0" cap="none" spc="0" normalizeH="0" baseline="0" noProof="0" dirty="0">
              <a:ln>
                <a:noFill/>
              </a:ln>
              <a:effectLst/>
              <a:uLnTx/>
              <a:uFillTx/>
              <a:latin typeface="Century Gothic" panose="020F0302020204030204"/>
              <a:ea typeface="+mn-ea"/>
              <a:cs typeface="+mn-cs"/>
            </a:endParaRPr>
          </a:p>
        </p:txBody>
      </p:sp>
      <p:sp>
        <p:nvSpPr>
          <p:cNvPr id="10" name="Rectangle: Rounded Corners 9">
            <a:extLst>
              <a:ext uri="{FF2B5EF4-FFF2-40B4-BE49-F238E27FC236}">
                <a16:creationId xmlns:a16="http://schemas.microsoft.com/office/drawing/2014/main" id="{644271F9-826A-432B-BC45-B1AD2C622094}"/>
              </a:ext>
            </a:extLst>
          </p:cNvPr>
          <p:cNvSpPr/>
          <p:nvPr/>
        </p:nvSpPr>
        <p:spPr>
          <a:xfrm>
            <a:off x="8392239" y="3268285"/>
            <a:ext cx="3565088" cy="629586"/>
          </a:xfrm>
          <a:prstGeom prst="roundRect">
            <a:avLst/>
          </a:prstGeom>
          <a:solidFill>
            <a:srgbClr val="FFF4E7"/>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Century Gothic" panose="020F0302020204030204"/>
                <a:ea typeface="+mn-ea"/>
                <a:cs typeface="+mn-cs"/>
              </a:rPr>
              <a:t>6  __________ Reisen</a:t>
            </a:r>
          </a:p>
        </p:txBody>
      </p:sp>
      <p:sp>
        <p:nvSpPr>
          <p:cNvPr id="11" name="Rectangle: Rounded Corners 10">
            <a:extLst>
              <a:ext uri="{FF2B5EF4-FFF2-40B4-BE49-F238E27FC236}">
                <a16:creationId xmlns:a16="http://schemas.microsoft.com/office/drawing/2014/main" id="{7A77A611-36A2-4F62-B56D-81B35F0BEC54}"/>
              </a:ext>
            </a:extLst>
          </p:cNvPr>
          <p:cNvSpPr/>
          <p:nvPr/>
        </p:nvSpPr>
        <p:spPr>
          <a:xfrm>
            <a:off x="2327838" y="4298790"/>
            <a:ext cx="3968663" cy="629586"/>
          </a:xfrm>
          <a:prstGeom prst="roundRect">
            <a:avLst/>
          </a:prstGeom>
          <a:solidFill>
            <a:srgbClr val="FFF4E7"/>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Century Gothic" panose="020F0302020204030204"/>
                <a:ea typeface="+mn-ea"/>
                <a:cs typeface="+mn-cs"/>
              </a:rPr>
              <a:t>7 __________ </a:t>
            </a:r>
            <a:r>
              <a:rPr kumimoji="0" lang="en-GB" sz="2400" b="0" i="0" u="none" strike="noStrike" kern="0" cap="none" spc="0" normalizeH="0" baseline="0" noProof="0" dirty="0" err="1">
                <a:ln>
                  <a:noFill/>
                </a:ln>
                <a:effectLst/>
                <a:uLnTx/>
                <a:uFillTx/>
                <a:latin typeface="Century Gothic" panose="020F0302020204030204"/>
                <a:ea typeface="+mn-ea"/>
                <a:cs typeface="+mn-cs"/>
              </a:rPr>
              <a:t>Singen</a:t>
            </a:r>
            <a:endParaRPr kumimoji="0" lang="en-GB" sz="2400" b="0" i="0" u="none" strike="noStrike" kern="0" cap="none" spc="0" normalizeH="0" baseline="0" noProof="0" dirty="0">
              <a:ln>
                <a:noFill/>
              </a:ln>
              <a:effectLst/>
              <a:uLnTx/>
              <a:uFillTx/>
              <a:latin typeface="Century Gothic" panose="020F0302020204030204"/>
              <a:ea typeface="+mn-ea"/>
              <a:cs typeface="+mn-cs"/>
            </a:endParaRPr>
          </a:p>
        </p:txBody>
      </p:sp>
      <p:graphicFrame>
        <p:nvGraphicFramePr>
          <p:cNvPr id="12" name="Table 15">
            <a:extLst>
              <a:ext uri="{FF2B5EF4-FFF2-40B4-BE49-F238E27FC236}">
                <a16:creationId xmlns:a16="http://schemas.microsoft.com/office/drawing/2014/main" id="{D2E6C56B-7661-45BC-8E97-43E9E8FBFA12}"/>
              </a:ext>
            </a:extLst>
          </p:cNvPr>
          <p:cNvGraphicFramePr>
            <a:graphicFrameLocks noGrp="1"/>
          </p:cNvGraphicFramePr>
          <p:nvPr>
            <p:extLst>
              <p:ext uri="{D42A27DB-BD31-4B8C-83A1-F6EECF244321}">
                <p14:modId xmlns:p14="http://schemas.microsoft.com/office/powerpoint/2010/main" val="3582018048"/>
              </p:ext>
            </p:extLst>
          </p:nvPr>
        </p:nvGraphicFramePr>
        <p:xfrm>
          <a:off x="428051" y="5329296"/>
          <a:ext cx="11384195" cy="914400"/>
        </p:xfrm>
        <a:graphic>
          <a:graphicData uri="http://schemas.openxmlformats.org/drawingml/2006/table">
            <a:tbl>
              <a:tblPr firstRow="1" bandRow="1"/>
              <a:tblGrid>
                <a:gridCol w="2276839">
                  <a:extLst>
                    <a:ext uri="{9D8B030D-6E8A-4147-A177-3AD203B41FA5}">
                      <a16:colId xmlns:a16="http://schemas.microsoft.com/office/drawing/2014/main" val="4110578519"/>
                    </a:ext>
                  </a:extLst>
                </a:gridCol>
                <a:gridCol w="2276839">
                  <a:extLst>
                    <a:ext uri="{9D8B030D-6E8A-4147-A177-3AD203B41FA5}">
                      <a16:colId xmlns:a16="http://schemas.microsoft.com/office/drawing/2014/main" val="1668098643"/>
                    </a:ext>
                  </a:extLst>
                </a:gridCol>
                <a:gridCol w="2276839">
                  <a:extLst>
                    <a:ext uri="{9D8B030D-6E8A-4147-A177-3AD203B41FA5}">
                      <a16:colId xmlns:a16="http://schemas.microsoft.com/office/drawing/2014/main" val="2059684137"/>
                    </a:ext>
                  </a:extLst>
                </a:gridCol>
                <a:gridCol w="2276839">
                  <a:extLst>
                    <a:ext uri="{9D8B030D-6E8A-4147-A177-3AD203B41FA5}">
                      <a16:colId xmlns:a16="http://schemas.microsoft.com/office/drawing/2014/main" val="2152834217"/>
                    </a:ext>
                  </a:extLst>
                </a:gridCol>
                <a:gridCol w="2276839">
                  <a:extLst>
                    <a:ext uri="{9D8B030D-6E8A-4147-A177-3AD203B41FA5}">
                      <a16:colId xmlns:a16="http://schemas.microsoft.com/office/drawing/2014/main" val="2966532692"/>
                    </a:ext>
                  </a:extLst>
                </a:gridCol>
              </a:tblGrid>
              <a:tr h="43831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dirty="0" err="1">
                          <a:solidFill>
                            <a:schemeClr val="tx1"/>
                          </a:solidFill>
                        </a:rPr>
                        <a:t>interessant</a:t>
                      </a:r>
                      <a:endParaRPr lang="en-GB" sz="2400" dirty="0">
                        <a:solidFill>
                          <a:schemeClr val="tx1"/>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dirty="0" err="1">
                          <a:solidFill>
                            <a:schemeClr val="tx1"/>
                          </a:solidFill>
                        </a:rPr>
                        <a:t>ruhig</a:t>
                      </a:r>
                      <a:endParaRPr lang="en-GB" sz="2400" dirty="0">
                        <a:solidFill>
                          <a:schemeClr val="tx1"/>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dirty="0">
                          <a:solidFill>
                            <a:schemeClr val="tx1"/>
                          </a:solidFill>
                        </a:rPr>
                        <a:t>warm</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dirty="0">
                          <a:solidFill>
                            <a:schemeClr val="tx1"/>
                          </a:solidFill>
                        </a:rPr>
                        <a:t>neu</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dirty="0" err="1">
                          <a:solidFill>
                            <a:schemeClr val="tx1"/>
                          </a:solidFill>
                        </a:rPr>
                        <a:t>lecker</a:t>
                      </a:r>
                      <a:endParaRPr lang="en-GB" sz="2400" dirty="0">
                        <a:solidFill>
                          <a:schemeClr val="tx1"/>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18640702"/>
                  </a:ext>
                </a:extLst>
              </a:tr>
              <a:tr h="43831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dirty="0" err="1">
                          <a:solidFill>
                            <a:schemeClr val="tx1"/>
                          </a:solidFill>
                        </a:rPr>
                        <a:t>glücklich</a:t>
                      </a:r>
                      <a:endParaRPr lang="en-GB" sz="2400" dirty="0">
                        <a:solidFill>
                          <a:schemeClr val="tx1"/>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dirty="0" err="1">
                          <a:solidFill>
                            <a:schemeClr val="tx1"/>
                          </a:solidFill>
                        </a:rPr>
                        <a:t>angenehm</a:t>
                      </a:r>
                      <a:endParaRPr lang="en-GB" sz="2400" dirty="0">
                        <a:solidFill>
                          <a:schemeClr val="tx1"/>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dirty="0" err="1">
                          <a:solidFill>
                            <a:schemeClr val="tx1"/>
                          </a:solidFill>
                        </a:rPr>
                        <a:t>gesund</a:t>
                      </a:r>
                      <a:endParaRPr lang="en-GB" sz="2400" dirty="0">
                        <a:solidFill>
                          <a:schemeClr val="tx1"/>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dirty="0" err="1">
                          <a:solidFill>
                            <a:schemeClr val="tx1"/>
                          </a:solidFill>
                        </a:rPr>
                        <a:t>praktisch</a:t>
                      </a:r>
                      <a:endParaRPr lang="en-GB" sz="2400" dirty="0">
                        <a:solidFill>
                          <a:schemeClr val="tx1"/>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400" dirty="0" err="1">
                          <a:solidFill>
                            <a:schemeClr val="tx1"/>
                          </a:solidFill>
                        </a:rPr>
                        <a:t>lustig</a:t>
                      </a:r>
                      <a:endParaRPr lang="en-GB" sz="2400" dirty="0">
                        <a:solidFill>
                          <a:schemeClr val="tx1"/>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30952317"/>
                  </a:ext>
                </a:extLst>
              </a:tr>
            </a:tbl>
          </a:graphicData>
        </a:graphic>
      </p:graphicFrame>
      <p:sp>
        <p:nvSpPr>
          <p:cNvPr id="13" name="Rectangle: Rounded Corners 12">
            <a:extLst>
              <a:ext uri="{FF2B5EF4-FFF2-40B4-BE49-F238E27FC236}">
                <a16:creationId xmlns:a16="http://schemas.microsoft.com/office/drawing/2014/main" id="{8924D34B-ED7F-4F07-B7A6-4AA246DC3E42}"/>
              </a:ext>
            </a:extLst>
          </p:cNvPr>
          <p:cNvSpPr/>
          <p:nvPr/>
        </p:nvSpPr>
        <p:spPr>
          <a:xfrm>
            <a:off x="6747871" y="4280412"/>
            <a:ext cx="3968663" cy="629586"/>
          </a:xfrm>
          <a:prstGeom prst="roundRect">
            <a:avLst/>
          </a:prstGeom>
          <a:solidFill>
            <a:srgbClr val="FFF4E7"/>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Century Gothic" panose="020F0302020204030204"/>
                <a:ea typeface="+mn-ea"/>
                <a:cs typeface="+mn-cs"/>
              </a:rPr>
              <a:t>8 __________ Essen</a:t>
            </a:r>
          </a:p>
        </p:txBody>
      </p:sp>
      <p:sp>
        <p:nvSpPr>
          <p:cNvPr id="14" name="Speech Bubble: Rectangle with Corners Rounded 13">
            <a:extLst>
              <a:ext uri="{FF2B5EF4-FFF2-40B4-BE49-F238E27FC236}">
                <a16:creationId xmlns:a16="http://schemas.microsoft.com/office/drawing/2014/main" id="{F5A38BC8-0DDA-4D4E-845D-480D91FB10D9}"/>
              </a:ext>
            </a:extLst>
          </p:cNvPr>
          <p:cNvSpPr/>
          <p:nvPr/>
        </p:nvSpPr>
        <p:spPr>
          <a:xfrm>
            <a:off x="4454928" y="116746"/>
            <a:ext cx="5586305" cy="1720113"/>
          </a:xfrm>
          <a:prstGeom prst="wedgeRoundRectCallout">
            <a:avLst>
              <a:gd name="adj1" fmla="val -89143"/>
              <a:gd name="adj2" fmla="val 72723"/>
              <a:gd name="adj3" fmla="val 16667"/>
            </a:avLst>
          </a:prstGeom>
          <a:solidFill>
            <a:schemeClr val="accent4">
              <a:lumMod val="20000"/>
              <a:lumOff val="80000"/>
            </a:schemeClr>
          </a:solidFill>
          <a:ln w="127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latin typeface="Century Gothic" panose="020F0302020204030204"/>
                <a:ea typeface="+mn-ea"/>
                <a:cs typeface="+mn-cs"/>
              </a:rPr>
              <a:t>Note: </a:t>
            </a:r>
            <a:r>
              <a:rPr kumimoji="0" lang="en-US" sz="2200" b="0" i="0" u="none" strike="noStrike" kern="0" cap="none" spc="0" normalizeH="0" baseline="0" noProof="0" dirty="0">
                <a:ln>
                  <a:noFill/>
                </a:ln>
                <a:effectLst/>
                <a:uLnTx/>
                <a:uFillTx/>
                <a:latin typeface="Century Gothic" panose="020F0302020204030204"/>
                <a:ea typeface="+mn-ea"/>
                <a:cs typeface="+mn-cs"/>
              </a:rPr>
              <a:t>When nouns are used </a:t>
            </a:r>
            <a:r>
              <a:rPr kumimoji="0" lang="en-US" sz="2200" b="0" i="0" u="sng" strike="noStrike" kern="0" cap="none" spc="0" normalizeH="0" baseline="0" noProof="0" dirty="0">
                <a:ln>
                  <a:noFill/>
                </a:ln>
                <a:effectLst/>
                <a:uLnTx/>
                <a:uFillTx/>
                <a:latin typeface="Century Gothic" panose="020F0302020204030204"/>
                <a:ea typeface="+mn-ea"/>
                <a:cs typeface="+mn-cs"/>
              </a:rPr>
              <a:t>without</a:t>
            </a:r>
            <a:r>
              <a:rPr kumimoji="0" lang="en-US" sz="2200" b="0" i="0" u="none" strike="noStrike" kern="0" cap="none" spc="0" normalizeH="0" baseline="0" noProof="0" dirty="0">
                <a:ln>
                  <a:noFill/>
                </a:ln>
                <a:effectLst/>
                <a:uLnTx/>
                <a:uFillTx/>
                <a:latin typeface="Century Gothic" panose="020F0302020204030204"/>
                <a:ea typeface="+mn-ea"/>
                <a:cs typeface="+mn-cs"/>
              </a:rPr>
              <a:t> an article, the adjective ending is the same as for the indefinite article:</a:t>
            </a:r>
            <a:br>
              <a:rPr kumimoji="0" lang="en-US" sz="2200" b="0" i="0" u="none" strike="noStrike" kern="0" cap="none" spc="0" normalizeH="0" baseline="0" noProof="0" dirty="0">
                <a:ln>
                  <a:noFill/>
                </a:ln>
                <a:effectLst/>
                <a:uLnTx/>
                <a:uFillTx/>
                <a:latin typeface="Century Gothic" panose="020F0302020204030204"/>
                <a:ea typeface="+mn-ea"/>
                <a:cs typeface="+mn-cs"/>
              </a:rPr>
            </a:br>
            <a:r>
              <a:rPr kumimoji="0" lang="en-US" sz="2200" b="0" i="0" u="none" strike="noStrike" kern="0" cap="none" spc="0" normalizeH="0" baseline="0" noProof="0" dirty="0" err="1">
                <a:ln>
                  <a:noFill/>
                </a:ln>
                <a:effectLst/>
                <a:uLnTx/>
                <a:uFillTx/>
                <a:latin typeface="Century Gothic" panose="020F0302020204030204"/>
                <a:ea typeface="+mn-ea"/>
                <a:cs typeface="+mn-cs"/>
              </a:rPr>
              <a:t>e.g</a:t>
            </a:r>
            <a:r>
              <a:rPr kumimoji="0" lang="en-US" sz="2200" b="0" i="0" u="none" strike="noStrike" kern="0" cap="none" spc="0" normalizeH="0" baseline="0" noProof="0" dirty="0">
                <a:ln>
                  <a:noFill/>
                </a:ln>
                <a:effectLst/>
                <a:uLnTx/>
                <a:uFillTx/>
                <a:latin typeface="Century Gothic" panose="020F0302020204030204"/>
                <a:ea typeface="+mn-ea"/>
                <a:cs typeface="+mn-cs"/>
              </a:rPr>
              <a:t> </a:t>
            </a:r>
            <a:r>
              <a:rPr kumimoji="0" lang="en-US" sz="2200" b="0" i="0" u="none" strike="noStrike" kern="0" cap="none" spc="0" normalizeH="0" baseline="0" noProof="0" dirty="0" err="1">
                <a:ln>
                  <a:noFill/>
                </a:ln>
                <a:effectLst/>
                <a:uLnTx/>
                <a:uFillTx/>
                <a:latin typeface="Century Gothic" panose="020F0302020204030204"/>
                <a:ea typeface="+mn-ea"/>
                <a:cs typeface="+mn-cs"/>
              </a:rPr>
              <a:t>kalt</a:t>
            </a:r>
            <a:r>
              <a:rPr kumimoji="0" lang="en-US" sz="2200" b="1" i="0" u="none" strike="noStrike" kern="0" cap="none" spc="0" normalizeH="0" baseline="0" noProof="0" dirty="0" err="1">
                <a:ln>
                  <a:noFill/>
                </a:ln>
                <a:effectLst/>
                <a:uLnTx/>
                <a:uFillTx/>
                <a:latin typeface="Century Gothic" panose="020F0302020204030204"/>
                <a:ea typeface="+mn-ea"/>
                <a:cs typeface="+mn-cs"/>
              </a:rPr>
              <a:t>es</a:t>
            </a:r>
            <a:r>
              <a:rPr kumimoji="0" lang="en-US" sz="2200" b="1" i="0" u="none" strike="noStrike" kern="0" cap="none" spc="0" normalizeH="0" baseline="0" noProof="0" dirty="0">
                <a:ln>
                  <a:noFill/>
                </a:ln>
                <a:effectLst/>
                <a:uLnTx/>
                <a:uFillTx/>
                <a:latin typeface="Century Gothic" panose="020F0302020204030204"/>
                <a:ea typeface="+mn-ea"/>
                <a:cs typeface="+mn-cs"/>
              </a:rPr>
              <a:t> </a:t>
            </a:r>
            <a:r>
              <a:rPr kumimoji="0" lang="en-US" sz="2200" b="0" i="0" u="none" strike="noStrike" kern="0" cap="none" spc="0" normalizeH="0" baseline="0" noProof="0" dirty="0" err="1">
                <a:ln>
                  <a:noFill/>
                </a:ln>
                <a:effectLst/>
                <a:uLnTx/>
                <a:uFillTx/>
                <a:latin typeface="Century Gothic" panose="020F0302020204030204"/>
                <a:ea typeface="+mn-ea"/>
                <a:cs typeface="+mn-cs"/>
              </a:rPr>
              <a:t>Duschen</a:t>
            </a:r>
            <a:endParaRPr kumimoji="0" lang="en-US" sz="2200" b="0" i="0" u="none" strike="noStrike" kern="0" cap="none" spc="0" normalizeH="0" baseline="0" noProof="0" dirty="0">
              <a:ln>
                <a:noFill/>
              </a:ln>
              <a:effectLst/>
              <a:uLnTx/>
              <a:uFillTx/>
              <a:latin typeface="Century Gothic" panose="020F0302020204030204"/>
              <a:ea typeface="+mn-ea"/>
              <a:cs typeface="+mn-cs"/>
            </a:endParaRPr>
          </a:p>
        </p:txBody>
      </p:sp>
      <p:sp>
        <p:nvSpPr>
          <p:cNvPr id="15" name="Rounded Rectangle 11">
            <a:extLst>
              <a:ext uri="{FF2B5EF4-FFF2-40B4-BE49-F238E27FC236}">
                <a16:creationId xmlns:a16="http://schemas.microsoft.com/office/drawing/2014/main" id="{9F80D44E-C2E3-4729-943F-686F12942F18}"/>
              </a:ext>
            </a:extLst>
          </p:cNvPr>
          <p:cNvSpPr/>
          <p:nvPr/>
        </p:nvSpPr>
        <p:spPr>
          <a:xfrm>
            <a:off x="10310192" y="247046"/>
            <a:ext cx="1647136" cy="400919"/>
          </a:xfrm>
          <a:prstGeom prst="roundRect">
            <a:avLst/>
          </a:prstGeom>
          <a:solidFill>
            <a:schemeClr val="accent4">
              <a:lumMod val="75000"/>
            </a:schemeClr>
          </a:solidFill>
          <a:ln w="12700" cap="flat" cmpd="sng" algn="ctr">
            <a:solidFill>
              <a:schemeClr val="accent4">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525050"/>
                </a:solidFill>
                <a:effectLst/>
                <a:uLnTx/>
                <a:uFillTx/>
                <a:latin typeface="Century Gothic" panose="020F0302020204030204"/>
                <a:ea typeface="+mn-ea"/>
                <a:cs typeface="+mn-cs"/>
              </a:rPr>
              <a:t>schreiben</a:t>
            </a:r>
            <a:endPar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05072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F7C77-15F7-46BD-86B1-7C45D34D246D}"/>
              </a:ext>
            </a:extLst>
          </p:cNvPr>
          <p:cNvSpPr>
            <a:spLocks noGrp="1"/>
          </p:cNvSpPr>
          <p:nvPr>
            <p:ph type="title"/>
          </p:nvPr>
        </p:nvSpPr>
        <p:spPr>
          <a:xfrm>
            <a:off x="0" y="213557"/>
            <a:ext cx="2128058" cy="647577"/>
          </a:xfrm>
        </p:spPr>
        <p:txBody>
          <a:bodyPr>
            <a:normAutofit/>
          </a:bodyPr>
          <a:lstStyle/>
          <a:p>
            <a:r>
              <a:rPr lang="en-GB" sz="2800" dirty="0" err="1"/>
              <a:t>Optionen</a:t>
            </a:r>
            <a:endParaRPr lang="en-GB" sz="2800" dirty="0"/>
          </a:p>
        </p:txBody>
      </p:sp>
      <p:sp>
        <p:nvSpPr>
          <p:cNvPr id="4" name="Rounded Rectangle 11">
            <a:extLst>
              <a:ext uri="{FF2B5EF4-FFF2-40B4-BE49-F238E27FC236}">
                <a16:creationId xmlns:a16="http://schemas.microsoft.com/office/drawing/2014/main" id="{582DD8B7-524A-4107-843A-20AF294FF370}"/>
              </a:ext>
            </a:extLst>
          </p:cNvPr>
          <p:cNvSpPr/>
          <p:nvPr/>
        </p:nvSpPr>
        <p:spPr>
          <a:xfrm>
            <a:off x="9046658" y="130430"/>
            <a:ext cx="2979088" cy="400919"/>
          </a:xfrm>
          <a:prstGeom prst="roundRect">
            <a:avLst/>
          </a:prstGeom>
          <a:solidFill>
            <a:schemeClr val="accent4">
              <a:lumMod val="75000"/>
            </a:schemeClr>
          </a:solidFill>
          <a:ln w="12700" cap="flat" cmpd="sng" algn="ctr">
            <a:solidFill>
              <a:schemeClr val="accent4">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525050"/>
                </a:solidFill>
                <a:effectLst/>
                <a:uLnTx/>
                <a:uFillTx/>
                <a:latin typeface="Century Gothic" panose="020F0302020204030204"/>
                <a:ea typeface="+mn-ea"/>
                <a:cs typeface="+mn-cs"/>
              </a:rPr>
              <a:t>schreiben</a:t>
            </a: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 / </a:t>
            </a:r>
            <a:r>
              <a:rPr kumimoji="0" lang="en-GB" sz="2000" b="1" i="0" u="none" strike="noStrike" kern="0" cap="none" spc="0" normalizeH="0" baseline="0" noProof="0" dirty="0" err="1">
                <a:ln>
                  <a:noFill/>
                </a:ln>
                <a:solidFill>
                  <a:srgbClr val="525050"/>
                </a:solidFill>
                <a:effectLst/>
                <a:uLnTx/>
                <a:uFillTx/>
                <a:latin typeface="Century Gothic" panose="020F0302020204030204"/>
                <a:ea typeface="+mn-ea"/>
                <a:cs typeface="+mn-cs"/>
              </a:rPr>
              <a:t>sprechen</a:t>
            </a:r>
            <a:endPar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C7B8F813-1CCF-40B6-9850-B64FE30E5A32}"/>
              </a:ext>
            </a:extLst>
          </p:cNvPr>
          <p:cNvSpPr txBox="1"/>
          <p:nvPr/>
        </p:nvSpPr>
        <p:spPr>
          <a:xfrm>
            <a:off x="125327" y="930717"/>
            <a:ext cx="118320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rPr>
              <a:t>Option 1</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Schreib</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eine</a:t>
            </a:r>
            <a:r>
              <a:rPr kumimoji="0" lang="en-US" sz="2400" b="0" i="0" u="none" strike="noStrike" kern="0" cap="none" spc="0" normalizeH="0" baseline="0" noProof="0" dirty="0">
                <a:ln>
                  <a:noFill/>
                </a:ln>
                <a:effectLst/>
                <a:uLnTx/>
                <a:uFillTx/>
              </a:rPr>
              <a:t> Adaption. </a:t>
            </a:r>
            <a:r>
              <a:rPr kumimoji="0" lang="en-US" sz="2400" b="0" i="0" u="none" strike="noStrike" kern="0" cap="none" spc="0" normalizeH="0" baseline="0" noProof="0" dirty="0" err="1">
                <a:ln>
                  <a:noFill/>
                </a:ln>
                <a:effectLst/>
                <a:uLnTx/>
                <a:uFillTx/>
              </a:rPr>
              <a:t>Schreib</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Adjektive</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für</a:t>
            </a:r>
            <a:r>
              <a:rPr kumimoji="0" lang="en-US" sz="2400" b="0" i="0" u="none" strike="noStrike" kern="0" cap="none" spc="0" normalizeH="0" baseline="0" noProof="0" dirty="0">
                <a:ln>
                  <a:noFill/>
                </a:ln>
                <a:effectLst/>
                <a:uLnTx/>
                <a:uFillTx/>
              </a:rPr>
              <a:t> das </a:t>
            </a:r>
            <a:r>
              <a:rPr kumimoji="0" lang="en-US" sz="2400" b="0" i="0" u="none" strike="noStrike" kern="0" cap="none" spc="0" normalizeH="0" baseline="0" noProof="0" dirty="0" err="1">
                <a:ln>
                  <a:noFill/>
                </a:ln>
                <a:effectLst/>
                <a:uLnTx/>
                <a:uFillTx/>
              </a:rPr>
              <a:t>Gedicht</a:t>
            </a:r>
            <a:r>
              <a:rPr kumimoji="0" lang="en-US" sz="2400" b="0" i="0" u="none" strike="noStrike" kern="0" cap="none" spc="0" normalizeH="0" baseline="0" noProof="0" dirty="0">
                <a:ln>
                  <a:noFill/>
                </a:ln>
                <a:effectLst/>
                <a:uLnTx/>
                <a:uFillTx/>
              </a:rPr>
              <a:t>.</a:t>
            </a:r>
          </a:p>
        </p:txBody>
      </p:sp>
      <p:sp>
        <p:nvSpPr>
          <p:cNvPr id="6" name="TextBox 5">
            <a:extLst>
              <a:ext uri="{FF2B5EF4-FFF2-40B4-BE49-F238E27FC236}">
                <a16:creationId xmlns:a16="http://schemas.microsoft.com/office/drawing/2014/main" id="{910ECD38-7146-4712-BBB6-7606E5D19366}"/>
              </a:ext>
            </a:extLst>
          </p:cNvPr>
          <p:cNvSpPr txBox="1"/>
          <p:nvPr/>
        </p:nvSpPr>
        <p:spPr>
          <a:xfrm>
            <a:off x="125327" y="1411886"/>
            <a:ext cx="1039523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rPr>
              <a:t>Option 2</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Schreib</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dein</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Gedicht</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Vergnügungen</a:t>
            </a:r>
            <a:r>
              <a:rPr kumimoji="0" lang="en-US" sz="2400" b="0" i="0" u="none" strike="noStrike" kern="0" cap="none" spc="0" normalizeH="0" baseline="0" noProof="0" dirty="0">
                <a:ln>
                  <a:noFill/>
                </a:ln>
                <a:effectLst/>
                <a:uLnTx/>
                <a:uFillTx/>
              </a:rPr>
              <a:t>’.</a:t>
            </a:r>
          </a:p>
        </p:txBody>
      </p:sp>
      <p:sp>
        <p:nvSpPr>
          <p:cNvPr id="7" name="Rectangle 6">
            <a:extLst>
              <a:ext uri="{FF2B5EF4-FFF2-40B4-BE49-F238E27FC236}">
                <a16:creationId xmlns:a16="http://schemas.microsoft.com/office/drawing/2014/main" id="{AC58CB75-5D43-4EAE-97FC-35E3154B3308}"/>
              </a:ext>
            </a:extLst>
          </p:cNvPr>
          <p:cNvSpPr/>
          <p:nvPr/>
        </p:nvSpPr>
        <p:spPr>
          <a:xfrm>
            <a:off x="2689686" y="1893055"/>
            <a:ext cx="6096000" cy="4524315"/>
          </a:xfrm>
          <a:prstGeom prst="rect">
            <a:avLst/>
          </a:prstGeom>
          <a:no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rPr>
              <a:t>Der </a:t>
            </a:r>
            <a:r>
              <a:rPr kumimoji="0" lang="en-GB" sz="1800" b="0" i="0" u="none" strike="noStrike" kern="0" cap="none" spc="0" normalizeH="0" baseline="0" noProof="0" dirty="0" err="1">
                <a:ln>
                  <a:noFill/>
                </a:ln>
                <a:effectLst/>
                <a:uLnTx/>
                <a:uFillTx/>
              </a:rPr>
              <a:t>erste</a:t>
            </a:r>
            <a:r>
              <a:rPr kumimoji="0" lang="en-GB" sz="1800" b="0" i="0" u="none" strike="noStrike" kern="0" cap="none" spc="0" normalizeH="0" baseline="0" noProof="0" dirty="0">
                <a:ln>
                  <a:noFill/>
                </a:ln>
                <a:effectLst/>
                <a:uLnTx/>
                <a:uFillTx/>
              </a:rPr>
              <a:t> </a:t>
            </a:r>
            <a:r>
              <a:rPr kumimoji="0" lang="en-GB" sz="1800" b="0" i="0" u="none" strike="noStrike" kern="0" cap="none" spc="0" normalizeH="0" baseline="0" noProof="0" dirty="0" err="1">
                <a:ln>
                  <a:noFill/>
                </a:ln>
                <a:effectLst/>
                <a:uLnTx/>
                <a:uFillTx/>
              </a:rPr>
              <a:t>Blick</a:t>
            </a:r>
            <a:r>
              <a:rPr kumimoji="0" lang="en-GB" sz="1800" b="0" i="0" u="none" strike="noStrike" kern="0" cap="none" spc="0" normalizeH="0" baseline="0" noProof="0" dirty="0">
                <a:ln>
                  <a:noFill/>
                </a:ln>
                <a:effectLst/>
                <a:uLnTx/>
                <a:uFillTx/>
              </a:rPr>
              <a:t> </a:t>
            </a:r>
            <a:r>
              <a:rPr kumimoji="0" lang="en-GB" sz="1800" b="0" i="0" u="none" strike="noStrike" kern="0" cap="none" spc="0" normalizeH="0" baseline="0" noProof="0" dirty="0" err="1">
                <a:ln>
                  <a:noFill/>
                </a:ln>
                <a:effectLst/>
                <a:uLnTx/>
                <a:uFillTx/>
              </a:rPr>
              <a:t>aus</a:t>
            </a:r>
            <a:r>
              <a:rPr kumimoji="0" lang="en-GB" sz="1800" b="0" i="0" u="none" strike="noStrike" kern="0" cap="none" spc="0" normalizeH="0" baseline="0" noProof="0" dirty="0">
                <a:ln>
                  <a:noFill/>
                </a:ln>
                <a:effectLst/>
                <a:uLnTx/>
                <a:uFillTx/>
              </a:rPr>
              <a:t> </a:t>
            </a:r>
            <a:r>
              <a:rPr kumimoji="0" lang="en-GB" sz="1800" b="0" i="0" u="none" strike="noStrike" kern="0" cap="none" spc="0" normalizeH="0" baseline="0" noProof="0" dirty="0" err="1">
                <a:ln>
                  <a:noFill/>
                </a:ln>
                <a:effectLst/>
                <a:uLnTx/>
                <a:uFillTx/>
              </a:rPr>
              <a:t>dem</a:t>
            </a:r>
            <a:r>
              <a:rPr kumimoji="0" lang="en-GB" sz="1800" b="0" i="0" u="none" strike="noStrike" kern="0" cap="none" spc="0" normalizeH="0" baseline="0" noProof="0" dirty="0">
                <a:ln>
                  <a:noFill/>
                </a:ln>
                <a:effectLst/>
                <a:uLnTx/>
                <a:uFillTx/>
              </a:rPr>
              <a:t> Fenster am Morgen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rPr>
              <a:t>Das </a:t>
            </a:r>
            <a:r>
              <a:rPr kumimoji="0" lang="en-GB" sz="1800" b="0" i="0" u="none" strike="noStrike" kern="0" cap="none" spc="0" normalizeH="0" baseline="0" noProof="0" dirty="0" err="1">
                <a:ln>
                  <a:noFill/>
                </a:ln>
                <a:effectLst/>
                <a:uLnTx/>
                <a:uFillTx/>
              </a:rPr>
              <a:t>wiedergefundene</a:t>
            </a:r>
            <a:r>
              <a:rPr kumimoji="0" lang="en-GB" sz="1800" b="0" i="0" u="none" strike="noStrike" kern="0" cap="none" spc="0" normalizeH="0" baseline="0" noProof="0" dirty="0">
                <a:ln>
                  <a:noFill/>
                </a:ln>
                <a:effectLst/>
                <a:uLnTx/>
                <a:uFillTx/>
              </a:rPr>
              <a:t> </a:t>
            </a:r>
            <a:r>
              <a:rPr kumimoji="0" lang="en-GB" sz="1800" b="0" i="0" u="none" strike="noStrike" kern="0" cap="none" spc="0" normalizeH="0" baseline="0" noProof="0" dirty="0" err="1">
                <a:ln>
                  <a:noFill/>
                </a:ln>
                <a:effectLst/>
                <a:uLnTx/>
                <a:uFillTx/>
              </a:rPr>
              <a:t>alte</a:t>
            </a:r>
            <a:r>
              <a:rPr kumimoji="0" lang="en-GB" sz="1800" b="0" i="0" u="none" strike="noStrike" kern="0" cap="none" spc="0" normalizeH="0" baseline="0" noProof="0" dirty="0">
                <a:ln>
                  <a:noFill/>
                </a:ln>
                <a:effectLst/>
                <a:uLnTx/>
                <a:uFillTx/>
              </a:rPr>
              <a:t> Buch</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effectLst/>
                <a:uLnTx/>
                <a:uFillTx/>
              </a:rPr>
              <a:t>Begeisterte</a:t>
            </a:r>
            <a:r>
              <a:rPr kumimoji="0" lang="en-GB" sz="1800" b="0" i="0" u="none" strike="noStrike" kern="0" cap="none" spc="0" normalizeH="0" baseline="0" noProof="0" dirty="0">
                <a:ln>
                  <a:noFill/>
                </a:ln>
                <a:effectLst/>
                <a:uLnTx/>
                <a:uFillTx/>
              </a:rPr>
              <a:t> </a:t>
            </a:r>
            <a:r>
              <a:rPr kumimoji="0" lang="en-GB" sz="1800" b="0" i="0" u="none" strike="noStrike" kern="0" cap="none" spc="0" normalizeH="0" baseline="0" noProof="0" dirty="0" err="1">
                <a:ln>
                  <a:noFill/>
                </a:ln>
                <a:effectLst/>
                <a:uLnTx/>
                <a:uFillTx/>
              </a:rPr>
              <a:t>Gesichter</a:t>
            </a:r>
            <a:endParaRPr kumimoji="0" lang="en-GB" sz="18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rPr>
              <a:t>Schnee, der </a:t>
            </a:r>
            <a:r>
              <a:rPr kumimoji="0" lang="en-GB" sz="1800" b="0" i="0" u="none" strike="noStrike" kern="0" cap="none" spc="0" normalizeH="0" baseline="0" noProof="0" dirty="0" err="1">
                <a:ln>
                  <a:noFill/>
                </a:ln>
                <a:effectLst/>
                <a:uLnTx/>
                <a:uFillTx/>
              </a:rPr>
              <a:t>Wechsel</a:t>
            </a:r>
            <a:r>
              <a:rPr kumimoji="0" lang="en-GB" sz="1800" b="0" i="0" u="none" strike="noStrike" kern="0" cap="none" spc="0" normalizeH="0" baseline="0" noProof="0" dirty="0">
                <a:ln>
                  <a:noFill/>
                </a:ln>
                <a:effectLst/>
                <a:uLnTx/>
                <a:uFillTx/>
              </a:rPr>
              <a:t> der Jahreszeiten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rPr>
              <a:t>Die Zeitung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rPr>
              <a:t>Der Hund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rPr>
              <a:t>Die </a:t>
            </a:r>
            <a:r>
              <a:rPr kumimoji="0" lang="en-GB" sz="1800" b="0" i="0" u="none" strike="noStrike" kern="0" cap="none" spc="0" normalizeH="0" baseline="0" noProof="0" dirty="0" err="1">
                <a:ln>
                  <a:noFill/>
                </a:ln>
                <a:effectLst/>
                <a:uLnTx/>
                <a:uFillTx/>
              </a:rPr>
              <a:t>Dialektik</a:t>
            </a:r>
            <a:endParaRPr kumimoji="0" lang="en-GB" sz="18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effectLst/>
                <a:uLnTx/>
                <a:uFillTx/>
              </a:rPr>
              <a:t>Duschen</a:t>
            </a:r>
            <a:r>
              <a:rPr kumimoji="0" lang="en-GB" sz="1800" b="0" i="0" u="none" strike="noStrike" kern="0" cap="none" spc="0" normalizeH="0" baseline="0" noProof="0" dirty="0">
                <a:ln>
                  <a:noFill/>
                </a:ln>
                <a:effectLst/>
                <a:uLnTx/>
                <a:uFillTx/>
              </a:rPr>
              <a:t>, </a:t>
            </a:r>
            <a:r>
              <a:rPr kumimoji="0" lang="en-GB" sz="1800" b="0" i="0" u="none" strike="noStrike" kern="0" cap="none" spc="0" normalizeH="0" baseline="0" noProof="0" dirty="0" err="1">
                <a:ln>
                  <a:noFill/>
                </a:ln>
                <a:effectLst/>
                <a:uLnTx/>
                <a:uFillTx/>
              </a:rPr>
              <a:t>Schwimmen</a:t>
            </a:r>
            <a:endParaRPr kumimoji="0" lang="en-GB" sz="18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rPr>
              <a:t>Alte </a:t>
            </a:r>
            <a:r>
              <a:rPr kumimoji="0" lang="en-GB" sz="1800" b="0" i="0" u="none" strike="noStrike" kern="0" cap="none" spc="0" normalizeH="0" baseline="0" noProof="0" dirty="0" err="1">
                <a:ln>
                  <a:noFill/>
                </a:ln>
                <a:effectLst/>
                <a:uLnTx/>
                <a:uFillTx/>
              </a:rPr>
              <a:t>Musik</a:t>
            </a:r>
            <a:endParaRPr kumimoji="0" lang="en-GB" sz="18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effectLst/>
                <a:uLnTx/>
                <a:uFillTx/>
              </a:rPr>
              <a:t>Bequeme</a:t>
            </a:r>
            <a:r>
              <a:rPr kumimoji="0" lang="en-GB" sz="1800" b="0" i="0" u="none" strike="noStrike" kern="0" cap="none" spc="0" normalizeH="0" baseline="0" noProof="0" dirty="0">
                <a:ln>
                  <a:noFill/>
                </a:ln>
                <a:effectLst/>
                <a:uLnTx/>
                <a:uFillTx/>
              </a:rPr>
              <a:t> </a:t>
            </a:r>
            <a:r>
              <a:rPr kumimoji="0" lang="en-GB" sz="1800" b="0" i="0" u="none" strike="noStrike" kern="0" cap="none" spc="0" normalizeH="0" baseline="0" noProof="0" dirty="0" err="1">
                <a:ln>
                  <a:noFill/>
                </a:ln>
                <a:effectLst/>
                <a:uLnTx/>
                <a:uFillTx/>
              </a:rPr>
              <a:t>Schuhe</a:t>
            </a:r>
            <a:endParaRPr kumimoji="0" lang="en-GB" sz="18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effectLst/>
                <a:uLnTx/>
                <a:uFillTx/>
              </a:rPr>
              <a:t>Begreifen</a:t>
            </a:r>
            <a:endParaRPr kumimoji="0" lang="en-GB" sz="18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rPr>
              <a:t>Neue </a:t>
            </a:r>
            <a:r>
              <a:rPr kumimoji="0" lang="en-GB" sz="1800" b="0" i="0" u="none" strike="noStrike" kern="0" cap="none" spc="0" normalizeH="0" baseline="0" noProof="0" dirty="0" err="1">
                <a:ln>
                  <a:noFill/>
                </a:ln>
                <a:effectLst/>
                <a:uLnTx/>
                <a:uFillTx/>
              </a:rPr>
              <a:t>Musik</a:t>
            </a:r>
            <a:endParaRPr kumimoji="0" lang="en-GB" sz="18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effectLst/>
                <a:uLnTx/>
                <a:uFillTx/>
              </a:rPr>
              <a:t>Schreiben</a:t>
            </a:r>
            <a:r>
              <a:rPr kumimoji="0" lang="en-GB" sz="1800" b="0" i="0" u="none" strike="noStrike" kern="0" cap="none" spc="0" normalizeH="0" baseline="0" noProof="0" dirty="0">
                <a:ln>
                  <a:noFill/>
                </a:ln>
                <a:effectLst/>
                <a:uLnTx/>
                <a:uFillTx/>
              </a:rPr>
              <a:t>, </a:t>
            </a:r>
            <a:r>
              <a:rPr kumimoji="0" lang="en-GB" sz="1800" b="0" i="0" u="none" strike="noStrike" kern="0" cap="none" spc="0" normalizeH="0" baseline="0" noProof="0" dirty="0" err="1">
                <a:ln>
                  <a:noFill/>
                </a:ln>
                <a:effectLst/>
                <a:uLnTx/>
                <a:uFillTx/>
              </a:rPr>
              <a:t>Pflanzen</a:t>
            </a:r>
            <a:endParaRPr kumimoji="0" lang="en-GB" sz="18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rPr>
              <a:t>Reisen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effectLst/>
                <a:uLnTx/>
                <a:uFillTx/>
              </a:rPr>
              <a:t>Singen</a:t>
            </a:r>
            <a:endParaRPr kumimoji="0" lang="en-GB" sz="18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rPr>
              <a:t>Freundlich sein.</a:t>
            </a:r>
          </a:p>
        </p:txBody>
      </p:sp>
      <p:pic>
        <p:nvPicPr>
          <p:cNvPr id="9" name="Picture 8" descr="A stone archway with a view of the water&#10;&#10;Description automatically generated with medium confidence">
            <a:extLst>
              <a:ext uri="{FF2B5EF4-FFF2-40B4-BE49-F238E27FC236}">
                <a16:creationId xmlns:a16="http://schemas.microsoft.com/office/drawing/2014/main" id="{E5800DFE-D5ED-4E39-881C-CCEA0CF26155}"/>
              </a:ext>
            </a:extLst>
          </p:cNvPr>
          <p:cNvPicPr>
            <a:picLocks noChangeAspect="1"/>
          </p:cNvPicPr>
          <p:nvPr/>
        </p:nvPicPr>
        <p:blipFill rotWithShape="1">
          <a:blip r:embed="rId3">
            <a:extLst>
              <a:ext uri="{28A0092B-C50C-407E-A947-70E740481C1C}">
                <a14:useLocalDpi xmlns:a14="http://schemas.microsoft.com/office/drawing/2010/main" val="0"/>
              </a:ext>
            </a:extLst>
          </a:blip>
          <a:srcRect l="35304" t="7552" r="5348" b="34028"/>
          <a:stretch/>
        </p:blipFill>
        <p:spPr>
          <a:xfrm>
            <a:off x="293425" y="1893055"/>
            <a:ext cx="1379912" cy="2375194"/>
          </a:xfrm>
          <a:prstGeom prst="rect">
            <a:avLst/>
          </a:prstGeom>
        </p:spPr>
      </p:pic>
      <p:pic>
        <p:nvPicPr>
          <p:cNvPr id="11" name="Graphic 10" descr="Brain in head with solid fill">
            <a:extLst>
              <a:ext uri="{FF2B5EF4-FFF2-40B4-BE49-F238E27FC236}">
                <a16:creationId xmlns:a16="http://schemas.microsoft.com/office/drawing/2014/main" id="{E67B2C7F-015D-4D2F-9294-E67275BB51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33042" y="4493797"/>
            <a:ext cx="914400" cy="914400"/>
          </a:xfrm>
          <a:prstGeom prst="rect">
            <a:avLst/>
          </a:prstGeom>
        </p:spPr>
      </p:pic>
      <p:pic>
        <p:nvPicPr>
          <p:cNvPr id="13" name="Picture 12" descr="A black and white book&#10;&#10;Description automatically generated">
            <a:extLst>
              <a:ext uri="{FF2B5EF4-FFF2-40B4-BE49-F238E27FC236}">
                <a16:creationId xmlns:a16="http://schemas.microsoft.com/office/drawing/2014/main" id="{AFF6C209-02D9-4C20-8EF4-E4B6366301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2022" y="1640855"/>
            <a:ext cx="930246" cy="638817"/>
          </a:xfrm>
          <a:prstGeom prst="rect">
            <a:avLst/>
          </a:prstGeom>
        </p:spPr>
      </p:pic>
      <p:pic>
        <p:nvPicPr>
          <p:cNvPr id="15" name="Picture 14" descr="A purple bird with a crown on a branch&#10;&#10;Description automatically generated">
            <a:extLst>
              <a:ext uri="{FF2B5EF4-FFF2-40B4-BE49-F238E27FC236}">
                <a16:creationId xmlns:a16="http://schemas.microsoft.com/office/drawing/2014/main" id="{966E9D63-0F9D-420A-B75E-F31847F779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7287" y="5307655"/>
            <a:ext cx="932438" cy="1025361"/>
          </a:xfrm>
          <a:prstGeom prst="rect">
            <a:avLst/>
          </a:prstGeom>
        </p:spPr>
      </p:pic>
      <p:pic>
        <p:nvPicPr>
          <p:cNvPr id="17" name="Picture 16" descr="A plant in a pot&#10;&#10;Description automatically generated">
            <a:extLst>
              <a:ext uri="{FF2B5EF4-FFF2-40B4-BE49-F238E27FC236}">
                <a16:creationId xmlns:a16="http://schemas.microsoft.com/office/drawing/2014/main" id="{A894A96A-29A3-4937-94C8-73841DCE28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43398" y="3948793"/>
            <a:ext cx="1232205" cy="1620989"/>
          </a:xfrm>
          <a:prstGeom prst="rect">
            <a:avLst/>
          </a:prstGeom>
        </p:spPr>
      </p:pic>
      <p:pic>
        <p:nvPicPr>
          <p:cNvPr id="19" name="Picture 18" descr="A blue and orange suitcases with stickers&#10;&#10;Description automatically generated">
            <a:extLst>
              <a:ext uri="{FF2B5EF4-FFF2-40B4-BE49-F238E27FC236}">
                <a16:creationId xmlns:a16="http://schemas.microsoft.com/office/drawing/2014/main" id="{C7D325C0-F327-4294-8C1B-97666FDEA4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94237" y="5524312"/>
            <a:ext cx="643889" cy="738511"/>
          </a:xfrm>
          <a:prstGeom prst="rect">
            <a:avLst/>
          </a:prstGeom>
        </p:spPr>
      </p:pic>
      <p:pic>
        <p:nvPicPr>
          <p:cNvPr id="21" name="Picture 20" descr="A black background with a black square&#10;&#10;Description automatically generated with medium confidence">
            <a:extLst>
              <a:ext uri="{FF2B5EF4-FFF2-40B4-BE49-F238E27FC236}">
                <a16:creationId xmlns:a16="http://schemas.microsoft.com/office/drawing/2014/main" id="{C8FE365C-2007-4544-BEE1-785B477D5B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89228" y="4946841"/>
            <a:ext cx="899950" cy="752302"/>
          </a:xfrm>
          <a:prstGeom prst="rect">
            <a:avLst/>
          </a:prstGeom>
        </p:spPr>
      </p:pic>
      <p:pic>
        <p:nvPicPr>
          <p:cNvPr id="23" name="Picture 22" descr="A pair of brown shoes&#10;&#10;Description automatically generated">
            <a:extLst>
              <a:ext uri="{FF2B5EF4-FFF2-40B4-BE49-F238E27FC236}">
                <a16:creationId xmlns:a16="http://schemas.microsoft.com/office/drawing/2014/main" id="{FAF7795B-FEB0-4A25-BDB7-C0A67283643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72535" y="4402216"/>
            <a:ext cx="844691" cy="752303"/>
          </a:xfrm>
          <a:prstGeom prst="rect">
            <a:avLst/>
          </a:prstGeom>
        </p:spPr>
      </p:pic>
      <p:pic>
        <p:nvPicPr>
          <p:cNvPr id="29" name="Picture 28" descr="A cloud with snowflakes and a black background&#10;&#10;Description automatically generated">
            <a:extLst>
              <a:ext uri="{FF2B5EF4-FFF2-40B4-BE49-F238E27FC236}">
                <a16:creationId xmlns:a16="http://schemas.microsoft.com/office/drawing/2014/main" id="{C316B51C-34A6-4F92-8BBD-FFD4B70EAD8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13391" y="2520069"/>
            <a:ext cx="851624" cy="706582"/>
          </a:xfrm>
          <a:prstGeom prst="rect">
            <a:avLst/>
          </a:prstGeom>
        </p:spPr>
      </p:pic>
      <p:pic>
        <p:nvPicPr>
          <p:cNvPr id="31" name="Picture 30" descr="A screenshot of a video game&#10;&#10;Description automatically generated">
            <a:extLst>
              <a:ext uri="{FF2B5EF4-FFF2-40B4-BE49-F238E27FC236}">
                <a16:creationId xmlns:a16="http://schemas.microsoft.com/office/drawing/2014/main" id="{676B1CB3-5991-4489-B67D-A683DF618C4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81389" y="2123217"/>
            <a:ext cx="2557632" cy="1278816"/>
          </a:xfrm>
          <a:prstGeom prst="rect">
            <a:avLst/>
          </a:prstGeom>
        </p:spPr>
      </p:pic>
      <p:pic>
        <p:nvPicPr>
          <p:cNvPr id="33" name="Picture 32" descr="A newspaper with a page curled up&#10;&#10;Description automatically generated">
            <a:extLst>
              <a:ext uri="{FF2B5EF4-FFF2-40B4-BE49-F238E27FC236}">
                <a16:creationId xmlns:a16="http://schemas.microsoft.com/office/drawing/2014/main" id="{9FE4B2F3-326E-4687-A121-D7D71E5327C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57839" y="3104018"/>
            <a:ext cx="820712" cy="706582"/>
          </a:xfrm>
          <a:prstGeom prst="rect">
            <a:avLst/>
          </a:prstGeom>
        </p:spPr>
      </p:pic>
      <p:pic>
        <p:nvPicPr>
          <p:cNvPr id="35" name="Picture 34" descr="A dog with long hair and a long tail&#10;&#10;Description automatically generated with medium confidence">
            <a:extLst>
              <a:ext uri="{FF2B5EF4-FFF2-40B4-BE49-F238E27FC236}">
                <a16:creationId xmlns:a16="http://schemas.microsoft.com/office/drawing/2014/main" id="{5A366E12-9F68-46F0-88A2-214C4065050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628184" y="3038461"/>
            <a:ext cx="518333" cy="691110"/>
          </a:xfrm>
          <a:prstGeom prst="rect">
            <a:avLst/>
          </a:prstGeom>
        </p:spPr>
      </p:pic>
      <p:pic>
        <p:nvPicPr>
          <p:cNvPr id="37" name="Picture 36" descr="A couple of cartoon faces&#10;&#10;Description automatically generated">
            <a:extLst>
              <a:ext uri="{FF2B5EF4-FFF2-40B4-BE49-F238E27FC236}">
                <a16:creationId xmlns:a16="http://schemas.microsoft.com/office/drawing/2014/main" id="{7A3562EE-E3DA-4EAC-A3DB-A2AB560C8F5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37604" y="2317705"/>
            <a:ext cx="1232205" cy="729696"/>
          </a:xfrm>
          <a:prstGeom prst="rect">
            <a:avLst/>
          </a:prstGeom>
        </p:spPr>
      </p:pic>
      <p:pic>
        <p:nvPicPr>
          <p:cNvPr id="39" name="Graphic 38" descr="Swimming with solid fill">
            <a:extLst>
              <a:ext uri="{FF2B5EF4-FFF2-40B4-BE49-F238E27FC236}">
                <a16:creationId xmlns:a16="http://schemas.microsoft.com/office/drawing/2014/main" id="{B3A9BFED-E1D4-4E0F-9A53-EE0249AE0E5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768195" y="3729571"/>
            <a:ext cx="914400" cy="914400"/>
          </a:xfrm>
          <a:prstGeom prst="rect">
            <a:avLst/>
          </a:prstGeom>
        </p:spPr>
      </p:pic>
      <p:pic>
        <p:nvPicPr>
          <p:cNvPr id="41" name="Graphic 40" descr="Shower with solid fill">
            <a:extLst>
              <a:ext uri="{FF2B5EF4-FFF2-40B4-BE49-F238E27FC236}">
                <a16:creationId xmlns:a16="http://schemas.microsoft.com/office/drawing/2014/main" id="{5C910749-C4D5-48A7-A3E1-ABC34B4ED66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834093" y="3844888"/>
            <a:ext cx="914400" cy="914400"/>
          </a:xfrm>
          <a:prstGeom prst="rect">
            <a:avLst/>
          </a:prstGeom>
        </p:spPr>
      </p:pic>
      <p:pic>
        <p:nvPicPr>
          <p:cNvPr id="42" name="Picture 41" descr="A plant in a pot&#10;&#10;Description automatically generated">
            <a:extLst>
              <a:ext uri="{FF2B5EF4-FFF2-40B4-BE49-F238E27FC236}">
                <a16:creationId xmlns:a16="http://schemas.microsoft.com/office/drawing/2014/main" id="{CBC58C5C-D977-4218-BFA8-FB4F1E1539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42825" y="3937377"/>
            <a:ext cx="1232205" cy="1620989"/>
          </a:xfrm>
          <a:prstGeom prst="rect">
            <a:avLst/>
          </a:prstGeom>
        </p:spPr>
      </p:pic>
      <p:pic>
        <p:nvPicPr>
          <p:cNvPr id="44" name="Graphic 43" descr="Music notes with solid fill">
            <a:extLst>
              <a:ext uri="{FF2B5EF4-FFF2-40B4-BE49-F238E27FC236}">
                <a16:creationId xmlns:a16="http://schemas.microsoft.com/office/drawing/2014/main" id="{802AE452-125E-42D8-8841-6BE9394CF5F0}"/>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256331" y="3783182"/>
            <a:ext cx="691111" cy="691111"/>
          </a:xfrm>
          <a:prstGeom prst="rect">
            <a:avLst/>
          </a:prstGeom>
        </p:spPr>
      </p:pic>
      <p:pic>
        <p:nvPicPr>
          <p:cNvPr id="45" name="Graphic 44" descr="Music notes with solid fill">
            <a:extLst>
              <a:ext uri="{FF2B5EF4-FFF2-40B4-BE49-F238E27FC236}">
                <a16:creationId xmlns:a16="http://schemas.microsoft.com/office/drawing/2014/main" id="{C817F962-64C1-4216-A46A-57608428A56F}"/>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838126" y="4833201"/>
            <a:ext cx="691111" cy="691111"/>
          </a:xfrm>
          <a:prstGeom prst="rect">
            <a:avLst/>
          </a:prstGeom>
        </p:spPr>
      </p:pic>
      <p:pic>
        <p:nvPicPr>
          <p:cNvPr id="46" name="Picture 45" descr="A black background with a black square&#10;&#10;Description automatically generated with medium confidence">
            <a:extLst>
              <a:ext uri="{FF2B5EF4-FFF2-40B4-BE49-F238E27FC236}">
                <a16:creationId xmlns:a16="http://schemas.microsoft.com/office/drawing/2014/main" id="{06B22416-631F-4F5C-9B6F-E49B5387E22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76538" y="4950631"/>
            <a:ext cx="899950" cy="752302"/>
          </a:xfrm>
          <a:prstGeom prst="rect">
            <a:avLst/>
          </a:prstGeom>
        </p:spPr>
      </p:pic>
      <p:pic>
        <p:nvPicPr>
          <p:cNvPr id="47" name="Picture 46" descr="A plant in a pot&#10;&#10;Description automatically generated">
            <a:extLst>
              <a:ext uri="{FF2B5EF4-FFF2-40B4-BE49-F238E27FC236}">
                <a16:creationId xmlns:a16="http://schemas.microsoft.com/office/drawing/2014/main" id="{0E7308E5-C863-4024-93A0-B06A9B93C0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30135" y="3941167"/>
            <a:ext cx="1232205" cy="1620989"/>
          </a:xfrm>
          <a:prstGeom prst="rect">
            <a:avLst/>
          </a:prstGeom>
        </p:spPr>
      </p:pic>
      <p:pic>
        <p:nvPicPr>
          <p:cNvPr id="51" name="Picture 50" descr="A group of colorful people holding hands&#10;&#10;Description automatically generated">
            <a:extLst>
              <a:ext uri="{FF2B5EF4-FFF2-40B4-BE49-F238E27FC236}">
                <a16:creationId xmlns:a16="http://schemas.microsoft.com/office/drawing/2014/main" id="{8C337BA3-375E-4748-B402-9771CED21903}"/>
              </a:ext>
            </a:extLst>
          </p:cNvPr>
          <p:cNvPicPr>
            <a:picLocks noChangeAspect="1"/>
          </p:cNvPicPr>
          <p:nvPr/>
        </p:nvPicPr>
        <p:blipFill rotWithShape="1">
          <a:blip r:embed="rId23">
            <a:extLst>
              <a:ext uri="{28A0092B-C50C-407E-A947-70E740481C1C}">
                <a14:useLocalDpi xmlns:a14="http://schemas.microsoft.com/office/drawing/2010/main" val="0"/>
              </a:ext>
            </a:extLst>
          </a:blip>
          <a:srcRect l="17998" t="53319" r="17998" b="12760"/>
          <a:stretch/>
        </p:blipFill>
        <p:spPr>
          <a:xfrm>
            <a:off x="6803340" y="5827393"/>
            <a:ext cx="1823173" cy="483108"/>
          </a:xfrm>
          <a:prstGeom prst="rect">
            <a:avLst/>
          </a:prstGeom>
        </p:spPr>
      </p:pic>
    </p:spTree>
    <p:extLst>
      <p:ext uri="{BB962C8B-B14F-4D97-AF65-F5344CB8AC3E}">
        <p14:creationId xmlns:p14="http://schemas.microsoft.com/office/powerpoint/2010/main" val="1187649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B9F0F7-EFF3-4584-8FA9-BDF68C7FAA50}"/>
              </a:ext>
            </a:extLst>
          </p:cNvPr>
          <p:cNvSpPr>
            <a:spLocks noGrp="1"/>
          </p:cNvSpPr>
          <p:nvPr>
            <p:ph type="title"/>
          </p:nvPr>
        </p:nvSpPr>
        <p:spPr/>
        <p:txBody>
          <a:bodyPr/>
          <a:lstStyle/>
          <a:p>
            <a:r>
              <a:rPr lang="en-GB" dirty="0" err="1"/>
              <a:t>Hausaufgaben</a:t>
            </a:r>
            <a:endParaRPr lang="en-GB" dirty="0"/>
          </a:p>
        </p:txBody>
      </p:sp>
      <p:sp>
        <p:nvSpPr>
          <p:cNvPr id="7" name="TextBox 6">
            <a:extLst>
              <a:ext uri="{FF2B5EF4-FFF2-40B4-BE49-F238E27FC236}">
                <a16:creationId xmlns:a16="http://schemas.microsoft.com/office/drawing/2014/main" id="{4AB84634-BC65-4276-BE89-7097460CD3D3}"/>
              </a:ext>
            </a:extLst>
          </p:cNvPr>
          <p:cNvSpPr txBox="1"/>
          <p:nvPr/>
        </p:nvSpPr>
        <p:spPr>
          <a:xfrm>
            <a:off x="92597" y="1005909"/>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Term 1.1, Week 6)</a:t>
            </a:r>
            <a:endParaRPr kumimoji="0" lang="en-GB" sz="2800" b="0"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662390A-506A-41DC-8E0F-B8832349010A}"/>
              </a:ext>
            </a:extLst>
          </p:cNvPr>
          <p:cNvSpPr txBox="1"/>
          <p:nvPr/>
        </p:nvSpPr>
        <p:spPr>
          <a:xfrm>
            <a:off x="175149" y="1756626"/>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3">
                  <a:extLst>
                    <a:ext uri="{A12FA001-AC4F-418D-AE19-62706E023703}">
                      <ahyp:hlinkClr xmlns:ahyp="http://schemas.microsoft.com/office/drawing/2018/hyperlinkcolor" val="tx"/>
                    </a:ext>
                  </a:extLst>
                </a:hlinkClick>
              </a:rPr>
              <a:t>Audio file</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A565B10D-9541-4352-B561-AD3DD324DE1D}"/>
              </a:ext>
            </a:extLst>
          </p:cNvPr>
          <p:cNvSpPr txBox="1"/>
          <p:nvPr/>
        </p:nvSpPr>
        <p:spPr>
          <a:xfrm>
            <a:off x="175149" y="3634676"/>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4">
                  <a:extLst>
                    <a:ext uri="{A12FA001-AC4F-418D-AE19-62706E023703}">
                      <ahyp:hlinkClr xmlns:ahyp="http://schemas.microsoft.com/office/drawing/2018/hyperlinkcolor" val="tx"/>
                    </a:ext>
                  </a:extLst>
                </a:hlinkClick>
              </a:rPr>
              <a:t>Student worksheet</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12" name="Picture 11" descr="A blue cartoon face with orange headphones&#10;&#10;Description automatically generated">
            <a:extLst>
              <a:ext uri="{FF2B5EF4-FFF2-40B4-BE49-F238E27FC236}">
                <a16:creationId xmlns:a16="http://schemas.microsoft.com/office/drawing/2014/main" id="{68F3479E-AF09-4C5E-AAD1-AD15BA2561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9" name="Rectangle 8">
            <a:extLst>
              <a:ext uri="{FF2B5EF4-FFF2-40B4-BE49-F238E27FC236}">
                <a16:creationId xmlns:a16="http://schemas.microsoft.com/office/drawing/2014/main" id="{D8F3FF9E-AB5D-4132-A5E6-43D1222652C1}"/>
              </a:ext>
            </a:extLst>
          </p:cNvPr>
          <p:cNvSpPr/>
          <p:nvPr/>
        </p:nvSpPr>
        <p:spPr>
          <a:xfrm>
            <a:off x="175149" y="5373936"/>
            <a:ext cx="11066804" cy="98488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In addition, revisit</a:t>
            </a:r>
            <a:r>
              <a:rPr kumimoji="0" lang="en-GB" sz="2000" i="0" u="none" strike="noStrike" kern="0" cap="none" spc="0" normalizeH="0" baseline="0" noProof="0" dirty="0">
                <a:ln>
                  <a:noFill/>
                </a:ln>
                <a:effectLst/>
                <a:uLnTx/>
                <a:uFillTx/>
              </a:rPr>
              <a:t>:	Year 8 Term 1.1 Week 2</a:t>
            </a:r>
            <a:br>
              <a:rPr kumimoji="0" lang="en-GB" sz="2000" i="0" u="none" strike="noStrike" kern="0" cap="none" spc="0" normalizeH="0" baseline="0" noProof="0" dirty="0">
                <a:ln>
                  <a:noFill/>
                </a:ln>
                <a:effectLst/>
                <a:uLnTx/>
                <a:uFillTx/>
              </a:rPr>
            </a:br>
            <a:r>
              <a:rPr kumimoji="0" lang="en-GB" sz="2000" i="0" u="none" strike="noStrike" kern="0" cap="none" spc="0" normalizeH="0" baseline="0" noProof="0" dirty="0">
                <a:ln>
                  <a:noFill/>
                </a:ln>
                <a:effectLst/>
                <a:uLnTx/>
                <a:uFillTx/>
              </a:rPr>
              <a:t>			</a:t>
            </a:r>
            <a:r>
              <a:rPr lang="en-GB" sz="2000" kern="0" dirty="0"/>
              <a:t>Year 7 Term 3.1 Week 4</a:t>
            </a:r>
            <a:br>
              <a:rPr kumimoji="0" lang="en-GB" sz="2000" i="0" u="none" strike="noStrike" kern="0" cap="none" spc="0" normalizeH="0" baseline="0" noProof="0" dirty="0">
                <a:ln>
                  <a:noFill/>
                </a:ln>
                <a:effectLst/>
                <a:uLnTx/>
                <a:uFillTx/>
              </a:rPr>
            </a:br>
            <a:endParaRPr kumimoji="0" lang="en-GB" sz="1800" i="0" u="none" strike="noStrike" kern="0" cap="none" spc="0" normalizeH="0" baseline="0" noProof="0" dirty="0">
              <a:ln>
                <a:noFill/>
              </a:ln>
              <a:effectLst/>
              <a:uLnTx/>
              <a:uFillTx/>
            </a:endParaRPr>
          </a:p>
        </p:txBody>
      </p:sp>
    </p:spTree>
    <p:extLst>
      <p:ext uri="{BB962C8B-B14F-4D97-AF65-F5344CB8AC3E}">
        <p14:creationId xmlns:p14="http://schemas.microsoft.com/office/powerpoint/2010/main" val="589442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859" y="1020284"/>
            <a:ext cx="10515600" cy="1325563"/>
          </a:xfrm>
        </p:spPr>
        <p:txBody>
          <a:bodyPr>
            <a:normAutofit fontScale="90000"/>
          </a:bodyPr>
          <a:lstStyle/>
          <a:p>
            <a:r>
              <a:rPr lang="en-GB" sz="26700" b="1" dirty="0">
                <a:solidFill>
                  <a:srgbClr val="FFCC00"/>
                </a:solidFill>
              </a:rPr>
              <a:t>ai</a:t>
            </a:r>
            <a:endParaRPr lang="en-GB" dirty="0"/>
          </a:p>
        </p:txBody>
      </p:sp>
      <p:sp>
        <p:nvSpPr>
          <p:cNvPr id="2" name="Rectangle 1"/>
          <p:cNvSpPr/>
          <p:nvPr/>
        </p:nvSpPr>
        <p:spPr>
          <a:xfrm>
            <a:off x="3137499" y="4313746"/>
            <a:ext cx="5917005"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ai</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fisch</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 name="Picture 4" descr="A picture containing hat, clock&#10;&#10;Description automatically generated">
            <a:extLst>
              <a:ext uri="{FF2B5EF4-FFF2-40B4-BE49-F238E27FC236}">
                <a16:creationId xmlns:a16="http://schemas.microsoft.com/office/drawing/2014/main" id="{383C5831-BC17-4318-967D-D7666A32D2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5486" y="769001"/>
            <a:ext cx="7101010" cy="3550505"/>
          </a:xfrm>
          <a:prstGeom prst="rect">
            <a:avLst/>
          </a:prstGeom>
        </p:spPr>
      </p:pic>
      <p:sp>
        <p:nvSpPr>
          <p:cNvPr id="6" name="Rounded Rectangle 11">
            <a:extLst>
              <a:ext uri="{FF2B5EF4-FFF2-40B4-BE49-F238E27FC236}">
                <a16:creationId xmlns:a16="http://schemas.microsoft.com/office/drawing/2014/main" id="{0DC7B5AF-FF0F-4D49-8E1D-673C98EF2E3F}"/>
              </a:ext>
            </a:extLst>
          </p:cNvPr>
          <p:cNvSpPr/>
          <p:nvPr/>
        </p:nvSpPr>
        <p:spPr>
          <a:xfrm>
            <a:off x="10310192" y="247046"/>
            <a:ext cx="1647136" cy="400919"/>
          </a:xfrm>
          <a:prstGeom prst="roundRect">
            <a:avLst/>
          </a:prstGeom>
          <a:solidFill>
            <a:schemeClr val="accent4">
              <a:lumMod val="75000"/>
            </a:schemeClr>
          </a:solidFill>
          <a:ln w="127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F0302020204030204"/>
                <a:ea typeface="+mn-ea"/>
                <a:cs typeface="+mn-cs"/>
              </a:rPr>
              <a:t>Phonetik</a:t>
            </a:r>
            <a:endParaRPr kumimoji="0" lang="en-GB" sz="2000" b="1" i="0" u="none" strike="noStrike" kern="0" cap="none" spc="0" normalizeH="0" baseline="0" noProof="0" dirty="0">
              <a:ln>
                <a:noFill/>
              </a:ln>
              <a:effectLst/>
              <a:uLnTx/>
              <a:uFillTx/>
              <a:latin typeface="Century Gothic" panose="020F0302020204030204"/>
              <a:ea typeface="+mn-ea"/>
              <a:cs typeface="+mn-cs"/>
            </a:endParaRPr>
          </a:p>
        </p:txBody>
      </p:sp>
    </p:spTree>
    <p:extLst>
      <p:ext uri="{BB962C8B-B14F-4D97-AF65-F5344CB8AC3E}">
        <p14:creationId xmlns:p14="http://schemas.microsoft.com/office/powerpoint/2010/main" val="183117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HAIFISCH.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HAIFISC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E9E750-F592-4746-9F3C-9DE0DD37D441}"/>
              </a:ext>
            </a:extLst>
          </p:cNvPr>
          <p:cNvSpPr>
            <a:spLocks noGrp="1"/>
          </p:cNvSpPr>
          <p:nvPr>
            <p:ph type="title"/>
          </p:nvPr>
        </p:nvSpPr>
        <p:spPr>
          <a:xfrm>
            <a:off x="-1" y="213557"/>
            <a:ext cx="5590903" cy="647577"/>
          </a:xfrm>
        </p:spPr>
        <p:txBody>
          <a:bodyPr>
            <a:noAutofit/>
          </a:bodyPr>
          <a:lstStyle/>
          <a:p>
            <a:r>
              <a:rPr lang="en-GB" sz="2400" dirty="0"/>
              <a:t>Auf Deutsch und auf </a:t>
            </a:r>
            <a:r>
              <a:rPr lang="en-GB" sz="2400" dirty="0" err="1"/>
              <a:t>Englisch</a:t>
            </a:r>
            <a:endParaRPr lang="en-GB" sz="2400" dirty="0"/>
          </a:p>
        </p:txBody>
      </p:sp>
      <p:sp>
        <p:nvSpPr>
          <p:cNvPr id="5" name="Rounded Rectangle 11">
            <a:extLst>
              <a:ext uri="{FF2B5EF4-FFF2-40B4-BE49-F238E27FC236}">
                <a16:creationId xmlns:a16="http://schemas.microsoft.com/office/drawing/2014/main" id="{2D48B200-DA71-4503-93EE-FBB54A1197A2}"/>
              </a:ext>
            </a:extLst>
          </p:cNvPr>
          <p:cNvSpPr/>
          <p:nvPr/>
        </p:nvSpPr>
        <p:spPr>
          <a:xfrm>
            <a:off x="10310192" y="247046"/>
            <a:ext cx="1647136" cy="400919"/>
          </a:xfrm>
          <a:prstGeom prst="roundRect">
            <a:avLst/>
          </a:prstGeom>
          <a:solidFill>
            <a:schemeClr val="accent4">
              <a:lumMod val="75000"/>
            </a:schemeClr>
          </a:solidFill>
          <a:ln w="127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F0302020204030204"/>
                <a:ea typeface="+mn-ea"/>
                <a:cs typeface="+mn-cs"/>
              </a:rPr>
              <a:t>Phonetik</a:t>
            </a:r>
            <a:endParaRPr kumimoji="0" lang="en-GB" sz="2000" b="1" i="0" u="none" strike="noStrike" kern="0" cap="none" spc="0" normalizeH="0" baseline="0" noProof="0" dirty="0">
              <a:ln>
                <a:noFill/>
              </a:ln>
              <a:effectLst/>
              <a:uLnTx/>
              <a:uFillTx/>
              <a:latin typeface="Century Gothic" panose="020F0302020204030204"/>
              <a:ea typeface="+mn-ea"/>
              <a:cs typeface="+mn-cs"/>
            </a:endParaRPr>
          </a:p>
        </p:txBody>
      </p:sp>
      <p:graphicFrame>
        <p:nvGraphicFramePr>
          <p:cNvPr id="6" name="Table 5">
            <a:extLst>
              <a:ext uri="{FF2B5EF4-FFF2-40B4-BE49-F238E27FC236}">
                <a16:creationId xmlns:a16="http://schemas.microsoft.com/office/drawing/2014/main" id="{EFF48A71-7060-4AE8-816E-936CF107E326}"/>
              </a:ext>
            </a:extLst>
          </p:cNvPr>
          <p:cNvGraphicFramePr>
            <a:graphicFrameLocks noGrp="1"/>
          </p:cNvGraphicFramePr>
          <p:nvPr>
            <p:extLst>
              <p:ext uri="{D42A27DB-BD31-4B8C-83A1-F6EECF244321}">
                <p14:modId xmlns:p14="http://schemas.microsoft.com/office/powerpoint/2010/main" val="4223586159"/>
              </p:ext>
            </p:extLst>
          </p:nvPr>
        </p:nvGraphicFramePr>
        <p:xfrm>
          <a:off x="456426" y="2528170"/>
          <a:ext cx="5400000" cy="2700000"/>
        </p:xfrm>
        <a:graphic>
          <a:graphicData uri="http://schemas.openxmlformats.org/drawingml/2006/table">
            <a:tbl>
              <a:tblPr firstRow="1" bandRow="1"/>
              <a:tblGrid>
                <a:gridCol w="900000">
                  <a:extLst>
                    <a:ext uri="{9D8B030D-6E8A-4147-A177-3AD203B41FA5}">
                      <a16:colId xmlns:a16="http://schemas.microsoft.com/office/drawing/2014/main" val="3049961456"/>
                    </a:ext>
                  </a:extLst>
                </a:gridCol>
                <a:gridCol w="900000">
                  <a:extLst>
                    <a:ext uri="{9D8B030D-6E8A-4147-A177-3AD203B41FA5}">
                      <a16:colId xmlns:a16="http://schemas.microsoft.com/office/drawing/2014/main" val="733390860"/>
                    </a:ext>
                  </a:extLst>
                </a:gridCol>
                <a:gridCol w="1800000">
                  <a:extLst>
                    <a:ext uri="{9D8B030D-6E8A-4147-A177-3AD203B41FA5}">
                      <a16:colId xmlns:a16="http://schemas.microsoft.com/office/drawing/2014/main" val="2049971738"/>
                    </a:ext>
                  </a:extLst>
                </a:gridCol>
                <a:gridCol w="900000">
                  <a:extLst>
                    <a:ext uri="{9D8B030D-6E8A-4147-A177-3AD203B41FA5}">
                      <a16:colId xmlns:a16="http://schemas.microsoft.com/office/drawing/2014/main" val="250923416"/>
                    </a:ext>
                  </a:extLst>
                </a:gridCol>
                <a:gridCol w="900000">
                  <a:extLst>
                    <a:ext uri="{9D8B030D-6E8A-4147-A177-3AD203B41FA5}">
                      <a16:colId xmlns:a16="http://schemas.microsoft.com/office/drawing/2014/main" val="3429027629"/>
                    </a:ext>
                  </a:extLst>
                </a:gridCol>
              </a:tblGrid>
              <a:tr h="90000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1708949"/>
                  </a:ext>
                </a:extLst>
              </a:tr>
              <a:tr h="90000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1140433"/>
                  </a:ext>
                </a:extLst>
              </a:tr>
              <a:tr h="90000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885291"/>
                  </a:ext>
                </a:extLst>
              </a:tr>
            </a:tbl>
          </a:graphicData>
        </a:graphic>
      </p:graphicFrame>
      <p:graphicFrame>
        <p:nvGraphicFramePr>
          <p:cNvPr id="7" name="Table 6">
            <a:extLst>
              <a:ext uri="{FF2B5EF4-FFF2-40B4-BE49-F238E27FC236}">
                <a16:creationId xmlns:a16="http://schemas.microsoft.com/office/drawing/2014/main" id="{F6B6E8C2-A7A3-4FEF-8B59-E57141605FDB}"/>
              </a:ext>
            </a:extLst>
          </p:cNvPr>
          <p:cNvGraphicFramePr>
            <a:graphicFrameLocks noGrp="1"/>
          </p:cNvGraphicFramePr>
          <p:nvPr>
            <p:extLst>
              <p:ext uri="{D42A27DB-BD31-4B8C-83A1-F6EECF244321}">
                <p14:modId xmlns:p14="http://schemas.microsoft.com/office/powerpoint/2010/main" val="3758204000"/>
              </p:ext>
            </p:extLst>
          </p:nvPr>
        </p:nvGraphicFramePr>
        <p:xfrm>
          <a:off x="6096000" y="2531002"/>
          <a:ext cx="5400000" cy="2700000"/>
        </p:xfrm>
        <a:graphic>
          <a:graphicData uri="http://schemas.openxmlformats.org/drawingml/2006/table">
            <a:tbl>
              <a:tblPr firstRow="1" bandRow="1"/>
              <a:tblGrid>
                <a:gridCol w="900000">
                  <a:extLst>
                    <a:ext uri="{9D8B030D-6E8A-4147-A177-3AD203B41FA5}">
                      <a16:colId xmlns:a16="http://schemas.microsoft.com/office/drawing/2014/main" val="3049961456"/>
                    </a:ext>
                  </a:extLst>
                </a:gridCol>
                <a:gridCol w="900000">
                  <a:extLst>
                    <a:ext uri="{9D8B030D-6E8A-4147-A177-3AD203B41FA5}">
                      <a16:colId xmlns:a16="http://schemas.microsoft.com/office/drawing/2014/main" val="733390860"/>
                    </a:ext>
                  </a:extLst>
                </a:gridCol>
                <a:gridCol w="1800000">
                  <a:extLst>
                    <a:ext uri="{9D8B030D-6E8A-4147-A177-3AD203B41FA5}">
                      <a16:colId xmlns:a16="http://schemas.microsoft.com/office/drawing/2014/main" val="2049971738"/>
                    </a:ext>
                  </a:extLst>
                </a:gridCol>
                <a:gridCol w="900000">
                  <a:extLst>
                    <a:ext uri="{9D8B030D-6E8A-4147-A177-3AD203B41FA5}">
                      <a16:colId xmlns:a16="http://schemas.microsoft.com/office/drawing/2014/main" val="250923416"/>
                    </a:ext>
                  </a:extLst>
                </a:gridCol>
                <a:gridCol w="900000">
                  <a:extLst>
                    <a:ext uri="{9D8B030D-6E8A-4147-A177-3AD203B41FA5}">
                      <a16:colId xmlns:a16="http://schemas.microsoft.com/office/drawing/2014/main" val="3429027629"/>
                    </a:ext>
                  </a:extLst>
                </a:gridCol>
              </a:tblGrid>
              <a:tr h="90000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1708949"/>
                  </a:ext>
                </a:extLst>
              </a:tr>
              <a:tr h="90000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1140433"/>
                  </a:ext>
                </a:extLst>
              </a:tr>
              <a:tr h="90000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885291"/>
                  </a:ext>
                </a:extLst>
              </a:tr>
            </a:tbl>
          </a:graphicData>
        </a:graphic>
      </p:graphicFrame>
      <p:sp>
        <p:nvSpPr>
          <p:cNvPr id="9" name="Action Button: Custom 16">
            <a:hlinkClick r:id="" action="ppaction://noaction" highlightClick="1">
              <a:snd r:embed="rId3" name="SSC_Mai.wav"/>
            </a:hlinkClick>
            <a:extLst>
              <a:ext uri="{FF2B5EF4-FFF2-40B4-BE49-F238E27FC236}">
                <a16:creationId xmlns:a16="http://schemas.microsoft.com/office/drawing/2014/main" id="{5FDEAA10-BFD3-42E5-8264-0199E93868D8}"/>
              </a:ext>
            </a:extLst>
          </p:cNvPr>
          <p:cNvSpPr/>
          <p:nvPr/>
        </p:nvSpPr>
        <p:spPr>
          <a:xfrm>
            <a:off x="718975" y="2848076"/>
            <a:ext cx="396000" cy="396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1</a:t>
            </a:r>
          </a:p>
        </p:txBody>
      </p:sp>
      <p:sp>
        <p:nvSpPr>
          <p:cNvPr id="11" name="Action Button: Custom 16">
            <a:hlinkClick r:id="" action="ppaction://noaction" highlightClick="1">
              <a:snd r:embed="rId4" name="SSC_Email.wav"/>
            </a:hlinkClick>
            <a:extLst>
              <a:ext uri="{FF2B5EF4-FFF2-40B4-BE49-F238E27FC236}">
                <a16:creationId xmlns:a16="http://schemas.microsoft.com/office/drawing/2014/main" id="{93B1B6EE-C915-423C-94D2-24083FD1837A}"/>
              </a:ext>
            </a:extLst>
          </p:cNvPr>
          <p:cNvSpPr/>
          <p:nvPr/>
        </p:nvSpPr>
        <p:spPr>
          <a:xfrm>
            <a:off x="718975" y="3668251"/>
            <a:ext cx="396000" cy="396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2</a:t>
            </a:r>
          </a:p>
        </p:txBody>
      </p:sp>
      <p:sp>
        <p:nvSpPr>
          <p:cNvPr id="12" name="Action Button: Custom 16">
            <a:hlinkClick r:id="" action="ppaction://noaction" highlightClick="1">
              <a:snd r:embed="rId5" name="SSC_Mainz.wav"/>
            </a:hlinkClick>
            <a:extLst>
              <a:ext uri="{FF2B5EF4-FFF2-40B4-BE49-F238E27FC236}">
                <a16:creationId xmlns:a16="http://schemas.microsoft.com/office/drawing/2014/main" id="{3A495124-67D6-49AA-968E-BC6F38A6EA7E}"/>
              </a:ext>
            </a:extLst>
          </p:cNvPr>
          <p:cNvSpPr/>
          <p:nvPr/>
        </p:nvSpPr>
        <p:spPr>
          <a:xfrm>
            <a:off x="718975" y="4580170"/>
            <a:ext cx="396000" cy="396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3</a:t>
            </a:r>
          </a:p>
        </p:txBody>
      </p:sp>
      <p:sp>
        <p:nvSpPr>
          <p:cNvPr id="13" name="Action Button: Custom 16">
            <a:hlinkClick r:id="" action="ppaction://noaction" highlightClick="1">
              <a:snd r:embed="rId6" name="SSC_trainieren.wav"/>
            </a:hlinkClick>
            <a:extLst>
              <a:ext uri="{FF2B5EF4-FFF2-40B4-BE49-F238E27FC236}">
                <a16:creationId xmlns:a16="http://schemas.microsoft.com/office/drawing/2014/main" id="{33069F12-2AF1-44DF-8D5F-27F733E94684}"/>
              </a:ext>
            </a:extLst>
          </p:cNvPr>
          <p:cNvSpPr/>
          <p:nvPr/>
        </p:nvSpPr>
        <p:spPr>
          <a:xfrm>
            <a:off x="6391195" y="2789953"/>
            <a:ext cx="396000" cy="396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4</a:t>
            </a:r>
          </a:p>
        </p:txBody>
      </p:sp>
      <p:sp>
        <p:nvSpPr>
          <p:cNvPr id="14" name="Action Button: Custom 16">
            <a:hlinkClick r:id="" action="ppaction://noaction" highlightClick="1">
              <a:snd r:embed="rId7" name="SSC_Puffmais.wav"/>
            </a:hlinkClick>
            <a:extLst>
              <a:ext uri="{FF2B5EF4-FFF2-40B4-BE49-F238E27FC236}">
                <a16:creationId xmlns:a16="http://schemas.microsoft.com/office/drawing/2014/main" id="{4664B686-FB16-4550-9811-1171010FB5DF}"/>
              </a:ext>
            </a:extLst>
          </p:cNvPr>
          <p:cNvSpPr/>
          <p:nvPr/>
        </p:nvSpPr>
        <p:spPr>
          <a:xfrm>
            <a:off x="6341792" y="4599417"/>
            <a:ext cx="396000" cy="396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6</a:t>
            </a:r>
          </a:p>
        </p:txBody>
      </p:sp>
      <p:sp>
        <p:nvSpPr>
          <p:cNvPr id="16" name="Action Button: Custom 16">
            <a:hlinkClick r:id="" action="ppaction://noaction" highlightClick="1">
              <a:snd r:embed="rId8" name="SSC_unfair.wav"/>
            </a:hlinkClick>
            <a:extLst>
              <a:ext uri="{FF2B5EF4-FFF2-40B4-BE49-F238E27FC236}">
                <a16:creationId xmlns:a16="http://schemas.microsoft.com/office/drawing/2014/main" id="{3AC56353-152C-4B33-B94B-88E349C75016}"/>
              </a:ext>
            </a:extLst>
          </p:cNvPr>
          <p:cNvSpPr/>
          <p:nvPr/>
        </p:nvSpPr>
        <p:spPr>
          <a:xfrm>
            <a:off x="6391195" y="3714862"/>
            <a:ext cx="396000" cy="396000"/>
          </a:xfrm>
          <a:prstGeom prst="actionButtonBlank">
            <a:avLst/>
          </a:prstGeom>
          <a:solidFill>
            <a:schemeClr val="accent4">
              <a:lumMod val="75000"/>
            </a:schemeClr>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5</a:t>
            </a:r>
          </a:p>
        </p:txBody>
      </p:sp>
      <p:sp>
        <p:nvSpPr>
          <p:cNvPr id="18" name="TextBox 17">
            <a:extLst>
              <a:ext uri="{FF2B5EF4-FFF2-40B4-BE49-F238E27FC236}">
                <a16:creationId xmlns:a16="http://schemas.microsoft.com/office/drawing/2014/main" id="{2F764479-7D94-47D5-AEB6-71E079DC52E1}"/>
              </a:ext>
            </a:extLst>
          </p:cNvPr>
          <p:cNvSpPr txBox="1"/>
          <p:nvPr/>
        </p:nvSpPr>
        <p:spPr>
          <a:xfrm>
            <a:off x="3971974" y="1862515"/>
            <a:ext cx="980801" cy="707886"/>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same [ai]</a:t>
            </a:r>
          </a:p>
        </p:txBody>
      </p:sp>
      <p:sp>
        <p:nvSpPr>
          <p:cNvPr id="19" name="TextBox 18">
            <a:extLst>
              <a:ext uri="{FF2B5EF4-FFF2-40B4-BE49-F238E27FC236}">
                <a16:creationId xmlns:a16="http://schemas.microsoft.com/office/drawing/2014/main" id="{D670EB6D-1556-4237-8EEB-0D8CBA438A5B}"/>
              </a:ext>
            </a:extLst>
          </p:cNvPr>
          <p:cNvSpPr txBox="1"/>
          <p:nvPr/>
        </p:nvSpPr>
        <p:spPr>
          <a:xfrm>
            <a:off x="4791650" y="1862515"/>
            <a:ext cx="1225902" cy="707886"/>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different [ai]</a:t>
            </a:r>
          </a:p>
        </p:txBody>
      </p:sp>
      <p:sp>
        <p:nvSpPr>
          <p:cNvPr id="31" name="TextBox 30">
            <a:extLst>
              <a:ext uri="{FF2B5EF4-FFF2-40B4-BE49-F238E27FC236}">
                <a16:creationId xmlns:a16="http://schemas.microsoft.com/office/drawing/2014/main" id="{24171527-5F8A-4B2F-BB7B-E7E198197FD2}"/>
              </a:ext>
            </a:extLst>
          </p:cNvPr>
          <p:cNvSpPr txBox="1"/>
          <p:nvPr/>
        </p:nvSpPr>
        <p:spPr>
          <a:xfrm>
            <a:off x="2118178" y="2746375"/>
            <a:ext cx="739305"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Mai</a:t>
            </a:r>
          </a:p>
        </p:txBody>
      </p:sp>
      <p:sp>
        <p:nvSpPr>
          <p:cNvPr id="33" name="TextBox 32">
            <a:extLst>
              <a:ext uri="{FF2B5EF4-FFF2-40B4-BE49-F238E27FC236}">
                <a16:creationId xmlns:a16="http://schemas.microsoft.com/office/drawing/2014/main" id="{F8EE8981-7E08-4095-A138-CD3B1C90E276}"/>
              </a:ext>
            </a:extLst>
          </p:cNvPr>
          <p:cNvSpPr txBox="1"/>
          <p:nvPr/>
        </p:nvSpPr>
        <p:spPr>
          <a:xfrm>
            <a:off x="2240545" y="3680764"/>
            <a:ext cx="1103187"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E-Mail</a:t>
            </a:r>
          </a:p>
        </p:txBody>
      </p:sp>
      <p:sp>
        <p:nvSpPr>
          <p:cNvPr id="34" name="TextBox 33">
            <a:extLst>
              <a:ext uri="{FF2B5EF4-FFF2-40B4-BE49-F238E27FC236}">
                <a16:creationId xmlns:a16="http://schemas.microsoft.com/office/drawing/2014/main" id="{645EB8BC-F04B-48F4-B188-5B91830229A4}"/>
              </a:ext>
            </a:extLst>
          </p:cNvPr>
          <p:cNvSpPr txBox="1"/>
          <p:nvPr/>
        </p:nvSpPr>
        <p:spPr>
          <a:xfrm>
            <a:off x="2279098" y="4580170"/>
            <a:ext cx="1064715"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Mainz</a:t>
            </a:r>
          </a:p>
        </p:txBody>
      </p:sp>
      <p:sp>
        <p:nvSpPr>
          <p:cNvPr id="35" name="TextBox 34">
            <a:extLst>
              <a:ext uri="{FF2B5EF4-FFF2-40B4-BE49-F238E27FC236}">
                <a16:creationId xmlns:a16="http://schemas.microsoft.com/office/drawing/2014/main" id="{DD8EC64B-A6EA-4515-9A4D-CEEA7ECE7AF3}"/>
              </a:ext>
            </a:extLst>
          </p:cNvPr>
          <p:cNvSpPr txBox="1"/>
          <p:nvPr/>
        </p:nvSpPr>
        <p:spPr>
          <a:xfrm>
            <a:off x="7663512" y="2715031"/>
            <a:ext cx="1624163"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trai</a:t>
            </a:r>
            <a:r>
              <a:rPr kumimoji="0" lang="en-GB" sz="2400" b="1" i="0" u="none" strike="noStrike" kern="0" cap="none" spc="0" normalizeH="0" baseline="0" noProof="0" dirty="0" err="1">
                <a:ln>
                  <a:noFill/>
                </a:ln>
                <a:effectLst/>
                <a:uLnTx/>
                <a:uFillTx/>
              </a:rPr>
              <a:t>nieren</a:t>
            </a:r>
            <a:endParaRPr kumimoji="0" lang="en-GB" sz="2400" b="1" i="0" u="none" strike="noStrike" kern="0" cap="none" spc="0" normalizeH="0" baseline="0" noProof="0" dirty="0">
              <a:ln>
                <a:noFill/>
              </a:ln>
              <a:effectLst/>
              <a:uLnTx/>
              <a:uFillTx/>
            </a:endParaRPr>
          </a:p>
        </p:txBody>
      </p:sp>
      <p:sp>
        <p:nvSpPr>
          <p:cNvPr id="36" name="TextBox 35">
            <a:extLst>
              <a:ext uri="{FF2B5EF4-FFF2-40B4-BE49-F238E27FC236}">
                <a16:creationId xmlns:a16="http://schemas.microsoft.com/office/drawing/2014/main" id="{8874A7F0-DDC2-4C1B-83F7-8701E7CD79E8}"/>
              </a:ext>
            </a:extLst>
          </p:cNvPr>
          <p:cNvSpPr txBox="1"/>
          <p:nvPr/>
        </p:nvSpPr>
        <p:spPr>
          <a:xfrm>
            <a:off x="7868614" y="4533752"/>
            <a:ext cx="1415772"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effectLst/>
                <a:uLnTx/>
                <a:uFillTx/>
              </a:rPr>
              <a:t>Puffmais</a:t>
            </a:r>
            <a:endParaRPr kumimoji="0" lang="en-GB" sz="2400" b="1" i="0" u="none" strike="noStrike" kern="0" cap="none" spc="0" normalizeH="0" baseline="0" noProof="0" dirty="0">
              <a:ln>
                <a:noFill/>
              </a:ln>
              <a:effectLst/>
              <a:uLnTx/>
              <a:uFillTx/>
            </a:endParaRPr>
          </a:p>
        </p:txBody>
      </p:sp>
      <p:sp>
        <p:nvSpPr>
          <p:cNvPr id="38" name="TextBox 37">
            <a:extLst>
              <a:ext uri="{FF2B5EF4-FFF2-40B4-BE49-F238E27FC236}">
                <a16:creationId xmlns:a16="http://schemas.microsoft.com/office/drawing/2014/main" id="{19C5FA8D-D9EA-473C-88FA-56A1F59959E8}"/>
              </a:ext>
            </a:extLst>
          </p:cNvPr>
          <p:cNvSpPr txBox="1"/>
          <p:nvPr/>
        </p:nvSpPr>
        <p:spPr>
          <a:xfrm>
            <a:off x="7929065" y="3585608"/>
            <a:ext cx="1015021"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effectLst/>
                <a:uLnTx/>
                <a:uFillTx/>
              </a:rPr>
              <a:t>unfai</a:t>
            </a:r>
            <a:r>
              <a:rPr kumimoji="0" lang="en-GB" sz="2400" b="1" i="0" u="none" strike="noStrike" kern="0" cap="none" spc="0" normalizeH="0" baseline="0" noProof="0" dirty="0">
                <a:ln>
                  <a:noFill/>
                </a:ln>
                <a:effectLst/>
                <a:uLnTx/>
                <a:uFillTx/>
              </a:rPr>
              <a:t>r</a:t>
            </a:r>
          </a:p>
        </p:txBody>
      </p:sp>
      <p:sp>
        <p:nvSpPr>
          <p:cNvPr id="40" name="TextBox 39">
            <a:extLst>
              <a:ext uri="{FF2B5EF4-FFF2-40B4-BE49-F238E27FC236}">
                <a16:creationId xmlns:a16="http://schemas.microsoft.com/office/drawing/2014/main" id="{98BA91E0-8DA2-45D5-A42E-ED406ADB872B}"/>
              </a:ext>
            </a:extLst>
          </p:cNvPr>
          <p:cNvSpPr txBox="1"/>
          <p:nvPr/>
        </p:nvSpPr>
        <p:spPr>
          <a:xfrm>
            <a:off x="9614303" y="1876428"/>
            <a:ext cx="980801" cy="707886"/>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same [ai]</a:t>
            </a:r>
          </a:p>
        </p:txBody>
      </p:sp>
      <p:sp>
        <p:nvSpPr>
          <p:cNvPr id="41" name="TextBox 40">
            <a:extLst>
              <a:ext uri="{FF2B5EF4-FFF2-40B4-BE49-F238E27FC236}">
                <a16:creationId xmlns:a16="http://schemas.microsoft.com/office/drawing/2014/main" id="{2AC0D592-9355-470F-9CDF-EC2CB1E15ADB}"/>
              </a:ext>
            </a:extLst>
          </p:cNvPr>
          <p:cNvSpPr txBox="1"/>
          <p:nvPr/>
        </p:nvSpPr>
        <p:spPr>
          <a:xfrm>
            <a:off x="10433979" y="1876428"/>
            <a:ext cx="1225902" cy="707886"/>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rPr>
              <a:t>different [ai]</a:t>
            </a:r>
          </a:p>
        </p:txBody>
      </p:sp>
      <p:pic>
        <p:nvPicPr>
          <p:cNvPr id="43" name="Picture 42" descr="A close up of a sign&#10;&#10;Description automatically generated">
            <a:extLst>
              <a:ext uri="{FF2B5EF4-FFF2-40B4-BE49-F238E27FC236}">
                <a16:creationId xmlns:a16="http://schemas.microsoft.com/office/drawing/2014/main" id="{A2E5ADF9-4D2E-4072-8995-6FDDD1391F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53967" y="2729636"/>
            <a:ext cx="568166" cy="610111"/>
          </a:xfrm>
          <a:prstGeom prst="rect">
            <a:avLst/>
          </a:prstGeom>
        </p:spPr>
      </p:pic>
      <p:pic>
        <p:nvPicPr>
          <p:cNvPr id="44" name="Picture 43" descr="A picture containing drawing&#10;&#10;Description automatically generated">
            <a:extLst>
              <a:ext uri="{FF2B5EF4-FFF2-40B4-BE49-F238E27FC236}">
                <a16:creationId xmlns:a16="http://schemas.microsoft.com/office/drawing/2014/main" id="{A29C6492-B159-4155-A240-A6EE3893165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80011" y="3679837"/>
            <a:ext cx="476944" cy="476944"/>
          </a:xfrm>
          <a:prstGeom prst="rect">
            <a:avLst/>
          </a:prstGeom>
        </p:spPr>
      </p:pic>
      <p:pic>
        <p:nvPicPr>
          <p:cNvPr id="47" name="Picture 46" descr="A picture containing table, food&#10;&#10;Description automatically generated">
            <a:extLst>
              <a:ext uri="{FF2B5EF4-FFF2-40B4-BE49-F238E27FC236}">
                <a16:creationId xmlns:a16="http://schemas.microsoft.com/office/drawing/2014/main" id="{4CCE2F49-8632-4DF1-B9D3-EAC5547D3B6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26822" y="4456186"/>
            <a:ext cx="436690" cy="643967"/>
          </a:xfrm>
          <a:prstGeom prst="rect">
            <a:avLst/>
          </a:prstGeom>
        </p:spPr>
      </p:pic>
      <p:pic>
        <p:nvPicPr>
          <p:cNvPr id="48" name="Picture 47" descr="A drawing of a cartoon character&#10;&#10;Description automatically generated">
            <a:extLst>
              <a:ext uri="{FF2B5EF4-FFF2-40B4-BE49-F238E27FC236}">
                <a16:creationId xmlns:a16="http://schemas.microsoft.com/office/drawing/2014/main" id="{C612D50A-6C08-4498-9CCD-D70AE7FF80D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89063" y="2594805"/>
            <a:ext cx="396001" cy="792002"/>
          </a:xfrm>
          <a:prstGeom prst="rect">
            <a:avLst/>
          </a:prstGeom>
        </p:spPr>
      </p:pic>
      <p:grpSp>
        <p:nvGrpSpPr>
          <p:cNvPr id="49" name="Group 48">
            <a:extLst>
              <a:ext uri="{FF2B5EF4-FFF2-40B4-BE49-F238E27FC236}">
                <a16:creationId xmlns:a16="http://schemas.microsoft.com/office/drawing/2014/main" id="{608862D9-F8D7-440D-B4D5-F9EAF6FD8D2D}"/>
              </a:ext>
            </a:extLst>
          </p:cNvPr>
          <p:cNvGrpSpPr/>
          <p:nvPr/>
        </p:nvGrpSpPr>
        <p:grpSpPr>
          <a:xfrm>
            <a:off x="1534549" y="4400303"/>
            <a:ext cx="515615" cy="806830"/>
            <a:chOff x="1556125" y="5429294"/>
            <a:chExt cx="515615" cy="806830"/>
          </a:xfrm>
        </p:grpSpPr>
        <p:pic>
          <p:nvPicPr>
            <p:cNvPr id="50" name="Picture 49" descr="A silhouette of a person&#10;&#10;Description automatically generated">
              <a:extLst>
                <a:ext uri="{FF2B5EF4-FFF2-40B4-BE49-F238E27FC236}">
                  <a16:creationId xmlns:a16="http://schemas.microsoft.com/office/drawing/2014/main" id="{A1CE5E32-91E5-4D6D-A920-EE011B360DC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56125" y="5429294"/>
              <a:ext cx="515615" cy="806830"/>
            </a:xfrm>
            <a:prstGeom prst="rect">
              <a:avLst/>
            </a:prstGeom>
          </p:spPr>
        </p:pic>
        <p:sp>
          <p:nvSpPr>
            <p:cNvPr id="51" name="Oval 50">
              <a:extLst>
                <a:ext uri="{FF2B5EF4-FFF2-40B4-BE49-F238E27FC236}">
                  <a16:creationId xmlns:a16="http://schemas.microsoft.com/office/drawing/2014/main" id="{B52E5DD4-3ED8-4DBF-87D0-C10072AA9ED4}"/>
                </a:ext>
              </a:extLst>
            </p:cNvPr>
            <p:cNvSpPr/>
            <p:nvPr/>
          </p:nvSpPr>
          <p:spPr>
            <a:xfrm>
              <a:off x="1680210" y="5927576"/>
              <a:ext cx="68580" cy="61744"/>
            </a:xfrm>
            <a:prstGeom prst="ellipse">
              <a:avLst/>
            </a:prstGeom>
            <a:solidFill>
              <a:sysClr val="windowText" lastClr="00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grpSp>
      <p:pic>
        <p:nvPicPr>
          <p:cNvPr id="53" name="Picture 52" descr="A green check mark on a black background&#10;&#10;Description automatically generated">
            <a:extLst>
              <a:ext uri="{FF2B5EF4-FFF2-40B4-BE49-F238E27FC236}">
                <a16:creationId xmlns:a16="http://schemas.microsoft.com/office/drawing/2014/main" id="{47E0E27D-F821-433C-9B0C-A5E47A46FCC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49022" y="2671531"/>
            <a:ext cx="552527" cy="514422"/>
          </a:xfrm>
          <a:prstGeom prst="rect">
            <a:avLst/>
          </a:prstGeom>
        </p:spPr>
      </p:pic>
      <p:pic>
        <p:nvPicPr>
          <p:cNvPr id="54" name="Picture 53" descr="A green check mark on a black background&#10;&#10;Description automatically generated">
            <a:extLst>
              <a:ext uri="{FF2B5EF4-FFF2-40B4-BE49-F238E27FC236}">
                <a16:creationId xmlns:a16="http://schemas.microsoft.com/office/drawing/2014/main" id="{D6F7E77C-2A9F-41A3-8387-C42C0B87DC6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06888" y="3526717"/>
            <a:ext cx="552527" cy="514422"/>
          </a:xfrm>
          <a:prstGeom prst="rect">
            <a:avLst/>
          </a:prstGeom>
        </p:spPr>
      </p:pic>
      <p:pic>
        <p:nvPicPr>
          <p:cNvPr id="55" name="Picture 54" descr="A green check mark on a black background&#10;&#10;Description automatically generated">
            <a:extLst>
              <a:ext uri="{FF2B5EF4-FFF2-40B4-BE49-F238E27FC236}">
                <a16:creationId xmlns:a16="http://schemas.microsoft.com/office/drawing/2014/main" id="{1A24CDD0-4EDA-4659-B7B6-A11DAF87651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37399" y="4533752"/>
            <a:ext cx="552527" cy="514422"/>
          </a:xfrm>
          <a:prstGeom prst="rect">
            <a:avLst/>
          </a:prstGeom>
        </p:spPr>
      </p:pic>
      <p:pic>
        <p:nvPicPr>
          <p:cNvPr id="56" name="Picture 55" descr="A green check mark on a black background&#10;&#10;Description automatically generated">
            <a:extLst>
              <a:ext uri="{FF2B5EF4-FFF2-40B4-BE49-F238E27FC236}">
                <a16:creationId xmlns:a16="http://schemas.microsoft.com/office/drawing/2014/main" id="{8F333ADA-4420-4B9B-9602-BE19CC92366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91230" y="2612665"/>
            <a:ext cx="552527" cy="514422"/>
          </a:xfrm>
          <a:prstGeom prst="rect">
            <a:avLst/>
          </a:prstGeom>
        </p:spPr>
      </p:pic>
      <p:pic>
        <p:nvPicPr>
          <p:cNvPr id="57" name="Picture 56" descr="A green check mark on a black background&#10;&#10;Description automatically generated">
            <a:extLst>
              <a:ext uri="{FF2B5EF4-FFF2-40B4-BE49-F238E27FC236}">
                <a16:creationId xmlns:a16="http://schemas.microsoft.com/office/drawing/2014/main" id="{03417745-7192-4897-82BB-A6647581D8C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91230" y="3584935"/>
            <a:ext cx="552527" cy="514422"/>
          </a:xfrm>
          <a:prstGeom prst="rect">
            <a:avLst/>
          </a:prstGeom>
        </p:spPr>
      </p:pic>
      <p:pic>
        <p:nvPicPr>
          <p:cNvPr id="58" name="Picture 57" descr="A green check mark on a black background&#10;&#10;Description automatically generated">
            <a:extLst>
              <a:ext uri="{FF2B5EF4-FFF2-40B4-BE49-F238E27FC236}">
                <a16:creationId xmlns:a16="http://schemas.microsoft.com/office/drawing/2014/main" id="{67D16899-21B9-48A6-9592-1323112845D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03896" y="4456186"/>
            <a:ext cx="552527" cy="514422"/>
          </a:xfrm>
          <a:prstGeom prst="rect">
            <a:avLst/>
          </a:prstGeom>
        </p:spPr>
      </p:pic>
      <p:sp>
        <p:nvSpPr>
          <p:cNvPr id="59" name="Speech Bubble: Rectangle with Corners Rounded 58">
            <a:extLst>
              <a:ext uri="{FF2B5EF4-FFF2-40B4-BE49-F238E27FC236}">
                <a16:creationId xmlns:a16="http://schemas.microsoft.com/office/drawing/2014/main" id="{845CB9B0-01F3-410C-A69D-72DA586617A8}"/>
              </a:ext>
            </a:extLst>
          </p:cNvPr>
          <p:cNvSpPr/>
          <p:nvPr/>
        </p:nvSpPr>
        <p:spPr>
          <a:xfrm>
            <a:off x="6173173" y="184403"/>
            <a:ext cx="3658518" cy="970904"/>
          </a:xfrm>
          <a:prstGeom prst="wedgeRoundRectCallout">
            <a:avLst>
              <a:gd name="adj1" fmla="val -20105"/>
              <a:gd name="adj2" fmla="val 63449"/>
              <a:gd name="adj3" fmla="val 16667"/>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Remember to add any interesting new words to your </a:t>
            </a:r>
            <a:r>
              <a:rPr lang="en-GB" sz="2000" b="1" dirty="0" err="1"/>
              <a:t>Wortschatz</a:t>
            </a:r>
            <a:r>
              <a:rPr lang="en-GB" sz="2000" dirty="0"/>
              <a:t>!</a:t>
            </a:r>
            <a:endParaRPr lang="en-GB" sz="2000" b="1" dirty="0"/>
          </a:p>
        </p:txBody>
      </p:sp>
      <p:pic>
        <p:nvPicPr>
          <p:cNvPr id="60" name="Picture 59">
            <a:extLst>
              <a:ext uri="{FF2B5EF4-FFF2-40B4-BE49-F238E27FC236}">
                <a16:creationId xmlns:a16="http://schemas.microsoft.com/office/drawing/2014/main" id="{A591D83A-3E43-4638-B796-14024B60A9C7}"/>
              </a:ext>
            </a:extLst>
          </p:cNvPr>
          <p:cNvPicPr>
            <a:picLocks noChangeAspect="1"/>
          </p:cNvPicPr>
          <p:nvPr/>
        </p:nvPicPr>
        <p:blipFill>
          <a:blip r:embed="rId15"/>
          <a:stretch>
            <a:fillRect/>
          </a:stretch>
        </p:blipFill>
        <p:spPr>
          <a:xfrm>
            <a:off x="9385171" y="871298"/>
            <a:ext cx="1748589" cy="1042769"/>
          </a:xfrm>
          <a:prstGeom prst="rect">
            <a:avLst/>
          </a:prstGeom>
        </p:spPr>
      </p:pic>
    </p:spTree>
    <p:extLst>
      <p:ext uri="{BB962C8B-B14F-4D97-AF65-F5344CB8AC3E}">
        <p14:creationId xmlns:p14="http://schemas.microsoft.com/office/powerpoint/2010/main" val="24986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E37D4-B8E8-4612-BE9D-B9C114BA46CF}"/>
              </a:ext>
            </a:extLst>
          </p:cNvPr>
          <p:cNvSpPr>
            <a:spLocks noGrp="1"/>
          </p:cNvSpPr>
          <p:nvPr>
            <p:ph type="title"/>
          </p:nvPr>
        </p:nvSpPr>
        <p:spPr>
          <a:xfrm>
            <a:off x="0" y="213557"/>
            <a:ext cx="2377440" cy="647577"/>
          </a:xfrm>
        </p:spPr>
        <p:txBody>
          <a:bodyPr>
            <a:normAutofit/>
          </a:bodyPr>
          <a:lstStyle/>
          <a:p>
            <a:r>
              <a:rPr lang="en-GB" sz="2800" dirty="0" err="1"/>
              <a:t>Vokabeln</a:t>
            </a:r>
            <a:endParaRPr lang="en-GB" sz="2800" dirty="0"/>
          </a:p>
        </p:txBody>
      </p:sp>
      <p:sp>
        <p:nvSpPr>
          <p:cNvPr id="4" name="Rounded Rectangle 11">
            <a:extLst>
              <a:ext uri="{FF2B5EF4-FFF2-40B4-BE49-F238E27FC236}">
                <a16:creationId xmlns:a16="http://schemas.microsoft.com/office/drawing/2014/main" id="{69C7EBCF-2B99-483F-B296-BD39EA71F1FE}"/>
              </a:ext>
            </a:extLst>
          </p:cNvPr>
          <p:cNvSpPr/>
          <p:nvPr/>
        </p:nvSpPr>
        <p:spPr>
          <a:xfrm>
            <a:off x="11055926" y="247046"/>
            <a:ext cx="901401" cy="400919"/>
          </a:xfrm>
          <a:prstGeom prst="roundRect">
            <a:avLst/>
          </a:prstGeom>
          <a:solidFill>
            <a:schemeClr val="accent4">
              <a:lumMod val="75000"/>
            </a:schemeClr>
          </a:solidFill>
          <a:ln w="127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F0302020204030204"/>
                <a:ea typeface="+mn-ea"/>
                <a:cs typeface="+mn-cs"/>
              </a:rPr>
              <a:t>lesen</a:t>
            </a:r>
            <a:endParaRPr kumimoji="0" lang="en-GB" sz="2000" b="1" i="0" u="none" strike="noStrike" kern="0" cap="none" spc="0" normalizeH="0" baseline="0" noProof="0" dirty="0">
              <a:ln>
                <a:noFill/>
              </a:ln>
              <a:effectLst/>
              <a:uLnTx/>
              <a:uFillTx/>
              <a:latin typeface="Century Gothic" panose="020F0302020204030204"/>
              <a:ea typeface="+mn-ea"/>
              <a:cs typeface="+mn-cs"/>
            </a:endParaRPr>
          </a:p>
        </p:txBody>
      </p:sp>
      <p:sp>
        <p:nvSpPr>
          <p:cNvPr id="5" name="Rectangle: Rounded Corners 4">
            <a:extLst>
              <a:ext uri="{FF2B5EF4-FFF2-40B4-BE49-F238E27FC236}">
                <a16:creationId xmlns:a16="http://schemas.microsoft.com/office/drawing/2014/main" id="{AFB4D253-7A29-4C4B-BE4D-B60444040544}"/>
              </a:ext>
            </a:extLst>
          </p:cNvPr>
          <p:cNvSpPr/>
          <p:nvPr/>
        </p:nvSpPr>
        <p:spPr>
          <a:xfrm>
            <a:off x="330740" y="1341437"/>
            <a:ext cx="2140086" cy="869950"/>
          </a:xfrm>
          <a:prstGeom prst="roundRect">
            <a:avLst/>
          </a:prstGeom>
          <a:noFill/>
          <a:ln w="381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effectLst/>
                <a:uLnTx/>
                <a:uFillTx/>
                <a:latin typeface="Century Gothic" panose="020F0302020204030204"/>
                <a:ea typeface="+mn-ea"/>
                <a:cs typeface="+mn-cs"/>
              </a:rPr>
              <a:t>das Mal</a:t>
            </a:r>
          </a:p>
        </p:txBody>
      </p:sp>
      <p:sp>
        <p:nvSpPr>
          <p:cNvPr id="6" name="Rectangle: Rounded Corners 5">
            <a:extLst>
              <a:ext uri="{FF2B5EF4-FFF2-40B4-BE49-F238E27FC236}">
                <a16:creationId xmlns:a16="http://schemas.microsoft.com/office/drawing/2014/main" id="{433F9C53-37C2-4DA8-BABE-89ADC7A7097B}"/>
              </a:ext>
            </a:extLst>
          </p:cNvPr>
          <p:cNvSpPr/>
          <p:nvPr/>
        </p:nvSpPr>
        <p:spPr>
          <a:xfrm>
            <a:off x="2675046" y="1356721"/>
            <a:ext cx="2140086" cy="869950"/>
          </a:xfrm>
          <a:prstGeom prst="roundRect">
            <a:avLst/>
          </a:prstGeom>
          <a:noFill/>
          <a:ln w="381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effectLst/>
                <a:uLnTx/>
                <a:uFillTx/>
                <a:latin typeface="Century Gothic" panose="020F0302020204030204"/>
                <a:ea typeface="+mn-ea"/>
                <a:cs typeface="+mn-cs"/>
              </a:rPr>
              <a:t>wieder</a:t>
            </a:r>
            <a:endParaRPr kumimoji="0" lang="en-GB" sz="2800" b="0" i="0" u="none" strike="noStrike" kern="0" cap="none" spc="0" normalizeH="0" baseline="0" noProof="0" dirty="0">
              <a:ln>
                <a:noFill/>
              </a:ln>
              <a:effectLst/>
              <a:uLnTx/>
              <a:uFillTx/>
              <a:latin typeface="Century Gothic" panose="020F0302020204030204"/>
              <a:ea typeface="+mn-ea"/>
              <a:cs typeface="+mn-cs"/>
            </a:endParaRPr>
          </a:p>
        </p:txBody>
      </p:sp>
      <p:sp>
        <p:nvSpPr>
          <p:cNvPr id="7" name="Rectangle: Rounded Corners 6">
            <a:extLst>
              <a:ext uri="{FF2B5EF4-FFF2-40B4-BE49-F238E27FC236}">
                <a16:creationId xmlns:a16="http://schemas.microsoft.com/office/drawing/2014/main" id="{3268B79F-51C1-42A4-9CF9-A89E28E8470B}"/>
              </a:ext>
            </a:extLst>
          </p:cNvPr>
          <p:cNvSpPr/>
          <p:nvPr/>
        </p:nvSpPr>
        <p:spPr>
          <a:xfrm>
            <a:off x="5019352" y="1356721"/>
            <a:ext cx="2140086" cy="869950"/>
          </a:xfrm>
          <a:prstGeom prst="roundRect">
            <a:avLst/>
          </a:prstGeom>
          <a:noFill/>
          <a:ln w="381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effectLst/>
                <a:uLnTx/>
                <a:uFillTx/>
                <a:latin typeface="Century Gothic" panose="020F0302020204030204"/>
                <a:ea typeface="+mn-ea"/>
                <a:cs typeface="+mn-cs"/>
              </a:rPr>
              <a:t>begreifen</a:t>
            </a:r>
            <a:endParaRPr kumimoji="0" lang="en-GB" sz="2800" b="0" i="0" u="none" strike="noStrike" kern="0" cap="none" spc="0" normalizeH="0" baseline="0" noProof="0" dirty="0">
              <a:ln>
                <a:noFill/>
              </a:ln>
              <a:effectLst/>
              <a:uLnTx/>
              <a:uFillTx/>
              <a:latin typeface="Century Gothic" panose="020F0302020204030204"/>
              <a:ea typeface="+mn-ea"/>
              <a:cs typeface="+mn-cs"/>
            </a:endParaRPr>
          </a:p>
        </p:txBody>
      </p:sp>
      <p:sp>
        <p:nvSpPr>
          <p:cNvPr id="8" name="Rectangle: Rounded Corners 7">
            <a:extLst>
              <a:ext uri="{FF2B5EF4-FFF2-40B4-BE49-F238E27FC236}">
                <a16:creationId xmlns:a16="http://schemas.microsoft.com/office/drawing/2014/main" id="{C8DB30B8-5EF6-40F1-A7EA-764CDA3802BF}"/>
              </a:ext>
            </a:extLst>
          </p:cNvPr>
          <p:cNvSpPr/>
          <p:nvPr/>
        </p:nvSpPr>
        <p:spPr>
          <a:xfrm>
            <a:off x="7363658" y="1356721"/>
            <a:ext cx="2140086" cy="869950"/>
          </a:xfrm>
          <a:prstGeom prst="roundRect">
            <a:avLst/>
          </a:prstGeom>
          <a:noFill/>
          <a:ln w="381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effectLst/>
                <a:uLnTx/>
                <a:uFillTx/>
                <a:latin typeface="Century Gothic" panose="020F0302020204030204"/>
                <a:ea typeface="+mn-ea"/>
                <a:cs typeface="+mn-cs"/>
              </a:rPr>
              <a:t>duschen</a:t>
            </a:r>
            <a:endParaRPr kumimoji="0" lang="en-GB" sz="3200" b="0" i="0" u="none" strike="noStrike" kern="0" cap="none" spc="0" normalizeH="0" baseline="0" noProof="0" dirty="0">
              <a:ln>
                <a:noFill/>
              </a:ln>
              <a:effectLst/>
              <a:uLnTx/>
              <a:uFillTx/>
              <a:latin typeface="Century Gothic" panose="020F0302020204030204"/>
              <a:ea typeface="+mn-ea"/>
              <a:cs typeface="+mn-cs"/>
            </a:endParaRPr>
          </a:p>
        </p:txBody>
      </p:sp>
      <p:sp>
        <p:nvSpPr>
          <p:cNvPr id="9" name="Rectangle: Rounded Corners 8">
            <a:extLst>
              <a:ext uri="{FF2B5EF4-FFF2-40B4-BE49-F238E27FC236}">
                <a16:creationId xmlns:a16="http://schemas.microsoft.com/office/drawing/2014/main" id="{8E9A6994-17ED-4E66-B593-115E281C0EC5}"/>
              </a:ext>
            </a:extLst>
          </p:cNvPr>
          <p:cNvSpPr/>
          <p:nvPr/>
        </p:nvSpPr>
        <p:spPr>
          <a:xfrm>
            <a:off x="9707964" y="1356721"/>
            <a:ext cx="2140086" cy="869950"/>
          </a:xfrm>
          <a:prstGeom prst="roundRect">
            <a:avLst/>
          </a:prstGeom>
          <a:noFill/>
          <a:ln w="381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effectLst/>
                <a:uLnTx/>
                <a:uFillTx/>
                <a:latin typeface="Century Gothic" panose="020F0302020204030204"/>
                <a:ea typeface="+mn-ea"/>
                <a:cs typeface="+mn-cs"/>
              </a:rPr>
              <a:t>bequem</a:t>
            </a:r>
            <a:endParaRPr kumimoji="0" lang="en-GB" sz="2800" b="0" i="0" u="none" strike="noStrike" kern="0" cap="none" spc="0" normalizeH="0" baseline="0" noProof="0" dirty="0">
              <a:ln>
                <a:noFill/>
              </a:ln>
              <a:effectLst/>
              <a:uLnTx/>
              <a:uFillTx/>
              <a:latin typeface="Century Gothic" panose="020F0302020204030204"/>
              <a:ea typeface="+mn-ea"/>
              <a:cs typeface="+mn-cs"/>
            </a:endParaRPr>
          </a:p>
        </p:txBody>
      </p:sp>
      <p:sp>
        <p:nvSpPr>
          <p:cNvPr id="10" name="Rectangle: Rounded Corners 9">
            <a:extLst>
              <a:ext uri="{FF2B5EF4-FFF2-40B4-BE49-F238E27FC236}">
                <a16:creationId xmlns:a16="http://schemas.microsoft.com/office/drawing/2014/main" id="{FDF45A7F-5034-4778-9FC5-5D01C2C99583}"/>
              </a:ext>
            </a:extLst>
          </p:cNvPr>
          <p:cNvSpPr/>
          <p:nvPr/>
        </p:nvSpPr>
        <p:spPr>
          <a:xfrm>
            <a:off x="330740" y="2668965"/>
            <a:ext cx="2140086" cy="869950"/>
          </a:xfrm>
          <a:prstGeom prst="roundRect">
            <a:avLst/>
          </a:prstGeom>
          <a:noFill/>
          <a:ln w="381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Century Gothic" panose="020F0302020204030204"/>
                <a:ea typeface="+mn-ea"/>
                <a:cs typeface="+mn-cs"/>
              </a:rPr>
              <a:t>der </a:t>
            </a:r>
            <a:r>
              <a:rPr kumimoji="0" lang="en-GB" sz="2800" b="0" i="0" u="none" strike="noStrike" kern="0" cap="none" spc="0" normalizeH="0" baseline="0" noProof="0" dirty="0" err="1">
                <a:ln>
                  <a:noFill/>
                </a:ln>
                <a:effectLst/>
                <a:uLnTx/>
                <a:uFillTx/>
                <a:latin typeface="Century Gothic" panose="020F0302020204030204"/>
                <a:ea typeface="+mn-ea"/>
                <a:cs typeface="+mn-cs"/>
              </a:rPr>
              <a:t>Wechsel</a:t>
            </a:r>
            <a:endParaRPr kumimoji="0" lang="en-GB" sz="2800" b="0" i="0" u="none" strike="noStrike" kern="0" cap="none" spc="0" normalizeH="0" baseline="0" noProof="0" dirty="0">
              <a:ln>
                <a:noFill/>
              </a:ln>
              <a:effectLst/>
              <a:uLnTx/>
              <a:uFillTx/>
              <a:latin typeface="Century Gothic" panose="020F0302020204030204"/>
              <a:ea typeface="+mn-ea"/>
              <a:cs typeface="+mn-cs"/>
            </a:endParaRPr>
          </a:p>
        </p:txBody>
      </p:sp>
      <p:sp>
        <p:nvSpPr>
          <p:cNvPr id="11" name="Rectangle: Rounded Corners 10">
            <a:extLst>
              <a:ext uri="{FF2B5EF4-FFF2-40B4-BE49-F238E27FC236}">
                <a16:creationId xmlns:a16="http://schemas.microsoft.com/office/drawing/2014/main" id="{B8F76E55-1D83-4390-91A2-FAB9403BDFBE}"/>
              </a:ext>
            </a:extLst>
          </p:cNvPr>
          <p:cNvSpPr/>
          <p:nvPr/>
        </p:nvSpPr>
        <p:spPr>
          <a:xfrm>
            <a:off x="388025" y="3977814"/>
            <a:ext cx="2140086" cy="869950"/>
          </a:xfrm>
          <a:prstGeom prst="roundRect">
            <a:avLst/>
          </a:prstGeom>
          <a:noFill/>
          <a:ln w="381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Century Gothic" panose="020F0302020204030204"/>
                <a:ea typeface="+mn-ea"/>
                <a:cs typeface="+mn-cs"/>
              </a:rPr>
              <a:t>der </a:t>
            </a:r>
            <a:r>
              <a:rPr kumimoji="0" lang="en-GB" sz="2800" b="0" i="0" u="none" strike="noStrike" kern="0" cap="none" spc="0" normalizeH="0" baseline="0" noProof="0" dirty="0" err="1">
                <a:ln>
                  <a:noFill/>
                </a:ln>
                <a:effectLst/>
                <a:uLnTx/>
                <a:uFillTx/>
                <a:latin typeface="Century Gothic" panose="020F0302020204030204"/>
                <a:ea typeface="+mn-ea"/>
                <a:cs typeface="+mn-cs"/>
              </a:rPr>
              <a:t>Blick</a:t>
            </a:r>
            <a:endParaRPr kumimoji="0" lang="en-GB" sz="2800" b="0" i="0" u="none" strike="noStrike" kern="0" cap="none" spc="0" normalizeH="0" baseline="0" noProof="0" dirty="0">
              <a:ln>
                <a:noFill/>
              </a:ln>
              <a:effectLst/>
              <a:uLnTx/>
              <a:uFillTx/>
              <a:latin typeface="Century Gothic" panose="020F0302020204030204"/>
              <a:ea typeface="+mn-ea"/>
              <a:cs typeface="+mn-cs"/>
            </a:endParaRPr>
          </a:p>
        </p:txBody>
      </p:sp>
      <p:sp>
        <p:nvSpPr>
          <p:cNvPr id="12" name="Rectangle: Rounded Corners 11">
            <a:extLst>
              <a:ext uri="{FF2B5EF4-FFF2-40B4-BE49-F238E27FC236}">
                <a16:creationId xmlns:a16="http://schemas.microsoft.com/office/drawing/2014/main" id="{C3C35B0E-8C42-4792-83A2-4DE87176C991}"/>
              </a:ext>
            </a:extLst>
          </p:cNvPr>
          <p:cNvSpPr/>
          <p:nvPr/>
        </p:nvSpPr>
        <p:spPr>
          <a:xfrm>
            <a:off x="388025" y="5286664"/>
            <a:ext cx="2140086" cy="869950"/>
          </a:xfrm>
          <a:prstGeom prst="roundRect">
            <a:avLst/>
          </a:prstGeom>
          <a:noFill/>
          <a:ln w="381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effectLst/>
                <a:uLnTx/>
                <a:uFillTx/>
                <a:latin typeface="Century Gothic" panose="020F0302020204030204"/>
                <a:ea typeface="+mn-ea"/>
                <a:cs typeface="+mn-cs"/>
              </a:rPr>
              <a:t>Dezember</a:t>
            </a:r>
            <a:endParaRPr kumimoji="0" lang="en-GB" sz="2800" b="0" i="0" u="none" strike="noStrike" kern="0" cap="none" spc="0" normalizeH="0" baseline="0" noProof="0" dirty="0">
              <a:ln>
                <a:noFill/>
              </a:ln>
              <a:effectLst/>
              <a:uLnTx/>
              <a:uFillTx/>
              <a:latin typeface="Century Gothic" panose="020F0302020204030204"/>
              <a:ea typeface="+mn-ea"/>
              <a:cs typeface="+mn-cs"/>
            </a:endParaRPr>
          </a:p>
        </p:txBody>
      </p:sp>
      <p:sp>
        <p:nvSpPr>
          <p:cNvPr id="13" name="Rectangle: Rounded Corners 12">
            <a:extLst>
              <a:ext uri="{FF2B5EF4-FFF2-40B4-BE49-F238E27FC236}">
                <a16:creationId xmlns:a16="http://schemas.microsoft.com/office/drawing/2014/main" id="{FBDAEED2-8124-40AD-9A50-E6D2C2CA69C1}"/>
              </a:ext>
            </a:extLst>
          </p:cNvPr>
          <p:cNvSpPr/>
          <p:nvPr/>
        </p:nvSpPr>
        <p:spPr>
          <a:xfrm>
            <a:off x="9707964" y="2662754"/>
            <a:ext cx="2140086" cy="869950"/>
          </a:xfrm>
          <a:prstGeom prst="roundRect">
            <a:avLst/>
          </a:prstGeom>
          <a:noFill/>
          <a:ln w="381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effectLst/>
                <a:uLnTx/>
                <a:uFillTx/>
                <a:latin typeface="Century Gothic" panose="020F0302020204030204"/>
                <a:ea typeface="+mn-ea"/>
                <a:cs typeface="+mn-cs"/>
              </a:rPr>
              <a:t>die </a:t>
            </a:r>
            <a:r>
              <a:rPr kumimoji="0" lang="en-GB" sz="3200" b="0" i="0" u="none" strike="noStrike" kern="0" cap="none" spc="0" normalizeH="0" baseline="0" noProof="0" dirty="0" err="1">
                <a:ln>
                  <a:noFill/>
                </a:ln>
                <a:effectLst/>
                <a:uLnTx/>
                <a:uFillTx/>
                <a:latin typeface="Century Gothic" panose="020F0302020204030204"/>
                <a:ea typeface="+mn-ea"/>
                <a:cs typeface="+mn-cs"/>
              </a:rPr>
              <a:t>Pflanze</a:t>
            </a:r>
            <a:endParaRPr kumimoji="0" lang="en-GB" sz="3200" b="0" i="0" u="none" strike="noStrike" kern="0" cap="none" spc="0" normalizeH="0" baseline="0" noProof="0" dirty="0">
              <a:ln>
                <a:noFill/>
              </a:ln>
              <a:effectLst/>
              <a:uLnTx/>
              <a:uFillTx/>
              <a:latin typeface="Century Gothic" panose="020F0302020204030204"/>
              <a:ea typeface="+mn-ea"/>
              <a:cs typeface="+mn-cs"/>
            </a:endParaRPr>
          </a:p>
        </p:txBody>
      </p:sp>
      <p:sp>
        <p:nvSpPr>
          <p:cNvPr id="14" name="Rectangle: Rounded Corners 13">
            <a:extLst>
              <a:ext uri="{FF2B5EF4-FFF2-40B4-BE49-F238E27FC236}">
                <a16:creationId xmlns:a16="http://schemas.microsoft.com/office/drawing/2014/main" id="{97EF133A-C458-4244-BB2E-8AA5D9687F17}"/>
              </a:ext>
            </a:extLst>
          </p:cNvPr>
          <p:cNvSpPr/>
          <p:nvPr/>
        </p:nvSpPr>
        <p:spPr>
          <a:xfrm>
            <a:off x="9707964" y="4020942"/>
            <a:ext cx="2140086" cy="869950"/>
          </a:xfrm>
          <a:prstGeom prst="roundRect">
            <a:avLst/>
          </a:prstGeom>
          <a:noFill/>
          <a:ln w="381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effectLst/>
                <a:uLnTx/>
                <a:uFillTx/>
                <a:latin typeface="Century Gothic" panose="020F0302020204030204"/>
                <a:ea typeface="+mn-ea"/>
                <a:cs typeface="+mn-cs"/>
              </a:rPr>
              <a:t>März</a:t>
            </a:r>
            <a:endParaRPr kumimoji="0" lang="en-GB" sz="3200" b="0" i="0" u="none" strike="noStrike" kern="0" cap="none" spc="0" normalizeH="0" baseline="0" noProof="0" dirty="0">
              <a:ln>
                <a:noFill/>
              </a:ln>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B81EB162-BA66-4FE9-9334-6EDD524F290D}"/>
              </a:ext>
            </a:extLst>
          </p:cNvPr>
          <p:cNvSpPr/>
          <p:nvPr/>
        </p:nvSpPr>
        <p:spPr>
          <a:xfrm>
            <a:off x="9707964" y="5286664"/>
            <a:ext cx="2140086" cy="869950"/>
          </a:xfrm>
          <a:prstGeom prst="roundRect">
            <a:avLst/>
          </a:prstGeom>
          <a:noFill/>
          <a:ln w="381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Century Gothic" panose="020F0302020204030204"/>
                <a:ea typeface="+mn-ea"/>
                <a:cs typeface="+mn-cs"/>
              </a:rPr>
              <a:t>Ich </a:t>
            </a:r>
            <a:r>
              <a:rPr kumimoji="0" lang="en-GB" sz="2800" b="0" i="0" u="none" strike="noStrike" kern="0" cap="none" spc="0" normalizeH="0" baseline="0" noProof="0" dirty="0" err="1">
                <a:ln>
                  <a:noFill/>
                </a:ln>
                <a:effectLst/>
                <a:uLnTx/>
                <a:uFillTx/>
                <a:latin typeface="Century Gothic" panose="020F0302020204030204"/>
                <a:ea typeface="+mn-ea"/>
                <a:cs typeface="+mn-cs"/>
              </a:rPr>
              <a:t>begreife</a:t>
            </a:r>
            <a:endParaRPr kumimoji="0" lang="en-GB" sz="2800" b="0" i="0" u="none" strike="noStrike" kern="0" cap="none" spc="0" normalizeH="0" baseline="0" noProof="0" dirty="0">
              <a:ln>
                <a:noFill/>
              </a:ln>
              <a:effectLst/>
              <a:uLnTx/>
              <a:uFillTx/>
              <a:latin typeface="Century Gothic" panose="020F0302020204030204"/>
              <a:ea typeface="+mn-ea"/>
              <a:cs typeface="+mn-cs"/>
            </a:endParaRPr>
          </a:p>
        </p:txBody>
      </p:sp>
      <p:sp>
        <p:nvSpPr>
          <p:cNvPr id="16" name="Rectangle: Rounded Corners 15">
            <a:extLst>
              <a:ext uri="{FF2B5EF4-FFF2-40B4-BE49-F238E27FC236}">
                <a16:creationId xmlns:a16="http://schemas.microsoft.com/office/drawing/2014/main" id="{77045860-F6B8-4931-AAD1-080AC0D99A3D}"/>
              </a:ext>
            </a:extLst>
          </p:cNvPr>
          <p:cNvSpPr/>
          <p:nvPr/>
        </p:nvSpPr>
        <p:spPr>
          <a:xfrm>
            <a:off x="2675046" y="5286664"/>
            <a:ext cx="2140086" cy="869950"/>
          </a:xfrm>
          <a:prstGeom prst="roundRect">
            <a:avLst/>
          </a:prstGeom>
          <a:noFill/>
          <a:ln w="381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Century Gothic" panose="020F0302020204030204"/>
                <a:ea typeface="+mn-ea"/>
                <a:cs typeface="+mn-cs"/>
              </a:rPr>
              <a:t>die </a:t>
            </a:r>
            <a:r>
              <a:rPr kumimoji="0" lang="en-GB" sz="2800" b="0" i="0" u="none" strike="noStrike" kern="0" cap="none" spc="0" normalizeH="0" baseline="0" noProof="0" dirty="0" err="1">
                <a:ln>
                  <a:noFill/>
                </a:ln>
                <a:effectLst/>
                <a:uLnTx/>
                <a:uFillTx/>
                <a:latin typeface="Century Gothic" panose="020F0302020204030204"/>
                <a:ea typeface="+mn-ea"/>
                <a:cs typeface="+mn-cs"/>
              </a:rPr>
              <a:t>Jahreszeit</a:t>
            </a:r>
            <a:endParaRPr kumimoji="0" lang="en-GB" sz="2800" b="0" i="0" u="none" strike="noStrike" kern="0" cap="none" spc="0" normalizeH="0" baseline="0" noProof="0" dirty="0">
              <a:ln>
                <a:noFill/>
              </a:ln>
              <a:effectLst/>
              <a:uLnTx/>
              <a:uFillTx/>
              <a:latin typeface="Century Gothic" panose="020F0302020204030204"/>
              <a:ea typeface="+mn-ea"/>
              <a:cs typeface="+mn-cs"/>
            </a:endParaRPr>
          </a:p>
        </p:txBody>
      </p:sp>
      <p:sp>
        <p:nvSpPr>
          <p:cNvPr id="17" name="Rectangle: Rounded Corners 16">
            <a:extLst>
              <a:ext uri="{FF2B5EF4-FFF2-40B4-BE49-F238E27FC236}">
                <a16:creationId xmlns:a16="http://schemas.microsoft.com/office/drawing/2014/main" id="{4CB1E377-B059-4921-9134-0115C8DA328E}"/>
              </a:ext>
            </a:extLst>
          </p:cNvPr>
          <p:cNvSpPr/>
          <p:nvPr/>
        </p:nvSpPr>
        <p:spPr>
          <a:xfrm>
            <a:off x="4951079" y="5280453"/>
            <a:ext cx="2140086" cy="869950"/>
          </a:xfrm>
          <a:prstGeom prst="roundRect">
            <a:avLst/>
          </a:prstGeom>
          <a:noFill/>
          <a:ln w="381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effectLst/>
                <a:uLnTx/>
                <a:uFillTx/>
                <a:latin typeface="Century Gothic" panose="020F0302020204030204"/>
                <a:ea typeface="+mn-ea"/>
                <a:cs typeface="+mn-cs"/>
              </a:rPr>
              <a:t>freundlich</a:t>
            </a:r>
            <a:endParaRPr kumimoji="0" lang="en-GB" sz="2800" b="0" i="0" u="none" strike="noStrike" kern="0" cap="none" spc="0" normalizeH="0" baseline="0" noProof="0" dirty="0">
              <a:ln>
                <a:noFill/>
              </a:ln>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2D530F7D-654C-4890-9E57-DBE87468E555}"/>
              </a:ext>
            </a:extLst>
          </p:cNvPr>
          <p:cNvSpPr/>
          <p:nvPr/>
        </p:nvSpPr>
        <p:spPr>
          <a:xfrm>
            <a:off x="7329521" y="5280453"/>
            <a:ext cx="2140086" cy="869950"/>
          </a:xfrm>
          <a:prstGeom prst="roundRect">
            <a:avLst/>
          </a:prstGeom>
          <a:noFill/>
          <a:ln w="381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Century Gothic" panose="020F0302020204030204"/>
                <a:ea typeface="+mn-ea"/>
                <a:cs typeface="+mn-cs"/>
              </a:rPr>
              <a:t>der Schuh</a:t>
            </a:r>
          </a:p>
        </p:txBody>
      </p:sp>
      <p:sp>
        <p:nvSpPr>
          <p:cNvPr id="19" name="Rectangle: Rounded Corners 18">
            <a:extLst>
              <a:ext uri="{FF2B5EF4-FFF2-40B4-BE49-F238E27FC236}">
                <a16:creationId xmlns:a16="http://schemas.microsoft.com/office/drawing/2014/main" id="{F2FB37DD-FC03-408C-B3DD-ADA3450E3A58}"/>
              </a:ext>
            </a:extLst>
          </p:cNvPr>
          <p:cNvSpPr/>
          <p:nvPr/>
        </p:nvSpPr>
        <p:spPr>
          <a:xfrm rot="20827266">
            <a:off x="4718359" y="2957067"/>
            <a:ext cx="2791898" cy="1338084"/>
          </a:xfrm>
          <a:prstGeom prst="roundRect">
            <a:avLst/>
          </a:prstGeom>
          <a:solidFill>
            <a:srgbClr val="0070C0"/>
          </a:solidFill>
          <a:ln w="381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prstClr val="white"/>
                </a:solidFill>
                <a:effectLst/>
                <a:uLnTx/>
                <a:uFillTx/>
                <a:latin typeface="Century Gothic" panose="020F0302020204030204"/>
                <a:ea typeface="+mn-ea"/>
                <a:cs typeface="+mn-cs"/>
              </a:rPr>
              <a:t>to shower</a:t>
            </a:r>
          </a:p>
        </p:txBody>
      </p:sp>
      <p:sp>
        <p:nvSpPr>
          <p:cNvPr id="20" name="Rectangle: Rounded Corners 19">
            <a:extLst>
              <a:ext uri="{FF2B5EF4-FFF2-40B4-BE49-F238E27FC236}">
                <a16:creationId xmlns:a16="http://schemas.microsoft.com/office/drawing/2014/main" id="{03CDC88E-B45E-4804-BBFB-588F3F9513ED}"/>
              </a:ext>
            </a:extLst>
          </p:cNvPr>
          <p:cNvSpPr/>
          <p:nvPr/>
        </p:nvSpPr>
        <p:spPr>
          <a:xfrm rot="20827266">
            <a:off x="4718358" y="2957067"/>
            <a:ext cx="2791898" cy="1338084"/>
          </a:xfrm>
          <a:prstGeom prst="roundRect">
            <a:avLst/>
          </a:prstGeom>
          <a:solidFill>
            <a:srgbClr val="0070C0"/>
          </a:solidFill>
          <a:ln w="381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prstClr val="white"/>
                </a:solidFill>
                <a:effectLst/>
                <a:uLnTx/>
                <a:uFillTx/>
                <a:latin typeface="Century Gothic" panose="020F0302020204030204"/>
                <a:ea typeface="+mn-ea"/>
                <a:cs typeface="+mn-cs"/>
              </a:rPr>
              <a:t>shoe</a:t>
            </a:r>
          </a:p>
        </p:txBody>
      </p:sp>
      <p:sp>
        <p:nvSpPr>
          <p:cNvPr id="21" name="Rectangle: Rounded Corners 20">
            <a:extLst>
              <a:ext uri="{FF2B5EF4-FFF2-40B4-BE49-F238E27FC236}">
                <a16:creationId xmlns:a16="http://schemas.microsoft.com/office/drawing/2014/main" id="{2AA0448F-4C67-4659-B4D3-A91D6C3F39F0}"/>
              </a:ext>
            </a:extLst>
          </p:cNvPr>
          <p:cNvSpPr/>
          <p:nvPr/>
        </p:nvSpPr>
        <p:spPr>
          <a:xfrm rot="20827266">
            <a:off x="4725818" y="2957068"/>
            <a:ext cx="2791898" cy="1338084"/>
          </a:xfrm>
          <a:prstGeom prst="roundRect">
            <a:avLst/>
          </a:prstGeom>
          <a:solidFill>
            <a:srgbClr val="0070C0"/>
          </a:solidFill>
          <a:ln w="381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prstClr val="white"/>
                </a:solidFill>
                <a:effectLst/>
                <a:uLnTx/>
                <a:uFillTx/>
                <a:latin typeface="Century Gothic" panose="020F0302020204030204"/>
                <a:ea typeface="+mn-ea"/>
                <a:cs typeface="+mn-cs"/>
              </a:rPr>
              <a:t>plant</a:t>
            </a:r>
          </a:p>
        </p:txBody>
      </p:sp>
      <p:sp>
        <p:nvSpPr>
          <p:cNvPr id="22" name="Rectangle: Rounded Corners 21">
            <a:extLst>
              <a:ext uri="{FF2B5EF4-FFF2-40B4-BE49-F238E27FC236}">
                <a16:creationId xmlns:a16="http://schemas.microsoft.com/office/drawing/2014/main" id="{B5B398AF-3676-4DCF-B681-6443FC632852}"/>
              </a:ext>
            </a:extLst>
          </p:cNvPr>
          <p:cNvSpPr/>
          <p:nvPr/>
        </p:nvSpPr>
        <p:spPr>
          <a:xfrm rot="20827266">
            <a:off x="4733278" y="2956680"/>
            <a:ext cx="2791898" cy="1338084"/>
          </a:xfrm>
          <a:prstGeom prst="roundRect">
            <a:avLst/>
          </a:prstGeom>
          <a:solidFill>
            <a:srgbClr val="0070C0"/>
          </a:solidFill>
          <a:ln w="381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prstClr val="white"/>
                </a:solidFill>
                <a:effectLst/>
                <a:uLnTx/>
                <a:uFillTx/>
                <a:latin typeface="Century Gothic" panose="020F0302020204030204"/>
                <a:ea typeface="+mn-ea"/>
                <a:cs typeface="+mn-cs"/>
              </a:rPr>
              <a:t>time (occasion)</a:t>
            </a:r>
          </a:p>
        </p:txBody>
      </p:sp>
      <p:sp>
        <p:nvSpPr>
          <p:cNvPr id="23" name="Rectangle: Rounded Corners 22">
            <a:extLst>
              <a:ext uri="{FF2B5EF4-FFF2-40B4-BE49-F238E27FC236}">
                <a16:creationId xmlns:a16="http://schemas.microsoft.com/office/drawing/2014/main" id="{52BD6117-0E80-45EA-8CC1-EB629EF9554F}"/>
              </a:ext>
            </a:extLst>
          </p:cNvPr>
          <p:cNvSpPr/>
          <p:nvPr/>
        </p:nvSpPr>
        <p:spPr>
          <a:xfrm rot="20827266">
            <a:off x="4748899" y="2945917"/>
            <a:ext cx="2791898" cy="1338084"/>
          </a:xfrm>
          <a:prstGeom prst="roundRect">
            <a:avLst/>
          </a:prstGeom>
          <a:solidFill>
            <a:srgbClr val="0070C0"/>
          </a:solidFill>
          <a:ln w="381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prstClr val="white"/>
                </a:solidFill>
                <a:effectLst/>
                <a:uLnTx/>
                <a:uFillTx/>
                <a:latin typeface="Century Gothic" panose="020F0302020204030204"/>
                <a:ea typeface="+mn-ea"/>
                <a:cs typeface="+mn-cs"/>
              </a:rPr>
              <a:t>friendly</a:t>
            </a:r>
          </a:p>
        </p:txBody>
      </p:sp>
      <p:sp>
        <p:nvSpPr>
          <p:cNvPr id="24" name="Rectangle: Rounded Corners 23">
            <a:extLst>
              <a:ext uri="{FF2B5EF4-FFF2-40B4-BE49-F238E27FC236}">
                <a16:creationId xmlns:a16="http://schemas.microsoft.com/office/drawing/2014/main" id="{DCF155F6-47E9-44A6-963C-3904D9C61AE8}"/>
              </a:ext>
            </a:extLst>
          </p:cNvPr>
          <p:cNvSpPr/>
          <p:nvPr/>
        </p:nvSpPr>
        <p:spPr>
          <a:xfrm rot="20827266">
            <a:off x="4744364" y="2924463"/>
            <a:ext cx="2791898" cy="1338084"/>
          </a:xfrm>
          <a:prstGeom prst="roundRect">
            <a:avLst/>
          </a:prstGeom>
          <a:solidFill>
            <a:srgbClr val="0070C0"/>
          </a:solidFill>
          <a:ln w="381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prstClr val="white"/>
                </a:solidFill>
                <a:effectLst/>
                <a:uLnTx/>
                <a:uFillTx/>
                <a:latin typeface="Century Gothic" panose="020F0302020204030204"/>
                <a:ea typeface="+mn-ea"/>
                <a:cs typeface="+mn-cs"/>
              </a:rPr>
              <a:t>December</a:t>
            </a:r>
          </a:p>
        </p:txBody>
      </p:sp>
      <p:sp>
        <p:nvSpPr>
          <p:cNvPr id="25" name="Rectangle: Rounded Corners 24">
            <a:extLst>
              <a:ext uri="{FF2B5EF4-FFF2-40B4-BE49-F238E27FC236}">
                <a16:creationId xmlns:a16="http://schemas.microsoft.com/office/drawing/2014/main" id="{AD21868E-E27A-4B82-8421-4E09F03B3767}"/>
              </a:ext>
            </a:extLst>
          </p:cNvPr>
          <p:cNvSpPr/>
          <p:nvPr/>
        </p:nvSpPr>
        <p:spPr>
          <a:xfrm rot="20827266">
            <a:off x="4796774" y="2974979"/>
            <a:ext cx="2791898" cy="1338084"/>
          </a:xfrm>
          <a:prstGeom prst="roundRect">
            <a:avLst/>
          </a:prstGeom>
          <a:solidFill>
            <a:srgbClr val="0070C0"/>
          </a:solidFill>
          <a:ln w="381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prstClr val="white"/>
                </a:solidFill>
                <a:effectLst/>
                <a:uLnTx/>
                <a:uFillTx/>
                <a:latin typeface="Century Gothic" panose="020F0302020204030204"/>
                <a:ea typeface="+mn-ea"/>
                <a:cs typeface="+mn-cs"/>
              </a:rPr>
              <a:t>comfortable</a:t>
            </a:r>
          </a:p>
        </p:txBody>
      </p:sp>
      <p:sp>
        <p:nvSpPr>
          <p:cNvPr id="26" name="Rectangle: Rounded Corners 25">
            <a:extLst>
              <a:ext uri="{FF2B5EF4-FFF2-40B4-BE49-F238E27FC236}">
                <a16:creationId xmlns:a16="http://schemas.microsoft.com/office/drawing/2014/main" id="{24997B2C-30DE-4EDB-8DCB-49535A324FB6}"/>
              </a:ext>
            </a:extLst>
          </p:cNvPr>
          <p:cNvSpPr/>
          <p:nvPr/>
        </p:nvSpPr>
        <p:spPr>
          <a:xfrm rot="20827266">
            <a:off x="4758916" y="2939182"/>
            <a:ext cx="2791898" cy="1338084"/>
          </a:xfrm>
          <a:prstGeom prst="roundRect">
            <a:avLst/>
          </a:prstGeom>
          <a:solidFill>
            <a:srgbClr val="0070C0"/>
          </a:solidFill>
          <a:ln w="381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prstClr val="white"/>
                </a:solidFill>
                <a:effectLst/>
                <a:uLnTx/>
                <a:uFillTx/>
                <a:latin typeface="Century Gothic" panose="020F0302020204030204"/>
                <a:ea typeface="+mn-ea"/>
                <a:cs typeface="+mn-cs"/>
              </a:rPr>
              <a:t>I understand</a:t>
            </a:r>
          </a:p>
        </p:txBody>
      </p:sp>
      <p:sp>
        <p:nvSpPr>
          <p:cNvPr id="27" name="Rectangle: Rounded Corners 26">
            <a:extLst>
              <a:ext uri="{FF2B5EF4-FFF2-40B4-BE49-F238E27FC236}">
                <a16:creationId xmlns:a16="http://schemas.microsoft.com/office/drawing/2014/main" id="{60B55FCB-88AE-4380-B67F-EC573C5A2C07}"/>
              </a:ext>
            </a:extLst>
          </p:cNvPr>
          <p:cNvSpPr/>
          <p:nvPr/>
        </p:nvSpPr>
        <p:spPr>
          <a:xfrm rot="20827266">
            <a:off x="4767259" y="2938995"/>
            <a:ext cx="2791898" cy="1338084"/>
          </a:xfrm>
          <a:prstGeom prst="roundRect">
            <a:avLst/>
          </a:prstGeom>
          <a:solidFill>
            <a:srgbClr val="0070C0"/>
          </a:solidFill>
          <a:ln w="381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prstClr val="white"/>
                </a:solidFill>
                <a:effectLst/>
                <a:uLnTx/>
                <a:uFillTx/>
                <a:latin typeface="Century Gothic" panose="020F0302020204030204"/>
                <a:ea typeface="+mn-ea"/>
                <a:cs typeface="+mn-cs"/>
              </a:rPr>
              <a:t>season</a:t>
            </a:r>
          </a:p>
        </p:txBody>
      </p:sp>
      <p:sp>
        <p:nvSpPr>
          <p:cNvPr id="28" name="Rectangle: Rounded Corners 27">
            <a:extLst>
              <a:ext uri="{FF2B5EF4-FFF2-40B4-BE49-F238E27FC236}">
                <a16:creationId xmlns:a16="http://schemas.microsoft.com/office/drawing/2014/main" id="{B94A7F3F-9375-4CEB-89AA-7D78E380A0EF}"/>
              </a:ext>
            </a:extLst>
          </p:cNvPr>
          <p:cNvSpPr/>
          <p:nvPr/>
        </p:nvSpPr>
        <p:spPr>
          <a:xfrm rot="20827266">
            <a:off x="4775603" y="2916855"/>
            <a:ext cx="2791898" cy="1338084"/>
          </a:xfrm>
          <a:prstGeom prst="roundRect">
            <a:avLst/>
          </a:prstGeom>
          <a:solidFill>
            <a:srgbClr val="0070C0"/>
          </a:solidFill>
          <a:ln w="381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prstClr val="white"/>
                </a:solidFill>
                <a:effectLst/>
                <a:uLnTx/>
                <a:uFillTx/>
                <a:latin typeface="Century Gothic" panose="020F0302020204030204"/>
                <a:ea typeface="+mn-ea"/>
                <a:cs typeface="+mn-cs"/>
              </a:rPr>
              <a:t>again</a:t>
            </a:r>
          </a:p>
        </p:txBody>
      </p:sp>
      <p:sp>
        <p:nvSpPr>
          <p:cNvPr id="29" name="Rectangle: Rounded Corners 28">
            <a:extLst>
              <a:ext uri="{FF2B5EF4-FFF2-40B4-BE49-F238E27FC236}">
                <a16:creationId xmlns:a16="http://schemas.microsoft.com/office/drawing/2014/main" id="{BD60A1EA-3FFF-4C8C-809E-B33F5C6022D0}"/>
              </a:ext>
            </a:extLst>
          </p:cNvPr>
          <p:cNvSpPr/>
          <p:nvPr/>
        </p:nvSpPr>
        <p:spPr>
          <a:xfrm rot="20827266">
            <a:off x="4754431" y="2952451"/>
            <a:ext cx="2791898" cy="1338084"/>
          </a:xfrm>
          <a:prstGeom prst="roundRect">
            <a:avLst/>
          </a:prstGeom>
          <a:solidFill>
            <a:srgbClr val="0070C0"/>
          </a:solidFill>
          <a:ln w="381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prstClr val="white"/>
                </a:solidFill>
                <a:effectLst/>
                <a:uLnTx/>
                <a:uFillTx/>
                <a:latin typeface="Century Gothic" panose="020F0302020204030204"/>
                <a:ea typeface="+mn-ea"/>
                <a:cs typeface="+mn-cs"/>
              </a:rPr>
              <a:t>March</a:t>
            </a:r>
          </a:p>
        </p:txBody>
      </p:sp>
      <p:sp>
        <p:nvSpPr>
          <p:cNvPr id="30" name="Rectangle: Rounded Corners 29">
            <a:extLst>
              <a:ext uri="{FF2B5EF4-FFF2-40B4-BE49-F238E27FC236}">
                <a16:creationId xmlns:a16="http://schemas.microsoft.com/office/drawing/2014/main" id="{6ECB86A3-B992-47E9-80C3-D8380FA4948F}"/>
              </a:ext>
            </a:extLst>
          </p:cNvPr>
          <p:cNvSpPr/>
          <p:nvPr/>
        </p:nvSpPr>
        <p:spPr>
          <a:xfrm rot="20827266">
            <a:off x="4765018" y="2938459"/>
            <a:ext cx="2791898" cy="1338084"/>
          </a:xfrm>
          <a:prstGeom prst="roundRect">
            <a:avLst/>
          </a:prstGeom>
          <a:solidFill>
            <a:srgbClr val="0070C0"/>
          </a:solidFill>
          <a:ln w="381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prstClr val="white"/>
                </a:solidFill>
                <a:effectLst/>
                <a:uLnTx/>
                <a:uFillTx/>
                <a:latin typeface="Century Gothic" panose="020F0302020204030204"/>
                <a:ea typeface="+mn-ea"/>
                <a:cs typeface="+mn-cs"/>
              </a:rPr>
              <a:t>look</a:t>
            </a:r>
          </a:p>
        </p:txBody>
      </p:sp>
      <p:sp>
        <p:nvSpPr>
          <p:cNvPr id="31" name="Rectangle: Rounded Corners 30">
            <a:extLst>
              <a:ext uri="{FF2B5EF4-FFF2-40B4-BE49-F238E27FC236}">
                <a16:creationId xmlns:a16="http://schemas.microsoft.com/office/drawing/2014/main" id="{B2F5497E-68CD-4A06-81A1-394626F16D34}"/>
              </a:ext>
            </a:extLst>
          </p:cNvPr>
          <p:cNvSpPr/>
          <p:nvPr/>
        </p:nvSpPr>
        <p:spPr>
          <a:xfrm rot="20827266">
            <a:off x="4758390" y="2952450"/>
            <a:ext cx="2791898" cy="1338084"/>
          </a:xfrm>
          <a:prstGeom prst="roundRect">
            <a:avLst/>
          </a:prstGeom>
          <a:solidFill>
            <a:srgbClr val="0070C0"/>
          </a:solidFill>
          <a:ln w="381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prstClr val="white"/>
                </a:solidFill>
                <a:effectLst/>
                <a:uLnTx/>
                <a:uFillTx/>
                <a:latin typeface="Century Gothic" panose="020F0302020204030204"/>
                <a:ea typeface="+mn-ea"/>
                <a:cs typeface="+mn-cs"/>
              </a:rPr>
              <a:t>to understand</a:t>
            </a:r>
          </a:p>
        </p:txBody>
      </p:sp>
      <p:sp>
        <p:nvSpPr>
          <p:cNvPr id="32" name="Rectangle: Rounded Corners 31">
            <a:extLst>
              <a:ext uri="{FF2B5EF4-FFF2-40B4-BE49-F238E27FC236}">
                <a16:creationId xmlns:a16="http://schemas.microsoft.com/office/drawing/2014/main" id="{14500395-CD61-4F36-BE3B-4CF47E665CD2}"/>
              </a:ext>
            </a:extLst>
          </p:cNvPr>
          <p:cNvSpPr/>
          <p:nvPr/>
        </p:nvSpPr>
        <p:spPr>
          <a:xfrm rot="20827266">
            <a:off x="4762777" y="2930123"/>
            <a:ext cx="2791898" cy="1338084"/>
          </a:xfrm>
          <a:prstGeom prst="roundRect">
            <a:avLst/>
          </a:prstGeom>
          <a:solidFill>
            <a:srgbClr val="0070C0"/>
          </a:solidFill>
          <a:ln w="381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prstClr val="white"/>
                </a:solidFill>
                <a:effectLst/>
                <a:uLnTx/>
                <a:uFillTx/>
                <a:latin typeface="Century Gothic" panose="020F0302020204030204"/>
                <a:ea typeface="+mn-ea"/>
                <a:cs typeface="+mn-cs"/>
              </a:rPr>
              <a:t>change</a:t>
            </a:r>
          </a:p>
        </p:txBody>
      </p:sp>
    </p:spTree>
    <p:extLst>
      <p:ext uri="{BB962C8B-B14F-4D97-AF65-F5344CB8AC3E}">
        <p14:creationId xmlns:p14="http://schemas.microsoft.com/office/powerpoint/2010/main" val="163033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2000" fill="hold"/>
                                        <p:tgtEl>
                                          <p:spTgt spid="8"/>
                                        </p:tgtEl>
                                        <p:attrNameLst>
                                          <p:attrName>fillcolor</p:attrName>
                                        </p:attrNameLst>
                                      </p:cBhvr>
                                      <p:to>
                                        <a:srgbClr val="FCCF28"/>
                                      </p:to>
                                    </p:animClr>
                                    <p:set>
                                      <p:cBhvr>
                                        <p:cTn id="11" dur="2000" fill="hold"/>
                                        <p:tgtEl>
                                          <p:spTgt spid="8"/>
                                        </p:tgtEl>
                                        <p:attrNameLst>
                                          <p:attrName>fill.type</p:attrName>
                                        </p:attrNameLst>
                                      </p:cBhvr>
                                      <p:to>
                                        <p:strVal val="solid"/>
                                      </p:to>
                                    </p:set>
                                    <p:set>
                                      <p:cBhvr>
                                        <p:cTn id="12" dur="2000" fill="hold"/>
                                        <p:tgtEl>
                                          <p:spTgt spid="8"/>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8"/>
                                        </p:tgtEl>
                                        <p:attrNameLst>
                                          <p:attrName>fillcolor</p:attrName>
                                        </p:attrNameLst>
                                      </p:cBhvr>
                                      <p:to>
                                        <a:srgbClr val="FCCF28"/>
                                      </p:to>
                                    </p:animClr>
                                    <p:set>
                                      <p:cBhvr>
                                        <p:cTn id="21" dur="2000" fill="hold"/>
                                        <p:tgtEl>
                                          <p:spTgt spid="18"/>
                                        </p:tgtEl>
                                        <p:attrNameLst>
                                          <p:attrName>fill.type</p:attrName>
                                        </p:attrNameLst>
                                      </p:cBhvr>
                                      <p:to>
                                        <p:strVal val="solid"/>
                                      </p:to>
                                    </p:set>
                                    <p:set>
                                      <p:cBhvr>
                                        <p:cTn id="22" dur="2000" fill="hold"/>
                                        <p:tgtEl>
                                          <p:spTgt spid="18"/>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13"/>
                                        </p:tgtEl>
                                        <p:attrNameLst>
                                          <p:attrName>fillcolor</p:attrName>
                                        </p:attrNameLst>
                                      </p:cBhvr>
                                      <p:to>
                                        <a:srgbClr val="FCCF28"/>
                                      </p:to>
                                    </p:animClr>
                                    <p:set>
                                      <p:cBhvr>
                                        <p:cTn id="31" dur="2000" fill="hold"/>
                                        <p:tgtEl>
                                          <p:spTgt spid="13"/>
                                        </p:tgtEl>
                                        <p:attrNameLst>
                                          <p:attrName>fill.type</p:attrName>
                                        </p:attrNameLst>
                                      </p:cBhvr>
                                      <p:to>
                                        <p:strVal val="solid"/>
                                      </p:to>
                                    </p:set>
                                    <p:set>
                                      <p:cBhvr>
                                        <p:cTn id="32" dur="2000" fill="hold"/>
                                        <p:tgtEl>
                                          <p:spTgt spid="13"/>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5"/>
                                        </p:tgtEl>
                                        <p:attrNameLst>
                                          <p:attrName>fillcolor</p:attrName>
                                        </p:attrNameLst>
                                      </p:cBhvr>
                                      <p:to>
                                        <a:srgbClr val="FCCF28"/>
                                      </p:to>
                                    </p:animClr>
                                    <p:set>
                                      <p:cBhvr>
                                        <p:cTn id="41" dur="2000" fill="hold"/>
                                        <p:tgtEl>
                                          <p:spTgt spid="5"/>
                                        </p:tgtEl>
                                        <p:attrNameLst>
                                          <p:attrName>fill.type</p:attrName>
                                        </p:attrNameLst>
                                      </p:cBhvr>
                                      <p:to>
                                        <p:strVal val="solid"/>
                                      </p:to>
                                    </p:set>
                                    <p:set>
                                      <p:cBhvr>
                                        <p:cTn id="42" dur="2000" fill="hold"/>
                                        <p:tgtEl>
                                          <p:spTgt spid="5"/>
                                        </p:tgtEl>
                                        <p:attrNameLst>
                                          <p:attrName>fill.on</p:attrName>
                                        </p:attrNameLst>
                                      </p:cBhvr>
                                      <p:to>
                                        <p:strVal val="tru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7"/>
                                        </p:tgtEl>
                                        <p:attrNameLst>
                                          <p:attrName>fillcolor</p:attrName>
                                        </p:attrNameLst>
                                      </p:cBhvr>
                                      <p:to>
                                        <a:srgbClr val="FCCF28"/>
                                      </p:to>
                                    </p:animClr>
                                    <p:set>
                                      <p:cBhvr>
                                        <p:cTn id="51" dur="2000" fill="hold"/>
                                        <p:tgtEl>
                                          <p:spTgt spid="17"/>
                                        </p:tgtEl>
                                        <p:attrNameLst>
                                          <p:attrName>fill.type</p:attrName>
                                        </p:attrNameLst>
                                      </p:cBhvr>
                                      <p:to>
                                        <p:strVal val="solid"/>
                                      </p:to>
                                    </p:set>
                                    <p:set>
                                      <p:cBhvr>
                                        <p:cTn id="52" dur="2000" fill="hold"/>
                                        <p:tgtEl>
                                          <p:spTgt spid="17"/>
                                        </p:tgtEl>
                                        <p:attrNameLst>
                                          <p:attrName>fill.on</p:attrName>
                                        </p:attrNameLst>
                                      </p:cBhvr>
                                      <p:to>
                                        <p:strVal val="tru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12"/>
                                        </p:tgtEl>
                                        <p:attrNameLst>
                                          <p:attrName>fillcolor</p:attrName>
                                        </p:attrNameLst>
                                      </p:cBhvr>
                                      <p:to>
                                        <a:srgbClr val="FCCF28"/>
                                      </p:to>
                                    </p:animClr>
                                    <p:set>
                                      <p:cBhvr>
                                        <p:cTn id="61" dur="2000" fill="hold"/>
                                        <p:tgtEl>
                                          <p:spTgt spid="12"/>
                                        </p:tgtEl>
                                        <p:attrNameLst>
                                          <p:attrName>fill.type</p:attrName>
                                        </p:attrNameLst>
                                      </p:cBhvr>
                                      <p:to>
                                        <p:strVal val="solid"/>
                                      </p:to>
                                    </p:set>
                                    <p:set>
                                      <p:cBhvr>
                                        <p:cTn id="62" dur="2000" fill="hold"/>
                                        <p:tgtEl>
                                          <p:spTgt spid="12"/>
                                        </p:tgtEl>
                                        <p:attrNameLst>
                                          <p:attrName>fill.on</p:attrName>
                                        </p:attrNameLst>
                                      </p:cBhvr>
                                      <p:to>
                                        <p:strVal val="tru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9"/>
                                        </p:tgtEl>
                                        <p:attrNameLst>
                                          <p:attrName>fillcolor</p:attrName>
                                        </p:attrNameLst>
                                      </p:cBhvr>
                                      <p:to>
                                        <a:srgbClr val="FCCF28"/>
                                      </p:to>
                                    </p:animClr>
                                    <p:set>
                                      <p:cBhvr>
                                        <p:cTn id="71" dur="2000" fill="hold"/>
                                        <p:tgtEl>
                                          <p:spTgt spid="9"/>
                                        </p:tgtEl>
                                        <p:attrNameLst>
                                          <p:attrName>fill.type</p:attrName>
                                        </p:attrNameLst>
                                      </p:cBhvr>
                                      <p:to>
                                        <p:strVal val="solid"/>
                                      </p:to>
                                    </p:set>
                                    <p:set>
                                      <p:cBhvr>
                                        <p:cTn id="72" dur="2000" fill="hold"/>
                                        <p:tgtEl>
                                          <p:spTgt spid="9"/>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15"/>
                                        </p:tgtEl>
                                        <p:attrNameLst>
                                          <p:attrName>fillcolor</p:attrName>
                                        </p:attrNameLst>
                                      </p:cBhvr>
                                      <p:to>
                                        <a:srgbClr val="FCCF28"/>
                                      </p:to>
                                    </p:animClr>
                                    <p:set>
                                      <p:cBhvr>
                                        <p:cTn id="81" dur="2000" fill="hold"/>
                                        <p:tgtEl>
                                          <p:spTgt spid="15"/>
                                        </p:tgtEl>
                                        <p:attrNameLst>
                                          <p:attrName>fill.type</p:attrName>
                                        </p:attrNameLst>
                                      </p:cBhvr>
                                      <p:to>
                                        <p:strVal val="solid"/>
                                      </p:to>
                                    </p:set>
                                    <p:set>
                                      <p:cBhvr>
                                        <p:cTn id="82" dur="2000" fill="hold"/>
                                        <p:tgtEl>
                                          <p:spTgt spid="15"/>
                                        </p:tgtEl>
                                        <p:attrNameLst>
                                          <p:attrName>fill.on</p:attrName>
                                        </p:attrNameLst>
                                      </p:cBhvr>
                                      <p:to>
                                        <p:strVal val="tru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mph" presetSubtype="2" fill="hold" nodeType="clickEffect">
                                  <p:stCondLst>
                                    <p:cond delay="0"/>
                                  </p:stCondLst>
                                  <p:childTnLst>
                                    <p:animClr clrSpc="rgb" dir="cw">
                                      <p:cBhvr>
                                        <p:cTn id="90" dur="2000" fill="hold"/>
                                        <p:tgtEl>
                                          <p:spTgt spid="16"/>
                                        </p:tgtEl>
                                        <p:attrNameLst>
                                          <p:attrName>fillcolor</p:attrName>
                                        </p:attrNameLst>
                                      </p:cBhvr>
                                      <p:to>
                                        <a:srgbClr val="FCCF28"/>
                                      </p:to>
                                    </p:animClr>
                                    <p:set>
                                      <p:cBhvr>
                                        <p:cTn id="91" dur="2000" fill="hold"/>
                                        <p:tgtEl>
                                          <p:spTgt spid="16"/>
                                        </p:tgtEl>
                                        <p:attrNameLst>
                                          <p:attrName>fill.type</p:attrName>
                                        </p:attrNameLst>
                                      </p:cBhvr>
                                      <p:to>
                                        <p:strVal val="solid"/>
                                      </p:to>
                                    </p:set>
                                    <p:set>
                                      <p:cBhvr>
                                        <p:cTn id="92" dur="2000" fill="hold"/>
                                        <p:tgtEl>
                                          <p:spTgt spid="16"/>
                                        </p:tgtEl>
                                        <p:attrNameLst>
                                          <p:attrName>fill.on</p:attrName>
                                        </p:attrNameLst>
                                      </p:cBhvr>
                                      <p:to>
                                        <p:strVal val="tru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mph" presetSubtype="2" fill="hold" nodeType="clickEffect">
                                  <p:stCondLst>
                                    <p:cond delay="0"/>
                                  </p:stCondLst>
                                  <p:childTnLst>
                                    <p:animClr clrSpc="rgb" dir="cw">
                                      <p:cBhvr>
                                        <p:cTn id="100" dur="2000" fill="hold"/>
                                        <p:tgtEl>
                                          <p:spTgt spid="6"/>
                                        </p:tgtEl>
                                        <p:attrNameLst>
                                          <p:attrName>fillcolor</p:attrName>
                                        </p:attrNameLst>
                                      </p:cBhvr>
                                      <p:to>
                                        <a:srgbClr val="FCCF28"/>
                                      </p:to>
                                    </p:animClr>
                                    <p:set>
                                      <p:cBhvr>
                                        <p:cTn id="101" dur="2000" fill="hold"/>
                                        <p:tgtEl>
                                          <p:spTgt spid="6"/>
                                        </p:tgtEl>
                                        <p:attrNameLst>
                                          <p:attrName>fill.type</p:attrName>
                                        </p:attrNameLst>
                                      </p:cBhvr>
                                      <p:to>
                                        <p:strVal val="solid"/>
                                      </p:to>
                                    </p:set>
                                    <p:set>
                                      <p:cBhvr>
                                        <p:cTn id="102" dur="2000" fill="hold"/>
                                        <p:tgtEl>
                                          <p:spTgt spid="6"/>
                                        </p:tgtEl>
                                        <p:attrNameLst>
                                          <p:attrName>fill.on</p:attrName>
                                        </p:attrNameLst>
                                      </p:cBhvr>
                                      <p:to>
                                        <p:strVal val="tru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mph" presetSubtype="2" fill="hold" nodeType="clickEffect">
                                  <p:stCondLst>
                                    <p:cond delay="0"/>
                                  </p:stCondLst>
                                  <p:childTnLst>
                                    <p:animClr clrSpc="rgb" dir="cw">
                                      <p:cBhvr>
                                        <p:cTn id="110" dur="2000" fill="hold"/>
                                        <p:tgtEl>
                                          <p:spTgt spid="14"/>
                                        </p:tgtEl>
                                        <p:attrNameLst>
                                          <p:attrName>fillcolor</p:attrName>
                                        </p:attrNameLst>
                                      </p:cBhvr>
                                      <p:to>
                                        <a:srgbClr val="FCCF28"/>
                                      </p:to>
                                    </p:animClr>
                                    <p:set>
                                      <p:cBhvr>
                                        <p:cTn id="111" dur="2000" fill="hold"/>
                                        <p:tgtEl>
                                          <p:spTgt spid="14"/>
                                        </p:tgtEl>
                                        <p:attrNameLst>
                                          <p:attrName>fill.type</p:attrName>
                                        </p:attrNameLst>
                                      </p:cBhvr>
                                      <p:to>
                                        <p:strVal val="solid"/>
                                      </p:to>
                                    </p:set>
                                    <p:set>
                                      <p:cBhvr>
                                        <p:cTn id="112" dur="2000" fill="hold"/>
                                        <p:tgtEl>
                                          <p:spTgt spid="14"/>
                                        </p:tgtEl>
                                        <p:attrNameLst>
                                          <p:attrName>fill.on</p:attrName>
                                        </p:attrNameLst>
                                      </p:cBhvr>
                                      <p:to>
                                        <p:strVal val="tru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30"/>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mph" presetSubtype="2" fill="hold" nodeType="clickEffect">
                                  <p:stCondLst>
                                    <p:cond delay="0"/>
                                  </p:stCondLst>
                                  <p:childTnLst>
                                    <p:animClr clrSpc="rgb" dir="cw">
                                      <p:cBhvr>
                                        <p:cTn id="120" dur="2000" fill="hold"/>
                                        <p:tgtEl>
                                          <p:spTgt spid="11"/>
                                        </p:tgtEl>
                                        <p:attrNameLst>
                                          <p:attrName>fillcolor</p:attrName>
                                        </p:attrNameLst>
                                      </p:cBhvr>
                                      <p:to>
                                        <a:srgbClr val="FCCF28"/>
                                      </p:to>
                                    </p:animClr>
                                    <p:set>
                                      <p:cBhvr>
                                        <p:cTn id="121" dur="2000" fill="hold"/>
                                        <p:tgtEl>
                                          <p:spTgt spid="11"/>
                                        </p:tgtEl>
                                        <p:attrNameLst>
                                          <p:attrName>fill.type</p:attrName>
                                        </p:attrNameLst>
                                      </p:cBhvr>
                                      <p:to>
                                        <p:strVal val="solid"/>
                                      </p:to>
                                    </p:set>
                                    <p:set>
                                      <p:cBhvr>
                                        <p:cTn id="122" dur="2000" fill="hold"/>
                                        <p:tgtEl>
                                          <p:spTgt spid="11"/>
                                        </p:tgtEl>
                                        <p:attrNameLst>
                                          <p:attrName>fill.on</p:attrName>
                                        </p:attrNameLst>
                                      </p:cBhvr>
                                      <p:to>
                                        <p:strVal val="tru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1"/>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mph" presetSubtype="2" fill="hold" nodeType="clickEffect">
                                  <p:stCondLst>
                                    <p:cond delay="0"/>
                                  </p:stCondLst>
                                  <p:childTnLst>
                                    <p:animClr clrSpc="rgb" dir="cw">
                                      <p:cBhvr>
                                        <p:cTn id="130" dur="2000" fill="hold"/>
                                        <p:tgtEl>
                                          <p:spTgt spid="7"/>
                                        </p:tgtEl>
                                        <p:attrNameLst>
                                          <p:attrName>fillcolor</p:attrName>
                                        </p:attrNameLst>
                                      </p:cBhvr>
                                      <p:to>
                                        <a:srgbClr val="FCCF28"/>
                                      </p:to>
                                    </p:animClr>
                                    <p:set>
                                      <p:cBhvr>
                                        <p:cTn id="131" dur="2000" fill="hold"/>
                                        <p:tgtEl>
                                          <p:spTgt spid="7"/>
                                        </p:tgtEl>
                                        <p:attrNameLst>
                                          <p:attrName>fill.type</p:attrName>
                                        </p:attrNameLst>
                                      </p:cBhvr>
                                      <p:to>
                                        <p:strVal val="solid"/>
                                      </p:to>
                                    </p:set>
                                    <p:set>
                                      <p:cBhvr>
                                        <p:cTn id="132" dur="2000" fill="hold"/>
                                        <p:tgtEl>
                                          <p:spTgt spid="7"/>
                                        </p:tgtEl>
                                        <p:attrNameLst>
                                          <p:attrName>fill.on</p:attrName>
                                        </p:attrNameLst>
                                      </p:cBhvr>
                                      <p:to>
                                        <p:strVal val="tru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32"/>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mph" presetSubtype="2" fill="hold" nodeType="clickEffect">
                                  <p:stCondLst>
                                    <p:cond delay="0"/>
                                  </p:stCondLst>
                                  <p:childTnLst>
                                    <p:animClr clrSpc="rgb" dir="cw">
                                      <p:cBhvr>
                                        <p:cTn id="140" dur="2000" fill="hold"/>
                                        <p:tgtEl>
                                          <p:spTgt spid="10"/>
                                        </p:tgtEl>
                                        <p:attrNameLst>
                                          <p:attrName>fillcolor</p:attrName>
                                        </p:attrNameLst>
                                      </p:cBhvr>
                                      <p:to>
                                        <a:srgbClr val="FCCF28"/>
                                      </p:to>
                                    </p:animClr>
                                    <p:set>
                                      <p:cBhvr>
                                        <p:cTn id="141" dur="2000" fill="hold"/>
                                        <p:tgtEl>
                                          <p:spTgt spid="10"/>
                                        </p:tgtEl>
                                        <p:attrNameLst>
                                          <p:attrName>fill.type</p:attrName>
                                        </p:attrNameLst>
                                      </p:cBhvr>
                                      <p:to>
                                        <p:strVal val="solid"/>
                                      </p:to>
                                    </p:set>
                                    <p:set>
                                      <p:cBhvr>
                                        <p:cTn id="142" dur="20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5917F-7E7F-4B4A-BD5D-640CF4B6748A}"/>
              </a:ext>
            </a:extLst>
          </p:cNvPr>
          <p:cNvSpPr>
            <a:spLocks noGrp="1"/>
          </p:cNvSpPr>
          <p:nvPr>
            <p:ph type="title"/>
          </p:nvPr>
        </p:nvSpPr>
        <p:spPr>
          <a:xfrm>
            <a:off x="0" y="213557"/>
            <a:ext cx="4887884" cy="647577"/>
          </a:xfrm>
        </p:spPr>
        <p:txBody>
          <a:bodyPr>
            <a:normAutofit/>
          </a:bodyPr>
          <a:lstStyle/>
          <a:p>
            <a:r>
              <a:rPr lang="en-GB" sz="2400" dirty="0" err="1"/>
              <a:t>Adjektive</a:t>
            </a:r>
            <a:r>
              <a:rPr lang="en-GB" sz="2400" dirty="0"/>
              <a:t> – definite articles</a:t>
            </a:r>
          </a:p>
        </p:txBody>
      </p:sp>
      <p:sp>
        <p:nvSpPr>
          <p:cNvPr id="4" name="Rectangle 3">
            <a:extLst>
              <a:ext uri="{FF2B5EF4-FFF2-40B4-BE49-F238E27FC236}">
                <a16:creationId xmlns:a16="http://schemas.microsoft.com/office/drawing/2014/main" id="{E78B64E4-A23D-44CE-AA97-86A934D0E005}"/>
              </a:ext>
            </a:extLst>
          </p:cNvPr>
          <p:cNvSpPr/>
          <p:nvPr/>
        </p:nvSpPr>
        <p:spPr>
          <a:xfrm>
            <a:off x="4656306" y="1889674"/>
            <a:ext cx="3218297" cy="428751"/>
          </a:xfrm>
          <a:prstGeom prst="rect">
            <a:avLst/>
          </a:prstGeom>
          <a:solidFill>
            <a:srgbClr val="FFF4E7"/>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5" name="Rectangle 4">
            <a:extLst>
              <a:ext uri="{FF2B5EF4-FFF2-40B4-BE49-F238E27FC236}">
                <a16:creationId xmlns:a16="http://schemas.microsoft.com/office/drawing/2014/main" id="{18BE1336-FA13-45ED-B3E8-C67E87B4F088}"/>
              </a:ext>
            </a:extLst>
          </p:cNvPr>
          <p:cNvSpPr/>
          <p:nvPr/>
        </p:nvSpPr>
        <p:spPr>
          <a:xfrm>
            <a:off x="865701" y="1877821"/>
            <a:ext cx="2879388" cy="461665"/>
          </a:xfrm>
          <a:prstGeom prst="rect">
            <a:avLst/>
          </a:prstGeom>
          <a:solidFill>
            <a:srgbClr val="FFF4E7"/>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39AF008B-4AD6-422E-A849-759EF871131A}"/>
              </a:ext>
            </a:extLst>
          </p:cNvPr>
          <p:cNvSpPr txBox="1"/>
          <p:nvPr/>
        </p:nvSpPr>
        <p:spPr>
          <a:xfrm>
            <a:off x="865701" y="1877822"/>
            <a:ext cx="287938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Der See </a:t>
            </a:r>
            <a:r>
              <a:rPr kumimoji="0" lang="en-GB" sz="2400" b="0" i="0" u="none" strike="noStrike" kern="0" cap="none" spc="0" normalizeH="0" baseline="0" noProof="0" dirty="0" err="1">
                <a:ln>
                  <a:noFill/>
                </a:ln>
                <a:effectLst/>
                <a:uLnTx/>
                <a:uFillTx/>
              </a:rPr>
              <a:t>ist</a:t>
            </a:r>
            <a:r>
              <a:rPr kumimoji="0" lang="en-GB" sz="2400" b="0" i="0" u="none" strike="noStrike" kern="0" cap="none" spc="0" normalizeH="0" baseline="0" noProof="0" dirty="0">
                <a:ln>
                  <a:noFill/>
                </a:ln>
                <a:effectLst/>
                <a:uLnTx/>
                <a:uFillTx/>
              </a:rPr>
              <a:t> </a:t>
            </a:r>
            <a:r>
              <a:rPr kumimoji="0" lang="en-GB" sz="2400" b="1" i="0" u="none" strike="noStrike" kern="0" cap="none" spc="0" normalizeH="0" baseline="0" noProof="0" dirty="0" err="1">
                <a:ln>
                  <a:noFill/>
                </a:ln>
                <a:effectLst/>
                <a:uLnTx/>
                <a:uFillTx/>
              </a:rPr>
              <a:t>schön</a:t>
            </a:r>
            <a:r>
              <a:rPr kumimoji="0" lang="en-GB" sz="2400" b="0" i="0" u="none" strike="noStrike" kern="0" cap="none" spc="0" normalizeH="0" baseline="0" noProof="0" dirty="0">
                <a:ln>
                  <a:noFill/>
                </a:ln>
                <a:effectLst/>
                <a:uLnTx/>
                <a:uFillTx/>
              </a:rPr>
              <a:t>.</a:t>
            </a:r>
          </a:p>
        </p:txBody>
      </p:sp>
      <p:sp>
        <p:nvSpPr>
          <p:cNvPr id="7" name="TextBox 6">
            <a:extLst>
              <a:ext uri="{FF2B5EF4-FFF2-40B4-BE49-F238E27FC236}">
                <a16:creationId xmlns:a16="http://schemas.microsoft.com/office/drawing/2014/main" id="{BC6086CE-16C3-4DE9-A37A-0725DF7515A1}"/>
              </a:ext>
            </a:extLst>
          </p:cNvPr>
          <p:cNvSpPr txBox="1"/>
          <p:nvPr/>
        </p:nvSpPr>
        <p:spPr>
          <a:xfrm>
            <a:off x="180000" y="1296000"/>
            <a:ext cx="120120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In German, when adjectives come </a:t>
            </a:r>
            <a:r>
              <a:rPr kumimoji="0" lang="en-US" sz="2400" b="0" i="1" u="sng" strike="noStrike" kern="0" cap="none" spc="0" normalizeH="0" baseline="0" noProof="0" dirty="0">
                <a:ln>
                  <a:noFill/>
                </a:ln>
                <a:effectLst/>
                <a:uLnTx/>
                <a:uFillTx/>
              </a:rPr>
              <a:t>after</a:t>
            </a:r>
            <a:r>
              <a:rPr kumimoji="0" lang="en-US" sz="2400" b="0" i="0" u="none" strike="noStrike" kern="0" cap="none" spc="0" normalizeH="0" baseline="0" noProof="0" dirty="0">
                <a:ln>
                  <a:noFill/>
                </a:ln>
                <a:effectLst/>
                <a:uLnTx/>
                <a:uFillTx/>
              </a:rPr>
              <a:t> the verb ‘to be’ they don’t change:</a:t>
            </a:r>
          </a:p>
        </p:txBody>
      </p:sp>
      <p:sp>
        <p:nvSpPr>
          <p:cNvPr id="8" name="TextBox 7">
            <a:extLst>
              <a:ext uri="{FF2B5EF4-FFF2-40B4-BE49-F238E27FC236}">
                <a16:creationId xmlns:a16="http://schemas.microsoft.com/office/drawing/2014/main" id="{2AD1A58D-CAA1-4642-8562-5AB9B273A61D}"/>
              </a:ext>
            </a:extLst>
          </p:cNvPr>
          <p:cNvSpPr txBox="1"/>
          <p:nvPr/>
        </p:nvSpPr>
        <p:spPr>
          <a:xfrm>
            <a:off x="4686570" y="1877822"/>
            <a:ext cx="424125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Die </a:t>
            </a:r>
            <a:r>
              <a:rPr kumimoji="0" lang="en-GB" sz="2400" b="0" i="0" u="none" strike="noStrike" kern="0" cap="none" spc="0" normalizeH="0" baseline="0" noProof="0" dirty="0" err="1">
                <a:ln>
                  <a:noFill/>
                </a:ln>
                <a:effectLst/>
                <a:uLnTx/>
                <a:uFillTx/>
              </a:rPr>
              <a:t>Pflanze</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ist</a:t>
            </a:r>
            <a:r>
              <a:rPr kumimoji="0" lang="en-GB" sz="2400" b="0" i="0" u="none" strike="noStrike" kern="0" cap="none" spc="0" normalizeH="0" baseline="0" noProof="0" dirty="0">
                <a:ln>
                  <a:noFill/>
                </a:ln>
                <a:effectLst/>
                <a:uLnTx/>
                <a:uFillTx/>
              </a:rPr>
              <a:t> </a:t>
            </a:r>
            <a:r>
              <a:rPr kumimoji="0" lang="en-GB" sz="2400" b="1" i="0" u="none" strike="noStrike" kern="0" cap="none" spc="0" normalizeH="0" baseline="0" noProof="0" dirty="0" err="1">
                <a:ln>
                  <a:noFill/>
                </a:ln>
                <a:effectLst/>
                <a:uLnTx/>
                <a:uFillTx/>
              </a:rPr>
              <a:t>schön</a:t>
            </a:r>
            <a:r>
              <a:rPr kumimoji="0" lang="en-GB" sz="2400" b="0" i="0" u="none" strike="noStrike" kern="0" cap="none" spc="0" normalizeH="0" baseline="0" noProof="0" dirty="0">
                <a:ln>
                  <a:noFill/>
                </a:ln>
                <a:effectLst/>
                <a:uLnTx/>
                <a:uFillTx/>
              </a:rPr>
              <a:t>.</a:t>
            </a:r>
          </a:p>
        </p:txBody>
      </p:sp>
      <p:sp>
        <p:nvSpPr>
          <p:cNvPr id="9" name="Rectangle 8">
            <a:extLst>
              <a:ext uri="{FF2B5EF4-FFF2-40B4-BE49-F238E27FC236}">
                <a16:creationId xmlns:a16="http://schemas.microsoft.com/office/drawing/2014/main" id="{DE763BD0-0913-420B-AFC2-7BBA4F52AEBD}"/>
              </a:ext>
            </a:extLst>
          </p:cNvPr>
          <p:cNvSpPr/>
          <p:nvPr/>
        </p:nvSpPr>
        <p:spPr>
          <a:xfrm>
            <a:off x="8613783" y="1873216"/>
            <a:ext cx="2879388" cy="428751"/>
          </a:xfrm>
          <a:prstGeom prst="rect">
            <a:avLst/>
          </a:prstGeom>
          <a:solidFill>
            <a:srgbClr val="FFF4E7"/>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4D4BCA41-22EE-4208-BDF1-EF13F0477C4E}"/>
              </a:ext>
            </a:extLst>
          </p:cNvPr>
          <p:cNvSpPr txBox="1"/>
          <p:nvPr/>
        </p:nvSpPr>
        <p:spPr>
          <a:xfrm>
            <a:off x="8613783" y="1859268"/>
            <a:ext cx="287938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Das Dorf </a:t>
            </a:r>
            <a:r>
              <a:rPr kumimoji="0" lang="en-GB" sz="2400" b="0" i="0" u="none" strike="noStrike" kern="0" cap="none" spc="0" normalizeH="0" baseline="0" noProof="0" dirty="0" err="1">
                <a:ln>
                  <a:noFill/>
                </a:ln>
                <a:effectLst/>
                <a:uLnTx/>
                <a:uFillTx/>
              </a:rPr>
              <a:t>ist</a:t>
            </a:r>
            <a:r>
              <a:rPr kumimoji="0" lang="en-GB" sz="2400" b="0" i="0" u="none" strike="noStrike" kern="0" cap="none" spc="0" normalizeH="0" baseline="0" noProof="0" dirty="0">
                <a:ln>
                  <a:noFill/>
                </a:ln>
                <a:effectLst/>
                <a:uLnTx/>
                <a:uFillTx/>
              </a:rPr>
              <a:t> </a:t>
            </a:r>
            <a:r>
              <a:rPr kumimoji="0" lang="en-GB" sz="2400" b="1" i="0" u="none" strike="noStrike" kern="0" cap="none" spc="0" normalizeH="0" baseline="0" noProof="0" dirty="0" err="1">
                <a:ln>
                  <a:noFill/>
                </a:ln>
                <a:effectLst/>
                <a:uLnTx/>
                <a:uFillTx/>
              </a:rPr>
              <a:t>schön</a:t>
            </a:r>
            <a:r>
              <a:rPr kumimoji="0" lang="en-GB" sz="2400" b="0" i="0" u="none" strike="noStrike" kern="0" cap="none" spc="0" normalizeH="0" baseline="0" noProof="0" dirty="0">
                <a:ln>
                  <a:noFill/>
                </a:ln>
                <a:effectLst/>
                <a:uLnTx/>
                <a:uFillTx/>
              </a:rPr>
              <a:t>.</a:t>
            </a:r>
          </a:p>
        </p:txBody>
      </p:sp>
      <p:pic>
        <p:nvPicPr>
          <p:cNvPr id="11" name="Picture 10" descr="A drawing of a cartoon character&#10;&#10;Description automatically generated">
            <a:extLst>
              <a:ext uri="{FF2B5EF4-FFF2-40B4-BE49-F238E27FC236}">
                <a16:creationId xmlns:a16="http://schemas.microsoft.com/office/drawing/2014/main" id="{02D04981-D610-4E3C-893C-48ACDAC41C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9530" y="2334881"/>
            <a:ext cx="2206769" cy="1210275"/>
          </a:xfrm>
          <a:prstGeom prst="rect">
            <a:avLst/>
          </a:prstGeom>
        </p:spPr>
      </p:pic>
      <p:pic>
        <p:nvPicPr>
          <p:cNvPr id="12" name="Picture 11" descr="A close up of a logo&#10;&#10;Description automatically generated">
            <a:extLst>
              <a:ext uri="{FF2B5EF4-FFF2-40B4-BE49-F238E27FC236}">
                <a16:creationId xmlns:a16="http://schemas.microsoft.com/office/drawing/2014/main" id="{A7B1BFDA-8D1C-4F87-9811-4D297992A8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2544" y="2504389"/>
            <a:ext cx="1081812" cy="924611"/>
          </a:xfrm>
          <a:prstGeom prst="rect">
            <a:avLst/>
          </a:prstGeom>
        </p:spPr>
      </p:pic>
      <p:pic>
        <p:nvPicPr>
          <p:cNvPr id="13" name="Picture 12" descr="A picture containing flower, tree&#10;&#10;Description automatically generated">
            <a:extLst>
              <a:ext uri="{FF2B5EF4-FFF2-40B4-BE49-F238E27FC236}">
                <a16:creationId xmlns:a16="http://schemas.microsoft.com/office/drawing/2014/main" id="{E2944DD9-8836-4BC0-B6AE-05C87DB6D6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1551" y="2468532"/>
            <a:ext cx="865648" cy="1028493"/>
          </a:xfrm>
          <a:prstGeom prst="rect">
            <a:avLst/>
          </a:prstGeom>
        </p:spPr>
      </p:pic>
      <p:sp>
        <p:nvSpPr>
          <p:cNvPr id="14" name="TextBox 13">
            <a:extLst>
              <a:ext uri="{FF2B5EF4-FFF2-40B4-BE49-F238E27FC236}">
                <a16:creationId xmlns:a16="http://schemas.microsoft.com/office/drawing/2014/main" id="{3D0FEE68-8CBC-44EF-95E4-01703CB8A3BB}"/>
              </a:ext>
            </a:extLst>
          </p:cNvPr>
          <p:cNvSpPr txBox="1"/>
          <p:nvPr/>
        </p:nvSpPr>
        <p:spPr>
          <a:xfrm>
            <a:off x="180000" y="3673866"/>
            <a:ext cx="120120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Adjectives </a:t>
            </a:r>
            <a:r>
              <a:rPr kumimoji="0" lang="en-US" sz="2400" b="0" i="1" u="sng" strike="noStrike" kern="0" cap="none" spc="0" normalizeH="0" baseline="0" noProof="0" dirty="0">
                <a:ln>
                  <a:noFill/>
                </a:ln>
                <a:effectLst/>
                <a:uLnTx/>
                <a:uFillTx/>
              </a:rPr>
              <a:t>in front of </a:t>
            </a:r>
            <a:r>
              <a:rPr kumimoji="0" lang="en-US" sz="2400" b="0" i="0" u="none" strike="noStrike" kern="0" cap="none" spc="0" normalizeH="0" baseline="0" noProof="0" dirty="0">
                <a:ln>
                  <a:noFill/>
                </a:ln>
                <a:effectLst/>
                <a:uLnTx/>
                <a:uFillTx/>
              </a:rPr>
              <a:t>a noun add endings:</a:t>
            </a:r>
          </a:p>
        </p:txBody>
      </p:sp>
      <p:sp>
        <p:nvSpPr>
          <p:cNvPr id="15" name="Rectangle 14">
            <a:extLst>
              <a:ext uri="{FF2B5EF4-FFF2-40B4-BE49-F238E27FC236}">
                <a16:creationId xmlns:a16="http://schemas.microsoft.com/office/drawing/2014/main" id="{5120186C-C47F-4FAE-A157-C1E8D9BB9CE0}"/>
              </a:ext>
            </a:extLst>
          </p:cNvPr>
          <p:cNvSpPr/>
          <p:nvPr/>
        </p:nvSpPr>
        <p:spPr>
          <a:xfrm>
            <a:off x="4144825" y="4135531"/>
            <a:ext cx="4007492" cy="475794"/>
          </a:xfrm>
          <a:prstGeom prst="rect">
            <a:avLst/>
          </a:prstGeom>
          <a:solidFill>
            <a:srgbClr val="FFF4E7"/>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6825802B-0DCD-49E6-9435-5368B5321984}"/>
              </a:ext>
            </a:extLst>
          </p:cNvPr>
          <p:cNvSpPr/>
          <p:nvPr/>
        </p:nvSpPr>
        <p:spPr>
          <a:xfrm>
            <a:off x="369651" y="4135712"/>
            <a:ext cx="3670035" cy="475613"/>
          </a:xfrm>
          <a:prstGeom prst="rect">
            <a:avLst/>
          </a:prstGeom>
          <a:solidFill>
            <a:srgbClr val="FFF4E7"/>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FC3CDC8A-554E-4031-A64A-5F5311485DB6}"/>
              </a:ext>
            </a:extLst>
          </p:cNvPr>
          <p:cNvSpPr txBox="1"/>
          <p:nvPr/>
        </p:nvSpPr>
        <p:spPr>
          <a:xfrm>
            <a:off x="369651" y="4198157"/>
            <a:ext cx="488414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Der </a:t>
            </a:r>
            <a:r>
              <a:rPr kumimoji="0" lang="en-GB" sz="2400" b="1" i="0" u="none" strike="noStrike" kern="0" cap="none" spc="0" normalizeH="0" baseline="0" noProof="0" dirty="0" err="1">
                <a:ln>
                  <a:noFill/>
                </a:ln>
                <a:effectLst/>
                <a:uLnTx/>
                <a:uFillTx/>
              </a:rPr>
              <a:t>schön</a:t>
            </a:r>
            <a:r>
              <a:rPr kumimoji="0" lang="en-GB" sz="2400" b="1" i="0" u="none" strike="noStrike" kern="0" cap="none" spc="0" normalizeH="0" baseline="0" noProof="0" dirty="0" err="1">
                <a:ln>
                  <a:noFill/>
                </a:ln>
                <a:solidFill>
                  <a:schemeClr val="accent4">
                    <a:lumMod val="75000"/>
                  </a:schemeClr>
                </a:solidFill>
                <a:effectLst/>
                <a:uLnTx/>
                <a:uFillTx/>
              </a:rPr>
              <a:t>e</a:t>
            </a:r>
            <a:r>
              <a:rPr kumimoji="0" lang="en-GB" sz="2400" b="0" i="0" u="none" strike="noStrike" kern="0" cap="none" spc="0" normalizeH="0" baseline="0" noProof="0" dirty="0">
                <a:ln>
                  <a:noFill/>
                </a:ln>
                <a:effectLst/>
                <a:uLnTx/>
                <a:uFillTx/>
              </a:rPr>
              <a:t> See </a:t>
            </a:r>
            <a:r>
              <a:rPr kumimoji="0" lang="en-GB" sz="2400" b="0" i="0" u="none" strike="noStrike" kern="0" cap="none" spc="0" normalizeH="0" baseline="0" noProof="0" dirty="0" err="1">
                <a:ln>
                  <a:noFill/>
                </a:ln>
                <a:effectLst/>
                <a:uLnTx/>
                <a:uFillTx/>
              </a:rPr>
              <a:t>ist</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dort</a:t>
            </a:r>
            <a:r>
              <a:rPr kumimoji="0" lang="en-GB" sz="2400" b="0" i="0" u="none" strike="noStrike" kern="0" cap="none" spc="0" normalizeH="0" baseline="0" noProof="0" dirty="0">
                <a:ln>
                  <a:noFill/>
                </a:ln>
                <a:effectLst/>
                <a:uLnTx/>
                <a:uFillTx/>
              </a:rPr>
              <a:t>.</a:t>
            </a:r>
          </a:p>
        </p:txBody>
      </p:sp>
      <p:sp>
        <p:nvSpPr>
          <p:cNvPr id="18" name="TextBox 17">
            <a:extLst>
              <a:ext uri="{FF2B5EF4-FFF2-40B4-BE49-F238E27FC236}">
                <a16:creationId xmlns:a16="http://schemas.microsoft.com/office/drawing/2014/main" id="{C278ADCC-B929-4F8A-85AE-6242A849E744}"/>
              </a:ext>
            </a:extLst>
          </p:cNvPr>
          <p:cNvSpPr txBox="1"/>
          <p:nvPr/>
        </p:nvSpPr>
        <p:spPr>
          <a:xfrm>
            <a:off x="4111736" y="4149564"/>
            <a:ext cx="424125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Die </a:t>
            </a:r>
            <a:r>
              <a:rPr kumimoji="0" lang="en-GB" sz="2400" b="1" i="0" u="none" strike="noStrike" kern="0" cap="none" spc="0" normalizeH="0" baseline="0" noProof="0" dirty="0" err="1">
                <a:ln>
                  <a:noFill/>
                </a:ln>
                <a:effectLst/>
                <a:uLnTx/>
                <a:uFillTx/>
              </a:rPr>
              <a:t>schön</a:t>
            </a:r>
            <a:r>
              <a:rPr kumimoji="0" lang="en-GB" sz="2400" b="1" i="0" u="none" strike="noStrike" kern="0" cap="none" spc="0" normalizeH="0" baseline="0" noProof="0" dirty="0" err="1">
                <a:ln>
                  <a:noFill/>
                </a:ln>
                <a:solidFill>
                  <a:schemeClr val="accent4">
                    <a:lumMod val="75000"/>
                  </a:schemeClr>
                </a:solidFill>
                <a:effectLst/>
                <a:uLnTx/>
                <a:uFillTx/>
              </a:rPr>
              <a:t>e</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Pflanze</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ist</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dort</a:t>
            </a:r>
            <a:r>
              <a:rPr kumimoji="0" lang="en-GB" sz="2400" b="0" i="0" u="none" strike="noStrike" kern="0" cap="none" spc="0" normalizeH="0" baseline="0" noProof="0" dirty="0">
                <a:ln>
                  <a:noFill/>
                </a:ln>
                <a:effectLst/>
                <a:uLnTx/>
                <a:uFillTx/>
              </a:rPr>
              <a:t>.</a:t>
            </a:r>
          </a:p>
        </p:txBody>
      </p:sp>
      <p:sp>
        <p:nvSpPr>
          <p:cNvPr id="19" name="Rectangle 18">
            <a:extLst>
              <a:ext uri="{FF2B5EF4-FFF2-40B4-BE49-F238E27FC236}">
                <a16:creationId xmlns:a16="http://schemas.microsoft.com/office/drawing/2014/main" id="{352E6754-342F-4EE7-804E-6C48EB81729F}"/>
              </a:ext>
            </a:extLst>
          </p:cNvPr>
          <p:cNvSpPr/>
          <p:nvPr/>
        </p:nvSpPr>
        <p:spPr>
          <a:xfrm>
            <a:off x="8257456" y="4140965"/>
            <a:ext cx="3699872" cy="445206"/>
          </a:xfrm>
          <a:prstGeom prst="rect">
            <a:avLst/>
          </a:prstGeom>
          <a:solidFill>
            <a:srgbClr val="FFF4E7"/>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CA88365E-9ABB-4CB0-811D-70FD0EF2A67D}"/>
              </a:ext>
            </a:extLst>
          </p:cNvPr>
          <p:cNvSpPr txBox="1"/>
          <p:nvPr/>
        </p:nvSpPr>
        <p:spPr>
          <a:xfrm>
            <a:off x="8213911" y="4144704"/>
            <a:ext cx="430309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Das </a:t>
            </a:r>
            <a:r>
              <a:rPr kumimoji="0" lang="en-GB" sz="2400" b="1" i="0" u="none" strike="noStrike" kern="0" cap="none" spc="0" normalizeH="0" baseline="0" noProof="0" dirty="0" err="1">
                <a:ln>
                  <a:noFill/>
                </a:ln>
                <a:effectLst/>
                <a:uLnTx/>
                <a:uFillTx/>
              </a:rPr>
              <a:t>schön</a:t>
            </a:r>
            <a:r>
              <a:rPr kumimoji="0" lang="en-GB" sz="2400" b="1" i="0" u="none" strike="noStrike" kern="0" cap="none" spc="0" normalizeH="0" baseline="0" noProof="0" dirty="0" err="1">
                <a:ln>
                  <a:noFill/>
                </a:ln>
                <a:solidFill>
                  <a:schemeClr val="accent4">
                    <a:lumMod val="75000"/>
                  </a:schemeClr>
                </a:solidFill>
                <a:effectLst/>
                <a:uLnTx/>
                <a:uFillTx/>
              </a:rPr>
              <a:t>e</a:t>
            </a:r>
            <a:r>
              <a:rPr kumimoji="0" lang="en-GB" sz="2400" b="1" i="0" u="none" strike="noStrike" kern="0" cap="none" spc="0" normalizeH="0" baseline="0" noProof="0" dirty="0">
                <a:ln>
                  <a:noFill/>
                </a:ln>
                <a:effectLst/>
                <a:uLnTx/>
                <a:uFillTx/>
              </a:rPr>
              <a:t> </a:t>
            </a:r>
            <a:r>
              <a:rPr kumimoji="0" lang="en-GB" sz="2400" b="0" i="0" u="none" strike="noStrike" kern="0" cap="none" spc="0" normalizeH="0" baseline="0" noProof="0" dirty="0">
                <a:ln>
                  <a:noFill/>
                </a:ln>
                <a:effectLst/>
                <a:uLnTx/>
                <a:uFillTx/>
              </a:rPr>
              <a:t>Dorf </a:t>
            </a:r>
            <a:r>
              <a:rPr kumimoji="0" lang="en-GB" sz="2400" b="0" i="0" u="none" strike="noStrike" kern="0" cap="none" spc="0" normalizeH="0" baseline="0" noProof="0" dirty="0" err="1">
                <a:ln>
                  <a:noFill/>
                </a:ln>
                <a:effectLst/>
                <a:uLnTx/>
                <a:uFillTx/>
              </a:rPr>
              <a:t>ist</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dort</a:t>
            </a:r>
            <a:r>
              <a:rPr kumimoji="0" lang="en-GB" sz="2400" b="0" i="0" u="none" strike="noStrike" kern="0" cap="none" spc="0" normalizeH="0" baseline="0" noProof="0" dirty="0">
                <a:ln>
                  <a:noFill/>
                </a:ln>
                <a:effectLst/>
                <a:uLnTx/>
                <a:uFillTx/>
              </a:rPr>
              <a:t>.</a:t>
            </a:r>
          </a:p>
        </p:txBody>
      </p:sp>
      <p:pic>
        <p:nvPicPr>
          <p:cNvPr id="21" name="Picture 20" descr="A drawing of a cartoon character&#10;&#10;Description automatically generated">
            <a:extLst>
              <a:ext uri="{FF2B5EF4-FFF2-40B4-BE49-F238E27FC236}">
                <a16:creationId xmlns:a16="http://schemas.microsoft.com/office/drawing/2014/main" id="{75FB5290-360A-4D3F-A54F-B2D33BF638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9530" y="4611326"/>
            <a:ext cx="2206769" cy="1210275"/>
          </a:xfrm>
          <a:prstGeom prst="rect">
            <a:avLst/>
          </a:prstGeom>
        </p:spPr>
      </p:pic>
      <p:pic>
        <p:nvPicPr>
          <p:cNvPr id="22" name="Picture 21" descr="A close up of a logo&#10;&#10;Description automatically generated">
            <a:extLst>
              <a:ext uri="{FF2B5EF4-FFF2-40B4-BE49-F238E27FC236}">
                <a16:creationId xmlns:a16="http://schemas.microsoft.com/office/drawing/2014/main" id="{81A48239-5BFB-4896-80DF-AB9FB486DF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2544" y="4780834"/>
            <a:ext cx="1081812" cy="924611"/>
          </a:xfrm>
          <a:prstGeom prst="rect">
            <a:avLst/>
          </a:prstGeom>
        </p:spPr>
      </p:pic>
      <p:pic>
        <p:nvPicPr>
          <p:cNvPr id="23" name="Picture 22" descr="A picture containing flower, tree&#10;&#10;Description automatically generated">
            <a:extLst>
              <a:ext uri="{FF2B5EF4-FFF2-40B4-BE49-F238E27FC236}">
                <a16:creationId xmlns:a16="http://schemas.microsoft.com/office/drawing/2014/main" id="{6688EC9E-BC1E-4EFA-86ED-D23CB1B0EE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1551" y="4744977"/>
            <a:ext cx="865648" cy="1028493"/>
          </a:xfrm>
          <a:prstGeom prst="rect">
            <a:avLst/>
          </a:prstGeom>
        </p:spPr>
      </p:pic>
      <p:sp>
        <p:nvSpPr>
          <p:cNvPr id="24" name="TextBox 23">
            <a:extLst>
              <a:ext uri="{FF2B5EF4-FFF2-40B4-BE49-F238E27FC236}">
                <a16:creationId xmlns:a16="http://schemas.microsoft.com/office/drawing/2014/main" id="{08E362D2-36DF-44B6-B54F-62ED2FDA1BD7}"/>
              </a:ext>
            </a:extLst>
          </p:cNvPr>
          <p:cNvSpPr txBox="1"/>
          <p:nvPr/>
        </p:nvSpPr>
        <p:spPr>
          <a:xfrm>
            <a:off x="142571" y="5887709"/>
            <a:ext cx="1201200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R1 (nominative) singular endings for definite articles are all ‘</a:t>
            </a:r>
            <a:r>
              <a:rPr kumimoji="0" lang="en-US" sz="2400" b="1" i="0" u="none" strike="noStrike" kern="0" cap="none" spc="0" normalizeH="0" baseline="0" noProof="0" dirty="0">
                <a:ln>
                  <a:noFill/>
                </a:ln>
                <a:solidFill>
                  <a:schemeClr val="accent4">
                    <a:lumMod val="75000"/>
                  </a:schemeClr>
                </a:solidFill>
                <a:effectLst/>
                <a:uLnTx/>
                <a:uFillTx/>
              </a:rPr>
              <a:t>e</a:t>
            </a:r>
            <a:r>
              <a:rPr kumimoji="0" lang="en-US" sz="2400" b="0" i="0" u="none" strike="noStrike" kern="0" cap="none" spc="0" normalizeH="0" baseline="0" noProof="0" dirty="0">
                <a:ln>
                  <a:noFill/>
                </a:ln>
                <a:effectLst/>
                <a:uLnTx/>
                <a:uFillTx/>
              </a:rPr>
              <a:t>’</a:t>
            </a:r>
          </a:p>
        </p:txBody>
      </p:sp>
      <p:sp>
        <p:nvSpPr>
          <p:cNvPr id="25" name="Rounded Rectangle 11">
            <a:extLst>
              <a:ext uri="{FF2B5EF4-FFF2-40B4-BE49-F238E27FC236}">
                <a16:creationId xmlns:a16="http://schemas.microsoft.com/office/drawing/2014/main" id="{5631A1E6-69B4-4FB5-8789-E81E3E89E1A0}"/>
              </a:ext>
            </a:extLst>
          </p:cNvPr>
          <p:cNvSpPr/>
          <p:nvPr/>
        </p:nvSpPr>
        <p:spPr>
          <a:xfrm>
            <a:off x="10310192" y="247046"/>
            <a:ext cx="1647136" cy="400919"/>
          </a:xfrm>
          <a:prstGeom prst="roundRect">
            <a:avLst/>
          </a:prstGeom>
          <a:solidFill>
            <a:schemeClr val="accent4">
              <a:lumMod val="75000"/>
            </a:schemeClr>
          </a:solidFill>
          <a:ln w="127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Grammatik</a:t>
            </a:r>
          </a:p>
        </p:txBody>
      </p:sp>
    </p:spTree>
    <p:extLst>
      <p:ext uri="{BB962C8B-B14F-4D97-AF65-F5344CB8AC3E}">
        <p14:creationId xmlns:p14="http://schemas.microsoft.com/office/powerpoint/2010/main" val="248086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p:bldP spid="9" grpId="0" animBg="1"/>
      <p:bldP spid="10" grpId="0"/>
      <p:bldP spid="14" grpId="0"/>
      <p:bldP spid="15" grpId="0" animBg="1"/>
      <p:bldP spid="16" grpId="0" animBg="1"/>
      <p:bldP spid="17" grpId="0"/>
      <p:bldP spid="18" grpId="0"/>
      <p:bldP spid="19" grpId="0" animBg="1"/>
      <p:bldP spid="20"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7A21F-F260-42D4-9454-39AF85D0A86B}"/>
              </a:ext>
            </a:extLst>
          </p:cNvPr>
          <p:cNvSpPr>
            <a:spLocks noGrp="1"/>
          </p:cNvSpPr>
          <p:nvPr>
            <p:ph type="title"/>
          </p:nvPr>
        </p:nvSpPr>
        <p:spPr/>
        <p:txBody>
          <a:bodyPr/>
          <a:lstStyle/>
          <a:p>
            <a:r>
              <a:rPr lang="en-GB" dirty="0" err="1"/>
              <a:t>Lieblingssachen</a:t>
            </a:r>
            <a:endParaRPr lang="en-GB" dirty="0"/>
          </a:p>
        </p:txBody>
      </p:sp>
      <p:sp>
        <p:nvSpPr>
          <p:cNvPr id="4" name="TextBox 3">
            <a:extLst>
              <a:ext uri="{FF2B5EF4-FFF2-40B4-BE49-F238E27FC236}">
                <a16:creationId xmlns:a16="http://schemas.microsoft.com/office/drawing/2014/main" id="{7A076496-071F-4F4A-A0F6-8201606B55A9}"/>
              </a:ext>
            </a:extLst>
          </p:cNvPr>
          <p:cNvSpPr txBox="1"/>
          <p:nvPr/>
        </p:nvSpPr>
        <p:spPr>
          <a:xfrm>
            <a:off x="5418" y="1036100"/>
            <a:ext cx="5563891"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effectLst/>
                <a:uLnTx/>
                <a:uFillTx/>
              </a:rPr>
              <a:t>Schreib</a:t>
            </a:r>
            <a:r>
              <a:rPr kumimoji="0" lang="en-US" sz="2400" b="0" i="0" u="none" strike="noStrike" kern="0" cap="none" spc="0" normalizeH="0" baseline="0" noProof="0" dirty="0">
                <a:ln>
                  <a:noFill/>
                </a:ln>
                <a:effectLst/>
                <a:uLnTx/>
                <a:uFillTx/>
              </a:rPr>
              <a:t> 1a-5b. </a:t>
            </a:r>
            <a:br>
              <a:rPr kumimoji="0" lang="en-US" sz="2400" b="0" i="0" u="none" strike="noStrike" kern="0" cap="none" spc="0" normalizeH="0" baseline="0" noProof="0" dirty="0">
                <a:ln>
                  <a:noFill/>
                </a:ln>
                <a:effectLst/>
                <a:uLnTx/>
                <a:uFillTx/>
              </a:rPr>
            </a:br>
            <a:r>
              <a:rPr kumimoji="0" lang="en-US" sz="2400" b="0" i="0" u="none" strike="noStrike" kern="0" cap="none" spc="0" normalizeH="0" baseline="0" noProof="0" dirty="0">
                <a:ln>
                  <a:noFill/>
                </a:ln>
                <a:effectLst/>
                <a:uLnTx/>
                <a:uFillTx/>
              </a:rPr>
              <a:t>Welches </a:t>
            </a:r>
            <a:r>
              <a:rPr kumimoji="0" lang="en-US" sz="2400" b="0" i="0" u="none" strike="noStrike" kern="0" cap="none" spc="0" normalizeH="0" baseline="0" noProof="0" dirty="0" err="1">
                <a:ln>
                  <a:noFill/>
                </a:ln>
                <a:effectLst/>
                <a:uLnTx/>
                <a:uFillTx/>
              </a:rPr>
              <a:t>Adjektiv</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ist</a:t>
            </a:r>
            <a:r>
              <a:rPr kumimoji="0" lang="en-US" sz="2400" b="0" i="0" u="none" strike="noStrike" kern="0" cap="none" spc="0" normalizeH="0" baseline="0" noProof="0" dirty="0">
                <a:ln>
                  <a:noFill/>
                </a:ln>
                <a:effectLst/>
                <a:uLnTx/>
                <a:uFillTx/>
              </a:rPr>
              <a:t> das?</a:t>
            </a:r>
          </a:p>
        </p:txBody>
      </p:sp>
      <p:pic>
        <p:nvPicPr>
          <p:cNvPr id="5" name="Picture 4" descr="A close up of a logo&#10;&#10;Description automatically generated">
            <a:extLst>
              <a:ext uri="{FF2B5EF4-FFF2-40B4-BE49-F238E27FC236}">
                <a16:creationId xmlns:a16="http://schemas.microsoft.com/office/drawing/2014/main" id="{E48D3923-FAE2-46BA-A017-D9122B5C8E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8115" y="117545"/>
            <a:ext cx="1409528" cy="1741181"/>
          </a:xfrm>
          <a:prstGeom prst="rect">
            <a:avLst/>
          </a:prstGeom>
        </p:spPr>
      </p:pic>
      <p:pic>
        <p:nvPicPr>
          <p:cNvPr id="6" name="Picture 5" descr="A picture containing toy, doll&#10;&#10;Description automatically generated">
            <a:extLst>
              <a:ext uri="{FF2B5EF4-FFF2-40B4-BE49-F238E27FC236}">
                <a16:creationId xmlns:a16="http://schemas.microsoft.com/office/drawing/2014/main" id="{BAA71EC0-2127-447B-A360-67B7BC8D5B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2618" y="109226"/>
            <a:ext cx="1053382" cy="1601952"/>
          </a:xfrm>
          <a:prstGeom prst="rect">
            <a:avLst/>
          </a:prstGeom>
        </p:spPr>
      </p:pic>
      <p:sp>
        <p:nvSpPr>
          <p:cNvPr id="7" name="Rounded Rectangular Callout 4">
            <a:extLst>
              <a:ext uri="{FF2B5EF4-FFF2-40B4-BE49-F238E27FC236}">
                <a16:creationId xmlns:a16="http://schemas.microsoft.com/office/drawing/2014/main" id="{9FEFCBCA-CA44-4763-AEC1-383F6E13E44F}"/>
              </a:ext>
            </a:extLst>
          </p:cNvPr>
          <p:cNvSpPr/>
          <p:nvPr/>
        </p:nvSpPr>
        <p:spPr>
          <a:xfrm>
            <a:off x="6170718" y="289316"/>
            <a:ext cx="2922679" cy="1089768"/>
          </a:xfrm>
          <a:prstGeom prst="wedgeRoundRectCallout">
            <a:avLst>
              <a:gd name="adj1" fmla="val 61710"/>
              <a:gd name="adj2" fmla="val 10727"/>
              <a:gd name="adj3" fmla="val 16667"/>
            </a:avLst>
          </a:prstGeom>
          <a:solidFill>
            <a:schemeClr val="accent4">
              <a:lumMod val="20000"/>
              <a:lumOff val="80000"/>
            </a:schemeClr>
          </a:solidFill>
          <a:ln w="381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F0302020204030204"/>
                <a:ea typeface="+mn-ea"/>
                <a:cs typeface="+mn-cs"/>
              </a:rPr>
              <a:t>Was </a:t>
            </a:r>
            <a:r>
              <a:rPr kumimoji="0" lang="en-GB" sz="2000" b="0" i="0" u="none" strike="noStrike" kern="0" cap="none" spc="0" normalizeH="0" baseline="0" noProof="0" dirty="0" err="1">
                <a:ln>
                  <a:noFill/>
                </a:ln>
                <a:effectLst/>
                <a:uLnTx/>
                <a:uFillTx/>
                <a:latin typeface="Century Gothic" panose="020F0302020204030204"/>
                <a:ea typeface="+mn-ea"/>
                <a:cs typeface="+mn-cs"/>
              </a:rPr>
              <a:t>sind</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deine</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Lieblingssachen</a:t>
            </a:r>
            <a:r>
              <a:rPr kumimoji="0" lang="en-GB" sz="2000" b="0" i="0" u="none" strike="noStrike" kern="0" cap="none" spc="0" normalizeH="0" baseline="0" noProof="0" dirty="0">
                <a:ln>
                  <a:noFill/>
                </a:ln>
                <a:effectLst/>
                <a:uLnTx/>
                <a:uFillTx/>
                <a:latin typeface="Century Gothic" panose="020F0302020204030204"/>
                <a:ea typeface="+mn-ea"/>
                <a:cs typeface="+mn-cs"/>
              </a:rPr>
              <a:t>, Andrea?</a:t>
            </a:r>
          </a:p>
        </p:txBody>
      </p:sp>
      <p:sp>
        <p:nvSpPr>
          <p:cNvPr id="8" name="Rounded Rectangular Callout 4">
            <a:extLst>
              <a:ext uri="{FF2B5EF4-FFF2-40B4-BE49-F238E27FC236}">
                <a16:creationId xmlns:a16="http://schemas.microsoft.com/office/drawing/2014/main" id="{AA8110FC-EA12-41CF-982D-668F40B18EBC}"/>
              </a:ext>
            </a:extLst>
          </p:cNvPr>
          <p:cNvSpPr/>
          <p:nvPr/>
        </p:nvSpPr>
        <p:spPr>
          <a:xfrm>
            <a:off x="2485096" y="2149334"/>
            <a:ext cx="7520679" cy="2890797"/>
          </a:xfrm>
          <a:prstGeom prst="wedgeRoundRectCallout">
            <a:avLst>
              <a:gd name="adj1" fmla="val -14636"/>
              <a:gd name="adj2" fmla="val -62056"/>
              <a:gd name="adj3" fmla="val 16667"/>
            </a:avLst>
          </a:prstGeom>
          <a:solidFill>
            <a:schemeClr val="accent4">
              <a:lumMod val="20000"/>
              <a:lumOff val="80000"/>
            </a:schemeClr>
          </a:solidFill>
          <a:ln w="38100" cap="flat" cmpd="sng" algn="ctr">
            <a:solidFill>
              <a:schemeClr val="accent4">
                <a:lumMod val="75000"/>
              </a:schemeClr>
            </a:solid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F0302020204030204"/>
                <a:ea typeface="+mn-ea"/>
                <a:cs typeface="+mn-cs"/>
              </a:rPr>
              <a:t>Zu </a:t>
            </a:r>
            <a:r>
              <a:rPr kumimoji="0" lang="en-GB" sz="2000" b="0" i="0" u="none" strike="noStrike" kern="0" cap="none" spc="0" normalizeH="0" baseline="0" noProof="0" dirty="0" err="1">
                <a:ln>
                  <a:noFill/>
                </a:ln>
                <a:effectLst/>
                <a:uLnTx/>
                <a:uFillTx/>
                <a:latin typeface="Century Gothic" panose="020F0302020204030204"/>
                <a:ea typeface="+mn-ea"/>
                <a:cs typeface="+mn-cs"/>
              </a:rPr>
              <a:t>Hause</a:t>
            </a:r>
            <a:r>
              <a:rPr kumimoji="0" lang="en-GB" sz="2000" b="0" i="0" u="none" strike="noStrike" kern="0" cap="none" spc="0" normalizeH="0" baseline="0" noProof="0" dirty="0">
                <a:ln>
                  <a:noFill/>
                </a:ln>
                <a:effectLst/>
                <a:uLnTx/>
                <a:uFillTx/>
                <a:latin typeface="Century Gothic" panose="020F0302020204030204"/>
                <a:ea typeface="+mn-ea"/>
                <a:cs typeface="+mn-cs"/>
              </a:rPr>
              <a:t> in England? OK... [1a] die ________ Pizza.  </a:t>
            </a:r>
            <a:r>
              <a:rPr kumimoji="0" lang="en-GB" sz="2000" b="0" i="0" u="none" strike="noStrike" kern="0" cap="none" spc="0" normalizeH="0" baseline="0" noProof="0" dirty="0" err="1">
                <a:ln>
                  <a:noFill/>
                </a:ln>
                <a:effectLst/>
                <a:uLnTx/>
                <a:uFillTx/>
                <a:latin typeface="Century Gothic" panose="020F0302020204030204"/>
                <a:ea typeface="+mn-ea"/>
                <a:cs typeface="+mn-cs"/>
              </a:rPr>
              <a:t>Meine</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Mutti</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macht</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sie</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immer</a:t>
            </a:r>
            <a:r>
              <a:rPr kumimoji="0" lang="en-GB" sz="2000" b="0" i="0" u="none" strike="noStrike" kern="0" cap="none" spc="0" normalizeH="0" baseline="0" noProof="0" dirty="0">
                <a:ln>
                  <a:noFill/>
                </a:ln>
                <a:effectLst/>
                <a:uLnTx/>
                <a:uFillTx/>
                <a:latin typeface="Century Gothic" panose="020F0302020204030204"/>
                <a:ea typeface="+mn-ea"/>
                <a:cs typeface="+mn-cs"/>
              </a:rPr>
              <a:t> so [1b] _________.  Und [2a] der __________ Ort </a:t>
            </a:r>
            <a:r>
              <a:rPr kumimoji="0" lang="en-GB" sz="2000" b="0" i="0" u="none" strike="noStrike" kern="0" cap="none" spc="0" normalizeH="0" baseline="0" noProof="0" dirty="0" err="1">
                <a:ln>
                  <a:noFill/>
                </a:ln>
                <a:effectLst/>
                <a:uLnTx/>
                <a:uFillTx/>
                <a:latin typeface="Century Gothic" panose="020F0302020204030204"/>
                <a:ea typeface="+mn-ea"/>
                <a:cs typeface="+mn-cs"/>
              </a:rPr>
              <a:t>im</a:t>
            </a:r>
            <a:r>
              <a:rPr kumimoji="0" lang="en-GB" sz="2000" b="0" i="0" u="none" strike="noStrike" kern="0" cap="none" spc="0" normalizeH="0" baseline="0" noProof="0" dirty="0">
                <a:ln>
                  <a:noFill/>
                </a:ln>
                <a:effectLst/>
                <a:uLnTx/>
                <a:uFillTx/>
                <a:latin typeface="Century Gothic" panose="020F0302020204030204"/>
                <a:ea typeface="+mn-ea"/>
                <a:cs typeface="+mn-cs"/>
              </a:rPr>
              <a:t> Garten, wo ich lese. Dort </a:t>
            </a:r>
            <a:r>
              <a:rPr kumimoji="0" lang="en-GB" sz="2000" b="0" i="0" u="none" strike="noStrike" kern="0" cap="none" spc="0" normalizeH="0" baseline="0" noProof="0" dirty="0" err="1">
                <a:ln>
                  <a:noFill/>
                </a:ln>
                <a:effectLst/>
                <a:uLnTx/>
                <a:uFillTx/>
                <a:latin typeface="Century Gothic" panose="020F0302020204030204"/>
                <a:ea typeface="+mn-ea"/>
                <a:cs typeface="+mn-cs"/>
              </a:rPr>
              <a:t>ist</a:t>
            </a:r>
            <a:r>
              <a:rPr kumimoji="0" lang="en-GB" sz="2000" b="0" i="0" u="none" strike="noStrike" kern="0" cap="none" spc="0" normalizeH="0" baseline="0" noProof="0" dirty="0">
                <a:ln>
                  <a:noFill/>
                </a:ln>
                <a:effectLst/>
                <a:uLnTx/>
                <a:uFillTx/>
                <a:latin typeface="Century Gothic" panose="020F0302020204030204"/>
                <a:ea typeface="+mn-ea"/>
                <a:cs typeface="+mn-cs"/>
              </a:rPr>
              <a:t> es </a:t>
            </a:r>
            <a:r>
              <a:rPr kumimoji="0" lang="en-GB" sz="2000" b="0" i="0" u="none" strike="noStrike" kern="0" cap="none" spc="0" normalizeH="0" baseline="0" noProof="0" dirty="0" err="1">
                <a:ln>
                  <a:noFill/>
                </a:ln>
                <a:effectLst/>
                <a:uLnTx/>
                <a:uFillTx/>
                <a:latin typeface="Century Gothic" panose="020F0302020204030204"/>
                <a:ea typeface="+mn-ea"/>
                <a:cs typeface="+mn-cs"/>
              </a:rPr>
              <a:t>sehr</a:t>
            </a:r>
            <a:r>
              <a:rPr kumimoji="0" lang="en-GB" sz="2000" b="0" i="0" u="none" strike="noStrike" kern="0" cap="none" spc="0" normalizeH="0" baseline="0" noProof="0" dirty="0">
                <a:ln>
                  <a:noFill/>
                </a:ln>
                <a:effectLst/>
                <a:uLnTx/>
                <a:uFillTx/>
                <a:latin typeface="Century Gothic" panose="020F0302020204030204"/>
                <a:ea typeface="+mn-ea"/>
                <a:cs typeface="+mn-cs"/>
              </a:rPr>
              <a:t> [2b] ______________. </a:t>
            </a:r>
            <a:r>
              <a:rPr kumimoji="0" lang="en-GB" sz="2000" b="0" i="0" u="none" strike="noStrike" kern="0" cap="none" spc="0" normalizeH="0" baseline="0" noProof="0" dirty="0" err="1">
                <a:ln>
                  <a:noFill/>
                </a:ln>
                <a:effectLst/>
                <a:uLnTx/>
                <a:uFillTx/>
                <a:latin typeface="Century Gothic" panose="020F0302020204030204"/>
                <a:ea typeface="+mn-ea"/>
                <a:cs typeface="+mn-cs"/>
              </a:rPr>
              <a:t>Hier</a:t>
            </a:r>
            <a:r>
              <a:rPr kumimoji="0" lang="en-GB" sz="2000" b="0" i="0" u="none" strike="noStrike" kern="0" cap="none" spc="0" normalizeH="0" baseline="0" noProof="0" dirty="0">
                <a:ln>
                  <a:noFill/>
                </a:ln>
                <a:effectLst/>
                <a:uLnTx/>
                <a:uFillTx/>
                <a:latin typeface="Century Gothic" panose="020F0302020204030204"/>
                <a:ea typeface="+mn-ea"/>
                <a:cs typeface="+mn-cs"/>
              </a:rPr>
              <a:t> in Deutschland? [3a] Der ________ </a:t>
            </a:r>
            <a:r>
              <a:rPr kumimoji="0" lang="en-GB" sz="2000" b="0" i="0" u="none" strike="noStrike" kern="0" cap="none" spc="0" normalizeH="0" baseline="0" noProof="0" dirty="0" err="1">
                <a:ln>
                  <a:noFill/>
                </a:ln>
                <a:effectLst/>
                <a:uLnTx/>
                <a:uFillTx/>
                <a:latin typeface="Century Gothic" panose="020F0302020204030204"/>
                <a:ea typeface="+mn-ea"/>
                <a:cs typeface="+mn-cs"/>
              </a:rPr>
              <a:t>Dezember</a:t>
            </a:r>
            <a:r>
              <a:rPr kumimoji="0" lang="en-GB" sz="2000" b="0" i="0" u="none" strike="noStrike" kern="0" cap="none" spc="0" normalizeH="0" baseline="0" noProof="0" dirty="0">
                <a:ln>
                  <a:noFill/>
                </a:ln>
                <a:effectLst/>
                <a:uLnTx/>
                <a:uFillTx/>
                <a:latin typeface="Century Gothic" panose="020F0302020204030204"/>
                <a:ea typeface="+mn-ea"/>
                <a:cs typeface="+mn-cs"/>
              </a:rPr>
              <a:t>. Ich </a:t>
            </a:r>
            <a:r>
              <a:rPr kumimoji="0" lang="en-GB" sz="2000" b="0" i="0" u="none" strike="noStrike" kern="0" cap="none" spc="0" normalizeH="0" baseline="0" noProof="0" dirty="0" err="1">
                <a:ln>
                  <a:noFill/>
                </a:ln>
                <a:effectLst/>
                <a:uLnTx/>
                <a:uFillTx/>
                <a:latin typeface="Century Gothic" panose="020F0302020204030204"/>
                <a:ea typeface="+mn-ea"/>
                <a:cs typeface="+mn-cs"/>
              </a:rPr>
              <a:t>denke</a:t>
            </a:r>
            <a:r>
              <a:rPr kumimoji="0" lang="en-GB" sz="2000" b="0" i="0" u="none" strike="noStrike" kern="0" cap="none" spc="0" normalizeH="0" baseline="0" noProof="0" dirty="0">
                <a:ln>
                  <a:noFill/>
                </a:ln>
                <a:effectLst/>
                <a:uLnTx/>
                <a:uFillTx/>
                <a:latin typeface="Century Gothic" panose="020F0302020204030204"/>
                <a:ea typeface="+mn-ea"/>
                <a:cs typeface="+mn-cs"/>
              </a:rPr>
              <a:t>, der Schnee </a:t>
            </a:r>
            <a:r>
              <a:rPr kumimoji="0" lang="en-GB" sz="2000" b="0" i="0" u="none" strike="noStrike" kern="0" cap="none" spc="0" normalizeH="0" baseline="0" noProof="0" dirty="0" err="1">
                <a:ln>
                  <a:noFill/>
                </a:ln>
                <a:effectLst/>
                <a:uLnTx/>
                <a:uFillTx/>
                <a:latin typeface="Century Gothic" panose="020F0302020204030204"/>
                <a:ea typeface="+mn-ea"/>
                <a:cs typeface="+mn-cs"/>
              </a:rPr>
              <a:t>ist</a:t>
            </a:r>
            <a:r>
              <a:rPr kumimoji="0" lang="en-GB" sz="2000" b="0" i="0" u="none" strike="noStrike" kern="0" cap="none" spc="0" normalizeH="0" baseline="0" noProof="0" dirty="0">
                <a:ln>
                  <a:noFill/>
                </a:ln>
                <a:effectLst/>
                <a:uLnTx/>
                <a:uFillTx/>
                <a:latin typeface="Century Gothic" panose="020F0302020204030204"/>
                <a:ea typeface="+mn-ea"/>
                <a:cs typeface="+mn-cs"/>
              </a:rPr>
              <a:t> [3b]____________. Und [4a] die ___________ </a:t>
            </a:r>
            <a:r>
              <a:rPr kumimoji="0" lang="en-GB" sz="2000" b="0" i="0" u="none" strike="noStrike" kern="0" cap="none" spc="0" normalizeH="0" baseline="0" noProof="0" dirty="0" err="1">
                <a:ln>
                  <a:noFill/>
                </a:ln>
                <a:effectLst/>
                <a:uLnTx/>
                <a:uFillTx/>
                <a:latin typeface="Century Gothic" panose="020F0302020204030204"/>
                <a:ea typeface="+mn-ea"/>
                <a:cs typeface="+mn-cs"/>
              </a:rPr>
              <a:t>Mieze</a:t>
            </a:r>
            <a:r>
              <a:rPr kumimoji="0" lang="en-GB" sz="2000" b="0" i="0" u="none" strike="noStrike" kern="0" cap="none" spc="0" normalizeH="0" baseline="0" noProof="0" dirty="0">
                <a:ln>
                  <a:noFill/>
                </a:ln>
                <a:effectLst/>
                <a:uLnTx/>
                <a:uFillTx/>
                <a:latin typeface="Century Gothic" panose="020F0302020204030204"/>
                <a:ea typeface="+mn-ea"/>
                <a:cs typeface="+mn-cs"/>
              </a:rPr>
              <a:t>.  Sie </a:t>
            </a:r>
            <a:r>
              <a:rPr kumimoji="0" lang="en-GB" sz="2000" b="0" i="0" u="none" strike="noStrike" kern="0" cap="none" spc="0" normalizeH="0" baseline="0" noProof="0" dirty="0" err="1">
                <a:ln>
                  <a:noFill/>
                </a:ln>
                <a:effectLst/>
                <a:uLnTx/>
                <a:uFillTx/>
                <a:latin typeface="Century Gothic" panose="020F0302020204030204"/>
                <a:ea typeface="+mn-ea"/>
                <a:cs typeface="+mn-cs"/>
              </a:rPr>
              <a:t>ist</a:t>
            </a:r>
            <a:r>
              <a:rPr kumimoji="0" lang="en-GB" sz="2000" b="0" i="0" u="none" strike="noStrike" kern="0" cap="none" spc="0" normalizeH="0" baseline="0" noProof="0" dirty="0">
                <a:ln>
                  <a:noFill/>
                </a:ln>
                <a:effectLst/>
                <a:uLnTx/>
                <a:uFillTx/>
                <a:latin typeface="Century Gothic" panose="020F0302020204030204"/>
                <a:ea typeface="+mn-ea"/>
                <a:cs typeface="+mn-cs"/>
              </a:rPr>
              <a:t> so [4b] _______ und </a:t>
            </a:r>
            <a:r>
              <a:rPr kumimoji="0" lang="en-GB" sz="2000" b="0" i="0" u="none" strike="noStrike" kern="0" cap="none" spc="0" normalizeH="0" baseline="0" noProof="0" dirty="0" err="1">
                <a:ln>
                  <a:noFill/>
                </a:ln>
                <a:effectLst/>
                <a:uLnTx/>
                <a:uFillTx/>
                <a:latin typeface="Century Gothic" panose="020F0302020204030204"/>
                <a:ea typeface="+mn-ea"/>
                <a:cs typeface="+mn-cs"/>
              </a:rPr>
              <a:t>lieb</a:t>
            </a:r>
            <a:r>
              <a:rPr kumimoji="0" lang="en-GB" sz="2000" b="0" i="0" u="none" strike="noStrike" kern="0" cap="none" spc="0" normalizeH="0" baseline="0" noProof="0" dirty="0">
                <a:ln>
                  <a:noFill/>
                </a:ln>
                <a:effectLst/>
                <a:uLnTx/>
                <a:uFillTx/>
                <a:latin typeface="Century Gothic" panose="020F0302020204030204"/>
                <a:ea typeface="+mn-ea"/>
                <a:cs typeface="+mn-cs"/>
              </a:rPr>
              <a:t>*. Was </a:t>
            </a:r>
            <a:r>
              <a:rPr kumimoji="0" lang="en-GB" sz="2000" b="0" i="0" u="none" strike="noStrike" kern="0" cap="none" spc="0" normalizeH="0" baseline="0" noProof="0" dirty="0" err="1">
                <a:ln>
                  <a:noFill/>
                </a:ln>
                <a:effectLst/>
                <a:uLnTx/>
                <a:uFillTx/>
                <a:latin typeface="Century Gothic" panose="020F0302020204030204"/>
                <a:ea typeface="+mn-ea"/>
                <a:cs typeface="+mn-cs"/>
              </a:rPr>
              <a:t>noch</a:t>
            </a:r>
            <a:r>
              <a:rPr kumimoji="0" lang="en-GB" sz="2000" b="0" i="0" u="none" strike="noStrike" kern="0" cap="none" spc="0" normalizeH="0" baseline="0" noProof="0" dirty="0">
                <a:ln>
                  <a:noFill/>
                </a:ln>
                <a:effectLst/>
                <a:uLnTx/>
                <a:uFillTx/>
                <a:latin typeface="Century Gothic" panose="020F0302020204030204"/>
                <a:ea typeface="+mn-ea"/>
                <a:cs typeface="+mn-cs"/>
              </a:rPr>
              <a:t>? Oh </a:t>
            </a:r>
            <a:r>
              <a:rPr kumimoji="0" lang="en-GB" sz="2000" b="0" i="0" u="none" strike="noStrike" kern="0" cap="none" spc="0" normalizeH="0" baseline="0" noProof="0" dirty="0" err="1">
                <a:ln>
                  <a:noFill/>
                </a:ln>
                <a:effectLst/>
                <a:uLnTx/>
                <a:uFillTx/>
                <a:latin typeface="Century Gothic" panose="020F0302020204030204"/>
                <a:ea typeface="+mn-ea"/>
                <a:cs typeface="+mn-cs"/>
              </a:rPr>
              <a:t>ja</a:t>
            </a:r>
            <a:r>
              <a:rPr kumimoji="0" lang="en-GB" sz="2000" b="0" i="0" u="none" strike="noStrike" kern="0" cap="none" spc="0" normalizeH="0" baseline="0" noProof="0" dirty="0">
                <a:ln>
                  <a:noFill/>
                </a:ln>
                <a:effectLst/>
                <a:uLnTx/>
                <a:uFillTx/>
                <a:latin typeface="Century Gothic" panose="020F0302020204030204"/>
                <a:ea typeface="+mn-ea"/>
                <a:cs typeface="+mn-cs"/>
              </a:rPr>
              <a:t>, [5a] das ____________ Wasser </a:t>
            </a:r>
            <a:r>
              <a:rPr kumimoji="0" lang="en-GB" sz="2000" b="0" i="0" u="none" strike="noStrike" kern="0" cap="none" spc="0" normalizeH="0" baseline="0" noProof="0" dirty="0" err="1">
                <a:ln>
                  <a:noFill/>
                </a:ln>
                <a:effectLst/>
                <a:uLnTx/>
                <a:uFillTx/>
                <a:latin typeface="Century Gothic" panose="020F0302020204030204"/>
                <a:ea typeface="+mn-ea"/>
                <a:cs typeface="+mn-cs"/>
              </a:rPr>
              <a:t>bei</a:t>
            </a:r>
            <a:r>
              <a:rPr kumimoji="0" lang="en-GB" sz="2000" b="0" i="0" u="none" strike="noStrike" kern="0" cap="none" spc="0" normalizeH="0" baseline="0" noProof="0" dirty="0">
                <a:ln>
                  <a:noFill/>
                </a:ln>
                <a:effectLst/>
                <a:uLnTx/>
                <a:uFillTx/>
                <a:latin typeface="Century Gothic" panose="020F0302020204030204"/>
                <a:ea typeface="+mn-ea"/>
                <a:cs typeface="+mn-cs"/>
              </a:rPr>
              <a:t> Mia.  Ich </a:t>
            </a:r>
            <a:r>
              <a:rPr kumimoji="0" lang="en-GB" sz="2000" b="0" i="0" u="none" strike="noStrike" kern="0" cap="none" spc="0" normalizeH="0" baseline="0" noProof="0" dirty="0" err="1">
                <a:ln>
                  <a:noFill/>
                </a:ln>
                <a:effectLst/>
                <a:uLnTx/>
                <a:uFillTx/>
                <a:latin typeface="Century Gothic" panose="020F0302020204030204"/>
                <a:ea typeface="+mn-ea"/>
                <a:cs typeface="+mn-cs"/>
              </a:rPr>
              <a:t>dusche</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hier</a:t>
            </a:r>
            <a:r>
              <a:rPr kumimoji="0" lang="en-GB" sz="2000" b="0" i="0" u="none" strike="noStrike" kern="0" cap="none" spc="0" normalizeH="0" baseline="0" noProof="0" dirty="0">
                <a:ln>
                  <a:noFill/>
                </a:ln>
                <a:effectLst/>
                <a:uLnTx/>
                <a:uFillTx/>
                <a:latin typeface="Century Gothic" panose="020F0302020204030204"/>
                <a:ea typeface="+mn-ea"/>
                <a:cs typeface="+mn-cs"/>
              </a:rPr>
              <a:t> so [5b] _________. </a:t>
            </a:r>
          </a:p>
        </p:txBody>
      </p:sp>
      <p:graphicFrame>
        <p:nvGraphicFramePr>
          <p:cNvPr id="9" name="Table 12">
            <a:extLst>
              <a:ext uri="{FF2B5EF4-FFF2-40B4-BE49-F238E27FC236}">
                <a16:creationId xmlns:a16="http://schemas.microsoft.com/office/drawing/2014/main" id="{0EA28709-4FF3-40AF-B339-A3E96B1C0887}"/>
              </a:ext>
            </a:extLst>
          </p:cNvPr>
          <p:cNvGraphicFramePr>
            <a:graphicFrameLocks noGrp="1"/>
          </p:cNvGraphicFramePr>
          <p:nvPr>
            <p:extLst>
              <p:ext uri="{D42A27DB-BD31-4B8C-83A1-F6EECF244321}">
                <p14:modId xmlns:p14="http://schemas.microsoft.com/office/powerpoint/2010/main" val="347103599"/>
              </p:ext>
            </p:extLst>
          </p:nvPr>
        </p:nvGraphicFramePr>
        <p:xfrm>
          <a:off x="822960" y="5519773"/>
          <a:ext cx="10933611" cy="708582"/>
        </p:xfrm>
        <a:graphic>
          <a:graphicData uri="http://schemas.openxmlformats.org/drawingml/2006/table">
            <a:tbl>
              <a:tblPr firstRow="1" bandRow="1"/>
              <a:tblGrid>
                <a:gridCol w="2094317">
                  <a:extLst>
                    <a:ext uri="{9D8B030D-6E8A-4147-A177-3AD203B41FA5}">
                      <a16:colId xmlns:a16="http://schemas.microsoft.com/office/drawing/2014/main" val="18335921"/>
                    </a:ext>
                  </a:extLst>
                </a:gridCol>
                <a:gridCol w="2774710">
                  <a:extLst>
                    <a:ext uri="{9D8B030D-6E8A-4147-A177-3AD203B41FA5}">
                      <a16:colId xmlns:a16="http://schemas.microsoft.com/office/drawing/2014/main" val="1014188632"/>
                    </a:ext>
                  </a:extLst>
                </a:gridCol>
                <a:gridCol w="1609358">
                  <a:extLst>
                    <a:ext uri="{9D8B030D-6E8A-4147-A177-3AD203B41FA5}">
                      <a16:colId xmlns:a16="http://schemas.microsoft.com/office/drawing/2014/main" val="4195540782"/>
                    </a:ext>
                  </a:extLst>
                </a:gridCol>
                <a:gridCol w="2148157">
                  <a:extLst>
                    <a:ext uri="{9D8B030D-6E8A-4147-A177-3AD203B41FA5}">
                      <a16:colId xmlns:a16="http://schemas.microsoft.com/office/drawing/2014/main" val="2224371847"/>
                    </a:ext>
                  </a:extLst>
                </a:gridCol>
                <a:gridCol w="2307069">
                  <a:extLst>
                    <a:ext uri="{9D8B030D-6E8A-4147-A177-3AD203B41FA5}">
                      <a16:colId xmlns:a16="http://schemas.microsoft.com/office/drawing/2014/main" val="2688236009"/>
                    </a:ext>
                  </a:extLst>
                </a:gridCol>
              </a:tblGrid>
              <a:tr h="708582">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dirty="0">
                          <a:solidFill>
                            <a:schemeClr val="tx1"/>
                          </a:solidFill>
                        </a:rPr>
                        <a:t>1 a/b</a:t>
                      </a:r>
                      <a:br>
                        <a:rPr lang="en-GB" sz="2000" dirty="0">
                          <a:solidFill>
                            <a:schemeClr val="tx1"/>
                          </a:solidFill>
                        </a:rPr>
                      </a:br>
                      <a:r>
                        <a:rPr lang="en-GB" sz="2000" dirty="0" err="1">
                          <a:solidFill>
                            <a:schemeClr val="tx1"/>
                          </a:solidFill>
                        </a:rPr>
                        <a:t>lecker</a:t>
                      </a:r>
                      <a:r>
                        <a:rPr lang="en-GB" sz="2000" dirty="0">
                          <a:solidFill>
                            <a:schemeClr val="tx1"/>
                          </a:solidFill>
                        </a:rPr>
                        <a:t> / </a:t>
                      </a:r>
                      <a:r>
                        <a:rPr lang="en-GB" sz="2000" dirty="0" err="1">
                          <a:solidFill>
                            <a:schemeClr val="tx1"/>
                          </a:solidFill>
                        </a:rPr>
                        <a:t>frische</a:t>
                      </a:r>
                      <a:endParaRPr lang="en-GB" sz="2000" dirty="0">
                        <a:solidFill>
                          <a:schemeClr val="tx1"/>
                        </a:solidFill>
                      </a:endParaRPr>
                    </a:p>
                  </a:txBody>
                  <a:tcPr anchor="ctr">
                    <a:lnL w="19050" cap="flat" cmpd="sng" algn="ctr">
                      <a:solidFill>
                        <a:srgbClr val="FFC000">
                          <a:lumMod val="60000"/>
                          <a:lumOff val="40000"/>
                        </a:srgbClr>
                      </a:solidFill>
                      <a:prstDash val="solid"/>
                      <a:round/>
                      <a:headEnd type="none" w="med" len="med"/>
                      <a:tailEnd type="none" w="med" len="med"/>
                    </a:lnL>
                    <a:lnR w="19050" cap="flat" cmpd="sng" algn="ctr">
                      <a:solidFill>
                        <a:srgbClr val="FFC000">
                          <a:lumMod val="60000"/>
                          <a:lumOff val="40000"/>
                        </a:srgbClr>
                      </a:solidFill>
                      <a:prstDash val="solid"/>
                      <a:round/>
                      <a:headEnd type="none" w="med" len="med"/>
                      <a:tailEnd type="none" w="med" len="med"/>
                    </a:lnR>
                    <a:lnT w="19050" cap="flat" cmpd="sng" algn="ctr">
                      <a:solidFill>
                        <a:srgbClr val="FFC000">
                          <a:lumMod val="60000"/>
                          <a:lumOff val="40000"/>
                        </a:srgbClr>
                      </a:solidFill>
                      <a:prstDash val="solid"/>
                      <a:round/>
                      <a:headEnd type="none" w="med" len="med"/>
                      <a:tailEnd type="none" w="med" len="med"/>
                    </a:lnT>
                    <a:lnB w="19050" cap="flat" cmpd="sng" algn="ctr">
                      <a:solidFill>
                        <a:srgbClr val="FFC000">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dirty="0">
                          <a:solidFill>
                            <a:schemeClr val="tx1"/>
                          </a:solidFill>
                        </a:rPr>
                        <a:t>2 a/b</a:t>
                      </a:r>
                      <a:br>
                        <a:rPr lang="en-GB" sz="2000" dirty="0">
                          <a:solidFill>
                            <a:schemeClr val="tx1"/>
                          </a:solidFill>
                        </a:rPr>
                      </a:br>
                      <a:r>
                        <a:rPr lang="en-GB" sz="2000" dirty="0" err="1">
                          <a:solidFill>
                            <a:schemeClr val="tx1"/>
                          </a:solidFill>
                        </a:rPr>
                        <a:t>ruhige</a:t>
                      </a:r>
                      <a:r>
                        <a:rPr lang="en-GB" sz="2000" dirty="0">
                          <a:solidFill>
                            <a:schemeClr val="tx1"/>
                          </a:solidFill>
                        </a:rPr>
                        <a:t> / </a:t>
                      </a:r>
                      <a:r>
                        <a:rPr lang="en-GB" sz="2000" dirty="0" err="1">
                          <a:solidFill>
                            <a:schemeClr val="tx1"/>
                          </a:solidFill>
                        </a:rPr>
                        <a:t>bequem</a:t>
                      </a:r>
                      <a:endParaRPr lang="en-GB" sz="2000" dirty="0">
                        <a:solidFill>
                          <a:schemeClr val="tx1"/>
                        </a:solidFill>
                      </a:endParaRPr>
                    </a:p>
                  </a:txBody>
                  <a:tcPr anchor="ctr">
                    <a:lnL w="19050" cap="flat" cmpd="sng" algn="ctr">
                      <a:solidFill>
                        <a:srgbClr val="FFC000">
                          <a:lumMod val="60000"/>
                          <a:lumOff val="40000"/>
                        </a:srgbClr>
                      </a:solidFill>
                      <a:prstDash val="solid"/>
                      <a:round/>
                      <a:headEnd type="none" w="med" len="med"/>
                      <a:tailEnd type="none" w="med" len="med"/>
                    </a:lnL>
                    <a:lnR w="19050" cap="flat" cmpd="sng" algn="ctr">
                      <a:solidFill>
                        <a:srgbClr val="FFC000">
                          <a:lumMod val="60000"/>
                          <a:lumOff val="40000"/>
                        </a:srgbClr>
                      </a:solidFill>
                      <a:prstDash val="solid"/>
                      <a:round/>
                      <a:headEnd type="none" w="med" len="med"/>
                      <a:tailEnd type="none" w="med" len="med"/>
                    </a:lnR>
                    <a:lnT w="19050" cap="flat" cmpd="sng" algn="ctr">
                      <a:solidFill>
                        <a:srgbClr val="FFC000">
                          <a:lumMod val="60000"/>
                          <a:lumOff val="40000"/>
                        </a:srgbClr>
                      </a:solidFill>
                      <a:prstDash val="solid"/>
                      <a:round/>
                      <a:headEnd type="none" w="med" len="med"/>
                      <a:tailEnd type="none" w="med" len="med"/>
                    </a:lnT>
                    <a:lnB w="19050" cap="flat" cmpd="sng" algn="ctr">
                      <a:solidFill>
                        <a:srgbClr val="FFC000">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dirty="0">
                          <a:solidFill>
                            <a:schemeClr val="tx1"/>
                          </a:solidFill>
                        </a:rPr>
                        <a:t>3ba/b</a:t>
                      </a:r>
                      <a:br>
                        <a:rPr lang="en-GB" sz="2000" dirty="0">
                          <a:solidFill>
                            <a:schemeClr val="tx1"/>
                          </a:solidFill>
                        </a:rPr>
                      </a:br>
                      <a:r>
                        <a:rPr lang="en-GB" sz="2000" dirty="0">
                          <a:solidFill>
                            <a:schemeClr val="tx1"/>
                          </a:solidFill>
                        </a:rPr>
                        <a:t>toll / </a:t>
                      </a:r>
                      <a:r>
                        <a:rPr lang="en-GB" sz="2000" dirty="0" err="1">
                          <a:solidFill>
                            <a:schemeClr val="tx1"/>
                          </a:solidFill>
                        </a:rPr>
                        <a:t>kalte</a:t>
                      </a:r>
                      <a:endParaRPr lang="en-GB" sz="2000" dirty="0">
                        <a:solidFill>
                          <a:schemeClr val="tx1"/>
                        </a:solidFill>
                      </a:endParaRPr>
                    </a:p>
                  </a:txBody>
                  <a:tcPr anchor="ctr">
                    <a:lnL w="19050" cap="flat" cmpd="sng" algn="ctr">
                      <a:solidFill>
                        <a:srgbClr val="FFC000">
                          <a:lumMod val="60000"/>
                          <a:lumOff val="40000"/>
                        </a:srgbClr>
                      </a:solidFill>
                      <a:prstDash val="solid"/>
                      <a:round/>
                      <a:headEnd type="none" w="med" len="med"/>
                      <a:tailEnd type="none" w="med" len="med"/>
                    </a:lnL>
                    <a:lnR w="19050" cap="flat" cmpd="sng" algn="ctr">
                      <a:solidFill>
                        <a:srgbClr val="FFC000">
                          <a:lumMod val="60000"/>
                          <a:lumOff val="40000"/>
                        </a:srgbClr>
                      </a:solidFill>
                      <a:prstDash val="solid"/>
                      <a:round/>
                      <a:headEnd type="none" w="med" len="med"/>
                      <a:tailEnd type="none" w="med" len="med"/>
                    </a:lnR>
                    <a:lnT w="19050" cap="flat" cmpd="sng" algn="ctr">
                      <a:solidFill>
                        <a:srgbClr val="FFC000">
                          <a:lumMod val="60000"/>
                          <a:lumOff val="40000"/>
                        </a:srgbClr>
                      </a:solidFill>
                      <a:prstDash val="solid"/>
                      <a:round/>
                      <a:headEnd type="none" w="med" len="med"/>
                      <a:tailEnd type="none" w="med" len="med"/>
                    </a:lnT>
                    <a:lnB w="19050" cap="flat" cmpd="sng" algn="ctr">
                      <a:solidFill>
                        <a:srgbClr val="FFC000">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dirty="0">
                          <a:solidFill>
                            <a:schemeClr val="tx1"/>
                          </a:solidFill>
                        </a:rPr>
                        <a:t>4 a/b</a:t>
                      </a:r>
                      <a:br>
                        <a:rPr lang="en-GB" sz="2000" dirty="0">
                          <a:solidFill>
                            <a:schemeClr val="tx1"/>
                          </a:solidFill>
                        </a:rPr>
                      </a:br>
                      <a:r>
                        <a:rPr lang="en-GB" sz="2000" dirty="0" err="1">
                          <a:solidFill>
                            <a:schemeClr val="tx1"/>
                          </a:solidFill>
                        </a:rPr>
                        <a:t>klein</a:t>
                      </a:r>
                      <a:r>
                        <a:rPr lang="en-GB" sz="2000" dirty="0">
                          <a:solidFill>
                            <a:schemeClr val="tx1"/>
                          </a:solidFill>
                        </a:rPr>
                        <a:t> / </a:t>
                      </a:r>
                      <a:r>
                        <a:rPr lang="en-GB" sz="2000" dirty="0" err="1">
                          <a:solidFill>
                            <a:schemeClr val="tx1"/>
                          </a:solidFill>
                        </a:rPr>
                        <a:t>schwarze</a:t>
                      </a:r>
                      <a:endParaRPr lang="en-GB" sz="2000" dirty="0">
                        <a:solidFill>
                          <a:schemeClr val="tx1"/>
                        </a:solidFill>
                      </a:endParaRPr>
                    </a:p>
                  </a:txBody>
                  <a:tcPr anchor="ctr">
                    <a:lnL w="19050" cap="flat" cmpd="sng" algn="ctr">
                      <a:solidFill>
                        <a:srgbClr val="FFC000">
                          <a:lumMod val="60000"/>
                          <a:lumOff val="40000"/>
                        </a:srgbClr>
                      </a:solidFill>
                      <a:prstDash val="solid"/>
                      <a:round/>
                      <a:headEnd type="none" w="med" len="med"/>
                      <a:tailEnd type="none" w="med" len="med"/>
                    </a:lnL>
                    <a:lnR w="19050" cap="flat" cmpd="sng" algn="ctr">
                      <a:solidFill>
                        <a:srgbClr val="FFC000">
                          <a:lumMod val="60000"/>
                          <a:lumOff val="40000"/>
                        </a:srgbClr>
                      </a:solidFill>
                      <a:prstDash val="solid"/>
                      <a:round/>
                      <a:headEnd type="none" w="med" len="med"/>
                      <a:tailEnd type="none" w="med" len="med"/>
                    </a:lnR>
                    <a:lnT w="19050" cap="flat" cmpd="sng" algn="ctr">
                      <a:solidFill>
                        <a:srgbClr val="FFC000">
                          <a:lumMod val="60000"/>
                          <a:lumOff val="40000"/>
                        </a:srgbClr>
                      </a:solidFill>
                      <a:prstDash val="solid"/>
                      <a:round/>
                      <a:headEnd type="none" w="med" len="med"/>
                      <a:tailEnd type="none" w="med" len="med"/>
                    </a:lnT>
                    <a:lnB w="19050" cap="flat" cmpd="sng" algn="ctr">
                      <a:solidFill>
                        <a:srgbClr val="FFC000">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000" dirty="0">
                          <a:solidFill>
                            <a:schemeClr val="tx1"/>
                          </a:solidFill>
                        </a:rPr>
                        <a:t>5 a/b</a:t>
                      </a:r>
                      <a:br>
                        <a:rPr lang="en-GB" sz="2000" dirty="0">
                          <a:solidFill>
                            <a:schemeClr val="tx1"/>
                          </a:solidFill>
                        </a:rPr>
                      </a:br>
                      <a:r>
                        <a:rPr lang="en-GB" sz="2000" dirty="0" err="1">
                          <a:solidFill>
                            <a:schemeClr val="tx1"/>
                          </a:solidFill>
                        </a:rPr>
                        <a:t>schön</a:t>
                      </a:r>
                      <a:r>
                        <a:rPr lang="en-GB" sz="2000" dirty="0">
                          <a:solidFill>
                            <a:schemeClr val="tx1"/>
                          </a:solidFill>
                        </a:rPr>
                        <a:t> / </a:t>
                      </a:r>
                      <a:r>
                        <a:rPr lang="en-GB" sz="2000" dirty="0" err="1">
                          <a:solidFill>
                            <a:schemeClr val="tx1"/>
                          </a:solidFill>
                        </a:rPr>
                        <a:t>warme</a:t>
                      </a:r>
                      <a:r>
                        <a:rPr lang="en-GB" sz="2000" dirty="0">
                          <a:solidFill>
                            <a:schemeClr val="tx1"/>
                          </a:solidFill>
                        </a:rPr>
                        <a:t> </a:t>
                      </a:r>
                    </a:p>
                  </a:txBody>
                  <a:tcPr anchor="ctr">
                    <a:lnL w="19050" cap="flat" cmpd="sng" algn="ctr">
                      <a:solidFill>
                        <a:srgbClr val="FFC000">
                          <a:lumMod val="60000"/>
                          <a:lumOff val="40000"/>
                        </a:srgbClr>
                      </a:solidFill>
                      <a:prstDash val="solid"/>
                      <a:round/>
                      <a:headEnd type="none" w="med" len="med"/>
                      <a:tailEnd type="none" w="med" len="med"/>
                    </a:lnL>
                    <a:lnR w="19050" cap="flat" cmpd="sng" algn="ctr">
                      <a:solidFill>
                        <a:srgbClr val="FFC000">
                          <a:lumMod val="60000"/>
                          <a:lumOff val="40000"/>
                        </a:srgbClr>
                      </a:solidFill>
                      <a:prstDash val="solid"/>
                      <a:round/>
                      <a:headEnd type="none" w="med" len="med"/>
                      <a:tailEnd type="none" w="med" len="med"/>
                    </a:lnR>
                    <a:lnT w="19050" cap="flat" cmpd="sng" algn="ctr">
                      <a:solidFill>
                        <a:srgbClr val="FFC000">
                          <a:lumMod val="60000"/>
                          <a:lumOff val="40000"/>
                        </a:srgbClr>
                      </a:solidFill>
                      <a:prstDash val="solid"/>
                      <a:round/>
                      <a:headEnd type="none" w="med" len="med"/>
                      <a:tailEnd type="none" w="med" len="med"/>
                    </a:lnT>
                    <a:lnB w="19050" cap="flat" cmpd="sng" algn="ctr">
                      <a:solidFill>
                        <a:srgbClr val="FFC000">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4306223"/>
                  </a:ext>
                </a:extLst>
              </a:tr>
            </a:tbl>
          </a:graphicData>
        </a:graphic>
      </p:graphicFrame>
      <p:sp>
        <p:nvSpPr>
          <p:cNvPr id="10" name="Rectangle 9">
            <a:extLst>
              <a:ext uri="{FF2B5EF4-FFF2-40B4-BE49-F238E27FC236}">
                <a16:creationId xmlns:a16="http://schemas.microsoft.com/office/drawing/2014/main" id="{449307EE-BACE-4521-B4A8-BB3CD33E8DBC}"/>
              </a:ext>
            </a:extLst>
          </p:cNvPr>
          <p:cNvSpPr/>
          <p:nvPr/>
        </p:nvSpPr>
        <p:spPr>
          <a:xfrm>
            <a:off x="1254232" y="6396335"/>
            <a:ext cx="1919115"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a:t>
            </a:r>
            <a:r>
              <a:rPr kumimoji="0" lang="en-GB" sz="2400" b="0" i="0" u="none" strike="noStrike" kern="0" cap="none" spc="0" normalizeH="0" baseline="0" noProof="0" dirty="0" err="1">
                <a:ln>
                  <a:noFill/>
                </a:ln>
                <a:effectLst/>
                <a:uLnTx/>
                <a:uFillTx/>
              </a:rPr>
              <a:t>lieb</a:t>
            </a:r>
            <a:r>
              <a:rPr kumimoji="0" lang="en-GB" sz="2400" b="0" i="0" u="none" strike="noStrike" kern="0" cap="none" spc="0" normalizeH="0" baseline="0" noProof="0" dirty="0">
                <a:ln>
                  <a:noFill/>
                </a:ln>
                <a:effectLst/>
                <a:uLnTx/>
                <a:uFillTx/>
              </a:rPr>
              <a:t> = dear</a:t>
            </a:r>
          </a:p>
        </p:txBody>
      </p:sp>
      <p:sp>
        <p:nvSpPr>
          <p:cNvPr id="11" name="TextBox 10">
            <a:extLst>
              <a:ext uri="{FF2B5EF4-FFF2-40B4-BE49-F238E27FC236}">
                <a16:creationId xmlns:a16="http://schemas.microsoft.com/office/drawing/2014/main" id="{26F5A30F-600A-4242-919D-D625A4230A56}"/>
              </a:ext>
            </a:extLst>
          </p:cNvPr>
          <p:cNvSpPr txBox="1"/>
          <p:nvPr/>
        </p:nvSpPr>
        <p:spPr>
          <a:xfrm>
            <a:off x="6733498" y="2246609"/>
            <a:ext cx="1758208"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effectLst/>
                <a:uLnTx/>
                <a:uFillTx/>
              </a:rPr>
              <a:t>frische</a:t>
            </a:r>
            <a:endParaRPr kumimoji="0" lang="en-GB" sz="2400" b="1" i="0" u="none" strike="noStrike" kern="0" cap="none" spc="0" normalizeH="0" baseline="0" noProof="0" dirty="0">
              <a:ln>
                <a:noFill/>
              </a:ln>
              <a:effectLst/>
              <a:uLnTx/>
              <a:uFillTx/>
            </a:endParaRPr>
          </a:p>
        </p:txBody>
      </p:sp>
      <p:sp>
        <p:nvSpPr>
          <p:cNvPr id="12" name="TextBox 11">
            <a:extLst>
              <a:ext uri="{FF2B5EF4-FFF2-40B4-BE49-F238E27FC236}">
                <a16:creationId xmlns:a16="http://schemas.microsoft.com/office/drawing/2014/main" id="{461107A9-3260-4301-968A-DFEDA3A4338F}"/>
              </a:ext>
            </a:extLst>
          </p:cNvPr>
          <p:cNvSpPr txBox="1"/>
          <p:nvPr/>
        </p:nvSpPr>
        <p:spPr>
          <a:xfrm>
            <a:off x="6096000" y="2537217"/>
            <a:ext cx="1758208"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effectLst/>
                <a:uLnTx/>
                <a:uFillTx/>
              </a:rPr>
              <a:t>lecker</a:t>
            </a:r>
            <a:endParaRPr kumimoji="0" lang="en-GB" sz="2400" b="1" i="0" u="none" strike="noStrike" kern="0" cap="none" spc="0" normalizeH="0" baseline="0" noProof="0" dirty="0">
              <a:ln>
                <a:noFill/>
              </a:ln>
              <a:effectLst/>
              <a:uLnTx/>
              <a:uFillTx/>
            </a:endParaRPr>
          </a:p>
        </p:txBody>
      </p:sp>
      <p:sp>
        <p:nvSpPr>
          <p:cNvPr id="13" name="TextBox 12">
            <a:extLst>
              <a:ext uri="{FF2B5EF4-FFF2-40B4-BE49-F238E27FC236}">
                <a16:creationId xmlns:a16="http://schemas.microsoft.com/office/drawing/2014/main" id="{1ADA8B1B-87BA-43A6-8003-130A9B3D6E48}"/>
              </a:ext>
            </a:extLst>
          </p:cNvPr>
          <p:cNvSpPr txBox="1"/>
          <p:nvPr/>
        </p:nvSpPr>
        <p:spPr>
          <a:xfrm>
            <a:off x="2485096" y="2857881"/>
            <a:ext cx="1758208"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effectLst/>
                <a:uLnTx/>
                <a:uFillTx/>
              </a:rPr>
              <a:t>ruhige</a:t>
            </a:r>
            <a:endParaRPr kumimoji="0" lang="en-GB" sz="2400" b="1" i="0" u="none" strike="noStrike" kern="0" cap="none" spc="0" normalizeH="0" baseline="0" noProof="0" dirty="0">
              <a:ln>
                <a:noFill/>
              </a:ln>
              <a:effectLst/>
              <a:uLnTx/>
              <a:uFillTx/>
            </a:endParaRPr>
          </a:p>
        </p:txBody>
      </p:sp>
      <p:sp>
        <p:nvSpPr>
          <p:cNvPr id="14" name="TextBox 13">
            <a:extLst>
              <a:ext uri="{FF2B5EF4-FFF2-40B4-BE49-F238E27FC236}">
                <a16:creationId xmlns:a16="http://schemas.microsoft.com/office/drawing/2014/main" id="{97DE4112-CFB9-4310-9126-BA123B0DBC42}"/>
              </a:ext>
            </a:extLst>
          </p:cNvPr>
          <p:cNvSpPr txBox="1"/>
          <p:nvPr/>
        </p:nvSpPr>
        <p:spPr>
          <a:xfrm>
            <a:off x="2575100" y="3122308"/>
            <a:ext cx="1758208"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effectLst/>
                <a:uLnTx/>
                <a:uFillTx/>
              </a:rPr>
              <a:t>bequem</a:t>
            </a:r>
            <a:endParaRPr kumimoji="0" lang="en-GB" sz="2400" b="1" i="0" u="none" strike="noStrike" kern="0" cap="none" spc="0" normalizeH="0" baseline="0" noProof="0" dirty="0">
              <a:ln>
                <a:noFill/>
              </a:ln>
              <a:effectLst/>
              <a:uLnTx/>
              <a:uFillTx/>
            </a:endParaRPr>
          </a:p>
        </p:txBody>
      </p:sp>
      <p:sp>
        <p:nvSpPr>
          <p:cNvPr id="15" name="TextBox 14">
            <a:extLst>
              <a:ext uri="{FF2B5EF4-FFF2-40B4-BE49-F238E27FC236}">
                <a16:creationId xmlns:a16="http://schemas.microsoft.com/office/drawing/2014/main" id="{9204220A-0649-4854-8985-13B8B07D54BF}"/>
              </a:ext>
            </a:extLst>
          </p:cNvPr>
          <p:cNvSpPr txBox="1"/>
          <p:nvPr/>
        </p:nvSpPr>
        <p:spPr>
          <a:xfrm>
            <a:off x="7948696" y="3171977"/>
            <a:ext cx="1758208"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effectLst/>
                <a:uLnTx/>
                <a:uFillTx/>
              </a:rPr>
              <a:t>kalte</a:t>
            </a:r>
            <a:endParaRPr kumimoji="0" lang="en-GB" sz="2400" b="1" i="0" u="none" strike="noStrike" kern="0" cap="none" spc="0" normalizeH="0" baseline="0" noProof="0" dirty="0">
              <a:ln>
                <a:noFill/>
              </a:ln>
              <a:effectLst/>
              <a:uLnTx/>
              <a:uFillTx/>
            </a:endParaRPr>
          </a:p>
        </p:txBody>
      </p:sp>
      <p:sp>
        <p:nvSpPr>
          <p:cNvPr id="16" name="TextBox 15">
            <a:extLst>
              <a:ext uri="{FF2B5EF4-FFF2-40B4-BE49-F238E27FC236}">
                <a16:creationId xmlns:a16="http://schemas.microsoft.com/office/drawing/2014/main" id="{75B9F9EA-E15F-46C6-AE82-32E60D0C5602}"/>
              </a:ext>
            </a:extLst>
          </p:cNvPr>
          <p:cNvSpPr txBox="1"/>
          <p:nvPr/>
        </p:nvSpPr>
        <p:spPr>
          <a:xfrm>
            <a:off x="7612602" y="3431252"/>
            <a:ext cx="1758208"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toll</a:t>
            </a:r>
          </a:p>
        </p:txBody>
      </p:sp>
      <p:sp>
        <p:nvSpPr>
          <p:cNvPr id="17" name="TextBox 16">
            <a:extLst>
              <a:ext uri="{FF2B5EF4-FFF2-40B4-BE49-F238E27FC236}">
                <a16:creationId xmlns:a16="http://schemas.microsoft.com/office/drawing/2014/main" id="{8DECB36E-FB69-4150-AAA0-C7F713C10A03}"/>
              </a:ext>
            </a:extLst>
          </p:cNvPr>
          <p:cNvSpPr txBox="1"/>
          <p:nvPr/>
        </p:nvSpPr>
        <p:spPr>
          <a:xfrm>
            <a:off x="4163514" y="3739892"/>
            <a:ext cx="1758208"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effectLst/>
                <a:uLnTx/>
                <a:uFillTx/>
              </a:rPr>
              <a:t>schwarze</a:t>
            </a:r>
            <a:endParaRPr kumimoji="0" lang="en-GB" sz="2400" b="1" i="0" u="none" strike="noStrike" kern="0" cap="none" spc="0" normalizeH="0" baseline="0" noProof="0" dirty="0">
              <a:ln>
                <a:noFill/>
              </a:ln>
              <a:effectLst/>
              <a:uLnTx/>
              <a:uFillTx/>
            </a:endParaRPr>
          </a:p>
        </p:txBody>
      </p:sp>
      <p:sp>
        <p:nvSpPr>
          <p:cNvPr id="18" name="TextBox 17">
            <a:extLst>
              <a:ext uri="{FF2B5EF4-FFF2-40B4-BE49-F238E27FC236}">
                <a16:creationId xmlns:a16="http://schemas.microsoft.com/office/drawing/2014/main" id="{3E642476-7812-4420-8187-BD5F92056B35}"/>
              </a:ext>
            </a:extLst>
          </p:cNvPr>
          <p:cNvSpPr txBox="1"/>
          <p:nvPr/>
        </p:nvSpPr>
        <p:spPr>
          <a:xfrm>
            <a:off x="7948696" y="3739892"/>
            <a:ext cx="1758208"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effectLst/>
                <a:uLnTx/>
                <a:uFillTx/>
              </a:rPr>
              <a:t>klein</a:t>
            </a:r>
            <a:endParaRPr kumimoji="0" lang="en-GB" sz="2400" b="1" i="0" u="none" strike="noStrike" kern="0" cap="none" spc="0" normalizeH="0" baseline="0" noProof="0" dirty="0">
              <a:ln>
                <a:noFill/>
              </a:ln>
              <a:effectLst/>
              <a:uLnTx/>
              <a:uFillTx/>
            </a:endParaRPr>
          </a:p>
        </p:txBody>
      </p:sp>
      <p:sp>
        <p:nvSpPr>
          <p:cNvPr id="19" name="TextBox 18">
            <a:extLst>
              <a:ext uri="{FF2B5EF4-FFF2-40B4-BE49-F238E27FC236}">
                <a16:creationId xmlns:a16="http://schemas.microsoft.com/office/drawing/2014/main" id="{A72F18C2-0800-42AC-82DD-ABF3FFCA5D0F}"/>
              </a:ext>
            </a:extLst>
          </p:cNvPr>
          <p:cNvSpPr txBox="1"/>
          <p:nvPr/>
        </p:nvSpPr>
        <p:spPr>
          <a:xfrm>
            <a:off x="6555157" y="4032391"/>
            <a:ext cx="1758208"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effectLst/>
                <a:uLnTx/>
                <a:uFillTx/>
              </a:rPr>
              <a:t>warme</a:t>
            </a:r>
            <a:endParaRPr kumimoji="0" lang="en-GB" sz="2400" b="1" i="0" u="none" strike="noStrike" kern="0" cap="none" spc="0" normalizeH="0" baseline="0" noProof="0" dirty="0">
              <a:ln>
                <a:noFill/>
              </a:ln>
              <a:effectLst/>
              <a:uLnTx/>
              <a:uFillTx/>
            </a:endParaRPr>
          </a:p>
        </p:txBody>
      </p:sp>
      <p:sp>
        <p:nvSpPr>
          <p:cNvPr id="20" name="TextBox 19">
            <a:extLst>
              <a:ext uri="{FF2B5EF4-FFF2-40B4-BE49-F238E27FC236}">
                <a16:creationId xmlns:a16="http://schemas.microsoft.com/office/drawing/2014/main" id="{C37271A5-909F-47F4-931B-D5CCF4254A71}"/>
              </a:ext>
            </a:extLst>
          </p:cNvPr>
          <p:cNvSpPr txBox="1"/>
          <p:nvPr/>
        </p:nvSpPr>
        <p:spPr>
          <a:xfrm>
            <a:off x="5854394" y="4385062"/>
            <a:ext cx="1758208"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effectLst/>
                <a:uLnTx/>
                <a:uFillTx/>
              </a:rPr>
              <a:t>schön</a:t>
            </a:r>
            <a:endParaRPr kumimoji="0" lang="en-GB" sz="2400" b="1" i="0" u="none" strike="noStrike" kern="0" cap="none" spc="0" normalizeH="0" baseline="0" noProof="0" dirty="0">
              <a:ln>
                <a:noFill/>
              </a:ln>
              <a:effectLst/>
              <a:uLnTx/>
              <a:uFillTx/>
            </a:endParaRPr>
          </a:p>
        </p:txBody>
      </p:sp>
      <p:sp>
        <p:nvSpPr>
          <p:cNvPr id="21" name="Rounded Rectangle 11">
            <a:extLst>
              <a:ext uri="{FF2B5EF4-FFF2-40B4-BE49-F238E27FC236}">
                <a16:creationId xmlns:a16="http://schemas.microsoft.com/office/drawing/2014/main" id="{B9D2C4B5-A08E-4984-A369-EC7306A77857}"/>
              </a:ext>
            </a:extLst>
          </p:cNvPr>
          <p:cNvSpPr/>
          <p:nvPr/>
        </p:nvSpPr>
        <p:spPr>
          <a:xfrm>
            <a:off x="11055926" y="247046"/>
            <a:ext cx="901401" cy="400919"/>
          </a:xfrm>
          <a:prstGeom prst="roundRect">
            <a:avLst/>
          </a:prstGeom>
          <a:solidFill>
            <a:schemeClr val="accent4">
              <a:lumMod val="75000"/>
            </a:schemeClr>
          </a:solidFill>
          <a:ln w="127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F0302020204030204"/>
                <a:ea typeface="+mn-ea"/>
                <a:cs typeface="+mn-cs"/>
              </a:rPr>
              <a:t>lesen</a:t>
            </a:r>
            <a:endParaRPr kumimoji="0" lang="en-GB" sz="2000" b="1" i="0" u="none" strike="noStrike" kern="0" cap="none" spc="0" normalizeH="0" baseline="0" noProof="0" dirty="0">
              <a:ln>
                <a:noFill/>
              </a:ln>
              <a:effectLst/>
              <a:uLnTx/>
              <a:uFillTx/>
              <a:latin typeface="Century Gothic" panose="020F0302020204030204"/>
              <a:ea typeface="+mn-ea"/>
              <a:cs typeface="+mn-cs"/>
            </a:endParaRPr>
          </a:p>
        </p:txBody>
      </p:sp>
    </p:spTree>
    <p:extLst>
      <p:ext uri="{BB962C8B-B14F-4D97-AF65-F5344CB8AC3E}">
        <p14:creationId xmlns:p14="http://schemas.microsoft.com/office/powerpoint/2010/main" val="376177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5917F-7E7F-4B4A-BD5D-640CF4B6748A}"/>
              </a:ext>
            </a:extLst>
          </p:cNvPr>
          <p:cNvSpPr>
            <a:spLocks noGrp="1"/>
          </p:cNvSpPr>
          <p:nvPr>
            <p:ph type="title"/>
          </p:nvPr>
        </p:nvSpPr>
        <p:spPr>
          <a:xfrm>
            <a:off x="0" y="213557"/>
            <a:ext cx="4887884" cy="647577"/>
          </a:xfrm>
        </p:spPr>
        <p:txBody>
          <a:bodyPr>
            <a:normAutofit/>
          </a:bodyPr>
          <a:lstStyle/>
          <a:p>
            <a:r>
              <a:rPr lang="en-GB" sz="2400" dirty="0" err="1"/>
              <a:t>Adjektive</a:t>
            </a:r>
            <a:r>
              <a:rPr lang="en-GB" sz="2400" dirty="0"/>
              <a:t> – indefinite articles</a:t>
            </a:r>
          </a:p>
        </p:txBody>
      </p:sp>
      <p:sp>
        <p:nvSpPr>
          <p:cNvPr id="25" name="Rounded Rectangle 11">
            <a:extLst>
              <a:ext uri="{FF2B5EF4-FFF2-40B4-BE49-F238E27FC236}">
                <a16:creationId xmlns:a16="http://schemas.microsoft.com/office/drawing/2014/main" id="{5631A1E6-69B4-4FB5-8789-E81E3E89E1A0}"/>
              </a:ext>
            </a:extLst>
          </p:cNvPr>
          <p:cNvSpPr/>
          <p:nvPr/>
        </p:nvSpPr>
        <p:spPr>
          <a:xfrm>
            <a:off x="10310192" y="247046"/>
            <a:ext cx="1647136" cy="400919"/>
          </a:xfrm>
          <a:prstGeom prst="roundRect">
            <a:avLst/>
          </a:prstGeom>
          <a:solidFill>
            <a:schemeClr val="accent4">
              <a:lumMod val="75000"/>
            </a:schemeClr>
          </a:solidFill>
          <a:ln w="127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Grammatik</a:t>
            </a:r>
          </a:p>
        </p:txBody>
      </p:sp>
      <p:cxnSp>
        <p:nvCxnSpPr>
          <p:cNvPr id="26" name="Straight Arrow Connector 25">
            <a:extLst>
              <a:ext uri="{FF2B5EF4-FFF2-40B4-BE49-F238E27FC236}">
                <a16:creationId xmlns:a16="http://schemas.microsoft.com/office/drawing/2014/main" id="{04CB1022-10C0-4A6E-BC96-AB24C7F51914}"/>
              </a:ext>
            </a:extLst>
          </p:cNvPr>
          <p:cNvCxnSpPr>
            <a:cxnSpLocks/>
          </p:cNvCxnSpPr>
          <p:nvPr/>
        </p:nvCxnSpPr>
        <p:spPr>
          <a:xfrm flipH="1" flipV="1">
            <a:off x="1854926" y="4807131"/>
            <a:ext cx="1162594" cy="575317"/>
          </a:xfrm>
          <a:prstGeom prst="straightConnector1">
            <a:avLst/>
          </a:prstGeom>
          <a:noFill/>
          <a:ln w="57150" cap="flat" cmpd="sng" algn="ctr">
            <a:solidFill>
              <a:srgbClr val="0070C0"/>
            </a:solidFill>
            <a:prstDash val="solid"/>
            <a:miter lim="800000"/>
            <a:tailEnd type="triangle"/>
          </a:ln>
          <a:effectLst/>
        </p:spPr>
      </p:cxnSp>
      <p:sp>
        <p:nvSpPr>
          <p:cNvPr id="27" name="Rectangle 26">
            <a:extLst>
              <a:ext uri="{FF2B5EF4-FFF2-40B4-BE49-F238E27FC236}">
                <a16:creationId xmlns:a16="http://schemas.microsoft.com/office/drawing/2014/main" id="{C3BB5D1F-BEE4-4882-A2B5-0B4C70D0EBB7}"/>
              </a:ext>
            </a:extLst>
          </p:cNvPr>
          <p:cNvSpPr/>
          <p:nvPr/>
        </p:nvSpPr>
        <p:spPr>
          <a:xfrm>
            <a:off x="4746306" y="2252089"/>
            <a:ext cx="3063795" cy="428751"/>
          </a:xfrm>
          <a:prstGeom prst="rect">
            <a:avLst/>
          </a:prstGeom>
          <a:solidFill>
            <a:srgbClr val="FFF4E7"/>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7C9D289A-B99B-457B-910D-DC373412E448}"/>
              </a:ext>
            </a:extLst>
          </p:cNvPr>
          <p:cNvSpPr/>
          <p:nvPr/>
        </p:nvSpPr>
        <p:spPr>
          <a:xfrm>
            <a:off x="369651" y="2240236"/>
            <a:ext cx="3310936" cy="461665"/>
          </a:xfrm>
          <a:prstGeom prst="rect">
            <a:avLst/>
          </a:prstGeom>
          <a:solidFill>
            <a:srgbClr val="FFF4E7"/>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08977D4D-3605-440E-93C8-41D5A5B8D979}"/>
              </a:ext>
            </a:extLst>
          </p:cNvPr>
          <p:cNvSpPr txBox="1"/>
          <p:nvPr/>
        </p:nvSpPr>
        <p:spPr>
          <a:xfrm>
            <a:off x="463778" y="2232468"/>
            <a:ext cx="321680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Ein Sonntag </a:t>
            </a:r>
            <a:r>
              <a:rPr kumimoji="0" lang="en-GB" sz="2400" b="0" i="0" u="none" strike="noStrike" kern="0" cap="none" spc="0" normalizeH="0" baseline="0" noProof="0" dirty="0" err="1">
                <a:ln>
                  <a:noFill/>
                </a:ln>
                <a:effectLst/>
                <a:uLnTx/>
                <a:uFillTx/>
              </a:rPr>
              <a:t>ist</a:t>
            </a:r>
            <a:r>
              <a:rPr kumimoji="0" lang="en-GB" sz="2400" b="0" i="0" u="none" strike="noStrike" kern="0" cap="none" spc="0" normalizeH="0" baseline="0" noProof="0" dirty="0">
                <a:ln>
                  <a:noFill/>
                </a:ln>
                <a:effectLst/>
                <a:uLnTx/>
                <a:uFillTx/>
              </a:rPr>
              <a:t> </a:t>
            </a:r>
            <a:r>
              <a:rPr kumimoji="0" lang="en-GB" sz="2400" b="1" i="0" u="none" strike="noStrike" kern="0" cap="none" spc="0" normalizeH="0" baseline="0" noProof="0" dirty="0" err="1">
                <a:ln>
                  <a:noFill/>
                </a:ln>
                <a:effectLst/>
                <a:uLnTx/>
                <a:uFillTx/>
              </a:rPr>
              <a:t>ruhig</a:t>
            </a:r>
            <a:r>
              <a:rPr kumimoji="0" lang="en-GB" sz="2400" b="0" i="0" u="none" strike="noStrike" kern="0" cap="none" spc="0" normalizeH="0" baseline="0" noProof="0" dirty="0">
                <a:ln>
                  <a:noFill/>
                </a:ln>
                <a:effectLst/>
                <a:uLnTx/>
                <a:uFillTx/>
              </a:rPr>
              <a:t>.</a:t>
            </a:r>
          </a:p>
        </p:txBody>
      </p:sp>
      <p:sp>
        <p:nvSpPr>
          <p:cNvPr id="30" name="TextBox 29">
            <a:extLst>
              <a:ext uri="{FF2B5EF4-FFF2-40B4-BE49-F238E27FC236}">
                <a16:creationId xmlns:a16="http://schemas.microsoft.com/office/drawing/2014/main" id="{23BEFA4E-F7E3-44BA-8DA3-423A83E7445A}"/>
              </a:ext>
            </a:extLst>
          </p:cNvPr>
          <p:cNvSpPr txBox="1"/>
          <p:nvPr/>
        </p:nvSpPr>
        <p:spPr>
          <a:xfrm>
            <a:off x="180000" y="3678343"/>
            <a:ext cx="120120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Adjectives </a:t>
            </a:r>
            <a:r>
              <a:rPr kumimoji="0" lang="en-US" sz="2400" b="1" i="0" u="none" strike="noStrike" kern="0" cap="none" spc="0" normalizeH="0" baseline="0" noProof="0" dirty="0">
                <a:ln>
                  <a:noFill/>
                </a:ln>
                <a:effectLst/>
                <a:uLnTx/>
                <a:uFillTx/>
              </a:rPr>
              <a:t>after</a:t>
            </a:r>
            <a:r>
              <a:rPr kumimoji="0" lang="en-US" sz="2400" b="0" i="0" u="none" strike="noStrike" kern="0" cap="none" spc="0" normalizeH="0" baseline="0" noProof="0" dirty="0">
                <a:ln>
                  <a:noFill/>
                </a:ln>
                <a:effectLst/>
                <a:uLnTx/>
                <a:uFillTx/>
              </a:rPr>
              <a:t> the indefinite article ‘</a:t>
            </a:r>
            <a:r>
              <a:rPr kumimoji="0" lang="en-US" sz="2400" b="1" i="0" u="none" strike="noStrike" kern="0" cap="none" spc="0" normalizeH="0" baseline="0" noProof="0" dirty="0" err="1">
                <a:ln>
                  <a:noFill/>
                </a:ln>
                <a:effectLst/>
                <a:uLnTx/>
                <a:uFillTx/>
              </a:rPr>
              <a:t>ein</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and‘</a:t>
            </a:r>
            <a:r>
              <a:rPr kumimoji="0" lang="en-US" sz="2400" b="1" i="0" u="none" strike="noStrike" kern="0" cap="none" spc="0" normalizeH="0" baseline="0" noProof="0" dirty="0" err="1">
                <a:ln>
                  <a:noFill/>
                </a:ln>
                <a:effectLst/>
                <a:uLnTx/>
                <a:uFillTx/>
              </a:rPr>
              <a:t>kein</a:t>
            </a:r>
            <a:r>
              <a:rPr kumimoji="0" lang="en-US" sz="2400" b="0" i="0" u="none" strike="noStrike" kern="0" cap="none" spc="0" normalizeH="0" baseline="0" noProof="0" dirty="0">
                <a:ln>
                  <a:noFill/>
                </a:ln>
                <a:effectLst/>
                <a:uLnTx/>
                <a:uFillTx/>
              </a:rPr>
              <a:t>’) have these endings:</a:t>
            </a:r>
          </a:p>
        </p:txBody>
      </p:sp>
      <p:sp>
        <p:nvSpPr>
          <p:cNvPr id="31" name="TextBox 30">
            <a:extLst>
              <a:ext uri="{FF2B5EF4-FFF2-40B4-BE49-F238E27FC236}">
                <a16:creationId xmlns:a16="http://schemas.microsoft.com/office/drawing/2014/main" id="{E06847E3-D215-4C41-8BC8-07093508AB1A}"/>
              </a:ext>
            </a:extLst>
          </p:cNvPr>
          <p:cNvSpPr txBox="1"/>
          <p:nvPr/>
        </p:nvSpPr>
        <p:spPr>
          <a:xfrm>
            <a:off x="4875567" y="2231301"/>
            <a:ext cx="284012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Eine Hose </a:t>
            </a:r>
            <a:r>
              <a:rPr kumimoji="0" lang="en-GB" sz="2400" b="0" i="0" u="none" strike="noStrike" kern="0" cap="none" spc="0" normalizeH="0" baseline="0" noProof="0" dirty="0" err="1">
                <a:ln>
                  <a:noFill/>
                </a:ln>
                <a:effectLst/>
                <a:uLnTx/>
                <a:uFillTx/>
              </a:rPr>
              <a:t>ist</a:t>
            </a:r>
            <a:r>
              <a:rPr kumimoji="0" lang="en-GB" sz="2400" b="0" i="0" u="none" strike="noStrike" kern="0" cap="none" spc="0" normalizeH="0" baseline="0" noProof="0" dirty="0">
                <a:ln>
                  <a:noFill/>
                </a:ln>
                <a:effectLst/>
                <a:uLnTx/>
                <a:uFillTx/>
              </a:rPr>
              <a:t> </a:t>
            </a:r>
            <a:r>
              <a:rPr kumimoji="0" lang="en-GB" sz="2400" b="1" i="0" u="none" strike="noStrike" kern="0" cap="none" spc="0" normalizeH="0" baseline="0" noProof="0" dirty="0" err="1">
                <a:ln>
                  <a:noFill/>
                </a:ln>
                <a:effectLst/>
                <a:uLnTx/>
                <a:uFillTx/>
              </a:rPr>
              <a:t>blau</a:t>
            </a:r>
            <a:r>
              <a:rPr kumimoji="0" lang="en-GB" sz="2400" b="0" i="0" u="none" strike="noStrike" kern="0" cap="none" spc="0" normalizeH="0" baseline="0" noProof="0" dirty="0">
                <a:ln>
                  <a:noFill/>
                </a:ln>
                <a:effectLst/>
                <a:uLnTx/>
                <a:uFillTx/>
              </a:rPr>
              <a:t>.</a:t>
            </a:r>
          </a:p>
        </p:txBody>
      </p:sp>
      <p:sp>
        <p:nvSpPr>
          <p:cNvPr id="32" name="Rectangle 31">
            <a:extLst>
              <a:ext uri="{FF2B5EF4-FFF2-40B4-BE49-F238E27FC236}">
                <a16:creationId xmlns:a16="http://schemas.microsoft.com/office/drawing/2014/main" id="{1C0B6D1B-1621-4917-8A50-DC2E1BF7AB72}"/>
              </a:ext>
            </a:extLst>
          </p:cNvPr>
          <p:cNvSpPr/>
          <p:nvPr/>
        </p:nvSpPr>
        <p:spPr>
          <a:xfrm>
            <a:off x="8481102" y="2235631"/>
            <a:ext cx="3530898" cy="428751"/>
          </a:xfrm>
          <a:prstGeom prst="rect">
            <a:avLst/>
          </a:prstGeom>
          <a:solidFill>
            <a:srgbClr val="FFF4E7"/>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5AF75CA2-A848-4BAC-AD58-9BA5751CB988}"/>
              </a:ext>
            </a:extLst>
          </p:cNvPr>
          <p:cNvSpPr txBox="1"/>
          <p:nvPr/>
        </p:nvSpPr>
        <p:spPr>
          <a:xfrm>
            <a:off x="8481103" y="2235422"/>
            <a:ext cx="371089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Ein </a:t>
            </a:r>
            <a:r>
              <a:rPr kumimoji="0" lang="en-GB" sz="2400" b="0" i="0" u="none" strike="noStrike" kern="0" cap="none" spc="0" normalizeH="0" baseline="0" noProof="0" dirty="0" err="1">
                <a:ln>
                  <a:noFill/>
                </a:ln>
                <a:effectLst/>
                <a:uLnTx/>
                <a:uFillTx/>
              </a:rPr>
              <a:t>Schlagzeug</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ist</a:t>
            </a:r>
            <a:r>
              <a:rPr kumimoji="0" lang="en-GB" sz="2400" b="0" i="0" u="none" strike="noStrike" kern="0" cap="none" spc="0" normalizeH="0" baseline="0" noProof="0" dirty="0">
                <a:ln>
                  <a:noFill/>
                </a:ln>
                <a:effectLst/>
                <a:uLnTx/>
                <a:uFillTx/>
              </a:rPr>
              <a:t> </a:t>
            </a:r>
            <a:r>
              <a:rPr kumimoji="0" lang="en-GB" sz="2400" b="1" i="0" u="none" strike="noStrike" kern="0" cap="none" spc="0" normalizeH="0" baseline="0" noProof="0" dirty="0" err="1">
                <a:ln>
                  <a:noFill/>
                </a:ln>
                <a:effectLst/>
                <a:uLnTx/>
                <a:uFillTx/>
              </a:rPr>
              <a:t>laut</a:t>
            </a:r>
            <a:r>
              <a:rPr kumimoji="0" lang="en-GB" sz="2400" b="0" i="0" u="none" strike="noStrike" kern="0" cap="none" spc="0" normalizeH="0" baseline="0" noProof="0" dirty="0">
                <a:ln>
                  <a:noFill/>
                </a:ln>
                <a:effectLst/>
                <a:uLnTx/>
                <a:uFillTx/>
              </a:rPr>
              <a:t>.</a:t>
            </a:r>
          </a:p>
        </p:txBody>
      </p:sp>
      <p:sp>
        <p:nvSpPr>
          <p:cNvPr id="34" name="Rectangle 33">
            <a:extLst>
              <a:ext uri="{FF2B5EF4-FFF2-40B4-BE49-F238E27FC236}">
                <a16:creationId xmlns:a16="http://schemas.microsoft.com/office/drawing/2014/main" id="{55BFF1B1-EC04-40F1-B504-62D4BFEABB4F}"/>
              </a:ext>
            </a:extLst>
          </p:cNvPr>
          <p:cNvSpPr/>
          <p:nvPr/>
        </p:nvSpPr>
        <p:spPr>
          <a:xfrm>
            <a:off x="4439929" y="4213577"/>
            <a:ext cx="3712388" cy="475794"/>
          </a:xfrm>
          <a:prstGeom prst="rect">
            <a:avLst/>
          </a:prstGeom>
          <a:solidFill>
            <a:srgbClr val="FFF4E7"/>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4F24F878-FBBD-4A09-9DC6-CE39C9F0A799}"/>
              </a:ext>
            </a:extLst>
          </p:cNvPr>
          <p:cNvSpPr/>
          <p:nvPr/>
        </p:nvSpPr>
        <p:spPr>
          <a:xfrm>
            <a:off x="180000" y="4228013"/>
            <a:ext cx="4112629" cy="475613"/>
          </a:xfrm>
          <a:prstGeom prst="rect">
            <a:avLst/>
          </a:prstGeom>
          <a:solidFill>
            <a:srgbClr val="FFF4E7"/>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6D3B7CAC-F148-4E4B-AC33-D4AB574CA88A}"/>
              </a:ext>
            </a:extLst>
          </p:cNvPr>
          <p:cNvSpPr txBox="1"/>
          <p:nvPr/>
        </p:nvSpPr>
        <p:spPr>
          <a:xfrm>
            <a:off x="180000" y="4242689"/>
            <a:ext cx="420735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Ein </a:t>
            </a:r>
            <a:r>
              <a:rPr kumimoji="0" lang="en-GB" sz="2400" b="1" i="0" u="none" strike="noStrike" kern="0" cap="none" spc="0" normalizeH="0" baseline="0" noProof="0" dirty="0" err="1">
                <a:ln>
                  <a:noFill/>
                </a:ln>
                <a:effectLst/>
                <a:uLnTx/>
                <a:uFillTx/>
              </a:rPr>
              <a:t>ruhiger</a:t>
            </a:r>
            <a:r>
              <a:rPr kumimoji="0" lang="en-GB" sz="2400" b="1" i="0" u="none" strike="noStrike" kern="0" cap="none" spc="0" normalizeH="0" baseline="0" noProof="0" dirty="0">
                <a:ln>
                  <a:noFill/>
                </a:ln>
                <a:effectLst/>
                <a:uLnTx/>
                <a:uFillTx/>
              </a:rPr>
              <a:t> </a:t>
            </a:r>
            <a:r>
              <a:rPr kumimoji="0" lang="en-GB" sz="2400" b="0" i="0" u="none" strike="noStrike" kern="0" cap="none" spc="0" normalizeH="0" baseline="0" noProof="0" dirty="0">
                <a:ln>
                  <a:noFill/>
                </a:ln>
                <a:effectLst/>
                <a:uLnTx/>
                <a:uFillTx/>
              </a:rPr>
              <a:t>Sonntag </a:t>
            </a:r>
            <a:r>
              <a:rPr kumimoji="0" lang="en-GB" sz="2400" b="0" i="0" u="none" strike="noStrike" kern="0" cap="none" spc="0" normalizeH="0" baseline="0" noProof="0" dirty="0" err="1">
                <a:ln>
                  <a:noFill/>
                </a:ln>
                <a:effectLst/>
                <a:uLnTx/>
                <a:uFillTx/>
              </a:rPr>
              <a:t>ist</a:t>
            </a:r>
            <a:r>
              <a:rPr kumimoji="0" lang="en-GB" sz="2400" b="0" i="0" u="none" strike="noStrike" kern="0" cap="none" spc="0" normalizeH="0" baseline="0" noProof="0" dirty="0">
                <a:ln>
                  <a:noFill/>
                </a:ln>
                <a:effectLst/>
                <a:uLnTx/>
                <a:uFillTx/>
              </a:rPr>
              <a:t> gut.</a:t>
            </a:r>
          </a:p>
        </p:txBody>
      </p:sp>
      <p:sp>
        <p:nvSpPr>
          <p:cNvPr id="37" name="TextBox 36">
            <a:extLst>
              <a:ext uri="{FF2B5EF4-FFF2-40B4-BE49-F238E27FC236}">
                <a16:creationId xmlns:a16="http://schemas.microsoft.com/office/drawing/2014/main" id="{7076EC2B-CBC5-4A5C-8129-C7A017AE274C}"/>
              </a:ext>
            </a:extLst>
          </p:cNvPr>
          <p:cNvSpPr txBox="1"/>
          <p:nvPr/>
        </p:nvSpPr>
        <p:spPr>
          <a:xfrm>
            <a:off x="4505013" y="4210160"/>
            <a:ext cx="369987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Das </a:t>
            </a:r>
            <a:r>
              <a:rPr kumimoji="0" lang="en-GB" sz="2400" b="0" i="0" u="none" strike="noStrike" kern="0" cap="none" spc="0" normalizeH="0" baseline="0" noProof="0" dirty="0" err="1">
                <a:ln>
                  <a:noFill/>
                </a:ln>
                <a:effectLst/>
                <a:uLnTx/>
                <a:uFillTx/>
              </a:rPr>
              <a:t>ist</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eine</a:t>
            </a:r>
            <a:r>
              <a:rPr kumimoji="0" lang="en-GB" sz="2400" b="0" i="0" u="none" strike="noStrike" kern="0" cap="none" spc="0" normalizeH="0" baseline="0" noProof="0" dirty="0">
                <a:ln>
                  <a:noFill/>
                </a:ln>
                <a:effectLst/>
                <a:uLnTx/>
                <a:uFillTx/>
              </a:rPr>
              <a:t> </a:t>
            </a:r>
            <a:r>
              <a:rPr kumimoji="0" lang="en-GB" sz="2400" b="1" i="0" u="none" strike="noStrike" kern="0" cap="none" spc="0" normalizeH="0" baseline="0" noProof="0" dirty="0" err="1">
                <a:ln>
                  <a:noFill/>
                </a:ln>
                <a:effectLst/>
                <a:uLnTx/>
                <a:uFillTx/>
              </a:rPr>
              <a:t>blaue</a:t>
            </a:r>
            <a:r>
              <a:rPr kumimoji="0" lang="en-GB" sz="2400" b="0" i="0" u="none" strike="noStrike" kern="0" cap="none" spc="0" normalizeH="0" baseline="0" noProof="0" dirty="0">
                <a:ln>
                  <a:noFill/>
                </a:ln>
                <a:effectLst/>
                <a:uLnTx/>
                <a:uFillTx/>
              </a:rPr>
              <a:t> Hose.</a:t>
            </a:r>
          </a:p>
        </p:txBody>
      </p:sp>
      <p:sp>
        <p:nvSpPr>
          <p:cNvPr id="38" name="Rectangle 37">
            <a:extLst>
              <a:ext uri="{FF2B5EF4-FFF2-40B4-BE49-F238E27FC236}">
                <a16:creationId xmlns:a16="http://schemas.microsoft.com/office/drawing/2014/main" id="{D96AE545-79EF-4BE3-8F7A-E663069B6DFB}"/>
              </a:ext>
            </a:extLst>
          </p:cNvPr>
          <p:cNvSpPr/>
          <p:nvPr/>
        </p:nvSpPr>
        <p:spPr>
          <a:xfrm>
            <a:off x="8257456" y="4210160"/>
            <a:ext cx="3699872" cy="722878"/>
          </a:xfrm>
          <a:prstGeom prst="rect">
            <a:avLst/>
          </a:prstGeom>
          <a:solidFill>
            <a:srgbClr val="FFF4E7"/>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5B5BA46A-F4BF-41F3-826F-5903D78A91C4}"/>
              </a:ext>
            </a:extLst>
          </p:cNvPr>
          <p:cNvSpPr txBox="1"/>
          <p:nvPr/>
        </p:nvSpPr>
        <p:spPr>
          <a:xfrm>
            <a:off x="8257456" y="4156100"/>
            <a:ext cx="3859686"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Ein </a:t>
            </a:r>
            <a:r>
              <a:rPr kumimoji="0" lang="en-GB" sz="2400" b="1" i="0" u="none" strike="noStrike" kern="0" cap="none" spc="0" normalizeH="0" baseline="0" noProof="0" dirty="0" err="1">
                <a:ln>
                  <a:noFill/>
                </a:ln>
                <a:effectLst/>
                <a:uLnTx/>
                <a:uFillTx/>
              </a:rPr>
              <a:t>lautes</a:t>
            </a:r>
            <a:r>
              <a:rPr kumimoji="0" lang="en-GB" sz="2400" b="1"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Schlagzeug</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ist</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schrecklich</a:t>
            </a:r>
            <a:r>
              <a:rPr kumimoji="0" lang="en-GB" sz="2400" b="0" i="0" u="none" strike="noStrike" kern="0" cap="none" spc="0" normalizeH="0" baseline="0" noProof="0" dirty="0">
                <a:ln>
                  <a:noFill/>
                </a:ln>
                <a:effectLst/>
                <a:uLnTx/>
                <a:uFillTx/>
              </a:rPr>
              <a:t>.</a:t>
            </a:r>
          </a:p>
        </p:txBody>
      </p:sp>
      <p:sp>
        <p:nvSpPr>
          <p:cNvPr id="40" name="TextBox 39">
            <a:extLst>
              <a:ext uri="{FF2B5EF4-FFF2-40B4-BE49-F238E27FC236}">
                <a16:creationId xmlns:a16="http://schemas.microsoft.com/office/drawing/2014/main" id="{7F18F292-E887-476C-B646-E4CE6E2EB83C}"/>
              </a:ext>
            </a:extLst>
          </p:cNvPr>
          <p:cNvSpPr txBox="1"/>
          <p:nvPr/>
        </p:nvSpPr>
        <p:spPr>
          <a:xfrm>
            <a:off x="602842" y="1757665"/>
            <a:ext cx="2879388"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Was </a:t>
            </a:r>
            <a:r>
              <a:rPr kumimoji="0" lang="en-US" sz="2400" b="0" i="0" u="none" strike="noStrike" kern="0" cap="none" spc="0" normalizeH="0" baseline="0" noProof="0" dirty="0" err="1">
                <a:ln>
                  <a:noFill/>
                </a:ln>
                <a:effectLst/>
                <a:uLnTx/>
                <a:uFillTx/>
              </a:rPr>
              <a:t>ist</a:t>
            </a:r>
            <a:r>
              <a:rPr kumimoji="0" lang="en-US" sz="2400" b="0" i="0" u="none" strike="noStrike" kern="0" cap="none" spc="0" normalizeH="0" baseline="0" noProof="0" dirty="0">
                <a:ln>
                  <a:noFill/>
                </a:ln>
                <a:effectLst/>
                <a:uLnTx/>
                <a:uFillTx/>
              </a:rPr>
              <a:t> </a:t>
            </a:r>
            <a:r>
              <a:rPr kumimoji="0" lang="en-US" sz="2400" b="1" i="0" u="none" strike="noStrike" kern="0" cap="none" spc="0" normalizeH="0" baseline="0" noProof="0" dirty="0" err="1">
                <a:ln>
                  <a:noFill/>
                </a:ln>
                <a:effectLst/>
                <a:uLnTx/>
                <a:uFillTx/>
              </a:rPr>
              <a:t>ruhig</a:t>
            </a:r>
            <a:r>
              <a:rPr kumimoji="0" lang="en-US" sz="2400" b="0" i="0" u="none" strike="noStrike" kern="0" cap="none" spc="0" normalizeH="0" baseline="0" noProof="0" dirty="0">
                <a:ln>
                  <a:noFill/>
                </a:ln>
                <a:effectLst/>
                <a:uLnTx/>
                <a:uFillTx/>
              </a:rPr>
              <a:t>?</a:t>
            </a:r>
          </a:p>
        </p:txBody>
      </p:sp>
      <p:sp>
        <p:nvSpPr>
          <p:cNvPr id="41" name="TextBox 40">
            <a:extLst>
              <a:ext uri="{FF2B5EF4-FFF2-40B4-BE49-F238E27FC236}">
                <a16:creationId xmlns:a16="http://schemas.microsoft.com/office/drawing/2014/main" id="{09D1CF5B-5218-4923-9C62-5C04EE66562E}"/>
              </a:ext>
            </a:extLst>
          </p:cNvPr>
          <p:cNvSpPr txBox="1"/>
          <p:nvPr/>
        </p:nvSpPr>
        <p:spPr>
          <a:xfrm>
            <a:off x="180000" y="1296000"/>
            <a:ext cx="120120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Remember, when adjectives come </a:t>
            </a:r>
            <a:r>
              <a:rPr kumimoji="0" lang="en-US" sz="2400" b="0" i="1" u="sng" strike="noStrike" kern="0" cap="none" spc="0" normalizeH="0" baseline="0" noProof="0" dirty="0">
                <a:ln>
                  <a:noFill/>
                </a:ln>
                <a:effectLst/>
                <a:uLnTx/>
                <a:uFillTx/>
              </a:rPr>
              <a:t>after</a:t>
            </a:r>
            <a:r>
              <a:rPr kumimoji="0" lang="en-US" sz="2400" b="0" i="0" u="none" strike="noStrike" kern="0" cap="none" spc="0" normalizeH="0" baseline="0" noProof="0" dirty="0">
                <a:ln>
                  <a:noFill/>
                </a:ln>
                <a:effectLst/>
                <a:uLnTx/>
                <a:uFillTx/>
              </a:rPr>
              <a:t> the verb ‘to be’ they don’t change:</a:t>
            </a:r>
          </a:p>
        </p:txBody>
      </p:sp>
      <p:sp>
        <p:nvSpPr>
          <p:cNvPr id="42" name="TextBox 41">
            <a:extLst>
              <a:ext uri="{FF2B5EF4-FFF2-40B4-BE49-F238E27FC236}">
                <a16:creationId xmlns:a16="http://schemas.microsoft.com/office/drawing/2014/main" id="{243BC746-8402-4F8F-827C-42F4F362B66E}"/>
              </a:ext>
            </a:extLst>
          </p:cNvPr>
          <p:cNvSpPr txBox="1"/>
          <p:nvPr/>
        </p:nvSpPr>
        <p:spPr>
          <a:xfrm>
            <a:off x="4746306" y="1777985"/>
            <a:ext cx="2879388"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Was </a:t>
            </a:r>
            <a:r>
              <a:rPr kumimoji="0" lang="en-US" sz="2400" b="0" i="0" u="none" strike="noStrike" kern="0" cap="none" spc="0" normalizeH="0" baseline="0" noProof="0" dirty="0" err="1">
                <a:ln>
                  <a:noFill/>
                </a:ln>
                <a:effectLst/>
                <a:uLnTx/>
                <a:uFillTx/>
              </a:rPr>
              <a:t>ist</a:t>
            </a:r>
            <a:r>
              <a:rPr kumimoji="0" lang="en-US" sz="2400" b="0" i="0" u="none" strike="noStrike" kern="0" cap="none" spc="0" normalizeH="0" baseline="0" noProof="0" dirty="0">
                <a:ln>
                  <a:noFill/>
                </a:ln>
                <a:effectLst/>
                <a:uLnTx/>
                <a:uFillTx/>
              </a:rPr>
              <a:t> </a:t>
            </a:r>
            <a:r>
              <a:rPr kumimoji="0" lang="en-US" sz="2400" b="1" i="0" u="none" strike="noStrike" kern="0" cap="none" spc="0" normalizeH="0" baseline="0" noProof="0" dirty="0" err="1">
                <a:ln>
                  <a:noFill/>
                </a:ln>
                <a:effectLst/>
                <a:uLnTx/>
                <a:uFillTx/>
              </a:rPr>
              <a:t>blau</a:t>
            </a:r>
            <a:r>
              <a:rPr kumimoji="0" lang="en-US" sz="2400" b="0" i="0" u="none" strike="noStrike" kern="0" cap="none" spc="0" normalizeH="0" baseline="0" noProof="0" dirty="0">
                <a:ln>
                  <a:noFill/>
                </a:ln>
                <a:effectLst/>
                <a:uLnTx/>
                <a:uFillTx/>
              </a:rPr>
              <a:t>?</a:t>
            </a:r>
          </a:p>
        </p:txBody>
      </p:sp>
      <p:sp>
        <p:nvSpPr>
          <p:cNvPr id="43" name="TextBox 42">
            <a:extLst>
              <a:ext uri="{FF2B5EF4-FFF2-40B4-BE49-F238E27FC236}">
                <a16:creationId xmlns:a16="http://schemas.microsoft.com/office/drawing/2014/main" id="{7F805D1F-1C35-48B3-B872-E8AD75A19063}"/>
              </a:ext>
            </a:extLst>
          </p:cNvPr>
          <p:cNvSpPr txBox="1"/>
          <p:nvPr/>
        </p:nvSpPr>
        <p:spPr>
          <a:xfrm>
            <a:off x="8667698" y="1774208"/>
            <a:ext cx="2879388"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Was </a:t>
            </a:r>
            <a:r>
              <a:rPr kumimoji="0" lang="en-US" sz="2400" b="0" i="0" u="none" strike="noStrike" kern="0" cap="none" spc="0" normalizeH="0" baseline="0" noProof="0" dirty="0" err="1">
                <a:ln>
                  <a:noFill/>
                </a:ln>
                <a:effectLst/>
                <a:uLnTx/>
                <a:uFillTx/>
              </a:rPr>
              <a:t>ist</a:t>
            </a:r>
            <a:r>
              <a:rPr kumimoji="0" lang="en-US" sz="2400" b="0" i="0" u="none" strike="noStrike" kern="0" cap="none" spc="0" normalizeH="0" baseline="0" noProof="0" dirty="0">
                <a:ln>
                  <a:noFill/>
                </a:ln>
                <a:effectLst/>
                <a:uLnTx/>
                <a:uFillTx/>
              </a:rPr>
              <a:t> </a:t>
            </a:r>
            <a:r>
              <a:rPr kumimoji="0" lang="en-US" sz="2400" b="1" i="0" u="none" strike="noStrike" kern="0" cap="none" spc="0" normalizeH="0" baseline="0" noProof="0" dirty="0" err="1">
                <a:ln>
                  <a:noFill/>
                </a:ln>
                <a:effectLst/>
                <a:uLnTx/>
                <a:uFillTx/>
              </a:rPr>
              <a:t>laut</a:t>
            </a:r>
            <a:r>
              <a:rPr kumimoji="0" lang="en-US" sz="2400" b="0" i="0" u="none" strike="noStrike" kern="0" cap="none" spc="0" normalizeH="0" baseline="0" noProof="0" dirty="0">
                <a:ln>
                  <a:noFill/>
                </a:ln>
                <a:effectLst/>
                <a:uLnTx/>
                <a:uFillTx/>
              </a:rPr>
              <a:t>?</a:t>
            </a:r>
          </a:p>
        </p:txBody>
      </p:sp>
      <p:pic>
        <p:nvPicPr>
          <p:cNvPr id="44" name="Picture 43" descr="A close up of an animal&#10;&#10;Description automatically generated">
            <a:extLst>
              <a:ext uri="{FF2B5EF4-FFF2-40B4-BE49-F238E27FC236}">
                <a16:creationId xmlns:a16="http://schemas.microsoft.com/office/drawing/2014/main" id="{9365230F-28B2-45BD-81F6-470F74DDAB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23470">
            <a:off x="5914245" y="2701443"/>
            <a:ext cx="1023418" cy="1065020"/>
          </a:xfrm>
          <a:prstGeom prst="rect">
            <a:avLst/>
          </a:prstGeom>
        </p:spPr>
      </p:pic>
      <p:sp>
        <p:nvSpPr>
          <p:cNvPr id="45" name="Rounded Rectangular Callout 4">
            <a:extLst>
              <a:ext uri="{FF2B5EF4-FFF2-40B4-BE49-F238E27FC236}">
                <a16:creationId xmlns:a16="http://schemas.microsoft.com/office/drawing/2014/main" id="{B9255F35-1BB0-4B64-AF25-F864C842AED5}"/>
              </a:ext>
            </a:extLst>
          </p:cNvPr>
          <p:cNvSpPr/>
          <p:nvPr/>
        </p:nvSpPr>
        <p:spPr>
          <a:xfrm>
            <a:off x="2370950" y="5414977"/>
            <a:ext cx="7630100" cy="830998"/>
          </a:xfrm>
          <a:prstGeom prst="wedgeRoundRectCallout">
            <a:avLst>
              <a:gd name="adj1" fmla="val -19407"/>
              <a:gd name="adj2" fmla="val -50269"/>
              <a:gd name="adj3" fmla="val 16667"/>
            </a:avLst>
          </a:prstGeom>
          <a:solidFill>
            <a:schemeClr val="accent4">
              <a:lumMod val="20000"/>
              <a:lumOff val="80000"/>
            </a:schemeClr>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Century Gothic" panose="020F0302020204030204"/>
                <a:ea typeface="+mn-ea"/>
                <a:cs typeface="+mn-cs"/>
              </a:rPr>
              <a:t>R1 (nominative) singular endings for indefinite articles have the </a:t>
            </a:r>
            <a:r>
              <a:rPr kumimoji="0" lang="en-US" sz="2000" b="1" i="0" u="none" strike="noStrike" kern="0" cap="none" spc="0" normalizeH="0" baseline="0" noProof="0" dirty="0">
                <a:ln>
                  <a:noFill/>
                </a:ln>
                <a:effectLst/>
                <a:uLnTx/>
                <a:uFillTx/>
                <a:latin typeface="Century Gothic" panose="020F0302020204030204"/>
                <a:ea typeface="+mn-ea"/>
                <a:cs typeface="+mn-cs"/>
              </a:rPr>
              <a:t>same final letter </a:t>
            </a:r>
            <a:r>
              <a:rPr kumimoji="0" lang="en-US" sz="2000" b="0" i="0" u="none" strike="noStrike" kern="0" cap="none" spc="0" normalizeH="0" baseline="0" noProof="0" dirty="0">
                <a:ln>
                  <a:noFill/>
                </a:ln>
                <a:effectLst/>
                <a:uLnTx/>
                <a:uFillTx/>
                <a:latin typeface="Century Gothic" panose="020F0302020204030204"/>
                <a:ea typeface="+mn-ea"/>
                <a:cs typeface="+mn-cs"/>
              </a:rPr>
              <a:t>as their matching definite articles:</a:t>
            </a:r>
          </a:p>
        </p:txBody>
      </p:sp>
      <p:cxnSp>
        <p:nvCxnSpPr>
          <p:cNvPr id="46" name="Straight Arrow Connector 45">
            <a:extLst>
              <a:ext uri="{FF2B5EF4-FFF2-40B4-BE49-F238E27FC236}">
                <a16:creationId xmlns:a16="http://schemas.microsoft.com/office/drawing/2014/main" id="{511C7106-CF72-4BB4-A805-902FA02AB5A0}"/>
              </a:ext>
            </a:extLst>
          </p:cNvPr>
          <p:cNvCxnSpPr>
            <a:cxnSpLocks/>
          </p:cNvCxnSpPr>
          <p:nvPr/>
        </p:nvCxnSpPr>
        <p:spPr>
          <a:xfrm flipV="1">
            <a:off x="6713699" y="4783294"/>
            <a:ext cx="235741" cy="619508"/>
          </a:xfrm>
          <a:prstGeom prst="straightConnector1">
            <a:avLst/>
          </a:prstGeom>
          <a:noFill/>
          <a:ln w="57150" cap="flat" cmpd="sng" algn="ctr">
            <a:solidFill>
              <a:srgbClr val="0070C0"/>
            </a:solidFill>
            <a:prstDash val="solid"/>
            <a:miter lim="800000"/>
            <a:tailEnd type="triangle"/>
          </a:ln>
          <a:effectLst/>
        </p:spPr>
      </p:cxnSp>
      <p:cxnSp>
        <p:nvCxnSpPr>
          <p:cNvPr id="47" name="Straight Arrow Connector 46">
            <a:extLst>
              <a:ext uri="{FF2B5EF4-FFF2-40B4-BE49-F238E27FC236}">
                <a16:creationId xmlns:a16="http://schemas.microsoft.com/office/drawing/2014/main" id="{84F3D51A-824B-46FB-B0CC-EC279BDEE96E}"/>
              </a:ext>
            </a:extLst>
          </p:cNvPr>
          <p:cNvCxnSpPr>
            <a:cxnSpLocks/>
          </p:cNvCxnSpPr>
          <p:nvPr/>
        </p:nvCxnSpPr>
        <p:spPr>
          <a:xfrm flipV="1">
            <a:off x="8974183" y="4593191"/>
            <a:ext cx="619808" cy="821786"/>
          </a:xfrm>
          <a:prstGeom prst="straightConnector1">
            <a:avLst/>
          </a:prstGeom>
          <a:noFill/>
          <a:ln w="57150" cap="flat" cmpd="sng" algn="ctr">
            <a:solidFill>
              <a:srgbClr val="0070C0"/>
            </a:solidFill>
            <a:prstDash val="solid"/>
            <a:miter lim="800000"/>
            <a:tailEnd type="triangle"/>
          </a:ln>
          <a:effectLst/>
        </p:spPr>
      </p:cxnSp>
      <p:sp>
        <p:nvSpPr>
          <p:cNvPr id="48" name="TextBox 47">
            <a:extLst>
              <a:ext uri="{FF2B5EF4-FFF2-40B4-BE49-F238E27FC236}">
                <a16:creationId xmlns:a16="http://schemas.microsoft.com/office/drawing/2014/main" id="{3EFC4F7E-6377-4F38-8AEA-3175AE54027F}"/>
              </a:ext>
            </a:extLst>
          </p:cNvPr>
          <p:cNvSpPr txBox="1"/>
          <p:nvPr/>
        </p:nvSpPr>
        <p:spPr>
          <a:xfrm>
            <a:off x="2375664" y="4756264"/>
            <a:ext cx="273013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de</a:t>
            </a:r>
            <a:r>
              <a:rPr kumimoji="0" lang="en-GB" sz="2400" b="1" i="0" u="sng" strike="noStrike" kern="0" cap="none" spc="0" normalizeH="0" baseline="0" noProof="0" dirty="0">
                <a:ln>
                  <a:noFill/>
                </a:ln>
                <a:effectLst/>
                <a:uLnTx/>
                <a:uFillTx/>
              </a:rPr>
              <a:t>r</a:t>
            </a:r>
            <a:r>
              <a:rPr kumimoji="0" lang="en-GB" sz="2400" b="1" i="0" u="none" strike="noStrike" kern="0" cap="none" spc="0" normalizeH="0" baseline="0" noProof="0" dirty="0">
                <a:ln>
                  <a:noFill/>
                </a:ln>
                <a:effectLst/>
                <a:uLnTx/>
                <a:uFillTx/>
              </a:rPr>
              <a:t> </a:t>
            </a:r>
            <a:r>
              <a:rPr kumimoji="0" lang="en-GB" sz="2400" b="0" i="0" u="none" strike="noStrike" kern="0" cap="none" spc="0" normalizeH="0" baseline="0" noProof="0" dirty="0">
                <a:ln>
                  <a:noFill/>
                </a:ln>
                <a:effectLst/>
                <a:uLnTx/>
                <a:uFillTx/>
              </a:rPr>
              <a:t>Sonntag</a:t>
            </a:r>
          </a:p>
        </p:txBody>
      </p:sp>
      <p:sp>
        <p:nvSpPr>
          <p:cNvPr id="49" name="TextBox 48">
            <a:extLst>
              <a:ext uri="{FF2B5EF4-FFF2-40B4-BE49-F238E27FC236}">
                <a16:creationId xmlns:a16="http://schemas.microsoft.com/office/drawing/2014/main" id="{E990BA0E-B0B3-4B56-814A-3619DE57A6C0}"/>
              </a:ext>
            </a:extLst>
          </p:cNvPr>
          <p:cNvSpPr txBox="1"/>
          <p:nvPr/>
        </p:nvSpPr>
        <p:spPr>
          <a:xfrm>
            <a:off x="6887617" y="4756264"/>
            <a:ext cx="273013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di</a:t>
            </a:r>
            <a:r>
              <a:rPr kumimoji="0" lang="en-GB" sz="2400" b="1" i="0" u="sng" strike="noStrike" kern="0" cap="none" spc="0" normalizeH="0" baseline="0" noProof="0" dirty="0">
                <a:ln>
                  <a:noFill/>
                </a:ln>
                <a:effectLst/>
                <a:uLnTx/>
                <a:uFillTx/>
              </a:rPr>
              <a:t>e</a:t>
            </a:r>
            <a:r>
              <a:rPr kumimoji="0" lang="en-GB" sz="2400" b="0" i="0" u="none" strike="noStrike" kern="0" cap="none" spc="0" normalizeH="0" baseline="0" noProof="0" dirty="0">
                <a:ln>
                  <a:noFill/>
                </a:ln>
                <a:effectLst/>
                <a:uLnTx/>
                <a:uFillTx/>
              </a:rPr>
              <a:t> Hose</a:t>
            </a:r>
          </a:p>
        </p:txBody>
      </p:sp>
      <p:sp>
        <p:nvSpPr>
          <p:cNvPr id="50" name="TextBox 49">
            <a:extLst>
              <a:ext uri="{FF2B5EF4-FFF2-40B4-BE49-F238E27FC236}">
                <a16:creationId xmlns:a16="http://schemas.microsoft.com/office/drawing/2014/main" id="{1865A80C-40CE-418B-80B2-D7E98974F043}"/>
              </a:ext>
            </a:extLst>
          </p:cNvPr>
          <p:cNvSpPr txBox="1"/>
          <p:nvPr/>
        </p:nvSpPr>
        <p:spPr>
          <a:xfrm>
            <a:off x="9307100" y="4885617"/>
            <a:ext cx="273013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da</a:t>
            </a:r>
            <a:r>
              <a:rPr kumimoji="0" lang="en-GB" sz="2400" b="1" i="0" u="sng" strike="noStrike" kern="0" cap="none" spc="0" normalizeH="0" baseline="0" noProof="0" dirty="0">
                <a:ln>
                  <a:noFill/>
                </a:ln>
                <a:effectLst/>
                <a:uLnTx/>
                <a:uFillTx/>
              </a:rPr>
              <a:t>s</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Schlagzeug</a:t>
            </a:r>
            <a:endParaRPr kumimoji="0" lang="en-GB" sz="2400" b="0" i="0" u="none" strike="noStrike" kern="0" cap="none" spc="0" normalizeH="0" baseline="0" noProof="0" dirty="0">
              <a:ln>
                <a:noFill/>
              </a:ln>
              <a:effectLst/>
              <a:uLnTx/>
              <a:uFillTx/>
            </a:endParaRPr>
          </a:p>
        </p:txBody>
      </p:sp>
      <p:pic>
        <p:nvPicPr>
          <p:cNvPr id="51" name="Picture 50" descr="A close up of a logo&#10;&#10;Description automatically generated">
            <a:extLst>
              <a:ext uri="{FF2B5EF4-FFF2-40B4-BE49-F238E27FC236}">
                <a16:creationId xmlns:a16="http://schemas.microsoft.com/office/drawing/2014/main" id="{DF78A586-C8A1-4371-B4D3-EE0450F407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92554" y="2940150"/>
            <a:ext cx="682412" cy="544330"/>
          </a:xfrm>
          <a:prstGeom prst="rect">
            <a:avLst/>
          </a:prstGeom>
        </p:spPr>
      </p:pic>
      <p:pic>
        <p:nvPicPr>
          <p:cNvPr id="52" name="Picture 51" descr="A drawing of a cartoon character&#10;&#10;Description automatically generated">
            <a:extLst>
              <a:ext uri="{FF2B5EF4-FFF2-40B4-BE49-F238E27FC236}">
                <a16:creationId xmlns:a16="http://schemas.microsoft.com/office/drawing/2014/main" id="{012253E5-3331-498D-88B0-7C0A56CA9C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30571" y="2733042"/>
            <a:ext cx="1637701" cy="890500"/>
          </a:xfrm>
          <a:prstGeom prst="rect">
            <a:avLst/>
          </a:prstGeom>
        </p:spPr>
      </p:pic>
      <p:pic>
        <p:nvPicPr>
          <p:cNvPr id="53" name="Picture 52" descr="A picture containing umbrella&#10;&#10;Description automatically generated">
            <a:extLst>
              <a:ext uri="{FF2B5EF4-FFF2-40B4-BE49-F238E27FC236}">
                <a16:creationId xmlns:a16="http://schemas.microsoft.com/office/drawing/2014/main" id="{26071A4B-BA43-41F5-BEBB-092145B405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54926" y="2865416"/>
            <a:ext cx="1280885" cy="825964"/>
          </a:xfrm>
          <a:prstGeom prst="rect">
            <a:avLst/>
          </a:prstGeom>
        </p:spPr>
      </p:pic>
      <p:pic>
        <p:nvPicPr>
          <p:cNvPr id="54" name="Picture 53" descr="A picture containing object, clock&#10;&#10;Description automatically generated">
            <a:extLst>
              <a:ext uri="{FF2B5EF4-FFF2-40B4-BE49-F238E27FC236}">
                <a16:creationId xmlns:a16="http://schemas.microsoft.com/office/drawing/2014/main" id="{5E00D922-218B-432A-9BDA-E8A7F35F24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7192" y="2804582"/>
            <a:ext cx="873071" cy="867614"/>
          </a:xfrm>
          <a:prstGeom prst="rect">
            <a:avLst/>
          </a:prstGeom>
        </p:spPr>
      </p:pic>
      <p:sp>
        <p:nvSpPr>
          <p:cNvPr id="55" name="Oval 54">
            <a:extLst>
              <a:ext uri="{FF2B5EF4-FFF2-40B4-BE49-F238E27FC236}">
                <a16:creationId xmlns:a16="http://schemas.microsoft.com/office/drawing/2014/main" id="{6B59EACE-A00F-435F-AF01-8015598FA9B0}"/>
              </a:ext>
            </a:extLst>
          </p:cNvPr>
          <p:cNvSpPr/>
          <p:nvPr/>
        </p:nvSpPr>
        <p:spPr>
          <a:xfrm>
            <a:off x="1553133" y="3120247"/>
            <a:ext cx="180234" cy="168794"/>
          </a:xfrm>
          <a:prstGeom prst="ellipse">
            <a:avLst/>
          </a:prstGeom>
          <a:noFill/>
          <a:ln w="38100" cap="flat" cmpd="sng" algn="ctr">
            <a:solidFill>
              <a:srgbClr val="DAA52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Tree>
    <p:extLst>
      <p:ext uri="{BB962C8B-B14F-4D97-AF65-F5344CB8AC3E}">
        <p14:creationId xmlns:p14="http://schemas.microsoft.com/office/powerpoint/2010/main" val="303446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4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4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p:bldP spid="30" grpId="0"/>
      <p:bldP spid="31" grpId="0"/>
      <p:bldP spid="32" grpId="0" animBg="1"/>
      <p:bldP spid="33" grpId="0"/>
      <p:bldP spid="34" grpId="0" animBg="1"/>
      <p:bldP spid="35" grpId="0" animBg="1"/>
      <p:bldP spid="36" grpId="0"/>
      <p:bldP spid="37" grpId="0"/>
      <p:bldP spid="38" grpId="0" animBg="1"/>
      <p:bldP spid="39" grpId="0"/>
      <p:bldP spid="40" grpId="0"/>
      <p:bldP spid="41" grpId="0"/>
      <p:bldP spid="42" grpId="0"/>
      <p:bldP spid="43" grpId="0"/>
      <p:bldP spid="45" grpId="0" animBg="1"/>
      <p:bldP spid="48" grpId="0"/>
      <p:bldP spid="49" grpId="0"/>
      <p:bldP spid="50" grpId="0"/>
      <p:bldP spid="5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A00E2-D4BE-49EF-8385-6DEC4E475C28}"/>
              </a:ext>
            </a:extLst>
          </p:cNvPr>
          <p:cNvSpPr>
            <a:spLocks noGrp="1"/>
          </p:cNvSpPr>
          <p:nvPr>
            <p:ph type="title"/>
          </p:nvPr>
        </p:nvSpPr>
        <p:spPr>
          <a:xfrm>
            <a:off x="0" y="213557"/>
            <a:ext cx="2527069" cy="647577"/>
          </a:xfrm>
        </p:spPr>
        <p:txBody>
          <a:bodyPr>
            <a:normAutofit/>
          </a:bodyPr>
          <a:lstStyle/>
          <a:p>
            <a:r>
              <a:rPr lang="en-GB" sz="2800" dirty="0"/>
              <a:t>Ein Problem</a:t>
            </a:r>
          </a:p>
        </p:txBody>
      </p:sp>
      <p:sp>
        <p:nvSpPr>
          <p:cNvPr id="4" name="Rounded Rectangle 11">
            <a:extLst>
              <a:ext uri="{FF2B5EF4-FFF2-40B4-BE49-F238E27FC236}">
                <a16:creationId xmlns:a16="http://schemas.microsoft.com/office/drawing/2014/main" id="{69A780F6-E75D-46AB-AE63-4974564D734F}"/>
              </a:ext>
            </a:extLst>
          </p:cNvPr>
          <p:cNvSpPr/>
          <p:nvPr/>
        </p:nvSpPr>
        <p:spPr>
          <a:xfrm>
            <a:off x="11055926" y="247046"/>
            <a:ext cx="901401" cy="400919"/>
          </a:xfrm>
          <a:prstGeom prst="roundRect">
            <a:avLst/>
          </a:prstGeom>
          <a:solidFill>
            <a:schemeClr val="accent4">
              <a:lumMod val="75000"/>
            </a:schemeClr>
          </a:solidFill>
          <a:ln w="127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F0302020204030204"/>
                <a:ea typeface="+mn-ea"/>
                <a:cs typeface="+mn-cs"/>
              </a:rPr>
              <a:t>lesen</a:t>
            </a:r>
            <a:endParaRPr kumimoji="0" lang="en-GB" sz="2000" b="1" i="0" u="none" strike="noStrike" kern="0" cap="none" spc="0" normalizeH="0" baseline="0" noProof="0" dirty="0">
              <a:ln>
                <a:noFill/>
              </a:ln>
              <a:effectLst/>
              <a:uLnTx/>
              <a:uFillTx/>
              <a:latin typeface="Century Gothic" panose="020F0302020204030204"/>
              <a:ea typeface="+mn-ea"/>
              <a:cs typeface="+mn-cs"/>
            </a:endParaRPr>
          </a:p>
        </p:txBody>
      </p:sp>
      <p:graphicFrame>
        <p:nvGraphicFramePr>
          <p:cNvPr id="5" name="Table 6">
            <a:extLst>
              <a:ext uri="{FF2B5EF4-FFF2-40B4-BE49-F238E27FC236}">
                <a16:creationId xmlns:a16="http://schemas.microsoft.com/office/drawing/2014/main" id="{0E58ACCB-10FB-4EE2-859D-0AB560C37E27}"/>
              </a:ext>
            </a:extLst>
          </p:cNvPr>
          <p:cNvGraphicFramePr>
            <a:graphicFrameLocks noGrp="1"/>
          </p:cNvGraphicFramePr>
          <p:nvPr>
            <p:extLst>
              <p:ext uri="{D42A27DB-BD31-4B8C-83A1-F6EECF244321}">
                <p14:modId xmlns:p14="http://schemas.microsoft.com/office/powerpoint/2010/main" val="1507497474"/>
              </p:ext>
            </p:extLst>
          </p:nvPr>
        </p:nvGraphicFramePr>
        <p:xfrm>
          <a:off x="2100874" y="1757665"/>
          <a:ext cx="8844217" cy="3479469"/>
        </p:xfrm>
        <a:graphic>
          <a:graphicData uri="http://schemas.openxmlformats.org/drawingml/2006/table">
            <a:tbl>
              <a:tblPr firstRow="1" bandRow="1">
                <a:tableStyleId>{00A15C55-8517-42AA-B614-E9B94910E393}</a:tableStyleId>
              </a:tblPr>
              <a:tblGrid>
                <a:gridCol w="794726">
                  <a:extLst>
                    <a:ext uri="{9D8B030D-6E8A-4147-A177-3AD203B41FA5}">
                      <a16:colId xmlns:a16="http://schemas.microsoft.com/office/drawing/2014/main" val="2607353726"/>
                    </a:ext>
                  </a:extLst>
                </a:gridCol>
                <a:gridCol w="3602182">
                  <a:extLst>
                    <a:ext uri="{9D8B030D-6E8A-4147-A177-3AD203B41FA5}">
                      <a16:colId xmlns:a16="http://schemas.microsoft.com/office/drawing/2014/main" val="1600817978"/>
                    </a:ext>
                  </a:extLst>
                </a:gridCol>
                <a:gridCol w="2216727">
                  <a:extLst>
                    <a:ext uri="{9D8B030D-6E8A-4147-A177-3AD203B41FA5}">
                      <a16:colId xmlns:a16="http://schemas.microsoft.com/office/drawing/2014/main" val="4128092149"/>
                    </a:ext>
                  </a:extLst>
                </a:gridCol>
                <a:gridCol w="2230582">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effectLst/>
                          <a:uLnTx/>
                          <a:uFillTx/>
                        </a:rPr>
                        <a:t>[der / das]</a:t>
                      </a:r>
                      <a:endParaRPr lang="en-GB" sz="24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t>[</a:t>
                      </a:r>
                      <a:r>
                        <a:rPr lang="en-GB" sz="2400" dirty="0" err="1"/>
                        <a:t>ein</a:t>
                      </a:r>
                      <a:r>
                        <a:rPr lang="en-GB" sz="2400" dirty="0"/>
                        <a:t> / </a:t>
                      </a:r>
                      <a:r>
                        <a:rPr lang="en-GB" sz="2400" dirty="0" err="1"/>
                        <a:t>ein</a:t>
                      </a:r>
                      <a:r>
                        <a:rPr lang="en-GB" sz="2400" dirty="0"/>
                        <a:t>]</a:t>
                      </a:r>
                      <a:endParaRPr lang="en-GB" sz="24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tx1"/>
                          </a:solidFill>
                        </a:rPr>
                        <a:t>_____ </a:t>
                      </a:r>
                      <a:r>
                        <a:rPr lang="en-GB" sz="2000" dirty="0" err="1">
                          <a:solidFill>
                            <a:schemeClr val="tx1"/>
                          </a:solidFill>
                        </a:rPr>
                        <a:t>großer</a:t>
                      </a:r>
                      <a:r>
                        <a:rPr lang="en-GB" sz="2000" dirty="0">
                          <a:solidFill>
                            <a:schemeClr val="tx1"/>
                          </a:solidFill>
                        </a:rPr>
                        <a:t> </a:t>
                      </a:r>
                      <a:r>
                        <a:rPr lang="en-GB" sz="2000" dirty="0" err="1">
                          <a:solidFill>
                            <a:schemeClr val="tx1"/>
                          </a:solidFill>
                        </a:rPr>
                        <a:t>Spaß</a:t>
                      </a:r>
                      <a:endParaRPr lang="en-GB" sz="2000" dirty="0">
                        <a:solidFill>
                          <a:schemeClr val="tx1"/>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_____ </a:t>
                      </a:r>
                      <a:r>
                        <a:rPr lang="en-GB" sz="2000" dirty="0" err="1">
                          <a:solidFill>
                            <a:schemeClr val="tx1"/>
                          </a:solidFill>
                        </a:rPr>
                        <a:t>warmes</a:t>
                      </a:r>
                      <a:r>
                        <a:rPr lang="en-GB" sz="2000" dirty="0">
                          <a:solidFill>
                            <a:schemeClr val="tx1"/>
                          </a:solidFill>
                        </a:rPr>
                        <a:t> </a:t>
                      </a:r>
                      <a:r>
                        <a:rPr lang="en-GB" sz="2000" dirty="0" err="1">
                          <a:solidFill>
                            <a:schemeClr val="tx1"/>
                          </a:solidFill>
                        </a:rPr>
                        <a:t>Jahr</a:t>
                      </a:r>
                      <a:endParaRPr lang="en-GB" sz="2000" dirty="0">
                        <a:solidFill>
                          <a:schemeClr val="tx1"/>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_____ </a:t>
                      </a:r>
                      <a:r>
                        <a:rPr lang="en-GB" sz="2000" dirty="0" err="1">
                          <a:solidFill>
                            <a:schemeClr val="tx1"/>
                          </a:solidFill>
                        </a:rPr>
                        <a:t>kalte</a:t>
                      </a:r>
                      <a:r>
                        <a:rPr lang="en-GB" sz="2000" dirty="0">
                          <a:solidFill>
                            <a:schemeClr val="tx1"/>
                          </a:solidFill>
                        </a:rPr>
                        <a:t> </a:t>
                      </a:r>
                      <a:r>
                        <a:rPr lang="en-GB" sz="2000" dirty="0" err="1">
                          <a:solidFill>
                            <a:schemeClr val="tx1"/>
                          </a:solidFill>
                        </a:rPr>
                        <a:t>Juli</a:t>
                      </a:r>
                      <a:endParaRPr lang="en-GB" sz="2000" dirty="0">
                        <a:solidFill>
                          <a:schemeClr val="tx1"/>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r>
                        <a:rPr lang="en-GB" sz="2000" dirty="0" err="1"/>
                        <a:t>te</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_____ </a:t>
                      </a:r>
                      <a:r>
                        <a:rPr lang="en-GB" sz="2000" dirty="0" err="1">
                          <a:solidFill>
                            <a:schemeClr val="tx1"/>
                          </a:solidFill>
                        </a:rPr>
                        <a:t>freundliche</a:t>
                      </a:r>
                      <a:r>
                        <a:rPr lang="en-GB" sz="2000" dirty="0">
                          <a:solidFill>
                            <a:schemeClr val="tx1"/>
                          </a:solidFill>
                        </a:rPr>
                        <a:t> Dorf</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_____ </a:t>
                      </a:r>
                      <a:r>
                        <a:rPr lang="en-GB" sz="2000" dirty="0" err="1">
                          <a:solidFill>
                            <a:schemeClr val="tx1"/>
                          </a:solidFill>
                        </a:rPr>
                        <a:t>bequemer</a:t>
                      </a:r>
                      <a:r>
                        <a:rPr lang="en-GB" sz="2000" dirty="0">
                          <a:solidFill>
                            <a:schemeClr val="tx1"/>
                          </a:solidFill>
                        </a:rPr>
                        <a:t> Schuh</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_____ </a:t>
                      </a:r>
                      <a:r>
                        <a:rPr lang="en-GB" sz="2000" dirty="0" err="1">
                          <a:solidFill>
                            <a:schemeClr val="tx1"/>
                          </a:solidFill>
                        </a:rPr>
                        <a:t>nächste</a:t>
                      </a:r>
                      <a:r>
                        <a:rPr lang="en-GB" sz="2000" dirty="0">
                          <a:solidFill>
                            <a:schemeClr val="tx1"/>
                          </a:solidFill>
                        </a:rPr>
                        <a:t> Mal</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bl>
          </a:graphicData>
        </a:graphic>
      </p:graphicFrame>
      <p:sp>
        <p:nvSpPr>
          <p:cNvPr id="6" name="Action Button: Custom 16">
            <a:hlinkClick r:id="" action="ppaction://noaction" highlightClick="1"/>
            <a:extLst>
              <a:ext uri="{FF2B5EF4-FFF2-40B4-BE49-F238E27FC236}">
                <a16:creationId xmlns:a16="http://schemas.microsoft.com/office/drawing/2014/main" id="{29B90E33-6F8E-4E82-A3D2-75D06FCB5C34}"/>
              </a:ext>
            </a:extLst>
          </p:cNvPr>
          <p:cNvSpPr/>
          <p:nvPr/>
        </p:nvSpPr>
        <p:spPr>
          <a:xfrm>
            <a:off x="2321323" y="2309764"/>
            <a:ext cx="393922" cy="357939"/>
          </a:xfrm>
          <a:prstGeom prst="actionButtonBlank">
            <a:avLst/>
          </a:prstGeom>
          <a:solidFill>
            <a:schemeClr val="accent4">
              <a:lumMod val="75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8" name="Action Button: Custom 16">
            <a:hlinkClick r:id="" action="ppaction://noaction" highlightClick="1"/>
            <a:extLst>
              <a:ext uri="{FF2B5EF4-FFF2-40B4-BE49-F238E27FC236}">
                <a16:creationId xmlns:a16="http://schemas.microsoft.com/office/drawing/2014/main" id="{1C0C9C57-3A27-4872-84DA-8B5FB81537E6}"/>
              </a:ext>
            </a:extLst>
          </p:cNvPr>
          <p:cNvSpPr/>
          <p:nvPr/>
        </p:nvSpPr>
        <p:spPr>
          <a:xfrm>
            <a:off x="2321323" y="2782398"/>
            <a:ext cx="396000" cy="396000"/>
          </a:xfrm>
          <a:prstGeom prst="actionButtonBlank">
            <a:avLst/>
          </a:prstGeom>
          <a:solidFill>
            <a:schemeClr val="accent4">
              <a:lumMod val="75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0" name="Action Button: Custom 16">
            <a:hlinkClick r:id="" action="ppaction://noaction" highlightClick="1"/>
            <a:extLst>
              <a:ext uri="{FF2B5EF4-FFF2-40B4-BE49-F238E27FC236}">
                <a16:creationId xmlns:a16="http://schemas.microsoft.com/office/drawing/2014/main" id="{CA0DA8AC-519E-49AB-9999-DFED05E78D67}"/>
              </a:ext>
            </a:extLst>
          </p:cNvPr>
          <p:cNvSpPr/>
          <p:nvPr/>
        </p:nvSpPr>
        <p:spPr>
          <a:xfrm>
            <a:off x="2319245" y="3293093"/>
            <a:ext cx="396000" cy="396000"/>
          </a:xfrm>
          <a:prstGeom prst="actionButtonBlank">
            <a:avLst/>
          </a:prstGeom>
          <a:solidFill>
            <a:schemeClr val="accent4">
              <a:lumMod val="75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extLst>
              <a:ext uri="{FF2B5EF4-FFF2-40B4-BE49-F238E27FC236}">
                <a16:creationId xmlns:a16="http://schemas.microsoft.com/office/drawing/2014/main" id="{EAA1B71D-A38A-4DCC-B88B-9353C602BB40}"/>
              </a:ext>
            </a:extLst>
          </p:cNvPr>
          <p:cNvSpPr/>
          <p:nvPr/>
        </p:nvSpPr>
        <p:spPr>
          <a:xfrm>
            <a:off x="2319245" y="3775256"/>
            <a:ext cx="396000" cy="396000"/>
          </a:xfrm>
          <a:prstGeom prst="actionButtonBlank">
            <a:avLst/>
          </a:prstGeom>
          <a:solidFill>
            <a:schemeClr val="accent4">
              <a:lumMod val="75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14" name="Action Button: Custom 16">
            <a:hlinkClick r:id="" action="ppaction://noaction" highlightClick="1"/>
            <a:extLst>
              <a:ext uri="{FF2B5EF4-FFF2-40B4-BE49-F238E27FC236}">
                <a16:creationId xmlns:a16="http://schemas.microsoft.com/office/drawing/2014/main" id="{09FA4E88-98AE-42F3-87B8-EBACB8027D72}"/>
              </a:ext>
            </a:extLst>
          </p:cNvPr>
          <p:cNvSpPr/>
          <p:nvPr/>
        </p:nvSpPr>
        <p:spPr>
          <a:xfrm>
            <a:off x="2319245" y="4292794"/>
            <a:ext cx="396000" cy="396000"/>
          </a:xfrm>
          <a:prstGeom prst="actionButtonBlank">
            <a:avLst/>
          </a:prstGeom>
          <a:solidFill>
            <a:schemeClr val="accent4">
              <a:lumMod val="75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16" name="Action Button: Custom 16">
            <a:hlinkClick r:id="" action="ppaction://noaction" highlightClick="1"/>
            <a:extLst>
              <a:ext uri="{FF2B5EF4-FFF2-40B4-BE49-F238E27FC236}">
                <a16:creationId xmlns:a16="http://schemas.microsoft.com/office/drawing/2014/main" id="{FDA11B92-D314-4D33-9C88-576599AA0DB7}"/>
              </a:ext>
            </a:extLst>
          </p:cNvPr>
          <p:cNvSpPr/>
          <p:nvPr/>
        </p:nvSpPr>
        <p:spPr>
          <a:xfrm>
            <a:off x="2324039" y="4778720"/>
            <a:ext cx="396000" cy="396000"/>
          </a:xfrm>
          <a:prstGeom prst="actionButtonBlank">
            <a:avLst/>
          </a:prstGeom>
          <a:solidFill>
            <a:schemeClr val="accent4">
              <a:lumMod val="75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22" name="TextBox 21">
            <a:extLst>
              <a:ext uri="{FF2B5EF4-FFF2-40B4-BE49-F238E27FC236}">
                <a16:creationId xmlns:a16="http://schemas.microsoft.com/office/drawing/2014/main" id="{82E5834F-9277-4C33-8A49-820EFE3E53D4}"/>
              </a:ext>
            </a:extLst>
          </p:cNvPr>
          <p:cNvSpPr txBox="1"/>
          <p:nvPr/>
        </p:nvSpPr>
        <p:spPr>
          <a:xfrm>
            <a:off x="3015028" y="2236117"/>
            <a:ext cx="724798" cy="461665"/>
          </a:xfrm>
          <a:prstGeom prst="rect">
            <a:avLst/>
          </a:prstGeom>
          <a:noFill/>
        </p:spPr>
        <p:txBody>
          <a:bodyPr wrap="square" rtlCol="0">
            <a:spAutoFit/>
          </a:bodyPr>
          <a:lstStyle/>
          <a:p>
            <a:pPr algn="l"/>
            <a:r>
              <a:rPr lang="en-GB" sz="2400" b="1" dirty="0" err="1"/>
              <a:t>ein</a:t>
            </a:r>
            <a:endParaRPr lang="en-GB" sz="2400" b="1" dirty="0"/>
          </a:p>
        </p:txBody>
      </p:sp>
      <p:sp>
        <p:nvSpPr>
          <p:cNvPr id="23" name="TextBox 22">
            <a:extLst>
              <a:ext uri="{FF2B5EF4-FFF2-40B4-BE49-F238E27FC236}">
                <a16:creationId xmlns:a16="http://schemas.microsoft.com/office/drawing/2014/main" id="{AB6A8380-BDB4-46DF-BEF4-FB67D13782D5}"/>
              </a:ext>
            </a:extLst>
          </p:cNvPr>
          <p:cNvSpPr txBox="1"/>
          <p:nvPr/>
        </p:nvSpPr>
        <p:spPr>
          <a:xfrm>
            <a:off x="3000272" y="2716733"/>
            <a:ext cx="724798" cy="461665"/>
          </a:xfrm>
          <a:prstGeom prst="rect">
            <a:avLst/>
          </a:prstGeom>
          <a:noFill/>
        </p:spPr>
        <p:txBody>
          <a:bodyPr wrap="square" rtlCol="0">
            <a:spAutoFit/>
          </a:bodyPr>
          <a:lstStyle/>
          <a:p>
            <a:pPr algn="l"/>
            <a:r>
              <a:rPr lang="en-GB" sz="2400" b="1" dirty="0" err="1"/>
              <a:t>ein</a:t>
            </a:r>
            <a:endParaRPr lang="en-GB" sz="2400" b="1" dirty="0"/>
          </a:p>
        </p:txBody>
      </p:sp>
      <p:sp>
        <p:nvSpPr>
          <p:cNvPr id="24" name="TextBox 23">
            <a:extLst>
              <a:ext uri="{FF2B5EF4-FFF2-40B4-BE49-F238E27FC236}">
                <a16:creationId xmlns:a16="http://schemas.microsoft.com/office/drawing/2014/main" id="{09764A3C-FA27-4550-92A0-A7F955008033}"/>
              </a:ext>
            </a:extLst>
          </p:cNvPr>
          <p:cNvSpPr txBox="1"/>
          <p:nvPr/>
        </p:nvSpPr>
        <p:spPr>
          <a:xfrm>
            <a:off x="3000272" y="3227428"/>
            <a:ext cx="724798" cy="461665"/>
          </a:xfrm>
          <a:prstGeom prst="rect">
            <a:avLst/>
          </a:prstGeom>
          <a:noFill/>
        </p:spPr>
        <p:txBody>
          <a:bodyPr wrap="square" rtlCol="0">
            <a:spAutoFit/>
          </a:bodyPr>
          <a:lstStyle/>
          <a:p>
            <a:pPr algn="l"/>
            <a:r>
              <a:rPr lang="en-GB" sz="2400" b="1" dirty="0"/>
              <a:t>der</a:t>
            </a:r>
          </a:p>
        </p:txBody>
      </p:sp>
      <p:sp>
        <p:nvSpPr>
          <p:cNvPr id="25" name="TextBox 24">
            <a:extLst>
              <a:ext uri="{FF2B5EF4-FFF2-40B4-BE49-F238E27FC236}">
                <a16:creationId xmlns:a16="http://schemas.microsoft.com/office/drawing/2014/main" id="{3D4D5AF7-0333-4FEB-AD36-806E74D79EF9}"/>
              </a:ext>
            </a:extLst>
          </p:cNvPr>
          <p:cNvSpPr txBox="1"/>
          <p:nvPr/>
        </p:nvSpPr>
        <p:spPr>
          <a:xfrm>
            <a:off x="3000272" y="3726048"/>
            <a:ext cx="724798" cy="461665"/>
          </a:xfrm>
          <a:prstGeom prst="rect">
            <a:avLst/>
          </a:prstGeom>
          <a:noFill/>
        </p:spPr>
        <p:txBody>
          <a:bodyPr wrap="square" rtlCol="0">
            <a:spAutoFit/>
          </a:bodyPr>
          <a:lstStyle/>
          <a:p>
            <a:pPr algn="l"/>
            <a:r>
              <a:rPr lang="en-GB" sz="2400" b="1" dirty="0"/>
              <a:t>das</a:t>
            </a:r>
          </a:p>
        </p:txBody>
      </p:sp>
      <p:sp>
        <p:nvSpPr>
          <p:cNvPr id="26" name="TextBox 25">
            <a:extLst>
              <a:ext uri="{FF2B5EF4-FFF2-40B4-BE49-F238E27FC236}">
                <a16:creationId xmlns:a16="http://schemas.microsoft.com/office/drawing/2014/main" id="{843A7E3B-80F4-449F-A869-3A5A05142B3D}"/>
              </a:ext>
            </a:extLst>
          </p:cNvPr>
          <p:cNvSpPr txBox="1"/>
          <p:nvPr/>
        </p:nvSpPr>
        <p:spPr>
          <a:xfrm>
            <a:off x="3015028" y="4211639"/>
            <a:ext cx="724798" cy="461665"/>
          </a:xfrm>
          <a:prstGeom prst="rect">
            <a:avLst/>
          </a:prstGeom>
          <a:noFill/>
        </p:spPr>
        <p:txBody>
          <a:bodyPr wrap="square" rtlCol="0">
            <a:spAutoFit/>
          </a:bodyPr>
          <a:lstStyle/>
          <a:p>
            <a:pPr algn="l"/>
            <a:r>
              <a:rPr lang="en-GB" sz="2400" b="1" dirty="0" err="1"/>
              <a:t>ein</a:t>
            </a:r>
            <a:endParaRPr lang="en-GB" sz="2400" b="1" dirty="0"/>
          </a:p>
        </p:txBody>
      </p:sp>
      <p:sp>
        <p:nvSpPr>
          <p:cNvPr id="27" name="TextBox 26">
            <a:extLst>
              <a:ext uri="{FF2B5EF4-FFF2-40B4-BE49-F238E27FC236}">
                <a16:creationId xmlns:a16="http://schemas.microsoft.com/office/drawing/2014/main" id="{8B40ADEE-9348-41B2-B38E-F493D155439C}"/>
              </a:ext>
            </a:extLst>
          </p:cNvPr>
          <p:cNvSpPr txBox="1"/>
          <p:nvPr/>
        </p:nvSpPr>
        <p:spPr>
          <a:xfrm>
            <a:off x="3000272" y="4713055"/>
            <a:ext cx="724798" cy="461665"/>
          </a:xfrm>
          <a:prstGeom prst="rect">
            <a:avLst/>
          </a:prstGeom>
          <a:noFill/>
        </p:spPr>
        <p:txBody>
          <a:bodyPr wrap="square" rtlCol="0">
            <a:spAutoFit/>
          </a:bodyPr>
          <a:lstStyle/>
          <a:p>
            <a:pPr algn="l"/>
            <a:r>
              <a:rPr lang="en-GB" sz="2400" b="1" dirty="0"/>
              <a:t>das</a:t>
            </a:r>
          </a:p>
        </p:txBody>
      </p:sp>
      <p:pic>
        <p:nvPicPr>
          <p:cNvPr id="30" name="Picture 29" descr="A picture containing toy&#10;&#10;Description automatically generated">
            <a:extLst>
              <a:ext uri="{FF2B5EF4-FFF2-40B4-BE49-F238E27FC236}">
                <a16:creationId xmlns:a16="http://schemas.microsoft.com/office/drawing/2014/main" id="{ED33D23A-572E-4A9E-AD37-A88674255A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75" y="2133242"/>
            <a:ext cx="1264773" cy="1923429"/>
          </a:xfrm>
          <a:prstGeom prst="rect">
            <a:avLst/>
          </a:prstGeom>
        </p:spPr>
      </p:pic>
      <p:sp>
        <p:nvSpPr>
          <p:cNvPr id="31" name="TextBox 30">
            <a:extLst>
              <a:ext uri="{FF2B5EF4-FFF2-40B4-BE49-F238E27FC236}">
                <a16:creationId xmlns:a16="http://schemas.microsoft.com/office/drawing/2014/main" id="{33E31EBE-2DA6-409F-A531-1CC9982D6E7F}"/>
              </a:ext>
            </a:extLst>
          </p:cNvPr>
          <p:cNvSpPr txBox="1"/>
          <p:nvPr/>
        </p:nvSpPr>
        <p:spPr>
          <a:xfrm>
            <a:off x="118081" y="848261"/>
            <a:ext cx="11388545" cy="830997"/>
          </a:xfrm>
          <a:prstGeom prst="rect">
            <a:avLst/>
          </a:prstGeom>
          <a:noFill/>
        </p:spPr>
        <p:txBody>
          <a:bodyPr wrap="square" rtlCol="0">
            <a:spAutoFit/>
          </a:bodyPr>
          <a:lstStyle/>
          <a:p>
            <a:r>
              <a:rPr lang="en-US" sz="2400" dirty="0"/>
              <a:t>Andrea </a:t>
            </a:r>
            <a:r>
              <a:rPr lang="en-US" sz="2400" dirty="0" err="1"/>
              <a:t>findet</a:t>
            </a:r>
            <a:r>
              <a:rPr lang="en-US" sz="2400" dirty="0"/>
              <a:t> </a:t>
            </a:r>
            <a:r>
              <a:rPr lang="en-US" sz="2400" dirty="0" err="1"/>
              <a:t>Adjektivendungen</a:t>
            </a:r>
            <a:r>
              <a:rPr lang="en-US" sz="2400" dirty="0"/>
              <a:t> </a:t>
            </a:r>
            <a:r>
              <a:rPr lang="en-US" sz="2400" dirty="0" err="1"/>
              <a:t>schwierig</a:t>
            </a:r>
            <a:r>
              <a:rPr lang="en-US" sz="2400" dirty="0"/>
              <a:t>! </a:t>
            </a:r>
            <a:r>
              <a:rPr lang="en-US" sz="2400" dirty="0" err="1"/>
              <a:t>Kannst</a:t>
            </a:r>
            <a:r>
              <a:rPr lang="en-US" sz="2400" dirty="0"/>
              <a:t> du </a:t>
            </a:r>
            <a:r>
              <a:rPr lang="en-US" sz="2400" dirty="0" err="1"/>
              <a:t>helfen</a:t>
            </a:r>
            <a:r>
              <a:rPr lang="en-US" sz="2400" dirty="0"/>
              <a:t>?</a:t>
            </a:r>
            <a:br>
              <a:rPr lang="en-US" sz="2400" dirty="0"/>
            </a:br>
            <a:r>
              <a:rPr lang="en-US" sz="2400" dirty="0" err="1"/>
              <a:t>Ist</a:t>
            </a:r>
            <a:r>
              <a:rPr lang="en-US" sz="2400" dirty="0"/>
              <a:t> es </a:t>
            </a:r>
            <a:r>
              <a:rPr lang="en-US" sz="2400" b="1" dirty="0"/>
              <a:t>der </a:t>
            </a:r>
            <a:r>
              <a:rPr lang="en-US" sz="2400" dirty="0"/>
              <a:t>/ </a:t>
            </a:r>
            <a:r>
              <a:rPr lang="en-US" sz="2400" b="1" dirty="0"/>
              <a:t>das</a:t>
            </a:r>
            <a:r>
              <a:rPr lang="en-US" sz="2400" dirty="0"/>
              <a:t> </a:t>
            </a:r>
            <a:r>
              <a:rPr lang="en-US" sz="2400" dirty="0" err="1"/>
              <a:t>oder</a:t>
            </a:r>
            <a:r>
              <a:rPr lang="en-US" sz="2400" dirty="0"/>
              <a:t> </a:t>
            </a:r>
            <a:r>
              <a:rPr lang="en-US" sz="2400" b="1" dirty="0" err="1"/>
              <a:t>ein</a:t>
            </a:r>
            <a:r>
              <a:rPr lang="en-US" sz="2400" dirty="0"/>
              <a:t> / </a:t>
            </a:r>
            <a:r>
              <a:rPr lang="en-US" sz="2400" b="1" dirty="0" err="1"/>
              <a:t>ein</a:t>
            </a:r>
            <a:r>
              <a:rPr lang="en-US" sz="2400" dirty="0"/>
              <a:t>?</a:t>
            </a:r>
          </a:p>
        </p:txBody>
      </p:sp>
      <p:pic>
        <p:nvPicPr>
          <p:cNvPr id="32" name="Picture 31" descr="A green check mark on a black background&#10;&#10;Description automatically generated">
            <a:extLst>
              <a:ext uri="{FF2B5EF4-FFF2-40B4-BE49-F238E27FC236}">
                <a16:creationId xmlns:a16="http://schemas.microsoft.com/office/drawing/2014/main" id="{D6B2A7C1-04AC-4E68-A37E-15126727D0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6675" y="2194583"/>
            <a:ext cx="552527" cy="514422"/>
          </a:xfrm>
          <a:prstGeom prst="rect">
            <a:avLst/>
          </a:prstGeom>
        </p:spPr>
      </p:pic>
      <p:pic>
        <p:nvPicPr>
          <p:cNvPr id="33" name="Picture 32" descr="A green check mark on a black background&#10;&#10;Description automatically generated">
            <a:extLst>
              <a:ext uri="{FF2B5EF4-FFF2-40B4-BE49-F238E27FC236}">
                <a16:creationId xmlns:a16="http://schemas.microsoft.com/office/drawing/2014/main" id="{513E9D01-1201-4483-8EBC-849F96D3E1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4576" y="2631501"/>
            <a:ext cx="552527" cy="514422"/>
          </a:xfrm>
          <a:prstGeom prst="rect">
            <a:avLst/>
          </a:prstGeom>
        </p:spPr>
      </p:pic>
      <p:pic>
        <p:nvPicPr>
          <p:cNvPr id="34" name="Picture 33" descr="A green check mark on a black background&#10;&#10;Description automatically generated">
            <a:extLst>
              <a:ext uri="{FF2B5EF4-FFF2-40B4-BE49-F238E27FC236}">
                <a16:creationId xmlns:a16="http://schemas.microsoft.com/office/drawing/2014/main" id="{7E4CD7BC-CD49-4296-AD00-B7D18B0BA6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87" y="3145923"/>
            <a:ext cx="552527" cy="514422"/>
          </a:xfrm>
          <a:prstGeom prst="rect">
            <a:avLst/>
          </a:prstGeom>
        </p:spPr>
      </p:pic>
      <p:pic>
        <p:nvPicPr>
          <p:cNvPr id="35" name="Picture 34" descr="A green check mark on a black background&#10;&#10;Description automatically generated">
            <a:extLst>
              <a:ext uri="{FF2B5EF4-FFF2-40B4-BE49-F238E27FC236}">
                <a16:creationId xmlns:a16="http://schemas.microsoft.com/office/drawing/2014/main" id="{CD7AA7FD-136D-4274-AE35-5B7B166BAF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87" y="3660345"/>
            <a:ext cx="552527" cy="514422"/>
          </a:xfrm>
          <a:prstGeom prst="rect">
            <a:avLst/>
          </a:prstGeom>
        </p:spPr>
      </p:pic>
      <p:pic>
        <p:nvPicPr>
          <p:cNvPr id="36" name="Picture 35" descr="A green check mark on a black background&#10;&#10;Description automatically generated">
            <a:extLst>
              <a:ext uri="{FF2B5EF4-FFF2-40B4-BE49-F238E27FC236}">
                <a16:creationId xmlns:a16="http://schemas.microsoft.com/office/drawing/2014/main" id="{EB4B15E8-F114-4ED9-A900-B223E7BB0F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4576" y="4226531"/>
            <a:ext cx="552527" cy="514422"/>
          </a:xfrm>
          <a:prstGeom prst="rect">
            <a:avLst/>
          </a:prstGeom>
        </p:spPr>
      </p:pic>
      <p:pic>
        <p:nvPicPr>
          <p:cNvPr id="37" name="Picture 36" descr="A green check mark on a black background&#10;&#10;Description automatically generated">
            <a:extLst>
              <a:ext uri="{FF2B5EF4-FFF2-40B4-BE49-F238E27FC236}">
                <a16:creationId xmlns:a16="http://schemas.microsoft.com/office/drawing/2014/main" id="{8524FCEC-6F04-4D31-A993-715DB7C700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386" y="4673304"/>
            <a:ext cx="552527" cy="514422"/>
          </a:xfrm>
          <a:prstGeom prst="rect">
            <a:avLst/>
          </a:prstGeom>
        </p:spPr>
      </p:pic>
    </p:spTree>
    <p:extLst>
      <p:ext uri="{BB962C8B-B14F-4D97-AF65-F5344CB8AC3E}">
        <p14:creationId xmlns:p14="http://schemas.microsoft.com/office/powerpoint/2010/main" val="357992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Lst>
  </p:timing>
</p:sld>
</file>

<file path=ppt/theme/theme1.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TotalTime>
  <Words>5564</Words>
  <Application>Microsoft Office PowerPoint</Application>
  <PresentationFormat>Widescreen</PresentationFormat>
  <Paragraphs>722</Paragraphs>
  <Slides>26</Slides>
  <Notes>26</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Century Gothic</vt:lpstr>
      <vt:lpstr>Segoe UI</vt:lpstr>
      <vt:lpstr>Tw Cen MT</vt:lpstr>
      <vt:lpstr>1_NCELP_German_2022</vt:lpstr>
      <vt:lpstr>PowerPoint Presentation</vt:lpstr>
      <vt:lpstr>ei</vt:lpstr>
      <vt:lpstr>ai</vt:lpstr>
      <vt:lpstr>Auf Deutsch und auf Englisch</vt:lpstr>
      <vt:lpstr>Vokabeln</vt:lpstr>
      <vt:lpstr>Adjektive – definite articles</vt:lpstr>
      <vt:lpstr>Lieblingssachen</vt:lpstr>
      <vt:lpstr>Adjektive – indefinite articles</vt:lpstr>
      <vt:lpstr>Ein Problem</vt:lpstr>
      <vt:lpstr>Ein Problem</vt:lpstr>
      <vt:lpstr>Katjas Lieblingssachen</vt:lpstr>
      <vt:lpstr>Ein Geschenk für Mia</vt:lpstr>
      <vt:lpstr>Ein Geschenk für Mia</vt:lpstr>
      <vt:lpstr>PowerPoint Presentation</vt:lpstr>
      <vt:lpstr>Phonetik - Kalendar</vt:lpstr>
      <vt:lpstr>Vergnügungen*</vt:lpstr>
      <vt:lpstr>Vergnügungen*</vt:lpstr>
      <vt:lpstr>Vergnügungen*</vt:lpstr>
      <vt:lpstr>Welche Adjektivendung?</vt:lpstr>
      <vt:lpstr>Und im Plural?</vt:lpstr>
      <vt:lpstr>Vergnügungen*</vt:lpstr>
      <vt:lpstr>‘Nouning’ verbs</vt:lpstr>
      <vt:lpstr>Antworten</vt:lpstr>
      <vt:lpstr>Adaption</vt:lpstr>
      <vt:lpstr>Optionen</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20</cp:revision>
  <dcterms:created xsi:type="dcterms:W3CDTF">2023-09-01T05:08:17Z</dcterms:created>
  <dcterms:modified xsi:type="dcterms:W3CDTF">2023-09-01T10:10:48Z</dcterms:modified>
</cp:coreProperties>
</file>