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788" r:id="rId2"/>
    <p:sldId id="789" r:id="rId3"/>
    <p:sldId id="790" r:id="rId4"/>
    <p:sldId id="791" r:id="rId5"/>
    <p:sldId id="792" r:id="rId6"/>
    <p:sldId id="794" r:id="rId7"/>
    <p:sldId id="796" r:id="rId8"/>
    <p:sldId id="797" r:id="rId9"/>
    <p:sldId id="798" r:id="rId10"/>
    <p:sldId id="799" r:id="rId11"/>
    <p:sldId id="800" r:id="rId12"/>
    <p:sldId id="801" r:id="rId13"/>
    <p:sldId id="802" r:id="rId14"/>
    <p:sldId id="803" r:id="rId15"/>
    <p:sldId id="804" r:id="rId16"/>
    <p:sldId id="805" r:id="rId17"/>
    <p:sldId id="806" r:id="rId18"/>
    <p:sldId id="807" r:id="rId19"/>
    <p:sldId id="808" r:id="rId20"/>
    <p:sldId id="809" r:id="rId21"/>
    <p:sldId id="810" r:id="rId22"/>
    <p:sldId id="811" r:id="rId23"/>
    <p:sldId id="886" r:id="rId24"/>
    <p:sldId id="887" r:id="rId25"/>
    <p:sldId id="888" r:id="rId26"/>
    <p:sldId id="889" r:id="rId27"/>
    <p:sldId id="298" r:id="rId28"/>
    <p:sldId id="890" r:id="rId29"/>
    <p:sldId id="891" r:id="rId30"/>
    <p:sldId id="892" r:id="rId31"/>
    <p:sldId id="893" r:id="rId32"/>
    <p:sldId id="895" r:id="rId33"/>
    <p:sldId id="896" r:id="rId34"/>
    <p:sldId id="89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52526" autoAdjust="0"/>
  </p:normalViewPr>
  <p:slideViewPr>
    <p:cSldViewPr snapToGrid="0">
      <p:cViewPr varScale="1">
        <p:scale>
          <a:sx n="56" d="100"/>
          <a:sy n="56" d="100"/>
        </p:scale>
        <p:origin x="1830" y="66"/>
      </p:cViewPr>
      <p:guideLst/>
    </p:cSldViewPr>
  </p:slideViewPr>
  <p:notesTextViewPr>
    <p:cViewPr>
      <p:scale>
        <a:sx n="1" d="1"/>
        <a:sy n="1" d="1"/>
      </p:scale>
      <p:origin x="0" y="0"/>
    </p:cViewPr>
  </p:notesTextViewPr>
  <p:sorterViewPr>
    <p:cViewPr>
      <p:scale>
        <a:sx n="100" d="100"/>
        <a:sy n="100" d="100"/>
      </p:scale>
      <p:origin x="0" y="-4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6D20B-378C-401B-A219-77CF5B42818D}" type="datetimeFigureOut">
              <a:rPr lang="en-GB" smtClean="0"/>
              <a:t>30/08/2023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03295D-32A4-499B-A119-D9B551D3C0C4}" type="slidenum">
              <a:rPr lang="en-GB" smtClean="0"/>
              <a:t>‹#›</a:t>
            </a:fld>
            <a:endParaRPr lang="en-GB"/>
          </a:p>
        </p:txBody>
      </p:sp>
    </p:spTree>
    <p:extLst>
      <p:ext uri="{BB962C8B-B14F-4D97-AF65-F5344CB8AC3E}">
        <p14:creationId xmlns:p14="http://schemas.microsoft.com/office/powerpoint/2010/main" val="2426201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br>
              <a:rPr lang="en-GB" sz="1200" b="1" baseline="0" dirty="0"/>
            </a:br>
            <a:r>
              <a:rPr lang="en-GB" sz="1200" b="1" baseline="0" dirty="0"/>
              <a:t>i) </a:t>
            </a:r>
            <a:r>
              <a:rPr lang="en-GB" sz="1200" b="1" u="sng" baseline="0" dirty="0" err="1"/>
              <a:t>Orchester</a:t>
            </a:r>
            <a:r>
              <a:rPr lang="en-GB" sz="1200" b="1" u="sng" baseline="0" dirty="0"/>
              <a:t>, </a:t>
            </a:r>
            <a:r>
              <a:rPr lang="en-GB" sz="1200" b="1" u="sng" baseline="0" dirty="0" err="1"/>
              <a:t>Chor</a:t>
            </a:r>
            <a:r>
              <a:rPr lang="en-GB" sz="1200" b="1" u="sng" baseline="0" dirty="0"/>
              <a:t> </a:t>
            </a:r>
            <a:r>
              <a:rPr lang="en-GB" sz="1200" b="1" baseline="0" dirty="0"/>
              <a:t>are not on any list (but do meet the cognate criteria so may appear in reading texts). </a:t>
            </a:r>
            <a:r>
              <a:rPr lang="de-DE" b="1" u="sng" dirty="0"/>
              <a:t>Großstadt</a:t>
            </a:r>
            <a:r>
              <a:rPr lang="de-DE" b="0" dirty="0"/>
              <a:t> </a:t>
            </a:r>
            <a:r>
              <a:rPr lang="de-DE" b="1" dirty="0"/>
              <a:t>will be an acceptable compound.</a:t>
            </a:r>
            <a:br>
              <a:rPr lang="en-GB" sz="1200" b="1" baseline="0" dirty="0"/>
            </a:br>
            <a:r>
              <a:rPr lang="en-GB" sz="1200" b="1" baseline="0" dirty="0"/>
              <a:t>ii) AQA list does not have </a:t>
            </a:r>
            <a:r>
              <a:rPr lang="en-GB" sz="1200" b="1" u="sng" baseline="0" dirty="0" err="1"/>
              <a:t>Bibliothek</a:t>
            </a:r>
            <a:r>
              <a:rPr lang="en-GB" sz="1200" b="1" u="sng" baseline="0" dirty="0"/>
              <a:t>, </a:t>
            </a:r>
            <a:r>
              <a:rPr lang="en-GB" sz="1200" b="1" u="sng" baseline="0" dirty="0" err="1"/>
              <a:t>Schwimmbad</a:t>
            </a:r>
            <a:br>
              <a:rPr lang="en-GB" sz="1200" b="1" baseline="0" dirty="0"/>
            </a:br>
            <a:r>
              <a:rPr lang="en-GB" sz="1200" b="1" baseline="0" dirty="0"/>
              <a:t>iii) Edexcel list does not have </a:t>
            </a:r>
            <a:r>
              <a:rPr lang="en-GB" sz="1200" b="1" u="sng" baseline="0" dirty="0" err="1"/>
              <a:t>Frankreich</a:t>
            </a:r>
            <a:r>
              <a:rPr lang="en-GB" sz="1200" b="1" u="sng" baseline="0" dirty="0"/>
              <a:t>, </a:t>
            </a:r>
            <a:r>
              <a:rPr lang="en-GB" sz="1200" b="1" u="sng" baseline="0" dirty="0" err="1"/>
              <a:t>Spanien</a:t>
            </a:r>
            <a:br>
              <a:rPr lang="en-GB" sz="1200" b="1" u="sng"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r>
              <a:rPr lang="en-GB" sz="1200" dirty="0">
                <a:solidFill>
                  <a:schemeClr val="bg1"/>
                </a:solidFill>
                <a:latin typeface="Century Gothic" panose="020B0502020202020204" pitchFamily="34" charset="0"/>
              </a:rPr>
              <a:t>Past (perfect) with </a:t>
            </a:r>
            <a:r>
              <a:rPr lang="en-GB" sz="1200" dirty="0" err="1">
                <a:solidFill>
                  <a:schemeClr val="bg1"/>
                </a:solidFill>
                <a:latin typeface="Century Gothic" panose="020B0502020202020204" pitchFamily="34" charset="0"/>
              </a:rPr>
              <a:t>haben</a:t>
            </a:r>
            <a:r>
              <a:rPr lang="en-GB" sz="1200" dirty="0">
                <a:solidFill>
                  <a:schemeClr val="bg1"/>
                </a:solidFill>
                <a:latin typeface="Century Gothic" panose="020B0502020202020204" pitchFamily="34" charset="0"/>
              </a:rPr>
              <a:t>; 1st person singular vs 3rd person singular (weak and some strong)</a:t>
            </a:r>
            <a:br>
              <a:rPr lang="de-DE" sz="1200" dirty="0">
                <a:solidFill>
                  <a:schemeClr val="bg1"/>
                </a:solidFill>
                <a:latin typeface="Century Gothic" panose="020B0502020202020204" pitchFamily="34" charset="0"/>
              </a:rPr>
            </a:br>
            <a:r>
              <a:rPr lang="en-GB" sz="1200" b="0" i="0" baseline="0" dirty="0"/>
              <a:t>Revisiting SSC [</a:t>
            </a:r>
            <a:r>
              <a:rPr lang="de-DE" sz="1200" dirty="0">
                <a:solidFill>
                  <a:schemeClr val="bg1"/>
                </a:solidFill>
                <a:latin typeface="Century Gothic" panose="020B0502020202020204" pitchFamily="34" charset="0"/>
              </a:rPr>
              <a:t>sch-; st-; sp-]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8.1.1.2 (introduce)</a:t>
            </a:r>
            <a:r>
              <a:rPr lang="en-GB" sz="1200" b="0" i="0" u="none" strike="noStrike" kern="1200" cap="none" baseline="0" dirty="0">
                <a:solidFill>
                  <a:schemeClr val="tx1"/>
                </a:solidFill>
                <a:effectLst/>
                <a:latin typeface="+mn-lt"/>
                <a:ea typeface="Calibri"/>
                <a:cs typeface="Calibri"/>
                <a:sym typeface="Calibri"/>
              </a:rPr>
              <a:t> </a:t>
            </a:r>
            <a:r>
              <a:rPr lang="en-US" sz="1200" b="0" kern="1200" dirty="0" err="1">
                <a:solidFill>
                  <a:schemeClr val="tx1"/>
                </a:solidFill>
                <a:effectLst/>
                <a:latin typeface="+mn-lt"/>
                <a:ea typeface="+mn-ea"/>
                <a:cs typeface="+mn-cs"/>
              </a:rPr>
              <a:t>gegessen</a:t>
            </a:r>
            <a:r>
              <a:rPr lang="en-US" sz="1200" b="0" kern="1200" dirty="0">
                <a:solidFill>
                  <a:schemeClr val="tx1"/>
                </a:solidFill>
                <a:effectLst/>
                <a:latin typeface="+mn-lt"/>
                <a:ea typeface="+mn-ea"/>
                <a:cs typeface="+mn-cs"/>
              </a:rPr>
              <a:t> [323] </a:t>
            </a:r>
            <a:r>
              <a:rPr lang="en-US" sz="1200" b="0" kern="1200" dirty="0" err="1">
                <a:solidFill>
                  <a:schemeClr val="tx1"/>
                </a:solidFill>
                <a:effectLst/>
                <a:latin typeface="+mn-lt"/>
                <a:ea typeface="+mn-ea"/>
                <a:cs typeface="+mn-cs"/>
              </a:rPr>
              <a:t>gelegen</a:t>
            </a:r>
            <a:r>
              <a:rPr lang="en-US" sz="1200" b="0" kern="1200" dirty="0">
                <a:solidFill>
                  <a:schemeClr val="tx1"/>
                </a:solidFill>
                <a:effectLst/>
                <a:latin typeface="+mn-lt"/>
                <a:ea typeface="+mn-ea"/>
                <a:cs typeface="+mn-cs"/>
              </a:rPr>
              <a:t> [118] </a:t>
            </a:r>
            <a:r>
              <a:rPr lang="en-US" sz="1200" b="0" kern="1200" dirty="0" err="1">
                <a:solidFill>
                  <a:schemeClr val="tx1"/>
                </a:solidFill>
                <a:effectLst/>
                <a:latin typeface="+mn-lt"/>
                <a:ea typeface="+mn-ea"/>
                <a:cs typeface="+mn-cs"/>
              </a:rPr>
              <a:t>gesprochen</a:t>
            </a:r>
            <a:r>
              <a:rPr lang="en-US" sz="1200" b="0" kern="1200" dirty="0">
                <a:solidFill>
                  <a:schemeClr val="tx1"/>
                </a:solidFill>
                <a:effectLst/>
                <a:latin typeface="+mn-lt"/>
                <a:ea typeface="+mn-ea"/>
                <a:cs typeface="+mn-cs"/>
              </a:rPr>
              <a:t> [161] </a:t>
            </a:r>
            <a:r>
              <a:rPr lang="en-US" sz="1200" b="0" kern="1200" dirty="0" err="1">
                <a:solidFill>
                  <a:schemeClr val="tx1"/>
                </a:solidFill>
                <a:effectLst/>
                <a:latin typeface="+mn-lt"/>
                <a:ea typeface="+mn-ea"/>
                <a:cs typeface="+mn-cs"/>
              </a:rPr>
              <a:t>geschrieben</a:t>
            </a:r>
            <a:r>
              <a:rPr lang="en-US" sz="1200" b="0" kern="1200" dirty="0">
                <a:solidFill>
                  <a:schemeClr val="tx1"/>
                </a:solidFill>
                <a:effectLst/>
                <a:latin typeface="+mn-lt"/>
                <a:ea typeface="+mn-ea"/>
                <a:cs typeface="+mn-cs"/>
              </a:rPr>
              <a:t> [184] </a:t>
            </a:r>
            <a:r>
              <a:rPr lang="en-US" sz="1200" b="0" kern="1200" dirty="0" err="1">
                <a:solidFill>
                  <a:schemeClr val="tx1"/>
                </a:solidFill>
                <a:effectLst/>
                <a:latin typeface="+mn-lt"/>
                <a:ea typeface="+mn-ea"/>
                <a:cs typeface="+mn-cs"/>
              </a:rPr>
              <a:t>gesungen</a:t>
            </a:r>
            <a:r>
              <a:rPr lang="en-US" sz="1200" b="0" kern="1200" dirty="0">
                <a:solidFill>
                  <a:schemeClr val="tx1"/>
                </a:solidFill>
                <a:effectLst/>
                <a:latin typeface="+mn-lt"/>
                <a:ea typeface="+mn-ea"/>
                <a:cs typeface="+mn-cs"/>
              </a:rPr>
              <a:t> [1063] </a:t>
            </a:r>
            <a:r>
              <a:rPr lang="en-US" sz="1200" b="0" kern="1200" dirty="0" err="1">
                <a:solidFill>
                  <a:schemeClr val="tx1"/>
                </a:solidFill>
                <a:effectLst/>
                <a:latin typeface="+mn-lt"/>
                <a:ea typeface="+mn-ea"/>
                <a:cs typeface="+mn-cs"/>
              </a:rPr>
              <a:t>getroffen</a:t>
            </a:r>
            <a:r>
              <a:rPr lang="en-US" sz="1200" b="0" kern="1200" dirty="0">
                <a:solidFill>
                  <a:schemeClr val="tx1"/>
                </a:solidFill>
                <a:effectLst/>
                <a:latin typeface="+mn-lt"/>
                <a:ea typeface="+mn-ea"/>
                <a:cs typeface="+mn-cs"/>
              </a:rPr>
              <a:t> [259] </a:t>
            </a:r>
            <a:r>
              <a:rPr lang="en-US" sz="1200" b="0" kern="1200" dirty="0" err="1">
                <a:solidFill>
                  <a:schemeClr val="tx1"/>
                </a:solidFill>
                <a:effectLst/>
                <a:latin typeface="+mn-lt"/>
                <a:ea typeface="+mn-ea"/>
                <a:cs typeface="+mn-cs"/>
              </a:rPr>
              <a:t>getrunken</a:t>
            </a:r>
            <a:r>
              <a:rPr lang="en-US" sz="1200" b="0" kern="1200" dirty="0">
                <a:solidFill>
                  <a:schemeClr val="tx1"/>
                </a:solidFill>
                <a:effectLst/>
                <a:latin typeface="+mn-lt"/>
                <a:ea typeface="+mn-ea"/>
                <a:cs typeface="+mn-cs"/>
              </a:rPr>
              <a:t> [634] </a:t>
            </a:r>
            <a:r>
              <a:rPr lang="en-US" sz="1200" b="0" kern="1200" dirty="0" err="1">
                <a:solidFill>
                  <a:schemeClr val="tx1"/>
                </a:solidFill>
                <a:effectLst/>
                <a:latin typeface="+mn-lt"/>
                <a:ea typeface="+mn-ea"/>
                <a:cs typeface="+mn-cs"/>
              </a:rPr>
              <a:t>treffen</a:t>
            </a:r>
            <a:r>
              <a:rPr lang="en-US" sz="1200" b="0" kern="1200" dirty="0">
                <a:solidFill>
                  <a:schemeClr val="tx1"/>
                </a:solidFill>
                <a:effectLst/>
                <a:latin typeface="+mn-lt"/>
                <a:ea typeface="+mn-ea"/>
                <a:cs typeface="+mn-cs"/>
              </a:rPr>
              <a:t> [259] </a:t>
            </a:r>
            <a:r>
              <a:rPr lang="en-US" sz="1200" b="0" kern="1200" dirty="0" err="1">
                <a:solidFill>
                  <a:schemeClr val="tx1"/>
                </a:solidFill>
                <a:effectLst/>
                <a:latin typeface="+mn-lt"/>
                <a:ea typeface="+mn-ea"/>
                <a:cs typeface="+mn-cs"/>
              </a:rPr>
              <a:t>Frankreich</a:t>
            </a:r>
            <a:r>
              <a:rPr lang="en-US" sz="1200" b="0" kern="1200" dirty="0">
                <a:solidFill>
                  <a:schemeClr val="tx1"/>
                </a:solidFill>
                <a:effectLst/>
                <a:latin typeface="+mn-lt"/>
                <a:ea typeface="+mn-ea"/>
                <a:cs typeface="+mn-cs"/>
              </a:rPr>
              <a:t> [813] Sommer [771] </a:t>
            </a:r>
            <a:r>
              <a:rPr lang="en-US" sz="1200" b="0" kern="1200" dirty="0" err="1">
                <a:solidFill>
                  <a:schemeClr val="tx1"/>
                </a:solidFill>
                <a:effectLst/>
                <a:latin typeface="+mn-lt"/>
                <a:ea typeface="+mn-ea"/>
                <a:cs typeface="+mn-cs"/>
              </a:rPr>
              <a:t>Spanien</a:t>
            </a:r>
            <a:r>
              <a:rPr lang="en-US" sz="1200" b="0" kern="1200" dirty="0">
                <a:solidFill>
                  <a:schemeClr val="tx1"/>
                </a:solidFill>
                <a:effectLst/>
                <a:latin typeface="+mn-lt"/>
                <a:ea typeface="+mn-ea"/>
                <a:cs typeface="+mn-cs"/>
              </a:rPr>
              <a:t> [1745] </a:t>
            </a:r>
            <a:r>
              <a:rPr lang="en-US" sz="1200" b="0" kern="1200" dirty="0" err="1">
                <a:solidFill>
                  <a:schemeClr val="tx1"/>
                </a:solidFill>
                <a:effectLst/>
                <a:latin typeface="+mn-lt"/>
                <a:ea typeface="+mn-ea"/>
                <a:cs typeface="+mn-cs"/>
              </a:rPr>
              <a:t>bisher</a:t>
            </a:r>
            <a:r>
              <a:rPr lang="en-US" sz="1200" b="0" kern="1200" dirty="0">
                <a:solidFill>
                  <a:schemeClr val="tx1"/>
                </a:solidFill>
                <a:effectLst/>
                <a:latin typeface="+mn-lt"/>
                <a:ea typeface="+mn-ea"/>
                <a:cs typeface="+mn-cs"/>
              </a:rPr>
              <a:t> [441] </a:t>
            </a:r>
            <a:r>
              <a:rPr lang="en-US" sz="1200" b="0" kern="1200" dirty="0" err="1">
                <a:solidFill>
                  <a:schemeClr val="tx1"/>
                </a:solidFill>
                <a:effectLst/>
                <a:latin typeface="+mn-lt"/>
                <a:ea typeface="+mn-ea"/>
                <a:cs typeface="+mn-cs"/>
              </a:rPr>
              <a:t>einmal</a:t>
            </a:r>
            <a:r>
              <a:rPr lang="en-US" sz="1200" b="0" kern="1200" dirty="0">
                <a:solidFill>
                  <a:schemeClr val="tx1"/>
                </a:solidFill>
                <a:effectLst/>
                <a:latin typeface="+mn-lt"/>
                <a:ea typeface="+mn-ea"/>
                <a:cs typeface="+mn-cs"/>
              </a:rPr>
              <a:t> [124] </a:t>
            </a:r>
            <a:r>
              <a:rPr lang="en-US" sz="1200" b="0" kern="1200" dirty="0" err="1">
                <a:solidFill>
                  <a:schemeClr val="tx1"/>
                </a:solidFill>
                <a:effectLst/>
                <a:latin typeface="+mn-lt"/>
                <a:ea typeface="+mn-ea"/>
                <a:cs typeface="+mn-cs"/>
              </a:rPr>
              <a:t>welcher</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welche</a:t>
            </a:r>
            <a:r>
              <a:rPr lang="en-US" sz="1200" b="0" kern="1200" dirty="0">
                <a:solidFill>
                  <a:schemeClr val="tx1"/>
                </a:solidFill>
                <a:effectLst/>
                <a:latin typeface="+mn-lt"/>
                <a:ea typeface="+mn-ea"/>
                <a:cs typeface="+mn-cs"/>
              </a:rPr>
              <a:t>, welches [122]</a:t>
            </a:r>
          </a:p>
          <a:p>
            <a:r>
              <a:rPr lang="de-DE" b="1" dirty="0"/>
              <a:t>7.3.2.5 (revisited) </a:t>
            </a:r>
            <a:r>
              <a:rPr lang="de-DE" b="0" dirty="0"/>
              <a:t>das Dorf [684] die Großstadt [n/a] der See [1167] der Strand [2047] das Schwimmbad [n/a] nächsten Monat [n/a] nächste Woche [n/a] nächstes Jahr [n/a] </a:t>
            </a:r>
          </a:p>
          <a:p>
            <a:r>
              <a:rPr lang="de-DE" b="1" dirty="0"/>
              <a:t>7.3.1.1 (revisited)</a:t>
            </a:r>
            <a:r>
              <a:rPr lang="de-DE" b="1" baseline="0" dirty="0"/>
              <a:t> </a:t>
            </a:r>
            <a:r>
              <a:rPr lang="de-DE" b="0" dirty="0"/>
              <a:t>Dienstag [1032] Mittwoch [1091] Donnerstag [1332] Freitag [1277] Samstag [1306] Sonntag [818] wann? [583] im Orchester [2553] im Chor [3714] die Bibliothek [927] das Theater [725] der Verein [1054]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endParaRPr lang="de-DE"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2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reading aloud and develop SSC knowledge in full sentences.</a:t>
            </a:r>
            <a:br>
              <a:rPr lang="en-GB" sz="1200" b="0" kern="1200" dirty="0">
                <a:solidFill>
                  <a:schemeClr val="tx1"/>
                </a:solidFill>
                <a:effectLst/>
                <a:latin typeface="+mn-lt"/>
                <a:ea typeface="+mn-ea"/>
                <a:cs typeface="+mn-cs"/>
              </a:rPr>
            </a:br>
            <a:r>
              <a:rPr lang="en-GB" sz="1200" b="1" i="1" kern="1200" dirty="0">
                <a:solidFill>
                  <a:schemeClr val="tx1"/>
                </a:solidFill>
                <a:effectLst/>
                <a:latin typeface="+mn-lt"/>
                <a:ea typeface="+mn-ea"/>
                <a:cs typeface="+mn-cs"/>
              </a:rPr>
              <a:t>Note: </a:t>
            </a:r>
            <a:r>
              <a:rPr lang="en-GB" sz="1200" b="0" kern="1200" dirty="0">
                <a:solidFill>
                  <a:schemeClr val="tx1"/>
                </a:solidFill>
                <a:effectLst/>
                <a:latin typeface="+mn-lt"/>
                <a:ea typeface="+mn-ea"/>
                <a:cs typeface="+mn-cs"/>
              </a:rPr>
              <a:t>The text contains 100% previously taught language, must of it from last week (plus a few words from this week’s vocabulary set), though there are a number of cognates that are focused on in the tasks that follow.</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r>
              <a:rPr lang="en-GB" sz="120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1. Students read the text aloud to a partner, focusing</a:t>
            </a:r>
            <a:r>
              <a:rPr lang="en-GB" sz="1200" b="0" kern="1200" baseline="0" dirty="0">
                <a:solidFill>
                  <a:schemeClr val="tx1"/>
                </a:solidFill>
                <a:effectLst/>
                <a:latin typeface="+mn-lt"/>
                <a:ea typeface="+mn-ea"/>
                <a:cs typeface="+mn-cs"/>
              </a:rPr>
              <a:t> on this week’s SSC (highlighted in orange)</a:t>
            </a:r>
            <a:r>
              <a:rPr lang="en-GB" sz="1200" b="0" kern="1200" dirty="0">
                <a:solidFill>
                  <a:schemeClr val="tx1"/>
                </a:solidFill>
                <a:effectLst/>
                <a:latin typeface="+mn-lt"/>
                <a:ea typeface="+mn-ea"/>
                <a:cs typeface="+mn-cs"/>
              </a:rPr>
              <a:t>. </a:t>
            </a:r>
            <a:endParaRPr lang="en-GB" sz="1200" b="0"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2. Circulate to listen to students’ pronunciation.</a:t>
            </a:r>
          </a:p>
          <a:p>
            <a:endParaRPr lang="en-GB" dirty="0"/>
          </a:p>
        </p:txBody>
      </p:sp>
      <p:sp>
        <p:nvSpPr>
          <p:cNvPr id="4" name="Slide Number Placeholder 3"/>
          <p:cNvSpPr>
            <a:spLocks noGrp="1"/>
          </p:cNvSpPr>
          <p:nvPr>
            <p:ph type="sldNum" sz="quarter" idx="5"/>
          </p:nvPr>
        </p:nvSpPr>
        <p:spPr/>
        <p:txBody>
          <a:bodyPr/>
          <a:lstStyle/>
          <a:p>
            <a:fld id="{B903295D-32A4-499B-A119-D9B551D3C0C4}" type="slidenum">
              <a:rPr lang="en-GB" smtClean="0"/>
              <a:t>10</a:t>
            </a:fld>
            <a:endParaRPr lang="en-GB"/>
          </a:p>
        </p:txBody>
      </p:sp>
    </p:spTree>
    <p:extLst>
      <p:ext uri="{BB962C8B-B14F-4D97-AF65-F5344CB8AC3E}">
        <p14:creationId xmlns:p14="http://schemas.microsoft.com/office/powerpoint/2010/main" val="848163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8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p>
              <a:p>
                <a:r>
                  <a:rPr lang="en-GB" baseline="0" dirty="0"/>
                  <a:t>To practise hearing and reading the recently-introduced grammar, together with vocabulary featured in this week’s new and revisited sets. The Procedure: includes strategic pausing of the audio to help students to connect the spoken and written forms of the language more securely. Eliciting suggested changes to the text consolidates word and grammar knowledge.</a:t>
                </a:r>
                <a:br>
                  <a:rPr lang="en-GB" baseline="0" dirty="0"/>
                </a:br>
                <a:r>
                  <a:rPr lang="en-GB" baseline="0" dirty="0"/>
                  <a:t>Additionally, this task further highlights compound words in German.</a:t>
                </a:r>
              </a:p>
              <a:p>
                <a:endParaRPr lang="en-GB" sz="1200" b="1" kern="1200" baseline="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1</a:t>
                </a:r>
                <a:r>
                  <a:rPr lang="en-GB" sz="1200" b="0" kern="1200" dirty="0">
                    <a:solidFill>
                      <a:schemeClr val="tx1"/>
                    </a:solidFill>
                    <a:effectLst/>
                    <a:latin typeface="+mn-lt"/>
                    <a:ea typeface="+mn-ea"/>
                    <a:cs typeface="+mn-cs"/>
                  </a:rPr>
                  <a:t>. Click on the audio button to play the text. Read and listen</a:t>
                </a:r>
                <a:r>
                  <a:rPr lang="en-GB" sz="1200" b="0" kern="1200" baseline="0" dirty="0">
                    <a:solidFill>
                      <a:schemeClr val="tx1"/>
                    </a:solidFill>
                    <a:effectLst/>
                    <a:latin typeface="+mn-lt"/>
                    <a:ea typeface="+mn-ea"/>
                    <a:cs typeface="+mn-cs"/>
                  </a:rPr>
                  <a:t>.</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br>
                  <a:rPr lang="en-GB" sz="1200" b="0" kern="1200" baseline="0" dirty="0">
                    <a:solidFill>
                      <a:schemeClr val="tx1"/>
                    </a:solidFill>
                    <a:effectLst/>
                    <a:latin typeface="+mn-lt"/>
                    <a:ea typeface="+mn-ea"/>
                    <a:cs typeface="+mn-cs"/>
                  </a:rPr>
                </a:br>
                <a:r>
                  <a:rPr lang="en-GB" sz="1200" b="1" kern="1200" baseline="0" dirty="0">
                    <a:solidFill>
                      <a:schemeClr val="tx1"/>
                    </a:solidFill>
                    <a:effectLst/>
                    <a:latin typeface="+mn-lt"/>
                    <a:ea typeface="+mn-ea"/>
                    <a:cs typeface="+mn-cs"/>
                  </a:rPr>
                  <a:t>2</a:t>
                </a:r>
                <a:r>
                  <a:rPr lang="en-GB" sz="1200" b="0" kern="1200" baseline="0" dirty="0">
                    <a:solidFill>
                      <a:schemeClr val="tx1"/>
                    </a:solidFill>
                    <a:effectLst/>
                    <a:latin typeface="+mn-lt"/>
                    <a:ea typeface="+mn-ea"/>
                    <a:cs typeface="+mn-cs"/>
                  </a:rPr>
                  <a:t>. To support segmentation, when the audio stops, ask students to say:</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 the next word</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ii. the previous word</a:t>
                </a:r>
                <a:br>
                  <a:rPr lang="en-GB" sz="1200" b="0" kern="1200" baseline="0" dirty="0">
                    <a:solidFill>
                      <a:schemeClr val="tx1"/>
                    </a:solidFill>
                    <a:effectLst/>
                    <a:latin typeface="+mn-lt"/>
                    <a:ea typeface="+mn-ea"/>
                    <a:cs typeface="+mn-cs"/>
                  </a:rPr>
                </a:br>
                <a:r>
                  <a:rPr lang="en-GB" sz="1200" b="1" kern="1200" baseline="0" dirty="0">
                    <a:solidFill>
                      <a:schemeClr val="tx1"/>
                    </a:solidFill>
                    <a:effectLst/>
                    <a:latin typeface="+mn-lt"/>
                    <a:ea typeface="+mn-ea"/>
                    <a:cs typeface="+mn-cs"/>
                  </a:rPr>
                  <a:t>3</a:t>
                </a:r>
                <a:r>
                  <a:rPr lang="en-GB" sz="1200" b="0" kern="1200" baseline="0" dirty="0">
                    <a:solidFill>
                      <a:schemeClr val="tx1"/>
                    </a:solidFill>
                    <a:effectLst/>
                    <a:latin typeface="+mn-lt"/>
                    <a:ea typeface="+mn-ea"/>
                    <a:cs typeface="+mn-cs"/>
                  </a:rPr>
                  <a:t>. In addition, to develop understanding, vocabulary and grammar knowledge, pause at key points and ask students to suggest an alternative word that could replace the next word. Useful words to replace in this text would be: </a:t>
                </a:r>
                <a:br>
                  <a:rPr lang="en-GB" sz="1200" b="0" kern="1200" baseline="0" dirty="0">
                    <a:solidFill>
                      <a:schemeClr val="tx1"/>
                    </a:solidFill>
                    <a:effectLst/>
                    <a:latin typeface="+mn-lt"/>
                    <a:ea typeface="+mn-ea"/>
                    <a:cs typeface="+mn-cs"/>
                  </a:rPr>
                </a:b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Ferienhaus</a:t>
                </a:r>
                <a:r>
                  <a:rPr lang="en-GB" sz="1200" b="0" kern="1200" baseline="0" dirty="0">
                    <a:solidFill>
                      <a:schemeClr val="tx1"/>
                    </a:solidFill>
                    <a:effectLst/>
                    <a:latin typeface="+mn-lt"/>
                    <a:ea typeface="+mn-ea"/>
                    <a:cs typeface="+mn-cs"/>
                  </a:rPr>
                  <a:t> (alternative Hotel – does this change the article? No, because Haus and Hotel are both ‘das’)</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ii. </a:t>
                </a:r>
                <a:r>
                  <a:rPr lang="en-GB" sz="1200" b="0" kern="1200" baseline="0" dirty="0" err="1">
                    <a:solidFill>
                      <a:schemeClr val="tx1"/>
                    </a:solidFill>
                    <a:effectLst/>
                    <a:latin typeface="+mn-lt"/>
                    <a:ea typeface="+mn-ea"/>
                    <a:cs typeface="+mn-cs"/>
                  </a:rPr>
                  <a:t>Schreibtisch</a:t>
                </a:r>
                <a:r>
                  <a:rPr lang="en-GB" sz="1200" b="0" kern="1200" baseline="0" dirty="0">
                    <a:solidFill>
                      <a:schemeClr val="tx1"/>
                    </a:solidFill>
                    <a:effectLst/>
                    <a:latin typeface="+mn-lt"/>
                    <a:ea typeface="+mn-ea"/>
                    <a:cs typeface="+mn-cs"/>
                  </a:rPr>
                  <a:t> (nouns of all three genders could be elicited as replacements here, focusing on R2 (</a:t>
                </a:r>
                <a:r>
                  <a:rPr lang="en-GB" sz="1200" b="0" kern="1200" baseline="0" dirty="0" err="1">
                    <a:solidFill>
                      <a:schemeClr val="tx1"/>
                    </a:solidFill>
                    <a:effectLst/>
                    <a:latin typeface="+mn-lt"/>
                    <a:ea typeface="+mn-ea"/>
                    <a:cs typeface="+mn-cs"/>
                  </a:rPr>
                  <a:t>acc</a:t>
                </a:r>
                <a:r>
                  <a:rPr lang="en-GB" sz="1200" b="0" kern="1200" baseline="0" dirty="0">
                    <a:solidFill>
                      <a:schemeClr val="tx1"/>
                    </a:solidFill>
                    <a:effectLst/>
                    <a:latin typeface="+mn-lt"/>
                    <a:ea typeface="+mn-ea"/>
                    <a:cs typeface="+mn-cs"/>
                  </a:rPr>
                  <a:t>) indefinite articles</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iii. </a:t>
                </a:r>
                <a:r>
                  <a:rPr lang="en-GB" sz="1200" b="0" kern="1200" baseline="0" dirty="0" err="1">
                    <a:solidFill>
                      <a:schemeClr val="tx1"/>
                    </a:solidFill>
                    <a:effectLst/>
                    <a:latin typeface="+mn-lt"/>
                    <a:ea typeface="+mn-ea"/>
                    <a:cs typeface="+mn-cs"/>
                  </a:rPr>
                  <a:t>Woche</a:t>
                </a:r>
                <a:r>
                  <a:rPr lang="en-GB" sz="1200" b="0" kern="1200" baseline="0" dirty="0">
                    <a:solidFill>
                      <a:schemeClr val="tx1"/>
                    </a:solidFill>
                    <a:effectLst/>
                    <a:latin typeface="+mn-lt"/>
                    <a:ea typeface="+mn-ea"/>
                    <a:cs typeface="+mn-cs"/>
                  </a:rPr>
                  <a:t> (replacing this word, e.g. with a particular day, or month would require a change to </a:t>
                </a:r>
                <a:r>
                  <a:rPr lang="en-GB" sz="1200" b="0" kern="1200" baseline="0" dirty="0" err="1">
                    <a:solidFill>
                      <a:schemeClr val="tx1"/>
                    </a:solidFill>
                    <a:effectLst/>
                    <a:latin typeface="+mn-lt"/>
                    <a:ea typeface="+mn-ea"/>
                    <a:cs typeface="+mn-cs"/>
                  </a:rPr>
                  <a:t>Letzte</a:t>
                </a:r>
                <a:r>
                  <a:rPr lang="en-GB" sz="1200" b="0" kern="1200" baseline="0" dirty="0">
                    <a:solidFill>
                      <a:schemeClr val="tx1"/>
                    </a:solidFill>
                    <a:effectLst/>
                    <a:latin typeface="+mn-lt"/>
                    <a:ea typeface="+mn-ea"/>
                    <a:cs typeface="+mn-cs"/>
                  </a:rPr>
                  <a:t>, which was practised last week)</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iv. </a:t>
                </a:r>
                <a:r>
                  <a:rPr lang="en-GB" sz="1200" b="0" kern="1200" baseline="0" dirty="0" err="1">
                    <a:solidFill>
                      <a:schemeClr val="tx1"/>
                    </a:solidFill>
                    <a:effectLst/>
                    <a:latin typeface="+mn-lt"/>
                    <a:ea typeface="+mn-ea"/>
                    <a:cs typeface="+mn-cs"/>
                  </a:rPr>
                  <a:t>habe</a:t>
                </a:r>
                <a:r>
                  <a:rPr lang="en-GB" sz="1200" b="0" kern="1200" baseline="0" dirty="0">
                    <a:solidFill>
                      <a:schemeClr val="tx1"/>
                    </a:solidFill>
                    <a:effectLst/>
                    <a:latin typeface="+mn-lt"/>
                    <a:ea typeface="+mn-ea"/>
                    <a:cs typeface="+mn-cs"/>
                  </a:rPr>
                  <a:t> ich (the one straight after </a:t>
                </a:r>
                <a:r>
                  <a:rPr lang="en-GB" sz="1200" b="0" kern="1200" baseline="0" dirty="0" err="1">
                    <a:solidFill>
                      <a:schemeClr val="tx1"/>
                    </a:solidFill>
                    <a:effectLst/>
                    <a:latin typeface="+mn-lt"/>
                    <a:ea typeface="+mn-ea"/>
                    <a:cs typeface="+mn-cs"/>
                  </a:rPr>
                  <a:t>letzte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Woche</a:t>
                </a:r>
                <a:r>
                  <a:rPr lang="en-GB" sz="1200" b="0" kern="1200" baseline="0" dirty="0">
                    <a:solidFill>
                      <a:schemeClr val="tx1"/>
                    </a:solidFill>
                    <a:effectLst/>
                    <a:latin typeface="+mn-lt"/>
                    <a:ea typeface="+mn-ea"/>
                    <a:cs typeface="+mn-cs"/>
                  </a:rPr>
                  <a:t>) – here any past tense activity would word, recycling some verbs from last week or some of the new language</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v. </a:t>
                </a:r>
                <a:r>
                  <a:rPr lang="en-GB" sz="1200" b="0" kern="1200" baseline="0" dirty="0" err="1">
                    <a:solidFill>
                      <a:schemeClr val="tx1"/>
                    </a:solidFill>
                    <a:effectLst/>
                    <a:latin typeface="+mn-lt"/>
                    <a:ea typeface="+mn-ea"/>
                    <a:cs typeface="+mn-cs"/>
                  </a:rPr>
                  <a:t>Wasserpark</a:t>
                </a:r>
                <a:br>
                  <a:rPr lang="en-GB" sz="1200" b="0" kern="1200" baseline="0" dirty="0">
                    <a:solidFill>
                      <a:schemeClr val="tx1"/>
                    </a:solidFill>
                    <a:effectLst/>
                    <a:latin typeface="+mn-lt"/>
                    <a:ea typeface="+mn-ea"/>
                    <a:cs typeface="+mn-cs"/>
                  </a:rPr>
                </a:br>
                <a:r>
                  <a:rPr lang="en-GB" sz="1200" b="1" kern="1200" baseline="0" dirty="0">
                    <a:solidFill>
                      <a:schemeClr val="tx1"/>
                    </a:solidFill>
                    <a:effectLst/>
                    <a:latin typeface="+mn-lt"/>
                    <a:ea typeface="+mn-ea"/>
                    <a:cs typeface="+mn-cs"/>
                  </a:rPr>
                  <a:t>4</a:t>
                </a:r>
                <a:r>
                  <a:rPr lang="en-GB" sz="1200" b="0" kern="1200" baseline="0" dirty="0">
                    <a:solidFill>
                      <a:schemeClr val="tx1"/>
                    </a:solidFill>
                    <a:effectLst/>
                    <a:latin typeface="+mn-lt"/>
                    <a:ea typeface="+mn-ea"/>
                    <a:cs typeface="+mn-cs"/>
                  </a:rPr>
                  <a:t>. Check students’ understanding of the three compound nouns already met (in white bold text). Note: </a:t>
                </a:r>
                <a:r>
                  <a:rPr lang="en-GB" sz="1200" b="0" kern="1200" baseline="0" dirty="0" err="1">
                    <a:solidFill>
                      <a:schemeClr val="tx1"/>
                    </a:solidFill>
                    <a:effectLst/>
                    <a:latin typeface="+mn-lt"/>
                    <a:ea typeface="+mn-ea"/>
                    <a:cs typeface="+mn-cs"/>
                  </a:rPr>
                  <a:t>Schlagzeug</a:t>
                </a:r>
                <a:r>
                  <a:rPr lang="en-GB" sz="1200" b="0" kern="1200" baseline="0" dirty="0">
                    <a:solidFill>
                      <a:schemeClr val="tx1"/>
                    </a:solidFill>
                    <a:effectLst/>
                    <a:latin typeface="+mn-lt"/>
                    <a:ea typeface="+mn-ea"/>
                    <a:cs typeface="+mn-cs"/>
                  </a:rPr>
                  <a:t> and </a:t>
                </a:r>
                <a:r>
                  <a:rPr lang="en-GB" sz="1200" b="0" kern="1200" baseline="0" dirty="0" err="1">
                    <a:solidFill>
                      <a:schemeClr val="tx1"/>
                    </a:solidFill>
                    <a:effectLst/>
                    <a:latin typeface="+mn-lt"/>
                    <a:ea typeface="+mn-ea"/>
                    <a:cs typeface="+mn-cs"/>
                  </a:rPr>
                  <a:t>Fußball</a:t>
                </a:r>
                <a:r>
                  <a:rPr lang="en-GB" sz="1200" b="0" kern="1200" baseline="0" dirty="0">
                    <a:solidFill>
                      <a:schemeClr val="tx1"/>
                    </a:solidFill>
                    <a:effectLst/>
                    <a:latin typeface="+mn-lt"/>
                    <a:ea typeface="+mn-ea"/>
                    <a:cs typeface="+mn-cs"/>
                  </a:rPr>
                  <a:t> have not been explicitly presented as compound nouns but students should know the meanings and might be able to subdivide into two nouns. The noun ‘das </a:t>
                </a:r>
                <a:r>
                  <a:rPr lang="en-GB" sz="1200" b="0" kern="1200" baseline="0" dirty="0" err="1">
                    <a:solidFill>
                      <a:schemeClr val="tx1"/>
                    </a:solidFill>
                    <a:effectLst/>
                    <a:latin typeface="+mn-lt"/>
                    <a:ea typeface="+mn-ea"/>
                    <a:cs typeface="+mn-cs"/>
                  </a:rPr>
                  <a:t>Zeug</a:t>
                </a:r>
                <a:r>
                  <a:rPr lang="en-GB" sz="1200" b="0" kern="1200" baseline="0" dirty="0">
                    <a:solidFill>
                      <a:schemeClr val="tx1"/>
                    </a:solidFill>
                    <a:effectLst/>
                    <a:latin typeface="+mn-lt"/>
                    <a:ea typeface="+mn-ea"/>
                    <a:cs typeface="+mn-cs"/>
                  </a:rPr>
                  <a:t>’ (meaning ‘thing, stuff’) has two other useful compounds: </a:t>
                </a:r>
                <a:r>
                  <a:rPr lang="en-GB" sz="1200" b="0" kern="1200" baseline="0" dirty="0" err="1">
                    <a:solidFill>
                      <a:schemeClr val="tx1"/>
                    </a:solidFill>
                    <a:effectLst/>
                    <a:latin typeface="+mn-lt"/>
                    <a:ea typeface="+mn-ea"/>
                    <a:cs typeface="+mn-cs"/>
                  </a:rPr>
                  <a:t>Fahrzeug</a:t>
                </a:r>
                <a:r>
                  <a:rPr lang="en-GB" sz="1200" b="0" kern="1200" baseline="0" dirty="0">
                    <a:solidFill>
                      <a:schemeClr val="tx1"/>
                    </a:solidFill>
                    <a:effectLst/>
                    <a:latin typeface="+mn-lt"/>
                    <a:ea typeface="+mn-ea"/>
                    <a:cs typeface="+mn-cs"/>
                  </a:rPr>
                  <a:t> (vehicle, literally travel/go thing) and </a:t>
                </a:r>
                <a:r>
                  <a:rPr lang="en-GB" sz="1200" b="0" kern="1200" baseline="0" dirty="0" err="1">
                    <a:solidFill>
                      <a:schemeClr val="tx1"/>
                    </a:solidFill>
                    <a:effectLst/>
                    <a:latin typeface="+mn-lt"/>
                    <a:ea typeface="+mn-ea"/>
                    <a:cs typeface="+mn-cs"/>
                  </a:rPr>
                  <a:t>Spielzeug</a:t>
                </a:r>
                <a:r>
                  <a:rPr lang="en-GB" sz="1200" b="0" kern="1200" baseline="0" dirty="0">
                    <a:solidFill>
                      <a:schemeClr val="tx1"/>
                    </a:solidFill>
                    <a:effectLst/>
                    <a:latin typeface="+mn-lt"/>
                    <a:ea typeface="+mn-ea"/>
                    <a:cs typeface="+mn-cs"/>
                  </a:rPr>
                  <a:t> (toy, literally play thing) that could be mentioned.</a:t>
                </a:r>
              </a:p>
              <a:p>
                <a:r>
                  <a:rPr lang="en-GB" sz="1200" b="1" kern="1200" baseline="0" dirty="0">
                    <a:solidFill>
                      <a:schemeClr val="tx1"/>
                    </a:solidFill>
                    <a:effectLst/>
                    <a:latin typeface="+mn-lt"/>
                    <a:ea typeface="+mn-ea"/>
                    <a:cs typeface="+mn-cs"/>
                  </a:rPr>
                  <a:t>5. </a:t>
                </a:r>
                <a:r>
                  <a:rPr lang="en-GB" sz="1200" b="0" kern="1200" baseline="0" dirty="0">
                    <a:solidFill>
                      <a:schemeClr val="tx1"/>
                    </a:solidFill>
                    <a:effectLst/>
                    <a:latin typeface="+mn-lt"/>
                    <a:ea typeface="+mn-ea"/>
                    <a:cs typeface="+mn-cs"/>
                  </a:rPr>
                  <a:t>Students use their existing vocabulary knowledge to work out the meanings of the five compound nouns in orange text (they have met the component parts previously), and the one compound adjective. </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It’s useful to note that many compounds are formed using a verb stem: </a:t>
                </a:r>
                <a:r>
                  <a:rPr lang="en-GB" sz="1200" b="0" kern="1200" baseline="0" dirty="0" err="1">
                    <a:solidFill>
                      <a:schemeClr val="tx1"/>
                    </a:solidFill>
                    <a:effectLst/>
                    <a:latin typeface="+mn-lt"/>
                    <a:ea typeface="+mn-ea"/>
                    <a:cs typeface="+mn-cs"/>
                  </a:rPr>
                  <a:t>schreib</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steh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schlaf</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schlag</a:t>
                </a:r>
                <a:r>
                  <a:rPr lang="en-GB" sz="1200" b="0" kern="1200" baseline="0" dirty="0">
                    <a:solidFill>
                      <a:schemeClr val="tx1"/>
                    </a:solidFill>
                    <a:effectLst/>
                    <a:latin typeface="+mn-lt"/>
                    <a:ea typeface="+mn-ea"/>
                    <a:cs typeface="+mn-cs"/>
                  </a:rPr>
                  <a:t>-, spiel-, </a:t>
                </a:r>
                <a:r>
                  <a:rPr lang="en-GB" sz="1200" b="0" kern="1200" baseline="0" dirty="0" err="1">
                    <a:solidFill>
                      <a:schemeClr val="tx1"/>
                    </a:solidFill>
                    <a:effectLst/>
                    <a:latin typeface="+mn-lt"/>
                    <a:ea typeface="+mn-ea"/>
                    <a:cs typeface="+mn-cs"/>
                  </a:rPr>
                  <a:t>fahr</a:t>
                </a:r>
                <a:r>
                  <a:rPr lang="en-GB" sz="1200" b="0" kern="1200" baseline="0" dirty="0">
                    <a:solidFill>
                      <a:schemeClr val="tx1"/>
                    </a:solidFill>
                    <a:effectLst/>
                    <a:latin typeface="+mn-lt"/>
                    <a:ea typeface="+mn-ea"/>
                    <a:cs typeface="+mn-cs"/>
                  </a:rPr>
                  <a:t>- etc..</a:t>
                </a:r>
              </a:p>
              <a:p>
                <a:endParaRPr lang="en-GB" sz="1200" b="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Transcript</a:t>
                </a:r>
              </a:p>
              <a:p>
                <a:pPr algn="l"/>
                <a:r>
                  <a:rPr lang="en-GB" sz="1200" b="0" dirty="0">
                    <a:latin typeface="Century Gothic" panose="020B0502020202020204" pitchFamily="34" charset="0"/>
                  </a:rPr>
                  <a:t>Diesen Sommer </a:t>
                </a:r>
                <a:r>
                  <a:rPr lang="en-GB" sz="1200" b="0" dirty="0" err="1">
                    <a:latin typeface="Century Gothic" panose="020B0502020202020204" pitchFamily="34" charset="0"/>
                  </a:rPr>
                  <a:t>mache</a:t>
                </a:r>
                <a:r>
                  <a:rPr lang="en-GB" sz="1200" b="0" dirty="0">
                    <a:latin typeface="Century Gothic" panose="020B0502020202020204" pitchFamily="34" charset="0"/>
                  </a:rPr>
                  <a:t> ich in </a:t>
                </a:r>
                <a:r>
                  <a:rPr lang="en-GB" sz="1200" b="0" dirty="0" err="1">
                    <a:latin typeface="Century Gothic" panose="020B0502020202020204" pitchFamily="34" charset="0"/>
                  </a:rPr>
                  <a:t>Kreuzlingen</a:t>
                </a:r>
                <a:r>
                  <a:rPr lang="en-GB" sz="1200" b="0" dirty="0">
                    <a:latin typeface="Century Gothic" panose="020B0502020202020204" pitchFamily="34" charset="0"/>
                  </a:rPr>
                  <a:t> in der Schweiz </a:t>
                </a:r>
                <a:r>
                  <a:rPr lang="en-GB" sz="1200" b="0" dirty="0" err="1">
                    <a:solidFill>
                      <a:srgbClr val="E87D1E"/>
                    </a:solidFill>
                    <a:latin typeface="Century Gothic" panose="020B0502020202020204" pitchFamily="34" charset="0"/>
                  </a:rPr>
                  <a:t>Sommerurlaub</a:t>
                </a:r>
                <a:r>
                  <a:rPr lang="en-GB" sz="1200" b="0" dirty="0">
                    <a:solidFill>
                      <a:srgbClr val="E87D1E"/>
                    </a:solidFill>
                    <a:latin typeface="Century Gothic" panose="020B0502020202020204" pitchFamily="34" charset="0"/>
                  </a:rPr>
                  <a:t>.</a:t>
                </a:r>
                <a:r>
                  <a:rPr lang="en-GB" sz="1200" b="0" dirty="0">
                    <a:latin typeface="Century Gothic" panose="020B0502020202020204" pitchFamily="34" charset="0"/>
                  </a:rPr>
                  <a:t> Ich mag das Haus </a:t>
                </a:r>
                <a:r>
                  <a:rPr lang="en-GB" sz="1200" b="0" dirty="0" err="1">
                    <a:latin typeface="Century Gothic" panose="020B0502020202020204" pitchFamily="34" charset="0"/>
                  </a:rPr>
                  <a:t>sehr</a:t>
                </a:r>
                <a:r>
                  <a:rPr lang="en-GB" sz="1200" b="0" dirty="0">
                    <a:latin typeface="Century Gothic" panose="020B0502020202020204" pitchFamily="34" charset="0"/>
                  </a:rPr>
                  <a:t>. Ich </a:t>
                </a:r>
                <a:r>
                  <a:rPr lang="en-GB" sz="1200" b="0" dirty="0" err="1">
                    <a:latin typeface="Century Gothic" panose="020B0502020202020204" pitchFamily="34" charset="0"/>
                  </a:rPr>
                  <a:t>habe</a:t>
                </a:r>
                <a:r>
                  <a:rPr lang="en-GB" sz="1200" b="0" dirty="0">
                    <a:latin typeface="Century Gothic" panose="020B0502020202020204" pitchFamily="34" charset="0"/>
                  </a:rPr>
                  <a:t> </a:t>
                </a:r>
                <a:r>
                  <a:rPr lang="en-GB" sz="1200" b="0" dirty="0" err="1">
                    <a:latin typeface="Century Gothic" panose="020B0502020202020204" pitchFamily="34" charset="0"/>
                  </a:rPr>
                  <a:t>bisher</a:t>
                </a:r>
                <a:r>
                  <a:rPr lang="en-GB" sz="1200" b="0" dirty="0">
                    <a:latin typeface="Century Gothic" panose="020B0502020202020204" pitchFamily="34" charset="0"/>
                  </a:rPr>
                  <a:t> </a:t>
                </a:r>
                <a:r>
                  <a:rPr lang="en-GB" sz="1200" b="0" dirty="0" err="1">
                    <a:latin typeface="Century Gothic" panose="020B0502020202020204" pitchFamily="34" charset="0"/>
                  </a:rPr>
                  <a:t>nie</a:t>
                </a:r>
                <a:r>
                  <a:rPr lang="en-GB" sz="1200" b="0" dirty="0">
                    <a:latin typeface="Century Gothic" panose="020B0502020202020204" pitchFamily="34" charset="0"/>
                  </a:rPr>
                  <a:t> in </a:t>
                </a:r>
                <a:r>
                  <a:rPr lang="en-GB" sz="1200" b="0" dirty="0" err="1">
                    <a:latin typeface="Century Gothic" panose="020B0502020202020204" pitchFamily="34" charset="0"/>
                  </a:rPr>
                  <a:t>einem</a:t>
                </a:r>
                <a:r>
                  <a:rPr lang="en-GB" sz="1200" b="0" dirty="0">
                    <a:latin typeface="Century Gothic" panose="020B0502020202020204" pitchFamily="34" charset="0"/>
                  </a:rPr>
                  <a:t> </a:t>
                </a:r>
                <a:r>
                  <a:rPr lang="en-GB" sz="1200" b="0" dirty="0" err="1">
                    <a:solidFill>
                      <a:srgbClr val="E87D1E"/>
                    </a:solidFill>
                    <a:latin typeface="Century Gothic" panose="020B0502020202020204" pitchFamily="34" charset="0"/>
                  </a:rPr>
                  <a:t>Ferienhaus</a:t>
                </a:r>
                <a:r>
                  <a:rPr lang="en-GB" sz="1200" b="0" dirty="0">
                    <a:latin typeface="Century Gothic" panose="020B0502020202020204" pitchFamily="34" charset="0"/>
                  </a:rPr>
                  <a:t> </a:t>
                </a:r>
                <a:r>
                  <a:rPr lang="en-GB" sz="1200" b="0" dirty="0" err="1">
                    <a:latin typeface="Century Gothic" panose="020B0502020202020204" pitchFamily="34" charset="0"/>
                  </a:rPr>
                  <a:t>gewohnt</a:t>
                </a:r>
                <a:r>
                  <a:rPr lang="en-GB" sz="1200" b="0" dirty="0">
                    <a:latin typeface="Century Gothic" panose="020B0502020202020204" pitchFamily="34" charset="0"/>
                  </a:rPr>
                  <a:t>! Mein </a:t>
                </a:r>
                <a:r>
                  <a:rPr lang="en-GB" sz="1200" b="0" dirty="0" err="1">
                    <a:solidFill>
                      <a:srgbClr val="E87D1E"/>
                    </a:solidFill>
                    <a:latin typeface="Century Gothic" panose="020B0502020202020204" pitchFamily="34" charset="0"/>
                  </a:rPr>
                  <a:t>Schlafzimmer</a:t>
                </a:r>
                <a:r>
                  <a:rPr lang="en-GB" sz="1200" b="0" dirty="0">
                    <a:latin typeface="Century Gothic" panose="020B0502020202020204" pitchFamily="34" charset="0"/>
                  </a:rPr>
                  <a:t> hat </a:t>
                </a:r>
                <a:r>
                  <a:rPr lang="en-GB" sz="1200" b="0" dirty="0" err="1">
                    <a:latin typeface="Century Gothic" panose="020B0502020202020204" pitchFamily="34" charset="0"/>
                  </a:rPr>
                  <a:t>einen</a:t>
                </a:r>
                <a:r>
                  <a:rPr lang="en-GB" sz="1200" b="0" dirty="0">
                    <a:latin typeface="Century Gothic" panose="020B0502020202020204" pitchFamily="34" charset="0"/>
                  </a:rPr>
                  <a:t> </a:t>
                </a:r>
                <a:r>
                  <a:rPr lang="en-GB" sz="1200" b="0" dirty="0" err="1">
                    <a:solidFill>
                      <a:srgbClr val="E87D1E"/>
                    </a:solidFill>
                    <a:latin typeface="Century Gothic" panose="020B0502020202020204" pitchFamily="34" charset="0"/>
                  </a:rPr>
                  <a:t>Schreibtisch</a:t>
                </a:r>
                <a:r>
                  <a:rPr lang="en-GB" sz="1200" b="0" dirty="0">
                    <a:latin typeface="Century Gothic" panose="020B0502020202020204" pitchFamily="34" charset="0"/>
                  </a:rPr>
                  <a:t>, </a:t>
                </a:r>
                <a:r>
                  <a:rPr lang="en-GB" sz="1200" b="0" dirty="0" err="1">
                    <a:latin typeface="Century Gothic" panose="020B0502020202020204" pitchFamily="34" charset="0"/>
                  </a:rPr>
                  <a:t>eine</a:t>
                </a:r>
                <a:r>
                  <a:rPr lang="en-GB" sz="1200" b="0" dirty="0">
                    <a:latin typeface="Century Gothic" panose="020B0502020202020204" pitchFamily="34" charset="0"/>
                  </a:rPr>
                  <a:t> </a:t>
                </a:r>
                <a:r>
                  <a:rPr lang="en-GB" sz="1200" b="0" dirty="0" err="1">
                    <a:solidFill>
                      <a:srgbClr val="E87D1E"/>
                    </a:solidFill>
                    <a:latin typeface="Century Gothic" panose="020B0502020202020204" pitchFamily="34" charset="0"/>
                  </a:rPr>
                  <a:t>Stehlampe</a:t>
                </a:r>
                <a:r>
                  <a:rPr lang="en-GB" sz="1200" b="0" dirty="0">
                    <a:solidFill>
                      <a:srgbClr val="E87D1E"/>
                    </a:solidFill>
                    <a:latin typeface="Century Gothic" panose="020B0502020202020204" pitchFamily="34" charset="0"/>
                  </a:rPr>
                  <a:t> </a:t>
                </a:r>
                <a:r>
                  <a:rPr lang="en-GB" sz="1200" b="0" dirty="0">
                    <a:latin typeface="Century Gothic" panose="020B0502020202020204" pitchFamily="34" charset="0"/>
                  </a:rPr>
                  <a:t>und... </a:t>
                </a:r>
                <a:r>
                  <a:rPr lang="en-GB" sz="1200" b="0" dirty="0" err="1">
                    <a:latin typeface="Century Gothic" panose="020B0502020202020204" pitchFamily="34" charset="0"/>
                  </a:rPr>
                  <a:t>ein</a:t>
                </a:r>
                <a:r>
                  <a:rPr lang="en-GB" sz="1200" b="0" dirty="0">
                    <a:latin typeface="Century Gothic" panose="020B0502020202020204" pitchFamily="34" charset="0"/>
                  </a:rPr>
                  <a:t> </a:t>
                </a:r>
                <a:r>
                  <a:rPr lang="en-GB" sz="1200" b="0" dirty="0" err="1">
                    <a:latin typeface="Century Gothic" panose="020B0502020202020204" pitchFamily="34" charset="0"/>
                  </a:rPr>
                  <a:t>Schlagzeug</a:t>
                </a:r>
                <a:r>
                  <a:rPr lang="en-GB" sz="1200" b="0" dirty="0">
                    <a:latin typeface="Century Gothic" panose="020B0502020202020204" pitchFamily="34" charset="0"/>
                  </a:rPr>
                  <a:t>! </a:t>
                </a:r>
                <a:r>
                  <a:rPr lang="en-GB" sz="1200" b="0" dirty="0" err="1">
                    <a:latin typeface="Century Gothic" panose="020B0502020202020204" pitchFamily="34" charset="0"/>
                  </a:rPr>
                  <a:t>Letzte</a:t>
                </a:r>
                <a:r>
                  <a:rPr lang="en-GB" sz="1200" b="0" dirty="0">
                    <a:latin typeface="Century Gothic" panose="020B0502020202020204" pitchFamily="34" charset="0"/>
                  </a:rPr>
                  <a:t> </a:t>
                </a:r>
                <a:r>
                  <a:rPr lang="en-GB" sz="1200" b="0" dirty="0" err="1">
                    <a:latin typeface="Century Gothic" panose="020B0502020202020204" pitchFamily="34" charset="0"/>
                  </a:rPr>
                  <a:t>Woche</a:t>
                </a:r>
                <a:r>
                  <a:rPr lang="en-GB" sz="1200" b="0" dirty="0">
                    <a:latin typeface="Century Gothic" panose="020B0502020202020204" pitchFamily="34" charset="0"/>
                  </a:rPr>
                  <a:t> </a:t>
                </a:r>
                <a:r>
                  <a:rPr lang="en-GB" sz="1200" b="0" dirty="0" err="1">
                    <a:latin typeface="Century Gothic" panose="020B0502020202020204" pitchFamily="34" charset="0"/>
                  </a:rPr>
                  <a:t>habe</a:t>
                </a:r>
                <a:r>
                  <a:rPr lang="en-GB" sz="1200" b="0" dirty="0">
                    <a:latin typeface="Century Gothic" panose="020B0502020202020204" pitchFamily="34" charset="0"/>
                  </a:rPr>
                  <a:t> ich </a:t>
                </a:r>
                <a:r>
                  <a:rPr lang="en-GB" sz="1200" b="0" dirty="0" err="1">
                    <a:latin typeface="Century Gothic" panose="020B0502020202020204" pitchFamily="34" charset="0"/>
                  </a:rPr>
                  <a:t>jeden</a:t>
                </a:r>
                <a:r>
                  <a:rPr lang="en-GB" sz="1200" b="0" dirty="0">
                    <a:latin typeface="Century Gothic" panose="020B0502020202020204" pitchFamily="34" charset="0"/>
                  </a:rPr>
                  <a:t> Tag den Bodensee </a:t>
                </a:r>
                <a:r>
                  <a:rPr lang="en-GB" sz="1200" b="0" dirty="0" err="1">
                    <a:latin typeface="Century Gothic" panose="020B0502020202020204" pitchFamily="34" charset="0"/>
                  </a:rPr>
                  <a:t>besucht</a:t>
                </a:r>
                <a:r>
                  <a:rPr lang="en-GB" sz="1200" b="0" dirty="0">
                    <a:latin typeface="Century Gothic" panose="020B0502020202020204" pitchFamily="34" charset="0"/>
                  </a:rPr>
                  <a:t> und </a:t>
                </a:r>
                <a:r>
                  <a:rPr lang="en-GB" sz="1200" b="0" dirty="0" err="1">
                    <a:latin typeface="Century Gothic" panose="020B0502020202020204" pitchFamily="34" charset="0"/>
                  </a:rPr>
                  <a:t>danach</a:t>
                </a:r>
                <a:r>
                  <a:rPr lang="en-GB" sz="1200" b="0" dirty="0">
                    <a:latin typeface="Century Gothic" panose="020B0502020202020204" pitchFamily="34" charset="0"/>
                  </a:rPr>
                  <a:t> Fu</a:t>
                </a:r>
                <a14:m>
                  <m:oMath xmlns:m="http://schemas.openxmlformats.org/officeDocument/2006/math">
                    <m:r>
                      <a:rPr lang="en-GB" sz="1200" b="0" i="0" smtClean="0">
                        <a:latin typeface="Cambria Math" panose="02040503050406030204" pitchFamily="18" charset="0"/>
                      </a:rPr>
                      <m:t>ß</m:t>
                    </m:r>
                  </m:oMath>
                </a14:m>
                <a:r>
                  <a:rPr lang="en-GB" sz="1200" b="0" dirty="0">
                    <a:latin typeface="Century Gothic" panose="020B0502020202020204" pitchFamily="34" charset="0"/>
                  </a:rPr>
                  <a:t>ball </a:t>
                </a:r>
                <a:r>
                  <a:rPr lang="en-GB" sz="1200" b="0" dirty="0" err="1">
                    <a:latin typeface="Century Gothic" panose="020B0502020202020204" pitchFamily="34" charset="0"/>
                  </a:rPr>
                  <a:t>gespielt</a:t>
                </a:r>
                <a:r>
                  <a:rPr lang="en-GB" sz="1200" b="0" dirty="0">
                    <a:latin typeface="Century Gothic" panose="020B0502020202020204" pitchFamily="34" charset="0"/>
                  </a:rPr>
                  <a:t>. Ich </a:t>
                </a:r>
                <a:r>
                  <a:rPr lang="en-GB" sz="1200" b="0" dirty="0" err="1">
                    <a:latin typeface="Century Gothic" panose="020B0502020202020204" pitchFamily="34" charset="0"/>
                  </a:rPr>
                  <a:t>habe</a:t>
                </a:r>
                <a:r>
                  <a:rPr lang="en-GB" sz="1200" b="0" dirty="0">
                    <a:latin typeface="Century Gothic" panose="020B0502020202020204" pitchFamily="34" charset="0"/>
                  </a:rPr>
                  <a:t> </a:t>
                </a:r>
                <a:r>
                  <a:rPr lang="en-GB" sz="1200" b="0" dirty="0" err="1">
                    <a:latin typeface="Century Gothic" panose="020B0502020202020204" pitchFamily="34" charset="0"/>
                  </a:rPr>
                  <a:t>auch</a:t>
                </a:r>
                <a:r>
                  <a:rPr lang="en-GB" sz="1200" b="0" dirty="0">
                    <a:latin typeface="Century Gothic" panose="020B0502020202020204" pitchFamily="34" charset="0"/>
                  </a:rPr>
                  <a:t> </a:t>
                </a:r>
                <a:r>
                  <a:rPr lang="en-GB" sz="1200" b="0" dirty="0" err="1">
                    <a:latin typeface="Century Gothic" panose="020B0502020202020204" pitchFamily="34" charset="0"/>
                  </a:rPr>
                  <a:t>schon</a:t>
                </a:r>
                <a:r>
                  <a:rPr lang="en-GB" sz="1200" b="0" dirty="0">
                    <a:latin typeface="Century Gothic" panose="020B0502020202020204" pitchFamily="34" charset="0"/>
                  </a:rPr>
                  <a:t> </a:t>
                </a:r>
                <a:r>
                  <a:rPr lang="en-GB" sz="1200" b="0" dirty="0" err="1">
                    <a:latin typeface="Century Gothic" panose="020B0502020202020204" pitchFamily="34" charset="0"/>
                  </a:rPr>
                  <a:t>einen</a:t>
                </a:r>
                <a:r>
                  <a:rPr lang="en-GB" sz="1200" b="0" dirty="0">
                    <a:latin typeface="Century Gothic" panose="020B0502020202020204" pitchFamily="34" charset="0"/>
                  </a:rPr>
                  <a:t> </a:t>
                </a:r>
                <a:r>
                  <a:rPr lang="en-GB" sz="1200" b="0" dirty="0" err="1">
                    <a:latin typeface="Century Gothic" panose="020B0502020202020204" pitchFamily="34" charset="0"/>
                  </a:rPr>
                  <a:t>Wasserpark</a:t>
                </a:r>
                <a:r>
                  <a:rPr lang="en-GB" sz="1200" b="0" dirty="0">
                    <a:latin typeface="Century Gothic" panose="020B0502020202020204" pitchFamily="34" charset="0"/>
                  </a:rPr>
                  <a:t> </a:t>
                </a:r>
                <a:r>
                  <a:rPr lang="en-GB" sz="1200" b="0" dirty="0" err="1">
                    <a:latin typeface="Century Gothic" panose="020B0502020202020204" pitchFamily="34" charset="0"/>
                  </a:rPr>
                  <a:t>besucht</a:t>
                </a:r>
                <a:r>
                  <a:rPr lang="en-GB" sz="1200" b="0" dirty="0">
                    <a:latin typeface="Century Gothic" panose="020B0502020202020204" pitchFamily="34" charset="0"/>
                  </a:rPr>
                  <a:t>. </a:t>
                </a:r>
                <a:r>
                  <a:rPr lang="en-GB" sz="1200" b="0" dirty="0" err="1">
                    <a:latin typeface="Century Gothic" panose="020B0502020202020204" pitchFamily="34" charset="0"/>
                  </a:rPr>
                  <a:t>Heute</a:t>
                </a:r>
                <a:r>
                  <a:rPr lang="en-GB" sz="1200" b="0" dirty="0">
                    <a:latin typeface="Century Gothic" panose="020B0502020202020204" pitchFamily="34" charset="0"/>
                  </a:rPr>
                  <a:t> </a:t>
                </a:r>
                <a:r>
                  <a:rPr lang="en-GB" sz="1200" b="0" dirty="0" err="1">
                    <a:latin typeface="Century Gothic" panose="020B0502020202020204" pitchFamily="34" charset="0"/>
                  </a:rPr>
                  <a:t>Nachmittag</a:t>
                </a:r>
                <a:r>
                  <a:rPr lang="en-GB" sz="1200" b="0" dirty="0">
                    <a:latin typeface="Century Gothic" panose="020B0502020202020204" pitchFamily="34" charset="0"/>
                  </a:rPr>
                  <a:t> </a:t>
                </a:r>
                <a:r>
                  <a:rPr lang="en-GB" sz="1200" b="0" dirty="0" err="1">
                    <a:latin typeface="Century Gothic" panose="020B0502020202020204" pitchFamily="34" charset="0"/>
                  </a:rPr>
                  <a:t>habe</a:t>
                </a:r>
                <a:r>
                  <a:rPr lang="en-GB" sz="1200" b="0" dirty="0">
                    <a:latin typeface="Century Gothic" panose="020B0502020202020204" pitchFamily="34" charset="0"/>
                  </a:rPr>
                  <a:t> ich </a:t>
                </a:r>
                <a:r>
                  <a:rPr lang="en-GB" sz="1200" b="0" dirty="0" err="1">
                    <a:latin typeface="Century Gothic" panose="020B0502020202020204" pitchFamily="34" charset="0"/>
                  </a:rPr>
                  <a:t>eine</a:t>
                </a:r>
                <a:r>
                  <a:rPr lang="en-GB" sz="1200" b="0" dirty="0">
                    <a:latin typeface="Century Gothic" panose="020B0502020202020204" pitchFamily="34" charset="0"/>
                  </a:rPr>
                  <a:t> </a:t>
                </a:r>
                <a:r>
                  <a:rPr lang="en-GB" sz="1200" b="0" dirty="0" err="1">
                    <a:latin typeface="Century Gothic" panose="020B0502020202020204" pitchFamily="34" charset="0"/>
                  </a:rPr>
                  <a:t>Radtour</a:t>
                </a:r>
                <a:r>
                  <a:rPr lang="en-GB" sz="1200" b="0" dirty="0">
                    <a:latin typeface="Century Gothic" panose="020B0502020202020204" pitchFamily="34" charset="0"/>
                  </a:rPr>
                  <a:t> </a:t>
                </a:r>
                <a:r>
                  <a:rPr lang="en-GB" sz="1200" b="0" dirty="0" err="1">
                    <a:latin typeface="Century Gothic" panose="020B0502020202020204" pitchFamily="34" charset="0"/>
                  </a:rPr>
                  <a:t>gemacht</a:t>
                </a:r>
                <a:r>
                  <a:rPr lang="en-GB" sz="1200" b="0" dirty="0">
                    <a:latin typeface="Century Gothic" panose="020B0502020202020204" pitchFamily="34" charset="0"/>
                  </a:rPr>
                  <a:t>. </a:t>
                </a:r>
                <a:r>
                  <a:rPr lang="en-GB" sz="1200" b="0" dirty="0" err="1">
                    <a:latin typeface="Century Gothic" panose="020B0502020202020204" pitchFamily="34" charset="0"/>
                  </a:rPr>
                  <a:t>Nächste</a:t>
                </a:r>
                <a:r>
                  <a:rPr lang="en-GB" sz="1200" b="0" dirty="0">
                    <a:latin typeface="Century Gothic" panose="020B0502020202020204" pitchFamily="34" charset="0"/>
                  </a:rPr>
                  <a:t> </a:t>
                </a:r>
                <a:r>
                  <a:rPr lang="en-GB" sz="1200" b="0" dirty="0" err="1">
                    <a:latin typeface="Century Gothic" panose="020B0502020202020204" pitchFamily="34" charset="0"/>
                  </a:rPr>
                  <a:t>Woche</a:t>
                </a:r>
                <a:r>
                  <a:rPr lang="en-GB" sz="1200" b="0" dirty="0">
                    <a:latin typeface="Century Gothic" panose="020B0502020202020204" pitchFamily="34" charset="0"/>
                  </a:rPr>
                  <a:t> </a:t>
                </a:r>
                <a:r>
                  <a:rPr lang="en-GB" sz="1200" b="0" dirty="0" err="1">
                    <a:latin typeface="Century Gothic" panose="020B0502020202020204" pitchFamily="34" charset="0"/>
                  </a:rPr>
                  <a:t>gehen</a:t>
                </a:r>
                <a:r>
                  <a:rPr lang="en-GB" sz="1200" b="0" dirty="0">
                    <a:latin typeface="Century Gothic" panose="020B0502020202020204" pitchFamily="34" charset="0"/>
                  </a:rPr>
                  <a:t> </a:t>
                </a:r>
                <a:r>
                  <a:rPr lang="en-GB" sz="1200" b="0" dirty="0" err="1">
                    <a:latin typeface="Century Gothic" panose="020B0502020202020204" pitchFamily="34" charset="0"/>
                  </a:rPr>
                  <a:t>wir</a:t>
                </a:r>
                <a:r>
                  <a:rPr lang="en-GB" sz="1200" b="0" dirty="0">
                    <a:latin typeface="Century Gothic" panose="020B0502020202020204" pitchFamily="34" charset="0"/>
                  </a:rPr>
                  <a:t> </a:t>
                </a:r>
                <a:r>
                  <a:rPr lang="en-GB" sz="1200" b="0" dirty="0" err="1">
                    <a:latin typeface="Century Gothic" panose="020B0502020202020204" pitchFamily="34" charset="0"/>
                  </a:rPr>
                  <a:t>jeden</a:t>
                </a:r>
                <a:r>
                  <a:rPr lang="en-GB" sz="1200" b="0" dirty="0">
                    <a:latin typeface="Century Gothic" panose="020B0502020202020204" pitchFamily="34" charset="0"/>
                  </a:rPr>
                  <a:t> Morgen </a:t>
                </a:r>
                <a:r>
                  <a:rPr lang="en-GB" sz="1200" b="0" dirty="0" err="1">
                    <a:latin typeface="Century Gothic" panose="020B0502020202020204" pitchFamily="34" charset="0"/>
                  </a:rPr>
                  <a:t>zum</a:t>
                </a:r>
                <a:r>
                  <a:rPr lang="en-GB" sz="1200" b="0" dirty="0">
                    <a:latin typeface="Century Gothic" panose="020B0502020202020204" pitchFamily="34" charset="0"/>
                  </a:rPr>
                  <a:t> Strand. Ich </a:t>
                </a:r>
                <a:r>
                  <a:rPr lang="en-GB" sz="1200" b="0" dirty="0" err="1">
                    <a:latin typeface="Century Gothic" panose="020B0502020202020204" pitchFamily="34" charset="0"/>
                  </a:rPr>
                  <a:t>finde</a:t>
                </a:r>
                <a:r>
                  <a:rPr lang="en-GB" sz="1200" b="0" dirty="0">
                    <a:latin typeface="Century Gothic" panose="020B0502020202020204" pitchFamily="34" charset="0"/>
                  </a:rPr>
                  <a:t> den Bodensee </a:t>
                </a:r>
                <a:r>
                  <a:rPr lang="en-GB" sz="1200" b="0" dirty="0" err="1">
                    <a:solidFill>
                      <a:srgbClr val="E87D1E"/>
                    </a:solidFill>
                    <a:latin typeface="Century Gothic" panose="020B0502020202020204" pitchFamily="34" charset="0"/>
                  </a:rPr>
                  <a:t>wunderschön</a:t>
                </a:r>
                <a:r>
                  <a:rPr lang="en-GB" sz="1200" b="0" dirty="0">
                    <a:latin typeface="Century Gothic" panose="020B0502020202020204" pitchFamily="34" charset="0"/>
                  </a:rPr>
                  <a:t>! </a:t>
                </a:r>
                <a:endParaRPr lang="en-GB" sz="1200" b="0" kern="1200" baseline="0" dirty="0">
                  <a:solidFill>
                    <a:schemeClr val="tx1"/>
                  </a:solidFill>
                  <a:effectLst/>
                  <a:latin typeface="+mn-lt"/>
                  <a:ea typeface="+mn-ea"/>
                  <a:cs typeface="+mn-cs"/>
                </a:endParaRPr>
              </a:p>
              <a:p>
                <a:endParaRPr lang="en-GB" dirty="0"/>
              </a:p>
            </p:txBody>
          </p:sp>
        </mc:Choice>
        <mc:Fallback>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8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p>
              <a:p>
                <a:r>
                  <a:rPr lang="en-GB" baseline="0" dirty="0"/>
                  <a:t>To practise hearing and reading the recently-introduced grammar, together with vocabulary featured in this week’s new and revisited sets. The Procedure: includes strategic pausing of the audio to help students to connect the spoken and written forms of the language more securely. Eliciting suggested changes to the text consolidates word and grammar knowledge.</a:t>
                </a:r>
                <a:br>
                  <a:rPr lang="en-GB" baseline="0" dirty="0"/>
                </a:br>
                <a:r>
                  <a:rPr lang="en-GB" baseline="0" dirty="0"/>
                  <a:t>Additionally, this task further highlights compound words in German.</a:t>
                </a:r>
              </a:p>
              <a:p>
                <a:endParaRPr lang="en-GB" sz="1200" b="1" kern="1200" baseline="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1</a:t>
                </a:r>
                <a:r>
                  <a:rPr lang="en-GB" sz="1200" b="0" kern="1200" dirty="0">
                    <a:solidFill>
                      <a:schemeClr val="tx1"/>
                    </a:solidFill>
                    <a:effectLst/>
                    <a:latin typeface="+mn-lt"/>
                    <a:ea typeface="+mn-ea"/>
                    <a:cs typeface="+mn-cs"/>
                  </a:rPr>
                  <a:t>. Click on the audio button to play the text. Read and listen</a:t>
                </a:r>
                <a:r>
                  <a:rPr lang="en-GB" sz="1200" b="0" kern="1200" baseline="0" dirty="0">
                    <a:solidFill>
                      <a:schemeClr val="tx1"/>
                    </a:solidFill>
                    <a:effectLst/>
                    <a:latin typeface="+mn-lt"/>
                    <a:ea typeface="+mn-ea"/>
                    <a:cs typeface="+mn-cs"/>
                  </a:rPr>
                  <a:t>.</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br>
                  <a:rPr lang="en-GB" sz="1200" b="0" kern="1200" baseline="0" dirty="0">
                    <a:solidFill>
                      <a:schemeClr val="tx1"/>
                    </a:solidFill>
                    <a:effectLst/>
                    <a:latin typeface="+mn-lt"/>
                    <a:ea typeface="+mn-ea"/>
                    <a:cs typeface="+mn-cs"/>
                  </a:rPr>
                </a:br>
                <a:r>
                  <a:rPr lang="en-GB" sz="1200" b="1" kern="1200" baseline="0" dirty="0">
                    <a:solidFill>
                      <a:schemeClr val="tx1"/>
                    </a:solidFill>
                    <a:effectLst/>
                    <a:latin typeface="+mn-lt"/>
                    <a:ea typeface="+mn-ea"/>
                    <a:cs typeface="+mn-cs"/>
                  </a:rPr>
                  <a:t>2</a:t>
                </a:r>
                <a:r>
                  <a:rPr lang="en-GB" sz="1200" b="0" kern="1200" baseline="0" dirty="0">
                    <a:solidFill>
                      <a:schemeClr val="tx1"/>
                    </a:solidFill>
                    <a:effectLst/>
                    <a:latin typeface="+mn-lt"/>
                    <a:ea typeface="+mn-ea"/>
                    <a:cs typeface="+mn-cs"/>
                  </a:rPr>
                  <a:t>. To support segmentation, when the audio stops, ask students to say:</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 the next word</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ii. the previous word</a:t>
                </a:r>
                <a:br>
                  <a:rPr lang="en-GB" sz="1200" b="0" kern="1200" baseline="0" dirty="0">
                    <a:solidFill>
                      <a:schemeClr val="tx1"/>
                    </a:solidFill>
                    <a:effectLst/>
                    <a:latin typeface="+mn-lt"/>
                    <a:ea typeface="+mn-ea"/>
                    <a:cs typeface="+mn-cs"/>
                  </a:rPr>
                </a:br>
                <a:r>
                  <a:rPr lang="en-GB" sz="1200" b="1" kern="1200" baseline="0" dirty="0">
                    <a:solidFill>
                      <a:schemeClr val="tx1"/>
                    </a:solidFill>
                    <a:effectLst/>
                    <a:latin typeface="+mn-lt"/>
                    <a:ea typeface="+mn-ea"/>
                    <a:cs typeface="+mn-cs"/>
                  </a:rPr>
                  <a:t>3</a:t>
                </a:r>
                <a:r>
                  <a:rPr lang="en-GB" sz="1200" b="0" kern="1200" baseline="0" dirty="0">
                    <a:solidFill>
                      <a:schemeClr val="tx1"/>
                    </a:solidFill>
                    <a:effectLst/>
                    <a:latin typeface="+mn-lt"/>
                    <a:ea typeface="+mn-ea"/>
                    <a:cs typeface="+mn-cs"/>
                  </a:rPr>
                  <a:t>. In addition, to develop understanding, vocabulary and grammar knowledge, pause at key points and ask students to suggest an alternative word that could replace the next word. Useful words to replace in this text would be: </a:t>
                </a:r>
                <a:br>
                  <a:rPr lang="en-GB" sz="1200" b="0" kern="1200" baseline="0" dirty="0">
                    <a:solidFill>
                      <a:schemeClr val="tx1"/>
                    </a:solidFill>
                    <a:effectLst/>
                    <a:latin typeface="+mn-lt"/>
                    <a:ea typeface="+mn-ea"/>
                    <a:cs typeface="+mn-cs"/>
                  </a:rPr>
                </a:b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Ferienhaus</a:t>
                </a:r>
                <a:r>
                  <a:rPr lang="en-GB" sz="1200" b="0" kern="1200" baseline="0" dirty="0">
                    <a:solidFill>
                      <a:schemeClr val="tx1"/>
                    </a:solidFill>
                    <a:effectLst/>
                    <a:latin typeface="+mn-lt"/>
                    <a:ea typeface="+mn-ea"/>
                    <a:cs typeface="+mn-cs"/>
                  </a:rPr>
                  <a:t> (alternative Hotel – does this change the article? No, because Haus and Hotel are both ‘das’)</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ii. </a:t>
                </a:r>
                <a:r>
                  <a:rPr lang="en-GB" sz="1200" b="0" kern="1200" baseline="0" dirty="0" err="1">
                    <a:solidFill>
                      <a:schemeClr val="tx1"/>
                    </a:solidFill>
                    <a:effectLst/>
                    <a:latin typeface="+mn-lt"/>
                    <a:ea typeface="+mn-ea"/>
                    <a:cs typeface="+mn-cs"/>
                  </a:rPr>
                  <a:t>Schreibtisch</a:t>
                </a:r>
                <a:r>
                  <a:rPr lang="en-GB" sz="1200" b="0" kern="1200" baseline="0" dirty="0">
                    <a:solidFill>
                      <a:schemeClr val="tx1"/>
                    </a:solidFill>
                    <a:effectLst/>
                    <a:latin typeface="+mn-lt"/>
                    <a:ea typeface="+mn-ea"/>
                    <a:cs typeface="+mn-cs"/>
                  </a:rPr>
                  <a:t> (nouns of all three genders could be elicited as replacements here, focusing on R2 (</a:t>
                </a:r>
                <a:r>
                  <a:rPr lang="en-GB" sz="1200" b="0" kern="1200" baseline="0" dirty="0" err="1">
                    <a:solidFill>
                      <a:schemeClr val="tx1"/>
                    </a:solidFill>
                    <a:effectLst/>
                    <a:latin typeface="+mn-lt"/>
                    <a:ea typeface="+mn-ea"/>
                    <a:cs typeface="+mn-cs"/>
                  </a:rPr>
                  <a:t>acc</a:t>
                </a:r>
                <a:r>
                  <a:rPr lang="en-GB" sz="1200" b="0" kern="1200" baseline="0" dirty="0">
                    <a:solidFill>
                      <a:schemeClr val="tx1"/>
                    </a:solidFill>
                    <a:effectLst/>
                    <a:latin typeface="+mn-lt"/>
                    <a:ea typeface="+mn-ea"/>
                    <a:cs typeface="+mn-cs"/>
                  </a:rPr>
                  <a:t>) indefinite articles</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iii. </a:t>
                </a:r>
                <a:r>
                  <a:rPr lang="en-GB" sz="1200" b="0" kern="1200" baseline="0" dirty="0" err="1">
                    <a:solidFill>
                      <a:schemeClr val="tx1"/>
                    </a:solidFill>
                    <a:effectLst/>
                    <a:latin typeface="+mn-lt"/>
                    <a:ea typeface="+mn-ea"/>
                    <a:cs typeface="+mn-cs"/>
                  </a:rPr>
                  <a:t>Woche</a:t>
                </a:r>
                <a:r>
                  <a:rPr lang="en-GB" sz="1200" b="0" kern="1200" baseline="0" dirty="0">
                    <a:solidFill>
                      <a:schemeClr val="tx1"/>
                    </a:solidFill>
                    <a:effectLst/>
                    <a:latin typeface="+mn-lt"/>
                    <a:ea typeface="+mn-ea"/>
                    <a:cs typeface="+mn-cs"/>
                  </a:rPr>
                  <a:t> (replacing this word, e.g. with a particular day, or month would require a change to </a:t>
                </a:r>
                <a:r>
                  <a:rPr lang="en-GB" sz="1200" b="0" kern="1200" baseline="0" dirty="0" err="1">
                    <a:solidFill>
                      <a:schemeClr val="tx1"/>
                    </a:solidFill>
                    <a:effectLst/>
                    <a:latin typeface="+mn-lt"/>
                    <a:ea typeface="+mn-ea"/>
                    <a:cs typeface="+mn-cs"/>
                  </a:rPr>
                  <a:t>Letzte</a:t>
                </a:r>
                <a:r>
                  <a:rPr lang="en-GB" sz="1200" b="0" kern="1200" baseline="0" dirty="0">
                    <a:solidFill>
                      <a:schemeClr val="tx1"/>
                    </a:solidFill>
                    <a:effectLst/>
                    <a:latin typeface="+mn-lt"/>
                    <a:ea typeface="+mn-ea"/>
                    <a:cs typeface="+mn-cs"/>
                  </a:rPr>
                  <a:t>, which was practised last week)</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iv. </a:t>
                </a:r>
                <a:r>
                  <a:rPr lang="en-GB" sz="1200" b="0" kern="1200" baseline="0" dirty="0" err="1">
                    <a:solidFill>
                      <a:schemeClr val="tx1"/>
                    </a:solidFill>
                    <a:effectLst/>
                    <a:latin typeface="+mn-lt"/>
                    <a:ea typeface="+mn-ea"/>
                    <a:cs typeface="+mn-cs"/>
                  </a:rPr>
                  <a:t>habe</a:t>
                </a:r>
                <a:r>
                  <a:rPr lang="en-GB" sz="1200" b="0" kern="1200" baseline="0" dirty="0">
                    <a:solidFill>
                      <a:schemeClr val="tx1"/>
                    </a:solidFill>
                    <a:effectLst/>
                    <a:latin typeface="+mn-lt"/>
                    <a:ea typeface="+mn-ea"/>
                    <a:cs typeface="+mn-cs"/>
                  </a:rPr>
                  <a:t> ich (the one straight after </a:t>
                </a:r>
                <a:r>
                  <a:rPr lang="en-GB" sz="1200" b="0" kern="1200" baseline="0" dirty="0" err="1">
                    <a:solidFill>
                      <a:schemeClr val="tx1"/>
                    </a:solidFill>
                    <a:effectLst/>
                    <a:latin typeface="+mn-lt"/>
                    <a:ea typeface="+mn-ea"/>
                    <a:cs typeface="+mn-cs"/>
                  </a:rPr>
                  <a:t>letzte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Woche</a:t>
                </a:r>
                <a:r>
                  <a:rPr lang="en-GB" sz="1200" b="0" kern="1200" baseline="0" dirty="0">
                    <a:solidFill>
                      <a:schemeClr val="tx1"/>
                    </a:solidFill>
                    <a:effectLst/>
                    <a:latin typeface="+mn-lt"/>
                    <a:ea typeface="+mn-ea"/>
                    <a:cs typeface="+mn-cs"/>
                  </a:rPr>
                  <a:t>) – here any past tense activity would word, recycling some verbs from last week or some of the new language</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v. </a:t>
                </a:r>
                <a:r>
                  <a:rPr lang="en-GB" sz="1200" b="0" kern="1200" baseline="0" dirty="0" err="1">
                    <a:solidFill>
                      <a:schemeClr val="tx1"/>
                    </a:solidFill>
                    <a:effectLst/>
                    <a:latin typeface="+mn-lt"/>
                    <a:ea typeface="+mn-ea"/>
                    <a:cs typeface="+mn-cs"/>
                  </a:rPr>
                  <a:t>Wasserpark</a:t>
                </a:r>
                <a:br>
                  <a:rPr lang="en-GB" sz="1200" b="0" kern="1200" baseline="0" dirty="0">
                    <a:solidFill>
                      <a:schemeClr val="tx1"/>
                    </a:solidFill>
                    <a:effectLst/>
                    <a:latin typeface="+mn-lt"/>
                    <a:ea typeface="+mn-ea"/>
                    <a:cs typeface="+mn-cs"/>
                  </a:rPr>
                </a:br>
                <a:r>
                  <a:rPr lang="en-GB" sz="1200" b="1" kern="1200" baseline="0" dirty="0">
                    <a:solidFill>
                      <a:schemeClr val="tx1"/>
                    </a:solidFill>
                    <a:effectLst/>
                    <a:latin typeface="+mn-lt"/>
                    <a:ea typeface="+mn-ea"/>
                    <a:cs typeface="+mn-cs"/>
                  </a:rPr>
                  <a:t>4</a:t>
                </a:r>
                <a:r>
                  <a:rPr lang="en-GB" sz="1200" b="0" kern="1200" baseline="0" dirty="0">
                    <a:solidFill>
                      <a:schemeClr val="tx1"/>
                    </a:solidFill>
                    <a:effectLst/>
                    <a:latin typeface="+mn-lt"/>
                    <a:ea typeface="+mn-ea"/>
                    <a:cs typeface="+mn-cs"/>
                  </a:rPr>
                  <a:t>. Check students’ understanding of the three compound nouns already met (in white bold text). Note: </a:t>
                </a:r>
                <a:r>
                  <a:rPr lang="en-GB" sz="1200" b="0" kern="1200" baseline="0" dirty="0" err="1">
                    <a:solidFill>
                      <a:schemeClr val="tx1"/>
                    </a:solidFill>
                    <a:effectLst/>
                    <a:latin typeface="+mn-lt"/>
                    <a:ea typeface="+mn-ea"/>
                    <a:cs typeface="+mn-cs"/>
                  </a:rPr>
                  <a:t>Schlagzeug</a:t>
                </a:r>
                <a:r>
                  <a:rPr lang="en-GB" sz="1200" b="0" kern="1200" baseline="0" dirty="0">
                    <a:solidFill>
                      <a:schemeClr val="tx1"/>
                    </a:solidFill>
                    <a:effectLst/>
                    <a:latin typeface="+mn-lt"/>
                    <a:ea typeface="+mn-ea"/>
                    <a:cs typeface="+mn-cs"/>
                  </a:rPr>
                  <a:t> and </a:t>
                </a:r>
                <a:r>
                  <a:rPr lang="en-GB" sz="1200" b="0" kern="1200" baseline="0" dirty="0" err="1">
                    <a:solidFill>
                      <a:schemeClr val="tx1"/>
                    </a:solidFill>
                    <a:effectLst/>
                    <a:latin typeface="+mn-lt"/>
                    <a:ea typeface="+mn-ea"/>
                    <a:cs typeface="+mn-cs"/>
                  </a:rPr>
                  <a:t>Fußball</a:t>
                </a:r>
                <a:r>
                  <a:rPr lang="en-GB" sz="1200" b="0" kern="1200" baseline="0" dirty="0">
                    <a:solidFill>
                      <a:schemeClr val="tx1"/>
                    </a:solidFill>
                    <a:effectLst/>
                    <a:latin typeface="+mn-lt"/>
                    <a:ea typeface="+mn-ea"/>
                    <a:cs typeface="+mn-cs"/>
                  </a:rPr>
                  <a:t> have not been explicitly presented as compound nouns but students should know the meanings and might be able to subdivide into two nouns. The noun ‘das </a:t>
                </a:r>
                <a:r>
                  <a:rPr lang="en-GB" sz="1200" b="0" kern="1200" baseline="0" dirty="0" err="1">
                    <a:solidFill>
                      <a:schemeClr val="tx1"/>
                    </a:solidFill>
                    <a:effectLst/>
                    <a:latin typeface="+mn-lt"/>
                    <a:ea typeface="+mn-ea"/>
                    <a:cs typeface="+mn-cs"/>
                  </a:rPr>
                  <a:t>Zeug</a:t>
                </a:r>
                <a:r>
                  <a:rPr lang="en-GB" sz="1200" b="0" kern="1200" baseline="0" dirty="0">
                    <a:solidFill>
                      <a:schemeClr val="tx1"/>
                    </a:solidFill>
                    <a:effectLst/>
                    <a:latin typeface="+mn-lt"/>
                    <a:ea typeface="+mn-ea"/>
                    <a:cs typeface="+mn-cs"/>
                  </a:rPr>
                  <a:t>’ (meaning ‘thing, stuff’) has two other useful compounds: </a:t>
                </a:r>
                <a:r>
                  <a:rPr lang="en-GB" sz="1200" b="0" kern="1200" baseline="0" dirty="0" err="1">
                    <a:solidFill>
                      <a:schemeClr val="tx1"/>
                    </a:solidFill>
                    <a:effectLst/>
                    <a:latin typeface="+mn-lt"/>
                    <a:ea typeface="+mn-ea"/>
                    <a:cs typeface="+mn-cs"/>
                  </a:rPr>
                  <a:t>Fahrzeug</a:t>
                </a:r>
                <a:r>
                  <a:rPr lang="en-GB" sz="1200" b="0" kern="1200" baseline="0" dirty="0">
                    <a:solidFill>
                      <a:schemeClr val="tx1"/>
                    </a:solidFill>
                    <a:effectLst/>
                    <a:latin typeface="+mn-lt"/>
                    <a:ea typeface="+mn-ea"/>
                    <a:cs typeface="+mn-cs"/>
                  </a:rPr>
                  <a:t> (vehicle, literally travel/go thing) and </a:t>
                </a:r>
                <a:r>
                  <a:rPr lang="en-GB" sz="1200" b="0" kern="1200" baseline="0" dirty="0" err="1">
                    <a:solidFill>
                      <a:schemeClr val="tx1"/>
                    </a:solidFill>
                    <a:effectLst/>
                    <a:latin typeface="+mn-lt"/>
                    <a:ea typeface="+mn-ea"/>
                    <a:cs typeface="+mn-cs"/>
                  </a:rPr>
                  <a:t>Spielzeug</a:t>
                </a:r>
                <a:r>
                  <a:rPr lang="en-GB" sz="1200" b="0" kern="1200" baseline="0" dirty="0">
                    <a:solidFill>
                      <a:schemeClr val="tx1"/>
                    </a:solidFill>
                    <a:effectLst/>
                    <a:latin typeface="+mn-lt"/>
                    <a:ea typeface="+mn-ea"/>
                    <a:cs typeface="+mn-cs"/>
                  </a:rPr>
                  <a:t> (toy, literally play thing) that could be mentioned.</a:t>
                </a:r>
              </a:p>
              <a:p>
                <a:r>
                  <a:rPr lang="en-GB" sz="1200" b="1" kern="1200" baseline="0" dirty="0">
                    <a:solidFill>
                      <a:schemeClr val="tx1"/>
                    </a:solidFill>
                    <a:effectLst/>
                    <a:latin typeface="+mn-lt"/>
                    <a:ea typeface="+mn-ea"/>
                    <a:cs typeface="+mn-cs"/>
                  </a:rPr>
                  <a:t>5. </a:t>
                </a:r>
                <a:r>
                  <a:rPr lang="en-GB" sz="1200" b="0" kern="1200" baseline="0" dirty="0">
                    <a:solidFill>
                      <a:schemeClr val="tx1"/>
                    </a:solidFill>
                    <a:effectLst/>
                    <a:latin typeface="+mn-lt"/>
                    <a:ea typeface="+mn-ea"/>
                    <a:cs typeface="+mn-cs"/>
                  </a:rPr>
                  <a:t>Students use their existing vocabulary knowledge to work out the meanings of the five compound nouns in orange text (they have met the component parts previously), and the one compound adjective. </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It’s useful to note that many compounds are formed using a verb stem: </a:t>
                </a:r>
                <a:r>
                  <a:rPr lang="en-GB" sz="1200" b="0" kern="1200" baseline="0" dirty="0" err="1">
                    <a:solidFill>
                      <a:schemeClr val="tx1"/>
                    </a:solidFill>
                    <a:effectLst/>
                    <a:latin typeface="+mn-lt"/>
                    <a:ea typeface="+mn-ea"/>
                    <a:cs typeface="+mn-cs"/>
                  </a:rPr>
                  <a:t>schreib</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steh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schlaf</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schlag</a:t>
                </a:r>
                <a:r>
                  <a:rPr lang="en-GB" sz="1200" b="0" kern="1200" baseline="0" dirty="0">
                    <a:solidFill>
                      <a:schemeClr val="tx1"/>
                    </a:solidFill>
                    <a:effectLst/>
                    <a:latin typeface="+mn-lt"/>
                    <a:ea typeface="+mn-ea"/>
                    <a:cs typeface="+mn-cs"/>
                  </a:rPr>
                  <a:t>-, spiel-, </a:t>
                </a:r>
                <a:r>
                  <a:rPr lang="en-GB" sz="1200" b="0" kern="1200" baseline="0" dirty="0" err="1">
                    <a:solidFill>
                      <a:schemeClr val="tx1"/>
                    </a:solidFill>
                    <a:effectLst/>
                    <a:latin typeface="+mn-lt"/>
                    <a:ea typeface="+mn-ea"/>
                    <a:cs typeface="+mn-cs"/>
                  </a:rPr>
                  <a:t>fahr</a:t>
                </a:r>
                <a:r>
                  <a:rPr lang="en-GB" sz="1200" b="0" kern="1200" baseline="0" dirty="0">
                    <a:solidFill>
                      <a:schemeClr val="tx1"/>
                    </a:solidFill>
                    <a:effectLst/>
                    <a:latin typeface="+mn-lt"/>
                    <a:ea typeface="+mn-ea"/>
                    <a:cs typeface="+mn-cs"/>
                  </a:rPr>
                  <a:t>- etc..</a:t>
                </a:r>
              </a:p>
              <a:p>
                <a:endParaRPr lang="en-GB" sz="1200" b="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Transcript</a:t>
                </a:r>
              </a:p>
              <a:p>
                <a:pPr algn="l"/>
                <a:r>
                  <a:rPr lang="en-GB" sz="1200" b="0" dirty="0">
                    <a:latin typeface="Century Gothic" panose="020B0502020202020204" pitchFamily="34" charset="0"/>
                  </a:rPr>
                  <a:t>Diesen Sommer </a:t>
                </a:r>
                <a:r>
                  <a:rPr lang="en-GB" sz="1200" b="0" dirty="0" err="1">
                    <a:latin typeface="Century Gothic" panose="020B0502020202020204" pitchFamily="34" charset="0"/>
                  </a:rPr>
                  <a:t>mache</a:t>
                </a:r>
                <a:r>
                  <a:rPr lang="en-GB" sz="1200" b="0" dirty="0">
                    <a:latin typeface="Century Gothic" panose="020B0502020202020204" pitchFamily="34" charset="0"/>
                  </a:rPr>
                  <a:t> ich in </a:t>
                </a:r>
                <a:r>
                  <a:rPr lang="en-GB" sz="1200" b="0" dirty="0" err="1">
                    <a:latin typeface="Century Gothic" panose="020B0502020202020204" pitchFamily="34" charset="0"/>
                  </a:rPr>
                  <a:t>Kreuzlingen</a:t>
                </a:r>
                <a:r>
                  <a:rPr lang="en-GB" sz="1200" b="0" dirty="0">
                    <a:latin typeface="Century Gothic" panose="020B0502020202020204" pitchFamily="34" charset="0"/>
                  </a:rPr>
                  <a:t> in der Schweiz </a:t>
                </a:r>
                <a:r>
                  <a:rPr lang="en-GB" sz="1200" b="0" dirty="0" err="1">
                    <a:solidFill>
                      <a:srgbClr val="E87D1E"/>
                    </a:solidFill>
                    <a:latin typeface="Century Gothic" panose="020B0502020202020204" pitchFamily="34" charset="0"/>
                  </a:rPr>
                  <a:t>Sommerurlaub</a:t>
                </a:r>
                <a:r>
                  <a:rPr lang="en-GB" sz="1200" b="0" dirty="0">
                    <a:solidFill>
                      <a:srgbClr val="E87D1E"/>
                    </a:solidFill>
                    <a:latin typeface="Century Gothic" panose="020B0502020202020204" pitchFamily="34" charset="0"/>
                  </a:rPr>
                  <a:t>.</a:t>
                </a:r>
                <a:r>
                  <a:rPr lang="en-GB" sz="1200" b="0" dirty="0">
                    <a:latin typeface="Century Gothic" panose="020B0502020202020204" pitchFamily="34" charset="0"/>
                  </a:rPr>
                  <a:t> Ich mag das Haus </a:t>
                </a:r>
                <a:r>
                  <a:rPr lang="en-GB" sz="1200" b="0" dirty="0" err="1">
                    <a:latin typeface="Century Gothic" panose="020B0502020202020204" pitchFamily="34" charset="0"/>
                  </a:rPr>
                  <a:t>sehr</a:t>
                </a:r>
                <a:r>
                  <a:rPr lang="en-GB" sz="1200" b="0" dirty="0">
                    <a:latin typeface="Century Gothic" panose="020B0502020202020204" pitchFamily="34" charset="0"/>
                  </a:rPr>
                  <a:t>. Ich </a:t>
                </a:r>
                <a:r>
                  <a:rPr lang="en-GB" sz="1200" b="0" dirty="0" err="1">
                    <a:latin typeface="Century Gothic" panose="020B0502020202020204" pitchFamily="34" charset="0"/>
                  </a:rPr>
                  <a:t>habe</a:t>
                </a:r>
                <a:r>
                  <a:rPr lang="en-GB" sz="1200" b="0" dirty="0">
                    <a:latin typeface="Century Gothic" panose="020B0502020202020204" pitchFamily="34" charset="0"/>
                  </a:rPr>
                  <a:t> </a:t>
                </a:r>
                <a:r>
                  <a:rPr lang="en-GB" sz="1200" b="0" dirty="0" err="1">
                    <a:latin typeface="Century Gothic" panose="020B0502020202020204" pitchFamily="34" charset="0"/>
                  </a:rPr>
                  <a:t>bisher</a:t>
                </a:r>
                <a:r>
                  <a:rPr lang="en-GB" sz="1200" b="0" dirty="0">
                    <a:latin typeface="Century Gothic" panose="020B0502020202020204" pitchFamily="34" charset="0"/>
                  </a:rPr>
                  <a:t> </a:t>
                </a:r>
                <a:r>
                  <a:rPr lang="en-GB" sz="1200" b="0" dirty="0" err="1">
                    <a:latin typeface="Century Gothic" panose="020B0502020202020204" pitchFamily="34" charset="0"/>
                  </a:rPr>
                  <a:t>nie</a:t>
                </a:r>
                <a:r>
                  <a:rPr lang="en-GB" sz="1200" b="0" dirty="0">
                    <a:latin typeface="Century Gothic" panose="020B0502020202020204" pitchFamily="34" charset="0"/>
                  </a:rPr>
                  <a:t> in </a:t>
                </a:r>
                <a:r>
                  <a:rPr lang="en-GB" sz="1200" b="0" dirty="0" err="1">
                    <a:latin typeface="Century Gothic" panose="020B0502020202020204" pitchFamily="34" charset="0"/>
                  </a:rPr>
                  <a:t>einem</a:t>
                </a:r>
                <a:r>
                  <a:rPr lang="en-GB" sz="1200" b="0" dirty="0">
                    <a:latin typeface="Century Gothic" panose="020B0502020202020204" pitchFamily="34" charset="0"/>
                  </a:rPr>
                  <a:t> </a:t>
                </a:r>
                <a:r>
                  <a:rPr lang="en-GB" sz="1200" b="0" dirty="0" err="1">
                    <a:solidFill>
                      <a:srgbClr val="E87D1E"/>
                    </a:solidFill>
                    <a:latin typeface="Century Gothic" panose="020B0502020202020204" pitchFamily="34" charset="0"/>
                  </a:rPr>
                  <a:t>Ferienhaus</a:t>
                </a:r>
                <a:r>
                  <a:rPr lang="en-GB" sz="1200" b="0" dirty="0">
                    <a:latin typeface="Century Gothic" panose="020B0502020202020204" pitchFamily="34" charset="0"/>
                  </a:rPr>
                  <a:t> </a:t>
                </a:r>
                <a:r>
                  <a:rPr lang="en-GB" sz="1200" b="0" dirty="0" err="1">
                    <a:latin typeface="Century Gothic" panose="020B0502020202020204" pitchFamily="34" charset="0"/>
                  </a:rPr>
                  <a:t>gewohnt</a:t>
                </a:r>
                <a:r>
                  <a:rPr lang="en-GB" sz="1200" b="0" dirty="0">
                    <a:latin typeface="Century Gothic" panose="020B0502020202020204" pitchFamily="34" charset="0"/>
                  </a:rPr>
                  <a:t>! Mein </a:t>
                </a:r>
                <a:r>
                  <a:rPr lang="en-GB" sz="1200" b="0" dirty="0" err="1">
                    <a:solidFill>
                      <a:srgbClr val="E87D1E"/>
                    </a:solidFill>
                    <a:latin typeface="Century Gothic" panose="020B0502020202020204" pitchFamily="34" charset="0"/>
                  </a:rPr>
                  <a:t>Schlafzimmer</a:t>
                </a:r>
                <a:r>
                  <a:rPr lang="en-GB" sz="1200" b="0" dirty="0">
                    <a:latin typeface="Century Gothic" panose="020B0502020202020204" pitchFamily="34" charset="0"/>
                  </a:rPr>
                  <a:t> hat </a:t>
                </a:r>
                <a:r>
                  <a:rPr lang="en-GB" sz="1200" b="0" dirty="0" err="1">
                    <a:latin typeface="Century Gothic" panose="020B0502020202020204" pitchFamily="34" charset="0"/>
                  </a:rPr>
                  <a:t>einen</a:t>
                </a:r>
                <a:r>
                  <a:rPr lang="en-GB" sz="1200" b="0" dirty="0">
                    <a:latin typeface="Century Gothic" panose="020B0502020202020204" pitchFamily="34" charset="0"/>
                  </a:rPr>
                  <a:t> </a:t>
                </a:r>
                <a:r>
                  <a:rPr lang="en-GB" sz="1200" b="0" dirty="0" err="1">
                    <a:solidFill>
                      <a:srgbClr val="E87D1E"/>
                    </a:solidFill>
                    <a:latin typeface="Century Gothic" panose="020B0502020202020204" pitchFamily="34" charset="0"/>
                  </a:rPr>
                  <a:t>Schreibtisch</a:t>
                </a:r>
                <a:r>
                  <a:rPr lang="en-GB" sz="1200" b="0" dirty="0">
                    <a:latin typeface="Century Gothic" panose="020B0502020202020204" pitchFamily="34" charset="0"/>
                  </a:rPr>
                  <a:t>, </a:t>
                </a:r>
                <a:r>
                  <a:rPr lang="en-GB" sz="1200" b="0" dirty="0" err="1">
                    <a:latin typeface="Century Gothic" panose="020B0502020202020204" pitchFamily="34" charset="0"/>
                  </a:rPr>
                  <a:t>eine</a:t>
                </a:r>
                <a:r>
                  <a:rPr lang="en-GB" sz="1200" b="0" dirty="0">
                    <a:latin typeface="Century Gothic" panose="020B0502020202020204" pitchFamily="34" charset="0"/>
                  </a:rPr>
                  <a:t> </a:t>
                </a:r>
                <a:r>
                  <a:rPr lang="en-GB" sz="1200" b="0" dirty="0" err="1">
                    <a:solidFill>
                      <a:srgbClr val="E87D1E"/>
                    </a:solidFill>
                    <a:latin typeface="Century Gothic" panose="020B0502020202020204" pitchFamily="34" charset="0"/>
                  </a:rPr>
                  <a:t>Stehlampe</a:t>
                </a:r>
                <a:r>
                  <a:rPr lang="en-GB" sz="1200" b="0" dirty="0">
                    <a:solidFill>
                      <a:srgbClr val="E87D1E"/>
                    </a:solidFill>
                    <a:latin typeface="Century Gothic" panose="020B0502020202020204" pitchFamily="34" charset="0"/>
                  </a:rPr>
                  <a:t> </a:t>
                </a:r>
                <a:r>
                  <a:rPr lang="en-GB" sz="1200" b="0" dirty="0">
                    <a:latin typeface="Century Gothic" panose="020B0502020202020204" pitchFamily="34" charset="0"/>
                  </a:rPr>
                  <a:t>und... </a:t>
                </a:r>
                <a:r>
                  <a:rPr lang="en-GB" sz="1200" b="0" dirty="0" err="1">
                    <a:latin typeface="Century Gothic" panose="020B0502020202020204" pitchFamily="34" charset="0"/>
                  </a:rPr>
                  <a:t>ein</a:t>
                </a:r>
                <a:r>
                  <a:rPr lang="en-GB" sz="1200" b="0" dirty="0">
                    <a:latin typeface="Century Gothic" panose="020B0502020202020204" pitchFamily="34" charset="0"/>
                  </a:rPr>
                  <a:t> </a:t>
                </a:r>
                <a:r>
                  <a:rPr lang="en-GB" sz="1200" b="0" dirty="0" err="1">
                    <a:latin typeface="Century Gothic" panose="020B0502020202020204" pitchFamily="34" charset="0"/>
                  </a:rPr>
                  <a:t>Schlagzeug</a:t>
                </a:r>
                <a:r>
                  <a:rPr lang="en-GB" sz="1200" b="0" dirty="0">
                    <a:latin typeface="Century Gothic" panose="020B0502020202020204" pitchFamily="34" charset="0"/>
                  </a:rPr>
                  <a:t>! </a:t>
                </a:r>
                <a:r>
                  <a:rPr lang="en-GB" sz="1200" b="0" dirty="0" err="1">
                    <a:latin typeface="Century Gothic" panose="020B0502020202020204" pitchFamily="34" charset="0"/>
                  </a:rPr>
                  <a:t>Letzte</a:t>
                </a:r>
                <a:r>
                  <a:rPr lang="en-GB" sz="1200" b="0" dirty="0">
                    <a:latin typeface="Century Gothic" panose="020B0502020202020204" pitchFamily="34" charset="0"/>
                  </a:rPr>
                  <a:t> </a:t>
                </a:r>
                <a:r>
                  <a:rPr lang="en-GB" sz="1200" b="0" dirty="0" err="1">
                    <a:latin typeface="Century Gothic" panose="020B0502020202020204" pitchFamily="34" charset="0"/>
                  </a:rPr>
                  <a:t>Woche</a:t>
                </a:r>
                <a:r>
                  <a:rPr lang="en-GB" sz="1200" b="0" dirty="0">
                    <a:latin typeface="Century Gothic" panose="020B0502020202020204" pitchFamily="34" charset="0"/>
                  </a:rPr>
                  <a:t> </a:t>
                </a:r>
                <a:r>
                  <a:rPr lang="en-GB" sz="1200" b="0" dirty="0" err="1">
                    <a:latin typeface="Century Gothic" panose="020B0502020202020204" pitchFamily="34" charset="0"/>
                  </a:rPr>
                  <a:t>habe</a:t>
                </a:r>
                <a:r>
                  <a:rPr lang="en-GB" sz="1200" b="0" dirty="0">
                    <a:latin typeface="Century Gothic" panose="020B0502020202020204" pitchFamily="34" charset="0"/>
                  </a:rPr>
                  <a:t> ich </a:t>
                </a:r>
                <a:r>
                  <a:rPr lang="en-GB" sz="1200" b="0" dirty="0" err="1">
                    <a:latin typeface="Century Gothic" panose="020B0502020202020204" pitchFamily="34" charset="0"/>
                  </a:rPr>
                  <a:t>jeden</a:t>
                </a:r>
                <a:r>
                  <a:rPr lang="en-GB" sz="1200" b="0" dirty="0">
                    <a:latin typeface="Century Gothic" panose="020B0502020202020204" pitchFamily="34" charset="0"/>
                  </a:rPr>
                  <a:t> Tag den Bodensee </a:t>
                </a:r>
                <a:r>
                  <a:rPr lang="en-GB" sz="1200" b="0" dirty="0" err="1">
                    <a:latin typeface="Century Gothic" panose="020B0502020202020204" pitchFamily="34" charset="0"/>
                  </a:rPr>
                  <a:t>besucht</a:t>
                </a:r>
                <a:r>
                  <a:rPr lang="en-GB" sz="1200" b="0" dirty="0">
                    <a:latin typeface="Century Gothic" panose="020B0502020202020204" pitchFamily="34" charset="0"/>
                  </a:rPr>
                  <a:t> und </a:t>
                </a:r>
                <a:r>
                  <a:rPr lang="en-GB" sz="1200" b="0" dirty="0" err="1">
                    <a:latin typeface="Century Gothic" panose="020B0502020202020204" pitchFamily="34" charset="0"/>
                  </a:rPr>
                  <a:t>danach</a:t>
                </a:r>
                <a:r>
                  <a:rPr lang="en-GB" sz="1200" b="0" dirty="0">
                    <a:latin typeface="Century Gothic" panose="020B0502020202020204" pitchFamily="34" charset="0"/>
                  </a:rPr>
                  <a:t> Fu</a:t>
                </a:r>
                <a:r>
                  <a:rPr lang="en-GB" sz="1200" b="0" i="0">
                    <a:latin typeface="Cambria Math" panose="02040503050406030204" pitchFamily="18" charset="0"/>
                  </a:rPr>
                  <a:t>ß</a:t>
                </a:r>
                <a:r>
                  <a:rPr lang="en-GB" sz="1200" b="0" dirty="0">
                    <a:latin typeface="Century Gothic" panose="020B0502020202020204" pitchFamily="34" charset="0"/>
                  </a:rPr>
                  <a:t>ball </a:t>
                </a:r>
                <a:r>
                  <a:rPr lang="en-GB" sz="1200" b="0" dirty="0" err="1">
                    <a:latin typeface="Century Gothic" panose="020B0502020202020204" pitchFamily="34" charset="0"/>
                  </a:rPr>
                  <a:t>gespielt</a:t>
                </a:r>
                <a:r>
                  <a:rPr lang="en-GB" sz="1200" b="0" dirty="0">
                    <a:latin typeface="Century Gothic" panose="020B0502020202020204" pitchFamily="34" charset="0"/>
                  </a:rPr>
                  <a:t>. Ich </a:t>
                </a:r>
                <a:r>
                  <a:rPr lang="en-GB" sz="1200" b="0" dirty="0" err="1">
                    <a:latin typeface="Century Gothic" panose="020B0502020202020204" pitchFamily="34" charset="0"/>
                  </a:rPr>
                  <a:t>habe</a:t>
                </a:r>
                <a:r>
                  <a:rPr lang="en-GB" sz="1200" b="0" dirty="0">
                    <a:latin typeface="Century Gothic" panose="020B0502020202020204" pitchFamily="34" charset="0"/>
                  </a:rPr>
                  <a:t> </a:t>
                </a:r>
                <a:r>
                  <a:rPr lang="en-GB" sz="1200" b="0" dirty="0" err="1">
                    <a:latin typeface="Century Gothic" panose="020B0502020202020204" pitchFamily="34" charset="0"/>
                  </a:rPr>
                  <a:t>auch</a:t>
                </a:r>
                <a:r>
                  <a:rPr lang="en-GB" sz="1200" b="0" dirty="0">
                    <a:latin typeface="Century Gothic" panose="020B0502020202020204" pitchFamily="34" charset="0"/>
                  </a:rPr>
                  <a:t> </a:t>
                </a:r>
                <a:r>
                  <a:rPr lang="en-GB" sz="1200" b="0" dirty="0" err="1">
                    <a:latin typeface="Century Gothic" panose="020B0502020202020204" pitchFamily="34" charset="0"/>
                  </a:rPr>
                  <a:t>schon</a:t>
                </a:r>
                <a:r>
                  <a:rPr lang="en-GB" sz="1200" b="0" dirty="0">
                    <a:latin typeface="Century Gothic" panose="020B0502020202020204" pitchFamily="34" charset="0"/>
                  </a:rPr>
                  <a:t> </a:t>
                </a:r>
                <a:r>
                  <a:rPr lang="en-GB" sz="1200" b="0" dirty="0" err="1">
                    <a:latin typeface="Century Gothic" panose="020B0502020202020204" pitchFamily="34" charset="0"/>
                  </a:rPr>
                  <a:t>einen</a:t>
                </a:r>
                <a:r>
                  <a:rPr lang="en-GB" sz="1200" b="0" dirty="0">
                    <a:latin typeface="Century Gothic" panose="020B0502020202020204" pitchFamily="34" charset="0"/>
                  </a:rPr>
                  <a:t> </a:t>
                </a:r>
                <a:r>
                  <a:rPr lang="en-GB" sz="1200" b="0" dirty="0" err="1">
                    <a:latin typeface="Century Gothic" panose="020B0502020202020204" pitchFamily="34" charset="0"/>
                  </a:rPr>
                  <a:t>Wasserpark</a:t>
                </a:r>
                <a:r>
                  <a:rPr lang="en-GB" sz="1200" b="0" dirty="0">
                    <a:latin typeface="Century Gothic" panose="020B0502020202020204" pitchFamily="34" charset="0"/>
                  </a:rPr>
                  <a:t> </a:t>
                </a:r>
                <a:r>
                  <a:rPr lang="en-GB" sz="1200" b="0" dirty="0" err="1">
                    <a:latin typeface="Century Gothic" panose="020B0502020202020204" pitchFamily="34" charset="0"/>
                  </a:rPr>
                  <a:t>besucht</a:t>
                </a:r>
                <a:r>
                  <a:rPr lang="en-GB" sz="1200" b="0" dirty="0">
                    <a:latin typeface="Century Gothic" panose="020B0502020202020204" pitchFamily="34" charset="0"/>
                  </a:rPr>
                  <a:t>. </a:t>
                </a:r>
                <a:r>
                  <a:rPr lang="en-GB" sz="1200" b="0" dirty="0" err="1">
                    <a:latin typeface="Century Gothic" panose="020B0502020202020204" pitchFamily="34" charset="0"/>
                  </a:rPr>
                  <a:t>Heute</a:t>
                </a:r>
                <a:r>
                  <a:rPr lang="en-GB" sz="1200" b="0" dirty="0">
                    <a:latin typeface="Century Gothic" panose="020B0502020202020204" pitchFamily="34" charset="0"/>
                  </a:rPr>
                  <a:t> </a:t>
                </a:r>
                <a:r>
                  <a:rPr lang="en-GB" sz="1200" b="0" dirty="0" err="1">
                    <a:latin typeface="Century Gothic" panose="020B0502020202020204" pitchFamily="34" charset="0"/>
                  </a:rPr>
                  <a:t>Nachmittag</a:t>
                </a:r>
                <a:r>
                  <a:rPr lang="en-GB" sz="1200" b="0" dirty="0">
                    <a:latin typeface="Century Gothic" panose="020B0502020202020204" pitchFamily="34" charset="0"/>
                  </a:rPr>
                  <a:t> </a:t>
                </a:r>
                <a:r>
                  <a:rPr lang="en-GB" sz="1200" b="0" dirty="0" err="1">
                    <a:latin typeface="Century Gothic" panose="020B0502020202020204" pitchFamily="34" charset="0"/>
                  </a:rPr>
                  <a:t>habe</a:t>
                </a:r>
                <a:r>
                  <a:rPr lang="en-GB" sz="1200" b="0" dirty="0">
                    <a:latin typeface="Century Gothic" panose="020B0502020202020204" pitchFamily="34" charset="0"/>
                  </a:rPr>
                  <a:t> ich </a:t>
                </a:r>
                <a:r>
                  <a:rPr lang="en-GB" sz="1200" b="0" dirty="0" err="1">
                    <a:latin typeface="Century Gothic" panose="020B0502020202020204" pitchFamily="34" charset="0"/>
                  </a:rPr>
                  <a:t>eine</a:t>
                </a:r>
                <a:r>
                  <a:rPr lang="en-GB" sz="1200" b="0" dirty="0">
                    <a:latin typeface="Century Gothic" panose="020B0502020202020204" pitchFamily="34" charset="0"/>
                  </a:rPr>
                  <a:t> </a:t>
                </a:r>
                <a:r>
                  <a:rPr lang="en-GB" sz="1200" b="0" dirty="0" err="1">
                    <a:latin typeface="Century Gothic" panose="020B0502020202020204" pitchFamily="34" charset="0"/>
                  </a:rPr>
                  <a:t>Radtour</a:t>
                </a:r>
                <a:r>
                  <a:rPr lang="en-GB" sz="1200" b="0" dirty="0">
                    <a:latin typeface="Century Gothic" panose="020B0502020202020204" pitchFamily="34" charset="0"/>
                  </a:rPr>
                  <a:t> </a:t>
                </a:r>
                <a:r>
                  <a:rPr lang="en-GB" sz="1200" b="0" dirty="0" err="1">
                    <a:latin typeface="Century Gothic" panose="020B0502020202020204" pitchFamily="34" charset="0"/>
                  </a:rPr>
                  <a:t>gemacht</a:t>
                </a:r>
                <a:r>
                  <a:rPr lang="en-GB" sz="1200" b="0" dirty="0">
                    <a:latin typeface="Century Gothic" panose="020B0502020202020204" pitchFamily="34" charset="0"/>
                  </a:rPr>
                  <a:t>. </a:t>
                </a:r>
                <a:r>
                  <a:rPr lang="en-GB" sz="1200" b="0" dirty="0" err="1">
                    <a:latin typeface="Century Gothic" panose="020B0502020202020204" pitchFamily="34" charset="0"/>
                  </a:rPr>
                  <a:t>Nächste</a:t>
                </a:r>
                <a:r>
                  <a:rPr lang="en-GB" sz="1200" b="0" dirty="0">
                    <a:latin typeface="Century Gothic" panose="020B0502020202020204" pitchFamily="34" charset="0"/>
                  </a:rPr>
                  <a:t> </a:t>
                </a:r>
                <a:r>
                  <a:rPr lang="en-GB" sz="1200" b="0" dirty="0" err="1">
                    <a:latin typeface="Century Gothic" panose="020B0502020202020204" pitchFamily="34" charset="0"/>
                  </a:rPr>
                  <a:t>Woche</a:t>
                </a:r>
                <a:r>
                  <a:rPr lang="en-GB" sz="1200" b="0" dirty="0">
                    <a:latin typeface="Century Gothic" panose="020B0502020202020204" pitchFamily="34" charset="0"/>
                  </a:rPr>
                  <a:t> </a:t>
                </a:r>
                <a:r>
                  <a:rPr lang="en-GB" sz="1200" b="0" dirty="0" err="1">
                    <a:latin typeface="Century Gothic" panose="020B0502020202020204" pitchFamily="34" charset="0"/>
                  </a:rPr>
                  <a:t>gehen</a:t>
                </a:r>
                <a:r>
                  <a:rPr lang="en-GB" sz="1200" b="0" dirty="0">
                    <a:latin typeface="Century Gothic" panose="020B0502020202020204" pitchFamily="34" charset="0"/>
                  </a:rPr>
                  <a:t> </a:t>
                </a:r>
                <a:r>
                  <a:rPr lang="en-GB" sz="1200" b="0" dirty="0" err="1">
                    <a:latin typeface="Century Gothic" panose="020B0502020202020204" pitchFamily="34" charset="0"/>
                  </a:rPr>
                  <a:t>wir</a:t>
                </a:r>
                <a:r>
                  <a:rPr lang="en-GB" sz="1200" b="0" dirty="0">
                    <a:latin typeface="Century Gothic" panose="020B0502020202020204" pitchFamily="34" charset="0"/>
                  </a:rPr>
                  <a:t> </a:t>
                </a:r>
                <a:r>
                  <a:rPr lang="en-GB" sz="1200" b="0" dirty="0" err="1">
                    <a:latin typeface="Century Gothic" panose="020B0502020202020204" pitchFamily="34" charset="0"/>
                  </a:rPr>
                  <a:t>jeden</a:t>
                </a:r>
                <a:r>
                  <a:rPr lang="en-GB" sz="1200" b="0" dirty="0">
                    <a:latin typeface="Century Gothic" panose="020B0502020202020204" pitchFamily="34" charset="0"/>
                  </a:rPr>
                  <a:t> Morgen </a:t>
                </a:r>
                <a:r>
                  <a:rPr lang="en-GB" sz="1200" b="0" dirty="0" err="1">
                    <a:latin typeface="Century Gothic" panose="020B0502020202020204" pitchFamily="34" charset="0"/>
                  </a:rPr>
                  <a:t>zum</a:t>
                </a:r>
                <a:r>
                  <a:rPr lang="en-GB" sz="1200" b="0" dirty="0">
                    <a:latin typeface="Century Gothic" panose="020B0502020202020204" pitchFamily="34" charset="0"/>
                  </a:rPr>
                  <a:t> Strand. Ich </a:t>
                </a:r>
                <a:r>
                  <a:rPr lang="en-GB" sz="1200" b="0" dirty="0" err="1">
                    <a:latin typeface="Century Gothic" panose="020B0502020202020204" pitchFamily="34" charset="0"/>
                  </a:rPr>
                  <a:t>finde</a:t>
                </a:r>
                <a:r>
                  <a:rPr lang="en-GB" sz="1200" b="0" dirty="0">
                    <a:latin typeface="Century Gothic" panose="020B0502020202020204" pitchFamily="34" charset="0"/>
                  </a:rPr>
                  <a:t> den Bodensee </a:t>
                </a:r>
                <a:r>
                  <a:rPr lang="en-GB" sz="1200" b="0" dirty="0" err="1">
                    <a:solidFill>
                      <a:srgbClr val="E87D1E"/>
                    </a:solidFill>
                    <a:latin typeface="Century Gothic" panose="020B0502020202020204" pitchFamily="34" charset="0"/>
                  </a:rPr>
                  <a:t>wunderschön</a:t>
                </a:r>
                <a:r>
                  <a:rPr lang="en-GB" sz="1200" b="0" dirty="0">
                    <a:latin typeface="Century Gothic" panose="020B0502020202020204" pitchFamily="34" charset="0"/>
                  </a:rPr>
                  <a:t>! </a:t>
                </a:r>
                <a:endParaRPr lang="en-GB" sz="1200" b="0" kern="1200" baseline="0" dirty="0">
                  <a:solidFill>
                    <a:schemeClr val="tx1"/>
                  </a:solidFill>
                  <a:effectLst/>
                  <a:latin typeface="+mn-lt"/>
                  <a:ea typeface="+mn-ea"/>
                  <a:cs typeface="+mn-cs"/>
                </a:endParaRPr>
              </a:p>
              <a:p>
                <a:endParaRPr lang="en-GB" dirty="0"/>
              </a:p>
            </p:txBody>
          </p:sp>
        </mc:Fallback>
      </mc:AlternateContent>
      <p:sp>
        <p:nvSpPr>
          <p:cNvPr id="4" name="Slide Number Placeholder 3"/>
          <p:cNvSpPr>
            <a:spLocks noGrp="1"/>
          </p:cNvSpPr>
          <p:nvPr>
            <p:ph type="sldNum" sz="quarter" idx="5"/>
          </p:nvPr>
        </p:nvSpPr>
        <p:spPr/>
        <p:txBody>
          <a:bodyPr/>
          <a:lstStyle/>
          <a:p>
            <a:fld id="{B903295D-32A4-499B-A119-D9B551D3C0C4}" type="slidenum">
              <a:rPr lang="en-GB" smtClean="0"/>
              <a:t>11</a:t>
            </a:fld>
            <a:endParaRPr lang="en-GB"/>
          </a:p>
        </p:txBody>
      </p:sp>
    </p:spTree>
    <p:extLst>
      <p:ext uri="{BB962C8B-B14F-4D97-AF65-F5344CB8AC3E}">
        <p14:creationId xmlns:p14="http://schemas.microsoft.com/office/powerpoint/2010/main" val="1368384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3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To connect the four perfect tense sentences with their correct meaning in English.</a:t>
            </a:r>
            <a:br>
              <a:rPr lang="en-GB" sz="1200" b="0" kern="1200" dirty="0">
                <a:solidFill>
                  <a:schemeClr val="tx1"/>
                </a:solidFill>
                <a:effectLst/>
                <a:latin typeface="+mn-lt"/>
                <a:ea typeface="+mn-ea"/>
                <a:cs typeface="+mn-cs"/>
              </a:rPr>
            </a:b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Procedure:</a:t>
            </a:r>
            <a:r>
              <a:rPr lang="en-GB" sz="120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1. Remind that there are two ways to translate the perfect tense in German.</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2. Translate the sentences (individually or in pairs)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3. Use the next slide to correct the sentences.</a:t>
            </a:r>
            <a:endParaRPr lang="en-GB"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B903295D-32A4-499B-A119-D9B551D3C0C4}" type="slidenum">
              <a:rPr lang="en-GB" smtClean="0"/>
              <a:t>12</a:t>
            </a:fld>
            <a:endParaRPr lang="en-GB"/>
          </a:p>
        </p:txBody>
      </p:sp>
    </p:spTree>
    <p:extLst>
      <p:ext uri="{BB962C8B-B14F-4D97-AF65-F5344CB8AC3E}">
        <p14:creationId xmlns:p14="http://schemas.microsoft.com/office/powerpoint/2010/main" val="2561976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Reading [ANSWERS]</a:t>
            </a:r>
          </a:p>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2 minutes</a:t>
            </a:r>
          </a:p>
          <a:p>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Note: </a:t>
            </a:r>
            <a:r>
              <a:rPr lang="en-GB" sz="1200" b="0" kern="1200" dirty="0">
                <a:solidFill>
                  <a:schemeClr val="tx1"/>
                </a:solidFill>
                <a:effectLst/>
                <a:latin typeface="+mn-lt"/>
                <a:ea typeface="+mn-ea"/>
                <a:cs typeface="+mn-cs"/>
              </a:rPr>
              <a:t>Elicit the key trigger words (for specified  / unspecified time) that determine which tense to use in English (specified = simple past, unspecified = present perfect).</a:t>
            </a:r>
          </a:p>
          <a:p>
            <a:endParaRPr lang="en-GB" dirty="0"/>
          </a:p>
        </p:txBody>
      </p:sp>
      <p:sp>
        <p:nvSpPr>
          <p:cNvPr id="4" name="Slide Number Placeholder 3"/>
          <p:cNvSpPr>
            <a:spLocks noGrp="1"/>
          </p:cNvSpPr>
          <p:nvPr>
            <p:ph type="sldNum" sz="quarter" idx="5"/>
          </p:nvPr>
        </p:nvSpPr>
        <p:spPr/>
        <p:txBody>
          <a:bodyPr/>
          <a:lstStyle/>
          <a:p>
            <a:fld id="{B903295D-32A4-499B-A119-D9B551D3C0C4}" type="slidenum">
              <a:rPr lang="en-GB" smtClean="0"/>
              <a:t>13</a:t>
            </a:fld>
            <a:endParaRPr lang="en-GB"/>
          </a:p>
        </p:txBody>
      </p:sp>
    </p:spTree>
    <p:extLst>
      <p:ext uri="{BB962C8B-B14F-4D97-AF65-F5344CB8AC3E}">
        <p14:creationId xmlns:p14="http://schemas.microsoft.com/office/powerpoint/2010/main" val="2443720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minute</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r</a:t>
            </a:r>
            <a:r>
              <a:rPr lang="en-GB" sz="1200" b="0" i="0" baseline="0" dirty="0">
                <a:solidFill>
                  <a:srgbClr val="5B9BD5">
                    <a:lumMod val="50000"/>
                  </a:srgbClr>
                </a:solidFill>
                <a:latin typeface="Century Gothic" panose="020B0502020202020204" pitchFamily="34" charset="0"/>
              </a:rPr>
              <a:t>ecap the use and formation of the perfect tense, which was introduced the previous week. </a:t>
            </a:r>
            <a:br>
              <a:rPr lang="en-GB" sz="1200" b="0" i="0" baseline="0" dirty="0">
                <a:solidFill>
                  <a:srgbClr val="5B9BD5">
                    <a:lumMod val="50000"/>
                  </a:srgbClr>
                </a:solidFill>
                <a:latin typeface="Century Gothic" panose="020B0502020202020204" pitchFamily="34" charset="0"/>
              </a:rPr>
            </a:b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a:t>
            </a:r>
          </a:p>
          <a:p>
            <a:r>
              <a:rPr lang="en-GB" sz="1200" b="0" kern="1200" baseline="0" dirty="0">
                <a:solidFill>
                  <a:schemeClr val="tx1"/>
                </a:solidFill>
                <a:effectLst/>
                <a:latin typeface="+mn-lt"/>
                <a:ea typeface="+mn-ea"/>
                <a:cs typeface="+mn-cs"/>
              </a:rPr>
              <a:t>2. Check students’ understanding at all stages.</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3. Elicit any further examples of the perfect tense with weak verbs that students recall.</a:t>
            </a:r>
          </a:p>
          <a:p>
            <a:endParaRPr lang="en-GB" dirty="0"/>
          </a:p>
        </p:txBody>
      </p:sp>
      <p:sp>
        <p:nvSpPr>
          <p:cNvPr id="4" name="Slide Number Placeholder 3"/>
          <p:cNvSpPr>
            <a:spLocks noGrp="1"/>
          </p:cNvSpPr>
          <p:nvPr>
            <p:ph type="sldNum" sz="quarter" idx="5"/>
          </p:nvPr>
        </p:nvSpPr>
        <p:spPr/>
        <p:txBody>
          <a:bodyPr/>
          <a:lstStyle/>
          <a:p>
            <a:fld id="{B903295D-32A4-499B-A119-D9B551D3C0C4}" type="slidenum">
              <a:rPr lang="en-GB" smtClean="0"/>
              <a:t>14</a:t>
            </a:fld>
            <a:endParaRPr lang="en-GB"/>
          </a:p>
        </p:txBody>
      </p:sp>
    </p:spTree>
    <p:extLst>
      <p:ext uri="{BB962C8B-B14F-4D97-AF65-F5344CB8AC3E}">
        <p14:creationId xmlns:p14="http://schemas.microsoft.com/office/powerpoint/2010/main" val="1963980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3</a:t>
            </a:r>
            <a:r>
              <a:rPr lang="en-GB" sz="1200" kern="1200" dirty="0">
                <a:solidFill>
                  <a:schemeClr val="tx1"/>
                </a:solidFill>
                <a:effectLst/>
                <a:latin typeface="+mn-lt"/>
                <a:ea typeface="+mn-ea"/>
                <a:cs typeface="+mn-cs"/>
              </a:rPr>
              <a:t>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i="0" dirty="0"/>
              <a:t>to s</a:t>
            </a:r>
            <a:r>
              <a:rPr lang="en-GB" sz="1200" b="0" i="0" baseline="0" dirty="0">
                <a:solidFill>
                  <a:srgbClr val="5B9BD5">
                    <a:lumMod val="50000"/>
                  </a:srgbClr>
                </a:solidFill>
                <a:latin typeface="Century Gothic" panose="020B0502020202020204" pitchFamily="34" charset="0"/>
              </a:rPr>
              <a:t>how the past participles of strong verbs differ from the regular pattern with weak verbs.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r>
              <a:rPr lang="en-GB" sz="120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 English meanings, particularly the simple past, can be elicited to prompt engagement and thinking at every stage.</a:t>
            </a:r>
          </a:p>
          <a:p>
            <a:r>
              <a:rPr lang="en-GB" sz="1200" b="0" kern="1200" baseline="0" dirty="0">
                <a:solidFill>
                  <a:schemeClr val="tx1"/>
                </a:solidFill>
                <a:effectLst/>
                <a:latin typeface="+mn-lt"/>
                <a:ea typeface="+mn-ea"/>
                <a:cs typeface="+mn-cs"/>
              </a:rPr>
              <a:t>2. Check students’ understanding at all stages.</a:t>
            </a:r>
          </a:p>
          <a:p>
            <a:endParaRPr lang="en-GB" dirty="0"/>
          </a:p>
        </p:txBody>
      </p:sp>
      <p:sp>
        <p:nvSpPr>
          <p:cNvPr id="4" name="Slide Number Placeholder 3"/>
          <p:cNvSpPr>
            <a:spLocks noGrp="1"/>
          </p:cNvSpPr>
          <p:nvPr>
            <p:ph type="sldNum" sz="quarter" idx="5"/>
          </p:nvPr>
        </p:nvSpPr>
        <p:spPr/>
        <p:txBody>
          <a:bodyPr/>
          <a:lstStyle/>
          <a:p>
            <a:fld id="{B903295D-32A4-499B-A119-D9B551D3C0C4}" type="slidenum">
              <a:rPr lang="en-GB" smtClean="0"/>
              <a:t>15</a:t>
            </a:fld>
            <a:endParaRPr lang="en-GB"/>
          </a:p>
        </p:txBody>
      </p:sp>
    </p:spTree>
    <p:extLst>
      <p:ext uri="{BB962C8B-B14F-4D97-AF65-F5344CB8AC3E}">
        <p14:creationId xmlns:p14="http://schemas.microsoft.com/office/powerpoint/2010/main" val="4291910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5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This slide practises</a:t>
            </a:r>
            <a:r>
              <a:rPr lang="en-GB" i="0" baseline="0" dirty="0"/>
              <a:t> recognition of the past participle as opposed to the infinitive, at the end of a sentence. The part of the sentence between the subject pronoun and the final word is obscured in each case, compelling students to focus on the final verb. The use of modals in the non-past tense sentences allows the infinitive to occur at the end of the sentence, thus removing any word order clue as to the correct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r>
              <a:rPr lang="en-GB" sz="120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1</a:t>
            </a:r>
            <a:r>
              <a:rPr lang="en-GB" sz="1200" b="0" kern="1200" baseline="0" dirty="0">
                <a:solidFill>
                  <a:schemeClr val="tx1"/>
                </a:solidFill>
                <a:effectLst/>
                <a:latin typeface="+mn-lt"/>
                <a:ea typeface="+mn-ea"/>
                <a:cs typeface="+mn-cs"/>
              </a:rPr>
              <a:t>. Write 1-5.</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2. Listen to audio, write ‘Now’ or ‘In the past’.</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3. Review the answers (animated ticks).</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4. The full sentences can be heard and seen on the following slide.</a:t>
            </a:r>
          </a:p>
          <a:p>
            <a:pPr marL="0" lvl="0" indent="0" algn="l" rtl="0">
              <a:spcBef>
                <a:spcPts val="0"/>
              </a:spcBef>
              <a:spcAft>
                <a:spcPts val="0"/>
              </a:spcAft>
              <a:buNone/>
            </a:pPr>
            <a:endParaRPr lang="en-GB" i="0" dirty="0"/>
          </a:p>
          <a:p>
            <a:r>
              <a:rPr lang="en-GB" b="1" dirty="0"/>
              <a:t>Transcript</a:t>
            </a:r>
          </a:p>
          <a:p>
            <a:r>
              <a:rPr lang="de-DE" sz="1200" kern="1200" dirty="0">
                <a:solidFill>
                  <a:schemeClr val="tx1"/>
                </a:solidFill>
                <a:effectLst/>
                <a:latin typeface="+mn-lt"/>
                <a:ea typeface="+mn-ea"/>
                <a:cs typeface="+mn-cs"/>
              </a:rPr>
              <a:t>1. Ich [will heute meine Freunde] </a:t>
            </a:r>
            <a:r>
              <a:rPr lang="de-DE" sz="1200" b="1" kern="1200" dirty="0">
                <a:solidFill>
                  <a:schemeClr val="tx1"/>
                </a:solidFill>
                <a:effectLst/>
                <a:latin typeface="+mn-lt"/>
                <a:ea typeface="+mn-ea"/>
                <a:cs typeface="+mn-cs"/>
              </a:rPr>
              <a:t>treffen</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Ich [habe oft in der Bibliothek] </a:t>
            </a:r>
            <a:r>
              <a:rPr lang="de-DE" sz="1200" b="1" kern="1200" dirty="0">
                <a:solidFill>
                  <a:schemeClr val="tx1"/>
                </a:solidFill>
                <a:effectLst/>
                <a:latin typeface="+mn-lt"/>
                <a:ea typeface="+mn-ea"/>
                <a:cs typeface="+mn-cs"/>
              </a:rPr>
              <a:t>gelesen</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Ich [habe das Schwimmbad schon ] </a:t>
            </a:r>
            <a:r>
              <a:rPr lang="de-DE" sz="1200" b="1" kern="1200" dirty="0">
                <a:solidFill>
                  <a:schemeClr val="tx1"/>
                </a:solidFill>
                <a:effectLst/>
                <a:latin typeface="+mn-lt"/>
                <a:ea typeface="+mn-ea"/>
                <a:cs typeface="+mn-cs"/>
              </a:rPr>
              <a:t>gesehen</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Ich [muss am Dienstag einen Brief] </a:t>
            </a:r>
            <a:r>
              <a:rPr lang="de-DE" sz="1200" b="1" kern="1200" dirty="0">
                <a:solidFill>
                  <a:schemeClr val="tx1"/>
                </a:solidFill>
                <a:effectLst/>
                <a:latin typeface="+mn-lt"/>
                <a:ea typeface="+mn-ea"/>
                <a:cs typeface="+mn-cs"/>
              </a:rPr>
              <a:t>schreiben</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Ich [habe jeden Tag am Strand] </a:t>
            </a:r>
            <a:r>
              <a:rPr lang="de-DE" sz="1200" b="1" kern="1200" dirty="0">
                <a:solidFill>
                  <a:schemeClr val="tx1"/>
                </a:solidFill>
                <a:effectLst/>
                <a:latin typeface="+mn-lt"/>
                <a:ea typeface="+mn-ea"/>
                <a:cs typeface="+mn-cs"/>
              </a:rPr>
              <a:t>gelegen</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5"/>
          </p:nvPr>
        </p:nvSpPr>
        <p:spPr/>
        <p:txBody>
          <a:bodyPr/>
          <a:lstStyle/>
          <a:p>
            <a:fld id="{B903295D-32A4-499B-A119-D9B551D3C0C4}" type="slidenum">
              <a:rPr lang="en-GB" smtClean="0"/>
              <a:t>16</a:t>
            </a:fld>
            <a:endParaRPr lang="en-GB"/>
          </a:p>
        </p:txBody>
      </p:sp>
    </p:spTree>
    <p:extLst>
      <p:ext uri="{BB962C8B-B14F-4D97-AF65-F5344CB8AC3E}">
        <p14:creationId xmlns:p14="http://schemas.microsoft.com/office/powerpoint/2010/main" val="892585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 </a:t>
            </a:r>
            <a:br>
              <a:rPr lang="en-GB" b="0" dirty="0"/>
            </a:br>
            <a:r>
              <a:rPr lang="en-GB" b="0" dirty="0"/>
              <a:t>1. Click each number to hear the full sentences.</a:t>
            </a:r>
            <a:br>
              <a:rPr lang="en-GB" b="0" dirty="0"/>
            </a:br>
            <a:r>
              <a:rPr lang="en-GB" b="0" dirty="0"/>
              <a:t>2. Further exploitation, </a:t>
            </a:r>
            <a:r>
              <a:rPr lang="en-GB" b="0" i="1" dirty="0"/>
              <a:t>time allowing</a:t>
            </a:r>
            <a:r>
              <a:rPr lang="en-GB" b="0" dirty="0"/>
              <a:t>, could include:</a:t>
            </a:r>
            <a:br>
              <a:rPr lang="en-GB" b="0" dirty="0"/>
            </a:br>
            <a:r>
              <a:rPr lang="en-GB" b="0" dirty="0"/>
              <a:t>i. Eliciting translation of the perfect tense sentences (I read vs I have read, etc..)</a:t>
            </a:r>
            <a:br>
              <a:rPr lang="en-GB" b="0" dirty="0"/>
            </a:br>
            <a:r>
              <a:rPr lang="en-GB" b="0" dirty="0"/>
              <a:t>ii. Extension – transforming present sentences into past, and translating them into English.</a:t>
            </a:r>
            <a:endParaRPr lang="en-GB" b="0" baseline="0" dirty="0"/>
          </a:p>
          <a:p>
            <a:endParaRPr lang="en-GB" b="1" dirty="0"/>
          </a:p>
          <a:p>
            <a:r>
              <a:rPr lang="en-GB" b="1" dirty="0"/>
              <a:t>Transcript</a:t>
            </a:r>
          </a:p>
          <a:p>
            <a:r>
              <a:rPr lang="de-DE" sz="1200" kern="1200" dirty="0">
                <a:solidFill>
                  <a:schemeClr val="tx1"/>
                </a:solidFill>
                <a:effectLst/>
                <a:latin typeface="+mn-lt"/>
                <a:ea typeface="+mn-ea"/>
                <a:cs typeface="+mn-cs"/>
              </a:rPr>
              <a:t>1. Ich will heute meine Freunde treffen.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Ich habe oft in der Bibliothek gelesen.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Ich habe das Schwimmbad schon gesehen.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Ich muss am Dienstag einen Brief schreiben.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Ich habe jeden Tag am Strand gelegen.</a:t>
            </a:r>
            <a:endParaRPr lang="en-GB" dirty="0"/>
          </a:p>
        </p:txBody>
      </p:sp>
      <p:sp>
        <p:nvSpPr>
          <p:cNvPr id="4" name="Slide Number Placeholder 3"/>
          <p:cNvSpPr>
            <a:spLocks noGrp="1"/>
          </p:cNvSpPr>
          <p:nvPr>
            <p:ph type="sldNum" sz="quarter" idx="5"/>
          </p:nvPr>
        </p:nvSpPr>
        <p:spPr/>
        <p:txBody>
          <a:bodyPr/>
          <a:lstStyle/>
          <a:p>
            <a:fld id="{B903295D-32A4-499B-A119-D9B551D3C0C4}" type="slidenum">
              <a:rPr lang="en-GB" smtClean="0"/>
              <a:t>17</a:t>
            </a:fld>
            <a:endParaRPr lang="en-GB"/>
          </a:p>
        </p:txBody>
      </p:sp>
    </p:spTree>
    <p:extLst>
      <p:ext uri="{BB962C8B-B14F-4D97-AF65-F5344CB8AC3E}">
        <p14:creationId xmlns:p14="http://schemas.microsoft.com/office/powerpoint/2010/main" val="3071995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3 minutes</a:t>
            </a:r>
            <a:br>
              <a:rPr lang="en-GB" sz="1200" b="1" kern="1200" dirty="0">
                <a:solidFill>
                  <a:schemeClr val="tx1"/>
                </a:solidFill>
                <a:effectLst/>
                <a:latin typeface="+mn-lt"/>
                <a:ea typeface="+mn-ea"/>
                <a:cs typeface="+mn-cs"/>
              </a:rPr>
            </a:b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extend the explanation of the perfect tense to ‘he’ and ‘she’.</a:t>
            </a:r>
            <a:br>
              <a:rPr lang="en-GB" sz="1200" b="0" kern="1200" dirty="0">
                <a:solidFill>
                  <a:schemeClr val="tx1"/>
                </a:solidFill>
                <a:effectLst/>
                <a:latin typeface="+mn-lt"/>
                <a:ea typeface="+mn-ea"/>
                <a:cs typeface="+mn-cs"/>
              </a:rPr>
            </a:br>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r>
              <a:rPr lang="en-GB" sz="120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2. Elicit the English translations for the German examples, which use this week’s key vocabulary.</a:t>
            </a:r>
          </a:p>
          <a:p>
            <a:r>
              <a:rPr lang="en-GB" sz="1200" b="0" kern="1200" baseline="0" dirty="0">
                <a:solidFill>
                  <a:schemeClr val="tx1"/>
                </a:solidFill>
                <a:effectLst/>
                <a:latin typeface="+mn-lt"/>
                <a:ea typeface="+mn-ea"/>
                <a:cs typeface="+mn-cs"/>
              </a:rPr>
              <a:t>3. Check students’ understanding at all stages.</a:t>
            </a:r>
          </a:p>
          <a:p>
            <a:endParaRPr lang="en-GB" dirty="0"/>
          </a:p>
        </p:txBody>
      </p:sp>
      <p:sp>
        <p:nvSpPr>
          <p:cNvPr id="4" name="Slide Number Placeholder 3"/>
          <p:cNvSpPr>
            <a:spLocks noGrp="1"/>
          </p:cNvSpPr>
          <p:nvPr>
            <p:ph type="sldNum" sz="quarter" idx="5"/>
          </p:nvPr>
        </p:nvSpPr>
        <p:spPr/>
        <p:txBody>
          <a:bodyPr/>
          <a:lstStyle/>
          <a:p>
            <a:fld id="{B903295D-32A4-499B-A119-D9B551D3C0C4}" type="slidenum">
              <a:rPr lang="en-GB" smtClean="0"/>
              <a:t>18</a:t>
            </a:fld>
            <a:endParaRPr lang="en-GB"/>
          </a:p>
        </p:txBody>
      </p:sp>
    </p:spTree>
    <p:extLst>
      <p:ext uri="{BB962C8B-B14F-4D97-AF65-F5344CB8AC3E}">
        <p14:creationId xmlns:p14="http://schemas.microsoft.com/office/powerpoint/2010/main" val="2798165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5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understanding the difference between ‘I’ and ‘s/he’ in the past (perfect) with </a:t>
            </a:r>
            <a:r>
              <a:rPr lang="en-GB" sz="1200" b="0" kern="1200" dirty="0" err="1">
                <a:solidFill>
                  <a:schemeClr val="tx1"/>
                </a:solidFill>
                <a:effectLst/>
                <a:latin typeface="+mn-lt"/>
                <a:ea typeface="+mn-ea"/>
                <a:cs typeface="+mn-cs"/>
              </a:rPr>
              <a:t>haben</a:t>
            </a:r>
            <a:r>
              <a:rPr lang="en-GB" sz="1200" b="0" kern="1200" dirty="0">
                <a:solidFill>
                  <a:schemeClr val="tx1"/>
                </a:solidFill>
                <a:effectLst/>
                <a:latin typeface="+mn-lt"/>
                <a:ea typeface="+mn-ea"/>
                <a:cs typeface="+mn-cs"/>
              </a:rPr>
              <a:t>. The pronoun is hidden to compel students to focus on the form of the auxiliary verb, </a:t>
            </a:r>
            <a:r>
              <a:rPr lang="en-GB" sz="1200" b="0" kern="1200" dirty="0" err="1">
                <a:solidFill>
                  <a:schemeClr val="tx1"/>
                </a:solidFill>
                <a:effectLst/>
                <a:latin typeface="+mn-lt"/>
                <a:ea typeface="+mn-ea"/>
                <a:cs typeface="+mn-cs"/>
              </a:rPr>
              <a:t>haben</a:t>
            </a:r>
            <a:r>
              <a:rPr lang="en-GB" sz="1200" b="0" kern="1200" dirty="0">
                <a:solidFill>
                  <a:schemeClr val="tx1"/>
                </a:solidFill>
                <a:effectLst/>
                <a:latin typeface="+mn-lt"/>
                <a:ea typeface="+mn-ea"/>
                <a:cs typeface="+mn-cs"/>
              </a:rPr>
              <a:t>.</a:t>
            </a:r>
          </a:p>
          <a:p>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1</a:t>
            </a:r>
            <a:r>
              <a:rPr lang="en-GB" sz="1200" b="0" kern="1200" baseline="0" dirty="0">
                <a:solidFill>
                  <a:schemeClr val="tx1"/>
                </a:solidFill>
                <a:effectLst/>
                <a:latin typeface="+mn-lt"/>
                <a:ea typeface="+mn-ea"/>
                <a:cs typeface="+mn-cs"/>
              </a:rPr>
              <a:t>. Read the sentences and write either Mehmet [ICH] or to </a:t>
            </a:r>
            <a:r>
              <a:rPr lang="en-GB" sz="1200" b="0" kern="1200" baseline="0" dirty="0" err="1">
                <a:solidFill>
                  <a:schemeClr val="tx1"/>
                </a:solidFill>
                <a:effectLst/>
                <a:latin typeface="+mn-lt"/>
                <a:ea typeface="+mn-ea"/>
                <a:cs typeface="+mn-cs"/>
              </a:rPr>
              <a:t>Esma</a:t>
            </a:r>
            <a:r>
              <a:rPr lang="en-GB" sz="1200" b="0" kern="1200" baseline="0" dirty="0">
                <a:solidFill>
                  <a:schemeClr val="tx1"/>
                </a:solidFill>
                <a:effectLst/>
                <a:latin typeface="+mn-lt"/>
                <a:ea typeface="+mn-ea"/>
                <a:cs typeface="+mn-cs"/>
              </a:rPr>
              <a:t> [SIE]</a:t>
            </a:r>
          </a:p>
          <a:p>
            <a:r>
              <a:rPr lang="en-GB" sz="1200" b="0" kern="1200" baseline="0" dirty="0">
                <a:solidFill>
                  <a:schemeClr val="tx1"/>
                </a:solidFill>
                <a:effectLst/>
                <a:latin typeface="+mn-lt"/>
                <a:ea typeface="+mn-ea"/>
                <a:cs typeface="+mn-cs"/>
              </a:rPr>
              <a:t>2. </a:t>
            </a:r>
            <a:r>
              <a:rPr lang="en-GB" sz="1200" b="0" kern="1200" dirty="0">
                <a:solidFill>
                  <a:schemeClr val="tx1"/>
                </a:solidFill>
                <a:effectLst/>
                <a:latin typeface="+mn-lt"/>
                <a:ea typeface="+mn-ea"/>
                <a:cs typeface="+mn-cs"/>
              </a:rPr>
              <a:t>Check answers (animated ticks).</a:t>
            </a:r>
            <a:endParaRPr lang="en-GB" sz="1200" b="0" i="0" baseline="0" dirty="0">
              <a:solidFill>
                <a:srgbClr val="5B9BD5">
                  <a:lumMod val="50000"/>
                </a:srgbClr>
              </a:solidFill>
              <a:latin typeface="Century Gothic" panose="020B0502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03295D-32A4-499B-A119-D9B551D3C0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216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8 minutes (6 slides)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a:t>
            </a:r>
            <a:r>
              <a:rPr lang="en-GB" sz="1200" b="0" kern="1200" baseline="0" dirty="0">
                <a:solidFill>
                  <a:schemeClr val="tx1"/>
                </a:solidFill>
                <a:effectLst/>
                <a:latin typeface="+mn-lt"/>
                <a:ea typeface="+mn-ea"/>
                <a:cs typeface="+mn-cs"/>
              </a:rPr>
              <a:t>recognising and differentiating between the following SSCs: </a:t>
            </a:r>
            <a:r>
              <a:rPr lang="en-GB" sz="1200" b="0" kern="1200" baseline="0" dirty="0" err="1">
                <a:solidFill>
                  <a:schemeClr val="tx1"/>
                </a:solidFill>
                <a:effectLst/>
                <a:latin typeface="+mn-lt"/>
                <a:ea typeface="+mn-ea"/>
                <a:cs typeface="+mn-cs"/>
              </a:rPr>
              <a:t>sch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st</a:t>
            </a:r>
            <a:r>
              <a:rPr lang="en-GB" sz="1200" b="0" kern="1200" baseline="0" dirty="0">
                <a:solidFill>
                  <a:schemeClr val="tx1"/>
                </a:solidFill>
                <a:effectLst/>
                <a:latin typeface="+mn-lt"/>
                <a:ea typeface="+mn-ea"/>
                <a:cs typeface="+mn-cs"/>
              </a:rPr>
              <a:t>- ; </a:t>
            </a:r>
            <a:r>
              <a:rPr lang="en-GB" sz="1200" b="0" kern="1200" baseline="0" dirty="0" err="1">
                <a:solidFill>
                  <a:schemeClr val="tx1"/>
                </a:solidFill>
                <a:effectLst/>
                <a:latin typeface="+mn-lt"/>
                <a:ea typeface="+mn-ea"/>
                <a:cs typeface="+mn-cs"/>
              </a:rPr>
              <a:t>sp</a:t>
            </a:r>
            <a:r>
              <a:rPr lang="en-GB" sz="1200" b="0" kern="1200" baseline="0" dirty="0">
                <a:solidFill>
                  <a:schemeClr val="tx1"/>
                </a:solidFill>
                <a:effectLst/>
                <a:latin typeface="+mn-lt"/>
                <a:ea typeface="+mn-ea"/>
                <a:cs typeface="+mn-cs"/>
              </a:rPr>
              <a:t>-.</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1. Click on the audio button to play the sentence.</a:t>
            </a:r>
            <a:r>
              <a:rPr lang="en-GB" sz="1200" b="0" kern="1200" baseline="0" dirty="0">
                <a:solidFill>
                  <a:schemeClr val="tx1"/>
                </a:solidFill>
                <a:effectLst/>
                <a:latin typeface="+mn-lt"/>
                <a:ea typeface="+mn-ea"/>
                <a:cs typeface="+mn-cs"/>
              </a:rPr>
              <a:t> Students tally the SSCs as per the table on the slide. They can do this in their exercise books.</a:t>
            </a:r>
          </a:p>
          <a:p>
            <a:r>
              <a:rPr lang="en-GB" sz="1200" b="0" kern="1200" baseline="0" dirty="0">
                <a:solidFill>
                  <a:schemeClr val="tx1"/>
                </a:solidFill>
                <a:effectLst/>
                <a:latin typeface="+mn-lt"/>
                <a:ea typeface="+mn-ea"/>
                <a:cs typeface="+mn-cs"/>
              </a:rPr>
              <a:t>2. Click again on the mouse to make the animated answers appear.</a:t>
            </a:r>
          </a:p>
          <a:p>
            <a:endParaRPr lang="en-GB" sz="1200" b="1" kern="1200" dirty="0">
              <a:solidFill>
                <a:schemeClr val="tx1"/>
              </a:solidFill>
              <a:effectLst/>
              <a:latin typeface="+mn-lt"/>
              <a:ea typeface="+mn-ea"/>
              <a:cs typeface="+mn-cs"/>
            </a:endParaRPr>
          </a:p>
          <a:p>
            <a:r>
              <a:rPr lang="en-GB" b="1" dirty="0"/>
              <a:t>Transcript</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1. </a:t>
            </a:r>
            <a:r>
              <a:rPr lang="en-GB" sz="1200" kern="1200" baseline="0" dirty="0" err="1">
                <a:solidFill>
                  <a:schemeClr val="tx1"/>
                </a:solidFill>
                <a:effectLst/>
                <a:latin typeface="+mn-lt"/>
                <a:ea typeface="+mn-ea"/>
                <a:cs typeface="+mn-cs"/>
              </a:rPr>
              <a:t>Freistadt</a:t>
            </a:r>
            <a:r>
              <a:rPr lang="en-GB" sz="1200" kern="1200" baseline="0" dirty="0">
                <a:solidFill>
                  <a:schemeClr val="tx1"/>
                </a:solidFill>
                <a:effectLst/>
                <a:latin typeface="+mn-lt"/>
                <a:ea typeface="+mn-ea"/>
                <a:cs typeface="+mn-cs"/>
              </a:rPr>
              <a:t> hat </a:t>
            </a:r>
            <a:r>
              <a:rPr lang="en-GB" sz="1200" kern="1200" baseline="0" dirty="0" err="1">
                <a:solidFill>
                  <a:schemeClr val="tx1"/>
                </a:solidFill>
                <a:effectLst/>
                <a:latin typeface="+mn-lt"/>
                <a:ea typeface="+mn-ea"/>
                <a:cs typeface="+mn-cs"/>
              </a:rPr>
              <a:t>ein</a:t>
            </a:r>
            <a:r>
              <a:rPr lang="en-GB" sz="1200" dirty="0">
                <a:solidFill>
                  <a:srgbClr val="104F75"/>
                </a:solidFill>
                <a:latin typeface="Century Gothic" panose="020B0502020202020204" pitchFamily="34" charset="0"/>
              </a:rPr>
              <a:t> </a:t>
            </a:r>
            <a:r>
              <a:rPr lang="en-GB" sz="1200" kern="1200" baseline="0" dirty="0">
                <a:solidFill>
                  <a:schemeClr val="tx1"/>
                </a:solidFill>
                <a:effectLst/>
                <a:latin typeface="+mn-lt"/>
                <a:ea typeface="+mn-ea"/>
                <a:cs typeface="+mn-cs"/>
              </a:rPr>
              <a:t>Schloss.</a:t>
            </a:r>
            <a:endParaRPr lang="en-GB" dirty="0"/>
          </a:p>
        </p:txBody>
      </p:sp>
      <p:sp>
        <p:nvSpPr>
          <p:cNvPr id="4" name="Slide Number Placeholder 3"/>
          <p:cNvSpPr>
            <a:spLocks noGrp="1"/>
          </p:cNvSpPr>
          <p:nvPr>
            <p:ph type="sldNum" sz="quarter" idx="5"/>
          </p:nvPr>
        </p:nvSpPr>
        <p:spPr/>
        <p:txBody>
          <a:bodyPr/>
          <a:lstStyle/>
          <a:p>
            <a:fld id="{B903295D-32A4-499B-A119-D9B551D3C0C4}" type="slidenum">
              <a:rPr lang="en-GB" smtClean="0"/>
              <a:t>2</a:t>
            </a:fld>
            <a:endParaRPr lang="en-GB"/>
          </a:p>
        </p:txBody>
      </p:sp>
    </p:spTree>
    <p:extLst>
      <p:ext uri="{BB962C8B-B14F-4D97-AF65-F5344CB8AC3E}">
        <p14:creationId xmlns:p14="http://schemas.microsoft.com/office/powerpoint/2010/main" val="1282200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2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repeat the read aloud task from earlier in the lesson, this time in pairs with partners translating each sentence orally into English.</a:t>
            </a:r>
            <a:br>
              <a:rPr lang="en-GB" sz="1200" b="0" kern="1200" dirty="0">
                <a:solidFill>
                  <a:schemeClr val="tx1"/>
                </a:solidFill>
                <a:effectLst/>
                <a:latin typeface="+mn-lt"/>
                <a:ea typeface="+mn-ea"/>
                <a:cs typeface="+mn-cs"/>
              </a:rPr>
            </a:b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r>
              <a:rPr lang="en-GB" sz="1200" kern="1200" dirty="0">
                <a:solidFill>
                  <a:schemeClr val="tx1"/>
                </a:solidFill>
                <a:effectLst/>
                <a:latin typeface="+mn-lt"/>
                <a:ea typeface="+mn-ea"/>
                <a:cs typeface="+mn-cs"/>
              </a:rPr>
              <a:t> </a:t>
            </a:r>
          </a:p>
          <a:p>
            <a:pPr marL="228600" indent="-228600">
              <a:buAutoNum type="arabicPeriod"/>
            </a:pPr>
            <a:r>
              <a:rPr lang="en-GB" sz="1200" b="0" kern="1200" dirty="0">
                <a:solidFill>
                  <a:schemeClr val="tx1"/>
                </a:solidFill>
                <a:effectLst/>
                <a:latin typeface="+mn-lt"/>
                <a:ea typeface="+mn-ea"/>
                <a:cs typeface="+mn-cs"/>
              </a:rPr>
              <a:t>Students read a sentence aloud to a partner, focusing</a:t>
            </a:r>
            <a:r>
              <a:rPr lang="en-GB" sz="1200" b="0" kern="1200" baseline="0" dirty="0">
                <a:solidFill>
                  <a:schemeClr val="tx1"/>
                </a:solidFill>
                <a:effectLst/>
                <a:latin typeface="+mn-lt"/>
                <a:ea typeface="+mn-ea"/>
                <a:cs typeface="+mn-cs"/>
              </a:rPr>
              <a:t> on this week’s SSC (highlighted in orange)</a:t>
            </a:r>
            <a:r>
              <a:rPr lang="en-GB" sz="1200" b="0" kern="1200" dirty="0">
                <a:solidFill>
                  <a:schemeClr val="tx1"/>
                </a:solidFill>
                <a:effectLst/>
                <a:latin typeface="+mn-lt"/>
                <a:ea typeface="+mn-ea"/>
                <a:cs typeface="+mn-cs"/>
              </a:rPr>
              <a:t>. </a:t>
            </a:r>
          </a:p>
          <a:p>
            <a:pPr marL="228600" indent="-228600">
              <a:buAutoNum type="arabicPeriod"/>
            </a:pPr>
            <a:r>
              <a:rPr lang="en-GB" sz="1200" b="0" kern="1200" baseline="0" dirty="0">
                <a:solidFill>
                  <a:schemeClr val="tx1"/>
                </a:solidFill>
                <a:effectLst/>
                <a:latin typeface="+mn-lt"/>
                <a:ea typeface="+mn-ea"/>
                <a:cs typeface="+mn-cs"/>
              </a:rPr>
              <a:t>Partner listens and translates, then reads the next sentence aloud, and partner translate.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03295D-32A4-499B-A119-D9B551D3C0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659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br>
              <a:rPr lang="en-GB" sz="1200" b="1" baseline="0" dirty="0"/>
            </a:br>
            <a:r>
              <a:rPr lang="en-GB" sz="1200" b="1" baseline="0" dirty="0"/>
              <a:t>i) </a:t>
            </a:r>
            <a:r>
              <a:rPr lang="en-GB" sz="1200" b="1" u="sng" baseline="0" dirty="0" err="1"/>
              <a:t>Orchester</a:t>
            </a:r>
            <a:r>
              <a:rPr lang="en-GB" sz="1200" b="1" u="sng" baseline="0" dirty="0"/>
              <a:t>, </a:t>
            </a:r>
            <a:r>
              <a:rPr lang="en-GB" sz="1200" b="1" u="sng" baseline="0" dirty="0" err="1"/>
              <a:t>Chor</a:t>
            </a:r>
            <a:r>
              <a:rPr lang="en-GB" sz="1200" b="1" u="sng" baseline="0" dirty="0"/>
              <a:t> </a:t>
            </a:r>
            <a:r>
              <a:rPr lang="en-GB" sz="1200" b="1" baseline="0" dirty="0"/>
              <a:t>are not on any list (but do meet the cognate criteria so may appear in reading texts). </a:t>
            </a:r>
            <a:r>
              <a:rPr lang="de-DE" b="1" u="sng" dirty="0"/>
              <a:t>Großstadt</a:t>
            </a:r>
            <a:r>
              <a:rPr lang="de-DE" b="0" dirty="0"/>
              <a:t> </a:t>
            </a:r>
            <a:r>
              <a:rPr lang="de-DE" b="1" dirty="0"/>
              <a:t>will be an acceptable compound.</a:t>
            </a:r>
            <a:br>
              <a:rPr lang="en-GB" sz="1200" b="1" baseline="0" dirty="0"/>
            </a:br>
            <a:r>
              <a:rPr lang="en-GB" sz="1200" b="1" baseline="0" dirty="0"/>
              <a:t>ii) AQA list does not have </a:t>
            </a:r>
            <a:r>
              <a:rPr lang="en-GB" sz="1200" b="1" u="sng" baseline="0" dirty="0" err="1"/>
              <a:t>Bibliothek</a:t>
            </a:r>
            <a:r>
              <a:rPr lang="en-GB" sz="1200" b="1" u="sng" baseline="0" dirty="0"/>
              <a:t>, </a:t>
            </a:r>
            <a:r>
              <a:rPr lang="en-GB" sz="1200" b="1" u="sng" baseline="0" dirty="0" err="1"/>
              <a:t>Schwimmbad</a:t>
            </a:r>
            <a:br>
              <a:rPr lang="en-GB" sz="1200" b="1" baseline="0" dirty="0"/>
            </a:br>
            <a:r>
              <a:rPr lang="en-GB" sz="1200" b="1" baseline="0" dirty="0"/>
              <a:t>iii) Edexcel list does not have </a:t>
            </a:r>
            <a:r>
              <a:rPr lang="en-GB" sz="1200" b="1" u="sng" baseline="0" dirty="0" err="1"/>
              <a:t>Frankreich</a:t>
            </a:r>
            <a:r>
              <a:rPr lang="en-GB" sz="1200" b="1" u="sng" baseline="0" dirty="0"/>
              <a:t>, </a:t>
            </a:r>
            <a:r>
              <a:rPr lang="en-GB" sz="1200" b="1" u="sng" baseline="0" dirty="0" err="1"/>
              <a:t>Spanien</a:t>
            </a:r>
            <a:br>
              <a:rPr lang="en-GB" sz="1200" b="1" u="sng"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Century Gothic" panose="020B0502020202020204" pitchFamily="34" charset="0"/>
              </a:rPr>
              <a:t>Past (perfect) with </a:t>
            </a:r>
            <a:r>
              <a:rPr lang="en-GB" sz="1200" dirty="0" err="1">
                <a:solidFill>
                  <a:schemeClr val="bg1"/>
                </a:solidFill>
                <a:latin typeface="Century Gothic" panose="020B0502020202020204" pitchFamily="34" charset="0"/>
              </a:rPr>
              <a:t>haben</a:t>
            </a:r>
            <a:r>
              <a:rPr lang="en-GB" sz="1200" dirty="0">
                <a:solidFill>
                  <a:schemeClr val="bg1"/>
                </a:solidFill>
                <a:latin typeface="Century Gothic" panose="020B0502020202020204" pitchFamily="34" charset="0"/>
              </a:rPr>
              <a:t>; 1st person singular vs 2nd person singular (weak and some strong)</a:t>
            </a:r>
            <a:r>
              <a:rPr lang="en-GB" sz="1200" b="0" baseline="0" dirty="0"/>
              <a:t>.</a:t>
            </a:r>
            <a:endParaRPr lang="en-GB" sz="1200" b="0" i="0" baseline="0" dirty="0"/>
          </a:p>
          <a:p>
            <a:r>
              <a:rPr lang="de-DE" sz="1200" dirty="0">
                <a:solidFill>
                  <a:schemeClr val="bg1"/>
                </a:solidFill>
                <a:latin typeface="Century Gothic" panose="020B0502020202020204" pitchFamily="34" charset="0"/>
              </a:rPr>
              <a:t>Word patterns: </a:t>
            </a:r>
            <a:r>
              <a:rPr lang="en-GB" sz="1200" dirty="0">
                <a:solidFill>
                  <a:schemeClr val="bg1"/>
                </a:solidFill>
                <a:latin typeface="Century Gothic" panose="020B0502020202020204" pitchFamily="34" charset="0"/>
              </a:rPr>
              <a:t>English C </a:t>
            </a:r>
            <a:r>
              <a:rPr lang="en-GB" sz="1200" dirty="0">
                <a:solidFill>
                  <a:schemeClr val="bg1"/>
                </a:solidFill>
                <a:latin typeface="Century Gothic" panose="020B0502020202020204" pitchFamily="34" charset="0"/>
                <a:sym typeface="Wingdings" panose="05000000000000000000" pitchFamily="2" charset="2"/>
              </a:rPr>
              <a:t></a:t>
            </a:r>
            <a:r>
              <a:rPr lang="en-GB" sz="1200" dirty="0">
                <a:solidFill>
                  <a:schemeClr val="bg1"/>
                </a:solidFill>
                <a:latin typeface="Century Gothic" panose="020B0502020202020204" pitchFamily="34" charset="0"/>
              </a:rPr>
              <a:t> German K</a:t>
            </a:r>
          </a:p>
          <a:p>
            <a:r>
              <a:rPr lang="en-GB" sz="1200" dirty="0" err="1">
                <a:solidFill>
                  <a:schemeClr val="bg1"/>
                </a:solidFill>
                <a:latin typeface="Century Gothic" panose="020B0502020202020204" pitchFamily="34" charset="0"/>
              </a:rPr>
              <a:t>Welcher</a:t>
            </a:r>
            <a:r>
              <a:rPr lang="en-GB" sz="1200" dirty="0">
                <a:solidFill>
                  <a:schemeClr val="bg1"/>
                </a:solidFill>
                <a:latin typeface="Century Gothic" panose="020B0502020202020204" pitchFamily="34" charset="0"/>
              </a:rPr>
              <a:t>, </a:t>
            </a:r>
            <a:r>
              <a:rPr lang="en-GB" sz="1200" dirty="0" err="1">
                <a:solidFill>
                  <a:schemeClr val="bg1"/>
                </a:solidFill>
                <a:latin typeface="Century Gothic" panose="020B0502020202020204" pitchFamily="34" charset="0"/>
              </a:rPr>
              <a:t>welche</a:t>
            </a:r>
            <a:r>
              <a:rPr lang="en-GB" sz="1200" dirty="0">
                <a:solidFill>
                  <a:schemeClr val="bg1"/>
                </a:solidFill>
                <a:latin typeface="Century Gothic" panose="020B0502020202020204" pitchFamily="34" charset="0"/>
              </a:rPr>
              <a:t>, welches</a:t>
            </a:r>
            <a:endParaRPr lang="de-DE" sz="1200" dirty="0">
              <a:solidFill>
                <a:schemeClr val="bg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8.1.1.2 (introduce)</a:t>
            </a:r>
            <a:r>
              <a:rPr lang="en-GB" sz="1200" b="0" i="0" u="none" strike="noStrike" kern="1200" cap="none" baseline="0" dirty="0">
                <a:solidFill>
                  <a:schemeClr val="tx1"/>
                </a:solidFill>
                <a:effectLst/>
                <a:latin typeface="+mn-lt"/>
                <a:ea typeface="Calibri"/>
                <a:cs typeface="Calibri"/>
                <a:sym typeface="Calibri"/>
              </a:rPr>
              <a:t> </a:t>
            </a:r>
            <a:r>
              <a:rPr lang="en-US" sz="1200" b="0" kern="1200" dirty="0" err="1">
                <a:solidFill>
                  <a:schemeClr val="tx1"/>
                </a:solidFill>
                <a:effectLst/>
                <a:latin typeface="+mn-lt"/>
                <a:ea typeface="+mn-ea"/>
                <a:cs typeface="+mn-cs"/>
              </a:rPr>
              <a:t>gegessen</a:t>
            </a:r>
            <a:r>
              <a:rPr lang="en-US" sz="1200" b="0" kern="1200" dirty="0">
                <a:solidFill>
                  <a:schemeClr val="tx1"/>
                </a:solidFill>
                <a:effectLst/>
                <a:latin typeface="+mn-lt"/>
                <a:ea typeface="+mn-ea"/>
                <a:cs typeface="+mn-cs"/>
              </a:rPr>
              <a:t> [323] </a:t>
            </a:r>
            <a:r>
              <a:rPr lang="en-US" sz="1200" b="0" kern="1200" dirty="0" err="1">
                <a:solidFill>
                  <a:schemeClr val="tx1"/>
                </a:solidFill>
                <a:effectLst/>
                <a:latin typeface="+mn-lt"/>
                <a:ea typeface="+mn-ea"/>
                <a:cs typeface="+mn-cs"/>
              </a:rPr>
              <a:t>gelegen</a:t>
            </a:r>
            <a:r>
              <a:rPr lang="en-US" sz="1200" b="0" kern="1200" dirty="0">
                <a:solidFill>
                  <a:schemeClr val="tx1"/>
                </a:solidFill>
                <a:effectLst/>
                <a:latin typeface="+mn-lt"/>
                <a:ea typeface="+mn-ea"/>
                <a:cs typeface="+mn-cs"/>
              </a:rPr>
              <a:t> [118] </a:t>
            </a:r>
            <a:r>
              <a:rPr lang="en-US" sz="1200" b="0" kern="1200" dirty="0" err="1">
                <a:solidFill>
                  <a:schemeClr val="tx1"/>
                </a:solidFill>
                <a:effectLst/>
                <a:latin typeface="+mn-lt"/>
                <a:ea typeface="+mn-ea"/>
                <a:cs typeface="+mn-cs"/>
              </a:rPr>
              <a:t>gesprochen</a:t>
            </a:r>
            <a:r>
              <a:rPr lang="en-US" sz="1200" b="0" kern="1200" dirty="0">
                <a:solidFill>
                  <a:schemeClr val="tx1"/>
                </a:solidFill>
                <a:effectLst/>
                <a:latin typeface="+mn-lt"/>
                <a:ea typeface="+mn-ea"/>
                <a:cs typeface="+mn-cs"/>
              </a:rPr>
              <a:t> [161] </a:t>
            </a:r>
            <a:r>
              <a:rPr lang="en-US" sz="1200" b="0" kern="1200" dirty="0" err="1">
                <a:solidFill>
                  <a:schemeClr val="tx1"/>
                </a:solidFill>
                <a:effectLst/>
                <a:latin typeface="+mn-lt"/>
                <a:ea typeface="+mn-ea"/>
                <a:cs typeface="+mn-cs"/>
              </a:rPr>
              <a:t>geschrieben</a:t>
            </a:r>
            <a:r>
              <a:rPr lang="en-US" sz="1200" b="0" kern="1200" dirty="0">
                <a:solidFill>
                  <a:schemeClr val="tx1"/>
                </a:solidFill>
                <a:effectLst/>
                <a:latin typeface="+mn-lt"/>
                <a:ea typeface="+mn-ea"/>
                <a:cs typeface="+mn-cs"/>
              </a:rPr>
              <a:t> [184] </a:t>
            </a:r>
            <a:r>
              <a:rPr lang="en-US" sz="1200" b="0" kern="1200" dirty="0" err="1">
                <a:solidFill>
                  <a:schemeClr val="tx1"/>
                </a:solidFill>
                <a:effectLst/>
                <a:latin typeface="+mn-lt"/>
                <a:ea typeface="+mn-ea"/>
                <a:cs typeface="+mn-cs"/>
              </a:rPr>
              <a:t>gesungen</a:t>
            </a:r>
            <a:r>
              <a:rPr lang="en-US" sz="1200" b="0" kern="1200" dirty="0">
                <a:solidFill>
                  <a:schemeClr val="tx1"/>
                </a:solidFill>
                <a:effectLst/>
                <a:latin typeface="+mn-lt"/>
                <a:ea typeface="+mn-ea"/>
                <a:cs typeface="+mn-cs"/>
              </a:rPr>
              <a:t> [1063] </a:t>
            </a:r>
            <a:r>
              <a:rPr lang="en-US" sz="1200" b="0" kern="1200" dirty="0" err="1">
                <a:solidFill>
                  <a:schemeClr val="tx1"/>
                </a:solidFill>
                <a:effectLst/>
                <a:latin typeface="+mn-lt"/>
                <a:ea typeface="+mn-ea"/>
                <a:cs typeface="+mn-cs"/>
              </a:rPr>
              <a:t>getroffen</a:t>
            </a:r>
            <a:r>
              <a:rPr lang="en-US" sz="1200" b="0" kern="1200" dirty="0">
                <a:solidFill>
                  <a:schemeClr val="tx1"/>
                </a:solidFill>
                <a:effectLst/>
                <a:latin typeface="+mn-lt"/>
                <a:ea typeface="+mn-ea"/>
                <a:cs typeface="+mn-cs"/>
              </a:rPr>
              <a:t> [259] </a:t>
            </a:r>
            <a:r>
              <a:rPr lang="en-US" sz="1200" b="0" kern="1200" dirty="0" err="1">
                <a:solidFill>
                  <a:schemeClr val="tx1"/>
                </a:solidFill>
                <a:effectLst/>
                <a:latin typeface="+mn-lt"/>
                <a:ea typeface="+mn-ea"/>
                <a:cs typeface="+mn-cs"/>
              </a:rPr>
              <a:t>getrunken</a:t>
            </a:r>
            <a:r>
              <a:rPr lang="en-US" sz="1200" b="0" kern="1200" dirty="0">
                <a:solidFill>
                  <a:schemeClr val="tx1"/>
                </a:solidFill>
                <a:effectLst/>
                <a:latin typeface="+mn-lt"/>
                <a:ea typeface="+mn-ea"/>
                <a:cs typeface="+mn-cs"/>
              </a:rPr>
              <a:t> [634] </a:t>
            </a:r>
            <a:r>
              <a:rPr lang="en-US" sz="1200" b="0" kern="1200" dirty="0" err="1">
                <a:solidFill>
                  <a:schemeClr val="tx1"/>
                </a:solidFill>
                <a:effectLst/>
                <a:latin typeface="+mn-lt"/>
                <a:ea typeface="+mn-ea"/>
                <a:cs typeface="+mn-cs"/>
              </a:rPr>
              <a:t>treffen</a:t>
            </a:r>
            <a:r>
              <a:rPr lang="en-US" sz="1200" b="0" kern="1200" dirty="0">
                <a:solidFill>
                  <a:schemeClr val="tx1"/>
                </a:solidFill>
                <a:effectLst/>
                <a:latin typeface="+mn-lt"/>
                <a:ea typeface="+mn-ea"/>
                <a:cs typeface="+mn-cs"/>
              </a:rPr>
              <a:t> [259] </a:t>
            </a:r>
            <a:r>
              <a:rPr lang="en-US" sz="1200" b="0" kern="1200" dirty="0" err="1">
                <a:solidFill>
                  <a:schemeClr val="tx1"/>
                </a:solidFill>
                <a:effectLst/>
                <a:latin typeface="+mn-lt"/>
                <a:ea typeface="+mn-ea"/>
                <a:cs typeface="+mn-cs"/>
              </a:rPr>
              <a:t>Frankreich</a:t>
            </a:r>
            <a:r>
              <a:rPr lang="en-US" sz="1200" b="0" kern="1200" dirty="0">
                <a:solidFill>
                  <a:schemeClr val="tx1"/>
                </a:solidFill>
                <a:effectLst/>
                <a:latin typeface="+mn-lt"/>
                <a:ea typeface="+mn-ea"/>
                <a:cs typeface="+mn-cs"/>
              </a:rPr>
              <a:t> [813] Sommer [771] </a:t>
            </a:r>
            <a:r>
              <a:rPr lang="en-US" sz="1200" b="0" kern="1200" dirty="0" err="1">
                <a:solidFill>
                  <a:schemeClr val="tx1"/>
                </a:solidFill>
                <a:effectLst/>
                <a:latin typeface="+mn-lt"/>
                <a:ea typeface="+mn-ea"/>
                <a:cs typeface="+mn-cs"/>
              </a:rPr>
              <a:t>Spanien</a:t>
            </a:r>
            <a:r>
              <a:rPr lang="en-US" sz="1200" b="0" kern="1200" dirty="0">
                <a:solidFill>
                  <a:schemeClr val="tx1"/>
                </a:solidFill>
                <a:effectLst/>
                <a:latin typeface="+mn-lt"/>
                <a:ea typeface="+mn-ea"/>
                <a:cs typeface="+mn-cs"/>
              </a:rPr>
              <a:t> [1745] </a:t>
            </a:r>
            <a:r>
              <a:rPr lang="en-US" sz="1200" b="0" kern="1200" dirty="0" err="1">
                <a:solidFill>
                  <a:schemeClr val="tx1"/>
                </a:solidFill>
                <a:effectLst/>
                <a:latin typeface="+mn-lt"/>
                <a:ea typeface="+mn-ea"/>
                <a:cs typeface="+mn-cs"/>
              </a:rPr>
              <a:t>bisher</a:t>
            </a:r>
            <a:r>
              <a:rPr lang="en-US" sz="1200" b="0" kern="1200" dirty="0">
                <a:solidFill>
                  <a:schemeClr val="tx1"/>
                </a:solidFill>
                <a:effectLst/>
                <a:latin typeface="+mn-lt"/>
                <a:ea typeface="+mn-ea"/>
                <a:cs typeface="+mn-cs"/>
              </a:rPr>
              <a:t> [441] </a:t>
            </a:r>
            <a:r>
              <a:rPr lang="en-US" sz="1200" b="0" kern="1200" dirty="0" err="1">
                <a:solidFill>
                  <a:schemeClr val="tx1"/>
                </a:solidFill>
                <a:effectLst/>
                <a:latin typeface="+mn-lt"/>
                <a:ea typeface="+mn-ea"/>
                <a:cs typeface="+mn-cs"/>
              </a:rPr>
              <a:t>einmal</a:t>
            </a:r>
            <a:r>
              <a:rPr lang="en-US" sz="1200" b="0" kern="1200" dirty="0">
                <a:solidFill>
                  <a:schemeClr val="tx1"/>
                </a:solidFill>
                <a:effectLst/>
                <a:latin typeface="+mn-lt"/>
                <a:ea typeface="+mn-ea"/>
                <a:cs typeface="+mn-cs"/>
              </a:rPr>
              <a:t> [124] </a:t>
            </a:r>
            <a:r>
              <a:rPr lang="en-US" sz="1200" b="0" kern="1200" dirty="0" err="1">
                <a:solidFill>
                  <a:schemeClr val="tx1"/>
                </a:solidFill>
                <a:effectLst/>
                <a:latin typeface="+mn-lt"/>
                <a:ea typeface="+mn-ea"/>
                <a:cs typeface="+mn-cs"/>
              </a:rPr>
              <a:t>welcher</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welche</a:t>
            </a:r>
            <a:r>
              <a:rPr lang="en-US" sz="1200" b="0" kern="1200" dirty="0">
                <a:solidFill>
                  <a:schemeClr val="tx1"/>
                </a:solidFill>
                <a:effectLst/>
                <a:latin typeface="+mn-lt"/>
                <a:ea typeface="+mn-ea"/>
                <a:cs typeface="+mn-cs"/>
              </a:rPr>
              <a:t>, welches [122]</a:t>
            </a:r>
          </a:p>
          <a:p>
            <a:r>
              <a:rPr lang="de-DE" b="1" dirty="0"/>
              <a:t>7.3.2.5 (revisited) </a:t>
            </a:r>
            <a:r>
              <a:rPr lang="de-DE" b="0" dirty="0"/>
              <a:t>das Dorf [684] die Großstadt [n/a] der See [1167] der Strand [2047] das Schwimmbad [n/a] nächsten Monat [n/a] nächste Woche [n/a] nächstes Jahr [n/a] </a:t>
            </a:r>
          </a:p>
          <a:p>
            <a:r>
              <a:rPr lang="de-DE" b="1" dirty="0"/>
              <a:t>7.3.1.1 (revisited)</a:t>
            </a:r>
            <a:r>
              <a:rPr lang="de-DE" b="1" baseline="0" dirty="0"/>
              <a:t> </a:t>
            </a:r>
            <a:r>
              <a:rPr lang="de-DE" b="0" dirty="0"/>
              <a:t>Dienstag [1032] Mittwoch [1091] Donnerstag [1332] Freitag [1277] Samstag [1306] Sonntag [818] wann? [583] im Orchester [2553] im Chor [3714] die Bibliothek [927] das Theater [725] der Verein [1054]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endParaRPr lang="de-DE"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152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3 minutes</a:t>
            </a:r>
            <a:br>
              <a:rPr lang="en-GB" sz="1200" b="1" kern="1200" dirty="0">
                <a:solidFill>
                  <a:schemeClr val="tx1"/>
                </a:solidFill>
                <a:effectLst/>
                <a:latin typeface="+mn-lt"/>
                <a:ea typeface="+mn-ea"/>
                <a:cs typeface="+mn-cs"/>
              </a:rPr>
            </a:b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explain</a:t>
            </a:r>
            <a:r>
              <a:rPr lang="en-GB" sz="1200" b="0" kern="1200" baseline="0" dirty="0">
                <a:solidFill>
                  <a:schemeClr val="tx1"/>
                </a:solidFill>
                <a:effectLst/>
                <a:latin typeface="+mn-lt"/>
                <a:ea typeface="+mn-ea"/>
                <a:cs typeface="+mn-cs"/>
              </a:rPr>
              <a:t> the use of the question word </a:t>
            </a:r>
            <a:r>
              <a:rPr lang="en-GB" sz="1200" b="0" i="1" kern="1200" baseline="0" dirty="0" err="1">
                <a:solidFill>
                  <a:schemeClr val="tx1"/>
                </a:solidFill>
                <a:effectLst/>
                <a:latin typeface="+mn-lt"/>
                <a:ea typeface="+mn-ea"/>
                <a:cs typeface="+mn-cs"/>
              </a:rPr>
              <a:t>welcher</a:t>
            </a:r>
            <a:r>
              <a:rPr lang="en-GB" sz="1200" b="0" i="0" kern="1200" baseline="0" dirty="0">
                <a:solidFill>
                  <a:schemeClr val="tx1"/>
                </a:solidFill>
                <a:effectLst/>
                <a:latin typeface="+mn-lt"/>
                <a:ea typeface="+mn-ea"/>
                <a:cs typeface="+mn-cs"/>
              </a:rPr>
              <a:t>, </a:t>
            </a:r>
            <a:r>
              <a:rPr lang="en-GB" sz="1200" b="0" i="1" kern="1200" baseline="0" dirty="0" err="1">
                <a:solidFill>
                  <a:schemeClr val="tx1"/>
                </a:solidFill>
                <a:effectLst/>
                <a:latin typeface="+mn-lt"/>
                <a:ea typeface="+mn-ea"/>
                <a:cs typeface="+mn-cs"/>
              </a:rPr>
              <a:t>welche</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welches</a:t>
            </a:r>
            <a:r>
              <a:rPr lang="en-GB" sz="1200" b="0" i="0" kern="1200" baseline="0" dirty="0">
                <a:solidFill>
                  <a:schemeClr val="tx1"/>
                </a:solidFill>
                <a:effectLst/>
                <a:latin typeface="+mn-lt"/>
                <a:ea typeface="+mn-ea"/>
                <a:cs typeface="+mn-cs"/>
              </a:rPr>
              <a:t>.</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2. Elicit the English translations for the German examples, which use this week’s key vocabulary.</a:t>
            </a:r>
          </a:p>
          <a:p>
            <a:r>
              <a:rPr lang="en-GB" sz="1200" b="0" kern="1200" baseline="0" dirty="0">
                <a:solidFill>
                  <a:schemeClr val="tx1"/>
                </a:solidFill>
                <a:effectLst/>
                <a:latin typeface="+mn-lt"/>
                <a:ea typeface="+mn-ea"/>
                <a:cs typeface="+mn-cs"/>
              </a:rPr>
              <a:t>3. Check students’ understanding at all stages.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03295D-32A4-499B-A119-D9B551D3C0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902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p>
          <a:p>
            <a:endParaRPr lang="en-GB" b="0" dirty="0"/>
          </a:p>
          <a:p>
            <a:r>
              <a:rPr lang="en-GB" b="1" dirty="0"/>
              <a:t>Aim: </a:t>
            </a:r>
            <a:r>
              <a:rPr lang="en-GB" b="0" dirty="0"/>
              <a:t>to practise understanding and selecting using the correct form of ‘welch-(er, e, es)’ in oral production. </a:t>
            </a:r>
            <a:br>
              <a:rPr lang="en-GB" b="0" dirty="0"/>
            </a:br>
            <a:br>
              <a:rPr lang="en-GB" b="0" dirty="0"/>
            </a:br>
            <a:r>
              <a:rPr lang="en-GB" b="1" dirty="0"/>
              <a:t>Procedure:</a:t>
            </a:r>
            <a:br>
              <a:rPr lang="en-GB" b="1" dirty="0"/>
            </a:br>
            <a:r>
              <a:rPr lang="en-GB" b="0" dirty="0"/>
              <a:t>1. The speaking student chooses which one of the two answers they want their partner to give and says the appropriate form of welch- to elicit that answer.</a:t>
            </a:r>
            <a:br>
              <a:rPr lang="en-GB" b="0" dirty="0"/>
            </a:br>
            <a:r>
              <a:rPr lang="en-GB" b="0" dirty="0"/>
              <a:t>2. Students work in trios; two students asking and answering the questions (swapping roles after one row 1a,1b, 1c), the third student listening and checking that the correct question and answer pair of ‘</a:t>
            </a:r>
            <a:r>
              <a:rPr lang="en-GB" b="0" dirty="0" err="1"/>
              <a:t>welche</a:t>
            </a:r>
            <a:r>
              <a:rPr lang="en-GB" b="0" dirty="0"/>
              <a:t>(</a:t>
            </a:r>
            <a:r>
              <a:rPr lang="en-GB" b="0" dirty="0" err="1"/>
              <a:t>r,s</a:t>
            </a:r>
            <a:r>
              <a:rPr lang="en-GB" b="0" dirty="0"/>
              <a:t>)’ + answer is used.</a:t>
            </a:r>
          </a:p>
          <a:p>
            <a:r>
              <a:rPr lang="en-GB" b="0" dirty="0"/>
              <a:t>3. Each time the speaking students only says the form of ‘welch-’ with the correct ending and the responding student will know which of the two options to answer with.</a:t>
            </a:r>
            <a:br>
              <a:rPr lang="en-GB" b="0" dirty="0"/>
            </a:br>
            <a:r>
              <a:rPr lang="en-GB" b="0" dirty="0"/>
              <a:t>E.g.</a:t>
            </a:r>
          </a:p>
          <a:p>
            <a:r>
              <a:rPr lang="en-GB" b="0" dirty="0"/>
              <a:t>1a. Welches …?  das </a:t>
            </a:r>
            <a:r>
              <a:rPr lang="en-GB" b="0" dirty="0" err="1"/>
              <a:t>Schultheater</a:t>
            </a:r>
            <a:r>
              <a:rPr lang="en-GB" b="0" dirty="0"/>
              <a:t>.</a:t>
            </a:r>
          </a:p>
          <a:p>
            <a:endParaRPr lang="en-GB" b="0" dirty="0"/>
          </a:p>
          <a:p>
            <a:r>
              <a:rPr lang="en-GB" b="0" dirty="0"/>
              <a:t>Student A asks for 1a, 1b, 1c. B replies. C checks.</a:t>
            </a:r>
            <a:br>
              <a:rPr lang="en-GB" b="0" dirty="0"/>
            </a:br>
            <a:r>
              <a:rPr lang="en-GB" b="0" dirty="0"/>
              <a:t>Student C asks for 2a, 2b, 2c, A replies. B checks.</a:t>
            </a:r>
            <a:br>
              <a:rPr lang="en-GB" b="0" dirty="0"/>
            </a:br>
            <a:br>
              <a:rPr lang="en-GB" b="0" dirty="0"/>
            </a:br>
            <a:r>
              <a:rPr lang="en-GB" b="1" dirty="0"/>
              <a:t>ANTICIPATED QUESTIONS AND ANSWERS</a:t>
            </a:r>
          </a:p>
          <a:p>
            <a:pPr marL="228600" indent="-228600">
              <a:buAutoNum type="arabicPeriod"/>
            </a:pPr>
            <a:r>
              <a:rPr lang="de-DE" sz="1200" kern="1200" dirty="0">
                <a:solidFill>
                  <a:schemeClr val="tx1"/>
                </a:solidFill>
                <a:effectLst/>
                <a:latin typeface="+mn-lt"/>
                <a:ea typeface="+mn-ea"/>
                <a:cs typeface="+mn-cs"/>
              </a:rPr>
              <a:t>Welches [Theater] ist das? Das Schultheater. OR Welcher [Tag] ist das? Montag.</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Welches [Kino] ist das? Das Kino in meiner Stadt. OR Welche [Schule] ist das? Die Sprachschule.</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Welcher [Tag] ist das?</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Samstag. OR Welche [Woche] ist das? Nächste Woche.</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Welches [Schwimmbad] ist das? Das Schwimmbad in hier im Dorf.  OR Welcher [Verein] ist das?  Der Sportverein.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Welche [Großstadt] ist das?  Die Großstadt Stuttgart. OR Welcher [Park] ist das? Der Park in meiner Stadt.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Welches [Jahr] ist das? </a:t>
            </a:r>
            <a:r>
              <a:rPr lang="en-US" sz="1200" kern="1200" dirty="0" err="1">
                <a:solidFill>
                  <a:schemeClr val="tx1"/>
                </a:solidFill>
                <a:effectLst/>
                <a:latin typeface="+mn-lt"/>
                <a:ea typeface="+mn-ea"/>
                <a:cs typeface="+mn-cs"/>
              </a:rPr>
              <a:t>Nächstes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Jahr</a:t>
            </a:r>
            <a:r>
              <a:rPr lang="en-US" sz="1200" kern="1200" dirty="0">
                <a:solidFill>
                  <a:schemeClr val="tx1"/>
                </a:solidFill>
                <a:effectLst/>
                <a:latin typeface="+mn-lt"/>
                <a:ea typeface="+mn-ea"/>
                <a:cs typeface="+mn-cs"/>
              </a:rPr>
              <a:t>. OR </a:t>
            </a:r>
            <a:r>
              <a:rPr lang="en-US" sz="1200" kern="1200" dirty="0" err="1">
                <a:solidFill>
                  <a:schemeClr val="tx1"/>
                </a:solidFill>
                <a:effectLst/>
                <a:latin typeface="+mn-lt"/>
                <a:ea typeface="+mn-ea"/>
                <a:cs typeface="+mn-cs"/>
              </a:rPr>
              <a:t>Welchen</a:t>
            </a:r>
            <a:r>
              <a:rPr lang="en-US" sz="1200" kern="1200" dirty="0">
                <a:solidFill>
                  <a:schemeClr val="tx1"/>
                </a:solidFill>
                <a:effectLst/>
                <a:latin typeface="+mn-lt"/>
                <a:ea typeface="+mn-ea"/>
                <a:cs typeface="+mn-cs"/>
              </a:rPr>
              <a:t> [Monat] </a:t>
            </a:r>
            <a:r>
              <a:rPr lang="en-US" sz="1200" kern="1200" dirty="0" err="1">
                <a:solidFill>
                  <a:schemeClr val="tx1"/>
                </a:solidFill>
                <a:effectLst/>
                <a:latin typeface="+mn-lt"/>
                <a:ea typeface="+mn-ea"/>
                <a:cs typeface="+mn-cs"/>
              </a:rPr>
              <a:t>ist</a:t>
            </a:r>
            <a:r>
              <a:rPr lang="en-US" sz="1200" kern="1200" dirty="0">
                <a:solidFill>
                  <a:schemeClr val="tx1"/>
                </a:solidFill>
                <a:effectLst/>
                <a:latin typeface="+mn-lt"/>
                <a:ea typeface="+mn-ea"/>
                <a:cs typeface="+mn-cs"/>
              </a:rPr>
              <a:t> das? </a:t>
            </a:r>
            <a:r>
              <a:rPr lang="en-US" sz="1200" kern="1200" dirty="0" err="1">
                <a:solidFill>
                  <a:schemeClr val="tx1"/>
                </a:solidFill>
                <a:effectLst/>
                <a:latin typeface="+mn-lt"/>
                <a:ea typeface="+mn-ea"/>
                <a:cs typeface="+mn-cs"/>
              </a:rPr>
              <a:t>Letzten</a:t>
            </a:r>
            <a:r>
              <a:rPr lang="en-US" sz="1200" kern="1200" dirty="0">
                <a:solidFill>
                  <a:schemeClr val="tx1"/>
                </a:solidFill>
                <a:effectLst/>
                <a:latin typeface="+mn-lt"/>
                <a:ea typeface="+mn-ea"/>
                <a:cs typeface="+mn-cs"/>
              </a:rPr>
              <a:t> Monat.</a:t>
            </a:r>
            <a:br>
              <a:rPr lang="en-US" sz="1200" kern="1200" dirty="0">
                <a:solidFill>
                  <a:schemeClr val="tx1"/>
                </a:solidFill>
                <a:effectLst/>
                <a:latin typeface="+mn-lt"/>
                <a:ea typeface="+mn-ea"/>
                <a:cs typeface="+mn-cs"/>
              </a:rPr>
            </a:br>
            <a:endParaRPr lang="en-US" sz="1200" b="1" kern="1200" dirty="0">
              <a:solidFill>
                <a:schemeClr val="tx1"/>
              </a:solidFill>
              <a:effectLst/>
              <a:latin typeface="+mn-lt"/>
              <a:ea typeface="+mn-ea"/>
              <a:cs typeface="+mn-cs"/>
            </a:endParaRPr>
          </a:p>
          <a:p>
            <a:pPr marL="0" indent="0">
              <a:buNone/>
            </a:pPr>
            <a:r>
              <a:rPr lang="en-US" sz="1200" b="1" kern="1200" dirty="0">
                <a:solidFill>
                  <a:schemeClr val="tx1"/>
                </a:solidFill>
                <a:effectLst/>
                <a:latin typeface="+mn-lt"/>
                <a:ea typeface="+mn-ea"/>
                <a:cs typeface="+mn-cs"/>
              </a:rPr>
              <a:t>Adaptions:</a:t>
            </a:r>
            <a:br>
              <a:rPr lang="en-US" sz="1200" b="1"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1. Teachers could lead this task from the front, eliciting whole class or individual oral answers.</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2. Alternatively, they could complete it first as a listen and read, the teacher asking the question for each item with the form of welch- and students selecting and writing down the answer from those presented on slide.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AE7E7-07AD-47EB-AE73-428A54A8B1F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949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10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o strengthen knowledge of weak and strong past participles.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Write 1-12.  Model sentence one and answer one with students.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Students read each sentence and think about a past participle that fits the meaning.  They write it down in German.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Check the answers, eliciting full sentence answers from students.</a:t>
                </a:r>
              </a:p>
              <a:p>
                <a:r>
                  <a:rPr lang="en-US" sz="1200" kern="1200" dirty="0">
                    <a:solidFill>
                      <a:schemeClr val="tx1"/>
                    </a:solidFill>
                    <a:effectLst/>
                    <a:latin typeface="+mn-lt"/>
                    <a:ea typeface="+mn-ea"/>
                    <a:cs typeface="+mn-cs"/>
                  </a:rPr>
                  <a:t>4. The audio (optional) is available upon clicking each speech bubble.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 For students who may need more support, the past participles are listed on the screen.  To reveal them click on the question: Welches Verb </a:t>
                </a:r>
                <a:r>
                  <a:rPr lang="en-US" sz="1200" kern="1200" dirty="0" err="1">
                    <a:solidFill>
                      <a:schemeClr val="tx1"/>
                    </a:solidFill>
                    <a:effectLst/>
                    <a:latin typeface="+mn-lt"/>
                    <a:ea typeface="+mn-ea"/>
                    <a:cs typeface="+mn-cs"/>
                  </a:rPr>
                  <a:t>passt</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ii) Alternatively, students could listen and transcribe first, and then consider meaning.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Transcript (optional)</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(Wolfgang)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Mehmet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Urlaub</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in der Schweiz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in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einem</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Ferienhaus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Tag den See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Fu</a:t>
                </a:r>
                <a14:m>
                  <m:oMath xmlns:m="http://schemas.openxmlformats.org/officeDocument/2006/math">
                    <m:r>
                      <a:rPr kumimoji="0" lang="en-GB" sz="12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ß</m:t>
                    </m:r>
                  </m:oMath>
                </a14:m>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ball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gespielt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den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Wasserpark</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Hier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wir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Nächstes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Jahr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will ich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Frankreich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das is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alles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Heidi hat in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Spanien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Urlaub</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Sie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bei</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Freunden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a:t>
                </a:r>
                <a:r>
                  <a:rPr kumimoji="0" lang="de-DE"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viel Spanisch gesprochen. Sie hat die Großstadt Madrid besucht. Wir haben Freunde getroffen und einen Film im Kino gesehen! Das ist nicht fair! Wann reisen wir?</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endParaRPr lang="en-GB" dirty="0"/>
              </a:p>
            </p:txBody>
          </p:sp>
        </mc:Choice>
        <mc:Fallback>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10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o strengthen knowledge of weak and strong past participles.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Write 1-12.  Model sentence one and answer one with students.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Students read each sentence and think about a past participle that fits the meaning.  They write it down in German.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Check the answers, eliciting full sentence answers from students.</a:t>
                </a:r>
              </a:p>
              <a:p>
                <a:r>
                  <a:rPr lang="en-US" sz="1200" kern="1200" dirty="0">
                    <a:solidFill>
                      <a:schemeClr val="tx1"/>
                    </a:solidFill>
                    <a:effectLst/>
                    <a:latin typeface="+mn-lt"/>
                    <a:ea typeface="+mn-ea"/>
                    <a:cs typeface="+mn-cs"/>
                  </a:rPr>
                  <a:t>4. The audio (optional) is available upon clicking each speech bubble.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 For students who may need more support, the past participles are listed on the screen.  To reveal them click on the question: Welches Verb </a:t>
                </a:r>
                <a:r>
                  <a:rPr lang="en-US" sz="1200" kern="1200" dirty="0" err="1">
                    <a:solidFill>
                      <a:schemeClr val="tx1"/>
                    </a:solidFill>
                    <a:effectLst/>
                    <a:latin typeface="+mn-lt"/>
                    <a:ea typeface="+mn-ea"/>
                    <a:cs typeface="+mn-cs"/>
                  </a:rPr>
                  <a:t>passt</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ii) Alternatively, students could listen and transcribe first, and then consider meaning.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Transcript (optional)</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(Wolfgang)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Mehmet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Urlaub</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in der Schweiz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in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einem</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Ferienhaus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Tag den See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Fu</a:t>
                </a:r>
                <a:r>
                  <a:rPr kumimoji="0" lang="en-GB" sz="12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a:t>ß</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ball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gespielt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den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Wasserpark</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Hier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wir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Nächstes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Jahr</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will ich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Frankreich</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das is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alles</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Heidi hat in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Spanien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Urlaub</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Sie hat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bei</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Freunden</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a:t>
                </a:r>
                <a:r>
                  <a:rPr kumimoji="0" lang="de-DE"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viel Spanisch gesprochen. Sie hat die Großstadt Madrid besucht. Wir haben Freunde getroffen und einen Film im Kino gesehen! Das ist nicht fair! Wann reisen wir?</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endParaRPr lang="en-GB" dirty="0"/>
              </a:p>
            </p:txBody>
          </p:sp>
        </mc:Fallback>
      </mc:AlternateContent>
      <p:sp>
        <p:nvSpPr>
          <p:cNvPr id="4" name="Slide Number Placeholder 3"/>
          <p:cNvSpPr>
            <a:spLocks noGrp="1"/>
          </p:cNvSpPr>
          <p:nvPr>
            <p:ph type="sldNum" sz="quarter" idx="5"/>
          </p:nvPr>
        </p:nvSpPr>
        <p:spPr/>
        <p:txBody>
          <a:bodyPr/>
          <a:lstStyle/>
          <a:p>
            <a:fld id="{B903295D-32A4-499B-A119-D9B551D3C0C4}" type="slidenum">
              <a:rPr lang="en-GB" smtClean="0"/>
              <a:t>24</a:t>
            </a:fld>
            <a:endParaRPr lang="en-GB"/>
          </a:p>
        </p:txBody>
      </p:sp>
    </p:spTree>
    <p:extLst>
      <p:ext uri="{BB962C8B-B14F-4D97-AF65-F5344CB8AC3E}">
        <p14:creationId xmlns:p14="http://schemas.microsoft.com/office/powerpoint/2010/main" val="2479131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2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i="0" dirty="0"/>
              <a:t>This slide introduces the second person singular (you) form of the perfect tense. It reminds students that the past participle does not change when changing person. </a:t>
            </a:r>
            <a:br>
              <a:rPr lang="en-GB" i="0" dirty="0"/>
            </a:b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a:t>
            </a:r>
          </a:p>
          <a:p>
            <a:r>
              <a:rPr lang="en-GB" sz="1200" b="0" kern="1200" baseline="0" dirty="0">
                <a:solidFill>
                  <a:schemeClr val="tx1"/>
                </a:solidFill>
                <a:effectLst/>
                <a:latin typeface="+mn-lt"/>
                <a:ea typeface="+mn-ea"/>
                <a:cs typeface="+mn-cs"/>
              </a:rPr>
              <a:t>2. Check students’ understanding at all stages, i.e. by eliciting the English for the German examples.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03295D-32A4-499B-A119-D9B551D3C0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572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5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understanding of the ‘ich’ and ‘du’ forms of the perfect tense in the written modality. Pronouns are obscured to focus students’ attention on the forms of ‘</a:t>
            </a:r>
            <a:r>
              <a:rPr lang="en-GB" sz="1200" b="0" kern="1200" dirty="0" err="1">
                <a:solidFill>
                  <a:schemeClr val="tx1"/>
                </a:solidFill>
                <a:effectLst/>
                <a:latin typeface="+mn-lt"/>
                <a:ea typeface="+mn-ea"/>
                <a:cs typeface="+mn-cs"/>
              </a:rPr>
              <a:t>haben</a:t>
            </a:r>
            <a:r>
              <a:rPr lang="en-GB" sz="1200" b="0" kern="1200" dirty="0">
                <a:solidFill>
                  <a:schemeClr val="tx1"/>
                </a:solidFill>
                <a:effectLst/>
                <a:latin typeface="+mn-lt"/>
                <a:ea typeface="+mn-ea"/>
                <a:cs typeface="+mn-cs"/>
              </a:rPr>
              <a:t>’.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1</a:t>
            </a:r>
            <a:r>
              <a:rPr lang="en-GB" sz="1200" b="0" kern="1200" baseline="0" dirty="0">
                <a:solidFill>
                  <a:schemeClr val="tx1"/>
                </a:solidFill>
                <a:effectLst/>
                <a:latin typeface="+mn-lt"/>
                <a:ea typeface="+mn-ea"/>
                <a:cs typeface="+mn-cs"/>
              </a:rPr>
              <a:t>. Write 1-8.</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2. Read the sentences and note whether each refers to Mia (ich) or to Wolfgang (du).</a:t>
            </a:r>
          </a:p>
          <a:p>
            <a:r>
              <a:rPr lang="en-GB" sz="1200" b="0" kern="1200" baseline="0" dirty="0">
                <a:solidFill>
                  <a:schemeClr val="tx1"/>
                </a:solidFill>
                <a:effectLst/>
                <a:latin typeface="+mn-lt"/>
                <a:ea typeface="+mn-ea"/>
                <a:cs typeface="+mn-cs"/>
              </a:rPr>
              <a:t>2. </a:t>
            </a:r>
            <a:r>
              <a:rPr lang="en-GB" sz="1200" b="0" kern="1200" dirty="0">
                <a:solidFill>
                  <a:schemeClr val="tx1"/>
                </a:solidFill>
                <a:effectLst/>
                <a:latin typeface="+mn-lt"/>
                <a:ea typeface="+mn-ea"/>
                <a:cs typeface="+mn-cs"/>
              </a:rPr>
              <a:t>Click on the mouse</a:t>
            </a:r>
            <a:r>
              <a:rPr lang="en-GB" sz="1200" b="0" kern="1200" baseline="0" dirty="0">
                <a:solidFill>
                  <a:schemeClr val="tx1"/>
                </a:solidFill>
                <a:effectLst/>
                <a:latin typeface="+mn-lt"/>
                <a:ea typeface="+mn-ea"/>
                <a:cs typeface="+mn-cs"/>
              </a:rPr>
              <a:t> to animate the answers.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03295D-32A4-499B-A119-D9B551D3C0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611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8</a:t>
            </a:r>
            <a:r>
              <a:rPr lang="en-GB" sz="1200" kern="1200" dirty="0">
                <a:solidFill>
                  <a:schemeClr val="tx1"/>
                </a:solidFill>
                <a:effectLst/>
                <a:latin typeface="+mn-lt"/>
                <a:ea typeface="+mn-ea"/>
                <a:cs typeface="+mn-cs"/>
              </a:rPr>
              <a:t> minutes</a:t>
            </a:r>
            <a:br>
              <a:rPr lang="en-GB" sz="1200" kern="1200" dirty="0">
                <a:solidFill>
                  <a:schemeClr val="tx1"/>
                </a:solidFill>
                <a:effectLst/>
                <a:latin typeface="+mn-lt"/>
                <a:ea typeface="+mn-ea"/>
                <a:cs typeface="+mn-cs"/>
              </a:rPr>
            </a:b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understanding the difference between ‘she’ and ‘you’ forms of the perfect tense in the spoken modality; to practise aural comprehension of new past participle vocabulary and previously taught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1</a:t>
            </a:r>
            <a:r>
              <a:rPr lang="en-GB" sz="1200" b="0" kern="1200" baseline="0" dirty="0">
                <a:solidFill>
                  <a:schemeClr val="tx1"/>
                </a:solidFill>
                <a:effectLst/>
                <a:latin typeface="+mn-lt"/>
                <a:ea typeface="+mn-ea"/>
                <a:cs typeface="+mn-cs"/>
              </a:rPr>
              <a:t>. Write 1-6.</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2. Listen and write Mia (</a:t>
            </a:r>
            <a:r>
              <a:rPr lang="en-GB" sz="1200" b="0" kern="1200" baseline="0" dirty="0" err="1">
                <a:solidFill>
                  <a:schemeClr val="tx1"/>
                </a:solidFill>
                <a:effectLst/>
                <a:latin typeface="+mn-lt"/>
                <a:ea typeface="+mn-ea"/>
                <a:cs typeface="+mn-cs"/>
              </a:rPr>
              <a:t>sie</a:t>
            </a:r>
            <a:r>
              <a:rPr lang="en-GB" sz="1200" b="0" kern="1200" baseline="0" dirty="0">
                <a:solidFill>
                  <a:schemeClr val="tx1"/>
                </a:solidFill>
                <a:effectLst/>
                <a:latin typeface="+mn-lt"/>
                <a:ea typeface="+mn-ea"/>
                <a:cs typeface="+mn-cs"/>
              </a:rPr>
              <a:t>) or Mehmet (du).</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3. Check answers. Full sentences appear and teachers can elicit English meanings orally.</a:t>
            </a:r>
          </a:p>
          <a:p>
            <a:endParaRPr lang="en-GB" sz="1200" b="0" kern="1200" baseline="0" dirty="0">
              <a:solidFill>
                <a:schemeClr val="tx1"/>
              </a:solidFill>
              <a:effectLst/>
              <a:latin typeface="+mn-lt"/>
              <a:ea typeface="+mn-ea"/>
              <a:cs typeface="+mn-cs"/>
            </a:endParaRPr>
          </a:p>
          <a:p>
            <a:r>
              <a:rPr lang="en-GB" sz="1200" b="1" i="0" kern="1200" baseline="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1.</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[Du] hast am Sonntag auf </a:t>
            </a:r>
            <a:r>
              <a:rPr lang="en-GB" sz="1200" b="0" i="0" u="none" strike="noStrike" kern="1200" dirty="0" err="1">
                <a:solidFill>
                  <a:schemeClr val="tx1"/>
                </a:solidFill>
                <a:effectLst/>
                <a:latin typeface="+mn-lt"/>
                <a:ea typeface="+mn-ea"/>
                <a:cs typeface="+mn-cs"/>
              </a:rPr>
              <a:t>dem</a:t>
            </a:r>
            <a:r>
              <a:rPr lang="en-GB" sz="1200" b="0" i="0" u="none" strike="noStrike" kern="1200" dirty="0">
                <a:solidFill>
                  <a:schemeClr val="tx1"/>
                </a:solidFill>
                <a:effectLst/>
                <a:latin typeface="+mn-lt"/>
                <a:ea typeface="+mn-ea"/>
                <a:cs typeface="+mn-cs"/>
              </a:rPr>
              <a:t> Strand </a:t>
            </a:r>
            <a:r>
              <a:rPr lang="en-GB" sz="1200" b="0" i="0" u="none" strike="noStrike" kern="1200" dirty="0" err="1">
                <a:solidFill>
                  <a:schemeClr val="tx1"/>
                </a:solidFill>
                <a:effectLst/>
                <a:latin typeface="+mn-lt"/>
                <a:ea typeface="+mn-ea"/>
                <a:cs typeface="+mn-cs"/>
              </a:rPr>
              <a:t>gelegen</a:t>
            </a:r>
            <a:r>
              <a:rPr lang="en-GB" sz="1200" b="0" i="0" u="none" strike="noStrike" kern="1200" dirty="0">
                <a:solidFill>
                  <a:schemeClr val="tx1"/>
                </a:solidFill>
                <a:effectLst/>
                <a:latin typeface="+mn-lt"/>
                <a:ea typeface="+mn-ea"/>
                <a:cs typeface="+mn-cs"/>
              </a:rPr>
              <a:t>.</a:t>
            </a:r>
          </a:p>
          <a:p>
            <a:pPr rtl="0" eaLnBrk="1" fontAlgn="auto" latinLnBrk="0" hangingPunct="1"/>
            <a:r>
              <a:rPr lang="en-GB" sz="1200" b="0" i="0" u="none" strike="noStrike" kern="1200" dirty="0">
                <a:solidFill>
                  <a:schemeClr val="tx1"/>
                </a:solidFill>
                <a:effectLst/>
                <a:latin typeface="+mn-lt"/>
                <a:ea typeface="+mn-ea"/>
                <a:cs typeface="+mn-cs"/>
              </a:rPr>
              <a:t>2. [Sie] hat </a:t>
            </a:r>
            <a:r>
              <a:rPr lang="en-GB" sz="1200" b="0" i="0" u="none" strike="noStrike" kern="1200" baseline="0" dirty="0" err="1">
                <a:solidFill>
                  <a:schemeClr val="tx1"/>
                </a:solidFill>
                <a:effectLst/>
                <a:latin typeface="+mn-lt"/>
                <a:ea typeface="+mn-ea"/>
                <a:cs typeface="+mn-cs"/>
              </a:rPr>
              <a:t>im</a:t>
            </a:r>
            <a:r>
              <a:rPr lang="en-GB" sz="1200" b="0" i="0" u="none" strike="noStrike" kern="1200" baseline="0" dirty="0">
                <a:solidFill>
                  <a:schemeClr val="tx1"/>
                </a:solidFill>
                <a:effectLst/>
                <a:latin typeface="+mn-lt"/>
                <a:ea typeface="+mn-ea"/>
                <a:cs typeface="+mn-cs"/>
              </a:rPr>
              <a:t> Dorf </a:t>
            </a:r>
            <a:r>
              <a:rPr lang="en-GB" sz="1200" b="0" i="0" u="none" strike="noStrike" kern="1200" baseline="0" dirty="0" err="1">
                <a:solidFill>
                  <a:schemeClr val="tx1"/>
                </a:solidFill>
                <a:effectLst/>
                <a:latin typeface="+mn-lt"/>
                <a:ea typeface="+mn-ea"/>
                <a:cs typeface="+mn-cs"/>
              </a:rPr>
              <a:t>gegessen</a:t>
            </a:r>
            <a:r>
              <a:rPr lang="en-GB"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3. [Sie] hat </a:t>
            </a:r>
            <a:r>
              <a:rPr lang="en-GB" sz="1200" b="0" i="0" u="none" strike="noStrike" kern="1200" dirty="0" err="1">
                <a:solidFill>
                  <a:schemeClr val="tx1"/>
                </a:solidFill>
                <a:effectLst/>
                <a:latin typeface="+mn-lt"/>
                <a:ea typeface="+mn-ea"/>
                <a:cs typeface="+mn-cs"/>
              </a:rPr>
              <a:t>viele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Postkarten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geschrieben</a:t>
            </a:r>
            <a:r>
              <a:rPr lang="en-GB" sz="1200" b="0" i="0" u="none" strike="noStrike" kern="1200" dirty="0">
                <a:solidFill>
                  <a:schemeClr val="tx1"/>
                </a:solidFill>
                <a:effectLst/>
                <a:latin typeface="+mn-lt"/>
                <a:ea typeface="+mn-ea"/>
                <a:cs typeface="+mn-cs"/>
              </a:rPr>
              <a:t>.</a:t>
            </a:r>
          </a:p>
          <a:p>
            <a:pPr rtl="0" eaLnBrk="1" fontAlgn="auto" latinLnBrk="0" hangingPunct="1"/>
            <a:r>
              <a:rPr lang="en-GB" sz="1200" b="0" i="0" u="none" strike="noStrike" kern="1200" dirty="0">
                <a:solidFill>
                  <a:schemeClr val="tx1"/>
                </a:solidFill>
                <a:effectLst/>
                <a:latin typeface="+mn-lt"/>
                <a:ea typeface="+mn-ea"/>
                <a:cs typeface="+mn-cs"/>
              </a:rPr>
              <a:t>4. [Du] hast </a:t>
            </a:r>
            <a:r>
              <a:rPr lang="en-GB" sz="1200" b="0" i="0" u="none" strike="noStrike" kern="1200" dirty="0" err="1">
                <a:solidFill>
                  <a:schemeClr val="tx1"/>
                </a:solidFill>
                <a:effectLst/>
                <a:latin typeface="+mn-lt"/>
                <a:ea typeface="+mn-ea"/>
                <a:cs typeface="+mn-cs"/>
              </a:rPr>
              <a:t>bisher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nur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a:t>
            </a:r>
            <a:r>
              <a:rPr lang="en-GB" sz="1200" b="0" i="0" u="none" strike="noStrike" kern="1200" dirty="0">
                <a:solidFill>
                  <a:schemeClr val="tx1"/>
                </a:solidFill>
                <a:effectLst/>
                <a:latin typeface="+mn-lt"/>
                <a:ea typeface="+mn-ea"/>
                <a:cs typeface="+mn-cs"/>
              </a:rPr>
              <a:t> Buch </a:t>
            </a:r>
            <a:r>
              <a:rPr lang="en-GB" sz="1200" b="0" i="0" u="none" strike="noStrike" kern="1200" dirty="0" err="1">
                <a:solidFill>
                  <a:schemeClr val="tx1"/>
                </a:solidFill>
                <a:effectLst/>
                <a:latin typeface="+mn-lt"/>
                <a:ea typeface="+mn-ea"/>
                <a:cs typeface="+mn-cs"/>
              </a:rPr>
              <a:t>gelesen</a:t>
            </a:r>
            <a:r>
              <a:rPr lang="en-GB" sz="1200" b="0" i="0" u="none" strike="noStrike" kern="1200" dirty="0">
                <a:solidFill>
                  <a:schemeClr val="tx1"/>
                </a:solidFill>
                <a:effectLst/>
                <a:latin typeface="+mn-lt"/>
                <a:ea typeface="+mn-ea"/>
                <a:cs typeface="+mn-cs"/>
              </a:rPr>
              <a:t>.</a:t>
            </a:r>
          </a:p>
          <a:p>
            <a:pPr rtl="0" eaLnBrk="1" fontAlgn="ctr" latinLnBrk="0" hangingPunct="1"/>
            <a:r>
              <a:rPr lang="en-GB" sz="1200" b="0" i="0" u="none" strike="noStrike" kern="1200" dirty="0">
                <a:solidFill>
                  <a:schemeClr val="tx1"/>
                </a:solidFill>
                <a:effectLst/>
                <a:latin typeface="+mn-lt"/>
                <a:ea typeface="+mn-ea"/>
                <a:cs typeface="+mn-cs"/>
              </a:rPr>
              <a:t>5. [Du] hast</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schon</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viele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Fotos</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gemacht</a:t>
            </a:r>
            <a:r>
              <a:rPr lang="en-GB"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baseline="0" dirty="0">
                <a:solidFill>
                  <a:schemeClr val="tx1"/>
                </a:solidFill>
                <a:effectLst/>
                <a:latin typeface="+mn-lt"/>
                <a:ea typeface="+mn-ea"/>
                <a:cs typeface="+mn-cs"/>
              </a:rPr>
              <a:t>6. </a:t>
            </a:r>
            <a:r>
              <a:rPr lang="en-GB" sz="1200" b="0" i="0" u="none" strike="noStrike" kern="1200" dirty="0">
                <a:solidFill>
                  <a:schemeClr val="tx1"/>
                </a:solidFill>
                <a:effectLst/>
                <a:latin typeface="+mn-lt"/>
                <a:ea typeface="+mn-ea"/>
                <a:cs typeface="+mn-cs"/>
              </a:rPr>
              <a:t>[Sie] hat am </a:t>
            </a:r>
            <a:r>
              <a:rPr lang="en-GB" sz="1200" b="0" i="0" u="none" strike="noStrike" kern="1200" dirty="0" err="1">
                <a:solidFill>
                  <a:schemeClr val="tx1"/>
                </a:solidFill>
                <a:effectLst/>
                <a:latin typeface="+mn-lt"/>
                <a:ea typeface="+mn-ea"/>
                <a:cs typeface="+mn-cs"/>
              </a:rPr>
              <a:t>Mittwoch</a:t>
            </a:r>
            <a:r>
              <a:rPr lang="en-GB" sz="1200" b="0" i="0" u="none" strike="noStrike" kern="120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mit</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Freunden</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gesprochen</a:t>
            </a:r>
            <a:r>
              <a:rPr lang="en-GB" sz="1200" b="0" i="0" u="none" strike="noStrike"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10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the 1</a:t>
            </a:r>
            <a:r>
              <a:rPr lang="en-GB" sz="1200" b="0" kern="1200" baseline="30000" dirty="0">
                <a:solidFill>
                  <a:schemeClr val="tx1"/>
                </a:solidFill>
                <a:effectLst/>
                <a:latin typeface="+mn-lt"/>
                <a:ea typeface="+mn-ea"/>
                <a:cs typeface="+mn-cs"/>
              </a:rPr>
              <a:t>st</a:t>
            </a:r>
            <a:r>
              <a:rPr lang="en-GB" sz="1200" b="0" kern="1200" dirty="0">
                <a:solidFill>
                  <a:schemeClr val="tx1"/>
                </a:solidFill>
                <a:effectLst/>
                <a:latin typeface="+mn-lt"/>
                <a:ea typeface="+mn-ea"/>
                <a:cs typeface="+mn-cs"/>
              </a:rPr>
              <a:t>, 2</a:t>
            </a:r>
            <a:r>
              <a:rPr lang="en-GB" sz="1200" b="0" kern="1200" baseline="30000" dirty="0">
                <a:solidFill>
                  <a:schemeClr val="tx1"/>
                </a:solidFill>
                <a:effectLst/>
                <a:latin typeface="+mn-lt"/>
                <a:ea typeface="+mn-ea"/>
                <a:cs typeface="+mn-cs"/>
              </a:rPr>
              <a:t>nd</a:t>
            </a:r>
            <a:r>
              <a:rPr lang="en-GB" sz="1200" b="0" kern="1200" dirty="0">
                <a:solidFill>
                  <a:schemeClr val="tx1"/>
                </a:solidFill>
                <a:effectLst/>
                <a:latin typeface="+mn-lt"/>
                <a:ea typeface="+mn-ea"/>
                <a:cs typeface="+mn-cs"/>
              </a:rPr>
              <a:t> and 3</a:t>
            </a:r>
            <a:r>
              <a:rPr lang="en-GB" sz="1200" b="0" kern="1200" baseline="30000" dirty="0">
                <a:solidFill>
                  <a:schemeClr val="tx1"/>
                </a:solidFill>
                <a:effectLst/>
                <a:latin typeface="+mn-lt"/>
                <a:ea typeface="+mn-ea"/>
                <a:cs typeface="+mn-cs"/>
              </a:rPr>
              <a:t>rd</a:t>
            </a:r>
            <a:r>
              <a:rPr lang="en-GB" sz="1200" b="0" kern="1200" dirty="0">
                <a:solidFill>
                  <a:schemeClr val="tx1"/>
                </a:solidFill>
                <a:effectLst/>
                <a:latin typeface="+mn-lt"/>
                <a:ea typeface="+mn-ea"/>
                <a:cs typeface="+mn-cs"/>
              </a:rPr>
              <a:t> person singular forms of the perfect tense with </a:t>
            </a:r>
            <a:r>
              <a:rPr lang="en-GB" sz="1200" b="0" i="1" kern="1200" dirty="0" err="1">
                <a:solidFill>
                  <a:schemeClr val="tx1"/>
                </a:solidFill>
                <a:effectLst/>
                <a:latin typeface="+mn-lt"/>
                <a:ea typeface="+mn-ea"/>
                <a:cs typeface="+mn-cs"/>
              </a:rPr>
              <a:t>haben</a:t>
            </a:r>
            <a:r>
              <a:rPr lang="en-GB" sz="1200" b="0" kern="1200" dirty="0">
                <a:solidFill>
                  <a:schemeClr val="tx1"/>
                </a:solidFill>
                <a:effectLst/>
                <a:latin typeface="+mn-lt"/>
                <a:ea typeface="+mn-ea"/>
                <a:cs typeface="+mn-cs"/>
              </a:rPr>
              <a:t> in written production.</a:t>
            </a:r>
          </a:p>
          <a:p>
            <a:endParaRPr lang="en-GB" b="0" baseline="0" dirty="0"/>
          </a:p>
          <a:p>
            <a:r>
              <a:rPr lang="en-GB" sz="1200" b="1" kern="1200" dirty="0">
                <a:solidFill>
                  <a:schemeClr val="tx1"/>
                </a:solidFill>
                <a:effectLst/>
                <a:latin typeface="+mn-lt"/>
                <a:ea typeface="+mn-ea"/>
                <a:cs typeface="+mn-cs"/>
              </a:rPr>
              <a:t>Procedure:</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1. Read </a:t>
            </a:r>
            <a:r>
              <a:rPr lang="en-GB" sz="1200" b="0" kern="1200" baseline="0" dirty="0">
                <a:solidFill>
                  <a:schemeClr val="tx1"/>
                </a:solidFill>
                <a:effectLst/>
                <a:latin typeface="+mn-lt"/>
                <a:ea typeface="+mn-ea"/>
                <a:cs typeface="+mn-cs"/>
              </a:rPr>
              <a:t>aloud </a:t>
            </a:r>
            <a:r>
              <a:rPr lang="en-GB" sz="1200" b="0" kern="1200" dirty="0">
                <a:solidFill>
                  <a:schemeClr val="tx1"/>
                </a:solidFill>
                <a:effectLst/>
                <a:latin typeface="+mn-lt"/>
                <a:ea typeface="+mn-ea"/>
                <a:cs typeface="+mn-cs"/>
              </a:rPr>
              <a:t>the text message from</a:t>
            </a:r>
            <a:r>
              <a:rPr lang="en-GB" sz="1200" b="0" kern="1200" baseline="0" dirty="0">
                <a:solidFill>
                  <a:schemeClr val="tx1"/>
                </a:solidFill>
                <a:effectLst/>
                <a:latin typeface="+mn-lt"/>
                <a:ea typeface="+mn-ea"/>
                <a:cs typeface="+mn-cs"/>
              </a:rPr>
              <a:t> Mia, and translate it.</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2. Write Mia’s diary extracts out as full sentences, paying attention to who did each action.</a:t>
            </a:r>
          </a:p>
          <a:p>
            <a:r>
              <a:rPr lang="en-GB" sz="1200" b="0" i="0" baseline="0" dirty="0">
                <a:solidFill>
                  <a:srgbClr val="5B9BD5">
                    <a:lumMod val="50000"/>
                  </a:srgbClr>
                </a:solidFill>
                <a:latin typeface="Century Gothic" panose="020B0502020202020204" pitchFamily="34" charset="0"/>
              </a:rPr>
              <a:t>3. Ask students to write three of their sentences using Word Order 2 and click to provide a reminder prompt about this.</a:t>
            </a:r>
          </a:p>
          <a:p>
            <a:endParaRPr lang="en-GB" dirty="0"/>
          </a:p>
        </p:txBody>
      </p:sp>
      <p:sp>
        <p:nvSpPr>
          <p:cNvPr id="4" name="Slide Number Placeholder 3"/>
          <p:cNvSpPr>
            <a:spLocks noGrp="1"/>
          </p:cNvSpPr>
          <p:nvPr>
            <p:ph type="sldNum" sz="quarter" idx="5"/>
          </p:nvPr>
        </p:nvSpPr>
        <p:spPr/>
        <p:txBody>
          <a:bodyPr/>
          <a:lstStyle/>
          <a:p>
            <a:fld id="{B903295D-32A4-499B-A119-D9B551D3C0C4}" type="slidenum">
              <a:rPr lang="en-GB" smtClean="0"/>
              <a:t>28</a:t>
            </a:fld>
            <a:endParaRPr lang="en-GB"/>
          </a:p>
        </p:txBody>
      </p:sp>
    </p:spTree>
    <p:extLst>
      <p:ext uri="{BB962C8B-B14F-4D97-AF65-F5344CB8AC3E}">
        <p14:creationId xmlns:p14="http://schemas.microsoft.com/office/powerpoint/2010/main" val="1002482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ANTWORTEN</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Note: These are all in Word Order 1.</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Some students may have written 3 of their sentences in WO2.  </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Elicit WO2 versions from students e.g. </a:t>
            </a:r>
            <a:r>
              <a:rPr lang="en-GB" sz="1200" b="0" kern="1200" dirty="0" err="1">
                <a:solidFill>
                  <a:schemeClr val="tx1"/>
                </a:solidFill>
                <a:effectLst/>
                <a:latin typeface="+mn-lt"/>
                <a:ea typeface="+mn-ea"/>
                <a:cs typeface="+mn-cs"/>
              </a:rPr>
              <a:t>Wer</a:t>
            </a:r>
            <a:r>
              <a:rPr lang="en-GB" sz="1200" b="0" kern="1200" dirty="0">
                <a:solidFill>
                  <a:schemeClr val="tx1"/>
                </a:solidFill>
                <a:effectLst/>
                <a:latin typeface="+mn-lt"/>
                <a:ea typeface="+mn-ea"/>
                <a:cs typeface="+mn-cs"/>
              </a:rPr>
              <a:t> hat </a:t>
            </a:r>
            <a:r>
              <a:rPr lang="en-GB" sz="1200" b="0" kern="1200" dirty="0" err="1">
                <a:solidFill>
                  <a:schemeClr val="tx1"/>
                </a:solidFill>
                <a:effectLst/>
                <a:latin typeface="+mn-lt"/>
                <a:ea typeface="+mn-ea"/>
                <a:cs typeface="+mn-cs"/>
              </a:rPr>
              <a:t>für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diesen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Satz</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Wortstellung</a:t>
            </a:r>
            <a:r>
              <a:rPr lang="en-GB" sz="1200" b="0" kern="1200" dirty="0">
                <a:solidFill>
                  <a:schemeClr val="tx1"/>
                </a:solidFill>
                <a:effectLst/>
                <a:latin typeface="+mn-lt"/>
                <a:ea typeface="+mn-ea"/>
                <a:cs typeface="+mn-cs"/>
              </a:rPr>
              <a:t> 2 </a:t>
            </a:r>
            <a:r>
              <a:rPr lang="en-GB" sz="1200" b="0" kern="1200" dirty="0" err="1">
                <a:solidFill>
                  <a:schemeClr val="tx1"/>
                </a:solidFill>
                <a:effectLst/>
                <a:latin typeface="+mn-lt"/>
                <a:ea typeface="+mn-ea"/>
                <a:cs typeface="+mn-cs"/>
              </a:rPr>
              <a:t>gemacht</a:t>
            </a:r>
            <a:r>
              <a:rPr lang="en-GB" sz="1200" b="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5"/>
          </p:nvPr>
        </p:nvSpPr>
        <p:spPr/>
        <p:txBody>
          <a:bodyPr/>
          <a:lstStyle/>
          <a:p>
            <a:fld id="{B903295D-32A4-499B-A119-D9B551D3C0C4}" type="slidenum">
              <a:rPr lang="en-GB" smtClean="0"/>
              <a:t>29</a:t>
            </a:fld>
            <a:endParaRPr lang="en-GB"/>
          </a:p>
        </p:txBody>
      </p:sp>
    </p:spTree>
    <p:extLst>
      <p:ext uri="{BB962C8B-B14F-4D97-AF65-F5344CB8AC3E}">
        <p14:creationId xmlns:p14="http://schemas.microsoft.com/office/powerpoint/2010/main" val="334296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[2/6]</a:t>
            </a:r>
          </a:p>
          <a:p>
            <a:endParaRPr lang="en-GB" sz="1200" b="1" kern="1200" dirty="0">
              <a:solidFill>
                <a:schemeClr val="tx1"/>
              </a:solidFill>
              <a:effectLst/>
              <a:latin typeface="+mn-lt"/>
              <a:ea typeface="+mn-ea"/>
              <a:cs typeface="+mn-cs"/>
            </a:endParaRPr>
          </a:p>
          <a:p>
            <a:r>
              <a:rPr lang="en-GB" b="1" dirty="0"/>
              <a:t>Transcript</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2. </a:t>
            </a:r>
            <a:r>
              <a:rPr lang="en-GB" sz="1200" kern="1200" baseline="0" dirty="0" err="1">
                <a:solidFill>
                  <a:schemeClr val="tx1"/>
                </a:solidFill>
                <a:effectLst/>
                <a:latin typeface="+mn-lt"/>
                <a:ea typeface="+mn-ea"/>
                <a:cs typeface="+mn-cs"/>
              </a:rPr>
              <a:t>Mürzzuschlag</a:t>
            </a:r>
            <a:r>
              <a:rPr lang="en-GB" sz="1200" kern="1200" baseline="0" dirty="0">
                <a:solidFill>
                  <a:schemeClr val="tx1"/>
                </a:solidFill>
                <a:effectLst/>
                <a:latin typeface="+mn-lt"/>
                <a:ea typeface="+mn-ea"/>
                <a:cs typeface="+mn-cs"/>
              </a:rPr>
              <a:t> hat </a:t>
            </a:r>
            <a:r>
              <a:rPr lang="en-GB" sz="1200" kern="1200" baseline="0" dirty="0" err="1">
                <a:solidFill>
                  <a:schemeClr val="tx1"/>
                </a:solidFill>
                <a:effectLst/>
                <a:latin typeface="+mn-lt"/>
                <a:ea typeface="+mn-ea"/>
                <a:cs typeface="+mn-cs"/>
              </a:rPr>
              <a:t>ein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Wintersportmuseum</a:t>
            </a:r>
            <a:r>
              <a:rPr lang="en-GB" sz="1200" kern="1200" baseline="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5"/>
          </p:nvPr>
        </p:nvSpPr>
        <p:spPr/>
        <p:txBody>
          <a:bodyPr/>
          <a:lstStyle/>
          <a:p>
            <a:fld id="{B903295D-32A4-499B-A119-D9B551D3C0C4}" type="slidenum">
              <a:rPr lang="en-GB" smtClean="0"/>
              <a:t>3</a:t>
            </a:fld>
            <a:endParaRPr lang="en-GB"/>
          </a:p>
        </p:txBody>
      </p:sp>
    </p:spTree>
    <p:extLst>
      <p:ext uri="{BB962C8B-B14F-4D97-AF65-F5344CB8AC3E}">
        <p14:creationId xmlns:p14="http://schemas.microsoft.com/office/powerpoint/2010/main" val="1141352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2 minutes</a:t>
            </a:r>
            <a:br>
              <a:rPr lang="en-GB" sz="1200" b="1" kern="1200" dirty="0">
                <a:solidFill>
                  <a:schemeClr val="tx1"/>
                </a:solidFill>
                <a:effectLst/>
                <a:latin typeface="+mn-lt"/>
                <a:ea typeface="+mn-ea"/>
                <a:cs typeface="+mn-cs"/>
              </a:rPr>
            </a:b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This slide explains</a:t>
            </a:r>
            <a:r>
              <a:rPr lang="en-GB" i="0" baseline="0" dirty="0"/>
              <a:t> revises how to form questions using the perfect tense in German by inverting subject and the form of ‘</a:t>
            </a:r>
            <a:r>
              <a:rPr lang="en-GB" i="0" baseline="0" dirty="0" err="1"/>
              <a:t>haben</a:t>
            </a:r>
            <a:r>
              <a:rPr lang="en-GB" i="0" baseline="0" dirty="0"/>
              <a:t>’ in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This time the change in word order of subject and conjugated verb happens in the English, as in the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Students are reminded</a:t>
            </a:r>
            <a:r>
              <a:rPr lang="en-GB" b="0" baseline="0" dirty="0"/>
              <a:t> that the past participle goes to the end of the sentence in German.</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rgbClr val="5B9BD5">
                  <a:lumMod val="50000"/>
                </a:srgbClr>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Procedure:</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1. Click on the mouse</a:t>
            </a:r>
            <a:r>
              <a:rPr lang="en-GB" sz="1200" b="0" kern="1200" baseline="0" dirty="0">
                <a:solidFill>
                  <a:schemeClr val="tx1"/>
                </a:solidFill>
                <a:effectLst/>
                <a:latin typeface="+mn-lt"/>
                <a:ea typeface="+mn-ea"/>
                <a:cs typeface="+mn-cs"/>
              </a:rPr>
              <a:t> to animate the explanation.</a:t>
            </a:r>
            <a:r>
              <a:rPr lang="en-GB" dirty="0"/>
              <a:t> </a:t>
            </a:r>
            <a:endParaRPr lang="en-GB" baseline="0" dirty="0"/>
          </a:p>
          <a:p>
            <a:r>
              <a:rPr lang="en-GB" sz="1200" b="0" kern="1200" baseline="0" dirty="0">
                <a:solidFill>
                  <a:schemeClr val="tx1"/>
                </a:solidFill>
                <a:effectLst/>
                <a:latin typeface="+mn-lt"/>
                <a:ea typeface="+mn-ea"/>
                <a:cs typeface="+mn-cs"/>
              </a:rPr>
              <a:t>2. Check students’ understanding at all stages.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03295D-32A4-499B-A119-D9B551D3C0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43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5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i="0" dirty="0"/>
              <a:t>to practise recognising the subject-verb inversion of a question – in this case using the perfect tense with ‘</a:t>
            </a:r>
            <a:r>
              <a:rPr lang="en-GB" i="0" dirty="0" err="1"/>
              <a:t>haben</a:t>
            </a:r>
            <a:r>
              <a:rPr lang="en-GB" i="0" dirty="0"/>
              <a:t>’.</a:t>
            </a:r>
            <a:r>
              <a:rPr lang="en-GB" i="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The punctuation is obscured in each case, directing students’ attention to the word order. The answers are animated.</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r>
              <a:rPr lang="en-GB" sz="120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1</a:t>
            </a:r>
            <a:r>
              <a:rPr lang="en-GB"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Students write ‘?’ after the questions and ‘.’ after the statements.</a:t>
            </a:r>
          </a:p>
          <a:p>
            <a:r>
              <a:rPr lang="en-GB" sz="1200" b="0" kern="1200" baseline="0" dirty="0">
                <a:solidFill>
                  <a:schemeClr val="tx1"/>
                </a:solidFill>
                <a:effectLst/>
                <a:latin typeface="+mn-lt"/>
                <a:ea typeface="+mn-ea"/>
                <a:cs typeface="+mn-cs"/>
              </a:rPr>
              <a:t>2. </a:t>
            </a:r>
            <a:r>
              <a:rPr lang="en-GB" sz="1200" b="0" kern="1200" dirty="0">
                <a:solidFill>
                  <a:schemeClr val="tx1"/>
                </a:solidFill>
                <a:effectLst/>
                <a:latin typeface="+mn-lt"/>
                <a:ea typeface="+mn-ea"/>
                <a:cs typeface="+mn-cs"/>
              </a:rPr>
              <a:t>Click on the mouse</a:t>
            </a:r>
            <a:r>
              <a:rPr lang="en-GB" sz="1200" b="0" kern="1200" baseline="0" dirty="0">
                <a:solidFill>
                  <a:schemeClr val="tx1"/>
                </a:solidFill>
                <a:effectLst/>
                <a:latin typeface="+mn-lt"/>
                <a:ea typeface="+mn-ea"/>
                <a:cs typeface="+mn-cs"/>
              </a:rPr>
              <a:t> to animate the answers.</a:t>
            </a:r>
            <a:endParaRPr lang="en-GB" sz="1200" b="0" i="0" baseline="0" dirty="0">
              <a:solidFill>
                <a:srgbClr val="5B9BD5">
                  <a:lumMod val="50000"/>
                </a:srgbClr>
              </a:solidFill>
              <a:latin typeface="Century Gothic" panose="020B0502020202020204" pitchFamily="34" charset="0"/>
            </a:endParaRPr>
          </a:p>
          <a:p>
            <a:endParaRPr lang="en-GB" dirty="0"/>
          </a:p>
        </p:txBody>
      </p:sp>
      <p:sp>
        <p:nvSpPr>
          <p:cNvPr id="4" name="Slide Number Placeholder 3"/>
          <p:cNvSpPr>
            <a:spLocks noGrp="1"/>
          </p:cNvSpPr>
          <p:nvPr>
            <p:ph type="sldNum" sz="quarter" idx="5"/>
          </p:nvPr>
        </p:nvSpPr>
        <p:spPr/>
        <p:txBody>
          <a:bodyPr/>
          <a:lstStyle/>
          <a:p>
            <a:fld id="{B903295D-32A4-499B-A119-D9B551D3C0C4}" type="slidenum">
              <a:rPr lang="en-GB" smtClean="0"/>
              <a:t>31</a:t>
            </a:fld>
            <a:endParaRPr lang="en-GB"/>
          </a:p>
        </p:txBody>
      </p:sp>
    </p:spTree>
    <p:extLst>
      <p:ext uri="{BB962C8B-B14F-4D97-AF65-F5344CB8AC3E}">
        <p14:creationId xmlns:p14="http://schemas.microsoft.com/office/powerpoint/2010/main" val="1055446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https://rachelhawkes.com/LDPresources/Yr8German/German_Y8_Term1i_Wk3_audio_HW_sheet_answers.docx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From this lesson, for example, learners could practise:</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Question formation</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Verb agreement (PAST)</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989EB-FD67-46E5-8EF6-87A30888B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322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br>
              <a:rPr lang="en-GB" b="1" dirty="0"/>
            </a:br>
            <a:r>
              <a:rPr lang="en-GB" b="1" dirty="0"/>
              <a:t>Additional HW opportunity</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Timing: </a:t>
            </a:r>
            <a:r>
              <a:rPr lang="en-GB" sz="1200" b="0" kern="1200" dirty="0">
                <a:solidFill>
                  <a:schemeClr val="tx1"/>
                </a:solidFill>
                <a:effectLst/>
                <a:latin typeface="+mn-lt"/>
                <a:ea typeface="+mn-ea"/>
                <a:cs typeface="+mn-cs"/>
              </a:rPr>
              <a:t>20</a:t>
            </a:r>
            <a:r>
              <a:rPr lang="en-GB" sz="1200" b="1" kern="1200" dirty="0">
                <a:solidFill>
                  <a:schemeClr val="tx1"/>
                </a:solidFill>
                <a:effectLst/>
                <a:latin typeface="+mn-lt"/>
                <a:ea typeface="+mn-ea"/>
                <a:cs typeface="+mn-cs"/>
              </a:rPr>
              <a:t> - </a:t>
            </a:r>
            <a:r>
              <a:rPr lang="en-GB" sz="1200" kern="1200" dirty="0">
                <a:solidFill>
                  <a:schemeClr val="tx1"/>
                </a:solidFill>
                <a:effectLst/>
                <a:latin typeface="+mn-lt"/>
                <a:ea typeface="+mn-ea"/>
                <a:cs typeface="+mn-cs"/>
              </a:rPr>
              <a:t>30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i="0" dirty="0"/>
              <a:t>to challenge</a:t>
            </a:r>
            <a:r>
              <a:rPr lang="en-GB" i="0" baseline="0" dirty="0"/>
              <a:t> students to write using the three singular forms of the perfect tense with ‘</a:t>
            </a:r>
            <a:r>
              <a:rPr lang="en-GB" i="0" baseline="0" dirty="0" err="1"/>
              <a:t>haben</a:t>
            </a:r>
            <a:r>
              <a:rPr lang="en-GB" i="0" baseline="0" dirty="0"/>
              <a:t>’ in an exercise set in the context of Alastair writing to Mehmet in English, which the students have to translate into German for him. </a:t>
            </a:r>
          </a:p>
          <a:p>
            <a:endParaRPr lang="en-GB" i="0" baseline="0" dirty="0"/>
          </a:p>
          <a:p>
            <a:r>
              <a:rPr lang="en-GB" sz="1200" b="1" kern="1200" dirty="0">
                <a:solidFill>
                  <a:schemeClr val="tx1"/>
                </a:solidFill>
                <a:effectLst/>
                <a:latin typeface="+mn-lt"/>
                <a:ea typeface="+mn-ea"/>
                <a:cs typeface="+mn-cs"/>
              </a:rPr>
              <a:t>Procedure:</a:t>
            </a:r>
            <a:r>
              <a:rPr lang="en-GB" sz="1200" kern="1200" dirty="0">
                <a:solidFill>
                  <a:schemeClr val="tx1"/>
                </a:solidFill>
                <a:effectLst/>
                <a:latin typeface="+mn-lt"/>
                <a:ea typeface="+mn-ea"/>
                <a:cs typeface="+mn-cs"/>
              </a:rPr>
              <a:t> </a:t>
            </a:r>
          </a:p>
          <a:p>
            <a:r>
              <a:rPr lang="en-GB" sz="1200" b="0" kern="1200" baseline="0" dirty="0">
                <a:solidFill>
                  <a:schemeClr val="tx1"/>
                </a:solidFill>
                <a:effectLst/>
                <a:latin typeface="+mn-lt"/>
                <a:ea typeface="+mn-ea"/>
                <a:cs typeface="+mn-cs"/>
              </a:rPr>
              <a:t>Students translate the English sentences into German.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i="0" baseline="0" dirty="0"/>
            </a:br>
            <a:r>
              <a:rPr lang="en-GB" i="0" baseline="0" dirty="0"/>
              <a:t>Both present perfect and simple past English forms are featured, students being required to translate both using the German perfect tense. Various question forms also feature, along with time and place adverbials.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On the following ANSWER slide, the English sentences first appear one by one upon clicking the mouse, followed by the German translations.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903295D-32A4-499B-A119-D9B551D3C0C4}" type="slidenum">
              <a:rPr lang="en-GB" smtClean="0"/>
              <a:t>33</a:t>
            </a:fld>
            <a:endParaRPr lang="en-GB"/>
          </a:p>
        </p:txBody>
      </p:sp>
    </p:spTree>
    <p:extLst>
      <p:ext uri="{BB962C8B-B14F-4D97-AF65-F5344CB8AC3E}">
        <p14:creationId xmlns:p14="http://schemas.microsoft.com/office/powerpoint/2010/main" val="2396321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br>
              <a:rPr lang="en-GB" b="1" dirty="0"/>
            </a:br>
            <a:r>
              <a:rPr lang="en-GB" b="0" dirty="0"/>
              <a:t>T</a:t>
            </a:r>
            <a:r>
              <a:rPr lang="en-GB" i="0" baseline="0" dirty="0"/>
              <a:t>he English sentences first appear one by one upon clicking the mouse, followed by the German translations.</a:t>
            </a:r>
          </a:p>
          <a:p>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903295D-32A4-499B-A119-D9B551D3C0C4}" type="slidenum">
              <a:rPr lang="en-GB" smtClean="0"/>
              <a:t>34</a:t>
            </a:fld>
            <a:endParaRPr lang="en-GB"/>
          </a:p>
        </p:txBody>
      </p:sp>
    </p:spTree>
    <p:extLst>
      <p:ext uri="{BB962C8B-B14F-4D97-AF65-F5344CB8AC3E}">
        <p14:creationId xmlns:p14="http://schemas.microsoft.com/office/powerpoint/2010/main" val="4014656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[3/6]</a:t>
            </a:r>
          </a:p>
          <a:p>
            <a:endParaRPr lang="en-GB" sz="1200" b="1" kern="1200" dirty="0">
              <a:solidFill>
                <a:schemeClr val="tx1"/>
              </a:solidFill>
              <a:effectLst/>
              <a:latin typeface="+mn-lt"/>
              <a:ea typeface="+mn-ea"/>
              <a:cs typeface="+mn-cs"/>
            </a:endParaRPr>
          </a:p>
          <a:p>
            <a:r>
              <a:rPr lang="en-GB" b="1" dirty="0"/>
              <a:t>Transcript</a:t>
            </a:r>
            <a:r>
              <a:rPr lang="en-GB" sz="1200" kern="1200" dirty="0">
                <a:solidFill>
                  <a:schemeClr val="tx1"/>
                </a:solidFill>
                <a:effectLst/>
                <a:latin typeface="+mn-lt"/>
                <a:ea typeface="+mn-ea"/>
                <a:cs typeface="+mn-cs"/>
              </a:rPr>
              <a:t> </a:t>
            </a:r>
          </a:p>
          <a:p>
            <a:r>
              <a:rPr lang="en-GB" sz="1200" kern="1200" baseline="0" dirty="0">
                <a:solidFill>
                  <a:schemeClr val="tx1"/>
                </a:solidFill>
                <a:effectLst/>
                <a:latin typeface="+mn-lt"/>
                <a:ea typeface="+mn-ea"/>
                <a:cs typeface="+mn-cs"/>
              </a:rPr>
              <a:t>3. In </a:t>
            </a:r>
            <a:r>
              <a:rPr lang="en-GB" sz="1200" kern="1200" baseline="0" dirty="0" err="1">
                <a:solidFill>
                  <a:schemeClr val="tx1"/>
                </a:solidFill>
                <a:effectLst/>
                <a:latin typeface="+mn-lt"/>
                <a:ea typeface="+mn-ea"/>
                <a:cs typeface="+mn-cs"/>
              </a:rPr>
              <a:t>Schruns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kann</a:t>
            </a:r>
            <a:r>
              <a:rPr lang="en-GB" sz="1200" kern="1200" baseline="0" dirty="0">
                <a:solidFill>
                  <a:schemeClr val="tx1"/>
                </a:solidFill>
                <a:effectLst/>
                <a:latin typeface="+mn-lt"/>
                <a:ea typeface="+mn-ea"/>
                <a:cs typeface="+mn-cs"/>
              </a:rPr>
              <a:t> man </a:t>
            </a:r>
            <a:r>
              <a:rPr lang="en-GB" sz="1200" kern="1200" baseline="0" dirty="0" err="1">
                <a:solidFill>
                  <a:schemeClr val="tx1"/>
                </a:solidFill>
                <a:effectLst/>
                <a:latin typeface="+mn-lt"/>
                <a:ea typeface="+mn-ea"/>
                <a:cs typeface="+mn-cs"/>
              </a:rPr>
              <a:t>viel</a:t>
            </a:r>
            <a:r>
              <a:rPr lang="en-GB" sz="1200" kern="1200" baseline="0" dirty="0">
                <a:solidFill>
                  <a:schemeClr val="tx1"/>
                </a:solidFill>
                <a:effectLst/>
                <a:latin typeface="+mn-lt"/>
                <a:ea typeface="+mn-ea"/>
                <a:cs typeface="+mn-cs"/>
              </a:rPr>
              <a:t> Sport </a:t>
            </a:r>
            <a:r>
              <a:rPr lang="en-GB" sz="1200" kern="1200" baseline="0" dirty="0" err="1">
                <a:solidFill>
                  <a:schemeClr val="tx1"/>
                </a:solidFill>
                <a:effectLst/>
                <a:latin typeface="+mn-lt"/>
                <a:ea typeface="+mn-ea"/>
                <a:cs typeface="+mn-cs"/>
              </a:rPr>
              <a:t>machen</a:t>
            </a:r>
            <a:r>
              <a:rPr lang="en-GB" sz="1200" kern="1200" baseline="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5"/>
          </p:nvPr>
        </p:nvSpPr>
        <p:spPr/>
        <p:txBody>
          <a:bodyPr/>
          <a:lstStyle/>
          <a:p>
            <a:fld id="{B903295D-32A4-499B-A119-D9B551D3C0C4}" type="slidenum">
              <a:rPr lang="en-GB" smtClean="0"/>
              <a:t>4</a:t>
            </a:fld>
            <a:endParaRPr lang="en-GB"/>
          </a:p>
        </p:txBody>
      </p:sp>
    </p:spTree>
    <p:extLst>
      <p:ext uri="{BB962C8B-B14F-4D97-AF65-F5344CB8AC3E}">
        <p14:creationId xmlns:p14="http://schemas.microsoft.com/office/powerpoint/2010/main" val="3836088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[4/6]</a:t>
            </a:r>
          </a:p>
          <a:p>
            <a:endParaRPr lang="en-GB" sz="1200" b="1" kern="1200" dirty="0">
              <a:solidFill>
                <a:schemeClr val="tx1"/>
              </a:solidFill>
              <a:effectLst/>
              <a:latin typeface="+mn-lt"/>
              <a:ea typeface="+mn-ea"/>
              <a:cs typeface="+mn-cs"/>
            </a:endParaRPr>
          </a:p>
          <a:p>
            <a:r>
              <a:rPr lang="en-GB" b="1" dirty="0"/>
              <a:t>Transcript</a:t>
            </a:r>
            <a:r>
              <a:rPr lang="en-GB" sz="1200" kern="1200" dirty="0">
                <a:solidFill>
                  <a:schemeClr val="tx1"/>
                </a:solidFill>
                <a:effectLst/>
                <a:latin typeface="+mn-lt"/>
                <a:ea typeface="+mn-ea"/>
                <a:cs typeface="+mn-cs"/>
              </a:rPr>
              <a:t> </a:t>
            </a:r>
          </a:p>
          <a:p>
            <a:r>
              <a:rPr lang="en-GB" dirty="0"/>
              <a:t>4. Stein am Rhein </a:t>
            </a:r>
            <a:r>
              <a:rPr lang="en-GB" dirty="0" err="1"/>
              <a:t>ist</a:t>
            </a:r>
            <a:r>
              <a:rPr lang="en-GB" dirty="0"/>
              <a:t> </a:t>
            </a:r>
            <a:r>
              <a:rPr lang="en-GB" dirty="0" err="1"/>
              <a:t>historisch</a:t>
            </a:r>
            <a:r>
              <a:rPr lang="en-GB" dirty="0"/>
              <a:t>.</a:t>
            </a:r>
          </a:p>
          <a:p>
            <a:endParaRPr lang="en-GB" dirty="0"/>
          </a:p>
        </p:txBody>
      </p:sp>
      <p:sp>
        <p:nvSpPr>
          <p:cNvPr id="4" name="Slide Number Placeholder 3"/>
          <p:cNvSpPr>
            <a:spLocks noGrp="1"/>
          </p:cNvSpPr>
          <p:nvPr>
            <p:ph type="sldNum" sz="quarter" idx="5"/>
          </p:nvPr>
        </p:nvSpPr>
        <p:spPr/>
        <p:txBody>
          <a:bodyPr/>
          <a:lstStyle/>
          <a:p>
            <a:fld id="{B903295D-32A4-499B-A119-D9B551D3C0C4}" type="slidenum">
              <a:rPr lang="en-GB" smtClean="0"/>
              <a:t>5</a:t>
            </a:fld>
            <a:endParaRPr lang="en-GB"/>
          </a:p>
        </p:txBody>
      </p:sp>
    </p:spTree>
    <p:extLst>
      <p:ext uri="{BB962C8B-B14F-4D97-AF65-F5344CB8AC3E}">
        <p14:creationId xmlns:p14="http://schemas.microsoft.com/office/powerpoint/2010/main" val="1028775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[5/6]</a:t>
            </a:r>
          </a:p>
          <a:p>
            <a:endParaRPr lang="en-GB" sz="1200" b="1" kern="1200" dirty="0">
              <a:solidFill>
                <a:schemeClr val="tx1"/>
              </a:solidFill>
              <a:effectLst/>
              <a:latin typeface="+mn-lt"/>
              <a:ea typeface="+mn-ea"/>
              <a:cs typeface="+mn-cs"/>
            </a:endParaRPr>
          </a:p>
          <a:p>
            <a:r>
              <a:rPr lang="en-GB" b="1" dirty="0"/>
              <a:t>Transcript</a:t>
            </a:r>
            <a:r>
              <a:rPr lang="en-GB" sz="1200" kern="1200" dirty="0">
                <a:solidFill>
                  <a:schemeClr val="tx1"/>
                </a:solidFill>
                <a:effectLst/>
                <a:latin typeface="+mn-lt"/>
                <a:ea typeface="+mn-ea"/>
                <a:cs typeface="+mn-cs"/>
              </a:rPr>
              <a:t> </a:t>
            </a:r>
          </a:p>
          <a:p>
            <a:r>
              <a:rPr lang="en-GB" dirty="0"/>
              <a:t>5. Schaffhausen</a:t>
            </a:r>
            <a:r>
              <a:rPr lang="en-GB" baseline="0" dirty="0"/>
              <a:t> </a:t>
            </a:r>
            <a:r>
              <a:rPr lang="en-GB" baseline="0" dirty="0" err="1"/>
              <a:t>ist</a:t>
            </a:r>
            <a:r>
              <a:rPr lang="en-GB" baseline="0" dirty="0"/>
              <a:t> </a:t>
            </a:r>
            <a:r>
              <a:rPr lang="en-GB" baseline="0" dirty="0" err="1"/>
              <a:t>sehr</a:t>
            </a:r>
            <a:r>
              <a:rPr lang="en-GB" baseline="0" dirty="0"/>
              <a:t> </a:t>
            </a:r>
            <a:r>
              <a:rPr lang="en-GB" baseline="0" dirty="0" err="1"/>
              <a:t>schön</a:t>
            </a:r>
            <a:r>
              <a:rPr lang="en-GB" baseline="0" dirty="0"/>
              <a:t>!</a:t>
            </a:r>
          </a:p>
          <a:p>
            <a:endParaRPr lang="en-GB" dirty="0"/>
          </a:p>
        </p:txBody>
      </p:sp>
      <p:sp>
        <p:nvSpPr>
          <p:cNvPr id="4" name="Slide Number Placeholder 3"/>
          <p:cNvSpPr>
            <a:spLocks noGrp="1"/>
          </p:cNvSpPr>
          <p:nvPr>
            <p:ph type="sldNum" sz="quarter" idx="5"/>
          </p:nvPr>
        </p:nvSpPr>
        <p:spPr/>
        <p:txBody>
          <a:bodyPr/>
          <a:lstStyle/>
          <a:p>
            <a:fld id="{B903295D-32A4-499B-A119-D9B551D3C0C4}" type="slidenum">
              <a:rPr lang="en-GB" smtClean="0"/>
              <a:t>6</a:t>
            </a:fld>
            <a:endParaRPr lang="en-GB"/>
          </a:p>
        </p:txBody>
      </p:sp>
    </p:spTree>
    <p:extLst>
      <p:ext uri="{BB962C8B-B14F-4D97-AF65-F5344CB8AC3E}">
        <p14:creationId xmlns:p14="http://schemas.microsoft.com/office/powerpoint/2010/main" val="1086345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[6/6]</a:t>
            </a:r>
          </a:p>
          <a:p>
            <a:endParaRPr lang="en-GB" sz="1200" b="1" kern="1200" dirty="0">
              <a:solidFill>
                <a:schemeClr val="tx1"/>
              </a:solidFill>
              <a:effectLst/>
              <a:latin typeface="+mn-lt"/>
              <a:ea typeface="+mn-ea"/>
              <a:cs typeface="+mn-cs"/>
            </a:endParaRPr>
          </a:p>
          <a:p>
            <a:r>
              <a:rPr lang="en-GB" b="1" dirty="0"/>
              <a:t>Transcript</a:t>
            </a:r>
            <a:r>
              <a:rPr lang="en-GB" sz="1200" kern="1200" dirty="0">
                <a:solidFill>
                  <a:schemeClr val="tx1"/>
                </a:solidFill>
                <a:effectLst/>
                <a:latin typeface="+mn-lt"/>
                <a:ea typeface="+mn-ea"/>
                <a:cs typeface="+mn-cs"/>
              </a:rPr>
              <a:t> </a:t>
            </a:r>
          </a:p>
          <a:p>
            <a:r>
              <a:rPr lang="en-GB" baseline="0" dirty="0"/>
              <a:t>6. Schlieren hat </a:t>
            </a:r>
            <a:r>
              <a:rPr lang="en-GB" baseline="0" dirty="0" err="1"/>
              <a:t>ein</a:t>
            </a:r>
            <a:r>
              <a:rPr lang="en-GB" baseline="0" dirty="0"/>
              <a:t> </a:t>
            </a:r>
            <a:r>
              <a:rPr lang="en-GB" baseline="0" dirty="0" err="1"/>
              <a:t>Schwimmbad</a:t>
            </a:r>
            <a:r>
              <a:rPr lang="en-GB" baseline="0" dirty="0"/>
              <a:t>.</a:t>
            </a:r>
          </a:p>
          <a:p>
            <a:endParaRPr lang="en-GB" dirty="0"/>
          </a:p>
        </p:txBody>
      </p:sp>
      <p:sp>
        <p:nvSpPr>
          <p:cNvPr id="4" name="Slide Number Placeholder 3"/>
          <p:cNvSpPr>
            <a:spLocks noGrp="1"/>
          </p:cNvSpPr>
          <p:nvPr>
            <p:ph type="sldNum" sz="quarter" idx="5"/>
          </p:nvPr>
        </p:nvSpPr>
        <p:spPr/>
        <p:txBody>
          <a:bodyPr/>
          <a:lstStyle/>
          <a:p>
            <a:fld id="{B903295D-32A4-499B-A119-D9B551D3C0C4}" type="slidenum">
              <a:rPr lang="en-GB" smtClean="0"/>
              <a:t>7</a:t>
            </a:fld>
            <a:endParaRPr lang="en-GB"/>
          </a:p>
        </p:txBody>
      </p:sp>
    </p:spTree>
    <p:extLst>
      <p:ext uri="{BB962C8B-B14F-4D97-AF65-F5344CB8AC3E}">
        <p14:creationId xmlns:p14="http://schemas.microsoft.com/office/powerpoint/2010/main" val="2276423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a:t>
            </a:r>
            <a:r>
              <a:rPr lang="en-GB" b="0" baseline="0" dirty="0"/>
              <a:t>8 minutes (two slides)</a:t>
            </a:r>
          </a:p>
          <a:p>
            <a:pPr marL="0"/>
            <a:br>
              <a:rPr lang="en-GB" b="1" baseline="0" dirty="0"/>
            </a:br>
            <a:r>
              <a:rPr lang="en-GB" b="1" baseline="0" dirty="0"/>
              <a:t>Aim: </a:t>
            </a:r>
            <a:r>
              <a:rPr lang="en-GB" b="0" baseline="0" dirty="0"/>
              <a:t>to practise understanding the vocabulary for this week in the oral modality.</a:t>
            </a:r>
          </a:p>
          <a:p>
            <a:pPr marL="0"/>
            <a:r>
              <a:rPr lang="en-GB" sz="1200" b="1" i="1" kern="1200" dirty="0">
                <a:solidFill>
                  <a:schemeClr val="tx1"/>
                </a:solidFill>
                <a:effectLst/>
                <a:latin typeface="+mn-lt"/>
                <a:ea typeface="+mn-ea"/>
                <a:cs typeface="+mn-cs"/>
              </a:rPr>
              <a:t>Note: </a:t>
            </a:r>
            <a:r>
              <a:rPr lang="en-GB" sz="1200" kern="1200" dirty="0">
                <a:solidFill>
                  <a:schemeClr val="tx1"/>
                </a:solidFill>
                <a:effectLst/>
                <a:latin typeface="+mn-lt"/>
                <a:ea typeface="+mn-ea"/>
                <a:cs typeface="+mn-cs"/>
              </a:rPr>
              <a:t>Y8 students continue to pre-learn vocabulary, additionally completing several tasks.  This activity provides an additional step; listening and understanding the new vocabulary.</a:t>
            </a:r>
          </a:p>
          <a:p>
            <a:pPr mar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Click to hear the word in German.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Write down the meaning in English.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Click to check answers.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Transcript</a:t>
            </a:r>
            <a:br>
              <a:rPr lang="en-GB" sz="1200" b="1"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a:t>
            </a:r>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treffen</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2.</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Frankreich</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3. </a:t>
            </a:r>
            <a:r>
              <a:rPr lang="en-US" sz="1200" b="0" kern="1200" baseline="0" dirty="0">
                <a:solidFill>
                  <a:schemeClr val="tx1"/>
                </a:solidFill>
                <a:effectLst/>
                <a:latin typeface="+mn-lt"/>
                <a:ea typeface="+mn-ea"/>
                <a:cs typeface="+mn-cs"/>
              </a:rPr>
              <a:t>der </a:t>
            </a:r>
            <a:r>
              <a:rPr lang="en-US" sz="1200" b="0" kern="1200" dirty="0">
                <a:solidFill>
                  <a:schemeClr val="tx1"/>
                </a:solidFill>
                <a:effectLst/>
                <a:latin typeface="+mn-lt"/>
                <a:ea typeface="+mn-ea"/>
                <a:cs typeface="+mn-cs"/>
              </a:rPr>
              <a:t>Sommer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4. </a:t>
            </a:r>
            <a:r>
              <a:rPr lang="en-US" sz="1200" b="0" kern="1200" dirty="0" err="1">
                <a:solidFill>
                  <a:schemeClr val="tx1"/>
                </a:solidFill>
                <a:effectLst/>
                <a:latin typeface="+mn-lt"/>
                <a:ea typeface="+mn-ea"/>
                <a:cs typeface="+mn-cs"/>
              </a:rPr>
              <a:t>Spanien</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5. </a:t>
            </a:r>
            <a:r>
              <a:rPr lang="en-US" sz="1200" b="0" kern="1200" dirty="0" err="1">
                <a:solidFill>
                  <a:schemeClr val="tx1"/>
                </a:solidFill>
                <a:effectLst/>
                <a:latin typeface="+mn-lt"/>
                <a:ea typeface="+mn-ea"/>
                <a:cs typeface="+mn-cs"/>
              </a:rPr>
              <a:t>bisher</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6.</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einmal</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7. </a:t>
            </a:r>
            <a:r>
              <a:rPr lang="en-US" sz="1200" b="0" kern="1200" dirty="0" err="1">
                <a:solidFill>
                  <a:schemeClr val="tx1"/>
                </a:solidFill>
                <a:effectLst/>
                <a:latin typeface="+mn-lt"/>
                <a:ea typeface="+mn-ea"/>
                <a:cs typeface="+mn-cs"/>
              </a:rPr>
              <a:t>welcher</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welche</a:t>
            </a:r>
            <a:r>
              <a:rPr lang="en-US" sz="1200" b="0" kern="1200" dirty="0">
                <a:solidFill>
                  <a:schemeClr val="tx1"/>
                </a:solidFill>
                <a:effectLst/>
                <a:latin typeface="+mn-lt"/>
                <a:ea typeface="+mn-ea"/>
                <a:cs typeface="+mn-cs"/>
              </a:rPr>
              <a:t>, welches</a:t>
            </a:r>
            <a:endParaRPr lang="en-GB" dirty="0"/>
          </a:p>
        </p:txBody>
      </p:sp>
      <p:sp>
        <p:nvSpPr>
          <p:cNvPr id="4" name="Slide Number Placeholder 3"/>
          <p:cNvSpPr>
            <a:spLocks noGrp="1"/>
          </p:cNvSpPr>
          <p:nvPr>
            <p:ph type="sldNum" sz="quarter" idx="5"/>
          </p:nvPr>
        </p:nvSpPr>
        <p:spPr/>
        <p:txBody>
          <a:bodyPr/>
          <a:lstStyle/>
          <a:p>
            <a:fld id="{B903295D-32A4-499B-A119-D9B551D3C0C4}" type="slidenum">
              <a:rPr lang="en-GB" smtClean="0"/>
              <a:t>8</a:t>
            </a:fld>
            <a:endParaRPr lang="en-GB"/>
          </a:p>
        </p:txBody>
      </p:sp>
    </p:spTree>
    <p:extLst>
      <p:ext uri="{BB962C8B-B14F-4D97-AF65-F5344CB8AC3E}">
        <p14:creationId xmlns:p14="http://schemas.microsoft.com/office/powerpoint/2010/main" val="3203129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[2/2]</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Transcript</a:t>
            </a:r>
            <a:br>
              <a:rPr lang="en-GB" sz="1200" b="1"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8. </a:t>
            </a:r>
            <a:r>
              <a:rPr lang="en-US" sz="1200" b="0" kern="1200" dirty="0" err="1">
                <a:solidFill>
                  <a:schemeClr val="tx1"/>
                </a:solidFill>
                <a:effectLst/>
                <a:latin typeface="+mn-lt"/>
                <a:ea typeface="+mn-ea"/>
                <a:cs typeface="+mn-cs"/>
              </a:rPr>
              <a:t>gegessen</a:t>
            </a:r>
            <a:r>
              <a:rPr lang="en-US"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9. </a:t>
            </a:r>
            <a:r>
              <a:rPr lang="en-US" sz="1200" b="0" kern="1200" dirty="0" err="1">
                <a:solidFill>
                  <a:schemeClr val="tx1"/>
                </a:solidFill>
                <a:effectLst/>
                <a:latin typeface="+mn-lt"/>
                <a:ea typeface="+mn-ea"/>
                <a:cs typeface="+mn-cs"/>
              </a:rPr>
              <a:t>gelegen</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10. </a:t>
            </a:r>
            <a:r>
              <a:rPr lang="en-US" sz="1200" b="0" kern="1200" dirty="0" err="1">
                <a:solidFill>
                  <a:schemeClr val="tx1"/>
                </a:solidFill>
                <a:effectLst/>
                <a:latin typeface="+mn-lt"/>
                <a:ea typeface="+mn-ea"/>
                <a:cs typeface="+mn-cs"/>
              </a:rPr>
              <a:t>gesprochen</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11.</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geschrieben</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12.</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gesungen</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13.</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getroffen</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14.</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getrunken</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B903295D-32A4-499B-A119-D9B551D3C0C4}" type="slidenum">
              <a:rPr lang="en-GB" smtClean="0"/>
              <a:t>9</a:t>
            </a:fld>
            <a:endParaRPr lang="en-GB"/>
          </a:p>
        </p:txBody>
      </p:sp>
    </p:spTree>
    <p:extLst>
      <p:ext uri="{BB962C8B-B14F-4D97-AF65-F5344CB8AC3E}">
        <p14:creationId xmlns:p14="http://schemas.microsoft.com/office/powerpoint/2010/main" val="1177707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1055371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31208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94093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554314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771612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4135876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692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87133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96068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3190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468737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544267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21522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68542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3217120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gi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0.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gif"/></Relationships>
</file>

<file path=ppt/slides/_rels/slide11.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3" Type="http://schemas.openxmlformats.org/officeDocument/2006/relationships/slideLayout" Target="../slideLayouts/slideLayout3.xml"/><Relationship Id="rId7" Type="http://schemas.openxmlformats.org/officeDocument/2006/relationships/image" Target="../media/image21.png"/><Relationship Id="rId12" Type="http://schemas.openxmlformats.org/officeDocument/2006/relationships/audio" Target="../media/audio25.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gif"/><Relationship Id="rId11" Type="http://schemas.openxmlformats.org/officeDocument/2006/relationships/audio" Target="../media/audio24.wav"/><Relationship Id="rId5" Type="http://schemas.openxmlformats.org/officeDocument/2006/relationships/image" Target="../media/image6.jpeg"/><Relationship Id="rId10" Type="http://schemas.openxmlformats.org/officeDocument/2006/relationships/audio" Target="../media/audio23.wav"/><Relationship Id="rId4" Type="http://schemas.openxmlformats.org/officeDocument/2006/relationships/notesSlide" Target="../notesSlides/notesSlide11.xml"/><Relationship Id="rId9" Type="http://schemas.openxmlformats.org/officeDocument/2006/relationships/audio" Target="../media/audio22.wav"/><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7.wav"/><Relationship Id="rId7" Type="http://schemas.openxmlformats.org/officeDocument/2006/relationships/audio" Target="../media/audio31.wav"/><Relationship Id="rId12"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audio" Target="../media/audio30.wav"/><Relationship Id="rId11" Type="http://schemas.openxmlformats.org/officeDocument/2006/relationships/image" Target="../media/image27.png"/><Relationship Id="rId5" Type="http://schemas.openxmlformats.org/officeDocument/2006/relationships/audio" Target="../media/audio29.wav"/><Relationship Id="rId10" Type="http://schemas.openxmlformats.org/officeDocument/2006/relationships/image" Target="../media/image26.png"/><Relationship Id="rId4" Type="http://schemas.openxmlformats.org/officeDocument/2006/relationships/audio" Target="../media/audio28.wav"/><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32.wav"/><Relationship Id="rId7" Type="http://schemas.openxmlformats.org/officeDocument/2006/relationships/audio" Target="../media/audio36.wav"/><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audio" Target="../media/audio35.wav"/><Relationship Id="rId11" Type="http://schemas.openxmlformats.org/officeDocument/2006/relationships/image" Target="../media/image27.png"/><Relationship Id="rId5" Type="http://schemas.openxmlformats.org/officeDocument/2006/relationships/audio" Target="../media/audio34.wav"/><Relationship Id="rId10" Type="http://schemas.openxmlformats.org/officeDocument/2006/relationships/image" Target="../media/image26.png"/><Relationship Id="rId4" Type="http://schemas.openxmlformats.org/officeDocument/2006/relationships/audio" Target="../media/audio33.wav"/><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9.png"/><Relationship Id="rId4" Type="http://schemas.openxmlformats.org/officeDocument/2006/relationships/image" Target="../media/image20.svg"/><Relationship Id="rId9" Type="http://schemas.openxmlformats.org/officeDocument/2006/relationships/image" Target="../media/image31.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hyperlink" Target="https://en.wikipedia.org/wiki/en:Creative_Commons" TargetMode="Externa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0.sv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gif"/></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gif"/><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jpg"/><Relationship Id="rId17" Type="http://schemas.openxmlformats.org/officeDocument/2006/relationships/image" Target="../media/image48.png"/><Relationship Id="rId2" Type="http://schemas.openxmlformats.org/officeDocument/2006/relationships/notesSlide" Target="../notesSlides/notesSlide23.xml"/><Relationship Id="rId16" Type="http://schemas.openxmlformats.org/officeDocument/2006/relationships/image" Target="../media/image47.gif"/><Relationship Id="rId20"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gif"/><Relationship Id="rId23"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gif"/><Relationship Id="rId14" Type="http://schemas.openxmlformats.org/officeDocument/2006/relationships/image" Target="../media/image45.gif"/><Relationship Id="rId22"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audio" Target="../media/audio37.wav"/><Relationship Id="rId7" Type="http://schemas.openxmlformats.org/officeDocument/2006/relationships/image" Target="../media/image57.gif"/><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6.gif"/><Relationship Id="rId5" Type="http://schemas.openxmlformats.org/officeDocument/2006/relationships/image" Target="../media/image55.png"/><Relationship Id="rId4" Type="http://schemas.openxmlformats.org/officeDocument/2006/relationships/audio" Target="../media/audio38.wav"/></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9.png"/><Relationship Id="rId4" Type="http://schemas.openxmlformats.org/officeDocument/2006/relationships/image" Target="../media/image20.svg"/><Relationship Id="rId9" Type="http://schemas.openxmlformats.org/officeDocument/2006/relationships/image" Target="../media/image57.gif"/></Relationships>
</file>

<file path=ppt/slides/_rels/slide27.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8.gif"/><Relationship Id="rId3" Type="http://schemas.openxmlformats.org/officeDocument/2006/relationships/image" Target="../media/image19.png"/><Relationship Id="rId7" Type="http://schemas.openxmlformats.org/officeDocument/2006/relationships/audio" Target="../media/audio39.wav"/><Relationship Id="rId12" Type="http://schemas.openxmlformats.org/officeDocument/2006/relationships/audio" Target="../media/audio44.wav"/><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9.gif"/><Relationship Id="rId11" Type="http://schemas.openxmlformats.org/officeDocument/2006/relationships/audio" Target="../media/audio43.wav"/><Relationship Id="rId5" Type="http://schemas.openxmlformats.org/officeDocument/2006/relationships/image" Target="../media/image58.gif"/><Relationship Id="rId15" Type="http://schemas.openxmlformats.org/officeDocument/2006/relationships/image" Target="../media/image24.png"/><Relationship Id="rId10" Type="http://schemas.openxmlformats.org/officeDocument/2006/relationships/audio" Target="../media/audio42.wav"/><Relationship Id="rId4" Type="http://schemas.openxmlformats.org/officeDocument/2006/relationships/image" Target="../media/image20.svg"/><Relationship Id="rId9" Type="http://schemas.openxmlformats.org/officeDocument/2006/relationships/audio" Target="../media/audio41.wav"/><Relationship Id="rId14" Type="http://schemas.openxmlformats.org/officeDocument/2006/relationships/image" Target="../media/image57.gif"/></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61.gif"/><Relationship Id="rId5" Type="http://schemas.openxmlformats.org/officeDocument/2006/relationships/image" Target="../media/image60.gif"/><Relationship Id="rId4" Type="http://schemas.openxmlformats.org/officeDocument/2006/relationships/image" Target="../media/image56.gif"/></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61.gif"/><Relationship Id="rId5" Type="http://schemas.openxmlformats.org/officeDocument/2006/relationships/image" Target="../media/image60.gif"/><Relationship Id="rId4" Type="http://schemas.openxmlformats.org/officeDocument/2006/relationships/image" Target="../media/image56.gif"/></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en.wikipedia.org/wiki/en:Creative_Commons" TargetMode="Externa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6.gif"/></Relationships>
</file>

<file path=ppt/slides/_rels/slide32.xml.rels><?xml version="1.0" encoding="UTF-8" standalone="yes"?>
<Relationships xmlns="http://schemas.openxmlformats.org/package/2006/relationships"><Relationship Id="rId3" Type="http://schemas.openxmlformats.org/officeDocument/2006/relationships/hyperlink" Target="https://www.rachelhawkes.com/LDPresources/Yr8German/German_Y8_Term1i_Wk3_audio.html"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hyperlink" Target="https://www.rachelhawkes.com/LDPresources/Yr8German/German_Y8_Term1i_Wk3_audio_HW_sheet.docx"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64.gif"/></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64.gif"/></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en.wikipedia.org/wiki/en:Creative_Commons" TargetMode="Externa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0.wav"/><Relationship Id="rId5" Type="http://schemas.openxmlformats.org/officeDocument/2006/relationships/audio" Target="../media/audio9.wav"/><Relationship Id="rId10" Type="http://schemas.openxmlformats.org/officeDocument/2006/relationships/image" Target="../media/image15.png"/><Relationship Id="rId4" Type="http://schemas.openxmlformats.org/officeDocument/2006/relationships/audio" Target="../media/audio8.wav"/><Relationship Id="rId9" Type="http://schemas.openxmlformats.org/officeDocument/2006/relationships/audio" Target="../media/audio13.wav"/></Relationships>
</file>

<file path=ppt/slides/_rels/slide9.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audio" Target="../media/audio14.wav"/><Relationship Id="rId7" Type="http://schemas.openxmlformats.org/officeDocument/2006/relationships/audio" Target="../media/audio18.wav"/><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17.wav"/><Relationship Id="rId5" Type="http://schemas.openxmlformats.org/officeDocument/2006/relationships/audio" Target="../media/audio16.wav"/><Relationship Id="rId10" Type="http://schemas.openxmlformats.org/officeDocument/2006/relationships/image" Target="../media/image16.png"/><Relationship Id="rId4" Type="http://schemas.openxmlformats.org/officeDocument/2006/relationships/audio" Target="../media/audio15.wav"/><Relationship Id="rId9" Type="http://schemas.openxmlformats.org/officeDocument/2006/relationships/audio" Target="../media/audio2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2 - Lesson 3</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Inge Alferink/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30/08/23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510753"/>
            <a:ext cx="6098222" cy="18364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Comparing experiences</a:t>
            </a:r>
            <a:b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b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Past (perfect) with </a:t>
            </a:r>
            <a:r>
              <a:rPr kumimoji="0" lang="en-GB" sz="2400" b="0" i="1"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haben</a:t>
            </a:r>
            <a:endParaRPr kumimoji="0" lang="en-GB" sz="2400" b="0" i="1"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SSC [sch-; st-; sp-] revisited</a:t>
            </a:r>
            <a:endParaRPr lang="en-GB" dirty="0">
              <a:solidFill>
                <a:schemeClr val="tx1"/>
              </a:solidFill>
            </a:endParaRP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2158831"/>
            <a:ext cx="6640512" cy="844550"/>
          </a:xfrm>
        </p:spPr>
        <p:txBody>
          <a:bodyPr>
            <a:normAutofit fontScale="77500" lnSpcReduction="20000"/>
          </a:bodyPr>
          <a:lstStyle/>
          <a:p>
            <a:r>
              <a:rPr lang="en-GB" dirty="0"/>
              <a:t>Was hast du </a:t>
            </a:r>
            <a:r>
              <a:rPr lang="en-GB" dirty="0" err="1"/>
              <a:t>dort</a:t>
            </a:r>
            <a:r>
              <a:rPr lang="en-GB" dirty="0"/>
              <a:t> </a:t>
            </a:r>
            <a:r>
              <a:rPr lang="en-GB" dirty="0" err="1"/>
              <a:t>erlebt</a:t>
            </a:r>
            <a:r>
              <a:rPr lang="en-GB" dirty="0"/>
              <a:t>?</a:t>
            </a:r>
          </a:p>
        </p:txBody>
      </p:sp>
      <p:pic>
        <p:nvPicPr>
          <p:cNvPr id="7" name="Picture 2" descr="Bodensee, germany, lake of constance">
            <a:extLst>
              <a:ext uri="{FF2B5EF4-FFF2-40B4-BE49-F238E27FC236}">
                <a16:creationId xmlns:a16="http://schemas.microsoft.com/office/drawing/2014/main" id="{930E4662-453A-488B-A10C-A5E6DE09CA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1114" y="2501579"/>
            <a:ext cx="4033090" cy="2688726"/>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5C7CF03F-D9DA-4D88-A967-2C5B8B66ABCF}"/>
              </a:ext>
            </a:extLst>
          </p:cNvPr>
          <p:cNvSpPr/>
          <p:nvPr/>
        </p:nvSpPr>
        <p:spPr>
          <a:xfrm>
            <a:off x="8073134" y="4633670"/>
            <a:ext cx="1924305" cy="1148822"/>
          </a:xfrm>
          <a:prstGeom prst="wedgeRoundRectCallout">
            <a:avLst>
              <a:gd name="adj1" fmla="val -49339"/>
              <a:gd name="adj2" fmla="val 9426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Ich </a:t>
            </a:r>
            <a:r>
              <a:rPr lang="en-GB" dirty="0" err="1"/>
              <a:t>habe</a:t>
            </a:r>
            <a:r>
              <a:rPr lang="en-GB" dirty="0"/>
              <a:t> </a:t>
            </a:r>
            <a:r>
              <a:rPr lang="en-GB" dirty="0" err="1"/>
              <a:t>Urlaub</a:t>
            </a:r>
            <a:r>
              <a:rPr lang="en-GB" dirty="0"/>
              <a:t> in der Schweiz </a:t>
            </a:r>
            <a:r>
              <a:rPr lang="en-GB" dirty="0" err="1"/>
              <a:t>gemacht</a:t>
            </a:r>
            <a:r>
              <a:rPr lang="en-GB" dirty="0"/>
              <a:t>!</a:t>
            </a:r>
          </a:p>
        </p:txBody>
      </p:sp>
      <p:sp>
        <p:nvSpPr>
          <p:cNvPr id="9" name="TextBox 8">
            <a:extLst>
              <a:ext uri="{FF2B5EF4-FFF2-40B4-BE49-F238E27FC236}">
                <a16:creationId xmlns:a16="http://schemas.microsoft.com/office/drawing/2014/main" id="{524F1102-D637-4F08-838A-E46C3FD41325}"/>
              </a:ext>
            </a:extLst>
          </p:cNvPr>
          <p:cNvSpPr txBox="1"/>
          <p:nvPr/>
        </p:nvSpPr>
        <p:spPr>
          <a:xfrm>
            <a:off x="10441577" y="2501579"/>
            <a:ext cx="1743918" cy="369332"/>
          </a:xfrm>
          <a:prstGeom prst="rect">
            <a:avLst/>
          </a:prstGeom>
          <a:noFill/>
        </p:spPr>
        <p:txBody>
          <a:bodyPr wrap="square" rtlCol="0">
            <a:spAutoFit/>
          </a:bodyPr>
          <a:lstStyle/>
          <a:p>
            <a:r>
              <a:rPr lang="en-GB" b="1" dirty="0"/>
              <a:t>der Bodensee</a:t>
            </a:r>
          </a:p>
        </p:txBody>
      </p:sp>
      <p:pic>
        <p:nvPicPr>
          <p:cNvPr id="10" name="Picture 2" descr="Free Switzerland Country vector and picture">
            <a:extLst>
              <a:ext uri="{FF2B5EF4-FFF2-40B4-BE49-F238E27FC236}">
                <a16:creationId xmlns:a16="http://schemas.microsoft.com/office/drawing/2014/main" id="{84AC0B78-669F-4720-9CAA-A3E10FD6EC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9224" y="5707317"/>
            <a:ext cx="1712872" cy="11012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artoon of a person wearing sunglasses&#10;&#10;Description automatically generated">
            <a:extLst>
              <a:ext uri="{FF2B5EF4-FFF2-40B4-BE49-F238E27FC236}">
                <a16:creationId xmlns:a16="http://schemas.microsoft.com/office/drawing/2014/main" id="{8683116A-F682-4F15-BD67-C01C49AE2B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2253" y="4254585"/>
            <a:ext cx="2229840" cy="2633724"/>
          </a:xfrm>
          <a:prstGeom prst="rect">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F4A812-2AA5-4764-9F94-09F4A2FCA56A}"/>
              </a:ext>
            </a:extLst>
          </p:cNvPr>
          <p:cNvSpPr>
            <a:spLocks noGrp="1"/>
          </p:cNvSpPr>
          <p:nvPr>
            <p:ph type="title"/>
          </p:nvPr>
        </p:nvSpPr>
        <p:spPr>
          <a:xfrm>
            <a:off x="0" y="213557"/>
            <a:ext cx="6096000" cy="647577"/>
          </a:xfrm>
        </p:spPr>
        <p:txBody>
          <a:bodyPr>
            <a:normAutofit/>
          </a:bodyPr>
          <a:lstStyle/>
          <a:p>
            <a:r>
              <a:rPr lang="en-GB" sz="2600" dirty="0" err="1"/>
              <a:t>Mehmets</a:t>
            </a:r>
            <a:r>
              <a:rPr lang="en-GB" sz="2600" dirty="0"/>
              <a:t> </a:t>
            </a:r>
            <a:r>
              <a:rPr lang="en-GB" sz="2600" dirty="0" err="1"/>
              <a:t>Urlaub</a:t>
            </a:r>
            <a:r>
              <a:rPr lang="en-GB" sz="2600" dirty="0"/>
              <a:t> in der Schweiz</a:t>
            </a:r>
          </a:p>
        </p:txBody>
      </p:sp>
      <p:pic>
        <p:nvPicPr>
          <p:cNvPr id="7" name="Picture 2" descr="Bodensee, germany, lake of constance">
            <a:extLst>
              <a:ext uri="{FF2B5EF4-FFF2-40B4-BE49-F238E27FC236}">
                <a16:creationId xmlns:a16="http://schemas.microsoft.com/office/drawing/2014/main" id="{ED573375-256E-4365-8A33-3354C344AA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8303" y="873124"/>
            <a:ext cx="2759502" cy="18396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D0D28D0-ADCB-4F11-A960-9D40EC5449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39" r="52505"/>
          <a:stretch/>
        </p:blipFill>
        <p:spPr>
          <a:xfrm>
            <a:off x="1239" y="3792824"/>
            <a:ext cx="1512000" cy="2581106"/>
          </a:xfrm>
          <a:prstGeom prst="rect">
            <a:avLst/>
          </a:prstGeom>
        </p:spPr>
      </p:pic>
      <p:sp>
        <p:nvSpPr>
          <p:cNvPr id="9" name="TextBox 8">
            <a:extLst>
              <a:ext uri="{FF2B5EF4-FFF2-40B4-BE49-F238E27FC236}">
                <a16:creationId xmlns:a16="http://schemas.microsoft.com/office/drawing/2014/main" id="{0255193D-B982-485C-84C0-846673AB4F9C}"/>
              </a:ext>
            </a:extLst>
          </p:cNvPr>
          <p:cNvSpPr txBox="1"/>
          <p:nvPr/>
        </p:nvSpPr>
        <p:spPr>
          <a:xfrm>
            <a:off x="9178303" y="2292692"/>
            <a:ext cx="3135085" cy="461665"/>
          </a:xfrm>
          <a:prstGeom prst="rect">
            <a:avLst/>
          </a:prstGeom>
          <a:noFill/>
        </p:spPr>
        <p:txBody>
          <a:bodyPr wrap="square" rtlCol="0">
            <a:spAutoFit/>
          </a:bodyPr>
          <a:lstStyle/>
          <a:p>
            <a:r>
              <a:rPr lang="en-GB" sz="2400" b="1" dirty="0">
                <a:solidFill>
                  <a:schemeClr val="accent4">
                    <a:lumMod val="20000"/>
                    <a:lumOff val="80000"/>
                  </a:schemeClr>
                </a:solidFill>
                <a:latin typeface="Century Gothic" panose="020B0502020202020204" pitchFamily="34" charset="0"/>
              </a:rPr>
              <a:t>der Bodensee</a:t>
            </a:r>
          </a:p>
        </p:txBody>
      </p:sp>
      <mc:AlternateContent xmlns:mc="http://schemas.openxmlformats.org/markup-compatibility/2006">
        <mc:Choice xmlns:a14="http://schemas.microsoft.com/office/drawing/2010/main" Requires="a14">
          <p:sp>
            <p:nvSpPr>
              <p:cNvPr id="11" name="Rounded Rectangular Callout 7">
                <a:extLst>
                  <a:ext uri="{FF2B5EF4-FFF2-40B4-BE49-F238E27FC236}">
                    <a16:creationId xmlns:a16="http://schemas.microsoft.com/office/drawing/2014/main" id="{DDE70BE7-B778-495C-A586-9448C959FA8A}"/>
                  </a:ext>
                </a:extLst>
              </p:cNvPr>
              <p:cNvSpPr/>
              <p:nvPr/>
            </p:nvSpPr>
            <p:spPr>
              <a:xfrm>
                <a:off x="2271434" y="1727196"/>
                <a:ext cx="6232657" cy="4131255"/>
              </a:xfrm>
              <a:prstGeom prst="wedgeRoundRectCallout">
                <a:avLst>
                  <a:gd name="adj1" fmla="val -57653"/>
                  <a:gd name="adj2" fmla="val 26556"/>
                  <a:gd name="adj3" fmla="val 16667"/>
                </a:avLst>
              </a:prstGeom>
              <a:solidFill>
                <a:schemeClr val="accent4">
                  <a:lumMod val="20000"/>
                  <a:lumOff val="8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Diesen</a:t>
                </a:r>
                <a:r>
                  <a:rPr lang="en-GB" sz="2000" dirty="0">
                    <a:latin typeface="Century Gothic" panose="020B0502020202020204" pitchFamily="34" charset="0"/>
                  </a:rPr>
                  <a:t> Sommer </a:t>
                </a:r>
                <a:r>
                  <a:rPr lang="en-GB" sz="2000" dirty="0" err="1">
                    <a:latin typeface="Century Gothic" panose="020B0502020202020204" pitchFamily="34" charset="0"/>
                  </a:rPr>
                  <a:t>mache</a:t>
                </a:r>
                <a:r>
                  <a:rPr lang="en-GB" sz="2000" dirty="0">
                    <a:latin typeface="Century Gothic" panose="020B0502020202020204" pitchFamily="34" charset="0"/>
                  </a:rPr>
                  <a:t> ich in </a:t>
                </a:r>
                <a:r>
                  <a:rPr lang="en-GB" sz="2000" dirty="0" err="1">
                    <a:latin typeface="Century Gothic" panose="020B0502020202020204" pitchFamily="34" charset="0"/>
                  </a:rPr>
                  <a:t>Kreuzlingen</a:t>
                </a:r>
                <a:r>
                  <a:rPr lang="en-GB" sz="2000" dirty="0">
                    <a:latin typeface="Century Gothic" panose="020B0502020202020204" pitchFamily="34" charset="0"/>
                  </a:rPr>
                  <a:t> in der </a:t>
                </a:r>
                <a:r>
                  <a:rPr lang="en-GB" sz="2000" b="1" dirty="0">
                    <a:solidFill>
                      <a:srgbClr val="E87D1E"/>
                    </a:solidFill>
                    <a:latin typeface="Century Gothic" panose="020B0502020202020204" pitchFamily="34" charset="0"/>
                  </a:rPr>
                  <a:t>Sch</a:t>
                </a:r>
                <a:r>
                  <a:rPr lang="en-GB" sz="2000" dirty="0">
                    <a:latin typeface="Century Gothic" panose="020B0502020202020204" pitchFamily="34" charset="0"/>
                  </a:rPr>
                  <a:t>weiz </a:t>
                </a:r>
                <a:r>
                  <a:rPr lang="en-GB" sz="2000" dirty="0" err="1">
                    <a:solidFill>
                      <a:schemeClr val="bg1"/>
                    </a:solidFill>
                    <a:latin typeface="Century Gothic" panose="020B0502020202020204" pitchFamily="34" charset="0"/>
                  </a:rPr>
                  <a:t>Sommerurlaub</a:t>
                </a:r>
                <a:r>
                  <a:rPr lang="en-GB" sz="2000" dirty="0">
                    <a:solidFill>
                      <a:schemeClr val="bg1"/>
                    </a:solidFill>
                    <a:latin typeface="Century Gothic" panose="020B0502020202020204" pitchFamily="34" charset="0"/>
                  </a:rPr>
                  <a:t>. </a:t>
                </a:r>
              </a:p>
              <a:p>
                <a:pPr algn="ctr"/>
                <a:r>
                  <a:rPr lang="en-GB" sz="2000" dirty="0">
                    <a:latin typeface="Century Gothic" panose="020B0502020202020204" pitchFamily="34" charset="0"/>
                  </a:rPr>
                  <a:t>Ich mag das Haus </a:t>
                </a:r>
                <a:r>
                  <a:rPr lang="en-GB" sz="2000" dirty="0" err="1">
                    <a:latin typeface="Century Gothic" panose="020B0502020202020204" pitchFamily="34" charset="0"/>
                  </a:rPr>
                  <a:t>sehr</a:t>
                </a:r>
                <a:r>
                  <a:rPr lang="en-GB" sz="2000" dirty="0">
                    <a:latin typeface="Century Gothic" panose="020B0502020202020204" pitchFamily="34" charset="0"/>
                  </a:rPr>
                  <a:t>. Ich </a:t>
                </a:r>
                <a:r>
                  <a:rPr lang="en-GB" sz="2000" dirty="0" err="1">
                    <a:latin typeface="Century Gothic" panose="020B0502020202020204" pitchFamily="34" charset="0"/>
                  </a:rPr>
                  <a:t>habe</a:t>
                </a:r>
                <a:r>
                  <a:rPr lang="en-GB" sz="2000" dirty="0">
                    <a:latin typeface="Century Gothic" panose="020B0502020202020204" pitchFamily="34" charset="0"/>
                  </a:rPr>
                  <a:t> </a:t>
                </a:r>
                <a:r>
                  <a:rPr lang="en-GB" sz="2000" dirty="0" err="1">
                    <a:latin typeface="Century Gothic" panose="020B0502020202020204" pitchFamily="34" charset="0"/>
                  </a:rPr>
                  <a:t>bisher</a:t>
                </a:r>
                <a:r>
                  <a:rPr lang="en-GB" sz="2000" dirty="0">
                    <a:latin typeface="Century Gothic" panose="020B0502020202020204" pitchFamily="34" charset="0"/>
                  </a:rPr>
                  <a:t> </a:t>
                </a:r>
                <a:r>
                  <a:rPr lang="en-GB" sz="2000" dirty="0" err="1">
                    <a:latin typeface="Century Gothic" panose="020B0502020202020204" pitchFamily="34" charset="0"/>
                  </a:rPr>
                  <a:t>nie</a:t>
                </a:r>
                <a:r>
                  <a:rPr lang="en-GB" sz="2000" dirty="0">
                    <a:latin typeface="Century Gothic" panose="020B0502020202020204" pitchFamily="34" charset="0"/>
                  </a:rPr>
                  <a:t> in </a:t>
                </a:r>
                <a:r>
                  <a:rPr lang="en-GB" sz="2000" dirty="0" err="1">
                    <a:latin typeface="Century Gothic" panose="020B0502020202020204" pitchFamily="34" charset="0"/>
                  </a:rPr>
                  <a:t>einem</a:t>
                </a:r>
                <a:r>
                  <a:rPr lang="en-GB" sz="2000" dirty="0">
                    <a:latin typeface="Century Gothic" panose="020B0502020202020204" pitchFamily="34" charset="0"/>
                  </a:rPr>
                  <a:t> </a:t>
                </a:r>
                <a:r>
                  <a:rPr lang="en-GB" sz="2000" dirty="0" err="1">
                    <a:solidFill>
                      <a:schemeClr val="bg1"/>
                    </a:solidFill>
                    <a:latin typeface="Century Gothic" panose="020B0502020202020204" pitchFamily="34" charset="0"/>
                  </a:rPr>
                  <a:t>Ferienhaus</a:t>
                </a:r>
                <a:r>
                  <a:rPr lang="en-GB" sz="2000" dirty="0">
                    <a:latin typeface="Century Gothic" panose="020B0502020202020204" pitchFamily="34" charset="0"/>
                  </a:rPr>
                  <a:t> </a:t>
                </a:r>
                <a:r>
                  <a:rPr lang="en-GB" sz="2000" dirty="0" err="1">
                    <a:latin typeface="Century Gothic" panose="020B0502020202020204" pitchFamily="34" charset="0"/>
                  </a:rPr>
                  <a:t>gewohnt</a:t>
                </a:r>
                <a:r>
                  <a:rPr lang="en-GB" sz="2000" dirty="0">
                    <a:latin typeface="Century Gothic" panose="020B0502020202020204" pitchFamily="34" charset="0"/>
                  </a:rPr>
                  <a:t>! Mein </a:t>
                </a:r>
                <a:r>
                  <a:rPr lang="en-GB" sz="2000" b="1" dirty="0" err="1">
                    <a:solidFill>
                      <a:srgbClr val="E87D1E"/>
                    </a:solidFill>
                    <a:latin typeface="Century Gothic" panose="020B0502020202020204" pitchFamily="34" charset="0"/>
                  </a:rPr>
                  <a:t>Sch</a:t>
                </a:r>
                <a:r>
                  <a:rPr lang="en-GB" sz="2000" dirty="0" err="1">
                    <a:solidFill>
                      <a:schemeClr val="bg1"/>
                    </a:solidFill>
                    <a:latin typeface="Century Gothic" panose="020B0502020202020204" pitchFamily="34" charset="0"/>
                  </a:rPr>
                  <a:t>lafzimmer</a:t>
                </a:r>
                <a:r>
                  <a:rPr lang="en-GB" sz="2000" dirty="0">
                    <a:latin typeface="Century Gothic" panose="020B0502020202020204" pitchFamily="34" charset="0"/>
                  </a:rPr>
                  <a:t> hat </a:t>
                </a:r>
                <a:r>
                  <a:rPr lang="en-GB" sz="2000" dirty="0" err="1">
                    <a:latin typeface="Century Gothic" panose="020B0502020202020204" pitchFamily="34" charset="0"/>
                  </a:rPr>
                  <a:t>einen</a:t>
                </a:r>
                <a:r>
                  <a:rPr lang="en-GB" sz="2000" dirty="0">
                    <a:latin typeface="Century Gothic" panose="020B0502020202020204" pitchFamily="34" charset="0"/>
                  </a:rPr>
                  <a:t> </a:t>
                </a:r>
                <a:r>
                  <a:rPr lang="en-GB" sz="2000" b="1" dirty="0" err="1">
                    <a:solidFill>
                      <a:srgbClr val="E87D1E"/>
                    </a:solidFill>
                    <a:latin typeface="Century Gothic" panose="020B0502020202020204" pitchFamily="34" charset="0"/>
                  </a:rPr>
                  <a:t>Sch</a:t>
                </a:r>
                <a:r>
                  <a:rPr lang="en-GB" sz="2000" dirty="0" err="1">
                    <a:solidFill>
                      <a:schemeClr val="bg1"/>
                    </a:solidFill>
                    <a:latin typeface="Century Gothic" panose="020B0502020202020204" pitchFamily="34" charset="0"/>
                  </a:rPr>
                  <a:t>reibti</a:t>
                </a:r>
                <a:r>
                  <a:rPr lang="en-GB" sz="2000" b="1" dirty="0" err="1">
                    <a:solidFill>
                      <a:srgbClr val="E87D1E"/>
                    </a:solidFill>
                    <a:latin typeface="Century Gothic" panose="020B0502020202020204" pitchFamily="34" charset="0"/>
                  </a:rPr>
                  <a:t>sch</a:t>
                </a:r>
                <a:r>
                  <a:rPr lang="en-GB" sz="2000" dirty="0">
                    <a:latin typeface="Century Gothic" panose="020B0502020202020204" pitchFamily="34" charset="0"/>
                  </a:rPr>
                  <a:t>, </a:t>
                </a:r>
                <a:r>
                  <a:rPr lang="en-GB" sz="2000" dirty="0" err="1">
                    <a:latin typeface="Century Gothic" panose="020B0502020202020204" pitchFamily="34" charset="0"/>
                  </a:rPr>
                  <a:t>eine</a:t>
                </a:r>
                <a:r>
                  <a:rPr lang="en-GB" sz="2000" dirty="0">
                    <a:latin typeface="Century Gothic" panose="020B0502020202020204" pitchFamily="34" charset="0"/>
                  </a:rPr>
                  <a:t> </a:t>
                </a:r>
                <a:r>
                  <a:rPr lang="en-GB" sz="2000" b="1" dirty="0" err="1">
                    <a:solidFill>
                      <a:srgbClr val="E87D1E"/>
                    </a:solidFill>
                    <a:latin typeface="Century Gothic" panose="020B0502020202020204" pitchFamily="34" charset="0"/>
                  </a:rPr>
                  <a:t>St</a:t>
                </a:r>
                <a:r>
                  <a:rPr lang="en-GB" sz="2000" dirty="0" err="1">
                    <a:solidFill>
                      <a:schemeClr val="bg1"/>
                    </a:solidFill>
                    <a:latin typeface="Century Gothic" panose="020B0502020202020204" pitchFamily="34" charset="0"/>
                  </a:rPr>
                  <a:t>ehlampe</a:t>
                </a:r>
                <a:r>
                  <a:rPr lang="en-GB" sz="2000" dirty="0">
                    <a:solidFill>
                      <a:schemeClr val="bg1"/>
                    </a:solidFill>
                    <a:latin typeface="Century Gothic" panose="020B0502020202020204" pitchFamily="34" charset="0"/>
                  </a:rPr>
                  <a:t> </a:t>
                </a:r>
                <a:r>
                  <a:rPr lang="en-GB" sz="2000" dirty="0">
                    <a:latin typeface="Century Gothic" panose="020B0502020202020204" pitchFamily="34" charset="0"/>
                  </a:rPr>
                  <a:t>und... </a:t>
                </a:r>
                <a:r>
                  <a:rPr lang="en-GB" sz="2000" dirty="0" err="1">
                    <a:latin typeface="Century Gothic" panose="020B0502020202020204" pitchFamily="34" charset="0"/>
                  </a:rPr>
                  <a:t>ein</a:t>
                </a:r>
                <a:r>
                  <a:rPr lang="en-GB" sz="2000" dirty="0">
                    <a:latin typeface="Century Gothic" panose="020B0502020202020204" pitchFamily="34" charset="0"/>
                  </a:rPr>
                  <a:t> </a:t>
                </a:r>
                <a:r>
                  <a:rPr lang="en-GB" sz="2000" b="1" dirty="0" err="1">
                    <a:solidFill>
                      <a:srgbClr val="E87D1E"/>
                    </a:solidFill>
                    <a:latin typeface="Century Gothic" panose="020B0502020202020204" pitchFamily="34" charset="0"/>
                  </a:rPr>
                  <a:t>Sch</a:t>
                </a:r>
                <a:r>
                  <a:rPr lang="en-GB" sz="2000" dirty="0" err="1">
                    <a:latin typeface="Century Gothic" panose="020B0502020202020204" pitchFamily="34" charset="0"/>
                  </a:rPr>
                  <a:t>lagzeug</a:t>
                </a:r>
                <a:r>
                  <a:rPr lang="en-GB" sz="2000" dirty="0">
                    <a:latin typeface="Century Gothic" panose="020B0502020202020204" pitchFamily="34" charset="0"/>
                  </a:rPr>
                  <a:t>!</a:t>
                </a:r>
              </a:p>
              <a:p>
                <a:pPr algn="ctr"/>
                <a:r>
                  <a:rPr lang="en-GB" sz="2000" dirty="0" err="1">
                    <a:latin typeface="Century Gothic" panose="020B0502020202020204" pitchFamily="34" charset="0"/>
                  </a:rPr>
                  <a:t>Letzte</a:t>
                </a:r>
                <a:r>
                  <a:rPr lang="en-GB" sz="2000" dirty="0">
                    <a:latin typeface="Century Gothic" panose="020B0502020202020204" pitchFamily="34" charset="0"/>
                  </a:rPr>
                  <a:t> </a:t>
                </a:r>
                <a:r>
                  <a:rPr lang="en-GB" sz="2000" dirty="0" err="1">
                    <a:latin typeface="Century Gothic" panose="020B0502020202020204" pitchFamily="34" charset="0"/>
                  </a:rPr>
                  <a:t>Woche</a:t>
                </a:r>
                <a:r>
                  <a:rPr lang="en-GB" sz="2000" dirty="0">
                    <a:latin typeface="Century Gothic" panose="020B0502020202020204" pitchFamily="34" charset="0"/>
                  </a:rPr>
                  <a:t> </a:t>
                </a:r>
                <a:r>
                  <a:rPr lang="en-GB" sz="2000" dirty="0" err="1">
                    <a:latin typeface="Century Gothic" panose="020B0502020202020204" pitchFamily="34" charset="0"/>
                  </a:rPr>
                  <a:t>habe</a:t>
                </a:r>
                <a:r>
                  <a:rPr lang="en-GB" sz="2000" dirty="0">
                    <a:latin typeface="Century Gothic" panose="020B0502020202020204" pitchFamily="34" charset="0"/>
                  </a:rPr>
                  <a:t> ich </a:t>
                </a:r>
                <a:r>
                  <a:rPr lang="en-GB" sz="2000" dirty="0" err="1">
                    <a:latin typeface="Century Gothic" panose="020B0502020202020204" pitchFamily="34" charset="0"/>
                  </a:rPr>
                  <a:t>jeden</a:t>
                </a:r>
                <a:r>
                  <a:rPr lang="en-GB" sz="2000" dirty="0">
                    <a:latin typeface="Century Gothic" panose="020B0502020202020204" pitchFamily="34" charset="0"/>
                  </a:rPr>
                  <a:t> Tag den Bodensee </a:t>
                </a:r>
                <a:r>
                  <a:rPr lang="en-GB" sz="2000" dirty="0" err="1">
                    <a:latin typeface="Century Gothic" panose="020B0502020202020204" pitchFamily="34" charset="0"/>
                  </a:rPr>
                  <a:t>besucht</a:t>
                </a:r>
                <a:r>
                  <a:rPr lang="en-GB" sz="2000" dirty="0">
                    <a:latin typeface="Century Gothic" panose="020B0502020202020204" pitchFamily="34" charset="0"/>
                  </a:rPr>
                  <a:t> und </a:t>
                </a:r>
                <a:r>
                  <a:rPr lang="en-GB" sz="2000" dirty="0" err="1">
                    <a:latin typeface="Century Gothic" panose="020B0502020202020204" pitchFamily="34" charset="0"/>
                  </a:rPr>
                  <a:t>danach</a:t>
                </a:r>
                <a:r>
                  <a:rPr lang="en-GB" sz="2000" dirty="0">
                    <a:latin typeface="Century Gothic" panose="020B0502020202020204" pitchFamily="34" charset="0"/>
                  </a:rPr>
                  <a:t> Fu</a:t>
                </a:r>
                <a14:m>
                  <m:oMath xmlns:m="http://schemas.openxmlformats.org/officeDocument/2006/math">
                    <m:r>
                      <a:rPr lang="en-GB" sz="2000" b="0" i="0" smtClean="0">
                        <a:latin typeface="Cambria Math" panose="02040503050406030204" pitchFamily="18" charset="0"/>
                      </a:rPr>
                      <m:t>ß</m:t>
                    </m:r>
                  </m:oMath>
                </a14:m>
                <a:r>
                  <a:rPr lang="en-GB" sz="2000" dirty="0">
                    <a:latin typeface="Century Gothic" panose="020B0502020202020204" pitchFamily="34" charset="0"/>
                  </a:rPr>
                  <a:t>ball</a:t>
                </a:r>
                <a:r>
                  <a:rPr lang="en-GB" sz="2000" b="1" dirty="0">
                    <a:latin typeface="Century Gothic" panose="020B0502020202020204" pitchFamily="34" charset="0"/>
                  </a:rPr>
                  <a:t> </a:t>
                </a:r>
                <a:r>
                  <a:rPr lang="en-GB" sz="2000" dirty="0" err="1">
                    <a:latin typeface="Century Gothic" panose="020B0502020202020204" pitchFamily="34" charset="0"/>
                  </a:rPr>
                  <a:t>ge</a:t>
                </a:r>
                <a:r>
                  <a:rPr lang="en-GB" sz="2000" b="1" dirty="0" err="1">
                    <a:solidFill>
                      <a:srgbClr val="E87D1E"/>
                    </a:solidFill>
                    <a:latin typeface="Century Gothic" panose="020B0502020202020204" pitchFamily="34" charset="0"/>
                  </a:rPr>
                  <a:t>sp</a:t>
                </a:r>
                <a:r>
                  <a:rPr lang="en-GB" sz="2000" dirty="0" err="1">
                    <a:latin typeface="Century Gothic" panose="020B0502020202020204" pitchFamily="34" charset="0"/>
                  </a:rPr>
                  <a:t>ielt</a:t>
                </a:r>
                <a:r>
                  <a:rPr lang="en-GB" sz="2000" dirty="0">
                    <a:latin typeface="Century Gothic" panose="020B0502020202020204" pitchFamily="34" charset="0"/>
                  </a:rPr>
                  <a:t>. Ich </a:t>
                </a:r>
                <a:r>
                  <a:rPr lang="en-GB" sz="2000" dirty="0" err="1">
                    <a:latin typeface="Century Gothic" panose="020B0502020202020204" pitchFamily="34" charset="0"/>
                  </a:rPr>
                  <a:t>habe</a:t>
                </a:r>
                <a:r>
                  <a:rPr lang="en-GB" sz="2000" dirty="0">
                    <a:latin typeface="Century Gothic" panose="020B0502020202020204" pitchFamily="34" charset="0"/>
                  </a:rPr>
                  <a:t> </a:t>
                </a:r>
                <a:r>
                  <a:rPr lang="en-GB" sz="2000" dirty="0" err="1">
                    <a:latin typeface="Century Gothic" panose="020B0502020202020204" pitchFamily="34" charset="0"/>
                  </a:rPr>
                  <a:t>auch</a:t>
                </a:r>
                <a:r>
                  <a:rPr lang="en-GB" sz="2000" dirty="0">
                    <a:latin typeface="Century Gothic" panose="020B0502020202020204" pitchFamily="34" charset="0"/>
                  </a:rPr>
                  <a:t> </a:t>
                </a:r>
                <a:r>
                  <a:rPr lang="en-GB" sz="2000" b="1" dirty="0" err="1">
                    <a:solidFill>
                      <a:srgbClr val="E87D1E"/>
                    </a:solidFill>
                    <a:latin typeface="Century Gothic" panose="020B0502020202020204" pitchFamily="34" charset="0"/>
                  </a:rPr>
                  <a:t>sch</a:t>
                </a:r>
                <a:r>
                  <a:rPr lang="en-GB" sz="2000" dirty="0" err="1">
                    <a:latin typeface="Century Gothic" panose="020B0502020202020204" pitchFamily="34" charset="0"/>
                  </a:rPr>
                  <a:t>on</a:t>
                </a:r>
                <a:r>
                  <a:rPr lang="en-GB" sz="2000" dirty="0">
                    <a:latin typeface="Century Gothic" panose="020B0502020202020204" pitchFamily="34" charset="0"/>
                  </a:rPr>
                  <a:t> </a:t>
                </a:r>
                <a:r>
                  <a:rPr lang="en-GB" sz="2000" dirty="0" err="1">
                    <a:latin typeface="Century Gothic" panose="020B0502020202020204" pitchFamily="34" charset="0"/>
                  </a:rPr>
                  <a:t>einen</a:t>
                </a:r>
                <a:r>
                  <a:rPr lang="en-GB" sz="2000" dirty="0">
                    <a:latin typeface="Century Gothic" panose="020B0502020202020204" pitchFamily="34" charset="0"/>
                  </a:rPr>
                  <a:t> </a:t>
                </a:r>
                <a:r>
                  <a:rPr lang="en-GB" sz="2000" dirty="0" err="1">
                    <a:latin typeface="Century Gothic" panose="020B0502020202020204" pitchFamily="34" charset="0"/>
                  </a:rPr>
                  <a:t>Wasserpark</a:t>
                </a:r>
                <a:r>
                  <a:rPr lang="en-GB" sz="2000" dirty="0">
                    <a:latin typeface="Century Gothic" panose="020B0502020202020204" pitchFamily="34" charset="0"/>
                  </a:rPr>
                  <a:t> </a:t>
                </a:r>
                <a:r>
                  <a:rPr lang="en-GB" sz="2000" dirty="0" err="1">
                    <a:latin typeface="Century Gothic" panose="020B0502020202020204" pitchFamily="34" charset="0"/>
                  </a:rPr>
                  <a:t>besucht</a:t>
                </a:r>
                <a:r>
                  <a:rPr lang="en-GB" sz="2000" dirty="0">
                    <a:latin typeface="Century Gothic" panose="020B0502020202020204" pitchFamily="34" charset="0"/>
                  </a:rPr>
                  <a:t>. </a:t>
                </a:r>
                <a:r>
                  <a:rPr lang="en-GB" sz="2000" dirty="0" err="1">
                    <a:latin typeface="Century Gothic" panose="020B0502020202020204" pitchFamily="34" charset="0"/>
                  </a:rPr>
                  <a:t>Heute</a:t>
                </a:r>
                <a:r>
                  <a:rPr lang="en-GB" sz="2000" dirty="0">
                    <a:latin typeface="Century Gothic" panose="020B0502020202020204" pitchFamily="34" charset="0"/>
                  </a:rPr>
                  <a:t> </a:t>
                </a:r>
                <a:r>
                  <a:rPr lang="en-GB" sz="2000" dirty="0" err="1">
                    <a:latin typeface="Century Gothic" panose="020B0502020202020204" pitchFamily="34" charset="0"/>
                  </a:rPr>
                  <a:t>Nachmittag</a:t>
                </a:r>
                <a:r>
                  <a:rPr lang="en-GB" sz="2000" dirty="0">
                    <a:latin typeface="Century Gothic" panose="020B0502020202020204" pitchFamily="34" charset="0"/>
                  </a:rPr>
                  <a:t> </a:t>
                </a:r>
                <a:r>
                  <a:rPr lang="en-GB" sz="2000" dirty="0" err="1">
                    <a:latin typeface="Century Gothic" panose="020B0502020202020204" pitchFamily="34" charset="0"/>
                  </a:rPr>
                  <a:t>habe</a:t>
                </a:r>
                <a:r>
                  <a:rPr lang="en-GB" sz="2000" dirty="0">
                    <a:latin typeface="Century Gothic" panose="020B0502020202020204" pitchFamily="34" charset="0"/>
                  </a:rPr>
                  <a:t> ich </a:t>
                </a:r>
                <a:r>
                  <a:rPr lang="en-GB" sz="2000" dirty="0" err="1">
                    <a:latin typeface="Century Gothic" panose="020B0502020202020204" pitchFamily="34" charset="0"/>
                  </a:rPr>
                  <a:t>eine</a:t>
                </a:r>
                <a:r>
                  <a:rPr lang="en-GB" sz="2000" dirty="0">
                    <a:latin typeface="Century Gothic" panose="020B0502020202020204" pitchFamily="34" charset="0"/>
                  </a:rPr>
                  <a:t> </a:t>
                </a:r>
                <a:r>
                  <a:rPr lang="en-GB" sz="2000" dirty="0" err="1">
                    <a:latin typeface="Century Gothic" panose="020B0502020202020204" pitchFamily="34" charset="0"/>
                  </a:rPr>
                  <a:t>Radtour</a:t>
                </a:r>
                <a:r>
                  <a:rPr lang="en-GB" sz="2000" dirty="0">
                    <a:latin typeface="Century Gothic" panose="020B0502020202020204" pitchFamily="34" charset="0"/>
                  </a:rPr>
                  <a:t> </a:t>
                </a:r>
                <a:r>
                  <a:rPr lang="en-GB" sz="2000" dirty="0" err="1">
                    <a:latin typeface="Century Gothic" panose="020B0502020202020204" pitchFamily="34" charset="0"/>
                  </a:rPr>
                  <a:t>gemacht</a:t>
                </a:r>
                <a:r>
                  <a:rPr lang="en-GB" sz="2000" dirty="0">
                    <a:latin typeface="Century Gothic" panose="020B0502020202020204" pitchFamily="34" charset="0"/>
                  </a:rPr>
                  <a:t>. </a:t>
                </a:r>
                <a:r>
                  <a:rPr lang="en-GB" sz="2000" dirty="0" err="1">
                    <a:latin typeface="Century Gothic" panose="020B0502020202020204" pitchFamily="34" charset="0"/>
                  </a:rPr>
                  <a:t>Näch</a:t>
                </a:r>
                <a:r>
                  <a:rPr lang="en-GB" sz="2000" b="1" dirty="0" err="1">
                    <a:solidFill>
                      <a:srgbClr val="E87D1E"/>
                    </a:solidFill>
                    <a:latin typeface="Century Gothic" panose="020B0502020202020204" pitchFamily="34" charset="0"/>
                  </a:rPr>
                  <a:t>st</a:t>
                </a:r>
                <a:r>
                  <a:rPr lang="en-GB" sz="2000" dirty="0" err="1">
                    <a:latin typeface="Century Gothic" panose="020B0502020202020204" pitchFamily="34" charset="0"/>
                  </a:rPr>
                  <a:t>e</a:t>
                </a:r>
                <a:r>
                  <a:rPr lang="en-GB" sz="2000" dirty="0">
                    <a:latin typeface="Century Gothic" panose="020B0502020202020204" pitchFamily="34" charset="0"/>
                  </a:rPr>
                  <a:t> </a:t>
                </a:r>
                <a:r>
                  <a:rPr lang="en-GB" sz="2000" dirty="0" err="1">
                    <a:latin typeface="Century Gothic" panose="020B0502020202020204" pitchFamily="34" charset="0"/>
                  </a:rPr>
                  <a:t>Woche</a:t>
                </a:r>
                <a:r>
                  <a:rPr lang="en-GB" sz="2000" dirty="0">
                    <a:latin typeface="Century Gothic" panose="020B0502020202020204" pitchFamily="34" charset="0"/>
                  </a:rPr>
                  <a:t> </a:t>
                </a:r>
                <a:r>
                  <a:rPr lang="en-GB" sz="2000" dirty="0" err="1">
                    <a:latin typeface="Century Gothic" panose="020B0502020202020204" pitchFamily="34" charset="0"/>
                  </a:rPr>
                  <a:t>gehen</a:t>
                </a:r>
                <a:r>
                  <a:rPr lang="en-GB" sz="2000" dirty="0">
                    <a:latin typeface="Century Gothic" panose="020B0502020202020204" pitchFamily="34" charset="0"/>
                  </a:rPr>
                  <a:t> </a:t>
                </a:r>
                <a:r>
                  <a:rPr lang="en-GB" sz="2000" dirty="0" err="1">
                    <a:latin typeface="Century Gothic" panose="020B0502020202020204" pitchFamily="34" charset="0"/>
                  </a:rPr>
                  <a:t>wir</a:t>
                </a:r>
                <a:r>
                  <a:rPr lang="en-GB" sz="2000" dirty="0">
                    <a:latin typeface="Century Gothic" panose="020B0502020202020204" pitchFamily="34" charset="0"/>
                  </a:rPr>
                  <a:t> </a:t>
                </a:r>
                <a:r>
                  <a:rPr lang="en-GB" sz="2000" dirty="0" err="1">
                    <a:latin typeface="Century Gothic" panose="020B0502020202020204" pitchFamily="34" charset="0"/>
                  </a:rPr>
                  <a:t>jeden</a:t>
                </a:r>
                <a:r>
                  <a:rPr lang="en-GB" sz="2000" dirty="0">
                    <a:latin typeface="Century Gothic" panose="020B0502020202020204" pitchFamily="34" charset="0"/>
                  </a:rPr>
                  <a:t> Morgen </a:t>
                </a:r>
                <a:r>
                  <a:rPr lang="en-GB" sz="2000" dirty="0" err="1">
                    <a:latin typeface="Century Gothic" panose="020B0502020202020204" pitchFamily="34" charset="0"/>
                  </a:rPr>
                  <a:t>zum</a:t>
                </a:r>
                <a:r>
                  <a:rPr lang="en-GB" sz="2000" dirty="0">
                    <a:latin typeface="Century Gothic" panose="020B0502020202020204" pitchFamily="34" charset="0"/>
                  </a:rPr>
                  <a:t> </a:t>
                </a:r>
                <a:r>
                  <a:rPr lang="en-GB" sz="2000" b="1" dirty="0">
                    <a:solidFill>
                      <a:srgbClr val="E87D1E"/>
                    </a:solidFill>
                    <a:latin typeface="Century Gothic" panose="020B0502020202020204" pitchFamily="34" charset="0"/>
                  </a:rPr>
                  <a:t>St</a:t>
                </a:r>
                <a:r>
                  <a:rPr lang="en-GB" sz="2000" dirty="0">
                    <a:latin typeface="Century Gothic" panose="020B0502020202020204" pitchFamily="34" charset="0"/>
                  </a:rPr>
                  <a:t>rand. Ich </a:t>
                </a:r>
                <a:r>
                  <a:rPr lang="en-GB" sz="2000" dirty="0" err="1">
                    <a:latin typeface="Century Gothic" panose="020B0502020202020204" pitchFamily="34" charset="0"/>
                  </a:rPr>
                  <a:t>finde</a:t>
                </a:r>
                <a:r>
                  <a:rPr lang="en-GB" sz="2000" dirty="0">
                    <a:latin typeface="Century Gothic" panose="020B0502020202020204" pitchFamily="34" charset="0"/>
                  </a:rPr>
                  <a:t> den Bodensee </a:t>
                </a:r>
                <a:r>
                  <a:rPr lang="en-GB" sz="2000" dirty="0" err="1">
                    <a:solidFill>
                      <a:schemeClr val="bg1"/>
                    </a:solidFill>
                    <a:latin typeface="Century Gothic" panose="020B0502020202020204" pitchFamily="34" charset="0"/>
                  </a:rPr>
                  <a:t>wunder</a:t>
                </a:r>
                <a:r>
                  <a:rPr lang="en-GB" sz="2000" b="1" dirty="0" err="1">
                    <a:solidFill>
                      <a:srgbClr val="E87D1E"/>
                    </a:solidFill>
                    <a:latin typeface="Century Gothic" panose="020B0502020202020204" pitchFamily="34" charset="0"/>
                  </a:rPr>
                  <a:t>sch</a:t>
                </a:r>
                <a:r>
                  <a:rPr lang="en-GB" sz="2000" dirty="0" err="1">
                    <a:solidFill>
                      <a:schemeClr val="bg1"/>
                    </a:solidFill>
                    <a:latin typeface="Century Gothic" panose="020B0502020202020204" pitchFamily="34" charset="0"/>
                  </a:rPr>
                  <a:t>ön</a:t>
                </a:r>
                <a:r>
                  <a:rPr lang="en-GB" sz="2000" dirty="0">
                    <a:latin typeface="Century Gothic" panose="020B0502020202020204" pitchFamily="34" charset="0"/>
                  </a:rPr>
                  <a:t>! </a:t>
                </a:r>
              </a:p>
            </p:txBody>
          </p:sp>
        </mc:Choice>
        <mc:Fallback>
          <p:sp>
            <p:nvSpPr>
              <p:cNvPr id="11" name="Rounded Rectangular Callout 7">
                <a:extLst>
                  <a:ext uri="{FF2B5EF4-FFF2-40B4-BE49-F238E27FC236}">
                    <a16:creationId xmlns:a16="http://schemas.microsoft.com/office/drawing/2014/main" id="{DDE70BE7-B778-495C-A586-9448C959FA8A}"/>
                  </a:ext>
                </a:extLst>
              </p:cNvPr>
              <p:cNvSpPr>
                <a:spLocks noRot="1" noChangeAspect="1" noMove="1" noResize="1" noEditPoints="1" noAdjustHandles="1" noChangeArrowheads="1" noChangeShapeType="1" noTextEdit="1"/>
              </p:cNvSpPr>
              <p:nvPr/>
            </p:nvSpPr>
            <p:spPr>
              <a:xfrm>
                <a:off x="2271434" y="1727196"/>
                <a:ext cx="6232657" cy="4131255"/>
              </a:xfrm>
              <a:prstGeom prst="wedgeRoundRectCallout">
                <a:avLst>
                  <a:gd name="adj1" fmla="val -57653"/>
                  <a:gd name="adj2" fmla="val 26556"/>
                  <a:gd name="adj3" fmla="val 16667"/>
                </a:avLst>
              </a:prstGeom>
              <a:blipFill>
                <a:blip r:embed="rId5"/>
                <a:stretch>
                  <a:fillRect b="-1618"/>
                </a:stretch>
              </a:blipFill>
              <a:ln>
                <a:solidFill>
                  <a:srgbClr val="104F75"/>
                </a:solidFill>
              </a:ln>
            </p:spPr>
            <p:txBody>
              <a:bodyPr/>
              <a:lstStyle/>
              <a:p>
                <a:r>
                  <a:rPr lang="en-GB">
                    <a:noFill/>
                  </a:rPr>
                  <a:t> </a:t>
                </a:r>
              </a:p>
            </p:txBody>
          </p:sp>
        </mc:Fallback>
      </mc:AlternateContent>
      <p:pic>
        <p:nvPicPr>
          <p:cNvPr id="12" name="Graphic 11" descr="Teacher with solid fill">
            <a:extLst>
              <a:ext uri="{FF2B5EF4-FFF2-40B4-BE49-F238E27FC236}">
                <a16:creationId xmlns:a16="http://schemas.microsoft.com/office/drawing/2014/main" id="{FC239531-049C-4E09-85FF-C85E7EB3EB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713274"/>
            <a:ext cx="914400" cy="914400"/>
          </a:xfrm>
          <a:prstGeom prst="rect">
            <a:avLst/>
          </a:prstGeom>
        </p:spPr>
      </p:pic>
      <p:sp>
        <p:nvSpPr>
          <p:cNvPr id="13" name="Speech Bubble: Rectangle with Corners Rounded 12">
            <a:extLst>
              <a:ext uri="{FF2B5EF4-FFF2-40B4-BE49-F238E27FC236}">
                <a16:creationId xmlns:a16="http://schemas.microsoft.com/office/drawing/2014/main" id="{3F9D2BA7-AB87-4CDE-A2E1-50A3BB50B686}"/>
              </a:ext>
            </a:extLst>
          </p:cNvPr>
          <p:cNvSpPr/>
          <p:nvPr/>
        </p:nvSpPr>
        <p:spPr>
          <a:xfrm>
            <a:off x="1088328" y="873124"/>
            <a:ext cx="5847650" cy="578726"/>
          </a:xfrm>
          <a:prstGeom prst="wedgeRoundRectCallout">
            <a:avLst>
              <a:gd name="adj1" fmla="val -57413"/>
              <a:gd name="adj2" fmla="val -80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400" b="1" dirty="0">
                <a:latin typeface="Century Gothic" panose="020B0502020202020204" pitchFamily="34" charset="0"/>
              </a:rPr>
              <a:t>Lies auf Deutsch! </a:t>
            </a:r>
            <a:r>
              <a:rPr lang="en-GB" sz="2400" dirty="0">
                <a:latin typeface="Century Gothic" panose="020B0502020202020204" pitchFamily="34" charset="0"/>
              </a:rPr>
              <a:t>Die SSC </a:t>
            </a:r>
            <a:r>
              <a:rPr lang="en-GB" sz="2400" dirty="0" err="1">
                <a:latin typeface="Century Gothic" panose="020B0502020202020204" pitchFamily="34" charset="0"/>
              </a:rPr>
              <a:t>sind</a:t>
            </a:r>
            <a:r>
              <a:rPr lang="en-GB" sz="2400" dirty="0">
                <a:latin typeface="Century Gothic" panose="020B0502020202020204" pitchFamily="34" charset="0"/>
              </a:rPr>
              <a:t> </a:t>
            </a:r>
            <a:r>
              <a:rPr lang="en-GB" sz="2400" b="1" dirty="0">
                <a:solidFill>
                  <a:srgbClr val="FF6600"/>
                </a:solidFill>
                <a:latin typeface="Century Gothic" panose="020B0502020202020204" pitchFamily="34" charset="0"/>
              </a:rPr>
              <a:t>orange</a:t>
            </a:r>
            <a:r>
              <a:rPr lang="en-GB" sz="2400" dirty="0">
                <a:solidFill>
                  <a:srgbClr val="FF6600"/>
                </a:solidFill>
                <a:latin typeface="Century Gothic" panose="020B0502020202020204" pitchFamily="34" charset="0"/>
              </a:rPr>
              <a:t>.</a:t>
            </a:r>
          </a:p>
        </p:txBody>
      </p:sp>
      <p:sp>
        <p:nvSpPr>
          <p:cNvPr id="14" name="Rounded Rectangle 38">
            <a:extLst>
              <a:ext uri="{FF2B5EF4-FFF2-40B4-BE49-F238E27FC236}">
                <a16:creationId xmlns:a16="http://schemas.microsoft.com/office/drawing/2014/main" id="{0E0BE006-B4C2-43C6-BD1B-21A661C84631}"/>
              </a:ext>
            </a:extLst>
          </p:cNvPr>
          <p:cNvSpPr/>
          <p:nvPr/>
        </p:nvSpPr>
        <p:spPr>
          <a:xfrm>
            <a:off x="9564130" y="161881"/>
            <a:ext cx="2407744"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r>
              <a:rPr lang="en-GB" sz="2000" b="1" dirty="0">
                <a:solidFill>
                  <a:srgbClr val="525050"/>
                </a:solidFill>
                <a:latin typeface="Century Gothic" panose="020B0502020202020204" pitchFamily="34" charset="0"/>
              </a:rPr>
              <a:t> / </a:t>
            </a:r>
            <a:r>
              <a:rPr lang="en-GB" sz="2000" b="1" dirty="0" err="1">
                <a:solidFill>
                  <a:srgbClr val="525050"/>
                </a:solidFill>
                <a:latin typeface="Century Gothic" panose="020B0502020202020204" pitchFamily="34" charset="0"/>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14950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F4A812-2AA5-4764-9F94-09F4A2FCA56A}"/>
              </a:ext>
            </a:extLst>
          </p:cNvPr>
          <p:cNvSpPr>
            <a:spLocks noGrp="1"/>
          </p:cNvSpPr>
          <p:nvPr>
            <p:ph type="title"/>
          </p:nvPr>
        </p:nvSpPr>
        <p:spPr>
          <a:xfrm>
            <a:off x="0" y="213557"/>
            <a:ext cx="6096000" cy="647577"/>
          </a:xfrm>
        </p:spPr>
        <p:txBody>
          <a:bodyPr>
            <a:normAutofit/>
          </a:bodyPr>
          <a:lstStyle/>
          <a:p>
            <a:r>
              <a:rPr lang="en-GB" sz="2600" dirty="0" err="1"/>
              <a:t>Mehmets</a:t>
            </a:r>
            <a:r>
              <a:rPr lang="en-GB" sz="2600" dirty="0"/>
              <a:t> </a:t>
            </a:r>
            <a:r>
              <a:rPr lang="en-GB" sz="2600" dirty="0" err="1"/>
              <a:t>Urlaub</a:t>
            </a:r>
            <a:r>
              <a:rPr lang="en-GB" sz="2600" dirty="0"/>
              <a:t> in der Schweiz</a:t>
            </a:r>
          </a:p>
        </p:txBody>
      </p:sp>
      <p:sp>
        <p:nvSpPr>
          <p:cNvPr id="6" name="Rounded Rectangle 38">
            <a:extLst>
              <a:ext uri="{FF2B5EF4-FFF2-40B4-BE49-F238E27FC236}">
                <a16:creationId xmlns:a16="http://schemas.microsoft.com/office/drawing/2014/main" id="{8ADB521A-6E66-4FA0-9F38-C6B98FC21410}"/>
              </a:ext>
            </a:extLst>
          </p:cNvPr>
          <p:cNvSpPr/>
          <p:nvPr/>
        </p:nvSpPr>
        <p:spPr>
          <a:xfrm>
            <a:off x="10917382" y="161881"/>
            <a:ext cx="1054492"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7" name="Picture 2" descr="Bodensee, germany, lake of constance">
            <a:extLst>
              <a:ext uri="{FF2B5EF4-FFF2-40B4-BE49-F238E27FC236}">
                <a16:creationId xmlns:a16="http://schemas.microsoft.com/office/drawing/2014/main" id="{ED573375-256E-4365-8A33-3354C344AA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8303" y="873124"/>
            <a:ext cx="2759502" cy="18396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255193D-B982-485C-84C0-846673AB4F9C}"/>
              </a:ext>
            </a:extLst>
          </p:cNvPr>
          <p:cNvSpPr txBox="1"/>
          <p:nvPr/>
        </p:nvSpPr>
        <p:spPr>
          <a:xfrm>
            <a:off x="9178303" y="2292692"/>
            <a:ext cx="3135085" cy="461665"/>
          </a:xfrm>
          <a:prstGeom prst="rect">
            <a:avLst/>
          </a:prstGeom>
          <a:noFill/>
        </p:spPr>
        <p:txBody>
          <a:bodyPr wrap="square" rtlCol="0">
            <a:spAutoFit/>
          </a:bodyPr>
          <a:lstStyle/>
          <a:p>
            <a:r>
              <a:rPr lang="en-GB" sz="2400" b="1" dirty="0">
                <a:solidFill>
                  <a:schemeClr val="accent4">
                    <a:lumMod val="20000"/>
                    <a:lumOff val="80000"/>
                  </a:schemeClr>
                </a:solidFill>
                <a:latin typeface="Century Gothic" panose="020B0502020202020204" pitchFamily="34" charset="0"/>
              </a:rPr>
              <a:t>der Bodensee</a:t>
            </a:r>
          </a:p>
        </p:txBody>
      </p:sp>
      <p:pic>
        <p:nvPicPr>
          <p:cNvPr id="10" name="Picture 9">
            <a:extLst>
              <a:ext uri="{FF2B5EF4-FFF2-40B4-BE49-F238E27FC236}">
                <a16:creationId xmlns:a16="http://schemas.microsoft.com/office/drawing/2014/main" id="{135622B7-1382-4DE0-BC78-4D4A18748E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739" r="52505"/>
          <a:stretch/>
        </p:blipFill>
        <p:spPr>
          <a:xfrm>
            <a:off x="336384" y="2875712"/>
            <a:ext cx="1512000" cy="2581106"/>
          </a:xfrm>
          <a:prstGeom prst="ellipse">
            <a:avLst/>
          </a:prstGeom>
        </p:spPr>
      </p:pic>
      <mc:AlternateContent xmlns:mc="http://schemas.openxmlformats.org/markup-compatibility/2006">
        <mc:Choice xmlns:a14="http://schemas.microsoft.com/office/drawing/2010/main" Requires="a14">
          <p:sp>
            <p:nvSpPr>
              <p:cNvPr id="14" name="Rounded Rectangular Callout 7">
                <a:extLst>
                  <a:ext uri="{FF2B5EF4-FFF2-40B4-BE49-F238E27FC236}">
                    <a16:creationId xmlns:a16="http://schemas.microsoft.com/office/drawing/2014/main" id="{DF0CE190-0265-4D01-8AD0-EA428DFBB811}"/>
                  </a:ext>
                </a:extLst>
              </p:cNvPr>
              <p:cNvSpPr/>
              <p:nvPr/>
            </p:nvSpPr>
            <p:spPr>
              <a:xfrm>
                <a:off x="2325188" y="1325563"/>
                <a:ext cx="6232657" cy="4131255"/>
              </a:xfrm>
              <a:prstGeom prst="wedgeRoundRectCallout">
                <a:avLst>
                  <a:gd name="adj1" fmla="val -57653"/>
                  <a:gd name="adj2" fmla="val 26556"/>
                  <a:gd name="adj3" fmla="val 16667"/>
                </a:avLst>
              </a:prstGeom>
              <a:solidFill>
                <a:schemeClr val="accent4">
                  <a:lumMod val="20000"/>
                  <a:lumOff val="8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Diesen</a:t>
                </a:r>
                <a:r>
                  <a:rPr lang="en-GB" sz="2000" dirty="0">
                    <a:latin typeface="Century Gothic" panose="020B0502020202020204" pitchFamily="34" charset="0"/>
                  </a:rPr>
                  <a:t> Sommer </a:t>
                </a:r>
                <a:r>
                  <a:rPr lang="en-GB" sz="2000" dirty="0" err="1">
                    <a:latin typeface="Century Gothic" panose="020B0502020202020204" pitchFamily="34" charset="0"/>
                  </a:rPr>
                  <a:t>mache</a:t>
                </a:r>
                <a:r>
                  <a:rPr lang="en-GB" sz="2000" dirty="0">
                    <a:latin typeface="Century Gothic" panose="020B0502020202020204" pitchFamily="34" charset="0"/>
                  </a:rPr>
                  <a:t> ich in </a:t>
                </a:r>
                <a:r>
                  <a:rPr lang="en-GB" sz="2000" dirty="0" err="1">
                    <a:latin typeface="Century Gothic" panose="020B0502020202020204" pitchFamily="34" charset="0"/>
                  </a:rPr>
                  <a:t>Kreuzlingen</a:t>
                </a:r>
                <a:r>
                  <a:rPr lang="en-GB" sz="2000" dirty="0">
                    <a:latin typeface="Century Gothic" panose="020B0502020202020204" pitchFamily="34" charset="0"/>
                  </a:rPr>
                  <a:t> in der Schweiz </a:t>
                </a:r>
                <a:r>
                  <a:rPr lang="en-GB" sz="2000" b="1" dirty="0" err="1">
                    <a:solidFill>
                      <a:srgbClr val="E87D1E"/>
                    </a:solidFill>
                    <a:latin typeface="Century Gothic" panose="020B0502020202020204" pitchFamily="34" charset="0"/>
                  </a:rPr>
                  <a:t>Sommerurlaub</a:t>
                </a:r>
                <a:r>
                  <a:rPr lang="en-GB" sz="2000" b="1" dirty="0">
                    <a:solidFill>
                      <a:srgbClr val="E87D1E"/>
                    </a:solidFill>
                    <a:latin typeface="Century Gothic" panose="020B0502020202020204" pitchFamily="34" charset="0"/>
                  </a:rPr>
                  <a:t>.</a:t>
                </a:r>
                <a:r>
                  <a:rPr lang="en-GB" sz="2000" dirty="0">
                    <a:latin typeface="Century Gothic" panose="020B0502020202020204" pitchFamily="34" charset="0"/>
                  </a:rPr>
                  <a:t> </a:t>
                </a:r>
              </a:p>
              <a:p>
                <a:pPr algn="ctr"/>
                <a:r>
                  <a:rPr lang="en-GB" sz="2000" dirty="0">
                    <a:latin typeface="Century Gothic" panose="020B0502020202020204" pitchFamily="34" charset="0"/>
                  </a:rPr>
                  <a:t>Ich mag das Haus </a:t>
                </a:r>
                <a:r>
                  <a:rPr lang="en-GB" sz="2000" dirty="0" err="1">
                    <a:latin typeface="Century Gothic" panose="020B0502020202020204" pitchFamily="34" charset="0"/>
                  </a:rPr>
                  <a:t>sehr</a:t>
                </a:r>
                <a:r>
                  <a:rPr lang="en-GB" sz="2000" dirty="0">
                    <a:latin typeface="Century Gothic" panose="020B0502020202020204" pitchFamily="34" charset="0"/>
                  </a:rPr>
                  <a:t>. Ich </a:t>
                </a:r>
                <a:r>
                  <a:rPr lang="en-GB" sz="2000" dirty="0" err="1">
                    <a:latin typeface="Century Gothic" panose="020B0502020202020204" pitchFamily="34" charset="0"/>
                  </a:rPr>
                  <a:t>habe</a:t>
                </a:r>
                <a:r>
                  <a:rPr lang="en-GB" sz="2000" dirty="0">
                    <a:latin typeface="Century Gothic" panose="020B0502020202020204" pitchFamily="34" charset="0"/>
                  </a:rPr>
                  <a:t> </a:t>
                </a:r>
                <a:r>
                  <a:rPr lang="en-GB" sz="2000" dirty="0" err="1">
                    <a:latin typeface="Century Gothic" panose="020B0502020202020204" pitchFamily="34" charset="0"/>
                  </a:rPr>
                  <a:t>bisher</a:t>
                </a:r>
                <a:r>
                  <a:rPr lang="en-GB" sz="2000" dirty="0">
                    <a:latin typeface="Century Gothic" panose="020B0502020202020204" pitchFamily="34" charset="0"/>
                  </a:rPr>
                  <a:t> </a:t>
                </a:r>
                <a:r>
                  <a:rPr lang="en-GB" sz="2000" dirty="0" err="1">
                    <a:latin typeface="Century Gothic" panose="020B0502020202020204" pitchFamily="34" charset="0"/>
                  </a:rPr>
                  <a:t>nie</a:t>
                </a:r>
                <a:r>
                  <a:rPr lang="en-GB" sz="2000" dirty="0">
                    <a:latin typeface="Century Gothic" panose="020B0502020202020204" pitchFamily="34" charset="0"/>
                  </a:rPr>
                  <a:t> in </a:t>
                </a:r>
                <a:r>
                  <a:rPr lang="en-GB" sz="2000" dirty="0" err="1">
                    <a:latin typeface="Century Gothic" panose="020B0502020202020204" pitchFamily="34" charset="0"/>
                  </a:rPr>
                  <a:t>einem</a:t>
                </a:r>
                <a:r>
                  <a:rPr lang="en-GB" sz="2000" dirty="0">
                    <a:latin typeface="Century Gothic" panose="020B0502020202020204" pitchFamily="34" charset="0"/>
                  </a:rPr>
                  <a:t> </a:t>
                </a:r>
                <a:r>
                  <a:rPr lang="en-GB" sz="2000" b="1" dirty="0" err="1">
                    <a:solidFill>
                      <a:srgbClr val="E87D1E"/>
                    </a:solidFill>
                    <a:latin typeface="Century Gothic" panose="020B0502020202020204" pitchFamily="34" charset="0"/>
                  </a:rPr>
                  <a:t>Ferienhaus</a:t>
                </a:r>
                <a:r>
                  <a:rPr lang="en-GB" sz="2000" dirty="0">
                    <a:latin typeface="Century Gothic" panose="020B0502020202020204" pitchFamily="34" charset="0"/>
                  </a:rPr>
                  <a:t> </a:t>
                </a:r>
                <a:r>
                  <a:rPr lang="en-GB" sz="2000" dirty="0" err="1">
                    <a:latin typeface="Century Gothic" panose="020B0502020202020204" pitchFamily="34" charset="0"/>
                  </a:rPr>
                  <a:t>gewohnt</a:t>
                </a:r>
                <a:r>
                  <a:rPr lang="en-GB" sz="2000" dirty="0">
                    <a:latin typeface="Century Gothic" panose="020B0502020202020204" pitchFamily="34" charset="0"/>
                  </a:rPr>
                  <a:t>! Mein </a:t>
                </a:r>
                <a:r>
                  <a:rPr lang="en-GB" sz="2000" b="1" dirty="0" err="1">
                    <a:solidFill>
                      <a:srgbClr val="E87D1E"/>
                    </a:solidFill>
                    <a:latin typeface="Century Gothic" panose="020B0502020202020204" pitchFamily="34" charset="0"/>
                  </a:rPr>
                  <a:t>Schlafzimmer</a:t>
                </a:r>
                <a:r>
                  <a:rPr lang="en-GB" sz="2000" dirty="0">
                    <a:latin typeface="Century Gothic" panose="020B0502020202020204" pitchFamily="34" charset="0"/>
                  </a:rPr>
                  <a:t> hat </a:t>
                </a:r>
                <a:r>
                  <a:rPr lang="en-GB" sz="2000" dirty="0" err="1">
                    <a:latin typeface="Century Gothic" panose="020B0502020202020204" pitchFamily="34" charset="0"/>
                  </a:rPr>
                  <a:t>einen</a:t>
                </a:r>
                <a:r>
                  <a:rPr lang="en-GB" sz="2000" dirty="0">
                    <a:latin typeface="Century Gothic" panose="020B0502020202020204" pitchFamily="34" charset="0"/>
                  </a:rPr>
                  <a:t> </a:t>
                </a:r>
                <a:r>
                  <a:rPr lang="en-GB" sz="2000" b="1" dirty="0" err="1">
                    <a:solidFill>
                      <a:srgbClr val="E87D1E"/>
                    </a:solidFill>
                    <a:latin typeface="Century Gothic" panose="020B0502020202020204" pitchFamily="34" charset="0"/>
                  </a:rPr>
                  <a:t>Schreibtisch</a:t>
                </a:r>
                <a:r>
                  <a:rPr lang="en-GB" sz="2000" dirty="0">
                    <a:latin typeface="Century Gothic" panose="020B0502020202020204" pitchFamily="34" charset="0"/>
                  </a:rPr>
                  <a:t>, </a:t>
                </a:r>
                <a:r>
                  <a:rPr lang="en-GB" sz="2000" dirty="0" err="1">
                    <a:latin typeface="Century Gothic" panose="020B0502020202020204" pitchFamily="34" charset="0"/>
                  </a:rPr>
                  <a:t>eine</a:t>
                </a:r>
                <a:r>
                  <a:rPr lang="en-GB" sz="2000" dirty="0">
                    <a:latin typeface="Century Gothic" panose="020B0502020202020204" pitchFamily="34" charset="0"/>
                  </a:rPr>
                  <a:t> </a:t>
                </a:r>
                <a:r>
                  <a:rPr lang="en-GB" sz="2000" b="1" dirty="0" err="1">
                    <a:solidFill>
                      <a:srgbClr val="E87D1E"/>
                    </a:solidFill>
                    <a:latin typeface="Century Gothic" panose="020B0502020202020204" pitchFamily="34" charset="0"/>
                  </a:rPr>
                  <a:t>Stehlampe</a:t>
                </a:r>
                <a:r>
                  <a:rPr lang="en-GB" sz="2000" b="1" dirty="0">
                    <a:solidFill>
                      <a:srgbClr val="E87D1E"/>
                    </a:solidFill>
                    <a:latin typeface="Century Gothic" panose="020B0502020202020204" pitchFamily="34" charset="0"/>
                  </a:rPr>
                  <a:t> </a:t>
                </a:r>
                <a:r>
                  <a:rPr lang="en-GB" sz="2000" dirty="0">
                    <a:latin typeface="Century Gothic" panose="020B0502020202020204" pitchFamily="34" charset="0"/>
                  </a:rPr>
                  <a:t>und... </a:t>
                </a:r>
                <a:r>
                  <a:rPr lang="en-GB" sz="2000" dirty="0" err="1">
                    <a:latin typeface="Century Gothic" panose="020B0502020202020204" pitchFamily="34" charset="0"/>
                  </a:rPr>
                  <a:t>ein</a:t>
                </a:r>
                <a:r>
                  <a:rPr lang="en-GB" sz="2000" dirty="0">
                    <a:latin typeface="Century Gothic" panose="020B0502020202020204" pitchFamily="34" charset="0"/>
                  </a:rPr>
                  <a:t> </a:t>
                </a:r>
                <a:r>
                  <a:rPr lang="en-GB" sz="2000" b="1" dirty="0" err="1">
                    <a:latin typeface="Century Gothic" panose="020B0502020202020204" pitchFamily="34" charset="0"/>
                  </a:rPr>
                  <a:t>Schlagzeug</a:t>
                </a:r>
                <a:r>
                  <a:rPr lang="en-GB" sz="2000" dirty="0">
                    <a:latin typeface="Century Gothic" panose="020B0502020202020204" pitchFamily="34" charset="0"/>
                  </a:rPr>
                  <a:t>!</a:t>
                </a:r>
              </a:p>
              <a:p>
                <a:pPr algn="ctr"/>
                <a:r>
                  <a:rPr lang="en-GB" sz="2000" dirty="0" err="1">
                    <a:latin typeface="Century Gothic" panose="020B0502020202020204" pitchFamily="34" charset="0"/>
                  </a:rPr>
                  <a:t>Letzte</a:t>
                </a:r>
                <a:r>
                  <a:rPr lang="en-GB" sz="2000" dirty="0">
                    <a:latin typeface="Century Gothic" panose="020B0502020202020204" pitchFamily="34" charset="0"/>
                  </a:rPr>
                  <a:t> </a:t>
                </a:r>
                <a:r>
                  <a:rPr lang="en-GB" sz="2000" dirty="0" err="1">
                    <a:latin typeface="Century Gothic" panose="020B0502020202020204" pitchFamily="34" charset="0"/>
                  </a:rPr>
                  <a:t>Woche</a:t>
                </a:r>
                <a:r>
                  <a:rPr lang="en-GB" sz="2000" dirty="0">
                    <a:latin typeface="Century Gothic" panose="020B0502020202020204" pitchFamily="34" charset="0"/>
                  </a:rPr>
                  <a:t> </a:t>
                </a:r>
                <a:r>
                  <a:rPr lang="en-GB" sz="2000" dirty="0" err="1">
                    <a:latin typeface="Century Gothic" panose="020B0502020202020204" pitchFamily="34" charset="0"/>
                  </a:rPr>
                  <a:t>habe</a:t>
                </a:r>
                <a:r>
                  <a:rPr lang="en-GB" sz="2000" dirty="0">
                    <a:latin typeface="Century Gothic" panose="020B0502020202020204" pitchFamily="34" charset="0"/>
                  </a:rPr>
                  <a:t> ich </a:t>
                </a:r>
                <a:r>
                  <a:rPr lang="en-GB" sz="2000" dirty="0" err="1">
                    <a:latin typeface="Century Gothic" panose="020B0502020202020204" pitchFamily="34" charset="0"/>
                  </a:rPr>
                  <a:t>jeden</a:t>
                </a:r>
                <a:r>
                  <a:rPr lang="en-GB" sz="2000" dirty="0">
                    <a:latin typeface="Century Gothic" panose="020B0502020202020204" pitchFamily="34" charset="0"/>
                  </a:rPr>
                  <a:t> Tag den </a:t>
                </a:r>
                <a:r>
                  <a:rPr lang="en-GB" sz="2000" b="1" dirty="0">
                    <a:latin typeface="Century Gothic" panose="020B0502020202020204" pitchFamily="34" charset="0"/>
                  </a:rPr>
                  <a:t>Bodensee</a:t>
                </a:r>
                <a:r>
                  <a:rPr lang="en-GB" sz="2000" dirty="0">
                    <a:latin typeface="Century Gothic" panose="020B0502020202020204" pitchFamily="34" charset="0"/>
                  </a:rPr>
                  <a:t> </a:t>
                </a:r>
                <a:r>
                  <a:rPr lang="en-GB" sz="2000" dirty="0" err="1">
                    <a:latin typeface="Century Gothic" panose="020B0502020202020204" pitchFamily="34" charset="0"/>
                  </a:rPr>
                  <a:t>besucht</a:t>
                </a:r>
                <a:r>
                  <a:rPr lang="en-GB" sz="2000" dirty="0">
                    <a:latin typeface="Century Gothic" panose="020B0502020202020204" pitchFamily="34" charset="0"/>
                  </a:rPr>
                  <a:t> und </a:t>
                </a:r>
                <a:r>
                  <a:rPr lang="en-GB" sz="2000" dirty="0" err="1">
                    <a:latin typeface="Century Gothic" panose="020B0502020202020204" pitchFamily="34" charset="0"/>
                  </a:rPr>
                  <a:t>danach</a:t>
                </a:r>
                <a:r>
                  <a:rPr lang="en-GB" sz="2000" dirty="0">
                    <a:latin typeface="Century Gothic" panose="020B0502020202020204" pitchFamily="34" charset="0"/>
                  </a:rPr>
                  <a:t> </a:t>
                </a:r>
                <a:r>
                  <a:rPr lang="en-GB" sz="2000" b="1" dirty="0">
                    <a:latin typeface="Century Gothic" panose="020B0502020202020204" pitchFamily="34" charset="0"/>
                  </a:rPr>
                  <a:t>Fu</a:t>
                </a:r>
                <a14:m>
                  <m:oMath xmlns:m="http://schemas.openxmlformats.org/officeDocument/2006/math">
                    <m:r>
                      <a:rPr lang="en-GB" sz="2000" b="1" i="0" smtClean="0">
                        <a:latin typeface="Cambria Math" panose="02040503050406030204" pitchFamily="18" charset="0"/>
                      </a:rPr>
                      <m:t>ß</m:t>
                    </m:r>
                  </m:oMath>
                </a14:m>
                <a:r>
                  <a:rPr lang="en-GB" sz="2000" b="1" dirty="0">
                    <a:latin typeface="Century Gothic" panose="020B0502020202020204" pitchFamily="34" charset="0"/>
                  </a:rPr>
                  <a:t>ball </a:t>
                </a:r>
                <a:r>
                  <a:rPr lang="en-GB" sz="2000" dirty="0" err="1">
                    <a:latin typeface="Century Gothic" panose="020B0502020202020204" pitchFamily="34" charset="0"/>
                  </a:rPr>
                  <a:t>gespielt</a:t>
                </a:r>
                <a:r>
                  <a:rPr lang="en-GB" sz="2000" dirty="0">
                    <a:latin typeface="Century Gothic" panose="020B0502020202020204" pitchFamily="34" charset="0"/>
                  </a:rPr>
                  <a:t>. Ich </a:t>
                </a:r>
                <a:r>
                  <a:rPr lang="en-GB" sz="2000" dirty="0" err="1">
                    <a:latin typeface="Century Gothic" panose="020B0502020202020204" pitchFamily="34" charset="0"/>
                  </a:rPr>
                  <a:t>habe</a:t>
                </a:r>
                <a:r>
                  <a:rPr lang="en-GB" sz="2000" dirty="0">
                    <a:latin typeface="Century Gothic" panose="020B0502020202020204" pitchFamily="34" charset="0"/>
                  </a:rPr>
                  <a:t> </a:t>
                </a:r>
                <a:r>
                  <a:rPr lang="en-GB" sz="2000" dirty="0" err="1">
                    <a:latin typeface="Century Gothic" panose="020B0502020202020204" pitchFamily="34" charset="0"/>
                  </a:rPr>
                  <a:t>auch</a:t>
                </a:r>
                <a:r>
                  <a:rPr lang="en-GB" sz="2000" dirty="0">
                    <a:latin typeface="Century Gothic" panose="020B0502020202020204" pitchFamily="34" charset="0"/>
                  </a:rPr>
                  <a:t> </a:t>
                </a:r>
                <a:r>
                  <a:rPr lang="en-GB" sz="2000" dirty="0" err="1">
                    <a:latin typeface="Century Gothic" panose="020B0502020202020204" pitchFamily="34" charset="0"/>
                  </a:rPr>
                  <a:t>schon</a:t>
                </a:r>
                <a:r>
                  <a:rPr lang="en-GB" sz="2000" dirty="0">
                    <a:latin typeface="Century Gothic" panose="020B0502020202020204" pitchFamily="34" charset="0"/>
                  </a:rPr>
                  <a:t> </a:t>
                </a:r>
                <a:r>
                  <a:rPr lang="en-GB" sz="2000" dirty="0" err="1">
                    <a:latin typeface="Century Gothic" panose="020B0502020202020204" pitchFamily="34" charset="0"/>
                  </a:rPr>
                  <a:t>einen</a:t>
                </a:r>
                <a:r>
                  <a:rPr lang="en-GB" sz="2000" dirty="0">
                    <a:latin typeface="Century Gothic" panose="020B0502020202020204" pitchFamily="34" charset="0"/>
                  </a:rPr>
                  <a:t> </a:t>
                </a:r>
                <a:r>
                  <a:rPr lang="en-GB" sz="2000" b="1" dirty="0" err="1">
                    <a:latin typeface="Century Gothic" panose="020B0502020202020204" pitchFamily="34" charset="0"/>
                  </a:rPr>
                  <a:t>Wasserpark</a:t>
                </a:r>
                <a:r>
                  <a:rPr lang="en-GB" sz="2000" dirty="0">
                    <a:latin typeface="Century Gothic" panose="020B0502020202020204" pitchFamily="34" charset="0"/>
                  </a:rPr>
                  <a:t> </a:t>
                </a:r>
                <a:r>
                  <a:rPr lang="en-GB" sz="2000" dirty="0" err="1">
                    <a:latin typeface="Century Gothic" panose="020B0502020202020204" pitchFamily="34" charset="0"/>
                  </a:rPr>
                  <a:t>besucht</a:t>
                </a:r>
                <a:r>
                  <a:rPr lang="en-GB" sz="2000" dirty="0">
                    <a:latin typeface="Century Gothic" panose="020B0502020202020204" pitchFamily="34" charset="0"/>
                  </a:rPr>
                  <a:t>. </a:t>
                </a:r>
                <a:r>
                  <a:rPr lang="en-GB" sz="2000" dirty="0" err="1">
                    <a:latin typeface="Century Gothic" panose="020B0502020202020204" pitchFamily="34" charset="0"/>
                  </a:rPr>
                  <a:t>Heute</a:t>
                </a:r>
                <a:r>
                  <a:rPr lang="en-GB" sz="2000" dirty="0">
                    <a:latin typeface="Century Gothic" panose="020B0502020202020204" pitchFamily="34" charset="0"/>
                  </a:rPr>
                  <a:t> </a:t>
                </a:r>
                <a:r>
                  <a:rPr lang="en-GB" sz="2000" dirty="0" err="1">
                    <a:latin typeface="Century Gothic" panose="020B0502020202020204" pitchFamily="34" charset="0"/>
                  </a:rPr>
                  <a:t>Nachmittag</a:t>
                </a:r>
                <a:r>
                  <a:rPr lang="en-GB" sz="2000" dirty="0">
                    <a:latin typeface="Century Gothic" panose="020B0502020202020204" pitchFamily="34" charset="0"/>
                  </a:rPr>
                  <a:t> </a:t>
                </a:r>
                <a:r>
                  <a:rPr lang="en-GB" sz="2000" dirty="0" err="1">
                    <a:latin typeface="Century Gothic" panose="020B0502020202020204" pitchFamily="34" charset="0"/>
                  </a:rPr>
                  <a:t>habe</a:t>
                </a:r>
                <a:r>
                  <a:rPr lang="en-GB" sz="2000" dirty="0">
                    <a:latin typeface="Century Gothic" panose="020B0502020202020204" pitchFamily="34" charset="0"/>
                  </a:rPr>
                  <a:t> ich </a:t>
                </a:r>
                <a:r>
                  <a:rPr lang="en-GB" sz="2000" dirty="0" err="1">
                    <a:latin typeface="Century Gothic" panose="020B0502020202020204" pitchFamily="34" charset="0"/>
                  </a:rPr>
                  <a:t>eine</a:t>
                </a:r>
                <a:r>
                  <a:rPr lang="en-GB" sz="2000" dirty="0">
                    <a:latin typeface="Century Gothic" panose="020B0502020202020204" pitchFamily="34" charset="0"/>
                  </a:rPr>
                  <a:t> </a:t>
                </a:r>
                <a:r>
                  <a:rPr lang="en-GB" sz="2000" b="1" dirty="0" err="1">
                    <a:latin typeface="Century Gothic" panose="020B0502020202020204" pitchFamily="34" charset="0"/>
                  </a:rPr>
                  <a:t>Radtour</a:t>
                </a:r>
                <a:r>
                  <a:rPr lang="en-GB" sz="2000" b="1" dirty="0">
                    <a:latin typeface="Century Gothic" panose="020B0502020202020204" pitchFamily="34" charset="0"/>
                  </a:rPr>
                  <a:t> </a:t>
                </a:r>
                <a:r>
                  <a:rPr lang="en-GB" sz="2000" dirty="0" err="1">
                    <a:latin typeface="Century Gothic" panose="020B0502020202020204" pitchFamily="34" charset="0"/>
                  </a:rPr>
                  <a:t>gemacht</a:t>
                </a:r>
                <a:r>
                  <a:rPr lang="en-GB" sz="2000" dirty="0">
                    <a:latin typeface="Century Gothic" panose="020B0502020202020204" pitchFamily="34" charset="0"/>
                  </a:rPr>
                  <a:t>. </a:t>
                </a:r>
                <a:r>
                  <a:rPr lang="en-GB" sz="2000" dirty="0" err="1">
                    <a:latin typeface="Century Gothic" panose="020B0502020202020204" pitchFamily="34" charset="0"/>
                  </a:rPr>
                  <a:t>Nächste</a:t>
                </a:r>
                <a:r>
                  <a:rPr lang="en-GB" sz="2000" dirty="0">
                    <a:latin typeface="Century Gothic" panose="020B0502020202020204" pitchFamily="34" charset="0"/>
                  </a:rPr>
                  <a:t> </a:t>
                </a:r>
                <a:r>
                  <a:rPr lang="en-GB" sz="2000" dirty="0" err="1">
                    <a:latin typeface="Century Gothic" panose="020B0502020202020204" pitchFamily="34" charset="0"/>
                  </a:rPr>
                  <a:t>Woche</a:t>
                </a:r>
                <a:r>
                  <a:rPr lang="en-GB" sz="2000" dirty="0">
                    <a:latin typeface="Century Gothic" panose="020B0502020202020204" pitchFamily="34" charset="0"/>
                  </a:rPr>
                  <a:t> </a:t>
                </a:r>
                <a:r>
                  <a:rPr lang="en-GB" sz="2000" dirty="0" err="1">
                    <a:latin typeface="Century Gothic" panose="020B0502020202020204" pitchFamily="34" charset="0"/>
                  </a:rPr>
                  <a:t>gehen</a:t>
                </a:r>
                <a:r>
                  <a:rPr lang="en-GB" sz="2000" dirty="0">
                    <a:latin typeface="Century Gothic" panose="020B0502020202020204" pitchFamily="34" charset="0"/>
                  </a:rPr>
                  <a:t> </a:t>
                </a:r>
                <a:r>
                  <a:rPr lang="en-GB" sz="2000" dirty="0" err="1">
                    <a:latin typeface="Century Gothic" panose="020B0502020202020204" pitchFamily="34" charset="0"/>
                  </a:rPr>
                  <a:t>wir</a:t>
                </a:r>
                <a:r>
                  <a:rPr lang="en-GB" sz="2000" dirty="0">
                    <a:latin typeface="Century Gothic" panose="020B0502020202020204" pitchFamily="34" charset="0"/>
                  </a:rPr>
                  <a:t> </a:t>
                </a:r>
                <a:r>
                  <a:rPr lang="en-GB" sz="2000" dirty="0" err="1">
                    <a:latin typeface="Century Gothic" panose="020B0502020202020204" pitchFamily="34" charset="0"/>
                  </a:rPr>
                  <a:t>jeden</a:t>
                </a:r>
                <a:r>
                  <a:rPr lang="en-GB" sz="2000" dirty="0">
                    <a:latin typeface="Century Gothic" panose="020B0502020202020204" pitchFamily="34" charset="0"/>
                  </a:rPr>
                  <a:t> Morgen </a:t>
                </a:r>
                <a:r>
                  <a:rPr lang="en-GB" sz="2000" dirty="0" err="1">
                    <a:latin typeface="Century Gothic" panose="020B0502020202020204" pitchFamily="34" charset="0"/>
                  </a:rPr>
                  <a:t>zum</a:t>
                </a:r>
                <a:r>
                  <a:rPr lang="en-GB" sz="2000" dirty="0">
                    <a:latin typeface="Century Gothic" panose="020B0502020202020204" pitchFamily="34" charset="0"/>
                  </a:rPr>
                  <a:t> Strand. Ich </a:t>
                </a:r>
                <a:r>
                  <a:rPr lang="en-GB" sz="2000" dirty="0" err="1">
                    <a:latin typeface="Century Gothic" panose="020B0502020202020204" pitchFamily="34" charset="0"/>
                  </a:rPr>
                  <a:t>finde</a:t>
                </a:r>
                <a:r>
                  <a:rPr lang="en-GB" sz="2000" dirty="0">
                    <a:latin typeface="Century Gothic" panose="020B0502020202020204" pitchFamily="34" charset="0"/>
                  </a:rPr>
                  <a:t> den Bodensee </a:t>
                </a:r>
                <a:r>
                  <a:rPr lang="en-GB" sz="2000" b="1" dirty="0" err="1">
                    <a:solidFill>
                      <a:srgbClr val="E87D1E"/>
                    </a:solidFill>
                    <a:latin typeface="Century Gothic" panose="020B0502020202020204" pitchFamily="34" charset="0"/>
                  </a:rPr>
                  <a:t>wunderschön</a:t>
                </a:r>
                <a:r>
                  <a:rPr lang="en-GB" sz="2000" dirty="0">
                    <a:latin typeface="Century Gothic" panose="020B0502020202020204" pitchFamily="34" charset="0"/>
                  </a:rPr>
                  <a:t>! </a:t>
                </a:r>
              </a:p>
            </p:txBody>
          </p:sp>
        </mc:Choice>
        <mc:Fallback>
          <p:sp>
            <p:nvSpPr>
              <p:cNvPr id="14" name="Rounded Rectangular Callout 7">
                <a:extLst>
                  <a:ext uri="{FF2B5EF4-FFF2-40B4-BE49-F238E27FC236}">
                    <a16:creationId xmlns:a16="http://schemas.microsoft.com/office/drawing/2014/main" id="{DF0CE190-0265-4D01-8AD0-EA428DFBB811}"/>
                  </a:ext>
                </a:extLst>
              </p:cNvPr>
              <p:cNvSpPr>
                <a:spLocks noRot="1" noChangeAspect="1" noMove="1" noResize="1" noEditPoints="1" noAdjustHandles="1" noChangeArrowheads="1" noChangeShapeType="1" noTextEdit="1"/>
              </p:cNvSpPr>
              <p:nvPr/>
            </p:nvSpPr>
            <p:spPr>
              <a:xfrm>
                <a:off x="2325188" y="1325563"/>
                <a:ext cx="6232657" cy="4131255"/>
              </a:xfrm>
              <a:prstGeom prst="wedgeRoundRectCallout">
                <a:avLst>
                  <a:gd name="adj1" fmla="val -57653"/>
                  <a:gd name="adj2" fmla="val 26556"/>
                  <a:gd name="adj3" fmla="val 16667"/>
                </a:avLst>
              </a:prstGeom>
              <a:blipFill>
                <a:blip r:embed="rId7"/>
                <a:stretch>
                  <a:fillRect b="-1618"/>
                </a:stretch>
              </a:blipFill>
              <a:ln>
                <a:solidFill>
                  <a:srgbClr val="104F75"/>
                </a:solidFill>
              </a:ln>
            </p:spPr>
            <p:txBody>
              <a:bodyPr/>
              <a:lstStyle/>
              <a:p>
                <a:r>
                  <a:rPr lang="en-GB">
                    <a:noFill/>
                  </a:rPr>
                  <a:t> </a:t>
                </a:r>
              </a:p>
            </p:txBody>
          </p:sp>
        </mc:Fallback>
      </mc:AlternateContent>
      <p:sp>
        <p:nvSpPr>
          <p:cNvPr id="15" name="TextBox 14">
            <a:extLst>
              <a:ext uri="{FF2B5EF4-FFF2-40B4-BE49-F238E27FC236}">
                <a16:creationId xmlns:a16="http://schemas.microsoft.com/office/drawing/2014/main" id="{F68A436B-99E7-4E57-B2B8-74D546969C42}"/>
              </a:ext>
            </a:extLst>
          </p:cNvPr>
          <p:cNvSpPr txBox="1"/>
          <p:nvPr/>
        </p:nvSpPr>
        <p:spPr>
          <a:xfrm>
            <a:off x="188495" y="5615544"/>
            <a:ext cx="11123939" cy="400110"/>
          </a:xfrm>
          <a:prstGeom prst="rect">
            <a:avLst/>
          </a:prstGeom>
          <a:noFill/>
        </p:spPr>
        <p:txBody>
          <a:bodyPr wrap="square" rtlCol="0">
            <a:spAutoFit/>
          </a:bodyPr>
          <a:lstStyle/>
          <a:p>
            <a:r>
              <a:rPr lang="en-GB" sz="2000" dirty="0">
                <a:latin typeface="Century Gothic" panose="020B0502020202020204" pitchFamily="34" charset="0"/>
              </a:rPr>
              <a:t>Wie </a:t>
            </a:r>
            <a:r>
              <a:rPr lang="en-GB" sz="2000" dirty="0" err="1">
                <a:latin typeface="Century Gothic" panose="020B0502020202020204" pitchFamily="34" charset="0"/>
              </a:rPr>
              <a:t>heißen</a:t>
            </a:r>
            <a:r>
              <a:rPr lang="en-GB" sz="2000" dirty="0">
                <a:latin typeface="Century Gothic" panose="020B0502020202020204" pitchFamily="34" charset="0"/>
              </a:rPr>
              <a:t> </a:t>
            </a:r>
            <a:r>
              <a:rPr lang="en-GB" sz="2000" dirty="0" err="1">
                <a:latin typeface="Century Gothic" panose="020B0502020202020204" pitchFamily="34" charset="0"/>
              </a:rPr>
              <a:t>diese</a:t>
            </a:r>
            <a:r>
              <a:rPr lang="en-GB" sz="2000" dirty="0">
                <a:latin typeface="Century Gothic" panose="020B0502020202020204" pitchFamily="34" charset="0"/>
              </a:rPr>
              <a:t> </a:t>
            </a:r>
            <a:r>
              <a:rPr lang="en-GB" sz="2000" dirty="0" err="1">
                <a:latin typeface="Century Gothic" panose="020B0502020202020204" pitchFamily="34" charset="0"/>
              </a:rPr>
              <a:t>Wörter</a:t>
            </a:r>
            <a:r>
              <a:rPr lang="en-GB" sz="2000" dirty="0">
                <a:latin typeface="Century Gothic" panose="020B0502020202020204" pitchFamily="34" charset="0"/>
              </a:rPr>
              <a:t>?  </a:t>
            </a:r>
            <a:r>
              <a:rPr lang="en-GB" sz="2000" b="1" dirty="0" err="1">
                <a:latin typeface="Century Gothic" panose="020B0502020202020204" pitchFamily="34" charset="0"/>
              </a:rPr>
              <a:t>Schlagzeug</a:t>
            </a:r>
            <a:r>
              <a:rPr lang="en-GB" sz="2000" dirty="0">
                <a:latin typeface="Century Gothic" panose="020B0502020202020204" pitchFamily="34" charset="0"/>
              </a:rPr>
              <a:t>, </a:t>
            </a:r>
            <a:r>
              <a:rPr lang="en-GB" sz="2000" b="1" dirty="0">
                <a:latin typeface="Century Gothic" panose="020B0502020202020204" pitchFamily="34" charset="0"/>
              </a:rPr>
              <a:t>Bodensee</a:t>
            </a:r>
            <a:r>
              <a:rPr lang="en-GB" sz="2000" dirty="0">
                <a:latin typeface="Century Gothic" panose="020B0502020202020204" pitchFamily="34" charset="0"/>
              </a:rPr>
              <a:t>, </a:t>
            </a:r>
            <a:r>
              <a:rPr lang="en-GB" sz="2000" b="1" dirty="0" err="1">
                <a:latin typeface="Century Gothic" panose="020B0502020202020204" pitchFamily="34" charset="0"/>
              </a:rPr>
              <a:t>Fußball</a:t>
            </a:r>
            <a:r>
              <a:rPr lang="en-GB" sz="2000" b="1" dirty="0">
                <a:latin typeface="Century Gothic" panose="020B0502020202020204" pitchFamily="34" charset="0"/>
              </a:rPr>
              <a:t>, </a:t>
            </a:r>
            <a:r>
              <a:rPr lang="en-GB" sz="2000" b="1" dirty="0" err="1">
                <a:latin typeface="Century Gothic" panose="020B0502020202020204" pitchFamily="34" charset="0"/>
              </a:rPr>
              <a:t>Wasserpark</a:t>
            </a:r>
            <a:r>
              <a:rPr lang="en-GB" sz="2000" b="1" dirty="0">
                <a:latin typeface="Century Gothic" panose="020B0502020202020204" pitchFamily="34" charset="0"/>
              </a:rPr>
              <a:t>, </a:t>
            </a:r>
            <a:r>
              <a:rPr lang="en-GB" sz="2000" b="1" dirty="0" err="1">
                <a:latin typeface="Century Gothic" panose="020B0502020202020204" pitchFamily="34" charset="0"/>
              </a:rPr>
              <a:t>Radtour</a:t>
            </a:r>
            <a:r>
              <a:rPr lang="en-GB" sz="2000" dirty="0">
                <a:latin typeface="Century Gothic" panose="020B0502020202020204" pitchFamily="34" charset="0"/>
              </a:rPr>
              <a:t>.</a:t>
            </a:r>
          </a:p>
        </p:txBody>
      </p:sp>
      <p:sp>
        <p:nvSpPr>
          <p:cNvPr id="16" name="Rectangle 15">
            <a:extLst>
              <a:ext uri="{FF2B5EF4-FFF2-40B4-BE49-F238E27FC236}">
                <a16:creationId xmlns:a16="http://schemas.microsoft.com/office/drawing/2014/main" id="{9C19D7D4-5CF5-451C-97FD-5D5BDEFCA120}"/>
              </a:ext>
            </a:extLst>
          </p:cNvPr>
          <p:cNvSpPr/>
          <p:nvPr/>
        </p:nvSpPr>
        <p:spPr>
          <a:xfrm>
            <a:off x="188494" y="5984876"/>
            <a:ext cx="11533605" cy="400110"/>
          </a:xfrm>
          <a:prstGeom prst="rect">
            <a:avLst/>
          </a:prstGeom>
        </p:spPr>
        <p:txBody>
          <a:bodyPr wrap="square">
            <a:spAutoFit/>
          </a:bodyPr>
          <a:lstStyle/>
          <a:p>
            <a:pPr lvl="0"/>
            <a:r>
              <a:rPr lang="en-GB" sz="2000" dirty="0">
                <a:latin typeface="Century Gothic" panose="020B0502020202020204" pitchFamily="34" charset="0"/>
              </a:rPr>
              <a:t>Wie </a:t>
            </a:r>
            <a:r>
              <a:rPr lang="en-GB" sz="2000" dirty="0" err="1">
                <a:latin typeface="Century Gothic" panose="020B0502020202020204" pitchFamily="34" charset="0"/>
              </a:rPr>
              <a:t>heißen</a:t>
            </a:r>
            <a:r>
              <a:rPr lang="en-GB" sz="2000" dirty="0">
                <a:latin typeface="Century Gothic" panose="020B0502020202020204" pitchFamily="34" charset="0"/>
              </a:rPr>
              <a:t> </a:t>
            </a:r>
            <a:r>
              <a:rPr lang="en-GB" sz="2000" b="1" dirty="0" err="1">
                <a:solidFill>
                  <a:srgbClr val="FF6600"/>
                </a:solidFill>
                <a:latin typeface="Century Gothic" panose="020B0502020202020204" pitchFamily="34" charset="0"/>
              </a:rPr>
              <a:t>diese</a:t>
            </a:r>
            <a:r>
              <a:rPr lang="en-GB" sz="2000" b="1" dirty="0">
                <a:solidFill>
                  <a:srgbClr val="FF6600"/>
                </a:solidFill>
                <a:latin typeface="Century Gothic" panose="020B0502020202020204" pitchFamily="34" charset="0"/>
              </a:rPr>
              <a:t> </a:t>
            </a:r>
            <a:r>
              <a:rPr lang="en-GB" sz="2000" b="1" dirty="0" err="1">
                <a:solidFill>
                  <a:srgbClr val="FF6600"/>
                </a:solidFill>
                <a:latin typeface="Century Gothic" panose="020B0502020202020204" pitchFamily="34" charset="0"/>
              </a:rPr>
              <a:t>sechs</a:t>
            </a:r>
            <a:r>
              <a:rPr lang="en-GB" sz="2000" b="1" dirty="0">
                <a:solidFill>
                  <a:srgbClr val="FF6600"/>
                </a:solidFill>
                <a:latin typeface="Century Gothic" panose="020B0502020202020204" pitchFamily="34" charset="0"/>
              </a:rPr>
              <a:t> </a:t>
            </a:r>
            <a:r>
              <a:rPr lang="en-GB" sz="2000" b="1" dirty="0" err="1">
                <a:solidFill>
                  <a:srgbClr val="FF6600"/>
                </a:solidFill>
                <a:latin typeface="Century Gothic" panose="020B0502020202020204" pitchFamily="34" charset="0"/>
              </a:rPr>
              <a:t>Wörter</a:t>
            </a:r>
            <a:r>
              <a:rPr lang="en-GB" sz="2000" dirty="0">
                <a:latin typeface="Century Gothic" panose="020B0502020202020204" pitchFamily="34" charset="0"/>
              </a:rPr>
              <a:t>? → </a:t>
            </a:r>
            <a:r>
              <a:rPr lang="en-GB" sz="2000" b="1" dirty="0" err="1">
                <a:latin typeface="Century Gothic" panose="020B0502020202020204" pitchFamily="34" charset="0"/>
              </a:rPr>
              <a:t>Schreib</a:t>
            </a:r>
            <a:r>
              <a:rPr lang="en-GB" sz="2000" b="1" dirty="0">
                <a:latin typeface="Century Gothic" panose="020B0502020202020204" pitchFamily="34" charset="0"/>
              </a:rPr>
              <a:t> </a:t>
            </a:r>
            <a:r>
              <a:rPr lang="en-GB" sz="2000" b="1" dirty="0" err="1">
                <a:latin typeface="Century Gothic" panose="020B0502020202020204" pitchFamily="34" charset="0"/>
              </a:rPr>
              <a:t>eine</a:t>
            </a:r>
            <a:r>
              <a:rPr lang="en-GB" sz="2000" b="1" dirty="0">
                <a:latin typeface="Century Gothic" panose="020B0502020202020204" pitchFamily="34" charset="0"/>
              </a:rPr>
              <a:t> </a:t>
            </a:r>
            <a:r>
              <a:rPr lang="en-GB" sz="2000" b="1" dirty="0" err="1">
                <a:latin typeface="Century Gothic" panose="020B0502020202020204" pitchFamily="34" charset="0"/>
              </a:rPr>
              <a:t>Liste</a:t>
            </a:r>
            <a:r>
              <a:rPr lang="en-GB" sz="2000" b="1" dirty="0">
                <a:latin typeface="Century Gothic" panose="020B0502020202020204" pitchFamily="34" charset="0"/>
              </a:rPr>
              <a:t>!</a:t>
            </a:r>
          </a:p>
        </p:txBody>
      </p:sp>
      <p:sp>
        <p:nvSpPr>
          <p:cNvPr id="17" name="Action Button: Custom 22">
            <a:hlinkClick r:id="" action="ppaction://noaction" highlightClick="1">
              <a:snd r:embed="rId8" name="Slide12_Mehmet_P1.wav"/>
            </a:hlinkClick>
            <a:extLst>
              <a:ext uri="{FF2B5EF4-FFF2-40B4-BE49-F238E27FC236}">
                <a16:creationId xmlns:a16="http://schemas.microsoft.com/office/drawing/2014/main" id="{2F8B293A-FFD9-4115-A853-2F0CC2996A9A}"/>
              </a:ext>
            </a:extLst>
          </p:cNvPr>
          <p:cNvSpPr/>
          <p:nvPr/>
        </p:nvSpPr>
        <p:spPr>
          <a:xfrm>
            <a:off x="9729545" y="4143798"/>
            <a:ext cx="387388" cy="369703"/>
          </a:xfrm>
          <a:prstGeom prst="actionButtonBlank">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1</a:t>
            </a:r>
          </a:p>
        </p:txBody>
      </p:sp>
      <p:sp>
        <p:nvSpPr>
          <p:cNvPr id="18" name="Action Button: Custom 22">
            <a:hlinkClick r:id="" action="ppaction://noaction" highlightClick="1">
              <a:snd r:embed="rId9" name="Slide12_Mehmet_P2.wav"/>
            </a:hlinkClick>
            <a:extLst>
              <a:ext uri="{FF2B5EF4-FFF2-40B4-BE49-F238E27FC236}">
                <a16:creationId xmlns:a16="http://schemas.microsoft.com/office/drawing/2014/main" id="{4105720E-516D-4DCB-8B5D-477B421E6C50}"/>
              </a:ext>
            </a:extLst>
          </p:cNvPr>
          <p:cNvSpPr/>
          <p:nvPr/>
        </p:nvSpPr>
        <p:spPr>
          <a:xfrm>
            <a:off x="9746441" y="4657959"/>
            <a:ext cx="387388" cy="369703"/>
          </a:xfrm>
          <a:prstGeom prst="actionButtonBlank">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2</a:t>
            </a:r>
          </a:p>
        </p:txBody>
      </p:sp>
      <p:sp>
        <p:nvSpPr>
          <p:cNvPr id="19" name="Action Button: Custom 22">
            <a:hlinkClick r:id="" action="ppaction://noaction" highlightClick="1">
              <a:snd r:embed="rId10" name="Slide12_Mehmet_P3.wav"/>
            </a:hlinkClick>
            <a:extLst>
              <a:ext uri="{FF2B5EF4-FFF2-40B4-BE49-F238E27FC236}">
                <a16:creationId xmlns:a16="http://schemas.microsoft.com/office/drawing/2014/main" id="{D9C92148-5634-4677-9D74-5CB38C7220E0}"/>
              </a:ext>
            </a:extLst>
          </p:cNvPr>
          <p:cNvSpPr/>
          <p:nvPr/>
        </p:nvSpPr>
        <p:spPr>
          <a:xfrm>
            <a:off x="9746441" y="5172120"/>
            <a:ext cx="387388" cy="369703"/>
          </a:xfrm>
          <a:prstGeom prst="actionButtonBlank">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3</a:t>
            </a:r>
          </a:p>
        </p:txBody>
      </p:sp>
      <p:sp>
        <p:nvSpPr>
          <p:cNvPr id="20" name="Action Button: Custom 22">
            <a:hlinkClick r:id="" action="ppaction://noaction" highlightClick="1">
              <a:snd r:embed="rId11" name="Slide12_Mehmet_P4.wav"/>
            </a:hlinkClick>
            <a:extLst>
              <a:ext uri="{FF2B5EF4-FFF2-40B4-BE49-F238E27FC236}">
                <a16:creationId xmlns:a16="http://schemas.microsoft.com/office/drawing/2014/main" id="{0E799290-F468-40CA-8851-C65E0CDBDDEB}"/>
              </a:ext>
            </a:extLst>
          </p:cNvPr>
          <p:cNvSpPr/>
          <p:nvPr/>
        </p:nvSpPr>
        <p:spPr>
          <a:xfrm>
            <a:off x="10836770" y="4144766"/>
            <a:ext cx="387388" cy="369703"/>
          </a:xfrm>
          <a:prstGeom prst="actionButtonBlank">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4</a:t>
            </a:r>
          </a:p>
        </p:txBody>
      </p:sp>
      <p:sp>
        <p:nvSpPr>
          <p:cNvPr id="21" name="Action Button: Custom 22">
            <a:hlinkClick r:id="" action="ppaction://noaction" highlightClick="1">
              <a:snd r:embed="rId12" name="Slide12_Mehmet_P5.wav"/>
            </a:hlinkClick>
            <a:extLst>
              <a:ext uri="{FF2B5EF4-FFF2-40B4-BE49-F238E27FC236}">
                <a16:creationId xmlns:a16="http://schemas.microsoft.com/office/drawing/2014/main" id="{05417691-544D-4C2D-B467-659B90AAA022}"/>
              </a:ext>
            </a:extLst>
          </p:cNvPr>
          <p:cNvSpPr/>
          <p:nvPr/>
        </p:nvSpPr>
        <p:spPr>
          <a:xfrm>
            <a:off x="10853666" y="4658927"/>
            <a:ext cx="387388" cy="369703"/>
          </a:xfrm>
          <a:prstGeom prst="actionButtonBlank">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5</a:t>
            </a:r>
          </a:p>
        </p:txBody>
      </p:sp>
      <p:sp>
        <p:nvSpPr>
          <p:cNvPr id="22" name="Action Button: Custom 22">
            <a:hlinkClick r:id="" action="ppaction://noaction" highlightClick="1">
              <a:snd r:embed="rId13" name="Slide12_Mehmet_P6.wav"/>
            </a:hlinkClick>
            <a:extLst>
              <a:ext uri="{FF2B5EF4-FFF2-40B4-BE49-F238E27FC236}">
                <a16:creationId xmlns:a16="http://schemas.microsoft.com/office/drawing/2014/main" id="{2002D89E-31BE-4611-8083-F29993A617BD}"/>
              </a:ext>
            </a:extLst>
          </p:cNvPr>
          <p:cNvSpPr/>
          <p:nvPr/>
        </p:nvSpPr>
        <p:spPr>
          <a:xfrm>
            <a:off x="10853666" y="5173088"/>
            <a:ext cx="387388" cy="369703"/>
          </a:xfrm>
          <a:prstGeom prst="actionButtonBlank">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6</a:t>
            </a:r>
          </a:p>
        </p:txBody>
      </p:sp>
      <p:pic>
        <p:nvPicPr>
          <p:cNvPr id="23" name="NCELP 8.1.1.2 Mehmet redet Slide 12">
            <a:hlinkClick r:id="" action="ppaction://media"/>
            <a:extLst>
              <a:ext uri="{FF2B5EF4-FFF2-40B4-BE49-F238E27FC236}">
                <a16:creationId xmlns:a16="http://schemas.microsoft.com/office/drawing/2014/main" id="{482C4F9F-4291-4F01-8968-3BD86006098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243363" y="102214"/>
            <a:ext cx="503078" cy="503078"/>
          </a:xfrm>
          <a:prstGeom prst="rect">
            <a:avLst/>
          </a:prstGeom>
        </p:spPr>
      </p:pic>
    </p:spTree>
    <p:extLst>
      <p:ext uri="{BB962C8B-B14F-4D97-AF65-F5344CB8AC3E}">
        <p14:creationId xmlns:p14="http://schemas.microsoft.com/office/powerpoint/2010/main" val="410131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710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3"/>
                </p:tgtEl>
              </p:cMediaNode>
            </p:audio>
          </p:childTnLst>
        </p:cTn>
      </p:par>
    </p:tnLst>
    <p:bldLst>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F4A812-2AA5-4764-9F94-09F4A2FCA56A}"/>
              </a:ext>
            </a:extLst>
          </p:cNvPr>
          <p:cNvSpPr>
            <a:spLocks noGrp="1"/>
          </p:cNvSpPr>
          <p:nvPr>
            <p:ph type="title"/>
          </p:nvPr>
        </p:nvSpPr>
        <p:spPr>
          <a:xfrm>
            <a:off x="0" y="213557"/>
            <a:ext cx="6096000" cy="647577"/>
          </a:xfrm>
        </p:spPr>
        <p:txBody>
          <a:bodyPr>
            <a:normAutofit/>
          </a:bodyPr>
          <a:lstStyle/>
          <a:p>
            <a:r>
              <a:rPr lang="en-GB" sz="2600" dirty="0" err="1"/>
              <a:t>Mehmets</a:t>
            </a:r>
            <a:r>
              <a:rPr lang="en-GB" sz="2600" dirty="0"/>
              <a:t> </a:t>
            </a:r>
            <a:r>
              <a:rPr lang="en-GB" sz="2600" dirty="0" err="1"/>
              <a:t>Urlaub</a:t>
            </a:r>
            <a:r>
              <a:rPr lang="en-GB" sz="2600" dirty="0"/>
              <a:t> in der Schweiz</a:t>
            </a:r>
          </a:p>
        </p:txBody>
      </p:sp>
      <p:sp>
        <p:nvSpPr>
          <p:cNvPr id="6" name="Rounded Rectangle 38">
            <a:extLst>
              <a:ext uri="{FF2B5EF4-FFF2-40B4-BE49-F238E27FC236}">
                <a16:creationId xmlns:a16="http://schemas.microsoft.com/office/drawing/2014/main" id="{8ADB521A-6E66-4FA0-9F38-C6B98FC21410}"/>
              </a:ext>
            </a:extLst>
          </p:cNvPr>
          <p:cNvSpPr/>
          <p:nvPr/>
        </p:nvSpPr>
        <p:spPr>
          <a:xfrm>
            <a:off x="10917382" y="161881"/>
            <a:ext cx="1054492"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135622B7-1382-4DE0-BC78-4D4A18748E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39" r="52505"/>
          <a:stretch/>
        </p:blipFill>
        <p:spPr>
          <a:xfrm>
            <a:off x="336384" y="2875712"/>
            <a:ext cx="1512000" cy="2581106"/>
          </a:xfrm>
          <a:prstGeom prst="ellipse">
            <a:avLst/>
          </a:prstGeom>
        </p:spPr>
      </p:pic>
      <mc:AlternateContent xmlns:mc="http://schemas.openxmlformats.org/markup-compatibility/2006">
        <mc:Choice xmlns:a14="http://schemas.microsoft.com/office/drawing/2010/main" Requires="a14">
          <p:sp>
            <p:nvSpPr>
              <p:cNvPr id="24" name="Rounded Rectangular Callout 7">
                <a:extLst>
                  <a:ext uri="{FF2B5EF4-FFF2-40B4-BE49-F238E27FC236}">
                    <a16:creationId xmlns:a16="http://schemas.microsoft.com/office/drawing/2014/main" id="{675EE90D-AFE7-48CC-9CF2-458D21B26D28}"/>
                  </a:ext>
                </a:extLst>
              </p:cNvPr>
              <p:cNvSpPr/>
              <p:nvPr/>
            </p:nvSpPr>
            <p:spPr>
              <a:xfrm>
                <a:off x="2325188" y="1325563"/>
                <a:ext cx="6232657" cy="4131255"/>
              </a:xfrm>
              <a:prstGeom prst="wedgeRoundRectCallout">
                <a:avLst>
                  <a:gd name="adj1" fmla="val -57653"/>
                  <a:gd name="adj2" fmla="val 26556"/>
                  <a:gd name="adj3" fmla="val 16667"/>
                </a:avLst>
              </a:prstGeom>
              <a:solidFill>
                <a:schemeClr val="accent4">
                  <a:lumMod val="20000"/>
                  <a:lumOff val="8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Diesen Sommer </a:t>
                </a:r>
                <a:r>
                  <a:rPr lang="en-GB" sz="2000" dirty="0" err="1">
                    <a:solidFill>
                      <a:schemeClr val="bg1"/>
                    </a:solidFill>
                    <a:latin typeface="Century Gothic" panose="020B0502020202020204" pitchFamily="34" charset="0"/>
                  </a:rPr>
                  <a:t>mache</a:t>
                </a:r>
                <a:r>
                  <a:rPr lang="en-GB" sz="2000" dirty="0">
                    <a:solidFill>
                      <a:schemeClr val="bg1"/>
                    </a:solidFill>
                    <a:latin typeface="Century Gothic" panose="020B0502020202020204" pitchFamily="34" charset="0"/>
                  </a:rPr>
                  <a:t> ich in </a:t>
                </a:r>
                <a:r>
                  <a:rPr lang="en-GB" sz="2000" dirty="0" err="1">
                    <a:solidFill>
                      <a:schemeClr val="bg1"/>
                    </a:solidFill>
                    <a:latin typeface="Century Gothic" panose="020B0502020202020204" pitchFamily="34" charset="0"/>
                  </a:rPr>
                  <a:t>Kreuzlingen</a:t>
                </a:r>
                <a:r>
                  <a:rPr lang="en-GB" sz="2000" dirty="0">
                    <a:solidFill>
                      <a:schemeClr val="bg1"/>
                    </a:solidFill>
                    <a:latin typeface="Century Gothic" panose="020B0502020202020204" pitchFamily="34" charset="0"/>
                  </a:rPr>
                  <a:t> in der Schweiz </a:t>
                </a:r>
                <a:r>
                  <a:rPr lang="en-GB" sz="2000" dirty="0" err="1">
                    <a:solidFill>
                      <a:schemeClr val="bg1"/>
                    </a:solidFill>
                    <a:latin typeface="Century Gothic" panose="020B0502020202020204" pitchFamily="34" charset="0"/>
                  </a:rPr>
                  <a:t>Sommerurlaub</a:t>
                </a:r>
                <a:r>
                  <a:rPr lang="en-GB" sz="2000" dirty="0">
                    <a:solidFill>
                      <a:schemeClr val="bg1"/>
                    </a:solidFill>
                    <a:latin typeface="Century Gothic" panose="020B0502020202020204" pitchFamily="34" charset="0"/>
                  </a:rPr>
                  <a:t>. </a:t>
                </a:r>
              </a:p>
              <a:p>
                <a:pPr algn="ctr"/>
                <a:r>
                  <a:rPr lang="en-GB" sz="2000" dirty="0">
                    <a:solidFill>
                      <a:schemeClr val="bg1"/>
                    </a:solidFill>
                    <a:latin typeface="Century Gothic" panose="020B0502020202020204" pitchFamily="34" charset="0"/>
                  </a:rPr>
                  <a:t>Ich mag das Haus </a:t>
                </a:r>
                <a:r>
                  <a:rPr lang="en-GB" sz="2000" dirty="0" err="1">
                    <a:solidFill>
                      <a:schemeClr val="bg1"/>
                    </a:solidFill>
                    <a:latin typeface="Century Gothic" panose="020B0502020202020204" pitchFamily="34" charset="0"/>
                  </a:rPr>
                  <a:t>sehr</a:t>
                </a:r>
                <a:r>
                  <a:rPr lang="en-GB" sz="2000" dirty="0">
                    <a:solidFill>
                      <a:schemeClr val="bg1"/>
                    </a:solidFill>
                    <a:latin typeface="Century Gothic" panose="020B0502020202020204" pitchFamily="34" charset="0"/>
                  </a:rPr>
                  <a:t>. </a:t>
                </a:r>
                <a:r>
                  <a:rPr lang="en-GB" sz="2000" b="1" dirty="0">
                    <a:solidFill>
                      <a:srgbClr val="E87D1E"/>
                    </a:solidFill>
                    <a:latin typeface="Century Gothic" panose="020B0502020202020204" pitchFamily="34" charset="0"/>
                  </a:rPr>
                  <a:t>[1] </a:t>
                </a:r>
                <a:r>
                  <a:rPr lang="en-GB" sz="2000" b="1" dirty="0">
                    <a:solidFill>
                      <a:schemeClr val="bg1"/>
                    </a:solidFill>
                    <a:latin typeface="Century Gothic" panose="020B0502020202020204" pitchFamily="34" charset="0"/>
                  </a:rPr>
                  <a:t>Ich </a:t>
                </a:r>
                <a:r>
                  <a:rPr lang="en-GB" sz="2000" b="1" dirty="0" err="1">
                    <a:solidFill>
                      <a:schemeClr val="bg1"/>
                    </a:solidFill>
                    <a:latin typeface="Century Gothic" panose="020B0502020202020204" pitchFamily="34" charset="0"/>
                  </a:rPr>
                  <a:t>habe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bisher</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nie</a:t>
                </a:r>
                <a:r>
                  <a:rPr lang="en-GB" sz="2000" b="1" dirty="0">
                    <a:solidFill>
                      <a:schemeClr val="bg1"/>
                    </a:solidFill>
                    <a:latin typeface="Century Gothic" panose="020B0502020202020204" pitchFamily="34" charset="0"/>
                  </a:rPr>
                  <a:t> in </a:t>
                </a:r>
                <a:r>
                  <a:rPr lang="en-GB" sz="2000" b="1" dirty="0" err="1">
                    <a:solidFill>
                      <a:schemeClr val="bg1"/>
                    </a:solidFill>
                    <a:latin typeface="Century Gothic" panose="020B0502020202020204" pitchFamily="34" charset="0"/>
                  </a:rPr>
                  <a:t>einem</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Ferienhaus</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gewohnt</a:t>
                </a:r>
                <a:r>
                  <a:rPr lang="en-GB" sz="2000" b="1"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rPr>
                  <a:t>Mein </a:t>
                </a:r>
                <a:r>
                  <a:rPr lang="en-GB" sz="2000" dirty="0" err="1">
                    <a:solidFill>
                      <a:schemeClr val="bg1"/>
                    </a:solidFill>
                    <a:latin typeface="Century Gothic" panose="020B0502020202020204" pitchFamily="34" charset="0"/>
                  </a:rPr>
                  <a:t>Schlafzimmer</a:t>
                </a:r>
                <a:r>
                  <a:rPr lang="en-GB" sz="2000" dirty="0">
                    <a:solidFill>
                      <a:schemeClr val="bg1"/>
                    </a:solidFill>
                    <a:latin typeface="Century Gothic" panose="020B0502020202020204" pitchFamily="34" charset="0"/>
                  </a:rPr>
                  <a:t> hat </a:t>
                </a:r>
                <a:r>
                  <a:rPr lang="en-GB" sz="2000" dirty="0" err="1">
                    <a:solidFill>
                      <a:schemeClr val="bg1"/>
                    </a:solidFill>
                    <a:latin typeface="Century Gothic" panose="020B0502020202020204" pitchFamily="34" charset="0"/>
                  </a:rPr>
                  <a:t>einen</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Schreibtisch</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eine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Stehlampe</a:t>
                </a:r>
                <a:r>
                  <a:rPr lang="en-GB" sz="2000" dirty="0">
                    <a:solidFill>
                      <a:schemeClr val="bg1"/>
                    </a:solidFill>
                    <a:latin typeface="Century Gothic" panose="020B0502020202020204" pitchFamily="34" charset="0"/>
                  </a:rPr>
                  <a:t> und... </a:t>
                </a:r>
                <a:r>
                  <a:rPr lang="en-GB" sz="2000" dirty="0" err="1">
                    <a:solidFill>
                      <a:schemeClr val="bg1"/>
                    </a:solidFill>
                    <a:latin typeface="Century Gothic" panose="020B0502020202020204" pitchFamily="34" charset="0"/>
                  </a:rPr>
                  <a:t>ein</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Schlagzeug</a:t>
                </a:r>
                <a:r>
                  <a:rPr lang="en-GB" sz="2000" dirty="0">
                    <a:solidFill>
                      <a:schemeClr val="bg1"/>
                    </a:solidFill>
                    <a:latin typeface="Century Gothic" panose="020B0502020202020204" pitchFamily="34" charset="0"/>
                  </a:rPr>
                  <a:t>!</a:t>
                </a:r>
              </a:p>
              <a:p>
                <a:pPr algn="ctr"/>
                <a:r>
                  <a:rPr lang="en-GB" sz="2000" b="1" dirty="0">
                    <a:solidFill>
                      <a:srgbClr val="E87D1E"/>
                    </a:solidFill>
                    <a:latin typeface="Century Gothic" panose="020B0502020202020204" pitchFamily="34" charset="0"/>
                  </a:rPr>
                  <a:t>[2] </a:t>
                </a:r>
                <a:r>
                  <a:rPr lang="en-GB" sz="2000" b="1" dirty="0" err="1">
                    <a:solidFill>
                      <a:schemeClr val="bg1"/>
                    </a:solidFill>
                    <a:latin typeface="Century Gothic" panose="020B0502020202020204" pitchFamily="34" charset="0"/>
                  </a:rPr>
                  <a:t>Letzte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Woche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habe</a:t>
                </a:r>
                <a:r>
                  <a:rPr lang="en-GB" sz="2000" b="1" dirty="0">
                    <a:solidFill>
                      <a:schemeClr val="bg1"/>
                    </a:solidFill>
                    <a:latin typeface="Century Gothic" panose="020B0502020202020204" pitchFamily="34" charset="0"/>
                  </a:rPr>
                  <a:t> ich </a:t>
                </a:r>
                <a:r>
                  <a:rPr lang="en-GB" sz="2000" b="1" dirty="0" err="1">
                    <a:solidFill>
                      <a:schemeClr val="bg1"/>
                    </a:solidFill>
                    <a:latin typeface="Century Gothic" panose="020B0502020202020204" pitchFamily="34" charset="0"/>
                  </a:rPr>
                  <a:t>jeden</a:t>
                </a:r>
                <a:r>
                  <a:rPr lang="en-GB" sz="2000" b="1" dirty="0">
                    <a:solidFill>
                      <a:schemeClr val="bg1"/>
                    </a:solidFill>
                    <a:latin typeface="Century Gothic" panose="020B0502020202020204" pitchFamily="34" charset="0"/>
                  </a:rPr>
                  <a:t> Tag den Bodensee </a:t>
                </a:r>
                <a:r>
                  <a:rPr lang="en-GB" sz="2000" b="1" dirty="0" err="1">
                    <a:solidFill>
                      <a:schemeClr val="bg1"/>
                    </a:solidFill>
                    <a:latin typeface="Century Gothic" panose="020B0502020202020204" pitchFamily="34" charset="0"/>
                  </a:rPr>
                  <a:t>besucht</a:t>
                </a:r>
                <a:r>
                  <a:rPr lang="en-GB" sz="2000" b="1" dirty="0">
                    <a:solidFill>
                      <a:schemeClr val="bg1"/>
                    </a:solidFill>
                    <a:latin typeface="Century Gothic" panose="020B0502020202020204" pitchFamily="34" charset="0"/>
                  </a:rPr>
                  <a:t> und </a:t>
                </a:r>
                <a:r>
                  <a:rPr lang="en-GB" sz="2000" b="1" dirty="0" err="1">
                    <a:solidFill>
                      <a:schemeClr val="bg1"/>
                    </a:solidFill>
                    <a:latin typeface="Century Gothic" panose="020B0502020202020204" pitchFamily="34" charset="0"/>
                  </a:rPr>
                  <a:t>danach</a:t>
                </a:r>
                <a:r>
                  <a:rPr lang="en-GB" sz="2000" b="1" dirty="0">
                    <a:solidFill>
                      <a:schemeClr val="bg1"/>
                    </a:solidFill>
                    <a:latin typeface="Century Gothic" panose="020B0502020202020204" pitchFamily="34" charset="0"/>
                  </a:rPr>
                  <a:t> Fu</a:t>
                </a:r>
                <a14:m>
                  <m:oMath xmlns:m="http://schemas.openxmlformats.org/officeDocument/2006/math">
                    <m:r>
                      <a:rPr lang="en-GB" sz="2000" b="1" i="0" smtClean="0">
                        <a:solidFill>
                          <a:schemeClr val="bg1"/>
                        </a:solidFill>
                        <a:latin typeface="Cambria Math" panose="02040503050406030204" pitchFamily="18" charset="0"/>
                      </a:rPr>
                      <m:t>ß</m:t>
                    </m:r>
                  </m:oMath>
                </a14:m>
                <a:r>
                  <a:rPr lang="en-GB" sz="2000" b="1" dirty="0">
                    <a:solidFill>
                      <a:schemeClr val="bg1"/>
                    </a:solidFill>
                    <a:latin typeface="Century Gothic" panose="020B0502020202020204" pitchFamily="34" charset="0"/>
                  </a:rPr>
                  <a:t>ball </a:t>
                </a:r>
                <a:r>
                  <a:rPr lang="en-GB" sz="2000" b="1" dirty="0" err="1">
                    <a:solidFill>
                      <a:schemeClr val="bg1"/>
                    </a:solidFill>
                    <a:latin typeface="Century Gothic" panose="020B0502020202020204" pitchFamily="34" charset="0"/>
                  </a:rPr>
                  <a:t>gespielt</a:t>
                </a:r>
                <a:r>
                  <a:rPr lang="en-GB" sz="2000" b="1" dirty="0">
                    <a:solidFill>
                      <a:schemeClr val="bg1"/>
                    </a:solidFill>
                    <a:latin typeface="Century Gothic" panose="020B0502020202020204" pitchFamily="34" charset="0"/>
                  </a:rPr>
                  <a:t>. </a:t>
                </a:r>
                <a:r>
                  <a:rPr lang="en-GB" sz="2000" b="1" dirty="0">
                    <a:solidFill>
                      <a:srgbClr val="E87D1E"/>
                    </a:solidFill>
                    <a:latin typeface="Century Gothic" panose="020B0502020202020204" pitchFamily="34" charset="0"/>
                  </a:rPr>
                  <a:t>[3] </a:t>
                </a:r>
                <a:r>
                  <a:rPr lang="en-GB" sz="2000" b="1" dirty="0">
                    <a:solidFill>
                      <a:schemeClr val="bg1"/>
                    </a:solidFill>
                    <a:latin typeface="Century Gothic" panose="020B0502020202020204" pitchFamily="34" charset="0"/>
                  </a:rPr>
                  <a:t>Ich </a:t>
                </a:r>
                <a:r>
                  <a:rPr lang="en-GB" sz="2000" b="1" dirty="0" err="1">
                    <a:solidFill>
                      <a:schemeClr val="bg1"/>
                    </a:solidFill>
                    <a:latin typeface="Century Gothic" panose="020B0502020202020204" pitchFamily="34" charset="0"/>
                  </a:rPr>
                  <a:t>habe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auch</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schon</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einen</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Wasserpark</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besucht</a:t>
                </a:r>
                <a:r>
                  <a:rPr lang="en-GB" sz="2000" b="1" dirty="0">
                    <a:solidFill>
                      <a:schemeClr val="bg1"/>
                    </a:solidFill>
                    <a:latin typeface="Century Gothic" panose="020B0502020202020204" pitchFamily="34" charset="0"/>
                  </a:rPr>
                  <a:t>. </a:t>
                </a:r>
                <a:r>
                  <a:rPr lang="en-GB" sz="2000" b="1" dirty="0">
                    <a:solidFill>
                      <a:srgbClr val="E87D1E"/>
                    </a:solidFill>
                    <a:latin typeface="Century Gothic" panose="020B0502020202020204" pitchFamily="34" charset="0"/>
                  </a:rPr>
                  <a:t>[4] </a:t>
                </a:r>
                <a:r>
                  <a:rPr lang="en-GB" sz="2000" b="1" dirty="0" err="1">
                    <a:solidFill>
                      <a:schemeClr val="bg1"/>
                    </a:solidFill>
                    <a:latin typeface="Century Gothic" panose="020B0502020202020204" pitchFamily="34" charset="0"/>
                  </a:rPr>
                  <a:t>Heute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Nachmittag</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habe</a:t>
                </a:r>
                <a:r>
                  <a:rPr lang="en-GB" sz="2000" b="1" dirty="0">
                    <a:solidFill>
                      <a:schemeClr val="bg1"/>
                    </a:solidFill>
                    <a:latin typeface="Century Gothic" panose="020B0502020202020204" pitchFamily="34" charset="0"/>
                  </a:rPr>
                  <a:t> ich </a:t>
                </a:r>
                <a:r>
                  <a:rPr lang="en-GB" sz="2000" b="1" dirty="0" err="1">
                    <a:solidFill>
                      <a:schemeClr val="bg1"/>
                    </a:solidFill>
                    <a:latin typeface="Century Gothic" panose="020B0502020202020204" pitchFamily="34" charset="0"/>
                  </a:rPr>
                  <a:t>eine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Radtour</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gemacht</a:t>
                </a:r>
                <a:r>
                  <a:rPr lang="en-GB" sz="2000" b="1"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Nächste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Woche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gehen</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wir</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jeden</a:t>
                </a:r>
                <a:r>
                  <a:rPr lang="en-GB" sz="2000" dirty="0">
                    <a:solidFill>
                      <a:schemeClr val="bg1"/>
                    </a:solidFill>
                    <a:latin typeface="Century Gothic" panose="020B0502020202020204" pitchFamily="34" charset="0"/>
                  </a:rPr>
                  <a:t> Morgen </a:t>
                </a:r>
                <a:r>
                  <a:rPr lang="en-GB" sz="2000" dirty="0" err="1">
                    <a:solidFill>
                      <a:schemeClr val="bg1"/>
                    </a:solidFill>
                    <a:latin typeface="Century Gothic" panose="020B0502020202020204" pitchFamily="34" charset="0"/>
                  </a:rPr>
                  <a:t>zum</a:t>
                </a:r>
                <a:r>
                  <a:rPr lang="en-GB" sz="2000" dirty="0">
                    <a:solidFill>
                      <a:schemeClr val="bg1"/>
                    </a:solidFill>
                    <a:latin typeface="Century Gothic" panose="020B0502020202020204" pitchFamily="34" charset="0"/>
                  </a:rPr>
                  <a:t> Strand. Ich </a:t>
                </a:r>
                <a:r>
                  <a:rPr lang="en-GB" sz="2000" dirty="0" err="1">
                    <a:solidFill>
                      <a:schemeClr val="bg1"/>
                    </a:solidFill>
                    <a:latin typeface="Century Gothic" panose="020B0502020202020204" pitchFamily="34" charset="0"/>
                  </a:rPr>
                  <a:t>finde</a:t>
                </a:r>
                <a:r>
                  <a:rPr lang="en-GB" sz="2000" dirty="0">
                    <a:solidFill>
                      <a:schemeClr val="bg1"/>
                    </a:solidFill>
                    <a:latin typeface="Century Gothic" panose="020B0502020202020204" pitchFamily="34" charset="0"/>
                  </a:rPr>
                  <a:t> den Bodensee </a:t>
                </a:r>
                <a:r>
                  <a:rPr lang="en-GB" sz="2000" dirty="0" err="1">
                    <a:solidFill>
                      <a:schemeClr val="bg1"/>
                    </a:solidFill>
                    <a:latin typeface="Century Gothic" panose="020B0502020202020204" pitchFamily="34" charset="0"/>
                  </a:rPr>
                  <a:t>wunderschön</a:t>
                </a:r>
                <a:r>
                  <a:rPr lang="en-GB" sz="2000" dirty="0">
                    <a:solidFill>
                      <a:schemeClr val="bg1"/>
                    </a:solidFill>
                    <a:latin typeface="Century Gothic" panose="020B0502020202020204" pitchFamily="34" charset="0"/>
                  </a:rPr>
                  <a:t>! </a:t>
                </a:r>
              </a:p>
            </p:txBody>
          </p:sp>
        </mc:Choice>
        <mc:Fallback>
          <p:sp>
            <p:nvSpPr>
              <p:cNvPr id="24" name="Rounded Rectangular Callout 7">
                <a:extLst>
                  <a:ext uri="{FF2B5EF4-FFF2-40B4-BE49-F238E27FC236}">
                    <a16:creationId xmlns:a16="http://schemas.microsoft.com/office/drawing/2014/main" id="{675EE90D-AFE7-48CC-9CF2-458D21B26D28}"/>
                  </a:ext>
                </a:extLst>
              </p:cNvPr>
              <p:cNvSpPr>
                <a:spLocks noRot="1" noChangeAspect="1" noMove="1" noResize="1" noEditPoints="1" noAdjustHandles="1" noChangeArrowheads="1" noChangeShapeType="1" noTextEdit="1"/>
              </p:cNvSpPr>
              <p:nvPr/>
            </p:nvSpPr>
            <p:spPr>
              <a:xfrm>
                <a:off x="2325188" y="1325563"/>
                <a:ext cx="6232657" cy="4131255"/>
              </a:xfrm>
              <a:prstGeom prst="wedgeRoundRectCallout">
                <a:avLst>
                  <a:gd name="adj1" fmla="val -57653"/>
                  <a:gd name="adj2" fmla="val 26556"/>
                  <a:gd name="adj3" fmla="val 16667"/>
                </a:avLst>
              </a:prstGeom>
              <a:blipFill>
                <a:blip r:embed="rId4"/>
                <a:stretch>
                  <a:fillRect b="-1618"/>
                </a:stretch>
              </a:blipFill>
              <a:ln>
                <a:solidFill>
                  <a:srgbClr val="104F75"/>
                </a:solidFill>
              </a:ln>
            </p:spPr>
            <p:txBody>
              <a:bodyPr/>
              <a:lstStyle/>
              <a:p>
                <a:r>
                  <a:rPr lang="en-GB">
                    <a:noFill/>
                  </a:rPr>
                  <a:t> </a:t>
                </a:r>
              </a:p>
            </p:txBody>
          </p:sp>
        </mc:Fallback>
      </mc:AlternateContent>
      <p:sp>
        <p:nvSpPr>
          <p:cNvPr id="25" name="Rounded Rectangular Callout 4">
            <a:extLst>
              <a:ext uri="{FF2B5EF4-FFF2-40B4-BE49-F238E27FC236}">
                <a16:creationId xmlns:a16="http://schemas.microsoft.com/office/drawing/2014/main" id="{639818AA-4AE5-4ACA-88A2-F608FB995A21}"/>
              </a:ext>
            </a:extLst>
          </p:cNvPr>
          <p:cNvSpPr/>
          <p:nvPr/>
        </p:nvSpPr>
        <p:spPr>
          <a:xfrm>
            <a:off x="8932937" y="1325563"/>
            <a:ext cx="2922679" cy="3378200"/>
          </a:xfrm>
          <a:prstGeom prst="wedgeRoundRectCallout">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Remember: </a:t>
            </a:r>
            <a:br>
              <a:rPr lang="en-GB" sz="2000" dirty="0">
                <a:solidFill>
                  <a:schemeClr val="bg1"/>
                </a:solidFill>
                <a:latin typeface="Century Gothic" panose="020B0502020202020204" pitchFamily="34" charset="0"/>
              </a:rPr>
            </a:br>
            <a:r>
              <a:rPr lang="en-GB" sz="2000" dirty="0">
                <a:solidFill>
                  <a:schemeClr val="bg1"/>
                </a:solidFill>
                <a:latin typeface="Century Gothic" panose="020B0502020202020204" pitchFamily="34" charset="0"/>
              </a:rPr>
              <a:t>English translates the German perfect tense in two ways:</a:t>
            </a:r>
            <a:br>
              <a:rPr lang="en-GB" sz="2000" dirty="0">
                <a:solidFill>
                  <a:schemeClr val="bg1"/>
                </a:solidFill>
                <a:latin typeface="Century Gothic" panose="020B0502020202020204" pitchFamily="34" charset="0"/>
              </a:rPr>
            </a:br>
            <a:r>
              <a:rPr lang="en-GB" sz="2000" b="1" dirty="0">
                <a:solidFill>
                  <a:schemeClr val="bg1"/>
                </a:solidFill>
                <a:latin typeface="Century Gothic" panose="020B0502020202020204" pitchFamily="34" charset="0"/>
              </a:rPr>
              <a:t>I did </a:t>
            </a:r>
            <a:br>
              <a:rPr lang="en-GB" sz="2000" b="1" dirty="0">
                <a:solidFill>
                  <a:schemeClr val="bg1"/>
                </a:solidFill>
                <a:latin typeface="Century Gothic" panose="020B0502020202020204" pitchFamily="34" charset="0"/>
              </a:rPr>
            </a:br>
            <a:r>
              <a:rPr lang="en-GB" sz="2000" dirty="0">
                <a:solidFill>
                  <a:schemeClr val="bg1"/>
                </a:solidFill>
                <a:latin typeface="Century Gothic" panose="020B0502020202020204" pitchFamily="34" charset="0"/>
              </a:rPr>
              <a:t>(specified time)</a:t>
            </a:r>
            <a:br>
              <a:rPr lang="en-GB" sz="2000" dirty="0">
                <a:solidFill>
                  <a:schemeClr val="bg1"/>
                </a:solidFill>
                <a:latin typeface="Century Gothic" panose="020B0502020202020204" pitchFamily="34" charset="0"/>
              </a:rPr>
            </a:br>
            <a:r>
              <a:rPr lang="en-GB" sz="2000" dirty="0">
                <a:solidFill>
                  <a:schemeClr val="bg1"/>
                </a:solidFill>
                <a:latin typeface="Century Gothic" panose="020B0502020202020204" pitchFamily="34" charset="0"/>
              </a:rPr>
              <a:t>OR</a:t>
            </a:r>
            <a:br>
              <a:rPr lang="en-GB" sz="2000" dirty="0">
                <a:solidFill>
                  <a:schemeClr val="bg1"/>
                </a:solidFill>
                <a:latin typeface="Century Gothic" panose="020B0502020202020204" pitchFamily="34" charset="0"/>
              </a:rPr>
            </a:br>
            <a:r>
              <a:rPr lang="en-GB" sz="2000" b="1" dirty="0">
                <a:solidFill>
                  <a:schemeClr val="bg1"/>
                </a:solidFill>
                <a:latin typeface="Century Gothic" panose="020B0502020202020204" pitchFamily="34" charset="0"/>
              </a:rPr>
              <a:t>I have done </a:t>
            </a:r>
            <a:r>
              <a:rPr lang="en-GB" sz="2000" dirty="0">
                <a:solidFill>
                  <a:schemeClr val="bg1"/>
                </a:solidFill>
                <a:latin typeface="Century Gothic" panose="020B0502020202020204" pitchFamily="34" charset="0"/>
              </a:rPr>
              <a:t>(unspecified time)</a:t>
            </a:r>
          </a:p>
        </p:txBody>
      </p:sp>
    </p:spTree>
    <p:extLst>
      <p:ext uri="{BB962C8B-B14F-4D97-AF65-F5344CB8AC3E}">
        <p14:creationId xmlns:p14="http://schemas.microsoft.com/office/powerpoint/2010/main" val="355976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F4A812-2AA5-4764-9F94-09F4A2FCA56A}"/>
              </a:ext>
            </a:extLst>
          </p:cNvPr>
          <p:cNvSpPr>
            <a:spLocks noGrp="1"/>
          </p:cNvSpPr>
          <p:nvPr>
            <p:ph type="title"/>
          </p:nvPr>
        </p:nvSpPr>
        <p:spPr>
          <a:xfrm>
            <a:off x="0" y="213557"/>
            <a:ext cx="6096000" cy="647577"/>
          </a:xfrm>
        </p:spPr>
        <p:txBody>
          <a:bodyPr>
            <a:normAutofit/>
          </a:bodyPr>
          <a:lstStyle/>
          <a:p>
            <a:r>
              <a:rPr lang="en-GB" sz="2600" dirty="0" err="1"/>
              <a:t>Mehmets</a:t>
            </a:r>
            <a:r>
              <a:rPr lang="en-GB" sz="2600" dirty="0"/>
              <a:t> </a:t>
            </a:r>
            <a:r>
              <a:rPr lang="en-GB" sz="2600" dirty="0" err="1"/>
              <a:t>Urlaub</a:t>
            </a:r>
            <a:r>
              <a:rPr lang="en-GB" sz="2600" dirty="0"/>
              <a:t> in der Schweiz</a:t>
            </a:r>
          </a:p>
        </p:txBody>
      </p:sp>
      <p:sp>
        <p:nvSpPr>
          <p:cNvPr id="6" name="Rounded Rectangle 38">
            <a:extLst>
              <a:ext uri="{FF2B5EF4-FFF2-40B4-BE49-F238E27FC236}">
                <a16:creationId xmlns:a16="http://schemas.microsoft.com/office/drawing/2014/main" id="{8ADB521A-6E66-4FA0-9F38-C6B98FC21410}"/>
              </a:ext>
            </a:extLst>
          </p:cNvPr>
          <p:cNvSpPr/>
          <p:nvPr/>
        </p:nvSpPr>
        <p:spPr>
          <a:xfrm>
            <a:off x="10917382" y="161881"/>
            <a:ext cx="1054492"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135622B7-1382-4DE0-BC78-4D4A18748E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39" r="52505"/>
          <a:stretch/>
        </p:blipFill>
        <p:spPr>
          <a:xfrm>
            <a:off x="336384" y="2875712"/>
            <a:ext cx="1512000" cy="2581106"/>
          </a:xfrm>
          <a:prstGeom prst="ellipse">
            <a:avLst/>
          </a:prstGeom>
        </p:spPr>
      </p:pic>
      <mc:AlternateContent xmlns:mc="http://schemas.openxmlformats.org/markup-compatibility/2006">
        <mc:Choice xmlns:a14="http://schemas.microsoft.com/office/drawing/2010/main" Requires="a14">
          <p:sp>
            <p:nvSpPr>
              <p:cNvPr id="24" name="Rounded Rectangular Callout 7">
                <a:extLst>
                  <a:ext uri="{FF2B5EF4-FFF2-40B4-BE49-F238E27FC236}">
                    <a16:creationId xmlns:a16="http://schemas.microsoft.com/office/drawing/2014/main" id="{675EE90D-AFE7-48CC-9CF2-458D21B26D28}"/>
                  </a:ext>
                </a:extLst>
              </p:cNvPr>
              <p:cNvSpPr/>
              <p:nvPr/>
            </p:nvSpPr>
            <p:spPr>
              <a:xfrm>
                <a:off x="2325188" y="1325563"/>
                <a:ext cx="6232657" cy="4131255"/>
              </a:xfrm>
              <a:prstGeom prst="wedgeRoundRectCallout">
                <a:avLst>
                  <a:gd name="adj1" fmla="val -57653"/>
                  <a:gd name="adj2" fmla="val 26556"/>
                  <a:gd name="adj3" fmla="val 16667"/>
                </a:avLst>
              </a:prstGeom>
              <a:solidFill>
                <a:schemeClr val="accent4">
                  <a:lumMod val="20000"/>
                  <a:lumOff val="8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Diesen Sommer </a:t>
                </a:r>
                <a:r>
                  <a:rPr lang="en-GB" sz="2000" dirty="0" err="1">
                    <a:solidFill>
                      <a:schemeClr val="bg1"/>
                    </a:solidFill>
                    <a:latin typeface="Century Gothic" panose="020B0502020202020204" pitchFamily="34" charset="0"/>
                  </a:rPr>
                  <a:t>mache</a:t>
                </a:r>
                <a:r>
                  <a:rPr lang="en-GB" sz="2000" dirty="0">
                    <a:solidFill>
                      <a:schemeClr val="bg1"/>
                    </a:solidFill>
                    <a:latin typeface="Century Gothic" panose="020B0502020202020204" pitchFamily="34" charset="0"/>
                  </a:rPr>
                  <a:t> ich in </a:t>
                </a:r>
                <a:r>
                  <a:rPr lang="en-GB" sz="2000" dirty="0" err="1">
                    <a:solidFill>
                      <a:schemeClr val="bg1"/>
                    </a:solidFill>
                    <a:latin typeface="Century Gothic" panose="020B0502020202020204" pitchFamily="34" charset="0"/>
                  </a:rPr>
                  <a:t>Kreuzlingen</a:t>
                </a:r>
                <a:r>
                  <a:rPr lang="en-GB" sz="2000" dirty="0">
                    <a:solidFill>
                      <a:schemeClr val="bg1"/>
                    </a:solidFill>
                    <a:latin typeface="Century Gothic" panose="020B0502020202020204" pitchFamily="34" charset="0"/>
                  </a:rPr>
                  <a:t> in der Schweiz </a:t>
                </a:r>
                <a:r>
                  <a:rPr lang="en-GB" sz="2000" dirty="0" err="1">
                    <a:solidFill>
                      <a:schemeClr val="bg1"/>
                    </a:solidFill>
                    <a:latin typeface="Century Gothic" panose="020B0502020202020204" pitchFamily="34" charset="0"/>
                  </a:rPr>
                  <a:t>Sommerurlaub</a:t>
                </a:r>
                <a:r>
                  <a:rPr lang="en-GB" sz="2000" dirty="0">
                    <a:solidFill>
                      <a:schemeClr val="bg1"/>
                    </a:solidFill>
                    <a:latin typeface="Century Gothic" panose="020B0502020202020204" pitchFamily="34" charset="0"/>
                  </a:rPr>
                  <a:t>. </a:t>
                </a:r>
              </a:p>
              <a:p>
                <a:pPr algn="ctr"/>
                <a:r>
                  <a:rPr lang="en-GB" sz="2000" dirty="0">
                    <a:solidFill>
                      <a:schemeClr val="bg1"/>
                    </a:solidFill>
                    <a:latin typeface="Century Gothic" panose="020B0502020202020204" pitchFamily="34" charset="0"/>
                  </a:rPr>
                  <a:t>Ich mag das Haus </a:t>
                </a:r>
                <a:r>
                  <a:rPr lang="en-GB" sz="2000" dirty="0" err="1">
                    <a:solidFill>
                      <a:schemeClr val="bg1"/>
                    </a:solidFill>
                    <a:latin typeface="Century Gothic" panose="020B0502020202020204" pitchFamily="34" charset="0"/>
                  </a:rPr>
                  <a:t>sehr</a:t>
                </a:r>
                <a:r>
                  <a:rPr lang="en-GB" sz="2000" dirty="0">
                    <a:solidFill>
                      <a:schemeClr val="bg1"/>
                    </a:solidFill>
                    <a:latin typeface="Century Gothic" panose="020B0502020202020204" pitchFamily="34" charset="0"/>
                  </a:rPr>
                  <a:t>. </a:t>
                </a:r>
                <a:r>
                  <a:rPr lang="en-GB" sz="2000" b="1" dirty="0">
                    <a:solidFill>
                      <a:srgbClr val="E87D1E"/>
                    </a:solidFill>
                    <a:latin typeface="Century Gothic" panose="020B0502020202020204" pitchFamily="34" charset="0"/>
                  </a:rPr>
                  <a:t>[1] </a:t>
                </a:r>
                <a:r>
                  <a:rPr lang="en-GB" sz="2000" b="1" dirty="0">
                    <a:solidFill>
                      <a:schemeClr val="bg1"/>
                    </a:solidFill>
                    <a:latin typeface="Century Gothic" panose="020B0502020202020204" pitchFamily="34" charset="0"/>
                  </a:rPr>
                  <a:t>Ich </a:t>
                </a:r>
                <a:r>
                  <a:rPr lang="en-GB" sz="2000" b="1" dirty="0" err="1">
                    <a:solidFill>
                      <a:schemeClr val="bg1"/>
                    </a:solidFill>
                    <a:latin typeface="Century Gothic" panose="020B0502020202020204" pitchFamily="34" charset="0"/>
                  </a:rPr>
                  <a:t>habe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bisher</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nie</a:t>
                </a:r>
                <a:r>
                  <a:rPr lang="en-GB" sz="2000" b="1" dirty="0">
                    <a:solidFill>
                      <a:schemeClr val="bg1"/>
                    </a:solidFill>
                    <a:latin typeface="Century Gothic" panose="020B0502020202020204" pitchFamily="34" charset="0"/>
                  </a:rPr>
                  <a:t> in </a:t>
                </a:r>
                <a:r>
                  <a:rPr lang="en-GB" sz="2000" b="1" dirty="0" err="1">
                    <a:solidFill>
                      <a:schemeClr val="bg1"/>
                    </a:solidFill>
                    <a:latin typeface="Century Gothic" panose="020B0502020202020204" pitchFamily="34" charset="0"/>
                  </a:rPr>
                  <a:t>einem</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Ferienhaus</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gewohnt</a:t>
                </a:r>
                <a:r>
                  <a:rPr lang="en-GB" sz="2000" b="1"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rPr>
                  <a:t>Mein </a:t>
                </a:r>
                <a:r>
                  <a:rPr lang="en-GB" sz="2000" dirty="0" err="1">
                    <a:solidFill>
                      <a:schemeClr val="bg1"/>
                    </a:solidFill>
                    <a:latin typeface="Century Gothic" panose="020B0502020202020204" pitchFamily="34" charset="0"/>
                  </a:rPr>
                  <a:t>Schlafzimmer</a:t>
                </a:r>
                <a:r>
                  <a:rPr lang="en-GB" sz="2000" dirty="0">
                    <a:solidFill>
                      <a:schemeClr val="bg1"/>
                    </a:solidFill>
                    <a:latin typeface="Century Gothic" panose="020B0502020202020204" pitchFamily="34" charset="0"/>
                  </a:rPr>
                  <a:t> hat </a:t>
                </a:r>
                <a:r>
                  <a:rPr lang="en-GB" sz="2000" dirty="0" err="1">
                    <a:solidFill>
                      <a:schemeClr val="bg1"/>
                    </a:solidFill>
                    <a:latin typeface="Century Gothic" panose="020B0502020202020204" pitchFamily="34" charset="0"/>
                  </a:rPr>
                  <a:t>einen</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Schreibtisch</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eine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Stehlampe</a:t>
                </a:r>
                <a:r>
                  <a:rPr lang="en-GB" sz="2000" dirty="0">
                    <a:solidFill>
                      <a:schemeClr val="bg1"/>
                    </a:solidFill>
                    <a:latin typeface="Century Gothic" panose="020B0502020202020204" pitchFamily="34" charset="0"/>
                  </a:rPr>
                  <a:t> und... </a:t>
                </a:r>
                <a:r>
                  <a:rPr lang="en-GB" sz="2000" dirty="0" err="1">
                    <a:solidFill>
                      <a:schemeClr val="bg1"/>
                    </a:solidFill>
                    <a:latin typeface="Century Gothic" panose="020B0502020202020204" pitchFamily="34" charset="0"/>
                  </a:rPr>
                  <a:t>ein</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Schlagzeug</a:t>
                </a:r>
                <a:r>
                  <a:rPr lang="en-GB" sz="2000" dirty="0">
                    <a:solidFill>
                      <a:schemeClr val="bg1"/>
                    </a:solidFill>
                    <a:latin typeface="Century Gothic" panose="020B0502020202020204" pitchFamily="34" charset="0"/>
                  </a:rPr>
                  <a:t>!</a:t>
                </a:r>
              </a:p>
              <a:p>
                <a:pPr algn="ctr"/>
                <a:r>
                  <a:rPr lang="en-GB" sz="2000" b="1" dirty="0">
                    <a:solidFill>
                      <a:srgbClr val="E87D1E"/>
                    </a:solidFill>
                    <a:latin typeface="Century Gothic" panose="020B0502020202020204" pitchFamily="34" charset="0"/>
                  </a:rPr>
                  <a:t>[2] </a:t>
                </a:r>
                <a:r>
                  <a:rPr lang="en-GB" sz="2000" b="1" dirty="0" err="1">
                    <a:solidFill>
                      <a:schemeClr val="bg1"/>
                    </a:solidFill>
                    <a:latin typeface="Century Gothic" panose="020B0502020202020204" pitchFamily="34" charset="0"/>
                  </a:rPr>
                  <a:t>Letzte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Woche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habe</a:t>
                </a:r>
                <a:r>
                  <a:rPr lang="en-GB" sz="2000" b="1" dirty="0">
                    <a:solidFill>
                      <a:schemeClr val="bg1"/>
                    </a:solidFill>
                    <a:latin typeface="Century Gothic" panose="020B0502020202020204" pitchFamily="34" charset="0"/>
                  </a:rPr>
                  <a:t> ich </a:t>
                </a:r>
                <a:r>
                  <a:rPr lang="en-GB" sz="2000" b="1" dirty="0" err="1">
                    <a:solidFill>
                      <a:schemeClr val="bg1"/>
                    </a:solidFill>
                    <a:latin typeface="Century Gothic" panose="020B0502020202020204" pitchFamily="34" charset="0"/>
                  </a:rPr>
                  <a:t>jeden</a:t>
                </a:r>
                <a:r>
                  <a:rPr lang="en-GB" sz="2000" b="1" dirty="0">
                    <a:solidFill>
                      <a:schemeClr val="bg1"/>
                    </a:solidFill>
                    <a:latin typeface="Century Gothic" panose="020B0502020202020204" pitchFamily="34" charset="0"/>
                  </a:rPr>
                  <a:t> Tag den Bodensee </a:t>
                </a:r>
                <a:r>
                  <a:rPr lang="en-GB" sz="2000" b="1" dirty="0" err="1">
                    <a:solidFill>
                      <a:schemeClr val="bg1"/>
                    </a:solidFill>
                    <a:latin typeface="Century Gothic" panose="020B0502020202020204" pitchFamily="34" charset="0"/>
                  </a:rPr>
                  <a:t>besucht</a:t>
                </a:r>
                <a:r>
                  <a:rPr lang="en-GB" sz="2000" b="1" dirty="0">
                    <a:solidFill>
                      <a:schemeClr val="bg1"/>
                    </a:solidFill>
                    <a:latin typeface="Century Gothic" panose="020B0502020202020204" pitchFamily="34" charset="0"/>
                  </a:rPr>
                  <a:t> und </a:t>
                </a:r>
                <a:r>
                  <a:rPr lang="en-GB" sz="2000" b="1" dirty="0" err="1">
                    <a:solidFill>
                      <a:schemeClr val="bg1"/>
                    </a:solidFill>
                    <a:latin typeface="Century Gothic" panose="020B0502020202020204" pitchFamily="34" charset="0"/>
                  </a:rPr>
                  <a:t>danach</a:t>
                </a:r>
                <a:r>
                  <a:rPr lang="en-GB" sz="2000" b="1" dirty="0">
                    <a:solidFill>
                      <a:schemeClr val="bg1"/>
                    </a:solidFill>
                    <a:latin typeface="Century Gothic" panose="020B0502020202020204" pitchFamily="34" charset="0"/>
                  </a:rPr>
                  <a:t> Fu</a:t>
                </a:r>
                <a14:m>
                  <m:oMath xmlns:m="http://schemas.openxmlformats.org/officeDocument/2006/math">
                    <m:r>
                      <a:rPr lang="en-GB" sz="2000" b="1" i="0" smtClean="0">
                        <a:solidFill>
                          <a:schemeClr val="bg1"/>
                        </a:solidFill>
                        <a:latin typeface="Cambria Math" panose="02040503050406030204" pitchFamily="18" charset="0"/>
                      </a:rPr>
                      <m:t>ß</m:t>
                    </m:r>
                  </m:oMath>
                </a14:m>
                <a:r>
                  <a:rPr lang="en-GB" sz="2000" b="1" dirty="0">
                    <a:solidFill>
                      <a:schemeClr val="bg1"/>
                    </a:solidFill>
                    <a:latin typeface="Century Gothic" panose="020B0502020202020204" pitchFamily="34" charset="0"/>
                  </a:rPr>
                  <a:t>ball </a:t>
                </a:r>
                <a:r>
                  <a:rPr lang="en-GB" sz="2000" b="1" dirty="0" err="1">
                    <a:solidFill>
                      <a:schemeClr val="bg1"/>
                    </a:solidFill>
                    <a:latin typeface="Century Gothic" panose="020B0502020202020204" pitchFamily="34" charset="0"/>
                  </a:rPr>
                  <a:t>gespielt</a:t>
                </a:r>
                <a:r>
                  <a:rPr lang="en-GB" sz="2000" b="1" dirty="0">
                    <a:solidFill>
                      <a:schemeClr val="bg1"/>
                    </a:solidFill>
                    <a:latin typeface="Century Gothic" panose="020B0502020202020204" pitchFamily="34" charset="0"/>
                  </a:rPr>
                  <a:t>. </a:t>
                </a:r>
                <a:r>
                  <a:rPr lang="en-GB" sz="2000" b="1" dirty="0">
                    <a:solidFill>
                      <a:srgbClr val="E87D1E"/>
                    </a:solidFill>
                    <a:latin typeface="Century Gothic" panose="020B0502020202020204" pitchFamily="34" charset="0"/>
                  </a:rPr>
                  <a:t>[3] </a:t>
                </a:r>
                <a:r>
                  <a:rPr lang="en-GB" sz="2000" b="1" dirty="0">
                    <a:solidFill>
                      <a:schemeClr val="bg1"/>
                    </a:solidFill>
                    <a:latin typeface="Century Gothic" panose="020B0502020202020204" pitchFamily="34" charset="0"/>
                  </a:rPr>
                  <a:t>Ich </a:t>
                </a:r>
                <a:r>
                  <a:rPr lang="en-GB" sz="2000" b="1" dirty="0" err="1">
                    <a:solidFill>
                      <a:schemeClr val="bg1"/>
                    </a:solidFill>
                    <a:latin typeface="Century Gothic" panose="020B0502020202020204" pitchFamily="34" charset="0"/>
                  </a:rPr>
                  <a:t>habe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auch</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schon</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einen</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Wasserpark</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besucht</a:t>
                </a:r>
                <a:r>
                  <a:rPr lang="en-GB" sz="2000" b="1" dirty="0">
                    <a:solidFill>
                      <a:schemeClr val="bg1"/>
                    </a:solidFill>
                    <a:latin typeface="Century Gothic" panose="020B0502020202020204" pitchFamily="34" charset="0"/>
                  </a:rPr>
                  <a:t>. </a:t>
                </a:r>
                <a:r>
                  <a:rPr lang="en-GB" sz="2000" b="1" dirty="0">
                    <a:solidFill>
                      <a:srgbClr val="E87D1E"/>
                    </a:solidFill>
                    <a:latin typeface="Century Gothic" panose="020B0502020202020204" pitchFamily="34" charset="0"/>
                  </a:rPr>
                  <a:t>[4] </a:t>
                </a:r>
                <a:r>
                  <a:rPr lang="en-GB" sz="2000" b="1" dirty="0" err="1">
                    <a:solidFill>
                      <a:schemeClr val="bg1"/>
                    </a:solidFill>
                    <a:latin typeface="Century Gothic" panose="020B0502020202020204" pitchFamily="34" charset="0"/>
                  </a:rPr>
                  <a:t>Heute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Nachmittag</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habe</a:t>
                </a:r>
                <a:r>
                  <a:rPr lang="en-GB" sz="2000" b="1" dirty="0">
                    <a:solidFill>
                      <a:schemeClr val="bg1"/>
                    </a:solidFill>
                    <a:latin typeface="Century Gothic" panose="020B0502020202020204" pitchFamily="34" charset="0"/>
                  </a:rPr>
                  <a:t> ich </a:t>
                </a:r>
                <a:r>
                  <a:rPr lang="en-GB" sz="2000" b="1" dirty="0" err="1">
                    <a:solidFill>
                      <a:schemeClr val="bg1"/>
                    </a:solidFill>
                    <a:latin typeface="Century Gothic" panose="020B0502020202020204" pitchFamily="34" charset="0"/>
                  </a:rPr>
                  <a:t>eine</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Radtour</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gemacht</a:t>
                </a:r>
                <a:r>
                  <a:rPr lang="en-GB" sz="2000" b="1"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Nächste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Woche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gehen</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wir</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jeden</a:t>
                </a:r>
                <a:r>
                  <a:rPr lang="en-GB" sz="2000" dirty="0">
                    <a:solidFill>
                      <a:schemeClr val="bg1"/>
                    </a:solidFill>
                    <a:latin typeface="Century Gothic" panose="020B0502020202020204" pitchFamily="34" charset="0"/>
                  </a:rPr>
                  <a:t> Morgen </a:t>
                </a:r>
                <a:r>
                  <a:rPr lang="en-GB" sz="2000" dirty="0" err="1">
                    <a:solidFill>
                      <a:schemeClr val="bg1"/>
                    </a:solidFill>
                    <a:latin typeface="Century Gothic" panose="020B0502020202020204" pitchFamily="34" charset="0"/>
                  </a:rPr>
                  <a:t>zum</a:t>
                </a:r>
                <a:r>
                  <a:rPr lang="en-GB" sz="2000" dirty="0">
                    <a:solidFill>
                      <a:schemeClr val="bg1"/>
                    </a:solidFill>
                    <a:latin typeface="Century Gothic" panose="020B0502020202020204" pitchFamily="34" charset="0"/>
                  </a:rPr>
                  <a:t> Strand. Ich </a:t>
                </a:r>
                <a:r>
                  <a:rPr lang="en-GB" sz="2000" dirty="0" err="1">
                    <a:solidFill>
                      <a:schemeClr val="bg1"/>
                    </a:solidFill>
                    <a:latin typeface="Century Gothic" panose="020B0502020202020204" pitchFamily="34" charset="0"/>
                  </a:rPr>
                  <a:t>finde</a:t>
                </a:r>
                <a:r>
                  <a:rPr lang="en-GB" sz="2000" dirty="0">
                    <a:solidFill>
                      <a:schemeClr val="bg1"/>
                    </a:solidFill>
                    <a:latin typeface="Century Gothic" panose="020B0502020202020204" pitchFamily="34" charset="0"/>
                  </a:rPr>
                  <a:t> den Bodensee </a:t>
                </a:r>
                <a:r>
                  <a:rPr lang="en-GB" sz="2000" dirty="0" err="1">
                    <a:solidFill>
                      <a:schemeClr val="bg1"/>
                    </a:solidFill>
                    <a:latin typeface="Century Gothic" panose="020B0502020202020204" pitchFamily="34" charset="0"/>
                  </a:rPr>
                  <a:t>wunderschön</a:t>
                </a:r>
                <a:r>
                  <a:rPr lang="en-GB" sz="2000" dirty="0">
                    <a:solidFill>
                      <a:schemeClr val="bg1"/>
                    </a:solidFill>
                    <a:latin typeface="Century Gothic" panose="020B0502020202020204" pitchFamily="34" charset="0"/>
                  </a:rPr>
                  <a:t>! </a:t>
                </a:r>
              </a:p>
            </p:txBody>
          </p:sp>
        </mc:Choice>
        <mc:Fallback>
          <p:sp>
            <p:nvSpPr>
              <p:cNvPr id="24" name="Rounded Rectangular Callout 7">
                <a:extLst>
                  <a:ext uri="{FF2B5EF4-FFF2-40B4-BE49-F238E27FC236}">
                    <a16:creationId xmlns:a16="http://schemas.microsoft.com/office/drawing/2014/main" id="{675EE90D-AFE7-48CC-9CF2-458D21B26D28}"/>
                  </a:ext>
                </a:extLst>
              </p:cNvPr>
              <p:cNvSpPr>
                <a:spLocks noRot="1" noChangeAspect="1" noMove="1" noResize="1" noEditPoints="1" noAdjustHandles="1" noChangeArrowheads="1" noChangeShapeType="1" noTextEdit="1"/>
              </p:cNvSpPr>
              <p:nvPr/>
            </p:nvSpPr>
            <p:spPr>
              <a:xfrm>
                <a:off x="2325188" y="1325563"/>
                <a:ext cx="6232657" cy="4131255"/>
              </a:xfrm>
              <a:prstGeom prst="wedgeRoundRectCallout">
                <a:avLst>
                  <a:gd name="adj1" fmla="val -57653"/>
                  <a:gd name="adj2" fmla="val 26556"/>
                  <a:gd name="adj3" fmla="val 16667"/>
                </a:avLst>
              </a:prstGeom>
              <a:blipFill>
                <a:blip r:embed="rId4"/>
                <a:stretch>
                  <a:fillRect b="-1618"/>
                </a:stretch>
              </a:blipFill>
              <a:ln>
                <a:solidFill>
                  <a:srgbClr val="104F75"/>
                </a:solidFill>
              </a:ln>
            </p:spPr>
            <p:txBody>
              <a:bodyPr/>
              <a:lstStyle/>
              <a:p>
                <a:r>
                  <a:rPr lang="en-GB">
                    <a:noFill/>
                  </a:rPr>
                  <a:t> </a:t>
                </a:r>
              </a:p>
            </p:txBody>
          </p:sp>
        </mc:Fallback>
      </mc:AlternateContent>
      <p:graphicFrame>
        <p:nvGraphicFramePr>
          <p:cNvPr id="7" name="Table 4">
            <a:extLst>
              <a:ext uri="{FF2B5EF4-FFF2-40B4-BE49-F238E27FC236}">
                <a16:creationId xmlns:a16="http://schemas.microsoft.com/office/drawing/2014/main" id="{2E877821-B511-4FB3-AEA4-FBA71AFC3EBE}"/>
              </a:ext>
            </a:extLst>
          </p:cNvPr>
          <p:cNvGraphicFramePr>
            <a:graphicFrameLocks noGrp="1"/>
          </p:cNvGraphicFramePr>
          <p:nvPr>
            <p:extLst>
              <p:ext uri="{D42A27DB-BD31-4B8C-83A1-F6EECF244321}">
                <p14:modId xmlns:p14="http://schemas.microsoft.com/office/powerpoint/2010/main" val="3296769481"/>
              </p:ext>
            </p:extLst>
          </p:nvPr>
        </p:nvGraphicFramePr>
        <p:xfrm>
          <a:off x="8648700" y="719666"/>
          <a:ext cx="3392826" cy="5427136"/>
        </p:xfrm>
        <a:graphic>
          <a:graphicData uri="http://schemas.openxmlformats.org/drawingml/2006/table">
            <a:tbl>
              <a:tblPr firstRow="1" bandRow="1">
                <a:tableStyleId>{E8B1032C-EA38-4F05-BA0D-38AFFFC7BED3}</a:tableStyleId>
              </a:tblPr>
              <a:tblGrid>
                <a:gridCol w="508000">
                  <a:extLst>
                    <a:ext uri="{9D8B030D-6E8A-4147-A177-3AD203B41FA5}">
                      <a16:colId xmlns:a16="http://schemas.microsoft.com/office/drawing/2014/main" val="3963858898"/>
                    </a:ext>
                  </a:extLst>
                </a:gridCol>
                <a:gridCol w="2884826">
                  <a:extLst>
                    <a:ext uri="{9D8B030D-6E8A-4147-A177-3AD203B41FA5}">
                      <a16:colId xmlns:a16="http://schemas.microsoft.com/office/drawing/2014/main" val="2152348257"/>
                    </a:ext>
                  </a:extLst>
                </a:gridCol>
              </a:tblGrid>
              <a:tr h="1356784">
                <a:tc>
                  <a:txBody>
                    <a:bodyPr/>
                    <a:lstStyle/>
                    <a:p>
                      <a:pPr algn="ctr"/>
                      <a:r>
                        <a:rPr lang="en-GB" sz="2800" b="1" dirty="0">
                          <a:solidFill>
                            <a:srgbClr val="FF6600"/>
                          </a:solidFill>
                        </a:rPr>
                        <a:t>1</a:t>
                      </a:r>
                      <a:endParaRPr lang="en-GB" sz="2800" b="1" dirty="0">
                        <a:solidFill>
                          <a:srgbClr val="FF6600"/>
                        </a:solidFill>
                        <a:latin typeface="Century Gothic" panose="020B0502020202020204" pitchFamily="34" charset="0"/>
                      </a:endParaRPr>
                    </a:p>
                  </a:txBody>
                  <a:tcPr anchor="ctr"/>
                </a:tc>
                <a:tc>
                  <a:txBody>
                    <a:bodyPr/>
                    <a:lstStyle/>
                    <a:p>
                      <a:endParaRPr lang="en-GB" dirty="0"/>
                    </a:p>
                  </a:txBody>
                  <a:tcPr anchor="ctr"/>
                </a:tc>
                <a:extLst>
                  <a:ext uri="{0D108BD9-81ED-4DB2-BD59-A6C34878D82A}">
                    <a16:rowId xmlns:a16="http://schemas.microsoft.com/office/drawing/2014/main" val="1509180891"/>
                  </a:ext>
                </a:extLst>
              </a:tr>
              <a:tr h="1356784">
                <a:tc>
                  <a:txBody>
                    <a:bodyPr/>
                    <a:lstStyle/>
                    <a:p>
                      <a:pPr algn="ctr"/>
                      <a:r>
                        <a:rPr lang="en-GB" sz="2800" b="1" dirty="0">
                          <a:solidFill>
                            <a:srgbClr val="FF6600"/>
                          </a:solidFill>
                        </a:rPr>
                        <a:t>2</a:t>
                      </a:r>
                      <a:endParaRPr lang="en-GB" sz="2800" b="1" dirty="0">
                        <a:solidFill>
                          <a:srgbClr val="FF6600"/>
                        </a:solidFill>
                        <a:latin typeface="Century Gothic" panose="020B0502020202020204" pitchFamily="34" charset="0"/>
                      </a:endParaRPr>
                    </a:p>
                  </a:txBody>
                  <a:tcPr anchor="ctr"/>
                </a:tc>
                <a:tc>
                  <a:txBody>
                    <a:bodyPr/>
                    <a:lstStyle/>
                    <a:p>
                      <a:endParaRPr lang="en-GB" dirty="0"/>
                    </a:p>
                  </a:txBody>
                  <a:tcPr anchor="ctr"/>
                </a:tc>
                <a:extLst>
                  <a:ext uri="{0D108BD9-81ED-4DB2-BD59-A6C34878D82A}">
                    <a16:rowId xmlns:a16="http://schemas.microsoft.com/office/drawing/2014/main" val="1335830601"/>
                  </a:ext>
                </a:extLst>
              </a:tr>
              <a:tr h="1356784">
                <a:tc>
                  <a:txBody>
                    <a:bodyPr/>
                    <a:lstStyle/>
                    <a:p>
                      <a:pPr algn="ctr"/>
                      <a:r>
                        <a:rPr lang="en-GB" sz="2800" b="1" dirty="0">
                          <a:solidFill>
                            <a:srgbClr val="FF6600"/>
                          </a:solidFill>
                        </a:rPr>
                        <a:t>3</a:t>
                      </a:r>
                      <a:endParaRPr lang="en-GB" sz="2800" b="1" dirty="0">
                        <a:solidFill>
                          <a:srgbClr val="FF6600"/>
                        </a:solidFill>
                        <a:latin typeface="Century Gothic" panose="020B0502020202020204" pitchFamily="34" charset="0"/>
                      </a:endParaRPr>
                    </a:p>
                  </a:txBody>
                  <a:tcPr anchor="ctr"/>
                </a:tc>
                <a:tc>
                  <a:txBody>
                    <a:bodyPr/>
                    <a:lstStyle/>
                    <a:p>
                      <a:endParaRPr lang="en-GB" dirty="0"/>
                    </a:p>
                  </a:txBody>
                  <a:tcPr anchor="ctr"/>
                </a:tc>
                <a:extLst>
                  <a:ext uri="{0D108BD9-81ED-4DB2-BD59-A6C34878D82A}">
                    <a16:rowId xmlns:a16="http://schemas.microsoft.com/office/drawing/2014/main" val="575858846"/>
                  </a:ext>
                </a:extLst>
              </a:tr>
              <a:tr h="1356784">
                <a:tc>
                  <a:txBody>
                    <a:bodyPr/>
                    <a:lstStyle/>
                    <a:p>
                      <a:pPr algn="ctr"/>
                      <a:r>
                        <a:rPr lang="en-GB" sz="2800" b="1" dirty="0">
                          <a:solidFill>
                            <a:srgbClr val="FF6600"/>
                          </a:solidFill>
                        </a:rPr>
                        <a:t>4</a:t>
                      </a:r>
                      <a:endParaRPr lang="en-GB" sz="2800" b="1" dirty="0">
                        <a:solidFill>
                          <a:srgbClr val="FF6600"/>
                        </a:solidFill>
                        <a:latin typeface="Century Gothic" panose="020B0502020202020204" pitchFamily="34" charset="0"/>
                      </a:endParaRPr>
                    </a:p>
                  </a:txBody>
                  <a:tcPr anchor="ctr"/>
                </a:tc>
                <a:tc>
                  <a:txBody>
                    <a:bodyPr/>
                    <a:lstStyle/>
                    <a:p>
                      <a:endParaRPr lang="en-GB" dirty="0"/>
                    </a:p>
                  </a:txBody>
                  <a:tcPr anchor="ctr"/>
                </a:tc>
                <a:extLst>
                  <a:ext uri="{0D108BD9-81ED-4DB2-BD59-A6C34878D82A}">
                    <a16:rowId xmlns:a16="http://schemas.microsoft.com/office/drawing/2014/main" val="792392501"/>
                  </a:ext>
                </a:extLst>
              </a:tr>
            </a:tbl>
          </a:graphicData>
        </a:graphic>
      </p:graphicFrame>
      <p:sp>
        <p:nvSpPr>
          <p:cNvPr id="8" name="TextBox 7">
            <a:extLst>
              <a:ext uri="{FF2B5EF4-FFF2-40B4-BE49-F238E27FC236}">
                <a16:creationId xmlns:a16="http://schemas.microsoft.com/office/drawing/2014/main" id="{C4E31495-5D2D-4E68-8A18-AC066CCBD15D}"/>
              </a:ext>
            </a:extLst>
          </p:cNvPr>
          <p:cNvSpPr txBox="1"/>
          <p:nvPr/>
        </p:nvSpPr>
        <p:spPr>
          <a:xfrm>
            <a:off x="9193902" y="817731"/>
            <a:ext cx="2667000" cy="1015663"/>
          </a:xfrm>
          <a:prstGeom prst="rect">
            <a:avLst/>
          </a:prstGeom>
          <a:noFill/>
        </p:spPr>
        <p:txBody>
          <a:bodyPr wrap="square" rtlCol="0">
            <a:spAutoFit/>
          </a:bodyPr>
          <a:lstStyle/>
          <a:p>
            <a:r>
              <a:rPr lang="en-GB" sz="2000" b="1" dirty="0">
                <a:latin typeface="Century Gothic" panose="020B0502020202020204" pitchFamily="34" charset="0"/>
              </a:rPr>
              <a:t>I have </a:t>
            </a:r>
            <a:r>
              <a:rPr lang="en-GB" sz="2000" dirty="0">
                <a:latin typeface="Century Gothic" panose="020B0502020202020204" pitchFamily="34" charset="0"/>
              </a:rPr>
              <a:t>never </a:t>
            </a:r>
            <a:r>
              <a:rPr lang="en-GB" sz="2000" b="1" dirty="0">
                <a:latin typeface="Century Gothic" panose="020B0502020202020204" pitchFamily="34" charset="0"/>
              </a:rPr>
              <a:t>stayed</a:t>
            </a:r>
            <a:r>
              <a:rPr lang="en-GB" sz="2000" dirty="0">
                <a:latin typeface="Century Gothic" panose="020B0502020202020204" pitchFamily="34" charset="0"/>
              </a:rPr>
              <a:t> in a holiday house before!</a:t>
            </a:r>
          </a:p>
        </p:txBody>
      </p:sp>
      <p:sp>
        <p:nvSpPr>
          <p:cNvPr id="9" name="TextBox 8">
            <a:extLst>
              <a:ext uri="{FF2B5EF4-FFF2-40B4-BE49-F238E27FC236}">
                <a16:creationId xmlns:a16="http://schemas.microsoft.com/office/drawing/2014/main" id="{4F6900BC-AEE7-462F-B7C3-81220D32844B}"/>
              </a:ext>
            </a:extLst>
          </p:cNvPr>
          <p:cNvSpPr txBox="1"/>
          <p:nvPr/>
        </p:nvSpPr>
        <p:spPr>
          <a:xfrm>
            <a:off x="9150515" y="2070629"/>
            <a:ext cx="2943765" cy="1323439"/>
          </a:xfrm>
          <a:prstGeom prst="rect">
            <a:avLst/>
          </a:prstGeom>
          <a:noFill/>
        </p:spPr>
        <p:txBody>
          <a:bodyPr wrap="square" rtlCol="0">
            <a:spAutoFit/>
          </a:bodyPr>
          <a:lstStyle/>
          <a:p>
            <a:r>
              <a:rPr lang="en-GB" sz="2000" dirty="0">
                <a:latin typeface="Century Gothic" panose="020B0502020202020204" pitchFamily="34" charset="0"/>
              </a:rPr>
              <a:t>Last week </a:t>
            </a:r>
            <a:r>
              <a:rPr lang="en-GB" sz="2000" b="1" dirty="0">
                <a:latin typeface="Century Gothic" panose="020B0502020202020204" pitchFamily="34" charset="0"/>
              </a:rPr>
              <a:t>I visited </a:t>
            </a:r>
            <a:r>
              <a:rPr lang="en-GB" sz="2000" dirty="0">
                <a:latin typeface="Century Gothic" panose="020B0502020202020204" pitchFamily="34" charset="0"/>
              </a:rPr>
              <a:t>Lake Constance every day and </a:t>
            </a:r>
            <a:r>
              <a:rPr lang="en-GB" sz="2000" b="1" dirty="0">
                <a:latin typeface="Century Gothic" panose="020B0502020202020204" pitchFamily="34" charset="0"/>
              </a:rPr>
              <a:t>played</a:t>
            </a:r>
            <a:r>
              <a:rPr lang="en-GB" sz="2000" dirty="0">
                <a:latin typeface="Century Gothic" panose="020B0502020202020204" pitchFamily="34" charset="0"/>
              </a:rPr>
              <a:t> football afterwards.</a:t>
            </a:r>
          </a:p>
        </p:txBody>
      </p:sp>
      <p:sp>
        <p:nvSpPr>
          <p:cNvPr id="11" name="TextBox 10">
            <a:extLst>
              <a:ext uri="{FF2B5EF4-FFF2-40B4-BE49-F238E27FC236}">
                <a16:creationId xmlns:a16="http://schemas.microsoft.com/office/drawing/2014/main" id="{01B7BABB-CDA7-4667-B030-F9098852ABEB}"/>
              </a:ext>
            </a:extLst>
          </p:cNvPr>
          <p:cNvSpPr txBox="1"/>
          <p:nvPr/>
        </p:nvSpPr>
        <p:spPr>
          <a:xfrm>
            <a:off x="9157828" y="3759791"/>
            <a:ext cx="2943765" cy="707886"/>
          </a:xfrm>
          <a:prstGeom prst="rect">
            <a:avLst/>
          </a:prstGeom>
          <a:noFill/>
        </p:spPr>
        <p:txBody>
          <a:bodyPr wrap="square" rtlCol="0">
            <a:spAutoFit/>
          </a:bodyPr>
          <a:lstStyle/>
          <a:p>
            <a:r>
              <a:rPr lang="en-GB" sz="2000" b="1" dirty="0">
                <a:latin typeface="Century Gothic" panose="020B0502020202020204" pitchFamily="34" charset="0"/>
              </a:rPr>
              <a:t>I have </a:t>
            </a:r>
            <a:r>
              <a:rPr lang="en-GB" sz="2000" dirty="0">
                <a:latin typeface="Century Gothic" panose="020B0502020202020204" pitchFamily="34" charset="0"/>
              </a:rPr>
              <a:t>also already </a:t>
            </a:r>
            <a:r>
              <a:rPr lang="en-GB" sz="2000" b="1" dirty="0">
                <a:latin typeface="Century Gothic" panose="020B0502020202020204" pitchFamily="34" charset="0"/>
              </a:rPr>
              <a:t>visited</a:t>
            </a:r>
            <a:r>
              <a:rPr lang="en-GB" sz="2000" dirty="0">
                <a:latin typeface="Century Gothic" panose="020B0502020202020204" pitchFamily="34" charset="0"/>
              </a:rPr>
              <a:t> an aqua park.</a:t>
            </a:r>
          </a:p>
        </p:txBody>
      </p:sp>
      <p:sp>
        <p:nvSpPr>
          <p:cNvPr id="12" name="TextBox 11">
            <a:extLst>
              <a:ext uri="{FF2B5EF4-FFF2-40B4-BE49-F238E27FC236}">
                <a16:creationId xmlns:a16="http://schemas.microsoft.com/office/drawing/2014/main" id="{18A1791D-0858-4823-A1D3-18BC39BF367B}"/>
              </a:ext>
            </a:extLst>
          </p:cNvPr>
          <p:cNvSpPr txBox="1"/>
          <p:nvPr/>
        </p:nvSpPr>
        <p:spPr>
          <a:xfrm>
            <a:off x="9193902" y="5102875"/>
            <a:ext cx="2943765" cy="707886"/>
          </a:xfrm>
          <a:prstGeom prst="rect">
            <a:avLst/>
          </a:prstGeom>
          <a:noFill/>
        </p:spPr>
        <p:txBody>
          <a:bodyPr wrap="square" rtlCol="0">
            <a:spAutoFit/>
          </a:bodyPr>
          <a:lstStyle/>
          <a:p>
            <a:r>
              <a:rPr lang="en-GB" sz="2000" dirty="0">
                <a:latin typeface="Century Gothic" panose="020B0502020202020204" pitchFamily="34" charset="0"/>
              </a:rPr>
              <a:t>This afternoon </a:t>
            </a:r>
            <a:r>
              <a:rPr lang="en-GB" sz="2000" b="1" dirty="0">
                <a:latin typeface="Century Gothic" panose="020B0502020202020204" pitchFamily="34" charset="0"/>
              </a:rPr>
              <a:t>I went on (I did)</a:t>
            </a:r>
            <a:r>
              <a:rPr lang="en-GB" sz="2000" dirty="0">
                <a:latin typeface="Century Gothic" panose="020B0502020202020204" pitchFamily="34" charset="0"/>
              </a:rPr>
              <a:t> a bike ride.</a:t>
            </a:r>
          </a:p>
        </p:txBody>
      </p:sp>
    </p:spTree>
    <p:extLst>
      <p:ext uri="{BB962C8B-B14F-4D97-AF65-F5344CB8AC3E}">
        <p14:creationId xmlns:p14="http://schemas.microsoft.com/office/powerpoint/2010/main" val="257727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30FBDD-5E37-4BB7-9551-2F70F97BCFE0}"/>
              </a:ext>
            </a:extLst>
          </p:cNvPr>
          <p:cNvSpPr>
            <a:spLocks noGrp="1"/>
          </p:cNvSpPr>
          <p:nvPr>
            <p:ph type="title"/>
          </p:nvPr>
        </p:nvSpPr>
        <p:spPr>
          <a:xfrm>
            <a:off x="0" y="213557"/>
            <a:ext cx="6515100" cy="647577"/>
          </a:xfrm>
        </p:spPr>
        <p:txBody>
          <a:bodyPr>
            <a:noAutofit/>
          </a:bodyPr>
          <a:lstStyle/>
          <a:p>
            <a:r>
              <a:rPr lang="en-GB" sz="2400" dirty="0"/>
              <a:t>Talking about past actions and events</a:t>
            </a:r>
          </a:p>
        </p:txBody>
      </p:sp>
      <p:sp>
        <p:nvSpPr>
          <p:cNvPr id="6" name="Rounded Rectangle 38">
            <a:extLst>
              <a:ext uri="{FF2B5EF4-FFF2-40B4-BE49-F238E27FC236}">
                <a16:creationId xmlns:a16="http://schemas.microsoft.com/office/drawing/2014/main" id="{5CA09955-288E-4A43-B70F-F123EB49411C}"/>
              </a:ext>
            </a:extLst>
          </p:cNvPr>
          <p:cNvSpPr/>
          <p:nvPr/>
        </p:nvSpPr>
        <p:spPr>
          <a:xfrm>
            <a:off x="10275570" y="161881"/>
            <a:ext cx="1696304"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F6C8358A-18DE-48B9-B94C-BAB3D377C1BB}"/>
              </a:ext>
            </a:extLst>
          </p:cNvPr>
          <p:cNvSpPr txBox="1"/>
          <p:nvPr/>
        </p:nvSpPr>
        <p:spPr>
          <a:xfrm>
            <a:off x="143837" y="1258557"/>
            <a:ext cx="11888835" cy="830997"/>
          </a:xfrm>
          <a:prstGeom prst="rect">
            <a:avLst/>
          </a:prstGeom>
          <a:noFill/>
        </p:spPr>
        <p:txBody>
          <a:bodyPr wrap="square" rtlCol="0">
            <a:spAutoFit/>
          </a:bodyPr>
          <a:lstStyle/>
          <a:p>
            <a:pPr>
              <a:defRPr/>
            </a:pPr>
            <a:r>
              <a:rPr lang="en-GB" sz="2400" b="1" dirty="0">
                <a:latin typeface="Century Gothic" panose="020B0502020202020204" pitchFamily="34" charset="0"/>
              </a:rPr>
              <a:t>Remember:</a:t>
            </a:r>
            <a:r>
              <a:rPr lang="en-GB" sz="2400" dirty="0">
                <a:latin typeface="Century Gothic" panose="020B0502020202020204" pitchFamily="34" charset="0"/>
              </a:rPr>
              <a:t> The </a:t>
            </a:r>
            <a:r>
              <a:rPr lang="en-GB" sz="2400" b="1" dirty="0">
                <a:latin typeface="Century Gothic" panose="020B0502020202020204" pitchFamily="34" charset="0"/>
              </a:rPr>
              <a:t>perfect tense </a:t>
            </a:r>
            <a:r>
              <a:rPr lang="en-GB" sz="2400" dirty="0">
                <a:latin typeface="Century Gothic" panose="020B0502020202020204" pitchFamily="34" charset="0"/>
              </a:rPr>
              <a:t>with weak verbs uses the present tense of the verb ‘</a:t>
            </a:r>
            <a:r>
              <a:rPr lang="en-GB" sz="2400" b="1" dirty="0">
                <a:latin typeface="Century Gothic" panose="020B0502020202020204" pitchFamily="34" charset="0"/>
              </a:rPr>
              <a:t>to have</a:t>
            </a:r>
            <a:r>
              <a:rPr lang="en-GB" sz="2400" dirty="0">
                <a:latin typeface="Century Gothic" panose="020B0502020202020204" pitchFamily="34" charset="0"/>
              </a:rPr>
              <a:t>’ together with a </a:t>
            </a:r>
            <a:r>
              <a:rPr lang="en-GB" sz="2400" b="1" dirty="0">
                <a:solidFill>
                  <a:srgbClr val="FF6600"/>
                </a:solidFill>
                <a:latin typeface="Century Gothic" panose="020B0502020202020204" pitchFamily="34" charset="0"/>
              </a:rPr>
              <a:t>past participle</a:t>
            </a:r>
            <a:r>
              <a:rPr lang="en-GB" sz="2400" dirty="0">
                <a:latin typeface="Century Gothic" panose="020B0502020202020204" pitchFamily="34" charset="0"/>
              </a:rPr>
              <a:t>:</a:t>
            </a:r>
            <a:endParaRPr lang="en-GB" sz="2400" b="1" dirty="0">
              <a:latin typeface="Century Gothic" panose="020B0502020202020204" pitchFamily="34" charset="0"/>
            </a:endParaRPr>
          </a:p>
        </p:txBody>
      </p:sp>
      <p:sp>
        <p:nvSpPr>
          <p:cNvPr id="8" name="TextBox 7">
            <a:extLst>
              <a:ext uri="{FF2B5EF4-FFF2-40B4-BE49-F238E27FC236}">
                <a16:creationId xmlns:a16="http://schemas.microsoft.com/office/drawing/2014/main" id="{6F6FB13D-D947-48BF-93A0-7EA87866B638}"/>
              </a:ext>
            </a:extLst>
          </p:cNvPr>
          <p:cNvSpPr txBox="1"/>
          <p:nvPr/>
        </p:nvSpPr>
        <p:spPr>
          <a:xfrm>
            <a:off x="242289" y="4410414"/>
            <a:ext cx="7665555" cy="461665"/>
          </a:xfrm>
          <a:prstGeom prst="rect">
            <a:avLst/>
          </a:prstGeom>
          <a:noFill/>
        </p:spPr>
        <p:txBody>
          <a:bodyPr wrap="square" rtlCol="0">
            <a:spAutoFit/>
          </a:bodyPr>
          <a:lstStyle/>
          <a:p>
            <a:pPr>
              <a:defRPr/>
            </a:pPr>
            <a:r>
              <a:rPr lang="en-GB" sz="2400" dirty="0">
                <a:latin typeface="Century Gothic" panose="020B0502020202020204" pitchFamily="34" charset="0"/>
              </a:rPr>
              <a:t>Ich </a:t>
            </a:r>
            <a:r>
              <a:rPr lang="en-GB" sz="2400" b="1" dirty="0" err="1">
                <a:latin typeface="Century Gothic" panose="020B0502020202020204" pitchFamily="34" charset="0"/>
              </a:rPr>
              <a:t>habe</a:t>
            </a:r>
            <a:r>
              <a:rPr lang="en-GB" sz="2400" dirty="0">
                <a:latin typeface="Century Gothic" panose="020B0502020202020204" pitchFamily="34" charset="0"/>
              </a:rPr>
              <a:t> </a:t>
            </a:r>
            <a:r>
              <a:rPr lang="en-GB" sz="2400" dirty="0" err="1">
                <a:latin typeface="Century Gothic" panose="020B0502020202020204" pitchFamily="34" charset="0"/>
              </a:rPr>
              <a:t>im</a:t>
            </a:r>
            <a:r>
              <a:rPr lang="en-GB" sz="2400" dirty="0">
                <a:latin typeface="Century Gothic" panose="020B0502020202020204" pitchFamily="34" charset="0"/>
              </a:rPr>
              <a:t> </a:t>
            </a:r>
            <a:r>
              <a:rPr lang="en-GB" sz="2400" dirty="0" err="1">
                <a:latin typeface="Century Gothic" panose="020B0502020202020204" pitchFamily="34" charset="0"/>
              </a:rPr>
              <a:t>Orchester</a:t>
            </a:r>
            <a:r>
              <a:rPr lang="en-GB" sz="2400" dirty="0">
                <a:latin typeface="Century Gothic" panose="020B0502020202020204" pitchFamily="34" charset="0"/>
              </a:rPr>
              <a:t> </a:t>
            </a:r>
            <a:r>
              <a:rPr lang="en-GB" sz="2400" b="1" dirty="0" err="1">
                <a:solidFill>
                  <a:srgbClr val="FF6600"/>
                </a:solidFill>
                <a:latin typeface="Century Gothic" panose="020B0502020202020204" pitchFamily="34" charset="0"/>
              </a:rPr>
              <a:t>ge</a:t>
            </a:r>
            <a:r>
              <a:rPr lang="en-GB" sz="2400" b="1" dirty="0" err="1">
                <a:latin typeface="Century Gothic" panose="020B0502020202020204" pitchFamily="34" charset="0"/>
              </a:rPr>
              <a:t>spiel</a:t>
            </a:r>
            <a:r>
              <a:rPr lang="en-GB" sz="2400" b="1" dirty="0" err="1">
                <a:solidFill>
                  <a:srgbClr val="FF6600"/>
                </a:solidFill>
                <a:latin typeface="Century Gothic" panose="020B0502020202020204" pitchFamily="34" charset="0"/>
              </a:rPr>
              <a:t>t</a:t>
            </a:r>
            <a:r>
              <a:rPr lang="en-GB" sz="2400" dirty="0">
                <a:latin typeface="Century Gothic" panose="020B0502020202020204" pitchFamily="34" charset="0"/>
              </a:rPr>
              <a:t>.</a:t>
            </a:r>
            <a:endParaRPr lang="en-GB" sz="2400" b="1" dirty="0">
              <a:latin typeface="Century Gothic" panose="020B0502020202020204" pitchFamily="34" charset="0"/>
            </a:endParaRPr>
          </a:p>
        </p:txBody>
      </p:sp>
      <p:sp>
        <p:nvSpPr>
          <p:cNvPr id="9" name="TextBox 8">
            <a:extLst>
              <a:ext uri="{FF2B5EF4-FFF2-40B4-BE49-F238E27FC236}">
                <a16:creationId xmlns:a16="http://schemas.microsoft.com/office/drawing/2014/main" id="{52EF9656-9332-4A4C-856A-D201C7DC2B04}"/>
              </a:ext>
            </a:extLst>
          </p:cNvPr>
          <p:cNvSpPr txBox="1"/>
          <p:nvPr/>
        </p:nvSpPr>
        <p:spPr>
          <a:xfrm>
            <a:off x="242288" y="2874226"/>
            <a:ext cx="8488945" cy="461665"/>
          </a:xfrm>
          <a:prstGeom prst="rect">
            <a:avLst/>
          </a:prstGeom>
          <a:noFill/>
        </p:spPr>
        <p:txBody>
          <a:bodyPr wrap="square" rtlCol="0">
            <a:spAutoFit/>
          </a:bodyPr>
          <a:lstStyle/>
          <a:p>
            <a:pPr>
              <a:defRPr/>
            </a:pPr>
            <a:r>
              <a:rPr lang="en-GB" sz="2400" dirty="0">
                <a:latin typeface="Century Gothic" panose="020B0502020202020204" pitchFamily="34" charset="0"/>
              </a:rPr>
              <a:t>Ich </a:t>
            </a:r>
            <a:r>
              <a:rPr lang="en-GB" sz="2400" b="1" dirty="0" err="1">
                <a:latin typeface="Century Gothic" panose="020B0502020202020204" pitchFamily="34" charset="0"/>
              </a:rPr>
              <a:t>habe</a:t>
            </a:r>
            <a:r>
              <a:rPr lang="en-GB" sz="2400" dirty="0">
                <a:latin typeface="Century Gothic" panose="020B0502020202020204" pitchFamily="34" charset="0"/>
              </a:rPr>
              <a:t> </a:t>
            </a:r>
            <a:r>
              <a:rPr lang="en-GB" sz="2400" dirty="0" err="1">
                <a:latin typeface="Century Gothic" panose="020B0502020202020204" pitchFamily="34" charset="0"/>
              </a:rPr>
              <a:t>meine</a:t>
            </a:r>
            <a:r>
              <a:rPr lang="en-GB" sz="2400" dirty="0">
                <a:latin typeface="Century Gothic" panose="020B0502020202020204" pitchFamily="34" charset="0"/>
              </a:rPr>
              <a:t> </a:t>
            </a:r>
            <a:r>
              <a:rPr lang="en-GB" sz="2400" dirty="0" err="1">
                <a:latin typeface="Century Gothic" panose="020B0502020202020204" pitchFamily="34" charset="0"/>
              </a:rPr>
              <a:t>Hausaufgaben</a:t>
            </a:r>
            <a:r>
              <a:rPr lang="en-GB" sz="2400" dirty="0">
                <a:latin typeface="Century Gothic" panose="020B0502020202020204" pitchFamily="34" charset="0"/>
              </a:rPr>
              <a:t> </a:t>
            </a:r>
            <a:r>
              <a:rPr lang="en-GB" sz="2400" b="1" dirty="0" err="1">
                <a:solidFill>
                  <a:srgbClr val="FF6600"/>
                </a:solidFill>
                <a:latin typeface="Century Gothic" panose="020B0502020202020204" pitchFamily="34" charset="0"/>
              </a:rPr>
              <a:t>ge</a:t>
            </a:r>
            <a:r>
              <a:rPr lang="en-GB" sz="2400" b="1" dirty="0" err="1">
                <a:latin typeface="Century Gothic" panose="020B0502020202020204" pitchFamily="34" charset="0"/>
              </a:rPr>
              <a:t>mach</a:t>
            </a:r>
            <a:r>
              <a:rPr lang="en-GB" sz="2400" b="1" dirty="0" err="1">
                <a:solidFill>
                  <a:srgbClr val="FF6600"/>
                </a:solidFill>
                <a:latin typeface="Century Gothic" panose="020B0502020202020204" pitchFamily="34" charset="0"/>
              </a:rPr>
              <a:t>t</a:t>
            </a:r>
            <a:r>
              <a:rPr lang="en-GB" sz="2400" dirty="0">
                <a:latin typeface="Century Gothic" panose="020B0502020202020204" pitchFamily="34" charset="0"/>
              </a:rPr>
              <a:t>.</a:t>
            </a:r>
            <a:endParaRPr lang="en-GB" sz="2400" b="1" dirty="0">
              <a:latin typeface="Century Gothic" panose="020B0502020202020204" pitchFamily="34" charset="0"/>
            </a:endParaRPr>
          </a:p>
        </p:txBody>
      </p:sp>
      <p:sp>
        <p:nvSpPr>
          <p:cNvPr id="10" name="TextBox 9">
            <a:extLst>
              <a:ext uri="{FF2B5EF4-FFF2-40B4-BE49-F238E27FC236}">
                <a16:creationId xmlns:a16="http://schemas.microsoft.com/office/drawing/2014/main" id="{0FE5DE7E-F42D-4A47-B4A5-66F496C32F65}"/>
              </a:ext>
            </a:extLst>
          </p:cNvPr>
          <p:cNvSpPr txBox="1"/>
          <p:nvPr/>
        </p:nvSpPr>
        <p:spPr>
          <a:xfrm>
            <a:off x="242289" y="3307661"/>
            <a:ext cx="9816111" cy="461665"/>
          </a:xfrm>
          <a:prstGeom prst="rect">
            <a:avLst/>
          </a:prstGeom>
          <a:noFill/>
        </p:spPr>
        <p:txBody>
          <a:bodyPr wrap="square" rtlCol="0">
            <a:spAutoFit/>
          </a:bodyPr>
          <a:lstStyle/>
          <a:p>
            <a:r>
              <a:rPr lang="en-GB" sz="2400" i="1" dirty="0">
                <a:latin typeface="Century Gothic" panose="020B0502020202020204" pitchFamily="34" charset="0"/>
              </a:rPr>
              <a:t>I </a:t>
            </a:r>
            <a:r>
              <a:rPr lang="en-GB" sz="2400" i="1" u="sng" dirty="0">
                <a:latin typeface="Century Gothic" panose="020B0502020202020204" pitchFamily="34" charset="0"/>
              </a:rPr>
              <a:t>have</a:t>
            </a:r>
            <a:r>
              <a:rPr lang="en-GB" sz="2400" i="1" dirty="0">
                <a:latin typeface="Century Gothic" panose="020B0502020202020204" pitchFamily="34" charset="0"/>
              </a:rPr>
              <a:t> </a:t>
            </a:r>
            <a:r>
              <a:rPr lang="en-GB" sz="2400" i="1" u="sng" dirty="0">
                <a:latin typeface="Century Gothic" panose="020B0502020202020204" pitchFamily="34" charset="0"/>
              </a:rPr>
              <a:t>done</a:t>
            </a:r>
            <a:r>
              <a:rPr lang="en-GB" sz="2400" i="1" dirty="0">
                <a:latin typeface="Century Gothic" panose="020B0502020202020204" pitchFamily="34" charset="0"/>
              </a:rPr>
              <a:t> my homework. / I </a:t>
            </a:r>
            <a:r>
              <a:rPr lang="en-GB" sz="2400" i="1" u="sng" dirty="0">
                <a:latin typeface="Century Gothic" panose="020B0502020202020204" pitchFamily="34" charset="0"/>
              </a:rPr>
              <a:t>did</a:t>
            </a:r>
            <a:r>
              <a:rPr lang="en-GB" sz="2400" i="1" dirty="0">
                <a:latin typeface="Century Gothic" panose="020B0502020202020204" pitchFamily="34" charset="0"/>
              </a:rPr>
              <a:t> my homework.</a:t>
            </a:r>
          </a:p>
        </p:txBody>
      </p:sp>
      <p:sp>
        <p:nvSpPr>
          <p:cNvPr id="11" name="TextBox 10">
            <a:extLst>
              <a:ext uri="{FF2B5EF4-FFF2-40B4-BE49-F238E27FC236}">
                <a16:creationId xmlns:a16="http://schemas.microsoft.com/office/drawing/2014/main" id="{96292A3B-E2DA-4F26-94D2-9131BF5B11EB}"/>
              </a:ext>
            </a:extLst>
          </p:cNvPr>
          <p:cNvSpPr txBox="1"/>
          <p:nvPr/>
        </p:nvSpPr>
        <p:spPr>
          <a:xfrm>
            <a:off x="242289" y="4844918"/>
            <a:ext cx="11251211" cy="461665"/>
          </a:xfrm>
          <a:prstGeom prst="rect">
            <a:avLst/>
          </a:prstGeom>
          <a:noFill/>
        </p:spPr>
        <p:txBody>
          <a:bodyPr wrap="square" rtlCol="0">
            <a:spAutoFit/>
          </a:bodyPr>
          <a:lstStyle/>
          <a:p>
            <a:r>
              <a:rPr lang="en-GB" sz="2400" i="1" dirty="0">
                <a:latin typeface="Century Gothic" panose="020B0502020202020204" pitchFamily="34" charset="0"/>
              </a:rPr>
              <a:t>I </a:t>
            </a:r>
            <a:r>
              <a:rPr lang="en-GB" sz="2400" i="1" u="sng" dirty="0">
                <a:latin typeface="Century Gothic" panose="020B0502020202020204" pitchFamily="34" charset="0"/>
              </a:rPr>
              <a:t>have</a:t>
            </a:r>
            <a:r>
              <a:rPr lang="en-GB" sz="2400" i="1" dirty="0">
                <a:latin typeface="Century Gothic" panose="020B0502020202020204" pitchFamily="34" charset="0"/>
              </a:rPr>
              <a:t> </a:t>
            </a:r>
            <a:r>
              <a:rPr lang="en-GB" sz="2400" i="1" u="sng" dirty="0">
                <a:latin typeface="Century Gothic" panose="020B0502020202020204" pitchFamily="34" charset="0"/>
              </a:rPr>
              <a:t>played</a:t>
            </a:r>
            <a:r>
              <a:rPr lang="en-GB" sz="2400" i="1" dirty="0">
                <a:latin typeface="Century Gothic" panose="020B0502020202020204" pitchFamily="34" charset="0"/>
              </a:rPr>
              <a:t> in the orchestra. / I </a:t>
            </a:r>
            <a:r>
              <a:rPr lang="en-GB" sz="2400" i="1" u="sng" dirty="0">
                <a:latin typeface="Century Gothic" panose="020B0502020202020204" pitchFamily="34" charset="0"/>
              </a:rPr>
              <a:t>playe</a:t>
            </a:r>
            <a:r>
              <a:rPr lang="en-GB" sz="2400" i="1" dirty="0">
                <a:latin typeface="Century Gothic" panose="020B0502020202020204" pitchFamily="34" charset="0"/>
              </a:rPr>
              <a:t>d in the orchestra.</a:t>
            </a:r>
          </a:p>
        </p:txBody>
      </p:sp>
      <p:sp>
        <p:nvSpPr>
          <p:cNvPr id="12" name="Rounded Rectangular Callout 2">
            <a:extLst>
              <a:ext uri="{FF2B5EF4-FFF2-40B4-BE49-F238E27FC236}">
                <a16:creationId xmlns:a16="http://schemas.microsoft.com/office/drawing/2014/main" id="{27652F65-3D54-4D97-B043-8731D954151A}"/>
              </a:ext>
            </a:extLst>
          </p:cNvPr>
          <p:cNvSpPr/>
          <p:nvPr/>
        </p:nvSpPr>
        <p:spPr>
          <a:xfrm>
            <a:off x="7011341" y="1916675"/>
            <a:ext cx="3096917" cy="1095476"/>
          </a:xfrm>
          <a:prstGeom prst="wedgeRoundRectCallout">
            <a:avLst>
              <a:gd name="adj1" fmla="val -64376"/>
              <a:gd name="adj2" fmla="val 45983"/>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r>
              <a:rPr lang="en-US" sz="2000" dirty="0">
                <a:solidFill>
                  <a:schemeClr val="tx1"/>
                </a:solidFill>
                <a:latin typeface="Century Gothic" panose="020B0502020202020204" pitchFamily="34" charset="0"/>
              </a:rPr>
              <a:t>The past participle sandwiches the stem with </a:t>
            </a:r>
            <a:r>
              <a:rPr lang="en-US" sz="2000" b="1" dirty="0" err="1">
                <a:solidFill>
                  <a:srgbClr val="FF6600"/>
                </a:solidFill>
                <a:latin typeface="Century Gothic" panose="020B0502020202020204" pitchFamily="34" charset="0"/>
              </a:rPr>
              <a:t>ge</a:t>
            </a:r>
            <a:r>
              <a:rPr lang="en-US" sz="2000" b="1" dirty="0">
                <a:solidFill>
                  <a:schemeClr val="tx1"/>
                </a:solidFill>
                <a:latin typeface="Century Gothic" panose="020B0502020202020204" pitchFamily="34" charset="0"/>
              </a:rPr>
              <a:t>- </a:t>
            </a:r>
            <a:r>
              <a:rPr lang="en-US" sz="2000" dirty="0">
                <a:solidFill>
                  <a:schemeClr val="tx1"/>
                </a:solidFill>
                <a:latin typeface="Century Gothic" panose="020B0502020202020204" pitchFamily="34" charset="0"/>
              </a:rPr>
              <a:t>and </a:t>
            </a:r>
            <a:r>
              <a:rPr lang="en-US" sz="2000" b="1" dirty="0">
                <a:solidFill>
                  <a:schemeClr val="tx1"/>
                </a:solidFill>
                <a:latin typeface="Century Gothic" panose="020B0502020202020204" pitchFamily="34" charset="0"/>
              </a:rPr>
              <a:t>–</a:t>
            </a:r>
            <a:r>
              <a:rPr lang="en-US" sz="2000" b="1" dirty="0">
                <a:solidFill>
                  <a:srgbClr val="FF6600"/>
                </a:solidFill>
                <a:latin typeface="Century Gothic" panose="020B0502020202020204" pitchFamily="34" charset="0"/>
              </a:rPr>
              <a:t>t</a:t>
            </a:r>
            <a:r>
              <a:rPr lang="en-US" sz="2000" b="1" dirty="0">
                <a:solidFill>
                  <a:schemeClr val="tx1"/>
                </a:solidFill>
                <a:latin typeface="Century Gothic" panose="020B0502020202020204" pitchFamily="34" charset="0"/>
              </a:rPr>
              <a:t>.</a:t>
            </a:r>
            <a:endParaRPr lang="en-GB" sz="2000" kern="1400" dirty="0">
              <a:solidFill>
                <a:schemeClr val="tx1"/>
              </a:solidFill>
              <a:latin typeface="Century Gothic" panose="020B0502020202020204" pitchFamily="34" charset="0"/>
              <a:ea typeface="Times New Roman" panose="02020603050405020304" pitchFamily="18" charset="0"/>
            </a:endParaRPr>
          </a:p>
        </p:txBody>
      </p:sp>
      <p:sp>
        <p:nvSpPr>
          <p:cNvPr id="13" name="Rounded Rectangular Callout 5">
            <a:extLst>
              <a:ext uri="{FF2B5EF4-FFF2-40B4-BE49-F238E27FC236}">
                <a16:creationId xmlns:a16="http://schemas.microsoft.com/office/drawing/2014/main" id="{A9164F19-930B-4CF5-81A6-D85A2DC0CDE3}"/>
              </a:ext>
            </a:extLst>
          </p:cNvPr>
          <p:cNvSpPr/>
          <p:nvPr/>
        </p:nvSpPr>
        <p:spPr>
          <a:xfrm>
            <a:off x="5727700" y="3876921"/>
            <a:ext cx="3338286" cy="860402"/>
          </a:xfrm>
          <a:prstGeom prst="wedgeRoundRectCallout">
            <a:avLst>
              <a:gd name="adj1" fmla="val -72725"/>
              <a:gd name="adj2" fmla="val 37238"/>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How is the word order different in German?</a:t>
            </a:r>
          </a:p>
        </p:txBody>
      </p:sp>
    </p:spTree>
    <p:extLst>
      <p:ext uri="{BB962C8B-B14F-4D97-AF65-F5344CB8AC3E}">
        <p14:creationId xmlns:p14="http://schemas.microsoft.com/office/powerpoint/2010/main" val="123784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30FBDD-5E37-4BB7-9551-2F70F97BCFE0}"/>
              </a:ext>
            </a:extLst>
          </p:cNvPr>
          <p:cNvSpPr>
            <a:spLocks noGrp="1"/>
          </p:cNvSpPr>
          <p:nvPr>
            <p:ph type="title"/>
          </p:nvPr>
        </p:nvSpPr>
        <p:spPr>
          <a:xfrm>
            <a:off x="0" y="213557"/>
            <a:ext cx="6515100" cy="647577"/>
          </a:xfrm>
        </p:spPr>
        <p:txBody>
          <a:bodyPr>
            <a:noAutofit/>
          </a:bodyPr>
          <a:lstStyle/>
          <a:p>
            <a:r>
              <a:rPr lang="en-GB" sz="2400" dirty="0"/>
              <a:t>Talking about past actions and events</a:t>
            </a:r>
          </a:p>
        </p:txBody>
      </p:sp>
      <p:sp>
        <p:nvSpPr>
          <p:cNvPr id="6" name="Rounded Rectangle 38">
            <a:extLst>
              <a:ext uri="{FF2B5EF4-FFF2-40B4-BE49-F238E27FC236}">
                <a16:creationId xmlns:a16="http://schemas.microsoft.com/office/drawing/2014/main" id="{5CA09955-288E-4A43-B70F-F123EB49411C}"/>
              </a:ext>
            </a:extLst>
          </p:cNvPr>
          <p:cNvSpPr/>
          <p:nvPr/>
        </p:nvSpPr>
        <p:spPr>
          <a:xfrm>
            <a:off x="10275570" y="161881"/>
            <a:ext cx="1696304"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Grammatik</a:t>
            </a:r>
          </a:p>
        </p:txBody>
      </p:sp>
      <p:sp>
        <p:nvSpPr>
          <p:cNvPr id="14" name="TextBox 13">
            <a:extLst>
              <a:ext uri="{FF2B5EF4-FFF2-40B4-BE49-F238E27FC236}">
                <a16:creationId xmlns:a16="http://schemas.microsoft.com/office/drawing/2014/main" id="{55BA4AC6-9677-4BF3-AB82-2DB78390F733}"/>
              </a:ext>
            </a:extLst>
          </p:cNvPr>
          <p:cNvSpPr txBox="1"/>
          <p:nvPr/>
        </p:nvSpPr>
        <p:spPr>
          <a:xfrm>
            <a:off x="143837" y="1258557"/>
            <a:ext cx="11888835" cy="707886"/>
          </a:xfrm>
          <a:prstGeom prst="rect">
            <a:avLst/>
          </a:prstGeom>
          <a:noFill/>
        </p:spPr>
        <p:txBody>
          <a:bodyPr wrap="square" rtlCol="0">
            <a:spAutoFit/>
          </a:bodyPr>
          <a:lstStyle/>
          <a:p>
            <a:pPr>
              <a:defRPr/>
            </a:pPr>
            <a:r>
              <a:rPr lang="en-GB" sz="2000" dirty="0">
                <a:latin typeface="Century Gothic" panose="020B0502020202020204" pitchFamily="34" charset="0"/>
              </a:rPr>
              <a:t>Past </a:t>
            </a:r>
            <a:r>
              <a:rPr lang="en-GB" sz="2000" dirty="0" err="1">
                <a:latin typeface="Century Gothic" panose="020B0502020202020204" pitchFamily="34" charset="0"/>
              </a:rPr>
              <a:t>pariciples</a:t>
            </a:r>
            <a:r>
              <a:rPr lang="en-GB" sz="2000" dirty="0">
                <a:latin typeface="Century Gothic" panose="020B0502020202020204" pitchFamily="34" charset="0"/>
              </a:rPr>
              <a:t> of </a:t>
            </a:r>
            <a:r>
              <a:rPr lang="en-GB" sz="2000" b="1" dirty="0">
                <a:latin typeface="Century Gothic" panose="020B0502020202020204" pitchFamily="34" charset="0"/>
              </a:rPr>
              <a:t>strong verbs </a:t>
            </a:r>
            <a:r>
              <a:rPr lang="en-GB" sz="2000" dirty="0">
                <a:latin typeface="Century Gothic" panose="020B0502020202020204" pitchFamily="34" charset="0"/>
              </a:rPr>
              <a:t>in German </a:t>
            </a:r>
            <a:r>
              <a:rPr lang="en-US" sz="2000" dirty="0">
                <a:latin typeface="Century Gothic" panose="020B0502020202020204" pitchFamily="34" charset="0"/>
              </a:rPr>
              <a:t>sandwich the stem with </a:t>
            </a:r>
            <a:r>
              <a:rPr lang="en-US" sz="2000" b="1" dirty="0" err="1">
                <a:solidFill>
                  <a:srgbClr val="FF6600"/>
                </a:solidFill>
                <a:latin typeface="Century Gothic" panose="020B0502020202020204" pitchFamily="34" charset="0"/>
              </a:rPr>
              <a:t>ge</a:t>
            </a:r>
            <a:r>
              <a:rPr lang="en-US" sz="2000" b="1" dirty="0">
                <a:latin typeface="Century Gothic" panose="020B0502020202020204" pitchFamily="34" charset="0"/>
              </a:rPr>
              <a:t>- </a:t>
            </a:r>
            <a:r>
              <a:rPr lang="en-US" sz="2000" dirty="0">
                <a:latin typeface="Century Gothic" panose="020B0502020202020204" pitchFamily="34" charset="0"/>
              </a:rPr>
              <a:t>and </a:t>
            </a:r>
            <a:r>
              <a:rPr lang="en-US" sz="2000" b="1" dirty="0">
                <a:latin typeface="Century Gothic" panose="020B0502020202020204" pitchFamily="34" charset="0"/>
              </a:rPr>
              <a:t>–</a:t>
            </a:r>
            <a:r>
              <a:rPr lang="en-US" sz="2000" b="1" dirty="0" err="1">
                <a:solidFill>
                  <a:srgbClr val="FF6600"/>
                </a:solidFill>
                <a:latin typeface="Century Gothic" panose="020B0502020202020204" pitchFamily="34" charset="0"/>
              </a:rPr>
              <a:t>en</a:t>
            </a:r>
            <a:r>
              <a:rPr lang="en-US" sz="2000" dirty="0">
                <a:latin typeface="Century Gothic" panose="020B0502020202020204" pitchFamily="34" charset="0"/>
              </a:rPr>
              <a:t> to make the </a:t>
            </a:r>
            <a:r>
              <a:rPr lang="en-GB" sz="2000" b="1" dirty="0">
                <a:latin typeface="Century Gothic" panose="020B0502020202020204" pitchFamily="34" charset="0"/>
              </a:rPr>
              <a:t>past participle</a:t>
            </a:r>
            <a:r>
              <a:rPr lang="en-GB" sz="2000" dirty="0">
                <a:latin typeface="Century Gothic" panose="020B0502020202020204" pitchFamily="34" charset="0"/>
              </a:rPr>
              <a:t>:</a:t>
            </a:r>
          </a:p>
        </p:txBody>
      </p:sp>
      <p:sp>
        <p:nvSpPr>
          <p:cNvPr id="15" name="TextBox 14">
            <a:extLst>
              <a:ext uri="{FF2B5EF4-FFF2-40B4-BE49-F238E27FC236}">
                <a16:creationId xmlns:a16="http://schemas.microsoft.com/office/drawing/2014/main" id="{78486A93-D9C5-48D1-8A69-35A9A459E72D}"/>
              </a:ext>
            </a:extLst>
          </p:cNvPr>
          <p:cNvSpPr txBox="1"/>
          <p:nvPr/>
        </p:nvSpPr>
        <p:spPr>
          <a:xfrm>
            <a:off x="317492" y="2195163"/>
            <a:ext cx="5463597" cy="415498"/>
          </a:xfrm>
          <a:prstGeom prst="rect">
            <a:avLst/>
          </a:prstGeom>
          <a:noFill/>
        </p:spPr>
        <p:txBody>
          <a:bodyPr wrap="square" rtlCol="0">
            <a:spAutoFit/>
          </a:bodyPr>
          <a:lstStyle/>
          <a:p>
            <a:pPr>
              <a:defRPr/>
            </a:pPr>
            <a:r>
              <a:rPr lang="en-GB" sz="2000" dirty="0">
                <a:latin typeface="Century Gothic" panose="020B0502020202020204" pitchFamily="34" charset="0"/>
              </a:rPr>
              <a:t>Ich </a:t>
            </a:r>
            <a:r>
              <a:rPr lang="en-GB" sz="2000" b="1" dirty="0" err="1">
                <a:latin typeface="Century Gothic" panose="020B0502020202020204" pitchFamily="34" charset="0"/>
              </a:rPr>
              <a:t>habe</a:t>
            </a:r>
            <a:r>
              <a:rPr lang="en-GB" sz="2000" dirty="0">
                <a:latin typeface="Century Gothic" panose="020B0502020202020204" pitchFamily="34" charset="0"/>
              </a:rPr>
              <a:t> </a:t>
            </a:r>
            <a:r>
              <a:rPr lang="en-GB" sz="2000" dirty="0" err="1">
                <a:latin typeface="Century Gothic" panose="020B0502020202020204" pitchFamily="34" charset="0"/>
              </a:rPr>
              <a:t>ein</a:t>
            </a:r>
            <a:r>
              <a:rPr lang="en-GB" sz="2000" dirty="0">
                <a:latin typeface="Century Gothic" panose="020B0502020202020204" pitchFamily="34" charset="0"/>
              </a:rPr>
              <a:t> Buch </a:t>
            </a:r>
            <a:r>
              <a:rPr lang="en-GB" sz="2000" b="1" dirty="0" err="1">
                <a:solidFill>
                  <a:srgbClr val="FF6600"/>
                </a:solidFill>
                <a:latin typeface="Century Gothic" panose="020B0502020202020204" pitchFamily="34" charset="0"/>
              </a:rPr>
              <a:t>ge</a:t>
            </a:r>
            <a:r>
              <a:rPr lang="en-GB" sz="2000" b="1" dirty="0" err="1">
                <a:latin typeface="Century Gothic" panose="020B0502020202020204" pitchFamily="34" charset="0"/>
              </a:rPr>
              <a:t>les</a:t>
            </a:r>
            <a:r>
              <a:rPr lang="en-GB" sz="2000" b="1" dirty="0" err="1">
                <a:solidFill>
                  <a:srgbClr val="FF6600"/>
                </a:solidFill>
                <a:latin typeface="Century Gothic" panose="020B0502020202020204" pitchFamily="34" charset="0"/>
              </a:rPr>
              <a:t>en</a:t>
            </a:r>
            <a:r>
              <a:rPr lang="en-GB" sz="2000" dirty="0">
                <a:latin typeface="Century Gothic" panose="020B0502020202020204" pitchFamily="34" charset="0"/>
              </a:rPr>
              <a:t>.</a:t>
            </a:r>
            <a:endParaRPr lang="en-GB" sz="2100" b="1" dirty="0">
              <a:latin typeface="Century Gothic" panose="020B0502020202020204" pitchFamily="34" charset="0"/>
            </a:endParaRPr>
          </a:p>
        </p:txBody>
      </p:sp>
      <p:sp>
        <p:nvSpPr>
          <p:cNvPr id="16" name="TextBox 15">
            <a:extLst>
              <a:ext uri="{FF2B5EF4-FFF2-40B4-BE49-F238E27FC236}">
                <a16:creationId xmlns:a16="http://schemas.microsoft.com/office/drawing/2014/main" id="{905A6A1F-E05F-4B84-A11D-6D6B1942A1D3}"/>
              </a:ext>
            </a:extLst>
          </p:cNvPr>
          <p:cNvSpPr txBox="1"/>
          <p:nvPr/>
        </p:nvSpPr>
        <p:spPr>
          <a:xfrm>
            <a:off x="311498" y="3878292"/>
            <a:ext cx="6027914" cy="400110"/>
          </a:xfrm>
          <a:prstGeom prst="rect">
            <a:avLst/>
          </a:prstGeom>
          <a:noFill/>
        </p:spPr>
        <p:txBody>
          <a:bodyPr wrap="square" rtlCol="0">
            <a:spAutoFit/>
          </a:bodyPr>
          <a:lstStyle/>
          <a:p>
            <a:pPr>
              <a:defRPr/>
            </a:pPr>
            <a:r>
              <a:rPr lang="en-GB" sz="2000" dirty="0">
                <a:latin typeface="Century Gothic" panose="020B0502020202020204" pitchFamily="34" charset="0"/>
              </a:rPr>
              <a:t>Ich </a:t>
            </a:r>
            <a:r>
              <a:rPr lang="en-GB" sz="2000" b="1" dirty="0" err="1">
                <a:latin typeface="Century Gothic" panose="020B0502020202020204" pitchFamily="34" charset="0"/>
              </a:rPr>
              <a:t>habe</a:t>
            </a:r>
            <a:r>
              <a:rPr lang="en-GB" sz="2000" dirty="0">
                <a:latin typeface="Century Gothic" panose="020B0502020202020204" pitchFamily="34" charset="0"/>
              </a:rPr>
              <a:t> </a:t>
            </a:r>
            <a:r>
              <a:rPr lang="en-GB" sz="2000" dirty="0" err="1">
                <a:latin typeface="Century Gothic" panose="020B0502020202020204" pitchFamily="34" charset="0"/>
              </a:rPr>
              <a:t>einen</a:t>
            </a:r>
            <a:r>
              <a:rPr lang="en-GB" sz="2000" dirty="0">
                <a:latin typeface="Century Gothic" panose="020B0502020202020204" pitchFamily="34" charset="0"/>
              </a:rPr>
              <a:t> Keks </a:t>
            </a:r>
            <a:r>
              <a:rPr lang="en-GB" sz="2000" b="1" dirty="0" err="1">
                <a:solidFill>
                  <a:srgbClr val="FF6600"/>
                </a:solidFill>
                <a:latin typeface="Century Gothic" panose="020B0502020202020204" pitchFamily="34" charset="0"/>
              </a:rPr>
              <a:t>ge</a:t>
            </a:r>
            <a:r>
              <a:rPr lang="en-GB" sz="2000" b="1" dirty="0" err="1">
                <a:latin typeface="Century Gothic" panose="020B0502020202020204" pitchFamily="34" charset="0"/>
              </a:rPr>
              <a:t>gess</a:t>
            </a:r>
            <a:r>
              <a:rPr lang="en-GB" sz="2000" b="1" dirty="0" err="1">
                <a:solidFill>
                  <a:srgbClr val="FF6600"/>
                </a:solidFill>
                <a:latin typeface="Century Gothic" panose="020B0502020202020204" pitchFamily="34" charset="0"/>
              </a:rPr>
              <a:t>en</a:t>
            </a:r>
            <a:r>
              <a:rPr lang="en-GB" sz="2000" dirty="0">
                <a:latin typeface="Century Gothic" panose="020B0502020202020204" pitchFamily="34" charset="0"/>
              </a:rPr>
              <a:t>.</a:t>
            </a:r>
            <a:endParaRPr lang="en-GB" sz="2100" b="1" dirty="0">
              <a:latin typeface="Century Gothic" panose="020B0502020202020204" pitchFamily="34" charset="0"/>
            </a:endParaRPr>
          </a:p>
        </p:txBody>
      </p:sp>
      <p:sp>
        <p:nvSpPr>
          <p:cNvPr id="17" name="TextBox 16">
            <a:extLst>
              <a:ext uri="{FF2B5EF4-FFF2-40B4-BE49-F238E27FC236}">
                <a16:creationId xmlns:a16="http://schemas.microsoft.com/office/drawing/2014/main" id="{8CC6F90B-2E70-453A-B5CB-D6C4C564ECB5}"/>
              </a:ext>
            </a:extLst>
          </p:cNvPr>
          <p:cNvSpPr txBox="1"/>
          <p:nvPr/>
        </p:nvSpPr>
        <p:spPr>
          <a:xfrm>
            <a:off x="329478" y="4635526"/>
            <a:ext cx="5451611" cy="415498"/>
          </a:xfrm>
          <a:prstGeom prst="rect">
            <a:avLst/>
          </a:prstGeom>
          <a:noFill/>
        </p:spPr>
        <p:txBody>
          <a:bodyPr wrap="square" rtlCol="0">
            <a:spAutoFit/>
          </a:bodyPr>
          <a:lstStyle/>
          <a:p>
            <a:pPr>
              <a:defRPr/>
            </a:pPr>
            <a:r>
              <a:rPr lang="en-GB" sz="2000" dirty="0">
                <a:latin typeface="Century Gothic" panose="020B0502020202020204" pitchFamily="34" charset="0"/>
              </a:rPr>
              <a:t>Ich </a:t>
            </a:r>
            <a:r>
              <a:rPr lang="en-GB" sz="2000" b="1" dirty="0" err="1">
                <a:latin typeface="Century Gothic" panose="020B0502020202020204" pitchFamily="34" charset="0"/>
              </a:rPr>
              <a:t>habe</a:t>
            </a:r>
            <a:r>
              <a:rPr lang="en-GB" sz="2000" dirty="0">
                <a:latin typeface="Century Gothic" panose="020B0502020202020204" pitchFamily="34" charset="0"/>
              </a:rPr>
              <a:t> Wasser </a:t>
            </a:r>
            <a:r>
              <a:rPr lang="en-GB" sz="2000" b="1" dirty="0" err="1">
                <a:solidFill>
                  <a:srgbClr val="FF6600"/>
                </a:solidFill>
                <a:latin typeface="Century Gothic" panose="020B0502020202020204" pitchFamily="34" charset="0"/>
              </a:rPr>
              <a:t>ge</a:t>
            </a:r>
            <a:r>
              <a:rPr lang="en-GB" sz="2000" b="1" dirty="0" err="1">
                <a:latin typeface="Century Gothic" panose="020B0502020202020204" pitchFamily="34" charset="0"/>
              </a:rPr>
              <a:t>trunk</a:t>
            </a:r>
            <a:r>
              <a:rPr lang="en-GB" sz="2000" b="1" dirty="0" err="1">
                <a:solidFill>
                  <a:srgbClr val="FF6600"/>
                </a:solidFill>
                <a:latin typeface="Century Gothic" panose="020B0502020202020204" pitchFamily="34" charset="0"/>
              </a:rPr>
              <a:t>en</a:t>
            </a:r>
            <a:r>
              <a:rPr lang="en-GB" sz="2000" dirty="0">
                <a:latin typeface="Century Gothic" panose="020B0502020202020204" pitchFamily="34" charset="0"/>
              </a:rPr>
              <a:t>.</a:t>
            </a:r>
            <a:r>
              <a:rPr lang="en-GB" sz="2100" dirty="0">
                <a:latin typeface="Century Gothic" panose="020B0502020202020204" pitchFamily="34" charset="0"/>
              </a:rPr>
              <a:t> </a:t>
            </a:r>
            <a:endParaRPr lang="en-GB" sz="2100" b="1" dirty="0">
              <a:latin typeface="Century Gothic" panose="020B0502020202020204" pitchFamily="34" charset="0"/>
            </a:endParaRPr>
          </a:p>
        </p:txBody>
      </p:sp>
      <p:sp>
        <p:nvSpPr>
          <p:cNvPr id="18" name="TextBox 17">
            <a:extLst>
              <a:ext uri="{FF2B5EF4-FFF2-40B4-BE49-F238E27FC236}">
                <a16:creationId xmlns:a16="http://schemas.microsoft.com/office/drawing/2014/main" id="{436990C6-FE57-49B9-AF82-568AF62C77A6}"/>
              </a:ext>
            </a:extLst>
          </p:cNvPr>
          <p:cNvSpPr txBox="1"/>
          <p:nvPr/>
        </p:nvSpPr>
        <p:spPr>
          <a:xfrm>
            <a:off x="4384775" y="3843522"/>
            <a:ext cx="5651102" cy="400110"/>
          </a:xfrm>
          <a:prstGeom prst="rect">
            <a:avLst/>
          </a:prstGeom>
          <a:noFill/>
        </p:spPr>
        <p:txBody>
          <a:bodyPr wrap="square" rtlCol="0">
            <a:spAutoFit/>
          </a:bodyPr>
          <a:lstStyle/>
          <a:p>
            <a:r>
              <a:rPr lang="en-GB" sz="2000" i="1" dirty="0">
                <a:latin typeface="Century Gothic" panose="020B0502020202020204" pitchFamily="34" charset="0"/>
              </a:rPr>
              <a:t>I </a:t>
            </a:r>
            <a:r>
              <a:rPr lang="en-GB" sz="2000" i="1" u="sng" dirty="0">
                <a:latin typeface="Century Gothic" panose="020B0502020202020204" pitchFamily="34" charset="0"/>
              </a:rPr>
              <a:t>have</a:t>
            </a:r>
            <a:r>
              <a:rPr lang="en-GB" sz="2000" i="1" dirty="0">
                <a:latin typeface="Century Gothic" panose="020B0502020202020204" pitchFamily="34" charset="0"/>
              </a:rPr>
              <a:t> </a:t>
            </a:r>
            <a:r>
              <a:rPr lang="en-GB" sz="2000" i="1" u="sng" dirty="0">
                <a:latin typeface="Century Gothic" panose="020B0502020202020204" pitchFamily="34" charset="0"/>
              </a:rPr>
              <a:t>eaten</a:t>
            </a:r>
            <a:r>
              <a:rPr lang="en-GB" sz="2000" i="1" dirty="0">
                <a:latin typeface="Century Gothic" panose="020B0502020202020204" pitchFamily="34" charset="0"/>
              </a:rPr>
              <a:t> a biscuit.</a:t>
            </a:r>
          </a:p>
        </p:txBody>
      </p:sp>
      <p:sp>
        <p:nvSpPr>
          <p:cNvPr id="19" name="TextBox 18">
            <a:extLst>
              <a:ext uri="{FF2B5EF4-FFF2-40B4-BE49-F238E27FC236}">
                <a16:creationId xmlns:a16="http://schemas.microsoft.com/office/drawing/2014/main" id="{C31C6510-D06E-44DC-B01B-E626C13873DC}"/>
              </a:ext>
            </a:extLst>
          </p:cNvPr>
          <p:cNvSpPr txBox="1"/>
          <p:nvPr/>
        </p:nvSpPr>
        <p:spPr>
          <a:xfrm>
            <a:off x="4299926" y="2146523"/>
            <a:ext cx="3096917" cy="400110"/>
          </a:xfrm>
          <a:prstGeom prst="rect">
            <a:avLst/>
          </a:prstGeom>
          <a:noFill/>
        </p:spPr>
        <p:txBody>
          <a:bodyPr wrap="square" rtlCol="0">
            <a:spAutoFit/>
          </a:bodyPr>
          <a:lstStyle/>
          <a:p>
            <a:r>
              <a:rPr lang="en-GB" sz="2000" i="1" dirty="0">
                <a:latin typeface="Century Gothic" panose="020B0502020202020204" pitchFamily="34" charset="0"/>
              </a:rPr>
              <a:t>I </a:t>
            </a:r>
            <a:r>
              <a:rPr lang="en-GB" sz="2000" i="1" u="sng" dirty="0">
                <a:latin typeface="Century Gothic" panose="020B0502020202020204" pitchFamily="34" charset="0"/>
              </a:rPr>
              <a:t>have</a:t>
            </a:r>
            <a:r>
              <a:rPr lang="en-GB" sz="2000" i="1" dirty="0">
                <a:latin typeface="Century Gothic" panose="020B0502020202020204" pitchFamily="34" charset="0"/>
              </a:rPr>
              <a:t> </a:t>
            </a:r>
            <a:r>
              <a:rPr lang="en-GB" sz="2000" i="1" u="sng" dirty="0">
                <a:latin typeface="Century Gothic" panose="020B0502020202020204" pitchFamily="34" charset="0"/>
              </a:rPr>
              <a:t>read</a:t>
            </a:r>
            <a:r>
              <a:rPr lang="en-GB" sz="2000" i="1" dirty="0">
                <a:latin typeface="Century Gothic" panose="020B0502020202020204" pitchFamily="34" charset="0"/>
              </a:rPr>
              <a:t> a book.</a:t>
            </a:r>
          </a:p>
        </p:txBody>
      </p:sp>
      <p:sp>
        <p:nvSpPr>
          <p:cNvPr id="20" name="TextBox 19">
            <a:extLst>
              <a:ext uri="{FF2B5EF4-FFF2-40B4-BE49-F238E27FC236}">
                <a16:creationId xmlns:a16="http://schemas.microsoft.com/office/drawing/2014/main" id="{30736EA2-2A33-42A2-A0E3-8076C315B3E2}"/>
              </a:ext>
            </a:extLst>
          </p:cNvPr>
          <p:cNvSpPr txBox="1"/>
          <p:nvPr/>
        </p:nvSpPr>
        <p:spPr>
          <a:xfrm>
            <a:off x="4384775" y="4689164"/>
            <a:ext cx="5575253" cy="400110"/>
          </a:xfrm>
          <a:prstGeom prst="rect">
            <a:avLst/>
          </a:prstGeom>
          <a:noFill/>
        </p:spPr>
        <p:txBody>
          <a:bodyPr wrap="square" rtlCol="0">
            <a:spAutoFit/>
          </a:bodyPr>
          <a:lstStyle/>
          <a:p>
            <a:r>
              <a:rPr lang="en-GB" sz="2000" i="1" dirty="0">
                <a:latin typeface="Century Gothic" panose="020B0502020202020204" pitchFamily="34" charset="0"/>
              </a:rPr>
              <a:t>I </a:t>
            </a:r>
            <a:r>
              <a:rPr lang="en-GB" sz="2000" i="1" u="sng" dirty="0">
                <a:latin typeface="Century Gothic" panose="020B0502020202020204" pitchFamily="34" charset="0"/>
              </a:rPr>
              <a:t>have</a:t>
            </a:r>
            <a:r>
              <a:rPr lang="en-GB" sz="2000" i="1" dirty="0">
                <a:latin typeface="Century Gothic" panose="020B0502020202020204" pitchFamily="34" charset="0"/>
              </a:rPr>
              <a:t> </a:t>
            </a:r>
            <a:r>
              <a:rPr lang="en-GB" sz="2000" i="1" u="sng" dirty="0">
                <a:latin typeface="Century Gothic" panose="020B0502020202020204" pitchFamily="34" charset="0"/>
              </a:rPr>
              <a:t>drunk</a:t>
            </a:r>
            <a:r>
              <a:rPr lang="en-GB" sz="2000" i="1" dirty="0">
                <a:latin typeface="Century Gothic" panose="020B0502020202020204" pitchFamily="34" charset="0"/>
              </a:rPr>
              <a:t> water.</a:t>
            </a:r>
          </a:p>
        </p:txBody>
      </p:sp>
      <p:sp>
        <p:nvSpPr>
          <p:cNvPr id="21" name="TextBox 20">
            <a:extLst>
              <a:ext uri="{FF2B5EF4-FFF2-40B4-BE49-F238E27FC236}">
                <a16:creationId xmlns:a16="http://schemas.microsoft.com/office/drawing/2014/main" id="{2B979608-3C1E-43AF-9B21-8A2FD6B68C07}"/>
              </a:ext>
            </a:extLst>
          </p:cNvPr>
          <p:cNvSpPr txBox="1"/>
          <p:nvPr/>
        </p:nvSpPr>
        <p:spPr>
          <a:xfrm>
            <a:off x="317492" y="5434702"/>
            <a:ext cx="4583972" cy="415498"/>
          </a:xfrm>
          <a:prstGeom prst="rect">
            <a:avLst/>
          </a:prstGeom>
          <a:noFill/>
        </p:spPr>
        <p:txBody>
          <a:bodyPr wrap="square" rtlCol="0">
            <a:spAutoFit/>
          </a:bodyPr>
          <a:lstStyle/>
          <a:p>
            <a:pPr>
              <a:defRPr/>
            </a:pPr>
            <a:r>
              <a:rPr lang="en-GB" sz="2000" dirty="0">
                <a:latin typeface="Century Gothic" panose="020B0502020202020204" pitchFamily="34" charset="0"/>
              </a:rPr>
              <a:t>Ich </a:t>
            </a:r>
            <a:r>
              <a:rPr lang="en-GB" sz="2000" b="1" dirty="0" err="1">
                <a:latin typeface="Century Gothic" panose="020B0502020202020204" pitchFamily="34" charset="0"/>
              </a:rPr>
              <a:t>habe</a:t>
            </a:r>
            <a:r>
              <a:rPr lang="en-GB" sz="2000" dirty="0">
                <a:latin typeface="Century Gothic" panose="020B0502020202020204" pitchFamily="34" charset="0"/>
              </a:rPr>
              <a:t> </a:t>
            </a:r>
            <a:r>
              <a:rPr lang="en-GB" sz="2000" dirty="0" err="1">
                <a:latin typeface="Century Gothic" panose="020B0502020202020204" pitchFamily="34" charset="0"/>
              </a:rPr>
              <a:t>meine</a:t>
            </a:r>
            <a:r>
              <a:rPr lang="en-GB" sz="2000" dirty="0">
                <a:latin typeface="Century Gothic" panose="020B0502020202020204" pitchFamily="34" charset="0"/>
              </a:rPr>
              <a:t> Freunde </a:t>
            </a:r>
            <a:r>
              <a:rPr lang="en-GB" sz="2000" b="1" dirty="0" err="1">
                <a:solidFill>
                  <a:srgbClr val="FF6600"/>
                </a:solidFill>
                <a:latin typeface="Century Gothic" panose="020B0502020202020204" pitchFamily="34" charset="0"/>
              </a:rPr>
              <a:t>ge</a:t>
            </a:r>
            <a:r>
              <a:rPr lang="en-GB" sz="2000" b="1" dirty="0" err="1">
                <a:latin typeface="Century Gothic" panose="020B0502020202020204" pitchFamily="34" charset="0"/>
              </a:rPr>
              <a:t>troff</a:t>
            </a:r>
            <a:r>
              <a:rPr lang="en-GB" sz="2000" b="1" dirty="0" err="1">
                <a:solidFill>
                  <a:srgbClr val="FF6600"/>
                </a:solidFill>
                <a:latin typeface="Century Gothic" panose="020B0502020202020204" pitchFamily="34" charset="0"/>
              </a:rPr>
              <a:t>en</a:t>
            </a:r>
            <a:r>
              <a:rPr lang="en-GB" sz="2000" dirty="0">
                <a:latin typeface="Century Gothic" panose="020B0502020202020204" pitchFamily="34" charset="0"/>
              </a:rPr>
              <a:t>.</a:t>
            </a:r>
            <a:r>
              <a:rPr lang="en-GB" sz="2100" dirty="0">
                <a:latin typeface="Century Gothic" panose="020B0502020202020204" pitchFamily="34" charset="0"/>
              </a:rPr>
              <a:t> </a:t>
            </a:r>
            <a:endParaRPr lang="en-GB" sz="2100" b="1" dirty="0">
              <a:latin typeface="Century Gothic" panose="020B0502020202020204" pitchFamily="34" charset="0"/>
            </a:endParaRPr>
          </a:p>
        </p:txBody>
      </p:sp>
      <p:sp>
        <p:nvSpPr>
          <p:cNvPr id="22" name="TextBox 21">
            <a:extLst>
              <a:ext uri="{FF2B5EF4-FFF2-40B4-BE49-F238E27FC236}">
                <a16:creationId xmlns:a16="http://schemas.microsoft.com/office/drawing/2014/main" id="{F3C3C58B-16C1-4419-80C9-B4546E83CE20}"/>
              </a:ext>
            </a:extLst>
          </p:cNvPr>
          <p:cNvSpPr txBox="1"/>
          <p:nvPr/>
        </p:nvSpPr>
        <p:spPr>
          <a:xfrm>
            <a:off x="4746383" y="5470927"/>
            <a:ext cx="5575253" cy="400110"/>
          </a:xfrm>
          <a:prstGeom prst="rect">
            <a:avLst/>
          </a:prstGeom>
          <a:noFill/>
        </p:spPr>
        <p:txBody>
          <a:bodyPr wrap="square" rtlCol="0">
            <a:spAutoFit/>
          </a:bodyPr>
          <a:lstStyle/>
          <a:p>
            <a:r>
              <a:rPr lang="en-GB" sz="2000" i="1" dirty="0">
                <a:latin typeface="Century Gothic" panose="020B0502020202020204" pitchFamily="34" charset="0"/>
              </a:rPr>
              <a:t>I </a:t>
            </a:r>
            <a:r>
              <a:rPr lang="en-GB" sz="2000" i="1" u="sng" dirty="0">
                <a:latin typeface="Century Gothic" panose="020B0502020202020204" pitchFamily="34" charset="0"/>
              </a:rPr>
              <a:t>have</a:t>
            </a:r>
            <a:r>
              <a:rPr lang="en-GB" sz="2000" i="1" dirty="0">
                <a:latin typeface="Century Gothic" panose="020B0502020202020204" pitchFamily="34" charset="0"/>
              </a:rPr>
              <a:t> </a:t>
            </a:r>
            <a:r>
              <a:rPr lang="en-GB" sz="2000" i="1" u="sng" dirty="0">
                <a:latin typeface="Century Gothic" panose="020B0502020202020204" pitchFamily="34" charset="0"/>
              </a:rPr>
              <a:t>met</a:t>
            </a:r>
            <a:r>
              <a:rPr lang="en-GB" sz="2000" i="1" dirty="0">
                <a:latin typeface="Century Gothic" panose="020B0502020202020204" pitchFamily="34" charset="0"/>
              </a:rPr>
              <a:t> my friends.</a:t>
            </a:r>
          </a:p>
        </p:txBody>
      </p:sp>
      <p:sp>
        <p:nvSpPr>
          <p:cNvPr id="23" name="TextBox 22">
            <a:extLst>
              <a:ext uri="{FF2B5EF4-FFF2-40B4-BE49-F238E27FC236}">
                <a16:creationId xmlns:a16="http://schemas.microsoft.com/office/drawing/2014/main" id="{0D0FA9CF-9BA9-4164-A9C3-B8660D8658C4}"/>
              </a:ext>
            </a:extLst>
          </p:cNvPr>
          <p:cNvSpPr txBox="1"/>
          <p:nvPr/>
        </p:nvSpPr>
        <p:spPr>
          <a:xfrm>
            <a:off x="323485" y="3023435"/>
            <a:ext cx="5463597" cy="415498"/>
          </a:xfrm>
          <a:prstGeom prst="rect">
            <a:avLst/>
          </a:prstGeom>
          <a:noFill/>
        </p:spPr>
        <p:txBody>
          <a:bodyPr wrap="square" rtlCol="0">
            <a:spAutoFit/>
          </a:bodyPr>
          <a:lstStyle/>
          <a:p>
            <a:pPr>
              <a:defRPr/>
            </a:pPr>
            <a:r>
              <a:rPr lang="en-GB" sz="2000" dirty="0">
                <a:latin typeface="Century Gothic" panose="020B0502020202020204" pitchFamily="34" charset="0"/>
              </a:rPr>
              <a:t>Ich </a:t>
            </a:r>
            <a:r>
              <a:rPr lang="en-GB" sz="2000" b="1" dirty="0" err="1">
                <a:latin typeface="Century Gothic" panose="020B0502020202020204" pitchFamily="34" charset="0"/>
              </a:rPr>
              <a:t>habe</a:t>
            </a:r>
            <a:r>
              <a:rPr lang="en-GB" sz="2000" dirty="0">
                <a:latin typeface="Century Gothic" panose="020B0502020202020204" pitchFamily="34" charset="0"/>
              </a:rPr>
              <a:t> </a:t>
            </a:r>
            <a:r>
              <a:rPr lang="en-GB" sz="2000" dirty="0" err="1">
                <a:latin typeface="Century Gothic" panose="020B0502020202020204" pitchFamily="34" charset="0"/>
              </a:rPr>
              <a:t>einen</a:t>
            </a:r>
            <a:r>
              <a:rPr lang="en-GB" sz="2000" dirty="0">
                <a:latin typeface="Century Gothic" panose="020B0502020202020204" pitchFamily="34" charset="0"/>
              </a:rPr>
              <a:t> Film </a:t>
            </a:r>
            <a:r>
              <a:rPr lang="en-GB" sz="2000" b="1" dirty="0" err="1">
                <a:solidFill>
                  <a:srgbClr val="FF6600"/>
                </a:solidFill>
                <a:latin typeface="Century Gothic" panose="020B0502020202020204" pitchFamily="34" charset="0"/>
              </a:rPr>
              <a:t>ge</a:t>
            </a:r>
            <a:r>
              <a:rPr lang="en-GB" sz="2000" b="1" dirty="0" err="1">
                <a:latin typeface="Century Gothic" panose="020B0502020202020204" pitchFamily="34" charset="0"/>
              </a:rPr>
              <a:t>seh</a:t>
            </a:r>
            <a:r>
              <a:rPr lang="en-GB" sz="2000" b="1" dirty="0" err="1">
                <a:solidFill>
                  <a:srgbClr val="FF6600"/>
                </a:solidFill>
                <a:latin typeface="Century Gothic" panose="020B0502020202020204" pitchFamily="34" charset="0"/>
              </a:rPr>
              <a:t>en</a:t>
            </a:r>
            <a:r>
              <a:rPr lang="en-GB" sz="2000" dirty="0">
                <a:latin typeface="Century Gothic" panose="020B0502020202020204" pitchFamily="34" charset="0"/>
              </a:rPr>
              <a:t>.</a:t>
            </a:r>
            <a:endParaRPr lang="en-GB" sz="2100" b="1" dirty="0">
              <a:latin typeface="Century Gothic" panose="020B0502020202020204" pitchFamily="34" charset="0"/>
            </a:endParaRPr>
          </a:p>
        </p:txBody>
      </p:sp>
      <p:sp>
        <p:nvSpPr>
          <p:cNvPr id="24" name="TextBox 23">
            <a:extLst>
              <a:ext uri="{FF2B5EF4-FFF2-40B4-BE49-F238E27FC236}">
                <a16:creationId xmlns:a16="http://schemas.microsoft.com/office/drawing/2014/main" id="{22A8BA92-A333-4CE4-AFA7-5DD7E4A560C7}"/>
              </a:ext>
            </a:extLst>
          </p:cNvPr>
          <p:cNvSpPr txBox="1"/>
          <p:nvPr/>
        </p:nvSpPr>
        <p:spPr>
          <a:xfrm>
            <a:off x="4289749" y="2990183"/>
            <a:ext cx="5575253" cy="400110"/>
          </a:xfrm>
          <a:prstGeom prst="rect">
            <a:avLst/>
          </a:prstGeom>
          <a:noFill/>
        </p:spPr>
        <p:txBody>
          <a:bodyPr wrap="square" rtlCol="0">
            <a:spAutoFit/>
          </a:bodyPr>
          <a:lstStyle/>
          <a:p>
            <a:r>
              <a:rPr lang="en-GB" sz="2000" i="1" dirty="0">
                <a:latin typeface="Century Gothic" panose="020B0502020202020204" pitchFamily="34" charset="0"/>
              </a:rPr>
              <a:t>I </a:t>
            </a:r>
            <a:r>
              <a:rPr lang="en-GB" sz="2000" i="1" u="sng" dirty="0">
                <a:latin typeface="Century Gothic" panose="020B0502020202020204" pitchFamily="34" charset="0"/>
              </a:rPr>
              <a:t>have</a:t>
            </a:r>
            <a:r>
              <a:rPr lang="en-GB" sz="2000" i="1" dirty="0">
                <a:latin typeface="Century Gothic" panose="020B0502020202020204" pitchFamily="34" charset="0"/>
              </a:rPr>
              <a:t> </a:t>
            </a:r>
            <a:r>
              <a:rPr lang="en-GB" sz="2000" i="1" u="sng" dirty="0">
                <a:latin typeface="Century Gothic" panose="020B0502020202020204" pitchFamily="34" charset="0"/>
              </a:rPr>
              <a:t>seen</a:t>
            </a:r>
            <a:r>
              <a:rPr lang="en-GB" sz="2000" i="1" dirty="0">
                <a:latin typeface="Century Gothic" panose="020B0502020202020204" pitchFamily="34" charset="0"/>
              </a:rPr>
              <a:t> a film.</a:t>
            </a:r>
          </a:p>
        </p:txBody>
      </p:sp>
      <p:sp>
        <p:nvSpPr>
          <p:cNvPr id="25" name="TextBox 24">
            <a:extLst>
              <a:ext uri="{FF2B5EF4-FFF2-40B4-BE49-F238E27FC236}">
                <a16:creationId xmlns:a16="http://schemas.microsoft.com/office/drawing/2014/main" id="{AB7A751D-801D-4420-9567-160AAE2C797C}"/>
              </a:ext>
            </a:extLst>
          </p:cNvPr>
          <p:cNvSpPr txBox="1"/>
          <p:nvPr/>
        </p:nvSpPr>
        <p:spPr>
          <a:xfrm>
            <a:off x="6907716" y="2145910"/>
            <a:ext cx="3096917" cy="400110"/>
          </a:xfrm>
          <a:prstGeom prst="rect">
            <a:avLst/>
          </a:prstGeom>
          <a:noFill/>
        </p:spPr>
        <p:txBody>
          <a:bodyPr wrap="square" rtlCol="0">
            <a:spAutoFit/>
          </a:bodyPr>
          <a:lstStyle/>
          <a:p>
            <a:r>
              <a:rPr lang="en-GB" sz="2000" i="1" dirty="0">
                <a:latin typeface="Century Gothic" panose="020B0502020202020204" pitchFamily="34" charset="0"/>
              </a:rPr>
              <a:t>I </a:t>
            </a:r>
            <a:r>
              <a:rPr lang="en-GB" sz="2000" i="1" u="sng" dirty="0">
                <a:latin typeface="Century Gothic" panose="020B0502020202020204" pitchFamily="34" charset="0"/>
              </a:rPr>
              <a:t>read</a:t>
            </a:r>
            <a:r>
              <a:rPr lang="en-GB" sz="2000" i="1" dirty="0">
                <a:latin typeface="Century Gothic" panose="020B0502020202020204" pitchFamily="34" charset="0"/>
              </a:rPr>
              <a:t> a book.</a:t>
            </a:r>
          </a:p>
        </p:txBody>
      </p:sp>
      <p:sp>
        <p:nvSpPr>
          <p:cNvPr id="26" name="TextBox 25">
            <a:extLst>
              <a:ext uri="{FF2B5EF4-FFF2-40B4-BE49-F238E27FC236}">
                <a16:creationId xmlns:a16="http://schemas.microsoft.com/office/drawing/2014/main" id="{873F5161-FB39-44F9-B1D5-830D86D74B2D}"/>
              </a:ext>
            </a:extLst>
          </p:cNvPr>
          <p:cNvSpPr txBox="1"/>
          <p:nvPr/>
        </p:nvSpPr>
        <p:spPr>
          <a:xfrm>
            <a:off x="6714371" y="2986008"/>
            <a:ext cx="5575253" cy="400110"/>
          </a:xfrm>
          <a:prstGeom prst="rect">
            <a:avLst/>
          </a:prstGeom>
          <a:noFill/>
        </p:spPr>
        <p:txBody>
          <a:bodyPr wrap="square" rtlCol="0">
            <a:spAutoFit/>
          </a:bodyPr>
          <a:lstStyle/>
          <a:p>
            <a:r>
              <a:rPr lang="en-GB" sz="2000" i="1" dirty="0">
                <a:latin typeface="Century Gothic" panose="020B0502020202020204" pitchFamily="34" charset="0"/>
              </a:rPr>
              <a:t>I </a:t>
            </a:r>
            <a:r>
              <a:rPr lang="en-GB" sz="2000" i="1" u="sng" dirty="0">
                <a:latin typeface="Century Gothic" panose="020B0502020202020204" pitchFamily="34" charset="0"/>
              </a:rPr>
              <a:t>saw</a:t>
            </a:r>
            <a:r>
              <a:rPr lang="en-GB" sz="2000" i="1" dirty="0">
                <a:latin typeface="Century Gothic" panose="020B0502020202020204" pitchFamily="34" charset="0"/>
              </a:rPr>
              <a:t> a film.</a:t>
            </a:r>
          </a:p>
        </p:txBody>
      </p:sp>
      <p:sp>
        <p:nvSpPr>
          <p:cNvPr id="27" name="TextBox 26">
            <a:extLst>
              <a:ext uri="{FF2B5EF4-FFF2-40B4-BE49-F238E27FC236}">
                <a16:creationId xmlns:a16="http://schemas.microsoft.com/office/drawing/2014/main" id="{7829ED05-CB5E-456F-8CD8-B2BC38E5A2BD}"/>
              </a:ext>
            </a:extLst>
          </p:cNvPr>
          <p:cNvSpPr txBox="1"/>
          <p:nvPr/>
        </p:nvSpPr>
        <p:spPr>
          <a:xfrm>
            <a:off x="7290537" y="3840338"/>
            <a:ext cx="5651102" cy="400110"/>
          </a:xfrm>
          <a:prstGeom prst="rect">
            <a:avLst/>
          </a:prstGeom>
          <a:noFill/>
        </p:spPr>
        <p:txBody>
          <a:bodyPr wrap="square" rtlCol="0">
            <a:spAutoFit/>
          </a:bodyPr>
          <a:lstStyle/>
          <a:p>
            <a:r>
              <a:rPr lang="en-GB" sz="2000" i="1" dirty="0">
                <a:latin typeface="Century Gothic" panose="020B0502020202020204" pitchFamily="34" charset="0"/>
              </a:rPr>
              <a:t>I </a:t>
            </a:r>
            <a:r>
              <a:rPr lang="en-GB" sz="2000" i="1" u="sng" dirty="0">
                <a:latin typeface="Century Gothic" panose="020B0502020202020204" pitchFamily="34" charset="0"/>
              </a:rPr>
              <a:t>ate</a:t>
            </a:r>
            <a:r>
              <a:rPr lang="en-GB" sz="2000" i="1" dirty="0">
                <a:latin typeface="Century Gothic" panose="020B0502020202020204" pitchFamily="34" charset="0"/>
              </a:rPr>
              <a:t> a biscuit.</a:t>
            </a:r>
          </a:p>
        </p:txBody>
      </p:sp>
      <p:sp>
        <p:nvSpPr>
          <p:cNvPr id="28" name="TextBox 27">
            <a:extLst>
              <a:ext uri="{FF2B5EF4-FFF2-40B4-BE49-F238E27FC236}">
                <a16:creationId xmlns:a16="http://schemas.microsoft.com/office/drawing/2014/main" id="{9C754C49-FEBD-4B1B-9C22-148960EF365D}"/>
              </a:ext>
            </a:extLst>
          </p:cNvPr>
          <p:cNvSpPr txBox="1"/>
          <p:nvPr/>
        </p:nvSpPr>
        <p:spPr>
          <a:xfrm>
            <a:off x="7179387" y="4663535"/>
            <a:ext cx="5575253" cy="400110"/>
          </a:xfrm>
          <a:prstGeom prst="rect">
            <a:avLst/>
          </a:prstGeom>
          <a:noFill/>
        </p:spPr>
        <p:txBody>
          <a:bodyPr wrap="square" rtlCol="0">
            <a:spAutoFit/>
          </a:bodyPr>
          <a:lstStyle/>
          <a:p>
            <a:r>
              <a:rPr lang="en-GB" sz="2000" i="1" dirty="0">
                <a:latin typeface="Century Gothic" panose="020B0502020202020204" pitchFamily="34" charset="0"/>
              </a:rPr>
              <a:t>I </a:t>
            </a:r>
            <a:r>
              <a:rPr lang="en-GB" sz="2000" i="1" u="sng" dirty="0">
                <a:latin typeface="Century Gothic" panose="020B0502020202020204" pitchFamily="34" charset="0"/>
              </a:rPr>
              <a:t>drank</a:t>
            </a:r>
            <a:r>
              <a:rPr lang="en-GB" sz="2000" i="1" dirty="0">
                <a:latin typeface="Century Gothic" panose="020B0502020202020204" pitchFamily="34" charset="0"/>
              </a:rPr>
              <a:t> water.</a:t>
            </a:r>
          </a:p>
        </p:txBody>
      </p:sp>
      <p:sp>
        <p:nvSpPr>
          <p:cNvPr id="29" name="TextBox 28">
            <a:extLst>
              <a:ext uri="{FF2B5EF4-FFF2-40B4-BE49-F238E27FC236}">
                <a16:creationId xmlns:a16="http://schemas.microsoft.com/office/drawing/2014/main" id="{67CE4E2A-6A4B-46F9-B533-EC1FB9E70EA2}"/>
              </a:ext>
            </a:extLst>
          </p:cNvPr>
          <p:cNvSpPr txBox="1"/>
          <p:nvPr/>
        </p:nvSpPr>
        <p:spPr>
          <a:xfrm>
            <a:off x="7798537" y="5450090"/>
            <a:ext cx="5575253" cy="400110"/>
          </a:xfrm>
          <a:prstGeom prst="rect">
            <a:avLst/>
          </a:prstGeom>
          <a:noFill/>
        </p:spPr>
        <p:txBody>
          <a:bodyPr wrap="square" rtlCol="0">
            <a:spAutoFit/>
          </a:bodyPr>
          <a:lstStyle/>
          <a:p>
            <a:r>
              <a:rPr lang="en-GB" sz="2000" i="1" dirty="0">
                <a:latin typeface="Century Gothic" panose="020B0502020202020204" pitchFamily="34" charset="0"/>
              </a:rPr>
              <a:t>I </a:t>
            </a:r>
            <a:r>
              <a:rPr lang="en-GB" sz="2000" i="1" u="sng" dirty="0">
                <a:latin typeface="Century Gothic" panose="020B0502020202020204" pitchFamily="34" charset="0"/>
              </a:rPr>
              <a:t>met</a:t>
            </a:r>
            <a:r>
              <a:rPr lang="en-GB" sz="2000" i="1" dirty="0">
                <a:latin typeface="Century Gothic" panose="020B0502020202020204" pitchFamily="34" charset="0"/>
              </a:rPr>
              <a:t> my friends.</a:t>
            </a:r>
          </a:p>
        </p:txBody>
      </p:sp>
      <p:sp>
        <p:nvSpPr>
          <p:cNvPr id="30" name="Rounded Rectangular Callout 15">
            <a:extLst>
              <a:ext uri="{FF2B5EF4-FFF2-40B4-BE49-F238E27FC236}">
                <a16:creationId xmlns:a16="http://schemas.microsoft.com/office/drawing/2014/main" id="{72606DE7-4B52-4FC6-8519-CC3C352DF89F}"/>
              </a:ext>
            </a:extLst>
          </p:cNvPr>
          <p:cNvSpPr/>
          <p:nvPr/>
        </p:nvSpPr>
        <p:spPr>
          <a:xfrm>
            <a:off x="2187367" y="1626903"/>
            <a:ext cx="3096917" cy="1653134"/>
          </a:xfrm>
          <a:prstGeom prst="wedgeRoundRectCallout">
            <a:avLst>
              <a:gd name="adj1" fmla="val -11821"/>
              <a:gd name="adj2" fmla="val 89369"/>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r>
              <a:rPr lang="en-US" sz="2000" dirty="0">
                <a:solidFill>
                  <a:schemeClr val="tx1"/>
                </a:solidFill>
                <a:latin typeface="Century Gothic" panose="020B0502020202020204" pitchFamily="34" charset="0"/>
              </a:rPr>
              <a:t>Notice that </a:t>
            </a:r>
            <a:r>
              <a:rPr lang="en-US" sz="2000" i="1" dirty="0" err="1">
                <a:solidFill>
                  <a:schemeClr val="tx1"/>
                </a:solidFill>
                <a:latin typeface="Century Gothic" panose="020B0502020202020204" pitchFamily="34" charset="0"/>
              </a:rPr>
              <a:t>essen</a:t>
            </a:r>
            <a:r>
              <a:rPr lang="en-US" sz="2000" dirty="0">
                <a:solidFill>
                  <a:schemeClr val="tx1"/>
                </a:solidFill>
                <a:latin typeface="Century Gothic" panose="020B0502020202020204" pitchFamily="34" charset="0"/>
              </a:rPr>
              <a:t> also adds a </a:t>
            </a:r>
            <a:r>
              <a:rPr lang="en-US" sz="2000" b="1" dirty="0">
                <a:solidFill>
                  <a:schemeClr val="tx1"/>
                </a:solidFill>
                <a:latin typeface="Century Gothic" panose="020B0502020202020204" pitchFamily="34" charset="0"/>
              </a:rPr>
              <a:t>g-</a:t>
            </a:r>
            <a:r>
              <a:rPr lang="en-US" sz="2000" dirty="0">
                <a:solidFill>
                  <a:schemeClr val="tx1"/>
                </a:solidFill>
                <a:latin typeface="Century Gothic" panose="020B0502020202020204" pitchFamily="34" charset="0"/>
              </a:rPr>
              <a:t> to the stem:</a:t>
            </a:r>
          </a:p>
          <a:p>
            <a:pPr algn="ctr" hangingPunct="0">
              <a:spcAft>
                <a:spcPts val="0"/>
              </a:spcAft>
            </a:pPr>
            <a:r>
              <a:rPr lang="en-US" sz="2000" b="1" dirty="0" err="1">
                <a:solidFill>
                  <a:schemeClr val="tx1"/>
                </a:solidFill>
                <a:latin typeface="Century Gothic" panose="020B0502020202020204" pitchFamily="34" charset="0"/>
              </a:rPr>
              <a:t>essen→</a:t>
            </a:r>
            <a:r>
              <a:rPr lang="en-US" sz="2000" b="1" dirty="0" err="1">
                <a:solidFill>
                  <a:srgbClr val="FF6600"/>
                </a:solidFill>
                <a:latin typeface="Century Gothic" panose="020B0502020202020204" pitchFamily="34" charset="0"/>
              </a:rPr>
              <a:t>ge</a:t>
            </a:r>
            <a:r>
              <a:rPr lang="en-US" sz="2000" b="1" u="sng" dirty="0" err="1">
                <a:solidFill>
                  <a:schemeClr val="tx1"/>
                </a:solidFill>
                <a:latin typeface="Century Gothic" panose="020B0502020202020204" pitchFamily="34" charset="0"/>
              </a:rPr>
              <a:t>g</a:t>
            </a:r>
            <a:r>
              <a:rPr lang="en-US" sz="2000" b="1" dirty="0" err="1">
                <a:solidFill>
                  <a:schemeClr val="tx1"/>
                </a:solidFill>
                <a:latin typeface="Century Gothic" panose="020B0502020202020204" pitchFamily="34" charset="0"/>
              </a:rPr>
              <a:t>ess</a:t>
            </a:r>
            <a:r>
              <a:rPr lang="en-US" sz="2000" b="1" dirty="0" err="1">
                <a:solidFill>
                  <a:srgbClr val="FF6600"/>
                </a:solidFill>
                <a:latin typeface="Century Gothic" panose="020B0502020202020204" pitchFamily="34" charset="0"/>
              </a:rPr>
              <a:t>en</a:t>
            </a:r>
            <a:endParaRPr lang="en-GB" sz="2000" kern="1400" dirty="0">
              <a:solidFill>
                <a:srgbClr val="FF6600"/>
              </a:solidFill>
              <a:latin typeface="Century Gothic" panose="020B0502020202020204" pitchFamily="34" charset="0"/>
              <a:ea typeface="Times New Roman" panose="02020603050405020304" pitchFamily="18" charset="0"/>
            </a:endParaRPr>
          </a:p>
        </p:txBody>
      </p:sp>
      <p:sp>
        <p:nvSpPr>
          <p:cNvPr id="31" name="Rounded Rectangular Callout 13">
            <a:extLst>
              <a:ext uri="{FF2B5EF4-FFF2-40B4-BE49-F238E27FC236}">
                <a16:creationId xmlns:a16="http://schemas.microsoft.com/office/drawing/2014/main" id="{DDBAF43F-8973-4B17-BF22-B96DF74C0E0E}"/>
              </a:ext>
            </a:extLst>
          </p:cNvPr>
          <p:cNvSpPr/>
          <p:nvPr/>
        </p:nvSpPr>
        <p:spPr>
          <a:xfrm>
            <a:off x="8996926" y="2940496"/>
            <a:ext cx="2883576" cy="1653134"/>
          </a:xfrm>
          <a:prstGeom prst="wedgeRoundRectCallout">
            <a:avLst>
              <a:gd name="adj1" fmla="val -252954"/>
              <a:gd name="adj2" fmla="val 59408"/>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spcAft>
                <a:spcPts val="0"/>
              </a:spcAft>
            </a:pPr>
            <a:r>
              <a:rPr lang="en-US" sz="2000" dirty="0">
                <a:solidFill>
                  <a:schemeClr val="tx1"/>
                </a:solidFill>
                <a:latin typeface="Century Gothic" panose="020B0502020202020204" pitchFamily="34" charset="0"/>
              </a:rPr>
              <a:t>The vowel often changes in the stems, too:</a:t>
            </a:r>
          </a:p>
          <a:p>
            <a:pPr algn="ctr" hangingPunct="0">
              <a:spcAft>
                <a:spcPts val="0"/>
              </a:spcAft>
            </a:pPr>
            <a:r>
              <a:rPr lang="en-US" sz="2000" b="1" dirty="0" err="1">
                <a:solidFill>
                  <a:schemeClr val="tx1"/>
                </a:solidFill>
                <a:latin typeface="Century Gothic" panose="020B0502020202020204" pitchFamily="34" charset="0"/>
              </a:rPr>
              <a:t>trinken→</a:t>
            </a:r>
            <a:r>
              <a:rPr lang="en-US" sz="2000" b="1" dirty="0" err="1">
                <a:solidFill>
                  <a:srgbClr val="FF6600"/>
                </a:solidFill>
                <a:latin typeface="Century Gothic" panose="020B0502020202020204" pitchFamily="34" charset="0"/>
              </a:rPr>
              <a:t>ge</a:t>
            </a:r>
            <a:r>
              <a:rPr lang="en-US" sz="2000" b="1" dirty="0" err="1">
                <a:solidFill>
                  <a:schemeClr val="tx1"/>
                </a:solidFill>
                <a:latin typeface="Century Gothic" panose="020B0502020202020204" pitchFamily="34" charset="0"/>
              </a:rPr>
              <a:t>tr</a:t>
            </a:r>
            <a:r>
              <a:rPr lang="en-US" sz="2000" b="1" u="sng" dirty="0" err="1">
                <a:solidFill>
                  <a:schemeClr val="tx1"/>
                </a:solidFill>
                <a:latin typeface="Century Gothic" panose="020B0502020202020204" pitchFamily="34" charset="0"/>
              </a:rPr>
              <a:t>u</a:t>
            </a:r>
            <a:r>
              <a:rPr lang="en-US" sz="2000" b="1" dirty="0" err="1">
                <a:solidFill>
                  <a:schemeClr val="tx1"/>
                </a:solidFill>
                <a:latin typeface="Century Gothic" panose="020B0502020202020204" pitchFamily="34" charset="0"/>
              </a:rPr>
              <a:t>nk</a:t>
            </a:r>
            <a:r>
              <a:rPr lang="en-US" sz="2000" b="1" dirty="0" err="1">
                <a:solidFill>
                  <a:srgbClr val="FF6600"/>
                </a:solidFill>
                <a:latin typeface="Century Gothic" panose="020B0502020202020204" pitchFamily="34" charset="0"/>
              </a:rPr>
              <a:t>en</a:t>
            </a:r>
            <a:endParaRPr lang="en-US" sz="2000" b="1" dirty="0">
              <a:solidFill>
                <a:srgbClr val="FF6600"/>
              </a:solidFill>
              <a:latin typeface="Century Gothic" panose="020B0502020202020204" pitchFamily="34" charset="0"/>
            </a:endParaRPr>
          </a:p>
          <a:p>
            <a:pPr algn="ctr" hangingPunct="0">
              <a:spcAft>
                <a:spcPts val="0"/>
              </a:spcAft>
            </a:pPr>
            <a:r>
              <a:rPr lang="en-US" sz="2000" b="1" kern="1400" dirty="0" err="1">
                <a:solidFill>
                  <a:schemeClr val="tx1"/>
                </a:solidFill>
                <a:latin typeface="Century Gothic" panose="020B0502020202020204" pitchFamily="34" charset="0"/>
                <a:ea typeface="Times New Roman" panose="02020603050405020304" pitchFamily="18" charset="0"/>
              </a:rPr>
              <a:t>treffen</a:t>
            </a:r>
            <a:r>
              <a:rPr lang="en-US" sz="2000" b="1" dirty="0" err="1">
                <a:solidFill>
                  <a:schemeClr val="tx1"/>
                </a:solidFill>
                <a:latin typeface="Century Gothic" panose="020B0502020202020204" pitchFamily="34" charset="0"/>
              </a:rPr>
              <a:t>→</a:t>
            </a:r>
            <a:r>
              <a:rPr lang="en-US" sz="2000" b="1" dirty="0" err="1">
                <a:solidFill>
                  <a:srgbClr val="FF6600"/>
                </a:solidFill>
                <a:latin typeface="Century Gothic" panose="020B0502020202020204" pitchFamily="34" charset="0"/>
              </a:rPr>
              <a:t>ge</a:t>
            </a:r>
            <a:r>
              <a:rPr lang="en-US" sz="2000" b="1" dirty="0" err="1">
                <a:solidFill>
                  <a:schemeClr val="tx1"/>
                </a:solidFill>
                <a:latin typeface="Century Gothic" panose="020B0502020202020204" pitchFamily="34" charset="0"/>
              </a:rPr>
              <a:t>tr</a:t>
            </a:r>
            <a:r>
              <a:rPr lang="en-US" sz="2000" b="1" u="sng" dirty="0" err="1">
                <a:solidFill>
                  <a:schemeClr val="tx1"/>
                </a:solidFill>
                <a:latin typeface="Century Gothic" panose="020B0502020202020204" pitchFamily="34" charset="0"/>
              </a:rPr>
              <a:t>o</a:t>
            </a:r>
            <a:r>
              <a:rPr lang="en-US" sz="2000" b="1" dirty="0" err="1">
                <a:solidFill>
                  <a:schemeClr val="tx1"/>
                </a:solidFill>
                <a:latin typeface="Century Gothic" panose="020B0502020202020204" pitchFamily="34" charset="0"/>
              </a:rPr>
              <a:t>ff</a:t>
            </a:r>
            <a:r>
              <a:rPr lang="en-US" sz="2000" b="1" dirty="0" err="1">
                <a:solidFill>
                  <a:srgbClr val="FF6600"/>
                </a:solidFill>
                <a:latin typeface="Century Gothic" panose="020B0502020202020204" pitchFamily="34" charset="0"/>
              </a:rPr>
              <a:t>en</a:t>
            </a:r>
            <a:endParaRPr lang="en-GB" sz="2000" kern="1400" dirty="0">
              <a:solidFill>
                <a:srgbClr val="FF6600"/>
              </a:solidFill>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195328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descr="Table for exercises">
            <a:extLst>
              <a:ext uri="{FF2B5EF4-FFF2-40B4-BE49-F238E27FC236}">
                <a16:creationId xmlns:a16="http://schemas.microsoft.com/office/drawing/2014/main" id="{5B422F8E-8DDE-4D57-B119-537901F7FEA6}"/>
              </a:ext>
            </a:extLst>
          </p:cNvPr>
          <p:cNvGraphicFramePr>
            <a:graphicFrameLocks noGrp="1"/>
          </p:cNvGraphicFramePr>
          <p:nvPr>
            <p:extLst>
              <p:ext uri="{D42A27DB-BD31-4B8C-83A1-F6EECF244321}">
                <p14:modId xmlns:p14="http://schemas.microsoft.com/office/powerpoint/2010/main" val="3090996732"/>
              </p:ext>
            </p:extLst>
          </p:nvPr>
        </p:nvGraphicFramePr>
        <p:xfrm>
          <a:off x="1510730" y="1923389"/>
          <a:ext cx="8673176" cy="2980326"/>
        </p:xfrm>
        <a:graphic>
          <a:graphicData uri="http://schemas.openxmlformats.org/drawingml/2006/table">
            <a:tbl>
              <a:tblPr firstRow="1" bandRow="1">
                <a:tableStyleId>{E8B1032C-EA38-4F05-BA0D-38AFFFC7BED3}</a:tableStyleId>
              </a:tblPr>
              <a:tblGrid>
                <a:gridCol w="1154673">
                  <a:extLst>
                    <a:ext uri="{9D8B030D-6E8A-4147-A177-3AD203B41FA5}">
                      <a16:colId xmlns:a16="http://schemas.microsoft.com/office/drawing/2014/main" val="20000"/>
                    </a:ext>
                  </a:extLst>
                </a:gridCol>
                <a:gridCol w="3789185">
                  <a:extLst>
                    <a:ext uri="{9D8B030D-6E8A-4147-A177-3AD203B41FA5}">
                      <a16:colId xmlns:a16="http://schemas.microsoft.com/office/drawing/2014/main" val="2718503455"/>
                    </a:ext>
                  </a:extLst>
                </a:gridCol>
                <a:gridCol w="3729318">
                  <a:extLst>
                    <a:ext uri="{9D8B030D-6E8A-4147-A177-3AD203B41FA5}">
                      <a16:colId xmlns:a16="http://schemas.microsoft.com/office/drawing/2014/main" val="20001"/>
                    </a:ext>
                  </a:extLst>
                </a:gridCol>
              </a:tblGrid>
              <a:tr h="496721">
                <a:tc>
                  <a:txBody>
                    <a:bodyPr/>
                    <a:lstStyle/>
                    <a:p>
                      <a:endParaRPr lang="en-GB" sz="2000" dirty="0"/>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kern="1200">
                        <a:solidFill>
                          <a:schemeClr val="tx1"/>
                        </a:solidFill>
                        <a:effectLst/>
                        <a:latin typeface="+mn-lt"/>
                        <a:ea typeface="+mn-ea"/>
                        <a:cs typeface="+mn-cs"/>
                      </a:endParaRPr>
                    </a:p>
                  </a:txBody>
                  <a:tcPr anchor="ctr"/>
                </a:tc>
                <a:tc>
                  <a:txBody>
                    <a:bodyPr/>
                    <a:lstStyle/>
                    <a:p>
                      <a:endParaRPr lang="en-GB" sz="2000" dirty="0"/>
                    </a:p>
                  </a:txBody>
                  <a:tcPr anchor="ctr"/>
                </a:tc>
                <a:extLst>
                  <a:ext uri="{0D108BD9-81ED-4DB2-BD59-A6C34878D82A}">
                    <a16:rowId xmlns:a16="http://schemas.microsoft.com/office/drawing/2014/main" val="10001"/>
                  </a:ext>
                </a:extLst>
              </a:tr>
              <a:tr h="496721">
                <a:tc>
                  <a:txBody>
                    <a:bodyPr/>
                    <a:lstStyle/>
                    <a:p>
                      <a:endParaRPr lang="en-GB" sz="2000"/>
                    </a:p>
                  </a:txBody>
                  <a:tcPr anchor="ctr"/>
                </a:tc>
                <a:tc>
                  <a:txBody>
                    <a:bodyPr/>
                    <a:lstStyle/>
                    <a:p>
                      <a:endParaRPr lang="en-GB" sz="2000" dirty="0"/>
                    </a:p>
                  </a:txBody>
                  <a:tcPr anchor="ctr"/>
                </a:tc>
                <a:tc>
                  <a:txBody>
                    <a:bodyPr/>
                    <a:lstStyle/>
                    <a:p>
                      <a:endParaRPr lang="en-GB" sz="2000" dirty="0"/>
                    </a:p>
                  </a:txBody>
                  <a:tcPr anchor="ctr"/>
                </a:tc>
                <a:extLst>
                  <a:ext uri="{0D108BD9-81ED-4DB2-BD59-A6C34878D82A}">
                    <a16:rowId xmlns:a16="http://schemas.microsoft.com/office/drawing/2014/main" val="10002"/>
                  </a:ext>
                </a:extLst>
              </a:tr>
              <a:tr h="496721">
                <a:tc>
                  <a:txBody>
                    <a:bodyPr/>
                    <a:lstStyle/>
                    <a:p>
                      <a:endParaRPr lang="en-GB" sz="2000"/>
                    </a:p>
                  </a:txBody>
                  <a:tcPr anchor="ctr"/>
                </a:tc>
                <a:tc>
                  <a:txBody>
                    <a:bodyPr/>
                    <a:lstStyle/>
                    <a:p>
                      <a:endParaRPr lang="en-GB" sz="2000" dirty="0"/>
                    </a:p>
                  </a:txBody>
                  <a:tcPr anchor="ctr"/>
                </a:tc>
                <a:tc>
                  <a:txBody>
                    <a:bodyPr/>
                    <a:lstStyle/>
                    <a:p>
                      <a:endParaRPr lang="en-GB" sz="2000" dirty="0"/>
                    </a:p>
                  </a:txBody>
                  <a:tcPr anchor="ctr"/>
                </a:tc>
                <a:extLst>
                  <a:ext uri="{0D108BD9-81ED-4DB2-BD59-A6C34878D82A}">
                    <a16:rowId xmlns:a16="http://schemas.microsoft.com/office/drawing/2014/main" val="10003"/>
                  </a:ext>
                </a:extLst>
              </a:tr>
              <a:tr h="496721">
                <a:tc>
                  <a:txBody>
                    <a:bodyPr/>
                    <a:lstStyle/>
                    <a:p>
                      <a:endParaRPr lang="en-GB" sz="2000" dirty="0"/>
                    </a:p>
                  </a:txBody>
                  <a:tcPr anchor="ctr"/>
                </a:tc>
                <a:tc>
                  <a:txBody>
                    <a:bodyPr/>
                    <a:lstStyle/>
                    <a:p>
                      <a:endParaRPr lang="en-GB" sz="2000" dirty="0"/>
                    </a:p>
                  </a:txBody>
                  <a:tcPr anchor="ctr"/>
                </a:tc>
                <a:tc>
                  <a:txBody>
                    <a:bodyPr/>
                    <a:lstStyle/>
                    <a:p>
                      <a:endParaRPr lang="en-GB" sz="2000" dirty="0"/>
                    </a:p>
                  </a:txBody>
                  <a:tcPr anchor="ctr"/>
                </a:tc>
                <a:extLst>
                  <a:ext uri="{0D108BD9-81ED-4DB2-BD59-A6C34878D82A}">
                    <a16:rowId xmlns:a16="http://schemas.microsoft.com/office/drawing/2014/main" val="10004"/>
                  </a:ext>
                </a:extLst>
              </a:tr>
              <a:tr h="496721">
                <a:tc>
                  <a:txBody>
                    <a:bodyPr/>
                    <a:lstStyle/>
                    <a:p>
                      <a:endParaRPr lang="en-GB" sz="2000" dirty="0"/>
                    </a:p>
                  </a:txBody>
                  <a:tcPr anchor="ctr"/>
                </a:tc>
                <a:tc>
                  <a:txBody>
                    <a:bodyPr/>
                    <a:lstStyle/>
                    <a:p>
                      <a:endParaRPr lang="en-GB" sz="2000" dirty="0"/>
                    </a:p>
                  </a:txBody>
                  <a:tcPr anchor="ctr"/>
                </a:tc>
                <a:tc>
                  <a:txBody>
                    <a:bodyPr/>
                    <a:lstStyle/>
                    <a:p>
                      <a:endParaRPr lang="en-GB" sz="2000" dirty="0"/>
                    </a:p>
                  </a:txBody>
                  <a:tcPr anchor="ctr"/>
                </a:tc>
                <a:extLst>
                  <a:ext uri="{0D108BD9-81ED-4DB2-BD59-A6C34878D82A}">
                    <a16:rowId xmlns:a16="http://schemas.microsoft.com/office/drawing/2014/main" val="10005"/>
                  </a:ext>
                </a:extLst>
              </a:tr>
              <a:tr h="496721">
                <a:tc>
                  <a:txBody>
                    <a:bodyPr/>
                    <a:lstStyle/>
                    <a:p>
                      <a:endParaRPr lang="en-GB" sz="2000"/>
                    </a:p>
                  </a:txBody>
                  <a:tcPr anchor="ctr"/>
                </a:tc>
                <a:tc>
                  <a:txBody>
                    <a:bodyPr/>
                    <a:lstStyle/>
                    <a:p>
                      <a:endParaRPr lang="en-GB" sz="2000" dirty="0"/>
                    </a:p>
                  </a:txBody>
                  <a:tcPr anchor="ctr"/>
                </a:tc>
                <a:tc>
                  <a:txBody>
                    <a:bodyPr/>
                    <a:lstStyle/>
                    <a:p>
                      <a:endParaRPr lang="en-GB" sz="2000" dirty="0"/>
                    </a:p>
                  </a:txBody>
                  <a:tcPr anchor="ctr"/>
                </a:tc>
                <a:extLst>
                  <a:ext uri="{0D108BD9-81ED-4DB2-BD59-A6C34878D82A}">
                    <a16:rowId xmlns:a16="http://schemas.microsoft.com/office/drawing/2014/main" val="10006"/>
                  </a:ext>
                </a:extLst>
              </a:tr>
            </a:tbl>
          </a:graphicData>
        </a:graphic>
      </p:graphicFrame>
      <p:sp>
        <p:nvSpPr>
          <p:cNvPr id="4" name="Title 3">
            <a:extLst>
              <a:ext uri="{FF2B5EF4-FFF2-40B4-BE49-F238E27FC236}">
                <a16:creationId xmlns:a16="http://schemas.microsoft.com/office/drawing/2014/main" id="{D0851AA4-7F62-4B54-A6B2-3A2056D6B946}"/>
              </a:ext>
            </a:extLst>
          </p:cNvPr>
          <p:cNvSpPr>
            <a:spLocks noGrp="1"/>
          </p:cNvSpPr>
          <p:nvPr>
            <p:ph type="title"/>
          </p:nvPr>
        </p:nvSpPr>
        <p:spPr/>
        <p:txBody>
          <a:bodyPr>
            <a:normAutofit/>
          </a:bodyPr>
          <a:lstStyle/>
          <a:p>
            <a:r>
              <a:rPr lang="en-GB" sz="2800" dirty="0" err="1"/>
              <a:t>Wann</a:t>
            </a:r>
            <a:r>
              <a:rPr lang="en-GB" sz="2800" dirty="0"/>
              <a:t> </a:t>
            </a:r>
            <a:r>
              <a:rPr lang="en-GB" sz="2800" dirty="0" err="1"/>
              <a:t>ist</a:t>
            </a:r>
            <a:r>
              <a:rPr lang="en-GB" sz="2800" dirty="0"/>
              <a:t> das? </a:t>
            </a:r>
            <a:r>
              <a:rPr lang="en-GB" sz="2800" b="0" dirty="0"/>
              <a:t>[1/2]</a:t>
            </a:r>
          </a:p>
        </p:txBody>
      </p:sp>
      <p:sp>
        <p:nvSpPr>
          <p:cNvPr id="6" name="Rounded Rectangle 38">
            <a:extLst>
              <a:ext uri="{FF2B5EF4-FFF2-40B4-BE49-F238E27FC236}">
                <a16:creationId xmlns:a16="http://schemas.microsoft.com/office/drawing/2014/main" id="{8F022594-E38B-4955-B74E-029E719F3216}"/>
              </a:ext>
            </a:extLst>
          </p:cNvPr>
          <p:cNvSpPr/>
          <p:nvPr/>
        </p:nvSpPr>
        <p:spPr>
          <a:xfrm>
            <a:off x="10917382" y="161881"/>
            <a:ext cx="1054492"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8" name="TextBox 7" descr="table content ">
            <a:extLst>
              <a:ext uri="{FF2B5EF4-FFF2-40B4-BE49-F238E27FC236}">
                <a16:creationId xmlns:a16="http://schemas.microsoft.com/office/drawing/2014/main" id="{534677B9-B4DF-4E52-BEF2-1F7D15B9476A}"/>
              </a:ext>
            </a:extLst>
          </p:cNvPr>
          <p:cNvSpPr txBox="1"/>
          <p:nvPr/>
        </p:nvSpPr>
        <p:spPr>
          <a:xfrm>
            <a:off x="2388946" y="1931935"/>
            <a:ext cx="4307722" cy="461665"/>
          </a:xfrm>
          <a:prstGeom prst="rect">
            <a:avLst/>
          </a:prstGeom>
          <a:noFill/>
        </p:spPr>
        <p:txBody>
          <a:bodyPr wrap="square" rtlCol="0">
            <a:spAutoFit/>
          </a:bodyPr>
          <a:lstStyle/>
          <a:p>
            <a:pPr lvl="0" algn="ctr">
              <a:defRPr/>
            </a:pPr>
            <a:r>
              <a:rPr lang="en-US" sz="2400" b="1" dirty="0">
                <a:latin typeface="Century Gothic" panose="020B0502020202020204" pitchFamily="34" charset="0"/>
              </a:rPr>
              <a:t>now / in the future</a:t>
            </a:r>
          </a:p>
        </p:txBody>
      </p:sp>
      <p:sp>
        <p:nvSpPr>
          <p:cNvPr id="10" name="TextBox 9" descr="table content ">
            <a:extLst>
              <a:ext uri="{FF2B5EF4-FFF2-40B4-BE49-F238E27FC236}">
                <a16:creationId xmlns:a16="http://schemas.microsoft.com/office/drawing/2014/main" id="{C63E3DEB-C75B-48FD-B6C1-41B63D3FC550}"/>
              </a:ext>
            </a:extLst>
          </p:cNvPr>
          <p:cNvSpPr txBox="1"/>
          <p:nvPr/>
        </p:nvSpPr>
        <p:spPr>
          <a:xfrm>
            <a:off x="5993172" y="1934914"/>
            <a:ext cx="43077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B0502020202020204" pitchFamily="34" charset="0"/>
              </a:rPr>
              <a:t>in the past</a:t>
            </a:r>
          </a:p>
        </p:txBody>
      </p:sp>
      <p:sp>
        <p:nvSpPr>
          <p:cNvPr id="33" name="Action Button: Custom 35" descr="number 1">
            <a:hlinkClick r:id="" action="ppaction://noaction" highlightClick="1">
              <a:snd r:embed="rId3" name="18.1_beep.wav"/>
            </a:hlinkClick>
            <a:extLst>
              <a:ext uri="{FF2B5EF4-FFF2-40B4-BE49-F238E27FC236}">
                <a16:creationId xmlns:a16="http://schemas.microsoft.com/office/drawing/2014/main" id="{1F15F881-92E2-4823-9096-5D7EBB8770C2}"/>
              </a:ext>
            </a:extLst>
          </p:cNvPr>
          <p:cNvSpPr/>
          <p:nvPr/>
        </p:nvSpPr>
        <p:spPr>
          <a:xfrm>
            <a:off x="1870528" y="2419818"/>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1</a:t>
            </a:r>
          </a:p>
        </p:txBody>
      </p:sp>
      <p:sp>
        <p:nvSpPr>
          <p:cNvPr id="34" name="Action Button: Custom 38" descr="number 2">
            <a:hlinkClick r:id="" action="ppaction://noaction" highlightClick="1">
              <a:snd r:embed="rId4" name="18.2_beep.wav"/>
            </a:hlinkClick>
            <a:extLst>
              <a:ext uri="{FF2B5EF4-FFF2-40B4-BE49-F238E27FC236}">
                <a16:creationId xmlns:a16="http://schemas.microsoft.com/office/drawing/2014/main" id="{2293BC7F-62A4-4906-A336-76E73D87AD3A}"/>
              </a:ext>
            </a:extLst>
          </p:cNvPr>
          <p:cNvSpPr/>
          <p:nvPr/>
        </p:nvSpPr>
        <p:spPr>
          <a:xfrm>
            <a:off x="1873676" y="2936481"/>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2</a:t>
            </a:r>
          </a:p>
        </p:txBody>
      </p:sp>
      <p:sp>
        <p:nvSpPr>
          <p:cNvPr id="35" name="Action Button: Custom 41" descr="number 3">
            <a:hlinkClick r:id="" action="ppaction://noaction" highlightClick="1">
              <a:snd r:embed="rId5" name="18.3_beep.wav"/>
            </a:hlinkClick>
            <a:extLst>
              <a:ext uri="{FF2B5EF4-FFF2-40B4-BE49-F238E27FC236}">
                <a16:creationId xmlns:a16="http://schemas.microsoft.com/office/drawing/2014/main" id="{B9C34AF6-4B9A-4268-BD43-F8CEFEF802AE}"/>
              </a:ext>
            </a:extLst>
          </p:cNvPr>
          <p:cNvSpPr/>
          <p:nvPr/>
        </p:nvSpPr>
        <p:spPr>
          <a:xfrm>
            <a:off x="1870528" y="3418655"/>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3</a:t>
            </a:r>
          </a:p>
        </p:txBody>
      </p:sp>
      <p:sp>
        <p:nvSpPr>
          <p:cNvPr id="36" name="Action Button: Custom 44" descr="number 4">
            <a:hlinkClick r:id="" action="ppaction://noaction" highlightClick="1">
              <a:snd r:embed="rId6" name="18.4_beep.wav"/>
            </a:hlinkClick>
            <a:extLst>
              <a:ext uri="{FF2B5EF4-FFF2-40B4-BE49-F238E27FC236}">
                <a16:creationId xmlns:a16="http://schemas.microsoft.com/office/drawing/2014/main" id="{55E23762-9A06-4664-80EA-5A01635F485B}"/>
              </a:ext>
            </a:extLst>
          </p:cNvPr>
          <p:cNvSpPr/>
          <p:nvPr/>
        </p:nvSpPr>
        <p:spPr>
          <a:xfrm>
            <a:off x="1870528" y="3910273"/>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4</a:t>
            </a:r>
          </a:p>
        </p:txBody>
      </p:sp>
      <p:sp>
        <p:nvSpPr>
          <p:cNvPr id="37" name="Action Button: Custom 47" descr="number 5">
            <a:hlinkClick r:id="" action="ppaction://noaction" highlightClick="1">
              <a:snd r:embed="rId7" name="18.5_beep.wav"/>
            </a:hlinkClick>
            <a:extLst>
              <a:ext uri="{FF2B5EF4-FFF2-40B4-BE49-F238E27FC236}">
                <a16:creationId xmlns:a16="http://schemas.microsoft.com/office/drawing/2014/main" id="{68D2ABFB-7F00-46B4-BD54-C54CBA2E4021}"/>
              </a:ext>
            </a:extLst>
          </p:cNvPr>
          <p:cNvSpPr/>
          <p:nvPr/>
        </p:nvSpPr>
        <p:spPr>
          <a:xfrm>
            <a:off x="1870528" y="4397280"/>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5</a:t>
            </a:r>
          </a:p>
        </p:txBody>
      </p:sp>
      <p:pic>
        <p:nvPicPr>
          <p:cNvPr id="41" name="Picture 40" descr="A green check mark on a black background&#10;&#10;Description automatically generated">
            <a:extLst>
              <a:ext uri="{FF2B5EF4-FFF2-40B4-BE49-F238E27FC236}">
                <a16:creationId xmlns:a16="http://schemas.microsoft.com/office/drawing/2014/main" id="{2E838954-03CE-4BFA-A5B5-6A3B43F935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2754" y="2393600"/>
            <a:ext cx="552527" cy="514422"/>
          </a:xfrm>
          <a:prstGeom prst="rect">
            <a:avLst/>
          </a:prstGeom>
        </p:spPr>
      </p:pic>
      <p:pic>
        <p:nvPicPr>
          <p:cNvPr id="42" name="Picture 41" descr="A green check mark on a black background&#10;&#10;Description automatically generated">
            <a:extLst>
              <a:ext uri="{FF2B5EF4-FFF2-40B4-BE49-F238E27FC236}">
                <a16:creationId xmlns:a16="http://schemas.microsoft.com/office/drawing/2014/main" id="{6EE95874-2BB3-49E5-8B9E-A79F8147F5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84084" y="2766106"/>
            <a:ext cx="552527" cy="514422"/>
          </a:xfrm>
          <a:prstGeom prst="rect">
            <a:avLst/>
          </a:prstGeom>
        </p:spPr>
      </p:pic>
      <p:pic>
        <p:nvPicPr>
          <p:cNvPr id="43" name="Picture 42" descr="A green check mark on a black background&#10;&#10;Description automatically generated">
            <a:extLst>
              <a:ext uri="{FF2B5EF4-FFF2-40B4-BE49-F238E27FC236}">
                <a16:creationId xmlns:a16="http://schemas.microsoft.com/office/drawing/2014/main" id="{3F414D23-136F-48C5-9C73-8D419BEB3D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84084" y="3286486"/>
            <a:ext cx="552527" cy="514422"/>
          </a:xfrm>
          <a:prstGeom prst="rect">
            <a:avLst/>
          </a:prstGeom>
        </p:spPr>
      </p:pic>
      <p:pic>
        <p:nvPicPr>
          <p:cNvPr id="44" name="Picture 43" descr="A green check mark on a black background&#10;&#10;Description automatically generated">
            <a:extLst>
              <a:ext uri="{FF2B5EF4-FFF2-40B4-BE49-F238E27FC236}">
                <a16:creationId xmlns:a16="http://schemas.microsoft.com/office/drawing/2014/main" id="{B89A9A63-D7D6-472C-980E-7F3DA9D9C3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2753" y="3854844"/>
            <a:ext cx="552527" cy="514422"/>
          </a:xfrm>
          <a:prstGeom prst="rect">
            <a:avLst/>
          </a:prstGeom>
        </p:spPr>
      </p:pic>
      <p:pic>
        <p:nvPicPr>
          <p:cNvPr id="45" name="Picture 44" descr="A green check mark on a black background&#10;&#10;Description automatically generated">
            <a:extLst>
              <a:ext uri="{FF2B5EF4-FFF2-40B4-BE49-F238E27FC236}">
                <a16:creationId xmlns:a16="http://schemas.microsoft.com/office/drawing/2014/main" id="{258D8FDB-9A19-4426-97B5-25D08FD106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80234" y="4326597"/>
            <a:ext cx="552527" cy="514422"/>
          </a:xfrm>
          <a:prstGeom prst="rect">
            <a:avLst/>
          </a:prstGeom>
        </p:spPr>
      </p:pic>
      <p:pic>
        <p:nvPicPr>
          <p:cNvPr id="47" name="Picture 46" descr="A pair of flip flops with orange and blue flowers&#10;&#10;Description automatically generated">
            <a:extLst>
              <a:ext uri="{FF2B5EF4-FFF2-40B4-BE49-F238E27FC236}">
                <a16:creationId xmlns:a16="http://schemas.microsoft.com/office/drawing/2014/main" id="{855D42A9-D549-4705-812D-99073F5165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917382" y="4903715"/>
            <a:ext cx="1011279" cy="1163017"/>
          </a:xfrm>
          <a:prstGeom prst="rect">
            <a:avLst/>
          </a:prstGeom>
        </p:spPr>
      </p:pic>
      <p:pic>
        <p:nvPicPr>
          <p:cNvPr id="48" name="Picture 47" descr="A drawing of a tree&#10;&#10;Description automatically generated">
            <a:extLst>
              <a:ext uri="{FF2B5EF4-FFF2-40B4-BE49-F238E27FC236}">
                <a16:creationId xmlns:a16="http://schemas.microsoft.com/office/drawing/2014/main" id="{F8978FBE-91C5-4A0F-8502-538C3CC7A6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0494" y="2550101"/>
            <a:ext cx="2260112" cy="3811520"/>
          </a:xfrm>
          <a:prstGeom prst="rect">
            <a:avLst/>
          </a:prstGeom>
        </p:spPr>
      </p:pic>
      <p:pic>
        <p:nvPicPr>
          <p:cNvPr id="49" name="Picture 48" descr="A pink sunglasses with black lenses&#10;&#10;Description automatically generated">
            <a:extLst>
              <a:ext uri="{FF2B5EF4-FFF2-40B4-BE49-F238E27FC236}">
                <a16:creationId xmlns:a16="http://schemas.microsoft.com/office/drawing/2014/main" id="{B183DA02-99D4-47C7-B97C-0171944A8B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0894" y="5629760"/>
            <a:ext cx="873943" cy="436972"/>
          </a:xfrm>
          <a:prstGeom prst="rect">
            <a:avLst/>
          </a:prstGeom>
        </p:spPr>
      </p:pic>
      <p:pic>
        <p:nvPicPr>
          <p:cNvPr id="46" name="Picture 45" descr="A yellow sun with many rays&#10;&#10;Description automatically generated">
            <a:extLst>
              <a:ext uri="{FF2B5EF4-FFF2-40B4-BE49-F238E27FC236}">
                <a16:creationId xmlns:a16="http://schemas.microsoft.com/office/drawing/2014/main" id="{C0D466DB-A39B-4D97-A8B2-0804DDB73505}"/>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2067" y="94194"/>
            <a:ext cx="2042323" cy="1972118"/>
          </a:xfrm>
          <a:prstGeom prst="rect">
            <a:avLst/>
          </a:prstGeom>
        </p:spPr>
      </p:pic>
    </p:spTree>
    <p:extLst>
      <p:ext uri="{BB962C8B-B14F-4D97-AF65-F5344CB8AC3E}">
        <p14:creationId xmlns:p14="http://schemas.microsoft.com/office/powerpoint/2010/main" val="199295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851AA4-7F62-4B54-A6B2-3A2056D6B946}"/>
              </a:ext>
            </a:extLst>
          </p:cNvPr>
          <p:cNvSpPr>
            <a:spLocks noGrp="1"/>
          </p:cNvSpPr>
          <p:nvPr>
            <p:ph type="title"/>
          </p:nvPr>
        </p:nvSpPr>
        <p:spPr/>
        <p:txBody>
          <a:bodyPr>
            <a:normAutofit/>
          </a:bodyPr>
          <a:lstStyle/>
          <a:p>
            <a:r>
              <a:rPr lang="en-GB" sz="2800" dirty="0" err="1"/>
              <a:t>Wann</a:t>
            </a:r>
            <a:r>
              <a:rPr lang="en-GB" sz="2800" dirty="0"/>
              <a:t> </a:t>
            </a:r>
            <a:r>
              <a:rPr lang="en-GB" sz="2800" dirty="0" err="1"/>
              <a:t>ist</a:t>
            </a:r>
            <a:r>
              <a:rPr lang="en-GB" sz="2800" dirty="0"/>
              <a:t> das? </a:t>
            </a:r>
            <a:r>
              <a:rPr lang="en-GB" sz="2800" b="0" dirty="0"/>
              <a:t>[2/2]</a:t>
            </a:r>
          </a:p>
        </p:txBody>
      </p:sp>
      <p:sp>
        <p:nvSpPr>
          <p:cNvPr id="6" name="Rounded Rectangle 38">
            <a:extLst>
              <a:ext uri="{FF2B5EF4-FFF2-40B4-BE49-F238E27FC236}">
                <a16:creationId xmlns:a16="http://schemas.microsoft.com/office/drawing/2014/main" id="{8F022594-E38B-4955-B74E-029E719F3216}"/>
              </a:ext>
            </a:extLst>
          </p:cNvPr>
          <p:cNvSpPr/>
          <p:nvPr/>
        </p:nvSpPr>
        <p:spPr>
          <a:xfrm>
            <a:off x="10917382" y="161881"/>
            <a:ext cx="1054492"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graphicFrame>
        <p:nvGraphicFramePr>
          <p:cNvPr id="7" name="Table 6" descr="Table for exercises">
            <a:extLst>
              <a:ext uri="{FF2B5EF4-FFF2-40B4-BE49-F238E27FC236}">
                <a16:creationId xmlns:a16="http://schemas.microsoft.com/office/drawing/2014/main" id="{5B422F8E-8DDE-4D57-B119-537901F7FEA6}"/>
              </a:ext>
            </a:extLst>
          </p:cNvPr>
          <p:cNvGraphicFramePr>
            <a:graphicFrameLocks noGrp="1"/>
          </p:cNvGraphicFramePr>
          <p:nvPr>
            <p:extLst>
              <p:ext uri="{D42A27DB-BD31-4B8C-83A1-F6EECF244321}">
                <p14:modId xmlns:p14="http://schemas.microsoft.com/office/powerpoint/2010/main" val="441823243"/>
              </p:ext>
            </p:extLst>
          </p:nvPr>
        </p:nvGraphicFramePr>
        <p:xfrm>
          <a:off x="2099417" y="2002959"/>
          <a:ext cx="8136400" cy="2980326"/>
        </p:xfrm>
        <a:graphic>
          <a:graphicData uri="http://schemas.openxmlformats.org/drawingml/2006/table">
            <a:tbl>
              <a:tblPr firstRow="1" bandRow="1">
                <a:tableStyleId>{E8B1032C-EA38-4F05-BA0D-38AFFFC7BED3}</a:tableStyleId>
              </a:tblPr>
              <a:tblGrid>
                <a:gridCol w="1154673">
                  <a:extLst>
                    <a:ext uri="{9D8B030D-6E8A-4147-A177-3AD203B41FA5}">
                      <a16:colId xmlns:a16="http://schemas.microsoft.com/office/drawing/2014/main" val="20000"/>
                    </a:ext>
                  </a:extLst>
                </a:gridCol>
                <a:gridCol w="6981727">
                  <a:extLst>
                    <a:ext uri="{9D8B030D-6E8A-4147-A177-3AD203B41FA5}">
                      <a16:colId xmlns:a16="http://schemas.microsoft.com/office/drawing/2014/main" val="2718503455"/>
                    </a:ext>
                  </a:extLst>
                </a:gridCol>
              </a:tblGrid>
              <a:tr h="496721">
                <a:tc>
                  <a:txBody>
                    <a:bodyPr/>
                    <a:lstStyle/>
                    <a:p>
                      <a:endParaRPr lang="en-GB" sz="2000" dirty="0"/>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kern="1200">
                        <a:solidFill>
                          <a:schemeClr val="tx1"/>
                        </a:solidFill>
                        <a:effectLst/>
                        <a:latin typeface="+mn-lt"/>
                        <a:ea typeface="+mn-ea"/>
                        <a:cs typeface="+mn-cs"/>
                      </a:endParaRPr>
                    </a:p>
                  </a:txBody>
                  <a:tcPr anchor="ctr"/>
                </a:tc>
                <a:extLst>
                  <a:ext uri="{0D108BD9-81ED-4DB2-BD59-A6C34878D82A}">
                    <a16:rowId xmlns:a16="http://schemas.microsoft.com/office/drawing/2014/main" val="10001"/>
                  </a:ext>
                </a:extLst>
              </a:tr>
              <a:tr h="496721">
                <a:tc>
                  <a:txBody>
                    <a:bodyPr/>
                    <a:lstStyle/>
                    <a:p>
                      <a:endParaRPr lang="en-GB" sz="2000"/>
                    </a:p>
                  </a:txBody>
                  <a:tcPr anchor="ctr"/>
                </a:tc>
                <a:tc>
                  <a:txBody>
                    <a:bodyPr/>
                    <a:lstStyle/>
                    <a:p>
                      <a:endParaRPr lang="en-GB" sz="2000" dirty="0"/>
                    </a:p>
                  </a:txBody>
                  <a:tcPr anchor="ctr"/>
                </a:tc>
                <a:extLst>
                  <a:ext uri="{0D108BD9-81ED-4DB2-BD59-A6C34878D82A}">
                    <a16:rowId xmlns:a16="http://schemas.microsoft.com/office/drawing/2014/main" val="10002"/>
                  </a:ext>
                </a:extLst>
              </a:tr>
              <a:tr h="496721">
                <a:tc>
                  <a:txBody>
                    <a:bodyPr/>
                    <a:lstStyle/>
                    <a:p>
                      <a:endParaRPr lang="en-GB" sz="2000"/>
                    </a:p>
                  </a:txBody>
                  <a:tcPr anchor="ctr"/>
                </a:tc>
                <a:tc>
                  <a:txBody>
                    <a:bodyPr/>
                    <a:lstStyle/>
                    <a:p>
                      <a:endParaRPr lang="en-GB" sz="2000" dirty="0"/>
                    </a:p>
                  </a:txBody>
                  <a:tcPr anchor="ctr"/>
                </a:tc>
                <a:extLst>
                  <a:ext uri="{0D108BD9-81ED-4DB2-BD59-A6C34878D82A}">
                    <a16:rowId xmlns:a16="http://schemas.microsoft.com/office/drawing/2014/main" val="10003"/>
                  </a:ext>
                </a:extLst>
              </a:tr>
              <a:tr h="496721">
                <a:tc>
                  <a:txBody>
                    <a:bodyPr/>
                    <a:lstStyle/>
                    <a:p>
                      <a:endParaRPr lang="en-GB" sz="2000" dirty="0"/>
                    </a:p>
                  </a:txBody>
                  <a:tcPr anchor="ctr"/>
                </a:tc>
                <a:tc>
                  <a:txBody>
                    <a:bodyPr/>
                    <a:lstStyle/>
                    <a:p>
                      <a:endParaRPr lang="en-GB" sz="2000" dirty="0"/>
                    </a:p>
                  </a:txBody>
                  <a:tcPr anchor="ctr"/>
                </a:tc>
                <a:extLst>
                  <a:ext uri="{0D108BD9-81ED-4DB2-BD59-A6C34878D82A}">
                    <a16:rowId xmlns:a16="http://schemas.microsoft.com/office/drawing/2014/main" val="10004"/>
                  </a:ext>
                </a:extLst>
              </a:tr>
              <a:tr h="496721">
                <a:tc>
                  <a:txBody>
                    <a:bodyPr/>
                    <a:lstStyle/>
                    <a:p>
                      <a:endParaRPr lang="en-GB" sz="2000" dirty="0"/>
                    </a:p>
                  </a:txBody>
                  <a:tcPr anchor="ctr"/>
                </a:tc>
                <a:tc>
                  <a:txBody>
                    <a:bodyPr/>
                    <a:lstStyle/>
                    <a:p>
                      <a:endParaRPr lang="en-GB" sz="2000" dirty="0"/>
                    </a:p>
                  </a:txBody>
                  <a:tcPr anchor="ctr"/>
                </a:tc>
                <a:extLst>
                  <a:ext uri="{0D108BD9-81ED-4DB2-BD59-A6C34878D82A}">
                    <a16:rowId xmlns:a16="http://schemas.microsoft.com/office/drawing/2014/main" val="10005"/>
                  </a:ext>
                </a:extLst>
              </a:tr>
              <a:tr h="496721">
                <a:tc>
                  <a:txBody>
                    <a:bodyPr/>
                    <a:lstStyle/>
                    <a:p>
                      <a:endParaRPr lang="en-GB" sz="2000"/>
                    </a:p>
                  </a:txBody>
                  <a:tcPr anchor="ctr"/>
                </a:tc>
                <a:tc>
                  <a:txBody>
                    <a:bodyPr/>
                    <a:lstStyle/>
                    <a:p>
                      <a:endParaRPr lang="en-GB" sz="2000" dirty="0"/>
                    </a:p>
                  </a:txBody>
                  <a:tcPr anchor="ctr"/>
                </a:tc>
                <a:extLst>
                  <a:ext uri="{0D108BD9-81ED-4DB2-BD59-A6C34878D82A}">
                    <a16:rowId xmlns:a16="http://schemas.microsoft.com/office/drawing/2014/main" val="10006"/>
                  </a:ext>
                </a:extLst>
              </a:tr>
            </a:tbl>
          </a:graphicData>
        </a:graphic>
      </p:graphicFrame>
      <p:sp>
        <p:nvSpPr>
          <p:cNvPr id="24" name="Action Button: Custom 35" descr="number 1">
            <a:hlinkClick r:id="" action="ppaction://noaction" highlightClick="1">
              <a:snd r:embed="rId3" name="18.1_full.wav"/>
            </a:hlinkClick>
            <a:extLst>
              <a:ext uri="{FF2B5EF4-FFF2-40B4-BE49-F238E27FC236}">
                <a16:creationId xmlns:a16="http://schemas.microsoft.com/office/drawing/2014/main" id="{71ED8418-DDC6-459C-AD2A-766EF1983FF7}"/>
              </a:ext>
            </a:extLst>
          </p:cNvPr>
          <p:cNvSpPr/>
          <p:nvPr/>
        </p:nvSpPr>
        <p:spPr>
          <a:xfrm>
            <a:off x="2459215" y="2499388"/>
            <a:ext cx="501695" cy="424236"/>
          </a:xfrm>
          <a:prstGeom prst="actionButtonBlank">
            <a:avLst/>
          </a:prstGeom>
          <a:solidFill>
            <a:srgbClr val="0070C0"/>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5" name="Action Button: Custom 38" descr="number 2">
            <a:hlinkClick r:id="" action="ppaction://noaction" highlightClick="1">
              <a:snd r:embed="rId4" name="18.2_full.wav"/>
            </a:hlinkClick>
            <a:extLst>
              <a:ext uri="{FF2B5EF4-FFF2-40B4-BE49-F238E27FC236}">
                <a16:creationId xmlns:a16="http://schemas.microsoft.com/office/drawing/2014/main" id="{5DD0BE4F-8680-421C-B772-DD5D171C3E6C}"/>
              </a:ext>
            </a:extLst>
          </p:cNvPr>
          <p:cNvSpPr/>
          <p:nvPr/>
        </p:nvSpPr>
        <p:spPr>
          <a:xfrm>
            <a:off x="2462363" y="3016051"/>
            <a:ext cx="501695" cy="424236"/>
          </a:xfrm>
          <a:prstGeom prst="actionButtonBlank">
            <a:avLst/>
          </a:prstGeom>
          <a:solidFill>
            <a:srgbClr val="0070C0"/>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6" name="Action Button: Custom 41" descr="number 3">
            <a:hlinkClick r:id="" action="ppaction://noaction" highlightClick="1">
              <a:snd r:embed="rId5" name="18.3_full_final.wav"/>
            </a:hlinkClick>
            <a:extLst>
              <a:ext uri="{FF2B5EF4-FFF2-40B4-BE49-F238E27FC236}">
                <a16:creationId xmlns:a16="http://schemas.microsoft.com/office/drawing/2014/main" id="{2DCD3FB5-F17B-4B9C-A7E6-B317851DA2D9}"/>
              </a:ext>
            </a:extLst>
          </p:cNvPr>
          <p:cNvSpPr/>
          <p:nvPr/>
        </p:nvSpPr>
        <p:spPr>
          <a:xfrm>
            <a:off x="2459215" y="3498225"/>
            <a:ext cx="501695" cy="424236"/>
          </a:xfrm>
          <a:prstGeom prst="actionButtonBlank">
            <a:avLst/>
          </a:prstGeom>
          <a:solidFill>
            <a:srgbClr val="0070C0"/>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7" name="Action Button: Custom 44" descr="number 4">
            <a:hlinkClick r:id="" action="ppaction://noaction" highlightClick="1">
              <a:snd r:embed="rId6" name="18.4_full.wav"/>
            </a:hlinkClick>
            <a:extLst>
              <a:ext uri="{FF2B5EF4-FFF2-40B4-BE49-F238E27FC236}">
                <a16:creationId xmlns:a16="http://schemas.microsoft.com/office/drawing/2014/main" id="{AA7C6900-D4A0-4579-B1DF-34E926748EBF}"/>
              </a:ext>
            </a:extLst>
          </p:cNvPr>
          <p:cNvSpPr/>
          <p:nvPr/>
        </p:nvSpPr>
        <p:spPr>
          <a:xfrm>
            <a:off x="2459215" y="3989843"/>
            <a:ext cx="501695" cy="424236"/>
          </a:xfrm>
          <a:prstGeom prst="actionButtonBlank">
            <a:avLst/>
          </a:prstGeom>
          <a:solidFill>
            <a:srgbClr val="0070C0"/>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8" name="Action Button: Custom 47" descr="number 5">
            <a:hlinkClick r:id="" action="ppaction://noaction" highlightClick="1">
              <a:snd r:embed="rId7" name="18.5_full.wav"/>
            </a:hlinkClick>
            <a:extLst>
              <a:ext uri="{FF2B5EF4-FFF2-40B4-BE49-F238E27FC236}">
                <a16:creationId xmlns:a16="http://schemas.microsoft.com/office/drawing/2014/main" id="{18467A97-8665-4301-B352-0DCF460188D1}"/>
              </a:ext>
            </a:extLst>
          </p:cNvPr>
          <p:cNvSpPr/>
          <p:nvPr/>
        </p:nvSpPr>
        <p:spPr>
          <a:xfrm>
            <a:off x="2459215" y="4476850"/>
            <a:ext cx="501695" cy="424236"/>
          </a:xfrm>
          <a:prstGeom prst="actionButtonBlank">
            <a:avLst/>
          </a:prstGeom>
          <a:solidFill>
            <a:srgbClr val="0070C0"/>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9" name="TextBox 28" descr="table content ">
            <a:extLst>
              <a:ext uri="{FF2B5EF4-FFF2-40B4-BE49-F238E27FC236}">
                <a16:creationId xmlns:a16="http://schemas.microsoft.com/office/drawing/2014/main" id="{D22CD97F-2637-4C57-A6C4-4429D1B023CD}"/>
              </a:ext>
            </a:extLst>
          </p:cNvPr>
          <p:cNvSpPr txBox="1"/>
          <p:nvPr/>
        </p:nvSpPr>
        <p:spPr>
          <a:xfrm>
            <a:off x="3329945" y="4455861"/>
            <a:ext cx="7587437" cy="461665"/>
          </a:xfrm>
          <a:prstGeom prst="rect">
            <a:avLst/>
          </a:prstGeom>
          <a:noFill/>
        </p:spPr>
        <p:txBody>
          <a:bodyPr wrap="square" rtlCol="0">
            <a:spAutoFit/>
          </a:bodyPr>
          <a:lstStyle/>
          <a:p>
            <a:pPr lvl="0">
              <a:defRPr/>
            </a:pPr>
            <a:r>
              <a:rPr lang="de-DE" sz="2400">
                <a:latin typeface="Century Gothic" panose="020B0502020202020204" pitchFamily="34" charset="0"/>
              </a:rPr>
              <a:t>Ich habe jeden Tag auf dem Strand gelegen.</a:t>
            </a:r>
            <a:endParaRPr kumimoji="0" lang="en-US" sz="2400" b="0" i="0" u="none" strike="noStrike" kern="1200" cap="none" spc="0" normalizeH="0" baseline="0" noProof="0" dirty="0">
              <a:ln>
                <a:noFill/>
              </a:ln>
              <a:effectLst/>
              <a:uLnTx/>
              <a:uFillTx/>
              <a:latin typeface="Century Gothic" panose="020B0502020202020204" pitchFamily="34" charset="0"/>
            </a:endParaRPr>
          </a:p>
        </p:txBody>
      </p:sp>
      <p:sp>
        <p:nvSpPr>
          <p:cNvPr id="30" name="TextBox 29" descr="table content ">
            <a:extLst>
              <a:ext uri="{FF2B5EF4-FFF2-40B4-BE49-F238E27FC236}">
                <a16:creationId xmlns:a16="http://schemas.microsoft.com/office/drawing/2014/main" id="{768F074B-2A40-49A3-B25B-6B31E91178FD}"/>
              </a:ext>
            </a:extLst>
          </p:cNvPr>
          <p:cNvSpPr txBox="1"/>
          <p:nvPr/>
        </p:nvSpPr>
        <p:spPr>
          <a:xfrm>
            <a:off x="3329945" y="2508096"/>
            <a:ext cx="6682601" cy="461665"/>
          </a:xfrm>
          <a:prstGeom prst="rect">
            <a:avLst/>
          </a:prstGeom>
          <a:noFill/>
        </p:spPr>
        <p:txBody>
          <a:bodyPr wrap="square" rtlCol="0">
            <a:spAutoFit/>
          </a:bodyPr>
          <a:lstStyle/>
          <a:p>
            <a:pPr lvl="0">
              <a:defRPr/>
            </a:pPr>
            <a:r>
              <a:rPr lang="de-DE" sz="2400" dirty="0">
                <a:latin typeface="Century Gothic" panose="020B0502020202020204" pitchFamily="34" charset="0"/>
              </a:rPr>
              <a:t>Ich will heute meine Freunde treffen.</a:t>
            </a:r>
            <a:endParaRPr kumimoji="0" lang="en-US" sz="2400" b="0" i="0" u="none" strike="noStrike" kern="1200" cap="none" spc="0" normalizeH="0" baseline="0" noProof="0" dirty="0">
              <a:ln>
                <a:noFill/>
              </a:ln>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2C00A2A6-0E13-4F3F-8B67-E6AB1D1A78C6}"/>
              </a:ext>
            </a:extLst>
          </p:cNvPr>
          <p:cNvSpPr txBox="1"/>
          <p:nvPr/>
        </p:nvSpPr>
        <p:spPr>
          <a:xfrm>
            <a:off x="3320708" y="2977102"/>
            <a:ext cx="6691837" cy="461665"/>
          </a:xfrm>
          <a:prstGeom prst="rect">
            <a:avLst/>
          </a:prstGeom>
          <a:noFill/>
        </p:spPr>
        <p:txBody>
          <a:bodyPr wrap="square" rtlCol="0">
            <a:spAutoFit/>
          </a:bodyPr>
          <a:lstStyle/>
          <a:p>
            <a:r>
              <a:rPr lang="de-DE" sz="2400">
                <a:latin typeface="Century Gothic" panose="020B0502020202020204" pitchFamily="34" charset="0"/>
              </a:rPr>
              <a:t>Ich habe oft in der Bibliothek gelesen.</a:t>
            </a:r>
            <a:endParaRPr lang="en-GB" sz="2400">
              <a:latin typeface="Century Gothic" panose="020B0502020202020204" pitchFamily="34" charset="0"/>
            </a:endParaRPr>
          </a:p>
        </p:txBody>
      </p:sp>
      <p:sp>
        <p:nvSpPr>
          <p:cNvPr id="32" name="TextBox 31">
            <a:extLst>
              <a:ext uri="{FF2B5EF4-FFF2-40B4-BE49-F238E27FC236}">
                <a16:creationId xmlns:a16="http://schemas.microsoft.com/office/drawing/2014/main" id="{8B0F9743-4CBB-4AD5-A511-7293814E5DC6}"/>
              </a:ext>
            </a:extLst>
          </p:cNvPr>
          <p:cNvSpPr txBox="1"/>
          <p:nvPr/>
        </p:nvSpPr>
        <p:spPr>
          <a:xfrm>
            <a:off x="3320709" y="3465994"/>
            <a:ext cx="7326509" cy="461665"/>
          </a:xfrm>
          <a:prstGeom prst="rect">
            <a:avLst/>
          </a:prstGeom>
          <a:noFill/>
        </p:spPr>
        <p:txBody>
          <a:bodyPr wrap="square" rtlCol="0">
            <a:spAutoFit/>
          </a:bodyPr>
          <a:lstStyle/>
          <a:p>
            <a:r>
              <a:rPr lang="de-DE" sz="2400">
                <a:latin typeface="Century Gothic" panose="020B0502020202020204" pitchFamily="34" charset="0"/>
              </a:rPr>
              <a:t>Ich habe schon das Schwimmbad gesehen.</a:t>
            </a:r>
            <a:endParaRPr lang="en-GB" sz="2400">
              <a:latin typeface="Century Gothic" panose="020B0502020202020204" pitchFamily="34" charset="0"/>
            </a:endParaRPr>
          </a:p>
        </p:txBody>
      </p:sp>
      <p:sp>
        <p:nvSpPr>
          <p:cNvPr id="38" name="TextBox 37">
            <a:extLst>
              <a:ext uri="{FF2B5EF4-FFF2-40B4-BE49-F238E27FC236}">
                <a16:creationId xmlns:a16="http://schemas.microsoft.com/office/drawing/2014/main" id="{4C83DA26-8FF0-4BB3-8D6E-85225F0FE545}"/>
              </a:ext>
            </a:extLst>
          </p:cNvPr>
          <p:cNvSpPr txBox="1"/>
          <p:nvPr/>
        </p:nvSpPr>
        <p:spPr>
          <a:xfrm>
            <a:off x="3329945" y="3943552"/>
            <a:ext cx="6984764" cy="461665"/>
          </a:xfrm>
          <a:prstGeom prst="rect">
            <a:avLst/>
          </a:prstGeom>
          <a:noFill/>
        </p:spPr>
        <p:txBody>
          <a:bodyPr wrap="square" rtlCol="0">
            <a:spAutoFit/>
          </a:bodyPr>
          <a:lstStyle/>
          <a:p>
            <a:r>
              <a:rPr lang="de-DE" sz="2400">
                <a:latin typeface="Century Gothic" panose="020B0502020202020204" pitchFamily="34" charset="0"/>
              </a:rPr>
              <a:t>Ich muss am Dienstag einen Brief schreiben.</a:t>
            </a:r>
            <a:endParaRPr lang="en-GB" sz="2400">
              <a:latin typeface="Century Gothic" panose="020B0502020202020204" pitchFamily="34" charset="0"/>
            </a:endParaRPr>
          </a:p>
        </p:txBody>
      </p:sp>
      <p:pic>
        <p:nvPicPr>
          <p:cNvPr id="16" name="Picture 15" descr="A yellow sun with many rays&#10;&#10;Description automatically generated">
            <a:extLst>
              <a:ext uri="{FF2B5EF4-FFF2-40B4-BE49-F238E27FC236}">
                <a16:creationId xmlns:a16="http://schemas.microsoft.com/office/drawing/2014/main" id="{D6AAED89-AE0E-4921-B145-2EDC7FF67D2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95543" y="381000"/>
            <a:ext cx="2042323" cy="1972118"/>
          </a:xfrm>
          <a:prstGeom prst="rect">
            <a:avLst/>
          </a:prstGeom>
        </p:spPr>
      </p:pic>
      <p:pic>
        <p:nvPicPr>
          <p:cNvPr id="18" name="Picture 17" descr="A pair of flip flops with orange and blue flowers&#10;&#10;Description automatically generated">
            <a:extLst>
              <a:ext uri="{FF2B5EF4-FFF2-40B4-BE49-F238E27FC236}">
                <a16:creationId xmlns:a16="http://schemas.microsoft.com/office/drawing/2014/main" id="{CBA292B5-F950-48B0-9FDC-A0B747B890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917382" y="4903715"/>
            <a:ext cx="1011279" cy="1163017"/>
          </a:xfrm>
          <a:prstGeom prst="rect">
            <a:avLst/>
          </a:prstGeom>
        </p:spPr>
      </p:pic>
      <p:pic>
        <p:nvPicPr>
          <p:cNvPr id="39" name="Picture 38" descr="A drawing of a tree&#10;&#10;Description automatically generated">
            <a:extLst>
              <a:ext uri="{FF2B5EF4-FFF2-40B4-BE49-F238E27FC236}">
                <a16:creationId xmlns:a16="http://schemas.microsoft.com/office/drawing/2014/main" id="{3F90473C-A1C2-4254-8A77-C60335E587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0494" y="2550101"/>
            <a:ext cx="2260112" cy="3811520"/>
          </a:xfrm>
          <a:prstGeom prst="rect">
            <a:avLst/>
          </a:prstGeom>
        </p:spPr>
      </p:pic>
      <p:pic>
        <p:nvPicPr>
          <p:cNvPr id="41" name="Picture 40" descr="A pink sunglasses with black lenses&#10;&#10;Description automatically generated">
            <a:extLst>
              <a:ext uri="{FF2B5EF4-FFF2-40B4-BE49-F238E27FC236}">
                <a16:creationId xmlns:a16="http://schemas.microsoft.com/office/drawing/2014/main" id="{5BA75808-EF17-40AD-ABF4-8AF3E77699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0894" y="5629760"/>
            <a:ext cx="873943" cy="436972"/>
          </a:xfrm>
          <a:prstGeom prst="rect">
            <a:avLst/>
          </a:prstGeom>
        </p:spPr>
      </p:pic>
    </p:spTree>
    <p:extLst>
      <p:ext uri="{BB962C8B-B14F-4D97-AF65-F5344CB8AC3E}">
        <p14:creationId xmlns:p14="http://schemas.microsoft.com/office/powerpoint/2010/main" val="274619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30FBDD-5E37-4BB7-9551-2F70F97BCFE0}"/>
              </a:ext>
            </a:extLst>
          </p:cNvPr>
          <p:cNvSpPr>
            <a:spLocks noGrp="1"/>
          </p:cNvSpPr>
          <p:nvPr>
            <p:ph type="title"/>
          </p:nvPr>
        </p:nvSpPr>
        <p:spPr>
          <a:xfrm>
            <a:off x="0" y="213557"/>
            <a:ext cx="6515100" cy="647577"/>
          </a:xfrm>
        </p:spPr>
        <p:txBody>
          <a:bodyPr>
            <a:noAutofit/>
          </a:bodyPr>
          <a:lstStyle/>
          <a:p>
            <a:r>
              <a:rPr lang="en-GB" sz="2400" dirty="0"/>
              <a:t>Talking about past actions and events</a:t>
            </a:r>
          </a:p>
        </p:txBody>
      </p:sp>
      <p:sp>
        <p:nvSpPr>
          <p:cNvPr id="6" name="Rounded Rectangle 38">
            <a:extLst>
              <a:ext uri="{FF2B5EF4-FFF2-40B4-BE49-F238E27FC236}">
                <a16:creationId xmlns:a16="http://schemas.microsoft.com/office/drawing/2014/main" id="{5CA09955-288E-4A43-B70F-F123EB49411C}"/>
              </a:ext>
            </a:extLst>
          </p:cNvPr>
          <p:cNvSpPr/>
          <p:nvPr/>
        </p:nvSpPr>
        <p:spPr>
          <a:xfrm>
            <a:off x="10275570" y="161881"/>
            <a:ext cx="1696304"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Grammatik</a:t>
            </a:r>
          </a:p>
        </p:txBody>
      </p:sp>
      <p:sp>
        <p:nvSpPr>
          <p:cNvPr id="14" name="TextBox 13">
            <a:extLst>
              <a:ext uri="{FF2B5EF4-FFF2-40B4-BE49-F238E27FC236}">
                <a16:creationId xmlns:a16="http://schemas.microsoft.com/office/drawing/2014/main" id="{36B22412-1F0D-43AB-9F64-578FDC5F913F}"/>
              </a:ext>
            </a:extLst>
          </p:cNvPr>
          <p:cNvSpPr txBox="1"/>
          <p:nvPr/>
        </p:nvSpPr>
        <p:spPr>
          <a:xfrm>
            <a:off x="7589837" y="4251288"/>
            <a:ext cx="5463597" cy="415498"/>
          </a:xfrm>
          <a:prstGeom prst="rect">
            <a:avLst/>
          </a:prstGeom>
          <a:noFill/>
        </p:spPr>
        <p:txBody>
          <a:bodyPr wrap="square" rtlCol="0">
            <a:spAutoFit/>
          </a:bodyPr>
          <a:lstStyle/>
          <a:p>
            <a:pPr>
              <a:defRPr/>
            </a:pPr>
            <a:r>
              <a:rPr lang="en-GB" sz="2000" dirty="0" err="1">
                <a:latin typeface="Century Gothic" panose="020B0502020202020204" pitchFamily="34" charset="0"/>
              </a:rPr>
              <a:t>Er</a:t>
            </a:r>
            <a:r>
              <a:rPr lang="en-GB" sz="2000" dirty="0">
                <a:latin typeface="Century Gothic" panose="020B0502020202020204" pitchFamily="34" charset="0"/>
              </a:rPr>
              <a:t> </a:t>
            </a:r>
            <a:r>
              <a:rPr lang="en-GB" sz="2000" b="1" dirty="0">
                <a:latin typeface="Century Gothic" panose="020B0502020202020204" pitchFamily="34" charset="0"/>
              </a:rPr>
              <a:t>hat</a:t>
            </a:r>
            <a:r>
              <a:rPr lang="en-GB" sz="2000" dirty="0">
                <a:latin typeface="Century Gothic" panose="020B0502020202020204" pitchFamily="34" charset="0"/>
              </a:rPr>
              <a:t> Deutsch </a:t>
            </a:r>
            <a:r>
              <a:rPr lang="en-GB" sz="2000" b="1" dirty="0" err="1">
                <a:solidFill>
                  <a:srgbClr val="FF6600"/>
                </a:solidFill>
                <a:latin typeface="Century Gothic" panose="020B0502020202020204" pitchFamily="34" charset="0"/>
              </a:rPr>
              <a:t>ge</a:t>
            </a:r>
            <a:r>
              <a:rPr lang="en-GB" sz="2000" b="1" dirty="0" err="1">
                <a:latin typeface="Century Gothic" panose="020B0502020202020204" pitchFamily="34" charset="0"/>
              </a:rPr>
              <a:t>sproch</a:t>
            </a:r>
            <a:r>
              <a:rPr lang="en-GB" sz="2000" b="1" dirty="0" err="1">
                <a:solidFill>
                  <a:srgbClr val="FF6600"/>
                </a:solidFill>
                <a:latin typeface="Century Gothic" panose="020B0502020202020204" pitchFamily="34" charset="0"/>
              </a:rPr>
              <a:t>en</a:t>
            </a:r>
            <a:r>
              <a:rPr lang="en-GB" sz="2000" dirty="0">
                <a:latin typeface="Century Gothic" panose="020B0502020202020204" pitchFamily="34" charset="0"/>
              </a:rPr>
              <a:t>.</a:t>
            </a:r>
            <a:endParaRPr lang="en-GB" sz="2100" b="1" dirty="0">
              <a:latin typeface="Century Gothic" panose="020B0502020202020204" pitchFamily="34" charset="0"/>
            </a:endParaRPr>
          </a:p>
        </p:txBody>
      </p:sp>
      <p:sp>
        <p:nvSpPr>
          <p:cNvPr id="15" name="TextBox 14">
            <a:extLst>
              <a:ext uri="{FF2B5EF4-FFF2-40B4-BE49-F238E27FC236}">
                <a16:creationId xmlns:a16="http://schemas.microsoft.com/office/drawing/2014/main" id="{BD950410-4811-4D63-9F29-AAEE264C7DA8}"/>
              </a:ext>
            </a:extLst>
          </p:cNvPr>
          <p:cNvSpPr txBox="1"/>
          <p:nvPr/>
        </p:nvSpPr>
        <p:spPr>
          <a:xfrm>
            <a:off x="8363842" y="2249777"/>
            <a:ext cx="5451611" cy="415498"/>
          </a:xfrm>
          <a:prstGeom prst="rect">
            <a:avLst/>
          </a:prstGeom>
          <a:noFill/>
        </p:spPr>
        <p:txBody>
          <a:bodyPr wrap="square" rtlCol="0">
            <a:spAutoFit/>
          </a:bodyPr>
          <a:lstStyle/>
          <a:p>
            <a:pPr>
              <a:defRPr/>
            </a:pPr>
            <a:r>
              <a:rPr lang="en-GB" sz="2000" dirty="0">
                <a:latin typeface="Century Gothic" panose="020B0502020202020204" pitchFamily="34" charset="0"/>
              </a:rPr>
              <a:t>Sie </a:t>
            </a:r>
            <a:r>
              <a:rPr lang="en-GB" sz="2000" b="1" dirty="0">
                <a:latin typeface="Century Gothic" panose="020B0502020202020204" pitchFamily="34" charset="0"/>
              </a:rPr>
              <a:t>hat</a:t>
            </a:r>
            <a:r>
              <a:rPr lang="en-GB" sz="2000" dirty="0">
                <a:latin typeface="Century Gothic" panose="020B0502020202020204" pitchFamily="34" charset="0"/>
              </a:rPr>
              <a:t> Freunde </a:t>
            </a:r>
            <a:r>
              <a:rPr lang="en-GB" sz="2000" b="1" dirty="0" err="1">
                <a:latin typeface="Century Gothic" panose="020B0502020202020204" pitchFamily="34" charset="0"/>
              </a:rPr>
              <a:t>besucht</a:t>
            </a:r>
            <a:r>
              <a:rPr lang="en-GB" sz="2000" dirty="0">
                <a:latin typeface="Century Gothic" panose="020B0502020202020204" pitchFamily="34" charset="0"/>
              </a:rPr>
              <a:t>.</a:t>
            </a:r>
            <a:r>
              <a:rPr lang="en-GB" sz="2100" dirty="0">
                <a:latin typeface="Century Gothic" panose="020B0502020202020204" pitchFamily="34" charset="0"/>
              </a:rPr>
              <a:t> </a:t>
            </a:r>
            <a:endParaRPr lang="en-GB" sz="2100" b="1" dirty="0">
              <a:latin typeface="Century Gothic" panose="020B0502020202020204" pitchFamily="34" charset="0"/>
            </a:endParaRPr>
          </a:p>
        </p:txBody>
      </p:sp>
      <p:sp>
        <p:nvSpPr>
          <p:cNvPr id="16" name="TextBox 15">
            <a:extLst>
              <a:ext uri="{FF2B5EF4-FFF2-40B4-BE49-F238E27FC236}">
                <a16:creationId xmlns:a16="http://schemas.microsoft.com/office/drawing/2014/main" id="{7E69C040-A4C6-485F-BCE5-91AF8932B2DD}"/>
              </a:ext>
            </a:extLst>
          </p:cNvPr>
          <p:cNvSpPr txBox="1"/>
          <p:nvPr/>
        </p:nvSpPr>
        <p:spPr>
          <a:xfrm>
            <a:off x="7578717" y="4725965"/>
            <a:ext cx="5575253" cy="400110"/>
          </a:xfrm>
          <a:prstGeom prst="rect">
            <a:avLst/>
          </a:prstGeom>
          <a:noFill/>
        </p:spPr>
        <p:txBody>
          <a:bodyPr wrap="square" rtlCol="0">
            <a:spAutoFit/>
          </a:bodyPr>
          <a:lstStyle/>
          <a:p>
            <a:r>
              <a:rPr lang="en-GB" sz="2000" dirty="0">
                <a:latin typeface="Century Gothic" panose="020B0502020202020204" pitchFamily="34" charset="0"/>
              </a:rPr>
              <a:t>He </a:t>
            </a:r>
            <a:r>
              <a:rPr lang="en-GB" sz="2000" u="sng" dirty="0">
                <a:latin typeface="Century Gothic" panose="020B0502020202020204" pitchFamily="34" charset="0"/>
              </a:rPr>
              <a:t>has</a:t>
            </a:r>
            <a:r>
              <a:rPr lang="en-GB" sz="2000" dirty="0">
                <a:latin typeface="Century Gothic" panose="020B0502020202020204" pitchFamily="34" charset="0"/>
              </a:rPr>
              <a:t> </a:t>
            </a:r>
            <a:r>
              <a:rPr lang="en-GB" sz="2000" u="sng" dirty="0">
                <a:latin typeface="Century Gothic" panose="020B0502020202020204" pitchFamily="34" charset="0"/>
              </a:rPr>
              <a:t>spoken</a:t>
            </a:r>
            <a:r>
              <a:rPr lang="en-GB" sz="2000" dirty="0">
                <a:latin typeface="Century Gothic" panose="020B0502020202020204" pitchFamily="34" charset="0"/>
              </a:rPr>
              <a:t> / spoke German.</a:t>
            </a:r>
          </a:p>
        </p:txBody>
      </p:sp>
      <p:sp>
        <p:nvSpPr>
          <p:cNvPr id="17" name="TextBox 16">
            <a:extLst>
              <a:ext uri="{FF2B5EF4-FFF2-40B4-BE49-F238E27FC236}">
                <a16:creationId xmlns:a16="http://schemas.microsoft.com/office/drawing/2014/main" id="{47567E58-1337-4C56-97DF-86E6B3E88AB9}"/>
              </a:ext>
            </a:extLst>
          </p:cNvPr>
          <p:cNvSpPr txBox="1"/>
          <p:nvPr/>
        </p:nvSpPr>
        <p:spPr>
          <a:xfrm>
            <a:off x="8351854" y="2705303"/>
            <a:ext cx="5575253" cy="400110"/>
          </a:xfrm>
          <a:prstGeom prst="rect">
            <a:avLst/>
          </a:prstGeom>
          <a:noFill/>
        </p:spPr>
        <p:txBody>
          <a:bodyPr wrap="square" rtlCol="0">
            <a:spAutoFit/>
          </a:bodyPr>
          <a:lstStyle/>
          <a:p>
            <a:r>
              <a:rPr lang="en-GB" sz="2000" i="1" dirty="0">
                <a:latin typeface="Century Gothic" panose="020B0502020202020204" pitchFamily="34" charset="0"/>
              </a:rPr>
              <a:t>She </a:t>
            </a:r>
            <a:r>
              <a:rPr lang="en-GB" sz="2000" i="1" u="sng" dirty="0">
                <a:latin typeface="Century Gothic" panose="020B0502020202020204" pitchFamily="34" charset="0"/>
              </a:rPr>
              <a:t>has</a:t>
            </a:r>
            <a:r>
              <a:rPr lang="en-GB" sz="2000" i="1" dirty="0">
                <a:latin typeface="Century Gothic" panose="020B0502020202020204" pitchFamily="34" charset="0"/>
              </a:rPr>
              <a:t> </a:t>
            </a:r>
            <a:r>
              <a:rPr lang="en-GB" sz="2000" i="1" u="sng" dirty="0">
                <a:latin typeface="Century Gothic" panose="020B0502020202020204" pitchFamily="34" charset="0"/>
              </a:rPr>
              <a:t>visited</a:t>
            </a:r>
            <a:r>
              <a:rPr lang="en-GB" sz="2000" i="1" dirty="0">
                <a:latin typeface="Century Gothic" panose="020B0502020202020204" pitchFamily="34" charset="0"/>
              </a:rPr>
              <a:t> / visited friends.</a:t>
            </a:r>
          </a:p>
        </p:txBody>
      </p:sp>
      <p:sp>
        <p:nvSpPr>
          <p:cNvPr id="18" name="TextBox 17">
            <a:extLst>
              <a:ext uri="{FF2B5EF4-FFF2-40B4-BE49-F238E27FC236}">
                <a16:creationId xmlns:a16="http://schemas.microsoft.com/office/drawing/2014/main" id="{C8E1BEB9-626E-4A18-8B7D-80B708D84710}"/>
              </a:ext>
            </a:extLst>
          </p:cNvPr>
          <p:cNvSpPr txBox="1"/>
          <p:nvPr/>
        </p:nvSpPr>
        <p:spPr>
          <a:xfrm>
            <a:off x="151582" y="1262660"/>
            <a:ext cx="11888835" cy="707886"/>
          </a:xfrm>
          <a:prstGeom prst="rect">
            <a:avLst/>
          </a:prstGeom>
          <a:noFill/>
        </p:spPr>
        <p:txBody>
          <a:bodyPr wrap="square" rtlCol="0">
            <a:spAutoFit/>
          </a:bodyPr>
          <a:lstStyle/>
          <a:p>
            <a:pPr>
              <a:defRPr/>
            </a:pPr>
            <a:r>
              <a:rPr lang="en-GB" sz="2000" dirty="0">
                <a:latin typeface="Century Gothic" panose="020B0502020202020204" pitchFamily="34" charset="0"/>
              </a:rPr>
              <a:t>To talk about what other people have done, use the </a:t>
            </a:r>
            <a:r>
              <a:rPr lang="en-GB" sz="2000" b="1" dirty="0">
                <a:latin typeface="Century Gothic" panose="020B0502020202020204" pitchFamily="34" charset="0"/>
              </a:rPr>
              <a:t>“</a:t>
            </a:r>
            <a:r>
              <a:rPr lang="en-GB" sz="2000" b="1" dirty="0" err="1">
                <a:latin typeface="Century Gothic" panose="020B0502020202020204" pitchFamily="34" charset="0"/>
              </a:rPr>
              <a:t>er</a:t>
            </a:r>
            <a:r>
              <a:rPr lang="en-GB" sz="2000" b="1" dirty="0">
                <a:latin typeface="Century Gothic" panose="020B0502020202020204" pitchFamily="34" charset="0"/>
              </a:rPr>
              <a:t>” </a:t>
            </a:r>
            <a:r>
              <a:rPr lang="en-GB" sz="2000" dirty="0">
                <a:latin typeface="Century Gothic" panose="020B0502020202020204" pitchFamily="34" charset="0"/>
              </a:rPr>
              <a:t>and</a:t>
            </a:r>
            <a:r>
              <a:rPr lang="en-GB" sz="2000" b="1" dirty="0">
                <a:latin typeface="Century Gothic" panose="020B0502020202020204" pitchFamily="34" charset="0"/>
              </a:rPr>
              <a:t> “</a:t>
            </a:r>
            <a:r>
              <a:rPr lang="en-GB" sz="2000" b="1" dirty="0" err="1">
                <a:latin typeface="Century Gothic" panose="020B0502020202020204" pitchFamily="34" charset="0"/>
              </a:rPr>
              <a:t>sie</a:t>
            </a:r>
            <a:r>
              <a:rPr lang="en-GB" sz="2000" b="1" dirty="0">
                <a:latin typeface="Century Gothic" panose="020B0502020202020204" pitchFamily="34" charset="0"/>
              </a:rPr>
              <a:t>” </a:t>
            </a:r>
            <a:r>
              <a:rPr lang="en-GB" sz="2000" dirty="0">
                <a:latin typeface="Century Gothic" panose="020B0502020202020204" pitchFamily="34" charset="0"/>
              </a:rPr>
              <a:t>form of </a:t>
            </a:r>
            <a:r>
              <a:rPr lang="en-GB" sz="2000" b="1" dirty="0" err="1">
                <a:latin typeface="Century Gothic" panose="020B0502020202020204" pitchFamily="34" charset="0"/>
              </a:rPr>
              <a:t>haben</a:t>
            </a:r>
            <a:r>
              <a:rPr lang="en-GB" sz="2000" dirty="0">
                <a:latin typeface="Century Gothic" panose="020B0502020202020204" pitchFamily="34" charset="0"/>
              </a:rPr>
              <a:t>,</a:t>
            </a:r>
            <a:endParaRPr lang="en-GB" sz="2000" b="1" dirty="0">
              <a:latin typeface="Century Gothic" panose="020B0502020202020204" pitchFamily="34" charset="0"/>
            </a:endParaRPr>
          </a:p>
          <a:p>
            <a:pPr>
              <a:defRPr/>
            </a:pPr>
            <a:r>
              <a:rPr lang="en-GB" sz="2000" dirty="0">
                <a:latin typeface="Century Gothic" panose="020B0502020202020204" pitchFamily="34" charset="0"/>
              </a:rPr>
              <a:t>together with the </a:t>
            </a:r>
            <a:r>
              <a:rPr lang="en-GB" sz="2000" b="1" dirty="0">
                <a:solidFill>
                  <a:srgbClr val="FF6600"/>
                </a:solidFill>
                <a:latin typeface="Century Gothic" panose="020B0502020202020204" pitchFamily="34" charset="0"/>
              </a:rPr>
              <a:t>past participle</a:t>
            </a:r>
            <a:r>
              <a:rPr lang="en-GB" sz="2000" dirty="0">
                <a:latin typeface="Century Gothic" panose="020B0502020202020204" pitchFamily="34" charset="0"/>
              </a:rPr>
              <a:t>:</a:t>
            </a:r>
            <a:endParaRPr lang="en-GB" sz="2000" b="1" dirty="0">
              <a:latin typeface="Century Gothic" panose="020B0502020202020204" pitchFamily="34" charset="0"/>
            </a:endParaRPr>
          </a:p>
        </p:txBody>
      </p:sp>
      <p:sp>
        <p:nvSpPr>
          <p:cNvPr id="19" name="TextBox 18">
            <a:extLst>
              <a:ext uri="{FF2B5EF4-FFF2-40B4-BE49-F238E27FC236}">
                <a16:creationId xmlns:a16="http://schemas.microsoft.com/office/drawing/2014/main" id="{D1592AB3-CD5B-43E5-A4F1-C51181551210}"/>
              </a:ext>
            </a:extLst>
          </p:cNvPr>
          <p:cNvSpPr txBox="1"/>
          <p:nvPr/>
        </p:nvSpPr>
        <p:spPr>
          <a:xfrm>
            <a:off x="144325" y="4259273"/>
            <a:ext cx="5463597" cy="415498"/>
          </a:xfrm>
          <a:prstGeom prst="rect">
            <a:avLst/>
          </a:prstGeom>
          <a:noFill/>
        </p:spPr>
        <p:txBody>
          <a:bodyPr wrap="square" rtlCol="0">
            <a:spAutoFit/>
          </a:bodyPr>
          <a:lstStyle/>
          <a:p>
            <a:pPr>
              <a:defRPr/>
            </a:pPr>
            <a:r>
              <a:rPr lang="en-GB" sz="2000" dirty="0" err="1">
                <a:latin typeface="Century Gothic" panose="020B0502020202020204" pitchFamily="34" charset="0"/>
              </a:rPr>
              <a:t>Er</a:t>
            </a:r>
            <a:r>
              <a:rPr lang="en-GB" sz="2000" dirty="0">
                <a:latin typeface="Century Gothic" panose="020B0502020202020204" pitchFamily="34" charset="0"/>
              </a:rPr>
              <a:t> </a:t>
            </a:r>
            <a:r>
              <a:rPr lang="en-GB" sz="2000" b="1" dirty="0">
                <a:latin typeface="Century Gothic" panose="020B0502020202020204" pitchFamily="34" charset="0"/>
              </a:rPr>
              <a:t>hat</a:t>
            </a:r>
            <a:r>
              <a:rPr lang="en-GB" sz="2000" dirty="0">
                <a:latin typeface="Century Gothic" panose="020B0502020202020204" pitchFamily="34" charset="0"/>
              </a:rPr>
              <a:t> Freunde </a:t>
            </a:r>
            <a:r>
              <a:rPr lang="en-GB" sz="2000" b="1" dirty="0" err="1">
                <a:solidFill>
                  <a:srgbClr val="FF6600"/>
                </a:solidFill>
                <a:latin typeface="Century Gothic" panose="020B0502020202020204" pitchFamily="34" charset="0"/>
              </a:rPr>
              <a:t>ge</a:t>
            </a:r>
            <a:r>
              <a:rPr lang="en-GB" sz="2000" b="1" dirty="0" err="1">
                <a:latin typeface="Century Gothic" panose="020B0502020202020204" pitchFamily="34" charset="0"/>
              </a:rPr>
              <a:t>troff</a:t>
            </a:r>
            <a:r>
              <a:rPr lang="en-GB" sz="2000" b="1" dirty="0" err="1">
                <a:solidFill>
                  <a:srgbClr val="FF6600"/>
                </a:solidFill>
                <a:latin typeface="Century Gothic" panose="020B0502020202020204" pitchFamily="34" charset="0"/>
              </a:rPr>
              <a:t>en</a:t>
            </a:r>
            <a:r>
              <a:rPr lang="en-GB" sz="2000" dirty="0">
                <a:latin typeface="Century Gothic" panose="020B0502020202020204" pitchFamily="34" charset="0"/>
              </a:rPr>
              <a:t>.</a:t>
            </a:r>
            <a:endParaRPr lang="en-GB" sz="2100" b="1" dirty="0">
              <a:latin typeface="Century Gothic" panose="020B0502020202020204" pitchFamily="34" charset="0"/>
            </a:endParaRPr>
          </a:p>
        </p:txBody>
      </p:sp>
      <p:sp>
        <p:nvSpPr>
          <p:cNvPr id="20" name="TextBox 19">
            <a:extLst>
              <a:ext uri="{FF2B5EF4-FFF2-40B4-BE49-F238E27FC236}">
                <a16:creationId xmlns:a16="http://schemas.microsoft.com/office/drawing/2014/main" id="{0B7D0CB0-C1D3-4210-A7EF-32D43268E85F}"/>
              </a:ext>
            </a:extLst>
          </p:cNvPr>
          <p:cNvSpPr txBox="1"/>
          <p:nvPr/>
        </p:nvSpPr>
        <p:spPr>
          <a:xfrm>
            <a:off x="213431" y="2198560"/>
            <a:ext cx="5451611" cy="415498"/>
          </a:xfrm>
          <a:prstGeom prst="rect">
            <a:avLst/>
          </a:prstGeom>
          <a:noFill/>
        </p:spPr>
        <p:txBody>
          <a:bodyPr wrap="square" rtlCol="0">
            <a:spAutoFit/>
          </a:bodyPr>
          <a:lstStyle/>
          <a:p>
            <a:pPr>
              <a:defRPr/>
            </a:pPr>
            <a:r>
              <a:rPr lang="en-GB" sz="2000" dirty="0">
                <a:latin typeface="Century Gothic" panose="020B0502020202020204" pitchFamily="34" charset="0"/>
              </a:rPr>
              <a:t>Sie </a:t>
            </a:r>
            <a:r>
              <a:rPr lang="en-GB" sz="2000" b="1" dirty="0">
                <a:latin typeface="Century Gothic" panose="020B0502020202020204" pitchFamily="34" charset="0"/>
              </a:rPr>
              <a:t>hat</a:t>
            </a:r>
            <a:r>
              <a:rPr lang="en-GB" sz="2000" dirty="0">
                <a:latin typeface="Century Gothic" panose="020B0502020202020204" pitchFamily="34" charset="0"/>
              </a:rPr>
              <a:t> </a:t>
            </a:r>
            <a:r>
              <a:rPr lang="en-GB" sz="2000" dirty="0" err="1">
                <a:latin typeface="Century Gothic" panose="020B0502020202020204" pitchFamily="34" charset="0"/>
              </a:rPr>
              <a:t>im</a:t>
            </a:r>
            <a:r>
              <a:rPr lang="en-GB" sz="2000" dirty="0">
                <a:latin typeface="Century Gothic" panose="020B0502020202020204" pitchFamily="34" charset="0"/>
              </a:rPr>
              <a:t> Café </a:t>
            </a:r>
            <a:r>
              <a:rPr lang="en-GB" sz="2000" b="1" dirty="0" err="1">
                <a:solidFill>
                  <a:srgbClr val="FF6600"/>
                </a:solidFill>
                <a:latin typeface="Century Gothic" panose="020B0502020202020204" pitchFamily="34" charset="0"/>
              </a:rPr>
              <a:t>ge</a:t>
            </a:r>
            <a:r>
              <a:rPr lang="en-GB" sz="2000" b="1" dirty="0" err="1">
                <a:latin typeface="Century Gothic" panose="020B0502020202020204" pitchFamily="34" charset="0"/>
              </a:rPr>
              <a:t>gess</a:t>
            </a:r>
            <a:r>
              <a:rPr lang="en-GB" sz="2000" b="1" dirty="0" err="1">
                <a:solidFill>
                  <a:srgbClr val="FF6600"/>
                </a:solidFill>
                <a:latin typeface="Century Gothic" panose="020B0502020202020204" pitchFamily="34" charset="0"/>
              </a:rPr>
              <a:t>en</a:t>
            </a:r>
            <a:r>
              <a:rPr lang="en-GB" sz="2000" dirty="0">
                <a:latin typeface="Century Gothic" panose="020B0502020202020204" pitchFamily="34" charset="0"/>
              </a:rPr>
              <a:t>.</a:t>
            </a:r>
            <a:r>
              <a:rPr lang="en-GB" sz="2100" dirty="0">
                <a:latin typeface="Century Gothic" panose="020B0502020202020204" pitchFamily="34" charset="0"/>
              </a:rPr>
              <a:t> </a:t>
            </a:r>
            <a:endParaRPr lang="en-GB" sz="2100" b="1" dirty="0">
              <a:latin typeface="Century Gothic" panose="020B0502020202020204" pitchFamily="34" charset="0"/>
            </a:endParaRPr>
          </a:p>
        </p:txBody>
      </p:sp>
      <p:sp>
        <p:nvSpPr>
          <p:cNvPr id="21" name="TextBox 20">
            <a:extLst>
              <a:ext uri="{FF2B5EF4-FFF2-40B4-BE49-F238E27FC236}">
                <a16:creationId xmlns:a16="http://schemas.microsoft.com/office/drawing/2014/main" id="{B8235AAB-3A62-4D0C-B09F-8BBF07B6A9D4}"/>
              </a:ext>
            </a:extLst>
          </p:cNvPr>
          <p:cNvSpPr txBox="1"/>
          <p:nvPr/>
        </p:nvSpPr>
        <p:spPr>
          <a:xfrm>
            <a:off x="120669" y="4713919"/>
            <a:ext cx="5575253" cy="400110"/>
          </a:xfrm>
          <a:prstGeom prst="rect">
            <a:avLst/>
          </a:prstGeom>
          <a:noFill/>
        </p:spPr>
        <p:txBody>
          <a:bodyPr wrap="square" rtlCol="0">
            <a:spAutoFit/>
          </a:bodyPr>
          <a:lstStyle/>
          <a:p>
            <a:r>
              <a:rPr lang="en-GB" sz="2000" dirty="0">
                <a:latin typeface="Century Gothic" panose="020B0502020202020204" pitchFamily="34" charset="0"/>
              </a:rPr>
              <a:t>He </a:t>
            </a:r>
            <a:r>
              <a:rPr lang="en-GB" sz="2000" u="sng" dirty="0">
                <a:latin typeface="Century Gothic" panose="020B0502020202020204" pitchFamily="34" charset="0"/>
              </a:rPr>
              <a:t>has</a:t>
            </a:r>
            <a:r>
              <a:rPr lang="en-GB" sz="2000" dirty="0">
                <a:latin typeface="Century Gothic" panose="020B0502020202020204" pitchFamily="34" charset="0"/>
              </a:rPr>
              <a:t> </a:t>
            </a:r>
            <a:r>
              <a:rPr lang="en-GB" sz="2000" u="sng" dirty="0">
                <a:latin typeface="Century Gothic" panose="020B0502020202020204" pitchFamily="34" charset="0"/>
              </a:rPr>
              <a:t>met</a:t>
            </a:r>
            <a:r>
              <a:rPr lang="en-GB" sz="2000" dirty="0">
                <a:latin typeface="Century Gothic" panose="020B0502020202020204" pitchFamily="34" charset="0"/>
              </a:rPr>
              <a:t> / </a:t>
            </a:r>
            <a:r>
              <a:rPr lang="en-GB" sz="2000" u="sng" dirty="0">
                <a:latin typeface="Century Gothic" panose="020B0502020202020204" pitchFamily="34" charset="0"/>
              </a:rPr>
              <a:t>met</a:t>
            </a:r>
            <a:r>
              <a:rPr lang="en-GB" sz="2000" dirty="0">
                <a:latin typeface="Century Gothic" panose="020B0502020202020204" pitchFamily="34" charset="0"/>
              </a:rPr>
              <a:t> friends.</a:t>
            </a:r>
          </a:p>
        </p:txBody>
      </p:sp>
      <p:sp>
        <p:nvSpPr>
          <p:cNvPr id="22" name="TextBox 21">
            <a:extLst>
              <a:ext uri="{FF2B5EF4-FFF2-40B4-BE49-F238E27FC236}">
                <a16:creationId xmlns:a16="http://schemas.microsoft.com/office/drawing/2014/main" id="{10AE52EA-9E85-458E-9CAD-B163550CFE05}"/>
              </a:ext>
            </a:extLst>
          </p:cNvPr>
          <p:cNvSpPr txBox="1"/>
          <p:nvPr/>
        </p:nvSpPr>
        <p:spPr>
          <a:xfrm>
            <a:off x="170028" y="2695753"/>
            <a:ext cx="5575253" cy="400110"/>
          </a:xfrm>
          <a:prstGeom prst="rect">
            <a:avLst/>
          </a:prstGeom>
          <a:noFill/>
        </p:spPr>
        <p:txBody>
          <a:bodyPr wrap="square" rtlCol="0">
            <a:spAutoFit/>
          </a:bodyPr>
          <a:lstStyle/>
          <a:p>
            <a:r>
              <a:rPr lang="en-GB" sz="2000" i="1" dirty="0">
                <a:latin typeface="Century Gothic" panose="020B0502020202020204" pitchFamily="34" charset="0"/>
              </a:rPr>
              <a:t>She </a:t>
            </a:r>
            <a:r>
              <a:rPr lang="en-GB" sz="2000" i="1" u="sng" dirty="0">
                <a:latin typeface="Century Gothic" panose="020B0502020202020204" pitchFamily="34" charset="0"/>
              </a:rPr>
              <a:t>has</a:t>
            </a:r>
            <a:r>
              <a:rPr lang="en-GB" sz="2000" i="1" dirty="0">
                <a:latin typeface="Century Gothic" panose="020B0502020202020204" pitchFamily="34" charset="0"/>
              </a:rPr>
              <a:t> </a:t>
            </a:r>
            <a:r>
              <a:rPr lang="en-GB" sz="2000" i="1" u="sng" dirty="0">
                <a:latin typeface="Century Gothic" panose="020B0502020202020204" pitchFamily="34" charset="0"/>
              </a:rPr>
              <a:t>eaten</a:t>
            </a:r>
            <a:r>
              <a:rPr lang="en-GB" sz="2000" i="1" dirty="0">
                <a:latin typeface="Century Gothic" panose="020B0502020202020204" pitchFamily="34" charset="0"/>
              </a:rPr>
              <a:t> / </a:t>
            </a:r>
            <a:r>
              <a:rPr lang="en-GB" sz="2000" i="1" u="sng" dirty="0">
                <a:latin typeface="Century Gothic" panose="020B0502020202020204" pitchFamily="34" charset="0"/>
              </a:rPr>
              <a:t>ate</a:t>
            </a:r>
            <a:r>
              <a:rPr lang="en-GB" sz="2000" i="1" dirty="0">
                <a:latin typeface="Century Gothic" panose="020B0502020202020204" pitchFamily="34" charset="0"/>
              </a:rPr>
              <a:t> in the café.</a:t>
            </a:r>
          </a:p>
        </p:txBody>
      </p:sp>
      <p:sp>
        <p:nvSpPr>
          <p:cNvPr id="23" name="TextBox 22">
            <a:extLst>
              <a:ext uri="{FF2B5EF4-FFF2-40B4-BE49-F238E27FC236}">
                <a16:creationId xmlns:a16="http://schemas.microsoft.com/office/drawing/2014/main" id="{7D3BA60B-DB30-4ABD-B13F-BFBA5735A726}"/>
              </a:ext>
            </a:extLst>
          </p:cNvPr>
          <p:cNvSpPr txBox="1"/>
          <p:nvPr/>
        </p:nvSpPr>
        <p:spPr>
          <a:xfrm>
            <a:off x="3698421" y="4243303"/>
            <a:ext cx="5463597" cy="415498"/>
          </a:xfrm>
          <a:prstGeom prst="rect">
            <a:avLst/>
          </a:prstGeom>
          <a:noFill/>
        </p:spPr>
        <p:txBody>
          <a:bodyPr wrap="square" rtlCol="0">
            <a:spAutoFit/>
          </a:bodyPr>
          <a:lstStyle/>
          <a:p>
            <a:pPr>
              <a:defRPr/>
            </a:pPr>
            <a:r>
              <a:rPr lang="en-GB" sz="2000" dirty="0" err="1">
                <a:latin typeface="Century Gothic" panose="020B0502020202020204" pitchFamily="34" charset="0"/>
              </a:rPr>
              <a:t>Er</a:t>
            </a:r>
            <a:r>
              <a:rPr lang="en-GB" sz="2000" dirty="0">
                <a:latin typeface="Century Gothic" panose="020B0502020202020204" pitchFamily="34" charset="0"/>
              </a:rPr>
              <a:t> </a:t>
            </a:r>
            <a:r>
              <a:rPr lang="en-GB" sz="2000" b="1" dirty="0">
                <a:latin typeface="Century Gothic" panose="020B0502020202020204" pitchFamily="34" charset="0"/>
              </a:rPr>
              <a:t>hat</a:t>
            </a:r>
            <a:r>
              <a:rPr lang="en-GB" sz="2000" dirty="0">
                <a:latin typeface="Century Gothic" panose="020B0502020202020204" pitchFamily="34" charset="0"/>
              </a:rPr>
              <a:t> </a:t>
            </a:r>
            <a:r>
              <a:rPr lang="en-GB" sz="2000" dirty="0" err="1">
                <a:latin typeface="Century Gothic" panose="020B0502020202020204" pitchFamily="34" charset="0"/>
              </a:rPr>
              <a:t>viel</a:t>
            </a:r>
            <a:r>
              <a:rPr lang="en-GB" sz="2000" dirty="0">
                <a:latin typeface="Century Gothic" panose="020B0502020202020204" pitchFamily="34" charset="0"/>
              </a:rPr>
              <a:t> Wasser </a:t>
            </a:r>
            <a:r>
              <a:rPr lang="en-GB" sz="2000" b="1" dirty="0" err="1">
                <a:solidFill>
                  <a:srgbClr val="FF6600"/>
                </a:solidFill>
                <a:latin typeface="Century Gothic" panose="020B0502020202020204" pitchFamily="34" charset="0"/>
              </a:rPr>
              <a:t>ge</a:t>
            </a:r>
            <a:r>
              <a:rPr lang="en-GB" sz="2000" b="1" dirty="0" err="1">
                <a:latin typeface="Century Gothic" panose="020B0502020202020204" pitchFamily="34" charset="0"/>
              </a:rPr>
              <a:t>trunk</a:t>
            </a:r>
            <a:r>
              <a:rPr lang="en-GB" sz="2000" b="1" dirty="0" err="1">
                <a:solidFill>
                  <a:srgbClr val="FF6600"/>
                </a:solidFill>
                <a:latin typeface="Century Gothic" panose="020B0502020202020204" pitchFamily="34" charset="0"/>
              </a:rPr>
              <a:t>en</a:t>
            </a:r>
            <a:r>
              <a:rPr lang="en-GB" sz="2000" dirty="0">
                <a:latin typeface="Century Gothic" panose="020B0502020202020204" pitchFamily="34" charset="0"/>
              </a:rPr>
              <a:t>.</a:t>
            </a:r>
            <a:endParaRPr lang="en-GB" sz="2100" b="1" dirty="0">
              <a:latin typeface="Century Gothic" panose="020B0502020202020204" pitchFamily="34" charset="0"/>
            </a:endParaRPr>
          </a:p>
        </p:txBody>
      </p:sp>
      <p:sp>
        <p:nvSpPr>
          <p:cNvPr id="24" name="TextBox 23">
            <a:extLst>
              <a:ext uri="{FF2B5EF4-FFF2-40B4-BE49-F238E27FC236}">
                <a16:creationId xmlns:a16="http://schemas.microsoft.com/office/drawing/2014/main" id="{4567F199-8196-4361-88FB-2EAF62D66BF3}"/>
              </a:ext>
            </a:extLst>
          </p:cNvPr>
          <p:cNvSpPr txBox="1"/>
          <p:nvPr/>
        </p:nvSpPr>
        <p:spPr>
          <a:xfrm>
            <a:off x="4399667" y="2209749"/>
            <a:ext cx="5451611" cy="415498"/>
          </a:xfrm>
          <a:prstGeom prst="rect">
            <a:avLst/>
          </a:prstGeom>
          <a:noFill/>
        </p:spPr>
        <p:txBody>
          <a:bodyPr wrap="square" rtlCol="0">
            <a:spAutoFit/>
          </a:bodyPr>
          <a:lstStyle/>
          <a:p>
            <a:pPr>
              <a:defRPr/>
            </a:pPr>
            <a:r>
              <a:rPr lang="en-GB" sz="2000" dirty="0">
                <a:latin typeface="Century Gothic" panose="020B0502020202020204" pitchFamily="34" charset="0"/>
              </a:rPr>
              <a:t>Sie </a:t>
            </a:r>
            <a:r>
              <a:rPr lang="en-GB" sz="2000" b="1" dirty="0">
                <a:latin typeface="Century Gothic" panose="020B0502020202020204" pitchFamily="34" charset="0"/>
              </a:rPr>
              <a:t>hat</a:t>
            </a:r>
            <a:r>
              <a:rPr lang="en-GB" sz="2000" dirty="0">
                <a:latin typeface="Century Gothic" panose="020B0502020202020204" pitchFamily="34" charset="0"/>
              </a:rPr>
              <a:t> </a:t>
            </a:r>
            <a:r>
              <a:rPr lang="en-GB" sz="2000" dirty="0" err="1">
                <a:latin typeface="Century Gothic" panose="020B0502020202020204" pitchFamily="34" charset="0"/>
              </a:rPr>
              <a:t>eine</a:t>
            </a:r>
            <a:r>
              <a:rPr lang="en-GB" sz="2000" dirty="0">
                <a:latin typeface="Century Gothic" panose="020B0502020202020204" pitchFamily="34" charset="0"/>
              </a:rPr>
              <a:t> </a:t>
            </a:r>
            <a:r>
              <a:rPr lang="en-GB" sz="2000" dirty="0" err="1">
                <a:latin typeface="Century Gothic" panose="020B0502020202020204" pitchFamily="34" charset="0"/>
              </a:rPr>
              <a:t>Liste</a:t>
            </a:r>
            <a:r>
              <a:rPr lang="en-GB" sz="2000" dirty="0">
                <a:latin typeface="Century Gothic" panose="020B0502020202020204" pitchFamily="34" charset="0"/>
              </a:rPr>
              <a:t> </a:t>
            </a:r>
            <a:r>
              <a:rPr lang="en-GB" sz="2000" b="1" dirty="0" err="1">
                <a:latin typeface="Century Gothic" panose="020B0502020202020204" pitchFamily="34" charset="0"/>
              </a:rPr>
              <a:t>g</a:t>
            </a:r>
            <a:r>
              <a:rPr lang="en-GB" sz="2000" b="1" dirty="0" err="1">
                <a:solidFill>
                  <a:srgbClr val="FF6600"/>
                </a:solidFill>
                <a:latin typeface="Century Gothic" panose="020B0502020202020204" pitchFamily="34" charset="0"/>
              </a:rPr>
              <a:t>e</a:t>
            </a:r>
            <a:r>
              <a:rPr lang="en-GB" sz="2000" b="1" dirty="0" err="1">
                <a:latin typeface="Century Gothic" panose="020B0502020202020204" pitchFamily="34" charset="0"/>
              </a:rPr>
              <a:t>schrieb</a:t>
            </a:r>
            <a:r>
              <a:rPr lang="en-GB" sz="2000" b="1" dirty="0" err="1">
                <a:solidFill>
                  <a:srgbClr val="FF6600"/>
                </a:solidFill>
                <a:latin typeface="Century Gothic" panose="020B0502020202020204" pitchFamily="34" charset="0"/>
              </a:rPr>
              <a:t>en</a:t>
            </a:r>
            <a:r>
              <a:rPr lang="en-GB" sz="2000" dirty="0">
                <a:latin typeface="Century Gothic" panose="020B0502020202020204" pitchFamily="34" charset="0"/>
              </a:rPr>
              <a:t>.</a:t>
            </a:r>
            <a:r>
              <a:rPr lang="en-GB" sz="2100" dirty="0">
                <a:latin typeface="Century Gothic" panose="020B0502020202020204" pitchFamily="34" charset="0"/>
              </a:rPr>
              <a:t> </a:t>
            </a:r>
            <a:endParaRPr lang="en-GB" sz="2100" b="1" dirty="0">
              <a:latin typeface="Century Gothic" panose="020B0502020202020204" pitchFamily="34" charset="0"/>
            </a:endParaRPr>
          </a:p>
        </p:txBody>
      </p:sp>
      <p:sp>
        <p:nvSpPr>
          <p:cNvPr id="25" name="TextBox 24">
            <a:extLst>
              <a:ext uri="{FF2B5EF4-FFF2-40B4-BE49-F238E27FC236}">
                <a16:creationId xmlns:a16="http://schemas.microsoft.com/office/drawing/2014/main" id="{ABA8BBF0-A44A-48F1-8472-3DF4C35FECC0}"/>
              </a:ext>
            </a:extLst>
          </p:cNvPr>
          <p:cNvSpPr txBox="1"/>
          <p:nvPr/>
        </p:nvSpPr>
        <p:spPr>
          <a:xfrm>
            <a:off x="3708453" y="4725965"/>
            <a:ext cx="5575253" cy="400110"/>
          </a:xfrm>
          <a:prstGeom prst="rect">
            <a:avLst/>
          </a:prstGeom>
          <a:noFill/>
        </p:spPr>
        <p:txBody>
          <a:bodyPr wrap="square" rtlCol="0">
            <a:spAutoFit/>
          </a:bodyPr>
          <a:lstStyle/>
          <a:p>
            <a:r>
              <a:rPr lang="en-GB" sz="2000" dirty="0">
                <a:latin typeface="Century Gothic" panose="020B0502020202020204" pitchFamily="34" charset="0"/>
              </a:rPr>
              <a:t>He </a:t>
            </a:r>
            <a:r>
              <a:rPr lang="en-GB" sz="2000" u="sng" dirty="0">
                <a:latin typeface="Century Gothic" panose="020B0502020202020204" pitchFamily="34" charset="0"/>
              </a:rPr>
              <a:t>has</a:t>
            </a:r>
            <a:r>
              <a:rPr lang="en-GB" sz="2000" dirty="0">
                <a:latin typeface="Century Gothic" panose="020B0502020202020204" pitchFamily="34" charset="0"/>
              </a:rPr>
              <a:t> </a:t>
            </a:r>
            <a:r>
              <a:rPr lang="en-GB" sz="2000" u="sng" dirty="0">
                <a:latin typeface="Century Gothic" panose="020B0502020202020204" pitchFamily="34" charset="0"/>
              </a:rPr>
              <a:t>read </a:t>
            </a:r>
            <a:r>
              <a:rPr lang="en-GB" sz="2000" dirty="0">
                <a:latin typeface="Century Gothic" panose="020B0502020202020204" pitchFamily="34" charset="0"/>
              </a:rPr>
              <a:t>/ </a:t>
            </a:r>
            <a:r>
              <a:rPr lang="en-GB" sz="2000" u="sng" dirty="0">
                <a:latin typeface="Century Gothic" panose="020B0502020202020204" pitchFamily="34" charset="0"/>
              </a:rPr>
              <a:t>read</a:t>
            </a:r>
            <a:r>
              <a:rPr lang="en-GB" sz="2000" dirty="0">
                <a:latin typeface="Century Gothic" panose="020B0502020202020204" pitchFamily="34" charset="0"/>
              </a:rPr>
              <a:t> a book.</a:t>
            </a:r>
          </a:p>
        </p:txBody>
      </p:sp>
      <p:sp>
        <p:nvSpPr>
          <p:cNvPr id="26" name="TextBox 25">
            <a:extLst>
              <a:ext uri="{FF2B5EF4-FFF2-40B4-BE49-F238E27FC236}">
                <a16:creationId xmlns:a16="http://schemas.microsoft.com/office/drawing/2014/main" id="{D95C1E3E-4771-4C02-A831-7F74AEDF3694}"/>
              </a:ext>
            </a:extLst>
          </p:cNvPr>
          <p:cNvSpPr txBox="1"/>
          <p:nvPr/>
        </p:nvSpPr>
        <p:spPr>
          <a:xfrm>
            <a:off x="4387679" y="2695753"/>
            <a:ext cx="5575253" cy="400110"/>
          </a:xfrm>
          <a:prstGeom prst="rect">
            <a:avLst/>
          </a:prstGeom>
          <a:noFill/>
        </p:spPr>
        <p:txBody>
          <a:bodyPr wrap="square" rtlCol="0">
            <a:spAutoFit/>
          </a:bodyPr>
          <a:lstStyle/>
          <a:p>
            <a:r>
              <a:rPr lang="en-GB" sz="2000" i="1" dirty="0">
                <a:latin typeface="Century Gothic" panose="020B0502020202020204" pitchFamily="34" charset="0"/>
              </a:rPr>
              <a:t>She </a:t>
            </a:r>
            <a:r>
              <a:rPr lang="en-GB" sz="2000" i="1" u="sng" dirty="0">
                <a:latin typeface="Century Gothic" panose="020B0502020202020204" pitchFamily="34" charset="0"/>
              </a:rPr>
              <a:t>has</a:t>
            </a:r>
            <a:r>
              <a:rPr lang="en-GB" sz="2000" i="1" dirty="0">
                <a:latin typeface="Century Gothic" panose="020B0502020202020204" pitchFamily="34" charset="0"/>
              </a:rPr>
              <a:t> </a:t>
            </a:r>
            <a:r>
              <a:rPr lang="en-GB" sz="2000" i="1" u="sng" dirty="0">
                <a:latin typeface="Century Gothic" panose="020B0502020202020204" pitchFamily="34" charset="0"/>
              </a:rPr>
              <a:t>written</a:t>
            </a:r>
            <a:r>
              <a:rPr lang="en-GB" sz="2000" i="1" dirty="0">
                <a:latin typeface="Century Gothic" panose="020B0502020202020204" pitchFamily="34" charset="0"/>
              </a:rPr>
              <a:t> / </a:t>
            </a:r>
            <a:r>
              <a:rPr lang="en-GB" sz="2000" i="1" u="sng" dirty="0">
                <a:latin typeface="Century Gothic" panose="020B0502020202020204" pitchFamily="34" charset="0"/>
              </a:rPr>
              <a:t>wrote</a:t>
            </a:r>
            <a:r>
              <a:rPr lang="en-GB" sz="2000" i="1" dirty="0">
                <a:latin typeface="Century Gothic" panose="020B0502020202020204" pitchFamily="34" charset="0"/>
              </a:rPr>
              <a:t> a list.</a:t>
            </a:r>
          </a:p>
        </p:txBody>
      </p:sp>
      <p:sp>
        <p:nvSpPr>
          <p:cNvPr id="27" name="Rounded Rectangular Callout 3">
            <a:extLst>
              <a:ext uri="{FF2B5EF4-FFF2-40B4-BE49-F238E27FC236}">
                <a16:creationId xmlns:a16="http://schemas.microsoft.com/office/drawing/2014/main" id="{CF2735BA-8656-4094-91A2-9B8D97E6C9B0}"/>
              </a:ext>
            </a:extLst>
          </p:cNvPr>
          <p:cNvSpPr/>
          <p:nvPr/>
        </p:nvSpPr>
        <p:spPr>
          <a:xfrm>
            <a:off x="723900" y="3426593"/>
            <a:ext cx="10528299" cy="467045"/>
          </a:xfrm>
          <a:prstGeom prst="wedgeRoundRectCallout">
            <a:avLst>
              <a:gd name="adj1" fmla="val -26839"/>
              <a:gd name="adj2" fmla="val 47285"/>
              <a:gd name="adj3" fmla="val 16667"/>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Century Gothic" panose="020B0502020202020204" pitchFamily="34" charset="0"/>
              </a:rPr>
              <a:t>The past participle stays the same when we are talking about different people</a:t>
            </a:r>
            <a:r>
              <a:rPr lang="en-GB" b="1">
                <a:solidFill>
                  <a:schemeClr val="tx1"/>
                </a:solidFill>
              </a:rPr>
              <a:t>!</a:t>
            </a:r>
          </a:p>
        </p:txBody>
      </p:sp>
    </p:spTree>
    <p:extLst>
      <p:ext uri="{BB962C8B-B14F-4D97-AF65-F5344CB8AC3E}">
        <p14:creationId xmlns:p14="http://schemas.microsoft.com/office/powerpoint/2010/main" val="22509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F4A812-2AA5-4764-9F94-09F4A2FCA56A}"/>
              </a:ext>
            </a:extLst>
          </p:cNvPr>
          <p:cNvSpPr>
            <a:spLocks noGrp="1"/>
          </p:cNvSpPr>
          <p:nvPr>
            <p:ph type="title"/>
          </p:nvPr>
        </p:nvSpPr>
        <p:spPr>
          <a:xfrm>
            <a:off x="0" y="213557"/>
            <a:ext cx="6096000" cy="647577"/>
          </a:xfrm>
        </p:spPr>
        <p:txBody>
          <a:bodyPr>
            <a:normAutofit/>
          </a:bodyPr>
          <a:lstStyle/>
          <a:p>
            <a:r>
              <a:rPr lang="en-GB" sz="2600" dirty="0"/>
              <a:t>Mehmet hat an Wolf </a:t>
            </a:r>
            <a:r>
              <a:rPr lang="en-GB" sz="2600" dirty="0" err="1"/>
              <a:t>geschrieben</a:t>
            </a:r>
            <a:endParaRPr lang="en-GB" sz="2600" dirty="0"/>
          </a:p>
        </p:txBody>
      </p:sp>
      <p:sp>
        <p:nvSpPr>
          <p:cNvPr id="6" name="Rounded Rectangle 38">
            <a:extLst>
              <a:ext uri="{FF2B5EF4-FFF2-40B4-BE49-F238E27FC236}">
                <a16:creationId xmlns:a16="http://schemas.microsoft.com/office/drawing/2014/main" id="{8ADB521A-6E66-4FA0-9F38-C6B98FC21410}"/>
              </a:ext>
            </a:extLst>
          </p:cNvPr>
          <p:cNvSpPr/>
          <p:nvPr/>
        </p:nvSpPr>
        <p:spPr>
          <a:xfrm>
            <a:off x="10917382" y="161881"/>
            <a:ext cx="1054492"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2" name="Graphic 11" descr="Teacher with solid fill">
            <a:extLst>
              <a:ext uri="{FF2B5EF4-FFF2-40B4-BE49-F238E27FC236}">
                <a16:creationId xmlns:a16="http://schemas.microsoft.com/office/drawing/2014/main" id="{FC239531-049C-4E09-85FF-C85E7EB3EB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713274"/>
            <a:ext cx="914400" cy="914400"/>
          </a:xfrm>
          <a:prstGeom prst="rect">
            <a:avLst/>
          </a:prstGeom>
        </p:spPr>
      </p:pic>
      <p:sp>
        <p:nvSpPr>
          <p:cNvPr id="13" name="Speech Bubble: Rectangle with Corners Rounded 12">
            <a:extLst>
              <a:ext uri="{FF2B5EF4-FFF2-40B4-BE49-F238E27FC236}">
                <a16:creationId xmlns:a16="http://schemas.microsoft.com/office/drawing/2014/main" id="{3F9D2BA7-AB87-4CDE-A2E1-50A3BB50B686}"/>
              </a:ext>
            </a:extLst>
          </p:cNvPr>
          <p:cNvSpPr/>
          <p:nvPr/>
        </p:nvSpPr>
        <p:spPr>
          <a:xfrm>
            <a:off x="1088328" y="873124"/>
            <a:ext cx="8432190" cy="578726"/>
          </a:xfrm>
          <a:prstGeom prst="wedgeRoundRectCallout">
            <a:avLst>
              <a:gd name="adj1" fmla="val -57413"/>
              <a:gd name="adj2" fmla="val -80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Lies die </a:t>
            </a:r>
            <a:r>
              <a:rPr kumimoji="0" lang="en-GB" sz="24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Sätze</a:t>
            </a:r>
            <a:r>
              <a:rPr kumimoji="0" lang="en-GB" sz="24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das Mehmet (ich) </a:t>
            </a:r>
            <a:r>
              <a:rPr kumimoji="0" lang="en-GB" sz="24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oder</a:t>
            </a:r>
            <a:r>
              <a:rPr kumimoji="0" lang="en-GB" sz="24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Esma</a:t>
            </a:r>
            <a:r>
              <a:rPr kumimoji="0" lang="en-GB" sz="24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sie</a:t>
            </a:r>
            <a:r>
              <a:rPr kumimoji="0" lang="en-GB" sz="24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graphicFrame>
        <p:nvGraphicFramePr>
          <p:cNvPr id="2" name="Table 1">
            <a:extLst>
              <a:ext uri="{FF2B5EF4-FFF2-40B4-BE49-F238E27FC236}">
                <a16:creationId xmlns:a16="http://schemas.microsoft.com/office/drawing/2014/main" id="{B8E27BCA-8D58-476D-9CD9-351A54C901F1}"/>
              </a:ext>
            </a:extLst>
          </p:cNvPr>
          <p:cNvGraphicFramePr>
            <a:graphicFrameLocks noGrp="1"/>
          </p:cNvGraphicFramePr>
          <p:nvPr>
            <p:extLst>
              <p:ext uri="{D42A27DB-BD31-4B8C-83A1-F6EECF244321}">
                <p14:modId xmlns:p14="http://schemas.microsoft.com/office/powerpoint/2010/main" val="1592524558"/>
              </p:ext>
            </p:extLst>
          </p:nvPr>
        </p:nvGraphicFramePr>
        <p:xfrm>
          <a:off x="218024" y="1951131"/>
          <a:ext cx="11753850" cy="3305483"/>
        </p:xfrm>
        <a:graphic>
          <a:graphicData uri="http://schemas.openxmlformats.org/drawingml/2006/table">
            <a:tbl>
              <a:tblPr firstRow="1" bandRow="1">
                <a:tableStyleId>{93296810-A885-4BE3-A3E7-6D5BEEA58F35}</a:tableStyleId>
              </a:tblPr>
              <a:tblGrid>
                <a:gridCol w="552450">
                  <a:extLst>
                    <a:ext uri="{9D8B030D-6E8A-4147-A177-3AD203B41FA5}">
                      <a16:colId xmlns:a16="http://schemas.microsoft.com/office/drawing/2014/main" val="1769843745"/>
                    </a:ext>
                  </a:extLst>
                </a:gridCol>
                <a:gridCol w="6188421">
                  <a:extLst>
                    <a:ext uri="{9D8B030D-6E8A-4147-A177-3AD203B41FA5}">
                      <a16:colId xmlns:a16="http://schemas.microsoft.com/office/drawing/2014/main" val="3928512620"/>
                    </a:ext>
                  </a:extLst>
                </a:gridCol>
                <a:gridCol w="2425147">
                  <a:extLst>
                    <a:ext uri="{9D8B030D-6E8A-4147-A177-3AD203B41FA5}">
                      <a16:colId xmlns:a16="http://schemas.microsoft.com/office/drawing/2014/main" val="2499798222"/>
                    </a:ext>
                  </a:extLst>
                </a:gridCol>
                <a:gridCol w="2587832">
                  <a:extLst>
                    <a:ext uri="{9D8B030D-6E8A-4147-A177-3AD203B41FA5}">
                      <a16:colId xmlns:a16="http://schemas.microsoft.com/office/drawing/2014/main" val="2065789481"/>
                    </a:ext>
                  </a:extLst>
                </a:gridCol>
              </a:tblGrid>
              <a:tr h="633283">
                <a:tc gridSpan="2">
                  <a:txBody>
                    <a:bodyPr/>
                    <a:lstStyle/>
                    <a:p>
                      <a:endParaRPr lang="en-GB" sz="2200" b="1" dirty="0">
                        <a:solidFill>
                          <a:schemeClr val="tx1"/>
                        </a:solidFill>
                        <a:latin typeface="Century Gothic" panose="020B0502020202020204" pitchFamily="34" charset="0"/>
                      </a:endParaRPr>
                    </a:p>
                  </a:txBody>
                  <a:tcPr anchor="ct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chemeClr val="tx1"/>
                          </a:solidFill>
                        </a:rPr>
                        <a:t>Mehmet (ich)</a:t>
                      </a:r>
                      <a:endParaRPr lang="en-GB" sz="2000" b="1" dirty="0">
                        <a:solidFill>
                          <a:schemeClr val="tx1"/>
                        </a:solidFill>
                        <a:latin typeface="Century Gothic" panose="020B0502020202020204" pitchFamily="34" charset="0"/>
                      </a:endParaRPr>
                    </a:p>
                  </a:txBody>
                  <a:tcPr anchor="ctr"/>
                </a:tc>
                <a:tc>
                  <a:txBody>
                    <a:bodyPr/>
                    <a:lstStyle/>
                    <a:p>
                      <a:pPr algn="ctr"/>
                      <a:r>
                        <a:rPr lang="en-GB" sz="2000" b="1" dirty="0" err="1">
                          <a:solidFill>
                            <a:schemeClr val="tx1"/>
                          </a:solidFill>
                        </a:rPr>
                        <a:t>Esma</a:t>
                      </a:r>
                      <a:r>
                        <a:rPr lang="en-GB" sz="2000" b="1" dirty="0">
                          <a:solidFill>
                            <a:schemeClr val="tx1"/>
                          </a:solidFill>
                        </a:rPr>
                        <a:t> (</a:t>
                      </a:r>
                      <a:r>
                        <a:rPr lang="en-GB" sz="2000" b="1" dirty="0" err="1">
                          <a:solidFill>
                            <a:schemeClr val="tx1"/>
                          </a:solidFill>
                        </a:rPr>
                        <a:t>sie</a:t>
                      </a:r>
                      <a:r>
                        <a:rPr lang="en-GB" sz="2000" b="1" dirty="0">
                          <a:solidFill>
                            <a:schemeClr val="tx1"/>
                          </a:solidFill>
                        </a:rPr>
                        <a:t>)</a:t>
                      </a:r>
                      <a:endParaRPr lang="en-GB" sz="20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131983735"/>
                  </a:ext>
                </a:extLst>
              </a:tr>
              <a:tr h="534440">
                <a:tc>
                  <a:txBody>
                    <a:bodyPr/>
                    <a:lstStyle/>
                    <a:p>
                      <a:pPr algn="ctr"/>
                      <a:r>
                        <a:rPr lang="en-GB" sz="2400" b="1" dirty="0">
                          <a:solidFill>
                            <a:schemeClr val="tx1"/>
                          </a:solidFill>
                        </a:rPr>
                        <a:t>1</a:t>
                      </a:r>
                      <a:endParaRPr lang="en-GB" sz="2400" b="1" dirty="0">
                        <a:solidFill>
                          <a:schemeClr val="tx1"/>
                        </a:solidFill>
                        <a:latin typeface="Century Gothic" panose="020B0502020202020204" pitchFamily="34" charset="0"/>
                      </a:endParaRPr>
                    </a:p>
                  </a:txBody>
                  <a:tcPr anchor="ctr"/>
                </a:tc>
                <a:tc>
                  <a:txBody>
                    <a:bodyPr/>
                    <a:lstStyle/>
                    <a:p>
                      <a:r>
                        <a:rPr lang="en-GB" sz="2200" b="1" dirty="0">
                          <a:solidFill>
                            <a:schemeClr val="tx1"/>
                          </a:solidFill>
                        </a:rPr>
                        <a:t>Sie</a:t>
                      </a:r>
                      <a:r>
                        <a:rPr lang="en-GB" sz="2200" b="0" dirty="0">
                          <a:solidFill>
                            <a:schemeClr val="tx1"/>
                          </a:solidFill>
                        </a:rPr>
                        <a:t> hat </a:t>
                      </a:r>
                      <a:r>
                        <a:rPr lang="en-GB" sz="2200" b="0" dirty="0" err="1">
                          <a:solidFill>
                            <a:schemeClr val="tx1"/>
                          </a:solidFill>
                        </a:rPr>
                        <a:t>bisher</a:t>
                      </a:r>
                      <a:r>
                        <a:rPr lang="en-GB" sz="2200" b="0" dirty="0">
                          <a:solidFill>
                            <a:schemeClr val="tx1"/>
                          </a:solidFill>
                        </a:rPr>
                        <a:t> </a:t>
                      </a:r>
                      <a:r>
                        <a:rPr lang="en-GB" sz="2200" b="0" dirty="0" err="1">
                          <a:solidFill>
                            <a:schemeClr val="tx1"/>
                          </a:solidFill>
                        </a:rPr>
                        <a:t>keinen</a:t>
                      </a:r>
                      <a:r>
                        <a:rPr lang="en-GB" sz="2200" b="0" dirty="0">
                          <a:solidFill>
                            <a:schemeClr val="tx1"/>
                          </a:solidFill>
                        </a:rPr>
                        <a:t> Film </a:t>
                      </a:r>
                      <a:r>
                        <a:rPr lang="en-GB" sz="2200" b="0" dirty="0" err="1">
                          <a:solidFill>
                            <a:schemeClr val="tx1"/>
                          </a:solidFill>
                        </a:rPr>
                        <a:t>im</a:t>
                      </a:r>
                      <a:r>
                        <a:rPr lang="en-GB" sz="2200" b="0" dirty="0">
                          <a:solidFill>
                            <a:schemeClr val="tx1"/>
                          </a:solidFill>
                        </a:rPr>
                        <a:t> Kino </a:t>
                      </a:r>
                      <a:r>
                        <a:rPr lang="en-GB" sz="2200" b="0" dirty="0" err="1">
                          <a:solidFill>
                            <a:schemeClr val="tx1"/>
                          </a:solidFill>
                        </a:rPr>
                        <a:t>gesehen</a:t>
                      </a:r>
                      <a:r>
                        <a:rPr lang="en-GB" sz="2200" b="0" dirty="0">
                          <a:solidFill>
                            <a:schemeClr val="tx1"/>
                          </a:solidFill>
                        </a:rPr>
                        <a:t>.</a:t>
                      </a:r>
                      <a:endParaRPr lang="en-GB" sz="2200" b="0" dirty="0">
                        <a:solidFill>
                          <a:schemeClr val="tx1"/>
                        </a:solidFill>
                        <a:latin typeface="Century Gothic" panose="020B0502020202020204" pitchFamily="34" charset="0"/>
                      </a:endParaRPr>
                    </a:p>
                  </a:txBody>
                  <a:tcPr anchor="ctr"/>
                </a:tc>
                <a:tc>
                  <a:txBody>
                    <a:bodyPr/>
                    <a:lstStyle/>
                    <a:p>
                      <a:endParaRPr lang="en-GB" sz="2400" b="0" dirty="0">
                        <a:solidFill>
                          <a:schemeClr val="tx1"/>
                        </a:solidFill>
                        <a:latin typeface="Century Gothic" panose="020B0502020202020204" pitchFamily="34" charset="0"/>
                      </a:endParaRPr>
                    </a:p>
                  </a:txBody>
                  <a:tcPr anchor="ctr"/>
                </a:tc>
                <a:tc>
                  <a:txBody>
                    <a:bodyPr/>
                    <a:lstStyle/>
                    <a:p>
                      <a:endParaRPr lang="en-GB" sz="2400" b="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833143223"/>
                  </a:ext>
                </a:extLst>
              </a:tr>
              <a:tr h="534440">
                <a:tc>
                  <a:txBody>
                    <a:bodyPr/>
                    <a:lstStyle/>
                    <a:p>
                      <a:pPr algn="ctr"/>
                      <a:r>
                        <a:rPr lang="en-GB" sz="2400" b="1" dirty="0">
                          <a:solidFill>
                            <a:schemeClr val="tx1"/>
                          </a:solidFill>
                        </a:rPr>
                        <a:t>2</a:t>
                      </a:r>
                      <a:endParaRPr lang="en-GB" sz="2400" b="1" dirty="0">
                        <a:solidFill>
                          <a:schemeClr val="tx1"/>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tx1"/>
                          </a:solidFill>
                        </a:rPr>
                        <a:t>Ich</a:t>
                      </a:r>
                      <a:r>
                        <a:rPr lang="en-GB" sz="2200" b="0" dirty="0">
                          <a:solidFill>
                            <a:schemeClr val="tx1"/>
                          </a:solidFill>
                        </a:rPr>
                        <a:t> </a:t>
                      </a:r>
                      <a:r>
                        <a:rPr lang="en-GB" sz="2200" b="0" dirty="0" err="1">
                          <a:solidFill>
                            <a:schemeClr val="tx1"/>
                          </a:solidFill>
                        </a:rPr>
                        <a:t>habe</a:t>
                      </a:r>
                      <a:r>
                        <a:rPr lang="en-GB" sz="2200" b="0" dirty="0">
                          <a:solidFill>
                            <a:schemeClr val="tx1"/>
                          </a:solidFill>
                        </a:rPr>
                        <a:t> </a:t>
                      </a:r>
                      <a:r>
                        <a:rPr lang="en-GB" sz="2200" b="0" dirty="0" err="1">
                          <a:solidFill>
                            <a:schemeClr val="tx1"/>
                          </a:solidFill>
                        </a:rPr>
                        <a:t>jeden</a:t>
                      </a:r>
                      <a:r>
                        <a:rPr lang="en-GB" sz="2200" b="0" dirty="0">
                          <a:solidFill>
                            <a:schemeClr val="tx1"/>
                          </a:solidFill>
                        </a:rPr>
                        <a:t> Tag </a:t>
                      </a:r>
                      <a:r>
                        <a:rPr lang="en-GB" sz="2200" b="0" baseline="0" dirty="0">
                          <a:solidFill>
                            <a:schemeClr val="tx1"/>
                          </a:solidFill>
                        </a:rPr>
                        <a:t>den Bodensee </a:t>
                      </a:r>
                      <a:r>
                        <a:rPr lang="en-GB" sz="2200" b="0" baseline="0" dirty="0" err="1">
                          <a:solidFill>
                            <a:schemeClr val="tx1"/>
                          </a:solidFill>
                        </a:rPr>
                        <a:t>besucht</a:t>
                      </a:r>
                      <a:r>
                        <a:rPr lang="en-GB" sz="2200" b="0" baseline="0" dirty="0">
                          <a:solidFill>
                            <a:schemeClr val="tx1"/>
                          </a:solidFill>
                        </a:rPr>
                        <a:t>.</a:t>
                      </a:r>
                      <a:endParaRPr lang="en-GB" sz="2200" b="0" dirty="0">
                        <a:solidFill>
                          <a:schemeClr val="tx1"/>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888621540"/>
                  </a:ext>
                </a:extLst>
              </a:tr>
              <a:tr h="534440">
                <a:tc>
                  <a:txBody>
                    <a:bodyPr/>
                    <a:lstStyle/>
                    <a:p>
                      <a:pPr algn="ctr"/>
                      <a:r>
                        <a:rPr lang="en-GB" sz="2400" b="1" dirty="0">
                          <a:solidFill>
                            <a:schemeClr val="tx1"/>
                          </a:solidFill>
                        </a:rPr>
                        <a:t>3</a:t>
                      </a:r>
                      <a:endParaRPr lang="en-GB" sz="2400" b="1" dirty="0">
                        <a:solidFill>
                          <a:schemeClr val="tx1"/>
                        </a:solidFill>
                        <a:latin typeface="Century Gothic" panose="020B0502020202020204" pitchFamily="34" charset="0"/>
                      </a:endParaRPr>
                    </a:p>
                  </a:txBody>
                  <a:tcPr anchor="ctr"/>
                </a:tc>
                <a:tc>
                  <a:txBody>
                    <a:bodyPr/>
                    <a:lstStyle/>
                    <a:p>
                      <a:r>
                        <a:rPr lang="en-GB" sz="2200" b="1" dirty="0">
                          <a:solidFill>
                            <a:schemeClr val="tx1"/>
                          </a:solidFill>
                        </a:rPr>
                        <a:t>Sie </a:t>
                      </a:r>
                      <a:r>
                        <a:rPr lang="en-GB" sz="2200" b="0" dirty="0">
                          <a:solidFill>
                            <a:schemeClr val="tx1"/>
                          </a:solidFill>
                        </a:rPr>
                        <a:t>hat </a:t>
                      </a:r>
                      <a:r>
                        <a:rPr lang="en-GB" sz="2200" b="0" dirty="0" err="1">
                          <a:solidFill>
                            <a:schemeClr val="tx1"/>
                          </a:solidFill>
                        </a:rPr>
                        <a:t>viel</a:t>
                      </a:r>
                      <a:r>
                        <a:rPr lang="en-GB" sz="2200" b="0" dirty="0">
                          <a:solidFill>
                            <a:schemeClr val="tx1"/>
                          </a:solidFill>
                        </a:rPr>
                        <a:t> </a:t>
                      </a:r>
                      <a:r>
                        <a:rPr lang="en-GB" sz="2200" b="0" dirty="0" err="1">
                          <a:solidFill>
                            <a:schemeClr val="tx1"/>
                          </a:solidFill>
                        </a:rPr>
                        <a:t>Fußball</a:t>
                      </a:r>
                      <a:r>
                        <a:rPr lang="en-GB" sz="2200" b="0" dirty="0">
                          <a:solidFill>
                            <a:schemeClr val="tx1"/>
                          </a:solidFill>
                        </a:rPr>
                        <a:t> </a:t>
                      </a:r>
                      <a:r>
                        <a:rPr lang="en-GB" sz="2200" b="0" dirty="0" err="1">
                          <a:solidFill>
                            <a:schemeClr val="tx1"/>
                          </a:solidFill>
                        </a:rPr>
                        <a:t>gespielt</a:t>
                      </a:r>
                      <a:r>
                        <a:rPr lang="en-GB" sz="2200" b="0" baseline="0" dirty="0">
                          <a:solidFill>
                            <a:schemeClr val="tx1"/>
                          </a:solidFill>
                        </a:rPr>
                        <a:t>.</a:t>
                      </a:r>
                      <a:endParaRPr lang="en-GB" sz="2200" b="0" dirty="0">
                        <a:solidFill>
                          <a:schemeClr val="tx1"/>
                        </a:solidFill>
                        <a:latin typeface="Century Gothic" panose="020B0502020202020204" pitchFamily="34" charset="0"/>
                      </a:endParaRPr>
                    </a:p>
                  </a:txBody>
                  <a:tcPr anchor="ctr"/>
                </a:tc>
                <a:tc>
                  <a:txBody>
                    <a:bodyPr/>
                    <a:lstStyle/>
                    <a:p>
                      <a:endParaRPr lang="en-GB" sz="2400" dirty="0">
                        <a:solidFill>
                          <a:schemeClr val="tx1"/>
                        </a:solidFill>
                        <a:latin typeface="Century Gothic" panose="020B0502020202020204" pitchFamily="34" charset="0"/>
                      </a:endParaRPr>
                    </a:p>
                  </a:txBody>
                  <a:tcPr anchor="ctr"/>
                </a:tc>
                <a:tc>
                  <a:txBody>
                    <a:bodyPr/>
                    <a:lstStyle/>
                    <a:p>
                      <a:endParaRPr lang="en-GB" sz="24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503070636"/>
                  </a:ext>
                </a:extLst>
              </a:tr>
              <a:tr h="534440">
                <a:tc>
                  <a:txBody>
                    <a:bodyPr/>
                    <a:lstStyle/>
                    <a:p>
                      <a:pPr algn="ctr"/>
                      <a:r>
                        <a:rPr lang="en-GB" sz="2400" b="1" dirty="0">
                          <a:solidFill>
                            <a:schemeClr val="tx1"/>
                          </a:solidFill>
                        </a:rPr>
                        <a:t>4</a:t>
                      </a:r>
                      <a:endParaRPr lang="en-GB" sz="2400" b="1" dirty="0">
                        <a:solidFill>
                          <a:schemeClr val="tx1"/>
                        </a:solidFill>
                        <a:latin typeface="Century Gothic" panose="020B0502020202020204" pitchFamily="34" charset="0"/>
                      </a:endParaRPr>
                    </a:p>
                  </a:txBody>
                  <a:tcPr anchor="ctr"/>
                </a:tc>
                <a:tc>
                  <a:txBody>
                    <a:bodyPr/>
                    <a:lstStyle/>
                    <a:p>
                      <a:r>
                        <a:rPr lang="en-GB" sz="2200" b="1" dirty="0">
                          <a:solidFill>
                            <a:schemeClr val="tx1"/>
                          </a:solidFill>
                        </a:rPr>
                        <a:t>Sie</a:t>
                      </a:r>
                      <a:r>
                        <a:rPr lang="en-GB" sz="2200" b="0" dirty="0">
                          <a:solidFill>
                            <a:schemeClr val="tx1"/>
                          </a:solidFill>
                        </a:rPr>
                        <a:t> hat </a:t>
                      </a:r>
                      <a:r>
                        <a:rPr lang="en-GB" sz="2200" b="0" dirty="0" err="1">
                          <a:solidFill>
                            <a:schemeClr val="tx1"/>
                          </a:solidFill>
                        </a:rPr>
                        <a:t>nie</a:t>
                      </a:r>
                      <a:r>
                        <a:rPr lang="en-GB" sz="2200" b="0" dirty="0">
                          <a:solidFill>
                            <a:schemeClr val="tx1"/>
                          </a:solidFill>
                        </a:rPr>
                        <a:t> Karaoke </a:t>
                      </a:r>
                      <a:r>
                        <a:rPr lang="en-GB" sz="2200" b="0" dirty="0" err="1">
                          <a:solidFill>
                            <a:schemeClr val="tx1"/>
                          </a:solidFill>
                        </a:rPr>
                        <a:t>gesungen</a:t>
                      </a:r>
                      <a:r>
                        <a:rPr lang="en-GB" sz="2200" b="0" dirty="0">
                          <a:solidFill>
                            <a:schemeClr val="tx1"/>
                          </a:solidFill>
                        </a:rPr>
                        <a:t>.</a:t>
                      </a:r>
                      <a:endParaRPr lang="en-GB" sz="2200" b="0" dirty="0">
                        <a:solidFill>
                          <a:schemeClr val="tx1"/>
                        </a:solidFill>
                        <a:latin typeface="Century Gothic" panose="020B0502020202020204" pitchFamily="34" charset="0"/>
                      </a:endParaRPr>
                    </a:p>
                  </a:txBody>
                  <a:tcPr anchor="ctr"/>
                </a:tc>
                <a:tc>
                  <a:txBody>
                    <a:bodyPr/>
                    <a:lstStyle/>
                    <a:p>
                      <a:endParaRPr lang="en-GB" sz="2400" dirty="0">
                        <a:solidFill>
                          <a:schemeClr val="tx1"/>
                        </a:solidFill>
                        <a:latin typeface="Century Gothic" panose="020B0502020202020204" pitchFamily="34" charset="0"/>
                      </a:endParaRPr>
                    </a:p>
                  </a:txBody>
                  <a:tcPr anchor="ctr"/>
                </a:tc>
                <a:tc>
                  <a:txBody>
                    <a:bodyPr/>
                    <a:lstStyle/>
                    <a:p>
                      <a:endParaRPr lang="en-GB" sz="24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023052006"/>
                  </a:ext>
                </a:extLst>
              </a:tr>
              <a:tr h="534440">
                <a:tc>
                  <a:txBody>
                    <a:bodyPr/>
                    <a:lstStyle/>
                    <a:p>
                      <a:pPr algn="ctr"/>
                      <a:r>
                        <a:rPr lang="en-GB" sz="2400" b="1" dirty="0">
                          <a:solidFill>
                            <a:schemeClr val="tx1"/>
                          </a:solidFill>
                        </a:rPr>
                        <a:t>5</a:t>
                      </a:r>
                      <a:endParaRPr lang="en-GB" sz="2400" b="1" dirty="0">
                        <a:solidFill>
                          <a:schemeClr val="tx1"/>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tx1"/>
                          </a:solidFill>
                        </a:rPr>
                        <a:t>Ich</a:t>
                      </a:r>
                      <a:r>
                        <a:rPr lang="en-GB" sz="2200" b="0" dirty="0">
                          <a:solidFill>
                            <a:schemeClr val="tx1"/>
                          </a:solidFill>
                        </a:rPr>
                        <a:t> </a:t>
                      </a:r>
                      <a:r>
                        <a:rPr lang="en-GB" sz="2200" b="0" dirty="0" err="1">
                          <a:solidFill>
                            <a:schemeClr val="tx1"/>
                          </a:solidFill>
                        </a:rPr>
                        <a:t>habe</a:t>
                      </a:r>
                      <a:r>
                        <a:rPr lang="en-GB" sz="2200" b="0" dirty="0">
                          <a:solidFill>
                            <a:schemeClr val="tx1"/>
                          </a:solidFill>
                        </a:rPr>
                        <a:t> </a:t>
                      </a:r>
                      <a:r>
                        <a:rPr lang="en-GB" sz="2200" b="0" dirty="0" err="1">
                          <a:solidFill>
                            <a:schemeClr val="tx1"/>
                          </a:solidFill>
                        </a:rPr>
                        <a:t>einmal</a:t>
                      </a:r>
                      <a:r>
                        <a:rPr lang="en-GB" sz="2200" b="0" dirty="0">
                          <a:solidFill>
                            <a:schemeClr val="tx1"/>
                          </a:solidFill>
                        </a:rPr>
                        <a:t> </a:t>
                      </a:r>
                      <a:r>
                        <a:rPr lang="en-GB" sz="2200" b="0" dirty="0" err="1">
                          <a:solidFill>
                            <a:schemeClr val="tx1"/>
                          </a:solidFill>
                        </a:rPr>
                        <a:t>mit</a:t>
                      </a:r>
                      <a:r>
                        <a:rPr lang="en-GB" sz="2200" b="0" dirty="0">
                          <a:solidFill>
                            <a:schemeClr val="tx1"/>
                          </a:solidFill>
                        </a:rPr>
                        <a:t> </a:t>
                      </a:r>
                      <a:r>
                        <a:rPr lang="en-GB" sz="2200" b="0" dirty="0" err="1">
                          <a:solidFill>
                            <a:schemeClr val="tx1"/>
                          </a:solidFill>
                        </a:rPr>
                        <a:t>Freunden</a:t>
                      </a:r>
                      <a:r>
                        <a:rPr lang="en-GB" sz="2200" b="0" dirty="0">
                          <a:solidFill>
                            <a:schemeClr val="tx1"/>
                          </a:solidFill>
                        </a:rPr>
                        <a:t> </a:t>
                      </a:r>
                      <a:r>
                        <a:rPr lang="en-GB" sz="2200" b="0" dirty="0" err="1">
                          <a:solidFill>
                            <a:schemeClr val="tx1"/>
                          </a:solidFill>
                        </a:rPr>
                        <a:t>gesprochen</a:t>
                      </a:r>
                      <a:r>
                        <a:rPr lang="en-GB" sz="2200" b="0" dirty="0">
                          <a:solidFill>
                            <a:schemeClr val="tx1"/>
                          </a:solidFill>
                        </a:rPr>
                        <a:t>.</a:t>
                      </a:r>
                      <a:endParaRPr lang="en-GB" sz="2200" b="0" dirty="0">
                        <a:solidFill>
                          <a:schemeClr val="tx1"/>
                        </a:solidFill>
                        <a:latin typeface="Century Gothic" panose="020B0502020202020204" pitchFamily="34" charset="0"/>
                      </a:endParaRPr>
                    </a:p>
                  </a:txBody>
                  <a:tcPr anchor="ctr"/>
                </a:tc>
                <a:tc>
                  <a:txBody>
                    <a:bodyPr/>
                    <a:lstStyle/>
                    <a:p>
                      <a:endParaRPr lang="en-GB" sz="2400" dirty="0">
                        <a:solidFill>
                          <a:schemeClr val="tx1"/>
                        </a:solidFill>
                        <a:latin typeface="Century Gothic" panose="020B0502020202020204" pitchFamily="34" charset="0"/>
                      </a:endParaRPr>
                    </a:p>
                  </a:txBody>
                  <a:tcPr anchor="ctr"/>
                </a:tc>
                <a:tc>
                  <a:txBody>
                    <a:bodyPr/>
                    <a:lstStyle/>
                    <a:p>
                      <a:endParaRPr lang="en-GB" sz="24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3074208675"/>
                  </a:ext>
                </a:extLst>
              </a:tr>
            </a:tbl>
          </a:graphicData>
        </a:graphic>
      </p:graphicFrame>
      <p:pic>
        <p:nvPicPr>
          <p:cNvPr id="5" name="Picture 4" descr="A black and white image of a scribble&#10;&#10;Description automatically generated">
            <a:extLst>
              <a:ext uri="{FF2B5EF4-FFF2-40B4-BE49-F238E27FC236}">
                <a16:creationId xmlns:a16="http://schemas.microsoft.com/office/drawing/2014/main" id="{E2AC5702-351C-4B0E-9996-91A171B166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09" y="2608762"/>
            <a:ext cx="560650" cy="449752"/>
          </a:xfrm>
          <a:prstGeom prst="rect">
            <a:avLst/>
          </a:prstGeom>
        </p:spPr>
      </p:pic>
      <p:pic>
        <p:nvPicPr>
          <p:cNvPr id="14" name="Picture 13" descr="A black and white image of a scribble&#10;&#10;Description automatically generated">
            <a:extLst>
              <a:ext uri="{FF2B5EF4-FFF2-40B4-BE49-F238E27FC236}">
                <a16:creationId xmlns:a16="http://schemas.microsoft.com/office/drawing/2014/main" id="{E95C00B8-0FAD-4007-AD8D-1970EB8F1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32" y="3162072"/>
            <a:ext cx="560650" cy="449752"/>
          </a:xfrm>
          <a:prstGeom prst="rect">
            <a:avLst/>
          </a:prstGeom>
        </p:spPr>
      </p:pic>
      <p:pic>
        <p:nvPicPr>
          <p:cNvPr id="15" name="Picture 14" descr="A black and white image of a scribble&#10;&#10;Description automatically generated">
            <a:extLst>
              <a:ext uri="{FF2B5EF4-FFF2-40B4-BE49-F238E27FC236}">
                <a16:creationId xmlns:a16="http://schemas.microsoft.com/office/drawing/2014/main" id="{CFA31F8E-0AC0-4DC6-818B-BA42822089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32" y="3707812"/>
            <a:ext cx="560650" cy="449752"/>
          </a:xfrm>
          <a:prstGeom prst="rect">
            <a:avLst/>
          </a:prstGeom>
        </p:spPr>
      </p:pic>
      <p:pic>
        <p:nvPicPr>
          <p:cNvPr id="16" name="Picture 15" descr="A black and white image of a scribble&#10;&#10;Description automatically generated">
            <a:extLst>
              <a:ext uri="{FF2B5EF4-FFF2-40B4-BE49-F238E27FC236}">
                <a16:creationId xmlns:a16="http://schemas.microsoft.com/office/drawing/2014/main" id="{88C4F678-AC47-4438-9FFD-B9789312A7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194" y="4235923"/>
            <a:ext cx="560650" cy="449752"/>
          </a:xfrm>
          <a:prstGeom prst="rect">
            <a:avLst/>
          </a:prstGeom>
        </p:spPr>
      </p:pic>
      <p:pic>
        <p:nvPicPr>
          <p:cNvPr id="18" name="Picture 17" descr="A green check mark on a black background&#10;&#10;Description automatically generated">
            <a:extLst>
              <a:ext uri="{FF2B5EF4-FFF2-40B4-BE49-F238E27FC236}">
                <a16:creationId xmlns:a16="http://schemas.microsoft.com/office/drawing/2014/main" id="{03074051-A835-4B83-AD2E-1B6BA228CD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1837" y="2608762"/>
            <a:ext cx="552527" cy="514422"/>
          </a:xfrm>
          <a:prstGeom prst="rect">
            <a:avLst/>
          </a:prstGeom>
        </p:spPr>
      </p:pic>
      <p:pic>
        <p:nvPicPr>
          <p:cNvPr id="19" name="Picture 18" descr="A green check mark on a black background&#10;&#10;Description automatically generated">
            <a:extLst>
              <a:ext uri="{FF2B5EF4-FFF2-40B4-BE49-F238E27FC236}">
                <a16:creationId xmlns:a16="http://schemas.microsoft.com/office/drawing/2014/main" id="{065C7A4A-08B0-44B4-84AA-4FBB4A3E9C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4280" y="2986038"/>
            <a:ext cx="552527" cy="514422"/>
          </a:xfrm>
          <a:prstGeom prst="rect">
            <a:avLst/>
          </a:prstGeom>
        </p:spPr>
      </p:pic>
      <p:pic>
        <p:nvPicPr>
          <p:cNvPr id="20" name="Picture 19" descr="A green check mark on a black background&#10;&#10;Description automatically generated">
            <a:extLst>
              <a:ext uri="{FF2B5EF4-FFF2-40B4-BE49-F238E27FC236}">
                <a16:creationId xmlns:a16="http://schemas.microsoft.com/office/drawing/2014/main" id="{312117E5-CAB8-4B86-BF75-200A143DF0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1836" y="3543766"/>
            <a:ext cx="552527" cy="514422"/>
          </a:xfrm>
          <a:prstGeom prst="rect">
            <a:avLst/>
          </a:prstGeom>
        </p:spPr>
      </p:pic>
      <p:pic>
        <p:nvPicPr>
          <p:cNvPr id="21" name="Picture 20" descr="A green check mark on a black background&#10;&#10;Description automatically generated">
            <a:extLst>
              <a:ext uri="{FF2B5EF4-FFF2-40B4-BE49-F238E27FC236}">
                <a16:creationId xmlns:a16="http://schemas.microsoft.com/office/drawing/2014/main" id="{01E2AA53-D755-4ABD-AE3A-03A2185905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1836" y="4070006"/>
            <a:ext cx="552527" cy="514422"/>
          </a:xfrm>
          <a:prstGeom prst="rect">
            <a:avLst/>
          </a:prstGeom>
        </p:spPr>
      </p:pic>
      <p:pic>
        <p:nvPicPr>
          <p:cNvPr id="22" name="Picture 21" descr="A green check mark on a black background&#10;&#10;Description automatically generated">
            <a:extLst>
              <a:ext uri="{FF2B5EF4-FFF2-40B4-BE49-F238E27FC236}">
                <a16:creationId xmlns:a16="http://schemas.microsoft.com/office/drawing/2014/main" id="{0A185912-2F73-4FE2-831A-D3A1DB1404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4279" y="4742192"/>
            <a:ext cx="552527" cy="514422"/>
          </a:xfrm>
          <a:prstGeom prst="rect">
            <a:avLst/>
          </a:prstGeom>
        </p:spPr>
      </p:pic>
      <p:pic>
        <p:nvPicPr>
          <p:cNvPr id="23" name="Picture 22" descr="A black and white image of a scribble&#10;&#10;Description automatically generated">
            <a:extLst>
              <a:ext uri="{FF2B5EF4-FFF2-40B4-BE49-F238E27FC236}">
                <a16:creationId xmlns:a16="http://schemas.microsoft.com/office/drawing/2014/main" id="{4215A8D9-89D2-4E01-8CCC-BA62EC442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32" y="4727559"/>
            <a:ext cx="560650" cy="449752"/>
          </a:xfrm>
          <a:prstGeom prst="rect">
            <a:avLst/>
          </a:prstGeom>
        </p:spPr>
      </p:pic>
      <p:pic>
        <p:nvPicPr>
          <p:cNvPr id="24" name="Picture 23">
            <a:extLst>
              <a:ext uri="{FF2B5EF4-FFF2-40B4-BE49-F238E27FC236}">
                <a16:creationId xmlns:a16="http://schemas.microsoft.com/office/drawing/2014/main" id="{D5DF19CC-59D7-4795-B4E7-BD15D378C5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4574" y="118224"/>
            <a:ext cx="939677" cy="593171"/>
          </a:xfrm>
          <a:prstGeom prst="rect">
            <a:avLst/>
          </a:prstGeom>
        </p:spPr>
      </p:pic>
      <p:pic>
        <p:nvPicPr>
          <p:cNvPr id="25" name="Picture 24">
            <a:extLst>
              <a:ext uri="{FF2B5EF4-FFF2-40B4-BE49-F238E27FC236}">
                <a16:creationId xmlns:a16="http://schemas.microsoft.com/office/drawing/2014/main" id="{67E0B36F-33F5-4436-9D05-3D1E5E6E349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739" r="52505"/>
          <a:stretch/>
        </p:blipFill>
        <p:spPr>
          <a:xfrm>
            <a:off x="6884894" y="1839937"/>
            <a:ext cx="421449" cy="719472"/>
          </a:xfrm>
          <a:prstGeom prst="rect">
            <a:avLst/>
          </a:prstGeom>
        </p:spPr>
      </p:pic>
      <p:pic>
        <p:nvPicPr>
          <p:cNvPr id="26" name="Picture 25" descr="A cartoon of a child&#10;&#10;Description automatically generated">
            <a:extLst>
              <a:ext uri="{FF2B5EF4-FFF2-40B4-BE49-F238E27FC236}">
                <a16:creationId xmlns:a16="http://schemas.microsoft.com/office/drawing/2014/main" id="{63478344-6DC8-4E58-B2D1-8B64A53C01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68896" y="1951131"/>
            <a:ext cx="434176" cy="612167"/>
          </a:xfrm>
          <a:prstGeom prst="rect">
            <a:avLst/>
          </a:prstGeom>
        </p:spPr>
      </p:pic>
    </p:spTree>
    <p:extLst>
      <p:ext uri="{BB962C8B-B14F-4D97-AF65-F5344CB8AC3E}">
        <p14:creationId xmlns:p14="http://schemas.microsoft.com/office/powerpoint/2010/main" val="297066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C3F6-A814-4F23-BF12-DA325697B8D5}"/>
              </a:ext>
            </a:extLst>
          </p:cNvPr>
          <p:cNvSpPr>
            <a:spLocks noGrp="1"/>
          </p:cNvSpPr>
          <p:nvPr>
            <p:ph type="title"/>
          </p:nvPr>
        </p:nvSpPr>
        <p:spPr>
          <a:xfrm>
            <a:off x="0" y="213557"/>
            <a:ext cx="3865418" cy="647577"/>
          </a:xfrm>
        </p:spPr>
        <p:txBody>
          <a:bodyPr/>
          <a:lstStyle/>
          <a:p>
            <a:r>
              <a:rPr lang="en-GB" dirty="0"/>
              <a:t>[</a:t>
            </a:r>
            <a:r>
              <a:rPr lang="en-GB" dirty="0" err="1"/>
              <a:t>sch</a:t>
            </a:r>
            <a:r>
              <a:rPr lang="en-GB" dirty="0"/>
              <a:t>], [</a:t>
            </a:r>
            <a:r>
              <a:rPr lang="en-GB" dirty="0" err="1"/>
              <a:t>st</a:t>
            </a:r>
            <a:r>
              <a:rPr lang="en-GB" dirty="0"/>
              <a:t>-], [</a:t>
            </a:r>
            <a:r>
              <a:rPr lang="en-GB" dirty="0" err="1"/>
              <a:t>sp</a:t>
            </a:r>
            <a:r>
              <a:rPr lang="en-GB" dirty="0"/>
              <a:t>-]</a:t>
            </a:r>
          </a:p>
        </p:txBody>
      </p:sp>
      <p:sp>
        <p:nvSpPr>
          <p:cNvPr id="4" name="Rounded Rectangle 38">
            <a:extLst>
              <a:ext uri="{FF2B5EF4-FFF2-40B4-BE49-F238E27FC236}">
                <a16:creationId xmlns:a16="http://schemas.microsoft.com/office/drawing/2014/main" id="{00B21727-D9BF-4C6C-B9B2-164EA8111511}"/>
              </a:ext>
            </a:extLst>
          </p:cNvPr>
          <p:cNvSpPr/>
          <p:nvPr/>
        </p:nvSpPr>
        <p:spPr>
          <a:xfrm>
            <a:off x="10917382" y="161881"/>
            <a:ext cx="1054492"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75B56B28-A835-4E65-B8C6-2A491D116C21}"/>
              </a:ext>
            </a:extLst>
          </p:cNvPr>
          <p:cNvSpPr txBox="1"/>
          <p:nvPr/>
        </p:nvSpPr>
        <p:spPr>
          <a:xfrm>
            <a:off x="278250" y="2146221"/>
            <a:ext cx="6724185" cy="461665"/>
          </a:xfrm>
          <a:prstGeom prst="rect">
            <a:avLst/>
          </a:prstGeom>
          <a:noFill/>
        </p:spPr>
        <p:txBody>
          <a:bodyPr wrap="square" rtlCol="0">
            <a:spAutoFit/>
          </a:bodyPr>
          <a:lstStyle/>
          <a:p>
            <a:r>
              <a:rPr lang="en-GB" sz="2400" dirty="0" err="1">
                <a:latin typeface="Century Gothic" panose="020B0502020202020204" pitchFamily="34" charset="0"/>
              </a:rPr>
              <a:t>Frei</a:t>
            </a:r>
            <a:r>
              <a:rPr lang="en-GB" sz="2400" b="1" dirty="0" err="1">
                <a:solidFill>
                  <a:srgbClr val="FF6600"/>
                </a:solidFill>
                <a:latin typeface="Century Gothic" panose="020B0502020202020204" pitchFamily="34" charset="0"/>
              </a:rPr>
              <a:t>st</a:t>
            </a:r>
            <a:r>
              <a:rPr lang="en-GB" sz="2400" dirty="0" err="1">
                <a:latin typeface="Century Gothic" panose="020B0502020202020204" pitchFamily="34" charset="0"/>
              </a:rPr>
              <a:t>adt</a:t>
            </a:r>
            <a:r>
              <a:rPr lang="en-GB" sz="2400" dirty="0">
                <a:latin typeface="Century Gothic" panose="020B0502020202020204" pitchFamily="34" charset="0"/>
              </a:rPr>
              <a:t> hat </a:t>
            </a:r>
            <a:r>
              <a:rPr lang="en-GB" sz="2400" dirty="0" err="1">
                <a:latin typeface="Century Gothic" panose="020B0502020202020204" pitchFamily="34" charset="0"/>
              </a:rPr>
              <a:t>ein</a:t>
            </a:r>
            <a:r>
              <a:rPr lang="en-GB" sz="2400" dirty="0">
                <a:latin typeface="Century Gothic" panose="020B0502020202020204" pitchFamily="34" charset="0"/>
              </a:rPr>
              <a:t> </a:t>
            </a:r>
            <a:r>
              <a:rPr lang="en-GB" sz="2400" b="1" dirty="0">
                <a:solidFill>
                  <a:srgbClr val="FF6600"/>
                </a:solidFill>
                <a:latin typeface="Century Gothic" panose="020B0502020202020204" pitchFamily="34" charset="0"/>
              </a:rPr>
              <a:t>Sch</a:t>
            </a:r>
            <a:r>
              <a:rPr lang="en-GB" sz="2400" dirty="0">
                <a:latin typeface="Century Gothic" panose="020B0502020202020204" pitchFamily="34" charset="0"/>
              </a:rPr>
              <a:t>loss.</a:t>
            </a:r>
          </a:p>
        </p:txBody>
      </p:sp>
      <p:sp>
        <p:nvSpPr>
          <p:cNvPr id="6" name="Action Button: Custom 22">
            <a:hlinkClick r:id="" action="ppaction://noaction" highlightClick="1">
              <a:snd r:embed="rId3" name="8.1.1.2_phonetik_1.wav"/>
            </a:hlinkClick>
            <a:extLst>
              <a:ext uri="{FF2B5EF4-FFF2-40B4-BE49-F238E27FC236}">
                <a16:creationId xmlns:a16="http://schemas.microsoft.com/office/drawing/2014/main" id="{CF249655-1E7E-4565-A873-8E3817A1CF31}"/>
              </a:ext>
            </a:extLst>
          </p:cNvPr>
          <p:cNvSpPr/>
          <p:nvPr/>
        </p:nvSpPr>
        <p:spPr>
          <a:xfrm>
            <a:off x="236896" y="1272316"/>
            <a:ext cx="387388" cy="369703"/>
          </a:xfrm>
          <a:prstGeom prst="actionButtonBlank">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1</a:t>
            </a:r>
          </a:p>
        </p:txBody>
      </p:sp>
      <p:pic>
        <p:nvPicPr>
          <p:cNvPr id="7" name="Picture 2" descr="File:Schloss Freistadt.jpg - Wikimedia Commons">
            <a:extLst>
              <a:ext uri="{FF2B5EF4-FFF2-40B4-BE49-F238E27FC236}">
                <a16:creationId xmlns:a16="http://schemas.microsoft.com/office/drawing/2014/main" id="{802D072A-E3AB-4F8C-9924-54210E51FB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2115" y="1218026"/>
            <a:ext cx="6400800" cy="48006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DFBAA1B-97EF-4E30-ADD7-90DCAAC21829}"/>
              </a:ext>
            </a:extLst>
          </p:cNvPr>
          <p:cNvSpPr/>
          <p:nvPr/>
        </p:nvSpPr>
        <p:spPr>
          <a:xfrm>
            <a:off x="5332115" y="6047433"/>
            <a:ext cx="6400800"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5"/>
              </a:rPr>
              <a:t>Creative Commons</a:t>
            </a:r>
            <a:r>
              <a:rPr lang="en-GB" sz="800">
                <a:solidFill>
                  <a:srgbClr val="104F75"/>
                </a:solidFill>
                <a:latin typeface="Century Gothic" panose="020B0502020202020204" pitchFamily="34" charset="0"/>
              </a:rPr>
              <a:t> Author: Hjanko</a:t>
            </a:r>
          </a:p>
        </p:txBody>
      </p:sp>
      <p:graphicFrame>
        <p:nvGraphicFramePr>
          <p:cNvPr id="9" name="Table 8">
            <a:extLst>
              <a:ext uri="{FF2B5EF4-FFF2-40B4-BE49-F238E27FC236}">
                <a16:creationId xmlns:a16="http://schemas.microsoft.com/office/drawing/2014/main" id="{99D4E1EE-D02C-4E72-8D8F-4C51F4337E1C}"/>
              </a:ext>
            </a:extLst>
          </p:cNvPr>
          <p:cNvGraphicFramePr>
            <a:graphicFrameLocks noGrp="1"/>
          </p:cNvGraphicFramePr>
          <p:nvPr>
            <p:extLst>
              <p:ext uri="{D42A27DB-BD31-4B8C-83A1-F6EECF244321}">
                <p14:modId xmlns:p14="http://schemas.microsoft.com/office/powerpoint/2010/main" val="1597121460"/>
              </p:ext>
            </p:extLst>
          </p:nvPr>
        </p:nvGraphicFramePr>
        <p:xfrm>
          <a:off x="1111775" y="3446971"/>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dirty="0" err="1">
                          <a:solidFill>
                            <a:srgbClr val="FF6600"/>
                          </a:solidFill>
                          <a:latin typeface="Century Gothic" panose="020B0502020202020204" pitchFamily="34" charset="0"/>
                        </a:rPr>
                        <a:t>sch</a:t>
                      </a:r>
                      <a:r>
                        <a:rPr lang="en-GB" sz="2800" b="1" dirty="0">
                          <a:solidFill>
                            <a:srgbClr val="FF660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err="1">
                          <a:solidFill>
                            <a:srgbClr val="FF6600"/>
                          </a:solidFill>
                          <a:latin typeface="Century Gothic" panose="020B0502020202020204" pitchFamily="34" charset="0"/>
                        </a:rPr>
                        <a:t>st</a:t>
                      </a:r>
                      <a:r>
                        <a:rPr lang="en-GB" sz="2800" b="1" dirty="0">
                          <a:solidFill>
                            <a:srgbClr val="FF660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err="1">
                          <a:solidFill>
                            <a:srgbClr val="FF6600"/>
                          </a:solidFill>
                          <a:latin typeface="Century Gothic" panose="020B0502020202020204" pitchFamily="34" charset="0"/>
                        </a:rPr>
                        <a:t>sp</a:t>
                      </a:r>
                      <a:r>
                        <a:rPr lang="en-GB" sz="2800" b="1" dirty="0">
                          <a:solidFill>
                            <a:srgbClr val="FF660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cxnSp>
        <p:nvCxnSpPr>
          <p:cNvPr id="10" name="Straight Connector 9">
            <a:extLst>
              <a:ext uri="{FF2B5EF4-FFF2-40B4-BE49-F238E27FC236}">
                <a16:creationId xmlns:a16="http://schemas.microsoft.com/office/drawing/2014/main" id="{06FD8DB3-41A5-4828-AC4E-5DA1FA39A546}"/>
              </a:ext>
            </a:extLst>
          </p:cNvPr>
          <p:cNvCxnSpPr/>
          <p:nvPr/>
        </p:nvCxnSpPr>
        <p:spPr>
          <a:xfrm>
            <a:off x="2362186" y="4022476"/>
            <a:ext cx="1" cy="45638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B44C496-8E14-4E3A-9D9A-FCEE40B25B42}"/>
              </a:ext>
            </a:extLst>
          </p:cNvPr>
          <p:cNvCxnSpPr/>
          <p:nvPr/>
        </p:nvCxnSpPr>
        <p:spPr>
          <a:xfrm>
            <a:off x="1299103" y="4022475"/>
            <a:ext cx="1" cy="45638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29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F4A812-2AA5-4764-9F94-09F4A2FCA56A}"/>
              </a:ext>
            </a:extLst>
          </p:cNvPr>
          <p:cNvSpPr>
            <a:spLocks noGrp="1"/>
          </p:cNvSpPr>
          <p:nvPr>
            <p:ph type="title"/>
          </p:nvPr>
        </p:nvSpPr>
        <p:spPr>
          <a:xfrm>
            <a:off x="0" y="213557"/>
            <a:ext cx="6096000" cy="647577"/>
          </a:xfrm>
        </p:spPr>
        <p:txBody>
          <a:bodyPr>
            <a:normAutofit/>
          </a:bodyPr>
          <a:lstStyle/>
          <a:p>
            <a:r>
              <a:rPr lang="en-GB" sz="2600" dirty="0" err="1"/>
              <a:t>Mehmets</a:t>
            </a:r>
            <a:r>
              <a:rPr lang="en-GB" sz="2600" dirty="0"/>
              <a:t> </a:t>
            </a:r>
            <a:r>
              <a:rPr lang="en-GB" sz="2600" dirty="0" err="1"/>
              <a:t>Urlaub</a:t>
            </a:r>
            <a:r>
              <a:rPr lang="en-GB" sz="2600" dirty="0"/>
              <a:t> in der Schweiz</a:t>
            </a:r>
          </a:p>
        </p:txBody>
      </p:sp>
      <p:sp>
        <p:nvSpPr>
          <p:cNvPr id="6" name="Rounded Rectangle 38">
            <a:extLst>
              <a:ext uri="{FF2B5EF4-FFF2-40B4-BE49-F238E27FC236}">
                <a16:creationId xmlns:a16="http://schemas.microsoft.com/office/drawing/2014/main" id="{8ADB521A-6E66-4FA0-9F38-C6B98FC21410}"/>
              </a:ext>
            </a:extLst>
          </p:cNvPr>
          <p:cNvSpPr/>
          <p:nvPr/>
        </p:nvSpPr>
        <p:spPr>
          <a:xfrm>
            <a:off x="9564130" y="161881"/>
            <a:ext cx="2407744"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r>
              <a:rPr lang="en-GB" sz="2000" b="1" dirty="0">
                <a:solidFill>
                  <a:srgbClr val="525050"/>
                </a:solidFill>
                <a:latin typeface="Century Gothic" panose="020B0502020202020204" pitchFamily="34" charset="0"/>
              </a:rPr>
              <a:t> / </a:t>
            </a:r>
            <a:r>
              <a:rPr lang="en-GB" sz="2000" b="1" dirty="0" err="1">
                <a:solidFill>
                  <a:srgbClr val="525050"/>
                </a:solidFill>
                <a:latin typeface="Century Gothic" panose="020B0502020202020204" pitchFamily="34" charset="0"/>
              </a:rPr>
              <a:t>sprechen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7" name="Picture 2" descr="Bodensee, germany, lake of constance">
            <a:extLst>
              <a:ext uri="{FF2B5EF4-FFF2-40B4-BE49-F238E27FC236}">
                <a16:creationId xmlns:a16="http://schemas.microsoft.com/office/drawing/2014/main" id="{ED573375-256E-4365-8A33-3354C344AA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8303" y="873124"/>
            <a:ext cx="2759502" cy="18396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D0D28D0-ADCB-4F11-A960-9D40EC5449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39" r="52505"/>
          <a:stretch/>
        </p:blipFill>
        <p:spPr>
          <a:xfrm>
            <a:off x="1239" y="3792824"/>
            <a:ext cx="1512000" cy="2581106"/>
          </a:xfrm>
          <a:prstGeom prst="rect">
            <a:avLst/>
          </a:prstGeom>
        </p:spPr>
      </p:pic>
      <p:sp>
        <p:nvSpPr>
          <p:cNvPr id="9" name="TextBox 8">
            <a:extLst>
              <a:ext uri="{FF2B5EF4-FFF2-40B4-BE49-F238E27FC236}">
                <a16:creationId xmlns:a16="http://schemas.microsoft.com/office/drawing/2014/main" id="{0255193D-B982-485C-84C0-846673AB4F9C}"/>
              </a:ext>
            </a:extLst>
          </p:cNvPr>
          <p:cNvSpPr txBox="1"/>
          <p:nvPr/>
        </p:nvSpPr>
        <p:spPr>
          <a:xfrm>
            <a:off x="9178303" y="2292692"/>
            <a:ext cx="31350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EE599">
                    <a:lumMod val="20000"/>
                    <a:lumOff val="80000"/>
                  </a:srgbClr>
                </a:solidFill>
                <a:effectLst/>
                <a:uLnTx/>
                <a:uFillTx/>
                <a:latin typeface="Century Gothic" panose="020B0502020202020204" pitchFamily="34" charset="0"/>
                <a:ea typeface="+mn-ea"/>
                <a:cs typeface="+mn-cs"/>
              </a:rPr>
              <a:t>der Bodensee</a:t>
            </a:r>
          </a:p>
        </p:txBody>
      </p:sp>
      <mc:AlternateContent xmlns:mc="http://schemas.openxmlformats.org/markup-compatibility/2006">
        <mc:Choice xmlns:a14="http://schemas.microsoft.com/office/drawing/2010/main" Requires="a14">
          <p:sp>
            <p:nvSpPr>
              <p:cNvPr id="11" name="Rounded Rectangular Callout 7">
                <a:extLst>
                  <a:ext uri="{FF2B5EF4-FFF2-40B4-BE49-F238E27FC236}">
                    <a16:creationId xmlns:a16="http://schemas.microsoft.com/office/drawing/2014/main" id="{DDE70BE7-B778-495C-A586-9448C959FA8A}"/>
                  </a:ext>
                </a:extLst>
              </p:cNvPr>
              <p:cNvSpPr/>
              <p:nvPr/>
            </p:nvSpPr>
            <p:spPr>
              <a:xfrm>
                <a:off x="2271434" y="1727196"/>
                <a:ext cx="6232657" cy="4131255"/>
              </a:xfrm>
              <a:prstGeom prst="wedgeRoundRectCallout">
                <a:avLst>
                  <a:gd name="adj1" fmla="val -57653"/>
                  <a:gd name="adj2" fmla="val 26556"/>
                  <a:gd name="adj3" fmla="val 16667"/>
                </a:avLst>
              </a:prstGeom>
              <a:solidFill>
                <a:schemeClr val="accent4">
                  <a:lumMod val="20000"/>
                  <a:lumOff val="8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Diesen</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Sommer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mache</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ich in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Kreuzlingen</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in der </a:t>
                </a:r>
                <a:r>
                  <a:rPr kumimoji="0" lang="en-GB" sz="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Sch</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weiz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Sommerurlaub</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Ich mag das Haus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sehr</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Ich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habe</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bisher</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nie</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in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einem</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Ferienhaus</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gewohnt</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Mein </a:t>
                </a:r>
                <a:r>
                  <a:rPr kumimoji="0" lang="en-GB" sz="2000" b="1"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Sch</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lafzimmer</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hat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einen</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Sch</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reibti</a:t>
                </a:r>
                <a:r>
                  <a:rPr kumimoji="0" lang="en-GB" sz="2000" b="1"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sch</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eine</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St</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ehlampe</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und...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Sch</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lagzeug</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Letzte</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Woche</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habe</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ich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jeden</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Tag den Bodensee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besucht</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und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danach</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Fu</a:t>
                </a:r>
                <a14:m>
                  <m:oMath xmlns:m="http://schemas.openxmlformats.org/officeDocument/2006/math">
                    <m:r>
                      <a:rPr kumimoji="0" lang="en-GB" sz="2000" b="0" i="0" u="none" strike="noStrike" kern="1200" cap="none" spc="0" normalizeH="0" baseline="0" noProof="0" smtClean="0">
                        <a:ln>
                          <a:noFill/>
                        </a:ln>
                        <a:solidFill>
                          <a:srgbClr val="3D3C3C"/>
                        </a:solidFill>
                        <a:effectLst/>
                        <a:uLnTx/>
                        <a:uFillTx/>
                        <a:latin typeface="Cambria Math" panose="02040503050406030204" pitchFamily="18" charset="0"/>
                        <a:ea typeface="+mn-ea"/>
                        <a:cs typeface="+mn-cs"/>
                      </a:rPr>
                      <m:t>ß</m:t>
                    </m:r>
                  </m:oMath>
                </a14:m>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ball</a:t>
                </a:r>
                <a:r>
                  <a:rPr kumimoji="0" lang="en-GB" sz="20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ge</a:t>
                </a:r>
                <a:r>
                  <a:rPr kumimoji="0" lang="en-GB" sz="2000" b="1"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sp</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ielt</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Ich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habe</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auch</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sch</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on</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einen</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Wasserpark</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besucht</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Heute</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Nachmittag</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habe</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ich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eine</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Radtour</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gemacht</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Näch</a:t>
                </a:r>
                <a:r>
                  <a:rPr kumimoji="0" lang="en-GB" sz="2000" b="1"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st</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Woche</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gehen</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jeden</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Morgen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zum</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St</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rand. Ich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finde</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den Bodensee </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wunder</a:t>
                </a:r>
                <a:r>
                  <a:rPr kumimoji="0" lang="en-GB" sz="2000" b="1"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sch</a:t>
                </a:r>
                <a:r>
                  <a:rPr kumimoji="0" lang="en-GB" sz="20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ön</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p>
            </p:txBody>
          </p:sp>
        </mc:Choice>
        <mc:Fallback>
          <p:sp>
            <p:nvSpPr>
              <p:cNvPr id="11" name="Rounded Rectangular Callout 7">
                <a:extLst>
                  <a:ext uri="{FF2B5EF4-FFF2-40B4-BE49-F238E27FC236}">
                    <a16:creationId xmlns:a16="http://schemas.microsoft.com/office/drawing/2014/main" id="{DDE70BE7-B778-495C-A586-9448C959FA8A}"/>
                  </a:ext>
                </a:extLst>
              </p:cNvPr>
              <p:cNvSpPr>
                <a:spLocks noRot="1" noChangeAspect="1" noMove="1" noResize="1" noEditPoints="1" noAdjustHandles="1" noChangeArrowheads="1" noChangeShapeType="1" noTextEdit="1"/>
              </p:cNvSpPr>
              <p:nvPr/>
            </p:nvSpPr>
            <p:spPr>
              <a:xfrm>
                <a:off x="2271434" y="1727196"/>
                <a:ext cx="6232657" cy="4131255"/>
              </a:xfrm>
              <a:prstGeom prst="wedgeRoundRectCallout">
                <a:avLst>
                  <a:gd name="adj1" fmla="val -57653"/>
                  <a:gd name="adj2" fmla="val 26556"/>
                  <a:gd name="adj3" fmla="val 16667"/>
                </a:avLst>
              </a:prstGeom>
              <a:blipFill>
                <a:blip r:embed="rId5"/>
                <a:stretch>
                  <a:fillRect b="-1618"/>
                </a:stretch>
              </a:blipFill>
              <a:ln>
                <a:solidFill>
                  <a:srgbClr val="104F75"/>
                </a:solidFill>
              </a:ln>
            </p:spPr>
            <p:txBody>
              <a:bodyPr/>
              <a:lstStyle/>
              <a:p>
                <a:r>
                  <a:rPr lang="en-GB">
                    <a:noFill/>
                  </a:rPr>
                  <a:t> </a:t>
                </a:r>
              </a:p>
            </p:txBody>
          </p:sp>
        </mc:Fallback>
      </mc:AlternateContent>
      <p:pic>
        <p:nvPicPr>
          <p:cNvPr id="12" name="Graphic 11" descr="Teacher with solid fill">
            <a:extLst>
              <a:ext uri="{FF2B5EF4-FFF2-40B4-BE49-F238E27FC236}">
                <a16:creationId xmlns:a16="http://schemas.microsoft.com/office/drawing/2014/main" id="{FC239531-049C-4E09-85FF-C85E7EB3EB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713274"/>
            <a:ext cx="914400" cy="914400"/>
          </a:xfrm>
          <a:prstGeom prst="rect">
            <a:avLst/>
          </a:prstGeom>
        </p:spPr>
      </p:pic>
      <p:sp>
        <p:nvSpPr>
          <p:cNvPr id="13" name="Speech Bubble: Rectangle with Corners Rounded 12">
            <a:extLst>
              <a:ext uri="{FF2B5EF4-FFF2-40B4-BE49-F238E27FC236}">
                <a16:creationId xmlns:a16="http://schemas.microsoft.com/office/drawing/2014/main" id="{3F9D2BA7-AB87-4CDE-A2E1-50A3BB50B686}"/>
              </a:ext>
            </a:extLst>
          </p:cNvPr>
          <p:cNvSpPr/>
          <p:nvPr/>
        </p:nvSpPr>
        <p:spPr>
          <a:xfrm>
            <a:off x="1088328" y="873124"/>
            <a:ext cx="5847650" cy="578726"/>
          </a:xfrm>
          <a:prstGeom prst="wedgeRoundRectCallout">
            <a:avLst>
              <a:gd name="adj1" fmla="val -57413"/>
              <a:gd name="adj2" fmla="val -80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Lies auf Deutsch! </a:t>
            </a:r>
            <a:r>
              <a:rPr kumimoji="0" lang="en-GB" sz="24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Die SSC </a:t>
            </a:r>
            <a:r>
              <a:rPr kumimoji="0" lang="en-GB" sz="2400"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sind</a:t>
            </a:r>
            <a:r>
              <a:rPr kumimoji="0" lang="en-GB" sz="24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orange</a:t>
            </a:r>
            <a:r>
              <a:rPr kumimoji="0" lang="en-GB" sz="24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798597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1.1 – Week 2 - Lesson 4</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Stephen Owen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30/08/23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510753"/>
            <a:ext cx="6098222" cy="18364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Comparing experiences</a:t>
            </a:r>
            <a:b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b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r>
              <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Past (perfect) with </a:t>
            </a:r>
            <a:r>
              <a:rPr kumimoji="0" lang="en-GB" sz="2400" b="0" i="1" u="none" strike="noStrike" kern="1200" cap="none" spc="0" normalizeH="0" baseline="0" noProof="0" dirty="0" err="1">
                <a:ln>
                  <a:noFill/>
                </a:ln>
                <a:solidFill>
                  <a:schemeClr val="tx1"/>
                </a:solidFill>
                <a:effectLst/>
                <a:uLnTx/>
                <a:uFillTx/>
                <a:latin typeface="Century Gothic" panose="020B0502020202020204" pitchFamily="34" charset="0"/>
                <a:ea typeface="+mj-ea"/>
                <a:cs typeface="+mj-cs"/>
              </a:rPr>
              <a:t>haben</a:t>
            </a:r>
            <a:endParaRPr kumimoji="0" lang="en-GB" sz="2400" b="0" i="1"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SSC [sch-; st-; sp-] revisited</a:t>
            </a:r>
            <a:endParaRPr lang="en-GB" dirty="0">
              <a:solidFill>
                <a:schemeClr val="tx1"/>
              </a:solidFill>
            </a:endParaRP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2158831"/>
            <a:ext cx="6640512" cy="844550"/>
          </a:xfrm>
        </p:spPr>
        <p:txBody>
          <a:bodyPr>
            <a:normAutofit fontScale="70000" lnSpcReduction="20000"/>
          </a:bodyPr>
          <a:lstStyle/>
          <a:p>
            <a:r>
              <a:rPr lang="en-GB" dirty="0"/>
              <a:t>Was hast du </a:t>
            </a:r>
            <a:r>
              <a:rPr lang="en-GB" dirty="0" err="1"/>
              <a:t>dort</a:t>
            </a:r>
            <a:r>
              <a:rPr lang="en-GB" dirty="0"/>
              <a:t> </a:t>
            </a:r>
            <a:r>
              <a:rPr lang="en-GB" dirty="0" err="1"/>
              <a:t>erlebt</a:t>
            </a:r>
            <a:r>
              <a:rPr lang="en-GB" dirty="0"/>
              <a:t>? </a:t>
            </a:r>
            <a:r>
              <a:rPr lang="en-GB" b="0" dirty="0"/>
              <a:t>(2) </a:t>
            </a:r>
          </a:p>
        </p:txBody>
      </p:sp>
      <p:grpSp>
        <p:nvGrpSpPr>
          <p:cNvPr id="11" name="Group 10">
            <a:extLst>
              <a:ext uri="{FF2B5EF4-FFF2-40B4-BE49-F238E27FC236}">
                <a16:creationId xmlns:a16="http://schemas.microsoft.com/office/drawing/2014/main" id="{43447C69-0144-4C94-8895-F9E124C879EE}"/>
              </a:ext>
            </a:extLst>
          </p:cNvPr>
          <p:cNvGrpSpPr>
            <a:grpSpLocks/>
          </p:cNvGrpSpPr>
          <p:nvPr/>
        </p:nvGrpSpPr>
        <p:grpSpPr>
          <a:xfrm>
            <a:off x="5717730" y="3448668"/>
            <a:ext cx="5036983" cy="3346720"/>
            <a:chOff x="2715895" y="1405782"/>
            <a:chExt cx="6897731" cy="4583056"/>
          </a:xfrm>
        </p:grpSpPr>
        <p:pic>
          <p:nvPicPr>
            <p:cNvPr id="12" name="Picture 2" descr="http://www.clker.com/cliparts/F/G/4/k/8/W/diary-md.png">
              <a:extLst>
                <a:ext uri="{FF2B5EF4-FFF2-40B4-BE49-F238E27FC236}">
                  <a16:creationId xmlns:a16="http://schemas.microsoft.com/office/drawing/2014/main" id="{BD116A1E-923B-491B-96F3-55EF6CBA2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895" y="1405782"/>
              <a:ext cx="6897731" cy="458305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178B2E3-2911-42B7-91CB-FFD059E9EDF4}"/>
                </a:ext>
              </a:extLst>
            </p:cNvPr>
            <p:cNvSpPr txBox="1"/>
            <p:nvPr/>
          </p:nvSpPr>
          <p:spPr>
            <a:xfrm>
              <a:off x="3352800" y="1880215"/>
              <a:ext cx="2423160" cy="36373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a:solidFill>
                    <a:schemeClr val="tx1"/>
                  </a:solidFill>
                </a:rPr>
                <a:t>Montag</a:t>
              </a:r>
            </a:p>
          </p:txBody>
        </p:sp>
        <p:sp>
          <p:nvSpPr>
            <p:cNvPr id="14" name="TextBox 13">
              <a:extLst>
                <a:ext uri="{FF2B5EF4-FFF2-40B4-BE49-F238E27FC236}">
                  <a16:creationId xmlns:a16="http://schemas.microsoft.com/office/drawing/2014/main" id="{D9A2E7DA-1761-42B3-877B-85C9CA2AC9EC}"/>
                </a:ext>
              </a:extLst>
            </p:cNvPr>
            <p:cNvSpPr txBox="1"/>
            <p:nvPr/>
          </p:nvSpPr>
          <p:spPr>
            <a:xfrm>
              <a:off x="3291247" y="3601129"/>
              <a:ext cx="2423160" cy="36373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err="1">
                  <a:solidFill>
                    <a:schemeClr val="tx1"/>
                  </a:solidFill>
                </a:rPr>
                <a:t>Mittwoch</a:t>
              </a:r>
              <a:endParaRPr lang="en-GB" dirty="0">
                <a:solidFill>
                  <a:schemeClr val="tx1"/>
                </a:solidFill>
              </a:endParaRPr>
            </a:p>
          </p:txBody>
        </p:sp>
        <p:sp>
          <p:nvSpPr>
            <p:cNvPr id="15" name="TextBox 14">
              <a:extLst>
                <a:ext uri="{FF2B5EF4-FFF2-40B4-BE49-F238E27FC236}">
                  <a16:creationId xmlns:a16="http://schemas.microsoft.com/office/drawing/2014/main" id="{0D75C705-EE9C-49C6-9E48-D70B444478C0}"/>
                </a:ext>
              </a:extLst>
            </p:cNvPr>
            <p:cNvSpPr txBox="1"/>
            <p:nvPr/>
          </p:nvSpPr>
          <p:spPr>
            <a:xfrm>
              <a:off x="3277661" y="2740961"/>
              <a:ext cx="2423160" cy="36373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err="1">
                  <a:solidFill>
                    <a:schemeClr val="tx1"/>
                  </a:solidFill>
                </a:rPr>
                <a:t>Dienstag</a:t>
              </a:r>
              <a:endParaRPr lang="en-GB" dirty="0">
                <a:solidFill>
                  <a:schemeClr val="tx1"/>
                </a:solidFill>
              </a:endParaRPr>
            </a:p>
          </p:txBody>
        </p:sp>
        <p:sp>
          <p:nvSpPr>
            <p:cNvPr id="16" name="TextBox 15">
              <a:extLst>
                <a:ext uri="{FF2B5EF4-FFF2-40B4-BE49-F238E27FC236}">
                  <a16:creationId xmlns:a16="http://schemas.microsoft.com/office/drawing/2014/main" id="{470ECB46-6BEB-4B71-B01C-24C9F76FE624}"/>
                </a:ext>
              </a:extLst>
            </p:cNvPr>
            <p:cNvSpPr txBox="1"/>
            <p:nvPr/>
          </p:nvSpPr>
          <p:spPr>
            <a:xfrm>
              <a:off x="3294017" y="4475672"/>
              <a:ext cx="2781480" cy="36373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err="1">
                  <a:solidFill>
                    <a:schemeClr val="tx1"/>
                  </a:solidFill>
                </a:rPr>
                <a:t>Donnerstag</a:t>
              </a:r>
              <a:endParaRPr lang="en-GB" dirty="0">
                <a:solidFill>
                  <a:schemeClr val="tx1"/>
                </a:solidFill>
              </a:endParaRPr>
            </a:p>
          </p:txBody>
        </p:sp>
        <p:sp>
          <p:nvSpPr>
            <p:cNvPr id="17" name="TextBox 16">
              <a:extLst>
                <a:ext uri="{FF2B5EF4-FFF2-40B4-BE49-F238E27FC236}">
                  <a16:creationId xmlns:a16="http://schemas.microsoft.com/office/drawing/2014/main" id="{C87A3F74-5AF1-4AD3-88BD-19C4613D7D96}"/>
                </a:ext>
              </a:extLst>
            </p:cNvPr>
            <p:cNvSpPr txBox="1"/>
            <p:nvPr/>
          </p:nvSpPr>
          <p:spPr>
            <a:xfrm>
              <a:off x="6483213" y="1910043"/>
              <a:ext cx="2423160" cy="36373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a:solidFill>
                    <a:schemeClr val="tx1"/>
                  </a:solidFill>
                </a:rPr>
                <a:t>Freitag</a:t>
              </a:r>
            </a:p>
          </p:txBody>
        </p:sp>
        <p:sp>
          <p:nvSpPr>
            <p:cNvPr id="18" name="TextBox 17">
              <a:extLst>
                <a:ext uri="{FF2B5EF4-FFF2-40B4-BE49-F238E27FC236}">
                  <a16:creationId xmlns:a16="http://schemas.microsoft.com/office/drawing/2014/main" id="{B070F39E-FF0D-4079-B79C-094142A393BA}"/>
                </a:ext>
              </a:extLst>
            </p:cNvPr>
            <p:cNvSpPr txBox="1"/>
            <p:nvPr/>
          </p:nvSpPr>
          <p:spPr>
            <a:xfrm>
              <a:off x="6406694" y="2764795"/>
              <a:ext cx="2423160" cy="36373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err="1">
                  <a:solidFill>
                    <a:schemeClr val="tx1"/>
                  </a:solidFill>
                </a:rPr>
                <a:t>Samstag</a:t>
              </a:r>
              <a:endParaRPr lang="en-GB" dirty="0">
                <a:solidFill>
                  <a:schemeClr val="tx1"/>
                </a:solidFill>
              </a:endParaRPr>
            </a:p>
          </p:txBody>
        </p:sp>
        <p:sp>
          <p:nvSpPr>
            <p:cNvPr id="19" name="TextBox 18">
              <a:extLst>
                <a:ext uri="{FF2B5EF4-FFF2-40B4-BE49-F238E27FC236}">
                  <a16:creationId xmlns:a16="http://schemas.microsoft.com/office/drawing/2014/main" id="{C388E5B6-DB79-49CC-B7BF-3D36A14276BD}"/>
                </a:ext>
              </a:extLst>
            </p:cNvPr>
            <p:cNvSpPr txBox="1"/>
            <p:nvPr/>
          </p:nvSpPr>
          <p:spPr>
            <a:xfrm>
              <a:off x="6359567" y="3619547"/>
              <a:ext cx="2423160" cy="36373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a:solidFill>
                    <a:schemeClr val="tx1"/>
                  </a:solidFill>
                </a:rPr>
                <a:t>Sonntag</a:t>
              </a:r>
            </a:p>
          </p:txBody>
        </p:sp>
      </p:grpSp>
      <p:sp>
        <p:nvSpPr>
          <p:cNvPr id="20" name="Speech Bubble: Rectangle with Corners Rounded 19">
            <a:extLst>
              <a:ext uri="{FF2B5EF4-FFF2-40B4-BE49-F238E27FC236}">
                <a16:creationId xmlns:a16="http://schemas.microsoft.com/office/drawing/2014/main" id="{F4440C6B-357F-4FF5-9AD9-7244D1EC59CE}"/>
              </a:ext>
            </a:extLst>
          </p:cNvPr>
          <p:cNvSpPr/>
          <p:nvPr/>
        </p:nvSpPr>
        <p:spPr>
          <a:xfrm>
            <a:off x="8954219" y="2158831"/>
            <a:ext cx="2874243" cy="1067194"/>
          </a:xfrm>
          <a:prstGeom prst="wedgeRoundRectCallout">
            <a:avLst>
              <a:gd name="adj1" fmla="val -40335"/>
              <a:gd name="adj2" fmla="val 9911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Was hast du in den </a:t>
            </a:r>
            <a:r>
              <a:rPr lang="en-GB" sz="2000" dirty="0" err="1"/>
              <a:t>Sommerferien</a:t>
            </a:r>
            <a:r>
              <a:rPr lang="en-GB" sz="2000" dirty="0"/>
              <a:t> </a:t>
            </a:r>
            <a:r>
              <a:rPr lang="en-GB" sz="2000" dirty="0" err="1"/>
              <a:t>gemacht</a:t>
            </a:r>
            <a:r>
              <a:rPr lang="en-GB" sz="2000" dirty="0"/>
              <a:t>?</a:t>
            </a:r>
          </a:p>
        </p:txBody>
      </p:sp>
    </p:spTree>
    <p:extLst>
      <p:ext uri="{BB962C8B-B14F-4D97-AF65-F5344CB8AC3E}">
        <p14:creationId xmlns:p14="http://schemas.microsoft.com/office/powerpoint/2010/main" val="1488835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30FBDD-5E37-4BB7-9551-2F70F97BCFE0}"/>
              </a:ext>
            </a:extLst>
          </p:cNvPr>
          <p:cNvSpPr>
            <a:spLocks noGrp="1"/>
          </p:cNvSpPr>
          <p:nvPr>
            <p:ph type="title"/>
          </p:nvPr>
        </p:nvSpPr>
        <p:spPr>
          <a:xfrm>
            <a:off x="0" y="213557"/>
            <a:ext cx="6515100" cy="647577"/>
          </a:xfrm>
        </p:spPr>
        <p:txBody>
          <a:bodyPr>
            <a:noAutofit/>
          </a:bodyPr>
          <a:lstStyle/>
          <a:p>
            <a:r>
              <a:rPr lang="en-GB" sz="2400" dirty="0" err="1"/>
              <a:t>Welcher</a:t>
            </a:r>
            <a:r>
              <a:rPr lang="en-GB" sz="2400" dirty="0"/>
              <a:t>, </a:t>
            </a:r>
            <a:r>
              <a:rPr lang="en-GB" sz="2400" dirty="0" err="1"/>
              <a:t>welche</a:t>
            </a:r>
            <a:r>
              <a:rPr lang="en-GB" sz="2400" dirty="0"/>
              <a:t>, welches?</a:t>
            </a:r>
          </a:p>
        </p:txBody>
      </p:sp>
      <p:sp>
        <p:nvSpPr>
          <p:cNvPr id="6" name="Rounded Rectangle 38">
            <a:extLst>
              <a:ext uri="{FF2B5EF4-FFF2-40B4-BE49-F238E27FC236}">
                <a16:creationId xmlns:a16="http://schemas.microsoft.com/office/drawing/2014/main" id="{5CA09955-288E-4A43-B70F-F123EB49411C}"/>
              </a:ext>
            </a:extLst>
          </p:cNvPr>
          <p:cNvSpPr/>
          <p:nvPr/>
        </p:nvSpPr>
        <p:spPr>
          <a:xfrm>
            <a:off x="10275570" y="161881"/>
            <a:ext cx="1696304"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Grammatik</a:t>
            </a:r>
          </a:p>
        </p:txBody>
      </p:sp>
      <p:sp>
        <p:nvSpPr>
          <p:cNvPr id="28" name="TextBox 27">
            <a:extLst>
              <a:ext uri="{FF2B5EF4-FFF2-40B4-BE49-F238E27FC236}">
                <a16:creationId xmlns:a16="http://schemas.microsoft.com/office/drawing/2014/main" id="{D86602B0-9589-4443-B533-99188FBBFCB9}"/>
              </a:ext>
            </a:extLst>
          </p:cNvPr>
          <p:cNvSpPr txBox="1"/>
          <p:nvPr/>
        </p:nvSpPr>
        <p:spPr>
          <a:xfrm>
            <a:off x="2224673" y="2126073"/>
            <a:ext cx="6660797" cy="400110"/>
          </a:xfrm>
          <a:prstGeom prst="rect">
            <a:avLst/>
          </a:prstGeom>
          <a:noFill/>
        </p:spPr>
        <p:txBody>
          <a:bodyPr wrap="square" rtlCol="0">
            <a:spAutoFit/>
          </a:bodyPr>
          <a:lstStyle/>
          <a:p>
            <a:pPr>
              <a:defRPr/>
            </a:pPr>
            <a:r>
              <a:rPr lang="en-GB" sz="2000" b="1">
                <a:latin typeface="Century Gothic" panose="020B0502020202020204" pitchFamily="34" charset="0"/>
              </a:rPr>
              <a:t>Welcher </a:t>
            </a:r>
            <a:r>
              <a:rPr lang="en-GB" sz="2000">
                <a:latin typeface="Century Gothic" panose="020B0502020202020204" pitchFamily="34" charset="0"/>
              </a:rPr>
              <a:t>Tisch ist das?</a:t>
            </a:r>
            <a:endParaRPr lang="en-GB" sz="2100" b="1" dirty="0">
              <a:latin typeface="Century Gothic" panose="020B0502020202020204" pitchFamily="34" charset="0"/>
            </a:endParaRPr>
          </a:p>
        </p:txBody>
      </p:sp>
      <p:sp>
        <p:nvSpPr>
          <p:cNvPr id="29" name="TextBox 28">
            <a:extLst>
              <a:ext uri="{FF2B5EF4-FFF2-40B4-BE49-F238E27FC236}">
                <a16:creationId xmlns:a16="http://schemas.microsoft.com/office/drawing/2014/main" id="{D02B0DF7-0000-4CA0-9A78-9FBC9EB74564}"/>
              </a:ext>
            </a:extLst>
          </p:cNvPr>
          <p:cNvSpPr txBox="1"/>
          <p:nvPr/>
        </p:nvSpPr>
        <p:spPr>
          <a:xfrm>
            <a:off x="2224673" y="2478192"/>
            <a:ext cx="5575253" cy="400110"/>
          </a:xfrm>
          <a:prstGeom prst="rect">
            <a:avLst/>
          </a:prstGeom>
          <a:noFill/>
        </p:spPr>
        <p:txBody>
          <a:bodyPr wrap="square" rtlCol="0">
            <a:spAutoFit/>
          </a:bodyPr>
          <a:lstStyle/>
          <a:p>
            <a:r>
              <a:rPr lang="en-GB" sz="2000" i="1" dirty="0">
                <a:latin typeface="Century Gothic" panose="020B0502020202020204" pitchFamily="34" charset="0"/>
              </a:rPr>
              <a:t>Which table is that?</a:t>
            </a:r>
          </a:p>
        </p:txBody>
      </p:sp>
      <p:sp>
        <p:nvSpPr>
          <p:cNvPr id="30" name="TextBox 29">
            <a:extLst>
              <a:ext uri="{FF2B5EF4-FFF2-40B4-BE49-F238E27FC236}">
                <a16:creationId xmlns:a16="http://schemas.microsoft.com/office/drawing/2014/main" id="{A8B1EE1A-5157-420F-9A66-564C27919C38}"/>
              </a:ext>
            </a:extLst>
          </p:cNvPr>
          <p:cNvSpPr txBox="1"/>
          <p:nvPr/>
        </p:nvSpPr>
        <p:spPr>
          <a:xfrm>
            <a:off x="105092" y="1431689"/>
            <a:ext cx="11888835" cy="400110"/>
          </a:xfrm>
          <a:prstGeom prst="rect">
            <a:avLst/>
          </a:prstGeom>
          <a:noFill/>
        </p:spPr>
        <p:txBody>
          <a:bodyPr wrap="square" rtlCol="0">
            <a:spAutoFit/>
          </a:bodyPr>
          <a:lstStyle/>
          <a:p>
            <a:pPr>
              <a:defRPr/>
            </a:pPr>
            <a:r>
              <a:rPr lang="en-GB" sz="2000" dirty="0">
                <a:latin typeface="Century Gothic" panose="020B0502020202020204" pitchFamily="34" charset="0"/>
              </a:rPr>
              <a:t>To ask </a:t>
            </a:r>
            <a:r>
              <a:rPr lang="en-GB" sz="2000" b="1" i="1" dirty="0">
                <a:latin typeface="Century Gothic" panose="020B0502020202020204" pitchFamily="34" charset="0"/>
              </a:rPr>
              <a:t>which?</a:t>
            </a:r>
            <a:r>
              <a:rPr lang="en-GB" sz="2000" b="1" dirty="0">
                <a:latin typeface="Century Gothic" panose="020B0502020202020204" pitchFamily="34" charset="0"/>
              </a:rPr>
              <a:t> </a:t>
            </a:r>
            <a:r>
              <a:rPr lang="en-GB" sz="2000" dirty="0">
                <a:latin typeface="Century Gothic" panose="020B0502020202020204" pitchFamily="34" charset="0"/>
              </a:rPr>
              <a:t>in German, use the question word </a:t>
            </a:r>
            <a:r>
              <a:rPr lang="en-GB" sz="2000" b="1" dirty="0" err="1">
                <a:latin typeface="Century Gothic" panose="020B0502020202020204" pitchFamily="34" charset="0"/>
              </a:rPr>
              <a:t>welcher</a:t>
            </a:r>
            <a:r>
              <a:rPr lang="en-GB" sz="2000" b="1" dirty="0">
                <a:latin typeface="Century Gothic" panose="020B0502020202020204" pitchFamily="34" charset="0"/>
              </a:rPr>
              <a:t>, </a:t>
            </a:r>
            <a:r>
              <a:rPr lang="en-GB" sz="2000" b="1" dirty="0" err="1">
                <a:latin typeface="Century Gothic" panose="020B0502020202020204" pitchFamily="34" charset="0"/>
              </a:rPr>
              <a:t>welche</a:t>
            </a:r>
            <a:r>
              <a:rPr lang="en-GB" sz="2000" b="1" dirty="0">
                <a:latin typeface="Century Gothic" panose="020B0502020202020204" pitchFamily="34" charset="0"/>
              </a:rPr>
              <a:t>, welches</a:t>
            </a:r>
            <a:r>
              <a:rPr lang="en-GB" sz="2000" dirty="0">
                <a:latin typeface="Century Gothic" panose="020B0502020202020204" pitchFamily="34" charset="0"/>
              </a:rPr>
              <a:t>:</a:t>
            </a:r>
            <a:endParaRPr lang="en-GB" sz="2000" b="1" dirty="0">
              <a:latin typeface="Century Gothic" panose="020B0502020202020204" pitchFamily="34" charset="0"/>
            </a:endParaRPr>
          </a:p>
        </p:txBody>
      </p:sp>
      <p:sp>
        <p:nvSpPr>
          <p:cNvPr id="31" name="TextBox 30">
            <a:extLst>
              <a:ext uri="{FF2B5EF4-FFF2-40B4-BE49-F238E27FC236}">
                <a16:creationId xmlns:a16="http://schemas.microsoft.com/office/drawing/2014/main" id="{6E6E131A-7D1C-4493-A043-00ED65332612}"/>
              </a:ext>
            </a:extLst>
          </p:cNvPr>
          <p:cNvSpPr txBox="1"/>
          <p:nvPr/>
        </p:nvSpPr>
        <p:spPr>
          <a:xfrm>
            <a:off x="2224673" y="3104305"/>
            <a:ext cx="5451611" cy="415498"/>
          </a:xfrm>
          <a:prstGeom prst="rect">
            <a:avLst/>
          </a:prstGeom>
          <a:noFill/>
        </p:spPr>
        <p:txBody>
          <a:bodyPr wrap="square" rtlCol="0">
            <a:spAutoFit/>
          </a:bodyPr>
          <a:lstStyle/>
          <a:p>
            <a:pPr>
              <a:defRPr/>
            </a:pPr>
            <a:r>
              <a:rPr lang="en-GB" sz="2000" b="1">
                <a:latin typeface="Century Gothic" panose="020B0502020202020204" pitchFamily="34" charset="0"/>
              </a:rPr>
              <a:t>Welche</a:t>
            </a:r>
            <a:r>
              <a:rPr lang="en-GB" sz="2000">
                <a:latin typeface="Century Gothic" panose="020B0502020202020204" pitchFamily="34" charset="0"/>
              </a:rPr>
              <a:t> Flasche ist das?</a:t>
            </a:r>
            <a:endParaRPr lang="en-GB" sz="2100" b="1" dirty="0">
              <a:latin typeface="Century Gothic" panose="020B0502020202020204" pitchFamily="34" charset="0"/>
            </a:endParaRPr>
          </a:p>
        </p:txBody>
      </p:sp>
      <p:sp>
        <p:nvSpPr>
          <p:cNvPr id="32" name="TextBox 31">
            <a:extLst>
              <a:ext uri="{FF2B5EF4-FFF2-40B4-BE49-F238E27FC236}">
                <a16:creationId xmlns:a16="http://schemas.microsoft.com/office/drawing/2014/main" id="{78EF0CCB-F4D3-4E18-B9A0-EC62830BDCE9}"/>
              </a:ext>
            </a:extLst>
          </p:cNvPr>
          <p:cNvSpPr txBox="1"/>
          <p:nvPr/>
        </p:nvSpPr>
        <p:spPr>
          <a:xfrm>
            <a:off x="2212685" y="4100327"/>
            <a:ext cx="5451611" cy="415498"/>
          </a:xfrm>
          <a:prstGeom prst="rect">
            <a:avLst/>
          </a:prstGeom>
          <a:noFill/>
        </p:spPr>
        <p:txBody>
          <a:bodyPr wrap="square" rtlCol="0">
            <a:spAutoFit/>
          </a:bodyPr>
          <a:lstStyle/>
          <a:p>
            <a:pPr>
              <a:defRPr/>
            </a:pPr>
            <a:r>
              <a:rPr lang="en-GB" sz="2000" b="1" dirty="0">
                <a:latin typeface="Century Gothic" panose="020B0502020202020204" pitchFamily="34" charset="0"/>
              </a:rPr>
              <a:t>Welches</a:t>
            </a:r>
            <a:r>
              <a:rPr lang="en-GB" sz="2000" dirty="0">
                <a:latin typeface="Century Gothic" panose="020B0502020202020204" pitchFamily="34" charset="0"/>
              </a:rPr>
              <a:t> </a:t>
            </a:r>
            <a:r>
              <a:rPr lang="en-GB" sz="2000" dirty="0" err="1">
                <a:latin typeface="Century Gothic" panose="020B0502020202020204" pitchFamily="34" charset="0"/>
              </a:rPr>
              <a:t>Schwimmbad</a:t>
            </a:r>
            <a:r>
              <a:rPr lang="en-GB" sz="2000" dirty="0">
                <a:latin typeface="Century Gothic" panose="020B0502020202020204" pitchFamily="34" charset="0"/>
              </a:rPr>
              <a:t> </a:t>
            </a:r>
            <a:r>
              <a:rPr lang="en-GB" sz="2000" dirty="0" err="1">
                <a:latin typeface="Century Gothic" panose="020B0502020202020204" pitchFamily="34" charset="0"/>
              </a:rPr>
              <a:t>ist</a:t>
            </a:r>
            <a:r>
              <a:rPr lang="en-GB" sz="2000" dirty="0">
                <a:latin typeface="Century Gothic" panose="020B0502020202020204" pitchFamily="34" charset="0"/>
              </a:rPr>
              <a:t> das?</a:t>
            </a:r>
            <a:endParaRPr lang="en-GB" sz="2100" b="1" dirty="0">
              <a:latin typeface="Century Gothic" panose="020B0502020202020204" pitchFamily="34" charset="0"/>
            </a:endParaRPr>
          </a:p>
        </p:txBody>
      </p:sp>
      <p:sp>
        <p:nvSpPr>
          <p:cNvPr id="33" name="TextBox 32">
            <a:extLst>
              <a:ext uri="{FF2B5EF4-FFF2-40B4-BE49-F238E27FC236}">
                <a16:creationId xmlns:a16="http://schemas.microsoft.com/office/drawing/2014/main" id="{BFC4EE6C-A899-4485-8E64-05BFF08F308A}"/>
              </a:ext>
            </a:extLst>
          </p:cNvPr>
          <p:cNvSpPr txBox="1"/>
          <p:nvPr/>
        </p:nvSpPr>
        <p:spPr>
          <a:xfrm>
            <a:off x="2212685" y="4512901"/>
            <a:ext cx="4318000" cy="400110"/>
          </a:xfrm>
          <a:prstGeom prst="rect">
            <a:avLst/>
          </a:prstGeom>
          <a:noFill/>
        </p:spPr>
        <p:txBody>
          <a:bodyPr wrap="square" rtlCol="0">
            <a:spAutoFit/>
          </a:bodyPr>
          <a:lstStyle/>
          <a:p>
            <a:r>
              <a:rPr lang="en-GB" sz="2000" i="1" dirty="0">
                <a:latin typeface="Century Gothic" panose="020B0502020202020204" pitchFamily="34" charset="0"/>
              </a:rPr>
              <a:t>Which swimming pool is that?</a:t>
            </a:r>
          </a:p>
        </p:txBody>
      </p:sp>
      <p:sp>
        <p:nvSpPr>
          <p:cNvPr id="34" name="Rounded Rectangular Callout 3">
            <a:extLst>
              <a:ext uri="{FF2B5EF4-FFF2-40B4-BE49-F238E27FC236}">
                <a16:creationId xmlns:a16="http://schemas.microsoft.com/office/drawing/2014/main" id="{D9852216-C5AB-4B09-B683-B0BDD83090A1}"/>
              </a:ext>
            </a:extLst>
          </p:cNvPr>
          <p:cNvSpPr/>
          <p:nvPr/>
        </p:nvSpPr>
        <p:spPr>
          <a:xfrm>
            <a:off x="596478" y="5235928"/>
            <a:ext cx="10516090" cy="655504"/>
          </a:xfrm>
          <a:prstGeom prst="wedgeRoundRectCallout">
            <a:avLst>
              <a:gd name="adj1" fmla="val -26839"/>
              <a:gd name="adj2" fmla="val 47285"/>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This word follows the same pattern as other words you know: </a:t>
            </a:r>
            <a:br>
              <a:rPr lang="en-GB" sz="2000" b="1" dirty="0">
                <a:solidFill>
                  <a:schemeClr val="tx1"/>
                </a:solidFill>
                <a:latin typeface="Century Gothic" panose="020B0502020202020204" pitchFamily="34" charset="0"/>
              </a:rPr>
            </a:br>
            <a:r>
              <a:rPr lang="en-GB" sz="2000" b="1" dirty="0" err="1">
                <a:solidFill>
                  <a:schemeClr val="tx1"/>
                </a:solidFill>
                <a:latin typeface="Century Gothic" panose="020B0502020202020204" pitchFamily="34" charset="0"/>
              </a:rPr>
              <a:t>jeder</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jede</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jedes</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nächster</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nächste</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nächstes</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letzter</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letzte</a:t>
            </a:r>
            <a:r>
              <a:rPr lang="en-GB" sz="2000" b="1" dirty="0">
                <a:solidFill>
                  <a:schemeClr val="tx1"/>
                </a:solidFill>
                <a:latin typeface="Century Gothic" panose="020B0502020202020204" pitchFamily="34" charset="0"/>
              </a:rPr>
              <a:t>, </a:t>
            </a:r>
            <a:r>
              <a:rPr lang="en-GB" sz="2000" b="1" dirty="0" err="1">
                <a:solidFill>
                  <a:schemeClr val="tx1"/>
                </a:solidFill>
                <a:latin typeface="Century Gothic" panose="020B0502020202020204" pitchFamily="34" charset="0"/>
              </a:rPr>
              <a:t>letztes</a:t>
            </a:r>
            <a:endParaRPr lang="en-GB" b="1" dirty="0">
              <a:solidFill>
                <a:schemeClr val="tx1"/>
              </a:solidFill>
            </a:endParaRPr>
          </a:p>
        </p:txBody>
      </p:sp>
      <p:sp>
        <p:nvSpPr>
          <p:cNvPr id="35" name="TextBox 34">
            <a:extLst>
              <a:ext uri="{FF2B5EF4-FFF2-40B4-BE49-F238E27FC236}">
                <a16:creationId xmlns:a16="http://schemas.microsoft.com/office/drawing/2014/main" id="{A423FE5A-0B98-465A-A277-574EA5CB1BD0}"/>
              </a:ext>
            </a:extLst>
          </p:cNvPr>
          <p:cNvSpPr txBox="1"/>
          <p:nvPr/>
        </p:nvSpPr>
        <p:spPr>
          <a:xfrm>
            <a:off x="6731451" y="4107922"/>
            <a:ext cx="5451611" cy="415498"/>
          </a:xfrm>
          <a:prstGeom prst="rect">
            <a:avLst/>
          </a:prstGeom>
          <a:noFill/>
        </p:spPr>
        <p:txBody>
          <a:bodyPr wrap="square" rtlCol="0">
            <a:spAutoFit/>
          </a:bodyPr>
          <a:lstStyle/>
          <a:p>
            <a:pPr>
              <a:defRPr/>
            </a:pPr>
            <a:r>
              <a:rPr lang="en-GB" sz="2000" b="1" dirty="0">
                <a:latin typeface="Century Gothic" panose="020B0502020202020204" pitchFamily="34" charset="0"/>
              </a:rPr>
              <a:t>Das</a:t>
            </a:r>
            <a:r>
              <a:rPr lang="en-GB" sz="2000" dirty="0">
                <a:latin typeface="Century Gothic" panose="020B0502020202020204" pitchFamily="34" charset="0"/>
              </a:rPr>
              <a:t> </a:t>
            </a:r>
            <a:r>
              <a:rPr lang="en-GB" sz="2000" dirty="0" err="1">
                <a:latin typeface="Century Gothic" panose="020B0502020202020204" pitchFamily="34" charset="0"/>
              </a:rPr>
              <a:t>Schulschwimmbad</a:t>
            </a:r>
            <a:r>
              <a:rPr lang="en-GB" sz="2000" dirty="0">
                <a:latin typeface="Century Gothic" panose="020B0502020202020204" pitchFamily="34" charset="0"/>
              </a:rPr>
              <a:t>.</a:t>
            </a:r>
            <a:endParaRPr lang="en-GB" sz="2100" b="1" dirty="0">
              <a:latin typeface="Century Gothic" panose="020B0502020202020204" pitchFamily="34" charset="0"/>
            </a:endParaRPr>
          </a:p>
        </p:txBody>
      </p:sp>
      <p:sp>
        <p:nvSpPr>
          <p:cNvPr id="36" name="TextBox 35">
            <a:extLst>
              <a:ext uri="{FF2B5EF4-FFF2-40B4-BE49-F238E27FC236}">
                <a16:creationId xmlns:a16="http://schemas.microsoft.com/office/drawing/2014/main" id="{E706DAD4-AF72-48BD-9263-547CCF989B08}"/>
              </a:ext>
            </a:extLst>
          </p:cNvPr>
          <p:cNvSpPr txBox="1"/>
          <p:nvPr/>
        </p:nvSpPr>
        <p:spPr>
          <a:xfrm>
            <a:off x="6731451" y="4533230"/>
            <a:ext cx="3790951" cy="400110"/>
          </a:xfrm>
          <a:prstGeom prst="rect">
            <a:avLst/>
          </a:prstGeom>
          <a:noFill/>
        </p:spPr>
        <p:txBody>
          <a:bodyPr wrap="square" rtlCol="0">
            <a:spAutoFit/>
          </a:bodyPr>
          <a:lstStyle/>
          <a:p>
            <a:r>
              <a:rPr lang="en-GB" sz="2000" i="1" dirty="0">
                <a:latin typeface="Century Gothic" panose="020B0502020202020204" pitchFamily="34" charset="0"/>
              </a:rPr>
              <a:t>The school swimming pool.</a:t>
            </a:r>
          </a:p>
        </p:txBody>
      </p:sp>
      <p:sp>
        <p:nvSpPr>
          <p:cNvPr id="37" name="TextBox 36">
            <a:extLst>
              <a:ext uri="{FF2B5EF4-FFF2-40B4-BE49-F238E27FC236}">
                <a16:creationId xmlns:a16="http://schemas.microsoft.com/office/drawing/2014/main" id="{3EB7C2FA-D881-4D64-AC00-46785E16EC77}"/>
              </a:ext>
            </a:extLst>
          </p:cNvPr>
          <p:cNvSpPr txBox="1"/>
          <p:nvPr/>
        </p:nvSpPr>
        <p:spPr>
          <a:xfrm>
            <a:off x="6740389" y="3112687"/>
            <a:ext cx="5451611" cy="415498"/>
          </a:xfrm>
          <a:prstGeom prst="rect">
            <a:avLst/>
          </a:prstGeom>
          <a:noFill/>
        </p:spPr>
        <p:txBody>
          <a:bodyPr wrap="square" rtlCol="0">
            <a:spAutoFit/>
          </a:bodyPr>
          <a:lstStyle/>
          <a:p>
            <a:pPr>
              <a:defRPr/>
            </a:pPr>
            <a:r>
              <a:rPr lang="en-GB" sz="2000" b="1" dirty="0">
                <a:latin typeface="Century Gothic" panose="020B0502020202020204" pitchFamily="34" charset="0"/>
              </a:rPr>
              <a:t>Die</a:t>
            </a:r>
            <a:r>
              <a:rPr lang="en-GB" sz="2000" dirty="0">
                <a:latin typeface="Century Gothic" panose="020B0502020202020204" pitchFamily="34" charset="0"/>
              </a:rPr>
              <a:t> </a:t>
            </a:r>
            <a:r>
              <a:rPr lang="en-GB" sz="2000" dirty="0" err="1">
                <a:latin typeface="Century Gothic" panose="020B0502020202020204" pitchFamily="34" charset="0"/>
              </a:rPr>
              <a:t>Wasserflasche</a:t>
            </a:r>
            <a:r>
              <a:rPr lang="en-GB" sz="2000" dirty="0">
                <a:latin typeface="Century Gothic" panose="020B0502020202020204" pitchFamily="34" charset="0"/>
              </a:rPr>
              <a:t>.</a:t>
            </a:r>
            <a:endParaRPr lang="en-GB" sz="2100" b="1" dirty="0">
              <a:latin typeface="Century Gothic" panose="020B0502020202020204" pitchFamily="34" charset="0"/>
            </a:endParaRPr>
          </a:p>
        </p:txBody>
      </p:sp>
      <p:sp>
        <p:nvSpPr>
          <p:cNvPr id="38" name="TextBox 37">
            <a:extLst>
              <a:ext uri="{FF2B5EF4-FFF2-40B4-BE49-F238E27FC236}">
                <a16:creationId xmlns:a16="http://schemas.microsoft.com/office/drawing/2014/main" id="{5A2B8737-9779-4F73-A05E-C114BE261CA6}"/>
              </a:ext>
            </a:extLst>
          </p:cNvPr>
          <p:cNvSpPr txBox="1"/>
          <p:nvPr/>
        </p:nvSpPr>
        <p:spPr>
          <a:xfrm>
            <a:off x="2212685" y="3526585"/>
            <a:ext cx="4318000" cy="400110"/>
          </a:xfrm>
          <a:prstGeom prst="rect">
            <a:avLst/>
          </a:prstGeom>
          <a:noFill/>
        </p:spPr>
        <p:txBody>
          <a:bodyPr wrap="square" rtlCol="0">
            <a:spAutoFit/>
          </a:bodyPr>
          <a:lstStyle/>
          <a:p>
            <a:r>
              <a:rPr lang="en-GB" sz="2000" i="1">
                <a:latin typeface="Century Gothic" panose="020B0502020202020204" pitchFamily="34" charset="0"/>
              </a:rPr>
              <a:t>Which bottle is that?</a:t>
            </a:r>
            <a:endParaRPr lang="en-GB" sz="2000" i="1" dirty="0">
              <a:latin typeface="Century Gothic" panose="020B0502020202020204" pitchFamily="34" charset="0"/>
            </a:endParaRPr>
          </a:p>
        </p:txBody>
      </p:sp>
      <p:sp>
        <p:nvSpPr>
          <p:cNvPr id="39" name="TextBox 38">
            <a:extLst>
              <a:ext uri="{FF2B5EF4-FFF2-40B4-BE49-F238E27FC236}">
                <a16:creationId xmlns:a16="http://schemas.microsoft.com/office/drawing/2014/main" id="{5202900D-959E-469A-AD06-781EF1EF1586}"/>
              </a:ext>
            </a:extLst>
          </p:cNvPr>
          <p:cNvSpPr txBox="1"/>
          <p:nvPr/>
        </p:nvSpPr>
        <p:spPr>
          <a:xfrm>
            <a:off x="6740389" y="3539554"/>
            <a:ext cx="3790951" cy="400110"/>
          </a:xfrm>
          <a:prstGeom prst="rect">
            <a:avLst/>
          </a:prstGeom>
          <a:noFill/>
        </p:spPr>
        <p:txBody>
          <a:bodyPr wrap="square" rtlCol="0">
            <a:spAutoFit/>
          </a:bodyPr>
          <a:lstStyle/>
          <a:p>
            <a:r>
              <a:rPr lang="en-GB" sz="2000" i="1">
                <a:latin typeface="Century Gothic" panose="020B0502020202020204" pitchFamily="34" charset="0"/>
              </a:rPr>
              <a:t>The water bottle.</a:t>
            </a:r>
            <a:endParaRPr lang="en-GB" sz="2000" i="1" dirty="0">
              <a:latin typeface="Century Gothic" panose="020B0502020202020204" pitchFamily="34" charset="0"/>
            </a:endParaRPr>
          </a:p>
        </p:txBody>
      </p:sp>
      <p:sp>
        <p:nvSpPr>
          <p:cNvPr id="40" name="TextBox 39">
            <a:extLst>
              <a:ext uri="{FF2B5EF4-FFF2-40B4-BE49-F238E27FC236}">
                <a16:creationId xmlns:a16="http://schemas.microsoft.com/office/drawing/2014/main" id="{2432041E-9F97-452B-8837-D4560EAACFE1}"/>
              </a:ext>
            </a:extLst>
          </p:cNvPr>
          <p:cNvSpPr txBox="1"/>
          <p:nvPr/>
        </p:nvSpPr>
        <p:spPr>
          <a:xfrm>
            <a:off x="6731451" y="2150381"/>
            <a:ext cx="6660797" cy="400110"/>
          </a:xfrm>
          <a:prstGeom prst="rect">
            <a:avLst/>
          </a:prstGeom>
          <a:noFill/>
        </p:spPr>
        <p:txBody>
          <a:bodyPr wrap="square" rtlCol="0">
            <a:spAutoFit/>
          </a:bodyPr>
          <a:lstStyle/>
          <a:p>
            <a:pPr>
              <a:defRPr/>
            </a:pPr>
            <a:r>
              <a:rPr lang="en-GB" sz="2000" b="1" dirty="0">
                <a:latin typeface="Century Gothic" panose="020B0502020202020204" pitchFamily="34" charset="0"/>
              </a:rPr>
              <a:t>Der </a:t>
            </a:r>
            <a:r>
              <a:rPr lang="en-GB" sz="2000" dirty="0" err="1">
                <a:latin typeface="Century Gothic" panose="020B0502020202020204" pitchFamily="34" charset="0"/>
              </a:rPr>
              <a:t>Schreibtisch</a:t>
            </a:r>
            <a:r>
              <a:rPr lang="en-GB" sz="2000" dirty="0">
                <a:latin typeface="Century Gothic" panose="020B0502020202020204" pitchFamily="34" charset="0"/>
              </a:rPr>
              <a:t>.</a:t>
            </a:r>
            <a:endParaRPr lang="en-GB" sz="2100" dirty="0">
              <a:latin typeface="Century Gothic" panose="020B0502020202020204" pitchFamily="34" charset="0"/>
            </a:endParaRPr>
          </a:p>
        </p:txBody>
      </p:sp>
      <p:sp>
        <p:nvSpPr>
          <p:cNvPr id="41" name="TextBox 40">
            <a:extLst>
              <a:ext uri="{FF2B5EF4-FFF2-40B4-BE49-F238E27FC236}">
                <a16:creationId xmlns:a16="http://schemas.microsoft.com/office/drawing/2014/main" id="{9F257AD5-4D78-4426-8A2F-4C008B5813D5}"/>
              </a:ext>
            </a:extLst>
          </p:cNvPr>
          <p:cNvSpPr txBox="1"/>
          <p:nvPr/>
        </p:nvSpPr>
        <p:spPr>
          <a:xfrm>
            <a:off x="6731451" y="2487964"/>
            <a:ext cx="5575253" cy="400110"/>
          </a:xfrm>
          <a:prstGeom prst="rect">
            <a:avLst/>
          </a:prstGeom>
          <a:noFill/>
        </p:spPr>
        <p:txBody>
          <a:bodyPr wrap="square" rtlCol="0">
            <a:spAutoFit/>
          </a:bodyPr>
          <a:lstStyle/>
          <a:p>
            <a:r>
              <a:rPr lang="en-GB" sz="2000" i="1" dirty="0">
                <a:latin typeface="Century Gothic" panose="020B0502020202020204" pitchFamily="34" charset="0"/>
              </a:rPr>
              <a:t>The writing table (desk).</a:t>
            </a:r>
          </a:p>
        </p:txBody>
      </p:sp>
      <p:sp>
        <p:nvSpPr>
          <p:cNvPr id="42" name="TextBox 41">
            <a:extLst>
              <a:ext uri="{FF2B5EF4-FFF2-40B4-BE49-F238E27FC236}">
                <a16:creationId xmlns:a16="http://schemas.microsoft.com/office/drawing/2014/main" id="{C26E2576-112E-4D42-BB11-A1452A022E9D}"/>
              </a:ext>
            </a:extLst>
          </p:cNvPr>
          <p:cNvSpPr txBox="1"/>
          <p:nvPr/>
        </p:nvSpPr>
        <p:spPr>
          <a:xfrm>
            <a:off x="362085" y="2133838"/>
            <a:ext cx="1838612" cy="400110"/>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GB" sz="2000" b="1" dirty="0">
                <a:latin typeface="Century Gothic" panose="020B0502020202020204" pitchFamily="34" charset="0"/>
              </a:rPr>
              <a:t>masculine</a:t>
            </a:r>
          </a:p>
        </p:txBody>
      </p:sp>
      <p:sp>
        <p:nvSpPr>
          <p:cNvPr id="43" name="TextBox 42">
            <a:extLst>
              <a:ext uri="{FF2B5EF4-FFF2-40B4-BE49-F238E27FC236}">
                <a16:creationId xmlns:a16="http://schemas.microsoft.com/office/drawing/2014/main" id="{9D380DE8-5714-4291-B78B-9672ED0791DA}"/>
              </a:ext>
            </a:extLst>
          </p:cNvPr>
          <p:cNvSpPr txBox="1"/>
          <p:nvPr/>
        </p:nvSpPr>
        <p:spPr>
          <a:xfrm>
            <a:off x="362085" y="3141032"/>
            <a:ext cx="1838612" cy="400110"/>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GB" sz="2000" b="1" dirty="0">
                <a:latin typeface="Century Gothic" panose="020B0502020202020204" pitchFamily="34" charset="0"/>
              </a:rPr>
              <a:t>feminine</a:t>
            </a:r>
          </a:p>
        </p:txBody>
      </p:sp>
      <p:sp>
        <p:nvSpPr>
          <p:cNvPr id="44" name="TextBox 43">
            <a:extLst>
              <a:ext uri="{FF2B5EF4-FFF2-40B4-BE49-F238E27FC236}">
                <a16:creationId xmlns:a16="http://schemas.microsoft.com/office/drawing/2014/main" id="{EE0AD6A3-B685-45D8-AAB1-B61F5B8B1EC5}"/>
              </a:ext>
            </a:extLst>
          </p:cNvPr>
          <p:cNvSpPr txBox="1"/>
          <p:nvPr/>
        </p:nvSpPr>
        <p:spPr>
          <a:xfrm>
            <a:off x="362085" y="4081489"/>
            <a:ext cx="1838612" cy="400110"/>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GB" sz="2000" b="1" dirty="0">
                <a:latin typeface="Century Gothic" panose="020B0502020202020204" pitchFamily="34" charset="0"/>
              </a:rPr>
              <a:t>neuter</a:t>
            </a:r>
          </a:p>
        </p:txBody>
      </p:sp>
      <p:pic>
        <p:nvPicPr>
          <p:cNvPr id="45" name="Picture 44" descr="A close up of a logo&#10;&#10;Description automatically generated">
            <a:extLst>
              <a:ext uri="{FF2B5EF4-FFF2-40B4-BE49-F238E27FC236}">
                <a16:creationId xmlns:a16="http://schemas.microsoft.com/office/drawing/2014/main" id="{28CCAE10-E1D5-4865-A962-F61711261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6160" y="34416"/>
            <a:ext cx="1635690" cy="1502464"/>
          </a:xfrm>
          <a:prstGeom prst="rect">
            <a:avLst/>
          </a:prstGeom>
        </p:spPr>
      </p:pic>
    </p:spTree>
    <p:extLst>
      <p:ext uri="{BB962C8B-B14F-4D97-AF65-F5344CB8AC3E}">
        <p14:creationId xmlns:p14="http://schemas.microsoft.com/office/powerpoint/2010/main" val="122731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animBg="1"/>
      <p:bldP spid="35" grpId="0"/>
      <p:bldP spid="36" grpId="0"/>
      <p:bldP spid="37" grpId="0"/>
      <p:bldP spid="38" grpId="0"/>
      <p:bldP spid="39" grpId="0"/>
      <p:bldP spid="40" grpId="0"/>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42D311-01CA-4CAC-9E6F-3F89130834B4}"/>
              </a:ext>
            </a:extLst>
          </p:cNvPr>
          <p:cNvSpPr>
            <a:spLocks noGrp="1"/>
          </p:cNvSpPr>
          <p:nvPr>
            <p:ph type="title"/>
          </p:nvPr>
        </p:nvSpPr>
        <p:spPr>
          <a:xfrm>
            <a:off x="0" y="213557"/>
            <a:ext cx="6869723" cy="647577"/>
          </a:xfrm>
        </p:spPr>
        <p:txBody>
          <a:bodyPr>
            <a:normAutofit/>
          </a:bodyPr>
          <a:lstStyle/>
          <a:p>
            <a:r>
              <a:rPr lang="en-GB" sz="2400" dirty="0" err="1"/>
              <a:t>Welch</a:t>
            </a:r>
            <a:r>
              <a:rPr lang="en-GB" sz="2400" u="sng" dirty="0" err="1"/>
              <a:t>er</a:t>
            </a:r>
            <a:r>
              <a:rPr lang="en-GB" sz="2400" dirty="0"/>
              <a:t>, </a:t>
            </a:r>
            <a:r>
              <a:rPr lang="en-GB" sz="2400" dirty="0" err="1"/>
              <a:t>welch</a:t>
            </a:r>
            <a:r>
              <a:rPr lang="en-GB" sz="2400" u="sng" dirty="0" err="1"/>
              <a:t>e</a:t>
            </a:r>
            <a:r>
              <a:rPr lang="en-GB" sz="2400" dirty="0"/>
              <a:t>, welch</a:t>
            </a:r>
            <a:r>
              <a:rPr lang="en-GB" sz="2400" u="sng" dirty="0"/>
              <a:t>es</a:t>
            </a:r>
            <a:r>
              <a:rPr lang="en-GB" sz="2400" dirty="0"/>
              <a:t>… </a:t>
            </a:r>
            <a:r>
              <a:rPr lang="en-GB" sz="2400" dirty="0" err="1"/>
              <a:t>ist</a:t>
            </a:r>
            <a:r>
              <a:rPr lang="en-GB" sz="2400" dirty="0"/>
              <a:t> das?</a:t>
            </a:r>
          </a:p>
        </p:txBody>
      </p:sp>
      <p:sp>
        <p:nvSpPr>
          <p:cNvPr id="6" name="Rounded Rectangle 38">
            <a:extLst>
              <a:ext uri="{FF2B5EF4-FFF2-40B4-BE49-F238E27FC236}">
                <a16:creationId xmlns:a16="http://schemas.microsoft.com/office/drawing/2014/main" id="{CD69D3A3-ED7F-46E0-9F6D-49E6656AC896}"/>
              </a:ext>
            </a:extLst>
          </p:cNvPr>
          <p:cNvSpPr/>
          <p:nvPr/>
        </p:nvSpPr>
        <p:spPr>
          <a:xfrm>
            <a:off x="9587790" y="161881"/>
            <a:ext cx="2435843" cy="418411"/>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p>
        </p:txBody>
      </p:sp>
      <p:sp>
        <p:nvSpPr>
          <p:cNvPr id="10" name="TextBox 9">
            <a:extLst>
              <a:ext uri="{FF2B5EF4-FFF2-40B4-BE49-F238E27FC236}">
                <a16:creationId xmlns:a16="http://schemas.microsoft.com/office/drawing/2014/main" id="{8015794F-BD2E-43DE-BE67-C31648318B17}"/>
              </a:ext>
            </a:extLst>
          </p:cNvPr>
          <p:cNvSpPr txBox="1"/>
          <p:nvPr/>
        </p:nvSpPr>
        <p:spPr>
          <a:xfrm>
            <a:off x="8336599" y="889831"/>
            <a:ext cx="5923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1c</a:t>
            </a:r>
          </a:p>
        </p:txBody>
      </p:sp>
      <p:graphicFrame>
        <p:nvGraphicFramePr>
          <p:cNvPr id="14" name="Table 13">
            <a:extLst>
              <a:ext uri="{FF2B5EF4-FFF2-40B4-BE49-F238E27FC236}">
                <a16:creationId xmlns:a16="http://schemas.microsoft.com/office/drawing/2014/main" id="{41A2D80C-8DE2-486A-B5B8-DD74ECEBFB8D}"/>
              </a:ext>
            </a:extLst>
          </p:cNvPr>
          <p:cNvGraphicFramePr>
            <a:graphicFrameLocks noGrp="1"/>
          </p:cNvGraphicFramePr>
          <p:nvPr>
            <p:extLst>
              <p:ext uri="{D42A27DB-BD31-4B8C-83A1-F6EECF244321}">
                <p14:modId xmlns:p14="http://schemas.microsoft.com/office/powerpoint/2010/main" val="1036440821"/>
              </p:ext>
            </p:extLst>
          </p:nvPr>
        </p:nvGraphicFramePr>
        <p:xfrm>
          <a:off x="290861" y="3955525"/>
          <a:ext cx="3773135" cy="2351364"/>
        </p:xfrm>
        <a:graphic>
          <a:graphicData uri="http://schemas.openxmlformats.org/drawingml/2006/table">
            <a:tbl>
              <a:tblPr firstRow="1" bandRow="1">
                <a:tableStyleId>{5940675A-B579-460E-94D1-54222C63F5DA}</a:tableStyleId>
              </a:tblPr>
              <a:tblGrid>
                <a:gridCol w="1896285">
                  <a:extLst>
                    <a:ext uri="{9D8B030D-6E8A-4147-A177-3AD203B41FA5}">
                      <a16:colId xmlns:a16="http://schemas.microsoft.com/office/drawing/2014/main" val="3179540757"/>
                    </a:ext>
                  </a:extLst>
                </a:gridCol>
                <a:gridCol w="1876850">
                  <a:extLst>
                    <a:ext uri="{9D8B030D-6E8A-4147-A177-3AD203B41FA5}">
                      <a16:colId xmlns:a16="http://schemas.microsoft.com/office/drawing/2014/main" val="2291596027"/>
                    </a:ext>
                  </a:extLst>
                </a:gridCol>
              </a:tblGrid>
              <a:tr h="1345524">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pPr algn="ctr"/>
                      <a:r>
                        <a:rPr lang="en-GB" sz="2000" b="0" dirty="0"/>
                        <a:t>das </a:t>
                      </a:r>
                      <a:r>
                        <a:rPr lang="en-GB" sz="2000" b="0" dirty="0" err="1"/>
                        <a:t>Schwimmbad</a:t>
                      </a:r>
                      <a:r>
                        <a:rPr lang="en-GB" sz="2000" b="0" dirty="0"/>
                        <a:t>  </a:t>
                      </a:r>
                      <a:r>
                        <a:rPr lang="en-GB" sz="2000" b="0" dirty="0" err="1"/>
                        <a:t>hier</a:t>
                      </a:r>
                      <a:r>
                        <a:rPr lang="en-GB" sz="2000" b="0" dirty="0"/>
                        <a:t> </a:t>
                      </a:r>
                      <a:r>
                        <a:rPr lang="en-GB" sz="2000" b="0" dirty="0" err="1"/>
                        <a:t>im</a:t>
                      </a:r>
                      <a:r>
                        <a:rPr lang="en-GB" sz="2000" b="0" dirty="0"/>
                        <a:t> Dorf</a:t>
                      </a:r>
                    </a:p>
                  </a:txBody>
                  <a:tcPr anchor="ctr">
                    <a:solidFill>
                      <a:srgbClr val="FEF4F4"/>
                    </a:solidFill>
                  </a:tcPr>
                </a:tc>
                <a:tc>
                  <a:txBody>
                    <a:bodyPr/>
                    <a:lstStyle/>
                    <a:p>
                      <a:pPr algn="ctr"/>
                      <a:r>
                        <a:rPr lang="en-GB" sz="2000" dirty="0"/>
                        <a:t>der </a:t>
                      </a:r>
                      <a:r>
                        <a:rPr lang="en-GB" sz="2000" dirty="0" err="1"/>
                        <a:t>Sportverein</a:t>
                      </a:r>
                      <a:endParaRPr lang="en-GB" sz="2000" dirty="0"/>
                    </a:p>
                  </a:txBody>
                  <a:tcPr anchor="ctr">
                    <a:solidFill>
                      <a:srgbClr val="FEF4F4"/>
                    </a:solidFill>
                  </a:tcPr>
                </a:tc>
                <a:extLst>
                  <a:ext uri="{0D108BD9-81ED-4DB2-BD59-A6C34878D82A}">
                    <a16:rowId xmlns:a16="http://schemas.microsoft.com/office/drawing/2014/main" val="3341780857"/>
                  </a:ext>
                </a:extLst>
              </a:tr>
            </a:tbl>
          </a:graphicData>
        </a:graphic>
      </p:graphicFrame>
      <p:graphicFrame>
        <p:nvGraphicFramePr>
          <p:cNvPr id="16" name="Table 15">
            <a:extLst>
              <a:ext uri="{FF2B5EF4-FFF2-40B4-BE49-F238E27FC236}">
                <a16:creationId xmlns:a16="http://schemas.microsoft.com/office/drawing/2014/main" id="{D8EADA67-9D44-4561-8C8F-C79FFBB0CD53}"/>
              </a:ext>
            </a:extLst>
          </p:cNvPr>
          <p:cNvGraphicFramePr>
            <a:graphicFrameLocks noGrp="1"/>
          </p:cNvGraphicFramePr>
          <p:nvPr>
            <p:extLst>
              <p:ext uri="{D42A27DB-BD31-4B8C-83A1-F6EECF244321}">
                <p14:modId xmlns:p14="http://schemas.microsoft.com/office/powerpoint/2010/main" val="1360516308"/>
              </p:ext>
            </p:extLst>
          </p:nvPr>
        </p:nvGraphicFramePr>
        <p:xfrm>
          <a:off x="4393073" y="3955525"/>
          <a:ext cx="3773135" cy="2315141"/>
        </p:xfrm>
        <a:graphic>
          <a:graphicData uri="http://schemas.openxmlformats.org/drawingml/2006/table">
            <a:tbl>
              <a:tblPr firstRow="1" bandRow="1">
                <a:tableStyleId>{5940675A-B579-460E-94D1-54222C63F5DA}</a:tableStyleId>
              </a:tblPr>
              <a:tblGrid>
                <a:gridCol w="1908873">
                  <a:extLst>
                    <a:ext uri="{9D8B030D-6E8A-4147-A177-3AD203B41FA5}">
                      <a16:colId xmlns:a16="http://schemas.microsoft.com/office/drawing/2014/main" val="3179540757"/>
                    </a:ext>
                  </a:extLst>
                </a:gridCol>
                <a:gridCol w="1864262">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pPr algn="ctr"/>
                      <a:r>
                        <a:rPr lang="en-GB" sz="2000" b="0" dirty="0"/>
                        <a:t>die </a:t>
                      </a:r>
                      <a:r>
                        <a:rPr lang="en-GB" sz="2000" b="0" dirty="0" err="1"/>
                        <a:t>Großstadt</a:t>
                      </a:r>
                      <a:r>
                        <a:rPr lang="en-GB" sz="2000" b="0" dirty="0"/>
                        <a:t> Stuttgart</a:t>
                      </a:r>
                    </a:p>
                  </a:txBody>
                  <a:tcPr anchor="ctr">
                    <a:solidFill>
                      <a:srgbClr val="FEF4F4"/>
                    </a:solidFill>
                  </a:tcPr>
                </a:tc>
                <a:tc>
                  <a:txBody>
                    <a:bodyPr/>
                    <a:lstStyle/>
                    <a:p>
                      <a:pPr algn="ctr"/>
                      <a:r>
                        <a:rPr lang="en-GB" sz="2000" dirty="0"/>
                        <a:t>der Park in </a:t>
                      </a:r>
                      <a:r>
                        <a:rPr lang="en-GB" sz="2000" dirty="0" err="1"/>
                        <a:t>meiner</a:t>
                      </a:r>
                      <a:r>
                        <a:rPr lang="en-GB" sz="2000" dirty="0"/>
                        <a:t> Stadt</a:t>
                      </a:r>
                    </a:p>
                  </a:txBody>
                  <a:tcPr anchor="ctr">
                    <a:solidFill>
                      <a:srgbClr val="FEF4F4"/>
                    </a:solidFill>
                  </a:tcPr>
                </a:tc>
                <a:extLst>
                  <a:ext uri="{0D108BD9-81ED-4DB2-BD59-A6C34878D82A}">
                    <a16:rowId xmlns:a16="http://schemas.microsoft.com/office/drawing/2014/main" val="3341780857"/>
                  </a:ext>
                </a:extLst>
              </a:tr>
            </a:tbl>
          </a:graphicData>
        </a:graphic>
      </p:graphicFrame>
      <p:graphicFrame>
        <p:nvGraphicFramePr>
          <p:cNvPr id="17" name="Table 16">
            <a:extLst>
              <a:ext uri="{FF2B5EF4-FFF2-40B4-BE49-F238E27FC236}">
                <a16:creationId xmlns:a16="http://schemas.microsoft.com/office/drawing/2014/main" id="{E837B38C-1606-424E-8666-041843426ECA}"/>
              </a:ext>
            </a:extLst>
          </p:cNvPr>
          <p:cNvGraphicFramePr>
            <a:graphicFrameLocks noGrp="1"/>
          </p:cNvGraphicFramePr>
          <p:nvPr>
            <p:extLst>
              <p:ext uri="{D42A27DB-BD31-4B8C-83A1-F6EECF244321}">
                <p14:modId xmlns:p14="http://schemas.microsoft.com/office/powerpoint/2010/main" val="2558398036"/>
              </p:ext>
            </p:extLst>
          </p:nvPr>
        </p:nvGraphicFramePr>
        <p:xfrm>
          <a:off x="8418865" y="1268638"/>
          <a:ext cx="3773135" cy="2254181"/>
        </p:xfrm>
        <a:graphic>
          <a:graphicData uri="http://schemas.openxmlformats.org/drawingml/2006/table">
            <a:tbl>
              <a:tblPr firstRow="1" bandRow="1">
                <a:tableStyleId>{5940675A-B579-460E-94D1-54222C63F5DA}</a:tableStyleId>
              </a:tblPr>
              <a:tblGrid>
                <a:gridCol w="1911384">
                  <a:extLst>
                    <a:ext uri="{9D8B030D-6E8A-4147-A177-3AD203B41FA5}">
                      <a16:colId xmlns:a16="http://schemas.microsoft.com/office/drawing/2014/main" val="3179540757"/>
                    </a:ext>
                  </a:extLst>
                </a:gridCol>
                <a:gridCol w="1861751">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pPr algn="ctr"/>
                      <a:r>
                        <a:rPr lang="en-GB" sz="2000" b="0" dirty="0" err="1"/>
                        <a:t>Samstag</a:t>
                      </a:r>
                      <a:endParaRPr lang="en-GB" sz="2000" b="0" dirty="0"/>
                    </a:p>
                  </a:txBody>
                  <a:tcPr anchor="ctr">
                    <a:solidFill>
                      <a:srgbClr val="FEF4F4"/>
                    </a:solidFill>
                  </a:tcPr>
                </a:tc>
                <a:tc>
                  <a:txBody>
                    <a:bodyPr/>
                    <a:lstStyle/>
                    <a:p>
                      <a:pPr algn="ctr"/>
                      <a:r>
                        <a:rPr lang="en-GB" dirty="0" err="1"/>
                        <a:t>nächste</a:t>
                      </a:r>
                      <a:r>
                        <a:rPr lang="en-GB" dirty="0"/>
                        <a:t> </a:t>
                      </a:r>
                      <a:r>
                        <a:rPr lang="en-GB" dirty="0" err="1"/>
                        <a:t>Woche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18" name="Table 17">
            <a:extLst>
              <a:ext uri="{FF2B5EF4-FFF2-40B4-BE49-F238E27FC236}">
                <a16:creationId xmlns:a16="http://schemas.microsoft.com/office/drawing/2014/main" id="{13011D66-E87A-4C4F-BBD4-02941668B677}"/>
              </a:ext>
            </a:extLst>
          </p:cNvPr>
          <p:cNvGraphicFramePr>
            <a:graphicFrameLocks noGrp="1"/>
          </p:cNvGraphicFramePr>
          <p:nvPr>
            <p:extLst>
              <p:ext uri="{D42A27DB-BD31-4B8C-83A1-F6EECF244321}">
                <p14:modId xmlns:p14="http://schemas.microsoft.com/office/powerpoint/2010/main" val="2675561116"/>
              </p:ext>
            </p:extLst>
          </p:nvPr>
        </p:nvGraphicFramePr>
        <p:xfrm>
          <a:off x="8397555" y="3955525"/>
          <a:ext cx="3773135" cy="2212300"/>
        </p:xfrm>
        <a:graphic>
          <a:graphicData uri="http://schemas.openxmlformats.org/drawingml/2006/table">
            <a:tbl>
              <a:tblPr firstRow="1" bandRow="1">
                <a:tableStyleId>{5940675A-B579-460E-94D1-54222C63F5DA}</a:tableStyleId>
              </a:tblPr>
              <a:tblGrid>
                <a:gridCol w="1883267">
                  <a:extLst>
                    <a:ext uri="{9D8B030D-6E8A-4147-A177-3AD203B41FA5}">
                      <a16:colId xmlns:a16="http://schemas.microsoft.com/office/drawing/2014/main" val="3179540757"/>
                    </a:ext>
                  </a:extLst>
                </a:gridCol>
                <a:gridCol w="1889868">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pPr algn="ctr"/>
                      <a:r>
                        <a:rPr lang="en-GB" sz="2000" b="0" dirty="0" err="1"/>
                        <a:t>nächstes</a:t>
                      </a:r>
                      <a:r>
                        <a:rPr lang="en-GB" sz="2000" b="0" dirty="0"/>
                        <a:t> </a:t>
                      </a:r>
                      <a:r>
                        <a:rPr lang="en-GB" sz="2000" b="0" dirty="0" err="1"/>
                        <a:t>Jahr</a:t>
                      </a:r>
                      <a:endParaRPr lang="en-GB" sz="2000" b="0" dirty="0"/>
                    </a:p>
                  </a:txBody>
                  <a:tcPr anchor="ctr">
                    <a:solidFill>
                      <a:srgbClr val="FEF4F4"/>
                    </a:solidFill>
                  </a:tcPr>
                </a:tc>
                <a:tc>
                  <a:txBody>
                    <a:bodyPr/>
                    <a:lstStyle/>
                    <a:p>
                      <a:pPr algn="ctr"/>
                      <a:r>
                        <a:rPr lang="en-GB" sz="2000" dirty="0" err="1"/>
                        <a:t>letzten</a:t>
                      </a:r>
                      <a:r>
                        <a:rPr lang="en-GB" sz="2000" dirty="0"/>
                        <a:t> Monat</a:t>
                      </a:r>
                    </a:p>
                  </a:txBody>
                  <a:tcPr anchor="ctr">
                    <a:solidFill>
                      <a:srgbClr val="FEF4F4"/>
                    </a:solidFill>
                  </a:tcPr>
                </a:tc>
                <a:extLst>
                  <a:ext uri="{0D108BD9-81ED-4DB2-BD59-A6C34878D82A}">
                    <a16:rowId xmlns:a16="http://schemas.microsoft.com/office/drawing/2014/main" val="3341780857"/>
                  </a:ext>
                </a:extLst>
              </a:tr>
            </a:tbl>
          </a:graphicData>
        </a:graphic>
      </p:graphicFrame>
      <p:pic>
        <p:nvPicPr>
          <p:cNvPr id="36" name="Picture 35" descr="A yellow and red ovals&#10;&#10;Description automatically generated">
            <a:extLst>
              <a:ext uri="{FF2B5EF4-FFF2-40B4-BE49-F238E27FC236}">
                <a16:creationId xmlns:a16="http://schemas.microsoft.com/office/drawing/2014/main" id="{B1BA2E43-A239-449E-8039-E64C6F89E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9022" y="-10918"/>
            <a:ext cx="1491978" cy="868465"/>
          </a:xfrm>
          <a:prstGeom prst="rect">
            <a:avLst/>
          </a:prstGeom>
        </p:spPr>
      </p:pic>
      <p:graphicFrame>
        <p:nvGraphicFramePr>
          <p:cNvPr id="37" name="Table 36">
            <a:extLst>
              <a:ext uri="{FF2B5EF4-FFF2-40B4-BE49-F238E27FC236}">
                <a16:creationId xmlns:a16="http://schemas.microsoft.com/office/drawing/2014/main" id="{68F97629-2EE5-46A2-B2D3-BEDAF7B0686B}"/>
              </a:ext>
            </a:extLst>
          </p:cNvPr>
          <p:cNvGraphicFramePr>
            <a:graphicFrameLocks noGrp="1"/>
          </p:cNvGraphicFramePr>
          <p:nvPr>
            <p:extLst>
              <p:ext uri="{D42A27DB-BD31-4B8C-83A1-F6EECF244321}">
                <p14:modId xmlns:p14="http://schemas.microsoft.com/office/powerpoint/2010/main" val="1329447965"/>
              </p:ext>
            </p:extLst>
          </p:nvPr>
        </p:nvGraphicFramePr>
        <p:xfrm>
          <a:off x="290861" y="1263632"/>
          <a:ext cx="3773135" cy="2315141"/>
        </p:xfrm>
        <a:graphic>
          <a:graphicData uri="http://schemas.openxmlformats.org/drawingml/2006/table">
            <a:tbl>
              <a:tblPr firstRow="1" bandRow="1">
                <a:tableStyleId>{5940675A-B579-460E-94D1-54222C63F5DA}</a:tableStyleId>
              </a:tblPr>
              <a:tblGrid>
                <a:gridCol w="1908642">
                  <a:extLst>
                    <a:ext uri="{9D8B030D-6E8A-4147-A177-3AD203B41FA5}">
                      <a16:colId xmlns:a16="http://schemas.microsoft.com/office/drawing/2014/main" val="3179540757"/>
                    </a:ext>
                  </a:extLst>
                </a:gridCol>
                <a:gridCol w="1864493">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pPr algn="ctr"/>
                      <a:r>
                        <a:rPr lang="en-GB" sz="2000" b="0" dirty="0"/>
                        <a:t>das </a:t>
                      </a:r>
                      <a:r>
                        <a:rPr lang="en-GB" sz="2000" b="0" dirty="0" err="1"/>
                        <a:t>Schultheater</a:t>
                      </a:r>
                      <a:endParaRPr lang="en-GB" sz="2000" b="0" dirty="0"/>
                    </a:p>
                  </a:txBody>
                  <a:tcPr anchor="ctr">
                    <a:solidFill>
                      <a:srgbClr val="FEF4F4"/>
                    </a:solidFill>
                  </a:tcPr>
                </a:tc>
                <a:tc>
                  <a:txBody>
                    <a:bodyPr/>
                    <a:lstStyle/>
                    <a:p>
                      <a:pPr algn="ctr"/>
                      <a:r>
                        <a:rPr lang="en-GB" sz="2000" dirty="0"/>
                        <a:t>Montag</a:t>
                      </a:r>
                    </a:p>
                  </a:txBody>
                  <a:tcPr anchor="ctr">
                    <a:solidFill>
                      <a:srgbClr val="FEF4F4"/>
                    </a:solidFill>
                  </a:tcPr>
                </a:tc>
                <a:extLst>
                  <a:ext uri="{0D108BD9-81ED-4DB2-BD59-A6C34878D82A}">
                    <a16:rowId xmlns:a16="http://schemas.microsoft.com/office/drawing/2014/main" val="3341780857"/>
                  </a:ext>
                </a:extLst>
              </a:tr>
            </a:tbl>
          </a:graphicData>
        </a:graphic>
      </p:graphicFrame>
      <p:sp>
        <p:nvSpPr>
          <p:cNvPr id="38" name="TextBox 37">
            <a:extLst>
              <a:ext uri="{FF2B5EF4-FFF2-40B4-BE49-F238E27FC236}">
                <a16:creationId xmlns:a16="http://schemas.microsoft.com/office/drawing/2014/main" id="{51A49EEA-7FC2-4937-B967-CD60A77B1E3E}"/>
              </a:ext>
            </a:extLst>
          </p:cNvPr>
          <p:cNvSpPr txBox="1"/>
          <p:nvPr/>
        </p:nvSpPr>
        <p:spPr>
          <a:xfrm>
            <a:off x="290861" y="880204"/>
            <a:ext cx="636888" cy="461665"/>
          </a:xfrm>
          <a:prstGeom prst="rect">
            <a:avLst/>
          </a:prstGeom>
          <a:noFill/>
        </p:spPr>
        <p:txBody>
          <a:bodyPr wrap="square" rtlCol="0">
            <a:spAutoFit/>
          </a:bodyPr>
          <a:lstStyle/>
          <a:p>
            <a:pPr>
              <a:defRPr/>
            </a:pPr>
            <a:r>
              <a:rPr lang="en-GB" sz="2400" b="1" dirty="0">
                <a:solidFill>
                  <a:srgbClr val="3A3838"/>
                </a:solidFill>
                <a:latin typeface="Century Gothic"/>
              </a:rPr>
              <a:t>1a</a:t>
            </a:r>
          </a:p>
        </p:txBody>
      </p:sp>
      <p:sp>
        <p:nvSpPr>
          <p:cNvPr id="39" name="TextBox 38">
            <a:extLst>
              <a:ext uri="{FF2B5EF4-FFF2-40B4-BE49-F238E27FC236}">
                <a16:creationId xmlns:a16="http://schemas.microsoft.com/office/drawing/2014/main" id="{E20ED58D-7D4E-4CC1-8F29-F7E1CBF11F72}"/>
              </a:ext>
            </a:extLst>
          </p:cNvPr>
          <p:cNvSpPr txBox="1"/>
          <p:nvPr/>
        </p:nvSpPr>
        <p:spPr>
          <a:xfrm>
            <a:off x="4316653" y="857547"/>
            <a:ext cx="6368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1b</a:t>
            </a:r>
          </a:p>
        </p:txBody>
      </p:sp>
      <p:graphicFrame>
        <p:nvGraphicFramePr>
          <p:cNvPr id="40" name="Table 39">
            <a:extLst>
              <a:ext uri="{FF2B5EF4-FFF2-40B4-BE49-F238E27FC236}">
                <a16:creationId xmlns:a16="http://schemas.microsoft.com/office/drawing/2014/main" id="{E9E4E2E0-78A6-49E5-A5C4-7CB7C7DA6B12}"/>
              </a:ext>
            </a:extLst>
          </p:cNvPr>
          <p:cNvGraphicFramePr>
            <a:graphicFrameLocks noGrp="1"/>
          </p:cNvGraphicFramePr>
          <p:nvPr>
            <p:extLst>
              <p:ext uri="{D42A27DB-BD31-4B8C-83A1-F6EECF244321}">
                <p14:modId xmlns:p14="http://schemas.microsoft.com/office/powerpoint/2010/main" val="1139796608"/>
              </p:ext>
            </p:extLst>
          </p:nvPr>
        </p:nvGraphicFramePr>
        <p:xfrm>
          <a:off x="4393073" y="1263632"/>
          <a:ext cx="3773135" cy="2315141"/>
        </p:xfrm>
        <a:graphic>
          <a:graphicData uri="http://schemas.openxmlformats.org/drawingml/2006/table">
            <a:tbl>
              <a:tblPr firstRow="1" bandRow="1">
                <a:tableStyleId>{5940675A-B579-460E-94D1-54222C63F5DA}</a:tableStyleId>
              </a:tblPr>
              <a:tblGrid>
                <a:gridCol w="1896516">
                  <a:extLst>
                    <a:ext uri="{9D8B030D-6E8A-4147-A177-3AD203B41FA5}">
                      <a16:colId xmlns:a16="http://schemas.microsoft.com/office/drawing/2014/main" val="3179540757"/>
                    </a:ext>
                  </a:extLst>
                </a:gridCol>
                <a:gridCol w="1876619">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pPr algn="ctr"/>
                      <a:r>
                        <a:rPr lang="en-GB" sz="2000" b="0" dirty="0"/>
                        <a:t>das Kino in </a:t>
                      </a:r>
                      <a:r>
                        <a:rPr lang="en-GB" sz="2000" b="0" dirty="0" err="1"/>
                        <a:t>meiner</a:t>
                      </a:r>
                      <a:r>
                        <a:rPr lang="en-GB" sz="2000" b="0" dirty="0"/>
                        <a:t> Stadt</a:t>
                      </a:r>
                    </a:p>
                  </a:txBody>
                  <a:tcPr>
                    <a:solidFill>
                      <a:srgbClr val="FEF4F4"/>
                    </a:solidFill>
                  </a:tcPr>
                </a:tc>
                <a:tc>
                  <a:txBody>
                    <a:bodyPr/>
                    <a:lstStyle/>
                    <a:p>
                      <a:pPr algn="ctr"/>
                      <a:r>
                        <a:rPr lang="en-GB" dirty="0"/>
                        <a:t>die </a:t>
                      </a:r>
                      <a:r>
                        <a:rPr lang="en-GB" dirty="0" err="1"/>
                        <a:t>Sprachschule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pic>
        <p:nvPicPr>
          <p:cNvPr id="34" name="Picture 33" descr="A person with a letter b&#10;&#10;Description automatically generated">
            <a:extLst>
              <a:ext uri="{FF2B5EF4-FFF2-40B4-BE49-F238E27FC236}">
                <a16:creationId xmlns:a16="http://schemas.microsoft.com/office/drawing/2014/main" id="{F0AB3CF9-96D7-4AF5-A188-4E0BD5D5D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6314" y="197932"/>
            <a:ext cx="744886" cy="834272"/>
          </a:xfrm>
          <a:prstGeom prst="rect">
            <a:avLst/>
          </a:prstGeom>
        </p:spPr>
      </p:pic>
      <p:pic>
        <p:nvPicPr>
          <p:cNvPr id="5" name="Graphic 4" descr="Monthly calendar with solid fill">
            <a:extLst>
              <a:ext uri="{FF2B5EF4-FFF2-40B4-BE49-F238E27FC236}">
                <a16:creationId xmlns:a16="http://schemas.microsoft.com/office/drawing/2014/main" id="{D604E5BE-B9FB-4228-8AE4-9E4F31B58E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61460" y="1437188"/>
            <a:ext cx="1462174" cy="1462174"/>
          </a:xfrm>
          <a:prstGeom prst="rect">
            <a:avLst/>
          </a:prstGeom>
        </p:spPr>
      </p:pic>
      <p:pic>
        <p:nvPicPr>
          <p:cNvPr id="9" name="Graphic 8" descr="Flip calendar with solid fill">
            <a:extLst>
              <a:ext uri="{FF2B5EF4-FFF2-40B4-BE49-F238E27FC236}">
                <a16:creationId xmlns:a16="http://schemas.microsoft.com/office/drawing/2014/main" id="{331492F9-4C3F-489C-B84E-F5C50F2605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27635" y="1423511"/>
            <a:ext cx="1347436" cy="1347436"/>
          </a:xfrm>
          <a:prstGeom prst="rect">
            <a:avLst/>
          </a:prstGeom>
        </p:spPr>
      </p:pic>
      <p:sp>
        <p:nvSpPr>
          <p:cNvPr id="15" name="TextBox 14">
            <a:extLst>
              <a:ext uri="{FF2B5EF4-FFF2-40B4-BE49-F238E27FC236}">
                <a16:creationId xmlns:a16="http://schemas.microsoft.com/office/drawing/2014/main" id="{0E55AB32-C188-46E7-A2CE-5EF8EFDA360A}"/>
              </a:ext>
            </a:extLst>
          </p:cNvPr>
          <p:cNvSpPr txBox="1"/>
          <p:nvPr/>
        </p:nvSpPr>
        <p:spPr>
          <a:xfrm>
            <a:off x="2655216" y="2043784"/>
            <a:ext cx="902043" cy="461665"/>
          </a:xfrm>
          <a:prstGeom prst="rect">
            <a:avLst/>
          </a:prstGeom>
          <a:noFill/>
        </p:spPr>
        <p:txBody>
          <a:bodyPr wrap="square" rtlCol="0">
            <a:spAutoFit/>
          </a:bodyPr>
          <a:lstStyle/>
          <a:p>
            <a:pPr algn="ctr"/>
            <a:r>
              <a:rPr lang="en-GB" sz="2400" b="1" dirty="0"/>
              <a:t>Mo.</a:t>
            </a:r>
          </a:p>
        </p:txBody>
      </p:sp>
      <p:sp>
        <p:nvSpPr>
          <p:cNvPr id="21" name="Rectangle: Rounded Corners 20">
            <a:extLst>
              <a:ext uri="{FF2B5EF4-FFF2-40B4-BE49-F238E27FC236}">
                <a16:creationId xmlns:a16="http://schemas.microsoft.com/office/drawing/2014/main" id="{B3C1035A-91D0-4B41-BC75-E8CBCB9133B6}"/>
              </a:ext>
            </a:extLst>
          </p:cNvPr>
          <p:cNvSpPr/>
          <p:nvPr/>
        </p:nvSpPr>
        <p:spPr>
          <a:xfrm>
            <a:off x="10861589" y="2114830"/>
            <a:ext cx="902043" cy="14230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Graphic 58" descr="Flip calendar with solid fill">
            <a:extLst>
              <a:ext uri="{FF2B5EF4-FFF2-40B4-BE49-F238E27FC236}">
                <a16:creationId xmlns:a16="http://schemas.microsoft.com/office/drawing/2014/main" id="{E1273776-E57A-492C-921C-D6E6892341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41452" y="1488855"/>
            <a:ext cx="1347436" cy="1347436"/>
          </a:xfrm>
          <a:prstGeom prst="rect">
            <a:avLst/>
          </a:prstGeom>
        </p:spPr>
      </p:pic>
      <p:sp>
        <p:nvSpPr>
          <p:cNvPr id="60" name="TextBox 59">
            <a:extLst>
              <a:ext uri="{FF2B5EF4-FFF2-40B4-BE49-F238E27FC236}">
                <a16:creationId xmlns:a16="http://schemas.microsoft.com/office/drawing/2014/main" id="{D647E66E-E498-4096-A420-C2201927E7D7}"/>
              </a:ext>
            </a:extLst>
          </p:cNvPr>
          <p:cNvSpPr txBox="1"/>
          <p:nvPr/>
        </p:nvSpPr>
        <p:spPr>
          <a:xfrm>
            <a:off x="8969033" y="2109128"/>
            <a:ext cx="902043" cy="461665"/>
          </a:xfrm>
          <a:prstGeom prst="rect">
            <a:avLst/>
          </a:prstGeom>
          <a:noFill/>
        </p:spPr>
        <p:txBody>
          <a:bodyPr wrap="square" rtlCol="0">
            <a:spAutoFit/>
          </a:bodyPr>
          <a:lstStyle/>
          <a:p>
            <a:pPr algn="ctr"/>
            <a:r>
              <a:rPr lang="en-GB" sz="2400" b="1" dirty="0"/>
              <a:t>Sa.</a:t>
            </a:r>
          </a:p>
        </p:txBody>
      </p:sp>
      <p:pic>
        <p:nvPicPr>
          <p:cNvPr id="25" name="Picture 24" descr="A red white and blue flag&#10;&#10;Description automatically generated">
            <a:extLst>
              <a:ext uri="{FF2B5EF4-FFF2-40B4-BE49-F238E27FC236}">
                <a16:creationId xmlns:a16="http://schemas.microsoft.com/office/drawing/2014/main" id="{E89212BD-F981-408A-A3BB-D2E5DFBE88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8610" y="1464910"/>
            <a:ext cx="643952" cy="427286"/>
          </a:xfrm>
          <a:prstGeom prst="rect">
            <a:avLst/>
          </a:prstGeom>
        </p:spPr>
      </p:pic>
      <p:pic>
        <p:nvPicPr>
          <p:cNvPr id="27" name="Picture 26" descr="A yellow sign with black text&#10;&#10;Description automatically generated">
            <a:extLst>
              <a:ext uri="{FF2B5EF4-FFF2-40B4-BE49-F238E27FC236}">
                <a16:creationId xmlns:a16="http://schemas.microsoft.com/office/drawing/2014/main" id="{03D41836-CC36-402A-8DA3-AC8B834954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46818" y="1892196"/>
            <a:ext cx="659026" cy="432486"/>
          </a:xfrm>
          <a:prstGeom prst="rect">
            <a:avLst/>
          </a:prstGeom>
        </p:spPr>
      </p:pic>
      <p:pic>
        <p:nvPicPr>
          <p:cNvPr id="29" name="Picture 28" descr="A stage with red and white curtains&#10;&#10;Description automatically generated">
            <a:extLst>
              <a:ext uri="{FF2B5EF4-FFF2-40B4-BE49-F238E27FC236}">
                <a16:creationId xmlns:a16="http://schemas.microsoft.com/office/drawing/2014/main" id="{9C6744B9-368A-4A43-9EE3-CDBEBD65EB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1729" y="1710575"/>
            <a:ext cx="955509" cy="951030"/>
          </a:xfrm>
          <a:prstGeom prst="rect">
            <a:avLst/>
          </a:prstGeom>
        </p:spPr>
      </p:pic>
      <p:pic>
        <p:nvPicPr>
          <p:cNvPr id="42" name="Picture 41" descr="A movie projector with film strip&#10;&#10;Description automatically generated">
            <a:extLst>
              <a:ext uri="{FF2B5EF4-FFF2-40B4-BE49-F238E27FC236}">
                <a16:creationId xmlns:a16="http://schemas.microsoft.com/office/drawing/2014/main" id="{017F7DCE-C698-4C20-8DE8-79A39E8E37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82712" y="1727637"/>
            <a:ext cx="1302356" cy="839748"/>
          </a:xfrm>
          <a:prstGeom prst="rect">
            <a:avLst/>
          </a:prstGeom>
        </p:spPr>
      </p:pic>
      <p:pic>
        <p:nvPicPr>
          <p:cNvPr id="47" name="Picture 46" descr="A red yellow and white speech bubble with a flag&#10;&#10;Description automatically generated">
            <a:extLst>
              <a:ext uri="{FF2B5EF4-FFF2-40B4-BE49-F238E27FC236}">
                <a16:creationId xmlns:a16="http://schemas.microsoft.com/office/drawing/2014/main" id="{80DF3463-B775-4CE9-95A2-2AB1DC49F3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84244" y="1873286"/>
            <a:ext cx="657811" cy="436482"/>
          </a:xfrm>
          <a:prstGeom prst="rect">
            <a:avLst/>
          </a:prstGeom>
        </p:spPr>
      </p:pic>
      <p:pic>
        <p:nvPicPr>
          <p:cNvPr id="62" name="Picture 61" descr="A red white and blue flag in a speech bubble&#10;&#10;Description automatically generated">
            <a:extLst>
              <a:ext uri="{FF2B5EF4-FFF2-40B4-BE49-F238E27FC236}">
                <a16:creationId xmlns:a16="http://schemas.microsoft.com/office/drawing/2014/main" id="{6B7DACE0-B9F2-4C27-9720-1EAA90154C8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97522" y="1393114"/>
            <a:ext cx="657811" cy="436482"/>
          </a:xfrm>
          <a:prstGeom prst="rect">
            <a:avLst/>
          </a:prstGeom>
        </p:spPr>
      </p:pic>
      <p:pic>
        <p:nvPicPr>
          <p:cNvPr id="64" name="Picture 63" descr="A red and yellow flag with stars&#10;&#10;Description automatically generated">
            <a:extLst>
              <a:ext uri="{FF2B5EF4-FFF2-40B4-BE49-F238E27FC236}">
                <a16:creationId xmlns:a16="http://schemas.microsoft.com/office/drawing/2014/main" id="{23FDAB75-39BF-4F94-8E4B-4CFFC1DFB58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08397" y="1992873"/>
            <a:ext cx="657811" cy="436482"/>
          </a:xfrm>
          <a:prstGeom prst="rect">
            <a:avLst/>
          </a:prstGeom>
        </p:spPr>
      </p:pic>
      <p:pic>
        <p:nvPicPr>
          <p:cNvPr id="66" name="Picture 65" descr="A red and yellow striped speech bubble&#10;&#10;Description automatically generated">
            <a:extLst>
              <a:ext uri="{FF2B5EF4-FFF2-40B4-BE49-F238E27FC236}">
                <a16:creationId xmlns:a16="http://schemas.microsoft.com/office/drawing/2014/main" id="{579571F2-6D10-4491-9D92-E72088F935F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90367" y="2319880"/>
            <a:ext cx="683453" cy="445365"/>
          </a:xfrm>
          <a:prstGeom prst="rect">
            <a:avLst/>
          </a:prstGeom>
        </p:spPr>
      </p:pic>
      <p:pic>
        <p:nvPicPr>
          <p:cNvPr id="32" name="Picture 31" descr="A person with a letter on it&#10;&#10;Description automatically generated">
            <a:extLst>
              <a:ext uri="{FF2B5EF4-FFF2-40B4-BE49-F238E27FC236}">
                <a16:creationId xmlns:a16="http://schemas.microsoft.com/office/drawing/2014/main" id="{89B74C57-FCDE-44C2-9AE8-0E74847D8EA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480" y="1117147"/>
            <a:ext cx="692304" cy="775049"/>
          </a:xfrm>
          <a:prstGeom prst="rect">
            <a:avLst/>
          </a:prstGeom>
        </p:spPr>
      </p:pic>
      <p:sp>
        <p:nvSpPr>
          <p:cNvPr id="67" name="TextBox 66">
            <a:extLst>
              <a:ext uri="{FF2B5EF4-FFF2-40B4-BE49-F238E27FC236}">
                <a16:creationId xmlns:a16="http://schemas.microsoft.com/office/drawing/2014/main" id="{488B85F8-52A1-4BC2-AFA2-775787439206}"/>
              </a:ext>
            </a:extLst>
          </p:cNvPr>
          <p:cNvSpPr txBox="1"/>
          <p:nvPr/>
        </p:nvSpPr>
        <p:spPr>
          <a:xfrm>
            <a:off x="8397555" y="3571522"/>
            <a:ext cx="5923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3c</a:t>
            </a:r>
          </a:p>
        </p:txBody>
      </p:sp>
      <p:sp>
        <p:nvSpPr>
          <p:cNvPr id="68" name="TextBox 67">
            <a:extLst>
              <a:ext uri="{FF2B5EF4-FFF2-40B4-BE49-F238E27FC236}">
                <a16:creationId xmlns:a16="http://schemas.microsoft.com/office/drawing/2014/main" id="{886AEF40-15A8-4179-A8E2-038BB5169A14}"/>
              </a:ext>
            </a:extLst>
          </p:cNvPr>
          <p:cNvSpPr txBox="1"/>
          <p:nvPr/>
        </p:nvSpPr>
        <p:spPr>
          <a:xfrm>
            <a:off x="382370" y="3571522"/>
            <a:ext cx="636888" cy="461665"/>
          </a:xfrm>
          <a:prstGeom prst="rect">
            <a:avLst/>
          </a:prstGeom>
          <a:noFill/>
        </p:spPr>
        <p:txBody>
          <a:bodyPr wrap="square" rtlCol="0">
            <a:spAutoFit/>
          </a:bodyPr>
          <a:lstStyle/>
          <a:p>
            <a:pPr>
              <a:defRPr/>
            </a:pPr>
            <a:r>
              <a:rPr lang="en-GB" sz="2400" b="1" dirty="0">
                <a:solidFill>
                  <a:srgbClr val="3A3838"/>
                </a:solidFill>
                <a:latin typeface="Century Gothic"/>
              </a:rPr>
              <a:t>2a</a:t>
            </a:r>
          </a:p>
        </p:txBody>
      </p:sp>
      <p:sp>
        <p:nvSpPr>
          <p:cNvPr id="69" name="TextBox 68">
            <a:extLst>
              <a:ext uri="{FF2B5EF4-FFF2-40B4-BE49-F238E27FC236}">
                <a16:creationId xmlns:a16="http://schemas.microsoft.com/office/drawing/2014/main" id="{B752C5AC-25C7-42CD-9007-620F3610DA98}"/>
              </a:ext>
            </a:extLst>
          </p:cNvPr>
          <p:cNvSpPr txBox="1"/>
          <p:nvPr/>
        </p:nvSpPr>
        <p:spPr>
          <a:xfrm>
            <a:off x="4408162" y="3548865"/>
            <a:ext cx="6368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2b</a:t>
            </a:r>
          </a:p>
        </p:txBody>
      </p:sp>
      <p:pic>
        <p:nvPicPr>
          <p:cNvPr id="70" name="Picture 69">
            <a:extLst>
              <a:ext uri="{FF2B5EF4-FFF2-40B4-BE49-F238E27FC236}">
                <a16:creationId xmlns:a16="http://schemas.microsoft.com/office/drawing/2014/main" id="{C2727943-8B68-44EE-BEEE-BEA732EF9444}"/>
              </a:ext>
            </a:extLst>
          </p:cNvPr>
          <p:cNvPicPr>
            <a:picLocks noChangeAspect="1"/>
          </p:cNvPicPr>
          <p:nvPr/>
        </p:nvPicPr>
        <p:blipFill>
          <a:blip r:embed="rId18"/>
          <a:stretch>
            <a:fillRect/>
          </a:stretch>
        </p:blipFill>
        <p:spPr>
          <a:xfrm>
            <a:off x="10478627" y="4102207"/>
            <a:ext cx="1422512" cy="1185427"/>
          </a:xfrm>
          <a:prstGeom prst="rect">
            <a:avLst/>
          </a:prstGeom>
        </p:spPr>
      </p:pic>
      <p:sp>
        <p:nvSpPr>
          <p:cNvPr id="72" name="TextBox 71">
            <a:extLst>
              <a:ext uri="{FF2B5EF4-FFF2-40B4-BE49-F238E27FC236}">
                <a16:creationId xmlns:a16="http://schemas.microsoft.com/office/drawing/2014/main" id="{1E717719-BA3D-4182-889F-8502EDE47DEB}"/>
              </a:ext>
            </a:extLst>
          </p:cNvPr>
          <p:cNvSpPr txBox="1"/>
          <p:nvPr/>
        </p:nvSpPr>
        <p:spPr>
          <a:xfrm>
            <a:off x="10577956" y="5189252"/>
            <a:ext cx="126740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August</a:t>
            </a:r>
          </a:p>
        </p:txBody>
      </p:sp>
      <p:sp>
        <p:nvSpPr>
          <p:cNvPr id="73" name="TextBox 72">
            <a:extLst>
              <a:ext uri="{FF2B5EF4-FFF2-40B4-BE49-F238E27FC236}">
                <a16:creationId xmlns:a16="http://schemas.microsoft.com/office/drawing/2014/main" id="{0AC1B76B-A0E9-470E-B3E0-8B625D83E5F5}"/>
              </a:ext>
            </a:extLst>
          </p:cNvPr>
          <p:cNvSpPr txBox="1"/>
          <p:nvPr/>
        </p:nvSpPr>
        <p:spPr>
          <a:xfrm>
            <a:off x="8682078" y="4465893"/>
            <a:ext cx="1422512" cy="707886"/>
          </a:xfrm>
          <a:prstGeom prst="rect">
            <a:avLst/>
          </a:prstGeom>
          <a:solidFill>
            <a:schemeClr val="accent4">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525050"/>
                </a:solidFill>
                <a:effectLst/>
                <a:uLnTx/>
                <a:uFillTx/>
                <a:latin typeface="Century Gothic"/>
                <a:ea typeface="+mn-ea"/>
                <a:cs typeface="+mn-cs"/>
              </a:rPr>
              <a:t>2024</a:t>
            </a:r>
          </a:p>
        </p:txBody>
      </p:sp>
      <p:pic>
        <p:nvPicPr>
          <p:cNvPr id="74" name="Picture 73" descr="A group of trees on a hill&#10;&#10;Description automatically generated">
            <a:extLst>
              <a:ext uri="{FF2B5EF4-FFF2-40B4-BE49-F238E27FC236}">
                <a16:creationId xmlns:a16="http://schemas.microsoft.com/office/drawing/2014/main" id="{4C882E32-B930-47B7-B6EC-C936BFE70DF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91560" y="4355900"/>
            <a:ext cx="1481066" cy="757195"/>
          </a:xfrm>
          <a:prstGeom prst="rect">
            <a:avLst/>
          </a:prstGeom>
        </p:spPr>
      </p:pic>
      <p:pic>
        <p:nvPicPr>
          <p:cNvPr id="76" name="Picture 75" descr="A yellow sign with black text&#10;&#10;Description automatically generated">
            <a:extLst>
              <a:ext uri="{FF2B5EF4-FFF2-40B4-BE49-F238E27FC236}">
                <a16:creationId xmlns:a16="http://schemas.microsoft.com/office/drawing/2014/main" id="{25CEAF72-ED12-4043-BEE8-35C8C4D544D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953541" y="4452421"/>
            <a:ext cx="1016422" cy="660674"/>
          </a:xfrm>
          <a:prstGeom prst="rect">
            <a:avLst/>
          </a:prstGeom>
        </p:spPr>
      </p:pic>
      <p:pic>
        <p:nvPicPr>
          <p:cNvPr id="78" name="Picture 77" descr="A group of people playing sports&#10;&#10;Description automatically generated">
            <a:extLst>
              <a:ext uri="{FF2B5EF4-FFF2-40B4-BE49-F238E27FC236}">
                <a16:creationId xmlns:a16="http://schemas.microsoft.com/office/drawing/2014/main" id="{B700EBF4-56DD-45CB-8338-BA5240E0722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32111" y="4102207"/>
            <a:ext cx="1096859" cy="1115155"/>
          </a:xfrm>
          <a:prstGeom prst="rect">
            <a:avLst/>
          </a:prstGeom>
        </p:spPr>
      </p:pic>
      <p:pic>
        <p:nvPicPr>
          <p:cNvPr id="80" name="Picture 79" descr="A cartoon of a swimming pool&#10;&#10;Description automatically generated">
            <a:extLst>
              <a:ext uri="{FF2B5EF4-FFF2-40B4-BE49-F238E27FC236}">
                <a16:creationId xmlns:a16="http://schemas.microsoft.com/office/drawing/2014/main" id="{4A7BFA5F-F95E-42F0-A48C-76C82089A6F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37975" y="4218528"/>
            <a:ext cx="1751831" cy="1031938"/>
          </a:xfrm>
          <a:prstGeom prst="rect">
            <a:avLst/>
          </a:prstGeom>
        </p:spPr>
      </p:pic>
      <p:pic>
        <p:nvPicPr>
          <p:cNvPr id="84" name="Picture 83">
            <a:extLst>
              <a:ext uri="{FF2B5EF4-FFF2-40B4-BE49-F238E27FC236}">
                <a16:creationId xmlns:a16="http://schemas.microsoft.com/office/drawing/2014/main" id="{73DFEDA3-1B23-4209-9D79-865529D38DBA}"/>
              </a:ext>
            </a:extLst>
          </p:cNvPr>
          <p:cNvPicPr>
            <a:picLocks noChangeAspect="1"/>
          </p:cNvPicPr>
          <p:nvPr/>
        </p:nvPicPr>
        <p:blipFill>
          <a:blip r:embed="rId23"/>
          <a:stretch>
            <a:fillRect/>
          </a:stretch>
        </p:blipFill>
        <p:spPr>
          <a:xfrm>
            <a:off x="-34027" y="3597451"/>
            <a:ext cx="716783" cy="778904"/>
          </a:xfrm>
          <a:prstGeom prst="rect">
            <a:avLst/>
          </a:prstGeom>
        </p:spPr>
      </p:pic>
    </p:spTree>
    <p:extLst>
      <p:ext uri="{BB962C8B-B14F-4D97-AF65-F5344CB8AC3E}">
        <p14:creationId xmlns:p14="http://schemas.microsoft.com/office/powerpoint/2010/main" val="9312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1980E-5D70-4D3E-96BF-E96C1A908467}"/>
              </a:ext>
            </a:extLst>
          </p:cNvPr>
          <p:cNvSpPr>
            <a:spLocks noGrp="1"/>
          </p:cNvSpPr>
          <p:nvPr>
            <p:ph type="title"/>
          </p:nvPr>
        </p:nvSpPr>
        <p:spPr>
          <a:xfrm>
            <a:off x="0" y="213557"/>
            <a:ext cx="6882714" cy="647577"/>
          </a:xfrm>
        </p:spPr>
        <p:txBody>
          <a:bodyPr>
            <a:noAutofit/>
          </a:bodyPr>
          <a:lstStyle/>
          <a:p>
            <a:r>
              <a:rPr lang="en-GB" sz="2400" dirty="0"/>
              <a:t>Wolf </a:t>
            </a:r>
            <a:r>
              <a:rPr lang="en-GB" sz="2400" dirty="0" err="1"/>
              <a:t>redet</a:t>
            </a:r>
            <a:r>
              <a:rPr lang="en-GB" sz="2400" dirty="0"/>
              <a:t> </a:t>
            </a:r>
            <a:r>
              <a:rPr lang="en-GB" sz="2400" dirty="0" err="1"/>
              <a:t>mit</a:t>
            </a:r>
            <a:r>
              <a:rPr lang="en-GB" sz="2400" dirty="0"/>
              <a:t> Mia </a:t>
            </a:r>
            <a:r>
              <a:rPr lang="en-GB" sz="2400" dirty="0" err="1"/>
              <a:t>über</a:t>
            </a:r>
            <a:r>
              <a:rPr lang="en-GB" sz="2400" dirty="0"/>
              <a:t> </a:t>
            </a:r>
            <a:r>
              <a:rPr lang="en-GB" sz="2400" dirty="0" err="1"/>
              <a:t>Mehmets</a:t>
            </a:r>
            <a:r>
              <a:rPr lang="en-GB" sz="2400" dirty="0"/>
              <a:t> </a:t>
            </a:r>
            <a:r>
              <a:rPr lang="en-GB" sz="2400" dirty="0" err="1"/>
              <a:t>Urlaub</a:t>
            </a:r>
            <a:endParaRPr lang="en-GB" sz="2400" dirty="0"/>
          </a:p>
        </p:txBody>
      </p:sp>
      <p:sp>
        <p:nvSpPr>
          <p:cNvPr id="4" name="Rounded Rectangle 38">
            <a:extLst>
              <a:ext uri="{FF2B5EF4-FFF2-40B4-BE49-F238E27FC236}">
                <a16:creationId xmlns:a16="http://schemas.microsoft.com/office/drawing/2014/main" id="{B1C29443-4CC7-4FF8-B5D4-9B8A7BB859E4}"/>
              </a:ext>
            </a:extLst>
          </p:cNvPr>
          <p:cNvSpPr/>
          <p:nvPr/>
        </p:nvSpPr>
        <p:spPr>
          <a:xfrm>
            <a:off x="11133438" y="161881"/>
            <a:ext cx="890195" cy="418411"/>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5" name="Rounded Rectangular Callout 12">
            <a:hlinkClick r:id="" action="ppaction://noaction">
              <a:snd r:embed="rId3" name="27_Mia.wav"/>
            </a:hlinkClick>
            <a:extLst>
              <a:ext uri="{FF2B5EF4-FFF2-40B4-BE49-F238E27FC236}">
                <a16:creationId xmlns:a16="http://schemas.microsoft.com/office/drawing/2014/main" id="{0149933A-3400-46AF-94D6-E3CE86B8D071}"/>
              </a:ext>
            </a:extLst>
          </p:cNvPr>
          <p:cNvSpPr/>
          <p:nvPr/>
        </p:nvSpPr>
        <p:spPr>
          <a:xfrm>
            <a:off x="8051075" y="2453268"/>
            <a:ext cx="3990450" cy="3860062"/>
          </a:xfrm>
          <a:prstGeom prst="wedgeRoundRectCallout">
            <a:avLst>
              <a:gd name="adj1" fmla="val -56506"/>
              <a:gd name="adj2" fmla="val 14928"/>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Ja</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Und das is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nicht</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alles</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Heidi hat in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Spanien</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Urlaub</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gemacht</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Sie hat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bei</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Freunden</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gewohnt</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und </a:t>
            </a:r>
            <a:r>
              <a:rPr kumimoji="0" lang="de-DE"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hat viel Spanisch </a:t>
            </a:r>
            <a:r>
              <a:rPr kumimoji="0" lang="de-DE"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gesprochen</a:t>
            </a:r>
            <a:r>
              <a:rPr kumimoji="0" lang="de-DE"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Sie hat die Großstadt Madrid </a:t>
            </a:r>
            <a:r>
              <a:rPr kumimoji="0" lang="de-DE"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besucht</a:t>
            </a:r>
            <a:r>
              <a:rPr kumimoji="0" lang="de-DE"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Wir haben Freunde </a:t>
            </a:r>
            <a:r>
              <a:rPr kumimoji="0" lang="de-DE"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getroffen</a:t>
            </a:r>
            <a:r>
              <a:rPr kumimoji="0" lang="de-DE"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und einen Film im Kino </a:t>
            </a:r>
            <a:r>
              <a:rPr kumimoji="0" lang="de-DE"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gesehen</a:t>
            </a:r>
            <a:r>
              <a:rPr kumimoji="0" lang="de-DE"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Das ist nicht fair! Wann reisen wir?</a:t>
            </a:r>
            <a:endParaRPr kumimoji="0" lang="en-GB"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mc:AlternateContent xmlns:mc="http://schemas.openxmlformats.org/markup-compatibility/2006">
        <mc:Choice xmlns:a14="http://schemas.microsoft.com/office/drawing/2010/main" Requires="a14">
          <p:sp>
            <p:nvSpPr>
              <p:cNvPr id="6" name="Rounded Rectangular Callout 7">
                <a:hlinkClick r:id="" action="ppaction://noaction">
                  <a:snd r:embed="rId4" name="27_Wolfgang.wav"/>
                </a:hlinkClick>
                <a:extLst>
                  <a:ext uri="{FF2B5EF4-FFF2-40B4-BE49-F238E27FC236}">
                    <a16:creationId xmlns:a16="http://schemas.microsoft.com/office/drawing/2014/main" id="{BBA8DA26-2BE6-40B1-8FFF-B0BF3FB1D3E0}"/>
                  </a:ext>
                </a:extLst>
              </p:cNvPr>
              <p:cNvSpPr/>
              <p:nvPr/>
            </p:nvSpPr>
            <p:spPr>
              <a:xfrm>
                <a:off x="188495" y="2162818"/>
                <a:ext cx="3595199" cy="4013254"/>
              </a:xfrm>
              <a:prstGeom prst="wedgeRoundRectCallout">
                <a:avLst>
                  <a:gd name="adj1" fmla="val 63617"/>
                  <a:gd name="adj2" fmla="val 25300"/>
                  <a:gd name="adj3" fmla="val 16667"/>
                </a:avLst>
              </a:prstGeom>
              <a:solidFill>
                <a:schemeClr val="accent4">
                  <a:lumMod val="20000"/>
                  <a:lumOff val="80000"/>
                </a:schemeClr>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Mehmet hat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Urlaub</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in der Schweiz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gemacht</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hat in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einem</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Ferienhaus</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gewohnt</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und hat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jeden</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Tag den See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besucht</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hat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auch</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viel</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Fu</a:t>
                </a:r>
                <a14:m>
                  <m:oMath xmlns:m="http://schemas.openxmlformats.org/officeDocument/2006/math">
                    <m:r>
                      <a:rPr kumimoji="0" lang="en-GB" sz="2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ß</m:t>
                    </m:r>
                  </m:oMath>
                </a14:m>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ball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gespielt</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und den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Wasserpark</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besucht</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haben</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nicht</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viel</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gemacht</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Nächstes</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Jahr</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will ich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nach</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Frankreich</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reisen</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a:t>
                </a:r>
              </a:p>
            </p:txBody>
          </p:sp>
        </mc:Choice>
        <mc:Fallback>
          <p:sp>
            <p:nvSpPr>
              <p:cNvPr id="6" name="Rounded Rectangular Callout 7">
                <a:hlinkClick r:id="" action="ppaction://noaction">
                  <a:snd r:embed="rId4" name="27_Wolfgang.wav"/>
                </a:hlinkClick>
                <a:extLst>
                  <a:ext uri="{FF2B5EF4-FFF2-40B4-BE49-F238E27FC236}">
                    <a16:creationId xmlns:a16="http://schemas.microsoft.com/office/drawing/2014/main" id="{BBA8DA26-2BE6-40B1-8FFF-B0BF3FB1D3E0}"/>
                  </a:ext>
                </a:extLst>
              </p:cNvPr>
              <p:cNvSpPr>
                <a:spLocks noRot="1" noChangeAspect="1" noMove="1" noResize="1" noEditPoints="1" noAdjustHandles="1" noChangeArrowheads="1" noChangeShapeType="1" noTextEdit="1"/>
              </p:cNvSpPr>
              <p:nvPr/>
            </p:nvSpPr>
            <p:spPr>
              <a:xfrm>
                <a:off x="188495" y="2162818"/>
                <a:ext cx="3595199" cy="4013254"/>
              </a:xfrm>
              <a:prstGeom prst="wedgeRoundRectCallout">
                <a:avLst>
                  <a:gd name="adj1" fmla="val 63617"/>
                  <a:gd name="adj2" fmla="val 25300"/>
                  <a:gd name="adj3" fmla="val 16667"/>
                </a:avLst>
              </a:prstGeom>
              <a:blipFill>
                <a:blip r:embed="rId5"/>
                <a:stretch>
                  <a:fillRect/>
                </a:stretch>
              </a:blipFill>
              <a:ln>
                <a:solidFill>
                  <a:srgbClr val="104F75"/>
                </a:solidFill>
              </a:ln>
            </p:spPr>
            <p:txBody>
              <a:bodyPr/>
              <a:lstStyle/>
              <a:p>
                <a:r>
                  <a:rPr lang="en-GB">
                    <a:noFill/>
                  </a:rPr>
                  <a:t> </a:t>
                </a:r>
              </a:p>
            </p:txBody>
          </p:sp>
        </mc:Fallback>
      </mc:AlternateContent>
      <p:pic>
        <p:nvPicPr>
          <p:cNvPr id="7" name="Picture 6">
            <a:extLst>
              <a:ext uri="{FF2B5EF4-FFF2-40B4-BE49-F238E27FC236}">
                <a16:creationId xmlns:a16="http://schemas.microsoft.com/office/drawing/2014/main" id="{E11FD89F-04D8-4925-8AF4-6C92B1B0F7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2665" y="3841617"/>
            <a:ext cx="2625090" cy="2526030"/>
          </a:xfrm>
          <a:prstGeom prst="rect">
            <a:avLst/>
          </a:prstGeom>
        </p:spPr>
      </p:pic>
      <p:sp>
        <p:nvSpPr>
          <p:cNvPr id="8" name="TextBox 7">
            <a:extLst>
              <a:ext uri="{FF2B5EF4-FFF2-40B4-BE49-F238E27FC236}">
                <a16:creationId xmlns:a16="http://schemas.microsoft.com/office/drawing/2014/main" id="{2642359D-B6C9-4576-A035-A1952145D40B}"/>
              </a:ext>
            </a:extLst>
          </p:cNvPr>
          <p:cNvSpPr txBox="1"/>
          <p:nvPr/>
        </p:nvSpPr>
        <p:spPr>
          <a:xfrm>
            <a:off x="4963315" y="1616927"/>
            <a:ext cx="1987299" cy="1938992"/>
          </a:xfrm>
          <a:prstGeom prst="rect">
            <a:avLst/>
          </a:prstGeom>
          <a:solidFill>
            <a:srgbClr val="E87D1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besucht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gesprochen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gemacht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gesehen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getroffen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gewohnt</a:t>
            </a:r>
          </a:p>
        </p:txBody>
      </p:sp>
      <p:sp>
        <p:nvSpPr>
          <p:cNvPr id="9" name="TextBox 8">
            <a:extLst>
              <a:ext uri="{FF2B5EF4-FFF2-40B4-BE49-F238E27FC236}">
                <a16:creationId xmlns:a16="http://schemas.microsoft.com/office/drawing/2014/main" id="{A572BAB3-8E05-4BBA-B43E-C7ECACE3B077}"/>
              </a:ext>
            </a:extLst>
          </p:cNvPr>
          <p:cNvSpPr txBox="1"/>
          <p:nvPr/>
        </p:nvSpPr>
        <p:spPr>
          <a:xfrm>
            <a:off x="8632438" y="3441507"/>
            <a:ext cx="1271239" cy="400110"/>
          </a:xfrm>
          <a:prstGeom prst="rect">
            <a:avLst/>
          </a:prstGeom>
          <a:solidFill>
            <a:schemeClr val="accent4">
              <a:lumMod val="7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Century Gothic" panose="020B0502020202020204" pitchFamily="34" charset="0"/>
                <a:ea typeface="+mn-ea"/>
                <a:cs typeface="+mn-cs"/>
              </a:rPr>
              <a:t>7</a:t>
            </a:r>
          </a:p>
        </p:txBody>
      </p:sp>
      <p:sp>
        <p:nvSpPr>
          <p:cNvPr id="10" name="TextBox 9">
            <a:extLst>
              <a:ext uri="{FF2B5EF4-FFF2-40B4-BE49-F238E27FC236}">
                <a16:creationId xmlns:a16="http://schemas.microsoft.com/office/drawing/2014/main" id="{0B69271B-7AE4-48A0-BAF1-1BF65697CB8E}"/>
              </a:ext>
            </a:extLst>
          </p:cNvPr>
          <p:cNvSpPr txBox="1"/>
          <p:nvPr/>
        </p:nvSpPr>
        <p:spPr>
          <a:xfrm>
            <a:off x="9574715" y="3734802"/>
            <a:ext cx="1163910" cy="400110"/>
          </a:xfrm>
          <a:prstGeom prst="rect">
            <a:avLst/>
          </a:prstGeom>
          <a:solidFill>
            <a:schemeClr val="accent4">
              <a:lumMod val="7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Century Gothic" panose="020B0502020202020204" pitchFamily="34" charset="0"/>
                <a:ea typeface="+mn-ea"/>
                <a:cs typeface="+mn-cs"/>
              </a:rPr>
              <a:t>8</a:t>
            </a:r>
          </a:p>
        </p:txBody>
      </p:sp>
      <p:sp>
        <p:nvSpPr>
          <p:cNvPr id="11" name="TextBox 10">
            <a:extLst>
              <a:ext uri="{FF2B5EF4-FFF2-40B4-BE49-F238E27FC236}">
                <a16:creationId xmlns:a16="http://schemas.microsoft.com/office/drawing/2014/main" id="{A64908B3-98F7-46F6-A3EC-CF149190F15E}"/>
              </a:ext>
            </a:extLst>
          </p:cNvPr>
          <p:cNvSpPr txBox="1"/>
          <p:nvPr/>
        </p:nvSpPr>
        <p:spPr>
          <a:xfrm>
            <a:off x="10103005" y="4047894"/>
            <a:ext cx="1471961" cy="400110"/>
          </a:xfrm>
          <a:prstGeom prst="rect">
            <a:avLst/>
          </a:prstGeom>
          <a:solidFill>
            <a:schemeClr val="accent4">
              <a:lumMod val="7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Century Gothic" panose="020B0502020202020204" pitchFamily="34" charset="0"/>
                <a:ea typeface="+mn-ea"/>
                <a:cs typeface="+mn-cs"/>
              </a:rPr>
              <a:t>9</a:t>
            </a:r>
          </a:p>
        </p:txBody>
      </p:sp>
      <p:sp>
        <p:nvSpPr>
          <p:cNvPr id="12" name="TextBox 11">
            <a:extLst>
              <a:ext uri="{FF2B5EF4-FFF2-40B4-BE49-F238E27FC236}">
                <a16:creationId xmlns:a16="http://schemas.microsoft.com/office/drawing/2014/main" id="{8D677EBB-964E-4F9A-8E2E-A2C3CD158345}"/>
              </a:ext>
            </a:extLst>
          </p:cNvPr>
          <p:cNvSpPr txBox="1"/>
          <p:nvPr/>
        </p:nvSpPr>
        <p:spPr>
          <a:xfrm>
            <a:off x="9251225" y="4650918"/>
            <a:ext cx="1154609" cy="400110"/>
          </a:xfrm>
          <a:prstGeom prst="rect">
            <a:avLst/>
          </a:prstGeom>
          <a:solidFill>
            <a:schemeClr val="accent4">
              <a:lumMod val="7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Century Gothic" panose="020B0502020202020204" pitchFamily="34" charset="0"/>
                <a:ea typeface="+mn-ea"/>
                <a:cs typeface="+mn-cs"/>
              </a:rPr>
              <a:t>10</a:t>
            </a:r>
          </a:p>
        </p:txBody>
      </p:sp>
      <p:sp>
        <p:nvSpPr>
          <p:cNvPr id="13" name="TextBox 12">
            <a:extLst>
              <a:ext uri="{FF2B5EF4-FFF2-40B4-BE49-F238E27FC236}">
                <a16:creationId xmlns:a16="http://schemas.microsoft.com/office/drawing/2014/main" id="{1F49EAC5-2245-4AD3-86B3-094AD09C7DC5}"/>
              </a:ext>
            </a:extLst>
          </p:cNvPr>
          <p:cNvSpPr txBox="1"/>
          <p:nvPr/>
        </p:nvSpPr>
        <p:spPr>
          <a:xfrm>
            <a:off x="9715833" y="4945901"/>
            <a:ext cx="1223514" cy="400110"/>
          </a:xfrm>
          <a:prstGeom prst="rect">
            <a:avLst/>
          </a:prstGeom>
          <a:solidFill>
            <a:schemeClr val="accent4">
              <a:lumMod val="7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Century Gothic" panose="020B0502020202020204" pitchFamily="34" charset="0"/>
                <a:ea typeface="+mn-ea"/>
                <a:cs typeface="+mn-cs"/>
              </a:rPr>
              <a:t>11</a:t>
            </a:r>
          </a:p>
        </p:txBody>
      </p:sp>
      <p:sp>
        <p:nvSpPr>
          <p:cNvPr id="14" name="TextBox 13">
            <a:extLst>
              <a:ext uri="{FF2B5EF4-FFF2-40B4-BE49-F238E27FC236}">
                <a16:creationId xmlns:a16="http://schemas.microsoft.com/office/drawing/2014/main" id="{5D5D8903-AB18-4E3D-A7C3-80ED484E1C9B}"/>
              </a:ext>
            </a:extLst>
          </p:cNvPr>
          <p:cNvSpPr txBox="1"/>
          <p:nvPr/>
        </p:nvSpPr>
        <p:spPr>
          <a:xfrm>
            <a:off x="10543240" y="5264808"/>
            <a:ext cx="1143238" cy="400110"/>
          </a:xfrm>
          <a:prstGeom prst="rect">
            <a:avLst/>
          </a:prstGeom>
          <a:solidFill>
            <a:schemeClr val="accent4">
              <a:lumMod val="7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latin typeface="Century Gothic" panose="020B0502020202020204" pitchFamily="34" charset="0"/>
              </a:rPr>
              <a:t>12</a:t>
            </a:r>
            <a:endParaRPr kumimoji="0" lang="en-GB" sz="2000" b="1" i="0" u="none" strike="noStrike" kern="1200" cap="none" spc="0" normalizeH="0" baseline="0" noProof="0">
              <a:ln>
                <a:noFill/>
              </a:ln>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87F539FC-CF3F-4213-9F7B-D80807CDB0BE}"/>
              </a:ext>
            </a:extLst>
          </p:cNvPr>
          <p:cNvSpPr txBox="1"/>
          <p:nvPr/>
        </p:nvSpPr>
        <p:spPr>
          <a:xfrm>
            <a:off x="4066443" y="1205727"/>
            <a:ext cx="37810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Welches Verb </a:t>
            </a:r>
            <a:r>
              <a:rPr kumimoji="0" lang="en-GB" sz="2000" b="1" i="0" u="none" strike="noStrike" kern="1200" cap="none" spc="0" normalizeH="0" baseline="0" noProof="0" dirty="0" err="1">
                <a:ln>
                  <a:noFill/>
                </a:ln>
                <a:effectLst/>
                <a:uLnTx/>
                <a:uFillTx/>
                <a:latin typeface="Century Gothic" panose="020B0502020202020204" pitchFamily="34" charset="0"/>
                <a:ea typeface="+mn-ea"/>
                <a:cs typeface="+mn-cs"/>
              </a:rPr>
              <a:t>passt</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6" name="TextBox 15">
            <a:extLst>
              <a:ext uri="{FF2B5EF4-FFF2-40B4-BE49-F238E27FC236}">
                <a16:creationId xmlns:a16="http://schemas.microsoft.com/office/drawing/2014/main" id="{6C51B891-5D5F-486A-8C79-1C1FC325A10F}"/>
              </a:ext>
            </a:extLst>
          </p:cNvPr>
          <p:cNvSpPr txBox="1"/>
          <p:nvPr/>
        </p:nvSpPr>
        <p:spPr>
          <a:xfrm>
            <a:off x="2275133" y="2617198"/>
            <a:ext cx="1271239" cy="400110"/>
          </a:xfrm>
          <a:prstGeom prst="rect">
            <a:avLst/>
          </a:prstGeom>
          <a:solidFill>
            <a:schemeClr val="accent4">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Century Gothic" panose="020B0502020202020204" pitchFamily="34" charset="0"/>
                <a:ea typeface="+mn-ea"/>
                <a:cs typeface="+mn-cs"/>
              </a:rPr>
              <a:t>1</a:t>
            </a:r>
          </a:p>
        </p:txBody>
      </p:sp>
      <p:sp>
        <p:nvSpPr>
          <p:cNvPr id="17" name="TextBox 16">
            <a:extLst>
              <a:ext uri="{FF2B5EF4-FFF2-40B4-BE49-F238E27FC236}">
                <a16:creationId xmlns:a16="http://schemas.microsoft.com/office/drawing/2014/main" id="{299B7F87-B5A9-43DA-9349-DC73519F9F24}"/>
              </a:ext>
            </a:extLst>
          </p:cNvPr>
          <p:cNvSpPr txBox="1"/>
          <p:nvPr/>
        </p:nvSpPr>
        <p:spPr>
          <a:xfrm>
            <a:off x="1806824" y="3241452"/>
            <a:ext cx="1163910" cy="400110"/>
          </a:xfrm>
          <a:prstGeom prst="rect">
            <a:avLst/>
          </a:prstGeom>
          <a:solidFill>
            <a:schemeClr val="accent4">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Century Gothic" panose="020B0502020202020204" pitchFamily="34" charset="0"/>
                <a:ea typeface="+mn-ea"/>
                <a:cs typeface="+mn-cs"/>
              </a:rPr>
              <a:t>2</a:t>
            </a:r>
          </a:p>
        </p:txBody>
      </p:sp>
      <p:sp>
        <p:nvSpPr>
          <p:cNvPr id="18" name="TextBox 17">
            <a:extLst>
              <a:ext uri="{FF2B5EF4-FFF2-40B4-BE49-F238E27FC236}">
                <a16:creationId xmlns:a16="http://schemas.microsoft.com/office/drawing/2014/main" id="{A3AF21E4-FCB9-47CE-B248-9407C73D220D}"/>
              </a:ext>
            </a:extLst>
          </p:cNvPr>
          <p:cNvSpPr txBox="1"/>
          <p:nvPr/>
        </p:nvSpPr>
        <p:spPr>
          <a:xfrm>
            <a:off x="463050" y="3813663"/>
            <a:ext cx="1049872" cy="400110"/>
          </a:xfrm>
          <a:prstGeom prst="rect">
            <a:avLst/>
          </a:prstGeom>
          <a:solidFill>
            <a:schemeClr val="accent4">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Century Gothic" panose="020B0502020202020204" pitchFamily="34" charset="0"/>
                <a:ea typeface="+mn-ea"/>
                <a:cs typeface="+mn-cs"/>
              </a:rPr>
              <a:t>3</a:t>
            </a:r>
          </a:p>
        </p:txBody>
      </p:sp>
      <p:sp>
        <p:nvSpPr>
          <p:cNvPr id="19" name="TextBox 18">
            <a:extLst>
              <a:ext uri="{FF2B5EF4-FFF2-40B4-BE49-F238E27FC236}">
                <a16:creationId xmlns:a16="http://schemas.microsoft.com/office/drawing/2014/main" id="{D9BADAD6-7E58-4DF8-9E78-D55FA0443BEE}"/>
              </a:ext>
            </a:extLst>
          </p:cNvPr>
          <p:cNvSpPr txBox="1"/>
          <p:nvPr/>
        </p:nvSpPr>
        <p:spPr>
          <a:xfrm>
            <a:off x="1359734" y="4112566"/>
            <a:ext cx="1111416" cy="400110"/>
          </a:xfrm>
          <a:prstGeom prst="rect">
            <a:avLst/>
          </a:prstGeom>
          <a:solidFill>
            <a:schemeClr val="accent4">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Century Gothic" panose="020B0502020202020204" pitchFamily="34" charset="0"/>
                <a:ea typeface="+mn-ea"/>
                <a:cs typeface="+mn-cs"/>
              </a:rPr>
              <a:t>4</a:t>
            </a:r>
          </a:p>
        </p:txBody>
      </p:sp>
      <p:sp>
        <p:nvSpPr>
          <p:cNvPr id="20" name="TextBox 19">
            <a:extLst>
              <a:ext uri="{FF2B5EF4-FFF2-40B4-BE49-F238E27FC236}">
                <a16:creationId xmlns:a16="http://schemas.microsoft.com/office/drawing/2014/main" id="{D84D085C-92AF-4858-8DF2-DB869E5CAD31}"/>
              </a:ext>
            </a:extLst>
          </p:cNvPr>
          <p:cNvSpPr txBox="1"/>
          <p:nvPr/>
        </p:nvSpPr>
        <p:spPr>
          <a:xfrm>
            <a:off x="2134109" y="4437855"/>
            <a:ext cx="1050102" cy="400110"/>
          </a:xfrm>
          <a:prstGeom prst="rect">
            <a:avLst/>
          </a:prstGeom>
          <a:solidFill>
            <a:schemeClr val="accent4">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Century Gothic" panose="020B0502020202020204" pitchFamily="34" charset="0"/>
                <a:ea typeface="+mn-ea"/>
                <a:cs typeface="+mn-cs"/>
              </a:rPr>
              <a:t>5</a:t>
            </a:r>
          </a:p>
        </p:txBody>
      </p:sp>
      <p:sp>
        <p:nvSpPr>
          <p:cNvPr id="21" name="TextBox 20">
            <a:extLst>
              <a:ext uri="{FF2B5EF4-FFF2-40B4-BE49-F238E27FC236}">
                <a16:creationId xmlns:a16="http://schemas.microsoft.com/office/drawing/2014/main" id="{83F3A97B-EA3E-40E0-9224-408FD03C6ED4}"/>
              </a:ext>
            </a:extLst>
          </p:cNvPr>
          <p:cNvSpPr txBox="1"/>
          <p:nvPr/>
        </p:nvSpPr>
        <p:spPr>
          <a:xfrm>
            <a:off x="488450" y="5051028"/>
            <a:ext cx="1143238" cy="400110"/>
          </a:xfrm>
          <a:prstGeom prst="rect">
            <a:avLst/>
          </a:prstGeom>
          <a:solidFill>
            <a:schemeClr val="accent4">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Century Gothic" panose="020B0502020202020204" pitchFamily="34" charset="0"/>
                <a:ea typeface="+mn-ea"/>
                <a:cs typeface="+mn-cs"/>
              </a:rPr>
              <a:t>6</a:t>
            </a:r>
          </a:p>
        </p:txBody>
      </p:sp>
      <p:pic>
        <p:nvPicPr>
          <p:cNvPr id="22" name="Picture 21">
            <a:extLst>
              <a:ext uri="{FF2B5EF4-FFF2-40B4-BE49-F238E27FC236}">
                <a16:creationId xmlns:a16="http://schemas.microsoft.com/office/drawing/2014/main" id="{A5A3D614-C753-47C4-A0DB-CFF5E2F99B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6521" y="3917817"/>
            <a:ext cx="2400300" cy="2449830"/>
          </a:xfrm>
          <a:prstGeom prst="rect">
            <a:avLst/>
          </a:prstGeom>
        </p:spPr>
      </p:pic>
      <p:sp>
        <p:nvSpPr>
          <p:cNvPr id="23" name="Rectangle 22">
            <a:extLst>
              <a:ext uri="{FF2B5EF4-FFF2-40B4-BE49-F238E27FC236}">
                <a16:creationId xmlns:a16="http://schemas.microsoft.com/office/drawing/2014/main" id="{3AA548EE-2DB4-426F-A4DD-18D80EFE8BA8}"/>
              </a:ext>
            </a:extLst>
          </p:cNvPr>
          <p:cNvSpPr/>
          <p:nvPr/>
        </p:nvSpPr>
        <p:spPr>
          <a:xfrm>
            <a:off x="4826000" y="1568313"/>
            <a:ext cx="2390127" cy="2027962"/>
          </a:xfrm>
          <a:prstGeom prst="rect">
            <a:avLst/>
          </a:prstGeom>
          <a:solidFill>
            <a:schemeClr val="bg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835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5"/>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30FBDD-5E37-4BB7-9551-2F70F97BCFE0}"/>
              </a:ext>
            </a:extLst>
          </p:cNvPr>
          <p:cNvSpPr>
            <a:spLocks noGrp="1"/>
          </p:cNvSpPr>
          <p:nvPr>
            <p:ph type="title"/>
          </p:nvPr>
        </p:nvSpPr>
        <p:spPr>
          <a:xfrm>
            <a:off x="0" y="213557"/>
            <a:ext cx="6515100" cy="647577"/>
          </a:xfrm>
        </p:spPr>
        <p:txBody>
          <a:bodyPr>
            <a:noAutofit/>
          </a:bodyPr>
          <a:lstStyle/>
          <a:p>
            <a:r>
              <a:rPr lang="en-GB" sz="2400" dirty="0"/>
              <a:t>Talking about past actions and events</a:t>
            </a:r>
          </a:p>
        </p:txBody>
      </p:sp>
      <p:sp>
        <p:nvSpPr>
          <p:cNvPr id="6" name="Rounded Rectangle 38">
            <a:extLst>
              <a:ext uri="{FF2B5EF4-FFF2-40B4-BE49-F238E27FC236}">
                <a16:creationId xmlns:a16="http://schemas.microsoft.com/office/drawing/2014/main" id="{5CA09955-288E-4A43-B70F-F123EB49411C}"/>
              </a:ext>
            </a:extLst>
          </p:cNvPr>
          <p:cNvSpPr/>
          <p:nvPr/>
        </p:nvSpPr>
        <p:spPr>
          <a:xfrm>
            <a:off x="10275570" y="161881"/>
            <a:ext cx="1696304"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Grammatik</a:t>
            </a:r>
          </a:p>
        </p:txBody>
      </p:sp>
      <p:sp>
        <p:nvSpPr>
          <p:cNvPr id="28" name="TextBox 27">
            <a:extLst>
              <a:ext uri="{FF2B5EF4-FFF2-40B4-BE49-F238E27FC236}">
                <a16:creationId xmlns:a16="http://schemas.microsoft.com/office/drawing/2014/main" id="{15442999-B25D-4D73-AE0A-3C5FE30E3A06}"/>
              </a:ext>
            </a:extLst>
          </p:cNvPr>
          <p:cNvSpPr txBox="1"/>
          <p:nvPr/>
        </p:nvSpPr>
        <p:spPr>
          <a:xfrm>
            <a:off x="162666" y="1408949"/>
            <a:ext cx="11888835" cy="400110"/>
          </a:xfrm>
          <a:prstGeom prst="rect">
            <a:avLst/>
          </a:prstGeom>
          <a:noFill/>
        </p:spPr>
        <p:txBody>
          <a:bodyPr wrap="square" rtlCol="0">
            <a:spAutoFit/>
          </a:bodyPr>
          <a:lstStyle/>
          <a:p>
            <a:pPr>
              <a:defRPr/>
            </a:pPr>
            <a:r>
              <a:rPr lang="en-GB" sz="2000" b="1" dirty="0">
                <a:latin typeface="Century Gothic" panose="020B0502020202020204" pitchFamily="34" charset="0"/>
              </a:rPr>
              <a:t>Remember!</a:t>
            </a:r>
            <a:r>
              <a:rPr lang="en-GB" sz="2000" dirty="0">
                <a:latin typeface="Century Gothic" panose="020B0502020202020204" pitchFamily="34" charset="0"/>
              </a:rPr>
              <a:t> To talk about past actions, use the present tense of ‘</a:t>
            </a:r>
            <a:r>
              <a:rPr lang="en-GB" sz="2000" b="1" dirty="0" err="1">
                <a:latin typeface="Century Gothic" panose="020B0502020202020204" pitchFamily="34" charset="0"/>
              </a:rPr>
              <a:t>haben</a:t>
            </a:r>
            <a:r>
              <a:rPr lang="en-GB" sz="2000" dirty="0">
                <a:latin typeface="Century Gothic" panose="020B0502020202020204" pitchFamily="34" charset="0"/>
              </a:rPr>
              <a:t>’ with a </a:t>
            </a:r>
            <a:r>
              <a:rPr lang="en-GB" sz="2000" b="1" dirty="0">
                <a:latin typeface="Century Gothic" panose="020B0502020202020204" pitchFamily="34" charset="0"/>
              </a:rPr>
              <a:t>past participle</a:t>
            </a:r>
            <a:r>
              <a:rPr lang="en-GB" sz="2000" dirty="0">
                <a:latin typeface="Century Gothic" panose="020B0502020202020204" pitchFamily="34" charset="0"/>
              </a:rPr>
              <a:t>:</a:t>
            </a:r>
            <a:endParaRPr lang="en-GB" sz="2000" b="1" dirty="0">
              <a:latin typeface="Century Gothic" panose="020B0502020202020204" pitchFamily="34" charset="0"/>
            </a:endParaRPr>
          </a:p>
        </p:txBody>
      </p:sp>
      <p:sp>
        <p:nvSpPr>
          <p:cNvPr id="29" name="TextBox 28">
            <a:extLst>
              <a:ext uri="{FF2B5EF4-FFF2-40B4-BE49-F238E27FC236}">
                <a16:creationId xmlns:a16="http://schemas.microsoft.com/office/drawing/2014/main" id="{9F6C9FD5-AF1D-4617-9434-17795DAF014C}"/>
              </a:ext>
            </a:extLst>
          </p:cNvPr>
          <p:cNvSpPr txBox="1"/>
          <p:nvPr/>
        </p:nvSpPr>
        <p:spPr>
          <a:xfrm>
            <a:off x="1006309" y="2757165"/>
            <a:ext cx="6027914" cy="400110"/>
          </a:xfrm>
          <a:prstGeom prst="rect">
            <a:avLst/>
          </a:prstGeom>
          <a:noFill/>
        </p:spPr>
        <p:txBody>
          <a:bodyPr wrap="square" rtlCol="0">
            <a:spAutoFit/>
          </a:bodyPr>
          <a:lstStyle/>
          <a:p>
            <a:pPr>
              <a:defRPr/>
            </a:pPr>
            <a:r>
              <a:rPr lang="en-GB" sz="2000" dirty="0">
                <a:latin typeface="Century Gothic" panose="020B0502020202020204" pitchFamily="34" charset="0"/>
              </a:rPr>
              <a:t>Er </a:t>
            </a:r>
            <a:r>
              <a:rPr lang="en-GB" sz="2000" b="1" dirty="0">
                <a:latin typeface="Century Gothic" panose="020B0502020202020204" pitchFamily="34" charset="0"/>
              </a:rPr>
              <a:t>hat</a:t>
            </a:r>
            <a:r>
              <a:rPr lang="en-GB" sz="2000" dirty="0">
                <a:latin typeface="Century Gothic" panose="020B0502020202020204" pitchFamily="34" charset="0"/>
              </a:rPr>
              <a:t> </a:t>
            </a:r>
            <a:r>
              <a:rPr lang="en-GB" sz="2000" dirty="0" err="1">
                <a:latin typeface="Century Gothic" panose="020B0502020202020204" pitchFamily="34" charset="0"/>
              </a:rPr>
              <a:t>ein</a:t>
            </a:r>
            <a:r>
              <a:rPr lang="en-GB" sz="2000" dirty="0">
                <a:latin typeface="Century Gothic" panose="020B0502020202020204" pitchFamily="34" charset="0"/>
              </a:rPr>
              <a:t> Buch </a:t>
            </a:r>
            <a:r>
              <a:rPr lang="en-GB" sz="2000" b="1" dirty="0" err="1">
                <a:solidFill>
                  <a:srgbClr val="FF6600"/>
                </a:solidFill>
                <a:latin typeface="Century Gothic" panose="020B0502020202020204" pitchFamily="34" charset="0"/>
              </a:rPr>
              <a:t>ge</a:t>
            </a:r>
            <a:r>
              <a:rPr lang="en-GB" sz="2000" b="1" dirty="0" err="1">
                <a:latin typeface="Century Gothic" panose="020B0502020202020204" pitchFamily="34" charset="0"/>
              </a:rPr>
              <a:t>les</a:t>
            </a:r>
            <a:r>
              <a:rPr lang="en-GB" sz="2000" b="1" dirty="0" err="1">
                <a:solidFill>
                  <a:srgbClr val="FF6600"/>
                </a:solidFill>
                <a:latin typeface="Century Gothic" panose="020B0502020202020204" pitchFamily="34" charset="0"/>
              </a:rPr>
              <a:t>en</a:t>
            </a:r>
            <a:r>
              <a:rPr lang="en-GB" sz="2000" dirty="0">
                <a:latin typeface="Century Gothic" panose="020B0502020202020204" pitchFamily="34" charset="0"/>
              </a:rPr>
              <a:t>.</a:t>
            </a:r>
            <a:endParaRPr lang="en-GB" sz="2100" b="1" dirty="0">
              <a:latin typeface="Century Gothic" panose="020B0502020202020204" pitchFamily="34" charset="0"/>
            </a:endParaRPr>
          </a:p>
        </p:txBody>
      </p:sp>
      <p:sp>
        <p:nvSpPr>
          <p:cNvPr id="30" name="TextBox 29">
            <a:extLst>
              <a:ext uri="{FF2B5EF4-FFF2-40B4-BE49-F238E27FC236}">
                <a16:creationId xmlns:a16="http://schemas.microsoft.com/office/drawing/2014/main" id="{02D8E956-FD3D-45E6-B404-8FF9FD03C40E}"/>
              </a:ext>
            </a:extLst>
          </p:cNvPr>
          <p:cNvSpPr txBox="1"/>
          <p:nvPr/>
        </p:nvSpPr>
        <p:spPr>
          <a:xfrm>
            <a:off x="4571292" y="2788832"/>
            <a:ext cx="5651102" cy="400110"/>
          </a:xfrm>
          <a:prstGeom prst="rect">
            <a:avLst/>
          </a:prstGeom>
          <a:noFill/>
        </p:spPr>
        <p:txBody>
          <a:bodyPr wrap="square" rtlCol="0">
            <a:spAutoFit/>
          </a:bodyPr>
          <a:lstStyle/>
          <a:p>
            <a:r>
              <a:rPr lang="en-GB" sz="2000" i="1" dirty="0">
                <a:latin typeface="Century Gothic" panose="020B0502020202020204" pitchFamily="34" charset="0"/>
              </a:rPr>
              <a:t>He </a:t>
            </a:r>
            <a:r>
              <a:rPr lang="en-GB" sz="2000" i="1" u="sng" dirty="0">
                <a:latin typeface="Century Gothic" panose="020B0502020202020204" pitchFamily="34" charset="0"/>
              </a:rPr>
              <a:t>has</a:t>
            </a:r>
            <a:r>
              <a:rPr lang="en-GB" sz="2000" i="1" dirty="0">
                <a:latin typeface="Century Gothic" panose="020B0502020202020204" pitchFamily="34" charset="0"/>
              </a:rPr>
              <a:t> </a:t>
            </a:r>
            <a:r>
              <a:rPr lang="en-GB" sz="2000" i="1" u="sng" dirty="0">
                <a:latin typeface="Century Gothic" panose="020B0502020202020204" pitchFamily="34" charset="0"/>
              </a:rPr>
              <a:t>read</a:t>
            </a:r>
            <a:r>
              <a:rPr lang="en-GB" sz="2000" i="1" dirty="0">
                <a:latin typeface="Century Gothic" panose="020B0502020202020204" pitchFamily="34" charset="0"/>
              </a:rPr>
              <a:t> a book.  He </a:t>
            </a:r>
            <a:r>
              <a:rPr lang="en-GB" sz="2000" i="1" u="sng" dirty="0">
                <a:latin typeface="Century Gothic" panose="020B0502020202020204" pitchFamily="34" charset="0"/>
              </a:rPr>
              <a:t>read</a:t>
            </a:r>
            <a:r>
              <a:rPr lang="en-GB" sz="2000" i="1" dirty="0">
                <a:latin typeface="Century Gothic" panose="020B0502020202020204" pitchFamily="34" charset="0"/>
              </a:rPr>
              <a:t> a book.</a:t>
            </a:r>
          </a:p>
        </p:txBody>
      </p:sp>
      <p:sp>
        <p:nvSpPr>
          <p:cNvPr id="31" name="TextBox 30">
            <a:extLst>
              <a:ext uri="{FF2B5EF4-FFF2-40B4-BE49-F238E27FC236}">
                <a16:creationId xmlns:a16="http://schemas.microsoft.com/office/drawing/2014/main" id="{AF4C886B-D5D8-4BF9-8828-6E564F0ED1B0}"/>
              </a:ext>
            </a:extLst>
          </p:cNvPr>
          <p:cNvSpPr txBox="1"/>
          <p:nvPr/>
        </p:nvSpPr>
        <p:spPr>
          <a:xfrm>
            <a:off x="162667" y="4203953"/>
            <a:ext cx="8602962" cy="1015663"/>
          </a:xfrm>
          <a:prstGeom prst="rect">
            <a:avLst/>
          </a:prstGeom>
          <a:noFill/>
        </p:spPr>
        <p:txBody>
          <a:bodyPr wrap="square" rtlCol="0">
            <a:spAutoFit/>
          </a:bodyPr>
          <a:lstStyle/>
          <a:p>
            <a:pPr>
              <a:defRPr/>
            </a:pPr>
            <a:r>
              <a:rPr lang="en-GB" sz="2000" dirty="0">
                <a:latin typeface="Century Gothic" panose="020B0502020202020204" pitchFamily="34" charset="0"/>
              </a:rPr>
              <a:t>To say what </a:t>
            </a:r>
            <a:r>
              <a:rPr lang="en-GB" sz="2000" b="1" u="sng" dirty="0">
                <a:latin typeface="Century Gothic" panose="020B0502020202020204" pitchFamily="34" charset="0"/>
              </a:rPr>
              <a:t>you</a:t>
            </a:r>
            <a:r>
              <a:rPr lang="en-GB" sz="2000" dirty="0">
                <a:latin typeface="Century Gothic" panose="020B0502020202020204" pitchFamily="34" charset="0"/>
              </a:rPr>
              <a:t> did / have done, use the </a:t>
            </a:r>
            <a:r>
              <a:rPr lang="en-GB" sz="2000" b="1" dirty="0">
                <a:latin typeface="Century Gothic" panose="020B0502020202020204" pitchFamily="34" charset="0"/>
              </a:rPr>
              <a:t>‘du’ </a:t>
            </a:r>
            <a:r>
              <a:rPr lang="en-GB" sz="2000" dirty="0">
                <a:latin typeface="Century Gothic" panose="020B0502020202020204" pitchFamily="34" charset="0"/>
              </a:rPr>
              <a:t>form of </a:t>
            </a:r>
            <a:r>
              <a:rPr lang="en-GB" sz="2000" b="1" dirty="0" err="1">
                <a:latin typeface="Century Gothic" panose="020B0502020202020204" pitchFamily="34" charset="0"/>
              </a:rPr>
              <a:t>haben</a:t>
            </a:r>
            <a:r>
              <a:rPr lang="en-GB" sz="2000" b="1" dirty="0">
                <a:latin typeface="Century Gothic" panose="020B0502020202020204" pitchFamily="34" charset="0"/>
              </a:rPr>
              <a:t> </a:t>
            </a:r>
            <a:r>
              <a:rPr lang="en-GB" sz="2000" dirty="0">
                <a:latin typeface="Century Gothic" panose="020B0502020202020204" pitchFamily="34" charset="0"/>
              </a:rPr>
              <a:t>with the </a:t>
            </a:r>
            <a:r>
              <a:rPr lang="en-GB" sz="2000" b="1" dirty="0">
                <a:latin typeface="Century Gothic" panose="020B0502020202020204" pitchFamily="34" charset="0"/>
              </a:rPr>
              <a:t>past participle</a:t>
            </a:r>
            <a:r>
              <a:rPr lang="en-GB" sz="2000" dirty="0">
                <a:latin typeface="Century Gothic" panose="020B0502020202020204" pitchFamily="34" charset="0"/>
              </a:rPr>
              <a:t>:</a:t>
            </a:r>
            <a:endParaRPr lang="en-GB" sz="2000" b="1" dirty="0">
              <a:latin typeface="Century Gothic" panose="020B0502020202020204" pitchFamily="34" charset="0"/>
            </a:endParaRPr>
          </a:p>
          <a:p>
            <a:pPr>
              <a:defRPr/>
            </a:pPr>
            <a:endParaRPr lang="en-GB" sz="2000" b="1" dirty="0">
              <a:latin typeface="Century Gothic" panose="020B0502020202020204" pitchFamily="34" charset="0"/>
            </a:endParaRPr>
          </a:p>
        </p:txBody>
      </p:sp>
      <p:sp>
        <p:nvSpPr>
          <p:cNvPr id="32" name="Rounded Rectangular Callout 3">
            <a:extLst>
              <a:ext uri="{FF2B5EF4-FFF2-40B4-BE49-F238E27FC236}">
                <a16:creationId xmlns:a16="http://schemas.microsoft.com/office/drawing/2014/main" id="{3BCFC98A-9811-4343-B508-0D2D3B0E3861}"/>
              </a:ext>
            </a:extLst>
          </p:cNvPr>
          <p:cNvSpPr/>
          <p:nvPr/>
        </p:nvSpPr>
        <p:spPr>
          <a:xfrm>
            <a:off x="9578195" y="3044562"/>
            <a:ext cx="2451138" cy="2004380"/>
          </a:xfrm>
          <a:prstGeom prst="wedgeRoundRectCallout">
            <a:avLst>
              <a:gd name="adj1" fmla="val -264408"/>
              <a:gd name="adj2" fmla="val 60187"/>
              <a:gd name="adj3" fmla="val 16667"/>
            </a:avLst>
          </a:prstGeom>
          <a:solidFill>
            <a:schemeClr val="accent4">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Remember - The past participle </a:t>
            </a:r>
            <a:r>
              <a:rPr lang="en-GB" sz="2000" b="1" dirty="0">
                <a:solidFill>
                  <a:srgbClr val="FF6600"/>
                </a:solidFill>
                <a:latin typeface="Century Gothic" panose="020B0502020202020204" pitchFamily="34" charset="0"/>
              </a:rPr>
              <a:t>stays the same </a:t>
            </a:r>
            <a:r>
              <a:rPr lang="en-GB" sz="2000" b="1" dirty="0">
                <a:solidFill>
                  <a:schemeClr val="tx1"/>
                </a:solidFill>
                <a:latin typeface="Century Gothic" panose="020B0502020202020204" pitchFamily="34" charset="0"/>
              </a:rPr>
              <a:t>when we are talking about different people</a:t>
            </a:r>
            <a:r>
              <a:rPr lang="en-GB" b="1" dirty="0">
                <a:solidFill>
                  <a:schemeClr val="tx1"/>
                </a:solidFill>
              </a:rPr>
              <a:t>!</a:t>
            </a:r>
          </a:p>
        </p:txBody>
      </p:sp>
      <p:sp>
        <p:nvSpPr>
          <p:cNvPr id="33" name="TextBox 32">
            <a:extLst>
              <a:ext uri="{FF2B5EF4-FFF2-40B4-BE49-F238E27FC236}">
                <a16:creationId xmlns:a16="http://schemas.microsoft.com/office/drawing/2014/main" id="{6C2F863B-B950-4703-B394-1480BC87A1E2}"/>
              </a:ext>
            </a:extLst>
          </p:cNvPr>
          <p:cNvSpPr txBox="1"/>
          <p:nvPr/>
        </p:nvSpPr>
        <p:spPr>
          <a:xfrm>
            <a:off x="1006309" y="3322190"/>
            <a:ext cx="6027914" cy="400110"/>
          </a:xfrm>
          <a:prstGeom prst="rect">
            <a:avLst/>
          </a:prstGeom>
          <a:noFill/>
        </p:spPr>
        <p:txBody>
          <a:bodyPr wrap="square" rtlCol="0">
            <a:spAutoFit/>
          </a:bodyPr>
          <a:lstStyle/>
          <a:p>
            <a:pPr>
              <a:defRPr/>
            </a:pPr>
            <a:r>
              <a:rPr lang="en-GB" sz="2000" dirty="0">
                <a:latin typeface="Century Gothic" panose="020B0502020202020204" pitchFamily="34" charset="0"/>
              </a:rPr>
              <a:t>Sie </a:t>
            </a:r>
            <a:r>
              <a:rPr lang="en-GB" sz="2000" b="1" dirty="0">
                <a:latin typeface="Century Gothic" panose="020B0502020202020204" pitchFamily="34" charset="0"/>
              </a:rPr>
              <a:t>hat</a:t>
            </a:r>
            <a:r>
              <a:rPr lang="en-GB" sz="2000" dirty="0">
                <a:latin typeface="Century Gothic" panose="020B0502020202020204" pitchFamily="34" charset="0"/>
              </a:rPr>
              <a:t> </a:t>
            </a:r>
            <a:r>
              <a:rPr lang="en-GB" sz="2000" dirty="0" err="1">
                <a:latin typeface="Century Gothic" panose="020B0502020202020204" pitchFamily="34" charset="0"/>
              </a:rPr>
              <a:t>ein</a:t>
            </a:r>
            <a:r>
              <a:rPr lang="en-GB" sz="2000" dirty="0">
                <a:latin typeface="Century Gothic" panose="020B0502020202020204" pitchFamily="34" charset="0"/>
              </a:rPr>
              <a:t> Buch </a:t>
            </a:r>
            <a:r>
              <a:rPr lang="en-GB" sz="2000" b="1" dirty="0" err="1">
                <a:solidFill>
                  <a:srgbClr val="FF6600"/>
                </a:solidFill>
                <a:latin typeface="Century Gothic" panose="020B0502020202020204" pitchFamily="34" charset="0"/>
              </a:rPr>
              <a:t>ge</a:t>
            </a:r>
            <a:r>
              <a:rPr lang="en-GB" sz="2000" b="1" dirty="0" err="1">
                <a:latin typeface="Century Gothic" panose="020B0502020202020204" pitchFamily="34" charset="0"/>
              </a:rPr>
              <a:t>les</a:t>
            </a:r>
            <a:r>
              <a:rPr lang="en-GB" sz="2000" b="1" dirty="0" err="1">
                <a:solidFill>
                  <a:srgbClr val="FF6600"/>
                </a:solidFill>
                <a:latin typeface="Century Gothic" panose="020B0502020202020204" pitchFamily="34" charset="0"/>
              </a:rPr>
              <a:t>en</a:t>
            </a:r>
            <a:r>
              <a:rPr lang="en-GB" sz="2000" dirty="0">
                <a:latin typeface="Century Gothic" panose="020B0502020202020204" pitchFamily="34" charset="0"/>
              </a:rPr>
              <a:t>.</a:t>
            </a:r>
            <a:endParaRPr lang="en-GB" sz="2100" b="1" dirty="0">
              <a:latin typeface="Century Gothic" panose="020B0502020202020204" pitchFamily="34" charset="0"/>
            </a:endParaRPr>
          </a:p>
        </p:txBody>
      </p:sp>
      <p:sp>
        <p:nvSpPr>
          <p:cNvPr id="34" name="TextBox 33">
            <a:extLst>
              <a:ext uri="{FF2B5EF4-FFF2-40B4-BE49-F238E27FC236}">
                <a16:creationId xmlns:a16="http://schemas.microsoft.com/office/drawing/2014/main" id="{9B7E2B22-F783-43F4-A14C-5FD81A6DB716}"/>
              </a:ext>
            </a:extLst>
          </p:cNvPr>
          <p:cNvSpPr txBox="1"/>
          <p:nvPr/>
        </p:nvSpPr>
        <p:spPr>
          <a:xfrm>
            <a:off x="1006309" y="2242390"/>
            <a:ext cx="6027914" cy="400110"/>
          </a:xfrm>
          <a:prstGeom prst="rect">
            <a:avLst/>
          </a:prstGeom>
          <a:noFill/>
        </p:spPr>
        <p:txBody>
          <a:bodyPr wrap="square" rtlCol="0">
            <a:spAutoFit/>
          </a:bodyPr>
          <a:lstStyle/>
          <a:p>
            <a:pPr>
              <a:defRPr/>
            </a:pPr>
            <a:r>
              <a:rPr lang="en-GB" sz="2000" dirty="0">
                <a:latin typeface="Century Gothic" panose="020B0502020202020204" pitchFamily="34" charset="0"/>
              </a:rPr>
              <a:t>Ich </a:t>
            </a:r>
            <a:r>
              <a:rPr lang="en-GB" sz="2000" b="1" dirty="0" err="1">
                <a:latin typeface="Century Gothic" panose="020B0502020202020204" pitchFamily="34" charset="0"/>
              </a:rPr>
              <a:t>habe</a:t>
            </a:r>
            <a:r>
              <a:rPr lang="en-GB" sz="2000" dirty="0">
                <a:latin typeface="Century Gothic" panose="020B0502020202020204" pitchFamily="34" charset="0"/>
              </a:rPr>
              <a:t> </a:t>
            </a:r>
            <a:r>
              <a:rPr lang="en-GB" sz="2000" dirty="0" err="1">
                <a:latin typeface="Century Gothic" panose="020B0502020202020204" pitchFamily="34" charset="0"/>
              </a:rPr>
              <a:t>ein</a:t>
            </a:r>
            <a:r>
              <a:rPr lang="en-GB" sz="2000" dirty="0">
                <a:latin typeface="Century Gothic" panose="020B0502020202020204" pitchFamily="34" charset="0"/>
              </a:rPr>
              <a:t> Buch </a:t>
            </a:r>
            <a:r>
              <a:rPr lang="en-GB" sz="2000" b="1" dirty="0" err="1">
                <a:solidFill>
                  <a:srgbClr val="FF6600"/>
                </a:solidFill>
                <a:latin typeface="Century Gothic" panose="020B0502020202020204" pitchFamily="34" charset="0"/>
              </a:rPr>
              <a:t>ge</a:t>
            </a:r>
            <a:r>
              <a:rPr lang="en-GB" sz="2000" b="1" dirty="0" err="1">
                <a:latin typeface="Century Gothic" panose="020B0502020202020204" pitchFamily="34" charset="0"/>
              </a:rPr>
              <a:t>les</a:t>
            </a:r>
            <a:r>
              <a:rPr lang="en-GB" sz="2000" b="1" dirty="0" err="1">
                <a:solidFill>
                  <a:srgbClr val="FF6600"/>
                </a:solidFill>
                <a:latin typeface="Century Gothic" panose="020B0502020202020204" pitchFamily="34" charset="0"/>
              </a:rPr>
              <a:t>en</a:t>
            </a:r>
            <a:r>
              <a:rPr lang="en-GB" sz="2000" dirty="0">
                <a:latin typeface="Century Gothic" panose="020B0502020202020204" pitchFamily="34" charset="0"/>
              </a:rPr>
              <a:t>.</a:t>
            </a:r>
            <a:endParaRPr lang="en-GB" sz="2100" b="1" dirty="0">
              <a:latin typeface="Century Gothic" panose="020B0502020202020204" pitchFamily="34" charset="0"/>
            </a:endParaRPr>
          </a:p>
        </p:txBody>
      </p:sp>
      <p:sp>
        <p:nvSpPr>
          <p:cNvPr id="35" name="TextBox 34">
            <a:extLst>
              <a:ext uri="{FF2B5EF4-FFF2-40B4-BE49-F238E27FC236}">
                <a16:creationId xmlns:a16="http://schemas.microsoft.com/office/drawing/2014/main" id="{FD80F008-698F-4AE7-8128-D36496B0BD96}"/>
              </a:ext>
            </a:extLst>
          </p:cNvPr>
          <p:cNvSpPr txBox="1"/>
          <p:nvPr/>
        </p:nvSpPr>
        <p:spPr>
          <a:xfrm>
            <a:off x="4571292" y="2246297"/>
            <a:ext cx="5651102" cy="400110"/>
          </a:xfrm>
          <a:prstGeom prst="rect">
            <a:avLst/>
          </a:prstGeom>
          <a:noFill/>
        </p:spPr>
        <p:txBody>
          <a:bodyPr wrap="square" rtlCol="0">
            <a:spAutoFit/>
          </a:bodyPr>
          <a:lstStyle/>
          <a:p>
            <a:r>
              <a:rPr lang="en-GB" sz="2000" i="1" dirty="0">
                <a:latin typeface="Century Gothic" panose="020B0502020202020204" pitchFamily="34" charset="0"/>
              </a:rPr>
              <a:t>I </a:t>
            </a:r>
            <a:r>
              <a:rPr lang="en-GB" sz="2000" i="1" u="sng" dirty="0">
                <a:latin typeface="Century Gothic" panose="020B0502020202020204" pitchFamily="34" charset="0"/>
              </a:rPr>
              <a:t>have</a:t>
            </a:r>
            <a:r>
              <a:rPr lang="en-GB" sz="2000" i="1" dirty="0">
                <a:latin typeface="Century Gothic" panose="020B0502020202020204" pitchFamily="34" charset="0"/>
              </a:rPr>
              <a:t> </a:t>
            </a:r>
            <a:r>
              <a:rPr lang="en-GB" sz="2000" i="1" u="sng" dirty="0">
                <a:latin typeface="Century Gothic" panose="020B0502020202020204" pitchFamily="34" charset="0"/>
              </a:rPr>
              <a:t>read</a:t>
            </a:r>
            <a:r>
              <a:rPr lang="en-GB" sz="2000" i="1" dirty="0">
                <a:latin typeface="Century Gothic" panose="020B0502020202020204" pitchFamily="34" charset="0"/>
              </a:rPr>
              <a:t> a book.  I </a:t>
            </a:r>
            <a:r>
              <a:rPr lang="en-GB" sz="2000" i="1" u="sng" dirty="0">
                <a:latin typeface="Century Gothic" panose="020B0502020202020204" pitchFamily="34" charset="0"/>
              </a:rPr>
              <a:t>read</a:t>
            </a:r>
            <a:r>
              <a:rPr lang="en-GB" sz="2000" i="1" dirty="0">
                <a:latin typeface="Century Gothic" panose="020B0502020202020204" pitchFamily="34" charset="0"/>
              </a:rPr>
              <a:t> a book.</a:t>
            </a:r>
          </a:p>
        </p:txBody>
      </p:sp>
      <p:sp>
        <p:nvSpPr>
          <p:cNvPr id="36" name="TextBox 35">
            <a:extLst>
              <a:ext uri="{FF2B5EF4-FFF2-40B4-BE49-F238E27FC236}">
                <a16:creationId xmlns:a16="http://schemas.microsoft.com/office/drawing/2014/main" id="{3B52C0B8-E740-4A20-9E50-0C00EED2694D}"/>
              </a:ext>
            </a:extLst>
          </p:cNvPr>
          <p:cNvSpPr txBox="1"/>
          <p:nvPr/>
        </p:nvSpPr>
        <p:spPr>
          <a:xfrm>
            <a:off x="1100652" y="5101761"/>
            <a:ext cx="5463597" cy="415498"/>
          </a:xfrm>
          <a:prstGeom prst="rect">
            <a:avLst/>
          </a:prstGeom>
          <a:noFill/>
        </p:spPr>
        <p:txBody>
          <a:bodyPr wrap="square" rtlCol="0">
            <a:spAutoFit/>
          </a:bodyPr>
          <a:lstStyle/>
          <a:p>
            <a:pPr>
              <a:defRPr/>
            </a:pPr>
            <a:r>
              <a:rPr lang="en-GB" sz="2000" dirty="0">
                <a:latin typeface="Century Gothic" panose="020B0502020202020204" pitchFamily="34" charset="0"/>
              </a:rPr>
              <a:t>Du </a:t>
            </a:r>
            <a:r>
              <a:rPr lang="en-GB" sz="2000" b="1" dirty="0">
                <a:latin typeface="Century Gothic" panose="020B0502020202020204" pitchFamily="34" charset="0"/>
              </a:rPr>
              <a:t>hast</a:t>
            </a:r>
            <a:r>
              <a:rPr lang="en-GB" sz="2000" dirty="0">
                <a:latin typeface="Century Gothic" panose="020B0502020202020204" pitchFamily="34" charset="0"/>
              </a:rPr>
              <a:t> </a:t>
            </a:r>
            <a:r>
              <a:rPr lang="en-GB" sz="2000" dirty="0" err="1">
                <a:latin typeface="Century Gothic" panose="020B0502020202020204" pitchFamily="34" charset="0"/>
              </a:rPr>
              <a:t>ein</a:t>
            </a:r>
            <a:r>
              <a:rPr lang="en-GB" sz="2000" dirty="0">
                <a:latin typeface="Century Gothic" panose="020B0502020202020204" pitchFamily="34" charset="0"/>
              </a:rPr>
              <a:t> Buch </a:t>
            </a:r>
            <a:r>
              <a:rPr lang="en-GB" sz="2000" b="1" dirty="0" err="1">
                <a:solidFill>
                  <a:srgbClr val="FF6600"/>
                </a:solidFill>
                <a:latin typeface="Century Gothic" panose="020B0502020202020204" pitchFamily="34" charset="0"/>
              </a:rPr>
              <a:t>ge</a:t>
            </a:r>
            <a:r>
              <a:rPr lang="en-GB" sz="2000" b="1" dirty="0" err="1">
                <a:latin typeface="Century Gothic" panose="020B0502020202020204" pitchFamily="34" charset="0"/>
              </a:rPr>
              <a:t>les</a:t>
            </a:r>
            <a:r>
              <a:rPr lang="en-GB" sz="2000" b="1" dirty="0" err="1">
                <a:solidFill>
                  <a:srgbClr val="FF6600"/>
                </a:solidFill>
                <a:latin typeface="Century Gothic" panose="020B0502020202020204" pitchFamily="34" charset="0"/>
              </a:rPr>
              <a:t>en</a:t>
            </a:r>
            <a:r>
              <a:rPr lang="en-GB" sz="2000" dirty="0">
                <a:latin typeface="Century Gothic" panose="020B0502020202020204" pitchFamily="34" charset="0"/>
              </a:rPr>
              <a:t>.</a:t>
            </a:r>
            <a:endParaRPr lang="en-GB" sz="2100" b="1" dirty="0">
              <a:latin typeface="Century Gothic" panose="020B0502020202020204" pitchFamily="34" charset="0"/>
            </a:endParaRPr>
          </a:p>
        </p:txBody>
      </p:sp>
      <p:sp>
        <p:nvSpPr>
          <p:cNvPr id="37" name="TextBox 36">
            <a:extLst>
              <a:ext uri="{FF2B5EF4-FFF2-40B4-BE49-F238E27FC236}">
                <a16:creationId xmlns:a16="http://schemas.microsoft.com/office/drawing/2014/main" id="{97E9CF78-3004-4DC5-A4BA-E5F1FB49D10A}"/>
              </a:ext>
            </a:extLst>
          </p:cNvPr>
          <p:cNvSpPr txBox="1"/>
          <p:nvPr/>
        </p:nvSpPr>
        <p:spPr>
          <a:xfrm>
            <a:off x="4571291" y="3370512"/>
            <a:ext cx="5651102" cy="400110"/>
          </a:xfrm>
          <a:prstGeom prst="rect">
            <a:avLst/>
          </a:prstGeom>
          <a:noFill/>
        </p:spPr>
        <p:txBody>
          <a:bodyPr wrap="square" rtlCol="0">
            <a:spAutoFit/>
          </a:bodyPr>
          <a:lstStyle/>
          <a:p>
            <a:r>
              <a:rPr lang="en-GB" sz="2000" i="1" dirty="0">
                <a:latin typeface="Century Gothic" panose="020B0502020202020204" pitchFamily="34" charset="0"/>
              </a:rPr>
              <a:t>She </a:t>
            </a:r>
            <a:r>
              <a:rPr lang="en-GB" sz="2000" i="1" u="sng" dirty="0">
                <a:latin typeface="Century Gothic" panose="020B0502020202020204" pitchFamily="34" charset="0"/>
              </a:rPr>
              <a:t>has</a:t>
            </a:r>
            <a:r>
              <a:rPr lang="en-GB" sz="2000" i="1" dirty="0">
                <a:latin typeface="Century Gothic" panose="020B0502020202020204" pitchFamily="34" charset="0"/>
              </a:rPr>
              <a:t> </a:t>
            </a:r>
            <a:r>
              <a:rPr lang="en-GB" sz="2000" i="1" u="sng" dirty="0">
                <a:latin typeface="Century Gothic" panose="020B0502020202020204" pitchFamily="34" charset="0"/>
              </a:rPr>
              <a:t>read</a:t>
            </a:r>
            <a:r>
              <a:rPr lang="en-GB" sz="2000" i="1" dirty="0">
                <a:latin typeface="Century Gothic" panose="020B0502020202020204" pitchFamily="34" charset="0"/>
              </a:rPr>
              <a:t> a book.  She </a:t>
            </a:r>
            <a:r>
              <a:rPr lang="en-GB" sz="2000" i="1" u="sng" dirty="0">
                <a:latin typeface="Century Gothic" panose="020B0502020202020204" pitchFamily="34" charset="0"/>
              </a:rPr>
              <a:t>read</a:t>
            </a:r>
            <a:r>
              <a:rPr lang="en-GB" sz="2000" i="1" dirty="0">
                <a:latin typeface="Century Gothic" panose="020B0502020202020204" pitchFamily="34" charset="0"/>
              </a:rPr>
              <a:t> a book.</a:t>
            </a:r>
          </a:p>
        </p:txBody>
      </p:sp>
      <p:sp>
        <p:nvSpPr>
          <p:cNvPr id="38" name="TextBox 37">
            <a:extLst>
              <a:ext uri="{FF2B5EF4-FFF2-40B4-BE49-F238E27FC236}">
                <a16:creationId xmlns:a16="http://schemas.microsoft.com/office/drawing/2014/main" id="{C04FD271-22B4-482E-8D02-A5A5540A3DFE}"/>
              </a:ext>
            </a:extLst>
          </p:cNvPr>
          <p:cNvSpPr txBox="1"/>
          <p:nvPr/>
        </p:nvSpPr>
        <p:spPr>
          <a:xfrm>
            <a:off x="4571292" y="5117149"/>
            <a:ext cx="5651102" cy="400110"/>
          </a:xfrm>
          <a:prstGeom prst="rect">
            <a:avLst/>
          </a:prstGeom>
          <a:noFill/>
        </p:spPr>
        <p:txBody>
          <a:bodyPr wrap="square" rtlCol="0">
            <a:spAutoFit/>
          </a:bodyPr>
          <a:lstStyle/>
          <a:p>
            <a:r>
              <a:rPr lang="en-GB" sz="2000" i="1" dirty="0">
                <a:latin typeface="Century Gothic" panose="020B0502020202020204" pitchFamily="34" charset="0"/>
              </a:rPr>
              <a:t>You </a:t>
            </a:r>
            <a:r>
              <a:rPr lang="en-GB" sz="2000" i="1" u="sng" dirty="0">
                <a:latin typeface="Century Gothic" panose="020B0502020202020204" pitchFamily="34" charset="0"/>
              </a:rPr>
              <a:t>have</a:t>
            </a:r>
            <a:r>
              <a:rPr lang="en-GB" sz="2000" i="1" dirty="0">
                <a:latin typeface="Century Gothic" panose="020B0502020202020204" pitchFamily="34" charset="0"/>
              </a:rPr>
              <a:t> </a:t>
            </a:r>
            <a:r>
              <a:rPr lang="en-GB" sz="2000" i="1" u="sng" dirty="0">
                <a:latin typeface="Century Gothic" panose="020B0502020202020204" pitchFamily="34" charset="0"/>
              </a:rPr>
              <a:t>read</a:t>
            </a:r>
            <a:r>
              <a:rPr lang="en-GB" sz="2000" i="1" dirty="0">
                <a:latin typeface="Century Gothic" panose="020B0502020202020204" pitchFamily="34" charset="0"/>
              </a:rPr>
              <a:t> a book.  You </a:t>
            </a:r>
            <a:r>
              <a:rPr lang="en-GB" sz="2000" i="1" u="sng" dirty="0">
                <a:latin typeface="Century Gothic" panose="020B0502020202020204" pitchFamily="34" charset="0"/>
              </a:rPr>
              <a:t>read</a:t>
            </a:r>
            <a:r>
              <a:rPr lang="en-GB" sz="2000" i="1" dirty="0">
                <a:latin typeface="Century Gothic" panose="020B0502020202020204" pitchFamily="34" charset="0"/>
              </a:rPr>
              <a:t> a book.</a:t>
            </a:r>
          </a:p>
        </p:txBody>
      </p:sp>
    </p:spTree>
    <p:extLst>
      <p:ext uri="{BB962C8B-B14F-4D97-AF65-F5344CB8AC3E}">
        <p14:creationId xmlns:p14="http://schemas.microsoft.com/office/powerpoint/2010/main" val="138747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animBg="1"/>
      <p:bldP spid="33" grpId="0"/>
      <p:bldP spid="34" grpId="0"/>
      <p:bldP spid="35" grpId="0"/>
      <p:bldP spid="36" grpId="0"/>
      <p:bldP spid="37" grpId="0"/>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F4A812-2AA5-4764-9F94-09F4A2FCA56A}"/>
              </a:ext>
            </a:extLst>
          </p:cNvPr>
          <p:cNvSpPr>
            <a:spLocks noGrp="1"/>
          </p:cNvSpPr>
          <p:nvPr>
            <p:ph type="title"/>
          </p:nvPr>
        </p:nvSpPr>
        <p:spPr>
          <a:xfrm>
            <a:off x="0" y="213557"/>
            <a:ext cx="6096000" cy="647577"/>
          </a:xfrm>
        </p:spPr>
        <p:txBody>
          <a:bodyPr>
            <a:normAutofit/>
          </a:bodyPr>
          <a:lstStyle/>
          <a:p>
            <a:r>
              <a:rPr lang="en-GB" sz="2600" dirty="0"/>
              <a:t>Mia hat an Wolf </a:t>
            </a:r>
            <a:r>
              <a:rPr lang="en-GB" sz="2600" dirty="0" err="1"/>
              <a:t>geschrieben</a:t>
            </a:r>
            <a:endParaRPr lang="en-GB" sz="2600" dirty="0"/>
          </a:p>
        </p:txBody>
      </p:sp>
      <p:sp>
        <p:nvSpPr>
          <p:cNvPr id="6" name="Rounded Rectangle 38">
            <a:extLst>
              <a:ext uri="{FF2B5EF4-FFF2-40B4-BE49-F238E27FC236}">
                <a16:creationId xmlns:a16="http://schemas.microsoft.com/office/drawing/2014/main" id="{8ADB521A-6E66-4FA0-9F38-C6B98FC21410}"/>
              </a:ext>
            </a:extLst>
          </p:cNvPr>
          <p:cNvSpPr/>
          <p:nvPr/>
        </p:nvSpPr>
        <p:spPr>
          <a:xfrm>
            <a:off x="10917382" y="161881"/>
            <a:ext cx="1054492"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2" name="Graphic 11" descr="Teacher with solid fill">
            <a:extLst>
              <a:ext uri="{FF2B5EF4-FFF2-40B4-BE49-F238E27FC236}">
                <a16:creationId xmlns:a16="http://schemas.microsoft.com/office/drawing/2014/main" id="{FC239531-049C-4E09-85FF-C85E7EB3EB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713274"/>
            <a:ext cx="914400" cy="914400"/>
          </a:xfrm>
          <a:prstGeom prst="rect">
            <a:avLst/>
          </a:prstGeom>
        </p:spPr>
      </p:pic>
      <p:sp>
        <p:nvSpPr>
          <p:cNvPr id="13" name="Speech Bubble: Rectangle with Corners Rounded 12">
            <a:extLst>
              <a:ext uri="{FF2B5EF4-FFF2-40B4-BE49-F238E27FC236}">
                <a16:creationId xmlns:a16="http://schemas.microsoft.com/office/drawing/2014/main" id="{3F9D2BA7-AB87-4CDE-A2E1-50A3BB50B686}"/>
              </a:ext>
            </a:extLst>
          </p:cNvPr>
          <p:cNvSpPr/>
          <p:nvPr/>
        </p:nvSpPr>
        <p:spPr>
          <a:xfrm>
            <a:off x="1088328" y="873124"/>
            <a:ext cx="8432190" cy="578726"/>
          </a:xfrm>
          <a:prstGeom prst="wedgeRoundRectCallout">
            <a:avLst>
              <a:gd name="adj1" fmla="val -57413"/>
              <a:gd name="adj2" fmla="val -806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Lies die </a:t>
            </a:r>
            <a:r>
              <a:rPr kumimoji="0" lang="en-GB" sz="24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Sätze</a:t>
            </a:r>
            <a:r>
              <a:rPr kumimoji="0" lang="en-GB" sz="24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das Mia (ich) </a:t>
            </a:r>
            <a:r>
              <a:rPr kumimoji="0" lang="en-GB" sz="24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oder</a:t>
            </a:r>
            <a:r>
              <a:rPr kumimoji="0" lang="en-GB" sz="24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Wolf (du)?</a:t>
            </a:r>
            <a:endParaRPr kumimoji="0" lang="en-GB" sz="24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graphicFrame>
        <p:nvGraphicFramePr>
          <p:cNvPr id="2" name="Table 1">
            <a:extLst>
              <a:ext uri="{FF2B5EF4-FFF2-40B4-BE49-F238E27FC236}">
                <a16:creationId xmlns:a16="http://schemas.microsoft.com/office/drawing/2014/main" id="{B8E27BCA-8D58-476D-9CD9-351A54C901F1}"/>
              </a:ext>
            </a:extLst>
          </p:cNvPr>
          <p:cNvGraphicFramePr>
            <a:graphicFrameLocks noGrp="1"/>
          </p:cNvGraphicFramePr>
          <p:nvPr>
            <p:extLst>
              <p:ext uri="{D42A27DB-BD31-4B8C-83A1-F6EECF244321}">
                <p14:modId xmlns:p14="http://schemas.microsoft.com/office/powerpoint/2010/main" val="1089927417"/>
              </p:ext>
            </p:extLst>
          </p:nvPr>
        </p:nvGraphicFramePr>
        <p:xfrm>
          <a:off x="218024" y="1951131"/>
          <a:ext cx="11753850" cy="3305483"/>
        </p:xfrm>
        <a:graphic>
          <a:graphicData uri="http://schemas.openxmlformats.org/drawingml/2006/table">
            <a:tbl>
              <a:tblPr firstRow="1" bandRow="1">
                <a:tableStyleId>{93296810-A885-4BE3-A3E7-6D5BEEA58F35}</a:tableStyleId>
              </a:tblPr>
              <a:tblGrid>
                <a:gridCol w="552450">
                  <a:extLst>
                    <a:ext uri="{9D8B030D-6E8A-4147-A177-3AD203B41FA5}">
                      <a16:colId xmlns:a16="http://schemas.microsoft.com/office/drawing/2014/main" val="1769843745"/>
                    </a:ext>
                  </a:extLst>
                </a:gridCol>
                <a:gridCol w="6188421">
                  <a:extLst>
                    <a:ext uri="{9D8B030D-6E8A-4147-A177-3AD203B41FA5}">
                      <a16:colId xmlns:a16="http://schemas.microsoft.com/office/drawing/2014/main" val="3928512620"/>
                    </a:ext>
                  </a:extLst>
                </a:gridCol>
                <a:gridCol w="2425147">
                  <a:extLst>
                    <a:ext uri="{9D8B030D-6E8A-4147-A177-3AD203B41FA5}">
                      <a16:colId xmlns:a16="http://schemas.microsoft.com/office/drawing/2014/main" val="2499798222"/>
                    </a:ext>
                  </a:extLst>
                </a:gridCol>
                <a:gridCol w="2587832">
                  <a:extLst>
                    <a:ext uri="{9D8B030D-6E8A-4147-A177-3AD203B41FA5}">
                      <a16:colId xmlns:a16="http://schemas.microsoft.com/office/drawing/2014/main" val="2065789481"/>
                    </a:ext>
                  </a:extLst>
                </a:gridCol>
              </a:tblGrid>
              <a:tr h="633283">
                <a:tc gridSpan="2">
                  <a:txBody>
                    <a:bodyPr/>
                    <a:lstStyle/>
                    <a:p>
                      <a:endParaRPr lang="en-GB" sz="2200" b="1" dirty="0">
                        <a:solidFill>
                          <a:schemeClr val="tx1"/>
                        </a:solidFill>
                        <a:latin typeface="Century Gothic" panose="020B0502020202020204" pitchFamily="34" charset="0"/>
                      </a:endParaRPr>
                    </a:p>
                  </a:txBody>
                  <a:tcPr anchor="ct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chemeClr val="tx1"/>
                          </a:solidFill>
                        </a:rPr>
                        <a:t>Mia (ich)</a:t>
                      </a:r>
                      <a:endParaRPr lang="en-GB" sz="2000" b="1" dirty="0">
                        <a:solidFill>
                          <a:schemeClr val="tx1"/>
                        </a:solidFill>
                        <a:latin typeface="Century Gothic" panose="020B0502020202020204" pitchFamily="34" charset="0"/>
                      </a:endParaRPr>
                    </a:p>
                  </a:txBody>
                  <a:tcPr anchor="ctr"/>
                </a:tc>
                <a:tc>
                  <a:txBody>
                    <a:bodyPr/>
                    <a:lstStyle/>
                    <a:p>
                      <a:pPr algn="ctr"/>
                      <a:r>
                        <a:rPr lang="en-GB" sz="2000" b="1" dirty="0">
                          <a:solidFill>
                            <a:schemeClr val="tx1"/>
                          </a:solidFill>
                        </a:rPr>
                        <a:t>Wolf (du)</a:t>
                      </a:r>
                      <a:endParaRPr lang="en-GB" sz="20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131983735"/>
                  </a:ext>
                </a:extLst>
              </a:tr>
              <a:tr h="534440">
                <a:tc>
                  <a:txBody>
                    <a:bodyPr/>
                    <a:lstStyle/>
                    <a:p>
                      <a:pPr algn="ctr"/>
                      <a:r>
                        <a:rPr lang="en-GB" sz="2400" b="1" dirty="0">
                          <a:solidFill>
                            <a:schemeClr val="tx1"/>
                          </a:solidFill>
                        </a:rPr>
                        <a:t>1</a:t>
                      </a:r>
                      <a:endParaRPr lang="en-GB" sz="2400" b="1" dirty="0">
                        <a:solidFill>
                          <a:schemeClr val="tx1"/>
                        </a:solidFill>
                        <a:latin typeface="Century Gothic" panose="020B0502020202020204" pitchFamily="34" charset="0"/>
                      </a:endParaRPr>
                    </a:p>
                  </a:txBody>
                  <a:tcPr anchor="ctr"/>
                </a:tc>
                <a:tc>
                  <a:txBody>
                    <a:bodyPr/>
                    <a:lstStyle/>
                    <a:p>
                      <a:r>
                        <a:rPr lang="en-GB" sz="2200" b="0" dirty="0">
                          <a:solidFill>
                            <a:schemeClr val="tx1"/>
                          </a:solidFill>
                          <a:latin typeface="Century Gothic" panose="020B0502020202020204" pitchFamily="34" charset="0"/>
                        </a:rPr>
                        <a:t>Ich </a:t>
                      </a:r>
                      <a:r>
                        <a:rPr lang="en-GB" sz="2200" b="0" dirty="0" err="1">
                          <a:solidFill>
                            <a:schemeClr val="tx1"/>
                          </a:solidFill>
                          <a:latin typeface="Century Gothic" panose="020B0502020202020204" pitchFamily="34" charset="0"/>
                        </a:rPr>
                        <a:t>habe</a:t>
                      </a:r>
                      <a:r>
                        <a:rPr lang="en-GB" sz="2200" b="0" dirty="0">
                          <a:solidFill>
                            <a:schemeClr val="tx1"/>
                          </a:solidFill>
                          <a:latin typeface="Century Gothic" panose="020B0502020202020204" pitchFamily="34" charset="0"/>
                        </a:rPr>
                        <a:t> </a:t>
                      </a:r>
                      <a:r>
                        <a:rPr lang="en-GB" sz="2200" b="0" dirty="0" err="1">
                          <a:solidFill>
                            <a:schemeClr val="tx1"/>
                          </a:solidFill>
                          <a:latin typeface="Century Gothic" panose="020B0502020202020204" pitchFamily="34" charset="0"/>
                        </a:rPr>
                        <a:t>einen</a:t>
                      </a:r>
                      <a:r>
                        <a:rPr lang="en-GB" sz="2200" b="0" dirty="0">
                          <a:solidFill>
                            <a:schemeClr val="tx1"/>
                          </a:solidFill>
                          <a:latin typeface="Century Gothic" panose="020B0502020202020204" pitchFamily="34" charset="0"/>
                        </a:rPr>
                        <a:t> Film </a:t>
                      </a:r>
                      <a:r>
                        <a:rPr lang="en-GB" sz="2200" b="0" dirty="0" err="1">
                          <a:solidFill>
                            <a:schemeClr val="tx1"/>
                          </a:solidFill>
                          <a:latin typeface="Century Gothic" panose="020B0502020202020204" pitchFamily="34" charset="0"/>
                        </a:rPr>
                        <a:t>im</a:t>
                      </a:r>
                      <a:r>
                        <a:rPr lang="en-GB" sz="2200" b="0" dirty="0">
                          <a:solidFill>
                            <a:schemeClr val="tx1"/>
                          </a:solidFill>
                          <a:latin typeface="Century Gothic" panose="020B0502020202020204" pitchFamily="34" charset="0"/>
                        </a:rPr>
                        <a:t> Kino </a:t>
                      </a:r>
                      <a:r>
                        <a:rPr lang="en-GB" sz="2200" b="0" dirty="0" err="1">
                          <a:solidFill>
                            <a:schemeClr val="tx1"/>
                          </a:solidFill>
                          <a:latin typeface="Century Gothic" panose="020B0502020202020204" pitchFamily="34" charset="0"/>
                        </a:rPr>
                        <a:t>gesehen</a:t>
                      </a:r>
                      <a:r>
                        <a:rPr lang="en-GB" sz="2200" b="0" dirty="0">
                          <a:solidFill>
                            <a:schemeClr val="tx1"/>
                          </a:solidFill>
                          <a:latin typeface="Century Gothic" panose="020B0502020202020204" pitchFamily="34" charset="0"/>
                        </a:rPr>
                        <a:t>.</a:t>
                      </a:r>
                    </a:p>
                  </a:txBody>
                  <a:tcPr anchor="ctr"/>
                </a:tc>
                <a:tc>
                  <a:txBody>
                    <a:bodyPr/>
                    <a:lstStyle/>
                    <a:p>
                      <a:endParaRPr lang="en-GB" sz="2400" b="0" dirty="0">
                        <a:solidFill>
                          <a:schemeClr val="tx1"/>
                        </a:solidFill>
                        <a:latin typeface="Century Gothic" panose="020B0502020202020204" pitchFamily="34" charset="0"/>
                      </a:endParaRPr>
                    </a:p>
                  </a:txBody>
                  <a:tcPr anchor="ctr"/>
                </a:tc>
                <a:tc>
                  <a:txBody>
                    <a:bodyPr/>
                    <a:lstStyle/>
                    <a:p>
                      <a:endParaRPr lang="en-GB" sz="2400" b="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833143223"/>
                  </a:ext>
                </a:extLst>
              </a:tr>
              <a:tr h="534440">
                <a:tc>
                  <a:txBody>
                    <a:bodyPr/>
                    <a:lstStyle/>
                    <a:p>
                      <a:pPr algn="ctr"/>
                      <a:r>
                        <a:rPr lang="en-GB" sz="2400" b="1" dirty="0">
                          <a:solidFill>
                            <a:schemeClr val="tx1"/>
                          </a:solidFill>
                        </a:rPr>
                        <a:t>2</a:t>
                      </a:r>
                      <a:endParaRPr lang="en-GB" sz="2400" b="1" dirty="0">
                        <a:solidFill>
                          <a:schemeClr val="tx1"/>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tx1"/>
                          </a:solidFill>
                          <a:latin typeface="Century Gothic" panose="020B0502020202020204" pitchFamily="34" charset="0"/>
                        </a:rPr>
                        <a:t>Du hast</a:t>
                      </a:r>
                      <a:r>
                        <a:rPr lang="en-GB" sz="2200" b="0" baseline="0" dirty="0">
                          <a:solidFill>
                            <a:schemeClr val="tx1"/>
                          </a:solidFill>
                          <a:latin typeface="Century Gothic" panose="020B0502020202020204" pitchFamily="34" charset="0"/>
                        </a:rPr>
                        <a:t> </a:t>
                      </a:r>
                      <a:r>
                        <a:rPr lang="en-GB" sz="2200" b="0" baseline="0" dirty="0" err="1">
                          <a:solidFill>
                            <a:schemeClr val="tx1"/>
                          </a:solidFill>
                          <a:latin typeface="Century Gothic" panose="020B0502020202020204" pitchFamily="34" charset="0"/>
                        </a:rPr>
                        <a:t>Fußball</a:t>
                      </a:r>
                      <a:r>
                        <a:rPr lang="en-GB" sz="2200" b="0" baseline="0" dirty="0">
                          <a:solidFill>
                            <a:schemeClr val="tx1"/>
                          </a:solidFill>
                          <a:latin typeface="Century Gothic" panose="020B0502020202020204" pitchFamily="34" charset="0"/>
                        </a:rPr>
                        <a:t> </a:t>
                      </a:r>
                      <a:r>
                        <a:rPr lang="en-GB" sz="2200" b="0" baseline="0" dirty="0" err="1">
                          <a:solidFill>
                            <a:schemeClr val="tx1"/>
                          </a:solidFill>
                          <a:latin typeface="Century Gothic" panose="020B0502020202020204" pitchFamily="34" charset="0"/>
                        </a:rPr>
                        <a:t>mit</a:t>
                      </a:r>
                      <a:r>
                        <a:rPr lang="en-GB" sz="2200" b="0" baseline="0" dirty="0">
                          <a:solidFill>
                            <a:schemeClr val="tx1"/>
                          </a:solidFill>
                          <a:latin typeface="Century Gothic" panose="020B0502020202020204" pitchFamily="34" charset="0"/>
                        </a:rPr>
                        <a:t> </a:t>
                      </a:r>
                      <a:r>
                        <a:rPr lang="en-GB" sz="2200" b="0" baseline="0" dirty="0" err="1">
                          <a:solidFill>
                            <a:schemeClr val="tx1"/>
                          </a:solidFill>
                          <a:latin typeface="Century Gothic" panose="020B0502020202020204" pitchFamily="34" charset="0"/>
                        </a:rPr>
                        <a:t>Freunden</a:t>
                      </a:r>
                      <a:r>
                        <a:rPr lang="en-GB" sz="2200" b="0" baseline="0" dirty="0">
                          <a:solidFill>
                            <a:schemeClr val="tx1"/>
                          </a:solidFill>
                          <a:latin typeface="Century Gothic" panose="020B0502020202020204" pitchFamily="34" charset="0"/>
                        </a:rPr>
                        <a:t> </a:t>
                      </a:r>
                      <a:r>
                        <a:rPr lang="en-GB" sz="2200" b="0" baseline="0" dirty="0" err="1">
                          <a:solidFill>
                            <a:schemeClr val="tx1"/>
                          </a:solidFill>
                          <a:latin typeface="Century Gothic" panose="020B0502020202020204" pitchFamily="34" charset="0"/>
                        </a:rPr>
                        <a:t>gespielt</a:t>
                      </a:r>
                      <a:r>
                        <a:rPr lang="en-GB" sz="2200" b="0" baseline="0" dirty="0">
                          <a:solidFill>
                            <a:schemeClr val="tx1"/>
                          </a:solidFill>
                          <a:latin typeface="Century Gothic" panose="020B0502020202020204" pitchFamily="34" charset="0"/>
                        </a:rPr>
                        <a:t>.</a:t>
                      </a:r>
                      <a:endParaRPr lang="en-GB" sz="2200" b="0" dirty="0">
                        <a:solidFill>
                          <a:schemeClr val="tx1"/>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888621540"/>
                  </a:ext>
                </a:extLst>
              </a:tr>
              <a:tr h="534440">
                <a:tc>
                  <a:txBody>
                    <a:bodyPr/>
                    <a:lstStyle/>
                    <a:p>
                      <a:pPr algn="ctr"/>
                      <a:r>
                        <a:rPr lang="en-GB" sz="2400" b="1" dirty="0">
                          <a:solidFill>
                            <a:schemeClr val="tx1"/>
                          </a:solidFill>
                        </a:rPr>
                        <a:t>3</a:t>
                      </a:r>
                      <a:endParaRPr lang="en-GB" sz="2400" b="1" dirty="0">
                        <a:solidFill>
                          <a:schemeClr val="tx1"/>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tx1"/>
                          </a:solidFill>
                          <a:latin typeface="Century Gothic" panose="020B0502020202020204" pitchFamily="34" charset="0"/>
                        </a:rPr>
                        <a:t>Du hast den </a:t>
                      </a:r>
                      <a:r>
                        <a:rPr lang="en-GB" sz="2200" b="0" dirty="0" err="1">
                          <a:solidFill>
                            <a:schemeClr val="tx1"/>
                          </a:solidFill>
                          <a:latin typeface="Century Gothic" panose="020B0502020202020204" pitchFamily="34" charset="0"/>
                        </a:rPr>
                        <a:t>Freizeitpark</a:t>
                      </a:r>
                      <a:r>
                        <a:rPr lang="en-GB" sz="2200" b="0" dirty="0">
                          <a:solidFill>
                            <a:schemeClr val="tx1"/>
                          </a:solidFill>
                          <a:latin typeface="Century Gothic" panose="020B0502020202020204" pitchFamily="34" charset="0"/>
                        </a:rPr>
                        <a:t> </a:t>
                      </a:r>
                      <a:r>
                        <a:rPr lang="en-GB" sz="2200" b="0" dirty="0" err="1">
                          <a:solidFill>
                            <a:schemeClr val="tx1"/>
                          </a:solidFill>
                          <a:latin typeface="Century Gothic" panose="020B0502020202020204" pitchFamily="34" charset="0"/>
                        </a:rPr>
                        <a:t>besucht</a:t>
                      </a:r>
                      <a:r>
                        <a:rPr lang="en-GB" sz="2200" b="0" dirty="0">
                          <a:solidFill>
                            <a:schemeClr val="tx1"/>
                          </a:solidFill>
                          <a:latin typeface="Century Gothic" panose="020B0502020202020204" pitchFamily="34" charset="0"/>
                        </a:rPr>
                        <a:t>.</a:t>
                      </a:r>
                    </a:p>
                  </a:txBody>
                  <a:tcPr anchor="ctr"/>
                </a:tc>
                <a:tc>
                  <a:txBody>
                    <a:bodyPr/>
                    <a:lstStyle/>
                    <a:p>
                      <a:endParaRPr lang="en-GB" sz="2400" dirty="0">
                        <a:solidFill>
                          <a:schemeClr val="tx1"/>
                        </a:solidFill>
                        <a:latin typeface="Century Gothic" panose="020B0502020202020204" pitchFamily="34" charset="0"/>
                      </a:endParaRPr>
                    </a:p>
                  </a:txBody>
                  <a:tcPr anchor="ctr"/>
                </a:tc>
                <a:tc>
                  <a:txBody>
                    <a:bodyPr/>
                    <a:lstStyle/>
                    <a:p>
                      <a:endParaRPr lang="en-GB" sz="24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503070636"/>
                  </a:ext>
                </a:extLst>
              </a:tr>
              <a:tr h="534440">
                <a:tc>
                  <a:txBody>
                    <a:bodyPr/>
                    <a:lstStyle/>
                    <a:p>
                      <a:pPr algn="ctr"/>
                      <a:r>
                        <a:rPr lang="en-GB" sz="2400" b="1" dirty="0">
                          <a:solidFill>
                            <a:schemeClr val="tx1"/>
                          </a:solidFill>
                        </a:rPr>
                        <a:t>4</a:t>
                      </a:r>
                      <a:endParaRPr lang="en-GB" sz="2400" b="1" dirty="0">
                        <a:solidFill>
                          <a:schemeClr val="tx1"/>
                        </a:solidFill>
                        <a:latin typeface="Century Gothic" panose="020B0502020202020204" pitchFamily="34" charset="0"/>
                      </a:endParaRPr>
                    </a:p>
                  </a:txBody>
                  <a:tcPr anchor="ctr"/>
                </a:tc>
                <a:tc>
                  <a:txBody>
                    <a:bodyPr/>
                    <a:lstStyle/>
                    <a:p>
                      <a:r>
                        <a:rPr lang="en-GB" sz="2200" b="0" dirty="0">
                          <a:solidFill>
                            <a:schemeClr val="tx1"/>
                          </a:solidFill>
                          <a:latin typeface="Century Gothic" panose="020B0502020202020204" pitchFamily="34" charset="0"/>
                        </a:rPr>
                        <a:t>Du hast Freunde </a:t>
                      </a:r>
                      <a:r>
                        <a:rPr lang="en-GB" sz="2200" b="0" dirty="0" err="1">
                          <a:solidFill>
                            <a:schemeClr val="tx1"/>
                          </a:solidFill>
                          <a:latin typeface="Century Gothic" panose="020B0502020202020204" pitchFamily="34" charset="0"/>
                        </a:rPr>
                        <a:t>getroffen</a:t>
                      </a:r>
                      <a:r>
                        <a:rPr lang="en-GB" sz="2200" b="0" dirty="0">
                          <a:solidFill>
                            <a:schemeClr val="tx1"/>
                          </a:solidFill>
                          <a:latin typeface="Century Gothic" panose="020B0502020202020204" pitchFamily="34" charset="0"/>
                        </a:rPr>
                        <a:t>.</a:t>
                      </a:r>
                    </a:p>
                  </a:txBody>
                  <a:tcPr anchor="ctr"/>
                </a:tc>
                <a:tc>
                  <a:txBody>
                    <a:bodyPr/>
                    <a:lstStyle/>
                    <a:p>
                      <a:endParaRPr lang="en-GB" sz="2400" dirty="0">
                        <a:solidFill>
                          <a:schemeClr val="tx1"/>
                        </a:solidFill>
                        <a:latin typeface="Century Gothic" panose="020B0502020202020204" pitchFamily="34" charset="0"/>
                      </a:endParaRPr>
                    </a:p>
                  </a:txBody>
                  <a:tcPr anchor="ctr"/>
                </a:tc>
                <a:tc>
                  <a:txBody>
                    <a:bodyPr/>
                    <a:lstStyle/>
                    <a:p>
                      <a:endParaRPr lang="en-GB" sz="24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023052006"/>
                  </a:ext>
                </a:extLst>
              </a:tr>
              <a:tr h="534440">
                <a:tc>
                  <a:txBody>
                    <a:bodyPr/>
                    <a:lstStyle/>
                    <a:p>
                      <a:pPr algn="ctr"/>
                      <a:r>
                        <a:rPr lang="en-GB" sz="2400" b="1" dirty="0">
                          <a:solidFill>
                            <a:schemeClr val="tx1"/>
                          </a:solidFill>
                        </a:rPr>
                        <a:t>5</a:t>
                      </a:r>
                      <a:endParaRPr lang="en-GB" sz="2400" b="1" dirty="0">
                        <a:solidFill>
                          <a:schemeClr val="tx1"/>
                        </a:solidFill>
                        <a:latin typeface="Century Gothic" panose="020B0502020202020204" pitchFamily="34" charset="0"/>
                      </a:endParaRPr>
                    </a:p>
                  </a:txBody>
                  <a:tcPr anchor="ctr"/>
                </a:tc>
                <a:tc>
                  <a:txBody>
                    <a:bodyPr/>
                    <a:lstStyle/>
                    <a:p>
                      <a:r>
                        <a:rPr lang="en-GB" sz="2200" b="0" dirty="0">
                          <a:solidFill>
                            <a:schemeClr val="tx1"/>
                          </a:solidFill>
                          <a:latin typeface="Century Gothic" panose="020B0502020202020204" pitchFamily="34" charset="0"/>
                        </a:rPr>
                        <a:t>Du </a:t>
                      </a:r>
                      <a:r>
                        <a:rPr lang="en-GB" sz="2200" b="0" dirty="0" err="1">
                          <a:solidFill>
                            <a:schemeClr val="tx1"/>
                          </a:solidFill>
                          <a:latin typeface="Century Gothic" panose="020B0502020202020204" pitchFamily="34" charset="0"/>
                        </a:rPr>
                        <a:t>habe</a:t>
                      </a:r>
                      <a:r>
                        <a:rPr lang="en-GB" sz="2200" b="0" dirty="0">
                          <a:solidFill>
                            <a:schemeClr val="tx1"/>
                          </a:solidFill>
                          <a:latin typeface="Century Gothic" panose="020B0502020202020204" pitchFamily="34" charset="0"/>
                        </a:rPr>
                        <a:t> </a:t>
                      </a:r>
                      <a:r>
                        <a:rPr lang="en-GB" sz="2200" b="0" dirty="0" err="1">
                          <a:solidFill>
                            <a:schemeClr val="tx1"/>
                          </a:solidFill>
                          <a:latin typeface="Century Gothic" panose="020B0502020202020204" pitchFamily="34" charset="0"/>
                        </a:rPr>
                        <a:t>etwas</a:t>
                      </a:r>
                      <a:r>
                        <a:rPr lang="en-GB" sz="2200" b="0" dirty="0">
                          <a:solidFill>
                            <a:schemeClr val="tx1"/>
                          </a:solidFill>
                          <a:latin typeface="Century Gothic" panose="020B0502020202020204" pitchFamily="34" charset="0"/>
                        </a:rPr>
                        <a:t> </a:t>
                      </a:r>
                      <a:r>
                        <a:rPr lang="en-GB" sz="2200" b="0" dirty="0" err="1">
                          <a:solidFill>
                            <a:schemeClr val="tx1"/>
                          </a:solidFill>
                          <a:latin typeface="Century Gothic" panose="020B0502020202020204" pitchFamily="34" charset="0"/>
                        </a:rPr>
                        <a:t>im</a:t>
                      </a:r>
                      <a:r>
                        <a:rPr lang="en-GB" sz="2200" b="0" dirty="0">
                          <a:solidFill>
                            <a:schemeClr val="tx1"/>
                          </a:solidFill>
                          <a:latin typeface="Century Gothic" panose="020B0502020202020204" pitchFamily="34" charset="0"/>
                        </a:rPr>
                        <a:t> </a:t>
                      </a:r>
                      <a:r>
                        <a:rPr lang="en-GB" sz="2200" b="0" dirty="0" err="1">
                          <a:solidFill>
                            <a:schemeClr val="tx1"/>
                          </a:solidFill>
                          <a:latin typeface="Century Gothic" panose="020B0502020202020204" pitchFamily="34" charset="0"/>
                        </a:rPr>
                        <a:t>Geschäft</a:t>
                      </a:r>
                      <a:r>
                        <a:rPr lang="en-GB" sz="2200" b="0" dirty="0">
                          <a:solidFill>
                            <a:schemeClr val="tx1"/>
                          </a:solidFill>
                          <a:latin typeface="Century Gothic" panose="020B0502020202020204" pitchFamily="34" charset="0"/>
                        </a:rPr>
                        <a:t> </a:t>
                      </a:r>
                      <a:r>
                        <a:rPr lang="en-GB" sz="2200" b="0" dirty="0" err="1">
                          <a:solidFill>
                            <a:schemeClr val="tx1"/>
                          </a:solidFill>
                          <a:latin typeface="Century Gothic" panose="020B0502020202020204" pitchFamily="34" charset="0"/>
                        </a:rPr>
                        <a:t>gekauft</a:t>
                      </a:r>
                      <a:r>
                        <a:rPr lang="en-GB" sz="2200" b="0" dirty="0">
                          <a:solidFill>
                            <a:schemeClr val="tx1"/>
                          </a:solidFill>
                          <a:latin typeface="Century Gothic" panose="020B0502020202020204" pitchFamily="34" charset="0"/>
                        </a:rPr>
                        <a:t>.</a:t>
                      </a:r>
                    </a:p>
                  </a:txBody>
                  <a:tcPr anchor="ctr"/>
                </a:tc>
                <a:tc>
                  <a:txBody>
                    <a:bodyPr/>
                    <a:lstStyle/>
                    <a:p>
                      <a:endParaRPr lang="en-GB" sz="2400" dirty="0">
                        <a:solidFill>
                          <a:schemeClr val="tx1"/>
                        </a:solidFill>
                        <a:latin typeface="Century Gothic" panose="020B0502020202020204" pitchFamily="34" charset="0"/>
                      </a:endParaRPr>
                    </a:p>
                  </a:txBody>
                  <a:tcPr anchor="ctr"/>
                </a:tc>
                <a:tc>
                  <a:txBody>
                    <a:bodyPr/>
                    <a:lstStyle/>
                    <a:p>
                      <a:endParaRPr lang="en-GB" sz="24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3074208675"/>
                  </a:ext>
                </a:extLst>
              </a:tr>
            </a:tbl>
          </a:graphicData>
        </a:graphic>
      </p:graphicFrame>
      <p:pic>
        <p:nvPicPr>
          <p:cNvPr id="5" name="Picture 4" descr="A black and white image of a scribble&#10;&#10;Description automatically generated">
            <a:extLst>
              <a:ext uri="{FF2B5EF4-FFF2-40B4-BE49-F238E27FC236}">
                <a16:creationId xmlns:a16="http://schemas.microsoft.com/office/drawing/2014/main" id="{E2AC5702-351C-4B0E-9996-91A171B166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32" y="2588540"/>
            <a:ext cx="560650" cy="449752"/>
          </a:xfrm>
          <a:prstGeom prst="rect">
            <a:avLst/>
          </a:prstGeom>
        </p:spPr>
      </p:pic>
      <p:pic>
        <p:nvPicPr>
          <p:cNvPr id="14" name="Picture 13" descr="A black and white image of a scribble&#10;&#10;Description automatically generated">
            <a:extLst>
              <a:ext uri="{FF2B5EF4-FFF2-40B4-BE49-F238E27FC236}">
                <a16:creationId xmlns:a16="http://schemas.microsoft.com/office/drawing/2014/main" id="{E95C00B8-0FAD-4007-AD8D-1970EB8F1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32" y="3136873"/>
            <a:ext cx="560650" cy="449752"/>
          </a:xfrm>
          <a:prstGeom prst="rect">
            <a:avLst/>
          </a:prstGeom>
        </p:spPr>
      </p:pic>
      <p:pic>
        <p:nvPicPr>
          <p:cNvPr id="15" name="Picture 14" descr="A black and white image of a scribble&#10;&#10;Description automatically generated">
            <a:extLst>
              <a:ext uri="{FF2B5EF4-FFF2-40B4-BE49-F238E27FC236}">
                <a16:creationId xmlns:a16="http://schemas.microsoft.com/office/drawing/2014/main" id="{CFA31F8E-0AC0-4DC6-818B-BA42822089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32" y="3707812"/>
            <a:ext cx="560650" cy="449752"/>
          </a:xfrm>
          <a:prstGeom prst="rect">
            <a:avLst/>
          </a:prstGeom>
        </p:spPr>
      </p:pic>
      <p:pic>
        <p:nvPicPr>
          <p:cNvPr id="16" name="Picture 15" descr="A black and white image of a scribble&#10;&#10;Description automatically generated">
            <a:extLst>
              <a:ext uri="{FF2B5EF4-FFF2-40B4-BE49-F238E27FC236}">
                <a16:creationId xmlns:a16="http://schemas.microsoft.com/office/drawing/2014/main" id="{88C4F678-AC47-4438-9FFD-B9789312A7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194" y="4235923"/>
            <a:ext cx="560650" cy="449752"/>
          </a:xfrm>
          <a:prstGeom prst="rect">
            <a:avLst/>
          </a:prstGeom>
        </p:spPr>
      </p:pic>
      <p:pic>
        <p:nvPicPr>
          <p:cNvPr id="18" name="Picture 17" descr="A green check mark on a black background&#10;&#10;Description automatically generated">
            <a:extLst>
              <a:ext uri="{FF2B5EF4-FFF2-40B4-BE49-F238E27FC236}">
                <a16:creationId xmlns:a16="http://schemas.microsoft.com/office/drawing/2014/main" id="{03074051-A835-4B83-AD2E-1B6BA228CD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4278" y="2622132"/>
            <a:ext cx="552527" cy="514422"/>
          </a:xfrm>
          <a:prstGeom prst="rect">
            <a:avLst/>
          </a:prstGeom>
        </p:spPr>
      </p:pic>
      <p:pic>
        <p:nvPicPr>
          <p:cNvPr id="19" name="Picture 18" descr="A green check mark on a black background&#10;&#10;Description automatically generated">
            <a:extLst>
              <a:ext uri="{FF2B5EF4-FFF2-40B4-BE49-F238E27FC236}">
                <a16:creationId xmlns:a16="http://schemas.microsoft.com/office/drawing/2014/main" id="{065C7A4A-08B0-44B4-84AA-4FBB4A3E9C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1835" y="3057023"/>
            <a:ext cx="552527" cy="514422"/>
          </a:xfrm>
          <a:prstGeom prst="rect">
            <a:avLst/>
          </a:prstGeom>
        </p:spPr>
      </p:pic>
      <p:pic>
        <p:nvPicPr>
          <p:cNvPr id="20" name="Picture 19" descr="A green check mark on a black background&#10;&#10;Description automatically generated">
            <a:extLst>
              <a:ext uri="{FF2B5EF4-FFF2-40B4-BE49-F238E27FC236}">
                <a16:creationId xmlns:a16="http://schemas.microsoft.com/office/drawing/2014/main" id="{312117E5-CAB8-4B86-BF75-200A143DF0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1836" y="3543766"/>
            <a:ext cx="552527" cy="514422"/>
          </a:xfrm>
          <a:prstGeom prst="rect">
            <a:avLst/>
          </a:prstGeom>
        </p:spPr>
      </p:pic>
      <p:pic>
        <p:nvPicPr>
          <p:cNvPr id="21" name="Picture 20" descr="A green check mark on a black background&#10;&#10;Description automatically generated">
            <a:extLst>
              <a:ext uri="{FF2B5EF4-FFF2-40B4-BE49-F238E27FC236}">
                <a16:creationId xmlns:a16="http://schemas.microsoft.com/office/drawing/2014/main" id="{01E2AA53-D755-4ABD-AE3A-03A2185905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1836" y="4070006"/>
            <a:ext cx="552527" cy="514422"/>
          </a:xfrm>
          <a:prstGeom prst="rect">
            <a:avLst/>
          </a:prstGeom>
        </p:spPr>
      </p:pic>
      <p:pic>
        <p:nvPicPr>
          <p:cNvPr id="22" name="Picture 21" descr="A green check mark on a black background&#10;&#10;Description automatically generated">
            <a:extLst>
              <a:ext uri="{FF2B5EF4-FFF2-40B4-BE49-F238E27FC236}">
                <a16:creationId xmlns:a16="http://schemas.microsoft.com/office/drawing/2014/main" id="{0A185912-2F73-4FE2-831A-D3A1DB1404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5557" y="4685675"/>
            <a:ext cx="552527" cy="514422"/>
          </a:xfrm>
          <a:prstGeom prst="rect">
            <a:avLst/>
          </a:prstGeom>
        </p:spPr>
      </p:pic>
      <p:pic>
        <p:nvPicPr>
          <p:cNvPr id="23" name="Picture 22" descr="A black and white image of a scribble&#10;&#10;Description automatically generated">
            <a:extLst>
              <a:ext uri="{FF2B5EF4-FFF2-40B4-BE49-F238E27FC236}">
                <a16:creationId xmlns:a16="http://schemas.microsoft.com/office/drawing/2014/main" id="{4215A8D9-89D2-4E01-8CCC-BA62EC442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32" y="4727559"/>
            <a:ext cx="560650" cy="449752"/>
          </a:xfrm>
          <a:prstGeom prst="rect">
            <a:avLst/>
          </a:prstGeom>
        </p:spPr>
      </p:pic>
      <p:pic>
        <p:nvPicPr>
          <p:cNvPr id="24" name="Picture 23">
            <a:extLst>
              <a:ext uri="{FF2B5EF4-FFF2-40B4-BE49-F238E27FC236}">
                <a16:creationId xmlns:a16="http://schemas.microsoft.com/office/drawing/2014/main" id="{D5DF19CC-59D7-4795-B4E7-BD15D378C5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4574" y="118224"/>
            <a:ext cx="939677" cy="593171"/>
          </a:xfrm>
          <a:prstGeom prst="rect">
            <a:avLst/>
          </a:prstGeom>
        </p:spPr>
      </p:pic>
      <p:pic>
        <p:nvPicPr>
          <p:cNvPr id="28" name="Picture 27">
            <a:extLst>
              <a:ext uri="{FF2B5EF4-FFF2-40B4-BE49-F238E27FC236}">
                <a16:creationId xmlns:a16="http://schemas.microsoft.com/office/drawing/2014/main" id="{87E67958-680D-4375-A2EC-0DFB36E269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0951" y="1810481"/>
            <a:ext cx="811356" cy="780739"/>
          </a:xfrm>
          <a:prstGeom prst="rect">
            <a:avLst/>
          </a:prstGeom>
        </p:spPr>
      </p:pic>
      <p:pic>
        <p:nvPicPr>
          <p:cNvPr id="29" name="Picture 28">
            <a:extLst>
              <a:ext uri="{FF2B5EF4-FFF2-40B4-BE49-F238E27FC236}">
                <a16:creationId xmlns:a16="http://schemas.microsoft.com/office/drawing/2014/main" id="{E1FAE6D2-4D1C-4C0C-B8F1-C376F9EB86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44806" y="1810481"/>
            <a:ext cx="716579" cy="731366"/>
          </a:xfrm>
          <a:prstGeom prst="rect">
            <a:avLst/>
          </a:prstGeom>
        </p:spPr>
      </p:pic>
    </p:spTree>
    <p:extLst>
      <p:ext uri="{BB962C8B-B14F-4D97-AF65-F5344CB8AC3E}">
        <p14:creationId xmlns:p14="http://schemas.microsoft.com/office/powerpoint/2010/main" val="424576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B9BA21D-D352-47FD-A7F3-4B63D9417064}"/>
              </a:ext>
            </a:extLst>
          </p:cNvPr>
          <p:cNvCxnSpPr>
            <a:cxnSpLocks/>
          </p:cNvCxnSpPr>
          <p:nvPr/>
        </p:nvCxnSpPr>
        <p:spPr>
          <a:xfrm flipH="1">
            <a:off x="3963852" y="1908735"/>
            <a:ext cx="2687370" cy="26685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E2EAD16-287D-4C04-B98A-A65E5F0D43B1}"/>
              </a:ext>
            </a:extLst>
          </p:cNvPr>
          <p:cNvSpPr/>
          <p:nvPr/>
        </p:nvSpPr>
        <p:spPr>
          <a:xfrm>
            <a:off x="3963852" y="1893047"/>
            <a:ext cx="2712925" cy="26842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4A86FD73-90B6-34DD-03FE-016FACEA2FCB}"/>
              </a:ext>
            </a:extLst>
          </p:cNvPr>
          <p:cNvSpPr/>
          <p:nvPr/>
        </p:nvSpPr>
        <p:spPr>
          <a:xfrm>
            <a:off x="1838713" y="905635"/>
            <a:ext cx="2405503" cy="950685"/>
          </a:xfrm>
          <a:prstGeom prst="wedgeRoundRectCallout">
            <a:avLst>
              <a:gd name="adj1" fmla="val 47434"/>
              <a:gd name="adj2" fmla="val 84944"/>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Arial"/>
              <a:ea typeface="+mn-ea"/>
              <a:cs typeface="+mn-cs"/>
            </a:endParaRPr>
          </a:p>
        </p:txBody>
      </p:sp>
      <p:sp>
        <p:nvSpPr>
          <p:cNvPr id="9" name="TextBox 8">
            <a:extLst>
              <a:ext uri="{FF2B5EF4-FFF2-40B4-BE49-F238E27FC236}">
                <a16:creationId xmlns:a16="http://schemas.microsoft.com/office/drawing/2014/main" id="{63CAE3DA-8928-17E0-9B63-8B16C7B894AC}"/>
              </a:ext>
            </a:extLst>
          </p:cNvPr>
          <p:cNvSpPr txBox="1"/>
          <p:nvPr/>
        </p:nvSpPr>
        <p:spPr>
          <a:xfrm>
            <a:off x="1714400" y="1004936"/>
            <a:ext cx="261462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25050"/>
                </a:solidFill>
                <a:effectLst/>
                <a:uLnTx/>
                <a:uFillTx/>
                <a:latin typeface="Century Gothic"/>
                <a:ea typeface="+mn-ea"/>
                <a:cs typeface="+mn-cs"/>
              </a:rPr>
              <a:t>Hallo, Mehmet! </a:t>
            </a:r>
            <a:br>
              <a:rPr kumimoji="0" lang="en-US" sz="2200" b="1" i="0" u="none" strike="noStrike" kern="1200" cap="none" spc="0" normalizeH="0" baseline="0" noProof="0" dirty="0">
                <a:ln>
                  <a:noFill/>
                </a:ln>
                <a:solidFill>
                  <a:srgbClr val="525050"/>
                </a:solidFill>
                <a:effectLst/>
                <a:uLnTx/>
                <a:uFillTx/>
                <a:latin typeface="Century Gothic"/>
                <a:ea typeface="+mn-ea"/>
                <a:cs typeface="+mn-cs"/>
              </a:rPr>
            </a:b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W</a:t>
            </a:r>
            <a:r>
              <a:rPr kumimoji="0" lang="en-US" sz="2200" b="1" i="0" u="none" strike="noStrike" kern="1200" cap="none" spc="0" normalizeH="0" baseline="0" noProof="0" dirty="0">
                <a:ln>
                  <a:noFill/>
                </a:ln>
                <a:solidFill>
                  <a:srgbClr val="525050"/>
                </a:solidFill>
                <a:effectLst/>
                <a:uLnTx/>
                <a:uFillTx/>
                <a:latin typeface="Century Gothic"/>
                <a:ea typeface="+mn-ea"/>
                <a:cs typeface="+mn-cs"/>
              </a:rPr>
              <a:t>ie </a:t>
            </a:r>
            <a:r>
              <a:rPr kumimoji="0" lang="en-US" sz="2200" b="1" i="0" u="none" strike="noStrike" kern="1200" cap="none" spc="0" normalizeH="0" baseline="0" noProof="0" dirty="0" err="1">
                <a:ln>
                  <a:noFill/>
                </a:ln>
                <a:solidFill>
                  <a:srgbClr val="525050"/>
                </a:solidFill>
                <a:effectLst/>
                <a:uLnTx/>
                <a:uFillTx/>
                <a:latin typeface="Century Gothic"/>
                <a:ea typeface="+mn-ea"/>
                <a:cs typeface="+mn-cs"/>
              </a:rPr>
              <a:t>geht’s</a:t>
            </a:r>
            <a:r>
              <a:rPr kumimoji="0" lang="en-US" sz="2200" b="1" i="0" u="none" strike="noStrike" kern="1200" cap="none" spc="0" normalizeH="0" baseline="0" noProof="0" dirty="0">
                <a:ln>
                  <a:noFill/>
                </a:ln>
                <a:solidFill>
                  <a:srgbClr val="525050"/>
                </a:solidFill>
                <a:effectLst/>
                <a:uLnTx/>
                <a:uFillTx/>
                <a:latin typeface="Century Gothic"/>
                <a:ea typeface="+mn-ea"/>
                <a:cs typeface="+mn-cs"/>
              </a:rPr>
              <a:t>? </a:t>
            </a:r>
            <a:endParaRPr kumimoji="0" lang="en-GB" sz="22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0" name="Speech Bubble: Rectangle with Corners Rounded 29">
            <a:extLst>
              <a:ext uri="{FF2B5EF4-FFF2-40B4-BE49-F238E27FC236}">
                <a16:creationId xmlns:a16="http://schemas.microsoft.com/office/drawing/2014/main" id="{517A1E7D-F0CC-B5E5-EF81-37E31C4EA6E4}"/>
              </a:ext>
            </a:extLst>
          </p:cNvPr>
          <p:cNvSpPr/>
          <p:nvPr/>
        </p:nvSpPr>
        <p:spPr>
          <a:xfrm>
            <a:off x="312021" y="2063352"/>
            <a:ext cx="3369872" cy="707886"/>
          </a:xfrm>
          <a:prstGeom prst="wedgeRoundRectCallout">
            <a:avLst>
              <a:gd name="adj1" fmla="val 62668"/>
              <a:gd name="adj2" fmla="val -16062"/>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Arial"/>
              <a:ea typeface="+mn-ea"/>
              <a:cs typeface="+mn-cs"/>
            </a:endParaRPr>
          </a:p>
        </p:txBody>
      </p:sp>
      <p:sp>
        <p:nvSpPr>
          <p:cNvPr id="34" name="TextBox 33">
            <a:extLst>
              <a:ext uri="{FF2B5EF4-FFF2-40B4-BE49-F238E27FC236}">
                <a16:creationId xmlns:a16="http://schemas.microsoft.com/office/drawing/2014/main" id="{EEE5A022-EC73-73C6-8EC5-B0BAFD7953EB}"/>
              </a:ext>
            </a:extLst>
          </p:cNvPr>
          <p:cNvSpPr txBox="1"/>
          <p:nvPr/>
        </p:nvSpPr>
        <p:spPr>
          <a:xfrm>
            <a:off x="294348" y="2049837"/>
            <a:ext cx="33698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25050"/>
                </a:solidFill>
                <a:effectLst/>
                <a:uLnTx/>
                <a:uFillTx/>
                <a:latin typeface="Century Gothic"/>
                <a:ea typeface="+mn-ea"/>
                <a:cs typeface="+mn-cs"/>
              </a:rPr>
              <a:t>Du hast am Sonntag auf dem Strand </a:t>
            </a:r>
            <a:r>
              <a:rPr kumimoji="0" lang="en-US" sz="2000" b="1" i="0" u="none" strike="noStrike" kern="1200" cap="none" spc="0" normalizeH="0" baseline="0" noProof="0" dirty="0" err="1">
                <a:ln>
                  <a:noFill/>
                </a:ln>
                <a:solidFill>
                  <a:srgbClr val="525050"/>
                </a:solidFill>
                <a:effectLst/>
                <a:uLnTx/>
                <a:uFillTx/>
                <a:latin typeface="Century Gothic"/>
                <a:ea typeface="+mn-ea"/>
                <a:cs typeface="+mn-cs"/>
              </a:rPr>
              <a:t>gelegen</a:t>
            </a:r>
            <a:r>
              <a:rPr kumimoji="0" lang="en-US" sz="2000" b="1" i="0" u="none" strike="noStrike" kern="1200" cap="none" spc="0" normalizeH="0" baseline="0" noProof="0" dirty="0">
                <a:ln>
                  <a:noFill/>
                </a:ln>
                <a:solidFill>
                  <a:srgbClr val="525050"/>
                </a:solidFill>
                <a:effectLst/>
                <a:uLnTx/>
                <a:uFillTx/>
                <a:latin typeface="Century Gothic"/>
                <a:ea typeface="+mn-ea"/>
                <a:cs typeface="+mn-cs"/>
              </a:rPr>
              <a:t>.</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4" name="Title 13">
            <a:extLst>
              <a:ext uri="{FF2B5EF4-FFF2-40B4-BE49-F238E27FC236}">
                <a16:creationId xmlns:a16="http://schemas.microsoft.com/office/drawing/2014/main" id="{61D9CA85-90AB-4A9B-BEEA-8E9E12BB9D62}"/>
              </a:ext>
            </a:extLst>
          </p:cNvPr>
          <p:cNvSpPr>
            <a:spLocks noGrp="1"/>
          </p:cNvSpPr>
          <p:nvPr>
            <p:ph type="title"/>
          </p:nvPr>
        </p:nvSpPr>
        <p:spPr>
          <a:xfrm>
            <a:off x="-1" y="213557"/>
            <a:ext cx="5750169" cy="647577"/>
          </a:xfrm>
        </p:spPr>
        <p:txBody>
          <a:bodyPr>
            <a:normAutofit/>
          </a:bodyPr>
          <a:lstStyle/>
          <a:p>
            <a:r>
              <a:rPr lang="en-GB" sz="2800" dirty="0"/>
              <a:t>Wolf </a:t>
            </a:r>
            <a:r>
              <a:rPr lang="en-GB" sz="2800" dirty="0" err="1"/>
              <a:t>telefoniert</a:t>
            </a:r>
            <a:r>
              <a:rPr lang="en-GB" sz="2800" dirty="0"/>
              <a:t> </a:t>
            </a:r>
            <a:r>
              <a:rPr lang="en-GB" sz="2800" dirty="0" err="1"/>
              <a:t>mit</a:t>
            </a:r>
            <a:r>
              <a:rPr lang="en-GB" sz="2800" dirty="0"/>
              <a:t> Mehmet</a:t>
            </a:r>
          </a:p>
        </p:txBody>
      </p:sp>
      <p:sp>
        <p:nvSpPr>
          <p:cNvPr id="41" name="Rounded Rectangle 11">
            <a:extLst>
              <a:ext uri="{FF2B5EF4-FFF2-40B4-BE49-F238E27FC236}">
                <a16:creationId xmlns:a16="http://schemas.microsoft.com/office/drawing/2014/main" id="{F24F9616-5DC6-4D7E-B69E-D06B8E25F828}"/>
              </a:ext>
            </a:extLst>
          </p:cNvPr>
          <p:cNvSpPr/>
          <p:nvPr/>
        </p:nvSpPr>
        <p:spPr>
          <a:xfrm>
            <a:off x="11005210" y="247046"/>
            <a:ext cx="952118" cy="356506"/>
          </a:xfrm>
          <a:prstGeom prst="roundRect">
            <a:avLst/>
          </a:prstGeom>
          <a:solidFill>
            <a:srgbClr val="FFCC00"/>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51" name="Graphic 50" descr="Teacher with solid fill">
            <a:extLst>
              <a:ext uri="{FF2B5EF4-FFF2-40B4-BE49-F238E27FC236}">
                <a16:creationId xmlns:a16="http://schemas.microsoft.com/office/drawing/2014/main" id="{6C4611AA-9457-4056-AA8E-B30DE1C5DA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5363" y="104534"/>
            <a:ext cx="914400" cy="914400"/>
          </a:xfrm>
          <a:prstGeom prst="rect">
            <a:avLst/>
          </a:prstGeom>
        </p:spPr>
      </p:pic>
      <p:sp>
        <p:nvSpPr>
          <p:cNvPr id="52" name="Speech Bubble: Rectangle with Corners Rounded 51">
            <a:extLst>
              <a:ext uri="{FF2B5EF4-FFF2-40B4-BE49-F238E27FC236}">
                <a16:creationId xmlns:a16="http://schemas.microsoft.com/office/drawing/2014/main" id="{BE2EF2CC-B285-45B6-9ECF-B1BA3660BD36}"/>
              </a:ext>
            </a:extLst>
          </p:cNvPr>
          <p:cNvSpPr/>
          <p:nvPr/>
        </p:nvSpPr>
        <p:spPr>
          <a:xfrm>
            <a:off x="6520193" y="104534"/>
            <a:ext cx="4351764" cy="914400"/>
          </a:xfrm>
          <a:prstGeom prst="wedgeRoundRectCallout">
            <a:avLst>
              <a:gd name="adj1" fmla="val -60830"/>
              <a:gd name="adj2" fmla="val -10462"/>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Hör</a:t>
            </a:r>
            <a:r>
              <a:rPr kumimoji="0" lang="en-GB" sz="24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zu</a:t>
            </a:r>
            <a:r>
              <a:rPr kumimoji="0" lang="en-GB" sz="24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das Mehmet (du) </a:t>
            </a:r>
            <a:r>
              <a:rPr kumimoji="0" lang="en-GB" sz="24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oder</a:t>
            </a:r>
            <a:r>
              <a:rPr kumimoji="0" lang="en-GB" sz="24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Mia (</a:t>
            </a:r>
            <a:r>
              <a:rPr kumimoji="0" lang="en-GB" sz="24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sie</a:t>
            </a:r>
            <a:r>
              <a:rPr kumimoji="0" lang="en-GB" sz="24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pic>
        <p:nvPicPr>
          <p:cNvPr id="10" name="Picture 9" descr="A cartoon of a child talking on a cell phone&#10;&#10;Description automatically generated">
            <a:extLst>
              <a:ext uri="{FF2B5EF4-FFF2-40B4-BE49-F238E27FC236}">
                <a16:creationId xmlns:a16="http://schemas.microsoft.com/office/drawing/2014/main" id="{6C9A1A88-0607-4405-9E89-AD525F9CB6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239385" y="3081641"/>
            <a:ext cx="1386513" cy="1325076"/>
          </a:xfrm>
          <a:prstGeom prst="ellipse">
            <a:avLst/>
          </a:prstGeom>
        </p:spPr>
      </p:pic>
      <p:pic>
        <p:nvPicPr>
          <p:cNvPr id="15" name="Picture 14" descr="A cartoon of a person talking on a cell phone&#10;&#10;Description automatically generated">
            <a:extLst>
              <a:ext uri="{FF2B5EF4-FFF2-40B4-BE49-F238E27FC236}">
                <a16:creationId xmlns:a16="http://schemas.microsoft.com/office/drawing/2014/main" id="{7AFFFAF5-4820-40B4-B5D2-E9CEBCFF0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3719" y="2088402"/>
            <a:ext cx="1354932" cy="1359132"/>
          </a:xfrm>
          <a:prstGeom prst="ellipse">
            <a:avLst/>
          </a:prstGeom>
        </p:spPr>
      </p:pic>
      <p:graphicFrame>
        <p:nvGraphicFramePr>
          <p:cNvPr id="17" name="Table 16">
            <a:extLst>
              <a:ext uri="{FF2B5EF4-FFF2-40B4-BE49-F238E27FC236}">
                <a16:creationId xmlns:a16="http://schemas.microsoft.com/office/drawing/2014/main" id="{EB367C6F-2A5F-44EF-A0DE-98664FB00F32}"/>
              </a:ext>
            </a:extLst>
          </p:cNvPr>
          <p:cNvGraphicFramePr>
            <a:graphicFrameLocks noGrp="1"/>
          </p:cNvGraphicFramePr>
          <p:nvPr>
            <p:extLst>
              <p:ext uri="{D42A27DB-BD31-4B8C-83A1-F6EECF244321}">
                <p14:modId xmlns:p14="http://schemas.microsoft.com/office/powerpoint/2010/main" val="1438511952"/>
              </p:ext>
            </p:extLst>
          </p:nvPr>
        </p:nvGraphicFramePr>
        <p:xfrm>
          <a:off x="7061995" y="1640248"/>
          <a:ext cx="5012979" cy="3839923"/>
        </p:xfrm>
        <a:graphic>
          <a:graphicData uri="http://schemas.openxmlformats.org/drawingml/2006/table">
            <a:tbl>
              <a:tblPr firstRow="1" bandRow="1">
                <a:tableStyleId>{93296810-A885-4BE3-A3E7-6D5BEEA58F35}</a:tableStyleId>
              </a:tblPr>
              <a:tblGrid>
                <a:gridCol w="2425147">
                  <a:extLst>
                    <a:ext uri="{9D8B030D-6E8A-4147-A177-3AD203B41FA5}">
                      <a16:colId xmlns:a16="http://schemas.microsoft.com/office/drawing/2014/main" val="1275324478"/>
                    </a:ext>
                  </a:extLst>
                </a:gridCol>
                <a:gridCol w="2587832">
                  <a:extLst>
                    <a:ext uri="{9D8B030D-6E8A-4147-A177-3AD203B41FA5}">
                      <a16:colId xmlns:a16="http://schemas.microsoft.com/office/drawing/2014/main" val="2053413995"/>
                    </a:ext>
                  </a:extLst>
                </a:gridCol>
              </a:tblGrid>
              <a:tr h="633283">
                <a:tc>
                  <a:txBody>
                    <a:bodyPr/>
                    <a:lstStyle/>
                    <a:p>
                      <a:pPr algn="ctr"/>
                      <a:r>
                        <a:rPr lang="en-GB" sz="2000" b="1" dirty="0">
                          <a:solidFill>
                            <a:schemeClr val="tx1"/>
                          </a:solidFill>
                        </a:rPr>
                        <a:t>Mehmet (du)</a:t>
                      </a:r>
                      <a:endParaRPr lang="en-GB" sz="2000" b="1" dirty="0">
                        <a:solidFill>
                          <a:schemeClr val="tx1"/>
                        </a:solidFill>
                        <a:latin typeface="Century Gothic" panose="020B0502020202020204" pitchFamily="34" charset="0"/>
                      </a:endParaRPr>
                    </a:p>
                  </a:txBody>
                  <a:tcPr anchor="ctr"/>
                </a:tc>
                <a:tc>
                  <a:txBody>
                    <a:bodyPr/>
                    <a:lstStyle/>
                    <a:p>
                      <a:pPr algn="ctr"/>
                      <a:r>
                        <a:rPr lang="en-GB" sz="2000" b="1" dirty="0">
                          <a:solidFill>
                            <a:schemeClr val="tx1"/>
                          </a:solidFill>
                        </a:rPr>
                        <a:t>Mia (</a:t>
                      </a:r>
                      <a:r>
                        <a:rPr lang="en-GB" sz="2000" b="1" dirty="0" err="1">
                          <a:solidFill>
                            <a:schemeClr val="tx1"/>
                          </a:solidFill>
                        </a:rPr>
                        <a:t>sie</a:t>
                      </a:r>
                      <a:r>
                        <a:rPr lang="en-GB" sz="2000" b="1" dirty="0">
                          <a:solidFill>
                            <a:schemeClr val="tx1"/>
                          </a:solidFill>
                        </a:rPr>
                        <a:t>)</a:t>
                      </a:r>
                      <a:endParaRPr lang="en-GB" sz="2000" b="1"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1586983671"/>
                  </a:ext>
                </a:extLst>
              </a:tr>
              <a:tr h="534440">
                <a:tc>
                  <a:txBody>
                    <a:bodyPr/>
                    <a:lstStyle/>
                    <a:p>
                      <a:endParaRPr lang="en-GB" sz="2400" b="0" dirty="0">
                        <a:solidFill>
                          <a:schemeClr val="tx1"/>
                        </a:solidFill>
                        <a:latin typeface="Century Gothic" panose="020B0502020202020204" pitchFamily="34" charset="0"/>
                      </a:endParaRPr>
                    </a:p>
                  </a:txBody>
                  <a:tcPr anchor="ctr"/>
                </a:tc>
                <a:tc>
                  <a:txBody>
                    <a:bodyPr/>
                    <a:lstStyle/>
                    <a:p>
                      <a:endParaRPr lang="en-GB" sz="2400" b="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793612229"/>
                  </a:ext>
                </a:extLst>
              </a:tr>
              <a:tr h="534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3656029540"/>
                  </a:ext>
                </a:extLst>
              </a:tr>
              <a:tr h="534440">
                <a:tc>
                  <a:txBody>
                    <a:bodyPr/>
                    <a:lstStyle/>
                    <a:p>
                      <a:endParaRPr lang="en-GB" sz="2400" dirty="0">
                        <a:solidFill>
                          <a:schemeClr val="tx1"/>
                        </a:solidFill>
                        <a:latin typeface="Century Gothic" panose="020B0502020202020204" pitchFamily="34" charset="0"/>
                      </a:endParaRPr>
                    </a:p>
                  </a:txBody>
                  <a:tcPr anchor="ctr"/>
                </a:tc>
                <a:tc>
                  <a:txBody>
                    <a:bodyPr/>
                    <a:lstStyle/>
                    <a:p>
                      <a:endParaRPr lang="en-GB" sz="24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3813964940"/>
                  </a:ext>
                </a:extLst>
              </a:tr>
              <a:tr h="534440">
                <a:tc>
                  <a:txBody>
                    <a:bodyPr/>
                    <a:lstStyle/>
                    <a:p>
                      <a:endParaRPr lang="en-GB" sz="2400" dirty="0">
                        <a:solidFill>
                          <a:schemeClr val="tx1"/>
                        </a:solidFill>
                        <a:latin typeface="Century Gothic" panose="020B0502020202020204" pitchFamily="34" charset="0"/>
                      </a:endParaRPr>
                    </a:p>
                  </a:txBody>
                  <a:tcPr anchor="ctr"/>
                </a:tc>
                <a:tc>
                  <a:txBody>
                    <a:bodyPr/>
                    <a:lstStyle/>
                    <a:p>
                      <a:endParaRPr lang="en-GB" sz="24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544648420"/>
                  </a:ext>
                </a:extLst>
              </a:tr>
              <a:tr h="534440">
                <a:tc>
                  <a:txBody>
                    <a:bodyPr/>
                    <a:lstStyle/>
                    <a:p>
                      <a:endParaRPr lang="en-GB" sz="2400" dirty="0">
                        <a:solidFill>
                          <a:schemeClr val="tx1"/>
                        </a:solidFill>
                        <a:latin typeface="Century Gothic" panose="020B0502020202020204" pitchFamily="34" charset="0"/>
                      </a:endParaRPr>
                    </a:p>
                  </a:txBody>
                  <a:tcPr anchor="ctr"/>
                </a:tc>
                <a:tc>
                  <a:txBody>
                    <a:bodyPr/>
                    <a:lstStyle/>
                    <a:p>
                      <a:endParaRPr lang="en-GB" sz="24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2137132463"/>
                  </a:ext>
                </a:extLst>
              </a:tr>
              <a:tr h="534440">
                <a:tc>
                  <a:txBody>
                    <a:bodyPr/>
                    <a:lstStyle/>
                    <a:p>
                      <a:endParaRPr lang="en-GB" sz="2400" dirty="0">
                        <a:solidFill>
                          <a:schemeClr val="tx1"/>
                        </a:solidFill>
                        <a:latin typeface="Century Gothic" panose="020B0502020202020204" pitchFamily="34" charset="0"/>
                      </a:endParaRPr>
                    </a:p>
                  </a:txBody>
                  <a:tcPr anchor="ctr"/>
                </a:tc>
                <a:tc>
                  <a:txBody>
                    <a:bodyPr/>
                    <a:lstStyle/>
                    <a:p>
                      <a:endParaRPr lang="en-GB" sz="2400" dirty="0">
                        <a:solidFill>
                          <a:schemeClr val="tx1"/>
                        </a:solidFill>
                        <a:latin typeface="Century Gothic" panose="020B0502020202020204" pitchFamily="34" charset="0"/>
                      </a:endParaRPr>
                    </a:p>
                  </a:txBody>
                  <a:tcPr anchor="ctr"/>
                </a:tc>
                <a:extLst>
                  <a:ext uri="{0D108BD9-81ED-4DB2-BD59-A6C34878D82A}">
                    <a16:rowId xmlns:a16="http://schemas.microsoft.com/office/drawing/2014/main" val="3983591442"/>
                  </a:ext>
                </a:extLst>
              </a:tr>
            </a:tbl>
          </a:graphicData>
        </a:graphic>
      </p:graphicFrame>
      <p:sp>
        <p:nvSpPr>
          <p:cNvPr id="40" name="Action Button: Custom 35" descr="number 1">
            <a:hlinkClick r:id="" action="ppaction://noaction" highlightClick="1">
              <a:snd r:embed="rId7" name="30.1.wav"/>
            </a:hlinkClick>
            <a:extLst>
              <a:ext uri="{FF2B5EF4-FFF2-40B4-BE49-F238E27FC236}">
                <a16:creationId xmlns:a16="http://schemas.microsoft.com/office/drawing/2014/main" id="{C4C0787D-39EA-4672-A96D-3D9C310D90F3}"/>
              </a:ext>
            </a:extLst>
          </p:cNvPr>
          <p:cNvSpPr/>
          <p:nvPr/>
        </p:nvSpPr>
        <p:spPr>
          <a:xfrm>
            <a:off x="6826151" y="2861434"/>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2</a:t>
            </a:r>
          </a:p>
        </p:txBody>
      </p:sp>
      <p:sp>
        <p:nvSpPr>
          <p:cNvPr id="42" name="Action Button: Custom 38" descr="number 2">
            <a:hlinkClick r:id="" action="ppaction://noaction" highlightClick="1">
              <a:snd r:embed="rId8" name="30.2.wav"/>
            </a:hlinkClick>
            <a:extLst>
              <a:ext uri="{FF2B5EF4-FFF2-40B4-BE49-F238E27FC236}">
                <a16:creationId xmlns:a16="http://schemas.microsoft.com/office/drawing/2014/main" id="{245308AD-DADE-4D97-A884-37A151E7D271}"/>
              </a:ext>
            </a:extLst>
          </p:cNvPr>
          <p:cNvSpPr/>
          <p:nvPr/>
        </p:nvSpPr>
        <p:spPr>
          <a:xfrm>
            <a:off x="6811145" y="2305242"/>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1</a:t>
            </a:r>
          </a:p>
        </p:txBody>
      </p:sp>
      <p:sp>
        <p:nvSpPr>
          <p:cNvPr id="43" name="Action Button: Custom 44" descr="number 4">
            <a:hlinkClick r:id="" action="ppaction://noaction" highlightClick="1">
              <a:snd r:embed="rId9" name="30.4.wav"/>
            </a:hlinkClick>
            <a:extLst>
              <a:ext uri="{FF2B5EF4-FFF2-40B4-BE49-F238E27FC236}">
                <a16:creationId xmlns:a16="http://schemas.microsoft.com/office/drawing/2014/main" id="{78422A77-97E8-4A79-B917-760FBCCC76BC}"/>
              </a:ext>
            </a:extLst>
          </p:cNvPr>
          <p:cNvSpPr/>
          <p:nvPr/>
        </p:nvSpPr>
        <p:spPr>
          <a:xfrm>
            <a:off x="6811145" y="3405302"/>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3</a:t>
            </a:r>
          </a:p>
        </p:txBody>
      </p:sp>
      <p:sp>
        <p:nvSpPr>
          <p:cNvPr id="44" name="Action Button: Custom 47" descr="number 5">
            <a:hlinkClick r:id="" action="ppaction://noaction" highlightClick="1">
              <a:snd r:embed="rId10" name="30.5.wav"/>
            </a:hlinkClick>
            <a:extLst>
              <a:ext uri="{FF2B5EF4-FFF2-40B4-BE49-F238E27FC236}">
                <a16:creationId xmlns:a16="http://schemas.microsoft.com/office/drawing/2014/main" id="{45445979-6BC2-4270-85C9-2307A5ADAC33}"/>
              </a:ext>
            </a:extLst>
          </p:cNvPr>
          <p:cNvSpPr/>
          <p:nvPr/>
        </p:nvSpPr>
        <p:spPr>
          <a:xfrm>
            <a:off x="6811146" y="3917807"/>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4</a:t>
            </a:r>
          </a:p>
        </p:txBody>
      </p:sp>
      <p:sp>
        <p:nvSpPr>
          <p:cNvPr id="45" name="Action Button: Custom 50" descr="number 6">
            <a:hlinkClick r:id="" action="ppaction://noaction" highlightClick="1">
              <a:snd r:embed="rId11" name="30.6.wav"/>
            </a:hlinkClick>
            <a:extLst>
              <a:ext uri="{FF2B5EF4-FFF2-40B4-BE49-F238E27FC236}">
                <a16:creationId xmlns:a16="http://schemas.microsoft.com/office/drawing/2014/main" id="{8FF9F0DA-A488-4A59-9733-5CE6FF938307}"/>
              </a:ext>
            </a:extLst>
          </p:cNvPr>
          <p:cNvSpPr/>
          <p:nvPr/>
        </p:nvSpPr>
        <p:spPr>
          <a:xfrm>
            <a:off x="6818873" y="4493038"/>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5</a:t>
            </a:r>
          </a:p>
        </p:txBody>
      </p:sp>
      <p:sp>
        <p:nvSpPr>
          <p:cNvPr id="46" name="Action Button: Custom 53" descr="number 7">
            <a:hlinkClick r:id="" action="ppaction://noaction" highlightClick="1">
              <a:snd r:embed="rId12" name="30.8.wav"/>
            </a:hlinkClick>
            <a:extLst>
              <a:ext uri="{FF2B5EF4-FFF2-40B4-BE49-F238E27FC236}">
                <a16:creationId xmlns:a16="http://schemas.microsoft.com/office/drawing/2014/main" id="{620121A5-CB9F-4C1C-88DB-F78F3FF11192}"/>
              </a:ext>
            </a:extLst>
          </p:cNvPr>
          <p:cNvSpPr/>
          <p:nvPr/>
        </p:nvSpPr>
        <p:spPr>
          <a:xfrm>
            <a:off x="6811147" y="4987639"/>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6</a:t>
            </a:r>
          </a:p>
        </p:txBody>
      </p:sp>
      <p:pic>
        <p:nvPicPr>
          <p:cNvPr id="12" name="Picture 11" descr="A cartoon of a person wearing sunglasses&#10;&#10;Description automatically generated">
            <a:extLst>
              <a:ext uri="{FF2B5EF4-FFF2-40B4-BE49-F238E27FC236}">
                <a16:creationId xmlns:a16="http://schemas.microsoft.com/office/drawing/2014/main" id="{8D3BA440-02F1-4D31-8858-4792B3E247A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65616" y="1342073"/>
            <a:ext cx="762379" cy="900466"/>
          </a:xfrm>
          <a:prstGeom prst="rect">
            <a:avLst/>
          </a:prstGeom>
        </p:spPr>
      </p:pic>
      <p:pic>
        <p:nvPicPr>
          <p:cNvPr id="48" name="Picture 47">
            <a:extLst>
              <a:ext uri="{FF2B5EF4-FFF2-40B4-BE49-F238E27FC236}">
                <a16:creationId xmlns:a16="http://schemas.microsoft.com/office/drawing/2014/main" id="{B6B1E087-5A7F-474C-BFEF-C5D8B331FD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68484" y="1511173"/>
            <a:ext cx="716579" cy="731366"/>
          </a:xfrm>
          <a:prstGeom prst="rect">
            <a:avLst/>
          </a:prstGeom>
        </p:spPr>
      </p:pic>
      <p:pic>
        <p:nvPicPr>
          <p:cNvPr id="50" name="Picture 49" descr="A green check mark on a black background&#10;&#10;Description automatically generated">
            <a:extLst>
              <a:ext uri="{FF2B5EF4-FFF2-40B4-BE49-F238E27FC236}">
                <a16:creationId xmlns:a16="http://schemas.microsoft.com/office/drawing/2014/main" id="{C16252BD-B708-4879-8681-69E409F032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29053" y="2215056"/>
            <a:ext cx="552527" cy="514422"/>
          </a:xfrm>
          <a:prstGeom prst="rect">
            <a:avLst/>
          </a:prstGeom>
        </p:spPr>
      </p:pic>
      <p:pic>
        <p:nvPicPr>
          <p:cNvPr id="53" name="Picture 52" descr="A green check mark on a black background&#10;&#10;Description automatically generated">
            <a:extLst>
              <a:ext uri="{FF2B5EF4-FFF2-40B4-BE49-F238E27FC236}">
                <a16:creationId xmlns:a16="http://schemas.microsoft.com/office/drawing/2014/main" id="{5F56B52B-FFD0-4F43-A2B4-A144DB8086D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95693" y="2757723"/>
            <a:ext cx="552527" cy="514422"/>
          </a:xfrm>
          <a:prstGeom prst="rect">
            <a:avLst/>
          </a:prstGeom>
        </p:spPr>
      </p:pic>
      <p:pic>
        <p:nvPicPr>
          <p:cNvPr id="54" name="Picture 53" descr="A green check mark on a black background&#10;&#10;Description automatically generated">
            <a:extLst>
              <a:ext uri="{FF2B5EF4-FFF2-40B4-BE49-F238E27FC236}">
                <a16:creationId xmlns:a16="http://schemas.microsoft.com/office/drawing/2014/main" id="{477C15BF-13C4-49BE-B5F0-C6A9B8D3B67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70274" y="3268409"/>
            <a:ext cx="552527" cy="514422"/>
          </a:xfrm>
          <a:prstGeom prst="rect">
            <a:avLst/>
          </a:prstGeom>
        </p:spPr>
      </p:pic>
      <p:pic>
        <p:nvPicPr>
          <p:cNvPr id="55" name="Picture 54" descr="A green check mark on a black background&#10;&#10;Description automatically generated">
            <a:extLst>
              <a:ext uri="{FF2B5EF4-FFF2-40B4-BE49-F238E27FC236}">
                <a16:creationId xmlns:a16="http://schemas.microsoft.com/office/drawing/2014/main" id="{839AEC6B-4F1F-4AD7-B704-499AE78362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29052" y="3850260"/>
            <a:ext cx="552527" cy="514422"/>
          </a:xfrm>
          <a:prstGeom prst="rect">
            <a:avLst/>
          </a:prstGeom>
        </p:spPr>
      </p:pic>
      <p:pic>
        <p:nvPicPr>
          <p:cNvPr id="56" name="Picture 55" descr="A green check mark on a black background&#10;&#10;Description automatically generated">
            <a:extLst>
              <a:ext uri="{FF2B5EF4-FFF2-40B4-BE49-F238E27FC236}">
                <a16:creationId xmlns:a16="http://schemas.microsoft.com/office/drawing/2014/main" id="{FD8CE410-1569-4AF8-845D-C71C24335E5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25189" y="4402852"/>
            <a:ext cx="552527" cy="514422"/>
          </a:xfrm>
          <a:prstGeom prst="rect">
            <a:avLst/>
          </a:prstGeom>
        </p:spPr>
      </p:pic>
      <p:pic>
        <p:nvPicPr>
          <p:cNvPr id="57" name="Picture 56" descr="A green check mark on a black background&#10;&#10;Description automatically generated">
            <a:extLst>
              <a:ext uri="{FF2B5EF4-FFF2-40B4-BE49-F238E27FC236}">
                <a16:creationId xmlns:a16="http://schemas.microsoft.com/office/drawing/2014/main" id="{747DD6FE-00D7-46F9-8832-B6C5EBF4E41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70274" y="4942546"/>
            <a:ext cx="552527" cy="514422"/>
          </a:xfrm>
          <a:prstGeom prst="rect">
            <a:avLst/>
          </a:prstGeom>
        </p:spPr>
      </p:pic>
      <p:sp>
        <p:nvSpPr>
          <p:cNvPr id="58" name="Speech Bubble: Rectangle with Corners Rounded 57">
            <a:extLst>
              <a:ext uri="{FF2B5EF4-FFF2-40B4-BE49-F238E27FC236}">
                <a16:creationId xmlns:a16="http://schemas.microsoft.com/office/drawing/2014/main" id="{628C362D-7722-40A3-B916-69A03E68CBFE}"/>
              </a:ext>
            </a:extLst>
          </p:cNvPr>
          <p:cNvSpPr/>
          <p:nvPr/>
        </p:nvSpPr>
        <p:spPr>
          <a:xfrm>
            <a:off x="314688" y="2945242"/>
            <a:ext cx="3369872" cy="707886"/>
          </a:xfrm>
          <a:prstGeom prst="wedgeRoundRectCallout">
            <a:avLst>
              <a:gd name="adj1" fmla="val 62668"/>
              <a:gd name="adj2" fmla="val -16062"/>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Arial"/>
              <a:ea typeface="+mn-ea"/>
              <a:cs typeface="+mn-cs"/>
            </a:endParaRPr>
          </a:p>
        </p:txBody>
      </p:sp>
      <p:sp>
        <p:nvSpPr>
          <p:cNvPr id="59" name="TextBox 58">
            <a:extLst>
              <a:ext uri="{FF2B5EF4-FFF2-40B4-BE49-F238E27FC236}">
                <a16:creationId xmlns:a16="http://schemas.microsoft.com/office/drawing/2014/main" id="{75DAD7EA-B014-47E8-9B48-95A0CDD430F6}"/>
              </a:ext>
            </a:extLst>
          </p:cNvPr>
          <p:cNvSpPr txBox="1"/>
          <p:nvPr/>
        </p:nvSpPr>
        <p:spPr>
          <a:xfrm>
            <a:off x="349653" y="3099130"/>
            <a:ext cx="336987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25050"/>
                </a:solidFill>
                <a:effectLst/>
                <a:uLnTx/>
                <a:uFillTx/>
                <a:latin typeface="Century Gothic"/>
                <a:ea typeface="+mn-ea"/>
                <a:cs typeface="+mn-cs"/>
              </a:rPr>
              <a:t>Sie hat </a:t>
            </a:r>
            <a:r>
              <a:rPr kumimoji="0" lang="en-US" sz="2000" b="1" i="0" u="none" strike="noStrike" kern="1200" cap="none" spc="0" normalizeH="0" baseline="0" noProof="0" dirty="0" err="1">
                <a:ln>
                  <a:noFill/>
                </a:ln>
                <a:solidFill>
                  <a:srgbClr val="525050"/>
                </a:solidFill>
                <a:effectLst/>
                <a:uLnTx/>
                <a:uFillTx/>
                <a:latin typeface="Century Gothic"/>
                <a:ea typeface="+mn-ea"/>
                <a:cs typeface="+mn-cs"/>
              </a:rPr>
              <a:t>im</a:t>
            </a:r>
            <a:r>
              <a:rPr kumimoji="0" lang="en-US" sz="2000" b="1" i="0" u="none" strike="noStrike" kern="1200" cap="none" spc="0" normalizeH="0" baseline="0" noProof="0" dirty="0">
                <a:ln>
                  <a:noFill/>
                </a:ln>
                <a:solidFill>
                  <a:srgbClr val="525050"/>
                </a:solidFill>
                <a:effectLst/>
                <a:uLnTx/>
                <a:uFillTx/>
                <a:latin typeface="Century Gothic"/>
                <a:ea typeface="+mn-ea"/>
                <a:cs typeface="+mn-cs"/>
              </a:rPr>
              <a:t> Dorf </a:t>
            </a:r>
            <a:r>
              <a:rPr kumimoji="0" lang="en-US" sz="2000" b="1" i="0" u="none" strike="noStrike" kern="1200" cap="none" spc="0" normalizeH="0" baseline="0" noProof="0" dirty="0" err="1">
                <a:ln>
                  <a:noFill/>
                </a:ln>
                <a:solidFill>
                  <a:srgbClr val="525050"/>
                </a:solidFill>
                <a:effectLst/>
                <a:uLnTx/>
                <a:uFillTx/>
                <a:latin typeface="Century Gothic"/>
                <a:ea typeface="+mn-ea"/>
                <a:cs typeface="+mn-cs"/>
              </a:rPr>
              <a:t>gegessen</a:t>
            </a:r>
            <a:r>
              <a:rPr kumimoji="0" lang="en-US" sz="2000" b="1" i="0" u="none" strike="noStrike" kern="1200" cap="none" spc="0" normalizeH="0" baseline="0" noProof="0" dirty="0">
                <a:ln>
                  <a:noFill/>
                </a:ln>
                <a:solidFill>
                  <a:srgbClr val="525050"/>
                </a:solidFill>
                <a:effectLst/>
                <a:uLnTx/>
                <a:uFillTx/>
                <a:latin typeface="Century Gothic"/>
                <a:ea typeface="+mn-ea"/>
                <a:cs typeface="+mn-cs"/>
              </a:rPr>
              <a:t>.</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0" name="Speech Bubble: Rectangle with Corners Rounded 59">
            <a:extLst>
              <a:ext uri="{FF2B5EF4-FFF2-40B4-BE49-F238E27FC236}">
                <a16:creationId xmlns:a16="http://schemas.microsoft.com/office/drawing/2014/main" id="{B017D950-4E3F-4BEA-B62A-2714ECD57F10}"/>
              </a:ext>
            </a:extLst>
          </p:cNvPr>
          <p:cNvSpPr/>
          <p:nvPr/>
        </p:nvSpPr>
        <p:spPr>
          <a:xfrm>
            <a:off x="330348" y="3807016"/>
            <a:ext cx="3369872" cy="707886"/>
          </a:xfrm>
          <a:prstGeom prst="wedgeRoundRectCallout">
            <a:avLst>
              <a:gd name="adj1" fmla="val 62668"/>
              <a:gd name="adj2" fmla="val -16062"/>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Arial"/>
              <a:ea typeface="+mn-ea"/>
              <a:cs typeface="+mn-cs"/>
            </a:endParaRPr>
          </a:p>
        </p:txBody>
      </p:sp>
      <p:sp>
        <p:nvSpPr>
          <p:cNvPr id="61" name="TextBox 60">
            <a:extLst>
              <a:ext uri="{FF2B5EF4-FFF2-40B4-BE49-F238E27FC236}">
                <a16:creationId xmlns:a16="http://schemas.microsoft.com/office/drawing/2014/main" id="{12E1B079-EE7C-43F0-B367-E063664C33BD}"/>
              </a:ext>
            </a:extLst>
          </p:cNvPr>
          <p:cNvSpPr txBox="1"/>
          <p:nvPr/>
        </p:nvSpPr>
        <p:spPr>
          <a:xfrm>
            <a:off x="365811" y="3839234"/>
            <a:ext cx="33698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25050"/>
                </a:solidFill>
                <a:effectLst/>
                <a:uLnTx/>
                <a:uFillTx/>
                <a:latin typeface="Century Gothic"/>
                <a:ea typeface="+mn-ea"/>
                <a:cs typeface="+mn-cs"/>
              </a:rPr>
              <a:t>Sie hat </a:t>
            </a:r>
            <a:r>
              <a:rPr kumimoji="0" lang="en-US" sz="2000" b="1" i="0" u="none" strike="noStrike" kern="1200" cap="none" spc="0" normalizeH="0" baseline="0" noProof="0" dirty="0" err="1">
                <a:ln>
                  <a:noFill/>
                </a:ln>
                <a:solidFill>
                  <a:srgbClr val="525050"/>
                </a:solidFill>
                <a:effectLst/>
                <a:uLnTx/>
                <a:uFillTx/>
                <a:latin typeface="Century Gothic"/>
                <a:ea typeface="+mn-ea"/>
                <a:cs typeface="+mn-cs"/>
              </a:rPr>
              <a:t>viele</a:t>
            </a:r>
            <a:r>
              <a:rPr kumimoji="0" lang="en-US"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1" i="0" u="none" strike="noStrike" kern="1200" cap="none" spc="0" normalizeH="0" baseline="0" noProof="0" dirty="0" err="1">
                <a:ln>
                  <a:noFill/>
                </a:ln>
                <a:solidFill>
                  <a:srgbClr val="525050"/>
                </a:solidFill>
                <a:effectLst/>
                <a:uLnTx/>
                <a:uFillTx/>
                <a:latin typeface="Century Gothic"/>
                <a:ea typeface="+mn-ea"/>
                <a:cs typeface="+mn-cs"/>
              </a:rPr>
              <a:t>Postkarten</a:t>
            </a:r>
            <a:r>
              <a:rPr kumimoji="0" lang="en-US"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1" i="0" u="none" strike="noStrike" kern="1200" cap="none" spc="0" normalizeH="0" baseline="0" noProof="0" dirty="0" err="1">
                <a:ln>
                  <a:noFill/>
                </a:ln>
                <a:solidFill>
                  <a:srgbClr val="525050"/>
                </a:solidFill>
                <a:effectLst/>
                <a:uLnTx/>
                <a:uFillTx/>
                <a:latin typeface="Century Gothic"/>
                <a:ea typeface="+mn-ea"/>
                <a:cs typeface="+mn-cs"/>
              </a:rPr>
              <a:t>geschrieben</a:t>
            </a:r>
            <a:r>
              <a:rPr kumimoji="0" lang="en-US" sz="2000" b="1" i="0" u="none" strike="noStrike" kern="1200" cap="none" spc="0" normalizeH="0" baseline="0" noProof="0" dirty="0">
                <a:ln>
                  <a:noFill/>
                </a:ln>
                <a:solidFill>
                  <a:srgbClr val="525050"/>
                </a:solidFill>
                <a:effectLst/>
                <a:uLnTx/>
                <a:uFillTx/>
                <a:latin typeface="Century Gothic"/>
                <a:ea typeface="+mn-ea"/>
                <a:cs typeface="+mn-cs"/>
              </a:rPr>
              <a:t>..</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2" name="Speech Bubble: Rectangle with Corners Rounded 61">
            <a:extLst>
              <a:ext uri="{FF2B5EF4-FFF2-40B4-BE49-F238E27FC236}">
                <a16:creationId xmlns:a16="http://schemas.microsoft.com/office/drawing/2014/main" id="{9AE7D9AD-485A-4E06-B336-4A347A27B3E9}"/>
              </a:ext>
            </a:extLst>
          </p:cNvPr>
          <p:cNvSpPr/>
          <p:nvPr/>
        </p:nvSpPr>
        <p:spPr>
          <a:xfrm>
            <a:off x="294348" y="4700993"/>
            <a:ext cx="3369872" cy="707886"/>
          </a:xfrm>
          <a:prstGeom prst="wedgeRoundRectCallout">
            <a:avLst>
              <a:gd name="adj1" fmla="val 62668"/>
              <a:gd name="adj2" fmla="val -16062"/>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Arial"/>
              <a:ea typeface="+mn-ea"/>
              <a:cs typeface="+mn-cs"/>
            </a:endParaRPr>
          </a:p>
        </p:txBody>
      </p:sp>
      <p:sp>
        <p:nvSpPr>
          <p:cNvPr id="63" name="TextBox 62">
            <a:extLst>
              <a:ext uri="{FF2B5EF4-FFF2-40B4-BE49-F238E27FC236}">
                <a16:creationId xmlns:a16="http://schemas.microsoft.com/office/drawing/2014/main" id="{945ECC13-EB1C-4D3D-B1D7-DBC0A05D99E1}"/>
              </a:ext>
            </a:extLst>
          </p:cNvPr>
          <p:cNvSpPr txBox="1"/>
          <p:nvPr/>
        </p:nvSpPr>
        <p:spPr>
          <a:xfrm>
            <a:off x="312021" y="4734624"/>
            <a:ext cx="33698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525050"/>
                </a:solidFill>
                <a:latin typeface="Century Gothic"/>
              </a:rPr>
              <a:t>Du hast </a:t>
            </a:r>
            <a:r>
              <a:rPr lang="en-US" sz="2000" b="1" dirty="0" err="1">
                <a:solidFill>
                  <a:srgbClr val="525050"/>
                </a:solidFill>
                <a:latin typeface="Century Gothic"/>
              </a:rPr>
              <a:t>bisher</a:t>
            </a:r>
            <a:r>
              <a:rPr lang="en-US" sz="2000" b="1" dirty="0">
                <a:solidFill>
                  <a:srgbClr val="525050"/>
                </a:solidFill>
                <a:latin typeface="Century Gothic"/>
              </a:rPr>
              <a:t> </a:t>
            </a:r>
            <a:r>
              <a:rPr lang="en-US" sz="2000" b="1" dirty="0" err="1">
                <a:solidFill>
                  <a:srgbClr val="525050"/>
                </a:solidFill>
                <a:latin typeface="Century Gothic"/>
              </a:rPr>
              <a:t>nur</a:t>
            </a:r>
            <a:r>
              <a:rPr lang="en-US" sz="2000" b="1" dirty="0">
                <a:solidFill>
                  <a:srgbClr val="525050"/>
                </a:solidFill>
                <a:latin typeface="Century Gothic"/>
              </a:rPr>
              <a:t> </a:t>
            </a:r>
            <a:r>
              <a:rPr lang="en-US" sz="2000" b="1" dirty="0" err="1">
                <a:solidFill>
                  <a:srgbClr val="525050"/>
                </a:solidFill>
                <a:latin typeface="Century Gothic"/>
              </a:rPr>
              <a:t>ein</a:t>
            </a:r>
            <a:r>
              <a:rPr lang="en-US" sz="2000" b="1" dirty="0">
                <a:solidFill>
                  <a:srgbClr val="525050"/>
                </a:solidFill>
                <a:latin typeface="Century Gothic"/>
              </a:rPr>
              <a:t> Buch </a:t>
            </a:r>
            <a:r>
              <a:rPr lang="en-US" sz="2000" b="1" dirty="0" err="1">
                <a:solidFill>
                  <a:srgbClr val="525050"/>
                </a:solidFill>
                <a:latin typeface="Century Gothic"/>
              </a:rPr>
              <a:t>gelesen</a:t>
            </a:r>
            <a:r>
              <a:rPr lang="en-US" sz="2000" b="1" dirty="0">
                <a:solidFill>
                  <a:srgbClr val="525050"/>
                </a:solidFill>
                <a:latin typeface="Century Gothic"/>
              </a:rPr>
              <a:t>.</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4" name="Speech Bubble: Rectangle with Corners Rounded 63">
            <a:extLst>
              <a:ext uri="{FF2B5EF4-FFF2-40B4-BE49-F238E27FC236}">
                <a16:creationId xmlns:a16="http://schemas.microsoft.com/office/drawing/2014/main" id="{70E4BB4F-7D3F-45BC-AA19-A34D69FF608C}"/>
              </a:ext>
            </a:extLst>
          </p:cNvPr>
          <p:cNvSpPr/>
          <p:nvPr/>
        </p:nvSpPr>
        <p:spPr>
          <a:xfrm>
            <a:off x="282009" y="5529303"/>
            <a:ext cx="3369872" cy="707886"/>
          </a:xfrm>
          <a:prstGeom prst="wedgeRoundRectCallout">
            <a:avLst>
              <a:gd name="adj1" fmla="val 62668"/>
              <a:gd name="adj2" fmla="val -16062"/>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Arial"/>
              <a:ea typeface="+mn-ea"/>
              <a:cs typeface="+mn-cs"/>
            </a:endParaRPr>
          </a:p>
        </p:txBody>
      </p:sp>
      <p:sp>
        <p:nvSpPr>
          <p:cNvPr id="65" name="TextBox 64">
            <a:extLst>
              <a:ext uri="{FF2B5EF4-FFF2-40B4-BE49-F238E27FC236}">
                <a16:creationId xmlns:a16="http://schemas.microsoft.com/office/drawing/2014/main" id="{1DE53DF6-3CBA-41A3-8183-F58D320C20C2}"/>
              </a:ext>
            </a:extLst>
          </p:cNvPr>
          <p:cNvSpPr txBox="1"/>
          <p:nvPr/>
        </p:nvSpPr>
        <p:spPr>
          <a:xfrm>
            <a:off x="312021" y="5529303"/>
            <a:ext cx="33698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25050"/>
                </a:solidFill>
                <a:effectLst/>
                <a:uLnTx/>
                <a:uFillTx/>
                <a:latin typeface="Century Gothic"/>
                <a:ea typeface="+mn-ea"/>
                <a:cs typeface="+mn-cs"/>
              </a:rPr>
              <a:t>Du hast </a:t>
            </a:r>
            <a:r>
              <a:rPr kumimoji="0" lang="en-US" sz="2000" b="1" i="0" u="none" strike="noStrike" kern="1200" cap="none" spc="0" normalizeH="0" baseline="0" noProof="0" dirty="0" err="1">
                <a:ln>
                  <a:noFill/>
                </a:ln>
                <a:solidFill>
                  <a:srgbClr val="525050"/>
                </a:solidFill>
                <a:effectLst/>
                <a:uLnTx/>
                <a:uFillTx/>
                <a:latin typeface="Century Gothic"/>
                <a:ea typeface="+mn-ea"/>
                <a:cs typeface="+mn-cs"/>
              </a:rPr>
              <a:t>schon</a:t>
            </a:r>
            <a:r>
              <a:rPr kumimoji="0" lang="en-US"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US" sz="2000" b="1" i="0" u="none" strike="noStrike" kern="1200" cap="none" spc="0" normalizeH="0" baseline="0" noProof="0" dirty="0" err="1">
                <a:ln>
                  <a:noFill/>
                </a:ln>
                <a:solidFill>
                  <a:srgbClr val="525050"/>
                </a:solidFill>
                <a:effectLst/>
                <a:uLnTx/>
                <a:uFillTx/>
                <a:latin typeface="Century Gothic"/>
                <a:ea typeface="+mn-ea"/>
                <a:cs typeface="+mn-cs"/>
              </a:rPr>
              <a:t>viele</a:t>
            </a:r>
            <a:r>
              <a:rPr kumimoji="0" lang="en-US" sz="2000" b="1" i="0" u="none" strike="noStrike" kern="1200" cap="none" spc="0" normalizeH="0" noProof="0" dirty="0">
                <a:ln>
                  <a:noFill/>
                </a:ln>
                <a:solidFill>
                  <a:srgbClr val="525050"/>
                </a:solidFill>
                <a:effectLst/>
                <a:uLnTx/>
                <a:uFillTx/>
                <a:latin typeface="Century Gothic"/>
                <a:ea typeface="+mn-ea"/>
                <a:cs typeface="+mn-cs"/>
              </a:rPr>
              <a:t> </a:t>
            </a:r>
            <a:r>
              <a:rPr kumimoji="0" lang="en-US" sz="2000" b="1" i="0" u="none" strike="noStrike" kern="1200" cap="none" spc="0" normalizeH="0" noProof="0" dirty="0" err="1">
                <a:ln>
                  <a:noFill/>
                </a:ln>
                <a:solidFill>
                  <a:srgbClr val="525050"/>
                </a:solidFill>
                <a:effectLst/>
                <a:uLnTx/>
                <a:uFillTx/>
                <a:latin typeface="Century Gothic"/>
                <a:ea typeface="+mn-ea"/>
                <a:cs typeface="+mn-cs"/>
              </a:rPr>
              <a:t>Fotos</a:t>
            </a:r>
            <a:r>
              <a:rPr kumimoji="0" lang="en-US" sz="2000" b="1" i="0" u="none" strike="noStrike" kern="1200" cap="none" spc="0" normalizeH="0" noProof="0" dirty="0">
                <a:ln>
                  <a:noFill/>
                </a:ln>
                <a:solidFill>
                  <a:srgbClr val="525050"/>
                </a:solidFill>
                <a:effectLst/>
                <a:uLnTx/>
                <a:uFillTx/>
                <a:latin typeface="Century Gothic"/>
                <a:ea typeface="+mn-ea"/>
                <a:cs typeface="+mn-cs"/>
              </a:rPr>
              <a:t> </a:t>
            </a:r>
            <a:r>
              <a:rPr kumimoji="0" lang="en-US" sz="2000" b="1" i="0" u="none" strike="noStrike" kern="1200" cap="none" spc="0" normalizeH="0" noProof="0" dirty="0" err="1">
                <a:ln>
                  <a:noFill/>
                </a:ln>
                <a:solidFill>
                  <a:srgbClr val="525050"/>
                </a:solidFill>
                <a:effectLst/>
                <a:uLnTx/>
                <a:uFillTx/>
                <a:latin typeface="Century Gothic"/>
                <a:ea typeface="+mn-ea"/>
                <a:cs typeface="+mn-cs"/>
              </a:rPr>
              <a:t>gemacht</a:t>
            </a:r>
            <a:r>
              <a:rPr kumimoji="0" lang="en-US" sz="2000" b="1" i="0" u="none" strike="noStrike" kern="1200" cap="none" spc="0" normalizeH="0" noProof="0" dirty="0">
                <a:ln>
                  <a:noFill/>
                </a:ln>
                <a:solidFill>
                  <a:srgbClr val="525050"/>
                </a:solidFill>
                <a:effectLst/>
                <a:uLnTx/>
                <a:uFillTx/>
                <a:latin typeface="Century Gothic"/>
                <a:ea typeface="+mn-ea"/>
                <a:cs typeface="+mn-cs"/>
              </a:rPr>
              <a:t>.</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6" name="Speech Bubble: Rectangle with Corners Rounded 65">
            <a:extLst>
              <a:ext uri="{FF2B5EF4-FFF2-40B4-BE49-F238E27FC236}">
                <a16:creationId xmlns:a16="http://schemas.microsoft.com/office/drawing/2014/main" id="{B7261FBE-B408-4B8A-BE24-17ECD0E6ED53}"/>
              </a:ext>
            </a:extLst>
          </p:cNvPr>
          <p:cNvSpPr/>
          <p:nvPr/>
        </p:nvSpPr>
        <p:spPr>
          <a:xfrm>
            <a:off x="4329027" y="5598841"/>
            <a:ext cx="3369872" cy="707886"/>
          </a:xfrm>
          <a:prstGeom prst="wedgeRoundRectCallout">
            <a:avLst>
              <a:gd name="adj1" fmla="val 59596"/>
              <a:gd name="adj2" fmla="val -18499"/>
              <a:gd name="adj3" fmla="val 16667"/>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25050"/>
              </a:solidFill>
              <a:effectLst/>
              <a:uLnTx/>
              <a:uFillTx/>
              <a:latin typeface="Arial"/>
              <a:ea typeface="+mn-ea"/>
              <a:cs typeface="+mn-cs"/>
            </a:endParaRPr>
          </a:p>
        </p:txBody>
      </p:sp>
      <p:sp>
        <p:nvSpPr>
          <p:cNvPr id="67" name="TextBox 66">
            <a:extLst>
              <a:ext uri="{FF2B5EF4-FFF2-40B4-BE49-F238E27FC236}">
                <a16:creationId xmlns:a16="http://schemas.microsoft.com/office/drawing/2014/main" id="{29224191-D790-4B9E-B5BB-37A3563991DD}"/>
              </a:ext>
            </a:extLst>
          </p:cNvPr>
          <p:cNvSpPr txBox="1"/>
          <p:nvPr/>
        </p:nvSpPr>
        <p:spPr>
          <a:xfrm>
            <a:off x="4299015" y="5631166"/>
            <a:ext cx="33698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25050"/>
                </a:solidFill>
                <a:effectLst/>
                <a:uLnTx/>
                <a:uFillTx/>
                <a:latin typeface="Century Gothic"/>
                <a:ea typeface="+mn-ea"/>
                <a:cs typeface="+mn-cs"/>
              </a:rPr>
              <a:t>Sie hat am </a:t>
            </a:r>
            <a:r>
              <a:rPr kumimoji="0" lang="en-US" sz="2000" b="1" i="0" u="none" strike="noStrike" kern="1200" cap="none" spc="0" normalizeH="0" baseline="0" noProof="0" dirty="0" err="1">
                <a:ln>
                  <a:noFill/>
                </a:ln>
                <a:solidFill>
                  <a:srgbClr val="525050"/>
                </a:solidFill>
                <a:effectLst/>
                <a:uLnTx/>
                <a:uFillTx/>
                <a:latin typeface="Century Gothic"/>
                <a:ea typeface="+mn-ea"/>
                <a:cs typeface="+mn-cs"/>
              </a:rPr>
              <a:t>Mittwoch</a:t>
            </a:r>
            <a:r>
              <a:rPr kumimoji="0" lang="en-US" sz="2000" b="1" i="0" u="none" strike="noStrike" kern="1200" cap="none" spc="0" normalizeH="0" noProof="0" dirty="0">
                <a:ln>
                  <a:noFill/>
                </a:ln>
                <a:solidFill>
                  <a:srgbClr val="525050"/>
                </a:solidFill>
                <a:effectLst/>
                <a:uLnTx/>
                <a:uFillTx/>
                <a:latin typeface="Century Gothic"/>
                <a:ea typeface="+mn-ea"/>
                <a:cs typeface="+mn-cs"/>
              </a:rPr>
              <a:t> </a:t>
            </a:r>
            <a:r>
              <a:rPr kumimoji="0" lang="en-US" sz="2000" b="1" i="0" u="none" strike="noStrike" kern="1200" cap="none" spc="0" normalizeH="0" noProof="0" dirty="0" err="1">
                <a:ln>
                  <a:noFill/>
                </a:ln>
                <a:solidFill>
                  <a:srgbClr val="525050"/>
                </a:solidFill>
                <a:effectLst/>
                <a:uLnTx/>
                <a:uFillTx/>
                <a:latin typeface="Century Gothic"/>
                <a:ea typeface="+mn-ea"/>
                <a:cs typeface="+mn-cs"/>
              </a:rPr>
              <a:t>mit</a:t>
            </a:r>
            <a:r>
              <a:rPr kumimoji="0" lang="en-US" sz="2000" b="1" i="0" u="none" strike="noStrike" kern="1200" cap="none" spc="0" normalizeH="0" noProof="0" dirty="0">
                <a:ln>
                  <a:noFill/>
                </a:ln>
                <a:solidFill>
                  <a:srgbClr val="525050"/>
                </a:solidFill>
                <a:effectLst/>
                <a:uLnTx/>
                <a:uFillTx/>
                <a:latin typeface="Century Gothic"/>
                <a:ea typeface="+mn-ea"/>
                <a:cs typeface="+mn-cs"/>
              </a:rPr>
              <a:t> </a:t>
            </a:r>
            <a:r>
              <a:rPr kumimoji="0" lang="en-US" sz="2000" b="1" i="0" u="none" strike="noStrike" kern="1200" cap="none" spc="0" normalizeH="0" noProof="0" dirty="0" err="1">
                <a:ln>
                  <a:noFill/>
                </a:ln>
                <a:solidFill>
                  <a:srgbClr val="525050"/>
                </a:solidFill>
                <a:effectLst/>
                <a:uLnTx/>
                <a:uFillTx/>
                <a:latin typeface="Century Gothic"/>
                <a:ea typeface="+mn-ea"/>
                <a:cs typeface="+mn-cs"/>
              </a:rPr>
              <a:t>Freunden</a:t>
            </a:r>
            <a:r>
              <a:rPr kumimoji="0" lang="en-US" sz="2000" b="1" i="0" u="none" strike="noStrike" kern="1200" cap="none" spc="0" normalizeH="0" noProof="0" dirty="0">
                <a:ln>
                  <a:noFill/>
                </a:ln>
                <a:solidFill>
                  <a:srgbClr val="525050"/>
                </a:solidFill>
                <a:effectLst/>
                <a:uLnTx/>
                <a:uFillTx/>
                <a:latin typeface="Century Gothic"/>
                <a:ea typeface="+mn-ea"/>
                <a:cs typeface="+mn-cs"/>
              </a:rPr>
              <a:t> </a:t>
            </a:r>
            <a:r>
              <a:rPr kumimoji="0" lang="en-US" sz="2000" b="1" i="0" u="none" strike="noStrike" kern="1200" cap="none" spc="0" normalizeH="0" noProof="0" dirty="0" err="1">
                <a:ln>
                  <a:noFill/>
                </a:ln>
                <a:solidFill>
                  <a:srgbClr val="525050"/>
                </a:solidFill>
                <a:effectLst/>
                <a:uLnTx/>
                <a:uFillTx/>
                <a:latin typeface="Century Gothic"/>
                <a:ea typeface="+mn-ea"/>
                <a:cs typeface="+mn-cs"/>
              </a:rPr>
              <a:t>gesprochen</a:t>
            </a:r>
            <a:r>
              <a:rPr kumimoji="0" lang="en-US" sz="2000" b="1" i="0" u="none" strike="noStrike" kern="1200" cap="none" spc="0" normalizeH="0" noProof="0" dirty="0">
                <a:ln>
                  <a:noFill/>
                </a:ln>
                <a:solidFill>
                  <a:srgbClr val="525050"/>
                </a:solidFill>
                <a:effectLst/>
                <a:uLnTx/>
                <a:uFillTx/>
                <a:latin typeface="Century Gothic"/>
                <a:ea typeface="+mn-ea"/>
                <a:cs typeface="+mn-cs"/>
              </a:rPr>
              <a:t>.</a:t>
            </a:r>
            <a:endParaRPr kumimoji="0" lang="en-GB" sz="2000" b="1" i="0" u="none" strike="noStrike" kern="1200" cap="none" spc="0" normalizeH="0" baseline="0" noProof="0" dirty="0">
              <a:ln>
                <a:noFill/>
              </a:ln>
              <a:solidFill>
                <a:srgbClr val="525050"/>
              </a:solidFill>
              <a:effectLst/>
              <a:uLnTx/>
              <a:uFillTx/>
              <a:latin typeface="Century Gothic"/>
              <a:ea typeface="+mn-ea"/>
              <a:cs typeface="+mn-cs"/>
            </a:endParaRPr>
          </a:p>
        </p:txBody>
      </p:sp>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58" grpId="0" animBg="1"/>
      <p:bldP spid="59" grpId="0"/>
      <p:bldP spid="60" grpId="0" animBg="1"/>
      <p:bldP spid="61" grpId="0"/>
      <p:bldP spid="62" grpId="0" animBg="1"/>
      <p:bldP spid="63" grpId="0"/>
      <p:bldP spid="64" grpId="0" animBg="1"/>
      <p:bldP spid="65" grpId="0"/>
      <p:bldP spid="66" grpId="0" animBg="1"/>
      <p:bldP spid="6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DCDB9A-FDA5-4098-B510-929F0FF1DE5D}"/>
              </a:ext>
            </a:extLst>
          </p:cNvPr>
          <p:cNvSpPr>
            <a:spLocks noGrp="1"/>
          </p:cNvSpPr>
          <p:nvPr>
            <p:ph type="title"/>
          </p:nvPr>
        </p:nvSpPr>
        <p:spPr>
          <a:xfrm>
            <a:off x="0" y="213557"/>
            <a:ext cx="5037826" cy="647577"/>
          </a:xfrm>
        </p:spPr>
        <p:txBody>
          <a:bodyPr>
            <a:normAutofit/>
          </a:bodyPr>
          <a:lstStyle/>
          <a:p>
            <a:r>
              <a:rPr lang="en-GB" sz="2400" dirty="0" err="1"/>
              <a:t>Letzten</a:t>
            </a:r>
            <a:r>
              <a:rPr lang="en-GB" sz="2400" dirty="0"/>
              <a:t> Sommer in der </a:t>
            </a:r>
            <a:r>
              <a:rPr lang="en-GB" sz="2400" dirty="0" err="1"/>
              <a:t>Türkei</a:t>
            </a:r>
            <a:endParaRPr lang="en-GB" sz="2400" dirty="0"/>
          </a:p>
        </p:txBody>
      </p:sp>
      <p:grpSp>
        <p:nvGrpSpPr>
          <p:cNvPr id="6" name="Group 5">
            <a:extLst>
              <a:ext uri="{FF2B5EF4-FFF2-40B4-BE49-F238E27FC236}">
                <a16:creationId xmlns:a16="http://schemas.microsoft.com/office/drawing/2014/main" id="{BC8752D8-4486-4222-AEAE-E80C5AC37A15}"/>
              </a:ext>
            </a:extLst>
          </p:cNvPr>
          <p:cNvGrpSpPr>
            <a:grpSpLocks/>
          </p:cNvGrpSpPr>
          <p:nvPr/>
        </p:nvGrpSpPr>
        <p:grpSpPr>
          <a:xfrm>
            <a:off x="4392859" y="1512996"/>
            <a:ext cx="7587504" cy="5041362"/>
            <a:chOff x="2715895" y="1405782"/>
            <a:chExt cx="6897731" cy="4583056"/>
          </a:xfrm>
        </p:grpSpPr>
        <p:pic>
          <p:nvPicPr>
            <p:cNvPr id="7" name="Picture 2" descr="http://www.clker.com/cliparts/F/G/4/k/8/W/diary-md.png">
              <a:extLst>
                <a:ext uri="{FF2B5EF4-FFF2-40B4-BE49-F238E27FC236}">
                  <a16:creationId xmlns:a16="http://schemas.microsoft.com/office/drawing/2014/main" id="{2A21DAD0-9EDD-4B02-83E2-54D9A8F47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895" y="1405782"/>
              <a:ext cx="6897731" cy="45830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71AE2E1-5481-4D3D-AA06-32F3FEDA0D32}"/>
                </a:ext>
              </a:extLst>
            </p:cNvPr>
            <p:cNvSpPr txBox="1"/>
            <p:nvPr/>
          </p:nvSpPr>
          <p:spPr>
            <a:xfrm>
              <a:off x="3352800" y="1880215"/>
              <a:ext cx="2423160" cy="3637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Montag</a:t>
              </a:r>
            </a:p>
          </p:txBody>
        </p:sp>
        <p:sp>
          <p:nvSpPr>
            <p:cNvPr id="9" name="TextBox 8">
              <a:extLst>
                <a:ext uri="{FF2B5EF4-FFF2-40B4-BE49-F238E27FC236}">
                  <a16:creationId xmlns:a16="http://schemas.microsoft.com/office/drawing/2014/main" id="{1E294521-4EA9-4BBB-B004-AB32FBB94877}"/>
                </a:ext>
              </a:extLst>
            </p:cNvPr>
            <p:cNvSpPr txBox="1"/>
            <p:nvPr/>
          </p:nvSpPr>
          <p:spPr>
            <a:xfrm>
              <a:off x="3291247" y="3601129"/>
              <a:ext cx="2423160" cy="36373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err="1">
                  <a:solidFill>
                    <a:schemeClr val="tx1"/>
                  </a:solidFill>
                </a:rPr>
                <a:t>Mittwoch</a:t>
              </a:r>
              <a:endParaRPr lang="en-GB" dirty="0">
                <a:solidFill>
                  <a:schemeClr val="tx1"/>
                </a:solidFill>
              </a:endParaRPr>
            </a:p>
          </p:txBody>
        </p:sp>
        <p:sp>
          <p:nvSpPr>
            <p:cNvPr id="10" name="TextBox 9">
              <a:extLst>
                <a:ext uri="{FF2B5EF4-FFF2-40B4-BE49-F238E27FC236}">
                  <a16:creationId xmlns:a16="http://schemas.microsoft.com/office/drawing/2014/main" id="{9E8B34D8-4455-4614-9B1A-7376E5E3E78B}"/>
                </a:ext>
              </a:extLst>
            </p:cNvPr>
            <p:cNvSpPr txBox="1"/>
            <p:nvPr/>
          </p:nvSpPr>
          <p:spPr>
            <a:xfrm>
              <a:off x="3277661" y="2740961"/>
              <a:ext cx="2423160" cy="36373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err="1">
                  <a:solidFill>
                    <a:schemeClr val="tx1"/>
                  </a:solidFill>
                </a:rPr>
                <a:t>Dienstag</a:t>
              </a:r>
              <a:endParaRPr lang="en-GB" dirty="0">
                <a:solidFill>
                  <a:schemeClr val="tx1"/>
                </a:solidFill>
              </a:endParaRPr>
            </a:p>
          </p:txBody>
        </p:sp>
        <p:sp>
          <p:nvSpPr>
            <p:cNvPr id="11" name="TextBox 10">
              <a:extLst>
                <a:ext uri="{FF2B5EF4-FFF2-40B4-BE49-F238E27FC236}">
                  <a16:creationId xmlns:a16="http://schemas.microsoft.com/office/drawing/2014/main" id="{02E7E39B-B68B-4962-9769-FDB3C348C977}"/>
                </a:ext>
              </a:extLst>
            </p:cNvPr>
            <p:cNvSpPr txBox="1"/>
            <p:nvPr/>
          </p:nvSpPr>
          <p:spPr>
            <a:xfrm>
              <a:off x="3294017" y="4475672"/>
              <a:ext cx="2781480" cy="36373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err="1">
                  <a:solidFill>
                    <a:schemeClr val="tx1"/>
                  </a:solidFill>
                </a:rPr>
                <a:t>Donnerstag</a:t>
              </a:r>
              <a:endParaRPr lang="en-GB" dirty="0">
                <a:solidFill>
                  <a:schemeClr val="tx1"/>
                </a:solidFill>
              </a:endParaRPr>
            </a:p>
          </p:txBody>
        </p:sp>
        <p:sp>
          <p:nvSpPr>
            <p:cNvPr id="12" name="TextBox 11">
              <a:extLst>
                <a:ext uri="{FF2B5EF4-FFF2-40B4-BE49-F238E27FC236}">
                  <a16:creationId xmlns:a16="http://schemas.microsoft.com/office/drawing/2014/main" id="{6F0E8B2B-FCD4-4BBC-88D8-C39C554E841E}"/>
                </a:ext>
              </a:extLst>
            </p:cNvPr>
            <p:cNvSpPr txBox="1"/>
            <p:nvPr/>
          </p:nvSpPr>
          <p:spPr>
            <a:xfrm>
              <a:off x="6483213" y="1910043"/>
              <a:ext cx="2423160" cy="36373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a:solidFill>
                    <a:schemeClr val="tx1"/>
                  </a:solidFill>
                </a:rPr>
                <a:t>Freitag</a:t>
              </a:r>
            </a:p>
          </p:txBody>
        </p:sp>
        <p:sp>
          <p:nvSpPr>
            <p:cNvPr id="13" name="TextBox 12">
              <a:extLst>
                <a:ext uri="{FF2B5EF4-FFF2-40B4-BE49-F238E27FC236}">
                  <a16:creationId xmlns:a16="http://schemas.microsoft.com/office/drawing/2014/main" id="{9E24A0BA-F7E8-45BD-BBA9-D4EB683B5687}"/>
                </a:ext>
              </a:extLst>
            </p:cNvPr>
            <p:cNvSpPr txBox="1"/>
            <p:nvPr/>
          </p:nvSpPr>
          <p:spPr>
            <a:xfrm>
              <a:off x="6406694" y="2764795"/>
              <a:ext cx="2423160" cy="36373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err="1">
                  <a:solidFill>
                    <a:schemeClr val="tx1"/>
                  </a:solidFill>
                </a:rPr>
                <a:t>Samstag</a:t>
              </a:r>
              <a:endParaRPr lang="en-GB" dirty="0">
                <a:solidFill>
                  <a:schemeClr val="tx1"/>
                </a:solidFill>
              </a:endParaRPr>
            </a:p>
          </p:txBody>
        </p:sp>
        <p:sp>
          <p:nvSpPr>
            <p:cNvPr id="14" name="TextBox 13">
              <a:extLst>
                <a:ext uri="{FF2B5EF4-FFF2-40B4-BE49-F238E27FC236}">
                  <a16:creationId xmlns:a16="http://schemas.microsoft.com/office/drawing/2014/main" id="{52AFC94F-C6B2-4AA8-9860-A644AE2D02D9}"/>
                </a:ext>
              </a:extLst>
            </p:cNvPr>
            <p:cNvSpPr txBox="1"/>
            <p:nvPr/>
          </p:nvSpPr>
          <p:spPr>
            <a:xfrm>
              <a:off x="6359567" y="3619547"/>
              <a:ext cx="2423160" cy="36373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a:solidFill>
                    <a:schemeClr val="tx1"/>
                  </a:solidFill>
                </a:rPr>
                <a:t>Sonntag</a:t>
              </a:r>
            </a:p>
          </p:txBody>
        </p:sp>
      </p:grpSp>
      <p:sp>
        <p:nvSpPr>
          <p:cNvPr id="15" name="Rectangle: Rounded Corners 14">
            <a:extLst>
              <a:ext uri="{FF2B5EF4-FFF2-40B4-BE49-F238E27FC236}">
                <a16:creationId xmlns:a16="http://schemas.microsoft.com/office/drawing/2014/main" id="{02CC182A-475C-4B37-A2F0-0D8523B4A2BD}"/>
              </a:ext>
            </a:extLst>
          </p:cNvPr>
          <p:cNvSpPr/>
          <p:nvPr/>
        </p:nvSpPr>
        <p:spPr>
          <a:xfrm>
            <a:off x="638355" y="1464706"/>
            <a:ext cx="3358066" cy="4740740"/>
          </a:xfrm>
          <a:prstGeom prst="roundRect">
            <a:avLst/>
          </a:prstGeom>
          <a:solidFill>
            <a:schemeClr val="bg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16" name="Rectangle 15">
            <a:extLst>
              <a:ext uri="{FF2B5EF4-FFF2-40B4-BE49-F238E27FC236}">
                <a16:creationId xmlns:a16="http://schemas.microsoft.com/office/drawing/2014/main" id="{386AEC34-CD9A-4A8F-8879-99C57473FC07}"/>
              </a:ext>
            </a:extLst>
          </p:cNvPr>
          <p:cNvSpPr/>
          <p:nvPr/>
        </p:nvSpPr>
        <p:spPr>
          <a:xfrm>
            <a:off x="838200" y="1732768"/>
            <a:ext cx="2836984" cy="38109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TextBox 16">
            <a:extLst>
              <a:ext uri="{FF2B5EF4-FFF2-40B4-BE49-F238E27FC236}">
                <a16:creationId xmlns:a16="http://schemas.microsoft.com/office/drawing/2014/main" id="{19F52618-4332-48BB-BA3A-B3B4E520B023}"/>
              </a:ext>
            </a:extLst>
          </p:cNvPr>
          <p:cNvSpPr txBox="1"/>
          <p:nvPr/>
        </p:nvSpPr>
        <p:spPr>
          <a:xfrm>
            <a:off x="872021" y="1732768"/>
            <a:ext cx="2932003" cy="37856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effectLst/>
                <a:uLnTx/>
                <a:uFillTx/>
                <a:latin typeface="Century Gothic" panose="020B0502020202020204" pitchFamily="34" charset="0"/>
                <a:ea typeface="+mn-ea"/>
                <a:cs typeface="+mn-cs"/>
              </a:rPr>
              <a:t>Es is nicht fair, Mutti! Du musst immer arbeiten und wir haben keinen Urlaub gemacht! Letztes Jahr haben wir sehr viel in der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Türkei</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de-DE" sz="2000" b="0" i="0" u="none" strike="noStrike" kern="1200" cap="none" spc="0" normalizeH="0" baseline="0" noProof="0" dirty="0">
                <a:ln>
                  <a:noFill/>
                </a:ln>
                <a:effectLst/>
                <a:uLnTx/>
                <a:uFillTx/>
                <a:latin typeface="Century Gothic" panose="020B0502020202020204" pitchFamily="34" charset="0"/>
                <a:ea typeface="+mn-ea"/>
                <a:cs typeface="+mn-cs"/>
              </a:rPr>
              <a:t>gemacht!    </a:t>
            </a:r>
            <a:r>
              <a:rPr kumimoji="0" lang="de-DE" sz="2000" b="1" i="0" u="none" strike="noStrike" kern="1200" cap="none" spc="0" normalizeH="0" baseline="0" noProof="0" dirty="0">
                <a:ln>
                  <a:noFill/>
                </a:ln>
                <a:effectLst/>
                <a:uLnTx/>
                <a:uFillTx/>
                <a:latin typeface="Century Gothic" panose="020B0502020202020204" pitchFamily="34" charset="0"/>
                <a:ea typeface="+mn-ea"/>
                <a:cs typeface="+mn-cs"/>
              </a:rPr>
              <a:t>xx Mia </a:t>
            </a:r>
            <a:r>
              <a:rPr kumimoji="0" lang="de-DE" sz="2000" b="1"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a:t>
            </a:r>
            <a:endParaRPr kumimoji="0" lang="de-DE"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8" name="Oval 17">
            <a:extLst>
              <a:ext uri="{FF2B5EF4-FFF2-40B4-BE49-F238E27FC236}">
                <a16:creationId xmlns:a16="http://schemas.microsoft.com/office/drawing/2014/main" id="{696672D7-5BEC-448E-8756-632D40D55389}"/>
              </a:ext>
            </a:extLst>
          </p:cNvPr>
          <p:cNvSpPr/>
          <p:nvPr/>
        </p:nvSpPr>
        <p:spPr>
          <a:xfrm>
            <a:off x="2165304" y="5735269"/>
            <a:ext cx="336357" cy="32411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19" name="TextBox 18">
            <a:extLst>
              <a:ext uri="{FF2B5EF4-FFF2-40B4-BE49-F238E27FC236}">
                <a16:creationId xmlns:a16="http://schemas.microsoft.com/office/drawing/2014/main" id="{461072CC-C9C9-46E6-8726-6201E8C50842}"/>
              </a:ext>
            </a:extLst>
          </p:cNvPr>
          <p:cNvSpPr txBox="1"/>
          <p:nvPr/>
        </p:nvSpPr>
        <p:spPr>
          <a:xfrm>
            <a:off x="5116513" y="2349676"/>
            <a:ext cx="24231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den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Wasserpark</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besuchen</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u="none" strike="noStrike" kern="1200" cap="none" spc="0" normalizeH="0" baseline="0" noProof="0" dirty="0">
                <a:ln>
                  <a:noFill/>
                </a:ln>
                <a:effectLst/>
                <a:uLnTx/>
                <a:uFillTx/>
                <a:latin typeface="Century Gothic" panose="020B0502020202020204" pitchFamily="34" charset="0"/>
                <a:ea typeface="+mn-ea"/>
                <a:cs typeface="+mn-cs"/>
              </a:rPr>
              <a:t>[er]</a:t>
            </a:r>
          </a:p>
        </p:txBody>
      </p:sp>
      <p:sp>
        <p:nvSpPr>
          <p:cNvPr id="20" name="TextBox 19">
            <a:extLst>
              <a:ext uri="{FF2B5EF4-FFF2-40B4-BE49-F238E27FC236}">
                <a16:creationId xmlns:a16="http://schemas.microsoft.com/office/drawing/2014/main" id="{22292D24-220D-4B15-9BE6-436AD3B30734}"/>
              </a:ext>
            </a:extLst>
          </p:cNvPr>
          <p:cNvSpPr txBox="1"/>
          <p:nvPr/>
        </p:nvSpPr>
        <p:spPr>
          <a:xfrm>
            <a:off x="5081626" y="3308856"/>
            <a:ext cx="24231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Sport am Strand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machen</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u="none" strike="noStrike" kern="1200" cap="none" spc="0" normalizeH="0" baseline="0" noProof="0" dirty="0">
                <a:ln>
                  <a:noFill/>
                </a:ln>
                <a:effectLst/>
                <a:uLnTx/>
                <a:uFillTx/>
                <a:latin typeface="Century Gothic" panose="020B0502020202020204" pitchFamily="34" charset="0"/>
                <a:ea typeface="+mn-ea"/>
                <a:cs typeface="+mn-cs"/>
              </a:rPr>
              <a:t>[ich]</a:t>
            </a:r>
          </a:p>
        </p:txBody>
      </p:sp>
      <p:sp>
        <p:nvSpPr>
          <p:cNvPr id="21" name="TextBox 20">
            <a:extLst>
              <a:ext uri="{FF2B5EF4-FFF2-40B4-BE49-F238E27FC236}">
                <a16:creationId xmlns:a16="http://schemas.microsoft.com/office/drawing/2014/main" id="{71177238-6D05-4721-805A-ECB92A5F52B1}"/>
              </a:ext>
            </a:extLst>
          </p:cNvPr>
          <p:cNvSpPr txBox="1"/>
          <p:nvPr/>
        </p:nvSpPr>
        <p:spPr>
          <a:xfrm>
            <a:off x="5086908" y="4254410"/>
            <a:ext cx="2971660" cy="707886"/>
          </a:xfrm>
          <a:prstGeom prst="rect">
            <a:avLst/>
          </a:prstGeom>
          <a:noFill/>
        </p:spPr>
        <p:txBody>
          <a:bodyPr wrap="square" rtlCol="0">
            <a:spAutoFit/>
          </a:bodyPr>
          <a:lstStyle/>
          <a:p>
            <a:pPr>
              <a:defRPr/>
            </a:pP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etwas</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auf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dem</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Markt</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kaufen</a:t>
            </a:r>
            <a:r>
              <a:rPr lang="en-GB" sz="2000" dirty="0">
                <a:latin typeface="Century Gothic" panose="020B0502020202020204" pitchFamily="34" charset="0"/>
              </a:rPr>
              <a:t>      [</a:t>
            </a:r>
            <a:r>
              <a:rPr lang="en-GB" sz="2000" dirty="0" err="1">
                <a:latin typeface="Century Gothic" panose="020B0502020202020204" pitchFamily="34" charset="0"/>
              </a:rPr>
              <a:t>sie</a:t>
            </a:r>
            <a:r>
              <a:rPr lang="en-GB" sz="2000" dirty="0">
                <a:latin typeface="Century Gothic" panose="020B0502020202020204" pitchFamily="34" charset="0"/>
              </a:rPr>
              <a:t>]</a:t>
            </a:r>
            <a:r>
              <a:rPr kumimoji="0" lang="en-GB" sz="2000" b="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u="none" strike="noStrike" kern="1200" cap="none" spc="0" normalizeH="0" baseline="0" noProof="0" dirty="0" err="1">
                <a:ln>
                  <a:noFill/>
                </a:ln>
                <a:effectLst/>
                <a:uLnTx/>
                <a:uFillTx/>
                <a:latin typeface="Century Gothic" panose="020B0502020202020204" pitchFamily="34" charset="0"/>
                <a:ea typeface="+mn-ea"/>
                <a:cs typeface="+mn-cs"/>
              </a:rPr>
              <a:t>Mutti</a:t>
            </a:r>
            <a:endParaRPr kumimoji="0" lang="en-GB" sz="2000" b="0"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955C9FBF-3C26-4A4E-9AA8-C9C5C404F4C7}"/>
              </a:ext>
            </a:extLst>
          </p:cNvPr>
          <p:cNvSpPr txBox="1"/>
          <p:nvPr/>
        </p:nvSpPr>
        <p:spPr>
          <a:xfrm>
            <a:off x="5116512" y="5189783"/>
            <a:ext cx="2635871" cy="1015663"/>
          </a:xfrm>
          <a:prstGeom prst="rect">
            <a:avLst/>
          </a:prstGeom>
          <a:noFill/>
        </p:spPr>
        <p:txBody>
          <a:bodyPr wrap="square" rtlCol="0">
            <a:spAutoFit/>
          </a:bodyPr>
          <a:lstStyle/>
          <a:p>
            <a:pPr>
              <a:defRPr/>
            </a:pP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eine</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Cola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im</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Café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trinken</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a:t>
            </a:r>
            <a:r>
              <a:rPr lang="en-GB" sz="2000" dirty="0">
                <a:latin typeface="Century Gothic" panose="020B0502020202020204" pitchFamily="34" charset="0"/>
              </a:rPr>
              <a:t>[ich]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7EB45572-B9B5-4925-B4AB-26754DB0C93B}"/>
              </a:ext>
            </a:extLst>
          </p:cNvPr>
          <p:cNvSpPr txBox="1"/>
          <p:nvPr/>
        </p:nvSpPr>
        <p:spPr>
          <a:xfrm>
            <a:off x="8494654" y="2361406"/>
            <a:ext cx="2768893" cy="707886"/>
          </a:xfrm>
          <a:prstGeom prst="rect">
            <a:avLst/>
          </a:prstGeom>
          <a:noFill/>
        </p:spPr>
        <p:txBody>
          <a:bodyPr wrap="square" rtlCol="0">
            <a:spAutoFit/>
          </a:bodyPr>
          <a:lstStyle/>
          <a:p>
            <a:pPr>
              <a:defRPr/>
            </a:pP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Karaoke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singen</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a:t>
            </a:r>
            <a:r>
              <a:rPr lang="en-GB" sz="2000" dirty="0">
                <a:latin typeface="Century Gothic" panose="020B0502020202020204" pitchFamily="34" charset="0"/>
              </a:rPr>
              <a:t>[ich]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2FDAAFA8-9211-4002-A644-DAD1A71CC2B8}"/>
              </a:ext>
            </a:extLst>
          </p:cNvPr>
          <p:cNvSpPr txBox="1"/>
          <p:nvPr/>
        </p:nvSpPr>
        <p:spPr>
          <a:xfrm>
            <a:off x="8494654" y="3325791"/>
            <a:ext cx="3159238" cy="707886"/>
          </a:xfrm>
          <a:prstGeom prst="rect">
            <a:avLst/>
          </a:prstGeom>
          <a:noFill/>
        </p:spPr>
        <p:txBody>
          <a:bodyPr wrap="square" rtlCol="0">
            <a:spAutoFit/>
          </a:bodyPr>
          <a:lstStyle/>
          <a:p>
            <a:pPr lvl="0">
              <a:defRPr/>
            </a:pP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ein</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Buch auf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dem</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Strand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lesen</a:t>
            </a:r>
            <a:r>
              <a:rPr lang="en-GB" sz="2000" dirty="0">
                <a:latin typeface="Century Gothic" panose="020B0502020202020204" pitchFamily="34" charset="0"/>
              </a:rPr>
              <a:t>    [</a:t>
            </a:r>
            <a:r>
              <a:rPr lang="en-GB" sz="2000" dirty="0" err="1">
                <a:latin typeface="Century Gothic" panose="020B0502020202020204" pitchFamily="34" charset="0"/>
              </a:rPr>
              <a:t>sie</a:t>
            </a:r>
            <a:r>
              <a:rPr lang="en-GB" sz="2000" dirty="0">
                <a:latin typeface="Century Gothic" panose="020B0502020202020204" pitchFamily="34" charset="0"/>
              </a:rPr>
              <a:t>]</a:t>
            </a:r>
            <a:endParaRPr kumimoji="0" lang="en-GB" sz="2000" b="0" i="1" u="none" strike="noStrike" kern="1200" cap="none" spc="0" normalizeH="0" baseline="0" noProof="0" dirty="0">
              <a:ln>
                <a:noFill/>
              </a:ln>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A2FB5F18-4243-443D-921F-30FA8F8F8759}"/>
              </a:ext>
            </a:extLst>
          </p:cNvPr>
          <p:cNvSpPr txBox="1"/>
          <p:nvPr/>
        </p:nvSpPr>
        <p:spPr>
          <a:xfrm>
            <a:off x="8455006" y="4266469"/>
            <a:ext cx="2808541" cy="1938992"/>
          </a:xfrm>
          <a:prstGeom prst="rect">
            <a:avLst/>
          </a:prstGeom>
          <a:noFill/>
        </p:spPr>
        <p:txBody>
          <a:bodyPr wrap="square" rtlCol="0">
            <a:spAutoFit/>
          </a:bodyPr>
          <a:lstStyle/>
          <a:p>
            <a:pPr>
              <a:defRPr/>
            </a:pP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ein</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bisschen</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Türkisch</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im</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Dorf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sprechen</a:t>
            </a:r>
            <a:r>
              <a:rPr lang="en-GB" sz="2000" dirty="0">
                <a:latin typeface="Century Gothic" panose="020B0502020202020204" pitchFamily="34" charset="0"/>
              </a:rPr>
              <a:t>	             [ich]</a:t>
            </a:r>
          </a:p>
          <a:p>
            <a:pPr>
              <a:defRPr/>
            </a:pPr>
            <a:r>
              <a:rPr lang="en-GB" sz="2000" dirty="0">
                <a:latin typeface="Century Gothic" panose="020B0502020202020204" pitchFamily="34" charset="0"/>
              </a:rPr>
              <a:t> </a:t>
            </a:r>
            <a:r>
              <a:rPr lang="en-GB" sz="2000" i="1" dirty="0">
                <a:latin typeface="Century Gothic" panose="020B0502020202020204" pitchFamily="34" charset="0"/>
              </a:rPr>
              <a:t>am Abend </a:t>
            </a:r>
            <a:r>
              <a:rPr lang="en-GB" sz="2000" i="1" dirty="0" err="1">
                <a:latin typeface="Century Gothic" panose="020B0502020202020204" pitchFamily="34" charset="0"/>
              </a:rPr>
              <a:t>im</a:t>
            </a:r>
            <a:r>
              <a:rPr lang="en-GB" sz="2000" i="1" dirty="0">
                <a:latin typeface="Century Gothic" panose="020B0502020202020204" pitchFamily="34" charset="0"/>
              </a:rPr>
              <a:t> Café </a:t>
            </a:r>
            <a:r>
              <a:rPr lang="en-GB" sz="2000" i="1" dirty="0" err="1">
                <a:latin typeface="Century Gothic" panose="020B0502020202020204" pitchFamily="34" charset="0"/>
              </a:rPr>
              <a:t>essen</a:t>
            </a:r>
            <a:r>
              <a:rPr lang="en-GB" sz="2000" i="1" dirty="0">
                <a:latin typeface="Century Gothic" panose="020B0502020202020204" pitchFamily="34" charset="0"/>
              </a:rPr>
              <a:t> </a:t>
            </a:r>
            <a:r>
              <a:rPr lang="en-GB" sz="2000" dirty="0">
                <a:latin typeface="Century Gothic" panose="020B0502020202020204" pitchFamily="34" charset="0"/>
              </a:rPr>
              <a:t>[er]</a:t>
            </a:r>
          </a:p>
          <a:p>
            <a:pPr>
              <a:defRPr/>
            </a:pPr>
            <a:endParaRPr kumimoji="0" lang="en-GB" sz="2000" b="0" i="1"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26" name="Picture 25">
            <a:extLst>
              <a:ext uri="{FF2B5EF4-FFF2-40B4-BE49-F238E27FC236}">
                <a16:creationId xmlns:a16="http://schemas.microsoft.com/office/drawing/2014/main" id="{00584080-985B-4DFF-A6BA-06E8AF2DAC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6451" y="2648845"/>
            <a:ext cx="393764" cy="378905"/>
          </a:xfrm>
          <a:prstGeom prst="rect">
            <a:avLst/>
          </a:prstGeom>
        </p:spPr>
      </p:pic>
      <p:pic>
        <p:nvPicPr>
          <p:cNvPr id="27" name="Picture 26">
            <a:extLst>
              <a:ext uri="{FF2B5EF4-FFF2-40B4-BE49-F238E27FC236}">
                <a16:creationId xmlns:a16="http://schemas.microsoft.com/office/drawing/2014/main" id="{8A8220ED-9FEC-4F0C-9193-30244E4524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9134" y="3626659"/>
            <a:ext cx="360045" cy="367475"/>
          </a:xfrm>
          <a:prstGeom prst="rect">
            <a:avLst/>
          </a:prstGeom>
        </p:spPr>
      </p:pic>
      <p:pic>
        <p:nvPicPr>
          <p:cNvPr id="28" name="Picture 27">
            <a:extLst>
              <a:ext uri="{FF2B5EF4-FFF2-40B4-BE49-F238E27FC236}">
                <a16:creationId xmlns:a16="http://schemas.microsoft.com/office/drawing/2014/main" id="{62A254DA-FAC2-4880-A628-FA75A46F8B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3310" y="5468617"/>
            <a:ext cx="360045" cy="367475"/>
          </a:xfrm>
          <a:prstGeom prst="rect">
            <a:avLst/>
          </a:prstGeom>
        </p:spPr>
      </p:pic>
      <p:pic>
        <p:nvPicPr>
          <p:cNvPr id="29" name="Picture 28">
            <a:extLst>
              <a:ext uri="{FF2B5EF4-FFF2-40B4-BE49-F238E27FC236}">
                <a16:creationId xmlns:a16="http://schemas.microsoft.com/office/drawing/2014/main" id="{90A7428F-05CF-4064-BA1C-4B4D3E314D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3502" y="4861814"/>
            <a:ext cx="360045" cy="367475"/>
          </a:xfrm>
          <a:prstGeom prst="rect">
            <a:avLst/>
          </a:prstGeom>
        </p:spPr>
      </p:pic>
      <p:pic>
        <p:nvPicPr>
          <p:cNvPr id="30" name="Picture 29">
            <a:extLst>
              <a:ext uri="{FF2B5EF4-FFF2-40B4-BE49-F238E27FC236}">
                <a16:creationId xmlns:a16="http://schemas.microsoft.com/office/drawing/2014/main" id="{EEF2E699-7115-4686-959A-21615C23BE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9783" y="5518420"/>
            <a:ext cx="393764" cy="378905"/>
          </a:xfrm>
          <a:prstGeom prst="rect">
            <a:avLst/>
          </a:prstGeom>
        </p:spPr>
      </p:pic>
      <p:pic>
        <p:nvPicPr>
          <p:cNvPr id="31" name="Picture 30">
            <a:extLst>
              <a:ext uri="{FF2B5EF4-FFF2-40B4-BE49-F238E27FC236}">
                <a16:creationId xmlns:a16="http://schemas.microsoft.com/office/drawing/2014/main" id="{59B02B66-80D6-4B4F-B589-B6D79A2340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6642" y="2636497"/>
            <a:ext cx="360045" cy="367475"/>
          </a:xfrm>
          <a:prstGeom prst="rect">
            <a:avLst/>
          </a:prstGeom>
        </p:spPr>
      </p:pic>
      <p:sp>
        <p:nvSpPr>
          <p:cNvPr id="32" name="Rounded Rectangle 38">
            <a:extLst>
              <a:ext uri="{FF2B5EF4-FFF2-40B4-BE49-F238E27FC236}">
                <a16:creationId xmlns:a16="http://schemas.microsoft.com/office/drawing/2014/main" id="{2E82F0E2-D518-40F3-A62C-8833C1E41E37}"/>
              </a:ext>
            </a:extLst>
          </p:cNvPr>
          <p:cNvSpPr/>
          <p:nvPr/>
        </p:nvSpPr>
        <p:spPr>
          <a:xfrm>
            <a:off x="9420045" y="161881"/>
            <a:ext cx="2551829" cy="421059"/>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33" name="Rounded Rectangular Callout 2">
            <a:extLst>
              <a:ext uri="{FF2B5EF4-FFF2-40B4-BE49-F238E27FC236}">
                <a16:creationId xmlns:a16="http://schemas.microsoft.com/office/drawing/2014/main" id="{50DBF2CC-C128-45A1-BFE3-08A814B29253}"/>
              </a:ext>
            </a:extLst>
          </p:cNvPr>
          <p:cNvSpPr/>
          <p:nvPr/>
        </p:nvSpPr>
        <p:spPr>
          <a:xfrm>
            <a:off x="3804024" y="664932"/>
            <a:ext cx="8234055" cy="1051760"/>
          </a:xfrm>
          <a:prstGeom prst="wedgeRoundRectCallout">
            <a:avLst>
              <a:gd name="adj1" fmla="val -28638"/>
              <a:gd name="adj2" fmla="val 67138"/>
              <a:gd name="adj3" fmla="val 16667"/>
            </a:avLst>
          </a:prstGeom>
          <a:solidFill>
            <a:schemeClr val="accent4">
              <a:lumMod val="20000"/>
              <a:lumOff val="80000"/>
            </a:schemeClr>
          </a:solidFill>
          <a:ln>
            <a:solidFill>
              <a:srgbClr val="104F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Remember: when you start a sentence with a time adverb, the verb comes next, </a:t>
            </a:r>
            <a:r>
              <a:rPr lang="en-GB" sz="2000" i="1" u="sng" dirty="0">
                <a:latin typeface="Century Gothic" panose="020B0502020202020204" pitchFamily="34" charset="0"/>
              </a:rPr>
              <a:t>before</a:t>
            </a:r>
            <a:r>
              <a:rPr lang="en-GB" sz="2000" i="1" dirty="0">
                <a:latin typeface="Century Gothic" panose="020B0502020202020204" pitchFamily="34" charset="0"/>
              </a:rPr>
              <a:t> </a:t>
            </a:r>
            <a:r>
              <a:rPr lang="en-GB" sz="2000" dirty="0">
                <a:latin typeface="Century Gothic" panose="020B0502020202020204" pitchFamily="34" charset="0"/>
              </a:rPr>
              <a:t>the subject pronoun (Word Order 2): </a:t>
            </a:r>
          </a:p>
          <a:p>
            <a:pPr algn="ctr"/>
            <a:r>
              <a:rPr lang="en-GB" sz="2000" dirty="0">
                <a:latin typeface="Century Gothic" panose="020B0502020202020204" pitchFamily="34" charset="0"/>
              </a:rPr>
              <a:t>e.g. Am Montag </a:t>
            </a:r>
            <a:r>
              <a:rPr lang="en-GB" sz="2000" b="1" dirty="0">
                <a:latin typeface="Century Gothic" panose="020B0502020202020204" pitchFamily="34" charset="0"/>
              </a:rPr>
              <a:t>hat</a:t>
            </a:r>
            <a:r>
              <a:rPr lang="en-GB" sz="2000" dirty="0">
                <a:latin typeface="Century Gothic" panose="020B0502020202020204" pitchFamily="34" charset="0"/>
              </a:rPr>
              <a:t> </a:t>
            </a:r>
            <a:r>
              <a:rPr lang="en-GB" sz="2000" dirty="0" err="1">
                <a:latin typeface="Century Gothic" panose="020B0502020202020204" pitchFamily="34" charset="0"/>
              </a:rPr>
              <a:t>er</a:t>
            </a:r>
            <a:r>
              <a:rPr lang="en-GB" sz="2000" dirty="0">
                <a:latin typeface="Century Gothic" panose="020B0502020202020204" pitchFamily="34" charset="0"/>
              </a:rPr>
              <a:t> den </a:t>
            </a:r>
            <a:r>
              <a:rPr lang="en-GB" sz="2000" dirty="0" err="1">
                <a:latin typeface="Century Gothic" panose="020B0502020202020204" pitchFamily="34" charset="0"/>
              </a:rPr>
              <a:t>Wasserpark</a:t>
            </a:r>
            <a:r>
              <a:rPr lang="en-GB" sz="2000" dirty="0">
                <a:latin typeface="Century Gothic" panose="020B0502020202020204" pitchFamily="34" charset="0"/>
              </a:rPr>
              <a:t> </a:t>
            </a:r>
            <a:r>
              <a:rPr lang="en-GB" sz="2000" dirty="0" err="1">
                <a:latin typeface="Century Gothic" panose="020B0502020202020204" pitchFamily="34" charset="0"/>
              </a:rPr>
              <a:t>besucht</a:t>
            </a:r>
            <a:r>
              <a:rPr lang="en-GB" sz="2000" dirty="0">
                <a:latin typeface="Century Gothic" panose="020B0502020202020204" pitchFamily="34" charset="0"/>
              </a:rPr>
              <a:t>.</a:t>
            </a:r>
          </a:p>
        </p:txBody>
      </p:sp>
      <p:pic>
        <p:nvPicPr>
          <p:cNvPr id="34" name="Picture 33" descr="A cartoon of a person wearing glasses&#10;&#10;Description automatically generated">
            <a:extLst>
              <a:ext uri="{FF2B5EF4-FFF2-40B4-BE49-F238E27FC236}">
                <a16:creationId xmlns:a16="http://schemas.microsoft.com/office/drawing/2014/main" id="{8F868C4B-E4F8-4798-8A9B-A940F344B1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6278" y="4578335"/>
            <a:ext cx="310799" cy="463916"/>
          </a:xfrm>
          <a:prstGeom prst="ellipse">
            <a:avLst/>
          </a:prstGeom>
        </p:spPr>
      </p:pic>
      <p:pic>
        <p:nvPicPr>
          <p:cNvPr id="35" name="Picture 34" descr="A cartoon of a person wearing glasses&#10;&#10;Description automatically generated">
            <a:extLst>
              <a:ext uri="{FF2B5EF4-FFF2-40B4-BE49-F238E27FC236}">
                <a16:creationId xmlns:a16="http://schemas.microsoft.com/office/drawing/2014/main" id="{6B90412A-E962-4FB9-8AFF-8AE8D2908B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8800" y="3609409"/>
            <a:ext cx="310799" cy="463916"/>
          </a:xfrm>
          <a:prstGeom prst="ellipse">
            <a:avLst/>
          </a:prstGeom>
        </p:spPr>
      </p:pic>
    </p:spTree>
    <p:extLst>
      <p:ext uri="{BB962C8B-B14F-4D97-AF65-F5344CB8AC3E}">
        <p14:creationId xmlns:p14="http://schemas.microsoft.com/office/powerpoint/2010/main" val="404761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DCDB9A-FDA5-4098-B510-929F0FF1DE5D}"/>
              </a:ext>
            </a:extLst>
          </p:cNvPr>
          <p:cNvSpPr>
            <a:spLocks noGrp="1"/>
          </p:cNvSpPr>
          <p:nvPr>
            <p:ph type="title"/>
          </p:nvPr>
        </p:nvSpPr>
        <p:spPr>
          <a:xfrm>
            <a:off x="0" y="213557"/>
            <a:ext cx="5037826" cy="647577"/>
          </a:xfrm>
        </p:spPr>
        <p:txBody>
          <a:bodyPr>
            <a:normAutofit/>
          </a:bodyPr>
          <a:lstStyle/>
          <a:p>
            <a:r>
              <a:rPr lang="en-GB" sz="2400" dirty="0" err="1"/>
              <a:t>Letzten</a:t>
            </a:r>
            <a:r>
              <a:rPr lang="en-GB" sz="2400" dirty="0"/>
              <a:t> Sommer in der </a:t>
            </a:r>
            <a:r>
              <a:rPr lang="en-GB" sz="2400" dirty="0" err="1"/>
              <a:t>Türkei</a:t>
            </a:r>
            <a:endParaRPr lang="en-GB" sz="2400" dirty="0"/>
          </a:p>
        </p:txBody>
      </p:sp>
      <p:sp>
        <p:nvSpPr>
          <p:cNvPr id="32" name="Rounded Rectangle 38">
            <a:extLst>
              <a:ext uri="{FF2B5EF4-FFF2-40B4-BE49-F238E27FC236}">
                <a16:creationId xmlns:a16="http://schemas.microsoft.com/office/drawing/2014/main" id="{2E82F0E2-D518-40F3-A62C-8833C1E41E37}"/>
              </a:ext>
            </a:extLst>
          </p:cNvPr>
          <p:cNvSpPr/>
          <p:nvPr/>
        </p:nvSpPr>
        <p:spPr>
          <a:xfrm>
            <a:off x="9420045" y="161881"/>
            <a:ext cx="2551829" cy="421059"/>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grpSp>
        <p:nvGrpSpPr>
          <p:cNvPr id="34" name="Group 33">
            <a:extLst>
              <a:ext uri="{FF2B5EF4-FFF2-40B4-BE49-F238E27FC236}">
                <a16:creationId xmlns:a16="http://schemas.microsoft.com/office/drawing/2014/main" id="{50A1180F-0BED-4CC1-B9B0-46A6C5FFEB12}"/>
              </a:ext>
            </a:extLst>
          </p:cNvPr>
          <p:cNvGrpSpPr>
            <a:grpSpLocks/>
          </p:cNvGrpSpPr>
          <p:nvPr/>
        </p:nvGrpSpPr>
        <p:grpSpPr>
          <a:xfrm>
            <a:off x="2736587" y="1185192"/>
            <a:ext cx="7587504" cy="5041362"/>
            <a:chOff x="2715895" y="1405782"/>
            <a:chExt cx="6897731" cy="4583056"/>
          </a:xfrm>
        </p:grpSpPr>
        <p:pic>
          <p:nvPicPr>
            <p:cNvPr id="35" name="Picture 2" descr="http://www.clker.com/cliparts/F/G/4/k/8/W/diary-md.png">
              <a:extLst>
                <a:ext uri="{FF2B5EF4-FFF2-40B4-BE49-F238E27FC236}">
                  <a16:creationId xmlns:a16="http://schemas.microsoft.com/office/drawing/2014/main" id="{819C1668-2ED1-4934-8F51-17648203E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895" y="1405782"/>
              <a:ext cx="6897731" cy="458305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E00F87F-C67C-46E8-93C2-7545AB02D88E}"/>
                </a:ext>
              </a:extLst>
            </p:cNvPr>
            <p:cNvSpPr txBox="1"/>
            <p:nvPr/>
          </p:nvSpPr>
          <p:spPr>
            <a:xfrm>
              <a:off x="3352800" y="1880215"/>
              <a:ext cx="2423160" cy="36373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a:solidFill>
                    <a:schemeClr val="tx1"/>
                  </a:solidFill>
                </a:rPr>
                <a:t>Montag</a:t>
              </a:r>
            </a:p>
          </p:txBody>
        </p:sp>
        <p:sp>
          <p:nvSpPr>
            <p:cNvPr id="37" name="TextBox 36">
              <a:extLst>
                <a:ext uri="{FF2B5EF4-FFF2-40B4-BE49-F238E27FC236}">
                  <a16:creationId xmlns:a16="http://schemas.microsoft.com/office/drawing/2014/main" id="{FBD0421F-AEEA-4FC6-B3D0-1F19F70B19C7}"/>
                </a:ext>
              </a:extLst>
            </p:cNvPr>
            <p:cNvSpPr txBox="1"/>
            <p:nvPr/>
          </p:nvSpPr>
          <p:spPr>
            <a:xfrm>
              <a:off x="3291247" y="3601129"/>
              <a:ext cx="2423160" cy="36373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err="1">
                  <a:solidFill>
                    <a:schemeClr val="tx1"/>
                  </a:solidFill>
                </a:rPr>
                <a:t>Mittwoch</a:t>
              </a:r>
              <a:endParaRPr lang="en-GB" dirty="0">
                <a:solidFill>
                  <a:schemeClr val="tx1"/>
                </a:solidFill>
              </a:endParaRPr>
            </a:p>
          </p:txBody>
        </p:sp>
        <p:sp>
          <p:nvSpPr>
            <p:cNvPr id="38" name="TextBox 37">
              <a:extLst>
                <a:ext uri="{FF2B5EF4-FFF2-40B4-BE49-F238E27FC236}">
                  <a16:creationId xmlns:a16="http://schemas.microsoft.com/office/drawing/2014/main" id="{B1415C35-56B5-44C5-B2CB-BE4657AE96E0}"/>
                </a:ext>
              </a:extLst>
            </p:cNvPr>
            <p:cNvSpPr txBox="1"/>
            <p:nvPr/>
          </p:nvSpPr>
          <p:spPr>
            <a:xfrm>
              <a:off x="3277661" y="2740961"/>
              <a:ext cx="2423160" cy="36373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err="1">
                  <a:solidFill>
                    <a:schemeClr val="tx1"/>
                  </a:solidFill>
                </a:rPr>
                <a:t>Dienstag</a:t>
              </a:r>
              <a:endParaRPr lang="en-GB" dirty="0">
                <a:solidFill>
                  <a:schemeClr val="tx1"/>
                </a:solidFill>
              </a:endParaRPr>
            </a:p>
          </p:txBody>
        </p:sp>
        <p:sp>
          <p:nvSpPr>
            <p:cNvPr id="39" name="TextBox 38">
              <a:extLst>
                <a:ext uri="{FF2B5EF4-FFF2-40B4-BE49-F238E27FC236}">
                  <a16:creationId xmlns:a16="http://schemas.microsoft.com/office/drawing/2014/main" id="{52CF67D4-7CA3-4334-958E-6EFE115B86AE}"/>
                </a:ext>
              </a:extLst>
            </p:cNvPr>
            <p:cNvSpPr txBox="1"/>
            <p:nvPr/>
          </p:nvSpPr>
          <p:spPr>
            <a:xfrm>
              <a:off x="3294017" y="4475672"/>
              <a:ext cx="2781480" cy="36373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err="1">
                  <a:solidFill>
                    <a:schemeClr val="tx1"/>
                  </a:solidFill>
                </a:rPr>
                <a:t>Donnerstag</a:t>
              </a:r>
              <a:endParaRPr lang="en-GB" dirty="0">
                <a:solidFill>
                  <a:schemeClr val="tx1"/>
                </a:solidFill>
              </a:endParaRPr>
            </a:p>
          </p:txBody>
        </p:sp>
        <p:sp>
          <p:nvSpPr>
            <p:cNvPr id="40" name="TextBox 39">
              <a:extLst>
                <a:ext uri="{FF2B5EF4-FFF2-40B4-BE49-F238E27FC236}">
                  <a16:creationId xmlns:a16="http://schemas.microsoft.com/office/drawing/2014/main" id="{D1D33767-B54F-48C5-BF5F-366B3033F1C3}"/>
                </a:ext>
              </a:extLst>
            </p:cNvPr>
            <p:cNvSpPr txBox="1"/>
            <p:nvPr/>
          </p:nvSpPr>
          <p:spPr>
            <a:xfrm>
              <a:off x="6483213" y="1910043"/>
              <a:ext cx="2423160" cy="36373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a:solidFill>
                    <a:schemeClr val="tx1"/>
                  </a:solidFill>
                </a:rPr>
                <a:t>Freitag</a:t>
              </a:r>
            </a:p>
          </p:txBody>
        </p:sp>
        <p:sp>
          <p:nvSpPr>
            <p:cNvPr id="41" name="TextBox 40">
              <a:extLst>
                <a:ext uri="{FF2B5EF4-FFF2-40B4-BE49-F238E27FC236}">
                  <a16:creationId xmlns:a16="http://schemas.microsoft.com/office/drawing/2014/main" id="{576BA0BD-4D7E-4AC0-8161-7DC51CD515E1}"/>
                </a:ext>
              </a:extLst>
            </p:cNvPr>
            <p:cNvSpPr txBox="1"/>
            <p:nvPr/>
          </p:nvSpPr>
          <p:spPr>
            <a:xfrm>
              <a:off x="6406694" y="2764795"/>
              <a:ext cx="2423160" cy="36373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err="1">
                  <a:solidFill>
                    <a:schemeClr val="tx1"/>
                  </a:solidFill>
                </a:rPr>
                <a:t>Samstag</a:t>
              </a:r>
              <a:endParaRPr lang="en-GB" dirty="0">
                <a:solidFill>
                  <a:schemeClr val="tx1"/>
                </a:solidFill>
              </a:endParaRPr>
            </a:p>
          </p:txBody>
        </p:sp>
        <p:sp>
          <p:nvSpPr>
            <p:cNvPr id="42" name="TextBox 41">
              <a:extLst>
                <a:ext uri="{FF2B5EF4-FFF2-40B4-BE49-F238E27FC236}">
                  <a16:creationId xmlns:a16="http://schemas.microsoft.com/office/drawing/2014/main" id="{85ED74DB-CD47-4401-9C6D-1CEE0DEAA796}"/>
                </a:ext>
              </a:extLst>
            </p:cNvPr>
            <p:cNvSpPr txBox="1"/>
            <p:nvPr/>
          </p:nvSpPr>
          <p:spPr>
            <a:xfrm>
              <a:off x="6359567" y="3619547"/>
              <a:ext cx="2423160" cy="36373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1" i="0" u="none" strike="noStrike" cap="none" spc="0" normalizeH="0" baseline="0">
                  <a:ln>
                    <a:noFill/>
                  </a:ln>
                  <a:solidFill>
                    <a:srgbClr val="104F70"/>
                  </a:solidFill>
                  <a:effectLst/>
                  <a:uLnTx/>
                  <a:uFillTx/>
                  <a:latin typeface="Century Gothic" panose="020B0502020202020204" pitchFamily="34" charset="0"/>
                </a:defRPr>
              </a:lvl1pPr>
            </a:lstStyle>
            <a:p>
              <a:r>
                <a:rPr lang="en-GB" dirty="0">
                  <a:solidFill>
                    <a:schemeClr val="tx1"/>
                  </a:solidFill>
                </a:rPr>
                <a:t>Sonntag</a:t>
              </a:r>
            </a:p>
          </p:txBody>
        </p:sp>
      </p:grpSp>
      <p:sp>
        <p:nvSpPr>
          <p:cNvPr id="43" name="TextBox 42">
            <a:extLst>
              <a:ext uri="{FF2B5EF4-FFF2-40B4-BE49-F238E27FC236}">
                <a16:creationId xmlns:a16="http://schemas.microsoft.com/office/drawing/2014/main" id="{44058CDB-CE03-40CE-9F7C-B9EEFAFB56C6}"/>
              </a:ext>
            </a:extLst>
          </p:cNvPr>
          <p:cNvSpPr txBox="1"/>
          <p:nvPr/>
        </p:nvSpPr>
        <p:spPr>
          <a:xfrm>
            <a:off x="3369474" y="2005918"/>
            <a:ext cx="31777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effectLst/>
                <a:uLnTx/>
                <a:uFillTx/>
                <a:latin typeface="Century Gothic" panose="020B0502020202020204" pitchFamily="34" charset="0"/>
                <a:ea typeface="+mn-ea"/>
                <a:cs typeface="+mn-cs"/>
              </a:rPr>
              <a:t>Er hat den Wasserpark besucht.</a:t>
            </a:r>
            <a:endParaRPr kumimoji="0" lang="en-GB" sz="2000" b="0" i="0" u="none" strike="noStrike" kern="1200" cap="none" spc="0" normalizeH="0" baseline="0" noProof="0">
              <a:ln>
                <a:noFill/>
              </a:ln>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41A30BD0-D5C0-4D01-A9E1-492949091EF4}"/>
              </a:ext>
            </a:extLst>
          </p:cNvPr>
          <p:cNvSpPr txBox="1"/>
          <p:nvPr/>
        </p:nvSpPr>
        <p:spPr>
          <a:xfrm>
            <a:off x="3425354" y="2981052"/>
            <a:ext cx="37524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Ich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habe</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am Strand </a:t>
            </a:r>
            <a:b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br>
            <a:r>
              <a:rPr lang="en-GB" sz="2000" i="1" dirty="0">
                <a:latin typeface="Century Gothic" panose="020B0502020202020204" pitchFamily="34" charset="0"/>
              </a:rPr>
              <a:t>Sport </a:t>
            </a:r>
            <a:r>
              <a:rPr lang="en-GB" sz="2000" i="1" dirty="0" err="1">
                <a:latin typeface="Century Gothic" panose="020B0502020202020204" pitchFamily="34" charset="0"/>
              </a:rPr>
              <a:t>gemacht</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2AF6CD68-16D3-4D44-ADAD-5127C6E58D32}"/>
              </a:ext>
            </a:extLst>
          </p:cNvPr>
          <p:cNvSpPr txBox="1"/>
          <p:nvPr/>
        </p:nvSpPr>
        <p:spPr>
          <a:xfrm>
            <a:off x="3430636" y="3926606"/>
            <a:ext cx="29716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effectLst/>
                <a:uLnTx/>
                <a:uFillTx/>
                <a:latin typeface="Century Gothic" panose="020B0502020202020204" pitchFamily="34" charset="0"/>
                <a:ea typeface="+mn-ea"/>
                <a:cs typeface="+mn-cs"/>
              </a:rPr>
              <a:t>Sie hat etwas auf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effectLst/>
                <a:uLnTx/>
                <a:uFillTx/>
                <a:latin typeface="Century Gothic" panose="020B0502020202020204" pitchFamily="34" charset="0"/>
                <a:ea typeface="+mn-ea"/>
                <a:cs typeface="+mn-cs"/>
              </a:rPr>
              <a:t>dem </a:t>
            </a:r>
            <a:r>
              <a:rPr kumimoji="0" lang="en-GB" sz="2000" b="0" i="1" u="none" strike="noStrike" kern="1200" cap="none" spc="0" normalizeH="0" baseline="0" noProof="0" err="1">
                <a:ln>
                  <a:noFill/>
                </a:ln>
                <a:effectLst/>
                <a:uLnTx/>
                <a:uFillTx/>
                <a:latin typeface="Century Gothic" panose="020B0502020202020204" pitchFamily="34" charset="0"/>
                <a:ea typeface="+mn-ea"/>
                <a:cs typeface="+mn-cs"/>
              </a:rPr>
              <a:t>Markt</a:t>
            </a:r>
            <a:r>
              <a:rPr kumimoji="0" lang="en-GB" sz="2000" b="0" i="1" u="none" strike="noStrike" kern="1200" cap="none" spc="0" normalizeH="0" baseline="0" noProof="0">
                <a:ln>
                  <a:noFill/>
                </a:ln>
                <a:effectLst/>
                <a:uLnTx/>
                <a:uFillTx/>
                <a:latin typeface="Century Gothic" panose="020B0502020202020204" pitchFamily="34" charset="0"/>
                <a:ea typeface="+mn-ea"/>
                <a:cs typeface="+mn-cs"/>
              </a:rPr>
              <a:t> gekauft.</a:t>
            </a:r>
            <a:endParaRPr kumimoji="0" lang="en-GB" sz="2000" b="0"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45D88C42-DFE2-4405-8EEC-9D3C617ADAFD}"/>
              </a:ext>
            </a:extLst>
          </p:cNvPr>
          <p:cNvSpPr txBox="1"/>
          <p:nvPr/>
        </p:nvSpPr>
        <p:spPr>
          <a:xfrm>
            <a:off x="3252302" y="4889870"/>
            <a:ext cx="2758772" cy="707886"/>
          </a:xfrm>
          <a:prstGeom prst="rect">
            <a:avLst/>
          </a:prstGeom>
          <a:noFill/>
        </p:spPr>
        <p:txBody>
          <a:bodyPr wrap="square" rtlCol="0">
            <a:spAutoFit/>
          </a:bodyPr>
          <a:lstStyle/>
          <a:p>
            <a:pPr lvl="0">
              <a:defRPr/>
            </a:pP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Ich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habe</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im</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Café </a:t>
            </a:r>
            <a:r>
              <a:rPr lang="en-GB" sz="2000" i="1" dirty="0" err="1">
                <a:latin typeface="Century Gothic" panose="020B0502020202020204" pitchFamily="34" charset="0"/>
              </a:rPr>
              <a:t>eine</a:t>
            </a:r>
            <a:r>
              <a:rPr lang="en-GB" sz="2000" i="1" dirty="0">
                <a:latin typeface="Century Gothic" panose="020B0502020202020204" pitchFamily="34" charset="0"/>
              </a:rPr>
              <a:t> Cola </a:t>
            </a:r>
            <a:r>
              <a:rPr lang="en-GB" sz="2000" i="1" dirty="0" err="1">
                <a:latin typeface="Century Gothic" panose="020B0502020202020204" pitchFamily="34" charset="0"/>
              </a:rPr>
              <a:t>getrunken</a:t>
            </a:r>
            <a:endParaRPr kumimoji="0" lang="en-GB" sz="2000" b="0" i="1" u="none" strike="noStrike" kern="1200" cap="none" spc="0" normalizeH="0" baseline="0" noProof="0" dirty="0">
              <a:ln>
                <a:noFill/>
              </a:ln>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D85CAA8E-D7C4-4340-871A-B94F95D23AE4}"/>
              </a:ext>
            </a:extLst>
          </p:cNvPr>
          <p:cNvSpPr txBox="1"/>
          <p:nvPr/>
        </p:nvSpPr>
        <p:spPr>
          <a:xfrm>
            <a:off x="6838382" y="2033602"/>
            <a:ext cx="27688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effectLst/>
                <a:uLnTx/>
                <a:uFillTx/>
                <a:latin typeface="Century Gothic" panose="020B0502020202020204" pitchFamily="34" charset="0"/>
                <a:ea typeface="+mn-ea"/>
                <a:cs typeface="+mn-cs"/>
              </a:rPr>
              <a:t>Ich habe Karaoke gesungen. </a:t>
            </a:r>
            <a:endParaRPr kumimoji="0" lang="en-GB" sz="2000" b="0"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8F56032C-27E6-4141-BD29-EED54BAB23B2}"/>
              </a:ext>
            </a:extLst>
          </p:cNvPr>
          <p:cNvSpPr txBox="1"/>
          <p:nvPr/>
        </p:nvSpPr>
        <p:spPr>
          <a:xfrm>
            <a:off x="6852583" y="2997987"/>
            <a:ext cx="28553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Sie hat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ein</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Buch auf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dem</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Strand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gelesen</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49" name="TextBox 48">
            <a:extLst>
              <a:ext uri="{FF2B5EF4-FFF2-40B4-BE49-F238E27FC236}">
                <a16:creationId xmlns:a16="http://schemas.microsoft.com/office/drawing/2014/main" id="{B2B1B474-D404-4EAA-9DC1-F7AAA26ABF47}"/>
              </a:ext>
            </a:extLst>
          </p:cNvPr>
          <p:cNvSpPr txBox="1"/>
          <p:nvPr/>
        </p:nvSpPr>
        <p:spPr>
          <a:xfrm>
            <a:off x="6798734" y="3988250"/>
            <a:ext cx="280854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effectLst/>
                <a:uLnTx/>
                <a:uFillTx/>
                <a:latin typeface="Century Gothic" panose="020B0502020202020204" pitchFamily="34" charset="0"/>
                <a:ea typeface="+mn-ea"/>
                <a:cs typeface="+mn-cs"/>
              </a:rPr>
              <a:t>Ich habe ein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bisschen</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Türkisch</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effectLst/>
                <a:uLnTx/>
                <a:uFillTx/>
                <a:latin typeface="Century Gothic" panose="020B0502020202020204" pitchFamily="34" charset="0"/>
                <a:ea typeface="+mn-ea"/>
                <a:cs typeface="+mn-cs"/>
              </a:rPr>
              <a:t>im</a:t>
            </a:r>
            <a:r>
              <a:rPr kumimoji="0" lang="en-GB" sz="2000" b="0" i="1"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000" b="0" i="1" u="none" strike="noStrike" kern="1200" cap="none" spc="0" normalizeH="0" baseline="0" noProof="0">
                <a:ln>
                  <a:noFill/>
                </a:ln>
                <a:effectLst/>
                <a:uLnTx/>
                <a:uFillTx/>
                <a:latin typeface="Century Gothic" panose="020B0502020202020204" pitchFamily="34" charset="0"/>
                <a:ea typeface="+mn-ea"/>
                <a:cs typeface="+mn-cs"/>
              </a:rPr>
              <a:t>Dorf gesprochen.</a:t>
            </a:r>
            <a:endParaRPr kumimoji="0" lang="en-GB" sz="2000" b="0" i="0" u="none" strike="noStrike" kern="1200" cap="none" spc="0" normalizeH="0" baseline="0" noProof="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effectLst/>
                <a:uLnTx/>
                <a:uFillTx/>
                <a:latin typeface="Century Gothic" panose="020B0502020202020204" pitchFamily="34" charset="0"/>
                <a:ea typeface="+mn-ea"/>
                <a:cs typeface="+mn-cs"/>
              </a:rPr>
              <a:t> Er hat </a:t>
            </a:r>
            <a:r>
              <a:rPr kumimoji="0" lang="en-GB" sz="2000" b="0" i="1" u="none" strike="noStrike" kern="1200" cap="none" spc="0" normalizeH="0" baseline="0" noProof="0">
                <a:ln>
                  <a:noFill/>
                </a:ln>
                <a:effectLst/>
                <a:uLnTx/>
                <a:uFillTx/>
                <a:latin typeface="Century Gothic" panose="020B0502020202020204" pitchFamily="34" charset="0"/>
                <a:ea typeface="+mn-ea"/>
                <a:cs typeface="+mn-cs"/>
              </a:rPr>
              <a:t>am Abend im Café gegessen.</a:t>
            </a:r>
            <a:endParaRPr kumimoji="0" lang="en-GB" sz="2000" b="0" i="0" u="none" strike="noStrike" kern="1200" cap="none" spc="0" normalizeH="0" baseline="0" noProof="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50" name="Picture 49">
            <a:extLst>
              <a:ext uri="{FF2B5EF4-FFF2-40B4-BE49-F238E27FC236}">
                <a16:creationId xmlns:a16="http://schemas.microsoft.com/office/drawing/2014/main" id="{5E4DEE30-E5A4-4945-8DBD-EE27100721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0179" y="2321041"/>
            <a:ext cx="393764" cy="378905"/>
          </a:xfrm>
          <a:prstGeom prst="rect">
            <a:avLst/>
          </a:prstGeom>
        </p:spPr>
      </p:pic>
      <p:pic>
        <p:nvPicPr>
          <p:cNvPr id="51" name="Picture 50">
            <a:extLst>
              <a:ext uri="{FF2B5EF4-FFF2-40B4-BE49-F238E27FC236}">
                <a16:creationId xmlns:a16="http://schemas.microsoft.com/office/drawing/2014/main" id="{1EC59EAD-89E4-4266-8791-6875134BB2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2862" y="3298855"/>
            <a:ext cx="360045" cy="367475"/>
          </a:xfrm>
          <a:prstGeom prst="rect">
            <a:avLst/>
          </a:prstGeom>
        </p:spPr>
      </p:pic>
      <p:pic>
        <p:nvPicPr>
          <p:cNvPr id="52" name="Picture 51">
            <a:extLst>
              <a:ext uri="{FF2B5EF4-FFF2-40B4-BE49-F238E27FC236}">
                <a16:creationId xmlns:a16="http://schemas.microsoft.com/office/drawing/2014/main" id="{F40C4851-AFE7-4CE9-8E80-7B509ACFB9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7038" y="5140813"/>
            <a:ext cx="360045" cy="367475"/>
          </a:xfrm>
          <a:prstGeom prst="rect">
            <a:avLst/>
          </a:prstGeom>
        </p:spPr>
      </p:pic>
      <p:pic>
        <p:nvPicPr>
          <p:cNvPr id="53" name="Picture 52">
            <a:extLst>
              <a:ext uri="{FF2B5EF4-FFF2-40B4-BE49-F238E27FC236}">
                <a16:creationId xmlns:a16="http://schemas.microsoft.com/office/drawing/2014/main" id="{9C616C9C-8E30-49E5-813C-89B84D20C0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7230" y="4534010"/>
            <a:ext cx="360045" cy="367475"/>
          </a:xfrm>
          <a:prstGeom prst="rect">
            <a:avLst/>
          </a:prstGeom>
        </p:spPr>
      </p:pic>
      <p:pic>
        <p:nvPicPr>
          <p:cNvPr id="54" name="Picture 53">
            <a:extLst>
              <a:ext uri="{FF2B5EF4-FFF2-40B4-BE49-F238E27FC236}">
                <a16:creationId xmlns:a16="http://schemas.microsoft.com/office/drawing/2014/main" id="{65E6CDCD-172A-454D-9C1A-6BD355D2D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3511" y="5190616"/>
            <a:ext cx="393764" cy="378905"/>
          </a:xfrm>
          <a:prstGeom prst="rect">
            <a:avLst/>
          </a:prstGeom>
        </p:spPr>
      </p:pic>
      <p:pic>
        <p:nvPicPr>
          <p:cNvPr id="55" name="Picture 54">
            <a:extLst>
              <a:ext uri="{FF2B5EF4-FFF2-40B4-BE49-F238E27FC236}">
                <a16:creationId xmlns:a16="http://schemas.microsoft.com/office/drawing/2014/main" id="{F99F5180-CAFE-4F65-8F0B-EAF8044A32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0370" y="2308693"/>
            <a:ext cx="360045" cy="367475"/>
          </a:xfrm>
          <a:prstGeom prst="rect">
            <a:avLst/>
          </a:prstGeom>
        </p:spPr>
      </p:pic>
      <p:pic>
        <p:nvPicPr>
          <p:cNvPr id="56" name="Picture 55" descr="A cartoon of a person wearing glasses&#10;&#10;Description automatically generated">
            <a:extLst>
              <a:ext uri="{FF2B5EF4-FFF2-40B4-BE49-F238E27FC236}">
                <a16:creationId xmlns:a16="http://schemas.microsoft.com/office/drawing/2014/main" id="{EE0C6A47-28FF-40AB-A1D9-8C6E110035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5015" y="3267551"/>
            <a:ext cx="310799" cy="463916"/>
          </a:xfrm>
          <a:prstGeom prst="ellipse">
            <a:avLst/>
          </a:prstGeom>
        </p:spPr>
      </p:pic>
      <p:pic>
        <p:nvPicPr>
          <p:cNvPr id="57" name="Picture 56" descr="A cartoon of a person wearing glasses&#10;&#10;Description automatically generated">
            <a:extLst>
              <a:ext uri="{FF2B5EF4-FFF2-40B4-BE49-F238E27FC236}">
                <a16:creationId xmlns:a16="http://schemas.microsoft.com/office/drawing/2014/main" id="{072CF7EC-0D74-4692-B49A-3CC0A76CB1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3504" y="4059232"/>
            <a:ext cx="310799" cy="463916"/>
          </a:xfrm>
          <a:prstGeom prst="ellipse">
            <a:avLst/>
          </a:prstGeom>
        </p:spPr>
      </p:pic>
    </p:spTree>
    <p:extLst>
      <p:ext uri="{BB962C8B-B14F-4D97-AF65-F5344CB8AC3E}">
        <p14:creationId xmlns:p14="http://schemas.microsoft.com/office/powerpoint/2010/main" val="386570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C3F6-A814-4F23-BF12-DA325697B8D5}"/>
              </a:ext>
            </a:extLst>
          </p:cNvPr>
          <p:cNvSpPr>
            <a:spLocks noGrp="1"/>
          </p:cNvSpPr>
          <p:nvPr>
            <p:ph type="title"/>
          </p:nvPr>
        </p:nvSpPr>
        <p:spPr>
          <a:xfrm>
            <a:off x="0" y="213557"/>
            <a:ext cx="3865418" cy="647577"/>
          </a:xfrm>
        </p:spPr>
        <p:txBody>
          <a:bodyPr/>
          <a:lstStyle/>
          <a:p>
            <a:r>
              <a:rPr lang="en-GB" dirty="0"/>
              <a:t>[</a:t>
            </a:r>
            <a:r>
              <a:rPr lang="en-GB" dirty="0" err="1"/>
              <a:t>sch</a:t>
            </a:r>
            <a:r>
              <a:rPr lang="en-GB" dirty="0"/>
              <a:t>], [</a:t>
            </a:r>
            <a:r>
              <a:rPr lang="en-GB" dirty="0" err="1"/>
              <a:t>st</a:t>
            </a:r>
            <a:r>
              <a:rPr lang="en-GB" dirty="0"/>
              <a:t>-], [</a:t>
            </a:r>
            <a:r>
              <a:rPr lang="en-GB" dirty="0" err="1"/>
              <a:t>sp</a:t>
            </a:r>
            <a:r>
              <a:rPr lang="en-GB" dirty="0"/>
              <a:t>-]</a:t>
            </a:r>
          </a:p>
        </p:txBody>
      </p:sp>
      <p:sp>
        <p:nvSpPr>
          <p:cNvPr id="4" name="Rounded Rectangle 38">
            <a:extLst>
              <a:ext uri="{FF2B5EF4-FFF2-40B4-BE49-F238E27FC236}">
                <a16:creationId xmlns:a16="http://schemas.microsoft.com/office/drawing/2014/main" id="{00B21727-D9BF-4C6C-B9B2-164EA8111511}"/>
              </a:ext>
            </a:extLst>
          </p:cNvPr>
          <p:cNvSpPr/>
          <p:nvPr/>
        </p:nvSpPr>
        <p:spPr>
          <a:xfrm>
            <a:off x="10917382" y="161881"/>
            <a:ext cx="1054492"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D07DC9B4-DF50-489F-A03D-E45D2D83B4D4}"/>
              </a:ext>
            </a:extLst>
          </p:cNvPr>
          <p:cNvSpPr txBox="1"/>
          <p:nvPr/>
        </p:nvSpPr>
        <p:spPr>
          <a:xfrm>
            <a:off x="98441" y="2111798"/>
            <a:ext cx="6884147" cy="461665"/>
          </a:xfrm>
          <a:prstGeom prst="rect">
            <a:avLst/>
          </a:prstGeom>
          <a:noFill/>
        </p:spPr>
        <p:txBody>
          <a:bodyPr wrap="square" rtlCol="0">
            <a:spAutoFit/>
          </a:bodyPr>
          <a:lstStyle/>
          <a:p>
            <a:r>
              <a:rPr lang="en-GB" sz="2400" dirty="0" err="1">
                <a:latin typeface="Century Gothic" panose="020B0502020202020204" pitchFamily="34" charset="0"/>
              </a:rPr>
              <a:t>Mürzzu</a:t>
            </a:r>
            <a:r>
              <a:rPr lang="en-GB" sz="2400" b="1" dirty="0" err="1">
                <a:solidFill>
                  <a:srgbClr val="FF6600"/>
                </a:solidFill>
                <a:latin typeface="Century Gothic" panose="020B0502020202020204" pitchFamily="34" charset="0"/>
              </a:rPr>
              <a:t>sch</a:t>
            </a:r>
            <a:r>
              <a:rPr lang="en-GB" sz="2400" dirty="0" err="1">
                <a:latin typeface="Century Gothic" panose="020B0502020202020204" pitchFamily="34" charset="0"/>
              </a:rPr>
              <a:t>lag</a:t>
            </a:r>
            <a:r>
              <a:rPr lang="en-GB" sz="2400" dirty="0">
                <a:latin typeface="Century Gothic" panose="020B0502020202020204" pitchFamily="34" charset="0"/>
              </a:rPr>
              <a:t> hat </a:t>
            </a:r>
            <a:r>
              <a:rPr lang="en-GB" sz="2400" dirty="0" err="1">
                <a:latin typeface="Century Gothic" panose="020B0502020202020204" pitchFamily="34" charset="0"/>
              </a:rPr>
              <a:t>ein</a:t>
            </a:r>
            <a:r>
              <a:rPr lang="en-GB" sz="2400" dirty="0">
                <a:latin typeface="Century Gothic" panose="020B0502020202020204" pitchFamily="34" charset="0"/>
              </a:rPr>
              <a:t> </a:t>
            </a:r>
            <a:r>
              <a:rPr lang="en-GB" sz="2400" dirty="0" err="1">
                <a:latin typeface="Century Gothic" panose="020B0502020202020204" pitchFamily="34" charset="0"/>
              </a:rPr>
              <a:t>Winter</a:t>
            </a:r>
            <a:r>
              <a:rPr lang="en-GB" sz="2400" b="1" dirty="0" err="1">
                <a:solidFill>
                  <a:srgbClr val="FF6600"/>
                </a:solidFill>
                <a:latin typeface="Century Gothic" panose="020B0502020202020204" pitchFamily="34" charset="0"/>
              </a:rPr>
              <a:t>sp</a:t>
            </a:r>
            <a:r>
              <a:rPr lang="en-GB" sz="2400" dirty="0" err="1">
                <a:latin typeface="Century Gothic" panose="020B0502020202020204" pitchFamily="34" charset="0"/>
              </a:rPr>
              <a:t>ortmuseum</a:t>
            </a:r>
            <a:r>
              <a:rPr lang="en-GB" sz="2400" dirty="0">
                <a:latin typeface="Century Gothic" panose="020B0502020202020204" pitchFamily="34" charset="0"/>
              </a:rPr>
              <a:t>.</a:t>
            </a:r>
          </a:p>
        </p:txBody>
      </p:sp>
      <p:sp>
        <p:nvSpPr>
          <p:cNvPr id="13" name="Action Button: Custom 50">
            <a:hlinkClick r:id="" action="ppaction://noaction" highlightClick="1">
              <a:snd r:embed="rId3" name="8.1.1.2_phonetik_2.wav"/>
            </a:hlinkClick>
            <a:extLst>
              <a:ext uri="{FF2B5EF4-FFF2-40B4-BE49-F238E27FC236}">
                <a16:creationId xmlns:a16="http://schemas.microsoft.com/office/drawing/2014/main" id="{89E91CCE-C132-4FFA-9A2E-3BB3D8B68A71}"/>
              </a:ext>
            </a:extLst>
          </p:cNvPr>
          <p:cNvSpPr/>
          <p:nvPr/>
        </p:nvSpPr>
        <p:spPr>
          <a:xfrm>
            <a:off x="320691" y="1270226"/>
            <a:ext cx="387388" cy="365322"/>
          </a:xfrm>
          <a:prstGeom prst="actionButtonBlank">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Century Gothic" panose="020B0502020202020204" pitchFamily="34" charset="0"/>
              </a:rPr>
              <a:t>2</a:t>
            </a:r>
            <a:endParaRPr lang="en-GB" sz="2400" b="1" dirty="0">
              <a:solidFill>
                <a:schemeClr val="tx1"/>
              </a:solidFill>
              <a:latin typeface="Century Gothic" panose="020B0502020202020204" pitchFamily="34" charset="0"/>
            </a:endParaRPr>
          </a:p>
        </p:txBody>
      </p:sp>
      <p:pic>
        <p:nvPicPr>
          <p:cNvPr id="14" name="Picture 2" descr="https://upload.wikimedia.org/wikipedia/commons/3/34/Muerzzuschlag.jpg">
            <a:extLst>
              <a:ext uri="{FF2B5EF4-FFF2-40B4-BE49-F238E27FC236}">
                <a16:creationId xmlns:a16="http://schemas.microsoft.com/office/drawing/2014/main" id="{3B4DFCE1-347E-4C19-87B7-8BA884F544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5125" y="1270226"/>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D34098E-3287-4204-9154-EAF349AE8742}"/>
              </a:ext>
            </a:extLst>
          </p:cNvPr>
          <p:cNvSpPr/>
          <p:nvPr/>
        </p:nvSpPr>
        <p:spPr>
          <a:xfrm>
            <a:off x="6555125" y="5577909"/>
            <a:ext cx="3657601"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5"/>
              </a:rPr>
              <a:t>Creative Commons</a:t>
            </a:r>
            <a:r>
              <a:rPr lang="en-GB" sz="800">
                <a:solidFill>
                  <a:srgbClr val="104F75"/>
                </a:solidFill>
                <a:latin typeface="Century Gothic" panose="020B0502020202020204" pitchFamily="34" charset="0"/>
              </a:rPr>
              <a:t> Author: Mikegr</a:t>
            </a:r>
          </a:p>
        </p:txBody>
      </p:sp>
      <p:graphicFrame>
        <p:nvGraphicFramePr>
          <p:cNvPr id="16" name="Table 15">
            <a:extLst>
              <a:ext uri="{FF2B5EF4-FFF2-40B4-BE49-F238E27FC236}">
                <a16:creationId xmlns:a16="http://schemas.microsoft.com/office/drawing/2014/main" id="{E40E927D-6F9D-4408-94D4-4FB3BD60443A}"/>
              </a:ext>
            </a:extLst>
          </p:cNvPr>
          <p:cNvGraphicFramePr>
            <a:graphicFrameLocks noGrp="1"/>
          </p:cNvGraphicFramePr>
          <p:nvPr>
            <p:extLst>
              <p:ext uri="{D42A27DB-BD31-4B8C-83A1-F6EECF244321}">
                <p14:modId xmlns:p14="http://schemas.microsoft.com/office/powerpoint/2010/main" val="1956481756"/>
              </p:ext>
            </p:extLst>
          </p:nvPr>
        </p:nvGraphicFramePr>
        <p:xfrm>
          <a:off x="1096174" y="3439571"/>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dirty="0" err="1">
                          <a:solidFill>
                            <a:srgbClr val="FF6600"/>
                          </a:solidFill>
                          <a:latin typeface="Century Gothic" panose="020B0502020202020204" pitchFamily="34" charset="0"/>
                        </a:rPr>
                        <a:t>sch</a:t>
                      </a:r>
                      <a:r>
                        <a:rPr lang="en-GB" sz="2800" b="1" dirty="0">
                          <a:solidFill>
                            <a:srgbClr val="FF660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err="1">
                          <a:solidFill>
                            <a:srgbClr val="FF6600"/>
                          </a:solidFill>
                          <a:latin typeface="Century Gothic" panose="020B0502020202020204" pitchFamily="34" charset="0"/>
                        </a:rPr>
                        <a:t>st</a:t>
                      </a:r>
                      <a:r>
                        <a:rPr lang="en-GB" sz="2800" b="1" dirty="0">
                          <a:solidFill>
                            <a:srgbClr val="FF660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err="1">
                          <a:solidFill>
                            <a:srgbClr val="FF6600"/>
                          </a:solidFill>
                          <a:latin typeface="Century Gothic" panose="020B0502020202020204" pitchFamily="34" charset="0"/>
                        </a:rPr>
                        <a:t>sp</a:t>
                      </a:r>
                      <a:r>
                        <a:rPr lang="en-GB" sz="2800" b="1" dirty="0">
                          <a:solidFill>
                            <a:srgbClr val="FF660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cxnSp>
        <p:nvCxnSpPr>
          <p:cNvPr id="17" name="Straight Connector 16">
            <a:extLst>
              <a:ext uri="{FF2B5EF4-FFF2-40B4-BE49-F238E27FC236}">
                <a16:creationId xmlns:a16="http://schemas.microsoft.com/office/drawing/2014/main" id="{8BF47AFE-8AF4-4230-937B-05EFC23C6EE1}"/>
              </a:ext>
            </a:extLst>
          </p:cNvPr>
          <p:cNvCxnSpPr/>
          <p:nvPr/>
        </p:nvCxnSpPr>
        <p:spPr>
          <a:xfrm>
            <a:off x="1276800" y="4015076"/>
            <a:ext cx="1" cy="45638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A0D7FC7-2F22-4549-993D-BAFFCFDD55FC}"/>
              </a:ext>
            </a:extLst>
          </p:cNvPr>
          <p:cNvCxnSpPr/>
          <p:nvPr/>
        </p:nvCxnSpPr>
        <p:spPr>
          <a:xfrm>
            <a:off x="3239414" y="4015075"/>
            <a:ext cx="1" cy="45638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8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30FBDD-5E37-4BB7-9551-2F70F97BCFE0}"/>
              </a:ext>
            </a:extLst>
          </p:cNvPr>
          <p:cNvSpPr>
            <a:spLocks noGrp="1"/>
          </p:cNvSpPr>
          <p:nvPr>
            <p:ph type="title"/>
          </p:nvPr>
        </p:nvSpPr>
        <p:spPr>
          <a:xfrm>
            <a:off x="0" y="213557"/>
            <a:ext cx="6515100" cy="647577"/>
          </a:xfrm>
        </p:spPr>
        <p:txBody>
          <a:bodyPr>
            <a:noAutofit/>
          </a:bodyPr>
          <a:lstStyle/>
          <a:p>
            <a:r>
              <a:rPr lang="en-GB" sz="2400" dirty="0"/>
              <a:t>Asking questions about past actions</a:t>
            </a:r>
          </a:p>
        </p:txBody>
      </p:sp>
      <p:sp>
        <p:nvSpPr>
          <p:cNvPr id="6" name="Rounded Rectangle 38">
            <a:extLst>
              <a:ext uri="{FF2B5EF4-FFF2-40B4-BE49-F238E27FC236}">
                <a16:creationId xmlns:a16="http://schemas.microsoft.com/office/drawing/2014/main" id="{5CA09955-288E-4A43-B70F-F123EB49411C}"/>
              </a:ext>
            </a:extLst>
          </p:cNvPr>
          <p:cNvSpPr/>
          <p:nvPr/>
        </p:nvSpPr>
        <p:spPr>
          <a:xfrm>
            <a:off x="10275570" y="161881"/>
            <a:ext cx="1696304"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Grammatik</a:t>
            </a:r>
          </a:p>
        </p:txBody>
      </p:sp>
      <p:sp>
        <p:nvSpPr>
          <p:cNvPr id="15" name="TextBox 14">
            <a:extLst>
              <a:ext uri="{FF2B5EF4-FFF2-40B4-BE49-F238E27FC236}">
                <a16:creationId xmlns:a16="http://schemas.microsoft.com/office/drawing/2014/main" id="{38E4D2EC-F6D6-4B76-BA16-4A9B887B1ADD}"/>
              </a:ext>
            </a:extLst>
          </p:cNvPr>
          <p:cNvSpPr txBox="1"/>
          <p:nvPr/>
        </p:nvSpPr>
        <p:spPr>
          <a:xfrm>
            <a:off x="300038" y="1040055"/>
            <a:ext cx="11891962" cy="15514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200" dirty="0">
                <a:latin typeface="Century Gothic" panose="020B0502020202020204" pitchFamily="34" charset="0"/>
                <a:ea typeface="SimSun" panose="02010600030101010101" pitchFamily="2" charset="-122"/>
                <a:cs typeface="Times New Roman" panose="02020603050405020304" pitchFamily="18" charset="0"/>
              </a:rPr>
              <a:t>When using the </a:t>
            </a:r>
            <a:r>
              <a:rPr lang="en-US" sz="2000" b="1" dirty="0">
                <a:latin typeface="Century Gothic" panose="020B0502020202020204" pitchFamily="34" charset="0"/>
              </a:rPr>
              <a:t>perfect tense</a:t>
            </a:r>
            <a:r>
              <a:rPr lang="en-US" sz="2200" dirty="0">
                <a:latin typeface="Century Gothic" panose="020B0502020202020204" pitchFamily="34" charset="0"/>
                <a:ea typeface="SimSun" panose="02010600030101010101" pitchFamily="2" charset="-122"/>
                <a:cs typeface="Times New Roman" panose="02020603050405020304" pitchFamily="18" charset="0"/>
              </a:rPr>
              <a:t> to ask a question,</a:t>
            </a:r>
            <a:r>
              <a:rPr kumimoji="0" lang="en-US" sz="2200" b="0" i="0" u="none" strike="noStrike" kern="1200" cap="none" spc="0" normalizeH="0" baseline="0" noProof="0" dirty="0">
                <a:ln>
                  <a:noFill/>
                </a:ln>
                <a:effectLst/>
                <a:uLnTx/>
                <a:uFillTx/>
                <a:latin typeface="Century Gothic" panose="020B0502020202020204" pitchFamily="34" charset="0"/>
                <a:ea typeface="SimSun" panose="02010600030101010101" pitchFamily="2" charset="-122"/>
                <a:cs typeface="Times New Roman" panose="02020603050405020304" pitchFamily="18" charset="0"/>
              </a:rPr>
              <a:t> just swap the verb ‘</a:t>
            </a:r>
            <a:r>
              <a:rPr kumimoji="0" lang="en-US" sz="2200" b="0" i="0" u="none" strike="noStrike" kern="1200" cap="none" spc="0" normalizeH="0" baseline="0" noProof="0" dirty="0" err="1">
                <a:ln>
                  <a:noFill/>
                </a:ln>
                <a:effectLst/>
                <a:uLnTx/>
                <a:uFillTx/>
                <a:latin typeface="Century Gothic" panose="020B0502020202020204" pitchFamily="34" charset="0"/>
                <a:ea typeface="SimSun" panose="02010600030101010101" pitchFamily="2" charset="-122"/>
                <a:cs typeface="Times New Roman" panose="02020603050405020304" pitchFamily="18" charset="0"/>
              </a:rPr>
              <a:t>haben</a:t>
            </a:r>
            <a:r>
              <a:rPr kumimoji="0" lang="en-US" sz="2200" b="0" i="0" u="none" strike="noStrike" kern="1200" cap="none" spc="0" normalizeH="0" baseline="0" noProof="0" dirty="0">
                <a:ln>
                  <a:noFill/>
                </a:ln>
                <a:effectLst/>
                <a:uLnTx/>
                <a:uFillTx/>
                <a:latin typeface="Century Gothic" panose="020B0502020202020204" pitchFamily="34" charset="0"/>
                <a:ea typeface="SimSun" panose="02010600030101010101" pitchFamily="2" charset="-122"/>
                <a:cs typeface="Times New Roman" panose="02020603050405020304" pitchFamily="18" charset="0"/>
              </a:rPr>
              <a:t>’ and the</a:t>
            </a:r>
            <a:r>
              <a:rPr kumimoji="0" lang="en-US" sz="2200" b="0" i="0" u="none" strike="noStrike" kern="1200" cap="none" spc="0" normalizeH="0" noProof="0" dirty="0">
                <a:ln>
                  <a:noFill/>
                </a:ln>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a:ln>
                  <a:noFill/>
                </a:ln>
                <a:effectLst/>
                <a:uLnTx/>
                <a:uFillTx/>
                <a:latin typeface="Century Gothic" panose="020B0502020202020204" pitchFamily="34" charset="0"/>
                <a:ea typeface="SimSun" panose="02010600030101010101" pitchFamily="2" charset="-122"/>
                <a:cs typeface="Times New Roman" panose="02020603050405020304" pitchFamily="18" charset="0"/>
              </a:rPr>
              <a:t>subject,</a:t>
            </a:r>
            <a:r>
              <a:rPr kumimoji="0" lang="en-US" sz="2200" b="0" i="0" u="none" strike="noStrike" kern="1200" cap="none" spc="0" normalizeH="0" noProof="0" dirty="0">
                <a:ln>
                  <a:noFill/>
                </a:ln>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a:ln>
                  <a:noFill/>
                </a:ln>
                <a:effectLst/>
                <a:uLnTx/>
                <a:uFillTx/>
                <a:latin typeface="Century Gothic" panose="020B0502020202020204" pitchFamily="34" charset="0"/>
                <a:ea typeface="SimSun" panose="02010600030101010101" pitchFamily="2" charset="-122"/>
                <a:cs typeface="Times New Roman" panose="02020603050405020304" pitchFamily="18" charset="0"/>
              </a:rPr>
              <a:t>e.g. ‘du’:</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18" name="Picture 17">
            <a:extLst>
              <a:ext uri="{FF2B5EF4-FFF2-40B4-BE49-F238E27FC236}">
                <a16:creationId xmlns:a16="http://schemas.microsoft.com/office/drawing/2014/main" id="{41E74396-CE8C-487A-BB9E-0745F67A84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2075" y="2603014"/>
            <a:ext cx="548222" cy="550990"/>
          </a:xfrm>
          <a:prstGeom prst="rect">
            <a:avLst/>
          </a:prstGeom>
        </p:spPr>
      </p:pic>
      <p:sp>
        <p:nvSpPr>
          <p:cNvPr id="19" name="TextBox 18">
            <a:extLst>
              <a:ext uri="{FF2B5EF4-FFF2-40B4-BE49-F238E27FC236}">
                <a16:creationId xmlns:a16="http://schemas.microsoft.com/office/drawing/2014/main" id="{7ED65F52-DBE9-445C-BAC6-FBA5DB1CC454}"/>
              </a:ext>
            </a:extLst>
          </p:cNvPr>
          <p:cNvSpPr txBox="1"/>
          <p:nvPr/>
        </p:nvSpPr>
        <p:spPr>
          <a:xfrm>
            <a:off x="343846" y="2442767"/>
            <a:ext cx="1485900" cy="400110"/>
          </a:xfrm>
          <a:prstGeom prst="rect">
            <a:avLst/>
          </a:prstGeom>
          <a:solidFill>
            <a:schemeClr val="accent4">
              <a:lumMod val="75000"/>
            </a:schemeClr>
          </a:solid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Statement</a:t>
            </a:r>
          </a:p>
        </p:txBody>
      </p:sp>
      <p:sp>
        <p:nvSpPr>
          <p:cNvPr id="20" name="TextBox 19">
            <a:extLst>
              <a:ext uri="{FF2B5EF4-FFF2-40B4-BE49-F238E27FC236}">
                <a16:creationId xmlns:a16="http://schemas.microsoft.com/office/drawing/2014/main" id="{E9DBA075-E5DF-4615-8F46-EBF975B089CC}"/>
              </a:ext>
            </a:extLst>
          </p:cNvPr>
          <p:cNvSpPr txBox="1"/>
          <p:nvPr/>
        </p:nvSpPr>
        <p:spPr>
          <a:xfrm>
            <a:off x="343846" y="3695213"/>
            <a:ext cx="1473530" cy="400110"/>
          </a:xfrm>
          <a:prstGeom prst="rect">
            <a:avLst/>
          </a:prstGeom>
          <a:solidFill>
            <a:schemeClr val="accent4">
              <a:lumMod val="75000"/>
            </a:schemeClr>
          </a:solid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Question</a:t>
            </a:r>
          </a:p>
        </p:txBody>
      </p:sp>
      <p:graphicFrame>
        <p:nvGraphicFramePr>
          <p:cNvPr id="21" name="Table 20">
            <a:extLst>
              <a:ext uri="{FF2B5EF4-FFF2-40B4-BE49-F238E27FC236}">
                <a16:creationId xmlns:a16="http://schemas.microsoft.com/office/drawing/2014/main" id="{DD66A882-7592-420D-ADB5-FE713D005319}"/>
              </a:ext>
            </a:extLst>
          </p:cNvPr>
          <p:cNvGraphicFramePr>
            <a:graphicFrameLocks noGrp="1"/>
          </p:cNvGraphicFramePr>
          <p:nvPr>
            <p:extLst>
              <p:ext uri="{D42A27DB-BD31-4B8C-83A1-F6EECF244321}">
                <p14:modId xmlns:p14="http://schemas.microsoft.com/office/powerpoint/2010/main" val="1281910907"/>
              </p:ext>
            </p:extLst>
          </p:nvPr>
        </p:nvGraphicFramePr>
        <p:xfrm>
          <a:off x="2465134" y="2834424"/>
          <a:ext cx="6904229" cy="331089"/>
        </p:xfrm>
        <a:graphic>
          <a:graphicData uri="http://schemas.openxmlformats.org/drawingml/2006/table">
            <a:tbl>
              <a:tblPr firstRow="1" firstCol="1" bandRow="1"/>
              <a:tblGrid>
                <a:gridCol w="1970314">
                  <a:extLst>
                    <a:ext uri="{9D8B030D-6E8A-4147-A177-3AD203B41FA5}">
                      <a16:colId xmlns:a16="http://schemas.microsoft.com/office/drawing/2014/main" val="3299332981"/>
                    </a:ext>
                  </a:extLst>
                </a:gridCol>
                <a:gridCol w="1969151">
                  <a:extLst>
                    <a:ext uri="{9D8B030D-6E8A-4147-A177-3AD203B41FA5}">
                      <a16:colId xmlns:a16="http://schemas.microsoft.com/office/drawing/2014/main" val="2339081122"/>
                    </a:ext>
                  </a:extLst>
                </a:gridCol>
                <a:gridCol w="2964764">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i="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You</a:t>
                      </a:r>
                      <a:endParaRPr lang="en-GB" sz="2200"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played</a:t>
                      </a:r>
                      <a:r>
                        <a:rPr lang="en-US" sz="2200" i="1" baseline="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football</a:t>
                      </a:r>
                      <a:r>
                        <a:rPr lang="en-US" sz="2200"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graphicFrame>
        <p:nvGraphicFramePr>
          <p:cNvPr id="22" name="Table 21">
            <a:extLst>
              <a:ext uri="{FF2B5EF4-FFF2-40B4-BE49-F238E27FC236}">
                <a16:creationId xmlns:a16="http://schemas.microsoft.com/office/drawing/2014/main" id="{E0D5944F-7D3E-4AE8-ABF3-6E14B8F0C6F9}"/>
              </a:ext>
            </a:extLst>
          </p:cNvPr>
          <p:cNvGraphicFramePr>
            <a:graphicFrameLocks noGrp="1"/>
          </p:cNvGraphicFramePr>
          <p:nvPr>
            <p:extLst>
              <p:ext uri="{D42A27DB-BD31-4B8C-83A1-F6EECF244321}">
                <p14:modId xmlns:p14="http://schemas.microsoft.com/office/powerpoint/2010/main" val="1500464401"/>
              </p:ext>
            </p:extLst>
          </p:nvPr>
        </p:nvGraphicFramePr>
        <p:xfrm>
          <a:off x="2489733" y="4130878"/>
          <a:ext cx="6904229" cy="331089"/>
        </p:xfrm>
        <a:graphic>
          <a:graphicData uri="http://schemas.openxmlformats.org/drawingml/2006/table">
            <a:tbl>
              <a:tblPr firstRow="1" firstCol="1" bandRow="1"/>
              <a:tblGrid>
                <a:gridCol w="1970314">
                  <a:extLst>
                    <a:ext uri="{9D8B030D-6E8A-4147-A177-3AD203B41FA5}">
                      <a16:colId xmlns:a16="http://schemas.microsoft.com/office/drawing/2014/main" val="3299332981"/>
                    </a:ext>
                  </a:extLst>
                </a:gridCol>
                <a:gridCol w="1969151">
                  <a:extLst>
                    <a:ext uri="{9D8B030D-6E8A-4147-A177-3AD203B41FA5}">
                      <a16:colId xmlns:a16="http://schemas.microsoft.com/office/drawing/2014/main" val="2339081122"/>
                    </a:ext>
                  </a:extLst>
                </a:gridCol>
                <a:gridCol w="2964764">
                  <a:extLst>
                    <a:ext uri="{9D8B030D-6E8A-4147-A177-3AD203B41FA5}">
                      <a16:colId xmlns:a16="http://schemas.microsoft.com/office/drawing/2014/main" val="1873099146"/>
                    </a:ext>
                  </a:extLst>
                </a:gridCol>
              </a:tblGrid>
              <a:tr h="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200" b="1"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Have</a:t>
                      </a:r>
                      <a:endParaRPr lang="en-GB" sz="2200"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200" i="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you</a:t>
                      </a:r>
                      <a:endParaRPr lang="en-GB" sz="2200" i="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played</a:t>
                      </a:r>
                      <a:r>
                        <a:rPr lang="en-US" sz="2200" i="1" baseline="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football?</a:t>
                      </a:r>
                      <a:endParaRPr lang="en-GB" sz="2200"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23" name="Rounded Rectangular Callout 26">
            <a:extLst>
              <a:ext uri="{FF2B5EF4-FFF2-40B4-BE49-F238E27FC236}">
                <a16:creationId xmlns:a16="http://schemas.microsoft.com/office/drawing/2014/main" id="{B87BD2C4-BEDC-4A5D-BBF6-D0EEA46F0092}"/>
              </a:ext>
            </a:extLst>
          </p:cNvPr>
          <p:cNvSpPr/>
          <p:nvPr/>
        </p:nvSpPr>
        <p:spPr>
          <a:xfrm>
            <a:off x="9599661" y="1948838"/>
            <a:ext cx="2303667" cy="2146485"/>
          </a:xfrm>
          <a:prstGeom prst="wedgeRoundRectCallout">
            <a:avLst>
              <a:gd name="adj1" fmla="val -76401"/>
              <a:gd name="adj2" fmla="val 32313"/>
              <a:gd name="adj3" fmla="val 16667"/>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Remember</a:t>
            </a:r>
            <a:r>
              <a:rPr kumimoji="0" lang="en-GB" sz="2000" b="0" i="0" u="none" strike="noStrike" kern="1200" cap="none" spc="0" normalizeH="0" noProof="0">
                <a:ln>
                  <a:noFill/>
                </a:ln>
                <a:solidFill>
                  <a:schemeClr val="tx1"/>
                </a:solidFill>
                <a:effectLst/>
                <a:uLnTx/>
                <a:uFillTx/>
                <a:latin typeface="Century Gothic" panose="020B0502020202020204" pitchFamily="34" charset="0"/>
                <a:ea typeface="+mn-ea"/>
                <a:cs typeface="+mn-cs"/>
              </a:rPr>
              <a:t> that the </a:t>
            </a:r>
            <a:r>
              <a:rPr kumimoji="0" lang="en-GB" sz="2000" b="1" i="0" u="none" strike="noStrike" kern="1200" cap="none" spc="0" normalizeH="0" noProof="0">
                <a:ln>
                  <a:noFill/>
                </a:ln>
                <a:solidFill>
                  <a:schemeClr val="tx1"/>
                </a:solidFill>
                <a:effectLst/>
                <a:uLnTx/>
                <a:uFillTx/>
                <a:latin typeface="Century Gothic" panose="020B0502020202020204" pitchFamily="34" charset="0"/>
                <a:ea typeface="+mn-ea"/>
                <a:cs typeface="+mn-cs"/>
              </a:rPr>
              <a:t>past participle </a:t>
            </a:r>
            <a:r>
              <a:rPr kumimoji="0" lang="en-GB" sz="2000" b="0" i="0" u="none" strike="noStrike" kern="1200" cap="none" spc="0" normalizeH="0" noProof="0">
                <a:ln>
                  <a:noFill/>
                </a:ln>
                <a:solidFill>
                  <a:schemeClr val="tx1"/>
                </a:solidFill>
                <a:effectLst/>
                <a:uLnTx/>
                <a:uFillTx/>
                <a:latin typeface="Century Gothic" panose="020B0502020202020204" pitchFamily="34" charset="0"/>
                <a:ea typeface="+mn-ea"/>
                <a:cs typeface="+mn-cs"/>
              </a:rPr>
              <a:t>goes to the </a:t>
            </a:r>
            <a:r>
              <a:rPr kumimoji="0" lang="en-GB" sz="2000" b="1" i="0" u="none" strike="noStrike" kern="1200" cap="none" spc="0" normalizeH="0" noProof="0">
                <a:ln>
                  <a:noFill/>
                </a:ln>
                <a:solidFill>
                  <a:schemeClr val="tx1"/>
                </a:solidFill>
                <a:effectLst/>
                <a:uLnTx/>
                <a:uFillTx/>
                <a:latin typeface="Century Gothic" panose="020B0502020202020204" pitchFamily="34" charset="0"/>
                <a:ea typeface="+mn-ea"/>
                <a:cs typeface="+mn-cs"/>
              </a:rPr>
              <a:t>end</a:t>
            </a:r>
            <a:r>
              <a:rPr kumimoji="0" lang="en-GB" sz="2000" b="0" i="0" u="none" strike="noStrike" kern="1200" cap="none" spc="0" normalizeH="0" noProof="0">
                <a:ln>
                  <a:noFill/>
                </a:ln>
                <a:solidFill>
                  <a:schemeClr val="tx1"/>
                </a:solidFill>
                <a:effectLst/>
                <a:uLnTx/>
                <a:uFillTx/>
                <a:latin typeface="Century Gothic" panose="020B0502020202020204" pitchFamily="34" charset="0"/>
                <a:ea typeface="+mn-ea"/>
                <a:cs typeface="+mn-cs"/>
              </a:rPr>
              <a:t> of the sentence in German!</a:t>
            </a: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24" name="Table 23">
            <a:extLst>
              <a:ext uri="{FF2B5EF4-FFF2-40B4-BE49-F238E27FC236}">
                <a16:creationId xmlns:a16="http://schemas.microsoft.com/office/drawing/2014/main" id="{15CEDBFA-4EDA-472E-BE17-291FD4ED1EA9}"/>
              </a:ext>
            </a:extLst>
          </p:cNvPr>
          <p:cNvGraphicFramePr>
            <a:graphicFrameLocks noGrp="1"/>
          </p:cNvGraphicFramePr>
          <p:nvPr>
            <p:extLst>
              <p:ext uri="{D42A27DB-BD31-4B8C-83A1-F6EECF244321}">
                <p14:modId xmlns:p14="http://schemas.microsoft.com/office/powerpoint/2010/main" val="3688090037"/>
              </p:ext>
            </p:extLst>
          </p:nvPr>
        </p:nvGraphicFramePr>
        <p:xfrm>
          <a:off x="2551832" y="5093596"/>
          <a:ext cx="6012349" cy="331089"/>
        </p:xfrm>
        <a:graphic>
          <a:graphicData uri="http://schemas.openxmlformats.org/drawingml/2006/table">
            <a:tbl>
              <a:tblPr firstRow="1" firstCol="1" bandRow="1"/>
              <a:tblGrid>
                <a:gridCol w="1715791">
                  <a:extLst>
                    <a:ext uri="{9D8B030D-6E8A-4147-A177-3AD203B41FA5}">
                      <a16:colId xmlns:a16="http://schemas.microsoft.com/office/drawing/2014/main" val="3301958611"/>
                    </a:ext>
                  </a:extLst>
                </a:gridCol>
                <a:gridCol w="1714779">
                  <a:extLst>
                    <a:ext uri="{9D8B030D-6E8A-4147-A177-3AD203B41FA5}">
                      <a16:colId xmlns:a16="http://schemas.microsoft.com/office/drawing/2014/main" val="3041972737"/>
                    </a:ext>
                  </a:extLst>
                </a:gridCol>
                <a:gridCol w="2581779">
                  <a:extLst>
                    <a:ext uri="{9D8B030D-6E8A-4147-A177-3AD203B41FA5}">
                      <a16:colId xmlns:a16="http://schemas.microsoft.com/office/drawing/2014/main" val="1227315273"/>
                    </a:ext>
                  </a:extLst>
                </a:gridCol>
              </a:tblGrid>
              <a:tr h="0">
                <a:tc>
                  <a:txBody>
                    <a:bodyPr/>
                    <a:lstStyle/>
                    <a:p>
                      <a:pPr>
                        <a:lnSpc>
                          <a:spcPct val="107000"/>
                        </a:lnSpc>
                        <a:spcAft>
                          <a:spcPts val="0"/>
                        </a:spcAft>
                      </a:pPr>
                      <a:r>
                        <a:rPr lang="en-US" sz="2200" b="1" i="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Have </a:t>
                      </a:r>
                      <a:endParaRPr lang="en-GB" sz="2200" b="0"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200" b="0" i="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you</a:t>
                      </a:r>
                      <a:endParaRPr lang="en-GB" sz="2200" b="0"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b="1"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visited</a:t>
                      </a:r>
                      <a:r>
                        <a:rPr lang="en-US" sz="2200"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friends?</a:t>
                      </a:r>
                      <a:endParaRPr lang="en-GB" sz="2200"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718056782"/>
                  </a:ext>
                </a:extLst>
              </a:tr>
            </a:tbl>
          </a:graphicData>
        </a:graphic>
      </p:graphicFrame>
      <p:graphicFrame>
        <p:nvGraphicFramePr>
          <p:cNvPr id="25" name="Table 24">
            <a:extLst>
              <a:ext uri="{FF2B5EF4-FFF2-40B4-BE49-F238E27FC236}">
                <a16:creationId xmlns:a16="http://schemas.microsoft.com/office/drawing/2014/main" id="{4302E7D1-FA5E-4D5F-8B00-C95B82C9918C}"/>
              </a:ext>
            </a:extLst>
          </p:cNvPr>
          <p:cNvGraphicFramePr>
            <a:graphicFrameLocks noGrp="1"/>
          </p:cNvGraphicFramePr>
          <p:nvPr>
            <p:extLst>
              <p:ext uri="{D42A27DB-BD31-4B8C-83A1-F6EECF244321}">
                <p14:modId xmlns:p14="http://schemas.microsoft.com/office/powerpoint/2010/main" val="1785701512"/>
              </p:ext>
            </p:extLst>
          </p:nvPr>
        </p:nvGraphicFramePr>
        <p:xfrm>
          <a:off x="2551832" y="4734821"/>
          <a:ext cx="6328953" cy="331089"/>
        </p:xfrm>
        <a:graphic>
          <a:graphicData uri="http://schemas.openxmlformats.org/drawingml/2006/table">
            <a:tbl>
              <a:tblPr firstRow="1" firstCol="1" bandRow="1"/>
              <a:tblGrid>
                <a:gridCol w="1806143">
                  <a:extLst>
                    <a:ext uri="{9D8B030D-6E8A-4147-A177-3AD203B41FA5}">
                      <a16:colId xmlns:a16="http://schemas.microsoft.com/office/drawing/2014/main" val="1349661642"/>
                    </a:ext>
                  </a:extLst>
                </a:gridCol>
                <a:gridCol w="1805077">
                  <a:extLst>
                    <a:ext uri="{9D8B030D-6E8A-4147-A177-3AD203B41FA5}">
                      <a16:colId xmlns:a16="http://schemas.microsoft.com/office/drawing/2014/main" val="1476335593"/>
                    </a:ext>
                  </a:extLst>
                </a:gridCol>
                <a:gridCol w="2717733">
                  <a:extLst>
                    <a:ext uri="{9D8B030D-6E8A-4147-A177-3AD203B41FA5}">
                      <a16:colId xmlns:a16="http://schemas.microsoft.com/office/drawing/2014/main" val="1472177381"/>
                    </a:ext>
                  </a:extLst>
                </a:gridCol>
              </a:tblGrid>
              <a:tr h="0">
                <a:tc>
                  <a:txBody>
                    <a:bodyPr/>
                    <a:lstStyle/>
                    <a:p>
                      <a:pPr>
                        <a:lnSpc>
                          <a:spcPct val="107000"/>
                        </a:lnSpc>
                        <a:spcAft>
                          <a:spcPts val="0"/>
                        </a:spcAft>
                      </a:pPr>
                      <a:r>
                        <a:rPr lang="en-US" sz="2200" b="1" dirty="0">
                          <a:solidFill>
                            <a:srgbClr val="FF6600"/>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solidFill>
                          <a:srgbClr val="FF660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Freunde</a:t>
                      </a:r>
                      <a:r>
                        <a:rPr lang="en-US" sz="2200" baseline="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b="1" baseline="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besucht</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26" name="Table 25">
            <a:extLst>
              <a:ext uri="{FF2B5EF4-FFF2-40B4-BE49-F238E27FC236}">
                <a16:creationId xmlns:a16="http://schemas.microsoft.com/office/drawing/2014/main" id="{FCB05573-D53D-479A-976F-29BAB298C600}"/>
              </a:ext>
            </a:extLst>
          </p:cNvPr>
          <p:cNvGraphicFramePr>
            <a:graphicFrameLocks noGrp="1"/>
          </p:cNvGraphicFramePr>
          <p:nvPr>
            <p:extLst>
              <p:ext uri="{D42A27DB-BD31-4B8C-83A1-F6EECF244321}">
                <p14:modId xmlns:p14="http://schemas.microsoft.com/office/powerpoint/2010/main" val="4066047365"/>
              </p:ext>
            </p:extLst>
          </p:nvPr>
        </p:nvGraphicFramePr>
        <p:xfrm>
          <a:off x="2565498" y="5920559"/>
          <a:ext cx="7532207" cy="331089"/>
        </p:xfrm>
        <a:graphic>
          <a:graphicData uri="http://schemas.openxmlformats.org/drawingml/2006/table">
            <a:tbl>
              <a:tblPr firstRow="1" firstCol="1" bandRow="1"/>
              <a:tblGrid>
                <a:gridCol w="2149525">
                  <a:extLst>
                    <a:ext uri="{9D8B030D-6E8A-4147-A177-3AD203B41FA5}">
                      <a16:colId xmlns:a16="http://schemas.microsoft.com/office/drawing/2014/main" val="3301958611"/>
                    </a:ext>
                  </a:extLst>
                </a:gridCol>
                <a:gridCol w="1518509">
                  <a:extLst>
                    <a:ext uri="{9D8B030D-6E8A-4147-A177-3AD203B41FA5}">
                      <a16:colId xmlns:a16="http://schemas.microsoft.com/office/drawing/2014/main" val="3041972737"/>
                    </a:ext>
                  </a:extLst>
                </a:gridCol>
                <a:gridCol w="3864173">
                  <a:extLst>
                    <a:ext uri="{9D8B030D-6E8A-4147-A177-3AD203B41FA5}">
                      <a16:colId xmlns:a16="http://schemas.microsoft.com/office/drawing/2014/main" val="1227315273"/>
                    </a:ext>
                  </a:extLst>
                </a:gridCol>
              </a:tblGrid>
              <a:tr h="0">
                <a:tc>
                  <a:txBody>
                    <a:bodyPr/>
                    <a:lstStyle/>
                    <a:p>
                      <a:pPr>
                        <a:lnSpc>
                          <a:spcPct val="107000"/>
                        </a:lnSpc>
                        <a:spcAft>
                          <a:spcPts val="0"/>
                        </a:spcAft>
                      </a:pPr>
                      <a:r>
                        <a:rPr lang="en-US" sz="2200" b="1"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Have </a:t>
                      </a:r>
                      <a:endParaRPr lang="en-GB" sz="2200" b="0"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200" b="0" i="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you</a:t>
                      </a:r>
                      <a:endParaRPr lang="en-GB" sz="2200" b="0"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bought</a:t>
                      </a:r>
                      <a:r>
                        <a:rPr lang="en-US" sz="2200"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something?</a:t>
                      </a:r>
                      <a:endParaRPr lang="en-GB" sz="2200" i="1"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718056782"/>
                  </a:ext>
                </a:extLst>
              </a:tr>
            </a:tbl>
          </a:graphicData>
        </a:graphic>
      </p:graphicFrame>
      <p:graphicFrame>
        <p:nvGraphicFramePr>
          <p:cNvPr id="27" name="Table 26">
            <a:extLst>
              <a:ext uri="{FF2B5EF4-FFF2-40B4-BE49-F238E27FC236}">
                <a16:creationId xmlns:a16="http://schemas.microsoft.com/office/drawing/2014/main" id="{BBA63226-D0F1-4ACE-A9B4-1BA42E3C5B96}"/>
              </a:ext>
            </a:extLst>
          </p:cNvPr>
          <p:cNvGraphicFramePr>
            <a:graphicFrameLocks noGrp="1"/>
          </p:cNvGraphicFramePr>
          <p:nvPr>
            <p:extLst>
              <p:ext uri="{D42A27DB-BD31-4B8C-83A1-F6EECF244321}">
                <p14:modId xmlns:p14="http://schemas.microsoft.com/office/powerpoint/2010/main" val="2972451861"/>
              </p:ext>
            </p:extLst>
          </p:nvPr>
        </p:nvGraphicFramePr>
        <p:xfrm>
          <a:off x="2565498" y="5561784"/>
          <a:ext cx="6328953" cy="331089"/>
        </p:xfrm>
        <a:graphic>
          <a:graphicData uri="http://schemas.openxmlformats.org/drawingml/2006/table">
            <a:tbl>
              <a:tblPr firstRow="1" firstCol="1" bandRow="1"/>
              <a:tblGrid>
                <a:gridCol w="1806143">
                  <a:extLst>
                    <a:ext uri="{9D8B030D-6E8A-4147-A177-3AD203B41FA5}">
                      <a16:colId xmlns:a16="http://schemas.microsoft.com/office/drawing/2014/main" val="1349661642"/>
                    </a:ext>
                  </a:extLst>
                </a:gridCol>
                <a:gridCol w="1805077">
                  <a:extLst>
                    <a:ext uri="{9D8B030D-6E8A-4147-A177-3AD203B41FA5}">
                      <a16:colId xmlns:a16="http://schemas.microsoft.com/office/drawing/2014/main" val="1476335593"/>
                    </a:ext>
                  </a:extLst>
                </a:gridCol>
                <a:gridCol w="2717733">
                  <a:extLst>
                    <a:ext uri="{9D8B030D-6E8A-4147-A177-3AD203B41FA5}">
                      <a16:colId xmlns:a16="http://schemas.microsoft.com/office/drawing/2014/main" val="1472177381"/>
                    </a:ext>
                  </a:extLst>
                </a:gridCol>
              </a:tblGrid>
              <a:tr h="0">
                <a:tc>
                  <a:txBody>
                    <a:bodyPr/>
                    <a:lstStyle/>
                    <a:p>
                      <a:pPr>
                        <a:lnSpc>
                          <a:spcPct val="107000"/>
                        </a:lnSpc>
                        <a:spcAft>
                          <a:spcPts val="0"/>
                        </a:spcAft>
                      </a:pPr>
                      <a:r>
                        <a:rPr lang="en-US" sz="2200" b="1" dirty="0">
                          <a:solidFill>
                            <a:srgbClr val="FF6600"/>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solidFill>
                          <a:srgbClr val="FF660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aseline="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etwas</a:t>
                      </a:r>
                      <a:r>
                        <a:rPr lang="en-US" sz="2200" baseline="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b="1" baseline="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gekauft</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39" name="TextBox 38">
            <a:extLst>
              <a:ext uri="{FF2B5EF4-FFF2-40B4-BE49-F238E27FC236}">
                <a16:creationId xmlns:a16="http://schemas.microsoft.com/office/drawing/2014/main" id="{E64F989A-FBC6-4D4D-8FE9-1F93591E653C}"/>
              </a:ext>
            </a:extLst>
          </p:cNvPr>
          <p:cNvSpPr txBox="1"/>
          <p:nvPr/>
        </p:nvSpPr>
        <p:spPr>
          <a:xfrm>
            <a:off x="356216" y="5059085"/>
            <a:ext cx="1473530" cy="707886"/>
          </a:xfrm>
          <a:prstGeom prst="rect">
            <a:avLst/>
          </a:prstGeom>
          <a:solidFill>
            <a:schemeClr val="accent4">
              <a:lumMod val="75000"/>
            </a:schemeClr>
          </a:solid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effectLst/>
                <a:uLnTx/>
                <a:uFillTx/>
                <a:latin typeface="Century Gothic" panose="020B0502020202020204" pitchFamily="34" charset="0"/>
                <a:ea typeface="+mn-ea"/>
                <a:cs typeface="+mn-cs"/>
              </a:rPr>
              <a:t>Further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latin typeface="Century Gothic" panose="020B0502020202020204" pitchFamily="34" charset="0"/>
              </a:rPr>
              <a:t>examples</a:t>
            </a:r>
            <a:endParaRPr kumimoji="0" lang="en-GB" sz="2000" b="1" i="0" u="none" strike="noStrike" kern="1200" cap="none" spc="0" normalizeH="0" baseline="0" noProof="0" dirty="0">
              <a:ln>
                <a:noFill/>
              </a:ln>
              <a:effectLst/>
              <a:uLnTx/>
              <a:uFillTx/>
              <a:latin typeface="Century Gothic" panose="020B0502020202020204" pitchFamily="34" charset="0"/>
            </a:endParaRPr>
          </a:p>
        </p:txBody>
      </p:sp>
      <p:sp>
        <p:nvSpPr>
          <p:cNvPr id="40" name="Rounded Rectangular Callout 26">
            <a:extLst>
              <a:ext uri="{FF2B5EF4-FFF2-40B4-BE49-F238E27FC236}">
                <a16:creationId xmlns:a16="http://schemas.microsoft.com/office/drawing/2014/main" id="{13C76EA8-5AAB-4EF5-BDE2-C0616791EF86}"/>
              </a:ext>
            </a:extLst>
          </p:cNvPr>
          <p:cNvSpPr/>
          <p:nvPr/>
        </p:nvSpPr>
        <p:spPr>
          <a:xfrm>
            <a:off x="9626502" y="4208249"/>
            <a:ext cx="2303667" cy="1854622"/>
          </a:xfrm>
          <a:prstGeom prst="wedgeRoundRectCallout">
            <a:avLst>
              <a:gd name="adj1" fmla="val -76401"/>
              <a:gd name="adj2" fmla="val 32313"/>
              <a:gd name="adj3" fmla="val 16667"/>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Don’t forget!</a:t>
            </a:r>
            <a:b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These questions can also mean: </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Did you</a:t>
            </a: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…[play,</a:t>
            </a:r>
            <a:r>
              <a:rPr kumimoji="0" lang="en-GB" sz="2000" b="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visit, buy]?</a:t>
            </a: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16" name="Table 15">
            <a:extLst>
              <a:ext uri="{FF2B5EF4-FFF2-40B4-BE49-F238E27FC236}">
                <a16:creationId xmlns:a16="http://schemas.microsoft.com/office/drawing/2014/main" id="{0E5CD2BA-BE36-4BB3-8263-A676C0887680}"/>
              </a:ext>
            </a:extLst>
          </p:cNvPr>
          <p:cNvGraphicFramePr>
            <a:graphicFrameLocks noGrp="1"/>
          </p:cNvGraphicFramePr>
          <p:nvPr>
            <p:extLst>
              <p:ext uri="{D42A27DB-BD31-4B8C-83A1-F6EECF244321}">
                <p14:modId xmlns:p14="http://schemas.microsoft.com/office/powerpoint/2010/main" val="1999272631"/>
              </p:ext>
            </p:extLst>
          </p:nvPr>
        </p:nvGraphicFramePr>
        <p:xfrm>
          <a:off x="2476068" y="3739221"/>
          <a:ext cx="6904229" cy="361302"/>
        </p:xfrm>
        <a:graphic>
          <a:graphicData uri="http://schemas.openxmlformats.org/drawingml/2006/table">
            <a:tbl>
              <a:tblPr firstRow="1" firstCol="1" bandRow="1"/>
              <a:tblGrid>
                <a:gridCol w="1970314">
                  <a:extLst>
                    <a:ext uri="{9D8B030D-6E8A-4147-A177-3AD203B41FA5}">
                      <a16:colId xmlns:a16="http://schemas.microsoft.com/office/drawing/2014/main" val="1349661642"/>
                    </a:ext>
                  </a:extLst>
                </a:gridCol>
                <a:gridCol w="1969151">
                  <a:extLst>
                    <a:ext uri="{9D8B030D-6E8A-4147-A177-3AD203B41FA5}">
                      <a16:colId xmlns:a16="http://schemas.microsoft.com/office/drawing/2014/main" val="1476335593"/>
                    </a:ext>
                  </a:extLst>
                </a:gridCol>
                <a:gridCol w="2964764">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rgbClr val="FF6600"/>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solidFill>
                          <a:srgbClr val="FF660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Fußball</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b="1"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gespielt</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17" name="Table 16">
            <a:extLst>
              <a:ext uri="{FF2B5EF4-FFF2-40B4-BE49-F238E27FC236}">
                <a16:creationId xmlns:a16="http://schemas.microsoft.com/office/drawing/2014/main" id="{8A537379-2ACC-43AF-83E6-67623A3FB719}"/>
              </a:ext>
            </a:extLst>
          </p:cNvPr>
          <p:cNvGraphicFramePr>
            <a:graphicFrameLocks noGrp="1"/>
          </p:cNvGraphicFramePr>
          <p:nvPr>
            <p:extLst>
              <p:ext uri="{D42A27DB-BD31-4B8C-83A1-F6EECF244321}">
                <p14:modId xmlns:p14="http://schemas.microsoft.com/office/powerpoint/2010/main" val="4179696055"/>
              </p:ext>
            </p:extLst>
          </p:nvPr>
        </p:nvGraphicFramePr>
        <p:xfrm>
          <a:off x="2465135" y="2475649"/>
          <a:ext cx="6904229" cy="331089"/>
        </p:xfrm>
        <a:graphic>
          <a:graphicData uri="http://schemas.openxmlformats.org/drawingml/2006/table">
            <a:tbl>
              <a:tblPr firstRow="1" firstCol="1" bandRow="1"/>
              <a:tblGrid>
                <a:gridCol w="1970314">
                  <a:extLst>
                    <a:ext uri="{9D8B030D-6E8A-4147-A177-3AD203B41FA5}">
                      <a16:colId xmlns:a16="http://schemas.microsoft.com/office/drawing/2014/main" val="3299332981"/>
                    </a:ext>
                  </a:extLst>
                </a:gridCol>
                <a:gridCol w="1969151">
                  <a:extLst>
                    <a:ext uri="{9D8B030D-6E8A-4147-A177-3AD203B41FA5}">
                      <a16:colId xmlns:a16="http://schemas.microsoft.com/office/drawing/2014/main" val="2339081122"/>
                    </a:ext>
                  </a:extLst>
                </a:gridCol>
                <a:gridCol w="2964764">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rgbClr val="FF6600"/>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solidFill>
                          <a:srgbClr val="FF660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Fußball</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gespielt</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Tree>
    <p:extLst>
      <p:ext uri="{BB962C8B-B14F-4D97-AF65-F5344CB8AC3E}">
        <p14:creationId xmlns:p14="http://schemas.microsoft.com/office/powerpoint/2010/main" val="364412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20" grpId="0" animBg="1"/>
      <p:bldP spid="23" grpId="0" animBg="1"/>
      <p:bldP spid="39" grpId="0" animBg="1"/>
      <p:bldP spid="4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81457-BB79-476D-A129-27EC523E7427}"/>
              </a:ext>
            </a:extLst>
          </p:cNvPr>
          <p:cNvSpPr>
            <a:spLocks noGrp="1"/>
          </p:cNvSpPr>
          <p:nvPr>
            <p:ph type="title"/>
          </p:nvPr>
        </p:nvSpPr>
        <p:spPr/>
        <p:txBody>
          <a:bodyPr/>
          <a:lstStyle/>
          <a:p>
            <a:r>
              <a:rPr lang="en-GB" dirty="0" err="1"/>
              <a:t>Ist</a:t>
            </a:r>
            <a:r>
              <a:rPr lang="en-GB" dirty="0"/>
              <a:t> das eine </a:t>
            </a:r>
            <a:r>
              <a:rPr lang="en-GB" dirty="0" err="1"/>
              <a:t>Frage</a:t>
            </a:r>
            <a:r>
              <a:rPr lang="en-GB" dirty="0"/>
              <a:t>?</a:t>
            </a:r>
          </a:p>
        </p:txBody>
      </p:sp>
      <p:grpSp>
        <p:nvGrpSpPr>
          <p:cNvPr id="4" name="Group 3">
            <a:extLst>
              <a:ext uri="{FF2B5EF4-FFF2-40B4-BE49-F238E27FC236}">
                <a16:creationId xmlns:a16="http://schemas.microsoft.com/office/drawing/2014/main" id="{3AEE9210-8693-4949-BD27-590F7F1B67BB}"/>
              </a:ext>
            </a:extLst>
          </p:cNvPr>
          <p:cNvGrpSpPr/>
          <p:nvPr/>
        </p:nvGrpSpPr>
        <p:grpSpPr>
          <a:xfrm>
            <a:off x="1034393" y="2211446"/>
            <a:ext cx="2786039" cy="4003200"/>
            <a:chOff x="4719331" y="2191837"/>
            <a:chExt cx="2314515" cy="4003200"/>
          </a:xfrm>
          <a:solidFill>
            <a:schemeClr val="bg2"/>
          </a:solidFill>
        </p:grpSpPr>
        <p:grpSp>
          <p:nvGrpSpPr>
            <p:cNvPr id="5" name="Group 4">
              <a:extLst>
                <a:ext uri="{FF2B5EF4-FFF2-40B4-BE49-F238E27FC236}">
                  <a16:creationId xmlns:a16="http://schemas.microsoft.com/office/drawing/2014/main" id="{38FAAF64-E3B5-4804-82B5-7966017CBC8E}"/>
                </a:ext>
              </a:extLst>
            </p:cNvPr>
            <p:cNvGrpSpPr/>
            <p:nvPr/>
          </p:nvGrpSpPr>
          <p:grpSpPr>
            <a:xfrm>
              <a:off x="4719331" y="2191837"/>
              <a:ext cx="2314515" cy="4003200"/>
              <a:chOff x="4719331" y="2191837"/>
              <a:chExt cx="2198943" cy="4003200"/>
            </a:xfrm>
            <a:grpFill/>
          </p:grpSpPr>
          <p:grpSp>
            <p:nvGrpSpPr>
              <p:cNvPr id="8" name="Group 7">
                <a:extLst>
                  <a:ext uri="{FF2B5EF4-FFF2-40B4-BE49-F238E27FC236}">
                    <a16:creationId xmlns:a16="http://schemas.microsoft.com/office/drawing/2014/main" id="{F71A545D-BAFB-4BBB-9644-BA931BF0D6F1}"/>
                  </a:ext>
                </a:extLst>
              </p:cNvPr>
              <p:cNvGrpSpPr/>
              <p:nvPr/>
            </p:nvGrpSpPr>
            <p:grpSpPr>
              <a:xfrm>
                <a:off x="4719331" y="2191837"/>
                <a:ext cx="2198943" cy="4003200"/>
                <a:chOff x="-30480" y="22860"/>
                <a:chExt cx="3394710" cy="6004560"/>
              </a:xfrm>
              <a:grpFill/>
            </p:grpSpPr>
            <p:grpSp>
              <p:nvGrpSpPr>
                <p:cNvPr id="10" name="Group 9">
                  <a:extLst>
                    <a:ext uri="{FF2B5EF4-FFF2-40B4-BE49-F238E27FC236}">
                      <a16:creationId xmlns:a16="http://schemas.microsoft.com/office/drawing/2014/main" id="{BC28E078-5188-433C-A188-064B64CD3F62}"/>
                    </a:ext>
                  </a:extLst>
                </p:cNvPr>
                <p:cNvGrpSpPr/>
                <p:nvPr/>
              </p:nvGrpSpPr>
              <p:grpSpPr>
                <a:xfrm>
                  <a:off x="-30480" y="22860"/>
                  <a:ext cx="3394710" cy="6004560"/>
                  <a:chOff x="-30480" y="22860"/>
                  <a:chExt cx="3394710" cy="6004560"/>
                </a:xfrm>
                <a:grpFill/>
              </p:grpSpPr>
              <p:grpSp>
                <p:nvGrpSpPr>
                  <p:cNvPr id="12" name="Group 11">
                    <a:extLst>
                      <a:ext uri="{FF2B5EF4-FFF2-40B4-BE49-F238E27FC236}">
                        <a16:creationId xmlns:a16="http://schemas.microsoft.com/office/drawing/2014/main" id="{ABF88E4D-0E39-4D79-BFCD-B03880726CC0}"/>
                      </a:ext>
                    </a:extLst>
                  </p:cNvPr>
                  <p:cNvGrpSpPr/>
                  <p:nvPr/>
                </p:nvGrpSpPr>
                <p:grpSpPr>
                  <a:xfrm>
                    <a:off x="-30480" y="22860"/>
                    <a:ext cx="3394710" cy="6004560"/>
                    <a:chOff x="-30480" y="22860"/>
                    <a:chExt cx="3394710" cy="6004560"/>
                  </a:xfrm>
                  <a:grpFill/>
                </p:grpSpPr>
                <p:sp>
                  <p:nvSpPr>
                    <p:cNvPr id="14" name="Rectangle: Rounded Corners 13">
                      <a:extLst>
                        <a:ext uri="{FF2B5EF4-FFF2-40B4-BE49-F238E27FC236}">
                          <a16:creationId xmlns:a16="http://schemas.microsoft.com/office/drawing/2014/main" id="{723E9718-974E-499F-BB29-823757B2C272}"/>
                        </a:ext>
                      </a:extLst>
                    </p:cNvPr>
                    <p:cNvSpPr/>
                    <p:nvPr/>
                  </p:nvSpPr>
                  <p:spPr>
                    <a:xfrm>
                      <a:off x="-30480" y="22860"/>
                      <a:ext cx="3394710" cy="600456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chemeClr val="tx1"/>
                        </a:solidFill>
                      </a:endParaRPr>
                    </a:p>
                  </p:txBody>
                </p:sp>
                <p:sp>
                  <p:nvSpPr>
                    <p:cNvPr id="15" name="Rectangle 14">
                      <a:extLst>
                        <a:ext uri="{FF2B5EF4-FFF2-40B4-BE49-F238E27FC236}">
                          <a16:creationId xmlns:a16="http://schemas.microsoft.com/office/drawing/2014/main" id="{94CB3496-73BE-4B34-8E61-EDADC2413B4B}"/>
                        </a:ext>
                      </a:extLst>
                    </p:cNvPr>
                    <p:cNvSpPr/>
                    <p:nvPr/>
                  </p:nvSpPr>
                  <p:spPr>
                    <a:xfrm>
                      <a:off x="152400" y="396240"/>
                      <a:ext cx="3032760" cy="510921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chemeClr val="tx1"/>
                        </a:solidFill>
                      </a:endParaRPr>
                    </a:p>
                  </p:txBody>
                </p:sp>
              </p:grpSp>
              <p:sp>
                <p:nvSpPr>
                  <p:cNvPr id="13" name="Oval 12">
                    <a:extLst>
                      <a:ext uri="{FF2B5EF4-FFF2-40B4-BE49-F238E27FC236}">
                        <a16:creationId xmlns:a16="http://schemas.microsoft.com/office/drawing/2014/main" id="{F730A5CD-0F00-472B-8DBB-0D1AD99F5F0A}"/>
                      </a:ext>
                    </a:extLst>
                  </p:cNvPr>
                  <p:cNvSpPr/>
                  <p:nvPr/>
                </p:nvSpPr>
                <p:spPr>
                  <a:xfrm>
                    <a:off x="1577340" y="5593080"/>
                    <a:ext cx="316230" cy="31623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chemeClr val="tx1"/>
                      </a:solidFill>
                    </a:endParaRPr>
                  </a:p>
                </p:txBody>
              </p:sp>
            </p:grpSp>
            <p:sp>
              <p:nvSpPr>
                <p:cNvPr id="11" name="Speech Bubble: Rectangle with Corners Rounded 10">
                  <a:extLst>
                    <a:ext uri="{FF2B5EF4-FFF2-40B4-BE49-F238E27FC236}">
                      <a16:creationId xmlns:a16="http://schemas.microsoft.com/office/drawing/2014/main" id="{75D38B4B-F4FC-4ABF-93DB-4A29F4EAD927}"/>
                    </a:ext>
                  </a:extLst>
                </p:cNvPr>
                <p:cNvSpPr/>
                <p:nvPr/>
              </p:nvSpPr>
              <p:spPr>
                <a:xfrm>
                  <a:off x="266309" y="525983"/>
                  <a:ext cx="2830692" cy="1901877"/>
                </a:xfrm>
                <a:prstGeom prst="wedgeRoundRectCallout">
                  <a:avLst>
                    <a:gd name="adj1" fmla="val 34002"/>
                    <a:gd name="adj2" fmla="val 70329"/>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tx1"/>
                      </a:solidFill>
                      <a:effectLst/>
                      <a:ea typeface="Calibri" panose="020F0502020204030204" pitchFamily="34" charset="0"/>
                      <a:cs typeface="Times New Roman" panose="02020603050405020304" pitchFamily="18" charset="0"/>
                    </a:rPr>
                    <a:t> </a:t>
                  </a:r>
                  <a:endParaRPr lang="en-GB" sz="1100" dirty="0">
                    <a:solidFill>
                      <a:schemeClr val="tx1"/>
                    </a:solidFill>
                    <a:effectLst/>
                    <a:ea typeface="Calibri" panose="020F0502020204030204" pitchFamily="34" charset="0"/>
                    <a:cs typeface="Times New Roman" panose="02020603050405020304" pitchFamily="18" charset="0"/>
                  </a:endParaRPr>
                </a:p>
              </p:txBody>
            </p:sp>
          </p:grpSp>
          <p:sp>
            <p:nvSpPr>
              <p:cNvPr id="9" name="TextBox 8">
                <a:extLst>
                  <a:ext uri="{FF2B5EF4-FFF2-40B4-BE49-F238E27FC236}">
                    <a16:creationId xmlns:a16="http://schemas.microsoft.com/office/drawing/2014/main" id="{C582AEB2-9F03-4059-90B7-B1886DD6D0FF}"/>
                  </a:ext>
                </a:extLst>
              </p:cNvPr>
              <p:cNvSpPr txBox="1"/>
              <p:nvPr/>
            </p:nvSpPr>
            <p:spPr>
              <a:xfrm>
                <a:off x="4911578" y="2671263"/>
                <a:ext cx="1964488" cy="1015663"/>
              </a:xfrm>
              <a:prstGeom prst="rect">
                <a:avLst/>
              </a:prstGeom>
              <a:noFill/>
            </p:spPr>
            <p:txBody>
              <a:bodyPr wrap="square" rtlCol="0">
                <a:spAutoFit/>
              </a:bodyPr>
              <a:lstStyle/>
              <a:p>
                <a:r>
                  <a:rPr lang="en-GB" sz="2000" dirty="0">
                    <a:latin typeface="Century Gothic" panose="020B0502020202020204" pitchFamily="34" charset="0"/>
                  </a:rPr>
                  <a:t>1. Hast du </a:t>
                </a:r>
                <a:r>
                  <a:rPr lang="en-GB" sz="2000" dirty="0" err="1">
                    <a:latin typeface="Century Gothic" panose="020B0502020202020204" pitchFamily="34" charset="0"/>
                  </a:rPr>
                  <a:t>eine</a:t>
                </a:r>
                <a:r>
                  <a:rPr lang="en-GB" sz="2000" dirty="0">
                    <a:latin typeface="Century Gothic" panose="020B0502020202020204" pitchFamily="34" charset="0"/>
                  </a:rPr>
                  <a:t> </a:t>
                </a:r>
                <a:r>
                  <a:rPr lang="en-GB" sz="2000" dirty="0" err="1">
                    <a:latin typeface="Century Gothic" panose="020B0502020202020204" pitchFamily="34" charset="0"/>
                  </a:rPr>
                  <a:t>Flasche</a:t>
                </a:r>
                <a:r>
                  <a:rPr lang="en-GB" sz="2000" dirty="0">
                    <a:latin typeface="Century Gothic" panose="020B0502020202020204" pitchFamily="34" charset="0"/>
                  </a:rPr>
                  <a:t> Cola </a:t>
                </a:r>
                <a:r>
                  <a:rPr lang="en-GB" sz="2000" dirty="0" err="1">
                    <a:latin typeface="Century Gothic" panose="020B0502020202020204" pitchFamily="34" charset="0"/>
                  </a:rPr>
                  <a:t>getrunken</a:t>
                </a:r>
                <a:endParaRPr lang="en-GB" sz="2000" dirty="0">
                  <a:latin typeface="Century Gothic" panose="020B0502020202020204" pitchFamily="34" charset="0"/>
                </a:endParaRPr>
              </a:p>
            </p:txBody>
          </p:sp>
        </p:grpSp>
        <p:sp>
          <p:nvSpPr>
            <p:cNvPr id="6" name="Speech Bubble: Rectangle with Corners Rounded 5">
              <a:extLst>
                <a:ext uri="{FF2B5EF4-FFF2-40B4-BE49-F238E27FC236}">
                  <a16:creationId xmlns:a16="http://schemas.microsoft.com/office/drawing/2014/main" id="{BEBD01C1-7789-419B-A3A2-363B31351928}"/>
                </a:ext>
              </a:extLst>
            </p:cNvPr>
            <p:cNvSpPr/>
            <p:nvPr/>
          </p:nvSpPr>
          <p:spPr>
            <a:xfrm>
              <a:off x="4965752" y="4275300"/>
              <a:ext cx="1929967" cy="1280816"/>
            </a:xfrm>
            <a:prstGeom prst="wedgeRoundRectCallout">
              <a:avLst>
                <a:gd name="adj1" fmla="val 34002"/>
                <a:gd name="adj2" fmla="val 70329"/>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tx1"/>
                  </a:solidFill>
                  <a:effectLst/>
                  <a:ea typeface="Calibri" panose="020F0502020204030204" pitchFamily="34" charset="0"/>
                  <a:cs typeface="Times New Roman" panose="02020603050405020304" pitchFamily="18" charset="0"/>
                </a:rPr>
                <a:t> </a:t>
              </a:r>
              <a:endParaRPr lang="en-GB" sz="1100" dirty="0">
                <a:solidFill>
                  <a:schemeClr val="tx1"/>
                </a:solidFill>
                <a:effectLs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DD55241-C816-4E9C-B74A-10CDD18FA30D}"/>
                </a:ext>
              </a:extLst>
            </p:cNvPr>
            <p:cNvSpPr txBox="1"/>
            <p:nvPr/>
          </p:nvSpPr>
          <p:spPr>
            <a:xfrm>
              <a:off x="4921681" y="4553027"/>
              <a:ext cx="2067738" cy="707886"/>
            </a:xfrm>
            <a:prstGeom prst="rect">
              <a:avLst/>
            </a:prstGeom>
            <a:noFill/>
          </p:spPr>
          <p:txBody>
            <a:bodyPr wrap="square" rtlCol="0">
              <a:spAutoFit/>
            </a:bodyPr>
            <a:lstStyle/>
            <a:p>
              <a:r>
                <a:rPr lang="en-GB" sz="2000" dirty="0">
                  <a:latin typeface="Century Gothic" panose="020B0502020202020204" pitchFamily="34" charset="0"/>
                </a:rPr>
                <a:t>2. Du hast </a:t>
              </a:r>
              <a:r>
                <a:rPr lang="en-GB" sz="2000" dirty="0" err="1">
                  <a:latin typeface="Century Gothic" panose="020B0502020202020204" pitchFamily="34" charset="0"/>
                </a:rPr>
                <a:t>Fußball</a:t>
              </a:r>
              <a:r>
                <a:rPr lang="en-GB" sz="2000" dirty="0">
                  <a:latin typeface="Century Gothic" panose="020B0502020202020204" pitchFamily="34" charset="0"/>
                </a:rPr>
                <a:t> </a:t>
              </a:r>
              <a:r>
                <a:rPr lang="en-GB" sz="2000" dirty="0" err="1">
                  <a:latin typeface="Century Gothic" panose="020B0502020202020204" pitchFamily="34" charset="0"/>
                </a:rPr>
                <a:t>gespielt</a:t>
              </a:r>
              <a:endParaRPr lang="en-GB" sz="2000" dirty="0">
                <a:latin typeface="Century Gothic" panose="020B0502020202020204" pitchFamily="34" charset="0"/>
              </a:endParaRPr>
            </a:p>
          </p:txBody>
        </p:sp>
      </p:grpSp>
      <p:sp>
        <p:nvSpPr>
          <p:cNvPr id="16" name="TextBox 15">
            <a:extLst>
              <a:ext uri="{FF2B5EF4-FFF2-40B4-BE49-F238E27FC236}">
                <a16:creationId xmlns:a16="http://schemas.microsoft.com/office/drawing/2014/main" id="{ADD55FA0-47E0-47C4-9B06-2D4271989E31}"/>
              </a:ext>
            </a:extLst>
          </p:cNvPr>
          <p:cNvSpPr txBox="1"/>
          <p:nvPr/>
        </p:nvSpPr>
        <p:spPr>
          <a:xfrm>
            <a:off x="2701628" y="3252909"/>
            <a:ext cx="360846" cy="461665"/>
          </a:xfrm>
          <a:prstGeom prst="rect">
            <a:avLst/>
          </a:prstGeom>
          <a:noFill/>
        </p:spPr>
        <p:txBody>
          <a:bodyPr wrap="square" rtlCol="0">
            <a:spAutoFit/>
          </a:bodyPr>
          <a:lstStyle/>
          <a:p>
            <a:r>
              <a:rPr lang="en-GB" sz="2400" b="1" dirty="0">
                <a:latin typeface="Century Gothic" panose="020B0502020202020204" pitchFamily="34" charset="0"/>
              </a:rPr>
              <a:t>?</a:t>
            </a:r>
            <a:endParaRPr lang="en-GB" sz="2400" dirty="0"/>
          </a:p>
        </p:txBody>
      </p:sp>
      <p:sp>
        <p:nvSpPr>
          <p:cNvPr id="17" name="TextBox 16">
            <a:extLst>
              <a:ext uri="{FF2B5EF4-FFF2-40B4-BE49-F238E27FC236}">
                <a16:creationId xmlns:a16="http://schemas.microsoft.com/office/drawing/2014/main" id="{24EBD295-392B-41CA-9517-60CAF7E8885B}"/>
              </a:ext>
            </a:extLst>
          </p:cNvPr>
          <p:cNvSpPr txBox="1"/>
          <p:nvPr/>
        </p:nvSpPr>
        <p:spPr>
          <a:xfrm>
            <a:off x="2266471" y="4819236"/>
            <a:ext cx="501769" cy="523220"/>
          </a:xfrm>
          <a:prstGeom prst="rect">
            <a:avLst/>
          </a:prstGeom>
          <a:noFill/>
        </p:spPr>
        <p:txBody>
          <a:bodyPr wrap="square" rtlCol="0">
            <a:spAutoFit/>
          </a:bodyPr>
          <a:lstStyle/>
          <a:p>
            <a:r>
              <a:rPr lang="en-GB" sz="2800" b="1" dirty="0">
                <a:latin typeface="Century Gothic" panose="020B0502020202020204" pitchFamily="34" charset="0"/>
              </a:rPr>
              <a:t>.</a:t>
            </a:r>
            <a:endParaRPr lang="en-GB" sz="2800" b="1" dirty="0"/>
          </a:p>
        </p:txBody>
      </p:sp>
      <p:sp>
        <p:nvSpPr>
          <p:cNvPr id="18" name="TextBox 17">
            <a:extLst>
              <a:ext uri="{FF2B5EF4-FFF2-40B4-BE49-F238E27FC236}">
                <a16:creationId xmlns:a16="http://schemas.microsoft.com/office/drawing/2014/main" id="{A2BF0A0D-1721-4082-B7A7-76BF650C6101}"/>
              </a:ext>
            </a:extLst>
          </p:cNvPr>
          <p:cNvSpPr txBox="1"/>
          <p:nvPr/>
        </p:nvSpPr>
        <p:spPr>
          <a:xfrm>
            <a:off x="163421" y="1251232"/>
            <a:ext cx="11446485" cy="430887"/>
          </a:xfrm>
          <a:prstGeom prst="rect">
            <a:avLst/>
          </a:prstGeom>
          <a:noFill/>
        </p:spPr>
        <p:txBody>
          <a:bodyPr wrap="square" rtlCol="0">
            <a:spAutoFit/>
          </a:bodyPr>
          <a:lstStyle/>
          <a:p>
            <a:r>
              <a:rPr lang="en-GB" sz="2200" dirty="0">
                <a:latin typeface="Century Gothic" panose="020B0502020202020204" pitchFamily="34" charset="0"/>
              </a:rPr>
              <a:t>Mehmet </a:t>
            </a:r>
            <a:r>
              <a:rPr lang="en-GB" sz="2200" dirty="0" err="1">
                <a:latin typeface="Century Gothic" panose="020B0502020202020204" pitchFamily="34" charset="0"/>
              </a:rPr>
              <a:t>schreibt</a:t>
            </a:r>
            <a:r>
              <a:rPr lang="en-GB" sz="2200" dirty="0">
                <a:latin typeface="Century Gothic" panose="020B0502020202020204" pitchFamily="34" charset="0"/>
              </a:rPr>
              <a:t> an Wolfgang!</a:t>
            </a:r>
          </a:p>
        </p:txBody>
      </p:sp>
      <p:sp>
        <p:nvSpPr>
          <p:cNvPr id="19" name="TextBox 18">
            <a:extLst>
              <a:ext uri="{FF2B5EF4-FFF2-40B4-BE49-F238E27FC236}">
                <a16:creationId xmlns:a16="http://schemas.microsoft.com/office/drawing/2014/main" id="{2E4F793D-D927-4BB6-90F9-32805AAE70F5}"/>
              </a:ext>
            </a:extLst>
          </p:cNvPr>
          <p:cNvSpPr txBox="1"/>
          <p:nvPr/>
        </p:nvSpPr>
        <p:spPr>
          <a:xfrm>
            <a:off x="163421" y="1288734"/>
            <a:ext cx="12762165" cy="769441"/>
          </a:xfrm>
          <a:prstGeom prst="rect">
            <a:avLst/>
          </a:prstGeom>
          <a:noFill/>
        </p:spPr>
        <p:txBody>
          <a:bodyPr wrap="square" rtlCol="0">
            <a:spAutoFit/>
          </a:bodyPr>
          <a:lstStyle/>
          <a:p>
            <a:br>
              <a:rPr lang="en-GB" sz="2200" dirty="0">
                <a:latin typeface="Century Gothic" panose="020B0502020202020204" pitchFamily="34" charset="0"/>
              </a:rPr>
            </a:br>
            <a:r>
              <a:rPr lang="en-GB" sz="2200" dirty="0" err="1">
                <a:latin typeface="Century Gothic" panose="020B0502020202020204" pitchFamily="34" charset="0"/>
              </a:rPr>
              <a:t>Schreib</a:t>
            </a:r>
            <a:r>
              <a:rPr lang="en-GB" sz="2200" dirty="0">
                <a:latin typeface="Century Gothic" panose="020B0502020202020204" pitchFamily="34" charset="0"/>
              </a:rPr>
              <a:t> 1 – 6 und "</a:t>
            </a:r>
            <a:r>
              <a:rPr lang="en-GB" sz="2200" b="1" dirty="0">
                <a:latin typeface="Century Gothic" panose="020B0502020202020204" pitchFamily="34" charset="0"/>
              </a:rPr>
              <a:t>?</a:t>
            </a:r>
            <a:r>
              <a:rPr lang="en-GB" sz="2200" dirty="0">
                <a:latin typeface="Century Gothic" panose="020B0502020202020204" pitchFamily="34" charset="0"/>
              </a:rPr>
              <a:t>" </a:t>
            </a:r>
            <a:r>
              <a:rPr lang="en-GB" sz="2200" dirty="0" err="1">
                <a:latin typeface="Century Gothic" panose="020B0502020202020204" pitchFamily="34" charset="0"/>
              </a:rPr>
              <a:t>für</a:t>
            </a:r>
            <a:r>
              <a:rPr lang="en-GB" sz="2200" dirty="0">
                <a:latin typeface="Century Gothic" panose="020B0502020202020204" pitchFamily="34" charset="0"/>
              </a:rPr>
              <a:t> </a:t>
            </a:r>
            <a:r>
              <a:rPr lang="en-GB" sz="2200" dirty="0" err="1">
                <a:latin typeface="Century Gothic" panose="020B0502020202020204" pitchFamily="34" charset="0"/>
              </a:rPr>
              <a:t>eine</a:t>
            </a:r>
            <a:r>
              <a:rPr lang="en-GB" sz="2200" dirty="0">
                <a:latin typeface="Century Gothic" panose="020B0502020202020204" pitchFamily="34" charset="0"/>
              </a:rPr>
              <a:t> </a:t>
            </a:r>
            <a:r>
              <a:rPr lang="en-GB" sz="2200" dirty="0" err="1">
                <a:latin typeface="Century Gothic" panose="020B0502020202020204" pitchFamily="34" charset="0"/>
              </a:rPr>
              <a:t>Frage</a:t>
            </a:r>
            <a:r>
              <a:rPr lang="en-GB" sz="2200" dirty="0">
                <a:latin typeface="Century Gothic" panose="020B0502020202020204" pitchFamily="34" charset="0"/>
              </a:rPr>
              <a:t> und "</a:t>
            </a:r>
            <a:r>
              <a:rPr lang="en-GB" sz="2200" b="1" dirty="0">
                <a:latin typeface="Century Gothic" panose="020B0502020202020204" pitchFamily="34" charset="0"/>
              </a:rPr>
              <a:t>.</a:t>
            </a:r>
            <a:r>
              <a:rPr lang="en-GB" sz="2200" dirty="0">
                <a:latin typeface="Century Gothic" panose="020B0502020202020204" pitchFamily="34" charset="0"/>
              </a:rPr>
              <a:t>" </a:t>
            </a:r>
            <a:r>
              <a:rPr lang="en-GB" sz="2200" dirty="0" err="1">
                <a:latin typeface="Century Gothic" panose="020B0502020202020204" pitchFamily="34" charset="0"/>
              </a:rPr>
              <a:t>für</a:t>
            </a:r>
            <a:r>
              <a:rPr lang="en-GB" sz="2200" dirty="0">
                <a:latin typeface="Century Gothic" panose="020B0502020202020204" pitchFamily="34" charset="0"/>
              </a:rPr>
              <a:t> </a:t>
            </a:r>
            <a:r>
              <a:rPr lang="en-GB" sz="2200" dirty="0" err="1">
                <a:latin typeface="Century Gothic" panose="020B0502020202020204" pitchFamily="34" charset="0"/>
              </a:rPr>
              <a:t>einen</a:t>
            </a:r>
            <a:r>
              <a:rPr lang="en-GB" sz="2200" dirty="0">
                <a:latin typeface="Century Gothic" panose="020B0502020202020204" pitchFamily="34" charset="0"/>
              </a:rPr>
              <a:t> </a:t>
            </a:r>
            <a:r>
              <a:rPr lang="en-GB" sz="2200" dirty="0" err="1">
                <a:latin typeface="Century Gothic" panose="020B0502020202020204" pitchFamily="34" charset="0"/>
              </a:rPr>
              <a:t>Satz</a:t>
            </a:r>
            <a:r>
              <a:rPr lang="en-GB" sz="2200" dirty="0">
                <a:latin typeface="Century Gothic" panose="020B0502020202020204" pitchFamily="34" charset="0"/>
              </a:rPr>
              <a:t>.</a:t>
            </a:r>
          </a:p>
        </p:txBody>
      </p:sp>
      <p:pic>
        <p:nvPicPr>
          <p:cNvPr id="20" name="Picture 19">
            <a:extLst>
              <a:ext uri="{FF2B5EF4-FFF2-40B4-BE49-F238E27FC236}">
                <a16:creationId xmlns:a16="http://schemas.microsoft.com/office/drawing/2014/main" id="{03F212E5-B211-4B84-8ACE-D9A9DD97A4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39" r="52505"/>
          <a:stretch/>
        </p:blipFill>
        <p:spPr>
          <a:xfrm>
            <a:off x="8143497" y="739747"/>
            <a:ext cx="759189" cy="1295997"/>
          </a:xfrm>
          <a:prstGeom prst="rect">
            <a:avLst/>
          </a:prstGeom>
        </p:spPr>
      </p:pic>
      <p:pic>
        <p:nvPicPr>
          <p:cNvPr id="21" name="Picture 20">
            <a:extLst>
              <a:ext uri="{FF2B5EF4-FFF2-40B4-BE49-F238E27FC236}">
                <a16:creationId xmlns:a16="http://schemas.microsoft.com/office/drawing/2014/main" id="{D29922A8-CD64-40AD-AC30-F6986BAB7E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0676" y="767401"/>
            <a:ext cx="1318082" cy="1268343"/>
          </a:xfrm>
          <a:prstGeom prst="rect">
            <a:avLst/>
          </a:prstGeom>
        </p:spPr>
      </p:pic>
      <p:grpSp>
        <p:nvGrpSpPr>
          <p:cNvPr id="22" name="Group 21">
            <a:extLst>
              <a:ext uri="{FF2B5EF4-FFF2-40B4-BE49-F238E27FC236}">
                <a16:creationId xmlns:a16="http://schemas.microsoft.com/office/drawing/2014/main" id="{E1377696-D559-4A12-A26E-4D0404A05016}"/>
              </a:ext>
            </a:extLst>
          </p:cNvPr>
          <p:cNvGrpSpPr/>
          <p:nvPr/>
        </p:nvGrpSpPr>
        <p:grpSpPr>
          <a:xfrm>
            <a:off x="4252747" y="2241202"/>
            <a:ext cx="2786039" cy="4003200"/>
            <a:chOff x="4719331" y="2191837"/>
            <a:chExt cx="2314515" cy="4003200"/>
          </a:xfrm>
          <a:solidFill>
            <a:schemeClr val="bg2"/>
          </a:solidFill>
        </p:grpSpPr>
        <p:grpSp>
          <p:nvGrpSpPr>
            <p:cNvPr id="23" name="Group 22">
              <a:extLst>
                <a:ext uri="{FF2B5EF4-FFF2-40B4-BE49-F238E27FC236}">
                  <a16:creationId xmlns:a16="http://schemas.microsoft.com/office/drawing/2014/main" id="{D2C250BB-F7DA-44FB-8E3E-1A1E3F1CE27A}"/>
                </a:ext>
              </a:extLst>
            </p:cNvPr>
            <p:cNvGrpSpPr/>
            <p:nvPr/>
          </p:nvGrpSpPr>
          <p:grpSpPr>
            <a:xfrm>
              <a:off x="4719331" y="2191837"/>
              <a:ext cx="2314515" cy="4003200"/>
              <a:chOff x="4719331" y="2191837"/>
              <a:chExt cx="2198943" cy="4003200"/>
            </a:xfrm>
            <a:grpFill/>
          </p:grpSpPr>
          <p:grpSp>
            <p:nvGrpSpPr>
              <p:cNvPr id="26" name="Group 25">
                <a:extLst>
                  <a:ext uri="{FF2B5EF4-FFF2-40B4-BE49-F238E27FC236}">
                    <a16:creationId xmlns:a16="http://schemas.microsoft.com/office/drawing/2014/main" id="{BC7BD994-6783-402B-A217-F0299C547EB1}"/>
                  </a:ext>
                </a:extLst>
              </p:cNvPr>
              <p:cNvGrpSpPr/>
              <p:nvPr/>
            </p:nvGrpSpPr>
            <p:grpSpPr>
              <a:xfrm>
                <a:off x="4719331" y="2191837"/>
                <a:ext cx="2198943" cy="4003200"/>
                <a:chOff x="-30480" y="22860"/>
                <a:chExt cx="3394710" cy="6004560"/>
              </a:xfrm>
              <a:grpFill/>
            </p:grpSpPr>
            <p:grpSp>
              <p:nvGrpSpPr>
                <p:cNvPr id="28" name="Group 27">
                  <a:extLst>
                    <a:ext uri="{FF2B5EF4-FFF2-40B4-BE49-F238E27FC236}">
                      <a16:creationId xmlns:a16="http://schemas.microsoft.com/office/drawing/2014/main" id="{9BBBD594-BC48-4137-8ADE-8A2CECBAC262}"/>
                    </a:ext>
                  </a:extLst>
                </p:cNvPr>
                <p:cNvGrpSpPr/>
                <p:nvPr/>
              </p:nvGrpSpPr>
              <p:grpSpPr>
                <a:xfrm>
                  <a:off x="-30480" y="22860"/>
                  <a:ext cx="3394710" cy="6004560"/>
                  <a:chOff x="-30480" y="22860"/>
                  <a:chExt cx="3394710" cy="6004560"/>
                </a:xfrm>
                <a:grpFill/>
              </p:grpSpPr>
              <p:grpSp>
                <p:nvGrpSpPr>
                  <p:cNvPr id="30" name="Group 29">
                    <a:extLst>
                      <a:ext uri="{FF2B5EF4-FFF2-40B4-BE49-F238E27FC236}">
                        <a16:creationId xmlns:a16="http://schemas.microsoft.com/office/drawing/2014/main" id="{ADD55E15-4E2F-4986-9690-05E9EF4A9838}"/>
                      </a:ext>
                    </a:extLst>
                  </p:cNvPr>
                  <p:cNvGrpSpPr/>
                  <p:nvPr/>
                </p:nvGrpSpPr>
                <p:grpSpPr>
                  <a:xfrm>
                    <a:off x="-30480" y="22860"/>
                    <a:ext cx="3394710" cy="6004560"/>
                    <a:chOff x="-30480" y="22860"/>
                    <a:chExt cx="3394710" cy="6004560"/>
                  </a:xfrm>
                  <a:grpFill/>
                </p:grpSpPr>
                <p:sp>
                  <p:nvSpPr>
                    <p:cNvPr id="32" name="Rectangle: Rounded Corners 31">
                      <a:extLst>
                        <a:ext uri="{FF2B5EF4-FFF2-40B4-BE49-F238E27FC236}">
                          <a16:creationId xmlns:a16="http://schemas.microsoft.com/office/drawing/2014/main" id="{3F5154EF-DA9D-48DD-A798-1281A87D0810}"/>
                        </a:ext>
                      </a:extLst>
                    </p:cNvPr>
                    <p:cNvSpPr/>
                    <p:nvPr/>
                  </p:nvSpPr>
                  <p:spPr>
                    <a:xfrm>
                      <a:off x="-30480" y="22860"/>
                      <a:ext cx="3394710" cy="600456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chemeClr val="tx1"/>
                        </a:solidFill>
                      </a:endParaRPr>
                    </a:p>
                  </p:txBody>
                </p:sp>
                <p:sp>
                  <p:nvSpPr>
                    <p:cNvPr id="33" name="Rectangle 32">
                      <a:extLst>
                        <a:ext uri="{FF2B5EF4-FFF2-40B4-BE49-F238E27FC236}">
                          <a16:creationId xmlns:a16="http://schemas.microsoft.com/office/drawing/2014/main" id="{DA14E481-B1F0-49EA-84F0-D7A8BEF169D3}"/>
                        </a:ext>
                      </a:extLst>
                    </p:cNvPr>
                    <p:cNvSpPr/>
                    <p:nvPr/>
                  </p:nvSpPr>
                  <p:spPr>
                    <a:xfrm>
                      <a:off x="152400" y="396240"/>
                      <a:ext cx="3032760" cy="510921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chemeClr val="tx1"/>
                        </a:solidFill>
                      </a:endParaRPr>
                    </a:p>
                  </p:txBody>
                </p:sp>
              </p:grpSp>
              <p:sp>
                <p:nvSpPr>
                  <p:cNvPr id="31" name="Oval 30">
                    <a:extLst>
                      <a:ext uri="{FF2B5EF4-FFF2-40B4-BE49-F238E27FC236}">
                        <a16:creationId xmlns:a16="http://schemas.microsoft.com/office/drawing/2014/main" id="{87EF88D7-8FE8-41D5-B50C-46B09059D56B}"/>
                      </a:ext>
                    </a:extLst>
                  </p:cNvPr>
                  <p:cNvSpPr/>
                  <p:nvPr/>
                </p:nvSpPr>
                <p:spPr>
                  <a:xfrm>
                    <a:off x="1577340" y="5593080"/>
                    <a:ext cx="316230" cy="31623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chemeClr val="tx1"/>
                      </a:solidFill>
                    </a:endParaRPr>
                  </a:p>
                </p:txBody>
              </p:sp>
            </p:grpSp>
            <p:sp>
              <p:nvSpPr>
                <p:cNvPr id="29" name="Speech Bubble: Rectangle with Corners Rounded 28">
                  <a:extLst>
                    <a:ext uri="{FF2B5EF4-FFF2-40B4-BE49-F238E27FC236}">
                      <a16:creationId xmlns:a16="http://schemas.microsoft.com/office/drawing/2014/main" id="{11BF40EA-8A7E-42DF-9092-9E8E9E28BFA1}"/>
                    </a:ext>
                  </a:extLst>
                </p:cNvPr>
                <p:cNvSpPr/>
                <p:nvPr/>
              </p:nvSpPr>
              <p:spPr>
                <a:xfrm>
                  <a:off x="266309" y="525983"/>
                  <a:ext cx="2830692" cy="1901877"/>
                </a:xfrm>
                <a:prstGeom prst="wedgeRoundRectCallout">
                  <a:avLst>
                    <a:gd name="adj1" fmla="val 34002"/>
                    <a:gd name="adj2" fmla="val 70329"/>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tx1"/>
                      </a:solidFill>
                      <a:effectLst/>
                      <a:ea typeface="Calibri" panose="020F0502020204030204" pitchFamily="34" charset="0"/>
                      <a:cs typeface="Times New Roman" panose="02020603050405020304" pitchFamily="18" charset="0"/>
                    </a:rPr>
                    <a:t> </a:t>
                  </a:r>
                  <a:endParaRPr lang="en-GB" sz="1100" dirty="0">
                    <a:solidFill>
                      <a:schemeClr val="tx1"/>
                    </a:solidFill>
                    <a:effectLst/>
                    <a:ea typeface="Calibri" panose="020F0502020204030204" pitchFamily="34" charset="0"/>
                    <a:cs typeface="Times New Roman" panose="02020603050405020304" pitchFamily="18" charset="0"/>
                  </a:endParaRPr>
                </a:p>
              </p:txBody>
            </p:sp>
          </p:grpSp>
          <p:sp>
            <p:nvSpPr>
              <p:cNvPr id="27" name="TextBox 26">
                <a:extLst>
                  <a:ext uri="{FF2B5EF4-FFF2-40B4-BE49-F238E27FC236}">
                    <a16:creationId xmlns:a16="http://schemas.microsoft.com/office/drawing/2014/main" id="{3B3C9FAE-9EB0-4067-BCA1-A2CAB8193988}"/>
                  </a:ext>
                </a:extLst>
              </p:cNvPr>
              <p:cNvSpPr txBox="1"/>
              <p:nvPr/>
            </p:nvSpPr>
            <p:spPr>
              <a:xfrm>
                <a:off x="4911578" y="2795395"/>
                <a:ext cx="1823912" cy="707886"/>
              </a:xfrm>
              <a:prstGeom prst="rect">
                <a:avLst/>
              </a:prstGeom>
              <a:noFill/>
            </p:spPr>
            <p:txBody>
              <a:bodyPr wrap="square" rtlCol="0">
                <a:spAutoFit/>
              </a:bodyPr>
              <a:lstStyle/>
              <a:p>
                <a:r>
                  <a:rPr lang="en-GB" sz="2000" dirty="0">
                    <a:latin typeface="Century Gothic" panose="020B0502020202020204" pitchFamily="34" charset="0"/>
                  </a:rPr>
                  <a:t>3. Hast du </a:t>
                </a:r>
                <a:r>
                  <a:rPr lang="en-GB" sz="2000" dirty="0" err="1">
                    <a:latin typeface="Century Gothic" panose="020B0502020202020204" pitchFamily="34" charset="0"/>
                  </a:rPr>
                  <a:t>ein</a:t>
                </a:r>
                <a:r>
                  <a:rPr lang="en-GB" sz="2000" dirty="0">
                    <a:latin typeface="Century Gothic" panose="020B0502020202020204" pitchFamily="34" charset="0"/>
                  </a:rPr>
                  <a:t> Heft </a:t>
                </a:r>
                <a:r>
                  <a:rPr lang="en-GB" sz="2000" dirty="0" err="1">
                    <a:latin typeface="Century Gothic" panose="020B0502020202020204" pitchFamily="34" charset="0"/>
                  </a:rPr>
                  <a:t>gekauft</a:t>
                </a:r>
                <a:endParaRPr lang="en-GB" sz="2000" dirty="0">
                  <a:latin typeface="Century Gothic" panose="020B0502020202020204" pitchFamily="34" charset="0"/>
                </a:endParaRPr>
              </a:p>
            </p:txBody>
          </p:sp>
        </p:grpSp>
        <p:sp>
          <p:nvSpPr>
            <p:cNvPr id="24" name="Speech Bubble: Rectangle with Corners Rounded 23">
              <a:extLst>
                <a:ext uri="{FF2B5EF4-FFF2-40B4-BE49-F238E27FC236}">
                  <a16:creationId xmlns:a16="http://schemas.microsoft.com/office/drawing/2014/main" id="{B05EC7C5-7302-458D-A1F3-D032101B7AA0}"/>
                </a:ext>
              </a:extLst>
            </p:cNvPr>
            <p:cNvSpPr/>
            <p:nvPr/>
          </p:nvSpPr>
          <p:spPr>
            <a:xfrm>
              <a:off x="4965752" y="4275300"/>
              <a:ext cx="1929967" cy="1280816"/>
            </a:xfrm>
            <a:prstGeom prst="wedgeRoundRectCallout">
              <a:avLst>
                <a:gd name="adj1" fmla="val 34002"/>
                <a:gd name="adj2" fmla="val 70329"/>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tx1"/>
                  </a:solidFill>
                  <a:effectLst/>
                  <a:ea typeface="Calibri" panose="020F0502020204030204" pitchFamily="34" charset="0"/>
                  <a:cs typeface="Times New Roman" panose="02020603050405020304" pitchFamily="18" charset="0"/>
                </a:rPr>
                <a:t> </a:t>
              </a:r>
              <a:endParaRPr lang="en-GB" sz="1100" dirty="0">
                <a:solidFill>
                  <a:schemeClr val="tx1"/>
                </a:solidFill>
                <a:effectLst/>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E8E6335D-988E-47BB-8BC1-8AAEC6EE65D0}"/>
                </a:ext>
              </a:extLst>
            </p:cNvPr>
            <p:cNvSpPr txBox="1"/>
            <p:nvPr/>
          </p:nvSpPr>
          <p:spPr>
            <a:xfrm>
              <a:off x="4960686" y="4407876"/>
              <a:ext cx="2067738" cy="1015663"/>
            </a:xfrm>
            <a:prstGeom prst="rect">
              <a:avLst/>
            </a:prstGeom>
            <a:noFill/>
          </p:spPr>
          <p:txBody>
            <a:bodyPr wrap="square" rtlCol="0">
              <a:spAutoFit/>
            </a:bodyPr>
            <a:lstStyle/>
            <a:p>
              <a:r>
                <a:rPr lang="en-GB" sz="2000" dirty="0">
                  <a:latin typeface="Century Gothic" panose="020B0502020202020204" pitchFamily="34" charset="0"/>
                </a:rPr>
                <a:t>4. Du hast </a:t>
              </a:r>
              <a:r>
                <a:rPr lang="en-GB" sz="2000" dirty="0" err="1">
                  <a:latin typeface="Century Gothic" panose="020B0502020202020204" pitchFamily="34" charset="0"/>
                </a:rPr>
                <a:t>eine</a:t>
              </a:r>
              <a:r>
                <a:rPr lang="en-GB" sz="2000" dirty="0">
                  <a:latin typeface="Century Gothic" panose="020B0502020202020204" pitchFamily="34" charset="0"/>
                </a:rPr>
                <a:t> </a:t>
              </a:r>
              <a:r>
                <a:rPr lang="en-GB" sz="2000" dirty="0" err="1">
                  <a:latin typeface="Century Gothic" panose="020B0502020202020204" pitchFamily="34" charset="0"/>
                </a:rPr>
                <a:t>Wasserflasche</a:t>
              </a:r>
              <a:r>
                <a:rPr lang="en-GB" sz="2000" dirty="0">
                  <a:latin typeface="Century Gothic" panose="020B0502020202020204" pitchFamily="34" charset="0"/>
                </a:rPr>
                <a:t> </a:t>
              </a:r>
              <a:r>
                <a:rPr lang="en-GB" sz="2000" dirty="0" err="1">
                  <a:latin typeface="Century Gothic" panose="020B0502020202020204" pitchFamily="34" charset="0"/>
                </a:rPr>
                <a:t>gekauft</a:t>
              </a:r>
              <a:endParaRPr lang="en-GB" sz="2000" dirty="0">
                <a:latin typeface="Century Gothic" panose="020B0502020202020204" pitchFamily="34" charset="0"/>
              </a:endParaRPr>
            </a:p>
          </p:txBody>
        </p:sp>
      </p:grpSp>
      <p:sp>
        <p:nvSpPr>
          <p:cNvPr id="34" name="TextBox 33">
            <a:extLst>
              <a:ext uri="{FF2B5EF4-FFF2-40B4-BE49-F238E27FC236}">
                <a16:creationId xmlns:a16="http://schemas.microsoft.com/office/drawing/2014/main" id="{2D5562DF-3FD6-496C-A880-5CFCD8F3262F}"/>
              </a:ext>
            </a:extLst>
          </p:cNvPr>
          <p:cNvSpPr txBox="1"/>
          <p:nvPr/>
        </p:nvSpPr>
        <p:spPr>
          <a:xfrm>
            <a:off x="6111980" y="3113200"/>
            <a:ext cx="360846" cy="461665"/>
          </a:xfrm>
          <a:prstGeom prst="rect">
            <a:avLst/>
          </a:prstGeom>
          <a:noFill/>
        </p:spPr>
        <p:txBody>
          <a:bodyPr wrap="square" rtlCol="0">
            <a:spAutoFit/>
          </a:bodyPr>
          <a:lstStyle/>
          <a:p>
            <a:r>
              <a:rPr lang="en-GB" sz="2400" b="1" dirty="0">
                <a:latin typeface="Century Gothic" panose="020B0502020202020204" pitchFamily="34" charset="0"/>
              </a:rPr>
              <a:t>?</a:t>
            </a:r>
            <a:endParaRPr lang="en-GB" sz="2400" dirty="0"/>
          </a:p>
        </p:txBody>
      </p:sp>
      <p:grpSp>
        <p:nvGrpSpPr>
          <p:cNvPr id="35" name="Group 34">
            <a:extLst>
              <a:ext uri="{FF2B5EF4-FFF2-40B4-BE49-F238E27FC236}">
                <a16:creationId xmlns:a16="http://schemas.microsoft.com/office/drawing/2014/main" id="{FD6099ED-F72C-41D5-90B3-A9C5E961939A}"/>
              </a:ext>
            </a:extLst>
          </p:cNvPr>
          <p:cNvGrpSpPr/>
          <p:nvPr/>
        </p:nvGrpSpPr>
        <p:grpSpPr>
          <a:xfrm>
            <a:off x="7611500" y="2255576"/>
            <a:ext cx="2786039" cy="4003200"/>
            <a:chOff x="4719331" y="2191837"/>
            <a:chExt cx="2314515" cy="4003200"/>
          </a:xfrm>
          <a:solidFill>
            <a:schemeClr val="bg2"/>
          </a:solidFill>
        </p:grpSpPr>
        <p:grpSp>
          <p:nvGrpSpPr>
            <p:cNvPr id="36" name="Group 35">
              <a:extLst>
                <a:ext uri="{FF2B5EF4-FFF2-40B4-BE49-F238E27FC236}">
                  <a16:creationId xmlns:a16="http://schemas.microsoft.com/office/drawing/2014/main" id="{F7BDC6E0-1C31-4E01-ACF2-EC3689E66BF3}"/>
                </a:ext>
              </a:extLst>
            </p:cNvPr>
            <p:cNvGrpSpPr/>
            <p:nvPr/>
          </p:nvGrpSpPr>
          <p:grpSpPr>
            <a:xfrm>
              <a:off x="4719331" y="2191837"/>
              <a:ext cx="2314515" cy="4003200"/>
              <a:chOff x="4719331" y="2191837"/>
              <a:chExt cx="2198943" cy="4003200"/>
            </a:xfrm>
            <a:grpFill/>
          </p:grpSpPr>
          <p:grpSp>
            <p:nvGrpSpPr>
              <p:cNvPr id="39" name="Group 38">
                <a:extLst>
                  <a:ext uri="{FF2B5EF4-FFF2-40B4-BE49-F238E27FC236}">
                    <a16:creationId xmlns:a16="http://schemas.microsoft.com/office/drawing/2014/main" id="{FC761BA0-30DE-463B-9CD8-39112D96E0BB}"/>
                  </a:ext>
                </a:extLst>
              </p:cNvPr>
              <p:cNvGrpSpPr/>
              <p:nvPr/>
            </p:nvGrpSpPr>
            <p:grpSpPr>
              <a:xfrm>
                <a:off x="4719331" y="2191837"/>
                <a:ext cx="2198943" cy="4003200"/>
                <a:chOff x="-30480" y="22860"/>
                <a:chExt cx="3394710" cy="6004560"/>
              </a:xfrm>
              <a:grpFill/>
            </p:grpSpPr>
            <p:grpSp>
              <p:nvGrpSpPr>
                <p:cNvPr id="41" name="Group 40">
                  <a:extLst>
                    <a:ext uri="{FF2B5EF4-FFF2-40B4-BE49-F238E27FC236}">
                      <a16:creationId xmlns:a16="http://schemas.microsoft.com/office/drawing/2014/main" id="{12DCE8B8-3BBD-4A10-8770-497EA0591648}"/>
                    </a:ext>
                  </a:extLst>
                </p:cNvPr>
                <p:cNvGrpSpPr/>
                <p:nvPr/>
              </p:nvGrpSpPr>
              <p:grpSpPr>
                <a:xfrm>
                  <a:off x="-30480" y="22860"/>
                  <a:ext cx="3394710" cy="6004560"/>
                  <a:chOff x="-30480" y="22860"/>
                  <a:chExt cx="3394710" cy="6004560"/>
                </a:xfrm>
                <a:grpFill/>
              </p:grpSpPr>
              <p:grpSp>
                <p:nvGrpSpPr>
                  <p:cNvPr id="43" name="Group 42">
                    <a:extLst>
                      <a:ext uri="{FF2B5EF4-FFF2-40B4-BE49-F238E27FC236}">
                        <a16:creationId xmlns:a16="http://schemas.microsoft.com/office/drawing/2014/main" id="{8685319E-F4F4-475C-BDD4-42659690D095}"/>
                      </a:ext>
                    </a:extLst>
                  </p:cNvPr>
                  <p:cNvGrpSpPr/>
                  <p:nvPr/>
                </p:nvGrpSpPr>
                <p:grpSpPr>
                  <a:xfrm>
                    <a:off x="-30480" y="22860"/>
                    <a:ext cx="3394710" cy="6004560"/>
                    <a:chOff x="-30480" y="22860"/>
                    <a:chExt cx="3394710" cy="6004560"/>
                  </a:xfrm>
                  <a:grpFill/>
                </p:grpSpPr>
                <p:sp>
                  <p:nvSpPr>
                    <p:cNvPr id="45" name="Rectangle: Rounded Corners 44">
                      <a:extLst>
                        <a:ext uri="{FF2B5EF4-FFF2-40B4-BE49-F238E27FC236}">
                          <a16:creationId xmlns:a16="http://schemas.microsoft.com/office/drawing/2014/main" id="{6E86213F-2E33-444B-9228-F770566E7E56}"/>
                        </a:ext>
                      </a:extLst>
                    </p:cNvPr>
                    <p:cNvSpPr/>
                    <p:nvPr/>
                  </p:nvSpPr>
                  <p:spPr>
                    <a:xfrm>
                      <a:off x="-30480" y="22860"/>
                      <a:ext cx="3394710" cy="600456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chemeClr val="tx1"/>
                        </a:solidFill>
                      </a:endParaRPr>
                    </a:p>
                  </p:txBody>
                </p:sp>
                <p:sp>
                  <p:nvSpPr>
                    <p:cNvPr id="46" name="Rectangle 45">
                      <a:extLst>
                        <a:ext uri="{FF2B5EF4-FFF2-40B4-BE49-F238E27FC236}">
                          <a16:creationId xmlns:a16="http://schemas.microsoft.com/office/drawing/2014/main" id="{F5F43D7C-A31A-4107-9E68-83CE9A03EB13}"/>
                        </a:ext>
                      </a:extLst>
                    </p:cNvPr>
                    <p:cNvSpPr/>
                    <p:nvPr/>
                  </p:nvSpPr>
                  <p:spPr>
                    <a:xfrm>
                      <a:off x="152400" y="396240"/>
                      <a:ext cx="3032760" cy="510921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chemeClr val="tx1"/>
                        </a:solidFill>
                      </a:endParaRPr>
                    </a:p>
                  </p:txBody>
                </p:sp>
              </p:grpSp>
              <p:sp>
                <p:nvSpPr>
                  <p:cNvPr id="44" name="Oval 43">
                    <a:extLst>
                      <a:ext uri="{FF2B5EF4-FFF2-40B4-BE49-F238E27FC236}">
                        <a16:creationId xmlns:a16="http://schemas.microsoft.com/office/drawing/2014/main" id="{294CF578-F16C-4CBB-AA02-11E012840F6F}"/>
                      </a:ext>
                    </a:extLst>
                  </p:cNvPr>
                  <p:cNvSpPr/>
                  <p:nvPr/>
                </p:nvSpPr>
                <p:spPr>
                  <a:xfrm>
                    <a:off x="1577340" y="5593080"/>
                    <a:ext cx="316230" cy="31623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chemeClr val="tx1"/>
                      </a:solidFill>
                    </a:endParaRPr>
                  </a:p>
                </p:txBody>
              </p:sp>
            </p:grpSp>
            <p:sp>
              <p:nvSpPr>
                <p:cNvPr id="42" name="Speech Bubble: Rectangle with Corners Rounded 41">
                  <a:extLst>
                    <a:ext uri="{FF2B5EF4-FFF2-40B4-BE49-F238E27FC236}">
                      <a16:creationId xmlns:a16="http://schemas.microsoft.com/office/drawing/2014/main" id="{DB0AF621-712C-4543-BB95-8CFA9CA9D578}"/>
                    </a:ext>
                  </a:extLst>
                </p:cNvPr>
                <p:cNvSpPr/>
                <p:nvPr/>
              </p:nvSpPr>
              <p:spPr>
                <a:xfrm>
                  <a:off x="266309" y="525983"/>
                  <a:ext cx="2830692" cy="1901877"/>
                </a:xfrm>
                <a:prstGeom prst="wedgeRoundRectCallout">
                  <a:avLst>
                    <a:gd name="adj1" fmla="val 34002"/>
                    <a:gd name="adj2" fmla="val 70329"/>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tx1"/>
                      </a:solidFill>
                      <a:effectLst/>
                      <a:ea typeface="Calibri" panose="020F0502020204030204" pitchFamily="34" charset="0"/>
                      <a:cs typeface="Times New Roman" panose="02020603050405020304" pitchFamily="18" charset="0"/>
                    </a:rPr>
                    <a:t> </a:t>
                  </a:r>
                  <a:endParaRPr lang="en-GB" sz="1100" dirty="0">
                    <a:solidFill>
                      <a:schemeClr val="tx1"/>
                    </a:solidFill>
                    <a:effectLst/>
                    <a:ea typeface="Calibri" panose="020F0502020204030204" pitchFamily="34" charset="0"/>
                    <a:cs typeface="Times New Roman" panose="02020603050405020304" pitchFamily="18" charset="0"/>
                  </a:endParaRPr>
                </a:p>
              </p:txBody>
            </p:sp>
          </p:grpSp>
          <p:sp>
            <p:nvSpPr>
              <p:cNvPr id="40" name="TextBox 39">
                <a:extLst>
                  <a:ext uri="{FF2B5EF4-FFF2-40B4-BE49-F238E27FC236}">
                    <a16:creationId xmlns:a16="http://schemas.microsoft.com/office/drawing/2014/main" id="{552ABB8D-3F44-4E18-BE7E-5CC20CEDC861}"/>
                  </a:ext>
                </a:extLst>
              </p:cNvPr>
              <p:cNvSpPr txBox="1"/>
              <p:nvPr/>
            </p:nvSpPr>
            <p:spPr>
              <a:xfrm>
                <a:off x="4911578" y="2797253"/>
                <a:ext cx="1833597" cy="1015663"/>
              </a:xfrm>
              <a:prstGeom prst="rect">
                <a:avLst/>
              </a:prstGeom>
              <a:noFill/>
            </p:spPr>
            <p:txBody>
              <a:bodyPr wrap="square" rtlCol="0">
                <a:spAutoFit/>
              </a:bodyPr>
              <a:lstStyle/>
              <a:p>
                <a:r>
                  <a:rPr lang="en-GB" sz="2000" dirty="0">
                    <a:latin typeface="Century Gothic" panose="020B0502020202020204" pitchFamily="34" charset="0"/>
                  </a:rPr>
                  <a:t>5. Du hast </a:t>
                </a:r>
                <a:br>
                  <a:rPr lang="en-GB" sz="2000" dirty="0">
                    <a:latin typeface="Century Gothic" panose="020B0502020202020204" pitchFamily="34" charset="0"/>
                  </a:rPr>
                </a:br>
                <a:r>
                  <a:rPr lang="en-GB" sz="2000" dirty="0" err="1">
                    <a:latin typeface="Century Gothic" panose="020B0502020202020204" pitchFamily="34" charset="0"/>
                  </a:rPr>
                  <a:t>ein</a:t>
                </a:r>
                <a:r>
                  <a:rPr lang="en-GB" sz="2000" dirty="0">
                    <a:latin typeface="Century Gothic" panose="020B0502020202020204" pitchFamily="34" charset="0"/>
                  </a:rPr>
                  <a:t> Lied </a:t>
                </a:r>
                <a:r>
                  <a:rPr lang="en-GB" sz="2000" dirty="0" err="1">
                    <a:latin typeface="Century Gothic" panose="020B0502020202020204" pitchFamily="34" charset="0"/>
                  </a:rPr>
                  <a:t>gesungen</a:t>
                </a:r>
                <a:endParaRPr lang="en-GB" sz="2000" dirty="0">
                  <a:latin typeface="Century Gothic" panose="020B0502020202020204" pitchFamily="34" charset="0"/>
                </a:endParaRPr>
              </a:p>
            </p:txBody>
          </p:sp>
        </p:grpSp>
        <p:sp>
          <p:nvSpPr>
            <p:cNvPr id="37" name="Speech Bubble: Rectangle with Corners Rounded 36">
              <a:extLst>
                <a:ext uri="{FF2B5EF4-FFF2-40B4-BE49-F238E27FC236}">
                  <a16:creationId xmlns:a16="http://schemas.microsoft.com/office/drawing/2014/main" id="{5101C803-3376-4ADD-A0F3-62303775677C}"/>
                </a:ext>
              </a:extLst>
            </p:cNvPr>
            <p:cNvSpPr/>
            <p:nvPr/>
          </p:nvSpPr>
          <p:spPr>
            <a:xfrm>
              <a:off x="4965752" y="4275300"/>
              <a:ext cx="1929967" cy="1280816"/>
            </a:xfrm>
            <a:prstGeom prst="wedgeRoundRectCallout">
              <a:avLst>
                <a:gd name="adj1" fmla="val 34002"/>
                <a:gd name="adj2" fmla="val 70329"/>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050" b="1" dirty="0">
                  <a:solidFill>
                    <a:schemeClr val="tx1"/>
                  </a:solidFill>
                  <a:effectLst/>
                  <a:ea typeface="Calibri" panose="020F0502020204030204" pitchFamily="34" charset="0"/>
                  <a:cs typeface="Times New Roman" panose="02020603050405020304" pitchFamily="18" charset="0"/>
                </a:rPr>
                <a:t> </a:t>
              </a:r>
              <a:endParaRPr lang="en-GB" sz="1100" dirty="0">
                <a:solidFill>
                  <a:schemeClr val="tx1"/>
                </a:solidFill>
                <a:effectLst/>
                <a:ea typeface="Calibri" panose="020F0502020204030204"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BADEF901-CC82-45D8-A8FE-39FDDA02FFBB}"/>
                </a:ext>
              </a:extLst>
            </p:cNvPr>
            <p:cNvSpPr txBox="1"/>
            <p:nvPr/>
          </p:nvSpPr>
          <p:spPr>
            <a:xfrm>
              <a:off x="4921681" y="4553027"/>
              <a:ext cx="2067738" cy="707886"/>
            </a:xfrm>
            <a:prstGeom prst="rect">
              <a:avLst/>
            </a:prstGeom>
            <a:noFill/>
          </p:spPr>
          <p:txBody>
            <a:bodyPr wrap="square" rtlCol="0">
              <a:spAutoFit/>
            </a:bodyPr>
            <a:lstStyle/>
            <a:p>
              <a:r>
                <a:rPr lang="en-GB" sz="2000" dirty="0">
                  <a:latin typeface="Century Gothic" panose="020B0502020202020204" pitchFamily="34" charset="0"/>
                </a:rPr>
                <a:t>6. Hast du </a:t>
              </a:r>
              <a:r>
                <a:rPr lang="en-GB" sz="2000" dirty="0" err="1">
                  <a:latin typeface="Century Gothic" panose="020B0502020202020204" pitchFamily="34" charset="0"/>
                </a:rPr>
                <a:t>einen</a:t>
              </a:r>
              <a:r>
                <a:rPr lang="en-GB" sz="2000" dirty="0">
                  <a:latin typeface="Century Gothic" panose="020B0502020202020204" pitchFamily="34" charset="0"/>
                </a:rPr>
                <a:t> Film </a:t>
              </a:r>
              <a:r>
                <a:rPr lang="en-GB" sz="2000" dirty="0" err="1">
                  <a:latin typeface="Century Gothic" panose="020B0502020202020204" pitchFamily="34" charset="0"/>
                </a:rPr>
                <a:t>gesehen</a:t>
              </a:r>
              <a:endParaRPr lang="en-GB" sz="2000" dirty="0">
                <a:latin typeface="Century Gothic" panose="020B0502020202020204" pitchFamily="34" charset="0"/>
              </a:endParaRPr>
            </a:p>
          </p:txBody>
        </p:sp>
      </p:grpSp>
      <p:sp>
        <p:nvSpPr>
          <p:cNvPr id="47" name="TextBox 46">
            <a:extLst>
              <a:ext uri="{FF2B5EF4-FFF2-40B4-BE49-F238E27FC236}">
                <a16:creationId xmlns:a16="http://schemas.microsoft.com/office/drawing/2014/main" id="{4BB0D02E-B6F3-4979-A56C-1A731BD49569}"/>
              </a:ext>
            </a:extLst>
          </p:cNvPr>
          <p:cNvSpPr txBox="1"/>
          <p:nvPr/>
        </p:nvSpPr>
        <p:spPr>
          <a:xfrm>
            <a:off x="9129526" y="3431043"/>
            <a:ext cx="360846" cy="461665"/>
          </a:xfrm>
          <a:prstGeom prst="rect">
            <a:avLst/>
          </a:prstGeom>
          <a:noFill/>
        </p:spPr>
        <p:txBody>
          <a:bodyPr wrap="square" rtlCol="0">
            <a:spAutoFit/>
          </a:bodyPr>
          <a:lstStyle/>
          <a:p>
            <a:pPr algn="ctr"/>
            <a:r>
              <a:rPr lang="en-GB" sz="2400" b="1" dirty="0">
                <a:latin typeface="Century Gothic" panose="020B0502020202020204" pitchFamily="34" charset="0"/>
              </a:rPr>
              <a:t>.</a:t>
            </a:r>
            <a:endParaRPr lang="en-GB" sz="2400" dirty="0"/>
          </a:p>
        </p:txBody>
      </p:sp>
      <p:sp>
        <p:nvSpPr>
          <p:cNvPr id="48" name="TextBox 47">
            <a:extLst>
              <a:ext uri="{FF2B5EF4-FFF2-40B4-BE49-F238E27FC236}">
                <a16:creationId xmlns:a16="http://schemas.microsoft.com/office/drawing/2014/main" id="{6536C842-5C50-4146-A616-105C111B33B1}"/>
              </a:ext>
            </a:extLst>
          </p:cNvPr>
          <p:cNvSpPr txBox="1"/>
          <p:nvPr/>
        </p:nvSpPr>
        <p:spPr>
          <a:xfrm>
            <a:off x="9538571" y="4923094"/>
            <a:ext cx="501769" cy="461665"/>
          </a:xfrm>
          <a:prstGeom prst="rect">
            <a:avLst/>
          </a:prstGeom>
          <a:noFill/>
        </p:spPr>
        <p:txBody>
          <a:bodyPr wrap="square" rtlCol="0">
            <a:spAutoFit/>
          </a:bodyPr>
          <a:lstStyle/>
          <a:p>
            <a:r>
              <a:rPr lang="en-GB" sz="2400" b="1" dirty="0">
                <a:latin typeface="Century Gothic" panose="020B0502020202020204" pitchFamily="34" charset="0"/>
              </a:rPr>
              <a:t>?</a:t>
            </a:r>
            <a:endParaRPr lang="en-GB" sz="2400" b="1" dirty="0"/>
          </a:p>
        </p:txBody>
      </p:sp>
      <p:sp>
        <p:nvSpPr>
          <p:cNvPr id="49" name="TextBox 48">
            <a:extLst>
              <a:ext uri="{FF2B5EF4-FFF2-40B4-BE49-F238E27FC236}">
                <a16:creationId xmlns:a16="http://schemas.microsoft.com/office/drawing/2014/main" id="{50808800-0017-4716-AE7A-ABE896F9D7E3}"/>
              </a:ext>
            </a:extLst>
          </p:cNvPr>
          <p:cNvSpPr txBox="1"/>
          <p:nvPr/>
        </p:nvSpPr>
        <p:spPr>
          <a:xfrm>
            <a:off x="5521627" y="5040450"/>
            <a:ext cx="360846" cy="461665"/>
          </a:xfrm>
          <a:prstGeom prst="rect">
            <a:avLst/>
          </a:prstGeom>
          <a:noFill/>
        </p:spPr>
        <p:txBody>
          <a:bodyPr wrap="square" rtlCol="0">
            <a:spAutoFit/>
          </a:bodyPr>
          <a:lstStyle/>
          <a:p>
            <a:pPr algn="ctr"/>
            <a:r>
              <a:rPr lang="en-GB" sz="2400" b="1" dirty="0">
                <a:latin typeface="Century Gothic" panose="020B0502020202020204" pitchFamily="34" charset="0"/>
              </a:rPr>
              <a:t>.</a:t>
            </a:r>
            <a:endParaRPr lang="en-GB" sz="2400" dirty="0"/>
          </a:p>
        </p:txBody>
      </p:sp>
      <p:sp>
        <p:nvSpPr>
          <p:cNvPr id="50" name="Rectangle: Rounded Corners 49">
            <a:extLst>
              <a:ext uri="{FF2B5EF4-FFF2-40B4-BE49-F238E27FC236}">
                <a16:creationId xmlns:a16="http://schemas.microsoft.com/office/drawing/2014/main" id="{966622AC-2500-41CE-B17E-DF1107A4E591}"/>
              </a:ext>
            </a:extLst>
          </p:cNvPr>
          <p:cNvSpPr/>
          <p:nvPr/>
        </p:nvSpPr>
        <p:spPr>
          <a:xfrm>
            <a:off x="2663092" y="3346651"/>
            <a:ext cx="489838" cy="33161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a:t>
            </a:r>
          </a:p>
        </p:txBody>
      </p:sp>
      <p:sp>
        <p:nvSpPr>
          <p:cNvPr id="51" name="Rectangle: Rounded Corners 50">
            <a:extLst>
              <a:ext uri="{FF2B5EF4-FFF2-40B4-BE49-F238E27FC236}">
                <a16:creationId xmlns:a16="http://schemas.microsoft.com/office/drawing/2014/main" id="{439B92EC-3AB4-46BB-9ED7-38674960E2DC}"/>
              </a:ext>
            </a:extLst>
          </p:cNvPr>
          <p:cNvSpPr/>
          <p:nvPr/>
        </p:nvSpPr>
        <p:spPr>
          <a:xfrm>
            <a:off x="6131456" y="3180842"/>
            <a:ext cx="489838" cy="33161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a:t>
            </a:r>
          </a:p>
        </p:txBody>
      </p:sp>
      <p:sp>
        <p:nvSpPr>
          <p:cNvPr id="52" name="Rectangle: Rounded Corners 51">
            <a:extLst>
              <a:ext uri="{FF2B5EF4-FFF2-40B4-BE49-F238E27FC236}">
                <a16:creationId xmlns:a16="http://schemas.microsoft.com/office/drawing/2014/main" id="{1382AA3A-D204-4F03-B6FC-913B61231A24}"/>
              </a:ext>
            </a:extLst>
          </p:cNvPr>
          <p:cNvSpPr/>
          <p:nvPr/>
        </p:nvSpPr>
        <p:spPr>
          <a:xfrm>
            <a:off x="9176468" y="3520870"/>
            <a:ext cx="462671" cy="25094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a:t>
            </a:r>
          </a:p>
        </p:txBody>
      </p:sp>
      <p:sp>
        <p:nvSpPr>
          <p:cNvPr id="53" name="Rectangle: Rounded Corners 52">
            <a:extLst>
              <a:ext uri="{FF2B5EF4-FFF2-40B4-BE49-F238E27FC236}">
                <a16:creationId xmlns:a16="http://schemas.microsoft.com/office/drawing/2014/main" id="{1CE0C388-8D5E-4E09-B7C2-CCA06D79A463}"/>
              </a:ext>
            </a:extLst>
          </p:cNvPr>
          <p:cNvSpPr/>
          <p:nvPr/>
        </p:nvSpPr>
        <p:spPr>
          <a:xfrm>
            <a:off x="2363835" y="4957093"/>
            <a:ext cx="489838" cy="33161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a:t>
            </a:r>
          </a:p>
        </p:txBody>
      </p:sp>
      <p:sp>
        <p:nvSpPr>
          <p:cNvPr id="54" name="Rectangle: Rounded Corners 53">
            <a:extLst>
              <a:ext uri="{FF2B5EF4-FFF2-40B4-BE49-F238E27FC236}">
                <a16:creationId xmlns:a16="http://schemas.microsoft.com/office/drawing/2014/main" id="{67967673-439A-4601-9A89-F5C5845390FC}"/>
              </a:ext>
            </a:extLst>
          </p:cNvPr>
          <p:cNvSpPr/>
          <p:nvPr/>
        </p:nvSpPr>
        <p:spPr>
          <a:xfrm>
            <a:off x="5601175" y="5105473"/>
            <a:ext cx="489838" cy="33161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a:t>
            </a:r>
          </a:p>
        </p:txBody>
      </p:sp>
      <p:sp>
        <p:nvSpPr>
          <p:cNvPr id="55" name="Rectangle: Rounded Corners 54">
            <a:extLst>
              <a:ext uri="{FF2B5EF4-FFF2-40B4-BE49-F238E27FC236}">
                <a16:creationId xmlns:a16="http://schemas.microsoft.com/office/drawing/2014/main" id="{4D6A0D71-08A8-4C8A-A078-4D5A1CE87C89}"/>
              </a:ext>
            </a:extLst>
          </p:cNvPr>
          <p:cNvSpPr/>
          <p:nvPr/>
        </p:nvSpPr>
        <p:spPr>
          <a:xfrm>
            <a:off x="9550502" y="4956600"/>
            <a:ext cx="489838" cy="33161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__</a:t>
            </a:r>
          </a:p>
        </p:txBody>
      </p:sp>
      <p:sp>
        <p:nvSpPr>
          <p:cNvPr id="56" name="Rounded Rectangle 38">
            <a:extLst>
              <a:ext uri="{FF2B5EF4-FFF2-40B4-BE49-F238E27FC236}">
                <a16:creationId xmlns:a16="http://schemas.microsoft.com/office/drawing/2014/main" id="{2EE5EC50-030E-468B-AE2C-C32D910DDC10}"/>
              </a:ext>
            </a:extLst>
          </p:cNvPr>
          <p:cNvSpPr/>
          <p:nvPr/>
        </p:nvSpPr>
        <p:spPr>
          <a:xfrm>
            <a:off x="11007306" y="161881"/>
            <a:ext cx="964568" cy="421059"/>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9034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9F0F7-EFF3-4584-8FA9-BDF68C7FAA50}"/>
              </a:ext>
            </a:extLst>
          </p:cNvPr>
          <p:cNvSpPr>
            <a:spLocks noGrp="1"/>
          </p:cNvSpPr>
          <p:nvPr>
            <p:ph type="title"/>
          </p:nvPr>
        </p:nvSpPr>
        <p:spPr/>
        <p:txBody>
          <a:bodyPr/>
          <a:lstStyle/>
          <a:p>
            <a:r>
              <a:rPr lang="en-GB" dirty="0" err="1"/>
              <a:t>Hausaufgaben</a:t>
            </a:r>
            <a:endParaRPr lang="en-GB" dirty="0"/>
          </a:p>
        </p:txBody>
      </p:sp>
      <p:sp>
        <p:nvSpPr>
          <p:cNvPr id="7" name="TextBox 6">
            <a:extLst>
              <a:ext uri="{FF2B5EF4-FFF2-40B4-BE49-F238E27FC236}">
                <a16:creationId xmlns:a16="http://schemas.microsoft.com/office/drawing/2014/main" id="{4AB84634-BC65-4276-BE89-7097460CD3D3}"/>
              </a:ext>
            </a:extLst>
          </p:cNvPr>
          <p:cNvSpPr txBox="1"/>
          <p:nvPr/>
        </p:nvSpPr>
        <p:spPr>
          <a:xfrm>
            <a:off x="92597" y="100590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3)</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662390A-506A-41DC-8E0F-B8832349010A}"/>
              </a:ext>
            </a:extLst>
          </p:cNvPr>
          <p:cNvSpPr txBox="1"/>
          <p:nvPr/>
        </p:nvSpPr>
        <p:spPr>
          <a:xfrm>
            <a:off x="175149" y="1756626"/>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Audio file</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565B10D-9541-4352-B561-AD3DD324DE1D}"/>
              </a:ext>
            </a:extLst>
          </p:cNvPr>
          <p:cNvSpPr txBox="1"/>
          <p:nvPr/>
        </p:nvSpPr>
        <p:spPr>
          <a:xfrm>
            <a:off x="175149" y="3634676"/>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68F3479E-AF09-4C5E-AAD1-AD15BA256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3826840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20BB2-217A-470D-9FD0-AE57B46A8F9C}"/>
              </a:ext>
            </a:extLst>
          </p:cNvPr>
          <p:cNvSpPr>
            <a:spLocks noGrp="1"/>
          </p:cNvSpPr>
          <p:nvPr>
            <p:ph type="title"/>
          </p:nvPr>
        </p:nvSpPr>
        <p:spPr>
          <a:xfrm>
            <a:off x="0" y="213557"/>
            <a:ext cx="8022566" cy="647577"/>
          </a:xfrm>
        </p:spPr>
        <p:txBody>
          <a:bodyPr>
            <a:normAutofit/>
          </a:bodyPr>
          <a:lstStyle/>
          <a:p>
            <a:r>
              <a:rPr lang="en-GB" sz="2400" dirty="0">
                <a:solidFill>
                  <a:schemeClr val="lt1"/>
                </a:solidFill>
              </a:rPr>
              <a:t>Alastair </a:t>
            </a:r>
            <a:r>
              <a:rPr lang="en-GB" sz="2400" dirty="0" err="1">
                <a:solidFill>
                  <a:schemeClr val="lt1"/>
                </a:solidFill>
              </a:rPr>
              <a:t>sendet</a:t>
            </a:r>
            <a:r>
              <a:rPr lang="en-GB" sz="2400" dirty="0">
                <a:solidFill>
                  <a:schemeClr val="lt1"/>
                </a:solidFill>
              </a:rPr>
              <a:t> Mehmet eine SMS auf </a:t>
            </a:r>
            <a:r>
              <a:rPr lang="en-GB" sz="2400" dirty="0" err="1">
                <a:solidFill>
                  <a:schemeClr val="lt1"/>
                </a:solidFill>
              </a:rPr>
              <a:t>Englisch</a:t>
            </a:r>
            <a:r>
              <a:rPr lang="en-GB" sz="2400" dirty="0">
                <a:solidFill>
                  <a:schemeClr val="lt1"/>
                </a:solidFill>
              </a:rPr>
              <a:t>!</a:t>
            </a:r>
            <a:endParaRPr lang="en-GB" sz="2400" dirty="0"/>
          </a:p>
        </p:txBody>
      </p:sp>
      <p:sp>
        <p:nvSpPr>
          <p:cNvPr id="6" name="Rounded Rectangle 38">
            <a:extLst>
              <a:ext uri="{FF2B5EF4-FFF2-40B4-BE49-F238E27FC236}">
                <a16:creationId xmlns:a16="http://schemas.microsoft.com/office/drawing/2014/main" id="{1EF1FBA0-DEA5-414C-92C8-390AE0382B04}"/>
              </a:ext>
            </a:extLst>
          </p:cNvPr>
          <p:cNvSpPr/>
          <p:nvPr/>
        </p:nvSpPr>
        <p:spPr>
          <a:xfrm>
            <a:off x="10403457" y="116286"/>
            <a:ext cx="1483743" cy="421059"/>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graphicFrame>
        <p:nvGraphicFramePr>
          <p:cNvPr id="7" name="Table 6" descr="Table for exercises">
            <a:extLst>
              <a:ext uri="{FF2B5EF4-FFF2-40B4-BE49-F238E27FC236}">
                <a16:creationId xmlns:a16="http://schemas.microsoft.com/office/drawing/2014/main" id="{4B5C6F94-678B-4909-A0FD-91A6312CA301}"/>
              </a:ext>
            </a:extLst>
          </p:cNvPr>
          <p:cNvGraphicFramePr>
            <a:graphicFrameLocks noGrp="1"/>
          </p:cNvGraphicFramePr>
          <p:nvPr>
            <p:extLst>
              <p:ext uri="{D42A27DB-BD31-4B8C-83A1-F6EECF244321}">
                <p14:modId xmlns:p14="http://schemas.microsoft.com/office/powerpoint/2010/main" val="1134846072"/>
              </p:ext>
            </p:extLst>
          </p:nvPr>
        </p:nvGraphicFramePr>
        <p:xfrm>
          <a:off x="396240" y="1703259"/>
          <a:ext cx="11506200" cy="4470489"/>
        </p:xfrm>
        <a:graphic>
          <a:graphicData uri="http://schemas.openxmlformats.org/drawingml/2006/table">
            <a:tbl>
              <a:tblPr firstRow="1" bandRow="1">
                <a:tableStyleId>{5940675A-B579-460E-94D1-54222C63F5DA}</a:tableStyleId>
              </a:tblPr>
              <a:tblGrid>
                <a:gridCol w="884280">
                  <a:extLst>
                    <a:ext uri="{9D8B030D-6E8A-4147-A177-3AD203B41FA5}">
                      <a16:colId xmlns:a16="http://schemas.microsoft.com/office/drawing/2014/main" val="20000"/>
                    </a:ext>
                  </a:extLst>
                </a:gridCol>
                <a:gridCol w="5377611">
                  <a:extLst>
                    <a:ext uri="{9D8B030D-6E8A-4147-A177-3AD203B41FA5}">
                      <a16:colId xmlns:a16="http://schemas.microsoft.com/office/drawing/2014/main" val="2718503455"/>
                    </a:ext>
                  </a:extLst>
                </a:gridCol>
                <a:gridCol w="5244309">
                  <a:extLst>
                    <a:ext uri="{9D8B030D-6E8A-4147-A177-3AD203B41FA5}">
                      <a16:colId xmlns:a16="http://schemas.microsoft.com/office/drawing/2014/main" val="20001"/>
                    </a:ext>
                  </a:extLst>
                </a:gridCol>
              </a:tblGrid>
              <a:tr h="496721">
                <a:tc>
                  <a:txBody>
                    <a:bodyPr/>
                    <a:lstStyle/>
                    <a:p>
                      <a:pPr algn="ctr"/>
                      <a:endParaRPr lang="en-GB" sz="2400" b="1" dirty="0">
                        <a:solidFill>
                          <a:srgbClr val="104F7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kern="1200">
                        <a:solidFill>
                          <a:schemeClr val="tx1"/>
                        </a:solidFill>
                        <a:effectLst/>
                        <a:latin typeface="+mn-lt"/>
                        <a:ea typeface="+mn-ea"/>
                        <a:cs typeface="+mn-cs"/>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pPr algn="ctr"/>
                      <a:r>
                        <a:rPr lang="en-GB" sz="2400" b="1" dirty="0">
                          <a:solidFill>
                            <a:schemeClr val="tx1"/>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pPr algn="ctr"/>
                      <a:r>
                        <a:rPr lang="en-GB" sz="2400" b="1">
                          <a:solidFill>
                            <a:schemeClr val="tx1"/>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pPr algn="ctr"/>
                      <a:r>
                        <a:rPr lang="en-GB" sz="2400" b="1">
                          <a:solidFill>
                            <a:schemeClr val="tx1"/>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pPr algn="ctr"/>
                      <a:r>
                        <a:rPr lang="en-GB" sz="2400" b="1" dirty="0">
                          <a:solidFill>
                            <a:schemeClr val="tx1"/>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pPr algn="ctr"/>
                      <a:r>
                        <a:rPr lang="en-GB" sz="2400" b="1">
                          <a:solidFill>
                            <a:schemeClr val="tx1"/>
                          </a:solidFill>
                          <a:latin typeface="Century Gothic" panose="020B0502020202020204" pitchFamily="34" charset="0"/>
                        </a:rPr>
                        <a:t>5</a:t>
                      </a:r>
                      <a:endParaRPr lang="en-GB" sz="2400" b="1"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pPr algn="ctr"/>
                      <a:r>
                        <a:rPr lang="en-GB" sz="2400" b="1" dirty="0">
                          <a:solidFill>
                            <a:schemeClr val="tx1"/>
                          </a:solidFill>
                          <a:latin typeface="Century Gothic" panose="020B0502020202020204" pitchFamily="34" charset="0"/>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pPr algn="ctr"/>
                      <a:r>
                        <a:rPr lang="en-GB" sz="2400" b="1" dirty="0">
                          <a:solidFill>
                            <a:schemeClr val="tx1"/>
                          </a:solidFill>
                          <a:latin typeface="Century Gothic" panose="020B0502020202020204" pitchFamily="34" charset="0"/>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11149823"/>
                  </a:ext>
                </a:extLst>
              </a:tr>
              <a:tr h="496721">
                <a:tc>
                  <a:txBody>
                    <a:bodyPr/>
                    <a:lstStyle/>
                    <a:p>
                      <a:pPr algn="ctr"/>
                      <a:r>
                        <a:rPr lang="en-GB" sz="2400" b="1" dirty="0">
                          <a:solidFill>
                            <a:schemeClr val="tx1"/>
                          </a:solidFill>
                          <a:latin typeface="Century Gothic" panose="020B0502020202020204" pitchFamily="34" charset="0"/>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273012075"/>
                  </a:ext>
                </a:extLst>
              </a:tr>
            </a:tbl>
          </a:graphicData>
        </a:graphic>
      </p:graphicFrame>
      <p:sp>
        <p:nvSpPr>
          <p:cNvPr id="8" name="TextBox 7" descr="table content ">
            <a:extLst>
              <a:ext uri="{FF2B5EF4-FFF2-40B4-BE49-F238E27FC236}">
                <a16:creationId xmlns:a16="http://schemas.microsoft.com/office/drawing/2014/main" id="{B2E9449E-4A2E-4A86-96B4-80A33A9298C6}"/>
              </a:ext>
            </a:extLst>
          </p:cNvPr>
          <p:cNvSpPr txBox="1"/>
          <p:nvPr/>
        </p:nvSpPr>
        <p:spPr>
          <a:xfrm>
            <a:off x="1340568" y="2751233"/>
            <a:ext cx="5237280" cy="400110"/>
          </a:xfrm>
          <a:prstGeom prst="rect">
            <a:avLst/>
          </a:prstGeom>
          <a:noFill/>
        </p:spPr>
        <p:txBody>
          <a:bodyPr wrap="square" rtlCol="0">
            <a:spAutoFit/>
          </a:bodyPr>
          <a:lstStyle/>
          <a:p>
            <a:pPr lvl="0">
              <a:defRPr/>
            </a:pPr>
            <a:r>
              <a:rPr lang="de-DE" sz="2000" dirty="0">
                <a:latin typeface="Century Gothic" panose="020B0502020202020204" pitchFamily="34" charset="0"/>
              </a:rPr>
              <a:t>Have you already visited the waterpark?</a:t>
            </a:r>
            <a:endParaRPr lang="en-US" sz="2800" dirty="0">
              <a:latin typeface="Century Gothic" panose="020B0502020202020204" pitchFamily="34" charset="0"/>
            </a:endParaRPr>
          </a:p>
        </p:txBody>
      </p:sp>
      <p:sp>
        <p:nvSpPr>
          <p:cNvPr id="10" name="TextBox 9" descr="table content ">
            <a:extLst>
              <a:ext uri="{FF2B5EF4-FFF2-40B4-BE49-F238E27FC236}">
                <a16:creationId xmlns:a16="http://schemas.microsoft.com/office/drawing/2014/main" id="{BFB488CC-5389-4FC8-86DF-0993E7EE31BB}"/>
              </a:ext>
            </a:extLst>
          </p:cNvPr>
          <p:cNvSpPr txBox="1"/>
          <p:nvPr/>
        </p:nvSpPr>
        <p:spPr>
          <a:xfrm>
            <a:off x="1323314" y="2253814"/>
            <a:ext cx="4719484" cy="400110"/>
          </a:xfrm>
          <a:prstGeom prst="rect">
            <a:avLst/>
          </a:prstGeom>
          <a:noFill/>
        </p:spPr>
        <p:txBody>
          <a:bodyPr wrap="square" rtlCol="0">
            <a:spAutoFit/>
          </a:bodyPr>
          <a:lstStyle/>
          <a:p>
            <a:pPr lvl="0">
              <a:defRPr/>
            </a:pPr>
            <a:r>
              <a:rPr lang="de-DE" sz="2000" dirty="0">
                <a:latin typeface="Century Gothic" panose="020B0502020202020204" pitchFamily="34" charset="0"/>
              </a:rPr>
              <a:t>I did lots of sport.</a:t>
            </a:r>
            <a:endParaRPr lang="en-US" sz="2800" dirty="0">
              <a:latin typeface="Century Gothic" panose="020B0502020202020204" pitchFamily="34" charset="0"/>
            </a:endParaRPr>
          </a:p>
        </p:txBody>
      </p:sp>
      <p:sp>
        <p:nvSpPr>
          <p:cNvPr id="12" name="TextBox 11" descr="table content ">
            <a:extLst>
              <a:ext uri="{FF2B5EF4-FFF2-40B4-BE49-F238E27FC236}">
                <a16:creationId xmlns:a16="http://schemas.microsoft.com/office/drawing/2014/main" id="{D9CA09B6-0111-4B6F-8AC4-79FB702BA011}"/>
              </a:ext>
            </a:extLst>
          </p:cNvPr>
          <p:cNvSpPr txBox="1"/>
          <p:nvPr/>
        </p:nvSpPr>
        <p:spPr>
          <a:xfrm>
            <a:off x="1323314" y="3234578"/>
            <a:ext cx="5681065" cy="400110"/>
          </a:xfrm>
          <a:prstGeom prst="rect">
            <a:avLst/>
          </a:prstGeom>
          <a:noFill/>
        </p:spPr>
        <p:txBody>
          <a:bodyPr wrap="square" rtlCol="0">
            <a:spAutoFit/>
          </a:bodyPr>
          <a:lstStyle/>
          <a:p>
            <a:pPr lvl="0">
              <a:defRPr/>
            </a:pPr>
            <a:r>
              <a:rPr lang="de-DE" sz="2000">
                <a:latin typeface="Century Gothic" panose="020B0502020202020204" pitchFamily="34" charset="0"/>
              </a:rPr>
              <a:t>On Monday I played football.</a:t>
            </a:r>
            <a:endParaRPr lang="en-US" sz="2800">
              <a:latin typeface="Century Gothic" panose="020B0502020202020204" pitchFamily="34" charset="0"/>
            </a:endParaRPr>
          </a:p>
        </p:txBody>
      </p:sp>
      <p:sp>
        <p:nvSpPr>
          <p:cNvPr id="14" name="TextBox 13" descr="table content ">
            <a:extLst>
              <a:ext uri="{FF2B5EF4-FFF2-40B4-BE49-F238E27FC236}">
                <a16:creationId xmlns:a16="http://schemas.microsoft.com/office/drawing/2014/main" id="{5309B392-1BF3-424E-AD17-E12825397C91}"/>
              </a:ext>
            </a:extLst>
          </p:cNvPr>
          <p:cNvSpPr txBox="1"/>
          <p:nvPr/>
        </p:nvSpPr>
        <p:spPr>
          <a:xfrm>
            <a:off x="1340568" y="3719912"/>
            <a:ext cx="4719484" cy="400110"/>
          </a:xfrm>
          <a:prstGeom prst="rect">
            <a:avLst/>
          </a:prstGeom>
          <a:noFill/>
        </p:spPr>
        <p:txBody>
          <a:bodyPr wrap="square" rtlCol="0">
            <a:spAutoFit/>
          </a:bodyPr>
          <a:lstStyle/>
          <a:p>
            <a:pPr lvl="0">
              <a:defRPr/>
            </a:pPr>
            <a:r>
              <a:rPr lang="de-DE" sz="2000">
                <a:latin typeface="Century Gothic" panose="020B0502020202020204" pitchFamily="34" charset="0"/>
              </a:rPr>
              <a:t>What did you do at the weekend?</a:t>
            </a:r>
            <a:endParaRPr lang="en-US" sz="2800">
              <a:latin typeface="Century Gothic" panose="020B0502020202020204" pitchFamily="34" charset="0"/>
            </a:endParaRPr>
          </a:p>
        </p:txBody>
      </p:sp>
      <p:sp>
        <p:nvSpPr>
          <p:cNvPr id="16" name="TextBox 15" descr="table content ">
            <a:extLst>
              <a:ext uri="{FF2B5EF4-FFF2-40B4-BE49-F238E27FC236}">
                <a16:creationId xmlns:a16="http://schemas.microsoft.com/office/drawing/2014/main" id="{EA2BD38B-2CA2-4FB2-82B7-53F4F426884B}"/>
              </a:ext>
            </a:extLst>
          </p:cNvPr>
          <p:cNvSpPr txBox="1"/>
          <p:nvPr/>
        </p:nvSpPr>
        <p:spPr>
          <a:xfrm>
            <a:off x="1370668" y="4229416"/>
            <a:ext cx="5438340" cy="400110"/>
          </a:xfrm>
          <a:prstGeom prst="rect">
            <a:avLst/>
          </a:prstGeom>
          <a:noFill/>
        </p:spPr>
        <p:txBody>
          <a:bodyPr wrap="square" rtlCol="0">
            <a:spAutoFit/>
          </a:bodyPr>
          <a:lstStyle/>
          <a:p>
            <a:pPr lvl="0">
              <a:defRPr/>
            </a:pPr>
            <a:r>
              <a:rPr lang="de-DE" sz="2000" dirty="0">
                <a:latin typeface="Century Gothic" panose="020B0502020202020204" pitchFamily="34" charset="0"/>
              </a:rPr>
              <a:t>Did Mia sing in the choir on Wednesday?</a:t>
            </a:r>
            <a:endParaRPr lang="en-US" sz="2800" dirty="0">
              <a:latin typeface="Century Gothic" panose="020B0502020202020204" pitchFamily="34" charset="0"/>
            </a:endParaRPr>
          </a:p>
        </p:txBody>
      </p:sp>
      <p:sp>
        <p:nvSpPr>
          <p:cNvPr id="18" name="TextBox 17" descr="table content ">
            <a:extLst>
              <a:ext uri="{FF2B5EF4-FFF2-40B4-BE49-F238E27FC236}">
                <a16:creationId xmlns:a16="http://schemas.microsoft.com/office/drawing/2014/main" id="{9A86C7EE-2D05-48E5-87C1-B387EF937969}"/>
              </a:ext>
            </a:extLst>
          </p:cNvPr>
          <p:cNvSpPr txBox="1"/>
          <p:nvPr/>
        </p:nvSpPr>
        <p:spPr>
          <a:xfrm>
            <a:off x="1363750" y="4725197"/>
            <a:ext cx="5753329" cy="400110"/>
          </a:xfrm>
          <a:prstGeom prst="rect">
            <a:avLst/>
          </a:prstGeom>
          <a:noFill/>
        </p:spPr>
        <p:txBody>
          <a:bodyPr wrap="square" rtlCol="0">
            <a:spAutoFit/>
          </a:bodyPr>
          <a:lstStyle/>
          <a:p>
            <a:pPr lvl="0">
              <a:defRPr/>
            </a:pPr>
            <a:r>
              <a:rPr lang="de-DE" sz="2000">
                <a:latin typeface="Century Gothic" panose="020B0502020202020204" pitchFamily="34" charset="0"/>
              </a:rPr>
              <a:t>Has she already played in the orchestra?</a:t>
            </a:r>
            <a:endParaRPr lang="en-US" sz="2800">
              <a:latin typeface="Century Gothic" panose="020B0502020202020204" pitchFamily="34" charset="0"/>
            </a:endParaRPr>
          </a:p>
        </p:txBody>
      </p:sp>
      <p:sp>
        <p:nvSpPr>
          <p:cNvPr id="20" name="TextBox 19" descr="table content ">
            <a:extLst>
              <a:ext uri="{FF2B5EF4-FFF2-40B4-BE49-F238E27FC236}">
                <a16:creationId xmlns:a16="http://schemas.microsoft.com/office/drawing/2014/main" id="{685CCE4F-FFF4-45CC-9F2E-FC2C42082E38}"/>
              </a:ext>
            </a:extLst>
          </p:cNvPr>
          <p:cNvSpPr txBox="1"/>
          <p:nvPr/>
        </p:nvSpPr>
        <p:spPr>
          <a:xfrm>
            <a:off x="1355796" y="1727517"/>
            <a:ext cx="4758717" cy="400110"/>
          </a:xfrm>
          <a:prstGeom prst="rect">
            <a:avLst/>
          </a:prstGeom>
          <a:noFill/>
        </p:spPr>
        <p:txBody>
          <a:bodyPr wrap="square" rtlCol="0">
            <a:spAutoFit/>
          </a:bodyPr>
          <a:lstStyle/>
          <a:p>
            <a:pPr lvl="0">
              <a:defRPr/>
            </a:pPr>
            <a:r>
              <a:rPr lang="de-DE" sz="2000" b="1">
                <a:latin typeface="Century Gothic" panose="020B0502020202020204" pitchFamily="34" charset="0"/>
              </a:rPr>
              <a:t>Englisch</a:t>
            </a:r>
            <a:endParaRPr lang="en-US" sz="2800" b="1">
              <a:latin typeface="Century Gothic" panose="020B0502020202020204" pitchFamily="34" charset="0"/>
            </a:endParaRPr>
          </a:p>
        </p:txBody>
      </p:sp>
      <p:sp>
        <p:nvSpPr>
          <p:cNvPr id="21" name="TextBox 20" descr="table content ">
            <a:extLst>
              <a:ext uri="{FF2B5EF4-FFF2-40B4-BE49-F238E27FC236}">
                <a16:creationId xmlns:a16="http://schemas.microsoft.com/office/drawing/2014/main" id="{85FBF3C5-168F-489E-A80F-03023533EF69}"/>
              </a:ext>
            </a:extLst>
          </p:cNvPr>
          <p:cNvSpPr txBox="1"/>
          <p:nvPr/>
        </p:nvSpPr>
        <p:spPr>
          <a:xfrm>
            <a:off x="6862741" y="1735239"/>
            <a:ext cx="4316981" cy="400110"/>
          </a:xfrm>
          <a:prstGeom prst="rect">
            <a:avLst/>
          </a:prstGeom>
          <a:noFill/>
        </p:spPr>
        <p:txBody>
          <a:bodyPr wrap="square" rtlCol="0">
            <a:spAutoFit/>
          </a:bodyPr>
          <a:lstStyle/>
          <a:p>
            <a:pPr>
              <a:defRPr/>
            </a:pPr>
            <a:r>
              <a:rPr lang="de-DE" sz="2000" b="1">
                <a:latin typeface="Century Gothic" panose="020B0502020202020204" pitchFamily="34" charset="0"/>
              </a:rPr>
              <a:t>Deutsch</a:t>
            </a:r>
            <a:endParaRPr lang="en-GB" sz="2800" b="1">
              <a:latin typeface="Century Gothic" panose="020B0502020202020204" pitchFamily="34" charset="0"/>
            </a:endParaRPr>
          </a:p>
        </p:txBody>
      </p:sp>
      <p:sp>
        <p:nvSpPr>
          <p:cNvPr id="22" name="TextBox 21" descr="table content ">
            <a:extLst>
              <a:ext uri="{FF2B5EF4-FFF2-40B4-BE49-F238E27FC236}">
                <a16:creationId xmlns:a16="http://schemas.microsoft.com/office/drawing/2014/main" id="{DD02CB0D-57AE-4870-864E-21B38EAAE159}"/>
              </a:ext>
            </a:extLst>
          </p:cNvPr>
          <p:cNvSpPr txBox="1"/>
          <p:nvPr/>
        </p:nvSpPr>
        <p:spPr>
          <a:xfrm>
            <a:off x="1363751" y="5207041"/>
            <a:ext cx="4719484" cy="400110"/>
          </a:xfrm>
          <a:prstGeom prst="rect">
            <a:avLst/>
          </a:prstGeom>
          <a:noFill/>
        </p:spPr>
        <p:txBody>
          <a:bodyPr wrap="square" rtlCol="0">
            <a:spAutoFit/>
          </a:bodyPr>
          <a:lstStyle/>
          <a:p>
            <a:pPr lvl="0">
              <a:defRPr/>
            </a:pPr>
            <a:r>
              <a:rPr lang="de-DE" sz="2000">
                <a:latin typeface="Century Gothic" panose="020B0502020202020204" pitchFamily="34" charset="0"/>
              </a:rPr>
              <a:t>When did Wolfgang sing Karaoke?</a:t>
            </a:r>
            <a:endParaRPr lang="en-US" sz="2800">
              <a:latin typeface="Century Gothic" panose="020B0502020202020204" pitchFamily="34" charset="0"/>
            </a:endParaRPr>
          </a:p>
        </p:txBody>
      </p:sp>
      <p:sp>
        <p:nvSpPr>
          <p:cNvPr id="24" name="TextBox 23" descr="table content ">
            <a:extLst>
              <a:ext uri="{FF2B5EF4-FFF2-40B4-BE49-F238E27FC236}">
                <a16:creationId xmlns:a16="http://schemas.microsoft.com/office/drawing/2014/main" id="{E21DE021-72BF-42B8-86B6-E11318EB3896}"/>
              </a:ext>
            </a:extLst>
          </p:cNvPr>
          <p:cNvSpPr txBox="1"/>
          <p:nvPr/>
        </p:nvSpPr>
        <p:spPr>
          <a:xfrm>
            <a:off x="1370668" y="5713256"/>
            <a:ext cx="5598120" cy="400110"/>
          </a:xfrm>
          <a:prstGeom prst="rect">
            <a:avLst/>
          </a:prstGeom>
          <a:noFill/>
        </p:spPr>
        <p:txBody>
          <a:bodyPr wrap="square" rtlCol="0">
            <a:spAutoFit/>
          </a:bodyPr>
          <a:lstStyle/>
          <a:p>
            <a:pPr lvl="0">
              <a:defRPr/>
            </a:pPr>
            <a:r>
              <a:rPr lang="de-DE" sz="2000">
                <a:latin typeface="Century Gothic" panose="020B0502020202020204" pitchFamily="34" charset="0"/>
              </a:rPr>
              <a:t>Which band has he already seen?</a:t>
            </a:r>
            <a:endParaRPr lang="en-US" sz="2800">
              <a:latin typeface="Century Gothic" panose="020B0502020202020204" pitchFamily="34" charset="0"/>
            </a:endParaRPr>
          </a:p>
        </p:txBody>
      </p:sp>
      <p:pic>
        <p:nvPicPr>
          <p:cNvPr id="26" name="Picture 25">
            <a:extLst>
              <a:ext uri="{FF2B5EF4-FFF2-40B4-BE49-F238E27FC236}">
                <a16:creationId xmlns:a16="http://schemas.microsoft.com/office/drawing/2014/main" id="{338AEBE5-4E2C-4835-A037-2CA457C25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5724" y="374982"/>
            <a:ext cx="939677" cy="593171"/>
          </a:xfrm>
          <a:prstGeom prst="rect">
            <a:avLst/>
          </a:prstGeom>
        </p:spPr>
      </p:pic>
      <p:pic>
        <p:nvPicPr>
          <p:cNvPr id="27" name="Picture 26">
            <a:extLst>
              <a:ext uri="{FF2B5EF4-FFF2-40B4-BE49-F238E27FC236}">
                <a16:creationId xmlns:a16="http://schemas.microsoft.com/office/drawing/2014/main" id="{5928FB86-AA31-4DD1-BDAB-577C7CA475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2207" y="55618"/>
            <a:ext cx="1013075" cy="1467325"/>
          </a:xfrm>
          <a:prstGeom prst="rect">
            <a:avLst/>
          </a:prstGeom>
        </p:spPr>
      </p:pic>
      <p:pic>
        <p:nvPicPr>
          <p:cNvPr id="28" name="Graphic 27" descr="Teacher with solid fill">
            <a:extLst>
              <a:ext uri="{FF2B5EF4-FFF2-40B4-BE49-F238E27FC236}">
                <a16:creationId xmlns:a16="http://schemas.microsoft.com/office/drawing/2014/main" id="{FF55753D-7B81-4768-962A-D6893126BB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9" y="861134"/>
            <a:ext cx="914400" cy="914400"/>
          </a:xfrm>
          <a:prstGeom prst="rect">
            <a:avLst/>
          </a:prstGeom>
        </p:spPr>
      </p:pic>
      <p:sp>
        <p:nvSpPr>
          <p:cNvPr id="29" name="Speech Bubble: Rectangle with Corners Rounded 28">
            <a:extLst>
              <a:ext uri="{FF2B5EF4-FFF2-40B4-BE49-F238E27FC236}">
                <a16:creationId xmlns:a16="http://schemas.microsoft.com/office/drawing/2014/main" id="{D43D58AD-AAD7-41E0-AACD-704283F1DEEE}"/>
              </a:ext>
            </a:extLst>
          </p:cNvPr>
          <p:cNvSpPr/>
          <p:nvPr/>
        </p:nvSpPr>
        <p:spPr>
          <a:xfrm>
            <a:off x="1091238" y="1052073"/>
            <a:ext cx="5311812" cy="389715"/>
          </a:xfrm>
          <a:prstGeom prst="wedgeRoundRectCallout">
            <a:avLst>
              <a:gd name="adj1" fmla="val -57257"/>
              <a:gd name="adj2" fmla="val 2819"/>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Schreib</a:t>
            </a:r>
            <a:r>
              <a:rPr kumimoji="0" lang="en-GB" sz="24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die </a:t>
            </a:r>
            <a:r>
              <a:rPr kumimoji="0" lang="en-GB" sz="24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Sätze</a:t>
            </a:r>
            <a:r>
              <a:rPr kumimoji="0" lang="en-GB" sz="24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auf Deutsch.</a:t>
            </a:r>
            <a:endParaRPr kumimoji="0" lang="en-GB" sz="24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24458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20BB2-217A-470D-9FD0-AE57B46A8F9C}"/>
              </a:ext>
            </a:extLst>
          </p:cNvPr>
          <p:cNvSpPr>
            <a:spLocks noGrp="1"/>
          </p:cNvSpPr>
          <p:nvPr>
            <p:ph type="title"/>
          </p:nvPr>
        </p:nvSpPr>
        <p:spPr>
          <a:xfrm>
            <a:off x="0" y="213557"/>
            <a:ext cx="8022566" cy="647577"/>
          </a:xfrm>
        </p:spPr>
        <p:txBody>
          <a:bodyPr>
            <a:normAutofit/>
          </a:bodyPr>
          <a:lstStyle/>
          <a:p>
            <a:r>
              <a:rPr lang="en-GB" sz="2400" dirty="0">
                <a:solidFill>
                  <a:schemeClr val="lt1"/>
                </a:solidFill>
              </a:rPr>
              <a:t>Alastair </a:t>
            </a:r>
            <a:r>
              <a:rPr lang="en-GB" sz="2400" dirty="0" err="1">
                <a:solidFill>
                  <a:schemeClr val="lt1"/>
                </a:solidFill>
              </a:rPr>
              <a:t>sendet</a:t>
            </a:r>
            <a:r>
              <a:rPr lang="en-GB" sz="2400" dirty="0">
                <a:solidFill>
                  <a:schemeClr val="lt1"/>
                </a:solidFill>
              </a:rPr>
              <a:t> Mehmet eine SMS auf </a:t>
            </a:r>
            <a:r>
              <a:rPr lang="en-GB" sz="2400" dirty="0" err="1">
                <a:solidFill>
                  <a:schemeClr val="lt1"/>
                </a:solidFill>
              </a:rPr>
              <a:t>Englisch</a:t>
            </a:r>
            <a:r>
              <a:rPr lang="en-GB" sz="2400" dirty="0">
                <a:solidFill>
                  <a:schemeClr val="lt1"/>
                </a:solidFill>
              </a:rPr>
              <a:t>!</a:t>
            </a:r>
            <a:endParaRPr lang="en-GB" sz="2400" dirty="0"/>
          </a:p>
        </p:txBody>
      </p:sp>
      <p:sp>
        <p:nvSpPr>
          <p:cNvPr id="6" name="Rounded Rectangle 38">
            <a:extLst>
              <a:ext uri="{FF2B5EF4-FFF2-40B4-BE49-F238E27FC236}">
                <a16:creationId xmlns:a16="http://schemas.microsoft.com/office/drawing/2014/main" id="{1EF1FBA0-DEA5-414C-92C8-390AE0382B04}"/>
              </a:ext>
            </a:extLst>
          </p:cNvPr>
          <p:cNvSpPr/>
          <p:nvPr/>
        </p:nvSpPr>
        <p:spPr>
          <a:xfrm>
            <a:off x="10403457" y="116286"/>
            <a:ext cx="1483743" cy="421059"/>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graphicFrame>
        <p:nvGraphicFramePr>
          <p:cNvPr id="7" name="Table 6" descr="Table for exercises">
            <a:extLst>
              <a:ext uri="{FF2B5EF4-FFF2-40B4-BE49-F238E27FC236}">
                <a16:creationId xmlns:a16="http://schemas.microsoft.com/office/drawing/2014/main" id="{4B5C6F94-678B-4909-A0FD-91A6312CA301}"/>
              </a:ext>
            </a:extLst>
          </p:cNvPr>
          <p:cNvGraphicFramePr>
            <a:graphicFrameLocks noGrp="1"/>
          </p:cNvGraphicFramePr>
          <p:nvPr/>
        </p:nvGraphicFramePr>
        <p:xfrm>
          <a:off x="396240" y="1703259"/>
          <a:ext cx="11506200" cy="4470489"/>
        </p:xfrm>
        <a:graphic>
          <a:graphicData uri="http://schemas.openxmlformats.org/drawingml/2006/table">
            <a:tbl>
              <a:tblPr firstRow="1" bandRow="1">
                <a:tableStyleId>{5940675A-B579-460E-94D1-54222C63F5DA}</a:tableStyleId>
              </a:tblPr>
              <a:tblGrid>
                <a:gridCol w="884280">
                  <a:extLst>
                    <a:ext uri="{9D8B030D-6E8A-4147-A177-3AD203B41FA5}">
                      <a16:colId xmlns:a16="http://schemas.microsoft.com/office/drawing/2014/main" val="20000"/>
                    </a:ext>
                  </a:extLst>
                </a:gridCol>
                <a:gridCol w="5377611">
                  <a:extLst>
                    <a:ext uri="{9D8B030D-6E8A-4147-A177-3AD203B41FA5}">
                      <a16:colId xmlns:a16="http://schemas.microsoft.com/office/drawing/2014/main" val="2718503455"/>
                    </a:ext>
                  </a:extLst>
                </a:gridCol>
                <a:gridCol w="5244309">
                  <a:extLst>
                    <a:ext uri="{9D8B030D-6E8A-4147-A177-3AD203B41FA5}">
                      <a16:colId xmlns:a16="http://schemas.microsoft.com/office/drawing/2014/main" val="20001"/>
                    </a:ext>
                  </a:extLst>
                </a:gridCol>
              </a:tblGrid>
              <a:tr h="496721">
                <a:tc>
                  <a:txBody>
                    <a:bodyPr/>
                    <a:lstStyle/>
                    <a:p>
                      <a:pPr algn="ctr"/>
                      <a:endParaRPr lang="en-GB" sz="2400" b="1" dirty="0">
                        <a:solidFill>
                          <a:srgbClr val="104F7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kern="1200">
                        <a:solidFill>
                          <a:schemeClr val="tx1"/>
                        </a:solidFill>
                        <a:effectLst/>
                        <a:latin typeface="+mn-lt"/>
                        <a:ea typeface="+mn-ea"/>
                        <a:cs typeface="+mn-cs"/>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pPr algn="ctr"/>
                      <a:r>
                        <a:rPr lang="en-GB" sz="2400" b="1" dirty="0">
                          <a:solidFill>
                            <a:schemeClr val="tx1"/>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pPr algn="ctr"/>
                      <a:r>
                        <a:rPr lang="en-GB" sz="2400" b="1">
                          <a:solidFill>
                            <a:schemeClr val="tx1"/>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pPr algn="ctr"/>
                      <a:r>
                        <a:rPr lang="en-GB" sz="2400" b="1">
                          <a:solidFill>
                            <a:schemeClr val="tx1"/>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pPr algn="ctr"/>
                      <a:r>
                        <a:rPr lang="en-GB" sz="2400" b="1" dirty="0">
                          <a:solidFill>
                            <a:schemeClr val="tx1"/>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pPr algn="ctr"/>
                      <a:r>
                        <a:rPr lang="en-GB" sz="2400" b="1">
                          <a:solidFill>
                            <a:schemeClr val="tx1"/>
                          </a:solidFill>
                          <a:latin typeface="Century Gothic" panose="020B0502020202020204" pitchFamily="34" charset="0"/>
                        </a:rPr>
                        <a:t>5</a:t>
                      </a:r>
                      <a:endParaRPr lang="en-GB" sz="2400" b="1" dirty="0">
                        <a:solidFill>
                          <a:schemeClr val="tx1"/>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pPr algn="ctr"/>
                      <a:r>
                        <a:rPr lang="en-GB" sz="2400" b="1" dirty="0">
                          <a:solidFill>
                            <a:schemeClr val="tx1"/>
                          </a:solidFill>
                          <a:latin typeface="Century Gothic" panose="020B0502020202020204" pitchFamily="34" charset="0"/>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pPr algn="ctr"/>
                      <a:r>
                        <a:rPr lang="en-GB" sz="2400" b="1" dirty="0">
                          <a:solidFill>
                            <a:schemeClr val="tx1"/>
                          </a:solidFill>
                          <a:latin typeface="Century Gothic" panose="020B0502020202020204" pitchFamily="34" charset="0"/>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11149823"/>
                  </a:ext>
                </a:extLst>
              </a:tr>
              <a:tr h="496721">
                <a:tc>
                  <a:txBody>
                    <a:bodyPr/>
                    <a:lstStyle/>
                    <a:p>
                      <a:pPr algn="ctr"/>
                      <a:r>
                        <a:rPr lang="en-GB" sz="2400" b="1" dirty="0">
                          <a:solidFill>
                            <a:schemeClr val="tx1"/>
                          </a:solidFill>
                          <a:latin typeface="Century Gothic" panose="020B0502020202020204" pitchFamily="34" charset="0"/>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273012075"/>
                  </a:ext>
                </a:extLst>
              </a:tr>
            </a:tbl>
          </a:graphicData>
        </a:graphic>
      </p:graphicFrame>
      <p:sp>
        <p:nvSpPr>
          <p:cNvPr id="8" name="TextBox 7" descr="table content ">
            <a:extLst>
              <a:ext uri="{FF2B5EF4-FFF2-40B4-BE49-F238E27FC236}">
                <a16:creationId xmlns:a16="http://schemas.microsoft.com/office/drawing/2014/main" id="{B2E9449E-4A2E-4A86-96B4-80A33A9298C6}"/>
              </a:ext>
            </a:extLst>
          </p:cNvPr>
          <p:cNvSpPr txBox="1"/>
          <p:nvPr/>
        </p:nvSpPr>
        <p:spPr>
          <a:xfrm>
            <a:off x="1340568" y="2751233"/>
            <a:ext cx="5237280" cy="400110"/>
          </a:xfrm>
          <a:prstGeom prst="rect">
            <a:avLst/>
          </a:prstGeom>
          <a:noFill/>
        </p:spPr>
        <p:txBody>
          <a:bodyPr wrap="square" rtlCol="0">
            <a:spAutoFit/>
          </a:bodyPr>
          <a:lstStyle/>
          <a:p>
            <a:pPr lvl="0">
              <a:defRPr/>
            </a:pPr>
            <a:r>
              <a:rPr lang="de-DE" sz="2000" dirty="0">
                <a:latin typeface="Century Gothic" panose="020B0502020202020204" pitchFamily="34" charset="0"/>
              </a:rPr>
              <a:t>Have you already visited the waterpark?</a:t>
            </a:r>
            <a:endParaRPr lang="en-US" sz="2800" dirty="0">
              <a:latin typeface="Century Gothic" panose="020B0502020202020204" pitchFamily="34" charset="0"/>
            </a:endParaRPr>
          </a:p>
        </p:txBody>
      </p:sp>
      <p:sp>
        <p:nvSpPr>
          <p:cNvPr id="9" name="TextBox 8" descr="table content ">
            <a:extLst>
              <a:ext uri="{FF2B5EF4-FFF2-40B4-BE49-F238E27FC236}">
                <a16:creationId xmlns:a16="http://schemas.microsoft.com/office/drawing/2014/main" id="{C15B3C77-F934-47CA-83BD-52E03A80B630}"/>
              </a:ext>
            </a:extLst>
          </p:cNvPr>
          <p:cNvSpPr txBox="1"/>
          <p:nvPr/>
        </p:nvSpPr>
        <p:spPr>
          <a:xfrm>
            <a:off x="6669099" y="2745825"/>
            <a:ext cx="5398799" cy="400110"/>
          </a:xfrm>
          <a:prstGeom prst="rect">
            <a:avLst/>
          </a:prstGeom>
          <a:noFill/>
        </p:spPr>
        <p:txBody>
          <a:bodyPr wrap="square" rtlCol="0">
            <a:spAutoFit/>
          </a:bodyPr>
          <a:lstStyle/>
          <a:p>
            <a:pPr lvl="0">
              <a:defRPr/>
            </a:pPr>
            <a:r>
              <a:rPr lang="de-DE" sz="2000" dirty="0">
                <a:latin typeface="Century Gothic" panose="020B0502020202020204" pitchFamily="34" charset="0"/>
              </a:rPr>
              <a:t>Hast du den Wasserpark schon besucht?</a:t>
            </a:r>
            <a:endParaRPr kumimoji="0" lang="en-US" sz="2800" b="0" i="0" u="none" strike="noStrike" kern="1200" cap="none" spc="0" normalizeH="0" baseline="0" noProof="0" dirty="0">
              <a:ln>
                <a:noFill/>
              </a:ln>
              <a:effectLst/>
              <a:uLnTx/>
              <a:uFillTx/>
              <a:latin typeface="Century Gothic" panose="020B0502020202020204" pitchFamily="34" charset="0"/>
            </a:endParaRPr>
          </a:p>
        </p:txBody>
      </p:sp>
      <p:sp>
        <p:nvSpPr>
          <p:cNvPr id="10" name="TextBox 9" descr="table content ">
            <a:extLst>
              <a:ext uri="{FF2B5EF4-FFF2-40B4-BE49-F238E27FC236}">
                <a16:creationId xmlns:a16="http://schemas.microsoft.com/office/drawing/2014/main" id="{BFB488CC-5389-4FC8-86DF-0993E7EE31BB}"/>
              </a:ext>
            </a:extLst>
          </p:cNvPr>
          <p:cNvSpPr txBox="1"/>
          <p:nvPr/>
        </p:nvSpPr>
        <p:spPr>
          <a:xfrm>
            <a:off x="1323314" y="2253814"/>
            <a:ext cx="4719484" cy="400110"/>
          </a:xfrm>
          <a:prstGeom prst="rect">
            <a:avLst/>
          </a:prstGeom>
          <a:noFill/>
        </p:spPr>
        <p:txBody>
          <a:bodyPr wrap="square" rtlCol="0">
            <a:spAutoFit/>
          </a:bodyPr>
          <a:lstStyle/>
          <a:p>
            <a:pPr lvl="0">
              <a:defRPr/>
            </a:pPr>
            <a:r>
              <a:rPr lang="de-DE" sz="2000" dirty="0">
                <a:latin typeface="Century Gothic" panose="020B0502020202020204" pitchFamily="34" charset="0"/>
              </a:rPr>
              <a:t>I did lots of sport.</a:t>
            </a:r>
            <a:endParaRPr lang="en-US" sz="2800" dirty="0">
              <a:latin typeface="Century Gothic" panose="020B0502020202020204" pitchFamily="34" charset="0"/>
            </a:endParaRPr>
          </a:p>
        </p:txBody>
      </p:sp>
      <p:sp>
        <p:nvSpPr>
          <p:cNvPr id="11" name="TextBox 10" descr="table content ">
            <a:extLst>
              <a:ext uri="{FF2B5EF4-FFF2-40B4-BE49-F238E27FC236}">
                <a16:creationId xmlns:a16="http://schemas.microsoft.com/office/drawing/2014/main" id="{81DF619F-C84D-476C-B011-D0B623FE122F}"/>
              </a:ext>
            </a:extLst>
          </p:cNvPr>
          <p:cNvSpPr txBox="1"/>
          <p:nvPr/>
        </p:nvSpPr>
        <p:spPr>
          <a:xfrm>
            <a:off x="6669099" y="2239985"/>
            <a:ext cx="4396957" cy="400110"/>
          </a:xfrm>
          <a:prstGeom prst="rect">
            <a:avLst/>
          </a:prstGeom>
          <a:noFill/>
        </p:spPr>
        <p:txBody>
          <a:bodyPr wrap="square" rtlCol="0">
            <a:spAutoFit/>
          </a:bodyPr>
          <a:lstStyle/>
          <a:p>
            <a:pPr lvl="0">
              <a:defRPr/>
            </a:pPr>
            <a:r>
              <a:rPr lang="de-DE" sz="2000" noProof="0" dirty="0">
                <a:latin typeface="Century Gothic" panose="020B0502020202020204" pitchFamily="34" charset="0"/>
              </a:rPr>
              <a:t>Ich habe viel Sport gemacht.</a:t>
            </a:r>
            <a:endParaRPr kumimoji="0" lang="en-US" sz="2800" b="0" i="0" u="none" strike="noStrike" kern="1200" cap="none" spc="0" normalizeH="0" baseline="0" noProof="0" dirty="0">
              <a:ln>
                <a:noFill/>
              </a:ln>
              <a:effectLst/>
              <a:uLnTx/>
              <a:uFillTx/>
              <a:latin typeface="Century Gothic" panose="020B0502020202020204" pitchFamily="34" charset="0"/>
            </a:endParaRPr>
          </a:p>
        </p:txBody>
      </p:sp>
      <p:sp>
        <p:nvSpPr>
          <p:cNvPr id="12" name="TextBox 11" descr="table content ">
            <a:extLst>
              <a:ext uri="{FF2B5EF4-FFF2-40B4-BE49-F238E27FC236}">
                <a16:creationId xmlns:a16="http://schemas.microsoft.com/office/drawing/2014/main" id="{D9CA09B6-0111-4B6F-8AC4-79FB702BA011}"/>
              </a:ext>
            </a:extLst>
          </p:cNvPr>
          <p:cNvSpPr txBox="1"/>
          <p:nvPr/>
        </p:nvSpPr>
        <p:spPr>
          <a:xfrm>
            <a:off x="1323314" y="3234578"/>
            <a:ext cx="5681065" cy="400110"/>
          </a:xfrm>
          <a:prstGeom prst="rect">
            <a:avLst/>
          </a:prstGeom>
          <a:noFill/>
        </p:spPr>
        <p:txBody>
          <a:bodyPr wrap="square" rtlCol="0">
            <a:spAutoFit/>
          </a:bodyPr>
          <a:lstStyle/>
          <a:p>
            <a:pPr lvl="0">
              <a:defRPr/>
            </a:pPr>
            <a:r>
              <a:rPr lang="de-DE" sz="2000">
                <a:latin typeface="Century Gothic" panose="020B0502020202020204" pitchFamily="34" charset="0"/>
              </a:rPr>
              <a:t>On Monday I played football.</a:t>
            </a:r>
            <a:endParaRPr lang="en-US" sz="2800">
              <a:latin typeface="Century Gothic" panose="020B0502020202020204" pitchFamily="34" charset="0"/>
            </a:endParaRPr>
          </a:p>
        </p:txBody>
      </p:sp>
      <p:sp>
        <p:nvSpPr>
          <p:cNvPr id="13" name="TextBox 12" descr="table content ">
            <a:extLst>
              <a:ext uri="{FF2B5EF4-FFF2-40B4-BE49-F238E27FC236}">
                <a16:creationId xmlns:a16="http://schemas.microsoft.com/office/drawing/2014/main" id="{1322EAD0-BE2A-442D-9A3D-856E67AF727C}"/>
              </a:ext>
            </a:extLst>
          </p:cNvPr>
          <p:cNvSpPr txBox="1"/>
          <p:nvPr/>
        </p:nvSpPr>
        <p:spPr>
          <a:xfrm>
            <a:off x="6669099" y="3237430"/>
            <a:ext cx="5721021" cy="400110"/>
          </a:xfrm>
          <a:prstGeom prst="rect">
            <a:avLst/>
          </a:prstGeom>
          <a:noFill/>
        </p:spPr>
        <p:txBody>
          <a:bodyPr wrap="square" rtlCol="0">
            <a:spAutoFit/>
          </a:bodyPr>
          <a:lstStyle/>
          <a:p>
            <a:pPr lvl="0">
              <a:defRPr/>
            </a:pPr>
            <a:r>
              <a:rPr lang="de-DE" sz="2000">
                <a:latin typeface="Century Gothic" panose="020B0502020202020204" pitchFamily="34" charset="0"/>
              </a:rPr>
              <a:t>Am Montag habe ich Fußball gespielt.</a:t>
            </a:r>
            <a:endParaRPr kumimoji="0" lang="en-US" sz="2800" b="0" i="0" u="none" strike="noStrike" kern="1200" cap="none" spc="0" normalizeH="0" baseline="0" noProof="0" dirty="0">
              <a:ln>
                <a:noFill/>
              </a:ln>
              <a:effectLst/>
              <a:uLnTx/>
              <a:uFillTx/>
              <a:latin typeface="Century Gothic" panose="020B0502020202020204" pitchFamily="34" charset="0"/>
            </a:endParaRPr>
          </a:p>
        </p:txBody>
      </p:sp>
      <p:sp>
        <p:nvSpPr>
          <p:cNvPr id="14" name="TextBox 13" descr="table content ">
            <a:extLst>
              <a:ext uri="{FF2B5EF4-FFF2-40B4-BE49-F238E27FC236}">
                <a16:creationId xmlns:a16="http://schemas.microsoft.com/office/drawing/2014/main" id="{5309B392-1BF3-424E-AD17-E12825397C91}"/>
              </a:ext>
            </a:extLst>
          </p:cNvPr>
          <p:cNvSpPr txBox="1"/>
          <p:nvPr/>
        </p:nvSpPr>
        <p:spPr>
          <a:xfrm>
            <a:off x="1340568" y="3719912"/>
            <a:ext cx="4719484" cy="400110"/>
          </a:xfrm>
          <a:prstGeom prst="rect">
            <a:avLst/>
          </a:prstGeom>
          <a:noFill/>
        </p:spPr>
        <p:txBody>
          <a:bodyPr wrap="square" rtlCol="0">
            <a:spAutoFit/>
          </a:bodyPr>
          <a:lstStyle/>
          <a:p>
            <a:pPr lvl="0">
              <a:defRPr/>
            </a:pPr>
            <a:r>
              <a:rPr lang="de-DE" sz="2000">
                <a:latin typeface="Century Gothic" panose="020B0502020202020204" pitchFamily="34" charset="0"/>
              </a:rPr>
              <a:t>What did you do at the weekend?</a:t>
            </a:r>
            <a:endParaRPr lang="en-US" sz="2800">
              <a:latin typeface="Century Gothic" panose="020B0502020202020204" pitchFamily="34" charset="0"/>
            </a:endParaRPr>
          </a:p>
        </p:txBody>
      </p:sp>
      <p:sp>
        <p:nvSpPr>
          <p:cNvPr id="15" name="TextBox 14" descr="table content ">
            <a:extLst>
              <a:ext uri="{FF2B5EF4-FFF2-40B4-BE49-F238E27FC236}">
                <a16:creationId xmlns:a16="http://schemas.microsoft.com/office/drawing/2014/main" id="{5611C722-4015-43FA-8931-99830ECD00E5}"/>
              </a:ext>
            </a:extLst>
          </p:cNvPr>
          <p:cNvSpPr txBox="1"/>
          <p:nvPr/>
        </p:nvSpPr>
        <p:spPr>
          <a:xfrm>
            <a:off x="6671848" y="3726026"/>
            <a:ext cx="5523139" cy="400110"/>
          </a:xfrm>
          <a:prstGeom prst="rect">
            <a:avLst/>
          </a:prstGeom>
          <a:noFill/>
        </p:spPr>
        <p:txBody>
          <a:bodyPr wrap="square" rtlCol="0">
            <a:spAutoFit/>
          </a:bodyPr>
          <a:lstStyle/>
          <a:p>
            <a:pPr lvl="0">
              <a:defRPr/>
            </a:pPr>
            <a:r>
              <a:rPr lang="de-DE" sz="2000" dirty="0">
                <a:latin typeface="Century Gothic" panose="020B0502020202020204" pitchFamily="34" charset="0"/>
              </a:rPr>
              <a:t>Was hast du am Wochenende gemacht?</a:t>
            </a:r>
            <a:endParaRPr kumimoji="0" lang="en-US" sz="2800" b="0" i="0" u="none" strike="noStrike" kern="1200" cap="none" spc="0" normalizeH="0" baseline="0" noProof="0" dirty="0">
              <a:ln>
                <a:noFill/>
              </a:ln>
              <a:effectLst/>
              <a:uLnTx/>
              <a:uFillTx/>
              <a:latin typeface="Century Gothic" panose="020B0502020202020204" pitchFamily="34" charset="0"/>
            </a:endParaRPr>
          </a:p>
        </p:txBody>
      </p:sp>
      <p:sp>
        <p:nvSpPr>
          <p:cNvPr id="16" name="TextBox 15" descr="table content ">
            <a:extLst>
              <a:ext uri="{FF2B5EF4-FFF2-40B4-BE49-F238E27FC236}">
                <a16:creationId xmlns:a16="http://schemas.microsoft.com/office/drawing/2014/main" id="{EA2BD38B-2CA2-4FB2-82B7-53F4F426884B}"/>
              </a:ext>
            </a:extLst>
          </p:cNvPr>
          <p:cNvSpPr txBox="1"/>
          <p:nvPr/>
        </p:nvSpPr>
        <p:spPr>
          <a:xfrm>
            <a:off x="1370668" y="4229416"/>
            <a:ext cx="5438340" cy="400110"/>
          </a:xfrm>
          <a:prstGeom prst="rect">
            <a:avLst/>
          </a:prstGeom>
          <a:noFill/>
        </p:spPr>
        <p:txBody>
          <a:bodyPr wrap="square" rtlCol="0">
            <a:spAutoFit/>
          </a:bodyPr>
          <a:lstStyle/>
          <a:p>
            <a:pPr lvl="0">
              <a:defRPr/>
            </a:pPr>
            <a:r>
              <a:rPr lang="de-DE" sz="2000" dirty="0">
                <a:latin typeface="Century Gothic" panose="020B0502020202020204" pitchFamily="34" charset="0"/>
              </a:rPr>
              <a:t>Did Mia sing in the choir on Wednesday?</a:t>
            </a:r>
            <a:endParaRPr lang="en-US" sz="2800" dirty="0">
              <a:latin typeface="Century Gothic" panose="020B0502020202020204" pitchFamily="34" charset="0"/>
            </a:endParaRPr>
          </a:p>
        </p:txBody>
      </p:sp>
      <p:sp>
        <p:nvSpPr>
          <p:cNvPr id="17" name="TextBox 16" descr="table content ">
            <a:extLst>
              <a:ext uri="{FF2B5EF4-FFF2-40B4-BE49-F238E27FC236}">
                <a16:creationId xmlns:a16="http://schemas.microsoft.com/office/drawing/2014/main" id="{80AB78F0-5D77-4D12-A997-03579445FB49}"/>
              </a:ext>
            </a:extLst>
          </p:cNvPr>
          <p:cNvSpPr txBox="1"/>
          <p:nvPr/>
        </p:nvSpPr>
        <p:spPr>
          <a:xfrm>
            <a:off x="6624215" y="4233167"/>
            <a:ext cx="6041061" cy="400110"/>
          </a:xfrm>
          <a:prstGeom prst="rect">
            <a:avLst/>
          </a:prstGeom>
          <a:noFill/>
        </p:spPr>
        <p:txBody>
          <a:bodyPr wrap="square" rtlCol="0">
            <a:spAutoFit/>
          </a:bodyPr>
          <a:lstStyle/>
          <a:p>
            <a:pPr lvl="0">
              <a:defRPr/>
            </a:pPr>
            <a:r>
              <a:rPr lang="de-DE" sz="2000">
                <a:latin typeface="Century Gothic" panose="020B0502020202020204" pitchFamily="34" charset="0"/>
              </a:rPr>
              <a:t>Hat Mia am Mittwoch im Chor gesungen?</a:t>
            </a:r>
            <a:endParaRPr kumimoji="0" lang="en-US" sz="2800" b="0" i="0" u="none" strike="noStrike" kern="1200" cap="none" spc="0" normalizeH="0" baseline="0" noProof="0" dirty="0">
              <a:ln>
                <a:noFill/>
              </a:ln>
              <a:effectLst/>
              <a:uLnTx/>
              <a:uFillTx/>
              <a:latin typeface="Century Gothic" panose="020B0502020202020204" pitchFamily="34" charset="0"/>
            </a:endParaRPr>
          </a:p>
        </p:txBody>
      </p:sp>
      <p:sp>
        <p:nvSpPr>
          <p:cNvPr id="18" name="TextBox 17" descr="table content ">
            <a:extLst>
              <a:ext uri="{FF2B5EF4-FFF2-40B4-BE49-F238E27FC236}">
                <a16:creationId xmlns:a16="http://schemas.microsoft.com/office/drawing/2014/main" id="{9A86C7EE-2D05-48E5-87C1-B387EF937969}"/>
              </a:ext>
            </a:extLst>
          </p:cNvPr>
          <p:cNvSpPr txBox="1"/>
          <p:nvPr/>
        </p:nvSpPr>
        <p:spPr>
          <a:xfrm>
            <a:off x="1363750" y="4725197"/>
            <a:ext cx="5753329" cy="400110"/>
          </a:xfrm>
          <a:prstGeom prst="rect">
            <a:avLst/>
          </a:prstGeom>
          <a:noFill/>
        </p:spPr>
        <p:txBody>
          <a:bodyPr wrap="square" rtlCol="0">
            <a:spAutoFit/>
          </a:bodyPr>
          <a:lstStyle/>
          <a:p>
            <a:pPr lvl="0">
              <a:defRPr/>
            </a:pPr>
            <a:r>
              <a:rPr lang="de-DE" sz="2000">
                <a:latin typeface="Century Gothic" panose="020B0502020202020204" pitchFamily="34" charset="0"/>
              </a:rPr>
              <a:t>Has she already played in the orchestra?</a:t>
            </a:r>
            <a:endParaRPr lang="en-US" sz="2800">
              <a:latin typeface="Century Gothic" panose="020B0502020202020204" pitchFamily="34" charset="0"/>
            </a:endParaRPr>
          </a:p>
        </p:txBody>
      </p:sp>
      <p:sp>
        <p:nvSpPr>
          <p:cNvPr id="19" name="TextBox 18" descr="table content ">
            <a:extLst>
              <a:ext uri="{FF2B5EF4-FFF2-40B4-BE49-F238E27FC236}">
                <a16:creationId xmlns:a16="http://schemas.microsoft.com/office/drawing/2014/main" id="{693972FB-C943-4ACE-BF17-521C21BDE340}"/>
              </a:ext>
            </a:extLst>
          </p:cNvPr>
          <p:cNvSpPr txBox="1"/>
          <p:nvPr/>
        </p:nvSpPr>
        <p:spPr>
          <a:xfrm>
            <a:off x="6659881" y="4725197"/>
            <a:ext cx="6781800" cy="400110"/>
          </a:xfrm>
          <a:prstGeom prst="rect">
            <a:avLst/>
          </a:prstGeom>
          <a:noFill/>
        </p:spPr>
        <p:txBody>
          <a:bodyPr wrap="square" rtlCol="0">
            <a:spAutoFit/>
          </a:bodyPr>
          <a:lstStyle/>
          <a:p>
            <a:pPr lvl="0">
              <a:defRPr/>
            </a:pPr>
            <a:r>
              <a:rPr lang="de-DE" sz="2000">
                <a:latin typeface="Century Gothic" panose="020B0502020202020204" pitchFamily="34" charset="0"/>
              </a:rPr>
              <a:t>Hat sie schon im Orchester gespielt?</a:t>
            </a:r>
            <a:endParaRPr kumimoji="0" lang="en-US" sz="2800" b="0" i="0" u="none" strike="noStrike" kern="1200" cap="none" spc="0" normalizeH="0" baseline="0" noProof="0" dirty="0">
              <a:ln>
                <a:noFill/>
              </a:ln>
              <a:effectLst/>
              <a:uLnTx/>
              <a:uFillTx/>
              <a:latin typeface="Century Gothic" panose="020B0502020202020204" pitchFamily="34" charset="0"/>
            </a:endParaRPr>
          </a:p>
        </p:txBody>
      </p:sp>
      <p:sp>
        <p:nvSpPr>
          <p:cNvPr id="20" name="TextBox 19" descr="table content ">
            <a:extLst>
              <a:ext uri="{FF2B5EF4-FFF2-40B4-BE49-F238E27FC236}">
                <a16:creationId xmlns:a16="http://schemas.microsoft.com/office/drawing/2014/main" id="{685CCE4F-FFF4-45CC-9F2E-FC2C42082E38}"/>
              </a:ext>
            </a:extLst>
          </p:cNvPr>
          <p:cNvSpPr txBox="1"/>
          <p:nvPr/>
        </p:nvSpPr>
        <p:spPr>
          <a:xfrm>
            <a:off x="1355796" y="1727517"/>
            <a:ext cx="4758717" cy="400110"/>
          </a:xfrm>
          <a:prstGeom prst="rect">
            <a:avLst/>
          </a:prstGeom>
          <a:noFill/>
        </p:spPr>
        <p:txBody>
          <a:bodyPr wrap="square" rtlCol="0">
            <a:spAutoFit/>
          </a:bodyPr>
          <a:lstStyle/>
          <a:p>
            <a:pPr lvl="0">
              <a:defRPr/>
            </a:pPr>
            <a:r>
              <a:rPr lang="de-DE" sz="2000" b="1">
                <a:latin typeface="Century Gothic" panose="020B0502020202020204" pitchFamily="34" charset="0"/>
              </a:rPr>
              <a:t>Englisch</a:t>
            </a:r>
            <a:endParaRPr lang="en-US" sz="2800" b="1">
              <a:latin typeface="Century Gothic" panose="020B0502020202020204" pitchFamily="34" charset="0"/>
            </a:endParaRPr>
          </a:p>
        </p:txBody>
      </p:sp>
      <p:sp>
        <p:nvSpPr>
          <p:cNvPr id="21" name="TextBox 20" descr="table content ">
            <a:extLst>
              <a:ext uri="{FF2B5EF4-FFF2-40B4-BE49-F238E27FC236}">
                <a16:creationId xmlns:a16="http://schemas.microsoft.com/office/drawing/2014/main" id="{85FBF3C5-168F-489E-A80F-03023533EF69}"/>
              </a:ext>
            </a:extLst>
          </p:cNvPr>
          <p:cNvSpPr txBox="1"/>
          <p:nvPr/>
        </p:nvSpPr>
        <p:spPr>
          <a:xfrm>
            <a:off x="6862741" y="1735239"/>
            <a:ext cx="4316981" cy="400110"/>
          </a:xfrm>
          <a:prstGeom prst="rect">
            <a:avLst/>
          </a:prstGeom>
          <a:noFill/>
        </p:spPr>
        <p:txBody>
          <a:bodyPr wrap="square" rtlCol="0">
            <a:spAutoFit/>
          </a:bodyPr>
          <a:lstStyle/>
          <a:p>
            <a:pPr>
              <a:defRPr/>
            </a:pPr>
            <a:r>
              <a:rPr lang="de-DE" sz="2000" b="1">
                <a:latin typeface="Century Gothic" panose="020B0502020202020204" pitchFamily="34" charset="0"/>
              </a:rPr>
              <a:t>Deutsch</a:t>
            </a:r>
            <a:endParaRPr lang="en-GB" sz="2800" b="1">
              <a:latin typeface="Century Gothic" panose="020B0502020202020204" pitchFamily="34" charset="0"/>
            </a:endParaRPr>
          </a:p>
        </p:txBody>
      </p:sp>
      <p:sp>
        <p:nvSpPr>
          <p:cNvPr id="22" name="TextBox 21" descr="table content ">
            <a:extLst>
              <a:ext uri="{FF2B5EF4-FFF2-40B4-BE49-F238E27FC236}">
                <a16:creationId xmlns:a16="http://schemas.microsoft.com/office/drawing/2014/main" id="{DD02CB0D-57AE-4870-864E-21B38EAAE159}"/>
              </a:ext>
            </a:extLst>
          </p:cNvPr>
          <p:cNvSpPr txBox="1"/>
          <p:nvPr/>
        </p:nvSpPr>
        <p:spPr>
          <a:xfrm>
            <a:off x="1363751" y="5207041"/>
            <a:ext cx="4719484" cy="400110"/>
          </a:xfrm>
          <a:prstGeom prst="rect">
            <a:avLst/>
          </a:prstGeom>
          <a:noFill/>
        </p:spPr>
        <p:txBody>
          <a:bodyPr wrap="square" rtlCol="0">
            <a:spAutoFit/>
          </a:bodyPr>
          <a:lstStyle/>
          <a:p>
            <a:pPr lvl="0">
              <a:defRPr/>
            </a:pPr>
            <a:r>
              <a:rPr lang="de-DE" sz="2000">
                <a:latin typeface="Century Gothic" panose="020B0502020202020204" pitchFamily="34" charset="0"/>
              </a:rPr>
              <a:t>When did Wolfgang sing Karaoke?</a:t>
            </a:r>
            <a:endParaRPr lang="en-US" sz="2800">
              <a:latin typeface="Century Gothic" panose="020B0502020202020204" pitchFamily="34" charset="0"/>
            </a:endParaRPr>
          </a:p>
        </p:txBody>
      </p:sp>
      <p:sp>
        <p:nvSpPr>
          <p:cNvPr id="23" name="TextBox 22" descr="table content ">
            <a:extLst>
              <a:ext uri="{FF2B5EF4-FFF2-40B4-BE49-F238E27FC236}">
                <a16:creationId xmlns:a16="http://schemas.microsoft.com/office/drawing/2014/main" id="{95B4F321-1AD2-482A-BD0B-6E3E6C38C746}"/>
              </a:ext>
            </a:extLst>
          </p:cNvPr>
          <p:cNvSpPr txBox="1"/>
          <p:nvPr/>
        </p:nvSpPr>
        <p:spPr>
          <a:xfrm>
            <a:off x="6659880" y="5205872"/>
            <a:ext cx="6327873" cy="400110"/>
          </a:xfrm>
          <a:prstGeom prst="rect">
            <a:avLst/>
          </a:prstGeom>
          <a:noFill/>
        </p:spPr>
        <p:txBody>
          <a:bodyPr wrap="square" rtlCol="0">
            <a:spAutoFit/>
          </a:bodyPr>
          <a:lstStyle/>
          <a:p>
            <a:pPr lvl="0">
              <a:defRPr/>
            </a:pPr>
            <a:r>
              <a:rPr lang="de-DE" sz="2000">
                <a:latin typeface="Century Gothic" panose="020B0502020202020204" pitchFamily="34" charset="0"/>
              </a:rPr>
              <a:t>Wann hat Wolfgang Karaoke gesungen?</a:t>
            </a:r>
            <a:endParaRPr kumimoji="0" lang="en-US" sz="2800" b="0" i="0" u="none" strike="noStrike" kern="1200" cap="none" spc="0" normalizeH="0" baseline="0" noProof="0" dirty="0">
              <a:ln>
                <a:noFill/>
              </a:ln>
              <a:effectLst/>
              <a:uLnTx/>
              <a:uFillTx/>
              <a:latin typeface="Century Gothic" panose="020B0502020202020204" pitchFamily="34" charset="0"/>
            </a:endParaRPr>
          </a:p>
        </p:txBody>
      </p:sp>
      <p:sp>
        <p:nvSpPr>
          <p:cNvPr id="24" name="TextBox 23" descr="table content ">
            <a:extLst>
              <a:ext uri="{FF2B5EF4-FFF2-40B4-BE49-F238E27FC236}">
                <a16:creationId xmlns:a16="http://schemas.microsoft.com/office/drawing/2014/main" id="{E21DE021-72BF-42B8-86B6-E11318EB3896}"/>
              </a:ext>
            </a:extLst>
          </p:cNvPr>
          <p:cNvSpPr txBox="1"/>
          <p:nvPr/>
        </p:nvSpPr>
        <p:spPr>
          <a:xfrm>
            <a:off x="1370668" y="5713256"/>
            <a:ext cx="5598120" cy="400110"/>
          </a:xfrm>
          <a:prstGeom prst="rect">
            <a:avLst/>
          </a:prstGeom>
          <a:noFill/>
        </p:spPr>
        <p:txBody>
          <a:bodyPr wrap="square" rtlCol="0">
            <a:spAutoFit/>
          </a:bodyPr>
          <a:lstStyle/>
          <a:p>
            <a:pPr lvl="0">
              <a:defRPr/>
            </a:pPr>
            <a:r>
              <a:rPr lang="de-DE" sz="2000">
                <a:latin typeface="Century Gothic" panose="020B0502020202020204" pitchFamily="34" charset="0"/>
              </a:rPr>
              <a:t>Which band has he already seen?</a:t>
            </a:r>
            <a:endParaRPr lang="en-US" sz="2800">
              <a:latin typeface="Century Gothic" panose="020B0502020202020204" pitchFamily="34" charset="0"/>
            </a:endParaRPr>
          </a:p>
        </p:txBody>
      </p:sp>
      <p:sp>
        <p:nvSpPr>
          <p:cNvPr id="25" name="TextBox 24" descr="table content ">
            <a:extLst>
              <a:ext uri="{FF2B5EF4-FFF2-40B4-BE49-F238E27FC236}">
                <a16:creationId xmlns:a16="http://schemas.microsoft.com/office/drawing/2014/main" id="{C61AC89C-24C5-4FC0-8D4C-67A994F1052B}"/>
              </a:ext>
            </a:extLst>
          </p:cNvPr>
          <p:cNvSpPr txBox="1"/>
          <p:nvPr/>
        </p:nvSpPr>
        <p:spPr>
          <a:xfrm>
            <a:off x="6659880" y="5743447"/>
            <a:ext cx="5189300" cy="400110"/>
          </a:xfrm>
          <a:prstGeom prst="rect">
            <a:avLst/>
          </a:prstGeom>
          <a:noFill/>
        </p:spPr>
        <p:txBody>
          <a:bodyPr wrap="square" rtlCol="0">
            <a:spAutoFit/>
          </a:bodyPr>
          <a:lstStyle/>
          <a:p>
            <a:pPr lvl="0">
              <a:defRPr/>
            </a:pPr>
            <a:r>
              <a:rPr lang="en-US" sz="2000">
                <a:latin typeface="Century Gothic" panose="020B0502020202020204" pitchFamily="34" charset="0"/>
              </a:rPr>
              <a:t>Welche Band hat er schon gesehen?</a:t>
            </a:r>
            <a:endParaRPr kumimoji="0" lang="en-US" sz="2800" b="0" i="0" u="none" strike="noStrike" kern="1200" cap="none" spc="0" normalizeH="0" baseline="0" noProof="0" dirty="0">
              <a:ln>
                <a:noFill/>
              </a:ln>
              <a:effectLst/>
              <a:uLnTx/>
              <a:uFillTx/>
              <a:latin typeface="Century Gothic" panose="020B0502020202020204" pitchFamily="34" charset="0"/>
            </a:endParaRPr>
          </a:p>
        </p:txBody>
      </p:sp>
      <p:pic>
        <p:nvPicPr>
          <p:cNvPr id="26" name="Picture 25">
            <a:extLst>
              <a:ext uri="{FF2B5EF4-FFF2-40B4-BE49-F238E27FC236}">
                <a16:creationId xmlns:a16="http://schemas.microsoft.com/office/drawing/2014/main" id="{338AEBE5-4E2C-4835-A037-2CA457C25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5724" y="374982"/>
            <a:ext cx="939677" cy="593171"/>
          </a:xfrm>
          <a:prstGeom prst="rect">
            <a:avLst/>
          </a:prstGeom>
        </p:spPr>
      </p:pic>
      <p:pic>
        <p:nvPicPr>
          <p:cNvPr id="27" name="Picture 26">
            <a:extLst>
              <a:ext uri="{FF2B5EF4-FFF2-40B4-BE49-F238E27FC236}">
                <a16:creationId xmlns:a16="http://schemas.microsoft.com/office/drawing/2014/main" id="{5928FB86-AA31-4DD1-BDAB-577C7CA475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2207" y="55618"/>
            <a:ext cx="1013075" cy="1467325"/>
          </a:xfrm>
          <a:prstGeom prst="rect">
            <a:avLst/>
          </a:prstGeom>
        </p:spPr>
      </p:pic>
      <p:pic>
        <p:nvPicPr>
          <p:cNvPr id="28" name="Graphic 27" descr="Teacher with solid fill">
            <a:extLst>
              <a:ext uri="{FF2B5EF4-FFF2-40B4-BE49-F238E27FC236}">
                <a16:creationId xmlns:a16="http://schemas.microsoft.com/office/drawing/2014/main" id="{FF55753D-7B81-4768-962A-D6893126BB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9" y="861134"/>
            <a:ext cx="914400" cy="914400"/>
          </a:xfrm>
          <a:prstGeom prst="rect">
            <a:avLst/>
          </a:prstGeom>
        </p:spPr>
      </p:pic>
      <p:sp>
        <p:nvSpPr>
          <p:cNvPr id="29" name="Speech Bubble: Rectangle with Corners Rounded 28">
            <a:extLst>
              <a:ext uri="{FF2B5EF4-FFF2-40B4-BE49-F238E27FC236}">
                <a16:creationId xmlns:a16="http://schemas.microsoft.com/office/drawing/2014/main" id="{D43D58AD-AAD7-41E0-AACD-704283F1DEEE}"/>
              </a:ext>
            </a:extLst>
          </p:cNvPr>
          <p:cNvSpPr/>
          <p:nvPr/>
        </p:nvSpPr>
        <p:spPr>
          <a:xfrm>
            <a:off x="1091238" y="1052073"/>
            <a:ext cx="5311812" cy="389715"/>
          </a:xfrm>
          <a:prstGeom prst="wedgeRoundRectCallout">
            <a:avLst>
              <a:gd name="adj1" fmla="val -57257"/>
              <a:gd name="adj2" fmla="val 2819"/>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Schreib</a:t>
            </a:r>
            <a:r>
              <a:rPr kumimoji="0" lang="en-GB" sz="24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die </a:t>
            </a:r>
            <a:r>
              <a:rPr kumimoji="0" lang="en-GB" sz="24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Sätze</a:t>
            </a:r>
            <a:r>
              <a:rPr kumimoji="0" lang="en-GB" sz="24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auf Deutsch.</a:t>
            </a:r>
            <a:endParaRPr kumimoji="0" lang="en-GB" sz="24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0127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2" grpId="0"/>
      <p:bldP spid="23" grpId="0"/>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C3F6-A814-4F23-BF12-DA325697B8D5}"/>
              </a:ext>
            </a:extLst>
          </p:cNvPr>
          <p:cNvSpPr>
            <a:spLocks noGrp="1"/>
          </p:cNvSpPr>
          <p:nvPr>
            <p:ph type="title"/>
          </p:nvPr>
        </p:nvSpPr>
        <p:spPr>
          <a:xfrm>
            <a:off x="0" y="213557"/>
            <a:ext cx="3865418" cy="647577"/>
          </a:xfrm>
        </p:spPr>
        <p:txBody>
          <a:bodyPr/>
          <a:lstStyle/>
          <a:p>
            <a:r>
              <a:rPr lang="en-GB" dirty="0"/>
              <a:t>[</a:t>
            </a:r>
            <a:r>
              <a:rPr lang="en-GB" dirty="0" err="1"/>
              <a:t>sch</a:t>
            </a:r>
            <a:r>
              <a:rPr lang="en-GB" dirty="0"/>
              <a:t>], [</a:t>
            </a:r>
            <a:r>
              <a:rPr lang="en-GB" dirty="0" err="1"/>
              <a:t>st</a:t>
            </a:r>
            <a:r>
              <a:rPr lang="en-GB" dirty="0"/>
              <a:t>-], [</a:t>
            </a:r>
            <a:r>
              <a:rPr lang="en-GB" dirty="0" err="1"/>
              <a:t>sp</a:t>
            </a:r>
            <a:r>
              <a:rPr lang="en-GB" dirty="0"/>
              <a:t>-]</a:t>
            </a:r>
          </a:p>
        </p:txBody>
      </p:sp>
      <p:sp>
        <p:nvSpPr>
          <p:cNvPr id="4" name="Rounded Rectangle 38">
            <a:extLst>
              <a:ext uri="{FF2B5EF4-FFF2-40B4-BE49-F238E27FC236}">
                <a16:creationId xmlns:a16="http://schemas.microsoft.com/office/drawing/2014/main" id="{00B21727-D9BF-4C6C-B9B2-164EA8111511}"/>
              </a:ext>
            </a:extLst>
          </p:cNvPr>
          <p:cNvSpPr/>
          <p:nvPr/>
        </p:nvSpPr>
        <p:spPr>
          <a:xfrm>
            <a:off x="10917382" y="161881"/>
            <a:ext cx="1054492"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3F308EDD-7166-4B50-AC56-F9996C917718}"/>
              </a:ext>
            </a:extLst>
          </p:cNvPr>
          <p:cNvSpPr txBox="1"/>
          <p:nvPr/>
        </p:nvSpPr>
        <p:spPr>
          <a:xfrm>
            <a:off x="140807" y="2255886"/>
            <a:ext cx="6724185" cy="461665"/>
          </a:xfrm>
          <a:prstGeom prst="rect">
            <a:avLst/>
          </a:prstGeom>
          <a:noFill/>
        </p:spPr>
        <p:txBody>
          <a:bodyPr wrap="square" rtlCol="0">
            <a:spAutoFit/>
          </a:bodyPr>
          <a:lstStyle/>
          <a:p>
            <a:r>
              <a:rPr lang="en-GB" sz="2400" dirty="0">
                <a:latin typeface="Century Gothic" panose="020B0502020202020204" pitchFamily="34" charset="0"/>
              </a:rPr>
              <a:t>In </a:t>
            </a:r>
            <a:r>
              <a:rPr lang="en-GB" sz="2400" b="1" dirty="0" err="1">
                <a:solidFill>
                  <a:srgbClr val="FF6600"/>
                </a:solidFill>
                <a:latin typeface="Century Gothic" panose="020B0502020202020204" pitchFamily="34" charset="0"/>
              </a:rPr>
              <a:t>Sch</a:t>
            </a:r>
            <a:r>
              <a:rPr lang="en-GB" sz="2400" dirty="0" err="1">
                <a:latin typeface="Century Gothic" panose="020B0502020202020204" pitchFamily="34" charset="0"/>
              </a:rPr>
              <a:t>runs</a:t>
            </a:r>
            <a:r>
              <a:rPr lang="en-GB" sz="2400" dirty="0">
                <a:latin typeface="Century Gothic" panose="020B0502020202020204" pitchFamily="34" charset="0"/>
              </a:rPr>
              <a:t> </a:t>
            </a:r>
            <a:r>
              <a:rPr lang="en-GB" sz="2400" dirty="0" err="1">
                <a:latin typeface="Century Gothic" panose="020B0502020202020204" pitchFamily="34" charset="0"/>
              </a:rPr>
              <a:t>kann</a:t>
            </a:r>
            <a:r>
              <a:rPr lang="en-GB" sz="2400" dirty="0">
                <a:latin typeface="Century Gothic" panose="020B0502020202020204" pitchFamily="34" charset="0"/>
              </a:rPr>
              <a:t> man </a:t>
            </a:r>
            <a:r>
              <a:rPr lang="en-GB" sz="2400" dirty="0" err="1">
                <a:latin typeface="Century Gothic" panose="020B0502020202020204" pitchFamily="34" charset="0"/>
              </a:rPr>
              <a:t>viel</a:t>
            </a:r>
            <a:r>
              <a:rPr lang="en-GB" sz="2400" dirty="0">
                <a:latin typeface="Century Gothic" panose="020B0502020202020204" pitchFamily="34" charset="0"/>
              </a:rPr>
              <a:t> </a:t>
            </a:r>
            <a:r>
              <a:rPr lang="en-GB" sz="2400" b="1" dirty="0">
                <a:solidFill>
                  <a:srgbClr val="FF6600"/>
                </a:solidFill>
                <a:latin typeface="Century Gothic" panose="020B0502020202020204" pitchFamily="34" charset="0"/>
              </a:rPr>
              <a:t>Sp</a:t>
            </a:r>
            <a:r>
              <a:rPr lang="en-GB" sz="2400" dirty="0">
                <a:latin typeface="Century Gothic" panose="020B0502020202020204" pitchFamily="34" charset="0"/>
              </a:rPr>
              <a:t>ort </a:t>
            </a:r>
            <a:r>
              <a:rPr lang="en-GB" sz="2400" dirty="0" err="1">
                <a:latin typeface="Century Gothic" panose="020B0502020202020204" pitchFamily="34" charset="0"/>
              </a:rPr>
              <a:t>machen</a:t>
            </a:r>
            <a:r>
              <a:rPr lang="en-GB" sz="2400" dirty="0">
                <a:latin typeface="Century Gothic" panose="020B0502020202020204" pitchFamily="34" charset="0"/>
              </a:rPr>
              <a:t>.</a:t>
            </a:r>
          </a:p>
        </p:txBody>
      </p:sp>
      <p:sp>
        <p:nvSpPr>
          <p:cNvPr id="19" name="Action Button: Custom 22">
            <a:hlinkClick r:id="" action="ppaction://noaction" highlightClick="1">
              <a:snd r:embed="rId3" name="8.1.1.2_phonetik_3.wav"/>
            </a:hlinkClick>
            <a:extLst>
              <a:ext uri="{FF2B5EF4-FFF2-40B4-BE49-F238E27FC236}">
                <a16:creationId xmlns:a16="http://schemas.microsoft.com/office/drawing/2014/main" id="{DAC71573-F9A9-4448-95A1-5A27708A9D49}"/>
              </a:ext>
            </a:extLst>
          </p:cNvPr>
          <p:cNvSpPr/>
          <p:nvPr/>
        </p:nvSpPr>
        <p:spPr>
          <a:xfrm>
            <a:off x="236896" y="1272316"/>
            <a:ext cx="387388" cy="369703"/>
          </a:xfrm>
          <a:prstGeom prst="actionButtonBlank">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3</a:t>
            </a:r>
          </a:p>
        </p:txBody>
      </p:sp>
      <p:graphicFrame>
        <p:nvGraphicFramePr>
          <p:cNvPr id="20" name="Table 19">
            <a:extLst>
              <a:ext uri="{FF2B5EF4-FFF2-40B4-BE49-F238E27FC236}">
                <a16:creationId xmlns:a16="http://schemas.microsoft.com/office/drawing/2014/main" id="{8DB4384D-C201-4BF9-AE55-3B8A1713E8EA}"/>
              </a:ext>
            </a:extLst>
          </p:cNvPr>
          <p:cNvGraphicFramePr>
            <a:graphicFrameLocks noGrp="1"/>
          </p:cNvGraphicFramePr>
          <p:nvPr>
            <p:extLst>
              <p:ext uri="{D42A27DB-BD31-4B8C-83A1-F6EECF244321}">
                <p14:modId xmlns:p14="http://schemas.microsoft.com/office/powerpoint/2010/main" val="1706503169"/>
              </p:ext>
            </p:extLst>
          </p:nvPr>
        </p:nvGraphicFramePr>
        <p:xfrm>
          <a:off x="1077485" y="3425947"/>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dirty="0" err="1">
                          <a:solidFill>
                            <a:srgbClr val="FF6600"/>
                          </a:solidFill>
                          <a:latin typeface="Century Gothic" panose="020B0502020202020204" pitchFamily="34" charset="0"/>
                        </a:rPr>
                        <a:t>sch</a:t>
                      </a:r>
                      <a:r>
                        <a:rPr lang="en-GB" sz="2800" b="1" dirty="0">
                          <a:solidFill>
                            <a:srgbClr val="FF660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err="1">
                          <a:solidFill>
                            <a:srgbClr val="FF6600"/>
                          </a:solidFill>
                          <a:latin typeface="Century Gothic" panose="020B0502020202020204" pitchFamily="34" charset="0"/>
                        </a:rPr>
                        <a:t>st</a:t>
                      </a:r>
                      <a:r>
                        <a:rPr lang="en-GB" sz="2800" b="1" dirty="0">
                          <a:solidFill>
                            <a:srgbClr val="FF660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err="1">
                          <a:solidFill>
                            <a:srgbClr val="FF6600"/>
                          </a:solidFill>
                          <a:latin typeface="Century Gothic" panose="020B0502020202020204" pitchFamily="34" charset="0"/>
                        </a:rPr>
                        <a:t>sp</a:t>
                      </a:r>
                      <a:r>
                        <a:rPr lang="en-GB" sz="2800" b="1" dirty="0">
                          <a:solidFill>
                            <a:srgbClr val="FF660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pic>
        <p:nvPicPr>
          <p:cNvPr id="21" name="Picture 2" descr="hochjoch, schruns, montafon, vorarlberg, austria, distant view, vision, alpine, blue white, panorama">
            <a:extLst>
              <a:ext uri="{FF2B5EF4-FFF2-40B4-BE49-F238E27FC236}">
                <a16:creationId xmlns:a16="http://schemas.microsoft.com/office/drawing/2014/main" id="{005D729E-639B-4057-BF76-28BCB46ECF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4860" y="1708126"/>
            <a:ext cx="5634038" cy="3758089"/>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27923DB4-D63C-473E-AB3D-A070FBB27DD6}"/>
              </a:ext>
            </a:extLst>
          </p:cNvPr>
          <p:cNvCxnSpPr/>
          <p:nvPr/>
        </p:nvCxnSpPr>
        <p:spPr>
          <a:xfrm>
            <a:off x="1280517" y="4001452"/>
            <a:ext cx="1" cy="45638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FADB028-BB81-4B9F-8457-DDEA68AE1937}"/>
              </a:ext>
            </a:extLst>
          </p:cNvPr>
          <p:cNvCxnSpPr/>
          <p:nvPr/>
        </p:nvCxnSpPr>
        <p:spPr>
          <a:xfrm>
            <a:off x="3207833" y="4001452"/>
            <a:ext cx="1" cy="45638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15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C3F6-A814-4F23-BF12-DA325697B8D5}"/>
              </a:ext>
            </a:extLst>
          </p:cNvPr>
          <p:cNvSpPr>
            <a:spLocks noGrp="1"/>
          </p:cNvSpPr>
          <p:nvPr>
            <p:ph type="title"/>
          </p:nvPr>
        </p:nvSpPr>
        <p:spPr>
          <a:xfrm>
            <a:off x="0" y="213557"/>
            <a:ext cx="3865418" cy="647577"/>
          </a:xfrm>
        </p:spPr>
        <p:txBody>
          <a:bodyPr/>
          <a:lstStyle/>
          <a:p>
            <a:r>
              <a:rPr lang="en-GB" dirty="0"/>
              <a:t>[</a:t>
            </a:r>
            <a:r>
              <a:rPr lang="en-GB" dirty="0" err="1"/>
              <a:t>sch</a:t>
            </a:r>
            <a:r>
              <a:rPr lang="en-GB" dirty="0"/>
              <a:t>], [</a:t>
            </a:r>
            <a:r>
              <a:rPr lang="en-GB" dirty="0" err="1"/>
              <a:t>st</a:t>
            </a:r>
            <a:r>
              <a:rPr lang="en-GB" dirty="0"/>
              <a:t>-], [</a:t>
            </a:r>
            <a:r>
              <a:rPr lang="en-GB" dirty="0" err="1"/>
              <a:t>sp</a:t>
            </a:r>
            <a:r>
              <a:rPr lang="en-GB" dirty="0"/>
              <a:t>-]</a:t>
            </a:r>
          </a:p>
        </p:txBody>
      </p:sp>
      <p:sp>
        <p:nvSpPr>
          <p:cNvPr id="4" name="Rounded Rectangle 38">
            <a:extLst>
              <a:ext uri="{FF2B5EF4-FFF2-40B4-BE49-F238E27FC236}">
                <a16:creationId xmlns:a16="http://schemas.microsoft.com/office/drawing/2014/main" id="{00B21727-D9BF-4C6C-B9B2-164EA8111511}"/>
              </a:ext>
            </a:extLst>
          </p:cNvPr>
          <p:cNvSpPr/>
          <p:nvPr/>
        </p:nvSpPr>
        <p:spPr>
          <a:xfrm>
            <a:off x="10917382" y="161881"/>
            <a:ext cx="1054492"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995B9EDE-6E33-4096-A7BF-05A698F1C773}"/>
              </a:ext>
            </a:extLst>
          </p:cNvPr>
          <p:cNvSpPr txBox="1"/>
          <p:nvPr/>
        </p:nvSpPr>
        <p:spPr>
          <a:xfrm>
            <a:off x="305024" y="2348072"/>
            <a:ext cx="6884147" cy="461665"/>
          </a:xfrm>
          <a:prstGeom prst="rect">
            <a:avLst/>
          </a:prstGeom>
          <a:noFill/>
        </p:spPr>
        <p:txBody>
          <a:bodyPr wrap="square" rtlCol="0">
            <a:spAutoFit/>
          </a:bodyPr>
          <a:lstStyle/>
          <a:p>
            <a:r>
              <a:rPr lang="en-GB" sz="2400" b="1" dirty="0">
                <a:solidFill>
                  <a:srgbClr val="FF6600"/>
                </a:solidFill>
                <a:latin typeface="Century Gothic" panose="020B0502020202020204" pitchFamily="34" charset="0"/>
              </a:rPr>
              <a:t>St</a:t>
            </a:r>
            <a:r>
              <a:rPr lang="en-GB" sz="2400" dirty="0">
                <a:latin typeface="Century Gothic" panose="020B0502020202020204" pitchFamily="34" charset="0"/>
              </a:rPr>
              <a:t>ein am Rhein </a:t>
            </a:r>
            <a:r>
              <a:rPr lang="en-GB" sz="2400" dirty="0" err="1">
                <a:latin typeface="Century Gothic" panose="020B0502020202020204" pitchFamily="34" charset="0"/>
              </a:rPr>
              <a:t>ist</a:t>
            </a:r>
            <a:r>
              <a:rPr lang="en-GB" sz="2400" dirty="0">
                <a:latin typeface="Century Gothic" panose="020B0502020202020204" pitchFamily="34" charset="0"/>
              </a:rPr>
              <a:t> </a:t>
            </a:r>
            <a:r>
              <a:rPr lang="en-GB" sz="2400" dirty="0" err="1">
                <a:latin typeface="Century Gothic" panose="020B0502020202020204" pitchFamily="34" charset="0"/>
              </a:rPr>
              <a:t>histori</a:t>
            </a:r>
            <a:r>
              <a:rPr lang="en-GB" sz="2400" b="1" dirty="0" err="1">
                <a:solidFill>
                  <a:srgbClr val="FF6600"/>
                </a:solidFill>
                <a:latin typeface="Century Gothic" panose="020B0502020202020204" pitchFamily="34" charset="0"/>
              </a:rPr>
              <a:t>sch</a:t>
            </a:r>
            <a:r>
              <a:rPr lang="en-GB" sz="2400" dirty="0">
                <a:latin typeface="Century Gothic" panose="020B0502020202020204" pitchFamily="34" charset="0"/>
              </a:rPr>
              <a:t>.</a:t>
            </a:r>
          </a:p>
        </p:txBody>
      </p:sp>
      <p:sp>
        <p:nvSpPr>
          <p:cNvPr id="18" name="Action Button: Custom 50">
            <a:hlinkClick r:id="" action="ppaction://noaction" highlightClick="1">
              <a:snd r:embed="rId3" name="8.1.1.2_phonetik_4.wav"/>
            </a:hlinkClick>
            <a:extLst>
              <a:ext uri="{FF2B5EF4-FFF2-40B4-BE49-F238E27FC236}">
                <a16:creationId xmlns:a16="http://schemas.microsoft.com/office/drawing/2014/main" id="{66ED61B4-4B16-4BC6-B7A6-56A05DCF703A}"/>
              </a:ext>
            </a:extLst>
          </p:cNvPr>
          <p:cNvSpPr/>
          <p:nvPr/>
        </p:nvSpPr>
        <p:spPr>
          <a:xfrm>
            <a:off x="352537" y="1313266"/>
            <a:ext cx="387388" cy="365322"/>
          </a:xfrm>
          <a:prstGeom prst="actionButtonBlank">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Century Gothic" panose="020B0502020202020204" pitchFamily="34" charset="0"/>
              </a:rPr>
              <a:t>4</a:t>
            </a:r>
            <a:endParaRPr lang="en-GB" sz="2400" b="1" dirty="0">
              <a:solidFill>
                <a:schemeClr val="tx1"/>
              </a:solidFill>
              <a:latin typeface="Century Gothic" panose="020B0502020202020204" pitchFamily="34" charset="0"/>
            </a:endParaRPr>
          </a:p>
        </p:txBody>
      </p:sp>
      <p:graphicFrame>
        <p:nvGraphicFramePr>
          <p:cNvPr id="24" name="Table 23">
            <a:extLst>
              <a:ext uri="{FF2B5EF4-FFF2-40B4-BE49-F238E27FC236}">
                <a16:creationId xmlns:a16="http://schemas.microsoft.com/office/drawing/2014/main" id="{2B5BE31B-1A3F-4A88-903E-E163632691EE}"/>
              </a:ext>
            </a:extLst>
          </p:cNvPr>
          <p:cNvGraphicFramePr>
            <a:graphicFrameLocks noGrp="1"/>
          </p:cNvGraphicFramePr>
          <p:nvPr>
            <p:extLst>
              <p:ext uri="{D42A27DB-BD31-4B8C-83A1-F6EECF244321}">
                <p14:modId xmlns:p14="http://schemas.microsoft.com/office/powerpoint/2010/main" val="1358948257"/>
              </p:ext>
            </p:extLst>
          </p:nvPr>
        </p:nvGraphicFramePr>
        <p:xfrm>
          <a:off x="1097280" y="3474525"/>
          <a:ext cx="2861936" cy="1017465"/>
        </p:xfrm>
        <a:graphic>
          <a:graphicData uri="http://schemas.openxmlformats.org/drawingml/2006/table">
            <a:tbl>
              <a:tblPr firstRow="1" bandRow="1">
                <a:tableStyleId>{5C22544A-7EE6-4342-B048-85BDC9FD1C3A}</a:tableStyleId>
              </a:tblPr>
              <a:tblGrid>
                <a:gridCol w="1085810">
                  <a:extLst>
                    <a:ext uri="{9D8B030D-6E8A-4147-A177-3AD203B41FA5}">
                      <a16:colId xmlns:a16="http://schemas.microsoft.com/office/drawing/2014/main" val="1247584366"/>
                    </a:ext>
                  </a:extLst>
                </a:gridCol>
                <a:gridCol w="888063">
                  <a:extLst>
                    <a:ext uri="{9D8B030D-6E8A-4147-A177-3AD203B41FA5}">
                      <a16:colId xmlns:a16="http://schemas.microsoft.com/office/drawing/2014/main" val="1443539444"/>
                    </a:ext>
                  </a:extLst>
                </a:gridCol>
                <a:gridCol w="888063">
                  <a:extLst>
                    <a:ext uri="{9D8B030D-6E8A-4147-A177-3AD203B41FA5}">
                      <a16:colId xmlns:a16="http://schemas.microsoft.com/office/drawing/2014/main" val="4159753349"/>
                    </a:ext>
                  </a:extLst>
                </a:gridCol>
              </a:tblGrid>
              <a:tr h="560265">
                <a:tc>
                  <a:txBody>
                    <a:bodyPr/>
                    <a:lstStyle/>
                    <a:p>
                      <a:pPr algn="ctr"/>
                      <a:r>
                        <a:rPr lang="en-GB" sz="2800" b="1" dirty="0" err="1">
                          <a:solidFill>
                            <a:srgbClr val="FF6600"/>
                          </a:solidFill>
                          <a:latin typeface="Century Gothic" panose="020B0502020202020204" pitchFamily="34" charset="0"/>
                        </a:rPr>
                        <a:t>sch</a:t>
                      </a:r>
                      <a:r>
                        <a:rPr lang="en-GB" sz="2800" b="1" dirty="0">
                          <a:solidFill>
                            <a:srgbClr val="FF660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err="1">
                          <a:solidFill>
                            <a:srgbClr val="FF6600"/>
                          </a:solidFill>
                          <a:latin typeface="Century Gothic" panose="020B0502020202020204" pitchFamily="34" charset="0"/>
                        </a:rPr>
                        <a:t>st</a:t>
                      </a:r>
                      <a:r>
                        <a:rPr lang="en-GB" sz="2800" b="1" dirty="0">
                          <a:solidFill>
                            <a:srgbClr val="FF660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err="1">
                          <a:solidFill>
                            <a:srgbClr val="FF6600"/>
                          </a:solidFill>
                          <a:latin typeface="Century Gothic" panose="020B0502020202020204" pitchFamily="34" charset="0"/>
                        </a:rPr>
                        <a:t>sp</a:t>
                      </a:r>
                      <a:r>
                        <a:rPr lang="en-GB" sz="2800" b="1" dirty="0">
                          <a:solidFill>
                            <a:srgbClr val="FF660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04837">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pic>
        <p:nvPicPr>
          <p:cNvPr id="25" name="Picture 6" descr="aerial, photography, city, river, daytime, stein am rhein, old town, switzerland, roofs, rhine">
            <a:extLst>
              <a:ext uri="{FF2B5EF4-FFF2-40B4-BE49-F238E27FC236}">
                <a16:creationId xmlns:a16="http://schemas.microsoft.com/office/drawing/2014/main" id="{E2DEB306-6099-482B-9C2A-D73A05A45C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720" y="1495927"/>
            <a:ext cx="5634038" cy="4228624"/>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489DFB0F-81CF-4B07-BBA5-1CF7311E0CE1}"/>
              </a:ext>
            </a:extLst>
          </p:cNvPr>
          <p:cNvCxnSpPr/>
          <p:nvPr/>
        </p:nvCxnSpPr>
        <p:spPr>
          <a:xfrm>
            <a:off x="2417942" y="4035601"/>
            <a:ext cx="1" cy="45638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330BA84-E6A6-47FB-88AF-37DF9CF170A4}"/>
              </a:ext>
            </a:extLst>
          </p:cNvPr>
          <p:cNvCxnSpPr/>
          <p:nvPr/>
        </p:nvCxnSpPr>
        <p:spPr>
          <a:xfrm>
            <a:off x="1248690" y="4044202"/>
            <a:ext cx="1" cy="45638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60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C3F6-A814-4F23-BF12-DA325697B8D5}"/>
              </a:ext>
            </a:extLst>
          </p:cNvPr>
          <p:cNvSpPr>
            <a:spLocks noGrp="1"/>
          </p:cNvSpPr>
          <p:nvPr>
            <p:ph type="title"/>
          </p:nvPr>
        </p:nvSpPr>
        <p:spPr>
          <a:xfrm>
            <a:off x="0" y="213557"/>
            <a:ext cx="3865418" cy="647577"/>
          </a:xfrm>
        </p:spPr>
        <p:txBody>
          <a:bodyPr/>
          <a:lstStyle/>
          <a:p>
            <a:r>
              <a:rPr lang="en-GB" dirty="0"/>
              <a:t>[</a:t>
            </a:r>
            <a:r>
              <a:rPr lang="en-GB" dirty="0" err="1"/>
              <a:t>sch</a:t>
            </a:r>
            <a:r>
              <a:rPr lang="en-GB" dirty="0"/>
              <a:t>], [</a:t>
            </a:r>
            <a:r>
              <a:rPr lang="en-GB" dirty="0" err="1"/>
              <a:t>st</a:t>
            </a:r>
            <a:r>
              <a:rPr lang="en-GB" dirty="0"/>
              <a:t>-], [</a:t>
            </a:r>
            <a:r>
              <a:rPr lang="en-GB" dirty="0" err="1"/>
              <a:t>sp</a:t>
            </a:r>
            <a:r>
              <a:rPr lang="en-GB" dirty="0"/>
              <a:t>-]</a:t>
            </a:r>
          </a:p>
        </p:txBody>
      </p:sp>
      <p:sp>
        <p:nvSpPr>
          <p:cNvPr id="4" name="Rounded Rectangle 38">
            <a:extLst>
              <a:ext uri="{FF2B5EF4-FFF2-40B4-BE49-F238E27FC236}">
                <a16:creationId xmlns:a16="http://schemas.microsoft.com/office/drawing/2014/main" id="{00B21727-D9BF-4C6C-B9B2-164EA8111511}"/>
              </a:ext>
            </a:extLst>
          </p:cNvPr>
          <p:cNvSpPr/>
          <p:nvPr/>
        </p:nvSpPr>
        <p:spPr>
          <a:xfrm>
            <a:off x="10917382" y="161881"/>
            <a:ext cx="1054492"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E0744EA1-A5AA-4D43-80A2-37A84FE96432}"/>
              </a:ext>
            </a:extLst>
          </p:cNvPr>
          <p:cNvSpPr txBox="1"/>
          <p:nvPr/>
        </p:nvSpPr>
        <p:spPr>
          <a:xfrm>
            <a:off x="393677" y="2148490"/>
            <a:ext cx="6724185" cy="461665"/>
          </a:xfrm>
          <a:prstGeom prst="rect">
            <a:avLst/>
          </a:prstGeom>
          <a:noFill/>
        </p:spPr>
        <p:txBody>
          <a:bodyPr wrap="square" rtlCol="0">
            <a:spAutoFit/>
          </a:bodyPr>
          <a:lstStyle/>
          <a:p>
            <a:r>
              <a:rPr lang="en-GB" sz="2400" b="1" dirty="0">
                <a:solidFill>
                  <a:srgbClr val="FF6600"/>
                </a:solidFill>
                <a:latin typeface="Century Gothic" panose="020B0502020202020204" pitchFamily="34" charset="0"/>
              </a:rPr>
              <a:t>Sch</a:t>
            </a:r>
            <a:r>
              <a:rPr lang="en-GB" sz="2400" dirty="0">
                <a:latin typeface="Century Gothic" panose="020B0502020202020204" pitchFamily="34" charset="0"/>
              </a:rPr>
              <a:t>affhausen </a:t>
            </a:r>
            <a:r>
              <a:rPr lang="en-GB" sz="2400" dirty="0" err="1">
                <a:latin typeface="Century Gothic" panose="020B0502020202020204" pitchFamily="34" charset="0"/>
              </a:rPr>
              <a:t>ist</a:t>
            </a:r>
            <a:r>
              <a:rPr lang="en-GB" sz="2400" dirty="0">
                <a:latin typeface="Century Gothic" panose="020B0502020202020204" pitchFamily="34" charset="0"/>
              </a:rPr>
              <a:t> </a:t>
            </a:r>
            <a:r>
              <a:rPr lang="en-GB" sz="2400" dirty="0" err="1">
                <a:latin typeface="Century Gothic" panose="020B0502020202020204" pitchFamily="34" charset="0"/>
              </a:rPr>
              <a:t>sehr</a:t>
            </a:r>
            <a:r>
              <a:rPr lang="en-GB" sz="2400" dirty="0">
                <a:latin typeface="Century Gothic" panose="020B0502020202020204" pitchFamily="34" charset="0"/>
              </a:rPr>
              <a:t> </a:t>
            </a:r>
            <a:r>
              <a:rPr lang="en-GB" sz="2400" b="1" dirty="0" err="1">
                <a:solidFill>
                  <a:srgbClr val="FF6600"/>
                </a:solidFill>
                <a:latin typeface="Century Gothic" panose="020B0502020202020204" pitchFamily="34" charset="0"/>
              </a:rPr>
              <a:t>sch</a:t>
            </a:r>
            <a:r>
              <a:rPr lang="en-GB" sz="2400" dirty="0" err="1">
                <a:latin typeface="Century Gothic" panose="020B0502020202020204" pitchFamily="34" charset="0"/>
              </a:rPr>
              <a:t>ön</a:t>
            </a:r>
            <a:r>
              <a:rPr lang="en-GB" sz="2400" dirty="0">
                <a:latin typeface="Century Gothic" panose="020B0502020202020204" pitchFamily="34" charset="0"/>
              </a:rPr>
              <a:t>!</a:t>
            </a:r>
          </a:p>
        </p:txBody>
      </p:sp>
      <p:sp>
        <p:nvSpPr>
          <p:cNvPr id="11" name="Action Button: Custom 22">
            <a:hlinkClick r:id="" action="ppaction://noaction" highlightClick="1">
              <a:snd r:embed="rId3" name="8.1.1.2_phonetik_5.wav"/>
            </a:hlinkClick>
            <a:extLst>
              <a:ext uri="{FF2B5EF4-FFF2-40B4-BE49-F238E27FC236}">
                <a16:creationId xmlns:a16="http://schemas.microsoft.com/office/drawing/2014/main" id="{0D006A8D-19C8-494B-A9CE-03FF56C6FD05}"/>
              </a:ext>
            </a:extLst>
          </p:cNvPr>
          <p:cNvSpPr/>
          <p:nvPr/>
        </p:nvSpPr>
        <p:spPr>
          <a:xfrm>
            <a:off x="236896" y="1272316"/>
            <a:ext cx="387388" cy="369703"/>
          </a:xfrm>
          <a:prstGeom prst="actionButtonBlank">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Century Gothic" panose="020B0502020202020204" pitchFamily="34" charset="0"/>
              </a:rPr>
              <a:t>5</a:t>
            </a:r>
            <a:endParaRPr lang="en-GB" sz="2400" b="1" dirty="0">
              <a:solidFill>
                <a:schemeClr val="tx1"/>
              </a:solidFill>
              <a:latin typeface="Century Gothic" panose="020B0502020202020204" pitchFamily="34" charset="0"/>
            </a:endParaRPr>
          </a:p>
        </p:txBody>
      </p:sp>
      <p:graphicFrame>
        <p:nvGraphicFramePr>
          <p:cNvPr id="12" name="Table 11">
            <a:extLst>
              <a:ext uri="{FF2B5EF4-FFF2-40B4-BE49-F238E27FC236}">
                <a16:creationId xmlns:a16="http://schemas.microsoft.com/office/drawing/2014/main" id="{E08F3666-41C0-491A-9FD7-113B6B7C1FFF}"/>
              </a:ext>
            </a:extLst>
          </p:cNvPr>
          <p:cNvGraphicFramePr>
            <a:graphicFrameLocks noGrp="1"/>
          </p:cNvGraphicFramePr>
          <p:nvPr>
            <p:extLst>
              <p:ext uri="{D42A27DB-BD31-4B8C-83A1-F6EECF244321}">
                <p14:modId xmlns:p14="http://schemas.microsoft.com/office/powerpoint/2010/main" val="416113049"/>
              </p:ext>
            </p:extLst>
          </p:nvPr>
        </p:nvGraphicFramePr>
        <p:xfrm>
          <a:off x="1043195" y="3411019"/>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dirty="0" err="1">
                          <a:solidFill>
                            <a:srgbClr val="FF6600"/>
                          </a:solidFill>
                          <a:latin typeface="Century Gothic" panose="020B0502020202020204" pitchFamily="34" charset="0"/>
                        </a:rPr>
                        <a:t>sch</a:t>
                      </a:r>
                      <a:r>
                        <a:rPr lang="en-GB" sz="2800" b="1" dirty="0">
                          <a:solidFill>
                            <a:srgbClr val="FF660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err="1">
                          <a:solidFill>
                            <a:srgbClr val="FF6600"/>
                          </a:solidFill>
                          <a:latin typeface="Century Gothic" panose="020B0502020202020204" pitchFamily="34" charset="0"/>
                        </a:rPr>
                        <a:t>st</a:t>
                      </a:r>
                      <a:r>
                        <a:rPr lang="en-GB" sz="2800" b="1" dirty="0">
                          <a:solidFill>
                            <a:srgbClr val="FF660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err="1">
                          <a:solidFill>
                            <a:srgbClr val="FF6600"/>
                          </a:solidFill>
                          <a:latin typeface="Century Gothic" panose="020B0502020202020204" pitchFamily="34" charset="0"/>
                        </a:rPr>
                        <a:t>sp</a:t>
                      </a:r>
                      <a:r>
                        <a:rPr lang="en-GB" sz="2800" b="1" dirty="0">
                          <a:solidFill>
                            <a:srgbClr val="FF660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pic>
        <p:nvPicPr>
          <p:cNvPr id="13" name="Picture 2" descr="File:1 schaffhausen 2012.jpg">
            <a:extLst>
              <a:ext uri="{FF2B5EF4-FFF2-40B4-BE49-F238E27FC236}">
                <a16:creationId xmlns:a16="http://schemas.microsoft.com/office/drawing/2014/main" id="{DDC8817F-DA96-457F-AF1E-95D2ED80D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5758" y="1502209"/>
            <a:ext cx="6096000" cy="406908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96D81AEC-8EC8-4856-9A1C-BF2A2594CFC8}"/>
              </a:ext>
            </a:extLst>
          </p:cNvPr>
          <p:cNvSpPr/>
          <p:nvPr/>
        </p:nvSpPr>
        <p:spPr>
          <a:xfrm>
            <a:off x="5835758" y="5684289"/>
            <a:ext cx="3834648" cy="215444"/>
          </a:xfrm>
          <a:prstGeom prst="rect">
            <a:avLst/>
          </a:prstGeom>
        </p:spPr>
        <p:txBody>
          <a:bodyPr wrap="square">
            <a:spAutoFit/>
          </a:bodyPr>
          <a:lstStyle/>
          <a:p>
            <a:r>
              <a:rPr lang="en-GB" sz="800">
                <a:solidFill>
                  <a:srgbClr val="104F75"/>
                </a:solidFill>
                <a:latin typeface="Century Gothic" panose="020B0502020202020204" pitchFamily="34" charset="0"/>
              </a:rPr>
              <a:t>Photo licensed under </a:t>
            </a:r>
            <a:r>
              <a:rPr lang="en-GB" sz="800">
                <a:solidFill>
                  <a:srgbClr val="104F75"/>
                </a:solidFill>
                <a:latin typeface="Century Gothic" panose="020B0502020202020204" pitchFamily="34" charset="0"/>
                <a:hlinkClick r:id="rId5"/>
              </a:rPr>
              <a:t>Creative Commons</a:t>
            </a:r>
            <a:r>
              <a:rPr lang="en-GB" sz="800">
                <a:solidFill>
                  <a:srgbClr val="104F75"/>
                </a:solidFill>
                <a:latin typeface="Century Gothic" panose="020B0502020202020204" pitchFamily="34" charset="0"/>
              </a:rPr>
              <a:t> Author: chensiyuan</a:t>
            </a:r>
          </a:p>
        </p:txBody>
      </p:sp>
      <p:cxnSp>
        <p:nvCxnSpPr>
          <p:cNvPr id="15" name="Straight Connector 14">
            <a:extLst>
              <a:ext uri="{FF2B5EF4-FFF2-40B4-BE49-F238E27FC236}">
                <a16:creationId xmlns:a16="http://schemas.microsoft.com/office/drawing/2014/main" id="{D23D1231-5EAF-437E-A548-F9F161212C96}"/>
              </a:ext>
            </a:extLst>
          </p:cNvPr>
          <p:cNvCxnSpPr/>
          <p:nvPr/>
        </p:nvCxnSpPr>
        <p:spPr>
          <a:xfrm>
            <a:off x="1191307" y="3994619"/>
            <a:ext cx="1" cy="45638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6FDC8C8-4E34-4796-B2FD-EB579B2EDFF6}"/>
              </a:ext>
            </a:extLst>
          </p:cNvPr>
          <p:cNvCxnSpPr/>
          <p:nvPr/>
        </p:nvCxnSpPr>
        <p:spPr>
          <a:xfrm>
            <a:off x="1421766" y="3994619"/>
            <a:ext cx="1" cy="45638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1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C3F6-A814-4F23-BF12-DA325697B8D5}"/>
              </a:ext>
            </a:extLst>
          </p:cNvPr>
          <p:cNvSpPr>
            <a:spLocks noGrp="1"/>
          </p:cNvSpPr>
          <p:nvPr>
            <p:ph type="title"/>
          </p:nvPr>
        </p:nvSpPr>
        <p:spPr>
          <a:xfrm>
            <a:off x="0" y="213557"/>
            <a:ext cx="3865418" cy="647577"/>
          </a:xfrm>
        </p:spPr>
        <p:txBody>
          <a:bodyPr/>
          <a:lstStyle/>
          <a:p>
            <a:r>
              <a:rPr lang="en-GB" dirty="0"/>
              <a:t>[</a:t>
            </a:r>
            <a:r>
              <a:rPr lang="en-GB" dirty="0" err="1"/>
              <a:t>sch</a:t>
            </a:r>
            <a:r>
              <a:rPr lang="en-GB" dirty="0"/>
              <a:t>], [</a:t>
            </a:r>
            <a:r>
              <a:rPr lang="en-GB" dirty="0" err="1"/>
              <a:t>st</a:t>
            </a:r>
            <a:r>
              <a:rPr lang="en-GB" dirty="0"/>
              <a:t>-], [</a:t>
            </a:r>
            <a:r>
              <a:rPr lang="en-GB" dirty="0" err="1"/>
              <a:t>sp</a:t>
            </a:r>
            <a:r>
              <a:rPr lang="en-GB" dirty="0"/>
              <a:t>-]</a:t>
            </a:r>
          </a:p>
        </p:txBody>
      </p:sp>
      <p:sp>
        <p:nvSpPr>
          <p:cNvPr id="4" name="Rounded Rectangle 38">
            <a:extLst>
              <a:ext uri="{FF2B5EF4-FFF2-40B4-BE49-F238E27FC236}">
                <a16:creationId xmlns:a16="http://schemas.microsoft.com/office/drawing/2014/main" id="{00B21727-D9BF-4C6C-B9B2-164EA8111511}"/>
              </a:ext>
            </a:extLst>
          </p:cNvPr>
          <p:cNvSpPr/>
          <p:nvPr/>
        </p:nvSpPr>
        <p:spPr>
          <a:xfrm>
            <a:off x="10917382" y="161881"/>
            <a:ext cx="1054492"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6FF45230-D8E9-4A56-B380-4ED981F4D3E3}"/>
              </a:ext>
            </a:extLst>
          </p:cNvPr>
          <p:cNvSpPr txBox="1"/>
          <p:nvPr/>
        </p:nvSpPr>
        <p:spPr>
          <a:xfrm>
            <a:off x="320691" y="2344664"/>
            <a:ext cx="6884147" cy="461665"/>
          </a:xfrm>
          <a:prstGeom prst="rect">
            <a:avLst/>
          </a:prstGeom>
          <a:noFill/>
        </p:spPr>
        <p:txBody>
          <a:bodyPr wrap="square" rtlCol="0">
            <a:spAutoFit/>
          </a:bodyPr>
          <a:lstStyle/>
          <a:p>
            <a:r>
              <a:rPr lang="en-GB" sz="2400" b="1" dirty="0">
                <a:solidFill>
                  <a:srgbClr val="FF6600"/>
                </a:solidFill>
                <a:latin typeface="Century Gothic" panose="020B0502020202020204" pitchFamily="34" charset="0"/>
              </a:rPr>
              <a:t>Sch</a:t>
            </a:r>
            <a:r>
              <a:rPr lang="en-GB" sz="2400" dirty="0">
                <a:latin typeface="Century Gothic" panose="020B0502020202020204" pitchFamily="34" charset="0"/>
              </a:rPr>
              <a:t>lieren hat </a:t>
            </a:r>
            <a:r>
              <a:rPr lang="en-GB" sz="2400" dirty="0" err="1">
                <a:latin typeface="Century Gothic" panose="020B0502020202020204" pitchFamily="34" charset="0"/>
              </a:rPr>
              <a:t>ein</a:t>
            </a:r>
            <a:r>
              <a:rPr lang="en-GB" sz="2400" dirty="0">
                <a:latin typeface="Century Gothic" panose="020B0502020202020204" pitchFamily="34" charset="0"/>
              </a:rPr>
              <a:t> </a:t>
            </a:r>
            <a:r>
              <a:rPr lang="en-GB" sz="2400" b="1" dirty="0" err="1">
                <a:solidFill>
                  <a:srgbClr val="FF6600"/>
                </a:solidFill>
                <a:latin typeface="Century Gothic" panose="020B0502020202020204" pitchFamily="34" charset="0"/>
              </a:rPr>
              <a:t>Sch</a:t>
            </a:r>
            <a:r>
              <a:rPr lang="en-GB" sz="2400" dirty="0" err="1">
                <a:latin typeface="Century Gothic" panose="020B0502020202020204" pitchFamily="34" charset="0"/>
              </a:rPr>
              <a:t>wimmbad</a:t>
            </a:r>
            <a:r>
              <a:rPr lang="en-GB" sz="2400" dirty="0">
                <a:latin typeface="Century Gothic" panose="020B0502020202020204" pitchFamily="34" charset="0"/>
              </a:rPr>
              <a:t>.</a:t>
            </a:r>
          </a:p>
        </p:txBody>
      </p:sp>
      <p:sp>
        <p:nvSpPr>
          <p:cNvPr id="24" name="Action Button: Custom 50">
            <a:hlinkClick r:id="" action="ppaction://noaction" highlightClick="1">
              <a:snd r:embed="rId3" name="8.1.1.2_phonetik_6.wav"/>
            </a:hlinkClick>
            <a:extLst>
              <a:ext uri="{FF2B5EF4-FFF2-40B4-BE49-F238E27FC236}">
                <a16:creationId xmlns:a16="http://schemas.microsoft.com/office/drawing/2014/main" id="{7279A542-0AB8-4009-8BC5-FC4AD2E9FA69}"/>
              </a:ext>
            </a:extLst>
          </p:cNvPr>
          <p:cNvSpPr/>
          <p:nvPr/>
        </p:nvSpPr>
        <p:spPr>
          <a:xfrm>
            <a:off x="320691" y="1298543"/>
            <a:ext cx="387388" cy="365322"/>
          </a:xfrm>
          <a:prstGeom prst="actionButtonBlank">
            <a:avLst/>
          </a:prstGeom>
          <a:solidFill>
            <a:schemeClr val="accent4">
              <a:lumMod val="75000"/>
            </a:scheme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Century Gothic" panose="020B0502020202020204" pitchFamily="34" charset="0"/>
              </a:rPr>
              <a:t>6</a:t>
            </a:r>
            <a:endParaRPr lang="en-GB" sz="2400" b="1" dirty="0">
              <a:solidFill>
                <a:schemeClr val="tx1"/>
              </a:solidFill>
              <a:latin typeface="Century Gothic" panose="020B0502020202020204" pitchFamily="34" charset="0"/>
            </a:endParaRPr>
          </a:p>
        </p:txBody>
      </p:sp>
      <p:graphicFrame>
        <p:nvGraphicFramePr>
          <p:cNvPr id="25" name="Table 24">
            <a:extLst>
              <a:ext uri="{FF2B5EF4-FFF2-40B4-BE49-F238E27FC236}">
                <a16:creationId xmlns:a16="http://schemas.microsoft.com/office/drawing/2014/main" id="{49DE39A9-EEAC-4DF5-81E4-3DE6CDD17EFD}"/>
              </a:ext>
            </a:extLst>
          </p:cNvPr>
          <p:cNvGraphicFramePr>
            <a:graphicFrameLocks noGrp="1"/>
          </p:cNvGraphicFramePr>
          <p:nvPr>
            <p:extLst>
              <p:ext uri="{D42A27DB-BD31-4B8C-83A1-F6EECF244321}">
                <p14:modId xmlns:p14="http://schemas.microsoft.com/office/powerpoint/2010/main" val="218682330"/>
              </p:ext>
            </p:extLst>
          </p:nvPr>
        </p:nvGraphicFramePr>
        <p:xfrm>
          <a:off x="1073399" y="3487128"/>
          <a:ext cx="2851904" cy="1031894"/>
        </p:xfrm>
        <a:graphic>
          <a:graphicData uri="http://schemas.openxmlformats.org/drawingml/2006/table">
            <a:tbl>
              <a:tblPr firstRow="1" bandRow="1">
                <a:tableStyleId>{5C22544A-7EE6-4342-B048-85BDC9FD1C3A}</a:tableStyleId>
              </a:tblPr>
              <a:tblGrid>
                <a:gridCol w="1082004">
                  <a:extLst>
                    <a:ext uri="{9D8B030D-6E8A-4147-A177-3AD203B41FA5}">
                      <a16:colId xmlns:a16="http://schemas.microsoft.com/office/drawing/2014/main" val="1247584366"/>
                    </a:ext>
                  </a:extLst>
                </a:gridCol>
                <a:gridCol w="884950">
                  <a:extLst>
                    <a:ext uri="{9D8B030D-6E8A-4147-A177-3AD203B41FA5}">
                      <a16:colId xmlns:a16="http://schemas.microsoft.com/office/drawing/2014/main" val="1443539444"/>
                    </a:ext>
                  </a:extLst>
                </a:gridCol>
                <a:gridCol w="884950">
                  <a:extLst>
                    <a:ext uri="{9D8B030D-6E8A-4147-A177-3AD203B41FA5}">
                      <a16:colId xmlns:a16="http://schemas.microsoft.com/office/drawing/2014/main" val="4159753349"/>
                    </a:ext>
                  </a:extLst>
                </a:gridCol>
              </a:tblGrid>
              <a:tr h="559619">
                <a:tc>
                  <a:txBody>
                    <a:bodyPr/>
                    <a:lstStyle/>
                    <a:p>
                      <a:pPr algn="ctr"/>
                      <a:r>
                        <a:rPr lang="en-GB" sz="2800" b="1" dirty="0" err="1">
                          <a:solidFill>
                            <a:srgbClr val="FF6600"/>
                          </a:solidFill>
                          <a:latin typeface="Century Gothic" panose="020B0502020202020204" pitchFamily="34" charset="0"/>
                        </a:rPr>
                        <a:t>sch</a:t>
                      </a:r>
                      <a:r>
                        <a:rPr lang="en-GB" sz="2800" b="1" dirty="0">
                          <a:solidFill>
                            <a:srgbClr val="FF660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err="1">
                          <a:solidFill>
                            <a:srgbClr val="FF6600"/>
                          </a:solidFill>
                          <a:latin typeface="Century Gothic" panose="020B0502020202020204" pitchFamily="34" charset="0"/>
                        </a:rPr>
                        <a:t>st</a:t>
                      </a:r>
                      <a:r>
                        <a:rPr lang="en-GB" sz="2800" b="1" dirty="0">
                          <a:solidFill>
                            <a:srgbClr val="FF660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800" b="1" dirty="0" err="1">
                          <a:solidFill>
                            <a:srgbClr val="FF6600"/>
                          </a:solidFill>
                          <a:latin typeface="Century Gothic" panose="020B0502020202020204" pitchFamily="34" charset="0"/>
                        </a:rPr>
                        <a:t>sp</a:t>
                      </a:r>
                      <a:r>
                        <a:rPr lang="en-GB" sz="2800" b="1" dirty="0">
                          <a:solidFill>
                            <a:srgbClr val="FF660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7477341"/>
                  </a:ext>
                </a:extLst>
              </a:tr>
              <a:tr h="472275">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0" dirty="0">
                        <a:solidFill>
                          <a:srgbClr val="E87D1E"/>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6307809"/>
                  </a:ext>
                </a:extLst>
              </a:tr>
            </a:tbl>
          </a:graphicData>
        </a:graphic>
      </p:graphicFrame>
      <p:cxnSp>
        <p:nvCxnSpPr>
          <p:cNvPr id="26" name="Straight Connector 25">
            <a:extLst>
              <a:ext uri="{FF2B5EF4-FFF2-40B4-BE49-F238E27FC236}">
                <a16:creationId xmlns:a16="http://schemas.microsoft.com/office/drawing/2014/main" id="{8B6A167F-02C1-4B1E-97AA-45082D76BDE5}"/>
              </a:ext>
            </a:extLst>
          </p:cNvPr>
          <p:cNvCxnSpPr/>
          <p:nvPr/>
        </p:nvCxnSpPr>
        <p:spPr>
          <a:xfrm>
            <a:off x="1291668" y="4062633"/>
            <a:ext cx="1" cy="45638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908D180-D9D3-4806-907F-0B92489E55EF}"/>
              </a:ext>
            </a:extLst>
          </p:cNvPr>
          <p:cNvCxnSpPr/>
          <p:nvPr/>
        </p:nvCxnSpPr>
        <p:spPr>
          <a:xfrm>
            <a:off x="1444068" y="4062633"/>
            <a:ext cx="1" cy="45638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7AAE77AC-1E88-4591-80A4-AB1AA07125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8433" y="1481204"/>
            <a:ext cx="6096000" cy="4094480"/>
          </a:xfrm>
          <a:prstGeom prst="rect">
            <a:avLst/>
          </a:prstGeom>
        </p:spPr>
      </p:pic>
    </p:spTree>
    <p:extLst>
      <p:ext uri="{BB962C8B-B14F-4D97-AF65-F5344CB8AC3E}">
        <p14:creationId xmlns:p14="http://schemas.microsoft.com/office/powerpoint/2010/main" val="6390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descr="Table for exercises">
            <a:extLst>
              <a:ext uri="{FF2B5EF4-FFF2-40B4-BE49-F238E27FC236}">
                <a16:creationId xmlns:a16="http://schemas.microsoft.com/office/drawing/2014/main" id="{1F8D27F7-FDB8-4C2D-B18C-0B00BE0828B1}"/>
              </a:ext>
            </a:extLst>
          </p:cNvPr>
          <p:cNvGraphicFramePr>
            <a:graphicFrameLocks noGrp="1"/>
          </p:cNvGraphicFramePr>
          <p:nvPr>
            <p:extLst>
              <p:ext uri="{D42A27DB-BD31-4B8C-83A1-F6EECF244321}">
                <p14:modId xmlns:p14="http://schemas.microsoft.com/office/powerpoint/2010/main" val="3168095148"/>
              </p:ext>
            </p:extLst>
          </p:nvPr>
        </p:nvGraphicFramePr>
        <p:xfrm>
          <a:off x="0" y="1407839"/>
          <a:ext cx="6560458" cy="4290966"/>
        </p:xfrm>
        <a:graphic>
          <a:graphicData uri="http://schemas.openxmlformats.org/drawingml/2006/table">
            <a:tbl>
              <a:tblPr firstRow="1" bandRow="1">
                <a:tableStyleId>{5940675A-B579-460E-94D1-54222C63F5DA}</a:tableStyleId>
              </a:tblPr>
              <a:tblGrid>
                <a:gridCol w="769258">
                  <a:extLst>
                    <a:ext uri="{9D8B030D-6E8A-4147-A177-3AD203B41FA5}">
                      <a16:colId xmlns:a16="http://schemas.microsoft.com/office/drawing/2014/main" val="20000"/>
                    </a:ext>
                  </a:extLst>
                </a:gridCol>
                <a:gridCol w="2278743">
                  <a:extLst>
                    <a:ext uri="{9D8B030D-6E8A-4147-A177-3AD203B41FA5}">
                      <a16:colId xmlns:a16="http://schemas.microsoft.com/office/drawing/2014/main" val="2718503455"/>
                    </a:ext>
                  </a:extLst>
                </a:gridCol>
                <a:gridCol w="3512457">
                  <a:extLst>
                    <a:ext uri="{9D8B030D-6E8A-4147-A177-3AD203B41FA5}">
                      <a16:colId xmlns:a16="http://schemas.microsoft.com/office/drawing/2014/main" val="20001"/>
                    </a:ext>
                  </a:extLst>
                </a:gridCol>
              </a:tblGrid>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6322194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15262788"/>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38271575"/>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683131">
                <a:tc>
                  <a:txBody>
                    <a:bodyPr/>
                    <a:lstStyle/>
                    <a:p>
                      <a:endParaRPr lang="en-GB" sz="2000" dirty="0"/>
                    </a:p>
                    <a:p>
                      <a:endParaRPr lang="en-GB" sz="2000" dirty="0"/>
                    </a:p>
                    <a:p>
                      <a:endParaRPr lang="en-GB" sz="2000" dirty="0"/>
                    </a:p>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p>
                      <a:endParaRPr lang="en-GB" sz="2000" dirty="0"/>
                    </a:p>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Title 3">
            <a:extLst>
              <a:ext uri="{FF2B5EF4-FFF2-40B4-BE49-F238E27FC236}">
                <a16:creationId xmlns:a16="http://schemas.microsoft.com/office/drawing/2014/main" id="{3A438DDB-7074-406A-B497-E34E66B484C5}"/>
              </a:ext>
            </a:extLst>
          </p:cNvPr>
          <p:cNvSpPr>
            <a:spLocks noGrp="1"/>
          </p:cNvSpPr>
          <p:nvPr>
            <p:ph type="title"/>
          </p:nvPr>
        </p:nvSpPr>
        <p:spPr>
          <a:xfrm>
            <a:off x="-1" y="213557"/>
            <a:ext cx="5347855" cy="647577"/>
          </a:xfrm>
        </p:spPr>
        <p:txBody>
          <a:bodyPr>
            <a:noAutofit/>
          </a:bodyPr>
          <a:lstStyle/>
          <a:p>
            <a:r>
              <a:rPr lang="en-GB" sz="2400" dirty="0"/>
              <a:t>Wie </a:t>
            </a:r>
            <a:r>
              <a:rPr lang="en-GB" sz="2400" dirty="0" err="1"/>
              <a:t>sagt</a:t>
            </a:r>
            <a:r>
              <a:rPr lang="en-GB" sz="2400" dirty="0"/>
              <a:t> man das auf </a:t>
            </a:r>
            <a:r>
              <a:rPr lang="en-GB" sz="2400" dirty="0" err="1"/>
              <a:t>Englisch</a:t>
            </a:r>
            <a:r>
              <a:rPr lang="en-GB" sz="2400" dirty="0"/>
              <a:t>?</a:t>
            </a:r>
          </a:p>
        </p:txBody>
      </p:sp>
      <p:sp>
        <p:nvSpPr>
          <p:cNvPr id="8" name="Title 11">
            <a:extLst>
              <a:ext uri="{FF2B5EF4-FFF2-40B4-BE49-F238E27FC236}">
                <a16:creationId xmlns:a16="http://schemas.microsoft.com/office/drawing/2014/main" id="{22C1738D-2580-45E1-85B9-5CF5BCAA2943}"/>
              </a:ext>
            </a:extLst>
          </p:cNvPr>
          <p:cNvSpPr txBox="1">
            <a:spLocks/>
          </p:cNvSpPr>
          <p:nvPr/>
        </p:nvSpPr>
        <p:spPr>
          <a:xfrm>
            <a:off x="732327" y="2958183"/>
            <a:ext cx="4672036" cy="4054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tx1"/>
                </a:solidFill>
                <a:effectLst/>
                <a:uLnTx/>
                <a:uFillTx/>
                <a:latin typeface="Century Gothic" panose="020F0302020204030204"/>
                <a:ea typeface="+mj-ea"/>
                <a:cs typeface="+mj-cs"/>
              </a:rPr>
              <a:t>Spanien</a:t>
            </a:r>
            <a:endParaRPr kumimoji="0" lang="en-US" b="0" i="0" u="none" strike="noStrike" kern="1200" cap="none" spc="0" normalizeH="0" baseline="0" noProof="0" dirty="0">
              <a:ln>
                <a:noFill/>
              </a:ln>
              <a:solidFill>
                <a:schemeClr val="tx1"/>
              </a:solidFill>
              <a:effectLst/>
              <a:uLnTx/>
              <a:uFillTx/>
              <a:ea typeface="+mj-ea"/>
              <a:cs typeface="+mj-cs"/>
            </a:endParaRPr>
          </a:p>
        </p:txBody>
      </p:sp>
      <p:sp>
        <p:nvSpPr>
          <p:cNvPr id="9" name="TextBox 8" descr="table content ">
            <a:extLst>
              <a:ext uri="{FF2B5EF4-FFF2-40B4-BE49-F238E27FC236}">
                <a16:creationId xmlns:a16="http://schemas.microsoft.com/office/drawing/2014/main" id="{922E5110-00CF-4ADC-B69E-ADC2949B6D62}"/>
              </a:ext>
            </a:extLst>
          </p:cNvPr>
          <p:cNvSpPr txBox="1"/>
          <p:nvPr/>
        </p:nvSpPr>
        <p:spPr>
          <a:xfrm>
            <a:off x="733530" y="3436597"/>
            <a:ext cx="47587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Century Gothic" panose="020F0302020204030204"/>
                <a:ea typeface="+mn-ea"/>
                <a:cs typeface="+mn-cs"/>
              </a:rPr>
              <a:t>bisher</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10" name="TextBox 9" descr="table content ">
            <a:extLst>
              <a:ext uri="{FF2B5EF4-FFF2-40B4-BE49-F238E27FC236}">
                <a16:creationId xmlns:a16="http://schemas.microsoft.com/office/drawing/2014/main" id="{F896F11F-67C0-4433-ADA4-7048F606111E}"/>
              </a:ext>
            </a:extLst>
          </p:cNvPr>
          <p:cNvSpPr txBox="1"/>
          <p:nvPr/>
        </p:nvSpPr>
        <p:spPr>
          <a:xfrm>
            <a:off x="3092069" y="3435974"/>
            <a:ext cx="4316981" cy="461665"/>
          </a:xfrm>
          <a:prstGeom prst="rect">
            <a:avLst/>
          </a:prstGeom>
          <a:noFill/>
        </p:spPr>
        <p:txBody>
          <a:bodyPr wrap="square" rtlCol="0">
            <a:spAutoFit/>
          </a:bodyPr>
          <a:lstStyle/>
          <a:p>
            <a:pPr lvl="0">
              <a:defRPr/>
            </a:pPr>
            <a:r>
              <a:rPr lang="en-GB" sz="2400" dirty="0">
                <a:latin typeface="+mj-lt"/>
              </a:rPr>
              <a:t>until now, up to now</a:t>
            </a:r>
            <a:endParaRPr kumimoji="0" lang="en-US" sz="2400" b="0" i="0" u="none" strike="noStrike" kern="1200" cap="none" spc="0" normalizeH="0" baseline="0" noProof="0" dirty="0">
              <a:ln>
                <a:noFill/>
              </a:ln>
              <a:effectLst/>
              <a:uLnTx/>
              <a:uFillTx/>
              <a:latin typeface="+mj-lt"/>
            </a:endParaRPr>
          </a:p>
        </p:txBody>
      </p:sp>
      <p:sp>
        <p:nvSpPr>
          <p:cNvPr id="11" name="TextBox 10" descr="table content ">
            <a:extLst>
              <a:ext uri="{FF2B5EF4-FFF2-40B4-BE49-F238E27FC236}">
                <a16:creationId xmlns:a16="http://schemas.microsoft.com/office/drawing/2014/main" id="{C68CB74F-9B51-4568-A49A-0CC9ADF8FF3B}"/>
              </a:ext>
            </a:extLst>
          </p:cNvPr>
          <p:cNvSpPr txBox="1"/>
          <p:nvPr/>
        </p:nvSpPr>
        <p:spPr>
          <a:xfrm>
            <a:off x="732327" y="3945205"/>
            <a:ext cx="47194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Century Gothic" panose="020F0302020204030204"/>
                <a:ea typeface="+mn-ea"/>
                <a:cs typeface="+mn-cs"/>
              </a:rPr>
              <a:t>einmal</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12" name="TextBox 11" descr="table content ">
            <a:extLst>
              <a:ext uri="{FF2B5EF4-FFF2-40B4-BE49-F238E27FC236}">
                <a16:creationId xmlns:a16="http://schemas.microsoft.com/office/drawing/2014/main" id="{70BF85C6-B210-4D7F-B2B2-FFF128F6AB6D}"/>
              </a:ext>
            </a:extLst>
          </p:cNvPr>
          <p:cNvSpPr txBox="1"/>
          <p:nvPr/>
        </p:nvSpPr>
        <p:spPr>
          <a:xfrm>
            <a:off x="3105746" y="3921111"/>
            <a:ext cx="4396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mj-lt"/>
                <a:ea typeface="+mn-ea"/>
                <a:cs typeface="+mn-cs"/>
              </a:rPr>
              <a:t>once</a:t>
            </a:r>
            <a:endParaRPr kumimoji="0" lang="en-US" sz="2400" b="0" i="0" u="none" strike="noStrike" kern="1200" cap="none" spc="0" normalizeH="0" baseline="0" noProof="0" dirty="0">
              <a:ln>
                <a:noFill/>
              </a:ln>
              <a:effectLst/>
              <a:uLnTx/>
              <a:uFillTx/>
              <a:latin typeface="+mj-lt"/>
              <a:ea typeface="+mn-ea"/>
              <a:cs typeface="+mn-cs"/>
            </a:endParaRPr>
          </a:p>
        </p:txBody>
      </p:sp>
      <p:sp>
        <p:nvSpPr>
          <p:cNvPr id="13" name="TextBox 12" descr="table content ">
            <a:extLst>
              <a:ext uri="{FF2B5EF4-FFF2-40B4-BE49-F238E27FC236}">
                <a16:creationId xmlns:a16="http://schemas.microsoft.com/office/drawing/2014/main" id="{AC8AB8B2-6959-4409-AC08-D66D5BCC1A63}"/>
              </a:ext>
            </a:extLst>
          </p:cNvPr>
          <p:cNvSpPr txBox="1"/>
          <p:nvPr/>
        </p:nvSpPr>
        <p:spPr>
          <a:xfrm>
            <a:off x="706401" y="4370950"/>
            <a:ext cx="471948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welcher</a:t>
            </a:r>
            <a:r>
              <a:rPr kumimoji="0" lang="en-US" sz="2400" b="0" i="0" u="none" strike="noStrike" kern="1200" cap="none" spc="0" normalizeH="0" baseline="0" noProof="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welche</a:t>
            </a:r>
            <a:r>
              <a:rPr kumimoji="0" lang="en-US" sz="2400" b="0" i="0" u="none" strike="noStrike" kern="1200" cap="none" spc="0" normalizeH="0" baseline="0" noProof="0" dirty="0">
                <a:ln>
                  <a:noFill/>
                </a:ln>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welches</a:t>
            </a:r>
          </a:p>
        </p:txBody>
      </p:sp>
      <p:sp>
        <p:nvSpPr>
          <p:cNvPr id="14" name="TextBox 13" descr="table content ">
            <a:extLst>
              <a:ext uri="{FF2B5EF4-FFF2-40B4-BE49-F238E27FC236}">
                <a16:creationId xmlns:a16="http://schemas.microsoft.com/office/drawing/2014/main" id="{FB502295-DE75-4488-93E3-FDC27B0B48BD}"/>
              </a:ext>
            </a:extLst>
          </p:cNvPr>
          <p:cNvSpPr txBox="1"/>
          <p:nvPr/>
        </p:nvSpPr>
        <p:spPr>
          <a:xfrm>
            <a:off x="3097167" y="4717492"/>
            <a:ext cx="4433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mj-lt"/>
                <a:ea typeface="+mn-ea"/>
                <a:cs typeface="+mn-cs"/>
              </a:rPr>
              <a:t>which</a:t>
            </a:r>
            <a:endParaRPr kumimoji="0" lang="en-US" sz="2400" b="0" i="0" u="none" strike="noStrike" kern="1200" cap="none" spc="0" normalizeH="0" baseline="0" noProof="0" dirty="0">
              <a:ln>
                <a:noFill/>
              </a:ln>
              <a:effectLst/>
              <a:uLnTx/>
              <a:uFillTx/>
              <a:latin typeface="+mj-lt"/>
              <a:ea typeface="+mn-ea"/>
              <a:cs typeface="+mn-cs"/>
            </a:endParaRPr>
          </a:p>
        </p:txBody>
      </p:sp>
      <p:sp>
        <p:nvSpPr>
          <p:cNvPr id="15" name="TextBox 14" descr="table content ">
            <a:extLst>
              <a:ext uri="{FF2B5EF4-FFF2-40B4-BE49-F238E27FC236}">
                <a16:creationId xmlns:a16="http://schemas.microsoft.com/office/drawing/2014/main" id="{F2BDFAEE-CC91-493C-83DD-E5F2617C1CB3}"/>
              </a:ext>
            </a:extLst>
          </p:cNvPr>
          <p:cNvSpPr txBox="1"/>
          <p:nvPr/>
        </p:nvSpPr>
        <p:spPr>
          <a:xfrm>
            <a:off x="3148453" y="2944822"/>
            <a:ext cx="43169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mj-lt"/>
                <a:ea typeface="+mn-ea"/>
                <a:cs typeface="+mn-cs"/>
              </a:rPr>
              <a:t>Spain</a:t>
            </a:r>
            <a:endParaRPr kumimoji="0" lang="en-US" sz="2400" b="0" i="0" u="none" strike="noStrike" kern="1200" cap="none" spc="0" normalizeH="0" baseline="0" noProof="0" dirty="0">
              <a:ln>
                <a:noFill/>
              </a:ln>
              <a:effectLst/>
              <a:uLnTx/>
              <a:uFillTx/>
              <a:latin typeface="+mj-lt"/>
              <a:ea typeface="+mn-ea"/>
              <a:cs typeface="+mn-cs"/>
            </a:endParaRPr>
          </a:p>
        </p:txBody>
      </p:sp>
      <p:sp>
        <p:nvSpPr>
          <p:cNvPr id="16" name="TextBox 15" descr="table content ">
            <a:extLst>
              <a:ext uri="{FF2B5EF4-FFF2-40B4-BE49-F238E27FC236}">
                <a16:creationId xmlns:a16="http://schemas.microsoft.com/office/drawing/2014/main" id="{50060A28-DDD6-4499-83A2-3FE2D0426BBE}"/>
              </a:ext>
            </a:extLst>
          </p:cNvPr>
          <p:cNvSpPr txBox="1"/>
          <p:nvPr/>
        </p:nvSpPr>
        <p:spPr>
          <a:xfrm>
            <a:off x="779558" y="1407839"/>
            <a:ext cx="4719484" cy="461665"/>
          </a:xfrm>
          <a:prstGeom prst="rect">
            <a:avLst/>
          </a:prstGeom>
          <a:noFill/>
        </p:spPr>
        <p:txBody>
          <a:bodyPr wrap="square" rtlCol="0">
            <a:spAutoFit/>
          </a:bodyPr>
          <a:lstStyle/>
          <a:p>
            <a:pPr lvl="0">
              <a:defRPr/>
            </a:pPr>
            <a:r>
              <a:rPr lang="en-US" sz="2400"/>
              <a:t>treffen</a:t>
            </a:r>
          </a:p>
        </p:txBody>
      </p:sp>
      <p:sp>
        <p:nvSpPr>
          <p:cNvPr id="17" name="TextBox 16" descr="table content ">
            <a:extLst>
              <a:ext uri="{FF2B5EF4-FFF2-40B4-BE49-F238E27FC236}">
                <a16:creationId xmlns:a16="http://schemas.microsoft.com/office/drawing/2014/main" id="{A77C3E06-B6E0-4DD8-8A3F-B21EFE8F3A53}"/>
              </a:ext>
            </a:extLst>
          </p:cNvPr>
          <p:cNvSpPr txBox="1"/>
          <p:nvPr/>
        </p:nvSpPr>
        <p:spPr>
          <a:xfrm>
            <a:off x="3073784" y="1426625"/>
            <a:ext cx="45281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ea typeface="+mn-ea"/>
                <a:cs typeface="+mn-cs"/>
              </a:rPr>
              <a:t>to meet</a:t>
            </a:r>
          </a:p>
        </p:txBody>
      </p:sp>
      <p:sp>
        <p:nvSpPr>
          <p:cNvPr id="18" name="TextBox 17" descr="table content ">
            <a:extLst>
              <a:ext uri="{FF2B5EF4-FFF2-40B4-BE49-F238E27FC236}">
                <a16:creationId xmlns:a16="http://schemas.microsoft.com/office/drawing/2014/main" id="{FD46634F-E352-4028-AE1E-8EB7E4E66034}"/>
              </a:ext>
            </a:extLst>
          </p:cNvPr>
          <p:cNvSpPr txBox="1"/>
          <p:nvPr/>
        </p:nvSpPr>
        <p:spPr>
          <a:xfrm>
            <a:off x="799175" y="1915911"/>
            <a:ext cx="4719484" cy="461665"/>
          </a:xfrm>
          <a:prstGeom prst="rect">
            <a:avLst/>
          </a:prstGeom>
          <a:noFill/>
        </p:spPr>
        <p:txBody>
          <a:bodyPr wrap="square" rtlCol="0">
            <a:spAutoFit/>
          </a:bodyPr>
          <a:lstStyle/>
          <a:p>
            <a:pPr lvl="0">
              <a:defRPr/>
            </a:pPr>
            <a:r>
              <a:rPr lang="en-US" sz="2400"/>
              <a:t>Frankreich</a:t>
            </a:r>
          </a:p>
        </p:txBody>
      </p:sp>
      <p:sp>
        <p:nvSpPr>
          <p:cNvPr id="19" name="TextBox 18" descr="table content ">
            <a:extLst>
              <a:ext uri="{FF2B5EF4-FFF2-40B4-BE49-F238E27FC236}">
                <a16:creationId xmlns:a16="http://schemas.microsoft.com/office/drawing/2014/main" id="{716B002E-34B2-431C-92FA-E9310BA84139}"/>
              </a:ext>
            </a:extLst>
          </p:cNvPr>
          <p:cNvSpPr txBox="1"/>
          <p:nvPr/>
        </p:nvSpPr>
        <p:spPr>
          <a:xfrm>
            <a:off x="3097167" y="1911011"/>
            <a:ext cx="44123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ea typeface="+mn-ea"/>
                <a:cs typeface="+mn-cs"/>
              </a:rPr>
              <a:t>France</a:t>
            </a:r>
            <a:endParaRPr kumimoji="0" lang="en-US" sz="2400" b="0" i="0" u="none" strike="noStrike" kern="1200" cap="none" spc="0" normalizeH="0" baseline="0" noProof="0" dirty="0">
              <a:ln>
                <a:noFill/>
              </a:ln>
              <a:effectLst/>
              <a:uLnTx/>
              <a:uFillTx/>
              <a:ea typeface="+mn-ea"/>
              <a:cs typeface="+mn-cs"/>
            </a:endParaRPr>
          </a:p>
        </p:txBody>
      </p:sp>
      <p:sp>
        <p:nvSpPr>
          <p:cNvPr id="20" name="TextBox 19" descr="table content ">
            <a:extLst>
              <a:ext uri="{FF2B5EF4-FFF2-40B4-BE49-F238E27FC236}">
                <a16:creationId xmlns:a16="http://schemas.microsoft.com/office/drawing/2014/main" id="{8ED1BBE6-BE1C-49F3-9C54-8BB2E16131A3}"/>
              </a:ext>
            </a:extLst>
          </p:cNvPr>
          <p:cNvSpPr txBox="1"/>
          <p:nvPr/>
        </p:nvSpPr>
        <p:spPr>
          <a:xfrm>
            <a:off x="3131673" y="2409466"/>
            <a:ext cx="44123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ea typeface="+mn-ea"/>
                <a:cs typeface="+mn-cs"/>
              </a:rPr>
              <a:t>summer</a:t>
            </a:r>
            <a:endParaRPr kumimoji="0" lang="en-US" sz="2400" b="0" i="0" u="none" strike="noStrike" kern="1200" cap="none" spc="0" normalizeH="0" baseline="0" noProof="0" dirty="0">
              <a:ln>
                <a:noFill/>
              </a:ln>
              <a:effectLst/>
              <a:uLnTx/>
              <a:uFillTx/>
              <a:ea typeface="+mn-ea"/>
              <a:cs typeface="+mn-cs"/>
            </a:endParaRPr>
          </a:p>
        </p:txBody>
      </p:sp>
      <p:sp>
        <p:nvSpPr>
          <p:cNvPr id="21" name="TextBox 20" descr="table content ">
            <a:extLst>
              <a:ext uri="{FF2B5EF4-FFF2-40B4-BE49-F238E27FC236}">
                <a16:creationId xmlns:a16="http://schemas.microsoft.com/office/drawing/2014/main" id="{ECFC3B4F-937F-424B-AE1E-515CB21357DB}"/>
              </a:ext>
            </a:extLst>
          </p:cNvPr>
          <p:cNvSpPr txBox="1"/>
          <p:nvPr/>
        </p:nvSpPr>
        <p:spPr>
          <a:xfrm>
            <a:off x="777611" y="2423631"/>
            <a:ext cx="4412332" cy="461665"/>
          </a:xfrm>
          <a:prstGeom prst="rect">
            <a:avLst/>
          </a:prstGeom>
          <a:noFill/>
        </p:spPr>
        <p:txBody>
          <a:bodyPr wrap="square" rtlCol="0">
            <a:spAutoFit/>
          </a:bodyPr>
          <a:lstStyle/>
          <a:p>
            <a:pPr lvl="0">
              <a:defRPr/>
            </a:pPr>
            <a:r>
              <a:rPr lang="en-US" sz="2400"/>
              <a:t>der Sommer</a:t>
            </a:r>
          </a:p>
        </p:txBody>
      </p:sp>
      <p:sp>
        <p:nvSpPr>
          <p:cNvPr id="22" name="Action Button: Custom 35" descr="number 1">
            <a:hlinkClick r:id="" action="ppaction://noaction" highlightClick="1">
              <a:snd r:embed="rId3" name="treffen.wav"/>
            </a:hlinkClick>
            <a:extLst>
              <a:ext uri="{FF2B5EF4-FFF2-40B4-BE49-F238E27FC236}">
                <a16:creationId xmlns:a16="http://schemas.microsoft.com/office/drawing/2014/main" id="{584ACF20-2A32-4F69-AF34-DED469FD1010}"/>
              </a:ext>
            </a:extLst>
          </p:cNvPr>
          <p:cNvSpPr/>
          <p:nvPr/>
        </p:nvSpPr>
        <p:spPr>
          <a:xfrm>
            <a:off x="128020" y="1426625"/>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1</a:t>
            </a:r>
          </a:p>
        </p:txBody>
      </p:sp>
      <p:sp>
        <p:nvSpPr>
          <p:cNvPr id="23" name="Action Button: Custom 38" descr="number 2">
            <a:hlinkClick r:id="" action="ppaction://noaction" highlightClick="1">
              <a:snd r:embed="rId4" name="Frankreich.wav"/>
            </a:hlinkClick>
            <a:extLst>
              <a:ext uri="{FF2B5EF4-FFF2-40B4-BE49-F238E27FC236}">
                <a16:creationId xmlns:a16="http://schemas.microsoft.com/office/drawing/2014/main" id="{C6810399-2B06-4642-90E3-D630088D33DE}"/>
              </a:ext>
            </a:extLst>
          </p:cNvPr>
          <p:cNvSpPr/>
          <p:nvPr/>
        </p:nvSpPr>
        <p:spPr>
          <a:xfrm>
            <a:off x="131168" y="1943288"/>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2</a:t>
            </a:r>
          </a:p>
        </p:txBody>
      </p:sp>
      <p:sp>
        <p:nvSpPr>
          <p:cNvPr id="24" name="Action Button: Custom 41" descr="number 3">
            <a:hlinkClick r:id="" action="ppaction://noaction" highlightClick="1">
              <a:snd r:embed="rId5" name="Sommer.wav"/>
            </a:hlinkClick>
            <a:extLst>
              <a:ext uri="{FF2B5EF4-FFF2-40B4-BE49-F238E27FC236}">
                <a16:creationId xmlns:a16="http://schemas.microsoft.com/office/drawing/2014/main" id="{1BBAA259-5DBE-4A3B-998C-346E4554990C}"/>
              </a:ext>
            </a:extLst>
          </p:cNvPr>
          <p:cNvSpPr/>
          <p:nvPr/>
        </p:nvSpPr>
        <p:spPr>
          <a:xfrm>
            <a:off x="128020" y="2425462"/>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3</a:t>
            </a:r>
          </a:p>
        </p:txBody>
      </p:sp>
      <p:sp>
        <p:nvSpPr>
          <p:cNvPr id="25" name="Action Button: Custom 44" descr="number 4">
            <a:hlinkClick r:id="" action="ppaction://noaction" highlightClick="1">
              <a:snd r:embed="rId6" name="Spanien.wav"/>
            </a:hlinkClick>
            <a:extLst>
              <a:ext uri="{FF2B5EF4-FFF2-40B4-BE49-F238E27FC236}">
                <a16:creationId xmlns:a16="http://schemas.microsoft.com/office/drawing/2014/main" id="{A3B1AEB5-A9F5-4693-AC85-565D68AB9C1F}"/>
              </a:ext>
            </a:extLst>
          </p:cNvPr>
          <p:cNvSpPr/>
          <p:nvPr/>
        </p:nvSpPr>
        <p:spPr>
          <a:xfrm>
            <a:off x="128020" y="2917080"/>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4</a:t>
            </a:r>
          </a:p>
        </p:txBody>
      </p:sp>
      <p:sp>
        <p:nvSpPr>
          <p:cNvPr id="26" name="Action Button: Custom 47" descr="number 5">
            <a:hlinkClick r:id="" action="ppaction://noaction" highlightClick="1">
              <a:snd r:embed="rId7" name="bisher.wav"/>
            </a:hlinkClick>
            <a:extLst>
              <a:ext uri="{FF2B5EF4-FFF2-40B4-BE49-F238E27FC236}">
                <a16:creationId xmlns:a16="http://schemas.microsoft.com/office/drawing/2014/main" id="{65F7641B-4ABD-46DB-AEBA-7568FB8D4728}"/>
              </a:ext>
            </a:extLst>
          </p:cNvPr>
          <p:cNvSpPr/>
          <p:nvPr/>
        </p:nvSpPr>
        <p:spPr>
          <a:xfrm>
            <a:off x="128020" y="3404087"/>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5</a:t>
            </a:r>
          </a:p>
        </p:txBody>
      </p:sp>
      <p:sp>
        <p:nvSpPr>
          <p:cNvPr id="27" name="Action Button: Custom 50" descr="number 6">
            <a:hlinkClick r:id="" action="ppaction://noaction" highlightClick="1">
              <a:snd r:embed="rId8" name="einmal.wav"/>
            </a:hlinkClick>
            <a:extLst>
              <a:ext uri="{FF2B5EF4-FFF2-40B4-BE49-F238E27FC236}">
                <a16:creationId xmlns:a16="http://schemas.microsoft.com/office/drawing/2014/main" id="{CF8FD907-4FF8-46E0-A307-36B32B850B51}"/>
              </a:ext>
            </a:extLst>
          </p:cNvPr>
          <p:cNvSpPr/>
          <p:nvPr/>
        </p:nvSpPr>
        <p:spPr>
          <a:xfrm>
            <a:off x="121224" y="3909351"/>
            <a:ext cx="501695" cy="422005"/>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6</a:t>
            </a:r>
          </a:p>
        </p:txBody>
      </p:sp>
      <p:sp>
        <p:nvSpPr>
          <p:cNvPr id="28" name="Action Button: Custom 53" descr="number 7">
            <a:hlinkClick r:id="" action="ppaction://noaction" highlightClick="1">
              <a:snd r:embed="rId9" name="welcher.wav"/>
            </a:hlinkClick>
            <a:extLst>
              <a:ext uri="{FF2B5EF4-FFF2-40B4-BE49-F238E27FC236}">
                <a16:creationId xmlns:a16="http://schemas.microsoft.com/office/drawing/2014/main" id="{872E7EF2-CCDB-49AA-8876-892A02A31FD9}"/>
              </a:ext>
            </a:extLst>
          </p:cNvPr>
          <p:cNvSpPr/>
          <p:nvPr/>
        </p:nvSpPr>
        <p:spPr>
          <a:xfrm>
            <a:off x="121223" y="4838850"/>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7</a:t>
            </a:r>
          </a:p>
        </p:txBody>
      </p:sp>
      <p:pic>
        <p:nvPicPr>
          <p:cNvPr id="30" name="Picture 29" descr="A landscape with a body of water and a boat&#10;&#10;Description automatically generated">
            <a:extLst>
              <a:ext uri="{FF2B5EF4-FFF2-40B4-BE49-F238E27FC236}">
                <a16:creationId xmlns:a16="http://schemas.microsoft.com/office/drawing/2014/main" id="{050F5FB5-3AD9-4141-9BFA-3D4AD5B5F4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0457" y="737551"/>
            <a:ext cx="5631543" cy="5631543"/>
          </a:xfrm>
          <a:prstGeom prst="rect">
            <a:avLst/>
          </a:prstGeom>
        </p:spPr>
      </p:pic>
      <p:sp>
        <p:nvSpPr>
          <p:cNvPr id="6" name="Rounded Rectangle 38">
            <a:extLst>
              <a:ext uri="{FF2B5EF4-FFF2-40B4-BE49-F238E27FC236}">
                <a16:creationId xmlns:a16="http://schemas.microsoft.com/office/drawing/2014/main" id="{D92957F8-C544-4811-95B6-014842CF0F18}"/>
              </a:ext>
            </a:extLst>
          </p:cNvPr>
          <p:cNvSpPr/>
          <p:nvPr/>
        </p:nvSpPr>
        <p:spPr>
          <a:xfrm>
            <a:off x="10917382" y="161881"/>
            <a:ext cx="1054492"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8577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descr="Table for exercises">
            <a:extLst>
              <a:ext uri="{FF2B5EF4-FFF2-40B4-BE49-F238E27FC236}">
                <a16:creationId xmlns:a16="http://schemas.microsoft.com/office/drawing/2014/main" id="{A3A98754-9747-4956-8891-27788B230436}"/>
              </a:ext>
            </a:extLst>
          </p:cNvPr>
          <p:cNvGraphicFramePr>
            <a:graphicFrameLocks noGrp="1"/>
          </p:cNvGraphicFramePr>
          <p:nvPr>
            <p:extLst>
              <p:ext uri="{D42A27DB-BD31-4B8C-83A1-F6EECF244321}">
                <p14:modId xmlns:p14="http://schemas.microsoft.com/office/powerpoint/2010/main" val="2467853716"/>
              </p:ext>
            </p:extLst>
          </p:nvPr>
        </p:nvGraphicFramePr>
        <p:xfrm>
          <a:off x="0" y="1872901"/>
          <a:ext cx="6923638" cy="3477047"/>
        </p:xfrm>
        <a:graphic>
          <a:graphicData uri="http://schemas.openxmlformats.org/drawingml/2006/table">
            <a:tbl>
              <a:tblPr firstRow="1" bandRow="1">
                <a:tableStyleId>{5940675A-B579-460E-94D1-54222C63F5DA}</a:tableStyleId>
              </a:tblPr>
              <a:tblGrid>
                <a:gridCol w="1154673">
                  <a:extLst>
                    <a:ext uri="{9D8B030D-6E8A-4147-A177-3AD203B41FA5}">
                      <a16:colId xmlns:a16="http://schemas.microsoft.com/office/drawing/2014/main" val="20000"/>
                    </a:ext>
                  </a:extLst>
                </a:gridCol>
                <a:gridCol w="2513147">
                  <a:extLst>
                    <a:ext uri="{9D8B030D-6E8A-4147-A177-3AD203B41FA5}">
                      <a16:colId xmlns:a16="http://schemas.microsoft.com/office/drawing/2014/main" val="2718503455"/>
                    </a:ext>
                  </a:extLst>
                </a:gridCol>
                <a:gridCol w="3255818">
                  <a:extLst>
                    <a:ext uri="{9D8B030D-6E8A-4147-A177-3AD203B41FA5}">
                      <a16:colId xmlns:a16="http://schemas.microsoft.com/office/drawing/2014/main" val="20001"/>
                    </a:ext>
                  </a:extLst>
                </a:gridCol>
              </a:tblGrid>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kern="1200" dirty="0">
                        <a:solidFill>
                          <a:schemeClr val="tx1"/>
                        </a:solidFill>
                        <a:effectLst/>
                        <a:latin typeface="+mn-lt"/>
                        <a:ea typeface="+mn-ea"/>
                        <a:cs typeface="+mn-cs"/>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 name="Title 3">
            <a:extLst>
              <a:ext uri="{FF2B5EF4-FFF2-40B4-BE49-F238E27FC236}">
                <a16:creationId xmlns:a16="http://schemas.microsoft.com/office/drawing/2014/main" id="{3A438DDB-7074-406A-B497-E34E66B484C5}"/>
              </a:ext>
            </a:extLst>
          </p:cNvPr>
          <p:cNvSpPr>
            <a:spLocks noGrp="1"/>
          </p:cNvSpPr>
          <p:nvPr>
            <p:ph type="title"/>
          </p:nvPr>
        </p:nvSpPr>
        <p:spPr>
          <a:xfrm>
            <a:off x="-1" y="213557"/>
            <a:ext cx="5347855" cy="647577"/>
          </a:xfrm>
        </p:spPr>
        <p:txBody>
          <a:bodyPr>
            <a:noAutofit/>
          </a:bodyPr>
          <a:lstStyle/>
          <a:p>
            <a:r>
              <a:rPr lang="en-GB" sz="2400" dirty="0"/>
              <a:t>Wie </a:t>
            </a:r>
            <a:r>
              <a:rPr lang="en-GB" sz="2400" dirty="0" err="1"/>
              <a:t>sagt</a:t>
            </a:r>
            <a:r>
              <a:rPr lang="en-GB" sz="2400" dirty="0"/>
              <a:t> man das auf </a:t>
            </a:r>
            <a:r>
              <a:rPr lang="en-GB" sz="2400" dirty="0" err="1"/>
              <a:t>Englisch</a:t>
            </a:r>
            <a:r>
              <a:rPr lang="en-GB" sz="2400" dirty="0"/>
              <a:t>?</a:t>
            </a:r>
          </a:p>
        </p:txBody>
      </p:sp>
      <p:sp>
        <p:nvSpPr>
          <p:cNvPr id="6" name="Rounded Rectangle 38">
            <a:extLst>
              <a:ext uri="{FF2B5EF4-FFF2-40B4-BE49-F238E27FC236}">
                <a16:creationId xmlns:a16="http://schemas.microsoft.com/office/drawing/2014/main" id="{D92957F8-C544-4811-95B6-014842CF0F18}"/>
              </a:ext>
            </a:extLst>
          </p:cNvPr>
          <p:cNvSpPr/>
          <p:nvPr/>
        </p:nvSpPr>
        <p:spPr>
          <a:xfrm>
            <a:off x="10917382" y="161881"/>
            <a:ext cx="1054492" cy="407462"/>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31" name="TextBox 30" descr="table content ">
            <a:extLst>
              <a:ext uri="{FF2B5EF4-FFF2-40B4-BE49-F238E27FC236}">
                <a16:creationId xmlns:a16="http://schemas.microsoft.com/office/drawing/2014/main" id="{160E8587-ECC6-4548-9C47-408023690A6F}"/>
              </a:ext>
            </a:extLst>
          </p:cNvPr>
          <p:cNvSpPr txBox="1"/>
          <p:nvPr/>
        </p:nvSpPr>
        <p:spPr>
          <a:xfrm>
            <a:off x="1140544" y="2406374"/>
            <a:ext cx="2347944" cy="461665"/>
          </a:xfrm>
          <a:prstGeom prst="rect">
            <a:avLst/>
          </a:prstGeom>
          <a:noFill/>
        </p:spPr>
        <p:txBody>
          <a:bodyPr wrap="square" rtlCol="0">
            <a:spAutoFit/>
          </a:bodyPr>
          <a:lstStyle/>
          <a:p>
            <a:pPr lvl="0">
              <a:defRPr/>
            </a:pPr>
            <a:r>
              <a:rPr lang="en-US" sz="2400"/>
              <a:t>gelegen</a:t>
            </a:r>
          </a:p>
        </p:txBody>
      </p:sp>
      <p:sp>
        <p:nvSpPr>
          <p:cNvPr id="32" name="TextBox 31" descr="table content ">
            <a:extLst>
              <a:ext uri="{FF2B5EF4-FFF2-40B4-BE49-F238E27FC236}">
                <a16:creationId xmlns:a16="http://schemas.microsoft.com/office/drawing/2014/main" id="{47228856-C80C-4E14-A02D-D9E9FC21C1F7}"/>
              </a:ext>
            </a:extLst>
          </p:cNvPr>
          <p:cNvSpPr txBox="1"/>
          <p:nvPr/>
        </p:nvSpPr>
        <p:spPr>
          <a:xfrm>
            <a:off x="3745998" y="2403077"/>
            <a:ext cx="43169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ea typeface="+mn-ea"/>
                <a:cs typeface="+mn-cs"/>
              </a:rPr>
              <a:t>lay (down) (pp)</a:t>
            </a:r>
          </a:p>
        </p:txBody>
      </p:sp>
      <p:sp>
        <p:nvSpPr>
          <p:cNvPr id="33" name="TextBox 32" descr="table content ">
            <a:extLst>
              <a:ext uri="{FF2B5EF4-FFF2-40B4-BE49-F238E27FC236}">
                <a16:creationId xmlns:a16="http://schemas.microsoft.com/office/drawing/2014/main" id="{D6F4C40C-2A3C-4EF3-91D2-995B4CB5ECF1}"/>
              </a:ext>
            </a:extLst>
          </p:cNvPr>
          <p:cNvSpPr txBox="1"/>
          <p:nvPr/>
        </p:nvSpPr>
        <p:spPr>
          <a:xfrm>
            <a:off x="1145270" y="2914969"/>
            <a:ext cx="2328586" cy="461665"/>
          </a:xfrm>
          <a:prstGeom prst="rect">
            <a:avLst/>
          </a:prstGeom>
          <a:noFill/>
        </p:spPr>
        <p:txBody>
          <a:bodyPr wrap="square" rtlCol="0">
            <a:spAutoFit/>
          </a:bodyPr>
          <a:lstStyle/>
          <a:p>
            <a:pPr lvl="0">
              <a:defRPr/>
            </a:pPr>
            <a:r>
              <a:rPr lang="en-US" sz="2400" dirty="0" err="1"/>
              <a:t>gesprochen</a:t>
            </a:r>
            <a:endParaRPr lang="en-US" sz="2400" dirty="0"/>
          </a:p>
        </p:txBody>
      </p:sp>
      <p:sp>
        <p:nvSpPr>
          <p:cNvPr id="34" name="TextBox 33" descr="table content ">
            <a:extLst>
              <a:ext uri="{FF2B5EF4-FFF2-40B4-BE49-F238E27FC236}">
                <a16:creationId xmlns:a16="http://schemas.microsoft.com/office/drawing/2014/main" id="{3F925B73-C75B-468F-A490-41E913C36758}"/>
              </a:ext>
            </a:extLst>
          </p:cNvPr>
          <p:cNvSpPr txBox="1"/>
          <p:nvPr/>
        </p:nvSpPr>
        <p:spPr>
          <a:xfrm>
            <a:off x="3750236" y="2911773"/>
            <a:ext cx="4396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ea typeface="+mn-ea"/>
                <a:cs typeface="+mn-cs"/>
              </a:rPr>
              <a:t>spoke, spoken (pp)</a:t>
            </a:r>
          </a:p>
        </p:txBody>
      </p:sp>
      <p:sp>
        <p:nvSpPr>
          <p:cNvPr id="35" name="TextBox 34" descr="table content ">
            <a:extLst>
              <a:ext uri="{FF2B5EF4-FFF2-40B4-BE49-F238E27FC236}">
                <a16:creationId xmlns:a16="http://schemas.microsoft.com/office/drawing/2014/main" id="{EFF9F70C-F4CF-4932-ABEA-12F9A35FAE61}"/>
              </a:ext>
            </a:extLst>
          </p:cNvPr>
          <p:cNvSpPr txBox="1"/>
          <p:nvPr/>
        </p:nvSpPr>
        <p:spPr>
          <a:xfrm>
            <a:off x="1139340" y="3404220"/>
            <a:ext cx="2328586" cy="461665"/>
          </a:xfrm>
          <a:prstGeom prst="rect">
            <a:avLst/>
          </a:prstGeom>
          <a:noFill/>
        </p:spPr>
        <p:txBody>
          <a:bodyPr wrap="square" rtlCol="0">
            <a:spAutoFit/>
          </a:bodyPr>
          <a:lstStyle/>
          <a:p>
            <a:pPr lvl="0">
              <a:defRPr/>
            </a:pPr>
            <a:r>
              <a:rPr lang="en-US" sz="2400" dirty="0" err="1"/>
              <a:t>geschrieben</a:t>
            </a:r>
            <a:endParaRPr lang="en-US" sz="2400" dirty="0"/>
          </a:p>
        </p:txBody>
      </p:sp>
      <p:sp>
        <p:nvSpPr>
          <p:cNvPr id="36" name="TextBox 35" descr="table content ">
            <a:extLst>
              <a:ext uri="{FF2B5EF4-FFF2-40B4-BE49-F238E27FC236}">
                <a16:creationId xmlns:a16="http://schemas.microsoft.com/office/drawing/2014/main" id="{FDE393DB-AFDC-4B7A-B5FA-B88FE3F0C8E5}"/>
              </a:ext>
            </a:extLst>
          </p:cNvPr>
          <p:cNvSpPr txBox="1"/>
          <p:nvPr/>
        </p:nvSpPr>
        <p:spPr>
          <a:xfrm>
            <a:off x="3745998" y="3413883"/>
            <a:ext cx="4433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ea typeface="+mn-ea"/>
                <a:cs typeface="+mn-cs"/>
              </a:rPr>
              <a:t>wrote, written (pp)</a:t>
            </a:r>
          </a:p>
        </p:txBody>
      </p:sp>
      <p:sp>
        <p:nvSpPr>
          <p:cNvPr id="37" name="TextBox 36" descr="table content ">
            <a:extLst>
              <a:ext uri="{FF2B5EF4-FFF2-40B4-BE49-F238E27FC236}">
                <a16:creationId xmlns:a16="http://schemas.microsoft.com/office/drawing/2014/main" id="{FFC96AC8-A850-44E1-991E-5EF85AECD1F8}"/>
              </a:ext>
            </a:extLst>
          </p:cNvPr>
          <p:cNvSpPr txBox="1"/>
          <p:nvPr/>
        </p:nvSpPr>
        <p:spPr>
          <a:xfrm>
            <a:off x="1156593" y="3889554"/>
            <a:ext cx="2328586" cy="461665"/>
          </a:xfrm>
          <a:prstGeom prst="rect">
            <a:avLst/>
          </a:prstGeom>
          <a:noFill/>
        </p:spPr>
        <p:txBody>
          <a:bodyPr wrap="square" rtlCol="0">
            <a:spAutoFit/>
          </a:bodyPr>
          <a:lstStyle/>
          <a:p>
            <a:pPr lvl="0">
              <a:defRPr/>
            </a:pPr>
            <a:r>
              <a:rPr lang="en-US" sz="2400" dirty="0" err="1"/>
              <a:t>gesungen</a:t>
            </a:r>
            <a:endParaRPr lang="en-US" sz="2400" dirty="0"/>
          </a:p>
        </p:txBody>
      </p:sp>
      <p:sp>
        <p:nvSpPr>
          <p:cNvPr id="38" name="TextBox 37" descr="table content ">
            <a:extLst>
              <a:ext uri="{FF2B5EF4-FFF2-40B4-BE49-F238E27FC236}">
                <a16:creationId xmlns:a16="http://schemas.microsoft.com/office/drawing/2014/main" id="{FE5107EA-5E1E-4760-B117-FA8C81DA5B93}"/>
              </a:ext>
            </a:extLst>
          </p:cNvPr>
          <p:cNvSpPr txBox="1"/>
          <p:nvPr/>
        </p:nvSpPr>
        <p:spPr>
          <a:xfrm>
            <a:off x="3750237" y="3903640"/>
            <a:ext cx="44123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sang, sung (pp)</a:t>
            </a:r>
            <a:endParaRPr kumimoji="0" lang="en-US" sz="2400" b="0" i="0" u="none" strike="noStrike" kern="1200" cap="none" spc="0" normalizeH="0" baseline="0" noProof="0" dirty="0">
              <a:ln>
                <a:noFill/>
              </a:ln>
              <a:effectLst/>
              <a:uLnTx/>
              <a:uFillTx/>
            </a:endParaRPr>
          </a:p>
        </p:txBody>
      </p:sp>
      <p:sp>
        <p:nvSpPr>
          <p:cNvPr id="39" name="TextBox 38" descr="table content ">
            <a:extLst>
              <a:ext uri="{FF2B5EF4-FFF2-40B4-BE49-F238E27FC236}">
                <a16:creationId xmlns:a16="http://schemas.microsoft.com/office/drawing/2014/main" id="{1CD05EBB-BA82-4002-985C-260A7F95AFF5}"/>
              </a:ext>
            </a:extLst>
          </p:cNvPr>
          <p:cNvSpPr txBox="1"/>
          <p:nvPr/>
        </p:nvSpPr>
        <p:spPr>
          <a:xfrm>
            <a:off x="1199393" y="4386358"/>
            <a:ext cx="2328586" cy="461665"/>
          </a:xfrm>
          <a:prstGeom prst="rect">
            <a:avLst/>
          </a:prstGeom>
          <a:noFill/>
        </p:spPr>
        <p:txBody>
          <a:bodyPr wrap="square" rtlCol="0">
            <a:spAutoFit/>
          </a:bodyPr>
          <a:lstStyle/>
          <a:p>
            <a:pPr lvl="0">
              <a:defRPr/>
            </a:pPr>
            <a:r>
              <a:rPr lang="en-US" sz="2400" dirty="0" err="1"/>
              <a:t>getroffen</a:t>
            </a:r>
            <a:endParaRPr lang="en-US" sz="2400" dirty="0"/>
          </a:p>
        </p:txBody>
      </p:sp>
      <p:sp>
        <p:nvSpPr>
          <p:cNvPr id="40" name="TextBox 39" descr="table content ">
            <a:extLst>
              <a:ext uri="{FF2B5EF4-FFF2-40B4-BE49-F238E27FC236}">
                <a16:creationId xmlns:a16="http://schemas.microsoft.com/office/drawing/2014/main" id="{3C8DCB30-09C9-4E90-99A4-7D23472F052D}"/>
              </a:ext>
            </a:extLst>
          </p:cNvPr>
          <p:cNvSpPr txBox="1"/>
          <p:nvPr/>
        </p:nvSpPr>
        <p:spPr>
          <a:xfrm>
            <a:off x="3745524" y="4370377"/>
            <a:ext cx="23252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ea typeface="+mn-ea"/>
                <a:cs typeface="+mn-cs"/>
              </a:rPr>
              <a:t>met (pp)</a:t>
            </a:r>
          </a:p>
        </p:txBody>
      </p:sp>
      <p:sp>
        <p:nvSpPr>
          <p:cNvPr id="41" name="TextBox 40" descr="table content ">
            <a:extLst>
              <a:ext uri="{FF2B5EF4-FFF2-40B4-BE49-F238E27FC236}">
                <a16:creationId xmlns:a16="http://schemas.microsoft.com/office/drawing/2014/main" id="{9E9D77E6-6128-4F25-B235-3E2F356F3757}"/>
              </a:ext>
            </a:extLst>
          </p:cNvPr>
          <p:cNvSpPr txBox="1"/>
          <p:nvPr/>
        </p:nvSpPr>
        <p:spPr>
          <a:xfrm>
            <a:off x="1179776" y="4882139"/>
            <a:ext cx="2328586" cy="461665"/>
          </a:xfrm>
          <a:prstGeom prst="rect">
            <a:avLst/>
          </a:prstGeom>
          <a:noFill/>
        </p:spPr>
        <p:txBody>
          <a:bodyPr wrap="square" rtlCol="0">
            <a:spAutoFit/>
          </a:bodyPr>
          <a:lstStyle/>
          <a:p>
            <a:pPr lvl="0">
              <a:defRPr/>
            </a:pPr>
            <a:r>
              <a:rPr lang="en-US" sz="2400" dirty="0" err="1"/>
              <a:t>getrunken</a:t>
            </a:r>
            <a:endParaRPr lang="en-US" sz="2400" dirty="0"/>
          </a:p>
        </p:txBody>
      </p:sp>
      <p:sp>
        <p:nvSpPr>
          <p:cNvPr id="42" name="TextBox 41" descr="table content ">
            <a:extLst>
              <a:ext uri="{FF2B5EF4-FFF2-40B4-BE49-F238E27FC236}">
                <a16:creationId xmlns:a16="http://schemas.microsoft.com/office/drawing/2014/main" id="{7E73C5B5-91D5-46D3-AAAF-0E8705461D59}"/>
              </a:ext>
            </a:extLst>
          </p:cNvPr>
          <p:cNvSpPr txBox="1"/>
          <p:nvPr/>
        </p:nvSpPr>
        <p:spPr>
          <a:xfrm>
            <a:off x="3745524" y="4883356"/>
            <a:ext cx="45155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ea typeface="+mn-ea"/>
                <a:cs typeface="+mn-cs"/>
              </a:rPr>
              <a:t>drank, drunk (pp)</a:t>
            </a:r>
          </a:p>
        </p:txBody>
      </p:sp>
      <p:sp>
        <p:nvSpPr>
          <p:cNvPr id="43" name="TextBox 42" descr="table content ">
            <a:extLst>
              <a:ext uri="{FF2B5EF4-FFF2-40B4-BE49-F238E27FC236}">
                <a16:creationId xmlns:a16="http://schemas.microsoft.com/office/drawing/2014/main" id="{50C2C7FB-B3B0-4031-AEC6-26B13205A16E}"/>
              </a:ext>
            </a:extLst>
          </p:cNvPr>
          <p:cNvSpPr txBox="1"/>
          <p:nvPr/>
        </p:nvSpPr>
        <p:spPr>
          <a:xfrm>
            <a:off x="1171822" y="1846359"/>
            <a:ext cx="2347944" cy="461665"/>
          </a:xfrm>
          <a:prstGeom prst="rect">
            <a:avLst/>
          </a:prstGeom>
          <a:noFill/>
        </p:spPr>
        <p:txBody>
          <a:bodyPr wrap="square" rtlCol="0">
            <a:spAutoFit/>
          </a:bodyPr>
          <a:lstStyle/>
          <a:p>
            <a:pPr lvl="0">
              <a:defRPr/>
            </a:pPr>
            <a:r>
              <a:rPr lang="en-US" sz="2400"/>
              <a:t>gegessen</a:t>
            </a:r>
          </a:p>
        </p:txBody>
      </p:sp>
      <p:sp>
        <p:nvSpPr>
          <p:cNvPr id="44" name="TextBox 43" descr="table content ">
            <a:extLst>
              <a:ext uri="{FF2B5EF4-FFF2-40B4-BE49-F238E27FC236}">
                <a16:creationId xmlns:a16="http://schemas.microsoft.com/office/drawing/2014/main" id="{8C898FF4-5BD3-4ECD-AE5D-DC4A167D1C13}"/>
              </a:ext>
            </a:extLst>
          </p:cNvPr>
          <p:cNvSpPr txBox="1"/>
          <p:nvPr/>
        </p:nvSpPr>
        <p:spPr>
          <a:xfrm>
            <a:off x="3745997" y="1911692"/>
            <a:ext cx="4316981" cy="461665"/>
          </a:xfrm>
          <a:prstGeom prst="rect">
            <a:avLst/>
          </a:prstGeom>
          <a:noFill/>
        </p:spPr>
        <p:txBody>
          <a:bodyPr wrap="square" rtlCol="0">
            <a:spAutoFit/>
          </a:bodyPr>
          <a:lstStyle/>
          <a:p>
            <a:pPr>
              <a:defRPr/>
            </a:pPr>
            <a:r>
              <a:rPr lang="en-GB" sz="2400" dirty="0"/>
              <a:t>ate, eaten (pp)</a:t>
            </a:r>
          </a:p>
        </p:txBody>
      </p:sp>
      <p:sp>
        <p:nvSpPr>
          <p:cNvPr id="45" name="Action Button: Custom 35" descr="number 1">
            <a:hlinkClick r:id="" action="ppaction://noaction" highlightClick="1">
              <a:snd r:embed="rId3" name="geschrieben.wav"/>
            </a:hlinkClick>
            <a:extLst>
              <a:ext uri="{FF2B5EF4-FFF2-40B4-BE49-F238E27FC236}">
                <a16:creationId xmlns:a16="http://schemas.microsoft.com/office/drawing/2014/main" id="{036A706E-2DF6-4E88-846A-D5C712758BAA}"/>
              </a:ext>
            </a:extLst>
          </p:cNvPr>
          <p:cNvSpPr/>
          <p:nvPr/>
        </p:nvSpPr>
        <p:spPr>
          <a:xfrm>
            <a:off x="329226" y="3374824"/>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F0302020204030204"/>
                <a:ea typeface="+mn-ea"/>
                <a:cs typeface="+mn-cs"/>
              </a:rPr>
              <a:t>11</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6" name="Action Button: Custom 38" descr="number 2">
            <a:hlinkClick r:id="" action="ppaction://noaction" highlightClick="1">
              <a:snd r:embed="rId4" name="gesungen.wav"/>
            </a:hlinkClick>
            <a:extLst>
              <a:ext uri="{FF2B5EF4-FFF2-40B4-BE49-F238E27FC236}">
                <a16:creationId xmlns:a16="http://schemas.microsoft.com/office/drawing/2014/main" id="{95B61E4F-E6F4-4A20-AE11-D207F442A0E9}"/>
              </a:ext>
            </a:extLst>
          </p:cNvPr>
          <p:cNvSpPr/>
          <p:nvPr/>
        </p:nvSpPr>
        <p:spPr>
          <a:xfrm>
            <a:off x="332374" y="3891487"/>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F0302020204030204"/>
                <a:ea typeface="+mn-ea"/>
                <a:cs typeface="+mn-cs"/>
              </a:rPr>
              <a:t>12</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7" name="Action Button: Custom 41" descr="number 3">
            <a:hlinkClick r:id="" action="ppaction://noaction" highlightClick="1">
              <a:snd r:embed="rId5" name="getroffen.wav"/>
            </a:hlinkClick>
            <a:extLst>
              <a:ext uri="{FF2B5EF4-FFF2-40B4-BE49-F238E27FC236}">
                <a16:creationId xmlns:a16="http://schemas.microsoft.com/office/drawing/2014/main" id="{3C6FDF29-3432-4386-B420-2B8888362300}"/>
              </a:ext>
            </a:extLst>
          </p:cNvPr>
          <p:cNvSpPr/>
          <p:nvPr/>
        </p:nvSpPr>
        <p:spPr>
          <a:xfrm>
            <a:off x="329226" y="4373661"/>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F0302020204030204"/>
                <a:ea typeface="+mn-ea"/>
                <a:cs typeface="+mn-cs"/>
              </a:rPr>
              <a:t>13</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8" name="Action Button: Custom 44" descr="number 4">
            <a:hlinkClick r:id="" action="ppaction://noaction" highlightClick="1">
              <a:snd r:embed="rId6" name="getrunken.wav"/>
            </a:hlinkClick>
            <a:extLst>
              <a:ext uri="{FF2B5EF4-FFF2-40B4-BE49-F238E27FC236}">
                <a16:creationId xmlns:a16="http://schemas.microsoft.com/office/drawing/2014/main" id="{EB415A67-E16C-47F7-B60F-1C2E989FE67E}"/>
              </a:ext>
            </a:extLst>
          </p:cNvPr>
          <p:cNvSpPr/>
          <p:nvPr/>
        </p:nvSpPr>
        <p:spPr>
          <a:xfrm>
            <a:off x="329226" y="4865279"/>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F0302020204030204"/>
                <a:ea typeface="+mn-ea"/>
                <a:cs typeface="+mn-cs"/>
              </a:rPr>
              <a:t>14</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49" name="Action Button: Custom 56" descr="number 8">
            <a:hlinkClick r:id="" action="ppaction://noaction" highlightClick="1">
              <a:snd r:embed="rId7" name="gegessen.wav"/>
            </a:hlinkClick>
            <a:extLst>
              <a:ext uri="{FF2B5EF4-FFF2-40B4-BE49-F238E27FC236}">
                <a16:creationId xmlns:a16="http://schemas.microsoft.com/office/drawing/2014/main" id="{D80BE5E4-CD5F-4A3E-85F3-C7B6A9461D5E}"/>
              </a:ext>
            </a:extLst>
          </p:cNvPr>
          <p:cNvSpPr/>
          <p:nvPr/>
        </p:nvSpPr>
        <p:spPr>
          <a:xfrm>
            <a:off x="329226" y="1880491"/>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8</a:t>
            </a:r>
          </a:p>
        </p:txBody>
      </p:sp>
      <p:sp>
        <p:nvSpPr>
          <p:cNvPr id="50" name="Action Button: Custom 59" descr="number 9">
            <a:hlinkClick r:id="" action="ppaction://noaction" highlightClick="1">
              <a:snd r:embed="rId8" name="gelegen.wav"/>
            </a:hlinkClick>
            <a:extLst>
              <a:ext uri="{FF2B5EF4-FFF2-40B4-BE49-F238E27FC236}">
                <a16:creationId xmlns:a16="http://schemas.microsoft.com/office/drawing/2014/main" id="{5D7183BF-6C82-49EF-AD00-716C7DF5EAB0}"/>
              </a:ext>
            </a:extLst>
          </p:cNvPr>
          <p:cNvSpPr/>
          <p:nvPr/>
        </p:nvSpPr>
        <p:spPr>
          <a:xfrm>
            <a:off x="329230" y="2373357"/>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panose="020F0302020204030204"/>
                <a:ea typeface="+mn-ea"/>
                <a:cs typeface="+mn-cs"/>
              </a:rPr>
              <a:t>9</a:t>
            </a:r>
          </a:p>
        </p:txBody>
      </p:sp>
      <p:sp>
        <p:nvSpPr>
          <p:cNvPr id="51" name="Action Button: Custom 62" descr="number 10">
            <a:hlinkClick r:id="" action="ppaction://noaction" highlightClick="1">
              <a:snd r:embed="rId9" name="gesprochen.wav"/>
            </a:hlinkClick>
            <a:extLst>
              <a:ext uri="{FF2B5EF4-FFF2-40B4-BE49-F238E27FC236}">
                <a16:creationId xmlns:a16="http://schemas.microsoft.com/office/drawing/2014/main" id="{7DA49631-9B8F-4242-8630-10C77727049E}"/>
              </a:ext>
            </a:extLst>
          </p:cNvPr>
          <p:cNvSpPr/>
          <p:nvPr/>
        </p:nvSpPr>
        <p:spPr>
          <a:xfrm>
            <a:off x="340294" y="2856410"/>
            <a:ext cx="501695" cy="424236"/>
          </a:xfrm>
          <a:prstGeom prst="actionButtonBlank">
            <a:avLst/>
          </a:prstGeom>
          <a:solidFill>
            <a:schemeClr val="accent4">
              <a:lumMod val="75000"/>
            </a:schemeClr>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10</a:t>
            </a:r>
          </a:p>
        </p:txBody>
      </p:sp>
      <p:pic>
        <p:nvPicPr>
          <p:cNvPr id="3" name="Picture 2" descr="A group of people on a beach&#10;&#10;Description automatically generated">
            <a:extLst>
              <a:ext uri="{FF2B5EF4-FFF2-40B4-BE49-F238E27FC236}">
                <a16:creationId xmlns:a16="http://schemas.microsoft.com/office/drawing/2014/main" id="{C8C771C9-6B82-411C-ACAD-016A35BD0A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3638" y="1129334"/>
            <a:ext cx="5268362" cy="5223087"/>
          </a:xfrm>
          <a:prstGeom prst="rect">
            <a:avLst/>
          </a:prstGeom>
        </p:spPr>
      </p:pic>
    </p:spTree>
    <p:extLst>
      <p:ext uri="{BB962C8B-B14F-4D97-AF65-F5344CB8AC3E}">
        <p14:creationId xmlns:p14="http://schemas.microsoft.com/office/powerpoint/2010/main" val="298388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1036</TotalTime>
  <Words>6950</Words>
  <Application>Microsoft Office PowerPoint</Application>
  <PresentationFormat>Widescreen</PresentationFormat>
  <Paragraphs>795</Paragraphs>
  <Slides>34</Slides>
  <Notes>34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Cambria Math</vt:lpstr>
      <vt:lpstr>Century Gothic</vt:lpstr>
      <vt:lpstr>Tw Cen MT</vt:lpstr>
      <vt:lpstr>1_NCELP_German_2022</vt:lpstr>
      <vt:lpstr>PowerPoint Presentation</vt:lpstr>
      <vt:lpstr>[sch], [st-], [sp-]</vt:lpstr>
      <vt:lpstr>[sch], [st-], [sp-]</vt:lpstr>
      <vt:lpstr>[sch], [st-], [sp-]</vt:lpstr>
      <vt:lpstr>[sch], [st-], [sp-]</vt:lpstr>
      <vt:lpstr>[sch], [st-], [sp-]</vt:lpstr>
      <vt:lpstr>[sch], [st-], [sp-]</vt:lpstr>
      <vt:lpstr>Wie sagt man das auf Englisch?</vt:lpstr>
      <vt:lpstr>Wie sagt man das auf Englisch?</vt:lpstr>
      <vt:lpstr>Mehmets Urlaub in der Schweiz</vt:lpstr>
      <vt:lpstr>Mehmets Urlaub in der Schweiz</vt:lpstr>
      <vt:lpstr>Mehmets Urlaub in der Schweiz</vt:lpstr>
      <vt:lpstr>Mehmets Urlaub in der Schweiz</vt:lpstr>
      <vt:lpstr>Talking about past actions and events</vt:lpstr>
      <vt:lpstr>Talking about past actions and events</vt:lpstr>
      <vt:lpstr>Wann ist das? [1/2]</vt:lpstr>
      <vt:lpstr>Wann ist das? [2/2]</vt:lpstr>
      <vt:lpstr>Talking about past actions and events</vt:lpstr>
      <vt:lpstr>Mehmet hat an Wolf geschrieben</vt:lpstr>
      <vt:lpstr>Mehmets Urlaub in der Schweiz</vt:lpstr>
      <vt:lpstr>PowerPoint Presentation</vt:lpstr>
      <vt:lpstr>Welcher, welche, welches?</vt:lpstr>
      <vt:lpstr>Welcher, welche, welches… ist das?</vt:lpstr>
      <vt:lpstr>Wolf redet mit Mia über Mehmets Urlaub</vt:lpstr>
      <vt:lpstr>Talking about past actions and events</vt:lpstr>
      <vt:lpstr>Mia hat an Wolf geschrieben</vt:lpstr>
      <vt:lpstr>Wolf telefoniert mit Mehmet</vt:lpstr>
      <vt:lpstr>Letzten Sommer in der Türkei</vt:lpstr>
      <vt:lpstr>Letzten Sommer in der Türkei</vt:lpstr>
      <vt:lpstr>Asking questions about past actions</vt:lpstr>
      <vt:lpstr>Ist das eine Frage?</vt:lpstr>
      <vt:lpstr>Hausaufgaben</vt:lpstr>
      <vt:lpstr>Alastair sendet Mehmet eine SMS auf Englisch!</vt:lpstr>
      <vt:lpstr>Alastair sendet Mehmet eine SMS auf Englisch!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35</cp:revision>
  <dcterms:created xsi:type="dcterms:W3CDTF">2023-08-30T18:31:00Z</dcterms:created>
  <dcterms:modified xsi:type="dcterms:W3CDTF">2023-08-31T11:47:17Z</dcterms:modified>
</cp:coreProperties>
</file>