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788" r:id="rId2"/>
    <p:sldId id="789" r:id="rId3"/>
    <p:sldId id="790" r:id="rId4"/>
    <p:sldId id="791" r:id="rId5"/>
    <p:sldId id="792" r:id="rId6"/>
    <p:sldId id="793" r:id="rId7"/>
    <p:sldId id="795" r:id="rId8"/>
    <p:sldId id="794" r:id="rId9"/>
    <p:sldId id="796" r:id="rId10"/>
    <p:sldId id="797" r:id="rId11"/>
    <p:sldId id="798" r:id="rId12"/>
    <p:sldId id="799" r:id="rId13"/>
    <p:sldId id="800" r:id="rId14"/>
    <p:sldId id="561" r:id="rId15"/>
    <p:sldId id="562" r:id="rId16"/>
    <p:sldId id="563" r:id="rId17"/>
    <p:sldId id="564" r:id="rId18"/>
    <p:sldId id="565" r:id="rId19"/>
    <p:sldId id="566" r:id="rId20"/>
    <p:sldId id="356" r:id="rId21"/>
    <p:sldId id="801" r:id="rId22"/>
    <p:sldId id="802" r:id="rId23"/>
    <p:sldId id="803" r:id="rId24"/>
    <p:sldId id="804" r:id="rId25"/>
    <p:sldId id="805" r:id="rId26"/>
    <p:sldId id="884" r:id="rId27"/>
    <p:sldId id="813" r:id="rId28"/>
    <p:sldId id="885" r:id="rId29"/>
    <p:sldId id="806" r:id="rId30"/>
    <p:sldId id="886" r:id="rId31"/>
    <p:sldId id="625" r:id="rId32"/>
    <p:sldId id="888" r:id="rId33"/>
    <p:sldId id="889" r:id="rId34"/>
    <p:sldId id="890" r:id="rId35"/>
    <p:sldId id="891" r:id="rId36"/>
    <p:sldId id="892" r:id="rId37"/>
    <p:sldId id="893" r:id="rId38"/>
    <p:sldId id="894" r:id="rId39"/>
    <p:sldId id="89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7D1E"/>
    <a:srgbClr val="FFFCF6"/>
    <a:srgbClr val="FFF5DE"/>
    <a:srgbClr val="FFFAEC"/>
    <a:srgbClr val="FFFA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33" autoAdjust="0"/>
    <p:restoredTop sz="27262" autoAdjust="0"/>
  </p:normalViewPr>
  <p:slideViewPr>
    <p:cSldViewPr snapToGrid="0">
      <p:cViewPr>
        <p:scale>
          <a:sx n="82" d="100"/>
          <a:sy n="82" d="100"/>
        </p:scale>
        <p:origin x="798" y="60"/>
      </p:cViewPr>
      <p:guideLst/>
    </p:cSldViewPr>
  </p:slideViewPr>
  <p:notesTextViewPr>
    <p:cViewPr>
      <p:scale>
        <a:sx n="3" d="2"/>
        <a:sy n="3" d="2"/>
      </p:scale>
      <p:origin x="0" y="0"/>
    </p:cViewPr>
  </p:notesTextViewPr>
  <p:sorterViewPr>
    <p:cViewPr>
      <p:scale>
        <a:sx n="100" d="100"/>
        <a:sy n="100" d="100"/>
      </p:scale>
      <p:origin x="0" y="-61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46F8A7-B1E9-4AA2-BDDA-1893C9F02005}" type="datetimeFigureOut">
              <a:rPr lang="en-GB" smtClean="0"/>
              <a:t>30/08/2023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AAE7E7-07AD-47EB-AE73-428A54A8B1FA}" type="slidenum">
              <a:rPr lang="en-GB" smtClean="0"/>
              <a:t>‹#›</a:t>
            </a:fld>
            <a:endParaRPr lang="en-GB"/>
          </a:p>
        </p:txBody>
      </p:sp>
    </p:spTree>
    <p:extLst>
      <p:ext uri="{BB962C8B-B14F-4D97-AF65-F5344CB8AC3E}">
        <p14:creationId xmlns:p14="http://schemas.microsoft.com/office/powerpoint/2010/main" val="1153907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Edexcel list does not have – Tour, </a:t>
            </a:r>
            <a:r>
              <a:rPr lang="en-GB" sz="1200" b="1" baseline="0" dirty="0" err="1"/>
              <a:t>erhalten</a:t>
            </a:r>
            <a:r>
              <a:rPr lang="en-GB" sz="1200" b="1" baseline="0" dirty="0"/>
              <a:t>, </a:t>
            </a:r>
            <a:r>
              <a:rPr lang="en-GB" sz="1200" b="1" baseline="0" dirty="0" err="1"/>
              <a:t>mischen</a:t>
            </a:r>
            <a:r>
              <a:rPr lang="en-GB" sz="1200" b="1" baseline="0" dirty="0"/>
              <a:t> or </a:t>
            </a:r>
            <a:r>
              <a:rPr lang="en-GB" sz="1200" b="1" baseline="0" dirty="0" err="1"/>
              <a:t>Punkt</a:t>
            </a:r>
            <a:r>
              <a:rPr lang="en-GB" sz="1200" b="1" baseline="0" dirty="0"/>
              <a:t>.</a:t>
            </a:r>
            <a:br>
              <a:rPr lang="en-GB" sz="1200" b="1"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of SSCs [</a:t>
            </a:r>
            <a:r>
              <a:rPr lang="en-GB" sz="1200" b="0" dirty="0" err="1"/>
              <a:t>ie</a:t>
            </a:r>
            <a:r>
              <a:rPr lang="en-GB" sz="1200" b="0" dirty="0"/>
              <a:t>] and [</a:t>
            </a:r>
            <a:r>
              <a:rPr lang="en-GB" sz="1200" b="0" dirty="0" err="1"/>
              <a:t>ei</a:t>
            </a:r>
            <a:r>
              <a:rPr lang="en-GB" sz="1200"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pr</a:t>
            </a:r>
            <a:r>
              <a:rPr lang="en-GB" sz="1200" b="0" dirty="0"/>
              <a:t>esent and past tense weak verbs: 1</a:t>
            </a:r>
            <a:r>
              <a:rPr lang="en-GB" sz="1200" b="0" baseline="30000" dirty="0"/>
              <a:t>st </a:t>
            </a:r>
            <a:r>
              <a:rPr lang="en-GB" sz="1200" b="0" dirty="0"/>
              <a:t>person singular.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introduced and revisited</a:t>
            </a:r>
            <a:r>
              <a:rPr lang="en-GB" sz="1200" b="1" i="0" u="none" strike="noStrike" kern="1200" cap="none" dirty="0">
                <a:solidFill>
                  <a:schemeClr val="tx1"/>
                </a:solidFill>
                <a:effectLst/>
                <a:latin typeface="+mn-lt"/>
                <a:ea typeface="Calibri"/>
                <a:cs typeface="Calibri"/>
                <a:sym typeface="Calibri"/>
              </a:rPr>
              <a:t> this week (1 is the most common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8.1.1.1</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a:solidFill>
                  <a:schemeClr val="tx1"/>
                </a:solidFill>
                <a:effectLst/>
                <a:latin typeface="+mn-lt"/>
                <a:ea typeface="Calibri"/>
                <a:cs typeface="Calibri"/>
                <a:sym typeface="Calibri"/>
              </a:rPr>
              <a:t>- </a:t>
            </a:r>
            <a:r>
              <a:rPr lang="en-US" sz="1200" kern="1200" dirty="0" err="1">
                <a:solidFill>
                  <a:schemeClr val="tx1"/>
                </a:solidFill>
                <a:effectLst/>
                <a:latin typeface="+mn-lt"/>
                <a:ea typeface="+mn-ea"/>
                <a:cs typeface="+mn-cs"/>
              </a:rPr>
              <a:t>besuchen</a:t>
            </a:r>
            <a:r>
              <a:rPr lang="en-US" sz="1200" kern="1200" dirty="0">
                <a:solidFill>
                  <a:schemeClr val="tx1"/>
                </a:solidFill>
                <a:effectLst/>
                <a:latin typeface="+mn-lt"/>
                <a:ea typeface="+mn-ea"/>
                <a:cs typeface="+mn-cs"/>
              </a:rPr>
              <a:t> [820] </a:t>
            </a:r>
            <a:r>
              <a:rPr lang="en-US" sz="1200" kern="1200" dirty="0" err="1">
                <a:solidFill>
                  <a:schemeClr val="tx1"/>
                </a:solidFill>
                <a:effectLst/>
                <a:latin typeface="+mn-lt"/>
                <a:ea typeface="+mn-ea"/>
                <a:cs typeface="+mn-cs"/>
              </a:rPr>
              <a:t>erleben</a:t>
            </a:r>
            <a:r>
              <a:rPr lang="en-US" sz="1200" kern="1200" dirty="0">
                <a:solidFill>
                  <a:schemeClr val="tx1"/>
                </a:solidFill>
                <a:effectLst/>
                <a:latin typeface="+mn-lt"/>
                <a:ea typeface="+mn-ea"/>
                <a:cs typeface="+mn-cs"/>
              </a:rPr>
              <a:t> [570] </a:t>
            </a:r>
            <a:r>
              <a:rPr lang="en-US" sz="1200" kern="1200" dirty="0" err="1">
                <a:solidFill>
                  <a:schemeClr val="tx1"/>
                </a:solidFill>
                <a:effectLst/>
                <a:latin typeface="+mn-lt"/>
                <a:ea typeface="+mn-ea"/>
                <a:cs typeface="+mn-cs"/>
              </a:rPr>
              <a:t>kaufen</a:t>
            </a:r>
            <a:r>
              <a:rPr lang="en-US" sz="1200" kern="1200" dirty="0">
                <a:solidFill>
                  <a:schemeClr val="tx1"/>
                </a:solidFill>
                <a:effectLst/>
                <a:latin typeface="+mn-lt"/>
                <a:ea typeface="+mn-ea"/>
                <a:cs typeface="+mn-cs"/>
              </a:rPr>
              <a:t> [506] August [1929] </a:t>
            </a:r>
            <a:r>
              <a:rPr lang="en-US" sz="1200" kern="1200" dirty="0" err="1">
                <a:solidFill>
                  <a:schemeClr val="tx1"/>
                </a:solidFill>
                <a:effectLst/>
                <a:latin typeface="+mn-lt"/>
                <a:ea typeface="+mn-ea"/>
                <a:cs typeface="+mn-cs"/>
              </a:rPr>
              <a:t>Ferien</a:t>
            </a:r>
            <a:r>
              <a:rPr lang="en-US" sz="1200" kern="1200" dirty="0">
                <a:solidFill>
                  <a:schemeClr val="tx1"/>
                </a:solidFill>
                <a:effectLst/>
                <a:latin typeface="+mn-lt"/>
                <a:ea typeface="+mn-ea"/>
                <a:cs typeface="+mn-cs"/>
              </a:rPr>
              <a:t> [3448] </a:t>
            </a:r>
            <a:r>
              <a:rPr lang="en-US" sz="1200" kern="1200" dirty="0" err="1">
                <a:solidFill>
                  <a:schemeClr val="tx1"/>
                </a:solidFill>
                <a:effectLst/>
                <a:latin typeface="+mn-lt"/>
                <a:ea typeface="+mn-ea"/>
                <a:cs typeface="+mn-cs"/>
              </a:rPr>
              <a:t>Juli</a:t>
            </a:r>
            <a:r>
              <a:rPr lang="en-US" sz="1200" kern="1200" dirty="0">
                <a:solidFill>
                  <a:schemeClr val="tx1"/>
                </a:solidFill>
                <a:effectLst/>
                <a:latin typeface="+mn-lt"/>
                <a:ea typeface="+mn-ea"/>
                <a:cs typeface="+mn-cs"/>
              </a:rPr>
              <a:t> [1544]  </a:t>
            </a:r>
            <a:r>
              <a:rPr lang="en-US" sz="1200" kern="1200" dirty="0" err="1">
                <a:solidFill>
                  <a:schemeClr val="tx1"/>
                </a:solidFill>
                <a:effectLst/>
                <a:latin typeface="+mn-lt"/>
                <a:ea typeface="+mn-ea"/>
                <a:cs typeface="+mn-cs"/>
              </a:rPr>
              <a:t>Kleidung</a:t>
            </a:r>
            <a:r>
              <a:rPr lang="en-US" sz="1200" kern="1200" dirty="0">
                <a:solidFill>
                  <a:schemeClr val="tx1"/>
                </a:solidFill>
                <a:effectLst/>
                <a:latin typeface="+mn-lt"/>
                <a:ea typeface="+mn-ea"/>
                <a:cs typeface="+mn-cs"/>
              </a:rPr>
              <a:t> [2820]  Kultur [594] </a:t>
            </a:r>
            <a:r>
              <a:rPr lang="en-US" sz="1200" kern="1200" dirty="0" err="1">
                <a:solidFill>
                  <a:schemeClr val="tx1"/>
                </a:solidFill>
                <a:effectLst/>
                <a:latin typeface="+mn-lt"/>
                <a:ea typeface="+mn-ea"/>
                <a:cs typeface="+mn-cs"/>
              </a:rPr>
              <a:t>Spaß</a:t>
            </a:r>
            <a:r>
              <a:rPr lang="en-US" sz="1200" kern="1200" dirty="0">
                <a:solidFill>
                  <a:schemeClr val="tx1"/>
                </a:solidFill>
                <a:effectLst/>
                <a:latin typeface="+mn-lt"/>
                <a:ea typeface="+mn-ea"/>
                <a:cs typeface="+mn-cs"/>
              </a:rPr>
              <a:t> [1045] Tour [2640] </a:t>
            </a:r>
            <a:r>
              <a:rPr lang="en-US" sz="1200" kern="1200" dirty="0" err="1">
                <a:solidFill>
                  <a:schemeClr val="tx1"/>
                </a:solidFill>
                <a:effectLst/>
                <a:latin typeface="+mn-lt"/>
                <a:ea typeface="+mn-ea"/>
                <a:cs typeface="+mn-cs"/>
              </a:rPr>
              <a:t>Türkei</a:t>
            </a:r>
            <a:r>
              <a:rPr lang="en-US" sz="1200" kern="1200" dirty="0">
                <a:solidFill>
                  <a:schemeClr val="tx1"/>
                </a:solidFill>
                <a:effectLst/>
                <a:latin typeface="+mn-lt"/>
                <a:ea typeface="+mn-ea"/>
                <a:cs typeface="+mn-cs"/>
              </a:rPr>
              <a:t> [922] </a:t>
            </a:r>
            <a:r>
              <a:rPr lang="en-US" sz="1200" kern="1200" dirty="0" err="1">
                <a:solidFill>
                  <a:schemeClr val="tx1"/>
                </a:solidFill>
                <a:effectLst/>
                <a:latin typeface="+mn-lt"/>
                <a:ea typeface="+mn-ea"/>
                <a:cs typeface="+mn-cs"/>
              </a:rPr>
              <a:t>dieser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diese</a:t>
            </a:r>
            <a:r>
              <a:rPr lang="en-US" sz="1200" kern="1200" dirty="0">
                <a:solidFill>
                  <a:schemeClr val="tx1"/>
                </a:solidFill>
                <a:effectLst/>
                <a:latin typeface="+mn-lt"/>
                <a:ea typeface="+mn-ea"/>
                <a:cs typeface="+mn-cs"/>
              </a:rPr>
              <a:t>, dieses [24]  </a:t>
            </a:r>
            <a:r>
              <a:rPr lang="en-US" sz="1200" kern="1200" dirty="0" err="1">
                <a:solidFill>
                  <a:schemeClr val="tx1"/>
                </a:solidFill>
                <a:effectLst/>
                <a:latin typeface="+mn-lt"/>
                <a:ea typeface="+mn-ea"/>
                <a:cs typeface="+mn-cs"/>
              </a:rPr>
              <a:t>letzter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letzte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letztes</a:t>
            </a:r>
            <a:r>
              <a:rPr lang="en-US" sz="1200" kern="1200" dirty="0">
                <a:solidFill>
                  <a:schemeClr val="tx1"/>
                </a:solidFill>
                <a:effectLst/>
                <a:latin typeface="+mn-lt"/>
                <a:ea typeface="+mn-ea"/>
                <a:cs typeface="+mn-cs"/>
              </a:rPr>
              <a:t> [152] </a:t>
            </a:r>
            <a:r>
              <a:rPr lang="en-US" sz="1200" kern="1200" dirty="0" err="1">
                <a:solidFill>
                  <a:schemeClr val="tx1"/>
                </a:solidFill>
                <a:effectLst/>
                <a:latin typeface="+mn-lt"/>
                <a:ea typeface="+mn-ea"/>
                <a:cs typeface="+mn-cs"/>
              </a:rPr>
              <a:t>schon</a:t>
            </a:r>
            <a:r>
              <a:rPr lang="en-US" sz="1200" kern="1200" dirty="0">
                <a:solidFill>
                  <a:schemeClr val="tx1"/>
                </a:solidFill>
                <a:effectLst/>
                <a:latin typeface="+mn-lt"/>
                <a:ea typeface="+mn-ea"/>
                <a:cs typeface="+mn-cs"/>
              </a:rPr>
              <a:t> [61] </a:t>
            </a:r>
            <a:r>
              <a:rPr lang="en-US" sz="1200" kern="1200" dirty="0" err="1">
                <a:solidFill>
                  <a:schemeClr val="tx1"/>
                </a:solidFill>
                <a:effectLst/>
                <a:latin typeface="+mn-lt"/>
                <a:ea typeface="+mn-ea"/>
                <a:cs typeface="+mn-cs"/>
              </a:rPr>
              <a:t>selbst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selber</a:t>
            </a:r>
            <a:r>
              <a:rPr lang="en-US" sz="1200" kern="1200" dirty="0">
                <a:solidFill>
                  <a:schemeClr val="tx1"/>
                </a:solidFill>
                <a:effectLst/>
                <a:latin typeface="+mn-lt"/>
                <a:ea typeface="+mn-ea"/>
                <a:cs typeface="+mn-cs"/>
              </a:rPr>
              <a:t> [101]</a:t>
            </a:r>
            <a:br>
              <a:rPr lang="en-US" sz="1200" kern="1200" dirty="0">
                <a:solidFill>
                  <a:schemeClr val="tx1"/>
                </a:solidFill>
                <a:effectLst/>
                <a:latin typeface="+mn-lt"/>
                <a:ea typeface="+mn-ea"/>
                <a:cs typeface="+mn-cs"/>
              </a:rPr>
            </a:br>
            <a:r>
              <a:rPr lang="en-GB" sz="1200" b="1" i="0" u="none" strike="noStrike" kern="1200" cap="none" dirty="0">
                <a:solidFill>
                  <a:schemeClr val="tx1"/>
                </a:solidFill>
                <a:effectLst/>
                <a:latin typeface="+mn-lt"/>
                <a:ea typeface="Calibri"/>
                <a:cs typeface="Calibri"/>
                <a:sym typeface="Calibri"/>
              </a:rPr>
              <a:t>7.3.2.4</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ziehen</a:t>
            </a:r>
            <a:r>
              <a:rPr lang="en-GB" sz="1200" kern="1200" dirty="0">
                <a:solidFill>
                  <a:schemeClr val="tx1"/>
                </a:solidFill>
                <a:effectLst/>
                <a:latin typeface="+mn-lt"/>
                <a:ea typeface="+mn-ea"/>
                <a:cs typeface="+mn-cs"/>
              </a:rPr>
              <a:t> [266] </a:t>
            </a:r>
            <a:r>
              <a:rPr lang="en-GB" sz="1200" kern="1200" dirty="0" err="1">
                <a:solidFill>
                  <a:schemeClr val="tx1"/>
                </a:solidFill>
                <a:effectLst/>
                <a:latin typeface="+mn-lt"/>
                <a:ea typeface="+mn-ea"/>
                <a:cs typeface="+mn-cs"/>
              </a:rPr>
              <a:t>gewinnen</a:t>
            </a:r>
            <a:r>
              <a:rPr lang="en-GB" sz="1200" kern="1200" dirty="0">
                <a:solidFill>
                  <a:schemeClr val="tx1"/>
                </a:solidFill>
                <a:effectLst/>
                <a:latin typeface="+mn-lt"/>
                <a:ea typeface="+mn-ea"/>
                <a:cs typeface="+mn-cs"/>
              </a:rPr>
              <a:t> [408] </a:t>
            </a:r>
            <a:r>
              <a:rPr lang="en-GB" sz="1200" kern="1200" dirty="0" err="1">
                <a:solidFill>
                  <a:schemeClr val="tx1"/>
                </a:solidFill>
                <a:effectLst/>
                <a:latin typeface="+mn-lt"/>
                <a:ea typeface="+mn-ea"/>
                <a:cs typeface="+mn-cs"/>
              </a:rPr>
              <a:t>erhalten</a:t>
            </a:r>
            <a:r>
              <a:rPr lang="en-GB" sz="1200" kern="1200" dirty="0">
                <a:solidFill>
                  <a:schemeClr val="tx1"/>
                </a:solidFill>
                <a:effectLst/>
                <a:latin typeface="+mn-lt"/>
                <a:ea typeface="+mn-ea"/>
                <a:cs typeface="+mn-cs"/>
              </a:rPr>
              <a:t> [283] </a:t>
            </a:r>
            <a:r>
              <a:rPr lang="en-GB" sz="1200" kern="1200" dirty="0" err="1">
                <a:solidFill>
                  <a:schemeClr val="tx1"/>
                </a:solidFill>
                <a:effectLst/>
                <a:latin typeface="+mn-lt"/>
                <a:ea typeface="+mn-ea"/>
                <a:cs typeface="+mn-cs"/>
              </a:rPr>
              <a:t>beginnen</a:t>
            </a:r>
            <a:r>
              <a:rPr lang="en-GB" sz="1200" kern="1200" dirty="0">
                <a:solidFill>
                  <a:schemeClr val="tx1"/>
                </a:solidFill>
                <a:effectLst/>
                <a:latin typeface="+mn-lt"/>
                <a:ea typeface="+mn-ea"/>
                <a:cs typeface="+mn-cs"/>
              </a:rPr>
              <a:t> [239] </a:t>
            </a:r>
            <a:r>
              <a:rPr lang="en-GB" sz="1200" kern="1200" dirty="0" err="1">
                <a:solidFill>
                  <a:schemeClr val="tx1"/>
                </a:solidFill>
                <a:effectLst/>
                <a:latin typeface="+mn-lt"/>
                <a:ea typeface="+mn-ea"/>
                <a:cs typeface="+mn-cs"/>
              </a:rPr>
              <a:t>legen</a:t>
            </a:r>
            <a:r>
              <a:rPr lang="en-GB" sz="1200" kern="1200" dirty="0">
                <a:solidFill>
                  <a:schemeClr val="tx1"/>
                </a:solidFill>
                <a:effectLst/>
                <a:latin typeface="+mn-lt"/>
                <a:ea typeface="+mn-ea"/>
                <a:cs typeface="+mn-cs"/>
              </a:rPr>
              <a:t> [296] </a:t>
            </a:r>
            <a:r>
              <a:rPr lang="en-GB" sz="1200" kern="1200" dirty="0" err="1">
                <a:solidFill>
                  <a:schemeClr val="tx1"/>
                </a:solidFill>
                <a:effectLst/>
                <a:latin typeface="+mn-lt"/>
                <a:ea typeface="+mn-ea"/>
                <a:cs typeface="+mn-cs"/>
              </a:rPr>
              <a:t>werfen</a:t>
            </a:r>
            <a:r>
              <a:rPr lang="en-GB" sz="1200" kern="1200" dirty="0">
                <a:solidFill>
                  <a:schemeClr val="tx1"/>
                </a:solidFill>
                <a:effectLst/>
                <a:latin typeface="+mn-lt"/>
                <a:ea typeface="+mn-ea"/>
                <a:cs typeface="+mn-cs"/>
              </a:rPr>
              <a:t> [672] </a:t>
            </a:r>
            <a:r>
              <a:rPr lang="en-GB" sz="1200" kern="1200" dirty="0" err="1">
                <a:solidFill>
                  <a:schemeClr val="tx1"/>
                </a:solidFill>
                <a:effectLst/>
                <a:latin typeface="+mn-lt"/>
                <a:ea typeface="+mn-ea"/>
                <a:cs typeface="+mn-cs"/>
              </a:rPr>
              <a:t>mischen</a:t>
            </a:r>
            <a:r>
              <a:rPr lang="en-GB" sz="1200" kern="1200" dirty="0">
                <a:solidFill>
                  <a:schemeClr val="tx1"/>
                </a:solidFill>
                <a:effectLst/>
                <a:latin typeface="+mn-lt"/>
                <a:ea typeface="+mn-ea"/>
                <a:cs typeface="+mn-cs"/>
              </a:rPr>
              <a:t> [2105]  das </a:t>
            </a:r>
            <a:r>
              <a:rPr lang="en-GB" sz="1200" kern="1200" dirty="0" err="1">
                <a:solidFill>
                  <a:schemeClr val="tx1"/>
                </a:solidFill>
                <a:effectLst/>
                <a:latin typeface="+mn-lt"/>
                <a:ea typeface="+mn-ea"/>
                <a:cs typeface="+mn-cs"/>
              </a:rPr>
              <a:t>Ziel</a:t>
            </a:r>
            <a:r>
              <a:rPr lang="en-GB" sz="1200" kern="1200" dirty="0">
                <a:solidFill>
                  <a:schemeClr val="tx1"/>
                </a:solidFill>
                <a:effectLst/>
                <a:latin typeface="+mn-lt"/>
                <a:ea typeface="+mn-ea"/>
                <a:cs typeface="+mn-cs"/>
              </a:rPr>
              <a:t> [325] die Mitte [756] der </a:t>
            </a:r>
            <a:r>
              <a:rPr lang="en-GB" sz="1200" kern="1200" dirty="0" err="1">
                <a:solidFill>
                  <a:schemeClr val="tx1"/>
                </a:solidFill>
                <a:effectLst/>
                <a:latin typeface="+mn-lt"/>
                <a:ea typeface="+mn-ea"/>
                <a:cs typeface="+mn-cs"/>
              </a:rPr>
              <a:t>Punkt</a:t>
            </a:r>
            <a:r>
              <a:rPr lang="en-GB" sz="1200" kern="1200" dirty="0">
                <a:solidFill>
                  <a:schemeClr val="tx1"/>
                </a:solidFill>
                <a:effectLst/>
                <a:latin typeface="+mn-lt"/>
                <a:ea typeface="+mn-ea"/>
                <a:cs typeface="+mn-cs"/>
              </a:rPr>
              <a:t> [427]  </a:t>
            </a:r>
            <a:r>
              <a:rPr lang="en-GB" sz="1200" kern="1200" dirty="0" err="1">
                <a:solidFill>
                  <a:schemeClr val="tx1"/>
                </a:solidFill>
                <a:effectLst/>
                <a:latin typeface="+mn-lt"/>
                <a:ea typeface="+mn-ea"/>
                <a:cs typeface="+mn-cs"/>
              </a:rPr>
              <a:t>jeder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jede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jedes</a:t>
            </a:r>
            <a:r>
              <a:rPr lang="en-GB" sz="1200" kern="1200" dirty="0">
                <a:solidFill>
                  <a:schemeClr val="tx1"/>
                </a:solidFill>
                <a:effectLst/>
                <a:latin typeface="+mn-lt"/>
                <a:ea typeface="+mn-ea"/>
                <a:cs typeface="+mn-cs"/>
              </a:rPr>
              <a:t> [88]</a:t>
            </a:r>
            <a:r>
              <a:rPr lang="en-GB"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7.2.2.5 </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lassen</a:t>
            </a:r>
            <a:r>
              <a:rPr lang="en-GB" sz="1200" kern="1200" dirty="0">
                <a:solidFill>
                  <a:schemeClr val="tx1"/>
                </a:solidFill>
                <a:effectLst/>
                <a:latin typeface="+mn-lt"/>
                <a:ea typeface="+mn-ea"/>
                <a:cs typeface="+mn-cs"/>
              </a:rPr>
              <a:t> [82] </a:t>
            </a:r>
            <a:r>
              <a:rPr lang="en-GB" sz="1200" kern="1200" dirty="0" err="1">
                <a:solidFill>
                  <a:schemeClr val="tx1"/>
                </a:solidFill>
                <a:effectLst/>
                <a:latin typeface="+mn-lt"/>
                <a:ea typeface="+mn-ea"/>
                <a:cs typeface="+mn-cs"/>
              </a:rPr>
              <a:t>nehmen</a:t>
            </a:r>
            <a:r>
              <a:rPr lang="en-GB" sz="1200" kern="1200" dirty="0">
                <a:solidFill>
                  <a:schemeClr val="tx1"/>
                </a:solidFill>
                <a:effectLst/>
                <a:latin typeface="+mn-lt"/>
                <a:ea typeface="+mn-ea"/>
                <a:cs typeface="+mn-cs"/>
              </a:rPr>
              <a:t> [141] </a:t>
            </a:r>
            <a:r>
              <a:rPr lang="en-GB" sz="1200" kern="1200" dirty="0" err="1">
                <a:solidFill>
                  <a:schemeClr val="tx1"/>
                </a:solidFill>
                <a:effectLst/>
                <a:latin typeface="+mn-lt"/>
                <a:ea typeface="+mn-ea"/>
                <a:cs typeface="+mn-cs"/>
              </a:rPr>
              <a:t>halten</a:t>
            </a:r>
            <a:r>
              <a:rPr lang="en-GB" sz="1200" kern="1200" dirty="0">
                <a:solidFill>
                  <a:schemeClr val="tx1"/>
                </a:solidFill>
                <a:effectLst/>
                <a:latin typeface="+mn-lt"/>
                <a:ea typeface="+mn-ea"/>
                <a:cs typeface="+mn-cs"/>
              </a:rPr>
              <a:t> [144] </a:t>
            </a:r>
            <a:r>
              <a:rPr lang="en-GB" sz="1200" kern="1200" dirty="0" err="1">
                <a:solidFill>
                  <a:schemeClr val="tx1"/>
                </a:solidFill>
                <a:effectLst/>
                <a:latin typeface="+mn-lt"/>
                <a:ea typeface="+mn-ea"/>
                <a:cs typeface="+mn-cs"/>
              </a:rPr>
              <a:t>dann</a:t>
            </a:r>
            <a:r>
              <a:rPr lang="en-GB" sz="1200" kern="1200" dirty="0">
                <a:solidFill>
                  <a:schemeClr val="tx1"/>
                </a:solidFill>
                <a:effectLst/>
                <a:latin typeface="+mn-lt"/>
                <a:ea typeface="+mn-ea"/>
                <a:cs typeface="+mn-cs"/>
              </a:rPr>
              <a:t> [33] </a:t>
            </a:r>
            <a:r>
              <a:rPr lang="en-GB" sz="1200" kern="1200" dirty="0" err="1">
                <a:solidFill>
                  <a:schemeClr val="tx1"/>
                </a:solidFill>
                <a:effectLst/>
                <a:latin typeface="+mn-lt"/>
                <a:ea typeface="+mn-ea"/>
                <a:cs typeface="+mn-cs"/>
              </a:rPr>
              <a:t>zuerst</a:t>
            </a:r>
            <a:r>
              <a:rPr lang="en-GB" sz="1200" kern="1200" dirty="0">
                <a:solidFill>
                  <a:schemeClr val="tx1"/>
                </a:solidFill>
                <a:effectLst/>
                <a:latin typeface="+mn-lt"/>
                <a:ea typeface="+mn-ea"/>
                <a:cs typeface="+mn-cs"/>
              </a:rPr>
              <a:t> [726] </a:t>
            </a:r>
            <a:r>
              <a:rPr lang="en-GB" sz="1200" kern="1200" dirty="0" err="1">
                <a:solidFill>
                  <a:schemeClr val="tx1"/>
                </a:solidFill>
                <a:effectLst/>
                <a:latin typeface="+mn-lt"/>
                <a:ea typeface="+mn-ea"/>
                <a:cs typeface="+mn-cs"/>
              </a:rPr>
              <a:t>spät</a:t>
            </a:r>
            <a:r>
              <a:rPr lang="en-GB" sz="1200" kern="1200" dirty="0">
                <a:solidFill>
                  <a:schemeClr val="tx1"/>
                </a:solidFill>
                <a:effectLst/>
                <a:latin typeface="+mn-lt"/>
                <a:ea typeface="+mn-ea"/>
                <a:cs typeface="+mn-cs"/>
              </a:rPr>
              <a:t>(er) [171] </a:t>
            </a:r>
            <a:r>
              <a:rPr lang="en-GB" sz="1200" kern="1200" dirty="0" err="1">
                <a:solidFill>
                  <a:schemeClr val="tx1"/>
                </a:solidFill>
                <a:effectLst/>
                <a:latin typeface="+mn-lt"/>
                <a:ea typeface="+mn-ea"/>
                <a:cs typeface="+mn-cs"/>
              </a:rPr>
              <a:t>danach</a:t>
            </a:r>
            <a:r>
              <a:rPr lang="en-GB" sz="1200" kern="1200" dirty="0">
                <a:solidFill>
                  <a:schemeClr val="tx1"/>
                </a:solidFill>
                <a:effectLst/>
                <a:latin typeface="+mn-lt"/>
                <a:ea typeface="+mn-ea"/>
                <a:cs typeface="+mn-cs"/>
              </a:rPr>
              <a:t> [437] </a:t>
            </a:r>
            <a:r>
              <a:rPr lang="en-GB" sz="1200" kern="1200" dirty="0" err="1">
                <a:solidFill>
                  <a:schemeClr val="tx1"/>
                </a:solidFill>
                <a:effectLst/>
                <a:latin typeface="+mn-lt"/>
                <a:ea typeface="+mn-ea"/>
                <a:cs typeface="+mn-cs"/>
              </a:rPr>
              <a:t>schließlich</a:t>
            </a:r>
            <a:r>
              <a:rPr lang="en-GB" sz="1200" kern="1200" dirty="0">
                <a:solidFill>
                  <a:schemeClr val="tx1"/>
                </a:solidFill>
                <a:effectLst/>
                <a:latin typeface="+mn-lt"/>
                <a:ea typeface="+mn-ea"/>
                <a:cs typeface="+mn-cs"/>
              </a:rPr>
              <a:t> [307] </a:t>
            </a:r>
            <a:r>
              <a:rPr lang="en-GB" sz="1200" kern="1200" dirty="0" err="1">
                <a:solidFill>
                  <a:schemeClr val="tx1"/>
                </a:solidFill>
                <a:effectLst/>
                <a:latin typeface="+mn-lt"/>
                <a:ea typeface="+mn-ea"/>
                <a:cs typeface="+mn-cs"/>
              </a:rPr>
              <a:t>deshalb</a:t>
            </a:r>
            <a:r>
              <a:rPr lang="en-GB" sz="1200" kern="1200" dirty="0">
                <a:solidFill>
                  <a:schemeClr val="tx1"/>
                </a:solidFill>
                <a:effectLst/>
                <a:latin typeface="+mn-lt"/>
                <a:ea typeface="+mn-ea"/>
                <a:cs typeface="+mn-cs"/>
              </a:rPr>
              <a:t> [264]</a:t>
            </a:r>
            <a:r>
              <a:rPr lang="en-GB" dirty="0">
                <a:effectLst/>
              </a:rPr>
              <a:t> </a:t>
            </a:r>
            <a:endParaRPr lang="en-GB" dirty="0"/>
          </a:p>
          <a:p>
            <a:pPr marL="0" lvl="0" indent="0" algn="l" rtl="0">
              <a:lnSpc>
                <a:spcPct val="100000"/>
              </a:lnSpc>
              <a:spcBef>
                <a:spcPts val="0"/>
              </a:spcBef>
              <a:spcAft>
                <a:spcPts val="0"/>
              </a:spcAft>
              <a:buSzPts val="1400"/>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ysClr val="windowText" lastClr="000000"/>
                </a:solidFill>
                <a:effectLst/>
                <a:latin typeface="+mn-lt"/>
                <a:ea typeface="+mn-ea"/>
                <a:cs typeface="+mn-cs"/>
              </a:rPr>
              <a:t>Jones</a:t>
            </a:r>
            <a:r>
              <a:rPr lang="en-GB" sz="1200" dirty="0">
                <a:solidFill>
                  <a:sysClr val="windowText" lastClr="000000"/>
                </a:solidFill>
                <a:effectLst/>
                <a:latin typeface="+mn-lt"/>
                <a:ea typeface="+mn-ea"/>
                <a:cs typeface="+mn-cs"/>
              </a:rPr>
              <a:t>,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551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[9/10]</a:t>
            </a:r>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711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[10/10]</a:t>
            </a:r>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8721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latin typeface="Calibri" panose="020F0502020204030204" pitchFamily="34" charset="0"/>
                <a:cs typeface="Calibri" panose="020F0502020204030204" pitchFamily="34" charset="0"/>
              </a:rPr>
              <a:t>Timing: </a:t>
            </a:r>
            <a:r>
              <a:rPr lang="en-GB" b="0" baseline="0" dirty="0">
                <a:latin typeface="Calibri" panose="020F0502020204030204" pitchFamily="34" charset="0"/>
                <a:cs typeface="Calibri" panose="020F0502020204030204" pitchFamily="34" charset="0"/>
              </a:rPr>
              <a:t>6 minutes (two slides)</a:t>
            </a:r>
          </a:p>
          <a:p>
            <a:pPr marL="0"/>
            <a:br>
              <a:rPr lang="en-GB" b="1" baseline="0" dirty="0">
                <a:latin typeface="Calibri" panose="020F0502020204030204" pitchFamily="34" charset="0"/>
                <a:cs typeface="Calibri" panose="020F0502020204030204" pitchFamily="34" charset="0"/>
              </a:rPr>
            </a:br>
            <a:r>
              <a:rPr lang="en-GB" b="1" baseline="0" dirty="0">
                <a:latin typeface="Calibri" panose="020F0502020204030204" pitchFamily="34" charset="0"/>
                <a:cs typeface="Calibri" panose="020F0502020204030204" pitchFamily="34" charset="0"/>
              </a:rPr>
              <a:t>Aim: </a:t>
            </a:r>
            <a:r>
              <a:rPr lang="en-GB" b="0" baseline="0" dirty="0">
                <a:latin typeface="Calibri" panose="020F0502020204030204" pitchFamily="34" charset="0"/>
                <a:cs typeface="Calibri" panose="020F0502020204030204" pitchFamily="34" charset="0"/>
              </a:rPr>
              <a:t>to present and practise read aloud of this week’s vocabulary.</a:t>
            </a:r>
            <a:br>
              <a:rPr lang="en-GB" b="0" baseline="0" dirty="0">
                <a:latin typeface="Calibri" panose="020F0502020204030204" pitchFamily="34" charset="0"/>
                <a:cs typeface="Calibri" panose="020F0502020204030204" pitchFamily="34" charset="0"/>
              </a:rPr>
            </a:br>
            <a:br>
              <a:rPr lang="en-GB" b="0" baseline="0" dirty="0">
                <a:latin typeface="Calibri" panose="020F0502020204030204" pitchFamily="34" charset="0"/>
                <a:cs typeface="Calibri" panose="020F0502020204030204" pitchFamily="34" charset="0"/>
              </a:rPr>
            </a:br>
            <a:r>
              <a:rPr lang="en-GB" b="1" baseline="0" dirty="0">
                <a:latin typeface="Calibri" panose="020F0502020204030204" pitchFamily="34" charset="0"/>
                <a:cs typeface="Calibri" panose="020F0502020204030204" pitchFamily="34" charset="0"/>
              </a:rPr>
              <a:t>Note: </a:t>
            </a:r>
            <a:r>
              <a:rPr lang="en-GB" b="0" baseline="0" dirty="0">
                <a:latin typeface="Calibri" panose="020F0502020204030204" pitchFamily="34" charset="0"/>
                <a:cs typeface="Calibri" panose="020F0502020204030204" pitchFamily="34" charset="0"/>
              </a:rPr>
              <a:t>students will not have had the chance to pre-learn the vocabulary as this is the start of the new year.  Therefore we present it here and practise it again later in the lesson to develop recognition then recall.</a:t>
            </a:r>
          </a:p>
          <a:p>
            <a:pPr marL="0"/>
            <a:endParaRPr lang="en-GB" b="0" baseline="0" dirty="0">
              <a:latin typeface="Calibri" panose="020F0502020204030204" pitchFamily="34" charset="0"/>
              <a:cs typeface="Calibri" panose="020F0502020204030204" pitchFamily="34" charset="0"/>
            </a:endParaRPr>
          </a:p>
          <a:p>
            <a:pPr marL="0"/>
            <a:r>
              <a:rPr lang="en-GB" sz="1200" b="1" kern="1200" dirty="0">
                <a:solidFill>
                  <a:schemeClr val="tx1"/>
                </a:solidFill>
                <a:effectLst/>
                <a:latin typeface="Calibri" panose="020F0502020204030204" pitchFamily="34" charset="0"/>
                <a:ea typeface="+mn-ea"/>
                <a:cs typeface="Calibri" panose="020F0502020204030204" pitchFamily="34" charset="0"/>
              </a:rPr>
              <a:t>Procedure:</a:t>
            </a:r>
            <a:br>
              <a:rPr lang="en-GB" sz="1200" kern="1200" dirty="0">
                <a:solidFill>
                  <a:schemeClr val="tx1"/>
                </a:solidFill>
                <a:effectLst/>
                <a:latin typeface="Calibri" panose="020F0502020204030204" pitchFamily="34" charset="0"/>
                <a:ea typeface="+mn-ea"/>
                <a:cs typeface="Calibri" panose="020F0502020204030204" pitchFamily="34" charset="0"/>
              </a:rPr>
            </a:br>
            <a:r>
              <a:rPr lang="en-GB" sz="1200" kern="1200" dirty="0">
                <a:solidFill>
                  <a:schemeClr val="tx1"/>
                </a:solidFill>
                <a:effectLst/>
                <a:latin typeface="Calibri" panose="020F0502020204030204" pitchFamily="34" charset="0"/>
                <a:ea typeface="+mn-ea"/>
                <a:cs typeface="Calibri" panose="020F0502020204030204" pitchFamily="34" charset="0"/>
              </a:rPr>
              <a:t>1. Click to bring up an English prompt.</a:t>
            </a:r>
          </a:p>
          <a:p>
            <a:pPr marL="0"/>
            <a:r>
              <a:rPr lang="en-GB" sz="1200" kern="1200" dirty="0">
                <a:solidFill>
                  <a:schemeClr val="tx1"/>
                </a:solidFill>
                <a:effectLst/>
                <a:latin typeface="Calibri" panose="020F0502020204030204" pitchFamily="34" charset="0"/>
                <a:ea typeface="+mn-ea"/>
                <a:cs typeface="Calibri" panose="020F0502020204030204" pitchFamily="34" charset="0"/>
              </a:rPr>
              <a:t>2. Students say the German word.</a:t>
            </a:r>
            <a:br>
              <a:rPr lang="en-GB" sz="1200" kern="1200" dirty="0">
                <a:solidFill>
                  <a:schemeClr val="tx1"/>
                </a:solidFill>
                <a:effectLst/>
                <a:latin typeface="Calibri" panose="020F0502020204030204" pitchFamily="34" charset="0"/>
                <a:ea typeface="+mn-ea"/>
                <a:cs typeface="Calibri" panose="020F0502020204030204" pitchFamily="34" charset="0"/>
              </a:rPr>
            </a:br>
            <a:r>
              <a:rPr lang="en-GB" sz="1200" kern="1200" dirty="0">
                <a:solidFill>
                  <a:schemeClr val="tx1"/>
                </a:solidFill>
                <a:effectLst/>
                <a:latin typeface="Calibri" panose="020F0502020204030204" pitchFamily="34" charset="0"/>
                <a:ea typeface="+mn-ea"/>
                <a:cs typeface="Calibri" panose="020F0502020204030204" pitchFamily="34" charset="0"/>
              </a:rPr>
              <a:t>3. Click to check answers. Move to slide 2.</a:t>
            </a:r>
          </a:p>
          <a:p>
            <a:pPr marL="0"/>
            <a:br>
              <a:rPr lang="en-GB" sz="1200" kern="1200" dirty="0">
                <a:solidFill>
                  <a:schemeClr val="tx1"/>
                </a:solidFill>
                <a:effectLst/>
                <a:latin typeface="Calibri" panose="020F0502020204030204" pitchFamily="34" charset="0"/>
                <a:ea typeface="+mn-ea"/>
                <a:cs typeface="Calibri" panose="020F0502020204030204" pitchFamily="34" charset="0"/>
              </a:rPr>
            </a:br>
            <a:r>
              <a:rPr lang="en-GB" sz="1200" b="1" kern="1200" dirty="0">
                <a:solidFill>
                  <a:schemeClr val="tx1"/>
                </a:solidFill>
                <a:effectLst/>
                <a:latin typeface="Calibri" panose="020F0502020204030204" pitchFamily="34" charset="0"/>
                <a:ea typeface="+mn-ea"/>
                <a:cs typeface="Calibri" panose="020F0502020204030204" pitchFamily="34" charset="0"/>
              </a:rPr>
              <a:t>Words:</a:t>
            </a:r>
          </a:p>
          <a:p>
            <a:pPr marL="0"/>
            <a:r>
              <a:rPr lang="en-GB" sz="1200" b="1" kern="1200" dirty="0">
                <a:solidFill>
                  <a:schemeClr val="tx1"/>
                </a:solidFill>
                <a:effectLst/>
                <a:latin typeface="Calibri" panose="020F0502020204030204" pitchFamily="34" charset="0"/>
                <a:ea typeface="+mn-ea"/>
                <a:cs typeface="Calibri" panose="020F0502020204030204" pitchFamily="34" charset="0"/>
              </a:rPr>
              <a:t>1. die Kultur</a:t>
            </a:r>
            <a:br>
              <a:rPr lang="en-GB" sz="1200" b="1" kern="1200" dirty="0">
                <a:solidFill>
                  <a:schemeClr val="tx1"/>
                </a:solidFill>
                <a:effectLst/>
                <a:latin typeface="Calibri" panose="020F0502020204030204" pitchFamily="34" charset="0"/>
                <a:ea typeface="+mn-ea"/>
                <a:cs typeface="Calibri" panose="020F0502020204030204" pitchFamily="34" charset="0"/>
              </a:rPr>
            </a:br>
            <a:r>
              <a:rPr lang="en-GB" sz="1200" b="1" kern="1200" dirty="0">
                <a:solidFill>
                  <a:schemeClr val="tx1"/>
                </a:solidFill>
                <a:effectLst/>
                <a:latin typeface="Calibri" panose="020F0502020204030204" pitchFamily="34" charset="0"/>
                <a:ea typeface="+mn-ea"/>
                <a:cs typeface="Calibri" panose="020F0502020204030204" pitchFamily="34" charset="0"/>
              </a:rPr>
              <a:t>2. </a:t>
            </a:r>
            <a:r>
              <a:rPr lang="en-GB" sz="1200" b="1" kern="1200" dirty="0" err="1">
                <a:solidFill>
                  <a:schemeClr val="tx1"/>
                </a:solidFill>
                <a:effectLst/>
                <a:latin typeface="Calibri" panose="020F0502020204030204" pitchFamily="34" charset="0"/>
                <a:ea typeface="+mn-ea"/>
                <a:cs typeface="Calibri" panose="020F0502020204030204" pitchFamily="34" charset="0"/>
              </a:rPr>
              <a:t>erleben</a:t>
            </a:r>
            <a:br>
              <a:rPr lang="en-GB" sz="1200" b="1" kern="1200" dirty="0">
                <a:solidFill>
                  <a:schemeClr val="tx1"/>
                </a:solidFill>
                <a:effectLst/>
                <a:latin typeface="Calibri" panose="020F0502020204030204" pitchFamily="34" charset="0"/>
                <a:ea typeface="+mn-ea"/>
                <a:cs typeface="Calibri" panose="020F0502020204030204" pitchFamily="34" charset="0"/>
              </a:rPr>
            </a:br>
            <a:r>
              <a:rPr lang="en-GB" sz="1200" b="1" kern="1200" dirty="0">
                <a:solidFill>
                  <a:schemeClr val="tx1"/>
                </a:solidFill>
                <a:effectLst/>
                <a:latin typeface="Calibri" panose="020F0502020204030204" pitchFamily="34" charset="0"/>
                <a:ea typeface="+mn-ea"/>
                <a:cs typeface="Calibri" panose="020F0502020204030204" pitchFamily="34" charset="0"/>
              </a:rPr>
              <a:t>3. die </a:t>
            </a:r>
            <a:r>
              <a:rPr lang="en-GB" sz="1200" b="1" kern="1200" dirty="0" err="1">
                <a:solidFill>
                  <a:schemeClr val="tx1"/>
                </a:solidFill>
                <a:effectLst/>
                <a:latin typeface="Calibri" panose="020F0502020204030204" pitchFamily="34" charset="0"/>
                <a:ea typeface="+mn-ea"/>
                <a:cs typeface="Calibri" panose="020F0502020204030204" pitchFamily="34" charset="0"/>
              </a:rPr>
              <a:t>Kleidung</a:t>
            </a:r>
            <a:br>
              <a:rPr lang="en-GB" sz="1200" b="1" kern="1200" dirty="0">
                <a:solidFill>
                  <a:schemeClr val="tx1"/>
                </a:solidFill>
                <a:effectLst/>
                <a:latin typeface="Calibri" panose="020F0502020204030204" pitchFamily="34" charset="0"/>
                <a:ea typeface="+mn-ea"/>
                <a:cs typeface="Calibri" panose="020F0502020204030204" pitchFamily="34" charset="0"/>
              </a:rPr>
            </a:br>
            <a:r>
              <a:rPr lang="en-GB" sz="1200" b="1" kern="1200" dirty="0">
                <a:solidFill>
                  <a:schemeClr val="tx1"/>
                </a:solidFill>
                <a:effectLst/>
                <a:latin typeface="Calibri" panose="020F0502020204030204" pitchFamily="34" charset="0"/>
                <a:ea typeface="+mn-ea"/>
                <a:cs typeface="Calibri" panose="020F0502020204030204" pitchFamily="34" charset="0"/>
              </a:rPr>
              <a:t>4. </a:t>
            </a:r>
            <a:r>
              <a:rPr lang="en-GB" sz="1200" b="1" kern="1200" dirty="0" err="1">
                <a:solidFill>
                  <a:schemeClr val="tx1"/>
                </a:solidFill>
                <a:effectLst/>
                <a:latin typeface="Calibri" panose="020F0502020204030204" pitchFamily="34" charset="0"/>
                <a:ea typeface="+mn-ea"/>
                <a:cs typeface="Calibri" panose="020F0502020204030204" pitchFamily="34" charset="0"/>
              </a:rPr>
              <a:t>kaufen</a:t>
            </a:r>
            <a:br>
              <a:rPr lang="en-GB" sz="1200" b="1" kern="1200" dirty="0">
                <a:solidFill>
                  <a:schemeClr val="tx1"/>
                </a:solidFill>
                <a:effectLst/>
                <a:latin typeface="Calibri" panose="020F0502020204030204" pitchFamily="34" charset="0"/>
                <a:ea typeface="+mn-ea"/>
                <a:cs typeface="Calibri" panose="020F0502020204030204" pitchFamily="34" charset="0"/>
              </a:rPr>
            </a:br>
            <a:r>
              <a:rPr lang="en-GB" sz="1200" b="1" kern="1200" dirty="0">
                <a:solidFill>
                  <a:schemeClr val="tx1"/>
                </a:solidFill>
                <a:effectLst/>
                <a:latin typeface="Calibri" panose="020F0502020204030204" pitchFamily="34" charset="0"/>
                <a:ea typeface="+mn-ea"/>
                <a:cs typeface="Calibri" panose="020F0502020204030204" pitchFamily="34" charset="0"/>
              </a:rPr>
              <a:t>5. </a:t>
            </a:r>
            <a:r>
              <a:rPr lang="en-GB" sz="1200" b="1" kern="1200" dirty="0" err="1">
                <a:solidFill>
                  <a:schemeClr val="tx1"/>
                </a:solidFill>
                <a:effectLst/>
                <a:latin typeface="Calibri" panose="020F0502020204030204" pitchFamily="34" charset="0"/>
                <a:ea typeface="+mn-ea"/>
                <a:cs typeface="Calibri" panose="020F0502020204030204" pitchFamily="34" charset="0"/>
              </a:rPr>
              <a:t>letzter</a:t>
            </a:r>
            <a:r>
              <a:rPr lang="en-GB" sz="1200" b="1" kern="1200" dirty="0">
                <a:solidFill>
                  <a:schemeClr val="tx1"/>
                </a:solidFill>
                <a:effectLst/>
                <a:latin typeface="Calibri" panose="020F0502020204030204" pitchFamily="34" charset="0"/>
                <a:ea typeface="+mn-ea"/>
                <a:cs typeface="Calibri" panose="020F0502020204030204" pitchFamily="34" charset="0"/>
              </a:rPr>
              <a:t>, </a:t>
            </a:r>
            <a:r>
              <a:rPr lang="en-GB" sz="1200" b="1" kern="1200" dirty="0" err="1">
                <a:solidFill>
                  <a:schemeClr val="tx1"/>
                </a:solidFill>
                <a:effectLst/>
                <a:latin typeface="Calibri" panose="020F0502020204030204" pitchFamily="34" charset="0"/>
                <a:ea typeface="+mn-ea"/>
                <a:cs typeface="Calibri" panose="020F0502020204030204" pitchFamily="34" charset="0"/>
              </a:rPr>
              <a:t>letzte</a:t>
            </a:r>
            <a:r>
              <a:rPr lang="en-GB" sz="1200" b="1" kern="1200" dirty="0">
                <a:solidFill>
                  <a:schemeClr val="tx1"/>
                </a:solidFill>
                <a:effectLst/>
                <a:latin typeface="Calibri" panose="020F0502020204030204" pitchFamily="34" charset="0"/>
                <a:ea typeface="+mn-ea"/>
                <a:cs typeface="Calibri" panose="020F0502020204030204" pitchFamily="34" charset="0"/>
              </a:rPr>
              <a:t>, </a:t>
            </a:r>
            <a:r>
              <a:rPr lang="en-GB" sz="1200" b="1" kern="1200" dirty="0" err="1">
                <a:solidFill>
                  <a:schemeClr val="tx1"/>
                </a:solidFill>
                <a:effectLst/>
                <a:latin typeface="Calibri" panose="020F0502020204030204" pitchFamily="34" charset="0"/>
                <a:ea typeface="+mn-ea"/>
                <a:cs typeface="Calibri" panose="020F0502020204030204" pitchFamily="34" charset="0"/>
              </a:rPr>
              <a:t>letztes</a:t>
            </a:r>
            <a:br>
              <a:rPr lang="en-GB" sz="1200" b="1" kern="1200" dirty="0">
                <a:solidFill>
                  <a:schemeClr val="tx1"/>
                </a:solidFill>
                <a:effectLst/>
                <a:latin typeface="Calibri" panose="020F0502020204030204" pitchFamily="34" charset="0"/>
                <a:ea typeface="+mn-ea"/>
                <a:cs typeface="Calibri" panose="020F0502020204030204" pitchFamily="34" charset="0"/>
              </a:rPr>
            </a:br>
            <a:r>
              <a:rPr lang="en-GB" sz="1200" b="1" kern="1200" dirty="0">
                <a:solidFill>
                  <a:schemeClr val="tx1"/>
                </a:solidFill>
                <a:effectLst/>
                <a:latin typeface="Calibri" panose="020F0502020204030204" pitchFamily="34" charset="0"/>
                <a:ea typeface="+mn-ea"/>
                <a:cs typeface="Calibri" panose="020F0502020204030204" pitchFamily="34" charset="0"/>
              </a:rPr>
              <a:t>6. </a:t>
            </a:r>
            <a:r>
              <a:rPr lang="en-GB" sz="1200" b="1" kern="1200" dirty="0" err="1">
                <a:solidFill>
                  <a:schemeClr val="tx1"/>
                </a:solidFill>
                <a:effectLst/>
                <a:latin typeface="Calibri" panose="020F0502020204030204" pitchFamily="34" charset="0"/>
                <a:ea typeface="+mn-ea"/>
                <a:cs typeface="Calibri" panose="020F0502020204030204" pitchFamily="34" charset="0"/>
              </a:rPr>
              <a:t>dieser</a:t>
            </a:r>
            <a:r>
              <a:rPr lang="en-GB" sz="1200" b="1" kern="1200" dirty="0">
                <a:solidFill>
                  <a:schemeClr val="tx1"/>
                </a:solidFill>
                <a:effectLst/>
                <a:latin typeface="Calibri" panose="020F0502020204030204" pitchFamily="34" charset="0"/>
                <a:ea typeface="+mn-ea"/>
                <a:cs typeface="Calibri" panose="020F0502020204030204" pitchFamily="34" charset="0"/>
              </a:rPr>
              <a:t>, </a:t>
            </a:r>
            <a:r>
              <a:rPr lang="en-GB" sz="1200" b="1" kern="1200" dirty="0" err="1">
                <a:solidFill>
                  <a:schemeClr val="tx1"/>
                </a:solidFill>
                <a:effectLst/>
                <a:latin typeface="Calibri" panose="020F0502020204030204" pitchFamily="34" charset="0"/>
                <a:ea typeface="+mn-ea"/>
                <a:cs typeface="Calibri" panose="020F0502020204030204" pitchFamily="34" charset="0"/>
              </a:rPr>
              <a:t>diese</a:t>
            </a:r>
            <a:r>
              <a:rPr lang="en-GB" sz="1200" b="1" kern="1200" dirty="0">
                <a:solidFill>
                  <a:schemeClr val="tx1"/>
                </a:solidFill>
                <a:effectLst/>
                <a:latin typeface="Calibri" panose="020F0502020204030204" pitchFamily="34" charset="0"/>
                <a:ea typeface="+mn-ea"/>
                <a:cs typeface="Calibri" panose="020F0502020204030204" pitchFamily="34" charset="0"/>
              </a:rPr>
              <a:t>, dieses</a:t>
            </a:r>
            <a:br>
              <a:rPr lang="en-GB" sz="1200" b="1" kern="1200" dirty="0">
                <a:solidFill>
                  <a:schemeClr val="tx1"/>
                </a:solidFill>
                <a:effectLst/>
                <a:latin typeface="Calibri" panose="020F0502020204030204" pitchFamily="34" charset="0"/>
                <a:ea typeface="+mn-ea"/>
                <a:cs typeface="Calibri" panose="020F0502020204030204" pitchFamily="34" charset="0"/>
              </a:rPr>
            </a:br>
            <a:r>
              <a:rPr lang="en-GB" sz="1200" b="1" kern="1200" dirty="0">
                <a:solidFill>
                  <a:schemeClr val="tx1"/>
                </a:solidFill>
                <a:effectLst/>
                <a:latin typeface="Calibri" panose="020F0502020204030204" pitchFamily="34" charset="0"/>
                <a:ea typeface="+mn-ea"/>
                <a:cs typeface="Calibri" panose="020F0502020204030204" pitchFamily="34" charset="0"/>
              </a:rPr>
              <a:t>7. die Tour</a:t>
            </a:r>
            <a:br>
              <a:rPr lang="en-GB" sz="1200" b="1" kern="1200" dirty="0">
                <a:solidFill>
                  <a:schemeClr val="tx1"/>
                </a:solidFill>
                <a:effectLst/>
                <a:latin typeface="Calibri" panose="020F0502020204030204" pitchFamily="34" charset="0"/>
                <a:ea typeface="+mn-ea"/>
                <a:cs typeface="Calibri" panose="020F0502020204030204" pitchFamily="34" charset="0"/>
              </a:rPr>
            </a:br>
            <a:r>
              <a:rPr lang="en-GB" sz="1200" b="1" kern="1200" dirty="0">
                <a:solidFill>
                  <a:schemeClr val="tx1"/>
                </a:solidFill>
                <a:effectLst/>
                <a:latin typeface="Calibri" panose="020F0502020204030204" pitchFamily="34" charset="0"/>
                <a:ea typeface="+mn-ea"/>
                <a:cs typeface="Calibri" panose="020F0502020204030204" pitchFamily="34" charset="0"/>
              </a:rPr>
              <a:t>8. die </a:t>
            </a:r>
            <a:r>
              <a:rPr lang="en-GB" sz="1200" b="1" kern="1200" dirty="0" err="1">
                <a:solidFill>
                  <a:schemeClr val="tx1"/>
                </a:solidFill>
                <a:effectLst/>
                <a:latin typeface="Calibri" panose="020F0502020204030204" pitchFamily="34" charset="0"/>
                <a:ea typeface="+mn-ea"/>
                <a:cs typeface="Calibri" panose="020F0502020204030204" pitchFamily="34" charset="0"/>
              </a:rPr>
              <a:t>Ferien</a:t>
            </a:r>
            <a:endParaRPr lang="en-GB" sz="1200" b="1" kern="1200" dirty="0">
              <a:solidFill>
                <a:schemeClr val="tx1"/>
              </a:solidFill>
              <a:effectLst/>
              <a:latin typeface="Calibri" panose="020F0502020204030204" pitchFamily="34" charset="0"/>
              <a:ea typeface="+mn-ea"/>
              <a:cs typeface="Calibri" panose="020F0502020204030204" pitchFamily="34" charset="0"/>
            </a:endParaRPr>
          </a:p>
          <a:p>
            <a:pPr marL="0"/>
            <a:r>
              <a:rPr lang="en-GB" sz="1200" b="0" kern="1200" dirty="0">
                <a:solidFill>
                  <a:schemeClr val="tx1"/>
                </a:solidFill>
                <a:effectLst/>
                <a:latin typeface="Calibri" panose="020F0502020204030204" pitchFamily="34" charset="0"/>
                <a:ea typeface="+mn-ea"/>
                <a:cs typeface="Calibri" panose="020F0502020204030204" pitchFamily="34" charset="0"/>
              </a:rPr>
              <a:t>9. der </a:t>
            </a:r>
            <a:r>
              <a:rPr lang="en-GB" sz="1200" b="0" kern="1200" dirty="0" err="1">
                <a:solidFill>
                  <a:schemeClr val="tx1"/>
                </a:solidFill>
                <a:effectLst/>
                <a:latin typeface="Calibri" panose="020F0502020204030204" pitchFamily="34" charset="0"/>
                <a:ea typeface="+mn-ea"/>
                <a:cs typeface="Calibri" panose="020F0502020204030204" pitchFamily="34" charset="0"/>
              </a:rPr>
              <a:t>Spaß</a:t>
            </a:r>
            <a:endParaRPr lang="en-GB" sz="1200" b="0" kern="1200" dirty="0">
              <a:solidFill>
                <a:schemeClr val="tx1"/>
              </a:solidFill>
              <a:effectLst/>
              <a:latin typeface="Calibri" panose="020F0502020204030204" pitchFamily="34" charset="0"/>
              <a:ea typeface="+mn-ea"/>
              <a:cs typeface="Calibri" panose="020F0502020204030204" pitchFamily="34" charset="0"/>
            </a:endParaRPr>
          </a:p>
          <a:p>
            <a:pPr marL="0"/>
            <a:r>
              <a:rPr lang="en-GB" sz="1200" b="0" kern="1200" dirty="0">
                <a:solidFill>
                  <a:schemeClr val="tx1"/>
                </a:solidFill>
                <a:effectLst/>
                <a:latin typeface="Calibri" panose="020F0502020204030204" pitchFamily="34" charset="0"/>
                <a:ea typeface="+mn-ea"/>
                <a:cs typeface="Calibri" panose="020F0502020204030204" pitchFamily="34" charset="0"/>
              </a:rPr>
              <a:t>10. </a:t>
            </a:r>
            <a:r>
              <a:rPr lang="en-GB" sz="1200" b="0" kern="1200" dirty="0" err="1">
                <a:solidFill>
                  <a:schemeClr val="tx1"/>
                </a:solidFill>
                <a:effectLst/>
                <a:latin typeface="Calibri" panose="020F0502020204030204" pitchFamily="34" charset="0"/>
                <a:ea typeface="+mn-ea"/>
                <a:cs typeface="Calibri" panose="020F0502020204030204" pitchFamily="34" charset="0"/>
              </a:rPr>
              <a:t>schon</a:t>
            </a:r>
            <a:endParaRPr lang="en-GB" sz="1200" b="0" kern="1200" dirty="0">
              <a:solidFill>
                <a:schemeClr val="tx1"/>
              </a:solidFill>
              <a:effectLst/>
              <a:latin typeface="Calibri" panose="020F0502020204030204" pitchFamily="34" charset="0"/>
              <a:ea typeface="+mn-ea"/>
              <a:cs typeface="Calibri" panose="020F0502020204030204" pitchFamily="34" charset="0"/>
            </a:endParaRPr>
          </a:p>
          <a:p>
            <a:pPr marL="0"/>
            <a:r>
              <a:rPr lang="en-GB" sz="1200" b="0" kern="1200" dirty="0">
                <a:solidFill>
                  <a:schemeClr val="tx1"/>
                </a:solidFill>
                <a:effectLst/>
                <a:latin typeface="Calibri" panose="020F0502020204030204" pitchFamily="34" charset="0"/>
                <a:ea typeface="+mn-ea"/>
                <a:cs typeface="Calibri" panose="020F0502020204030204" pitchFamily="34" charset="0"/>
              </a:rPr>
              <a:t>11.selbst, </a:t>
            </a:r>
            <a:r>
              <a:rPr lang="en-GB" sz="1200" b="0" kern="1200" dirty="0" err="1">
                <a:solidFill>
                  <a:schemeClr val="tx1"/>
                </a:solidFill>
                <a:effectLst/>
                <a:latin typeface="Calibri" panose="020F0502020204030204" pitchFamily="34" charset="0"/>
                <a:ea typeface="+mn-ea"/>
                <a:cs typeface="Calibri" panose="020F0502020204030204" pitchFamily="34" charset="0"/>
              </a:rPr>
              <a:t>selber</a:t>
            </a:r>
            <a:endParaRPr lang="en-GB" sz="1200" b="0" kern="1200" dirty="0">
              <a:solidFill>
                <a:schemeClr val="tx1"/>
              </a:solidFill>
              <a:effectLst/>
              <a:latin typeface="Calibri" panose="020F0502020204030204" pitchFamily="34" charset="0"/>
              <a:ea typeface="+mn-ea"/>
              <a:cs typeface="Calibri" panose="020F0502020204030204" pitchFamily="34" charset="0"/>
            </a:endParaRPr>
          </a:p>
          <a:p>
            <a:pPr marL="0"/>
            <a:r>
              <a:rPr lang="en-GB" sz="1200" b="0" kern="1200" dirty="0">
                <a:solidFill>
                  <a:schemeClr val="tx1"/>
                </a:solidFill>
                <a:effectLst/>
                <a:latin typeface="Calibri" panose="020F0502020204030204" pitchFamily="34" charset="0"/>
                <a:ea typeface="+mn-ea"/>
                <a:cs typeface="Calibri" panose="020F0502020204030204" pitchFamily="34" charset="0"/>
              </a:rPr>
              <a:t>12. </a:t>
            </a:r>
            <a:r>
              <a:rPr lang="en-GB" sz="1200" b="0" kern="1200" dirty="0" err="1">
                <a:solidFill>
                  <a:schemeClr val="tx1"/>
                </a:solidFill>
                <a:effectLst/>
                <a:latin typeface="Calibri" panose="020F0502020204030204" pitchFamily="34" charset="0"/>
                <a:ea typeface="+mn-ea"/>
                <a:cs typeface="Calibri" panose="020F0502020204030204" pitchFamily="34" charset="0"/>
              </a:rPr>
              <a:t>Juli</a:t>
            </a:r>
            <a:endParaRPr lang="en-GB" sz="1200" b="0" kern="1200" dirty="0">
              <a:solidFill>
                <a:schemeClr val="tx1"/>
              </a:solidFill>
              <a:effectLst/>
              <a:latin typeface="Calibri" panose="020F0502020204030204" pitchFamily="34" charset="0"/>
              <a:ea typeface="+mn-ea"/>
              <a:cs typeface="Calibri" panose="020F0502020204030204" pitchFamily="34" charset="0"/>
            </a:endParaRPr>
          </a:p>
          <a:p>
            <a:pPr marL="0"/>
            <a:r>
              <a:rPr lang="en-GB" sz="1200" b="0" kern="1200" dirty="0">
                <a:solidFill>
                  <a:schemeClr val="tx1"/>
                </a:solidFill>
                <a:effectLst/>
                <a:latin typeface="Calibri" panose="020F0502020204030204" pitchFamily="34" charset="0"/>
                <a:ea typeface="+mn-ea"/>
                <a:cs typeface="Calibri" panose="020F0502020204030204" pitchFamily="34" charset="0"/>
              </a:rPr>
              <a:t>13. August</a:t>
            </a:r>
          </a:p>
          <a:p>
            <a:pPr marL="0"/>
            <a:r>
              <a:rPr lang="en-GB" sz="1200" b="0" kern="1200" dirty="0">
                <a:solidFill>
                  <a:schemeClr val="tx1"/>
                </a:solidFill>
                <a:effectLst/>
                <a:latin typeface="Calibri" panose="020F0502020204030204" pitchFamily="34" charset="0"/>
                <a:ea typeface="+mn-ea"/>
                <a:cs typeface="Calibri" panose="020F0502020204030204" pitchFamily="34" charset="0"/>
              </a:rPr>
              <a:t>14. die </a:t>
            </a:r>
            <a:r>
              <a:rPr lang="en-GB" sz="1200" b="0" kern="1200" dirty="0" err="1">
                <a:solidFill>
                  <a:schemeClr val="tx1"/>
                </a:solidFill>
                <a:effectLst/>
                <a:latin typeface="Calibri" panose="020F0502020204030204" pitchFamily="34" charset="0"/>
                <a:ea typeface="+mn-ea"/>
                <a:cs typeface="Calibri" panose="020F0502020204030204" pitchFamily="34" charset="0"/>
              </a:rPr>
              <a:t>Türkei</a:t>
            </a:r>
            <a:endParaRPr lang="en-GB" sz="1200" b="0" kern="1200" dirty="0">
              <a:solidFill>
                <a:schemeClr val="tx1"/>
              </a:solidFill>
              <a:effectLst/>
              <a:latin typeface="Calibri" panose="020F0502020204030204" pitchFamily="34" charset="0"/>
              <a:ea typeface="+mn-ea"/>
              <a:cs typeface="Calibri" panose="020F0502020204030204" pitchFamily="34" charset="0"/>
            </a:endParaRPr>
          </a:p>
          <a:p>
            <a:pPr marL="0"/>
            <a:r>
              <a:rPr lang="en-GB" sz="1200" b="0" kern="1200" dirty="0">
                <a:solidFill>
                  <a:schemeClr val="tx1"/>
                </a:solidFill>
                <a:effectLst/>
                <a:latin typeface="Calibri" panose="020F0502020204030204" pitchFamily="34" charset="0"/>
                <a:ea typeface="+mn-ea"/>
                <a:cs typeface="Calibri" panose="020F0502020204030204" pitchFamily="34" charset="0"/>
              </a:rPr>
              <a:t>15. </a:t>
            </a:r>
            <a:r>
              <a:rPr lang="en-GB" sz="1200" b="0" kern="1200" dirty="0" err="1">
                <a:solidFill>
                  <a:schemeClr val="tx1"/>
                </a:solidFill>
                <a:effectLst/>
                <a:latin typeface="Calibri" panose="020F0502020204030204" pitchFamily="34" charset="0"/>
                <a:ea typeface="+mn-ea"/>
                <a:cs typeface="Calibri" panose="020F0502020204030204" pitchFamily="34" charset="0"/>
              </a:rPr>
              <a:t>besuchen</a:t>
            </a:r>
            <a:br>
              <a:rPr lang="en-GB" sz="1200" b="1" kern="1200" dirty="0">
                <a:solidFill>
                  <a:schemeClr val="tx1"/>
                </a:solidFill>
                <a:effectLst/>
                <a:latin typeface="Calibri" panose="020F0502020204030204" pitchFamily="34" charset="0"/>
                <a:ea typeface="+mn-ea"/>
                <a:cs typeface="Calibri" panose="020F0502020204030204" pitchFamily="34" charset="0"/>
              </a:rPr>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8470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sz="1200" b="1" kern="1200" dirty="0">
                <a:solidFill>
                  <a:schemeClr val="tx1"/>
                </a:solidFill>
                <a:effectLst/>
                <a:latin typeface="Calibri" panose="020F0502020204030204" pitchFamily="34" charset="0"/>
                <a:ea typeface="+mn-ea"/>
                <a:cs typeface="Calibri" panose="020F0502020204030204" pitchFamily="34" charset="0"/>
              </a:rPr>
              <a:t>Words:</a:t>
            </a:r>
          </a:p>
          <a:p>
            <a:pPr marL="0"/>
            <a:r>
              <a:rPr lang="en-GB" sz="1200" b="0" kern="1200" dirty="0">
                <a:solidFill>
                  <a:schemeClr val="tx1"/>
                </a:solidFill>
                <a:effectLst/>
                <a:latin typeface="Calibri" panose="020F0502020204030204" pitchFamily="34" charset="0"/>
                <a:ea typeface="+mn-ea"/>
                <a:cs typeface="Calibri" panose="020F0502020204030204" pitchFamily="34" charset="0"/>
              </a:rPr>
              <a:t>9. der </a:t>
            </a:r>
            <a:r>
              <a:rPr lang="en-GB" sz="1200" b="0" kern="1200" dirty="0" err="1">
                <a:solidFill>
                  <a:schemeClr val="tx1"/>
                </a:solidFill>
                <a:effectLst/>
                <a:latin typeface="Calibri" panose="020F0502020204030204" pitchFamily="34" charset="0"/>
                <a:ea typeface="+mn-ea"/>
                <a:cs typeface="Calibri" panose="020F0502020204030204" pitchFamily="34" charset="0"/>
              </a:rPr>
              <a:t>Spaß</a:t>
            </a:r>
            <a:endParaRPr lang="en-GB" sz="1200" b="0" kern="1200" dirty="0">
              <a:solidFill>
                <a:schemeClr val="tx1"/>
              </a:solidFill>
              <a:effectLst/>
              <a:latin typeface="Calibri" panose="020F0502020204030204" pitchFamily="34" charset="0"/>
              <a:ea typeface="+mn-ea"/>
              <a:cs typeface="Calibri" panose="020F0502020204030204" pitchFamily="34" charset="0"/>
            </a:endParaRPr>
          </a:p>
          <a:p>
            <a:pPr marL="0"/>
            <a:r>
              <a:rPr lang="en-GB" sz="1200" b="0" kern="1200" dirty="0">
                <a:solidFill>
                  <a:schemeClr val="tx1"/>
                </a:solidFill>
                <a:effectLst/>
                <a:latin typeface="Calibri" panose="020F0502020204030204" pitchFamily="34" charset="0"/>
                <a:ea typeface="+mn-ea"/>
                <a:cs typeface="Calibri" panose="020F0502020204030204" pitchFamily="34" charset="0"/>
              </a:rPr>
              <a:t>10. </a:t>
            </a:r>
            <a:r>
              <a:rPr lang="en-GB" sz="1200" b="0" kern="1200" dirty="0" err="1">
                <a:solidFill>
                  <a:schemeClr val="tx1"/>
                </a:solidFill>
                <a:effectLst/>
                <a:latin typeface="Calibri" panose="020F0502020204030204" pitchFamily="34" charset="0"/>
                <a:ea typeface="+mn-ea"/>
                <a:cs typeface="Calibri" panose="020F0502020204030204" pitchFamily="34" charset="0"/>
              </a:rPr>
              <a:t>schon</a:t>
            </a:r>
            <a:endParaRPr lang="en-GB" sz="1200" b="0" kern="1200" dirty="0">
              <a:solidFill>
                <a:schemeClr val="tx1"/>
              </a:solidFill>
              <a:effectLst/>
              <a:latin typeface="Calibri" panose="020F0502020204030204" pitchFamily="34" charset="0"/>
              <a:ea typeface="+mn-ea"/>
              <a:cs typeface="Calibri" panose="020F0502020204030204" pitchFamily="34" charset="0"/>
            </a:endParaRPr>
          </a:p>
          <a:p>
            <a:pPr marL="0"/>
            <a:r>
              <a:rPr lang="en-GB" sz="1200" b="0" kern="1200" dirty="0">
                <a:solidFill>
                  <a:schemeClr val="tx1"/>
                </a:solidFill>
                <a:effectLst/>
                <a:latin typeface="Calibri" panose="020F0502020204030204" pitchFamily="34" charset="0"/>
                <a:ea typeface="+mn-ea"/>
                <a:cs typeface="Calibri" panose="020F0502020204030204" pitchFamily="34" charset="0"/>
              </a:rPr>
              <a:t>11.selbst, </a:t>
            </a:r>
            <a:r>
              <a:rPr lang="en-GB" sz="1200" b="0" kern="1200" dirty="0" err="1">
                <a:solidFill>
                  <a:schemeClr val="tx1"/>
                </a:solidFill>
                <a:effectLst/>
                <a:latin typeface="Calibri" panose="020F0502020204030204" pitchFamily="34" charset="0"/>
                <a:ea typeface="+mn-ea"/>
                <a:cs typeface="Calibri" panose="020F0502020204030204" pitchFamily="34" charset="0"/>
              </a:rPr>
              <a:t>selber</a:t>
            </a:r>
            <a:endParaRPr lang="en-GB" sz="1200" b="0" kern="1200" dirty="0">
              <a:solidFill>
                <a:schemeClr val="tx1"/>
              </a:solidFill>
              <a:effectLst/>
              <a:latin typeface="Calibri" panose="020F0502020204030204" pitchFamily="34" charset="0"/>
              <a:ea typeface="+mn-ea"/>
              <a:cs typeface="Calibri" panose="020F0502020204030204" pitchFamily="34" charset="0"/>
            </a:endParaRPr>
          </a:p>
          <a:p>
            <a:pPr marL="0"/>
            <a:r>
              <a:rPr lang="en-GB" sz="1200" b="0" kern="1200" dirty="0">
                <a:solidFill>
                  <a:schemeClr val="tx1"/>
                </a:solidFill>
                <a:effectLst/>
                <a:latin typeface="Calibri" panose="020F0502020204030204" pitchFamily="34" charset="0"/>
                <a:ea typeface="+mn-ea"/>
                <a:cs typeface="Calibri" panose="020F0502020204030204" pitchFamily="34" charset="0"/>
              </a:rPr>
              <a:t>12. </a:t>
            </a:r>
            <a:r>
              <a:rPr lang="en-GB" sz="1200" b="0" kern="1200" dirty="0" err="1">
                <a:solidFill>
                  <a:schemeClr val="tx1"/>
                </a:solidFill>
                <a:effectLst/>
                <a:latin typeface="Calibri" panose="020F0502020204030204" pitchFamily="34" charset="0"/>
                <a:ea typeface="+mn-ea"/>
                <a:cs typeface="Calibri" panose="020F0502020204030204" pitchFamily="34" charset="0"/>
              </a:rPr>
              <a:t>Juli</a:t>
            </a:r>
            <a:endParaRPr lang="en-GB" sz="1200" b="0" kern="1200" dirty="0">
              <a:solidFill>
                <a:schemeClr val="tx1"/>
              </a:solidFill>
              <a:effectLst/>
              <a:latin typeface="Calibri" panose="020F0502020204030204" pitchFamily="34" charset="0"/>
              <a:ea typeface="+mn-ea"/>
              <a:cs typeface="Calibri" panose="020F0502020204030204" pitchFamily="34" charset="0"/>
            </a:endParaRPr>
          </a:p>
          <a:p>
            <a:pPr marL="0"/>
            <a:r>
              <a:rPr lang="en-GB" sz="1200" b="0" kern="1200" dirty="0">
                <a:solidFill>
                  <a:schemeClr val="tx1"/>
                </a:solidFill>
                <a:effectLst/>
                <a:latin typeface="Calibri" panose="020F0502020204030204" pitchFamily="34" charset="0"/>
                <a:ea typeface="+mn-ea"/>
                <a:cs typeface="Calibri" panose="020F0502020204030204" pitchFamily="34" charset="0"/>
              </a:rPr>
              <a:t>13. August</a:t>
            </a:r>
          </a:p>
          <a:p>
            <a:pPr marL="0"/>
            <a:r>
              <a:rPr lang="en-GB" sz="1200" b="0" kern="1200" dirty="0">
                <a:solidFill>
                  <a:schemeClr val="tx1"/>
                </a:solidFill>
                <a:effectLst/>
                <a:latin typeface="Calibri" panose="020F0502020204030204" pitchFamily="34" charset="0"/>
                <a:ea typeface="+mn-ea"/>
                <a:cs typeface="Calibri" panose="020F0502020204030204" pitchFamily="34" charset="0"/>
              </a:rPr>
              <a:t>14. die </a:t>
            </a:r>
            <a:r>
              <a:rPr lang="en-GB" sz="1200" b="0" kern="1200" dirty="0" err="1">
                <a:solidFill>
                  <a:schemeClr val="tx1"/>
                </a:solidFill>
                <a:effectLst/>
                <a:latin typeface="Calibri" panose="020F0502020204030204" pitchFamily="34" charset="0"/>
                <a:ea typeface="+mn-ea"/>
                <a:cs typeface="Calibri" panose="020F0502020204030204" pitchFamily="34" charset="0"/>
              </a:rPr>
              <a:t>Türkei</a:t>
            </a:r>
            <a:endParaRPr lang="en-GB" sz="1200" b="0" kern="1200" dirty="0">
              <a:solidFill>
                <a:schemeClr val="tx1"/>
              </a:solidFill>
              <a:effectLst/>
              <a:latin typeface="Calibri" panose="020F0502020204030204" pitchFamily="34" charset="0"/>
              <a:ea typeface="+mn-ea"/>
              <a:cs typeface="Calibri" panose="020F0502020204030204" pitchFamily="34" charset="0"/>
            </a:endParaRPr>
          </a:p>
          <a:p>
            <a:pPr marL="0"/>
            <a:r>
              <a:rPr lang="en-GB" sz="1200" b="0" kern="1200" dirty="0">
                <a:solidFill>
                  <a:schemeClr val="tx1"/>
                </a:solidFill>
                <a:effectLst/>
                <a:latin typeface="Calibri" panose="020F0502020204030204" pitchFamily="34" charset="0"/>
                <a:ea typeface="+mn-ea"/>
                <a:cs typeface="Calibri" panose="020F0502020204030204" pitchFamily="34" charset="0"/>
              </a:rPr>
              <a:t>15. </a:t>
            </a:r>
            <a:r>
              <a:rPr lang="en-GB" sz="1200" b="0" kern="1200" dirty="0" err="1">
                <a:solidFill>
                  <a:schemeClr val="tx1"/>
                </a:solidFill>
                <a:effectLst/>
                <a:latin typeface="Calibri" panose="020F0502020204030204" pitchFamily="34" charset="0"/>
                <a:ea typeface="+mn-ea"/>
                <a:cs typeface="Calibri" panose="020F0502020204030204" pitchFamily="34" charset="0"/>
              </a:rPr>
              <a:t>besuchen</a:t>
            </a:r>
            <a:br>
              <a:rPr lang="en-GB" sz="1200" b="1" kern="1200" dirty="0">
                <a:solidFill>
                  <a:schemeClr val="tx1"/>
                </a:solidFill>
                <a:effectLst/>
                <a:latin typeface="Calibri" panose="020F0502020204030204" pitchFamily="34" charset="0"/>
                <a:ea typeface="+mn-ea"/>
                <a:cs typeface="Calibri" panose="020F0502020204030204" pitchFamily="34" charset="0"/>
              </a:rPr>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429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a:t>
            </a:r>
            <a:r>
              <a:rPr lang="en-GB" b="0" baseline="0" dirty="0"/>
              <a:t>3 minutes for sequence of six slides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to introduce the long and short forms of the verb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besuchen</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bearing in mind that students have had a substantial holiday period and will not have done pre-learning for the lesson.  As the learning contrasts present and past (perfect) forms, it is important that students are thoroughly familiar with both the infinitive and short form in the present, before they are presented with the past (perfect) forms.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besuchen</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[SSC – s (like English ‘z’)]</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German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German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[mime knocking on a door, as though you were going to visit someone’s house].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besucht</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Try to elicit the meaning from the students. Emphasise the two meanings for the short form.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56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and short form again.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5514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short form in a sentence. </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462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long form in a sentence.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2366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short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728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6913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8 minutes</a:t>
            </a:r>
            <a:br>
              <a:rPr lang="en-GB" b="0" dirty="0"/>
            </a:br>
            <a:br>
              <a:rPr lang="en-GB" b="1" dirty="0"/>
            </a:br>
            <a:r>
              <a:rPr lang="en-GB" b="1" dirty="0"/>
              <a:t>Aim: </a:t>
            </a:r>
            <a:r>
              <a:rPr lang="en-GB" dirty="0"/>
              <a:t>to revisit and practise the distinction between [</a:t>
            </a:r>
            <a:r>
              <a:rPr lang="en-GB" dirty="0" err="1"/>
              <a:t>ie</a:t>
            </a:r>
            <a:r>
              <a:rPr lang="en-GB" dirty="0"/>
              <a:t>] and [</a:t>
            </a:r>
            <a:r>
              <a:rPr lang="en-GB" dirty="0" err="1"/>
              <a:t>ei</a:t>
            </a:r>
            <a:r>
              <a:rPr lang="en-GB" dirty="0"/>
              <a:t>]</a:t>
            </a:r>
            <a:br>
              <a:rPr lang="en-GB" dirty="0"/>
            </a:br>
            <a:br>
              <a:rPr lang="en-GB" dirty="0"/>
            </a:br>
            <a:r>
              <a:rPr lang="en-GB" b="1" dirty="0"/>
              <a:t>Procedure:</a:t>
            </a:r>
            <a:br>
              <a:rPr lang="en-GB" dirty="0"/>
            </a:br>
            <a:r>
              <a:rPr lang="en-GB" dirty="0"/>
              <a:t>1. W</a:t>
            </a:r>
            <a:r>
              <a:rPr lang="en-GB" dirty="0">
                <a:effectLst/>
              </a:rPr>
              <a:t>rite 1-10.</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a:effectLst/>
              </a:rPr>
              <a:t>Click on the number to play the sound. Note:  each word is said TWICE.  Transcribe either the whole word OR just the SSC [</a:t>
            </a:r>
            <a:r>
              <a:rPr lang="en-GB" dirty="0" err="1">
                <a:effectLst/>
              </a:rPr>
              <a:t>ei</a:t>
            </a:r>
            <a:r>
              <a:rPr lang="en-GB" dirty="0">
                <a:effectLst/>
              </a:rPr>
              <a:t>] / [</a:t>
            </a:r>
            <a:r>
              <a:rPr lang="en-GB" dirty="0" err="1">
                <a:effectLst/>
              </a:rPr>
              <a:t>ie</a:t>
            </a:r>
            <a:r>
              <a:rPr lang="en-GB" dirty="0">
                <a:effectLst/>
              </a:rPr>
              <a:t>].</a:t>
            </a:r>
            <a:endParaRPr lang="en-GB" dirty="0"/>
          </a:p>
          <a:p>
            <a:r>
              <a:rPr lang="en-GB" dirty="0"/>
              <a:t>3. Click again for </a:t>
            </a:r>
            <a:r>
              <a:rPr lang="en-GB" dirty="0">
                <a:effectLst/>
              </a:rPr>
              <a:t>spelling to appear.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effectLst/>
              </a:rPr>
              <a:t>Bist</a:t>
            </a:r>
            <a:r>
              <a:rPr lang="en-GB" dirty="0">
                <a:effectLst/>
              </a:rPr>
              <a:t> du in </a:t>
            </a:r>
            <a:r>
              <a:rPr lang="en-GB" dirty="0" err="1">
                <a:effectLst/>
              </a:rPr>
              <a:t>einer</a:t>
            </a:r>
            <a:r>
              <a:rPr lang="en-GB" dirty="0">
                <a:effectLst/>
              </a:rPr>
              <a:t> Stadt </a:t>
            </a:r>
            <a:r>
              <a:rPr lang="en-GB" dirty="0" err="1">
                <a:effectLst/>
              </a:rPr>
              <a:t>oder</a:t>
            </a:r>
            <a:r>
              <a:rPr lang="en-GB" dirty="0">
                <a:effectLst/>
              </a:rPr>
              <a:t> </a:t>
            </a:r>
            <a:r>
              <a:rPr lang="en-GB" dirty="0" err="1">
                <a:effectLst/>
              </a:rPr>
              <a:t>einem</a:t>
            </a:r>
            <a:r>
              <a:rPr lang="en-GB" dirty="0">
                <a:effectLst/>
              </a:rPr>
              <a:t> Land?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a:effectLst/>
              </a:rPr>
              <a:t>Click will reveal Stadt </a:t>
            </a:r>
            <a:r>
              <a:rPr lang="en-GB" dirty="0" err="1">
                <a:effectLst/>
              </a:rPr>
              <a:t>oder</a:t>
            </a:r>
            <a:r>
              <a:rPr lang="en-GB" dirty="0">
                <a:effectLst/>
              </a:rPr>
              <a:t> Land.</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die Schweiz</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die </a:t>
            </a:r>
            <a:r>
              <a:rPr lang="en-GB" dirty="0" err="1"/>
              <a:t>Türkei</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Kiel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Freiburg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Italien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Liechtenstein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Österreich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Spanien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Lienz</a:t>
            </a:r>
            <a:br>
              <a:rPr lang="en-GB" dirty="0"/>
            </a:br>
            <a:br>
              <a:rPr lang="en-GB" dirty="0"/>
            </a:br>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523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Timing: </a:t>
            </a:r>
            <a:r>
              <a:rPr lang="en-GB" b="0" noProof="0" dirty="0"/>
              <a:t>3</a:t>
            </a:r>
            <a:r>
              <a:rPr lang="en-GB" b="0" dirty="0"/>
              <a:t>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noProof="0" dirty="0"/>
              <a:t>to practise oral recall of this week’s new vocabulary and 5 revisited words, in a low stakes but time-limited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noProof="0" dirty="0"/>
              <a:t>Note: at this stage recall of any non-cognate words is likely to be a challenge, but this short activity provides another opportunity to encounter and engage with the form and meaning of these words, progressively strengthening knowledge.</a:t>
            </a:r>
          </a:p>
          <a:p>
            <a:endParaRPr lang="en-GB" b="1" noProof="0" dirty="0"/>
          </a:p>
          <a:p>
            <a:r>
              <a:rPr lang="en-GB" b="1" noProof="0" dirty="0"/>
              <a:t>Procedure:</a:t>
            </a:r>
            <a:endParaRPr lang="en-GB" b="0" noProof="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Work from left to right, top to bottom on the word wall. Ask ‘¿Wie </a:t>
            </a:r>
            <a:r>
              <a:rPr lang="en-GB" b="0" noProof="0" dirty="0" err="1"/>
              <a:t>sagt</a:t>
            </a:r>
            <a:r>
              <a:rPr lang="en-GB" b="0" noProof="0" dirty="0"/>
              <a:t> man das auf Deutsch?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Click to start the 5-second animation.  Pupils say the English word before the animation finishes and reveals the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Continue with all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1D2E1-3F3E-47F5-A937-1D725FAAAF5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932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 minutes</a:t>
            </a:r>
            <a:br>
              <a:rPr lang="en-GB" dirty="0"/>
            </a:br>
            <a:br>
              <a:rPr lang="en-GB" b="1" dirty="0"/>
            </a:br>
            <a:r>
              <a:rPr lang="en-GB" b="1" dirty="0"/>
              <a:t>Aim:</a:t>
            </a:r>
            <a:r>
              <a:rPr lang="en-GB" b="0" dirty="0"/>
              <a:t> To explain how to form and use the 1</a:t>
            </a:r>
            <a:r>
              <a:rPr lang="en-GB" b="0" baseline="30000" dirty="0"/>
              <a:t>st</a:t>
            </a:r>
            <a:r>
              <a:rPr lang="en-GB" b="0" dirty="0"/>
              <a:t> person singular (I-form) perfect tense in German.</a:t>
            </a:r>
            <a:br>
              <a:rPr lang="en-GB" dirty="0"/>
            </a:br>
            <a:br>
              <a:rPr lang="en-GB" dirty="0"/>
            </a:br>
            <a:r>
              <a:rPr lang="en-GB" b="1" dirty="0"/>
              <a:t>Procedure:</a:t>
            </a:r>
            <a:br>
              <a:rPr lang="en-GB" dirty="0"/>
            </a:br>
            <a:r>
              <a:rPr lang="en-GB" dirty="0"/>
              <a:t>1. Present and carefully read each statement.</a:t>
            </a:r>
          </a:p>
          <a:p>
            <a:r>
              <a:rPr lang="en-GB" dirty="0"/>
              <a:t>2. Wherever possible, elicit the English from students before presenting it.</a:t>
            </a:r>
          </a:p>
          <a:p>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576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7 minutes</a:t>
            </a:r>
            <a:br>
              <a:rPr lang="en-GB" dirty="0"/>
            </a:br>
            <a:br>
              <a:rPr lang="en-GB" b="1" dirty="0"/>
            </a:br>
            <a:r>
              <a:rPr lang="en-GB" b="1" dirty="0"/>
              <a:t>Aim: </a:t>
            </a:r>
            <a:r>
              <a:rPr lang="en-GB" b="0" dirty="0"/>
              <a:t>Reading activity to practise noticing the </a:t>
            </a:r>
            <a:r>
              <a:rPr lang="en-GB" b="0" dirty="0" err="1"/>
              <a:t>the</a:t>
            </a:r>
            <a:r>
              <a:rPr lang="en-GB" b="0" dirty="0"/>
              <a:t> present form or past participle.</a:t>
            </a:r>
            <a:br>
              <a:rPr lang="en-GB" dirty="0"/>
            </a:br>
            <a:br>
              <a:rPr lang="en-GB" dirty="0"/>
            </a:br>
            <a:r>
              <a:rPr lang="en-GB" b="1" dirty="0"/>
              <a:t>Procedure:</a:t>
            </a:r>
            <a:br>
              <a:rPr lang="en-GB" dirty="0"/>
            </a:br>
            <a:r>
              <a:rPr lang="en-GB" dirty="0"/>
              <a:t>1. Remind that it is the presence of a past participle at the end of the sentence that is the cue for ‘ich </a:t>
            </a:r>
            <a:r>
              <a:rPr lang="en-GB" dirty="0" err="1"/>
              <a:t>habe</a:t>
            </a:r>
            <a:r>
              <a:rPr lang="en-GB" dirty="0"/>
              <a:t>’.</a:t>
            </a:r>
          </a:p>
          <a:p>
            <a:r>
              <a:rPr lang="en-GB" dirty="0"/>
              <a:t>2. Read the sentences.</a:t>
            </a:r>
          </a:p>
          <a:p>
            <a:r>
              <a:rPr lang="en-GB" dirty="0"/>
              <a:t>3. Which word(s) fit in the gap?</a:t>
            </a:r>
          </a:p>
          <a:p>
            <a:endParaRPr lang="en-GB" dirty="0"/>
          </a:p>
        </p:txBody>
      </p:sp>
      <p:sp>
        <p:nvSpPr>
          <p:cNvPr id="4" name="Slide Number Placeholder 3"/>
          <p:cNvSpPr>
            <a:spLocks noGrp="1"/>
          </p:cNvSpPr>
          <p:nvPr>
            <p:ph type="sldNum" sz="quarter" idx="5"/>
          </p:nvPr>
        </p:nvSpPr>
        <p:spPr/>
        <p:txBody>
          <a:bodyPr/>
          <a:lstStyle/>
          <a:p>
            <a:fld id="{78AAE7E7-07AD-47EB-AE73-428A54A8B1FA}" type="slidenum">
              <a:rPr lang="en-GB" smtClean="0"/>
              <a:t>22</a:t>
            </a:fld>
            <a:endParaRPr lang="en-GB"/>
          </a:p>
        </p:txBody>
      </p:sp>
    </p:spTree>
    <p:extLst>
      <p:ext uri="{BB962C8B-B14F-4D97-AF65-F5344CB8AC3E}">
        <p14:creationId xmlns:p14="http://schemas.microsoft.com/office/powerpoint/2010/main" val="167132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8 minutes</a:t>
            </a:r>
            <a:br>
              <a:rPr lang="en-GB" dirty="0"/>
            </a:br>
            <a:r>
              <a:rPr lang="en-GB" b="1" dirty="0"/>
              <a:t>Aim: </a:t>
            </a:r>
            <a:r>
              <a:rPr lang="en-GB" b="0" dirty="0"/>
              <a:t>Practising to notice the present form or past participle.</a:t>
            </a:r>
            <a:br>
              <a:rPr lang="en-GB" dirty="0"/>
            </a:br>
            <a:br>
              <a:rPr lang="en-GB" dirty="0"/>
            </a:br>
            <a:r>
              <a:rPr lang="en-GB" b="1" dirty="0"/>
              <a:t>Procedure:</a:t>
            </a:r>
            <a:br>
              <a:rPr lang="en-GB" dirty="0"/>
            </a:br>
            <a:r>
              <a:rPr lang="en-GB" dirty="0"/>
              <a:t>1. Click on number to play sound.</a:t>
            </a:r>
          </a:p>
          <a:p>
            <a:r>
              <a:rPr lang="en-GB" dirty="0"/>
              <a:t>2. Say whether they have been done (ich </a:t>
            </a:r>
            <a:r>
              <a:rPr lang="en-GB" dirty="0" err="1"/>
              <a:t>habe</a:t>
            </a:r>
            <a:r>
              <a:rPr lang="en-GB" dirty="0"/>
              <a:t> xxx) or are being done (ich xxx).</a:t>
            </a:r>
          </a:p>
          <a:p>
            <a:endParaRPr lang="en-GB" dirty="0"/>
          </a:p>
          <a:p>
            <a:r>
              <a:rPr lang="en-GB" b="1" dirty="0"/>
              <a:t>Transcript:</a:t>
            </a:r>
            <a:br>
              <a:rPr lang="en-GB" dirty="0"/>
            </a:br>
            <a:r>
              <a:rPr lang="de-DE" sz="1200" kern="1200" dirty="0">
                <a:solidFill>
                  <a:schemeClr val="tx1"/>
                </a:solidFill>
                <a:effectLst/>
                <a:latin typeface="+mn-lt"/>
                <a:ea typeface="+mn-ea"/>
                <a:cs typeface="+mn-cs"/>
              </a:rPr>
              <a:t>1. [Ich habe] die Stadt besucht.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 [Ich habe] immer Spaß gehabt.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3. [Ich] mache eine Radtour.</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4. [Ich habe] manchmal gekocht.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5. [Ich habe] in der Türkei Kleidung gekauft.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6. [Ich] lerne ein bisschen Türkisch.</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7. [Ich] wohne in einem Ferienhaus.</a:t>
            </a:r>
            <a:r>
              <a:rPr lang="en-GB" dirty="0">
                <a:effectLst/>
              </a:rPr>
              <a:t> </a:t>
            </a:r>
            <a:br>
              <a:rPr lang="en-GB" dirty="0"/>
            </a:br>
            <a:endParaRPr lang="en-GB" dirty="0"/>
          </a:p>
        </p:txBody>
      </p:sp>
      <p:sp>
        <p:nvSpPr>
          <p:cNvPr id="4" name="Slide Number Placeholder 3"/>
          <p:cNvSpPr>
            <a:spLocks noGrp="1"/>
          </p:cNvSpPr>
          <p:nvPr>
            <p:ph type="sldNum" sz="quarter" idx="5"/>
          </p:nvPr>
        </p:nvSpPr>
        <p:spPr/>
        <p:txBody>
          <a:bodyPr/>
          <a:lstStyle/>
          <a:p>
            <a:fld id="{78AAE7E7-07AD-47EB-AE73-428A54A8B1FA}" type="slidenum">
              <a:rPr lang="en-GB" smtClean="0"/>
              <a:t>23</a:t>
            </a:fld>
            <a:endParaRPr lang="en-GB"/>
          </a:p>
        </p:txBody>
      </p:sp>
    </p:spTree>
    <p:extLst>
      <p:ext uri="{BB962C8B-B14F-4D97-AF65-F5344CB8AC3E}">
        <p14:creationId xmlns:p14="http://schemas.microsoft.com/office/powerpoint/2010/main" val="2259163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 minutes</a:t>
            </a:r>
            <a:br>
              <a:rPr lang="en-GB" dirty="0"/>
            </a:br>
            <a:br>
              <a:rPr lang="en-GB" b="1" dirty="0"/>
            </a:br>
            <a:r>
              <a:rPr lang="en-GB" b="1" dirty="0"/>
              <a:t>Aim: </a:t>
            </a:r>
            <a:r>
              <a:rPr lang="en-GB" b="0" dirty="0"/>
              <a:t>To present the two different translations of the German perfect tense.</a:t>
            </a:r>
            <a:br>
              <a:rPr lang="en-GB" dirty="0"/>
            </a:br>
            <a:br>
              <a:rPr lang="en-GB" dirty="0"/>
            </a:br>
            <a:r>
              <a:rPr lang="en-GB" b="1" dirty="0"/>
              <a:t>Procedure:</a:t>
            </a:r>
            <a:br>
              <a:rPr lang="en-GB" dirty="0"/>
            </a:br>
            <a:r>
              <a:rPr lang="en-GB" dirty="0"/>
              <a:t>1. Go through the information on the slide using the animation.</a:t>
            </a:r>
            <a:br>
              <a:rPr lang="en-GB" dirty="0"/>
            </a:br>
            <a:endParaRPr lang="en-GB" dirty="0"/>
          </a:p>
          <a:p>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0972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7 minutes</a:t>
            </a:r>
            <a:br>
              <a:rPr lang="en-GB" dirty="0"/>
            </a:br>
            <a:br>
              <a:rPr lang="en-GB" b="1" dirty="0"/>
            </a:br>
            <a:r>
              <a:rPr lang="en-GB" b="1" dirty="0"/>
              <a:t>Aim: </a:t>
            </a:r>
            <a:r>
              <a:rPr lang="en-GB" b="0" dirty="0"/>
              <a:t>To practise translating the German perfect tense into English. </a:t>
            </a:r>
            <a:br>
              <a:rPr lang="en-GB" dirty="0"/>
            </a:br>
            <a:br>
              <a:rPr lang="en-GB" dirty="0"/>
            </a:br>
            <a:r>
              <a:rPr lang="en-GB" b="1" dirty="0"/>
              <a:t>Procedure:</a:t>
            </a:r>
            <a:br>
              <a:rPr lang="en-GB" dirty="0"/>
            </a:br>
            <a:r>
              <a:rPr lang="en-GB" dirty="0"/>
              <a:t>1. Model the task using number 1. </a:t>
            </a:r>
            <a:br>
              <a:rPr lang="en-GB" dirty="0"/>
            </a:br>
            <a:r>
              <a:rPr lang="en-GB" dirty="0"/>
              <a:t>2. Remind students to look carefully at the temporal adverbs.</a:t>
            </a:r>
          </a:p>
          <a:p>
            <a:r>
              <a:rPr lang="en-GB" dirty="0"/>
              <a:t>3. Complete each sentence and then feed back.  This knowledge is very new and the process of establishing it needs to be very supported.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AE7E7-07AD-47EB-AE73-428A54A8B1F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477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2-3 minutes (and to be continued with another activity in the same format as starter next lesson)</a:t>
            </a:r>
            <a:br>
              <a:rPr lang="en-GB" dirty="0"/>
            </a:br>
            <a:br>
              <a:rPr lang="en-GB" b="1" dirty="0"/>
            </a:br>
            <a:r>
              <a:rPr lang="en-GB" b="1" dirty="0"/>
              <a:t>Aim: </a:t>
            </a:r>
            <a:r>
              <a:rPr lang="en-GB" b="0" dirty="0"/>
              <a:t>to practise written and oral production of 1</a:t>
            </a:r>
            <a:r>
              <a:rPr lang="en-GB" b="0" baseline="30000" dirty="0"/>
              <a:t>st</a:t>
            </a:r>
            <a:r>
              <a:rPr lang="en-GB" b="0" dirty="0"/>
              <a:t> person present and past (perfect) tenses in German, in the context of holidays.</a:t>
            </a:r>
            <a:br>
              <a:rPr lang="en-GB" dirty="0"/>
            </a:br>
            <a:br>
              <a:rPr lang="en-GB" dirty="0"/>
            </a:br>
            <a:r>
              <a:rPr lang="en-GB" b="1" dirty="0"/>
              <a:t>Procedure:</a:t>
            </a:r>
            <a:br>
              <a:rPr lang="en-GB" dirty="0"/>
            </a:br>
            <a:r>
              <a:rPr lang="en-GB" dirty="0"/>
              <a:t>1. Model the task using number 1. Voice the thought processes.  </a:t>
            </a:r>
            <a:r>
              <a:rPr lang="en-GB" dirty="0" err="1"/>
              <a:t>E.g</a:t>
            </a:r>
            <a:r>
              <a:rPr lang="en-GB" dirty="0"/>
              <a:t>, ‘I’ve chosen playing football which is last summer so I’m going to write ‘Ich </a:t>
            </a:r>
            <a:r>
              <a:rPr lang="en-GB" dirty="0" err="1"/>
              <a:t>habe</a:t>
            </a:r>
            <a:r>
              <a:rPr lang="en-GB" dirty="0"/>
              <a:t> </a:t>
            </a:r>
            <a:r>
              <a:rPr lang="en-GB" dirty="0" err="1"/>
              <a:t>Fußball</a:t>
            </a:r>
            <a:r>
              <a:rPr lang="en-GB" dirty="0"/>
              <a:t> </a:t>
            </a:r>
            <a:r>
              <a:rPr lang="en-GB" dirty="0" err="1"/>
              <a:t>gespielt</a:t>
            </a:r>
            <a:r>
              <a:rPr lang="en-GB" dirty="0"/>
              <a:t>’ – I played football.  Then – and my partner hasn’t seen me writing this – I’m going to prompt him/her with ‘ich </a:t>
            </a:r>
            <a:r>
              <a:rPr lang="en-GB" dirty="0" err="1"/>
              <a:t>habe</a:t>
            </a:r>
            <a:r>
              <a:rPr lang="en-GB" dirty="0"/>
              <a:t>’ and that will tell them whether it’s a past (</a:t>
            </a:r>
            <a:r>
              <a:rPr lang="en-GB" dirty="0" err="1"/>
              <a:t>letzten</a:t>
            </a:r>
            <a:r>
              <a:rPr lang="en-GB" dirty="0"/>
              <a:t> Sommer) activity or a present (</a:t>
            </a:r>
            <a:r>
              <a:rPr lang="en-GB" dirty="0" err="1"/>
              <a:t>normalerweise</a:t>
            </a:r>
            <a:r>
              <a:rPr lang="en-GB" dirty="0"/>
              <a:t>) activity.  And then it’s over to them to try to say the sentence.  I can then give them feedback as I’ve already written that one down.’</a:t>
            </a:r>
          </a:p>
          <a:p>
            <a:r>
              <a:rPr lang="en-GB" dirty="0"/>
              <a:t>2. For the remaining prompt, tell students they need to choose either the past or present activity option and write the sentence for it.</a:t>
            </a:r>
            <a:br>
              <a:rPr lang="en-GB" dirty="0"/>
            </a:br>
            <a:r>
              <a:rPr lang="en-GB" dirty="0"/>
              <a:t>3. Then they select past or present for number 2 and write the sentence.  If there’s time, they prompt their partner with either ‘ich’ or ‘ich </a:t>
            </a:r>
            <a:r>
              <a:rPr lang="en-GB" dirty="0" err="1"/>
              <a:t>habe</a:t>
            </a:r>
            <a:r>
              <a:rPr lang="en-GB" dirty="0"/>
              <a:t>’… and give feedback on what the other says.</a:t>
            </a:r>
          </a:p>
          <a:p>
            <a:endParaRPr lang="en-GB" dirty="0"/>
          </a:p>
          <a:p>
            <a:r>
              <a:rPr lang="en-GB" dirty="0"/>
              <a:t>To be continued next lesson…</a:t>
            </a:r>
          </a:p>
        </p:txBody>
      </p:sp>
      <p:sp>
        <p:nvSpPr>
          <p:cNvPr id="4" name="Slide Number Placeholder 3"/>
          <p:cNvSpPr>
            <a:spLocks noGrp="1"/>
          </p:cNvSpPr>
          <p:nvPr>
            <p:ph type="sldNum" sz="quarter" idx="5"/>
          </p:nvPr>
        </p:nvSpPr>
        <p:spPr/>
        <p:txBody>
          <a:bodyPr/>
          <a:lstStyle/>
          <a:p>
            <a:fld id="{78AAE7E7-07AD-47EB-AE73-428A54A8B1FA}" type="slidenum">
              <a:rPr lang="en-GB" smtClean="0"/>
              <a:t>26</a:t>
            </a:fld>
            <a:endParaRPr lang="en-GB"/>
          </a:p>
        </p:txBody>
      </p:sp>
    </p:spTree>
    <p:extLst>
      <p:ext uri="{BB962C8B-B14F-4D97-AF65-F5344CB8AC3E}">
        <p14:creationId xmlns:p14="http://schemas.microsoft.com/office/powerpoint/2010/main" val="675403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222222"/>
                </a:solidFill>
                <a:effectLst/>
                <a:latin typeface="Arial" panose="020B0604020202020204" pitchFamily="34" charset="0"/>
              </a:rPr>
              <a:t>NB: Homework in Y8 continues to feature pre-learning of vocabulary.  It also includes some vocabulary activities to deepen vocabulary knowledge.  Therefore there is an answer sheet each week (which is a change from Y7).</a:t>
            </a:r>
            <a:br>
              <a:rPr lang="en-GB" b="1" i="0" dirty="0">
                <a:solidFill>
                  <a:srgbClr val="222222"/>
                </a:solidFill>
                <a:effectLst/>
                <a:latin typeface="Arial" panose="020B0604020202020204" pitchFamily="34" charset="0"/>
              </a:rPr>
            </a:br>
            <a:r>
              <a:rPr lang="en-GB" b="1" i="0" dirty="0">
                <a:solidFill>
                  <a:srgbClr val="222222"/>
                </a:solidFill>
                <a:effectLst/>
                <a:latin typeface="Arial" panose="020B0604020202020204" pitchFamily="34" charset="0"/>
              </a:rPr>
              <a:t>Clearly, as this is the first week of term, students will not have pre-learnt their words for this week but will need to pre-learn next week’s vocabulary.</a:t>
            </a:r>
            <a:br>
              <a:rPr lang="en-GB" b="1" i="0" dirty="0">
                <a:solidFill>
                  <a:srgbClr val="222222"/>
                </a:solidFill>
                <a:effectLst/>
                <a:latin typeface="Arial" panose="020B0604020202020204" pitchFamily="34" charset="0"/>
              </a:rPr>
            </a:br>
            <a:r>
              <a:rPr lang="en-GB" b="1" i="0" dirty="0">
                <a:solidFill>
                  <a:srgbClr val="222222"/>
                </a:solidFill>
                <a:effectLst/>
                <a:latin typeface="Arial" panose="020B0604020202020204" pitchFamily="34" charset="0"/>
              </a:rPr>
              <a:t>It is unlikely that they will be able to complete all of these two </a:t>
            </a:r>
            <a:r>
              <a:rPr lang="en-GB" b="1" i="0" dirty="0" err="1">
                <a:solidFill>
                  <a:srgbClr val="222222"/>
                </a:solidFill>
                <a:effectLst/>
                <a:latin typeface="Arial" panose="020B0604020202020204" pitchFamily="34" charset="0"/>
              </a:rPr>
              <a:t>homeworks</a:t>
            </a:r>
            <a:r>
              <a:rPr lang="en-GB" b="1" i="0" dirty="0">
                <a:solidFill>
                  <a:srgbClr val="222222"/>
                </a:solidFill>
                <a:effectLst/>
                <a:latin typeface="Arial" panose="020B0604020202020204" pitchFamily="34" charset="0"/>
              </a:rPr>
              <a:t>, but teachers can decide what to focus students on, and how to ensure that over time they do practise both of these two sets of vocabulary.  We have placed the first week homework here, at the end of lesson 1, and the homework with next week’s vocabulary at the end of lesson 2.</a:t>
            </a:r>
          </a:p>
          <a:p>
            <a:endParaRPr lang="en-GB" b="0" i="0" dirty="0">
              <a:solidFill>
                <a:srgbClr val="222222"/>
              </a:solidFill>
              <a:effectLst/>
              <a:latin typeface="Arial" panose="020B0604020202020204" pitchFamily="34" charset="0"/>
            </a:endParaRPr>
          </a:p>
          <a:p>
            <a:r>
              <a:rPr lang="en-GB" b="0" i="0" dirty="0">
                <a:solidFill>
                  <a:srgbClr val="222222"/>
                </a:solidFill>
                <a:effectLst/>
                <a:latin typeface="Arial" panose="020B0604020202020204" pitchFamily="34" charset="0"/>
              </a:rPr>
              <a:t>The answer sheet for the Y8 vocabulary learning HW is here: https://rachelhawkes.com/LDPresources/Yr8German/German_Y8_Term1i_Wk1_audio_HW_sheet_answers.docx </a:t>
            </a:r>
          </a:p>
          <a:p>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From this lesson, for example, learners could practise:</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Verb agreement</a:t>
            </a:r>
            <a:br>
              <a:rPr lang="en-GB" sz="1200" b="1" dirty="0">
                <a:effectLst/>
                <a:latin typeface="Calibri" panose="020F0502020204030204" pitchFamily="34" charset="0"/>
                <a:ea typeface="Calibri" panose="020F0502020204030204" pitchFamily="34" charset="0"/>
                <a:cs typeface="Times New Roman" panose="02020603050405020304" pitchFamily="18" charset="0"/>
              </a:rPr>
            </a:br>
            <a:r>
              <a:rPr lang="en-GB" sz="1200" b="1" dirty="0">
                <a:effectLst/>
                <a:latin typeface="Calibri" panose="020F0502020204030204" pitchFamily="34" charset="0"/>
                <a:ea typeface="Calibri" panose="020F0502020204030204" pitchFamily="34" charset="0"/>
                <a:cs typeface="Times New Roman" panose="02020603050405020304" pitchFamily="18" charset="0"/>
              </a:rPr>
              <a:t>Article agreement</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989EB-FD67-46E5-8EF6-87A30888BB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6651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Edexcel list does not have – Tour, </a:t>
            </a:r>
            <a:r>
              <a:rPr lang="en-GB" sz="1200" b="1" baseline="0" dirty="0" err="1"/>
              <a:t>erhalten</a:t>
            </a:r>
            <a:r>
              <a:rPr lang="en-GB" sz="1200" b="1" baseline="0" dirty="0"/>
              <a:t>, </a:t>
            </a:r>
            <a:r>
              <a:rPr lang="en-GB" sz="1200" b="1" baseline="0" dirty="0" err="1"/>
              <a:t>mischen</a:t>
            </a:r>
            <a:r>
              <a:rPr lang="en-GB" sz="1200" b="1" baseline="0" dirty="0"/>
              <a:t> or </a:t>
            </a:r>
            <a:r>
              <a:rPr lang="en-GB" sz="1200" b="1" baseline="0" dirty="0" err="1"/>
              <a:t>Punkt</a:t>
            </a:r>
            <a:r>
              <a:rPr lang="en-GB" sz="1200" b="1" baseline="0" dirty="0"/>
              <a:t>.</a:t>
            </a:r>
            <a:br>
              <a:rPr lang="en-GB" sz="1200" b="1"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Consolidate the present and perfect 1</a:t>
            </a:r>
            <a:r>
              <a:rPr lang="en-GB" sz="1200" b="0" baseline="30000" dirty="0"/>
              <a:t>st</a:t>
            </a:r>
            <a:r>
              <a:rPr lang="en-GB" sz="1200" b="0" dirty="0"/>
              <a:t> person singular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Introduce new determiners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 + indefinite article (Row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introduced</a:t>
            </a:r>
            <a:r>
              <a:rPr lang="en-GB" sz="1200" b="1" i="0" u="none" strike="noStrike" kern="1200" cap="none" dirty="0">
                <a:solidFill>
                  <a:schemeClr val="tx1"/>
                </a:solidFill>
                <a:effectLst/>
                <a:latin typeface="+mn-lt"/>
                <a:ea typeface="Calibri"/>
                <a:cs typeface="Calibri"/>
                <a:sym typeface="Calibri"/>
              </a:rPr>
              <a:t> this week (1 is the most common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8.1.1.1</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besuchen</a:t>
            </a:r>
            <a:r>
              <a:rPr lang="en-GB" sz="1200" kern="1200" dirty="0">
                <a:solidFill>
                  <a:schemeClr val="tx1"/>
                </a:solidFill>
                <a:effectLst/>
                <a:latin typeface="+mn-lt"/>
                <a:ea typeface="+mn-ea"/>
                <a:cs typeface="+mn-cs"/>
              </a:rPr>
              <a:t> [820] </a:t>
            </a:r>
            <a:r>
              <a:rPr lang="en-GB" sz="1200" kern="1200" dirty="0" err="1">
                <a:solidFill>
                  <a:schemeClr val="tx1"/>
                </a:solidFill>
                <a:effectLst/>
                <a:latin typeface="+mn-lt"/>
                <a:ea typeface="+mn-ea"/>
                <a:cs typeface="+mn-cs"/>
              </a:rPr>
              <a:t>kaufen</a:t>
            </a:r>
            <a:r>
              <a:rPr lang="en-GB" sz="1200" kern="1200" dirty="0">
                <a:solidFill>
                  <a:schemeClr val="tx1"/>
                </a:solidFill>
                <a:effectLst/>
                <a:latin typeface="+mn-lt"/>
                <a:ea typeface="+mn-ea"/>
                <a:cs typeface="+mn-cs"/>
              </a:rPr>
              <a:t> [506] </a:t>
            </a:r>
            <a:r>
              <a:rPr lang="en-GB" sz="1200" kern="1200" dirty="0" err="1">
                <a:solidFill>
                  <a:schemeClr val="tx1"/>
                </a:solidFill>
                <a:effectLst/>
                <a:latin typeface="+mn-lt"/>
                <a:ea typeface="+mn-ea"/>
                <a:cs typeface="+mn-cs"/>
              </a:rPr>
              <a:t>selbst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selber</a:t>
            </a:r>
            <a:r>
              <a:rPr lang="en-GB" sz="1200" kern="1200" dirty="0">
                <a:solidFill>
                  <a:schemeClr val="tx1"/>
                </a:solidFill>
                <a:effectLst/>
                <a:latin typeface="+mn-lt"/>
                <a:ea typeface="+mn-ea"/>
                <a:cs typeface="+mn-cs"/>
              </a:rPr>
              <a:t> [101] </a:t>
            </a:r>
            <a:r>
              <a:rPr lang="en-GB" sz="1200" kern="1200" dirty="0" err="1">
                <a:solidFill>
                  <a:schemeClr val="tx1"/>
                </a:solidFill>
                <a:effectLst/>
                <a:latin typeface="+mn-lt"/>
                <a:ea typeface="+mn-ea"/>
                <a:cs typeface="+mn-cs"/>
              </a:rPr>
              <a:t>welcher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welche</a:t>
            </a:r>
            <a:r>
              <a:rPr lang="en-GB" sz="1200" kern="1200" dirty="0">
                <a:solidFill>
                  <a:schemeClr val="tx1"/>
                </a:solidFill>
                <a:effectLst/>
                <a:latin typeface="+mn-lt"/>
                <a:ea typeface="+mn-ea"/>
                <a:cs typeface="+mn-cs"/>
              </a:rPr>
              <a:t>, welches [122] August [1929] </a:t>
            </a:r>
            <a:r>
              <a:rPr lang="en-GB" sz="1200" kern="1200" dirty="0" err="1">
                <a:solidFill>
                  <a:schemeClr val="tx1"/>
                </a:solidFill>
                <a:effectLst/>
                <a:latin typeface="+mn-lt"/>
                <a:ea typeface="+mn-ea"/>
                <a:cs typeface="+mn-cs"/>
              </a:rPr>
              <a:t>Ferien</a:t>
            </a:r>
            <a:r>
              <a:rPr lang="en-GB" sz="1200" kern="1200" dirty="0">
                <a:solidFill>
                  <a:schemeClr val="tx1"/>
                </a:solidFill>
                <a:effectLst/>
                <a:latin typeface="+mn-lt"/>
                <a:ea typeface="+mn-ea"/>
                <a:cs typeface="+mn-cs"/>
              </a:rPr>
              <a:t> [3448] </a:t>
            </a:r>
            <a:r>
              <a:rPr lang="en-GB" sz="1200" kern="1200" dirty="0" err="1">
                <a:solidFill>
                  <a:schemeClr val="tx1"/>
                </a:solidFill>
                <a:effectLst/>
                <a:latin typeface="+mn-lt"/>
                <a:ea typeface="+mn-ea"/>
                <a:cs typeface="+mn-cs"/>
              </a:rPr>
              <a:t>Juli</a:t>
            </a:r>
            <a:r>
              <a:rPr lang="en-GB" sz="1200" kern="1200" dirty="0">
                <a:solidFill>
                  <a:schemeClr val="tx1"/>
                </a:solidFill>
                <a:effectLst/>
                <a:latin typeface="+mn-lt"/>
                <a:ea typeface="+mn-ea"/>
                <a:cs typeface="+mn-cs"/>
              </a:rPr>
              <a:t> [1544]  </a:t>
            </a:r>
            <a:r>
              <a:rPr lang="en-GB" sz="1200" kern="1200" dirty="0" err="1">
                <a:solidFill>
                  <a:schemeClr val="tx1"/>
                </a:solidFill>
                <a:effectLst/>
                <a:latin typeface="+mn-lt"/>
                <a:ea typeface="+mn-ea"/>
                <a:cs typeface="+mn-cs"/>
              </a:rPr>
              <a:t>Kleidung</a:t>
            </a:r>
            <a:r>
              <a:rPr lang="en-GB" sz="1200" kern="1200" dirty="0">
                <a:solidFill>
                  <a:schemeClr val="tx1"/>
                </a:solidFill>
                <a:effectLst/>
                <a:latin typeface="+mn-lt"/>
                <a:ea typeface="+mn-ea"/>
                <a:cs typeface="+mn-cs"/>
              </a:rPr>
              <a:t> [2820]  Kultur [594] </a:t>
            </a:r>
            <a:r>
              <a:rPr lang="en-GB" sz="1200" kern="1200" dirty="0" err="1">
                <a:solidFill>
                  <a:schemeClr val="tx1"/>
                </a:solidFill>
                <a:effectLst/>
                <a:latin typeface="+mn-lt"/>
                <a:ea typeface="+mn-ea"/>
                <a:cs typeface="+mn-cs"/>
              </a:rPr>
              <a:t>Spaß</a:t>
            </a:r>
            <a:r>
              <a:rPr lang="en-GB" sz="1200" kern="1200" dirty="0">
                <a:solidFill>
                  <a:schemeClr val="tx1"/>
                </a:solidFill>
                <a:effectLst/>
                <a:latin typeface="+mn-lt"/>
                <a:ea typeface="+mn-ea"/>
                <a:cs typeface="+mn-cs"/>
              </a:rPr>
              <a:t> [1045]  Tour [2640]  </a:t>
            </a:r>
            <a:r>
              <a:rPr lang="en-GB" sz="1200" kern="1200" dirty="0" err="1">
                <a:solidFill>
                  <a:schemeClr val="tx1"/>
                </a:solidFill>
                <a:effectLst/>
                <a:latin typeface="+mn-lt"/>
                <a:ea typeface="+mn-ea"/>
                <a:cs typeface="+mn-cs"/>
              </a:rPr>
              <a:t>Türkei</a:t>
            </a:r>
            <a:r>
              <a:rPr lang="en-GB" sz="1200" kern="1200" dirty="0">
                <a:solidFill>
                  <a:schemeClr val="tx1"/>
                </a:solidFill>
                <a:effectLst/>
                <a:latin typeface="+mn-lt"/>
                <a:ea typeface="+mn-ea"/>
                <a:cs typeface="+mn-cs"/>
              </a:rPr>
              <a:t> [922]   </a:t>
            </a:r>
            <a:r>
              <a:rPr lang="en-GB" sz="1200" kern="1200" dirty="0" err="1">
                <a:solidFill>
                  <a:schemeClr val="tx1"/>
                </a:solidFill>
                <a:effectLst/>
                <a:latin typeface="+mn-lt"/>
                <a:ea typeface="+mn-ea"/>
                <a:cs typeface="+mn-cs"/>
              </a:rPr>
              <a:t>letzten</a:t>
            </a:r>
            <a:r>
              <a:rPr lang="en-GB" sz="1200" kern="1200" dirty="0">
                <a:solidFill>
                  <a:schemeClr val="tx1"/>
                </a:solidFill>
                <a:effectLst/>
                <a:latin typeface="+mn-lt"/>
                <a:ea typeface="+mn-ea"/>
                <a:cs typeface="+mn-cs"/>
              </a:rPr>
              <a:t> Monat [152/316]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revisited</a:t>
            </a:r>
            <a:r>
              <a:rPr lang="en-GB" sz="1200" b="1" i="0" u="none" strike="noStrike" kern="1200" cap="none" dirty="0">
                <a:solidFill>
                  <a:schemeClr val="tx1"/>
                </a:solidFill>
                <a:effectLst/>
                <a:latin typeface="+mn-lt"/>
                <a:ea typeface="Calibri"/>
                <a:cs typeface="Calibri"/>
                <a:sym typeface="Calibri"/>
              </a:rPr>
              <a:t> this week (1 is the most common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7.3.2.4</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ziehen</a:t>
            </a:r>
            <a:r>
              <a:rPr lang="en-GB" sz="1200" kern="1200" dirty="0">
                <a:solidFill>
                  <a:schemeClr val="tx1"/>
                </a:solidFill>
                <a:effectLst/>
                <a:latin typeface="+mn-lt"/>
                <a:ea typeface="+mn-ea"/>
                <a:cs typeface="+mn-cs"/>
              </a:rPr>
              <a:t> [266] </a:t>
            </a:r>
            <a:r>
              <a:rPr lang="en-GB" sz="1200" kern="1200" dirty="0" err="1">
                <a:solidFill>
                  <a:schemeClr val="tx1"/>
                </a:solidFill>
                <a:effectLst/>
                <a:latin typeface="+mn-lt"/>
                <a:ea typeface="+mn-ea"/>
                <a:cs typeface="+mn-cs"/>
              </a:rPr>
              <a:t>gewinnen</a:t>
            </a:r>
            <a:r>
              <a:rPr lang="en-GB" sz="1200" kern="1200" dirty="0">
                <a:solidFill>
                  <a:schemeClr val="tx1"/>
                </a:solidFill>
                <a:effectLst/>
                <a:latin typeface="+mn-lt"/>
                <a:ea typeface="+mn-ea"/>
                <a:cs typeface="+mn-cs"/>
              </a:rPr>
              <a:t> [408] </a:t>
            </a:r>
            <a:r>
              <a:rPr lang="en-GB" sz="1200" kern="1200" dirty="0" err="1">
                <a:solidFill>
                  <a:schemeClr val="tx1"/>
                </a:solidFill>
                <a:effectLst/>
                <a:latin typeface="+mn-lt"/>
                <a:ea typeface="+mn-ea"/>
                <a:cs typeface="+mn-cs"/>
              </a:rPr>
              <a:t>erhalten</a:t>
            </a:r>
            <a:r>
              <a:rPr lang="en-GB" sz="1200" kern="1200" dirty="0">
                <a:solidFill>
                  <a:schemeClr val="tx1"/>
                </a:solidFill>
                <a:effectLst/>
                <a:latin typeface="+mn-lt"/>
                <a:ea typeface="+mn-ea"/>
                <a:cs typeface="+mn-cs"/>
              </a:rPr>
              <a:t> [283] </a:t>
            </a:r>
            <a:r>
              <a:rPr lang="en-GB" sz="1200" kern="1200" dirty="0" err="1">
                <a:solidFill>
                  <a:schemeClr val="tx1"/>
                </a:solidFill>
                <a:effectLst/>
                <a:latin typeface="+mn-lt"/>
                <a:ea typeface="+mn-ea"/>
                <a:cs typeface="+mn-cs"/>
              </a:rPr>
              <a:t>beginnen</a:t>
            </a:r>
            <a:r>
              <a:rPr lang="en-GB" sz="1200" kern="1200" dirty="0">
                <a:solidFill>
                  <a:schemeClr val="tx1"/>
                </a:solidFill>
                <a:effectLst/>
                <a:latin typeface="+mn-lt"/>
                <a:ea typeface="+mn-ea"/>
                <a:cs typeface="+mn-cs"/>
              </a:rPr>
              <a:t> [239] </a:t>
            </a:r>
            <a:r>
              <a:rPr lang="en-GB" sz="1200" kern="1200" dirty="0" err="1">
                <a:solidFill>
                  <a:schemeClr val="tx1"/>
                </a:solidFill>
                <a:effectLst/>
                <a:latin typeface="+mn-lt"/>
                <a:ea typeface="+mn-ea"/>
                <a:cs typeface="+mn-cs"/>
              </a:rPr>
              <a:t>legen</a:t>
            </a:r>
            <a:r>
              <a:rPr lang="en-GB" sz="1200" kern="1200" dirty="0">
                <a:solidFill>
                  <a:schemeClr val="tx1"/>
                </a:solidFill>
                <a:effectLst/>
                <a:latin typeface="+mn-lt"/>
                <a:ea typeface="+mn-ea"/>
                <a:cs typeface="+mn-cs"/>
              </a:rPr>
              <a:t> [296] </a:t>
            </a:r>
            <a:r>
              <a:rPr lang="en-GB" sz="1200" kern="1200" dirty="0" err="1">
                <a:solidFill>
                  <a:schemeClr val="tx1"/>
                </a:solidFill>
                <a:effectLst/>
                <a:latin typeface="+mn-lt"/>
                <a:ea typeface="+mn-ea"/>
                <a:cs typeface="+mn-cs"/>
              </a:rPr>
              <a:t>werfen</a:t>
            </a:r>
            <a:r>
              <a:rPr lang="en-GB" sz="1200" kern="1200" dirty="0">
                <a:solidFill>
                  <a:schemeClr val="tx1"/>
                </a:solidFill>
                <a:effectLst/>
                <a:latin typeface="+mn-lt"/>
                <a:ea typeface="+mn-ea"/>
                <a:cs typeface="+mn-cs"/>
              </a:rPr>
              <a:t> [672] </a:t>
            </a:r>
            <a:r>
              <a:rPr lang="en-GB" sz="1200" kern="1200" dirty="0" err="1">
                <a:solidFill>
                  <a:schemeClr val="tx1"/>
                </a:solidFill>
                <a:effectLst/>
                <a:latin typeface="+mn-lt"/>
                <a:ea typeface="+mn-ea"/>
                <a:cs typeface="+mn-cs"/>
              </a:rPr>
              <a:t>mischen</a:t>
            </a:r>
            <a:r>
              <a:rPr lang="en-GB" sz="1200" kern="1200" dirty="0">
                <a:solidFill>
                  <a:schemeClr val="tx1"/>
                </a:solidFill>
                <a:effectLst/>
                <a:latin typeface="+mn-lt"/>
                <a:ea typeface="+mn-ea"/>
                <a:cs typeface="+mn-cs"/>
              </a:rPr>
              <a:t> [2105]  das </a:t>
            </a:r>
            <a:r>
              <a:rPr lang="en-GB" sz="1200" kern="1200" dirty="0" err="1">
                <a:solidFill>
                  <a:schemeClr val="tx1"/>
                </a:solidFill>
                <a:effectLst/>
                <a:latin typeface="+mn-lt"/>
                <a:ea typeface="+mn-ea"/>
                <a:cs typeface="+mn-cs"/>
              </a:rPr>
              <a:t>Ziel</a:t>
            </a:r>
            <a:r>
              <a:rPr lang="en-GB" sz="1200" kern="1200" dirty="0">
                <a:solidFill>
                  <a:schemeClr val="tx1"/>
                </a:solidFill>
                <a:effectLst/>
                <a:latin typeface="+mn-lt"/>
                <a:ea typeface="+mn-ea"/>
                <a:cs typeface="+mn-cs"/>
              </a:rPr>
              <a:t> [325] die Mitte [756] der </a:t>
            </a:r>
            <a:r>
              <a:rPr lang="en-GB" sz="1200" kern="1200" dirty="0" err="1">
                <a:solidFill>
                  <a:schemeClr val="tx1"/>
                </a:solidFill>
                <a:effectLst/>
                <a:latin typeface="+mn-lt"/>
                <a:ea typeface="+mn-ea"/>
                <a:cs typeface="+mn-cs"/>
              </a:rPr>
              <a:t>Punkt</a:t>
            </a:r>
            <a:r>
              <a:rPr lang="en-GB" sz="1200" kern="1200" dirty="0">
                <a:solidFill>
                  <a:schemeClr val="tx1"/>
                </a:solidFill>
                <a:effectLst/>
                <a:latin typeface="+mn-lt"/>
                <a:ea typeface="+mn-ea"/>
                <a:cs typeface="+mn-cs"/>
              </a:rPr>
              <a:t> [427]  </a:t>
            </a:r>
            <a:r>
              <a:rPr lang="en-GB" sz="1200" kern="1200" dirty="0" err="1">
                <a:solidFill>
                  <a:schemeClr val="tx1"/>
                </a:solidFill>
                <a:effectLst/>
                <a:latin typeface="+mn-lt"/>
                <a:ea typeface="+mn-ea"/>
                <a:cs typeface="+mn-cs"/>
              </a:rPr>
              <a:t>jeder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jede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jedes</a:t>
            </a:r>
            <a:r>
              <a:rPr lang="en-GB" sz="1200" kern="1200" dirty="0">
                <a:solidFill>
                  <a:schemeClr val="tx1"/>
                </a:solidFill>
                <a:effectLst/>
                <a:latin typeface="+mn-lt"/>
                <a:ea typeface="+mn-ea"/>
                <a:cs typeface="+mn-cs"/>
              </a:rPr>
              <a:t> [88]</a:t>
            </a:r>
            <a:r>
              <a:rPr lang="en-GB"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7.2.2.5 </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lassen</a:t>
            </a:r>
            <a:r>
              <a:rPr lang="en-GB" sz="1200" kern="1200" dirty="0">
                <a:solidFill>
                  <a:schemeClr val="tx1"/>
                </a:solidFill>
                <a:effectLst/>
                <a:latin typeface="+mn-lt"/>
                <a:ea typeface="+mn-ea"/>
                <a:cs typeface="+mn-cs"/>
              </a:rPr>
              <a:t> [82] </a:t>
            </a:r>
            <a:r>
              <a:rPr lang="en-GB" sz="1200" kern="1200" dirty="0" err="1">
                <a:solidFill>
                  <a:schemeClr val="tx1"/>
                </a:solidFill>
                <a:effectLst/>
                <a:latin typeface="+mn-lt"/>
                <a:ea typeface="+mn-ea"/>
                <a:cs typeface="+mn-cs"/>
              </a:rPr>
              <a:t>nehmen</a:t>
            </a:r>
            <a:r>
              <a:rPr lang="en-GB" sz="1200" kern="1200" dirty="0">
                <a:solidFill>
                  <a:schemeClr val="tx1"/>
                </a:solidFill>
                <a:effectLst/>
                <a:latin typeface="+mn-lt"/>
                <a:ea typeface="+mn-ea"/>
                <a:cs typeface="+mn-cs"/>
              </a:rPr>
              <a:t> [141] </a:t>
            </a:r>
            <a:r>
              <a:rPr lang="en-GB" sz="1200" kern="1200" dirty="0" err="1">
                <a:solidFill>
                  <a:schemeClr val="tx1"/>
                </a:solidFill>
                <a:effectLst/>
                <a:latin typeface="+mn-lt"/>
                <a:ea typeface="+mn-ea"/>
                <a:cs typeface="+mn-cs"/>
              </a:rPr>
              <a:t>halten</a:t>
            </a:r>
            <a:r>
              <a:rPr lang="en-GB" sz="1200" kern="1200" dirty="0">
                <a:solidFill>
                  <a:schemeClr val="tx1"/>
                </a:solidFill>
                <a:effectLst/>
                <a:latin typeface="+mn-lt"/>
                <a:ea typeface="+mn-ea"/>
                <a:cs typeface="+mn-cs"/>
              </a:rPr>
              <a:t> [144] </a:t>
            </a:r>
            <a:r>
              <a:rPr lang="en-GB" sz="1200" kern="1200" dirty="0" err="1">
                <a:solidFill>
                  <a:schemeClr val="tx1"/>
                </a:solidFill>
                <a:effectLst/>
                <a:latin typeface="+mn-lt"/>
                <a:ea typeface="+mn-ea"/>
                <a:cs typeface="+mn-cs"/>
              </a:rPr>
              <a:t>dann</a:t>
            </a:r>
            <a:r>
              <a:rPr lang="en-GB" sz="1200" kern="1200" dirty="0">
                <a:solidFill>
                  <a:schemeClr val="tx1"/>
                </a:solidFill>
                <a:effectLst/>
                <a:latin typeface="+mn-lt"/>
                <a:ea typeface="+mn-ea"/>
                <a:cs typeface="+mn-cs"/>
              </a:rPr>
              <a:t> [33] </a:t>
            </a:r>
            <a:r>
              <a:rPr lang="en-GB" sz="1200" kern="1200" dirty="0" err="1">
                <a:solidFill>
                  <a:schemeClr val="tx1"/>
                </a:solidFill>
                <a:effectLst/>
                <a:latin typeface="+mn-lt"/>
                <a:ea typeface="+mn-ea"/>
                <a:cs typeface="+mn-cs"/>
              </a:rPr>
              <a:t>zuerst</a:t>
            </a:r>
            <a:r>
              <a:rPr lang="en-GB" sz="1200" kern="1200" dirty="0">
                <a:solidFill>
                  <a:schemeClr val="tx1"/>
                </a:solidFill>
                <a:effectLst/>
                <a:latin typeface="+mn-lt"/>
                <a:ea typeface="+mn-ea"/>
                <a:cs typeface="+mn-cs"/>
              </a:rPr>
              <a:t> [726] </a:t>
            </a:r>
            <a:r>
              <a:rPr lang="en-GB" sz="1200" kern="1200" dirty="0" err="1">
                <a:solidFill>
                  <a:schemeClr val="tx1"/>
                </a:solidFill>
                <a:effectLst/>
                <a:latin typeface="+mn-lt"/>
                <a:ea typeface="+mn-ea"/>
                <a:cs typeface="+mn-cs"/>
              </a:rPr>
              <a:t>spät</a:t>
            </a:r>
            <a:r>
              <a:rPr lang="en-GB" sz="1200" kern="1200" dirty="0">
                <a:solidFill>
                  <a:schemeClr val="tx1"/>
                </a:solidFill>
                <a:effectLst/>
                <a:latin typeface="+mn-lt"/>
                <a:ea typeface="+mn-ea"/>
                <a:cs typeface="+mn-cs"/>
              </a:rPr>
              <a:t>(er) [171] </a:t>
            </a:r>
            <a:r>
              <a:rPr lang="en-GB" sz="1200" kern="1200" dirty="0" err="1">
                <a:solidFill>
                  <a:schemeClr val="tx1"/>
                </a:solidFill>
                <a:effectLst/>
                <a:latin typeface="+mn-lt"/>
                <a:ea typeface="+mn-ea"/>
                <a:cs typeface="+mn-cs"/>
              </a:rPr>
              <a:t>danach</a:t>
            </a:r>
            <a:r>
              <a:rPr lang="en-GB" sz="1200" kern="1200" dirty="0">
                <a:solidFill>
                  <a:schemeClr val="tx1"/>
                </a:solidFill>
                <a:effectLst/>
                <a:latin typeface="+mn-lt"/>
                <a:ea typeface="+mn-ea"/>
                <a:cs typeface="+mn-cs"/>
              </a:rPr>
              <a:t> [437] </a:t>
            </a:r>
            <a:r>
              <a:rPr lang="en-GB" sz="1200" kern="1200" dirty="0" err="1">
                <a:solidFill>
                  <a:schemeClr val="tx1"/>
                </a:solidFill>
                <a:effectLst/>
                <a:latin typeface="+mn-lt"/>
                <a:ea typeface="+mn-ea"/>
                <a:cs typeface="+mn-cs"/>
              </a:rPr>
              <a:t>schließlich</a:t>
            </a:r>
            <a:r>
              <a:rPr lang="en-GB" sz="1200" kern="1200" dirty="0">
                <a:solidFill>
                  <a:schemeClr val="tx1"/>
                </a:solidFill>
                <a:effectLst/>
                <a:latin typeface="+mn-lt"/>
                <a:ea typeface="+mn-ea"/>
                <a:cs typeface="+mn-cs"/>
              </a:rPr>
              <a:t> [307] </a:t>
            </a:r>
            <a:r>
              <a:rPr lang="en-GB" sz="1200" kern="1200" dirty="0" err="1">
                <a:solidFill>
                  <a:schemeClr val="tx1"/>
                </a:solidFill>
                <a:effectLst/>
                <a:latin typeface="+mn-lt"/>
                <a:ea typeface="+mn-ea"/>
                <a:cs typeface="+mn-cs"/>
              </a:rPr>
              <a:t>deshalb</a:t>
            </a:r>
            <a:r>
              <a:rPr lang="en-GB" sz="1200" kern="1200" dirty="0">
                <a:solidFill>
                  <a:schemeClr val="tx1"/>
                </a:solidFill>
                <a:effectLst/>
                <a:latin typeface="+mn-lt"/>
                <a:ea typeface="+mn-ea"/>
                <a:cs typeface="+mn-cs"/>
              </a:rPr>
              <a:t> [264]</a:t>
            </a:r>
            <a:r>
              <a:rPr lang="en-GB" dirty="0">
                <a:effectLst/>
              </a:rPr>
              <a:t> </a:t>
            </a:r>
            <a:endParaRPr lang="en-GB"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i="1" dirty="0"/>
              <a:t>Source: Jones, R.L. &amp; </a:t>
            </a:r>
            <a:r>
              <a:rPr lang="en-GB" i="1" dirty="0" err="1"/>
              <a:t>Tschirner</a:t>
            </a:r>
            <a:r>
              <a:rPr lang="en-GB" i="1" dirty="0"/>
              <a:t>, E. (2019). A frequency dictionary of German: core vocabulary for learners. Routledge</a:t>
            </a:r>
            <a:endParaRPr lang="de-DE" b="0" dirty="0"/>
          </a:p>
          <a:p>
            <a:pPr marL="0" lvl="0" indent="0" algn="l" rtl="0">
              <a:lnSpc>
                <a:spcPct val="100000"/>
              </a:lnSpc>
              <a:spcBef>
                <a:spcPts val="0"/>
              </a:spcBef>
              <a:spcAft>
                <a:spcPts val="0"/>
              </a:spcAft>
              <a:buSzPts val="1400"/>
              <a:buNone/>
            </a:pPr>
            <a:endParaRPr lang="en-GB" dirty="0"/>
          </a:p>
          <a:p>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6473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10 minutes</a:t>
            </a:r>
            <a:br>
              <a:rPr lang="en-GB" dirty="0"/>
            </a:br>
            <a:br>
              <a:rPr lang="en-GB" b="1" dirty="0"/>
            </a:br>
            <a:r>
              <a:rPr lang="en-GB" b="1" dirty="0"/>
              <a:t>Aim: </a:t>
            </a:r>
            <a:r>
              <a:rPr lang="en-GB" b="0" dirty="0"/>
              <a:t>to practise written and oral production of 1</a:t>
            </a:r>
            <a:r>
              <a:rPr lang="en-GB" b="0" baseline="30000" dirty="0"/>
              <a:t>st</a:t>
            </a:r>
            <a:r>
              <a:rPr lang="en-GB" b="0" dirty="0"/>
              <a:t> person present and past (perfect) tenses in German, in the context of holidays.</a:t>
            </a:r>
            <a:br>
              <a:rPr lang="en-GB" dirty="0"/>
            </a:br>
            <a:br>
              <a:rPr lang="en-GB" dirty="0"/>
            </a:br>
            <a:r>
              <a:rPr lang="en-GB" b="1" dirty="0"/>
              <a:t>Procedure:</a:t>
            </a:r>
            <a:br>
              <a:rPr lang="en-GB" dirty="0"/>
            </a:br>
            <a:r>
              <a:rPr lang="en-GB" dirty="0"/>
              <a:t>1. For all prompts, tell students they need to choose either the past or present activity option and write the sentence for it. Numbers 1 and 2 were worked through last lesson, so this gives a supported way in.</a:t>
            </a:r>
          </a:p>
          <a:p>
            <a:r>
              <a:rPr lang="en-GB" dirty="0"/>
              <a:t>2. Students write their selection (present or past) sentence for all 6 prompts.</a:t>
            </a:r>
          </a:p>
          <a:p>
            <a:r>
              <a:rPr lang="en-GB" dirty="0"/>
              <a:t>3. Then they prompt each other with </a:t>
            </a:r>
            <a:r>
              <a:rPr lang="en-GB" dirty="0" err="1"/>
              <a:t>with</a:t>
            </a:r>
            <a:r>
              <a:rPr lang="en-GB" dirty="0"/>
              <a:t> either ‘</a:t>
            </a:r>
            <a:r>
              <a:rPr lang="en-GB" b="1" dirty="0"/>
              <a:t>ich</a:t>
            </a:r>
            <a:r>
              <a:rPr lang="en-GB" dirty="0"/>
              <a:t>’ or ‘</a:t>
            </a:r>
            <a:r>
              <a:rPr lang="en-GB" b="1" dirty="0"/>
              <a:t>ich </a:t>
            </a:r>
            <a:r>
              <a:rPr lang="en-GB" b="1" dirty="0" err="1"/>
              <a:t>habe</a:t>
            </a:r>
            <a:r>
              <a:rPr lang="en-GB" dirty="0"/>
              <a:t>’… and give feedback on what the other says.</a:t>
            </a:r>
          </a:p>
          <a:p>
            <a:pPr marL="228600" indent="-228600">
              <a:buAutoNum type="arabicPeriod" startAt="4"/>
            </a:pPr>
            <a:r>
              <a:rPr lang="en-GB" dirty="0"/>
              <a:t>If time allows, students should repeat the activity using the prompts on the next slide.</a:t>
            </a:r>
          </a:p>
          <a:p>
            <a:pPr marL="228600" indent="-228600">
              <a:buAutoNum type="arabicPeriod" startAt="4"/>
            </a:pPr>
            <a:endParaRPr lang="en-GB" dirty="0"/>
          </a:p>
          <a:p>
            <a:pPr marL="0" indent="0">
              <a:buNone/>
            </a:pPr>
            <a:r>
              <a:rPr lang="en-GB" b="1" dirty="0"/>
              <a:t>Note: </a:t>
            </a:r>
            <a:r>
              <a:rPr lang="en-GB" b="0" dirty="0"/>
              <a:t>students should not use the time phrases as this will avoid the need to focus on the verb forms.</a:t>
            </a:r>
            <a:endParaRPr lang="en-GB" b="1" dirty="0"/>
          </a:p>
        </p:txBody>
      </p:sp>
      <p:sp>
        <p:nvSpPr>
          <p:cNvPr id="4" name="Slide Number Placeholder 3"/>
          <p:cNvSpPr>
            <a:spLocks noGrp="1"/>
          </p:cNvSpPr>
          <p:nvPr>
            <p:ph type="sldNum" sz="quarter" idx="5"/>
          </p:nvPr>
        </p:nvSpPr>
        <p:spPr/>
        <p:txBody>
          <a:bodyPr/>
          <a:lstStyle/>
          <a:p>
            <a:fld id="{78AAE7E7-07AD-47EB-AE73-428A54A8B1FA}" type="slidenum">
              <a:rPr lang="en-GB" smtClean="0"/>
              <a:t>29</a:t>
            </a:fld>
            <a:endParaRPr lang="en-GB"/>
          </a:p>
        </p:txBody>
      </p:sp>
    </p:spTree>
    <p:extLst>
      <p:ext uri="{BB962C8B-B14F-4D97-AF65-F5344CB8AC3E}">
        <p14:creationId xmlns:p14="http://schemas.microsoft.com/office/powerpoint/2010/main" val="486895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[2/10]</a:t>
            </a:r>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81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 Round 2</a:t>
            </a:r>
          </a:p>
        </p:txBody>
      </p:sp>
      <p:sp>
        <p:nvSpPr>
          <p:cNvPr id="4" name="Slide Number Placeholder 3"/>
          <p:cNvSpPr>
            <a:spLocks noGrp="1"/>
          </p:cNvSpPr>
          <p:nvPr>
            <p:ph type="sldNum" sz="quarter" idx="5"/>
          </p:nvPr>
        </p:nvSpPr>
        <p:spPr/>
        <p:txBody>
          <a:bodyPr/>
          <a:lstStyle/>
          <a:p>
            <a:fld id="{78AAE7E7-07AD-47EB-AE73-428A54A8B1FA}" type="slidenum">
              <a:rPr lang="en-GB" smtClean="0"/>
              <a:t>30</a:t>
            </a:fld>
            <a:endParaRPr lang="en-GB"/>
          </a:p>
        </p:txBody>
      </p:sp>
    </p:spTree>
    <p:extLst>
      <p:ext uri="{BB962C8B-B14F-4D97-AF65-F5344CB8AC3E}">
        <p14:creationId xmlns:p14="http://schemas.microsoft.com/office/powerpoint/2010/main" val="6009497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vocabulary in the spoken modality.</a:t>
            </a:r>
            <a:br>
              <a:rPr lang="en-GB" dirty="0"/>
            </a:br>
            <a:br>
              <a:rPr lang="en-GB" dirty="0"/>
            </a:br>
            <a:r>
              <a:rPr lang="en-GB" b="1" dirty="0"/>
              <a:t>Procedure:</a:t>
            </a:r>
            <a:br>
              <a:rPr lang="en-GB" dirty="0"/>
            </a:br>
            <a:r>
              <a:rPr lang="en-GB" dirty="0"/>
              <a:t>1. Click on the number to play the sound.</a:t>
            </a:r>
          </a:p>
          <a:p>
            <a:r>
              <a:rPr lang="en-GB" dirty="0"/>
              <a:t>2. Listen to the German words.</a:t>
            </a:r>
          </a:p>
          <a:p>
            <a:r>
              <a:rPr lang="en-GB" dirty="0"/>
              <a:t>3. On a click and English word will appear. Was the word included in the German set?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Später</a:t>
            </a:r>
            <a:r>
              <a:rPr lang="en-GB" dirty="0"/>
              <a:t> – </a:t>
            </a:r>
            <a:r>
              <a:rPr lang="en-GB" dirty="0" err="1"/>
              <a:t>Danach</a:t>
            </a:r>
            <a:r>
              <a:rPr lang="en-GB" dirty="0"/>
              <a:t> – </a:t>
            </a:r>
            <a:r>
              <a:rPr lang="en-GB" dirty="0" err="1"/>
              <a:t>Schließlich</a:t>
            </a:r>
            <a:r>
              <a:rPr lang="en-GB" dirty="0"/>
              <a:t> – </a:t>
            </a:r>
            <a:r>
              <a:rPr lang="en-GB" dirty="0" err="1"/>
              <a:t>jetzt</a:t>
            </a:r>
            <a:r>
              <a:rPr lang="en-GB" dirty="0"/>
              <a:t> </a:t>
            </a:r>
            <a:r>
              <a:rPr lang="en-GB" dirty="0">
                <a:sym typeface="Wingdings" pitchFamily="2" charset="2"/>
              </a:rPr>
              <a:t> First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itchFamily="2" charset="2"/>
              </a:rPr>
              <a:t>2. </a:t>
            </a:r>
            <a:r>
              <a:rPr lang="en-GB" dirty="0" err="1">
                <a:sym typeface="Wingdings" pitchFamily="2" charset="2"/>
              </a:rPr>
              <a:t>Lassen</a:t>
            </a:r>
            <a:r>
              <a:rPr lang="en-GB" dirty="0">
                <a:sym typeface="Wingdings" pitchFamily="2" charset="2"/>
              </a:rPr>
              <a:t> – </a:t>
            </a:r>
            <a:r>
              <a:rPr lang="en-GB" dirty="0" err="1">
                <a:sym typeface="Wingdings" pitchFamily="2" charset="2"/>
              </a:rPr>
              <a:t>erhalten</a:t>
            </a:r>
            <a:r>
              <a:rPr lang="en-GB" dirty="0">
                <a:sym typeface="Wingdings" pitchFamily="2" charset="2"/>
              </a:rPr>
              <a:t> – </a:t>
            </a:r>
            <a:r>
              <a:rPr lang="en-GB" dirty="0" err="1">
                <a:sym typeface="Wingdings" pitchFamily="2" charset="2"/>
              </a:rPr>
              <a:t>halten</a:t>
            </a:r>
            <a:r>
              <a:rPr lang="en-GB" dirty="0">
                <a:sym typeface="Wingdings" pitchFamily="2" charset="2"/>
              </a:rPr>
              <a:t> – </a:t>
            </a:r>
            <a:r>
              <a:rPr lang="en-GB" dirty="0" err="1">
                <a:sym typeface="Wingdings" pitchFamily="2" charset="2"/>
              </a:rPr>
              <a:t>beginnen</a:t>
            </a:r>
            <a:r>
              <a:rPr lang="en-GB" dirty="0">
                <a:sym typeface="Wingdings" pitchFamily="2" charset="2"/>
              </a:rPr>
              <a:t>  To receive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itchFamily="2" charset="2"/>
              </a:rPr>
              <a:t>3. das </a:t>
            </a:r>
            <a:r>
              <a:rPr lang="en-GB" dirty="0" err="1">
                <a:sym typeface="Wingdings" pitchFamily="2" charset="2"/>
              </a:rPr>
              <a:t>Ziel</a:t>
            </a:r>
            <a:r>
              <a:rPr lang="en-GB" dirty="0">
                <a:sym typeface="Wingdings" pitchFamily="2" charset="2"/>
              </a:rPr>
              <a:t> – die Mitte – der </a:t>
            </a:r>
            <a:r>
              <a:rPr lang="en-GB" dirty="0" err="1">
                <a:sym typeface="Wingdings" pitchFamily="2" charset="2"/>
              </a:rPr>
              <a:t>Punkt</a:t>
            </a:r>
            <a:r>
              <a:rPr lang="en-GB" dirty="0">
                <a:sym typeface="Wingdings" pitchFamily="2" charset="2"/>
              </a:rPr>
              <a:t> – der Spieler  the goal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itchFamily="2" charset="2"/>
              </a:rPr>
              <a:t>4. </a:t>
            </a:r>
            <a:r>
              <a:rPr lang="en-GB" dirty="0" err="1">
                <a:sym typeface="Wingdings" pitchFamily="2" charset="2"/>
              </a:rPr>
              <a:t>Ziehen</a:t>
            </a:r>
            <a:r>
              <a:rPr lang="en-GB" dirty="0">
                <a:sym typeface="Wingdings" pitchFamily="2" charset="2"/>
              </a:rPr>
              <a:t> – </a:t>
            </a:r>
            <a:r>
              <a:rPr lang="en-GB" dirty="0" err="1">
                <a:sym typeface="Wingdings" pitchFamily="2" charset="2"/>
              </a:rPr>
              <a:t>nehmen</a:t>
            </a:r>
            <a:r>
              <a:rPr lang="en-GB" dirty="0">
                <a:sym typeface="Wingdings" pitchFamily="2" charset="2"/>
              </a:rPr>
              <a:t> – </a:t>
            </a:r>
            <a:r>
              <a:rPr lang="en-GB" dirty="0" err="1">
                <a:sym typeface="Wingdings" pitchFamily="2" charset="2"/>
              </a:rPr>
              <a:t>legen</a:t>
            </a:r>
            <a:r>
              <a:rPr lang="en-GB" dirty="0">
                <a:sym typeface="Wingdings" pitchFamily="2" charset="2"/>
              </a:rPr>
              <a:t> – </a:t>
            </a:r>
            <a:r>
              <a:rPr lang="en-GB" dirty="0" err="1">
                <a:sym typeface="Wingdings" pitchFamily="2" charset="2"/>
              </a:rPr>
              <a:t>werfen</a:t>
            </a:r>
            <a:r>
              <a:rPr lang="en-GB" dirty="0">
                <a:sym typeface="Wingdings" pitchFamily="2" charset="2"/>
              </a:rPr>
              <a:t>  to mix</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itchFamily="2" charset="2"/>
              </a:rPr>
              <a:t>5. </a:t>
            </a:r>
            <a:r>
              <a:rPr lang="en-GB" dirty="0" err="1">
                <a:sym typeface="Wingdings" pitchFamily="2" charset="2"/>
              </a:rPr>
              <a:t>deshalb</a:t>
            </a:r>
            <a:r>
              <a:rPr lang="en-GB" dirty="0">
                <a:sym typeface="Wingdings" pitchFamily="2" charset="2"/>
              </a:rPr>
              <a:t> – </a:t>
            </a:r>
            <a:r>
              <a:rPr lang="en-GB" dirty="0" err="1">
                <a:sym typeface="Wingdings" pitchFamily="2" charset="2"/>
              </a:rPr>
              <a:t>leider</a:t>
            </a:r>
            <a:r>
              <a:rPr lang="en-GB" dirty="0">
                <a:sym typeface="Wingdings" pitchFamily="2" charset="2"/>
              </a:rPr>
              <a:t> – </a:t>
            </a:r>
            <a:r>
              <a:rPr lang="en-GB" dirty="0" err="1">
                <a:sym typeface="Wingdings" pitchFamily="2" charset="2"/>
              </a:rPr>
              <a:t>aber</a:t>
            </a:r>
            <a:r>
              <a:rPr lang="en-GB" dirty="0">
                <a:sym typeface="Wingdings" pitchFamily="2" charset="2"/>
              </a:rPr>
              <a:t> – </a:t>
            </a:r>
            <a:r>
              <a:rPr lang="en-GB" dirty="0" err="1">
                <a:sym typeface="Wingdings" pitchFamily="2" charset="2"/>
              </a:rPr>
              <a:t>ziemlich</a:t>
            </a:r>
            <a:r>
              <a:rPr lang="en-GB" dirty="0">
                <a:sym typeface="Wingdings" pitchFamily="2" charset="2"/>
              </a:rPr>
              <a:t>  in the end</a:t>
            </a:r>
            <a:br>
              <a:rPr lang="en-GB" dirty="0"/>
            </a:br>
            <a:endParaRPr lang="en-GB" dirty="0"/>
          </a:p>
          <a:p>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9681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a:t>
            </a:r>
            <a:r>
              <a:rPr lang="en-GB" sz="1200" kern="1200" dirty="0">
                <a:solidFill>
                  <a:schemeClr val="tx1"/>
                </a:solidFill>
                <a:effectLst/>
                <a:latin typeface="+mn-lt"/>
                <a:ea typeface="+mn-ea"/>
                <a:cs typeface="+mn-cs"/>
              </a:rPr>
              <a:t>3 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This slide explains</a:t>
            </a:r>
            <a:r>
              <a:rPr lang="en-GB" i="0" baseline="0" dirty="0"/>
              <a:t> how to form three useful past time adverbials (which are part of this week’s new vocabulary set) using the German adjective </a:t>
            </a:r>
            <a:r>
              <a:rPr lang="en-GB" b="1" i="1" baseline="0" dirty="0" err="1"/>
              <a:t>letzt</a:t>
            </a:r>
            <a:r>
              <a:rPr lang="en-GB" i="0" baseline="0" dirty="0"/>
              <a:t>, and comparing this to </a:t>
            </a:r>
            <a:r>
              <a:rPr lang="en-GB" sz="1200" b="1" i="1" dirty="0" err="1">
                <a:solidFill>
                  <a:srgbClr val="DAA520"/>
                </a:solidFill>
                <a:latin typeface="Century Gothic" panose="020B0502020202020204" pitchFamily="34" charset="0"/>
              </a:rPr>
              <a:t>nächst</a:t>
            </a:r>
            <a:r>
              <a:rPr lang="en-GB" sz="1200" b="0" i="0" dirty="0">
                <a:solidFill>
                  <a:srgbClr val="DAA520"/>
                </a:solidFill>
                <a:latin typeface="Century Gothic" panose="020B0502020202020204" pitchFamily="34" charset="0"/>
              </a:rPr>
              <a:t>, as met previously in 7.3.2.5</a:t>
            </a:r>
            <a:r>
              <a:rPr lang="en-GB" sz="1200" b="0" i="0" baseline="0" dirty="0">
                <a:solidFill>
                  <a:srgbClr val="DAA520"/>
                </a:solidFill>
                <a:latin typeface="Century Gothic" panose="020B0502020202020204" pitchFamily="34" charset="0"/>
              </a:rPr>
              <a:t> – one of the week’s whose vocabulary is being revisited this week.</a:t>
            </a:r>
            <a:r>
              <a:rPr lang="en-GB" sz="1200" b="0" i="1" dirty="0">
                <a:solidFill>
                  <a:srgbClr val="5B9BD5">
                    <a:lumMod val="50000"/>
                  </a:srgbClr>
                </a:solidFill>
                <a:latin typeface="Century Gothic" panose="020B0502020202020204" pitchFamily="34" charset="0"/>
              </a:rPr>
              <a:t> </a:t>
            </a:r>
            <a:r>
              <a:rPr lang="en-GB" sz="1200" b="0" i="0" dirty="0">
                <a:solidFill>
                  <a:srgbClr val="5B9BD5">
                    <a:lumMod val="50000"/>
                  </a:srgbClr>
                </a:solidFill>
                <a:latin typeface="Century Gothic" panose="020B0502020202020204" pitchFamily="34" charset="0"/>
              </a:rPr>
              <a:t>The</a:t>
            </a:r>
            <a:r>
              <a:rPr lang="en-GB" sz="1200" b="0" i="0" baseline="0" dirty="0">
                <a:solidFill>
                  <a:srgbClr val="5B9BD5">
                    <a:lumMod val="50000"/>
                  </a:srgbClr>
                </a:solidFill>
                <a:latin typeface="Century Gothic" panose="020B0502020202020204" pitchFamily="34" charset="0"/>
              </a:rPr>
              <a:t> Row 2 adjective agreement is again detailed, and the fact that Word Order 2 (as first met in 3.1.1 with adverbs of time) is required here is pointed 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rgbClr val="5B9BD5">
                  <a:lumMod val="50000"/>
                </a:srgbClr>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Suggested procedure</a:t>
            </a:r>
            <a:r>
              <a:rPr lang="en-GB" sz="120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1. Click on the mouse</a:t>
            </a:r>
            <a:r>
              <a:rPr lang="en-GB" sz="1200" b="0" kern="1200" baseline="0" dirty="0">
                <a:solidFill>
                  <a:schemeClr val="tx1"/>
                </a:solidFill>
                <a:effectLst/>
                <a:latin typeface="+mn-lt"/>
                <a:ea typeface="+mn-ea"/>
                <a:cs typeface="+mn-cs"/>
              </a:rPr>
              <a:t> to animate the explanation.</a:t>
            </a:r>
          </a:p>
          <a:p>
            <a:r>
              <a:rPr lang="en-GB" sz="1200" b="0" kern="1200" baseline="0" dirty="0">
                <a:solidFill>
                  <a:schemeClr val="tx1"/>
                </a:solidFill>
                <a:effectLst/>
                <a:latin typeface="+mn-lt"/>
                <a:ea typeface="+mn-ea"/>
                <a:cs typeface="+mn-cs"/>
              </a:rPr>
              <a:t>2. Check students’ understanding at all stages.</a:t>
            </a:r>
          </a:p>
          <a:p>
            <a:endParaRPr lang="en-GB" dirty="0"/>
          </a:p>
        </p:txBody>
      </p:sp>
      <p:sp>
        <p:nvSpPr>
          <p:cNvPr id="4" name="Slide Number Placeholder 3"/>
          <p:cNvSpPr>
            <a:spLocks noGrp="1"/>
          </p:cNvSpPr>
          <p:nvPr>
            <p:ph type="sldNum" sz="quarter" idx="5"/>
          </p:nvPr>
        </p:nvSpPr>
        <p:spPr/>
        <p:txBody>
          <a:bodyPr/>
          <a:lstStyle/>
          <a:p>
            <a:fld id="{78AAE7E7-07AD-47EB-AE73-428A54A8B1FA}" type="slidenum">
              <a:rPr lang="en-GB" smtClean="0"/>
              <a:t>32</a:t>
            </a:fld>
            <a:endParaRPr lang="en-GB"/>
          </a:p>
        </p:txBody>
      </p:sp>
    </p:spTree>
    <p:extLst>
      <p:ext uri="{BB962C8B-B14F-4D97-AF65-F5344CB8AC3E}">
        <p14:creationId xmlns:p14="http://schemas.microsoft.com/office/powerpoint/2010/main" val="19715367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Referential reading activity to notice the endings of</a:t>
            </a:r>
            <a:r>
              <a:rPr lang="en-GB" b="0" dirty="0">
                <a:sym typeface="Wingdings" pitchFamily="2" charset="2"/>
              </a:rPr>
              <a:t> dies-, </a:t>
            </a:r>
            <a:r>
              <a:rPr lang="en-GB" b="0" dirty="0" err="1">
                <a:sym typeface="Wingdings" pitchFamily="2" charset="2"/>
              </a:rPr>
              <a:t>jed</a:t>
            </a:r>
            <a:r>
              <a:rPr lang="en-GB" b="0" dirty="0">
                <a:sym typeface="Wingdings" pitchFamily="2" charset="2"/>
              </a:rPr>
              <a:t>-. and  </a:t>
            </a:r>
            <a:r>
              <a:rPr lang="en-GB" b="0" dirty="0" err="1">
                <a:sym typeface="Wingdings" pitchFamily="2" charset="2"/>
              </a:rPr>
              <a:t>letzt</a:t>
            </a:r>
            <a:r>
              <a:rPr lang="en-GB" b="0" dirty="0">
                <a:sym typeface="Wingdings" pitchFamily="2" charset="2"/>
              </a:rPr>
              <a:t>- as well as present vs past.</a:t>
            </a:r>
            <a:br>
              <a:rPr lang="en-GB" dirty="0"/>
            </a:br>
            <a:br>
              <a:rPr lang="en-GB" dirty="0"/>
            </a:br>
            <a:r>
              <a:rPr lang="en-GB" b="1" dirty="0"/>
              <a:t>Procedure:</a:t>
            </a:r>
            <a:br>
              <a:rPr lang="en-GB" dirty="0"/>
            </a:br>
            <a:r>
              <a:rPr lang="en-GB" dirty="0"/>
              <a:t>1. Read the sentences.</a:t>
            </a:r>
          </a:p>
          <a:p>
            <a:r>
              <a:rPr lang="en-GB" dirty="0"/>
              <a:t>2. Select (write) the word that could complete the sentence.</a:t>
            </a:r>
          </a:p>
          <a:p>
            <a:r>
              <a:rPr lang="en-GB" dirty="0"/>
              <a:t>3. Click to see the answer.</a:t>
            </a:r>
          </a:p>
          <a:p>
            <a:r>
              <a:rPr lang="en-GB" dirty="0"/>
              <a:t>4. Now say whether each sentence is happening now or happened in the past, by translating it orally into English.</a:t>
            </a:r>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AE7E7-07AD-47EB-AE73-428A54A8B1F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2814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aural comprehension of new structures and new vocabulary.</a:t>
            </a:r>
            <a:br>
              <a:rPr lang="en-GB" dirty="0"/>
            </a:br>
            <a:br>
              <a:rPr lang="en-GB" dirty="0"/>
            </a:br>
            <a:r>
              <a:rPr lang="en-GB" b="1" dirty="0"/>
              <a:t>Procedure:</a:t>
            </a:r>
            <a:br>
              <a:rPr lang="en-GB" dirty="0"/>
            </a:br>
            <a:r>
              <a:rPr lang="en-GB" dirty="0"/>
              <a:t>1. Click on the numbers to play the audio. </a:t>
            </a:r>
          </a:p>
          <a:p>
            <a:r>
              <a:rPr lang="en-GB" dirty="0"/>
              <a:t>2. Write the English translation.</a:t>
            </a:r>
          </a:p>
          <a:p>
            <a:r>
              <a:rPr lang="en-GB" dirty="0"/>
              <a:t>3. Click to see the answer.</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de-DE" sz="1200" kern="1200" dirty="0">
                <a:solidFill>
                  <a:schemeClr val="tx1"/>
                </a:solidFill>
                <a:effectLst/>
                <a:latin typeface="+mn-lt"/>
                <a:ea typeface="+mn-ea"/>
                <a:cs typeface="+mn-cs"/>
              </a:rPr>
              <a:t>1. Diesen Sommer habe ich viel Spaß gehabt.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2. Letzten Monat habe ich oft im Park Tennis gespielt.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a:t>
            </a:r>
            <a:r>
              <a:rPr lang="en-US" sz="1200" kern="1200" dirty="0" err="1">
                <a:solidFill>
                  <a:schemeClr val="tx1"/>
                </a:solidFill>
                <a:effectLst/>
                <a:latin typeface="+mn-lt"/>
                <a:ea typeface="+mn-ea"/>
                <a:cs typeface="+mn-cs"/>
              </a:rPr>
              <a:t>Jeden</a:t>
            </a:r>
            <a:r>
              <a:rPr lang="en-US" sz="1200" kern="1200" dirty="0">
                <a:solidFill>
                  <a:schemeClr val="tx1"/>
                </a:solidFill>
                <a:effectLst/>
                <a:latin typeface="+mn-lt"/>
                <a:ea typeface="+mn-ea"/>
                <a:cs typeface="+mn-cs"/>
              </a:rPr>
              <a:t> Tag </a:t>
            </a:r>
            <a:r>
              <a:rPr lang="en-US" sz="1200" kern="1200" dirty="0" err="1">
                <a:solidFill>
                  <a:schemeClr val="tx1"/>
                </a:solidFill>
                <a:effectLst/>
                <a:latin typeface="+mn-lt"/>
                <a:ea typeface="+mn-ea"/>
                <a:cs typeface="+mn-cs"/>
              </a:rPr>
              <a:t>habe</a:t>
            </a:r>
            <a:r>
              <a:rPr lang="en-US" sz="1200" kern="1200" dirty="0">
                <a:solidFill>
                  <a:schemeClr val="tx1"/>
                </a:solidFill>
                <a:effectLst/>
                <a:latin typeface="+mn-lt"/>
                <a:ea typeface="+mn-ea"/>
                <a:cs typeface="+mn-cs"/>
              </a:rPr>
              <a:t> ich </a:t>
            </a:r>
            <a:r>
              <a:rPr lang="en-US" sz="1200" kern="1200" dirty="0" err="1">
                <a:solidFill>
                  <a:schemeClr val="tx1"/>
                </a:solidFill>
                <a:effectLst/>
                <a:latin typeface="+mn-lt"/>
                <a:ea typeface="+mn-ea"/>
                <a:cs typeface="+mn-cs"/>
              </a:rPr>
              <a:t>Musik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gehört</a:t>
            </a:r>
            <a:r>
              <a:rPr lang="en-US" sz="1200" kern="1200" dirty="0">
                <a:solidFill>
                  <a:schemeClr val="tx1"/>
                </a:solidFill>
                <a:effectLst/>
                <a:latin typeface="+mn-lt"/>
                <a:ea typeface="+mn-ea"/>
                <a:cs typeface="+mn-cs"/>
              </a:rPr>
              <a:t>.</a:t>
            </a:r>
            <a:r>
              <a:rPr lang="en-GB" dirty="0">
                <a:effectLst/>
              </a:rPr>
              <a:t> </a:t>
            </a:r>
          </a:p>
          <a:p>
            <a:r>
              <a:rPr lang="en-GB" sz="1200" kern="1200" dirty="0">
                <a:solidFill>
                  <a:schemeClr val="tx1"/>
                </a:solidFill>
                <a:effectLst/>
                <a:latin typeface="+mn-lt"/>
                <a:ea typeface="+mn-ea"/>
                <a:cs typeface="+mn-cs"/>
              </a:rPr>
              <a:t>4. </a:t>
            </a:r>
            <a:r>
              <a:rPr lang="de-DE" sz="1200" kern="1200" dirty="0">
                <a:solidFill>
                  <a:schemeClr val="tx1"/>
                </a:solidFill>
                <a:effectLst/>
                <a:latin typeface="+mn-lt"/>
                <a:ea typeface="+mn-ea"/>
                <a:cs typeface="+mn-cs"/>
              </a:rPr>
              <a:t>Letzte Woche habe ich das Museum besucht.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5. Diese Woche esse ich jeden Tag Pizza und Eis.</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6. Ich besuche jede Woche meinen Bruder in Mainz. </a:t>
            </a:r>
            <a:endParaRPr lang="en-GB" sz="1200" kern="1200" dirty="0">
              <a:solidFill>
                <a:schemeClr val="tx1"/>
              </a:solidFill>
              <a:effectLst/>
              <a:latin typeface="+mn-lt"/>
              <a:ea typeface="+mn-ea"/>
              <a:cs typeface="+mn-cs"/>
            </a:endParaRPr>
          </a:p>
          <a:p>
            <a:br>
              <a:rPr lang="de-DE" sz="1200" kern="1200" dirty="0">
                <a:solidFill>
                  <a:schemeClr val="tx1"/>
                </a:solidFill>
                <a:effectLst/>
                <a:latin typeface="+mn-lt"/>
                <a:ea typeface="+mn-ea"/>
                <a:cs typeface="+mn-cs"/>
              </a:rPr>
            </a:br>
            <a:br>
              <a:rPr lang="en-GB" dirty="0"/>
            </a:br>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78AAE7E7-07AD-47EB-AE73-428A54A8B1FA}" type="slidenum">
              <a:rPr lang="en-GB" smtClean="0"/>
              <a:t>34</a:t>
            </a:fld>
            <a:endParaRPr lang="en-GB"/>
          </a:p>
        </p:txBody>
      </p:sp>
    </p:spTree>
    <p:extLst>
      <p:ext uri="{BB962C8B-B14F-4D97-AF65-F5344CB8AC3E}">
        <p14:creationId xmlns:p14="http://schemas.microsoft.com/office/powerpoint/2010/main" val="7828723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 minutes</a:t>
            </a:r>
            <a:br>
              <a:rPr lang="en-GB" dirty="0"/>
            </a:br>
            <a:br>
              <a:rPr lang="en-GB" b="1" dirty="0"/>
            </a:br>
            <a:r>
              <a:rPr lang="en-GB" b="1" dirty="0"/>
              <a:t>Aim</a:t>
            </a:r>
            <a:r>
              <a:rPr lang="en-GB" b="0" dirty="0"/>
              <a:t>: To briefly recap  in + row 3 with definite articles and then extend the principle to include indefinite articles.</a:t>
            </a:r>
          </a:p>
          <a:p>
            <a:br>
              <a:rPr lang="en-GB" dirty="0"/>
            </a:br>
            <a:r>
              <a:rPr lang="en-GB" b="1" dirty="0"/>
              <a:t>Procedure:</a:t>
            </a:r>
            <a:br>
              <a:rPr lang="en-GB" dirty="0"/>
            </a:br>
            <a:r>
              <a:rPr lang="en-GB" sz="1200" b="0" kern="1200" dirty="0">
                <a:solidFill>
                  <a:schemeClr val="tx1"/>
                </a:solidFill>
                <a:effectLst/>
                <a:latin typeface="+mn-lt"/>
                <a:ea typeface="+mn-ea"/>
                <a:cs typeface="+mn-cs"/>
              </a:rPr>
              <a:t>1. Click on the mouse</a:t>
            </a:r>
            <a:r>
              <a:rPr lang="en-GB" sz="1200" b="0" kern="1200" baseline="0" dirty="0">
                <a:solidFill>
                  <a:schemeClr val="tx1"/>
                </a:solidFill>
                <a:effectLst/>
                <a:latin typeface="+mn-lt"/>
                <a:ea typeface="+mn-ea"/>
                <a:cs typeface="+mn-cs"/>
              </a:rPr>
              <a:t> to animate the explanation.</a:t>
            </a:r>
          </a:p>
          <a:p>
            <a:r>
              <a:rPr lang="en-GB" sz="1200" b="0" kern="1200" baseline="0" dirty="0">
                <a:solidFill>
                  <a:schemeClr val="tx1"/>
                </a:solidFill>
                <a:effectLst/>
                <a:latin typeface="+mn-lt"/>
                <a:ea typeface="+mn-ea"/>
                <a:cs typeface="+mn-cs"/>
              </a:rPr>
              <a:t>2. Check students’ understanding at all stages.</a:t>
            </a:r>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78AAE7E7-07AD-47EB-AE73-428A54A8B1FA}" type="slidenum">
              <a:rPr lang="en-GB" smtClean="0"/>
              <a:t>35</a:t>
            </a:fld>
            <a:endParaRPr lang="en-GB"/>
          </a:p>
        </p:txBody>
      </p:sp>
    </p:spTree>
    <p:extLst>
      <p:ext uri="{BB962C8B-B14F-4D97-AF65-F5344CB8AC3E}">
        <p14:creationId xmlns:p14="http://schemas.microsoft.com/office/powerpoint/2010/main" val="16657218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8 minutes</a:t>
            </a:r>
            <a:br>
              <a:rPr lang="en-GB" dirty="0"/>
            </a:br>
            <a:br>
              <a:rPr lang="en-GB" b="1" dirty="0"/>
            </a:br>
            <a:r>
              <a:rPr lang="en-GB" b="1" dirty="0"/>
              <a:t>Aim: </a:t>
            </a:r>
            <a:r>
              <a:rPr lang="en-GB" b="0" dirty="0"/>
              <a:t>1] Practise in + row 3. 2] Practise present and perfect tense.</a:t>
            </a:r>
            <a:br>
              <a:rPr lang="en-GB" dirty="0"/>
            </a:br>
            <a:br>
              <a:rPr lang="en-GB" dirty="0"/>
            </a:br>
            <a:r>
              <a:rPr lang="en-GB" b="1" dirty="0"/>
              <a:t>Procedure:</a:t>
            </a:r>
            <a:br>
              <a:rPr lang="en-GB" dirty="0"/>
            </a:br>
            <a:r>
              <a:rPr lang="en-GB" dirty="0"/>
              <a:t>1. </a:t>
            </a:r>
            <a:r>
              <a:rPr lang="en-GB" b="1" dirty="0"/>
              <a:t>Click to bring up the first sentence with the two location options.  </a:t>
            </a:r>
            <a:br>
              <a:rPr lang="en-GB" dirty="0"/>
            </a:br>
            <a:r>
              <a:rPr lang="en-GB" dirty="0"/>
              <a:t>2. Click on corresponding number to play audio.</a:t>
            </a:r>
          </a:p>
          <a:p>
            <a:r>
              <a:rPr lang="en-GB" dirty="0"/>
              <a:t>2. Listen to the sentence and pick the word that fits. Pay attention to the ending of the indefinite article.</a:t>
            </a:r>
          </a:p>
          <a:p>
            <a:r>
              <a:rPr lang="en-GB" dirty="0"/>
              <a:t>3. Click to see the answer.  Continue steps 1-4 with items 2-6.</a:t>
            </a:r>
          </a:p>
          <a:p>
            <a:r>
              <a:rPr lang="en-GB" dirty="0"/>
              <a:t>4. Then listen to each sentence again, to confirm whether it is happening now or was happening last month.</a:t>
            </a:r>
            <a:br>
              <a:rPr lang="en-GB" dirty="0"/>
            </a:br>
            <a:r>
              <a:rPr lang="en-GB" dirty="0"/>
              <a:t>5. Click to see ticks.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r>
              <a:rPr lang="en-GB" sz="1200" kern="1200" dirty="0">
                <a:solidFill>
                  <a:schemeClr val="tx1"/>
                </a:solidFill>
                <a:effectLst/>
                <a:latin typeface="+mn-lt"/>
                <a:ea typeface="+mn-ea"/>
                <a:cs typeface="+mn-cs"/>
              </a:rPr>
              <a:t>1. </a:t>
            </a:r>
            <a:r>
              <a:rPr lang="de-DE" sz="1200" kern="1200" dirty="0">
                <a:solidFill>
                  <a:schemeClr val="tx1"/>
                </a:solidFill>
                <a:effectLst/>
                <a:latin typeface="+mn-lt"/>
                <a:ea typeface="+mn-ea"/>
                <a:cs typeface="+mn-cs"/>
              </a:rPr>
              <a:t>Ich mache Fotos in einem [</a:t>
            </a:r>
            <a:r>
              <a:rPr lang="de-DE" sz="1200" b="1" kern="1200" dirty="0">
                <a:solidFill>
                  <a:schemeClr val="tx1"/>
                </a:solidFill>
                <a:effectLst/>
                <a:latin typeface="+mn-lt"/>
                <a:ea typeface="+mn-ea"/>
                <a:cs typeface="+mn-cs"/>
              </a:rPr>
              <a:t>Hotel </a:t>
            </a:r>
            <a:r>
              <a:rPr lang="de-DE" sz="1200" kern="1200" dirty="0">
                <a:solidFill>
                  <a:schemeClr val="tx1"/>
                </a:solidFill>
                <a:effectLst/>
                <a:latin typeface="+mn-lt"/>
                <a:ea typeface="+mn-ea"/>
                <a:cs typeface="+mn-cs"/>
              </a:rPr>
              <a:t>/ Stadt]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 Ich tanze auf einem [Party / </a:t>
            </a:r>
            <a:r>
              <a:rPr lang="de-DE" sz="1200" b="1" kern="1200" dirty="0">
                <a:solidFill>
                  <a:schemeClr val="tx1"/>
                </a:solidFill>
                <a:effectLst/>
                <a:latin typeface="+mn-lt"/>
                <a:ea typeface="+mn-ea"/>
                <a:cs typeface="+mn-cs"/>
              </a:rPr>
              <a:t>Konzert</a:t>
            </a:r>
            <a:r>
              <a:rPr lang="de-DE" sz="1200" kern="1200" dirty="0">
                <a:solidFill>
                  <a:schemeClr val="tx1"/>
                </a:solidFill>
                <a:effectLst/>
                <a:latin typeface="+mn-lt"/>
                <a:ea typeface="+mn-ea"/>
                <a:cs typeface="+mn-cs"/>
              </a:rPr>
              <a: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Ich habe in einem [</a:t>
            </a:r>
            <a:r>
              <a:rPr lang="de-DE" sz="1200" b="1" kern="1200" dirty="0">
                <a:solidFill>
                  <a:schemeClr val="tx1"/>
                </a:solidFill>
                <a:effectLst/>
                <a:latin typeface="+mn-lt"/>
                <a:ea typeface="+mn-ea"/>
                <a:cs typeface="+mn-cs"/>
              </a:rPr>
              <a:t>Wasserpark</a:t>
            </a:r>
            <a:r>
              <a:rPr lang="de-DE" sz="1200" kern="1200" dirty="0">
                <a:solidFill>
                  <a:schemeClr val="tx1"/>
                </a:solidFill>
                <a:effectLst/>
                <a:latin typeface="+mn-lt"/>
                <a:ea typeface="+mn-ea"/>
                <a:cs typeface="+mn-cs"/>
              </a:rPr>
              <a:t> / Band] viel Spaß gehabt.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4. Ich habe in einem [Stadt / </a:t>
            </a:r>
            <a:r>
              <a:rPr lang="de-DE" sz="1200" b="1" kern="1200" dirty="0">
                <a:solidFill>
                  <a:schemeClr val="tx1"/>
                </a:solidFill>
                <a:effectLst/>
                <a:latin typeface="+mn-lt"/>
                <a:ea typeface="+mn-ea"/>
                <a:cs typeface="+mn-cs"/>
              </a:rPr>
              <a:t>Dorf</a:t>
            </a:r>
            <a:r>
              <a:rPr lang="de-DE" sz="1200" kern="1200" dirty="0">
                <a:solidFill>
                  <a:schemeClr val="tx1"/>
                </a:solidFill>
                <a:effectLst/>
                <a:latin typeface="+mn-lt"/>
                <a:ea typeface="+mn-ea"/>
                <a:cs typeface="+mn-cs"/>
              </a:rPr>
              <a:t>] Sport gemacht.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5. Ich erlebe in einer [Theater / </a:t>
            </a:r>
            <a:r>
              <a:rPr lang="de-DE" sz="1200" b="1" kern="1200" dirty="0">
                <a:solidFill>
                  <a:schemeClr val="tx1"/>
                </a:solidFill>
                <a:effectLst/>
                <a:latin typeface="+mn-lt"/>
                <a:ea typeface="+mn-ea"/>
                <a:cs typeface="+mn-cs"/>
              </a:rPr>
              <a:t>Stadt</a:t>
            </a:r>
            <a:r>
              <a:rPr lang="de-DE" sz="1200" kern="1200" dirty="0">
                <a:solidFill>
                  <a:schemeClr val="tx1"/>
                </a:solidFill>
                <a:effectLst/>
                <a:latin typeface="+mn-lt"/>
                <a:ea typeface="+mn-ea"/>
                <a:cs typeface="+mn-cs"/>
              </a:rPr>
              <a:t>] die Kultur.</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6. Ich habe auf einer [Konzert / </a:t>
            </a:r>
            <a:r>
              <a:rPr lang="de-DE" sz="1200" b="1" kern="1200" dirty="0">
                <a:solidFill>
                  <a:schemeClr val="tx1"/>
                </a:solidFill>
                <a:effectLst/>
                <a:latin typeface="+mn-lt"/>
                <a:ea typeface="+mn-ea"/>
                <a:cs typeface="+mn-cs"/>
              </a:rPr>
              <a:t>Strasse</a:t>
            </a:r>
            <a:r>
              <a:rPr lang="de-DE" sz="1200" kern="1200" dirty="0">
                <a:solidFill>
                  <a:schemeClr val="tx1"/>
                </a:solidFill>
                <a:effectLst/>
                <a:latin typeface="+mn-lt"/>
                <a:ea typeface="+mn-ea"/>
                <a:cs typeface="+mn-cs"/>
              </a:rPr>
              <a:t>] Rockmusik gehört.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AE7E7-07AD-47EB-AE73-428A54A8B1F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1237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WRITING OPTION 1</a:t>
            </a:r>
          </a:p>
          <a:p>
            <a:r>
              <a:rPr lang="en-GB" b="1" dirty="0"/>
              <a:t>Timing: 8-10 minutes (potentially allow to finish at home)</a:t>
            </a:r>
            <a:br>
              <a:rPr lang="en-GB" dirty="0"/>
            </a:br>
            <a:br>
              <a:rPr lang="en-GB" b="1" dirty="0"/>
            </a:br>
            <a:r>
              <a:rPr lang="en-GB" b="1" dirty="0"/>
              <a:t>Aim: </a:t>
            </a:r>
            <a:r>
              <a:rPr lang="en-GB" b="0" dirty="0"/>
              <a:t>To practise 1</a:t>
            </a:r>
            <a:r>
              <a:rPr lang="en-GB" b="0" baseline="30000" dirty="0"/>
              <a:t>st</a:t>
            </a:r>
            <a:r>
              <a:rPr lang="en-GB" b="0" dirty="0"/>
              <a:t> person present tense vs perfect tense in writing.</a:t>
            </a:r>
            <a:br>
              <a:rPr lang="en-GB" dirty="0"/>
            </a:br>
            <a:br>
              <a:rPr lang="en-GB" dirty="0"/>
            </a:br>
            <a:r>
              <a:rPr lang="en-GB" b="1" dirty="0"/>
              <a:t>Procedure:</a:t>
            </a:r>
            <a:br>
              <a:rPr lang="en-GB" dirty="0"/>
            </a:br>
            <a:r>
              <a:rPr lang="en-GB" dirty="0"/>
              <a:t>1. Use all the cards.</a:t>
            </a:r>
          </a:p>
          <a:p>
            <a:r>
              <a:rPr lang="en-GB" dirty="0"/>
              <a:t>2. Write 5 sentences to describe your activities this year and 5 sentences to describe your activities last year.</a:t>
            </a:r>
          </a:p>
          <a:p>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78AAE7E7-07AD-47EB-AE73-428A54A8B1FA}" type="slidenum">
              <a:rPr lang="en-GB" smtClean="0"/>
              <a:t>37</a:t>
            </a:fld>
            <a:endParaRPr lang="en-GB"/>
          </a:p>
        </p:txBody>
      </p:sp>
    </p:spTree>
    <p:extLst>
      <p:ext uri="{BB962C8B-B14F-4D97-AF65-F5344CB8AC3E}">
        <p14:creationId xmlns:p14="http://schemas.microsoft.com/office/powerpoint/2010/main" val="36081436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WRITING OPTION 2 (MORE CHALLENGING)</a:t>
            </a:r>
            <a:br>
              <a:rPr lang="en-GB" b="1" dirty="0"/>
            </a:br>
            <a:r>
              <a:rPr lang="en-GB" b="1" dirty="0"/>
              <a:t>Note: this could be saved for a mini assessment later in the term.</a:t>
            </a:r>
          </a:p>
          <a:p>
            <a:r>
              <a:rPr lang="en-GB" b="1" dirty="0"/>
              <a:t>Timing: 8 minutes</a:t>
            </a:r>
            <a:br>
              <a:rPr lang="en-GB" dirty="0"/>
            </a:br>
            <a:br>
              <a:rPr lang="en-GB" b="1" dirty="0"/>
            </a:br>
            <a:r>
              <a:rPr lang="en-GB" b="1" dirty="0"/>
              <a:t>Aim: </a:t>
            </a:r>
            <a:r>
              <a:rPr lang="en-GB" b="0" dirty="0"/>
              <a:t>To practise present and perfect in writing. This activity also brings in the new determiners and sequencing adverbs.</a:t>
            </a:r>
            <a:br>
              <a:rPr lang="en-GB" dirty="0"/>
            </a:br>
            <a:br>
              <a:rPr lang="en-GB" dirty="0"/>
            </a:br>
            <a:r>
              <a:rPr lang="en-GB" b="1" dirty="0"/>
              <a:t>Procedure:</a:t>
            </a:r>
            <a:br>
              <a:rPr lang="en-GB" dirty="0"/>
            </a:br>
            <a:r>
              <a:rPr lang="en-GB" dirty="0"/>
              <a:t>1. Pick one of the persons from the previous activity and write down their information.</a:t>
            </a:r>
          </a:p>
          <a:p>
            <a:r>
              <a:rPr lang="en-GB" dirty="0"/>
              <a:t>2. Based on the information write a postcard message.</a:t>
            </a:r>
          </a:p>
          <a:p>
            <a:r>
              <a:rPr lang="en-GB" dirty="0"/>
              <a:t>3. In your message also use at least 2 words from each of the three boxes above.</a:t>
            </a:r>
            <a:br>
              <a:rPr lang="en-GB" dirty="0"/>
            </a:br>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78AAE7E7-07AD-47EB-AE73-428A54A8B1FA}" type="slidenum">
              <a:rPr lang="en-GB" smtClean="0"/>
              <a:t>38</a:t>
            </a:fld>
            <a:endParaRPr lang="en-GB"/>
          </a:p>
        </p:txBody>
      </p:sp>
    </p:spTree>
    <p:extLst>
      <p:ext uri="{BB962C8B-B14F-4D97-AF65-F5344CB8AC3E}">
        <p14:creationId xmlns:p14="http://schemas.microsoft.com/office/powerpoint/2010/main" val="21735865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Y8 vocabulary learning HW is here: https://rachelhawkes.com/LDPresources/Yr8German/German_Y8_Term1i_Wk2_audio_HW_sheet_answers.docx </a:t>
            </a:r>
          </a:p>
          <a:p>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From this lesson, for example, learners could practise:</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Verb agreement</a:t>
            </a:r>
            <a:br>
              <a:rPr lang="en-GB" sz="1200" b="1" dirty="0">
                <a:effectLst/>
                <a:latin typeface="Calibri" panose="020F0502020204030204" pitchFamily="34" charset="0"/>
                <a:ea typeface="Calibri" panose="020F0502020204030204" pitchFamily="34" charset="0"/>
                <a:cs typeface="Times New Roman" panose="02020603050405020304" pitchFamily="18" charset="0"/>
              </a:rPr>
            </a:br>
            <a:r>
              <a:rPr lang="en-GB" sz="1200" b="1" dirty="0">
                <a:effectLst/>
                <a:latin typeface="Calibri" panose="020F0502020204030204" pitchFamily="34" charset="0"/>
                <a:ea typeface="Calibri" panose="020F0502020204030204" pitchFamily="34" charset="0"/>
                <a:cs typeface="Times New Roman" panose="02020603050405020304" pitchFamily="18" charset="0"/>
              </a:rPr>
              <a:t>Article agreement</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989EB-FD67-46E5-8EF6-87A30888BB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322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[3/10]</a:t>
            </a:r>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798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[4/10]</a:t>
            </a:r>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6305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[5/10]</a:t>
            </a:r>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97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[6/10]</a:t>
            </a:r>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02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[7/10]</a:t>
            </a:r>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222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[8/10]</a:t>
            </a:r>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3786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2528591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40581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22139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513016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0464703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15259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28226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647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19262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70190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88510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914493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638967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28709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746658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1733692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audio" Target="../media/audio9.wav"/><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audio" Target="../media/audio10.wav"/></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svg"/><Relationship Id="rId9" Type="http://schemas.openxmlformats.org/officeDocument/2006/relationships/image" Target="../media/image22.jp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6.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17.sv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7.sv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37.png"/><Relationship Id="rId3" Type="http://schemas.openxmlformats.org/officeDocument/2006/relationships/image" Target="../media/image36.gif"/><Relationship Id="rId7" Type="http://schemas.openxmlformats.org/officeDocument/2006/relationships/audio" Target="../media/audio12.wav"/><Relationship Id="rId12" Type="http://schemas.openxmlformats.org/officeDocument/2006/relationships/audio" Target="../media/audio17.wav"/><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image" Target="../media/image17.svg"/><Relationship Id="rId10" Type="http://schemas.openxmlformats.org/officeDocument/2006/relationships/audio" Target="../media/audio15.wav"/><Relationship Id="rId4" Type="http://schemas.openxmlformats.org/officeDocument/2006/relationships/image" Target="../media/image16.png"/><Relationship Id="rId9" Type="http://schemas.openxmlformats.org/officeDocument/2006/relationships/audio" Target="../media/audio14.wav"/></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8.gif"/><Relationship Id="rId4" Type="http://schemas.openxmlformats.org/officeDocument/2006/relationships/image" Target="../media/image17.svg"/></Relationships>
</file>

<file path=ppt/slides/_rels/slide2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3.svg"/><Relationship Id="rId3" Type="http://schemas.openxmlformats.org/officeDocument/2006/relationships/image" Target="../media/image39.png"/><Relationship Id="rId7" Type="http://schemas.openxmlformats.org/officeDocument/2006/relationships/image" Target="../media/image32.png"/><Relationship Id="rId12"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image" Target="../media/image23.png"/><Relationship Id="rId5" Type="http://schemas.openxmlformats.org/officeDocument/2006/relationships/image" Target="../media/image41.png"/><Relationship Id="rId10" Type="http://schemas.openxmlformats.org/officeDocument/2006/relationships/image" Target="../media/image21.png"/><Relationship Id="rId4" Type="http://schemas.openxmlformats.org/officeDocument/2006/relationships/image" Target="../media/image40.png"/><Relationship Id="rId9" Type="http://schemas.openxmlformats.org/officeDocument/2006/relationships/image" Target="../media/image19.png"/><Relationship Id="rId1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hyperlink" Target="https://www.rachelhawkes.com/LDPresources/Yr8German/German_Y8_Term1i_Wk1_audio.html"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hyperlink" Target="https://www.rachelhawkes.com/LDPresources/Yr8German/German_Y8_Term1i_Wk1_audio_HW_sheet.docx"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8.png"/><Relationship Id="rId3" Type="http://schemas.openxmlformats.org/officeDocument/2006/relationships/image" Target="../media/image39.png"/><Relationship Id="rId21" Type="http://schemas.openxmlformats.org/officeDocument/2006/relationships/image" Target="../media/image54.png"/><Relationship Id="rId7" Type="http://schemas.openxmlformats.org/officeDocument/2006/relationships/image" Target="../media/image32.png"/><Relationship Id="rId12" Type="http://schemas.openxmlformats.org/officeDocument/2006/relationships/image" Target="../media/image44.png"/><Relationship Id="rId17" Type="http://schemas.openxmlformats.org/officeDocument/2006/relationships/image" Target="../media/image50.png"/><Relationship Id="rId25" Type="http://schemas.openxmlformats.org/officeDocument/2006/relationships/image" Target="../media/image29.png"/><Relationship Id="rId2" Type="http://schemas.openxmlformats.org/officeDocument/2006/relationships/notesSlide" Target="../notesSlides/notesSlide29.xml"/><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image" Target="../media/image23.png"/><Relationship Id="rId24" Type="http://schemas.openxmlformats.org/officeDocument/2006/relationships/image" Target="../media/image57.png"/><Relationship Id="rId5" Type="http://schemas.openxmlformats.org/officeDocument/2006/relationships/image" Target="../media/image41.png"/><Relationship Id="rId15" Type="http://schemas.openxmlformats.org/officeDocument/2006/relationships/image" Target="../media/image48.png"/><Relationship Id="rId23" Type="http://schemas.openxmlformats.org/officeDocument/2006/relationships/image" Target="../media/image56.svg"/><Relationship Id="rId28" Type="http://schemas.openxmlformats.org/officeDocument/2006/relationships/image" Target="../media/image60.png"/><Relationship Id="rId10" Type="http://schemas.openxmlformats.org/officeDocument/2006/relationships/image" Target="../media/image21.png"/><Relationship Id="rId19" Type="http://schemas.openxmlformats.org/officeDocument/2006/relationships/image" Target="../media/image52.png"/><Relationship Id="rId4" Type="http://schemas.openxmlformats.org/officeDocument/2006/relationships/image" Target="../media/image40.png"/><Relationship Id="rId9" Type="http://schemas.openxmlformats.org/officeDocument/2006/relationships/image" Target="../media/image19.pn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audio" Target="../media/audio2.wav"/><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63.png"/><Relationship Id="rId18" Type="http://schemas.openxmlformats.org/officeDocument/2006/relationships/image" Target="../media/image67.png"/><Relationship Id="rId3" Type="http://schemas.openxmlformats.org/officeDocument/2006/relationships/image" Target="../media/image39.png"/><Relationship Id="rId21" Type="http://schemas.openxmlformats.org/officeDocument/2006/relationships/image" Target="../media/image70.png"/><Relationship Id="rId7" Type="http://schemas.openxmlformats.org/officeDocument/2006/relationships/image" Target="../media/image19.png"/><Relationship Id="rId12" Type="http://schemas.openxmlformats.org/officeDocument/2006/relationships/image" Target="../media/image46.png"/><Relationship Id="rId17" Type="http://schemas.openxmlformats.org/officeDocument/2006/relationships/image" Target="../media/image66.png"/><Relationship Id="rId25" Type="http://schemas.openxmlformats.org/officeDocument/2006/relationships/image" Target="../media/image56.svg"/><Relationship Id="rId2" Type="http://schemas.openxmlformats.org/officeDocument/2006/relationships/notesSlide" Target="../notesSlides/notesSlide30.xml"/><Relationship Id="rId16" Type="http://schemas.openxmlformats.org/officeDocument/2006/relationships/image" Target="../media/image51.png"/><Relationship Id="rId20" Type="http://schemas.openxmlformats.org/officeDocument/2006/relationships/image" Target="../media/image69.png"/><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image" Target="../media/image62.png"/><Relationship Id="rId24" Type="http://schemas.openxmlformats.org/officeDocument/2006/relationships/image" Target="../media/image55.png"/><Relationship Id="rId5" Type="http://schemas.openxmlformats.org/officeDocument/2006/relationships/image" Target="../media/image41.png"/><Relationship Id="rId15" Type="http://schemas.openxmlformats.org/officeDocument/2006/relationships/image" Target="../media/image65.png"/><Relationship Id="rId23" Type="http://schemas.openxmlformats.org/officeDocument/2006/relationships/image" Target="../media/image52.png"/><Relationship Id="rId10" Type="http://schemas.openxmlformats.org/officeDocument/2006/relationships/image" Target="../media/image44.png"/><Relationship Id="rId19" Type="http://schemas.openxmlformats.org/officeDocument/2006/relationships/image" Target="../media/image68.png"/><Relationship Id="rId4" Type="http://schemas.openxmlformats.org/officeDocument/2006/relationships/image" Target="../media/image40.png"/><Relationship Id="rId9" Type="http://schemas.openxmlformats.org/officeDocument/2006/relationships/image" Target="../media/image23.png"/><Relationship Id="rId14" Type="http://schemas.openxmlformats.org/officeDocument/2006/relationships/image" Target="../media/image64.png"/><Relationship Id="rId22" Type="http://schemas.openxmlformats.org/officeDocument/2006/relationships/image" Target="../media/image71.svg"/></Relationships>
</file>

<file path=ppt/slides/_rels/slide31.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image" Target="../media/image74.png"/><Relationship Id="rId3" Type="http://schemas.openxmlformats.org/officeDocument/2006/relationships/image" Target="../media/image16.png"/><Relationship Id="rId7" Type="http://schemas.openxmlformats.org/officeDocument/2006/relationships/audio" Target="../media/audio20.wav"/><Relationship Id="rId12"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audio" Target="../media/audio19.wav"/><Relationship Id="rId11" Type="http://schemas.openxmlformats.org/officeDocument/2006/relationships/image" Target="../media/image52.png"/><Relationship Id="rId5" Type="http://schemas.openxmlformats.org/officeDocument/2006/relationships/audio" Target="../media/audio18.wav"/><Relationship Id="rId10" Type="http://schemas.openxmlformats.org/officeDocument/2006/relationships/image" Target="../media/image72.png"/><Relationship Id="rId4" Type="http://schemas.openxmlformats.org/officeDocument/2006/relationships/image" Target="../media/image17.svg"/><Relationship Id="rId9" Type="http://schemas.openxmlformats.org/officeDocument/2006/relationships/audio" Target="../media/audio22.wav"/></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75.gif"/><Relationship Id="rId5" Type="http://schemas.openxmlformats.org/officeDocument/2006/relationships/image" Target="../media/image37.png"/><Relationship Id="rId4" Type="http://schemas.openxmlformats.org/officeDocument/2006/relationships/image" Target="../media/image17.svg"/></Relationships>
</file>

<file path=ppt/slides/_rels/slide34.xml.rels><?xml version="1.0" encoding="UTF-8" standalone="yes"?>
<Relationships xmlns="http://schemas.openxmlformats.org/package/2006/relationships"><Relationship Id="rId8" Type="http://schemas.openxmlformats.org/officeDocument/2006/relationships/audio" Target="../media/audio28.wav"/><Relationship Id="rId3" Type="http://schemas.openxmlformats.org/officeDocument/2006/relationships/audio" Target="../media/audio23.wav"/><Relationship Id="rId7" Type="http://schemas.openxmlformats.org/officeDocument/2006/relationships/audio" Target="../media/audio27.wav"/><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audio" Target="../media/audio26.wav"/><Relationship Id="rId11" Type="http://schemas.openxmlformats.org/officeDocument/2006/relationships/image" Target="../media/image76.gif"/><Relationship Id="rId5" Type="http://schemas.openxmlformats.org/officeDocument/2006/relationships/audio" Target="../media/audio25.wav"/><Relationship Id="rId10" Type="http://schemas.openxmlformats.org/officeDocument/2006/relationships/image" Target="../media/image17.svg"/><Relationship Id="rId4" Type="http://schemas.openxmlformats.org/officeDocument/2006/relationships/audio" Target="../media/audio24.wav"/><Relationship Id="rId9" Type="http://schemas.openxmlformats.org/officeDocument/2006/relationships/image" Target="../media/image1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image" Target="../media/image78.png"/><Relationship Id="rId3" Type="http://schemas.openxmlformats.org/officeDocument/2006/relationships/image" Target="../media/image16.png"/><Relationship Id="rId7" Type="http://schemas.openxmlformats.org/officeDocument/2006/relationships/audio" Target="../media/audio31.wav"/><Relationship Id="rId12" Type="http://schemas.openxmlformats.org/officeDocument/2006/relationships/image" Target="../media/image77.png"/><Relationship Id="rId2" Type="http://schemas.openxmlformats.org/officeDocument/2006/relationships/notesSlide" Target="../notesSlides/notesSlide36.xml"/><Relationship Id="rId16" Type="http://schemas.openxmlformats.org/officeDocument/2006/relationships/image" Target="../media/image56.svg"/><Relationship Id="rId1" Type="http://schemas.openxmlformats.org/officeDocument/2006/relationships/slideLayout" Target="../slideLayouts/slideLayout3.xml"/><Relationship Id="rId6" Type="http://schemas.openxmlformats.org/officeDocument/2006/relationships/audio" Target="../media/audio30.wav"/><Relationship Id="rId11" Type="http://schemas.openxmlformats.org/officeDocument/2006/relationships/image" Target="../media/image37.png"/><Relationship Id="rId5" Type="http://schemas.openxmlformats.org/officeDocument/2006/relationships/audio" Target="../media/audio29.wav"/><Relationship Id="rId15" Type="http://schemas.openxmlformats.org/officeDocument/2006/relationships/image" Target="../media/image80.png"/><Relationship Id="rId10" Type="http://schemas.openxmlformats.org/officeDocument/2006/relationships/audio" Target="../media/audio34.wav"/><Relationship Id="rId4" Type="http://schemas.openxmlformats.org/officeDocument/2006/relationships/image" Target="../media/image17.svg"/><Relationship Id="rId9" Type="http://schemas.openxmlformats.org/officeDocument/2006/relationships/audio" Target="../media/audio33.wav"/><Relationship Id="rId14" Type="http://schemas.openxmlformats.org/officeDocument/2006/relationships/image" Target="../media/image79.png"/></Relationships>
</file>

<file path=ppt/slides/_rels/slide37.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9.png"/><Relationship Id="rId18" Type="http://schemas.openxmlformats.org/officeDocument/2006/relationships/image" Target="../media/image94.png"/><Relationship Id="rId3" Type="http://schemas.openxmlformats.org/officeDocument/2006/relationships/image" Target="../media/image57.png"/><Relationship Id="rId21" Type="http://schemas.microsoft.com/office/2007/relationships/hdphoto" Target="../media/hdphoto1.wdp"/><Relationship Id="rId7" Type="http://schemas.openxmlformats.org/officeDocument/2006/relationships/image" Target="../media/image84.png"/><Relationship Id="rId12" Type="http://schemas.openxmlformats.org/officeDocument/2006/relationships/image" Target="../media/image68.png"/><Relationship Id="rId17" Type="http://schemas.openxmlformats.org/officeDocument/2006/relationships/image" Target="../media/image93.png"/><Relationship Id="rId2" Type="http://schemas.openxmlformats.org/officeDocument/2006/relationships/notesSlide" Target="../notesSlides/notesSlide37.xml"/><Relationship Id="rId16" Type="http://schemas.openxmlformats.org/officeDocument/2006/relationships/image" Target="../media/image92.svg"/><Relationship Id="rId20" Type="http://schemas.openxmlformats.org/officeDocument/2006/relationships/image" Target="../media/image96.png"/><Relationship Id="rId1" Type="http://schemas.openxmlformats.org/officeDocument/2006/relationships/slideLayout" Target="../slideLayouts/slideLayout3.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5" Type="http://schemas.openxmlformats.org/officeDocument/2006/relationships/image" Target="../media/image91.png"/><Relationship Id="rId10" Type="http://schemas.openxmlformats.org/officeDocument/2006/relationships/image" Target="../media/image87.png"/><Relationship Id="rId19" Type="http://schemas.openxmlformats.org/officeDocument/2006/relationships/image" Target="../media/image95.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0.svg"/></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99.svg"/><Relationship Id="rId4" Type="http://schemas.openxmlformats.org/officeDocument/2006/relationships/image" Target="../media/image98.png"/></Relationships>
</file>

<file path=ppt/slides/_rels/slide39.xml.rels><?xml version="1.0" encoding="UTF-8" standalone="yes"?>
<Relationships xmlns="http://schemas.openxmlformats.org/package/2006/relationships"><Relationship Id="rId3" Type="http://schemas.openxmlformats.org/officeDocument/2006/relationships/hyperlink" Target="https://www.rachelhawkes.com/LDPresources/Yr8German/German_Y8_Term1i_Wk2_audio.html"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hyperlink" Target="https://www.rachelhawkes.com/LDPresources/Yr8German/German_Y8_Term1i_Wk2_audio_HW_sheet.docx"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audio" Target="../media/audio4.wav"/></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audio" Target="../media/audio5.wav"/></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audio" Target="../media/audio6.wav"/><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audio" Target="../media/audio7.wav"/><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audio" Target="../media/audio8.wav"/><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1.1 – Week 1 - Lesson 1</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Inge Alferink/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30/08/23</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797175"/>
            <a:ext cx="6098222" cy="1836494"/>
          </a:xfrm>
        </p:spPr>
        <p:txBody>
          <a:bodyPr>
            <a:normAutofit/>
          </a:bodyPr>
          <a:lstStyle/>
          <a:p>
            <a:r>
              <a:rPr lang="en-GB" dirty="0"/>
              <a:t>Present vs past (perfect): weak verbs</a:t>
            </a:r>
          </a:p>
          <a:p>
            <a:r>
              <a:rPr lang="en-GB" sz="2000" dirty="0"/>
              <a:t>SSC [</a:t>
            </a:r>
            <a:r>
              <a:rPr lang="en-GB" sz="2000" dirty="0" err="1"/>
              <a:t>ie</a:t>
            </a:r>
            <a:r>
              <a:rPr lang="en-GB" sz="2000" dirty="0"/>
              <a:t>] vs [</a:t>
            </a:r>
            <a:r>
              <a:rPr lang="en-GB" sz="2000" dirty="0" err="1"/>
              <a:t>ei</a:t>
            </a:r>
            <a:r>
              <a:rPr lang="en-GB" sz="2000" dirty="0"/>
              <a:t>]</a:t>
            </a:r>
          </a:p>
          <a:p>
            <a:endParaRPr lang="en-GB" dirty="0"/>
          </a:p>
        </p:txBody>
      </p:sp>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p:txBody>
          <a:bodyPr/>
          <a:lstStyle/>
          <a:p>
            <a:r>
              <a:rPr lang="en-GB" dirty="0" err="1"/>
              <a:t>Diesen</a:t>
            </a:r>
            <a:r>
              <a:rPr lang="en-GB" dirty="0"/>
              <a:t> Sommer</a:t>
            </a:r>
          </a:p>
        </p:txBody>
      </p:sp>
      <p:pic>
        <p:nvPicPr>
          <p:cNvPr id="6" name="Picture 5">
            <a:extLst>
              <a:ext uri="{FF2B5EF4-FFF2-40B4-BE49-F238E27FC236}">
                <a16:creationId xmlns:a16="http://schemas.microsoft.com/office/drawing/2014/main" id="{72619EA6-C038-4758-86A2-DEFB5C55DE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2875" y="3209026"/>
            <a:ext cx="4229125" cy="2823822"/>
          </a:xfrm>
          <a:prstGeom prst="rect">
            <a:avLst/>
          </a:prstGeom>
        </p:spPr>
      </p:pic>
    </p:spTree>
    <p:extLst>
      <p:ext uri="{BB962C8B-B14F-4D97-AF65-F5344CB8AC3E}">
        <p14:creationId xmlns:p14="http://schemas.microsoft.com/office/powerpoint/2010/main" val="3433286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969DA6F-0BBE-4A46-BF31-2C273B227FE0}"/>
              </a:ext>
            </a:extLst>
          </p:cNvPr>
          <p:cNvSpPr txBox="1">
            <a:spLocks/>
          </p:cNvSpPr>
          <p:nvPr/>
        </p:nvSpPr>
        <p:spPr>
          <a:xfrm>
            <a:off x="-27142" y="161881"/>
            <a:ext cx="5780828" cy="7499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srgbClr val="3D3C3C"/>
              </a:solidFill>
              <a:effectLst/>
              <a:uLnTx/>
              <a:uFillTx/>
              <a:latin typeface="Century Gothic" panose="020B0502020202020204" pitchFamily="34" charset="0"/>
              <a:ea typeface="+mj-ea"/>
              <a:cs typeface="+mj-cs"/>
            </a:endParaRPr>
          </a:p>
        </p:txBody>
      </p:sp>
      <p:sp>
        <p:nvSpPr>
          <p:cNvPr id="2" name="Title 1"/>
          <p:cNvSpPr>
            <a:spLocks noGrp="1"/>
          </p:cNvSpPr>
          <p:nvPr>
            <p:ph type="title"/>
          </p:nvPr>
        </p:nvSpPr>
        <p:spPr>
          <a:xfrm>
            <a:off x="0" y="152597"/>
            <a:ext cx="5589917" cy="647577"/>
          </a:xfrm>
        </p:spPr>
        <p:txBody>
          <a:bodyPr>
            <a:normAutofit/>
          </a:bodyPr>
          <a:lstStyle/>
          <a:p>
            <a:r>
              <a:rPr lang="en-GB" sz="2800" b="1" dirty="0" err="1">
                <a:solidFill>
                  <a:schemeClr val="bg1"/>
                </a:solidFill>
              </a:rPr>
              <a:t>Phonetik</a:t>
            </a:r>
            <a:r>
              <a:rPr lang="en-GB" sz="2800" b="1" dirty="0">
                <a:solidFill>
                  <a:schemeClr val="bg1"/>
                </a:solidFill>
              </a:rPr>
              <a:t>: Stadt </a:t>
            </a:r>
            <a:r>
              <a:rPr lang="en-GB" sz="2800" b="1" dirty="0" err="1">
                <a:solidFill>
                  <a:schemeClr val="bg1"/>
                </a:solidFill>
              </a:rPr>
              <a:t>oder</a:t>
            </a:r>
            <a:r>
              <a:rPr lang="en-GB" sz="2800" b="1" dirty="0">
                <a:solidFill>
                  <a:schemeClr val="bg1"/>
                </a:solidFill>
              </a:rPr>
              <a:t> Land?</a:t>
            </a:r>
            <a:endParaRPr lang="en-GB" sz="2800" dirty="0"/>
          </a:p>
        </p:txBody>
      </p:sp>
      <p:pic>
        <p:nvPicPr>
          <p:cNvPr id="6" name="Picture 5" descr="A picture containing bird&#10;&#10;Description automatically generated">
            <a:extLst>
              <a:ext uri="{FF2B5EF4-FFF2-40B4-BE49-F238E27FC236}">
                <a16:creationId xmlns:a16="http://schemas.microsoft.com/office/drawing/2014/main" id="{30ECFEC7-66F4-49DD-98B2-99204655B0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5266" y="-486383"/>
            <a:ext cx="5947172" cy="6858000"/>
          </a:xfrm>
          <a:prstGeom prst="rect">
            <a:avLst/>
          </a:prstGeom>
        </p:spPr>
      </p:pic>
      <p:pic>
        <p:nvPicPr>
          <p:cNvPr id="7" name="Picture 6" descr="A picture containing bird&#10;&#10;Description automatically generated">
            <a:extLst>
              <a:ext uri="{FF2B5EF4-FFF2-40B4-BE49-F238E27FC236}">
                <a16:creationId xmlns:a16="http://schemas.microsoft.com/office/drawing/2014/main" id="{14BE1D62-430F-441A-8139-4C92C957AD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0327" y="-486383"/>
            <a:ext cx="5942111" cy="6858000"/>
          </a:xfrm>
          <a:prstGeom prst="rect">
            <a:avLst/>
          </a:prstGeom>
        </p:spPr>
      </p:pic>
      <p:sp>
        <p:nvSpPr>
          <p:cNvPr id="11" name="Action Button: Custom 8" descr="number 1">
            <a:hlinkClick r:id="" action="ppaction://noaction" highlightClick="1">
              <a:snd r:embed="rId5" name="Spanien.wav"/>
            </a:hlinkClick>
            <a:extLst>
              <a:ext uri="{FF2B5EF4-FFF2-40B4-BE49-F238E27FC236}">
                <a16:creationId xmlns:a16="http://schemas.microsoft.com/office/drawing/2014/main" id="{512E6A8F-C185-4C2F-BF12-1C108EE55A23}"/>
              </a:ext>
            </a:extLst>
          </p:cNvPr>
          <p:cNvSpPr/>
          <p:nvPr/>
        </p:nvSpPr>
        <p:spPr>
          <a:xfrm>
            <a:off x="1052781" y="1460178"/>
            <a:ext cx="501695" cy="424236"/>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9</a:t>
            </a:r>
          </a:p>
        </p:txBody>
      </p:sp>
      <p:sp>
        <p:nvSpPr>
          <p:cNvPr id="12" name="TextBox 11">
            <a:extLst>
              <a:ext uri="{FF2B5EF4-FFF2-40B4-BE49-F238E27FC236}">
                <a16:creationId xmlns:a16="http://schemas.microsoft.com/office/drawing/2014/main" id="{80D66198-C07F-4EBE-9013-FA04C88B075F}"/>
              </a:ext>
            </a:extLst>
          </p:cNvPr>
          <p:cNvSpPr txBox="1"/>
          <p:nvPr/>
        </p:nvSpPr>
        <p:spPr>
          <a:xfrm>
            <a:off x="1792614" y="1460178"/>
            <a:ext cx="14045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Span</a:t>
            </a:r>
            <a:r>
              <a:rPr kumimoji="0" lang="en-US"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ie</a:t>
            </a:r>
            <a:r>
              <a:rPr kumimoji="0" lang="en-US" sz="2400" b="0" i="0" u="none" strike="noStrike" kern="1200" cap="none" spc="0" normalizeH="0" baseline="0" noProof="0" dirty="0" err="1">
                <a:ln>
                  <a:noFill/>
                </a:ln>
                <a:effectLst/>
                <a:uLnTx/>
                <a:uFillTx/>
                <a:latin typeface="Century Gothic" panose="020F0302020204030204"/>
                <a:ea typeface="+mn-ea"/>
                <a:cs typeface="+mn-cs"/>
              </a:rPr>
              <a:t>n</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39" name="Rounded Rectangle 38">
            <a:extLst>
              <a:ext uri="{FF2B5EF4-FFF2-40B4-BE49-F238E27FC236}">
                <a16:creationId xmlns:a16="http://schemas.microsoft.com/office/drawing/2014/main" id="{FF9D5FC3-2828-4A20-AB45-539B08625342}"/>
              </a:ext>
            </a:extLst>
          </p:cNvPr>
          <p:cNvSpPr/>
          <p:nvPr/>
        </p:nvSpPr>
        <p:spPr>
          <a:xfrm>
            <a:off x="9506309" y="161881"/>
            <a:ext cx="2465565"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0512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969DA6F-0BBE-4A46-BF31-2C273B227FE0}"/>
              </a:ext>
            </a:extLst>
          </p:cNvPr>
          <p:cNvSpPr txBox="1">
            <a:spLocks/>
          </p:cNvSpPr>
          <p:nvPr/>
        </p:nvSpPr>
        <p:spPr>
          <a:xfrm>
            <a:off x="-27142" y="161881"/>
            <a:ext cx="5780828" cy="7499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srgbClr val="3D3C3C"/>
              </a:solidFill>
              <a:effectLst/>
              <a:uLnTx/>
              <a:uFillTx/>
              <a:latin typeface="Century Gothic" panose="020B0502020202020204" pitchFamily="34" charset="0"/>
              <a:ea typeface="+mj-ea"/>
              <a:cs typeface="+mj-cs"/>
            </a:endParaRPr>
          </a:p>
        </p:txBody>
      </p:sp>
      <p:sp>
        <p:nvSpPr>
          <p:cNvPr id="2" name="Title 1"/>
          <p:cNvSpPr>
            <a:spLocks noGrp="1"/>
          </p:cNvSpPr>
          <p:nvPr>
            <p:ph type="title"/>
          </p:nvPr>
        </p:nvSpPr>
        <p:spPr>
          <a:xfrm>
            <a:off x="0" y="152597"/>
            <a:ext cx="5589917" cy="647577"/>
          </a:xfrm>
        </p:spPr>
        <p:txBody>
          <a:bodyPr>
            <a:normAutofit/>
          </a:bodyPr>
          <a:lstStyle/>
          <a:p>
            <a:r>
              <a:rPr lang="en-GB" sz="2800" b="1" dirty="0" err="1">
                <a:solidFill>
                  <a:schemeClr val="bg1"/>
                </a:solidFill>
              </a:rPr>
              <a:t>Phonetik</a:t>
            </a:r>
            <a:r>
              <a:rPr lang="en-GB" sz="2800" b="1" dirty="0">
                <a:solidFill>
                  <a:schemeClr val="bg1"/>
                </a:solidFill>
              </a:rPr>
              <a:t>: Stadt </a:t>
            </a:r>
            <a:r>
              <a:rPr lang="en-GB" sz="2800" b="1" dirty="0" err="1">
                <a:solidFill>
                  <a:schemeClr val="bg1"/>
                </a:solidFill>
              </a:rPr>
              <a:t>oder</a:t>
            </a:r>
            <a:r>
              <a:rPr lang="en-GB" sz="2800" b="1" dirty="0">
                <a:solidFill>
                  <a:schemeClr val="bg1"/>
                </a:solidFill>
              </a:rPr>
              <a:t> Land?</a:t>
            </a:r>
            <a:endParaRPr lang="en-GB" sz="2800" dirty="0"/>
          </a:p>
        </p:txBody>
      </p:sp>
      <p:pic>
        <p:nvPicPr>
          <p:cNvPr id="6" name="Picture 5" descr="A picture containing bird&#10;&#10;Description automatically generated">
            <a:extLst>
              <a:ext uri="{FF2B5EF4-FFF2-40B4-BE49-F238E27FC236}">
                <a16:creationId xmlns:a16="http://schemas.microsoft.com/office/drawing/2014/main" id="{8984BCDC-DB88-469A-BD9A-60E917E9FA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5266" y="-486383"/>
            <a:ext cx="5947172" cy="6858000"/>
          </a:xfrm>
          <a:prstGeom prst="rect">
            <a:avLst/>
          </a:prstGeom>
        </p:spPr>
      </p:pic>
      <p:sp>
        <p:nvSpPr>
          <p:cNvPr id="8" name="Action Button: Custom 9" descr="number 1">
            <a:hlinkClick r:id="" action="ppaction://noaction" highlightClick="1">
              <a:snd r:embed="rId4" name="Lienz.wav"/>
            </a:hlinkClick>
            <a:extLst>
              <a:ext uri="{FF2B5EF4-FFF2-40B4-BE49-F238E27FC236}">
                <a16:creationId xmlns:a16="http://schemas.microsoft.com/office/drawing/2014/main" id="{A8117E99-5884-42DA-9F54-BDFB302E4F7D}"/>
              </a:ext>
            </a:extLst>
          </p:cNvPr>
          <p:cNvSpPr/>
          <p:nvPr/>
        </p:nvSpPr>
        <p:spPr>
          <a:xfrm>
            <a:off x="1052781" y="1460177"/>
            <a:ext cx="639832" cy="484237"/>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10</a:t>
            </a:r>
          </a:p>
        </p:txBody>
      </p:sp>
      <p:sp>
        <p:nvSpPr>
          <p:cNvPr id="9" name="TextBox 8">
            <a:extLst>
              <a:ext uri="{FF2B5EF4-FFF2-40B4-BE49-F238E27FC236}">
                <a16:creationId xmlns:a16="http://schemas.microsoft.com/office/drawing/2014/main" id="{1EF94A16-06C8-41B0-8476-285DD5FE5BC6}"/>
              </a:ext>
            </a:extLst>
          </p:cNvPr>
          <p:cNvSpPr txBox="1"/>
          <p:nvPr/>
        </p:nvSpPr>
        <p:spPr>
          <a:xfrm>
            <a:off x="1792614" y="1460178"/>
            <a:ext cx="917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L</a:t>
            </a:r>
            <a:r>
              <a:rPr kumimoji="0" lang="en-US"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ie</a:t>
            </a:r>
            <a:r>
              <a:rPr kumimoji="0" lang="en-US" sz="2400" b="0" i="0" u="none" strike="noStrike" kern="1200" cap="none" spc="0" normalizeH="0" baseline="0" noProof="0" dirty="0" err="1">
                <a:ln>
                  <a:noFill/>
                </a:ln>
                <a:effectLst/>
                <a:uLnTx/>
                <a:uFillTx/>
                <a:latin typeface="Century Gothic" panose="020F0302020204030204"/>
                <a:ea typeface="+mn-ea"/>
                <a:cs typeface="+mn-cs"/>
              </a:rPr>
              <a:t>nz</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pic>
        <p:nvPicPr>
          <p:cNvPr id="10" name="Graphic 9" descr="Marker">
            <a:extLst>
              <a:ext uri="{FF2B5EF4-FFF2-40B4-BE49-F238E27FC236}">
                <a16:creationId xmlns:a16="http://schemas.microsoft.com/office/drawing/2014/main" id="{4F94634C-D2FD-4E19-B80B-CB6D790A35C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99704" y="4306824"/>
            <a:ext cx="457200" cy="457200"/>
          </a:xfrm>
          <a:prstGeom prst="rect">
            <a:avLst/>
          </a:prstGeom>
        </p:spPr>
      </p:pic>
      <p:sp>
        <p:nvSpPr>
          <p:cNvPr id="11" name="Speech Bubble: Rectangle with Corners Rounded 10">
            <a:extLst>
              <a:ext uri="{FF2B5EF4-FFF2-40B4-BE49-F238E27FC236}">
                <a16:creationId xmlns:a16="http://schemas.microsoft.com/office/drawing/2014/main" id="{9ED7DEC7-66A9-4DC5-A4C0-3CA6D7C52C21}"/>
              </a:ext>
            </a:extLst>
          </p:cNvPr>
          <p:cNvSpPr/>
          <p:nvPr/>
        </p:nvSpPr>
        <p:spPr>
          <a:xfrm>
            <a:off x="674635" y="2555636"/>
            <a:ext cx="4545520" cy="2779059"/>
          </a:xfrm>
          <a:prstGeom prst="wedgeRoundRectCallout">
            <a:avLst/>
          </a:prstGeom>
          <a:solidFill>
            <a:schemeClr val="accent4">
              <a:lumMod val="75000"/>
            </a:schemeClr>
          </a:solid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Note that when followed by </a:t>
            </a:r>
            <a:r>
              <a:rPr kumimoji="0" lang="en-GB" sz="2400" i="0" u="none" strike="noStrike" kern="1200" cap="none" spc="0" normalizeH="0" baseline="0" noProof="0" dirty="0">
                <a:ln>
                  <a:noFill/>
                </a:ln>
                <a:solidFill>
                  <a:schemeClr val="tx1"/>
                </a:solidFill>
                <a:effectLst/>
                <a:uLnTx/>
                <a:uFillTx/>
                <a:latin typeface="Century Gothic" panose="020F0302020204030204"/>
                <a:ea typeface="+mn-ea"/>
                <a:cs typeface="+mn-cs"/>
              </a:rPr>
              <a:t>–n</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chemeClr val="tx1"/>
                </a:solidFill>
                <a:effectLst/>
                <a:uLnTx/>
                <a:uFillTx/>
                <a:latin typeface="Century Gothic" panose="020F0302020204030204"/>
                <a:ea typeface="+mn-ea"/>
                <a:cs typeface="+mn-cs"/>
              </a:rPr>
              <a:t>ie</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sometimes sounds as two syllables.  Wie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sagt</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man…?</a:t>
            </a:r>
            <a:b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Span</a:t>
            </a:r>
            <a:r>
              <a:rPr kumimoji="0" lang="en-GB" sz="2400" b="1" i="0" u="none" strike="noStrike" kern="1200" cap="none" spc="0" normalizeH="0" baseline="0" noProof="0" dirty="0" err="1">
                <a:ln>
                  <a:noFill/>
                </a:ln>
                <a:solidFill>
                  <a:schemeClr val="tx1"/>
                </a:solidFill>
                <a:effectLst/>
                <a:uLnTx/>
                <a:uFillTx/>
                <a:latin typeface="Century Gothic" panose="020F0302020204030204"/>
                <a:ea typeface="+mn-ea"/>
                <a:cs typeface="+mn-cs"/>
              </a:rPr>
              <a:t>ie</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n</a:t>
            </a:r>
            <a:b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Ital</a:t>
            </a:r>
            <a:r>
              <a:rPr kumimoji="0" lang="en-GB" sz="2400" b="1" i="0" u="none" strike="noStrike" kern="1200" cap="none" spc="0" normalizeH="0" baseline="0" noProof="0" dirty="0" err="1">
                <a:ln>
                  <a:noFill/>
                </a:ln>
                <a:solidFill>
                  <a:schemeClr val="tx1"/>
                </a:solidFill>
                <a:effectLst/>
                <a:uLnTx/>
                <a:uFillTx/>
                <a:latin typeface="Century Gothic" panose="020F0302020204030204"/>
                <a:ea typeface="+mn-ea"/>
                <a:cs typeface="+mn-cs"/>
              </a:rPr>
              <a:t>ie</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n</a:t>
            </a:r>
            <a:b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L</a:t>
            </a:r>
            <a:r>
              <a:rPr kumimoji="0" lang="en-GB" sz="2400" b="1" i="0" u="none" strike="noStrike" kern="1200" cap="none" spc="0" normalizeH="0" baseline="0" noProof="0" dirty="0" err="1">
                <a:ln>
                  <a:noFill/>
                </a:ln>
                <a:solidFill>
                  <a:schemeClr val="tx1"/>
                </a:solidFill>
                <a:effectLst/>
                <a:uLnTx/>
                <a:uFillTx/>
                <a:latin typeface="Century Gothic" panose="020F0302020204030204"/>
                <a:ea typeface="+mn-ea"/>
                <a:cs typeface="+mn-cs"/>
              </a:rPr>
              <a:t>ie</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nz</a:t>
            </a:r>
            <a:endPar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9" name="Rounded Rectangle 38">
            <a:extLst>
              <a:ext uri="{FF2B5EF4-FFF2-40B4-BE49-F238E27FC236}">
                <a16:creationId xmlns:a16="http://schemas.microsoft.com/office/drawing/2014/main" id="{FF9D5FC3-2828-4A20-AB45-539B08625342}"/>
              </a:ext>
            </a:extLst>
          </p:cNvPr>
          <p:cNvSpPr/>
          <p:nvPr/>
        </p:nvSpPr>
        <p:spPr>
          <a:xfrm>
            <a:off x="9506309" y="161881"/>
            <a:ext cx="2465565"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9788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25C9-C5AB-4DC2-BB2D-A742A9106CE6}"/>
              </a:ext>
            </a:extLst>
          </p:cNvPr>
          <p:cNvSpPr>
            <a:spLocks noGrp="1"/>
          </p:cNvSpPr>
          <p:nvPr>
            <p:ph type="title"/>
          </p:nvPr>
        </p:nvSpPr>
        <p:spPr>
          <a:xfrm>
            <a:off x="0" y="257698"/>
            <a:ext cx="2542032" cy="647577"/>
          </a:xfrm>
        </p:spPr>
        <p:txBody>
          <a:bodyPr/>
          <a:lstStyle/>
          <a:p>
            <a:r>
              <a:rPr lang="en-GB" dirty="0" err="1"/>
              <a:t>Vokabeln</a:t>
            </a:r>
            <a:endParaRPr lang="en-GB" dirty="0"/>
          </a:p>
        </p:txBody>
      </p:sp>
      <p:sp>
        <p:nvSpPr>
          <p:cNvPr id="4" name="Rounded Rectangle 11">
            <a:extLst>
              <a:ext uri="{FF2B5EF4-FFF2-40B4-BE49-F238E27FC236}">
                <a16:creationId xmlns:a16="http://schemas.microsoft.com/office/drawing/2014/main" id="{993169AA-F97A-4ECD-B954-293D3377BC42}"/>
              </a:ext>
            </a:extLst>
          </p:cNvPr>
          <p:cNvSpPr/>
          <p:nvPr/>
        </p:nvSpPr>
        <p:spPr>
          <a:xfrm>
            <a:off x="74926" y="4345447"/>
            <a:ext cx="2704041" cy="646331"/>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525050"/>
                </a:solidFill>
                <a:effectLst/>
                <a:uLnTx/>
                <a:uFillTx/>
                <a:latin typeface="Century Gothic"/>
                <a:ea typeface="+mn-ea"/>
                <a:cs typeface="+mn-cs"/>
              </a:rPr>
              <a:t>die Kultur</a:t>
            </a:r>
          </a:p>
        </p:txBody>
      </p:sp>
      <p:sp>
        <p:nvSpPr>
          <p:cNvPr id="6" name="Call-out: Down Arrow 5">
            <a:extLst>
              <a:ext uri="{FF2B5EF4-FFF2-40B4-BE49-F238E27FC236}">
                <a16:creationId xmlns:a16="http://schemas.microsoft.com/office/drawing/2014/main" id="{35017A9B-5B1E-47AC-9553-AB8C0B47AB84}"/>
              </a:ext>
            </a:extLst>
          </p:cNvPr>
          <p:cNvSpPr/>
          <p:nvPr/>
        </p:nvSpPr>
        <p:spPr>
          <a:xfrm>
            <a:off x="3539209" y="947265"/>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525050"/>
                </a:solidFill>
                <a:effectLst/>
                <a:uLnTx/>
                <a:uFillTx/>
                <a:latin typeface="Century Gothic"/>
                <a:ea typeface="+mn-ea"/>
                <a:cs typeface="+mn-cs"/>
              </a:rPr>
              <a:t>(the) culture</a:t>
            </a:r>
          </a:p>
        </p:txBody>
      </p:sp>
      <p:sp>
        <p:nvSpPr>
          <p:cNvPr id="7" name="Rounded Rectangle 11">
            <a:extLst>
              <a:ext uri="{FF2B5EF4-FFF2-40B4-BE49-F238E27FC236}">
                <a16:creationId xmlns:a16="http://schemas.microsoft.com/office/drawing/2014/main" id="{706546F5-6741-48E3-9CC6-CA44EB34A1F9}"/>
              </a:ext>
            </a:extLst>
          </p:cNvPr>
          <p:cNvSpPr/>
          <p:nvPr/>
        </p:nvSpPr>
        <p:spPr>
          <a:xfrm>
            <a:off x="9729217" y="152794"/>
            <a:ext cx="2286476" cy="450710"/>
          </a:xfrm>
          <a:prstGeom prst="roundRect">
            <a:avLst/>
          </a:prstGeom>
          <a:solidFill>
            <a:srgbClr val="FFCC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8" name="Graphic 7" descr="Teacher with solid fill">
            <a:extLst>
              <a:ext uri="{FF2B5EF4-FFF2-40B4-BE49-F238E27FC236}">
                <a16:creationId xmlns:a16="http://schemas.microsoft.com/office/drawing/2014/main" id="{E62B7537-51AB-488D-897D-BD2A3E9C73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42032" y="16606"/>
            <a:ext cx="914400" cy="914400"/>
          </a:xfrm>
          <a:prstGeom prst="rect">
            <a:avLst/>
          </a:prstGeom>
        </p:spPr>
      </p:pic>
      <p:sp>
        <p:nvSpPr>
          <p:cNvPr id="9" name="Speech Bubble: Rectangle with Corners Rounded 8">
            <a:extLst>
              <a:ext uri="{FF2B5EF4-FFF2-40B4-BE49-F238E27FC236}">
                <a16:creationId xmlns:a16="http://schemas.microsoft.com/office/drawing/2014/main" id="{1715A25B-009C-4192-8D6D-F86752B2FF19}"/>
              </a:ext>
            </a:extLst>
          </p:cNvPr>
          <p:cNvSpPr/>
          <p:nvPr/>
        </p:nvSpPr>
        <p:spPr>
          <a:xfrm>
            <a:off x="3539209" y="152794"/>
            <a:ext cx="5413248" cy="578726"/>
          </a:xfrm>
          <a:prstGeom prst="wedgeRoundRectCallout">
            <a:avLst>
              <a:gd name="adj1" fmla="val -57413"/>
              <a:gd name="adj2" fmla="val -8068"/>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Wie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sagt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man das auf Deutsch?</a:t>
            </a:r>
          </a:p>
        </p:txBody>
      </p:sp>
      <p:sp>
        <p:nvSpPr>
          <p:cNvPr id="13" name="Rounded Rectangle 11">
            <a:extLst>
              <a:ext uri="{FF2B5EF4-FFF2-40B4-BE49-F238E27FC236}">
                <a16:creationId xmlns:a16="http://schemas.microsoft.com/office/drawing/2014/main" id="{8B1CF599-D409-4016-9783-5A6640BF107A}"/>
              </a:ext>
            </a:extLst>
          </p:cNvPr>
          <p:cNvSpPr/>
          <p:nvPr/>
        </p:nvSpPr>
        <p:spPr>
          <a:xfrm>
            <a:off x="3000014" y="4345485"/>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0" cap="none" spc="300" normalizeH="0" baseline="0" noProof="0" dirty="0">
                <a:ln>
                  <a:noFill/>
                </a:ln>
                <a:solidFill>
                  <a:srgbClr val="525050"/>
                </a:solidFill>
                <a:effectLst/>
                <a:uLnTx/>
                <a:uFillTx/>
                <a:latin typeface="Century Gothic"/>
                <a:ea typeface="+mn-ea"/>
                <a:cs typeface="+mn-cs"/>
              </a:rPr>
              <a:t>dies-(er, e, es)</a:t>
            </a:r>
          </a:p>
        </p:txBody>
      </p:sp>
      <p:sp>
        <p:nvSpPr>
          <p:cNvPr id="14" name="Rounded Rectangle 11">
            <a:extLst>
              <a:ext uri="{FF2B5EF4-FFF2-40B4-BE49-F238E27FC236}">
                <a16:creationId xmlns:a16="http://schemas.microsoft.com/office/drawing/2014/main" id="{9BD718A6-5779-457D-BC1C-2C87DD9AD0BA}"/>
              </a:ext>
            </a:extLst>
          </p:cNvPr>
          <p:cNvSpPr/>
          <p:nvPr/>
        </p:nvSpPr>
        <p:spPr>
          <a:xfrm>
            <a:off x="6107810" y="4345484"/>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err="1">
                <a:ln>
                  <a:noFill/>
                </a:ln>
                <a:solidFill>
                  <a:srgbClr val="525050"/>
                </a:solidFill>
                <a:effectLst/>
                <a:uLnTx/>
                <a:uFillTx/>
                <a:latin typeface="Century Gothic"/>
                <a:ea typeface="+mn-ea"/>
                <a:cs typeface="+mn-cs"/>
              </a:rPr>
              <a:t>erleben</a:t>
            </a:r>
            <a:endParaRPr kumimoji="0" lang="en-GB" sz="2800" b="1" i="0" u="none" strike="noStrike" kern="0" cap="none" spc="300" normalizeH="0" baseline="0" noProof="0" dirty="0">
              <a:ln>
                <a:noFill/>
              </a:ln>
              <a:solidFill>
                <a:srgbClr val="525050"/>
              </a:solidFill>
              <a:effectLst/>
              <a:uLnTx/>
              <a:uFillTx/>
              <a:latin typeface="Century Gothic"/>
              <a:ea typeface="+mn-ea"/>
              <a:cs typeface="+mn-cs"/>
            </a:endParaRPr>
          </a:p>
        </p:txBody>
      </p:sp>
      <p:sp>
        <p:nvSpPr>
          <p:cNvPr id="15" name="Rounded Rectangle 11">
            <a:extLst>
              <a:ext uri="{FF2B5EF4-FFF2-40B4-BE49-F238E27FC236}">
                <a16:creationId xmlns:a16="http://schemas.microsoft.com/office/drawing/2014/main" id="{4D36246A-1C8A-4C27-A2DA-3D9A2DE78837}"/>
              </a:ext>
            </a:extLst>
          </p:cNvPr>
          <p:cNvSpPr/>
          <p:nvPr/>
        </p:nvSpPr>
        <p:spPr>
          <a:xfrm>
            <a:off x="9257221" y="4358798"/>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err="1">
                <a:ln>
                  <a:noFill/>
                </a:ln>
                <a:solidFill>
                  <a:srgbClr val="525050"/>
                </a:solidFill>
                <a:effectLst/>
                <a:uLnTx/>
                <a:uFillTx/>
                <a:latin typeface="Century Gothic"/>
                <a:ea typeface="+mn-ea"/>
                <a:cs typeface="+mn-cs"/>
              </a:rPr>
              <a:t>kaufen</a:t>
            </a:r>
            <a:endParaRPr kumimoji="0" lang="en-GB" sz="2800" b="1" i="0" u="none" strike="noStrike" kern="0" cap="none" spc="300" normalizeH="0" baseline="0" noProof="0" dirty="0">
              <a:ln>
                <a:noFill/>
              </a:ln>
              <a:solidFill>
                <a:srgbClr val="525050"/>
              </a:solidFill>
              <a:effectLst/>
              <a:uLnTx/>
              <a:uFillTx/>
              <a:latin typeface="Century Gothic"/>
              <a:ea typeface="+mn-ea"/>
              <a:cs typeface="+mn-cs"/>
            </a:endParaRPr>
          </a:p>
        </p:txBody>
      </p:sp>
      <p:sp>
        <p:nvSpPr>
          <p:cNvPr id="16" name="Rounded Rectangle 11">
            <a:extLst>
              <a:ext uri="{FF2B5EF4-FFF2-40B4-BE49-F238E27FC236}">
                <a16:creationId xmlns:a16="http://schemas.microsoft.com/office/drawing/2014/main" id="{4E3B0E00-401A-4D15-94BB-8B69DB0D403C}"/>
              </a:ext>
            </a:extLst>
          </p:cNvPr>
          <p:cNvSpPr/>
          <p:nvPr/>
        </p:nvSpPr>
        <p:spPr>
          <a:xfrm>
            <a:off x="33310" y="2293392"/>
            <a:ext cx="2708953"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0" cap="none" spc="300" normalizeH="0" baseline="0" noProof="0" dirty="0">
                <a:ln>
                  <a:noFill/>
                </a:ln>
                <a:solidFill>
                  <a:srgbClr val="525050"/>
                </a:solidFill>
                <a:effectLst/>
                <a:uLnTx/>
                <a:uFillTx/>
                <a:latin typeface="Century Gothic"/>
                <a:ea typeface="+mn-ea"/>
                <a:cs typeface="+mn-cs"/>
              </a:rPr>
              <a:t>die </a:t>
            </a:r>
            <a:r>
              <a:rPr kumimoji="0" lang="en-GB" sz="2600" b="1" i="0" u="none" strike="noStrike" kern="0" cap="none" spc="300" normalizeH="0" baseline="0" noProof="0" dirty="0" err="1">
                <a:ln>
                  <a:noFill/>
                </a:ln>
                <a:solidFill>
                  <a:srgbClr val="525050"/>
                </a:solidFill>
                <a:effectLst/>
                <a:uLnTx/>
                <a:uFillTx/>
                <a:latin typeface="Century Gothic"/>
                <a:ea typeface="+mn-ea"/>
                <a:cs typeface="+mn-cs"/>
              </a:rPr>
              <a:t>Kleidung</a:t>
            </a:r>
            <a:endParaRPr kumimoji="0" lang="en-GB" sz="2600" b="1" i="0" u="none" strike="noStrike" kern="0" cap="none" spc="300" normalizeH="0" baseline="0" noProof="0" dirty="0">
              <a:ln>
                <a:noFill/>
              </a:ln>
              <a:solidFill>
                <a:srgbClr val="525050"/>
              </a:solidFill>
              <a:effectLst/>
              <a:uLnTx/>
              <a:uFillTx/>
              <a:latin typeface="Century Gothic"/>
              <a:ea typeface="+mn-ea"/>
              <a:cs typeface="+mn-cs"/>
            </a:endParaRPr>
          </a:p>
        </p:txBody>
      </p:sp>
      <p:sp>
        <p:nvSpPr>
          <p:cNvPr id="17" name="Rounded Rectangle 11">
            <a:extLst>
              <a:ext uri="{FF2B5EF4-FFF2-40B4-BE49-F238E27FC236}">
                <a16:creationId xmlns:a16="http://schemas.microsoft.com/office/drawing/2014/main" id="{95F0E2BA-7FBE-4EED-A804-05AC14490FF7}"/>
              </a:ext>
            </a:extLst>
          </p:cNvPr>
          <p:cNvSpPr/>
          <p:nvPr/>
        </p:nvSpPr>
        <p:spPr>
          <a:xfrm>
            <a:off x="3016390" y="2293125"/>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525050"/>
                </a:solidFill>
                <a:effectLst/>
                <a:uLnTx/>
                <a:uFillTx/>
                <a:latin typeface="Century Gothic"/>
                <a:ea typeface="+mn-ea"/>
                <a:cs typeface="+mn-cs"/>
              </a:rPr>
              <a:t>die Tour</a:t>
            </a:r>
          </a:p>
        </p:txBody>
      </p:sp>
      <p:sp>
        <p:nvSpPr>
          <p:cNvPr id="18" name="Rounded Rectangle 11">
            <a:extLst>
              <a:ext uri="{FF2B5EF4-FFF2-40B4-BE49-F238E27FC236}">
                <a16:creationId xmlns:a16="http://schemas.microsoft.com/office/drawing/2014/main" id="{0B6EE2E0-836D-4B7B-BC8C-3106431D1539}"/>
              </a:ext>
            </a:extLst>
          </p:cNvPr>
          <p:cNvSpPr/>
          <p:nvPr/>
        </p:nvSpPr>
        <p:spPr>
          <a:xfrm>
            <a:off x="6107810" y="2309159"/>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300" normalizeH="0" baseline="0" noProof="0" dirty="0" err="1">
                <a:ln>
                  <a:noFill/>
                </a:ln>
                <a:solidFill>
                  <a:srgbClr val="525050"/>
                </a:solidFill>
                <a:effectLst/>
                <a:uLnTx/>
                <a:uFillTx/>
                <a:latin typeface="Century Gothic"/>
                <a:ea typeface="+mn-ea"/>
                <a:cs typeface="+mn-cs"/>
              </a:rPr>
              <a:t>letzt</a:t>
            </a:r>
            <a:r>
              <a:rPr kumimoji="0" lang="en-GB" sz="2200" b="1" i="0" u="none" strike="noStrike" kern="0" cap="none" spc="300" normalizeH="0" baseline="0" noProof="0" dirty="0">
                <a:ln>
                  <a:noFill/>
                </a:ln>
                <a:solidFill>
                  <a:srgbClr val="525050"/>
                </a:solidFill>
                <a:effectLst/>
                <a:uLnTx/>
                <a:uFillTx/>
                <a:latin typeface="Century Gothic"/>
                <a:ea typeface="+mn-ea"/>
                <a:cs typeface="+mn-cs"/>
              </a:rPr>
              <a:t>-(er, e, es)</a:t>
            </a:r>
          </a:p>
        </p:txBody>
      </p:sp>
      <p:sp>
        <p:nvSpPr>
          <p:cNvPr id="31" name="Call-out: Down Arrow 30">
            <a:extLst>
              <a:ext uri="{FF2B5EF4-FFF2-40B4-BE49-F238E27FC236}">
                <a16:creationId xmlns:a16="http://schemas.microsoft.com/office/drawing/2014/main" id="{1A2EA7B9-07A8-43B8-96BA-695EAD9EB100}"/>
              </a:ext>
            </a:extLst>
          </p:cNvPr>
          <p:cNvSpPr/>
          <p:nvPr/>
        </p:nvSpPr>
        <p:spPr>
          <a:xfrm>
            <a:off x="3532304" y="937491"/>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525050"/>
                </a:solidFill>
                <a:effectLst/>
                <a:uLnTx/>
                <a:uFillTx/>
                <a:latin typeface="Century Gothic"/>
                <a:ea typeface="+mn-ea"/>
                <a:cs typeface="+mn-cs"/>
              </a:rPr>
              <a:t>to experience</a:t>
            </a:r>
          </a:p>
        </p:txBody>
      </p:sp>
      <p:sp>
        <p:nvSpPr>
          <p:cNvPr id="32" name="Rounded Rectangle 11">
            <a:extLst>
              <a:ext uri="{FF2B5EF4-FFF2-40B4-BE49-F238E27FC236}">
                <a16:creationId xmlns:a16="http://schemas.microsoft.com/office/drawing/2014/main" id="{FE643936-EDFD-4D5C-A700-1FAE11C6D586}"/>
              </a:ext>
            </a:extLst>
          </p:cNvPr>
          <p:cNvSpPr/>
          <p:nvPr/>
        </p:nvSpPr>
        <p:spPr>
          <a:xfrm>
            <a:off x="6123824" y="4324477"/>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err="1">
                <a:ln>
                  <a:noFill/>
                </a:ln>
                <a:solidFill>
                  <a:srgbClr val="525050"/>
                </a:solidFill>
                <a:effectLst/>
                <a:uLnTx/>
                <a:uFillTx/>
                <a:latin typeface="Century Gothic"/>
                <a:ea typeface="+mn-ea"/>
                <a:cs typeface="+mn-cs"/>
              </a:rPr>
              <a:t>erleben</a:t>
            </a:r>
            <a:endParaRPr kumimoji="0" lang="en-GB" sz="2800" b="1" i="0" u="none" strike="noStrike" kern="0" cap="none" spc="300" normalizeH="0" baseline="0" noProof="0" dirty="0">
              <a:ln>
                <a:noFill/>
              </a:ln>
              <a:solidFill>
                <a:srgbClr val="525050"/>
              </a:solidFill>
              <a:effectLst/>
              <a:uLnTx/>
              <a:uFillTx/>
              <a:latin typeface="Century Gothic"/>
              <a:ea typeface="+mn-ea"/>
              <a:cs typeface="+mn-cs"/>
            </a:endParaRPr>
          </a:p>
        </p:txBody>
      </p:sp>
      <p:sp>
        <p:nvSpPr>
          <p:cNvPr id="33" name="Call-out: Down Arrow 32">
            <a:extLst>
              <a:ext uri="{FF2B5EF4-FFF2-40B4-BE49-F238E27FC236}">
                <a16:creationId xmlns:a16="http://schemas.microsoft.com/office/drawing/2014/main" id="{302C218B-5671-42AA-9770-0C07AEAD837D}"/>
              </a:ext>
            </a:extLst>
          </p:cNvPr>
          <p:cNvSpPr/>
          <p:nvPr/>
        </p:nvSpPr>
        <p:spPr>
          <a:xfrm>
            <a:off x="3519988" y="949018"/>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525050"/>
                </a:solidFill>
                <a:effectLst/>
                <a:uLnTx/>
                <a:uFillTx/>
                <a:latin typeface="Century Gothic"/>
                <a:ea typeface="+mn-ea"/>
                <a:cs typeface="+mn-cs"/>
              </a:rPr>
              <a:t>(the) clothing</a:t>
            </a:r>
          </a:p>
        </p:txBody>
      </p:sp>
      <p:sp>
        <p:nvSpPr>
          <p:cNvPr id="34" name="Rounded Rectangle 11">
            <a:extLst>
              <a:ext uri="{FF2B5EF4-FFF2-40B4-BE49-F238E27FC236}">
                <a16:creationId xmlns:a16="http://schemas.microsoft.com/office/drawing/2014/main" id="{2B21757B-D9C5-43B8-BE2A-1AC838358525}"/>
              </a:ext>
            </a:extLst>
          </p:cNvPr>
          <p:cNvSpPr/>
          <p:nvPr/>
        </p:nvSpPr>
        <p:spPr>
          <a:xfrm>
            <a:off x="38519" y="2313958"/>
            <a:ext cx="2740448" cy="566154"/>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0" cap="none" spc="300" normalizeH="0" baseline="0" noProof="0" dirty="0">
                <a:ln>
                  <a:noFill/>
                </a:ln>
                <a:solidFill>
                  <a:srgbClr val="525050"/>
                </a:solidFill>
                <a:effectLst/>
                <a:uLnTx/>
                <a:uFillTx/>
                <a:latin typeface="Century Gothic"/>
                <a:ea typeface="+mn-ea"/>
                <a:cs typeface="+mn-cs"/>
              </a:rPr>
              <a:t>die </a:t>
            </a:r>
            <a:r>
              <a:rPr kumimoji="0" lang="en-GB" sz="2600" b="1" i="0" u="none" strike="noStrike" kern="0" cap="none" spc="300" normalizeH="0" baseline="0" noProof="0" dirty="0" err="1">
                <a:ln>
                  <a:noFill/>
                </a:ln>
                <a:solidFill>
                  <a:srgbClr val="525050"/>
                </a:solidFill>
                <a:effectLst/>
                <a:uLnTx/>
                <a:uFillTx/>
                <a:latin typeface="Century Gothic"/>
                <a:ea typeface="+mn-ea"/>
                <a:cs typeface="+mn-cs"/>
              </a:rPr>
              <a:t>Kleidung</a:t>
            </a:r>
            <a:endParaRPr kumimoji="0" lang="en-GB" sz="2600" b="1" i="0" u="none" strike="noStrike" kern="0" cap="none" spc="300" normalizeH="0" baseline="0" noProof="0" dirty="0">
              <a:ln>
                <a:noFill/>
              </a:ln>
              <a:solidFill>
                <a:srgbClr val="525050"/>
              </a:solidFill>
              <a:effectLst/>
              <a:uLnTx/>
              <a:uFillTx/>
              <a:latin typeface="Century Gothic"/>
              <a:ea typeface="+mn-ea"/>
              <a:cs typeface="+mn-cs"/>
            </a:endParaRPr>
          </a:p>
        </p:txBody>
      </p:sp>
      <p:sp>
        <p:nvSpPr>
          <p:cNvPr id="35" name="Call-out: Down Arrow 34">
            <a:extLst>
              <a:ext uri="{FF2B5EF4-FFF2-40B4-BE49-F238E27FC236}">
                <a16:creationId xmlns:a16="http://schemas.microsoft.com/office/drawing/2014/main" id="{EFF9B447-4B03-4833-9737-B97726C6B8E3}"/>
              </a:ext>
            </a:extLst>
          </p:cNvPr>
          <p:cNvSpPr/>
          <p:nvPr/>
        </p:nvSpPr>
        <p:spPr>
          <a:xfrm>
            <a:off x="3537329" y="939061"/>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525050"/>
                </a:solidFill>
                <a:effectLst/>
                <a:uLnTx/>
                <a:uFillTx/>
                <a:latin typeface="Century Gothic"/>
                <a:ea typeface="+mn-ea"/>
                <a:cs typeface="+mn-cs"/>
              </a:rPr>
              <a:t>to buy</a:t>
            </a:r>
          </a:p>
        </p:txBody>
      </p:sp>
      <p:sp>
        <p:nvSpPr>
          <p:cNvPr id="37" name="Call-out: Down Arrow 36">
            <a:extLst>
              <a:ext uri="{FF2B5EF4-FFF2-40B4-BE49-F238E27FC236}">
                <a16:creationId xmlns:a16="http://schemas.microsoft.com/office/drawing/2014/main" id="{B1419866-BA9A-4128-B243-A27281BE5E71}"/>
              </a:ext>
            </a:extLst>
          </p:cNvPr>
          <p:cNvSpPr/>
          <p:nvPr/>
        </p:nvSpPr>
        <p:spPr>
          <a:xfrm>
            <a:off x="3535449" y="944039"/>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525050"/>
                </a:solidFill>
                <a:effectLst/>
                <a:uLnTx/>
                <a:uFillTx/>
                <a:latin typeface="Century Gothic"/>
                <a:ea typeface="+mn-ea"/>
                <a:cs typeface="+mn-cs"/>
              </a:rPr>
              <a:t>last</a:t>
            </a:r>
          </a:p>
        </p:txBody>
      </p:sp>
      <p:sp>
        <p:nvSpPr>
          <p:cNvPr id="39" name="Call-out: Down Arrow 38">
            <a:extLst>
              <a:ext uri="{FF2B5EF4-FFF2-40B4-BE49-F238E27FC236}">
                <a16:creationId xmlns:a16="http://schemas.microsoft.com/office/drawing/2014/main" id="{E3C76F77-F9B4-4C17-AD07-7E5940A96C95}"/>
              </a:ext>
            </a:extLst>
          </p:cNvPr>
          <p:cNvSpPr/>
          <p:nvPr/>
        </p:nvSpPr>
        <p:spPr>
          <a:xfrm>
            <a:off x="3514963" y="915521"/>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525050"/>
                </a:solidFill>
                <a:effectLst/>
                <a:uLnTx/>
                <a:uFillTx/>
                <a:latin typeface="Century Gothic"/>
                <a:ea typeface="+mn-ea"/>
                <a:cs typeface="+mn-cs"/>
              </a:rPr>
              <a:t>this, that</a:t>
            </a:r>
          </a:p>
        </p:txBody>
      </p:sp>
      <p:sp>
        <p:nvSpPr>
          <p:cNvPr id="40" name="Rounded Rectangle 11">
            <a:extLst>
              <a:ext uri="{FF2B5EF4-FFF2-40B4-BE49-F238E27FC236}">
                <a16:creationId xmlns:a16="http://schemas.microsoft.com/office/drawing/2014/main" id="{502B580F-A7D3-43ED-96EB-64F905D2DD69}"/>
              </a:ext>
            </a:extLst>
          </p:cNvPr>
          <p:cNvSpPr/>
          <p:nvPr/>
        </p:nvSpPr>
        <p:spPr>
          <a:xfrm>
            <a:off x="9244975" y="4366894"/>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err="1">
                <a:ln>
                  <a:noFill/>
                </a:ln>
                <a:solidFill>
                  <a:srgbClr val="525050"/>
                </a:solidFill>
                <a:effectLst/>
                <a:uLnTx/>
                <a:uFillTx/>
                <a:latin typeface="Century Gothic"/>
                <a:ea typeface="+mn-ea"/>
                <a:cs typeface="+mn-cs"/>
              </a:rPr>
              <a:t>kaufen</a:t>
            </a:r>
            <a:endParaRPr kumimoji="0" lang="en-GB" sz="2800" b="1" i="0" u="none" strike="noStrike" kern="0" cap="none" spc="300" normalizeH="0" baseline="0" noProof="0" dirty="0">
              <a:ln>
                <a:noFill/>
              </a:ln>
              <a:solidFill>
                <a:srgbClr val="525050"/>
              </a:solidFill>
              <a:effectLst/>
              <a:uLnTx/>
              <a:uFillTx/>
              <a:latin typeface="Century Gothic"/>
              <a:ea typeface="+mn-ea"/>
              <a:cs typeface="+mn-cs"/>
            </a:endParaRPr>
          </a:p>
        </p:txBody>
      </p:sp>
      <p:sp>
        <p:nvSpPr>
          <p:cNvPr id="41" name="Call-out: Down Arrow 40">
            <a:extLst>
              <a:ext uri="{FF2B5EF4-FFF2-40B4-BE49-F238E27FC236}">
                <a16:creationId xmlns:a16="http://schemas.microsoft.com/office/drawing/2014/main" id="{5B5032BB-E053-4C67-931C-BCA234F8844B}"/>
              </a:ext>
            </a:extLst>
          </p:cNvPr>
          <p:cNvSpPr/>
          <p:nvPr/>
        </p:nvSpPr>
        <p:spPr>
          <a:xfrm>
            <a:off x="3530424" y="930218"/>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525050"/>
                </a:solidFill>
                <a:effectLst/>
                <a:uLnTx/>
                <a:uFillTx/>
                <a:latin typeface="Century Gothic"/>
                <a:ea typeface="+mn-ea"/>
                <a:cs typeface="+mn-cs"/>
              </a:rPr>
              <a:t>(the) tour</a:t>
            </a:r>
          </a:p>
        </p:txBody>
      </p:sp>
      <p:sp>
        <p:nvSpPr>
          <p:cNvPr id="42" name="Rounded Rectangle 11">
            <a:extLst>
              <a:ext uri="{FF2B5EF4-FFF2-40B4-BE49-F238E27FC236}">
                <a16:creationId xmlns:a16="http://schemas.microsoft.com/office/drawing/2014/main" id="{3F718AB3-E996-41AA-828D-8C7129FFB80D}"/>
              </a:ext>
            </a:extLst>
          </p:cNvPr>
          <p:cNvSpPr/>
          <p:nvPr/>
        </p:nvSpPr>
        <p:spPr>
          <a:xfrm>
            <a:off x="6113132" y="2294462"/>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300" normalizeH="0" baseline="0" noProof="0" dirty="0" err="1">
                <a:ln>
                  <a:noFill/>
                </a:ln>
                <a:solidFill>
                  <a:srgbClr val="525050"/>
                </a:solidFill>
                <a:effectLst/>
                <a:uLnTx/>
                <a:uFillTx/>
                <a:latin typeface="Century Gothic"/>
                <a:ea typeface="+mn-ea"/>
                <a:cs typeface="+mn-cs"/>
              </a:rPr>
              <a:t>letzt</a:t>
            </a:r>
            <a:r>
              <a:rPr kumimoji="0" lang="en-GB" sz="2200" b="1" i="0" u="none" strike="noStrike" kern="0" cap="none" spc="300" normalizeH="0" baseline="0" noProof="0" dirty="0">
                <a:ln>
                  <a:noFill/>
                </a:ln>
                <a:solidFill>
                  <a:srgbClr val="525050"/>
                </a:solidFill>
                <a:effectLst/>
                <a:uLnTx/>
                <a:uFillTx/>
                <a:latin typeface="Century Gothic"/>
                <a:ea typeface="+mn-ea"/>
                <a:cs typeface="+mn-cs"/>
              </a:rPr>
              <a:t>-(er, e, es)</a:t>
            </a:r>
          </a:p>
        </p:txBody>
      </p:sp>
      <p:sp>
        <p:nvSpPr>
          <p:cNvPr id="48" name="Rounded Rectangle 11">
            <a:extLst>
              <a:ext uri="{FF2B5EF4-FFF2-40B4-BE49-F238E27FC236}">
                <a16:creationId xmlns:a16="http://schemas.microsoft.com/office/drawing/2014/main" id="{1C675924-ED6B-4B5C-A92C-86373AD10E3B}"/>
              </a:ext>
            </a:extLst>
          </p:cNvPr>
          <p:cNvSpPr/>
          <p:nvPr/>
        </p:nvSpPr>
        <p:spPr>
          <a:xfrm>
            <a:off x="3000014" y="2286851"/>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525050"/>
                </a:solidFill>
                <a:effectLst/>
                <a:uLnTx/>
                <a:uFillTx/>
                <a:latin typeface="Century Gothic"/>
                <a:ea typeface="+mn-ea"/>
                <a:cs typeface="+mn-cs"/>
              </a:rPr>
              <a:t>die Tour</a:t>
            </a:r>
          </a:p>
        </p:txBody>
      </p:sp>
      <p:sp>
        <p:nvSpPr>
          <p:cNvPr id="44" name="Rounded Rectangle 11">
            <a:extLst>
              <a:ext uri="{FF2B5EF4-FFF2-40B4-BE49-F238E27FC236}">
                <a16:creationId xmlns:a16="http://schemas.microsoft.com/office/drawing/2014/main" id="{0F0B7C00-7545-4C13-9D4A-8870BFA7ED51}"/>
              </a:ext>
            </a:extLst>
          </p:cNvPr>
          <p:cNvSpPr/>
          <p:nvPr/>
        </p:nvSpPr>
        <p:spPr>
          <a:xfrm>
            <a:off x="3002674" y="4349332"/>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0" cap="none" spc="300" normalizeH="0" baseline="0" noProof="0" dirty="0">
                <a:ln>
                  <a:noFill/>
                </a:ln>
                <a:solidFill>
                  <a:srgbClr val="525050"/>
                </a:solidFill>
                <a:effectLst/>
                <a:uLnTx/>
                <a:uFillTx/>
                <a:latin typeface="Century Gothic"/>
                <a:ea typeface="+mn-ea"/>
                <a:cs typeface="+mn-cs"/>
              </a:rPr>
              <a:t>dies-(er, e, es)</a:t>
            </a:r>
          </a:p>
        </p:txBody>
      </p:sp>
      <p:sp>
        <p:nvSpPr>
          <p:cNvPr id="5" name="Rounded Rectangle 11">
            <a:extLst>
              <a:ext uri="{FF2B5EF4-FFF2-40B4-BE49-F238E27FC236}">
                <a16:creationId xmlns:a16="http://schemas.microsoft.com/office/drawing/2014/main" id="{275BF5B8-F07D-4F18-859D-4DFA38D9B004}"/>
              </a:ext>
            </a:extLst>
          </p:cNvPr>
          <p:cNvSpPr/>
          <p:nvPr/>
        </p:nvSpPr>
        <p:spPr>
          <a:xfrm>
            <a:off x="87172" y="4375590"/>
            <a:ext cx="2704041"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525050"/>
                </a:solidFill>
                <a:effectLst/>
                <a:uLnTx/>
                <a:uFillTx/>
                <a:latin typeface="Century Gothic"/>
                <a:ea typeface="+mn-ea"/>
                <a:cs typeface="+mn-cs"/>
              </a:rPr>
              <a:t>die Kultur</a:t>
            </a:r>
          </a:p>
        </p:txBody>
      </p:sp>
      <p:sp>
        <p:nvSpPr>
          <p:cNvPr id="27" name="Call-out: Down Arrow 26">
            <a:extLst>
              <a:ext uri="{FF2B5EF4-FFF2-40B4-BE49-F238E27FC236}">
                <a16:creationId xmlns:a16="http://schemas.microsoft.com/office/drawing/2014/main" id="{E1CC7202-52A3-4843-8BA4-83E7AB86BED0}"/>
              </a:ext>
            </a:extLst>
          </p:cNvPr>
          <p:cNvSpPr/>
          <p:nvPr/>
        </p:nvSpPr>
        <p:spPr>
          <a:xfrm>
            <a:off x="3516228" y="906475"/>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525050"/>
                </a:solidFill>
                <a:effectLst/>
                <a:uLnTx/>
                <a:uFillTx/>
                <a:latin typeface="Century Gothic"/>
                <a:ea typeface="+mn-ea"/>
                <a:cs typeface="+mn-cs"/>
              </a:rPr>
              <a:t>(the) holidays</a:t>
            </a:r>
          </a:p>
        </p:txBody>
      </p:sp>
      <p:sp>
        <p:nvSpPr>
          <p:cNvPr id="30" name="Rounded Rectangle 11">
            <a:extLst>
              <a:ext uri="{FF2B5EF4-FFF2-40B4-BE49-F238E27FC236}">
                <a16:creationId xmlns:a16="http://schemas.microsoft.com/office/drawing/2014/main" id="{041567E4-8E04-4493-AFE0-6B1AD2515D09}"/>
              </a:ext>
            </a:extLst>
          </p:cNvPr>
          <p:cNvSpPr/>
          <p:nvPr/>
        </p:nvSpPr>
        <p:spPr>
          <a:xfrm>
            <a:off x="9239653" y="2337046"/>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525050"/>
                </a:solidFill>
                <a:effectLst/>
                <a:uLnTx/>
                <a:uFillTx/>
                <a:latin typeface="Century Gothic"/>
                <a:ea typeface="+mn-ea"/>
                <a:cs typeface="+mn-cs"/>
              </a:rPr>
              <a:t>die </a:t>
            </a:r>
            <a:r>
              <a:rPr kumimoji="0" lang="en-GB" sz="2800" b="1" i="0" u="none" strike="noStrike" kern="0" cap="none" spc="300" normalizeH="0" baseline="0" noProof="0" dirty="0" err="1">
                <a:ln>
                  <a:noFill/>
                </a:ln>
                <a:solidFill>
                  <a:srgbClr val="525050"/>
                </a:solidFill>
                <a:effectLst/>
                <a:uLnTx/>
                <a:uFillTx/>
                <a:latin typeface="Century Gothic"/>
                <a:ea typeface="+mn-ea"/>
                <a:cs typeface="+mn-cs"/>
              </a:rPr>
              <a:t>Ferien</a:t>
            </a:r>
            <a:endParaRPr kumimoji="0" lang="en-GB" sz="2800" b="1" i="0" u="none" strike="noStrike" kern="0" cap="none" spc="300" normalizeH="0" baseline="0" noProof="0" dirty="0">
              <a:ln>
                <a:noFill/>
              </a:ln>
              <a:solidFill>
                <a:srgbClr val="525050"/>
              </a:solidFill>
              <a:effectLst/>
              <a:uLnTx/>
              <a:uFillTx/>
              <a:latin typeface="Century Gothic"/>
              <a:ea typeface="+mn-ea"/>
              <a:cs typeface="+mn-cs"/>
            </a:endParaRPr>
          </a:p>
        </p:txBody>
      </p:sp>
      <p:sp>
        <p:nvSpPr>
          <p:cNvPr id="28" name="Rounded Rectangle 11">
            <a:extLst>
              <a:ext uri="{FF2B5EF4-FFF2-40B4-BE49-F238E27FC236}">
                <a16:creationId xmlns:a16="http://schemas.microsoft.com/office/drawing/2014/main" id="{970FD89B-07E1-4E2E-A197-FF17EA258F6F}"/>
              </a:ext>
            </a:extLst>
          </p:cNvPr>
          <p:cNvSpPr/>
          <p:nvPr/>
        </p:nvSpPr>
        <p:spPr>
          <a:xfrm>
            <a:off x="9245201" y="2314742"/>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525050"/>
                </a:solidFill>
                <a:effectLst/>
                <a:uLnTx/>
                <a:uFillTx/>
                <a:latin typeface="Century Gothic"/>
                <a:ea typeface="+mn-ea"/>
                <a:cs typeface="+mn-cs"/>
              </a:rPr>
              <a:t>die </a:t>
            </a:r>
            <a:r>
              <a:rPr kumimoji="0" lang="en-GB" sz="2800" b="1" i="0" u="none" strike="noStrike" kern="0" cap="none" spc="300" normalizeH="0" baseline="0" noProof="0" dirty="0" err="1">
                <a:ln>
                  <a:noFill/>
                </a:ln>
                <a:solidFill>
                  <a:srgbClr val="525050"/>
                </a:solidFill>
                <a:effectLst/>
                <a:uLnTx/>
                <a:uFillTx/>
                <a:latin typeface="Century Gothic"/>
                <a:ea typeface="+mn-ea"/>
                <a:cs typeface="+mn-cs"/>
              </a:rPr>
              <a:t>Ferien</a:t>
            </a:r>
            <a:endParaRPr kumimoji="0" lang="en-GB" sz="2800" b="1" i="0" u="none" strike="noStrike" kern="0" cap="none" spc="300" normalizeH="0" baseline="0" noProof="0" dirty="0">
              <a:ln>
                <a:noFill/>
              </a:ln>
              <a:solidFill>
                <a:srgbClr val="525050"/>
              </a:solidFill>
              <a:effectLst/>
              <a:uLnTx/>
              <a:uFillTx/>
              <a:latin typeface="Century Gothic"/>
              <a:ea typeface="+mn-ea"/>
              <a:cs typeface="+mn-cs"/>
            </a:endParaRPr>
          </a:p>
        </p:txBody>
      </p:sp>
      <p:pic>
        <p:nvPicPr>
          <p:cNvPr id="11" name="Picture 10">
            <a:extLst>
              <a:ext uri="{FF2B5EF4-FFF2-40B4-BE49-F238E27FC236}">
                <a16:creationId xmlns:a16="http://schemas.microsoft.com/office/drawing/2014/main" id="{4B1F2FE7-61B5-48E7-BB76-6EE0AE977D9A}"/>
              </a:ext>
            </a:extLst>
          </p:cNvPr>
          <p:cNvPicPr>
            <a:picLocks noChangeAspect="1"/>
          </p:cNvPicPr>
          <p:nvPr/>
        </p:nvPicPr>
        <p:blipFill>
          <a:blip r:embed="rId5"/>
          <a:stretch>
            <a:fillRect/>
          </a:stretch>
        </p:blipFill>
        <p:spPr>
          <a:xfrm>
            <a:off x="562861" y="2995268"/>
            <a:ext cx="1416310" cy="1188842"/>
          </a:xfrm>
          <a:prstGeom prst="rect">
            <a:avLst/>
          </a:prstGeom>
        </p:spPr>
      </p:pic>
      <p:pic>
        <p:nvPicPr>
          <p:cNvPr id="12" name="Picture 11">
            <a:extLst>
              <a:ext uri="{FF2B5EF4-FFF2-40B4-BE49-F238E27FC236}">
                <a16:creationId xmlns:a16="http://schemas.microsoft.com/office/drawing/2014/main" id="{625AABBC-2E47-4465-AE46-B85F981A1DC7}"/>
              </a:ext>
            </a:extLst>
          </p:cNvPr>
          <p:cNvPicPr>
            <a:picLocks noChangeAspect="1"/>
          </p:cNvPicPr>
          <p:nvPr/>
        </p:nvPicPr>
        <p:blipFill>
          <a:blip r:embed="rId6"/>
          <a:stretch>
            <a:fillRect/>
          </a:stretch>
        </p:blipFill>
        <p:spPr>
          <a:xfrm>
            <a:off x="745370" y="5047920"/>
            <a:ext cx="1445530" cy="1244979"/>
          </a:xfrm>
          <a:prstGeom prst="rect">
            <a:avLst/>
          </a:prstGeom>
        </p:spPr>
      </p:pic>
      <p:pic>
        <p:nvPicPr>
          <p:cNvPr id="23" name="Picture 22">
            <a:extLst>
              <a:ext uri="{FF2B5EF4-FFF2-40B4-BE49-F238E27FC236}">
                <a16:creationId xmlns:a16="http://schemas.microsoft.com/office/drawing/2014/main" id="{CD03870D-31AA-430E-BF3B-698AEB08D4BE}"/>
              </a:ext>
            </a:extLst>
          </p:cNvPr>
          <p:cNvPicPr>
            <a:picLocks noChangeAspect="1"/>
          </p:cNvPicPr>
          <p:nvPr/>
        </p:nvPicPr>
        <p:blipFill>
          <a:blip r:embed="rId7"/>
          <a:stretch>
            <a:fillRect/>
          </a:stretch>
        </p:blipFill>
        <p:spPr>
          <a:xfrm>
            <a:off x="9884266" y="3105472"/>
            <a:ext cx="1423619" cy="1051896"/>
          </a:xfrm>
          <a:prstGeom prst="rect">
            <a:avLst/>
          </a:prstGeom>
        </p:spPr>
      </p:pic>
      <p:pic>
        <p:nvPicPr>
          <p:cNvPr id="25" name="Picture 24" descr="A sign with a person at a counter&#10;&#10;Description automatically generated">
            <a:extLst>
              <a:ext uri="{FF2B5EF4-FFF2-40B4-BE49-F238E27FC236}">
                <a16:creationId xmlns:a16="http://schemas.microsoft.com/office/drawing/2014/main" id="{5CD65971-B3FD-4F23-A509-FAF72C35A1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0115" y="5027807"/>
            <a:ext cx="1209434" cy="1163738"/>
          </a:xfrm>
          <a:prstGeom prst="rect">
            <a:avLst/>
          </a:prstGeom>
        </p:spPr>
      </p:pic>
      <p:pic>
        <p:nvPicPr>
          <p:cNvPr id="29" name="Picture 28" descr="A hand drawing a map&#10;&#10;Description automatically generated">
            <a:extLst>
              <a:ext uri="{FF2B5EF4-FFF2-40B4-BE49-F238E27FC236}">
                <a16:creationId xmlns:a16="http://schemas.microsoft.com/office/drawing/2014/main" id="{560629AB-3F64-4701-9F4A-425ED6F5DE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40974" y="3030006"/>
            <a:ext cx="1652856" cy="1065317"/>
          </a:xfrm>
          <a:prstGeom prst="rect">
            <a:avLst/>
          </a:prstGeom>
        </p:spPr>
      </p:pic>
      <p:pic>
        <p:nvPicPr>
          <p:cNvPr id="50" name="Picture 49">
            <a:extLst>
              <a:ext uri="{FF2B5EF4-FFF2-40B4-BE49-F238E27FC236}">
                <a16:creationId xmlns:a16="http://schemas.microsoft.com/office/drawing/2014/main" id="{6F16F458-9881-4BE0-AC2E-C57A5F95BFA9}"/>
              </a:ext>
            </a:extLst>
          </p:cNvPr>
          <p:cNvPicPr>
            <a:picLocks noChangeAspect="1"/>
          </p:cNvPicPr>
          <p:nvPr/>
        </p:nvPicPr>
        <p:blipFill>
          <a:blip r:embed="rId10"/>
          <a:stretch>
            <a:fillRect/>
          </a:stretch>
        </p:blipFill>
        <p:spPr>
          <a:xfrm>
            <a:off x="7058893" y="5064019"/>
            <a:ext cx="1179814" cy="1143272"/>
          </a:xfrm>
          <a:prstGeom prst="rect">
            <a:avLst/>
          </a:prstGeom>
        </p:spPr>
      </p:pic>
      <p:pic>
        <p:nvPicPr>
          <p:cNvPr id="52" name="Picture 51" descr="A blue letters and numbers on a black background&#10;&#10;Description automatically generated">
            <a:extLst>
              <a:ext uri="{FF2B5EF4-FFF2-40B4-BE49-F238E27FC236}">
                <a16:creationId xmlns:a16="http://schemas.microsoft.com/office/drawing/2014/main" id="{3F26A2F1-7FBB-4F21-88FF-773F3C6BD87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4847" y="3105472"/>
            <a:ext cx="1672159" cy="794276"/>
          </a:xfrm>
          <a:prstGeom prst="rect">
            <a:avLst/>
          </a:prstGeom>
        </p:spPr>
      </p:pic>
      <p:pic>
        <p:nvPicPr>
          <p:cNvPr id="58" name="Picture 57" descr="A blue cross and a quotation mark&#10;&#10;Description automatically generated">
            <a:extLst>
              <a:ext uri="{FF2B5EF4-FFF2-40B4-BE49-F238E27FC236}">
                <a16:creationId xmlns:a16="http://schemas.microsoft.com/office/drawing/2014/main" id="{2F76ABA4-10A3-4B71-AD39-EB81A5C7879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63824" y="5496820"/>
            <a:ext cx="2934779" cy="552429"/>
          </a:xfrm>
          <a:prstGeom prst="rect">
            <a:avLst/>
          </a:prstGeom>
        </p:spPr>
      </p:pic>
      <p:sp>
        <p:nvSpPr>
          <p:cNvPr id="59" name="Google Shape;653;p27">
            <a:extLst>
              <a:ext uri="{FF2B5EF4-FFF2-40B4-BE49-F238E27FC236}">
                <a16:creationId xmlns:a16="http://schemas.microsoft.com/office/drawing/2014/main" id="{87B3F41B-C1A8-4A31-9356-C81F4389EF88}"/>
              </a:ext>
            </a:extLst>
          </p:cNvPr>
          <p:cNvSpPr/>
          <p:nvPr/>
        </p:nvSpPr>
        <p:spPr>
          <a:xfrm>
            <a:off x="74926" y="1054090"/>
            <a:ext cx="3704959" cy="786927"/>
          </a:xfrm>
          <a:prstGeom prst="wedgeRoundRectCallout">
            <a:avLst>
              <a:gd name="adj1" fmla="val 73375"/>
              <a:gd name="adj2" fmla="val -8647"/>
              <a:gd name="adj3" fmla="val 16667"/>
            </a:avLst>
          </a:prstGeom>
          <a:solidFill>
            <a:schemeClr val="accent4">
              <a:lumMod val="40000"/>
              <a:lumOff val="60000"/>
            </a:schemeClr>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1" i="0" u="none" strike="noStrike" kern="1400" cap="none" spc="0" normalizeH="0" baseline="0" noProof="0" dirty="0" err="1">
                <a:ln>
                  <a:noFill/>
                </a:ln>
                <a:effectLst/>
                <a:uLnTx/>
                <a:uFillTx/>
                <a:latin typeface="Century Gothic" panose="020B0502020202020204" pitchFamily="34" charset="0"/>
                <a:ea typeface="Times New Roman" panose="02020603050405020304" pitchFamily="18" charset="0"/>
                <a:cs typeface="+mn-cs"/>
              </a:rPr>
              <a:t>Ferien</a:t>
            </a:r>
            <a:r>
              <a:rPr kumimoji="0" lang="en-GB" sz="20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mn-cs"/>
              </a:rPr>
              <a:t> (holidays) is always </a:t>
            </a:r>
            <a:r>
              <a:rPr kumimoji="0" lang="en-GB" sz="2000" b="0" i="0" u="sng"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mn-cs"/>
              </a:rPr>
              <a:t>plural</a:t>
            </a:r>
            <a:r>
              <a:rPr kumimoji="0" lang="en-GB" sz="20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mn-cs"/>
              </a:rPr>
              <a:t>. Holiday is </a:t>
            </a:r>
            <a:r>
              <a:rPr kumimoji="0" lang="en-GB" sz="2000" b="1"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mn-cs"/>
              </a:rPr>
              <a:t>der </a:t>
            </a:r>
            <a:r>
              <a:rPr kumimoji="0" lang="en-GB" sz="2000" b="1" i="0" u="none" strike="noStrike" kern="1400" cap="none" spc="0" normalizeH="0" baseline="0" noProof="0" dirty="0" err="1">
                <a:ln>
                  <a:noFill/>
                </a:ln>
                <a:effectLst/>
                <a:uLnTx/>
                <a:uFillTx/>
                <a:latin typeface="Century Gothic" panose="020B0502020202020204" pitchFamily="34" charset="0"/>
                <a:ea typeface="Times New Roman" panose="02020603050405020304" pitchFamily="18" charset="0"/>
                <a:cs typeface="+mn-cs"/>
              </a:rPr>
              <a:t>Urlaub</a:t>
            </a:r>
            <a:r>
              <a:rPr kumimoji="0" lang="en-GB" sz="20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mn-cs"/>
              </a:rPr>
              <a:t>.</a:t>
            </a:r>
            <a:endParaRPr kumimoji="0" lang="en-GB" sz="2000" b="0" i="0" u="none" strike="noStrike" kern="1400" cap="none" spc="0" normalizeH="0" baseline="0" noProof="0" dirty="0">
              <a:ln>
                <a:noFill/>
              </a:ln>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64150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left)">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wipe(left)">
                                      <p:cBhvr>
                                        <p:cTn id="42" dur="5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wipe(left)">
                                      <p:cBhvr>
                                        <p:cTn id="52" dur="500"/>
                                        <p:tgtEl>
                                          <p:spTgt spid="4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left)">
                                      <p:cBhvr>
                                        <p:cTn id="62" dur="500"/>
                                        <p:tgtEl>
                                          <p:spTgt spid="4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500"/>
                                        <p:tgtEl>
                                          <p:spTgt spid="4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wipe(left)">
                                      <p:cBhvr>
                                        <p:cTn id="72" dur="500"/>
                                        <p:tgtEl>
                                          <p:spTgt spid="4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wipe(left)">
                                      <p:cBhvr>
                                        <p:cTn id="82" dur="500"/>
                                        <p:tgtEl>
                                          <p:spTgt spid="28"/>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1" grpId="0" animBg="1"/>
      <p:bldP spid="32" grpId="0" animBg="1"/>
      <p:bldP spid="33" grpId="0" animBg="1"/>
      <p:bldP spid="34" grpId="0" animBg="1"/>
      <p:bldP spid="35" grpId="0" animBg="1"/>
      <p:bldP spid="37" grpId="0" animBg="1"/>
      <p:bldP spid="39" grpId="0" animBg="1"/>
      <p:bldP spid="40" grpId="0" animBg="1"/>
      <p:bldP spid="41" grpId="0" animBg="1"/>
      <p:bldP spid="42" grpId="0" animBg="1"/>
      <p:bldP spid="48" grpId="0" animBg="1"/>
      <p:bldP spid="44" grpId="0" animBg="1"/>
      <p:bldP spid="5" grpId="0" animBg="1"/>
      <p:bldP spid="27" grpId="0" animBg="1"/>
      <p:bldP spid="28" grpId="0" animBg="1"/>
      <p:bldP spid="5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25C9-C5AB-4DC2-BB2D-A742A9106CE6}"/>
              </a:ext>
            </a:extLst>
          </p:cNvPr>
          <p:cNvSpPr>
            <a:spLocks noGrp="1"/>
          </p:cNvSpPr>
          <p:nvPr>
            <p:ph type="title"/>
          </p:nvPr>
        </p:nvSpPr>
        <p:spPr>
          <a:xfrm>
            <a:off x="0" y="257698"/>
            <a:ext cx="2542032" cy="647577"/>
          </a:xfrm>
        </p:spPr>
        <p:txBody>
          <a:bodyPr/>
          <a:lstStyle/>
          <a:p>
            <a:r>
              <a:rPr lang="en-GB" dirty="0" err="1"/>
              <a:t>Vokabeln</a:t>
            </a:r>
            <a:endParaRPr lang="en-GB" dirty="0"/>
          </a:p>
        </p:txBody>
      </p:sp>
      <p:sp>
        <p:nvSpPr>
          <p:cNvPr id="4" name="Rounded Rectangle 11">
            <a:extLst>
              <a:ext uri="{FF2B5EF4-FFF2-40B4-BE49-F238E27FC236}">
                <a16:creationId xmlns:a16="http://schemas.microsoft.com/office/drawing/2014/main" id="{993169AA-F97A-4ECD-B954-293D3377BC42}"/>
              </a:ext>
            </a:extLst>
          </p:cNvPr>
          <p:cNvSpPr/>
          <p:nvPr/>
        </p:nvSpPr>
        <p:spPr>
          <a:xfrm>
            <a:off x="74926" y="4345447"/>
            <a:ext cx="2704041" cy="646331"/>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525050"/>
                </a:solidFill>
                <a:effectLst/>
                <a:uLnTx/>
                <a:uFillTx/>
                <a:latin typeface="Century Gothic"/>
                <a:ea typeface="+mn-ea"/>
                <a:cs typeface="+mn-cs"/>
              </a:rPr>
              <a:t>der </a:t>
            </a:r>
            <a:r>
              <a:rPr kumimoji="0" lang="en-GB" sz="2800" b="1" i="0" u="none" strike="noStrike" kern="0" cap="none" spc="300" normalizeH="0" baseline="0" noProof="0" dirty="0" err="1">
                <a:ln>
                  <a:noFill/>
                </a:ln>
                <a:solidFill>
                  <a:srgbClr val="525050"/>
                </a:solidFill>
                <a:effectLst/>
                <a:uLnTx/>
                <a:uFillTx/>
                <a:latin typeface="Century Gothic"/>
                <a:ea typeface="+mn-ea"/>
                <a:cs typeface="+mn-cs"/>
              </a:rPr>
              <a:t>Spaß</a:t>
            </a:r>
            <a:endParaRPr kumimoji="0" lang="en-GB" sz="2800" b="1" i="0" u="none" strike="noStrike" kern="0" cap="none" spc="300" normalizeH="0" baseline="0" noProof="0" dirty="0">
              <a:ln>
                <a:noFill/>
              </a:ln>
              <a:solidFill>
                <a:srgbClr val="525050"/>
              </a:solidFill>
              <a:effectLst/>
              <a:uLnTx/>
              <a:uFillTx/>
              <a:latin typeface="Century Gothic"/>
              <a:ea typeface="+mn-ea"/>
              <a:cs typeface="+mn-cs"/>
            </a:endParaRPr>
          </a:p>
        </p:txBody>
      </p:sp>
      <p:sp>
        <p:nvSpPr>
          <p:cNvPr id="6" name="Call-out: Down Arrow 5">
            <a:extLst>
              <a:ext uri="{FF2B5EF4-FFF2-40B4-BE49-F238E27FC236}">
                <a16:creationId xmlns:a16="http://schemas.microsoft.com/office/drawing/2014/main" id="{35017A9B-5B1E-47AC-9553-AB8C0B47AB84}"/>
              </a:ext>
            </a:extLst>
          </p:cNvPr>
          <p:cNvSpPr/>
          <p:nvPr/>
        </p:nvSpPr>
        <p:spPr>
          <a:xfrm>
            <a:off x="3520525" y="896149"/>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525050"/>
                </a:solidFill>
                <a:effectLst/>
                <a:uLnTx/>
                <a:uFillTx/>
                <a:latin typeface="Century Gothic"/>
                <a:ea typeface="+mn-ea"/>
                <a:cs typeface="+mn-cs"/>
              </a:rPr>
              <a:t>(the) fun</a:t>
            </a:r>
          </a:p>
        </p:txBody>
      </p:sp>
      <p:sp>
        <p:nvSpPr>
          <p:cNvPr id="7" name="Rounded Rectangle 11">
            <a:extLst>
              <a:ext uri="{FF2B5EF4-FFF2-40B4-BE49-F238E27FC236}">
                <a16:creationId xmlns:a16="http://schemas.microsoft.com/office/drawing/2014/main" id="{706546F5-6741-48E3-9CC6-CA44EB34A1F9}"/>
              </a:ext>
            </a:extLst>
          </p:cNvPr>
          <p:cNvSpPr/>
          <p:nvPr/>
        </p:nvSpPr>
        <p:spPr>
          <a:xfrm>
            <a:off x="9729217" y="152794"/>
            <a:ext cx="2286476" cy="450710"/>
          </a:xfrm>
          <a:prstGeom prst="roundRect">
            <a:avLst/>
          </a:prstGeom>
          <a:solidFill>
            <a:srgbClr val="FFCC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8" name="Graphic 7" descr="Teacher with solid fill">
            <a:extLst>
              <a:ext uri="{FF2B5EF4-FFF2-40B4-BE49-F238E27FC236}">
                <a16:creationId xmlns:a16="http://schemas.microsoft.com/office/drawing/2014/main" id="{E62B7537-51AB-488D-897D-BD2A3E9C73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42032" y="16606"/>
            <a:ext cx="914400" cy="914400"/>
          </a:xfrm>
          <a:prstGeom prst="rect">
            <a:avLst/>
          </a:prstGeom>
        </p:spPr>
      </p:pic>
      <p:sp>
        <p:nvSpPr>
          <p:cNvPr id="9" name="Speech Bubble: Rectangle with Corners Rounded 8">
            <a:extLst>
              <a:ext uri="{FF2B5EF4-FFF2-40B4-BE49-F238E27FC236}">
                <a16:creationId xmlns:a16="http://schemas.microsoft.com/office/drawing/2014/main" id="{1715A25B-009C-4192-8D6D-F86752B2FF19}"/>
              </a:ext>
            </a:extLst>
          </p:cNvPr>
          <p:cNvSpPr/>
          <p:nvPr/>
        </p:nvSpPr>
        <p:spPr>
          <a:xfrm>
            <a:off x="3539209" y="152794"/>
            <a:ext cx="5413248" cy="578726"/>
          </a:xfrm>
          <a:prstGeom prst="wedgeRoundRectCallout">
            <a:avLst>
              <a:gd name="adj1" fmla="val -57413"/>
              <a:gd name="adj2" fmla="val -8068"/>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Wie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sagt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man das auf Deutsch?</a:t>
            </a:r>
          </a:p>
        </p:txBody>
      </p:sp>
      <p:sp>
        <p:nvSpPr>
          <p:cNvPr id="13" name="Rounded Rectangle 11">
            <a:extLst>
              <a:ext uri="{FF2B5EF4-FFF2-40B4-BE49-F238E27FC236}">
                <a16:creationId xmlns:a16="http://schemas.microsoft.com/office/drawing/2014/main" id="{8B1CF599-D409-4016-9783-5A6640BF107A}"/>
              </a:ext>
            </a:extLst>
          </p:cNvPr>
          <p:cNvSpPr/>
          <p:nvPr/>
        </p:nvSpPr>
        <p:spPr>
          <a:xfrm>
            <a:off x="3000014" y="4345485"/>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525050"/>
                </a:solidFill>
                <a:effectLst/>
                <a:uLnTx/>
                <a:uFillTx/>
                <a:latin typeface="Century Gothic"/>
                <a:ea typeface="+mn-ea"/>
                <a:cs typeface="+mn-cs"/>
              </a:rPr>
              <a:t>die </a:t>
            </a:r>
            <a:r>
              <a:rPr kumimoji="0" lang="en-GB" sz="2800" b="1" i="0" u="none" strike="noStrike" kern="0" cap="none" spc="300" normalizeH="0" baseline="0" noProof="0" dirty="0" err="1">
                <a:ln>
                  <a:noFill/>
                </a:ln>
                <a:solidFill>
                  <a:srgbClr val="525050"/>
                </a:solidFill>
                <a:effectLst/>
                <a:uLnTx/>
                <a:uFillTx/>
                <a:latin typeface="Century Gothic"/>
                <a:ea typeface="+mn-ea"/>
                <a:cs typeface="+mn-cs"/>
              </a:rPr>
              <a:t>Türkei</a:t>
            </a:r>
            <a:endParaRPr kumimoji="0" lang="en-GB" sz="2800" b="1" i="0" u="none" strike="noStrike" kern="0" cap="none" spc="300" normalizeH="0" baseline="0" noProof="0" dirty="0">
              <a:ln>
                <a:noFill/>
              </a:ln>
              <a:solidFill>
                <a:srgbClr val="525050"/>
              </a:solidFill>
              <a:effectLst/>
              <a:uLnTx/>
              <a:uFillTx/>
              <a:latin typeface="Century Gothic"/>
              <a:ea typeface="+mn-ea"/>
              <a:cs typeface="+mn-cs"/>
            </a:endParaRPr>
          </a:p>
        </p:txBody>
      </p:sp>
      <p:sp>
        <p:nvSpPr>
          <p:cNvPr id="14" name="Rounded Rectangle 11">
            <a:extLst>
              <a:ext uri="{FF2B5EF4-FFF2-40B4-BE49-F238E27FC236}">
                <a16:creationId xmlns:a16="http://schemas.microsoft.com/office/drawing/2014/main" id="{9BD718A6-5779-457D-BC1C-2C87DD9AD0BA}"/>
              </a:ext>
            </a:extLst>
          </p:cNvPr>
          <p:cNvSpPr/>
          <p:nvPr/>
        </p:nvSpPr>
        <p:spPr>
          <a:xfrm>
            <a:off x="6107810" y="4345484"/>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err="1">
                <a:ln>
                  <a:noFill/>
                </a:ln>
                <a:solidFill>
                  <a:srgbClr val="525050"/>
                </a:solidFill>
                <a:effectLst/>
                <a:uLnTx/>
                <a:uFillTx/>
                <a:latin typeface="Century Gothic"/>
                <a:ea typeface="+mn-ea"/>
                <a:cs typeface="+mn-cs"/>
              </a:rPr>
              <a:t>schon</a:t>
            </a:r>
            <a:endParaRPr kumimoji="0" lang="en-GB" sz="2800" b="1" i="0" u="none" strike="noStrike" kern="0" cap="none" spc="300" normalizeH="0" baseline="0" noProof="0" dirty="0">
              <a:ln>
                <a:noFill/>
              </a:ln>
              <a:solidFill>
                <a:srgbClr val="525050"/>
              </a:solidFill>
              <a:effectLst/>
              <a:uLnTx/>
              <a:uFillTx/>
              <a:latin typeface="Century Gothic"/>
              <a:ea typeface="+mn-ea"/>
              <a:cs typeface="+mn-cs"/>
            </a:endParaRPr>
          </a:p>
        </p:txBody>
      </p:sp>
      <p:sp>
        <p:nvSpPr>
          <p:cNvPr id="15" name="Rounded Rectangle 11">
            <a:extLst>
              <a:ext uri="{FF2B5EF4-FFF2-40B4-BE49-F238E27FC236}">
                <a16:creationId xmlns:a16="http://schemas.microsoft.com/office/drawing/2014/main" id="{4D36246A-1C8A-4C27-A2DA-3D9A2DE78837}"/>
              </a:ext>
            </a:extLst>
          </p:cNvPr>
          <p:cNvSpPr/>
          <p:nvPr/>
        </p:nvSpPr>
        <p:spPr>
          <a:xfrm>
            <a:off x="9257221" y="4358798"/>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err="1">
                <a:ln>
                  <a:noFill/>
                </a:ln>
                <a:solidFill>
                  <a:srgbClr val="525050"/>
                </a:solidFill>
                <a:effectLst/>
                <a:uLnTx/>
                <a:uFillTx/>
                <a:latin typeface="Century Gothic"/>
                <a:ea typeface="+mn-ea"/>
                <a:cs typeface="+mn-cs"/>
              </a:rPr>
              <a:t>Juli</a:t>
            </a:r>
            <a:endParaRPr kumimoji="0" lang="en-GB" sz="2800" b="1" i="0" u="none" strike="noStrike" kern="0" cap="none" spc="300" normalizeH="0" baseline="0" noProof="0" dirty="0">
              <a:ln>
                <a:noFill/>
              </a:ln>
              <a:solidFill>
                <a:srgbClr val="525050"/>
              </a:solidFill>
              <a:effectLst/>
              <a:uLnTx/>
              <a:uFillTx/>
              <a:latin typeface="Century Gothic"/>
              <a:ea typeface="+mn-ea"/>
              <a:cs typeface="+mn-cs"/>
            </a:endParaRPr>
          </a:p>
        </p:txBody>
      </p:sp>
      <p:sp>
        <p:nvSpPr>
          <p:cNvPr id="16" name="Rounded Rectangle 11">
            <a:extLst>
              <a:ext uri="{FF2B5EF4-FFF2-40B4-BE49-F238E27FC236}">
                <a16:creationId xmlns:a16="http://schemas.microsoft.com/office/drawing/2014/main" id="{4E3B0E00-401A-4D15-94BB-8B69DB0D403C}"/>
              </a:ext>
            </a:extLst>
          </p:cNvPr>
          <p:cNvSpPr/>
          <p:nvPr/>
        </p:nvSpPr>
        <p:spPr>
          <a:xfrm>
            <a:off x="1772551" y="2295789"/>
            <a:ext cx="2708953"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300" normalizeH="0" baseline="0" noProof="0" dirty="0" err="1">
                <a:ln>
                  <a:noFill/>
                </a:ln>
                <a:solidFill>
                  <a:srgbClr val="525050"/>
                </a:solidFill>
                <a:effectLst/>
                <a:uLnTx/>
                <a:uFillTx/>
                <a:latin typeface="Century Gothic"/>
                <a:ea typeface="+mn-ea"/>
                <a:cs typeface="+mn-cs"/>
              </a:rPr>
              <a:t>selbst</a:t>
            </a:r>
            <a:r>
              <a:rPr kumimoji="0" lang="en-GB" sz="2400" b="1" i="0" u="none" strike="noStrike" kern="0" cap="none" spc="300" normalizeH="0" baseline="0" noProof="0" dirty="0">
                <a:ln>
                  <a:noFill/>
                </a:ln>
                <a:solidFill>
                  <a:srgbClr val="525050"/>
                </a:solidFill>
                <a:effectLst/>
                <a:uLnTx/>
                <a:uFillTx/>
                <a:latin typeface="Century Gothic"/>
                <a:ea typeface="+mn-ea"/>
                <a:cs typeface="+mn-cs"/>
              </a:rPr>
              <a:t>, </a:t>
            </a:r>
            <a:r>
              <a:rPr kumimoji="0" lang="en-GB" sz="2400" b="1" i="0" u="none" strike="noStrike" kern="0" cap="none" spc="300" normalizeH="0" baseline="0" noProof="0" dirty="0" err="1">
                <a:ln>
                  <a:noFill/>
                </a:ln>
                <a:solidFill>
                  <a:srgbClr val="525050"/>
                </a:solidFill>
                <a:effectLst/>
                <a:uLnTx/>
                <a:uFillTx/>
                <a:latin typeface="Century Gothic"/>
                <a:ea typeface="+mn-ea"/>
                <a:cs typeface="+mn-cs"/>
              </a:rPr>
              <a:t>selber</a:t>
            </a:r>
            <a:endParaRPr kumimoji="0" lang="en-GB" sz="2400" b="1" i="0" u="none" strike="noStrike" kern="0" cap="none" spc="300" normalizeH="0" baseline="0" noProof="0" dirty="0">
              <a:ln>
                <a:noFill/>
              </a:ln>
              <a:solidFill>
                <a:srgbClr val="525050"/>
              </a:solidFill>
              <a:effectLst/>
              <a:uLnTx/>
              <a:uFillTx/>
              <a:latin typeface="Century Gothic"/>
              <a:ea typeface="+mn-ea"/>
              <a:cs typeface="+mn-cs"/>
            </a:endParaRPr>
          </a:p>
        </p:txBody>
      </p:sp>
      <p:sp>
        <p:nvSpPr>
          <p:cNvPr id="17" name="Rounded Rectangle 11">
            <a:extLst>
              <a:ext uri="{FF2B5EF4-FFF2-40B4-BE49-F238E27FC236}">
                <a16:creationId xmlns:a16="http://schemas.microsoft.com/office/drawing/2014/main" id="{95F0E2BA-7FBE-4EED-A804-05AC14490FF7}"/>
              </a:ext>
            </a:extLst>
          </p:cNvPr>
          <p:cNvSpPr/>
          <p:nvPr/>
        </p:nvSpPr>
        <p:spPr>
          <a:xfrm>
            <a:off x="4618639" y="2292732"/>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err="1">
                <a:ln>
                  <a:noFill/>
                </a:ln>
                <a:solidFill>
                  <a:srgbClr val="525050"/>
                </a:solidFill>
                <a:effectLst/>
                <a:uLnTx/>
                <a:uFillTx/>
                <a:latin typeface="Century Gothic"/>
                <a:ea typeface="+mn-ea"/>
                <a:cs typeface="+mn-cs"/>
              </a:rPr>
              <a:t>besuchen</a:t>
            </a:r>
            <a:endParaRPr kumimoji="0" lang="en-GB" sz="2800" b="1" i="0" u="none" strike="noStrike" kern="0" cap="none" spc="300" normalizeH="0" baseline="0" noProof="0" dirty="0">
              <a:ln>
                <a:noFill/>
              </a:ln>
              <a:solidFill>
                <a:srgbClr val="525050"/>
              </a:solidFill>
              <a:effectLst/>
              <a:uLnTx/>
              <a:uFillTx/>
              <a:latin typeface="Century Gothic"/>
              <a:ea typeface="+mn-ea"/>
              <a:cs typeface="+mn-cs"/>
            </a:endParaRPr>
          </a:p>
        </p:txBody>
      </p:sp>
      <p:sp>
        <p:nvSpPr>
          <p:cNvPr id="18" name="Rounded Rectangle 11">
            <a:extLst>
              <a:ext uri="{FF2B5EF4-FFF2-40B4-BE49-F238E27FC236}">
                <a16:creationId xmlns:a16="http://schemas.microsoft.com/office/drawing/2014/main" id="{0B6EE2E0-836D-4B7B-BC8C-3106431D1539}"/>
              </a:ext>
            </a:extLst>
          </p:cNvPr>
          <p:cNvSpPr/>
          <p:nvPr/>
        </p:nvSpPr>
        <p:spPr>
          <a:xfrm>
            <a:off x="7731056" y="2291929"/>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525050"/>
                </a:solidFill>
                <a:effectLst/>
                <a:uLnTx/>
                <a:uFillTx/>
                <a:latin typeface="Century Gothic"/>
                <a:ea typeface="+mn-ea"/>
                <a:cs typeface="+mn-cs"/>
              </a:rPr>
              <a:t>August</a:t>
            </a:r>
          </a:p>
        </p:txBody>
      </p:sp>
      <p:sp>
        <p:nvSpPr>
          <p:cNvPr id="31" name="Call-out: Down Arrow 30">
            <a:extLst>
              <a:ext uri="{FF2B5EF4-FFF2-40B4-BE49-F238E27FC236}">
                <a16:creationId xmlns:a16="http://schemas.microsoft.com/office/drawing/2014/main" id="{1A2EA7B9-07A8-43B8-96BA-695EAD9EB100}"/>
              </a:ext>
            </a:extLst>
          </p:cNvPr>
          <p:cNvSpPr/>
          <p:nvPr/>
        </p:nvSpPr>
        <p:spPr>
          <a:xfrm>
            <a:off x="3513083" y="877976"/>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525050"/>
                </a:solidFill>
                <a:effectLst/>
                <a:uLnTx/>
                <a:uFillTx/>
                <a:latin typeface="Century Gothic"/>
                <a:ea typeface="+mn-ea"/>
                <a:cs typeface="+mn-cs"/>
              </a:rPr>
              <a:t>already</a:t>
            </a:r>
          </a:p>
        </p:txBody>
      </p:sp>
      <p:sp>
        <p:nvSpPr>
          <p:cNvPr id="32" name="Rounded Rectangle 11">
            <a:extLst>
              <a:ext uri="{FF2B5EF4-FFF2-40B4-BE49-F238E27FC236}">
                <a16:creationId xmlns:a16="http://schemas.microsoft.com/office/drawing/2014/main" id="{FE643936-EDFD-4D5C-A700-1FAE11C6D586}"/>
              </a:ext>
            </a:extLst>
          </p:cNvPr>
          <p:cNvSpPr/>
          <p:nvPr/>
        </p:nvSpPr>
        <p:spPr>
          <a:xfrm>
            <a:off x="6145948" y="4349332"/>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err="1">
                <a:ln>
                  <a:noFill/>
                </a:ln>
                <a:solidFill>
                  <a:srgbClr val="525050"/>
                </a:solidFill>
                <a:effectLst/>
                <a:uLnTx/>
                <a:uFillTx/>
                <a:latin typeface="Century Gothic"/>
                <a:ea typeface="+mn-ea"/>
                <a:cs typeface="+mn-cs"/>
              </a:rPr>
              <a:t>schon</a:t>
            </a:r>
            <a:endParaRPr kumimoji="0" lang="en-GB" sz="2800" b="1" i="0" u="none" strike="noStrike" kern="0" cap="none" spc="300" normalizeH="0" baseline="0" noProof="0" dirty="0">
              <a:ln>
                <a:noFill/>
              </a:ln>
              <a:solidFill>
                <a:srgbClr val="525050"/>
              </a:solidFill>
              <a:effectLst/>
              <a:uLnTx/>
              <a:uFillTx/>
              <a:latin typeface="Century Gothic"/>
              <a:ea typeface="+mn-ea"/>
              <a:cs typeface="+mn-cs"/>
            </a:endParaRPr>
          </a:p>
        </p:txBody>
      </p:sp>
      <p:sp>
        <p:nvSpPr>
          <p:cNvPr id="33" name="Call-out: Down Arrow 32">
            <a:extLst>
              <a:ext uri="{FF2B5EF4-FFF2-40B4-BE49-F238E27FC236}">
                <a16:creationId xmlns:a16="http://schemas.microsoft.com/office/drawing/2014/main" id="{302C218B-5671-42AA-9770-0C07AEAD837D}"/>
              </a:ext>
            </a:extLst>
          </p:cNvPr>
          <p:cNvSpPr/>
          <p:nvPr/>
        </p:nvSpPr>
        <p:spPr>
          <a:xfrm>
            <a:off x="3509630" y="874428"/>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525050"/>
                </a:solidFill>
                <a:effectLst/>
                <a:uLnTx/>
                <a:uFillTx/>
                <a:latin typeface="Century Gothic"/>
                <a:ea typeface="+mn-ea"/>
                <a:cs typeface="+mn-cs"/>
              </a:rPr>
              <a:t>-self</a:t>
            </a:r>
          </a:p>
        </p:txBody>
      </p:sp>
      <p:sp>
        <p:nvSpPr>
          <p:cNvPr id="34" name="Rounded Rectangle 11">
            <a:extLst>
              <a:ext uri="{FF2B5EF4-FFF2-40B4-BE49-F238E27FC236}">
                <a16:creationId xmlns:a16="http://schemas.microsoft.com/office/drawing/2014/main" id="{2B21757B-D9C5-43B8-BE2A-1AC838358525}"/>
              </a:ext>
            </a:extLst>
          </p:cNvPr>
          <p:cNvSpPr/>
          <p:nvPr/>
        </p:nvSpPr>
        <p:spPr>
          <a:xfrm>
            <a:off x="1756803" y="2309976"/>
            <a:ext cx="2740448" cy="566154"/>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300" normalizeH="0" baseline="0" noProof="0" dirty="0" err="1">
                <a:ln>
                  <a:noFill/>
                </a:ln>
                <a:solidFill>
                  <a:srgbClr val="525050"/>
                </a:solidFill>
                <a:effectLst/>
                <a:uLnTx/>
                <a:uFillTx/>
                <a:latin typeface="Century Gothic"/>
                <a:ea typeface="+mn-ea"/>
                <a:cs typeface="+mn-cs"/>
              </a:rPr>
              <a:t>selbst</a:t>
            </a:r>
            <a:r>
              <a:rPr kumimoji="0" lang="en-GB" sz="2400" b="1" i="0" u="none" strike="noStrike" kern="0" cap="none" spc="300" normalizeH="0" baseline="0" noProof="0" dirty="0">
                <a:ln>
                  <a:noFill/>
                </a:ln>
                <a:solidFill>
                  <a:srgbClr val="525050"/>
                </a:solidFill>
                <a:effectLst/>
                <a:uLnTx/>
                <a:uFillTx/>
                <a:latin typeface="Century Gothic"/>
                <a:ea typeface="+mn-ea"/>
                <a:cs typeface="+mn-cs"/>
              </a:rPr>
              <a:t>, </a:t>
            </a:r>
            <a:r>
              <a:rPr kumimoji="0" lang="en-GB" sz="2400" b="1" i="0" u="none" strike="noStrike" kern="0" cap="none" spc="300" normalizeH="0" baseline="0" noProof="0" dirty="0" err="1">
                <a:ln>
                  <a:noFill/>
                </a:ln>
                <a:solidFill>
                  <a:srgbClr val="525050"/>
                </a:solidFill>
                <a:effectLst/>
                <a:uLnTx/>
                <a:uFillTx/>
                <a:latin typeface="Century Gothic"/>
                <a:ea typeface="+mn-ea"/>
                <a:cs typeface="+mn-cs"/>
              </a:rPr>
              <a:t>selber</a:t>
            </a:r>
            <a:endParaRPr kumimoji="0" lang="en-GB" sz="2400" b="1" i="0" u="none" strike="noStrike" kern="0" cap="none" spc="300" normalizeH="0" baseline="0" noProof="0" dirty="0">
              <a:ln>
                <a:noFill/>
              </a:ln>
              <a:solidFill>
                <a:srgbClr val="525050"/>
              </a:solidFill>
              <a:effectLst/>
              <a:uLnTx/>
              <a:uFillTx/>
              <a:latin typeface="Century Gothic"/>
              <a:ea typeface="+mn-ea"/>
              <a:cs typeface="+mn-cs"/>
            </a:endParaRPr>
          </a:p>
        </p:txBody>
      </p:sp>
      <p:sp>
        <p:nvSpPr>
          <p:cNvPr id="35" name="Call-out: Down Arrow 34">
            <a:extLst>
              <a:ext uri="{FF2B5EF4-FFF2-40B4-BE49-F238E27FC236}">
                <a16:creationId xmlns:a16="http://schemas.microsoft.com/office/drawing/2014/main" id="{EFF9B447-4B03-4833-9737-B97726C6B8E3}"/>
              </a:ext>
            </a:extLst>
          </p:cNvPr>
          <p:cNvSpPr/>
          <p:nvPr/>
        </p:nvSpPr>
        <p:spPr>
          <a:xfrm>
            <a:off x="3509630" y="861107"/>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525050"/>
                </a:solidFill>
                <a:effectLst/>
                <a:uLnTx/>
                <a:uFillTx/>
                <a:latin typeface="Century Gothic"/>
                <a:ea typeface="+mn-ea"/>
                <a:cs typeface="+mn-cs"/>
              </a:rPr>
              <a:t>July</a:t>
            </a:r>
          </a:p>
        </p:txBody>
      </p:sp>
      <p:sp>
        <p:nvSpPr>
          <p:cNvPr id="37" name="Call-out: Down Arrow 36">
            <a:extLst>
              <a:ext uri="{FF2B5EF4-FFF2-40B4-BE49-F238E27FC236}">
                <a16:creationId xmlns:a16="http://schemas.microsoft.com/office/drawing/2014/main" id="{B1419866-BA9A-4128-B243-A27281BE5E71}"/>
              </a:ext>
            </a:extLst>
          </p:cNvPr>
          <p:cNvSpPr/>
          <p:nvPr/>
        </p:nvSpPr>
        <p:spPr>
          <a:xfrm>
            <a:off x="3528726" y="883344"/>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525050"/>
                </a:solidFill>
                <a:effectLst/>
                <a:uLnTx/>
                <a:uFillTx/>
                <a:latin typeface="Century Gothic"/>
                <a:ea typeface="+mn-ea"/>
                <a:cs typeface="+mn-cs"/>
              </a:rPr>
              <a:t>August</a:t>
            </a:r>
          </a:p>
        </p:txBody>
      </p:sp>
      <p:sp>
        <p:nvSpPr>
          <p:cNvPr id="39" name="Call-out: Down Arrow 38">
            <a:extLst>
              <a:ext uri="{FF2B5EF4-FFF2-40B4-BE49-F238E27FC236}">
                <a16:creationId xmlns:a16="http://schemas.microsoft.com/office/drawing/2014/main" id="{E3C76F77-F9B4-4C17-AD07-7E5940A96C95}"/>
              </a:ext>
            </a:extLst>
          </p:cNvPr>
          <p:cNvSpPr/>
          <p:nvPr/>
        </p:nvSpPr>
        <p:spPr>
          <a:xfrm>
            <a:off x="3539209" y="867300"/>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525050"/>
                </a:solidFill>
                <a:effectLst/>
                <a:uLnTx/>
                <a:uFillTx/>
                <a:latin typeface="Century Gothic"/>
                <a:ea typeface="+mn-ea"/>
                <a:cs typeface="+mn-cs"/>
              </a:rPr>
              <a:t>Turkey</a:t>
            </a:r>
          </a:p>
        </p:txBody>
      </p:sp>
      <p:sp>
        <p:nvSpPr>
          <p:cNvPr id="40" name="Rounded Rectangle 11">
            <a:extLst>
              <a:ext uri="{FF2B5EF4-FFF2-40B4-BE49-F238E27FC236}">
                <a16:creationId xmlns:a16="http://schemas.microsoft.com/office/drawing/2014/main" id="{502B580F-A7D3-43ED-96EB-64F905D2DD69}"/>
              </a:ext>
            </a:extLst>
          </p:cNvPr>
          <p:cNvSpPr/>
          <p:nvPr/>
        </p:nvSpPr>
        <p:spPr>
          <a:xfrm>
            <a:off x="9275931" y="4366894"/>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err="1">
                <a:ln>
                  <a:noFill/>
                </a:ln>
                <a:solidFill>
                  <a:srgbClr val="525050"/>
                </a:solidFill>
                <a:effectLst/>
                <a:uLnTx/>
                <a:uFillTx/>
                <a:latin typeface="Century Gothic"/>
                <a:ea typeface="+mn-ea"/>
                <a:cs typeface="+mn-cs"/>
              </a:rPr>
              <a:t>Juli</a:t>
            </a:r>
            <a:endParaRPr kumimoji="0" lang="en-GB" sz="2800" b="1" i="0" u="none" strike="noStrike" kern="0" cap="none" spc="300" normalizeH="0" baseline="0" noProof="0" dirty="0">
              <a:ln>
                <a:noFill/>
              </a:ln>
              <a:solidFill>
                <a:srgbClr val="525050"/>
              </a:solidFill>
              <a:effectLst/>
              <a:uLnTx/>
              <a:uFillTx/>
              <a:latin typeface="Century Gothic"/>
              <a:ea typeface="+mn-ea"/>
              <a:cs typeface="+mn-cs"/>
            </a:endParaRPr>
          </a:p>
        </p:txBody>
      </p:sp>
      <p:sp>
        <p:nvSpPr>
          <p:cNvPr id="41" name="Call-out: Down Arrow 40">
            <a:extLst>
              <a:ext uri="{FF2B5EF4-FFF2-40B4-BE49-F238E27FC236}">
                <a16:creationId xmlns:a16="http://schemas.microsoft.com/office/drawing/2014/main" id="{5B5032BB-E053-4C67-931C-BCA234F8844B}"/>
              </a:ext>
            </a:extLst>
          </p:cNvPr>
          <p:cNvSpPr/>
          <p:nvPr/>
        </p:nvSpPr>
        <p:spPr>
          <a:xfrm>
            <a:off x="3539209" y="867299"/>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525050"/>
                </a:solidFill>
                <a:effectLst/>
                <a:uLnTx/>
                <a:uFillTx/>
                <a:latin typeface="Century Gothic"/>
                <a:ea typeface="+mn-ea"/>
                <a:cs typeface="+mn-cs"/>
              </a:rPr>
              <a:t>to visit</a:t>
            </a:r>
          </a:p>
        </p:txBody>
      </p:sp>
      <p:sp>
        <p:nvSpPr>
          <p:cNvPr id="42" name="Rounded Rectangle 11">
            <a:extLst>
              <a:ext uri="{FF2B5EF4-FFF2-40B4-BE49-F238E27FC236}">
                <a16:creationId xmlns:a16="http://schemas.microsoft.com/office/drawing/2014/main" id="{3F718AB3-E996-41AA-828D-8C7129FFB80D}"/>
              </a:ext>
            </a:extLst>
          </p:cNvPr>
          <p:cNvSpPr/>
          <p:nvPr/>
        </p:nvSpPr>
        <p:spPr>
          <a:xfrm>
            <a:off x="7741578" y="2272694"/>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525050"/>
                </a:solidFill>
                <a:effectLst/>
                <a:uLnTx/>
                <a:uFillTx/>
                <a:latin typeface="Century Gothic"/>
                <a:ea typeface="+mn-ea"/>
                <a:cs typeface="+mn-cs"/>
              </a:rPr>
              <a:t>August</a:t>
            </a:r>
          </a:p>
        </p:txBody>
      </p:sp>
      <p:sp>
        <p:nvSpPr>
          <p:cNvPr id="48" name="Rounded Rectangle 11">
            <a:extLst>
              <a:ext uri="{FF2B5EF4-FFF2-40B4-BE49-F238E27FC236}">
                <a16:creationId xmlns:a16="http://schemas.microsoft.com/office/drawing/2014/main" id="{1C675924-ED6B-4B5C-A92C-86373AD10E3B}"/>
              </a:ext>
            </a:extLst>
          </p:cNvPr>
          <p:cNvSpPr/>
          <p:nvPr/>
        </p:nvSpPr>
        <p:spPr>
          <a:xfrm>
            <a:off x="4639825" y="2272694"/>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err="1">
                <a:ln>
                  <a:noFill/>
                </a:ln>
                <a:solidFill>
                  <a:srgbClr val="525050"/>
                </a:solidFill>
                <a:effectLst/>
                <a:uLnTx/>
                <a:uFillTx/>
                <a:latin typeface="Century Gothic"/>
                <a:ea typeface="+mn-ea"/>
                <a:cs typeface="+mn-cs"/>
              </a:rPr>
              <a:t>besuchen</a:t>
            </a:r>
            <a:endParaRPr kumimoji="0" lang="en-GB" sz="2800" b="1" i="0" u="none" strike="noStrike" kern="0" cap="none" spc="300" normalizeH="0" baseline="0" noProof="0" dirty="0">
              <a:ln>
                <a:noFill/>
              </a:ln>
              <a:solidFill>
                <a:srgbClr val="525050"/>
              </a:solidFill>
              <a:effectLst/>
              <a:uLnTx/>
              <a:uFillTx/>
              <a:latin typeface="Century Gothic"/>
              <a:ea typeface="+mn-ea"/>
              <a:cs typeface="+mn-cs"/>
            </a:endParaRPr>
          </a:p>
        </p:txBody>
      </p:sp>
      <p:sp>
        <p:nvSpPr>
          <p:cNvPr id="44" name="Rounded Rectangle 11">
            <a:extLst>
              <a:ext uri="{FF2B5EF4-FFF2-40B4-BE49-F238E27FC236}">
                <a16:creationId xmlns:a16="http://schemas.microsoft.com/office/drawing/2014/main" id="{0F0B7C00-7545-4C13-9D4A-8870BFA7ED51}"/>
              </a:ext>
            </a:extLst>
          </p:cNvPr>
          <p:cNvSpPr/>
          <p:nvPr/>
        </p:nvSpPr>
        <p:spPr>
          <a:xfrm>
            <a:off x="3008904" y="4326823"/>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525050"/>
                </a:solidFill>
                <a:effectLst/>
                <a:uLnTx/>
                <a:uFillTx/>
                <a:latin typeface="Century Gothic"/>
                <a:ea typeface="+mn-ea"/>
                <a:cs typeface="+mn-cs"/>
              </a:rPr>
              <a:t>die </a:t>
            </a:r>
            <a:r>
              <a:rPr kumimoji="0" lang="en-GB" sz="2800" b="1" i="0" u="none" strike="noStrike" kern="0" cap="none" spc="300" normalizeH="0" baseline="0" noProof="0" dirty="0" err="1">
                <a:ln>
                  <a:noFill/>
                </a:ln>
                <a:solidFill>
                  <a:srgbClr val="525050"/>
                </a:solidFill>
                <a:effectLst/>
                <a:uLnTx/>
                <a:uFillTx/>
                <a:latin typeface="Century Gothic"/>
                <a:ea typeface="+mn-ea"/>
                <a:cs typeface="+mn-cs"/>
              </a:rPr>
              <a:t>Türkei</a:t>
            </a:r>
            <a:endParaRPr kumimoji="0" lang="en-GB" sz="2800" b="1" i="0" u="none" strike="noStrike" kern="0" cap="none" spc="300" normalizeH="0" baseline="0" noProof="0" dirty="0">
              <a:ln>
                <a:noFill/>
              </a:ln>
              <a:solidFill>
                <a:srgbClr val="525050"/>
              </a:solidFill>
              <a:effectLst/>
              <a:uLnTx/>
              <a:uFillTx/>
              <a:latin typeface="Century Gothic"/>
              <a:ea typeface="+mn-ea"/>
              <a:cs typeface="+mn-cs"/>
            </a:endParaRPr>
          </a:p>
        </p:txBody>
      </p:sp>
      <p:sp>
        <p:nvSpPr>
          <p:cNvPr id="5" name="Rounded Rectangle 11">
            <a:extLst>
              <a:ext uri="{FF2B5EF4-FFF2-40B4-BE49-F238E27FC236}">
                <a16:creationId xmlns:a16="http://schemas.microsoft.com/office/drawing/2014/main" id="{275BF5B8-F07D-4F18-859D-4DFA38D9B004}"/>
              </a:ext>
            </a:extLst>
          </p:cNvPr>
          <p:cNvSpPr/>
          <p:nvPr/>
        </p:nvSpPr>
        <p:spPr>
          <a:xfrm>
            <a:off x="42708" y="4366894"/>
            <a:ext cx="2704041"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525050"/>
                </a:solidFill>
                <a:effectLst/>
                <a:uLnTx/>
                <a:uFillTx/>
                <a:latin typeface="Century Gothic"/>
                <a:ea typeface="+mn-ea"/>
                <a:cs typeface="+mn-cs"/>
              </a:rPr>
              <a:t>der </a:t>
            </a:r>
            <a:r>
              <a:rPr kumimoji="0" lang="en-GB" sz="2800" b="1" i="0" u="none" strike="noStrike" kern="0" cap="none" spc="300" normalizeH="0" baseline="0" noProof="0" dirty="0" err="1">
                <a:ln>
                  <a:noFill/>
                </a:ln>
                <a:solidFill>
                  <a:srgbClr val="525050"/>
                </a:solidFill>
                <a:effectLst/>
                <a:uLnTx/>
                <a:uFillTx/>
                <a:latin typeface="Century Gothic"/>
                <a:ea typeface="+mn-ea"/>
                <a:cs typeface="+mn-cs"/>
              </a:rPr>
              <a:t>Spaß</a:t>
            </a:r>
            <a:endParaRPr kumimoji="0" lang="en-GB" sz="2800" b="1" i="0" u="none" strike="noStrike" kern="0" cap="none" spc="300" normalizeH="0" baseline="0" noProof="0" dirty="0">
              <a:ln>
                <a:noFill/>
              </a:ln>
              <a:solidFill>
                <a:srgbClr val="525050"/>
              </a:solidFill>
              <a:effectLst/>
              <a:uLnTx/>
              <a:uFillTx/>
              <a:latin typeface="Century Gothic"/>
              <a:ea typeface="+mn-ea"/>
              <a:cs typeface="+mn-cs"/>
            </a:endParaRPr>
          </a:p>
        </p:txBody>
      </p:sp>
      <p:pic>
        <p:nvPicPr>
          <p:cNvPr id="38" name="Picture 37">
            <a:extLst>
              <a:ext uri="{FF2B5EF4-FFF2-40B4-BE49-F238E27FC236}">
                <a16:creationId xmlns:a16="http://schemas.microsoft.com/office/drawing/2014/main" id="{C19EE990-B275-41F3-A664-91FB338B27BC}"/>
              </a:ext>
            </a:extLst>
          </p:cNvPr>
          <p:cNvPicPr>
            <a:picLocks noChangeAspect="1"/>
          </p:cNvPicPr>
          <p:nvPr/>
        </p:nvPicPr>
        <p:blipFill>
          <a:blip r:embed="rId5"/>
          <a:stretch>
            <a:fillRect/>
          </a:stretch>
        </p:blipFill>
        <p:spPr>
          <a:xfrm>
            <a:off x="8404499" y="2972654"/>
            <a:ext cx="1422512" cy="1185427"/>
          </a:xfrm>
          <a:prstGeom prst="rect">
            <a:avLst/>
          </a:prstGeom>
        </p:spPr>
      </p:pic>
      <p:pic>
        <p:nvPicPr>
          <p:cNvPr id="43" name="Picture 42">
            <a:extLst>
              <a:ext uri="{FF2B5EF4-FFF2-40B4-BE49-F238E27FC236}">
                <a16:creationId xmlns:a16="http://schemas.microsoft.com/office/drawing/2014/main" id="{E68DA3ED-F656-446A-BDC1-E186CE87F7BC}"/>
              </a:ext>
            </a:extLst>
          </p:cNvPr>
          <p:cNvPicPr>
            <a:picLocks noChangeAspect="1"/>
          </p:cNvPicPr>
          <p:nvPr/>
        </p:nvPicPr>
        <p:blipFill>
          <a:blip r:embed="rId6"/>
          <a:stretch>
            <a:fillRect/>
          </a:stretch>
        </p:blipFill>
        <p:spPr>
          <a:xfrm>
            <a:off x="9771284" y="4921176"/>
            <a:ext cx="1548518" cy="1329043"/>
          </a:xfrm>
          <a:prstGeom prst="rect">
            <a:avLst/>
          </a:prstGeom>
        </p:spPr>
      </p:pic>
      <p:pic>
        <p:nvPicPr>
          <p:cNvPr id="45" name="Picture 44">
            <a:extLst>
              <a:ext uri="{FF2B5EF4-FFF2-40B4-BE49-F238E27FC236}">
                <a16:creationId xmlns:a16="http://schemas.microsoft.com/office/drawing/2014/main" id="{4BE5B227-B8E1-4309-A503-C399077F9D27}"/>
              </a:ext>
            </a:extLst>
          </p:cNvPr>
          <p:cNvPicPr>
            <a:picLocks noChangeAspect="1"/>
          </p:cNvPicPr>
          <p:nvPr/>
        </p:nvPicPr>
        <p:blipFill>
          <a:blip r:embed="rId7"/>
          <a:stretch>
            <a:fillRect/>
          </a:stretch>
        </p:blipFill>
        <p:spPr>
          <a:xfrm>
            <a:off x="5604478" y="3031231"/>
            <a:ext cx="1117023" cy="1117023"/>
          </a:xfrm>
          <a:prstGeom prst="rect">
            <a:avLst/>
          </a:prstGeom>
        </p:spPr>
      </p:pic>
      <p:pic>
        <p:nvPicPr>
          <p:cNvPr id="47" name="Picture 46" descr="A picture containing room&#10;&#10;Description automatically generated">
            <a:extLst>
              <a:ext uri="{FF2B5EF4-FFF2-40B4-BE49-F238E27FC236}">
                <a16:creationId xmlns:a16="http://schemas.microsoft.com/office/drawing/2014/main" id="{A0A75393-C454-498A-BDB6-2FFDC817E5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2234" y="5163719"/>
            <a:ext cx="1136375" cy="1198155"/>
          </a:xfrm>
          <a:prstGeom prst="rect">
            <a:avLst/>
          </a:prstGeom>
        </p:spPr>
      </p:pic>
      <p:pic>
        <p:nvPicPr>
          <p:cNvPr id="54" name="Picture 53" descr="A blue text with black background&#10;&#10;Description automatically generated">
            <a:extLst>
              <a:ext uri="{FF2B5EF4-FFF2-40B4-BE49-F238E27FC236}">
                <a16:creationId xmlns:a16="http://schemas.microsoft.com/office/drawing/2014/main" id="{912ED208-7626-4AD3-B3AC-408E2716AB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80834" y="3050745"/>
            <a:ext cx="2253500" cy="927433"/>
          </a:xfrm>
          <a:prstGeom prst="rect">
            <a:avLst/>
          </a:prstGeom>
        </p:spPr>
      </p:pic>
      <p:pic>
        <p:nvPicPr>
          <p:cNvPr id="56" name="Picture 55" descr="A blue text with black background&#10;&#10;Description automatically generated">
            <a:extLst>
              <a:ext uri="{FF2B5EF4-FFF2-40B4-BE49-F238E27FC236}">
                <a16:creationId xmlns:a16="http://schemas.microsoft.com/office/drawing/2014/main" id="{F2214B90-7E38-4907-9147-45F00F98A9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01847" y="5320925"/>
            <a:ext cx="2322718" cy="628954"/>
          </a:xfrm>
          <a:prstGeom prst="rect">
            <a:avLst/>
          </a:prstGeom>
        </p:spPr>
      </p:pic>
      <p:pic>
        <p:nvPicPr>
          <p:cNvPr id="10" name="Picture 9">
            <a:extLst>
              <a:ext uri="{FF2B5EF4-FFF2-40B4-BE49-F238E27FC236}">
                <a16:creationId xmlns:a16="http://schemas.microsoft.com/office/drawing/2014/main" id="{1E7E7306-1FC8-4C3D-A50E-B9C97DC4DE80}"/>
              </a:ext>
            </a:extLst>
          </p:cNvPr>
          <p:cNvPicPr>
            <a:picLocks noChangeAspect="1"/>
          </p:cNvPicPr>
          <p:nvPr/>
        </p:nvPicPr>
        <p:blipFill>
          <a:blip r:embed="rId11"/>
          <a:stretch>
            <a:fillRect/>
          </a:stretch>
        </p:blipFill>
        <p:spPr>
          <a:xfrm>
            <a:off x="3960422" y="5051562"/>
            <a:ext cx="1227205" cy="1221938"/>
          </a:xfrm>
          <a:prstGeom prst="rect">
            <a:avLst/>
          </a:prstGeom>
        </p:spPr>
      </p:pic>
    </p:spTree>
    <p:extLst>
      <p:ext uri="{BB962C8B-B14F-4D97-AF65-F5344CB8AC3E}">
        <p14:creationId xmlns:p14="http://schemas.microsoft.com/office/powerpoint/2010/main" val="100248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left)">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wipe(left)">
                                      <p:cBhvr>
                                        <p:cTn id="42" dur="5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wipe(left)">
                                      <p:cBhvr>
                                        <p:cTn id="52" dur="500"/>
                                        <p:tgtEl>
                                          <p:spTgt spid="4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left)">
                                      <p:cBhvr>
                                        <p:cTn id="62" dur="500"/>
                                        <p:tgtEl>
                                          <p:spTgt spid="4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500"/>
                                        <p:tgtEl>
                                          <p:spTgt spid="4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wipe(left)">
                                      <p:cBhvr>
                                        <p:cTn id="7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1" grpId="0" animBg="1"/>
      <p:bldP spid="32" grpId="0" animBg="1"/>
      <p:bldP spid="33" grpId="0" animBg="1"/>
      <p:bldP spid="34" grpId="0" animBg="1"/>
      <p:bldP spid="35" grpId="0" animBg="1"/>
      <p:bldP spid="37" grpId="0" animBg="1"/>
      <p:bldP spid="39" grpId="0" animBg="1"/>
      <p:bldP spid="40" grpId="0" animBg="1"/>
      <p:bldP spid="41" grpId="0" animBg="1"/>
      <p:bldP spid="42" grpId="0" animBg="1"/>
      <p:bldP spid="48" grpId="0" animBg="1"/>
      <p:bldP spid="4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051439"/>
            <a:ext cx="10515600" cy="1325563"/>
          </a:xfrm>
        </p:spPr>
        <p:txBody>
          <a:bodyPr>
            <a:normAutofit fontScale="90000"/>
          </a:bodyPr>
          <a:lstStyle/>
          <a:p>
            <a:pPr lvl="0" algn="ctr">
              <a:lnSpc>
                <a:spcPct val="100000"/>
              </a:lnSpc>
              <a:spcBef>
                <a:spcPts val="0"/>
              </a:spcBef>
              <a:defRPr/>
            </a:pPr>
            <a:r>
              <a:rPr lang="en-GB" sz="12800" b="1" dirty="0" err="1">
                <a:solidFill>
                  <a:schemeClr val="tx1"/>
                </a:solidFill>
                <a:ea typeface="+mn-ea"/>
                <a:cs typeface="+mn-cs"/>
              </a:rPr>
              <a:t>besuchen</a:t>
            </a:r>
            <a:br>
              <a:rPr lang="en-GB" sz="11500" b="1" dirty="0">
                <a:solidFill>
                  <a:schemeClr val="tx1"/>
                </a:solidFill>
                <a:ea typeface="+mn-ea"/>
                <a:cs typeface="+mn-cs"/>
              </a:rPr>
            </a:br>
            <a:endParaRPr lang="en-GB" dirty="0">
              <a:solidFill>
                <a:schemeClr val="tx1"/>
              </a:solidFill>
            </a:endParaRPr>
          </a:p>
        </p:txBody>
      </p:sp>
      <p:sp>
        <p:nvSpPr>
          <p:cNvPr id="7" name="TextBox 6"/>
          <p:cNvSpPr txBox="1"/>
          <p:nvPr/>
        </p:nvSpPr>
        <p:spPr>
          <a:xfrm>
            <a:off x="0" y="2189979"/>
            <a:ext cx="12191999"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[to visit | visit</a:t>
            </a:r>
            <a:r>
              <a:rPr kumimoji="0" lang="en-GB" sz="3200" b="0" i="0" u="none" strike="noStrike" kern="1200" cap="none" spc="0" normalizeH="0" baseline="0" noProof="0" dirty="0" err="1">
                <a:ln>
                  <a:noFill/>
                </a:ln>
                <a:effectLst/>
                <a:uLnTx/>
                <a:uFillTx/>
                <a:latin typeface="Century Gothic" panose="020B0502020202020204" pitchFamily="34" charset="0"/>
                <a:ea typeface="+mn-ea"/>
                <a:cs typeface="+mn-cs"/>
              </a:rPr>
              <a:t>ing</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8" name="TextBox 7"/>
          <p:cNvSpPr txBox="1"/>
          <p:nvPr/>
        </p:nvSpPr>
        <p:spPr>
          <a:xfrm>
            <a:off x="0" y="3172042"/>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err="1">
                <a:ln>
                  <a:noFill/>
                </a:ln>
                <a:effectLst/>
                <a:uLnTx/>
                <a:uFillTx/>
                <a:latin typeface="Century Gothic" panose="020B0502020202020204" pitchFamily="34" charset="0"/>
                <a:ea typeface="+mn-ea"/>
                <a:cs typeface="+mn-cs"/>
              </a:rPr>
              <a:t>besuch</a:t>
            </a:r>
            <a:r>
              <a:rPr kumimoji="0" lang="en-GB" sz="11500" b="1" i="0" u="none" strike="noStrike" kern="1200" cap="none" spc="0" normalizeH="0" baseline="0" noProof="0" dirty="0">
                <a:ln>
                  <a:noFill/>
                </a:ln>
                <a:effectLst/>
                <a:uLnTx/>
                <a:uFillTx/>
                <a:latin typeface="Century Gothic" panose="020B0502020202020204" pitchFamily="34" charset="0"/>
                <a:ea typeface="+mn-ea"/>
                <a:cs typeface="+mn-cs"/>
              </a:rPr>
              <a:t>t</a:t>
            </a:r>
          </a:p>
        </p:txBody>
      </p:sp>
      <p:sp>
        <p:nvSpPr>
          <p:cNvPr id="9" name="TextBox 8"/>
          <p:cNvSpPr txBox="1"/>
          <p:nvPr/>
        </p:nvSpPr>
        <p:spPr>
          <a:xfrm>
            <a:off x="385233" y="5034090"/>
            <a:ext cx="11421532"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[visits | is visiting]</a:t>
            </a:r>
          </a:p>
        </p:txBody>
      </p:sp>
      <p:pic>
        <p:nvPicPr>
          <p:cNvPr id="10" name="Picture 9" descr="A cartoon of a building&#10;&#10;Description automatically generated">
            <a:extLst>
              <a:ext uri="{FF2B5EF4-FFF2-40B4-BE49-F238E27FC236}">
                <a16:creationId xmlns:a16="http://schemas.microsoft.com/office/drawing/2014/main" id="{1F7DE420-5374-48C9-B182-F5968EAA74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2793" y="52209"/>
            <a:ext cx="2036695" cy="1382906"/>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617AB789-647A-438A-954E-BCAB18ADC1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6944" y="1468633"/>
            <a:ext cx="1224196" cy="731648"/>
          </a:xfrm>
          <a:prstGeom prst="rect">
            <a:avLst/>
          </a:prstGeom>
        </p:spPr>
      </p:pic>
    </p:spTree>
    <p:extLst>
      <p:ext uri="{BB962C8B-B14F-4D97-AF65-F5344CB8AC3E}">
        <p14:creationId xmlns:p14="http://schemas.microsoft.com/office/powerpoint/2010/main" val="185755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ction Button: Help 13" descr="question mark action button">
            <a:hlinkClick r:id="" action="ppaction://noaction" highlightClick="1"/>
          </p:cNvPr>
          <p:cNvSpPr/>
          <p:nvPr/>
        </p:nvSpPr>
        <p:spPr>
          <a:xfrm>
            <a:off x="2495652"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 name="Title 1"/>
          <p:cNvSpPr>
            <a:spLocks noGrp="1"/>
          </p:cNvSpPr>
          <p:nvPr>
            <p:ph type="title"/>
          </p:nvPr>
        </p:nvSpPr>
        <p:spPr>
          <a:xfrm>
            <a:off x="838200" y="1104137"/>
            <a:ext cx="10515600" cy="1325563"/>
          </a:xfrm>
        </p:spPr>
        <p:txBody>
          <a:bodyPr>
            <a:normAutofit fontScale="90000"/>
          </a:bodyPr>
          <a:lstStyle/>
          <a:p>
            <a:pPr algn="ctr"/>
            <a:r>
              <a:rPr lang="en-GB" sz="12800" b="1" dirty="0" err="1">
                <a:solidFill>
                  <a:schemeClr val="tx1"/>
                </a:solidFill>
              </a:rPr>
              <a:t>besuchen</a:t>
            </a:r>
            <a:br>
              <a:rPr lang="en-GB" sz="9600" b="1" dirty="0">
                <a:solidFill>
                  <a:schemeClr val="tx1"/>
                </a:solidFill>
              </a:rPr>
            </a:br>
            <a:endParaRPr lang="en-GB" dirty="0">
              <a:solidFill>
                <a:schemeClr val="tx1"/>
              </a:solidFill>
            </a:endParaRPr>
          </a:p>
        </p:txBody>
      </p:sp>
      <p:sp>
        <p:nvSpPr>
          <p:cNvPr id="11" name="TextBox 10"/>
          <p:cNvSpPr txBox="1"/>
          <p:nvPr/>
        </p:nvSpPr>
        <p:spPr>
          <a:xfrm>
            <a:off x="3202742" y="2168684"/>
            <a:ext cx="5786516"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[to visit |visiting]</a:t>
            </a:r>
          </a:p>
        </p:txBody>
      </p:sp>
      <p:sp>
        <p:nvSpPr>
          <p:cNvPr id="15" name="Action Button: Help 14" descr="question mark action button">
            <a:hlinkClick r:id="" action="ppaction://noaction" highlightClick="1"/>
          </p:cNvPr>
          <p:cNvSpPr/>
          <p:nvPr/>
        </p:nvSpPr>
        <p:spPr>
          <a:xfrm>
            <a:off x="2495652" y="508644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2" name="TextBox 11"/>
          <p:cNvSpPr txBox="1"/>
          <p:nvPr/>
        </p:nvSpPr>
        <p:spPr>
          <a:xfrm>
            <a:off x="0" y="3358325"/>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err="1">
                <a:ln>
                  <a:noFill/>
                </a:ln>
                <a:effectLst/>
                <a:uLnTx/>
                <a:uFillTx/>
                <a:latin typeface="Century Gothic" panose="020B0502020202020204" pitchFamily="34" charset="0"/>
                <a:ea typeface="+mn-ea"/>
                <a:cs typeface="+mn-cs"/>
              </a:rPr>
              <a:t>besucht</a:t>
            </a:r>
            <a:endParaRPr kumimoji="0" lang="en-GB" sz="115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3" name="TextBox 12"/>
          <p:cNvSpPr txBox="1"/>
          <p:nvPr/>
        </p:nvSpPr>
        <p:spPr>
          <a:xfrm>
            <a:off x="3120456" y="5044186"/>
            <a:ext cx="5951088"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[visits | is visiting]</a:t>
            </a:r>
          </a:p>
        </p:txBody>
      </p:sp>
    </p:spTree>
    <p:extLst>
      <p:ext uri="{BB962C8B-B14F-4D97-AF65-F5344CB8AC3E}">
        <p14:creationId xmlns:p14="http://schemas.microsoft.com/office/powerpoint/2010/main" val="241227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11" grpId="0" animBg="1"/>
      <p:bldP spid="15" grpId="0" animBg="1"/>
      <p:bldP spid="12"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51821"/>
            <a:ext cx="10515600" cy="1325563"/>
          </a:xfrm>
        </p:spPr>
        <p:txBody>
          <a:bodyPr>
            <a:noAutofit/>
          </a:bodyPr>
          <a:lstStyle/>
          <a:p>
            <a:pPr algn="ctr"/>
            <a:r>
              <a:rPr lang="en-GB" sz="11500" b="1" dirty="0" err="1">
                <a:solidFill>
                  <a:schemeClr val="tx1"/>
                </a:solidFill>
              </a:rPr>
              <a:t>besucht</a:t>
            </a:r>
            <a:endParaRPr lang="en-GB" sz="11500" dirty="0">
              <a:solidFill>
                <a:schemeClr val="tx1"/>
              </a:solidFill>
            </a:endParaRPr>
          </a:p>
        </p:txBody>
      </p:sp>
      <p:sp>
        <p:nvSpPr>
          <p:cNvPr id="4" name="TextBox 3"/>
          <p:cNvSpPr txBox="1"/>
          <p:nvPr/>
        </p:nvSpPr>
        <p:spPr>
          <a:xfrm>
            <a:off x="0" y="2177384"/>
            <a:ext cx="12055642"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[visits | is visiting]</a:t>
            </a:r>
          </a:p>
        </p:txBody>
      </p:sp>
      <p:sp>
        <p:nvSpPr>
          <p:cNvPr id="5" name="TextBox 4"/>
          <p:cNvSpPr txBox="1"/>
          <p:nvPr/>
        </p:nvSpPr>
        <p:spPr>
          <a:xfrm>
            <a:off x="2174806" y="4039432"/>
            <a:ext cx="8767513" cy="1015663"/>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effectLst/>
                <a:uLnTx/>
                <a:uFillTx/>
                <a:latin typeface="Century Gothic" panose="020B0502020202020204" pitchFamily="34" charset="0"/>
                <a:ea typeface="+mn-ea"/>
                <a:cs typeface="+mn-cs"/>
              </a:rPr>
              <a:t>Sie </a:t>
            </a:r>
            <a:r>
              <a:rPr kumimoji="0" lang="en-GB" sz="6000" b="1" i="0" u="none" strike="noStrike" kern="1200" cap="none" spc="0" normalizeH="0" baseline="0" noProof="0" dirty="0" err="1">
                <a:ln>
                  <a:noFill/>
                </a:ln>
                <a:solidFill>
                  <a:schemeClr val="accent4">
                    <a:lumMod val="75000"/>
                  </a:schemeClr>
                </a:solidFill>
                <a:effectLst/>
                <a:uLnTx/>
                <a:uFillTx/>
                <a:latin typeface="Century Gothic" panose="020B0502020202020204" pitchFamily="34" charset="0"/>
                <a:ea typeface="+mn-ea"/>
                <a:cs typeface="Calibri" panose="020F0502020204030204" pitchFamily="34" charset="0"/>
              </a:rPr>
              <a:t>besucht</a:t>
            </a:r>
            <a:r>
              <a:rPr kumimoji="0" lang="en-GB" sz="6000" b="0" i="0" u="none" strike="noStrike" kern="1200" cap="none" spc="0" normalizeH="0" baseline="0" noProof="0" dirty="0">
                <a:ln>
                  <a:noFill/>
                </a:ln>
                <a:effectLst/>
                <a:uLnTx/>
                <a:uFillTx/>
                <a:latin typeface="Century Gothic" panose="020B0502020202020204" pitchFamily="34" charset="0"/>
                <a:ea typeface="+mn-ea"/>
                <a:cs typeface="+mn-cs"/>
              </a:rPr>
              <a:t> die </a:t>
            </a:r>
            <a:r>
              <a:rPr kumimoji="0" lang="en-GB" sz="6000" b="0" i="0" u="none" strike="noStrike" kern="1200" cap="none" spc="0" normalizeH="0" baseline="0" noProof="0" dirty="0" err="1">
                <a:ln>
                  <a:noFill/>
                </a:ln>
                <a:effectLst/>
                <a:uLnTx/>
                <a:uFillTx/>
                <a:latin typeface="Century Gothic" panose="020B0502020202020204" pitchFamily="34" charset="0"/>
                <a:ea typeface="+mn-ea"/>
                <a:cs typeface="+mn-cs"/>
              </a:rPr>
              <a:t>Türkei</a:t>
            </a:r>
            <a:r>
              <a:rPr kumimoji="0" lang="en-GB" sz="6000" b="0" i="0" u="none" strike="noStrike" kern="1200" cap="none" spc="0" normalizeH="0" baseline="0" noProof="0" dirty="0">
                <a:ln>
                  <a:noFill/>
                </a:ln>
                <a:effectLst/>
                <a:uLnTx/>
                <a:uFillTx/>
                <a:latin typeface="Century Gothic" panose="020B0502020202020204" pitchFamily="34" charset="0"/>
                <a:ea typeface="+mn-ea"/>
              </a:rPr>
              <a:t>. </a:t>
            </a:r>
            <a:endParaRPr kumimoji="0" lang="fr-FR" sz="60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2780633" y="5039817"/>
            <a:ext cx="6725652"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[She </a:t>
            </a:r>
            <a:r>
              <a:rPr kumimoji="0" lang="en-GB" sz="3200" b="1"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Calibri" panose="020F0502020204030204" pitchFamily="34" charset="0"/>
              </a:rPr>
              <a:t>visits</a:t>
            </a:r>
            <a:r>
              <a:rPr kumimoji="0" lang="en-GB" sz="32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r>
              <a:rPr kumimoji="0" lang="en-GB" sz="3200" b="1"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Calibri" panose="020F0502020204030204" pitchFamily="34" charset="0"/>
              </a:rPr>
              <a:t>is visiting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Turkey.]</a:t>
            </a:r>
          </a:p>
        </p:txBody>
      </p:sp>
    </p:spTree>
    <p:extLst>
      <p:ext uri="{BB962C8B-B14F-4D97-AF65-F5344CB8AC3E}">
        <p14:creationId xmlns:p14="http://schemas.microsoft.com/office/powerpoint/2010/main" val="46278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07586"/>
            <a:ext cx="10515600" cy="1325563"/>
          </a:xfrm>
        </p:spPr>
        <p:txBody>
          <a:bodyPr>
            <a:normAutofit fontScale="90000"/>
          </a:bodyPr>
          <a:lstStyle/>
          <a:p>
            <a:pPr algn="ctr"/>
            <a:r>
              <a:rPr lang="en-GB" sz="12800" b="1" dirty="0" err="1">
                <a:solidFill>
                  <a:schemeClr val="tx1"/>
                </a:solidFill>
              </a:rPr>
              <a:t>besuchen</a:t>
            </a:r>
            <a:br>
              <a:rPr lang="en-GB" sz="9600" b="1" dirty="0">
                <a:solidFill>
                  <a:schemeClr val="tx1"/>
                </a:solidFill>
              </a:rPr>
            </a:br>
            <a:endParaRPr lang="en-GB" dirty="0">
              <a:solidFill>
                <a:schemeClr val="tx1"/>
              </a:solidFill>
            </a:endParaRPr>
          </a:p>
        </p:txBody>
      </p:sp>
      <p:sp>
        <p:nvSpPr>
          <p:cNvPr id="4" name="TextBox 3"/>
          <p:cNvSpPr txBox="1"/>
          <p:nvPr/>
        </p:nvSpPr>
        <p:spPr>
          <a:xfrm>
            <a:off x="0" y="2176662"/>
            <a:ext cx="12192000"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[to visit | visiting]</a:t>
            </a:r>
          </a:p>
        </p:txBody>
      </p:sp>
      <p:sp>
        <p:nvSpPr>
          <p:cNvPr id="5" name="TextBox 4"/>
          <p:cNvSpPr txBox="1"/>
          <p:nvPr/>
        </p:nvSpPr>
        <p:spPr>
          <a:xfrm>
            <a:off x="0" y="4037385"/>
            <a:ext cx="12192000" cy="1015663"/>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dirty="0">
                <a:ln>
                  <a:noFill/>
                </a:ln>
                <a:effectLst/>
                <a:uLnTx/>
                <a:uFillTx/>
                <a:latin typeface="Century Gothic" panose="020B0502020202020204" pitchFamily="34" charset="0"/>
                <a:ea typeface="+mn-ea"/>
                <a:cs typeface="+mn-cs"/>
              </a:rPr>
              <a:t>Sie will ihre Oma </a:t>
            </a:r>
            <a:r>
              <a:rPr kumimoji="0" lang="de-DE" sz="6000" b="1"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Calibri" panose="020F0502020204030204" pitchFamily="34" charset="0"/>
              </a:rPr>
              <a:t>besuchen</a:t>
            </a:r>
            <a:r>
              <a:rPr kumimoji="0" lang="de-DE" sz="60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GB" sz="6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7" name="TextBox 6"/>
          <p:cNvSpPr txBox="1"/>
          <p:nvPr/>
        </p:nvSpPr>
        <p:spPr>
          <a:xfrm>
            <a:off x="2940914" y="5053048"/>
            <a:ext cx="6827925"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[She wants to </a:t>
            </a:r>
            <a:r>
              <a:rPr kumimoji="0" lang="en-GB" sz="3200" b="1"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Calibri" panose="020F0502020204030204" pitchFamily="34" charset="0"/>
              </a:rPr>
              <a:t>visit</a:t>
            </a:r>
            <a:r>
              <a:rPr kumimoji="0" lang="en-GB" sz="3200" b="0"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her granny.]</a:t>
            </a:r>
          </a:p>
        </p:txBody>
      </p:sp>
    </p:spTree>
    <p:extLst>
      <p:ext uri="{BB962C8B-B14F-4D97-AF65-F5344CB8AC3E}">
        <p14:creationId xmlns:p14="http://schemas.microsoft.com/office/powerpoint/2010/main" val="48581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elp 4" descr="question mark action button">
            <a:hlinkClick r:id="" action="ppaction://noaction" highlightClick="1"/>
          </p:cNvPr>
          <p:cNvSpPr/>
          <p:nvPr/>
        </p:nvSpPr>
        <p:spPr>
          <a:xfrm>
            <a:off x="2495652" y="2222061"/>
            <a:ext cx="542518" cy="478022"/>
          </a:xfrm>
          <a:prstGeom prst="actionButtonHelp">
            <a:avLst/>
          </a:prstGeom>
          <a:solidFill>
            <a:schemeClr val="accent4">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6" name="Title 5"/>
          <p:cNvSpPr>
            <a:spLocks noGrp="1"/>
          </p:cNvSpPr>
          <p:nvPr>
            <p:ph type="title"/>
          </p:nvPr>
        </p:nvSpPr>
        <p:spPr>
          <a:xfrm>
            <a:off x="838200" y="826968"/>
            <a:ext cx="10515600" cy="1325563"/>
          </a:xfrm>
        </p:spPr>
        <p:txBody>
          <a:bodyPr>
            <a:noAutofit/>
          </a:bodyPr>
          <a:lstStyle/>
          <a:p>
            <a:pPr algn="ctr"/>
            <a:r>
              <a:rPr lang="en-GB" sz="11500" b="1" dirty="0" err="1">
                <a:solidFill>
                  <a:schemeClr val="tx1"/>
                </a:solidFill>
              </a:rPr>
              <a:t>besucht</a:t>
            </a:r>
            <a:endParaRPr lang="en-GB" sz="11500" dirty="0">
              <a:solidFill>
                <a:schemeClr val="tx1"/>
              </a:solidFill>
            </a:endParaRPr>
          </a:p>
        </p:txBody>
      </p:sp>
      <p:sp>
        <p:nvSpPr>
          <p:cNvPr id="4" name="TextBox 3"/>
          <p:cNvSpPr txBox="1"/>
          <p:nvPr/>
        </p:nvSpPr>
        <p:spPr>
          <a:xfrm>
            <a:off x="3231770" y="2168684"/>
            <a:ext cx="5728459"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[visits | is visiting]</a:t>
            </a:r>
          </a:p>
        </p:txBody>
      </p:sp>
      <p:sp>
        <p:nvSpPr>
          <p:cNvPr id="7" name="Action Button: Help 6" descr="question mark action button">
            <a:hlinkClick r:id="" action="ppaction://noaction" highlightClick="1"/>
          </p:cNvPr>
          <p:cNvSpPr/>
          <p:nvPr/>
        </p:nvSpPr>
        <p:spPr>
          <a:xfrm>
            <a:off x="2495652" y="5103310"/>
            <a:ext cx="542518" cy="478022"/>
          </a:xfrm>
          <a:prstGeom prst="actionButtonHelp">
            <a:avLst/>
          </a:prstGeom>
          <a:solidFill>
            <a:schemeClr val="accent4">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8" name="TextBox 7"/>
          <p:cNvSpPr txBox="1"/>
          <p:nvPr/>
        </p:nvSpPr>
        <p:spPr>
          <a:xfrm>
            <a:off x="3038170" y="4084109"/>
            <a:ext cx="8788070" cy="1015663"/>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effectLst/>
                <a:uLnTx/>
                <a:uFillTx/>
                <a:latin typeface="Century Gothic" panose="020B0502020202020204" pitchFamily="34" charset="0"/>
                <a:ea typeface="+mn-ea"/>
                <a:cs typeface="+mn-cs"/>
              </a:rPr>
              <a:t>Sie ________ die </a:t>
            </a:r>
            <a:r>
              <a:rPr kumimoji="0" lang="en-GB" sz="6000" b="0" i="0" u="none" strike="noStrike" kern="1200" cap="none" spc="0" normalizeH="0" baseline="0" noProof="0" dirty="0" err="1">
                <a:ln>
                  <a:noFill/>
                </a:ln>
                <a:effectLst/>
                <a:uLnTx/>
                <a:uFillTx/>
                <a:latin typeface="Century Gothic" panose="020B0502020202020204" pitchFamily="34" charset="0"/>
                <a:ea typeface="+mn-ea"/>
                <a:cs typeface="+mn-cs"/>
              </a:rPr>
              <a:t>Türkei</a:t>
            </a:r>
            <a:r>
              <a:rPr kumimoji="0" lang="en-GB" sz="6000" b="0" i="0" u="none" strike="noStrike" kern="1200" cap="none" spc="0" normalizeH="0" baseline="0" noProof="0" dirty="0">
                <a:ln>
                  <a:noFill/>
                </a:ln>
                <a:effectLst/>
                <a:uLnTx/>
                <a:uFillTx/>
                <a:latin typeface="Century Gothic" panose="020B0502020202020204" pitchFamily="34" charset="0"/>
                <a:ea typeface="+mn-ea"/>
              </a:rPr>
              <a:t>. </a:t>
            </a:r>
            <a:endParaRPr kumimoji="0" lang="fr-FR" sz="60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4602872" y="4039432"/>
            <a:ext cx="3169457" cy="1015663"/>
          </a:xfrm>
          <a:prstGeom prst="rect">
            <a:avLst/>
          </a:prstGeom>
          <a:solidFill>
            <a:schemeClr val="bg2"/>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chemeClr val="accent4">
                    <a:lumMod val="75000"/>
                  </a:schemeClr>
                </a:solidFill>
                <a:effectLst/>
                <a:uLnTx/>
                <a:uFillTx/>
                <a:latin typeface="Century Gothic" panose="020B0502020202020204" pitchFamily="34" charset="0"/>
                <a:ea typeface="+mn-ea"/>
                <a:cs typeface="Calibri" panose="020F0502020204030204" pitchFamily="34" charset="0"/>
              </a:rPr>
              <a:t>besucht</a:t>
            </a:r>
            <a:endParaRPr kumimoji="0" lang="en-GB" sz="6000" b="0" i="0" u="none" strike="noStrike" kern="1200" cap="none" spc="0" normalizeH="0" baseline="0" noProof="0" dirty="0">
              <a:ln>
                <a:noFill/>
              </a:ln>
              <a:solidFill>
                <a:schemeClr val="accent4">
                  <a:lumMod val="75000"/>
                </a:schemeClr>
              </a:solidFill>
              <a:effectLst/>
              <a:uLnTx/>
              <a:uFillTx/>
              <a:latin typeface="Century Gothic" panose="020F0302020204030204"/>
              <a:ea typeface="+mn-ea"/>
            </a:endParaRPr>
          </a:p>
        </p:txBody>
      </p:sp>
      <p:sp>
        <p:nvSpPr>
          <p:cNvPr id="9" name="TextBox 8"/>
          <p:cNvSpPr txBox="1"/>
          <p:nvPr/>
        </p:nvSpPr>
        <p:spPr>
          <a:xfrm>
            <a:off x="3188152" y="4996557"/>
            <a:ext cx="6889601"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[She </a:t>
            </a:r>
            <a:r>
              <a:rPr kumimoji="0" lang="en-GB" sz="3200" b="1"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Calibri" panose="020F0502020204030204" pitchFamily="34" charset="0"/>
              </a:rPr>
              <a:t>visits</a:t>
            </a:r>
            <a:r>
              <a:rPr kumimoji="0" lang="en-GB" sz="32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r>
              <a:rPr kumimoji="0" lang="en-GB" sz="3200" b="1"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Calibri" panose="020F0502020204030204" pitchFamily="34" charset="0"/>
              </a:rPr>
              <a:t>is visiting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Turkey.]</a:t>
            </a:r>
          </a:p>
        </p:txBody>
      </p:sp>
    </p:spTree>
    <p:extLst>
      <p:ext uri="{BB962C8B-B14F-4D97-AF65-F5344CB8AC3E}">
        <p14:creationId xmlns:p14="http://schemas.microsoft.com/office/powerpoint/2010/main" val="232606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4" grpId="0" animBg="1"/>
      <p:bldP spid="7" grpId="0" animBg="1"/>
      <p:bldP spid="8" grpId="0" animBg="1"/>
      <p:bldP spid="10"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ction Button: Help 7" descr="question mark action button">
            <a:hlinkClick r:id="" action="ppaction://noaction" highlightClick="1"/>
          </p:cNvPr>
          <p:cNvSpPr/>
          <p:nvPr/>
        </p:nvSpPr>
        <p:spPr>
          <a:xfrm>
            <a:off x="2495652" y="2222061"/>
            <a:ext cx="542518" cy="478022"/>
          </a:xfrm>
          <a:prstGeom prst="actionButtonHelp">
            <a:avLst/>
          </a:prstGeom>
          <a:solidFill>
            <a:schemeClr val="accent4">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1" name="Title 10"/>
          <p:cNvSpPr>
            <a:spLocks noGrp="1"/>
          </p:cNvSpPr>
          <p:nvPr>
            <p:ph type="title"/>
          </p:nvPr>
        </p:nvSpPr>
        <p:spPr>
          <a:xfrm>
            <a:off x="880310" y="828399"/>
            <a:ext cx="10515600" cy="1325563"/>
          </a:xfrm>
        </p:spPr>
        <p:txBody>
          <a:bodyPr>
            <a:noAutofit/>
          </a:bodyPr>
          <a:lstStyle/>
          <a:p>
            <a:pPr algn="ctr"/>
            <a:r>
              <a:rPr lang="en-GB" sz="11500" b="1" dirty="0" err="1">
                <a:solidFill>
                  <a:schemeClr val="tx1"/>
                </a:solidFill>
              </a:rPr>
              <a:t>besuchen</a:t>
            </a:r>
            <a:endParaRPr lang="en-GB" sz="11500" dirty="0">
              <a:solidFill>
                <a:schemeClr val="tx1"/>
              </a:solidFill>
            </a:endParaRPr>
          </a:p>
        </p:txBody>
      </p:sp>
      <p:sp>
        <p:nvSpPr>
          <p:cNvPr id="4" name="TextBox 3"/>
          <p:cNvSpPr txBox="1"/>
          <p:nvPr/>
        </p:nvSpPr>
        <p:spPr>
          <a:xfrm>
            <a:off x="3462566" y="2153962"/>
            <a:ext cx="5351087"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[to visit | visiting]</a:t>
            </a:r>
          </a:p>
        </p:txBody>
      </p:sp>
      <p:sp>
        <p:nvSpPr>
          <p:cNvPr id="9" name="Action Button: Help 8" descr="question mark action button">
            <a:hlinkClick r:id="" action="ppaction://noaction" highlightClick="1"/>
          </p:cNvPr>
          <p:cNvSpPr/>
          <p:nvPr/>
        </p:nvSpPr>
        <p:spPr>
          <a:xfrm>
            <a:off x="2495652" y="5053048"/>
            <a:ext cx="542518" cy="478022"/>
          </a:xfrm>
          <a:prstGeom prst="actionButtonHelp">
            <a:avLst/>
          </a:prstGeom>
          <a:solidFill>
            <a:schemeClr val="accent4">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5" name="TextBox 4"/>
          <p:cNvSpPr txBox="1"/>
          <p:nvPr/>
        </p:nvSpPr>
        <p:spPr>
          <a:xfrm>
            <a:off x="529388" y="3906092"/>
            <a:ext cx="11662612" cy="923330"/>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effectLst/>
                <a:uLnTx/>
                <a:uFillTx/>
                <a:latin typeface="Century Gothic" panose="020B0502020202020204" pitchFamily="34" charset="0"/>
                <a:ea typeface="+mn-ea"/>
                <a:cs typeface="+mn-cs"/>
              </a:rPr>
              <a:t>Sie will ihre Oma </a:t>
            </a:r>
            <a:r>
              <a:rPr kumimoji="0" lang="en-GB" sz="5400" b="0" i="0" u="none" strike="noStrike" kern="1200" cap="none" spc="0" normalizeH="0" baseline="0" noProof="0" dirty="0">
                <a:ln>
                  <a:noFill/>
                </a:ln>
                <a:effectLst/>
                <a:uLnTx/>
                <a:uFillTx/>
                <a:latin typeface="Century Gothic" panose="020B0502020202020204" pitchFamily="34" charset="0"/>
                <a:ea typeface="+mn-ea"/>
                <a:cs typeface="+mn-cs"/>
              </a:rPr>
              <a:t>___________.</a:t>
            </a:r>
          </a:p>
        </p:txBody>
      </p:sp>
      <p:sp>
        <p:nvSpPr>
          <p:cNvPr id="10" name="Rectangle 9">
            <a:extLst>
              <a:ext uri="{FF2B5EF4-FFF2-40B4-BE49-F238E27FC236}">
                <a16:creationId xmlns:a16="http://schemas.microsoft.com/office/drawing/2014/main" id="{3095B070-9F18-1047-AD42-62F8B79E04A2}"/>
              </a:ext>
            </a:extLst>
          </p:cNvPr>
          <p:cNvSpPr/>
          <p:nvPr/>
        </p:nvSpPr>
        <p:spPr>
          <a:xfrm>
            <a:off x="7149983" y="3813759"/>
            <a:ext cx="3892412" cy="10156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0" b="1"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Calibri" panose="020F0502020204030204" pitchFamily="34" charset="0"/>
              </a:rPr>
              <a:t>besuchen</a:t>
            </a:r>
            <a:endParaRPr kumimoji="0" lang="en-GB" sz="6000" b="0" i="0" u="none" strike="noStrike" kern="1200" cap="none" spc="0" normalizeH="0" baseline="0" noProof="0" dirty="0">
              <a:ln>
                <a:noFill/>
              </a:ln>
              <a:solidFill>
                <a:schemeClr val="accent4">
                  <a:lumMod val="75000"/>
                </a:schemeClr>
              </a:solidFill>
              <a:effectLst/>
              <a:uLnTx/>
              <a:uFillTx/>
              <a:latin typeface="Century Gothic" panose="020F0302020204030204"/>
              <a:ea typeface="+mn-ea"/>
            </a:endParaRPr>
          </a:p>
        </p:txBody>
      </p:sp>
      <p:sp>
        <p:nvSpPr>
          <p:cNvPr id="7" name="TextBox 6"/>
          <p:cNvSpPr txBox="1"/>
          <p:nvPr/>
        </p:nvSpPr>
        <p:spPr>
          <a:xfrm>
            <a:off x="3250366" y="4999671"/>
            <a:ext cx="7021393"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[She wants to </a:t>
            </a:r>
            <a:r>
              <a:rPr kumimoji="0" lang="en-GB" sz="3200" b="1"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Calibri" panose="020F0502020204030204" pitchFamily="34" charset="0"/>
              </a:rPr>
              <a:t>visit</a:t>
            </a:r>
            <a:r>
              <a:rPr kumimoji="0" lang="en-GB" sz="3200" b="0"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her granny.]</a:t>
            </a:r>
          </a:p>
        </p:txBody>
      </p:sp>
    </p:spTree>
    <p:extLst>
      <p:ext uri="{BB962C8B-B14F-4D97-AF65-F5344CB8AC3E}">
        <p14:creationId xmlns:p14="http://schemas.microsoft.com/office/powerpoint/2010/main" val="420425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4" grpId="0" animBg="1"/>
      <p:bldP spid="9" grpId="0" animBg="1"/>
      <p:bldP spid="5" grpId="0" animBg="1"/>
      <p:bldP spid="10"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969DA6F-0BBE-4A46-BF31-2C273B227FE0}"/>
              </a:ext>
            </a:extLst>
          </p:cNvPr>
          <p:cNvSpPr txBox="1">
            <a:spLocks/>
          </p:cNvSpPr>
          <p:nvPr/>
        </p:nvSpPr>
        <p:spPr>
          <a:xfrm>
            <a:off x="-27142" y="161881"/>
            <a:ext cx="5780828" cy="7499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srgbClr val="3D3C3C"/>
              </a:solidFill>
              <a:effectLst/>
              <a:uLnTx/>
              <a:uFillTx/>
              <a:latin typeface="Century Gothic" panose="020B0502020202020204" pitchFamily="34" charset="0"/>
              <a:ea typeface="+mj-ea"/>
              <a:cs typeface="+mj-cs"/>
            </a:endParaRPr>
          </a:p>
        </p:txBody>
      </p:sp>
      <p:sp>
        <p:nvSpPr>
          <p:cNvPr id="2" name="Title 1"/>
          <p:cNvSpPr>
            <a:spLocks noGrp="1"/>
          </p:cNvSpPr>
          <p:nvPr>
            <p:ph type="title"/>
          </p:nvPr>
        </p:nvSpPr>
        <p:spPr>
          <a:xfrm>
            <a:off x="0" y="152597"/>
            <a:ext cx="5589917" cy="647577"/>
          </a:xfrm>
        </p:spPr>
        <p:txBody>
          <a:bodyPr>
            <a:normAutofit/>
          </a:bodyPr>
          <a:lstStyle/>
          <a:p>
            <a:r>
              <a:rPr lang="en-GB" sz="2800" b="1" dirty="0" err="1">
                <a:solidFill>
                  <a:schemeClr val="bg1"/>
                </a:solidFill>
              </a:rPr>
              <a:t>Phonetik</a:t>
            </a:r>
            <a:r>
              <a:rPr lang="en-GB" sz="2800" b="1" dirty="0">
                <a:solidFill>
                  <a:schemeClr val="bg1"/>
                </a:solidFill>
              </a:rPr>
              <a:t>: Stadt </a:t>
            </a:r>
            <a:r>
              <a:rPr lang="en-GB" sz="2800" b="1" dirty="0" err="1">
                <a:solidFill>
                  <a:schemeClr val="bg1"/>
                </a:solidFill>
              </a:rPr>
              <a:t>oder</a:t>
            </a:r>
            <a:r>
              <a:rPr lang="en-GB" sz="2800" b="1" dirty="0">
                <a:solidFill>
                  <a:schemeClr val="bg1"/>
                </a:solidFill>
              </a:rPr>
              <a:t> Land?</a:t>
            </a:r>
            <a:endParaRPr lang="en-GB" sz="2800" dirty="0"/>
          </a:p>
        </p:txBody>
      </p:sp>
      <p:sp>
        <p:nvSpPr>
          <p:cNvPr id="6" name="Action Button: Custom 5" descr="number 1">
            <a:hlinkClick r:id="" action="ppaction://noaction" highlightClick="1">
              <a:snd r:embed="rId3" name="Die Schweiz.wav"/>
            </a:hlinkClick>
            <a:extLst>
              <a:ext uri="{FF2B5EF4-FFF2-40B4-BE49-F238E27FC236}">
                <a16:creationId xmlns:a16="http://schemas.microsoft.com/office/drawing/2014/main" id="{D499A9AF-47A0-4C4F-876E-B5E230610DB7}"/>
              </a:ext>
            </a:extLst>
          </p:cNvPr>
          <p:cNvSpPr/>
          <p:nvPr/>
        </p:nvSpPr>
        <p:spPr>
          <a:xfrm>
            <a:off x="1052781" y="1460178"/>
            <a:ext cx="501695" cy="424236"/>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1</a:t>
            </a:r>
          </a:p>
        </p:txBody>
      </p:sp>
      <p:sp>
        <p:nvSpPr>
          <p:cNvPr id="7" name="TextBox 6">
            <a:extLst>
              <a:ext uri="{FF2B5EF4-FFF2-40B4-BE49-F238E27FC236}">
                <a16:creationId xmlns:a16="http://schemas.microsoft.com/office/drawing/2014/main" id="{CED3BA95-752E-4DE4-9E76-C1E58B986170}"/>
              </a:ext>
            </a:extLst>
          </p:cNvPr>
          <p:cNvSpPr txBox="1"/>
          <p:nvPr/>
        </p:nvSpPr>
        <p:spPr>
          <a:xfrm>
            <a:off x="1792614" y="1460178"/>
            <a:ext cx="19319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die Schw</a:t>
            </a:r>
            <a:r>
              <a:rPr kumimoji="0" lang="en-US" sz="2400" b="1" i="0" u="none" strike="noStrike" kern="1200" cap="none" spc="0" normalizeH="0" baseline="0" noProof="0" dirty="0">
                <a:ln>
                  <a:noFill/>
                </a:ln>
                <a:solidFill>
                  <a:srgbClr val="E87D1E"/>
                </a:solidFill>
                <a:effectLst/>
                <a:uLnTx/>
                <a:uFillTx/>
                <a:latin typeface="Century Gothic" panose="020F0302020204030204"/>
                <a:ea typeface="+mn-ea"/>
                <a:cs typeface="+mn-cs"/>
              </a:rPr>
              <a:t>ei</a:t>
            </a:r>
            <a:r>
              <a:rPr kumimoji="0" lang="en-US" sz="2400" b="0" i="0" u="none" strike="noStrike" kern="1200" cap="none" spc="0" normalizeH="0" baseline="0" noProof="0" dirty="0">
                <a:ln>
                  <a:noFill/>
                </a:ln>
                <a:effectLst/>
                <a:uLnTx/>
                <a:uFillTx/>
                <a:latin typeface="Century Gothic" panose="020F0302020204030204"/>
                <a:ea typeface="+mn-ea"/>
                <a:cs typeface="+mn-cs"/>
              </a:rPr>
              <a:t>z</a:t>
            </a:r>
          </a:p>
        </p:txBody>
      </p:sp>
      <p:pic>
        <p:nvPicPr>
          <p:cNvPr id="9" name="Picture 8" descr="A picture containing bird&#10;&#10;Description automatically generated">
            <a:extLst>
              <a:ext uri="{FF2B5EF4-FFF2-40B4-BE49-F238E27FC236}">
                <a16:creationId xmlns:a16="http://schemas.microsoft.com/office/drawing/2014/main" id="{A29F5BB2-6751-4059-9D8B-46D6807796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7489" y="-294041"/>
            <a:ext cx="5947172" cy="6858000"/>
          </a:xfrm>
          <a:prstGeom prst="rect">
            <a:avLst/>
          </a:prstGeom>
        </p:spPr>
      </p:pic>
      <p:pic>
        <p:nvPicPr>
          <p:cNvPr id="10" name="Picture 9" descr="A picture containing bird&#10;&#10;Description automatically generated">
            <a:extLst>
              <a:ext uri="{FF2B5EF4-FFF2-40B4-BE49-F238E27FC236}">
                <a16:creationId xmlns:a16="http://schemas.microsoft.com/office/drawing/2014/main" id="{A28D4B37-0CAA-404A-BBAB-F0DE39E988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7489" y="-294041"/>
            <a:ext cx="5942111" cy="6858000"/>
          </a:xfrm>
          <a:prstGeom prst="rect">
            <a:avLst/>
          </a:prstGeom>
        </p:spPr>
      </p:pic>
      <p:sp>
        <p:nvSpPr>
          <p:cNvPr id="39" name="Rounded Rectangle 38">
            <a:extLst>
              <a:ext uri="{FF2B5EF4-FFF2-40B4-BE49-F238E27FC236}">
                <a16:creationId xmlns:a16="http://schemas.microsoft.com/office/drawing/2014/main" id="{FF9D5FC3-2828-4A20-AB45-539B08625342}"/>
              </a:ext>
            </a:extLst>
          </p:cNvPr>
          <p:cNvSpPr/>
          <p:nvPr/>
        </p:nvSpPr>
        <p:spPr>
          <a:xfrm>
            <a:off x="9506309" y="161881"/>
            <a:ext cx="2465565"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7234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83115B-0B9B-448C-B31C-04BB986EAF96}"/>
              </a:ext>
            </a:extLst>
          </p:cNvPr>
          <p:cNvSpPr>
            <a:spLocks noGrp="1"/>
          </p:cNvSpPr>
          <p:nvPr>
            <p:ph type="title"/>
          </p:nvPr>
        </p:nvSpPr>
        <p:spPr>
          <a:xfrm>
            <a:off x="1" y="213557"/>
            <a:ext cx="2286000" cy="647577"/>
          </a:xfrm>
        </p:spPr>
        <p:txBody>
          <a:bodyPr>
            <a:normAutofit/>
          </a:bodyPr>
          <a:lstStyle/>
          <a:p>
            <a:r>
              <a:rPr lang="en-GB" sz="2800" dirty="0" err="1"/>
              <a:t>Vokabeln</a:t>
            </a:r>
            <a:endParaRPr lang="en-GB" sz="2800" dirty="0"/>
          </a:p>
        </p:txBody>
      </p:sp>
      <p:sp>
        <p:nvSpPr>
          <p:cNvPr id="42" name="Rounded Rectangle 11">
            <a:extLst>
              <a:ext uri="{FF2B5EF4-FFF2-40B4-BE49-F238E27FC236}">
                <a16:creationId xmlns:a16="http://schemas.microsoft.com/office/drawing/2014/main" id="{01D1B03B-DEF3-4E4F-AD99-3097B207A569}"/>
              </a:ext>
            </a:extLst>
          </p:cNvPr>
          <p:cNvSpPr/>
          <p:nvPr/>
        </p:nvSpPr>
        <p:spPr>
          <a:xfrm>
            <a:off x="10391012" y="258166"/>
            <a:ext cx="1537131" cy="461665"/>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43" name="Picture 42">
            <a:extLst>
              <a:ext uri="{FF2B5EF4-FFF2-40B4-BE49-F238E27FC236}">
                <a16:creationId xmlns:a16="http://schemas.microsoft.com/office/drawing/2014/main" id="{2993B737-8CE1-4610-8EA7-90436950C100}"/>
              </a:ext>
            </a:extLst>
          </p:cNvPr>
          <p:cNvPicPr>
            <a:picLocks noChangeAspect="1"/>
          </p:cNvPicPr>
          <p:nvPr/>
        </p:nvPicPr>
        <p:blipFill>
          <a:blip r:embed="rId3"/>
          <a:stretch>
            <a:fillRect/>
          </a:stretch>
        </p:blipFill>
        <p:spPr>
          <a:xfrm>
            <a:off x="2342484" y="138265"/>
            <a:ext cx="1143604" cy="860957"/>
          </a:xfrm>
          <a:prstGeom prst="rect">
            <a:avLst/>
          </a:prstGeom>
        </p:spPr>
      </p:pic>
      <p:sp>
        <p:nvSpPr>
          <p:cNvPr id="44" name="TextBox 43">
            <a:extLst>
              <a:ext uri="{FF2B5EF4-FFF2-40B4-BE49-F238E27FC236}">
                <a16:creationId xmlns:a16="http://schemas.microsoft.com/office/drawing/2014/main" id="{34888C15-E292-428C-AFC6-B3DDE91DF491}"/>
              </a:ext>
            </a:extLst>
          </p:cNvPr>
          <p:cNvSpPr txBox="1"/>
          <p:nvPr/>
        </p:nvSpPr>
        <p:spPr>
          <a:xfrm>
            <a:off x="1271032" y="1594556"/>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525050"/>
                </a:solidFill>
                <a:effectLst/>
                <a:uLnTx/>
                <a:uFillTx/>
                <a:ea typeface="+mn-ea"/>
                <a:cs typeface="+mn-cs"/>
              </a:rPr>
              <a:t>Turkey</a:t>
            </a:r>
          </a:p>
        </p:txBody>
      </p:sp>
      <p:sp>
        <p:nvSpPr>
          <p:cNvPr id="45" name="TextBox 44">
            <a:extLst>
              <a:ext uri="{FF2B5EF4-FFF2-40B4-BE49-F238E27FC236}">
                <a16:creationId xmlns:a16="http://schemas.microsoft.com/office/drawing/2014/main" id="{CF5DC9F8-915C-44AD-8684-B5D464D88003}"/>
              </a:ext>
            </a:extLst>
          </p:cNvPr>
          <p:cNvSpPr txBox="1"/>
          <p:nvPr/>
        </p:nvSpPr>
        <p:spPr>
          <a:xfrm>
            <a:off x="3859078" y="1584566"/>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525050"/>
                </a:solidFill>
                <a:effectLst/>
                <a:uLnTx/>
                <a:uFillTx/>
                <a:ea typeface="+mn-ea"/>
                <a:cs typeface="+mn-cs"/>
              </a:rPr>
              <a:t>to visit</a:t>
            </a:r>
          </a:p>
        </p:txBody>
      </p:sp>
      <p:sp>
        <p:nvSpPr>
          <p:cNvPr id="46" name="Rectangle 45">
            <a:extLst>
              <a:ext uri="{FF2B5EF4-FFF2-40B4-BE49-F238E27FC236}">
                <a16:creationId xmlns:a16="http://schemas.microsoft.com/office/drawing/2014/main" id="{D8003476-3E33-4908-B8EF-9858CD941381}"/>
              </a:ext>
            </a:extLst>
          </p:cNvPr>
          <p:cNvSpPr/>
          <p:nvPr/>
        </p:nvSpPr>
        <p:spPr>
          <a:xfrm flipH="1">
            <a:off x="3867414" y="1437577"/>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525050"/>
              </a:solidFill>
              <a:effectLst/>
              <a:uLnTx/>
              <a:uFillTx/>
              <a:ea typeface="+mn-ea"/>
              <a:cs typeface="+mn-cs"/>
            </a:endParaRPr>
          </a:p>
        </p:txBody>
      </p:sp>
      <p:sp>
        <p:nvSpPr>
          <p:cNvPr id="47" name="TextBox 46">
            <a:extLst>
              <a:ext uri="{FF2B5EF4-FFF2-40B4-BE49-F238E27FC236}">
                <a16:creationId xmlns:a16="http://schemas.microsoft.com/office/drawing/2014/main" id="{70F6EC31-5836-4D11-8FC1-2AA77E915F49}"/>
              </a:ext>
            </a:extLst>
          </p:cNvPr>
          <p:cNvSpPr txBox="1"/>
          <p:nvPr/>
        </p:nvSpPr>
        <p:spPr>
          <a:xfrm>
            <a:off x="6424610" y="1600732"/>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525050"/>
                </a:solidFill>
                <a:effectLst/>
                <a:uLnTx/>
                <a:uFillTx/>
                <a:ea typeface="+mn-ea"/>
                <a:cs typeface="+mn-cs"/>
              </a:rPr>
              <a:t>(the) tour</a:t>
            </a:r>
          </a:p>
        </p:txBody>
      </p:sp>
      <p:sp>
        <p:nvSpPr>
          <p:cNvPr id="48" name="Rectangle 47">
            <a:extLst>
              <a:ext uri="{FF2B5EF4-FFF2-40B4-BE49-F238E27FC236}">
                <a16:creationId xmlns:a16="http://schemas.microsoft.com/office/drawing/2014/main" id="{CFD9DDFA-6049-46D0-841B-4100F2158E69}"/>
              </a:ext>
            </a:extLst>
          </p:cNvPr>
          <p:cNvSpPr/>
          <p:nvPr/>
        </p:nvSpPr>
        <p:spPr>
          <a:xfrm flipH="1">
            <a:off x="6410049" y="1437577"/>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525050"/>
              </a:solidFill>
              <a:effectLst/>
              <a:uLnTx/>
              <a:uFillTx/>
              <a:ea typeface="+mn-ea"/>
              <a:cs typeface="+mn-cs"/>
            </a:endParaRPr>
          </a:p>
        </p:txBody>
      </p:sp>
      <p:sp>
        <p:nvSpPr>
          <p:cNvPr id="49" name="TextBox 48">
            <a:extLst>
              <a:ext uri="{FF2B5EF4-FFF2-40B4-BE49-F238E27FC236}">
                <a16:creationId xmlns:a16="http://schemas.microsoft.com/office/drawing/2014/main" id="{28E0E7EA-7E4F-4E69-9070-D73EDCE670BF}"/>
              </a:ext>
            </a:extLst>
          </p:cNvPr>
          <p:cNvSpPr txBox="1"/>
          <p:nvPr/>
        </p:nvSpPr>
        <p:spPr>
          <a:xfrm>
            <a:off x="8932698" y="1622017"/>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525050"/>
                </a:solidFill>
                <a:effectLst/>
                <a:uLnTx/>
                <a:uFillTx/>
                <a:ea typeface="+mn-ea"/>
                <a:cs typeface="+mn-cs"/>
              </a:rPr>
              <a:t>July</a:t>
            </a:r>
          </a:p>
        </p:txBody>
      </p:sp>
      <p:sp>
        <p:nvSpPr>
          <p:cNvPr id="50" name="Rectangle 49">
            <a:extLst>
              <a:ext uri="{FF2B5EF4-FFF2-40B4-BE49-F238E27FC236}">
                <a16:creationId xmlns:a16="http://schemas.microsoft.com/office/drawing/2014/main" id="{DA5374EC-DCD8-424C-ACAB-94650E90CEED}"/>
              </a:ext>
            </a:extLst>
          </p:cNvPr>
          <p:cNvSpPr/>
          <p:nvPr/>
        </p:nvSpPr>
        <p:spPr>
          <a:xfrm flipH="1">
            <a:off x="8888225" y="1437577"/>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525050"/>
              </a:solidFill>
              <a:effectLst/>
              <a:uLnTx/>
              <a:uFillTx/>
              <a:ea typeface="+mn-ea"/>
              <a:cs typeface="+mn-cs"/>
            </a:endParaRPr>
          </a:p>
        </p:txBody>
      </p:sp>
      <p:sp>
        <p:nvSpPr>
          <p:cNvPr id="51" name="Rectangle 50">
            <a:extLst>
              <a:ext uri="{FF2B5EF4-FFF2-40B4-BE49-F238E27FC236}">
                <a16:creationId xmlns:a16="http://schemas.microsoft.com/office/drawing/2014/main" id="{D42E99A6-2AB6-4BF6-8709-21BA9FB5F845}"/>
              </a:ext>
            </a:extLst>
          </p:cNvPr>
          <p:cNvSpPr/>
          <p:nvPr/>
        </p:nvSpPr>
        <p:spPr>
          <a:xfrm flipH="1">
            <a:off x="1294491" y="1423625"/>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525050"/>
              </a:solidFill>
              <a:effectLst/>
              <a:uLnTx/>
              <a:uFillTx/>
              <a:ea typeface="+mn-ea"/>
              <a:cs typeface="+mn-cs"/>
            </a:endParaRPr>
          </a:p>
        </p:txBody>
      </p:sp>
      <p:sp>
        <p:nvSpPr>
          <p:cNvPr id="52" name="Rectangle 51">
            <a:extLst>
              <a:ext uri="{FF2B5EF4-FFF2-40B4-BE49-F238E27FC236}">
                <a16:creationId xmlns:a16="http://schemas.microsoft.com/office/drawing/2014/main" id="{BF378BE7-C533-4AEB-8DE5-922D887E3615}"/>
              </a:ext>
            </a:extLst>
          </p:cNvPr>
          <p:cNvSpPr/>
          <p:nvPr/>
        </p:nvSpPr>
        <p:spPr>
          <a:xfrm flipH="1">
            <a:off x="3755986" y="1281828"/>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err="1">
                <a:ln>
                  <a:noFill/>
                </a:ln>
                <a:solidFill>
                  <a:prstClr val="white"/>
                </a:solidFill>
                <a:effectLst/>
                <a:uLnTx/>
                <a:uFillTx/>
                <a:ea typeface="+mn-ea"/>
                <a:cs typeface="+mn-cs"/>
              </a:rPr>
              <a:t>besuchen</a:t>
            </a:r>
            <a:endParaRPr kumimoji="0" lang="en-GB" sz="3600" b="1" i="0" u="none" strike="noStrike" kern="0" cap="none" spc="0" normalizeH="0" baseline="0" noProof="0" dirty="0">
              <a:ln>
                <a:noFill/>
              </a:ln>
              <a:solidFill>
                <a:prstClr val="white"/>
              </a:solidFill>
              <a:effectLst/>
              <a:uLnTx/>
              <a:uFillTx/>
              <a:ea typeface="+mn-ea"/>
              <a:cs typeface="+mn-cs"/>
            </a:endParaRPr>
          </a:p>
        </p:txBody>
      </p:sp>
      <p:sp>
        <p:nvSpPr>
          <p:cNvPr id="53" name="Rectangle 52">
            <a:extLst>
              <a:ext uri="{FF2B5EF4-FFF2-40B4-BE49-F238E27FC236}">
                <a16:creationId xmlns:a16="http://schemas.microsoft.com/office/drawing/2014/main" id="{20E697F3-8118-4EAA-A642-CF3B865F45B0}"/>
              </a:ext>
            </a:extLst>
          </p:cNvPr>
          <p:cNvSpPr/>
          <p:nvPr/>
        </p:nvSpPr>
        <p:spPr>
          <a:xfrm flipH="1">
            <a:off x="1238275" y="1292942"/>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0" cap="none" spc="0" normalizeH="0" baseline="0" noProof="0" dirty="0">
                <a:ln>
                  <a:noFill/>
                </a:ln>
                <a:solidFill>
                  <a:prstClr val="white"/>
                </a:solidFill>
                <a:effectLst/>
                <a:uLnTx/>
                <a:uFillTx/>
                <a:ea typeface="+mn-ea"/>
                <a:cs typeface="+mn-cs"/>
              </a:rPr>
              <a:t>die </a:t>
            </a:r>
            <a:r>
              <a:rPr kumimoji="0" lang="en-GB" sz="3800" b="1" i="0" u="none" strike="noStrike" kern="0" cap="none" spc="0" normalizeH="0" baseline="0" noProof="0" dirty="0" err="1">
                <a:ln>
                  <a:noFill/>
                </a:ln>
                <a:solidFill>
                  <a:prstClr val="white"/>
                </a:solidFill>
                <a:effectLst/>
                <a:uLnTx/>
                <a:uFillTx/>
                <a:ea typeface="+mn-ea"/>
                <a:cs typeface="+mn-cs"/>
              </a:rPr>
              <a:t>Türkei</a:t>
            </a:r>
            <a:endParaRPr kumimoji="0" lang="en-GB" sz="3800" b="1" i="0" u="none" strike="noStrike" kern="0" cap="none" spc="0" normalizeH="0" baseline="0" noProof="0" dirty="0">
              <a:ln>
                <a:noFill/>
              </a:ln>
              <a:solidFill>
                <a:prstClr val="white"/>
              </a:solidFill>
              <a:effectLst/>
              <a:uLnTx/>
              <a:uFillTx/>
              <a:ea typeface="+mn-ea"/>
              <a:cs typeface="+mn-cs"/>
            </a:endParaRPr>
          </a:p>
        </p:txBody>
      </p:sp>
      <p:sp>
        <p:nvSpPr>
          <p:cNvPr id="54" name="Rectangle 53">
            <a:extLst>
              <a:ext uri="{FF2B5EF4-FFF2-40B4-BE49-F238E27FC236}">
                <a16:creationId xmlns:a16="http://schemas.microsoft.com/office/drawing/2014/main" id="{8CC04EBC-7B6A-4C2F-8A97-3D3D53A1AB20}"/>
              </a:ext>
            </a:extLst>
          </p:cNvPr>
          <p:cNvSpPr/>
          <p:nvPr/>
        </p:nvSpPr>
        <p:spPr>
          <a:xfrm flipH="1">
            <a:off x="6290157" y="1282368"/>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prstClr val="white"/>
                </a:solidFill>
                <a:effectLst/>
                <a:uLnTx/>
                <a:uFillTx/>
                <a:ea typeface="+mn-ea"/>
                <a:cs typeface="+mn-cs"/>
              </a:rPr>
              <a:t>die Tour</a:t>
            </a:r>
          </a:p>
        </p:txBody>
      </p:sp>
      <p:sp>
        <p:nvSpPr>
          <p:cNvPr id="55" name="Rectangle 54">
            <a:extLst>
              <a:ext uri="{FF2B5EF4-FFF2-40B4-BE49-F238E27FC236}">
                <a16:creationId xmlns:a16="http://schemas.microsoft.com/office/drawing/2014/main" id="{E7DA567C-0990-4B3F-B422-952D6C5446CE}"/>
              </a:ext>
            </a:extLst>
          </p:cNvPr>
          <p:cNvSpPr/>
          <p:nvPr/>
        </p:nvSpPr>
        <p:spPr>
          <a:xfrm flipH="1">
            <a:off x="8765200" y="1303129"/>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err="1">
                <a:ln>
                  <a:noFill/>
                </a:ln>
                <a:solidFill>
                  <a:prstClr val="white"/>
                </a:solidFill>
                <a:effectLst/>
                <a:uLnTx/>
                <a:uFillTx/>
                <a:ea typeface="+mn-ea"/>
                <a:cs typeface="+mn-cs"/>
              </a:rPr>
              <a:t>Juli</a:t>
            </a:r>
            <a:endParaRPr kumimoji="0" lang="en-GB" sz="4000" b="1" i="0" u="none" strike="noStrike" kern="0" cap="none" spc="0" normalizeH="0" baseline="0" noProof="0" dirty="0">
              <a:ln>
                <a:noFill/>
              </a:ln>
              <a:solidFill>
                <a:prstClr val="white"/>
              </a:solidFill>
              <a:effectLst/>
              <a:uLnTx/>
              <a:uFillTx/>
              <a:ea typeface="+mn-ea"/>
              <a:cs typeface="+mn-cs"/>
            </a:endParaRPr>
          </a:p>
        </p:txBody>
      </p:sp>
      <p:sp>
        <p:nvSpPr>
          <p:cNvPr id="56" name="Rectangle 55">
            <a:extLst>
              <a:ext uri="{FF2B5EF4-FFF2-40B4-BE49-F238E27FC236}">
                <a16:creationId xmlns:a16="http://schemas.microsoft.com/office/drawing/2014/main" id="{6BB220C9-3FA5-4209-BAD5-8BC732902722}"/>
              </a:ext>
            </a:extLst>
          </p:cNvPr>
          <p:cNvSpPr/>
          <p:nvPr/>
        </p:nvSpPr>
        <p:spPr>
          <a:xfrm flipH="1">
            <a:off x="379882" y="2434789"/>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525050"/>
              </a:solidFill>
              <a:effectLst/>
              <a:uLnTx/>
              <a:uFillTx/>
              <a:ea typeface="+mn-ea"/>
              <a:cs typeface="+mn-cs"/>
            </a:endParaRPr>
          </a:p>
        </p:txBody>
      </p:sp>
      <p:sp>
        <p:nvSpPr>
          <p:cNvPr id="57" name="TextBox 56">
            <a:extLst>
              <a:ext uri="{FF2B5EF4-FFF2-40B4-BE49-F238E27FC236}">
                <a16:creationId xmlns:a16="http://schemas.microsoft.com/office/drawing/2014/main" id="{0D3F488C-8C53-4692-A0F2-3B3290EB0036}"/>
              </a:ext>
            </a:extLst>
          </p:cNvPr>
          <p:cNvSpPr txBox="1"/>
          <p:nvPr/>
        </p:nvSpPr>
        <p:spPr>
          <a:xfrm>
            <a:off x="337220" y="2612945"/>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525050"/>
                </a:solidFill>
                <a:effectLst/>
                <a:uLnTx/>
                <a:uFillTx/>
                <a:ea typeface="+mn-ea"/>
                <a:cs typeface="+mn-cs"/>
              </a:rPr>
              <a:t>August</a:t>
            </a:r>
          </a:p>
        </p:txBody>
      </p:sp>
      <p:sp>
        <p:nvSpPr>
          <p:cNvPr id="58" name="TextBox 57">
            <a:extLst>
              <a:ext uri="{FF2B5EF4-FFF2-40B4-BE49-F238E27FC236}">
                <a16:creationId xmlns:a16="http://schemas.microsoft.com/office/drawing/2014/main" id="{7EC77452-772A-45B7-AA2B-50316DAB359F}"/>
              </a:ext>
            </a:extLst>
          </p:cNvPr>
          <p:cNvSpPr txBox="1"/>
          <p:nvPr/>
        </p:nvSpPr>
        <p:spPr>
          <a:xfrm>
            <a:off x="2901473" y="2615787"/>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525050"/>
                </a:solidFill>
                <a:effectLst/>
                <a:uLnTx/>
                <a:uFillTx/>
                <a:ea typeface="+mn-ea"/>
                <a:cs typeface="+mn-cs"/>
              </a:rPr>
              <a:t>(the) holidays</a:t>
            </a:r>
          </a:p>
        </p:txBody>
      </p:sp>
      <p:sp>
        <p:nvSpPr>
          <p:cNvPr id="59" name="Rectangle 58">
            <a:extLst>
              <a:ext uri="{FF2B5EF4-FFF2-40B4-BE49-F238E27FC236}">
                <a16:creationId xmlns:a16="http://schemas.microsoft.com/office/drawing/2014/main" id="{5D16DEBC-0290-4BDC-B8D6-4616ADB2C96F}"/>
              </a:ext>
            </a:extLst>
          </p:cNvPr>
          <p:cNvSpPr/>
          <p:nvPr/>
        </p:nvSpPr>
        <p:spPr>
          <a:xfrm flipH="1">
            <a:off x="2865957" y="2441624"/>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525050"/>
              </a:solidFill>
              <a:effectLst/>
              <a:uLnTx/>
              <a:uFillTx/>
              <a:ea typeface="+mn-ea"/>
              <a:cs typeface="+mn-cs"/>
            </a:endParaRPr>
          </a:p>
        </p:txBody>
      </p:sp>
      <p:sp>
        <p:nvSpPr>
          <p:cNvPr id="60" name="TextBox 59">
            <a:extLst>
              <a:ext uri="{FF2B5EF4-FFF2-40B4-BE49-F238E27FC236}">
                <a16:creationId xmlns:a16="http://schemas.microsoft.com/office/drawing/2014/main" id="{442513B6-E63F-48BA-BAC7-935C534958F8}"/>
              </a:ext>
            </a:extLst>
          </p:cNvPr>
          <p:cNvSpPr txBox="1"/>
          <p:nvPr/>
        </p:nvSpPr>
        <p:spPr>
          <a:xfrm>
            <a:off x="5485983" y="2607264"/>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525050"/>
                </a:solidFill>
                <a:effectLst/>
                <a:uLnTx/>
                <a:uFillTx/>
                <a:ea typeface="+mn-ea"/>
                <a:cs typeface="+mn-cs"/>
              </a:rPr>
              <a:t>already</a:t>
            </a:r>
          </a:p>
        </p:txBody>
      </p:sp>
      <p:sp>
        <p:nvSpPr>
          <p:cNvPr id="61" name="Rectangle 60">
            <a:extLst>
              <a:ext uri="{FF2B5EF4-FFF2-40B4-BE49-F238E27FC236}">
                <a16:creationId xmlns:a16="http://schemas.microsoft.com/office/drawing/2014/main" id="{3F0E8414-B032-46FF-A0A9-F806A4CD17C5}"/>
              </a:ext>
            </a:extLst>
          </p:cNvPr>
          <p:cNvSpPr/>
          <p:nvPr/>
        </p:nvSpPr>
        <p:spPr>
          <a:xfrm flipH="1">
            <a:off x="5450466" y="2441406"/>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525050"/>
              </a:solidFill>
              <a:effectLst/>
              <a:uLnTx/>
              <a:uFillTx/>
              <a:ea typeface="+mn-ea"/>
              <a:cs typeface="+mn-cs"/>
            </a:endParaRPr>
          </a:p>
        </p:txBody>
      </p:sp>
      <p:sp>
        <p:nvSpPr>
          <p:cNvPr id="62" name="TextBox 61">
            <a:extLst>
              <a:ext uri="{FF2B5EF4-FFF2-40B4-BE49-F238E27FC236}">
                <a16:creationId xmlns:a16="http://schemas.microsoft.com/office/drawing/2014/main" id="{EB8EF83E-D02E-4483-A248-1F71E0C202C2}"/>
              </a:ext>
            </a:extLst>
          </p:cNvPr>
          <p:cNvSpPr txBox="1"/>
          <p:nvPr/>
        </p:nvSpPr>
        <p:spPr>
          <a:xfrm>
            <a:off x="7980209" y="2634443"/>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525050"/>
                </a:solidFill>
                <a:effectLst/>
                <a:uLnTx/>
                <a:uFillTx/>
                <a:ea typeface="+mn-ea"/>
                <a:cs typeface="+mn-cs"/>
              </a:rPr>
              <a:t>(the) fun</a:t>
            </a:r>
          </a:p>
        </p:txBody>
      </p:sp>
      <p:sp>
        <p:nvSpPr>
          <p:cNvPr id="63" name="Rectangle 62">
            <a:extLst>
              <a:ext uri="{FF2B5EF4-FFF2-40B4-BE49-F238E27FC236}">
                <a16:creationId xmlns:a16="http://schemas.microsoft.com/office/drawing/2014/main" id="{FCFCDCE7-92F6-4D04-9944-4606B2C0456B}"/>
              </a:ext>
            </a:extLst>
          </p:cNvPr>
          <p:cNvSpPr/>
          <p:nvPr/>
        </p:nvSpPr>
        <p:spPr>
          <a:xfrm flipH="1">
            <a:off x="7960925" y="2447591"/>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525050"/>
              </a:solidFill>
              <a:effectLst/>
              <a:uLnTx/>
              <a:uFillTx/>
              <a:ea typeface="+mn-ea"/>
              <a:cs typeface="+mn-cs"/>
            </a:endParaRPr>
          </a:p>
        </p:txBody>
      </p:sp>
      <p:sp>
        <p:nvSpPr>
          <p:cNvPr id="64" name="Rectangle 63">
            <a:extLst>
              <a:ext uri="{FF2B5EF4-FFF2-40B4-BE49-F238E27FC236}">
                <a16:creationId xmlns:a16="http://schemas.microsoft.com/office/drawing/2014/main" id="{E5E4695D-B6E4-4EB3-A70F-55611208C3B6}"/>
              </a:ext>
            </a:extLst>
          </p:cNvPr>
          <p:cNvSpPr/>
          <p:nvPr/>
        </p:nvSpPr>
        <p:spPr>
          <a:xfrm flipH="1">
            <a:off x="1549526" y="3426101"/>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525050"/>
              </a:solidFill>
              <a:effectLst/>
              <a:uLnTx/>
              <a:uFillTx/>
              <a:ea typeface="+mn-ea"/>
              <a:cs typeface="+mn-cs"/>
            </a:endParaRPr>
          </a:p>
        </p:txBody>
      </p:sp>
      <p:sp>
        <p:nvSpPr>
          <p:cNvPr id="65" name="TextBox 64">
            <a:extLst>
              <a:ext uri="{FF2B5EF4-FFF2-40B4-BE49-F238E27FC236}">
                <a16:creationId xmlns:a16="http://schemas.microsoft.com/office/drawing/2014/main" id="{6B631737-605D-4434-BC05-0BD1AF43219D}"/>
              </a:ext>
            </a:extLst>
          </p:cNvPr>
          <p:cNvSpPr txBox="1"/>
          <p:nvPr/>
        </p:nvSpPr>
        <p:spPr>
          <a:xfrm>
            <a:off x="1594397" y="3617780"/>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525050"/>
                </a:solidFill>
                <a:effectLst/>
                <a:uLnTx/>
                <a:uFillTx/>
                <a:ea typeface="+mn-ea"/>
                <a:cs typeface="+mn-cs"/>
              </a:rPr>
              <a:t>this, that</a:t>
            </a:r>
          </a:p>
        </p:txBody>
      </p:sp>
      <p:sp>
        <p:nvSpPr>
          <p:cNvPr id="66" name="TextBox 65">
            <a:extLst>
              <a:ext uri="{FF2B5EF4-FFF2-40B4-BE49-F238E27FC236}">
                <a16:creationId xmlns:a16="http://schemas.microsoft.com/office/drawing/2014/main" id="{E0750946-B203-427A-BF1B-4CB0F33EDAFA}"/>
              </a:ext>
            </a:extLst>
          </p:cNvPr>
          <p:cNvSpPr txBox="1"/>
          <p:nvPr/>
        </p:nvSpPr>
        <p:spPr>
          <a:xfrm>
            <a:off x="4089546" y="3622691"/>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525050"/>
                </a:solidFill>
                <a:effectLst/>
                <a:uLnTx/>
                <a:uFillTx/>
                <a:ea typeface="+mn-ea"/>
                <a:cs typeface="+mn-cs"/>
              </a:rPr>
              <a:t>last</a:t>
            </a:r>
          </a:p>
        </p:txBody>
      </p:sp>
      <p:sp>
        <p:nvSpPr>
          <p:cNvPr id="67" name="Rectangle 66">
            <a:extLst>
              <a:ext uri="{FF2B5EF4-FFF2-40B4-BE49-F238E27FC236}">
                <a16:creationId xmlns:a16="http://schemas.microsoft.com/office/drawing/2014/main" id="{BF0F4C6C-E9E7-456B-9985-7A15B267DE54}"/>
              </a:ext>
            </a:extLst>
          </p:cNvPr>
          <p:cNvSpPr/>
          <p:nvPr/>
        </p:nvSpPr>
        <p:spPr>
          <a:xfrm flipH="1">
            <a:off x="4107305" y="3432936"/>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525050"/>
              </a:solidFill>
              <a:effectLst/>
              <a:uLnTx/>
              <a:uFillTx/>
              <a:ea typeface="+mn-ea"/>
              <a:cs typeface="+mn-cs"/>
            </a:endParaRPr>
          </a:p>
        </p:txBody>
      </p:sp>
      <p:sp>
        <p:nvSpPr>
          <p:cNvPr id="68" name="TextBox 67">
            <a:extLst>
              <a:ext uri="{FF2B5EF4-FFF2-40B4-BE49-F238E27FC236}">
                <a16:creationId xmlns:a16="http://schemas.microsoft.com/office/drawing/2014/main" id="{3FD99ADB-3278-4DBD-9567-14D1A34B3BD4}"/>
              </a:ext>
            </a:extLst>
          </p:cNvPr>
          <p:cNvSpPr txBox="1"/>
          <p:nvPr/>
        </p:nvSpPr>
        <p:spPr>
          <a:xfrm>
            <a:off x="6665083" y="3614912"/>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525050"/>
                </a:solidFill>
                <a:effectLst/>
                <a:uLnTx/>
                <a:uFillTx/>
                <a:ea typeface="+mn-ea"/>
                <a:cs typeface="+mn-cs"/>
              </a:rPr>
              <a:t>-self</a:t>
            </a:r>
          </a:p>
        </p:txBody>
      </p:sp>
      <p:sp>
        <p:nvSpPr>
          <p:cNvPr id="69" name="Rectangle 68">
            <a:extLst>
              <a:ext uri="{FF2B5EF4-FFF2-40B4-BE49-F238E27FC236}">
                <a16:creationId xmlns:a16="http://schemas.microsoft.com/office/drawing/2014/main" id="{87179476-AD44-475D-ADC7-ACA1822D1DA3}"/>
              </a:ext>
            </a:extLst>
          </p:cNvPr>
          <p:cNvSpPr/>
          <p:nvPr/>
        </p:nvSpPr>
        <p:spPr>
          <a:xfrm flipH="1">
            <a:off x="6665084" y="3432936"/>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525050"/>
              </a:solidFill>
              <a:effectLst/>
              <a:uLnTx/>
              <a:uFillTx/>
              <a:ea typeface="+mn-ea"/>
              <a:cs typeface="+mn-cs"/>
            </a:endParaRPr>
          </a:p>
        </p:txBody>
      </p:sp>
      <p:sp>
        <p:nvSpPr>
          <p:cNvPr id="70" name="TextBox 69">
            <a:extLst>
              <a:ext uri="{FF2B5EF4-FFF2-40B4-BE49-F238E27FC236}">
                <a16:creationId xmlns:a16="http://schemas.microsoft.com/office/drawing/2014/main" id="{B0587F84-25F2-4995-8E27-1699F03FAE9A}"/>
              </a:ext>
            </a:extLst>
          </p:cNvPr>
          <p:cNvSpPr txBox="1"/>
          <p:nvPr/>
        </p:nvSpPr>
        <p:spPr>
          <a:xfrm>
            <a:off x="9194991" y="3618710"/>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525050"/>
                </a:solidFill>
                <a:effectLst/>
                <a:uLnTx/>
                <a:uFillTx/>
                <a:ea typeface="+mn-ea"/>
                <a:cs typeface="+mn-cs"/>
              </a:rPr>
              <a:t>first (of all)</a:t>
            </a:r>
          </a:p>
        </p:txBody>
      </p:sp>
      <p:sp>
        <p:nvSpPr>
          <p:cNvPr id="71" name="Rectangle 70">
            <a:extLst>
              <a:ext uri="{FF2B5EF4-FFF2-40B4-BE49-F238E27FC236}">
                <a16:creationId xmlns:a16="http://schemas.microsoft.com/office/drawing/2014/main" id="{EBD5B9F4-9503-4C8D-A113-D187F74C181C}"/>
              </a:ext>
            </a:extLst>
          </p:cNvPr>
          <p:cNvSpPr/>
          <p:nvPr/>
        </p:nvSpPr>
        <p:spPr>
          <a:xfrm flipH="1">
            <a:off x="9238484" y="3426101"/>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525050"/>
              </a:solidFill>
              <a:effectLst/>
              <a:uLnTx/>
              <a:uFillTx/>
              <a:ea typeface="+mn-ea"/>
              <a:cs typeface="+mn-cs"/>
            </a:endParaRPr>
          </a:p>
        </p:txBody>
      </p:sp>
      <p:sp>
        <p:nvSpPr>
          <p:cNvPr id="88" name="Rectangle 87">
            <a:extLst>
              <a:ext uri="{FF2B5EF4-FFF2-40B4-BE49-F238E27FC236}">
                <a16:creationId xmlns:a16="http://schemas.microsoft.com/office/drawing/2014/main" id="{2C51FEAF-C034-4BC7-82F9-2F843D5286CD}"/>
              </a:ext>
            </a:extLst>
          </p:cNvPr>
          <p:cNvSpPr/>
          <p:nvPr/>
        </p:nvSpPr>
        <p:spPr>
          <a:xfrm flipH="1">
            <a:off x="291076" y="2300840"/>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ea typeface="+mn-ea"/>
                <a:cs typeface="+mn-cs"/>
              </a:rPr>
              <a:t>August</a:t>
            </a:r>
          </a:p>
        </p:txBody>
      </p:sp>
      <p:sp>
        <p:nvSpPr>
          <p:cNvPr id="89" name="Rectangle 88">
            <a:extLst>
              <a:ext uri="{FF2B5EF4-FFF2-40B4-BE49-F238E27FC236}">
                <a16:creationId xmlns:a16="http://schemas.microsoft.com/office/drawing/2014/main" id="{97F4C9BD-DDA5-46EB-A3A7-33FFE7E1AD55}"/>
              </a:ext>
            </a:extLst>
          </p:cNvPr>
          <p:cNvSpPr/>
          <p:nvPr/>
        </p:nvSpPr>
        <p:spPr>
          <a:xfrm flipH="1">
            <a:off x="2824232" y="2308833"/>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ea typeface="+mn-ea"/>
                <a:cs typeface="+mn-cs"/>
              </a:rPr>
              <a:t>die </a:t>
            </a:r>
            <a:r>
              <a:rPr kumimoji="0" lang="en-GB" sz="3600" b="1" i="0" u="none" strike="noStrike" kern="0" cap="none" spc="0" normalizeH="0" baseline="0" noProof="0" dirty="0" err="1">
                <a:ln>
                  <a:noFill/>
                </a:ln>
                <a:solidFill>
                  <a:prstClr val="white"/>
                </a:solidFill>
                <a:effectLst/>
                <a:uLnTx/>
                <a:uFillTx/>
                <a:ea typeface="+mn-ea"/>
                <a:cs typeface="+mn-cs"/>
              </a:rPr>
              <a:t>Ferien</a:t>
            </a:r>
            <a:endParaRPr kumimoji="0" lang="en-GB" sz="3600" b="1" i="0" u="none" strike="noStrike" kern="0" cap="none" spc="0" normalizeH="0" baseline="0" noProof="0" dirty="0">
              <a:ln>
                <a:noFill/>
              </a:ln>
              <a:solidFill>
                <a:prstClr val="white"/>
              </a:solidFill>
              <a:effectLst/>
              <a:uLnTx/>
              <a:uFillTx/>
              <a:ea typeface="+mn-ea"/>
              <a:cs typeface="+mn-cs"/>
            </a:endParaRPr>
          </a:p>
        </p:txBody>
      </p:sp>
      <p:sp>
        <p:nvSpPr>
          <p:cNvPr id="90" name="Rectangle 89">
            <a:extLst>
              <a:ext uri="{FF2B5EF4-FFF2-40B4-BE49-F238E27FC236}">
                <a16:creationId xmlns:a16="http://schemas.microsoft.com/office/drawing/2014/main" id="{7E2A52B6-0BBB-4684-A542-1C59503EC3E6}"/>
              </a:ext>
            </a:extLst>
          </p:cNvPr>
          <p:cNvSpPr/>
          <p:nvPr/>
        </p:nvSpPr>
        <p:spPr>
          <a:xfrm flipH="1">
            <a:off x="5376415" y="2310545"/>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err="1">
                <a:ln>
                  <a:noFill/>
                </a:ln>
                <a:solidFill>
                  <a:prstClr val="white"/>
                </a:solidFill>
                <a:effectLst/>
                <a:uLnTx/>
                <a:uFillTx/>
                <a:ea typeface="+mn-ea"/>
                <a:cs typeface="+mn-cs"/>
              </a:rPr>
              <a:t>schon</a:t>
            </a:r>
            <a:endParaRPr kumimoji="0" lang="en-GB" sz="3600" b="1" i="0" u="none" strike="noStrike" kern="0" cap="none" spc="0" normalizeH="0" baseline="0" noProof="0" dirty="0">
              <a:ln>
                <a:noFill/>
              </a:ln>
              <a:solidFill>
                <a:prstClr val="white"/>
              </a:solidFill>
              <a:effectLst/>
              <a:uLnTx/>
              <a:uFillTx/>
              <a:ea typeface="+mn-ea"/>
              <a:cs typeface="+mn-cs"/>
            </a:endParaRPr>
          </a:p>
        </p:txBody>
      </p:sp>
      <p:sp>
        <p:nvSpPr>
          <p:cNvPr id="91" name="Rectangle 90">
            <a:extLst>
              <a:ext uri="{FF2B5EF4-FFF2-40B4-BE49-F238E27FC236}">
                <a16:creationId xmlns:a16="http://schemas.microsoft.com/office/drawing/2014/main" id="{256F449A-CB9E-427B-96E9-E8184D0D3D6E}"/>
              </a:ext>
            </a:extLst>
          </p:cNvPr>
          <p:cNvSpPr/>
          <p:nvPr/>
        </p:nvSpPr>
        <p:spPr>
          <a:xfrm flipH="1">
            <a:off x="7936364" y="2338647"/>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ea typeface="+mn-ea"/>
                <a:cs typeface="+mn-cs"/>
              </a:rPr>
              <a:t>der </a:t>
            </a:r>
            <a:r>
              <a:rPr kumimoji="0" lang="en-GB" sz="3200" b="1" i="0" u="none" strike="noStrike" kern="0" cap="none" spc="0" normalizeH="0" baseline="0" noProof="0" dirty="0" err="1">
                <a:ln>
                  <a:noFill/>
                </a:ln>
                <a:solidFill>
                  <a:prstClr val="white"/>
                </a:solidFill>
                <a:effectLst/>
                <a:uLnTx/>
                <a:uFillTx/>
                <a:ea typeface="+mn-ea"/>
                <a:cs typeface="+mn-cs"/>
              </a:rPr>
              <a:t>Spaß</a:t>
            </a: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92" name="Rectangle 91">
            <a:extLst>
              <a:ext uri="{FF2B5EF4-FFF2-40B4-BE49-F238E27FC236}">
                <a16:creationId xmlns:a16="http://schemas.microsoft.com/office/drawing/2014/main" id="{4BF2276D-E7DD-4D84-A6B0-A7F32F2366A3}"/>
              </a:ext>
            </a:extLst>
          </p:cNvPr>
          <p:cNvSpPr/>
          <p:nvPr/>
        </p:nvSpPr>
        <p:spPr>
          <a:xfrm flipH="1">
            <a:off x="1432717" y="3328462"/>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ea typeface="+mn-ea"/>
                <a:cs typeface="+mn-cs"/>
              </a:rPr>
              <a:t>dies-(</a:t>
            </a:r>
            <a:r>
              <a:rPr kumimoji="0" lang="en-GB" sz="3200" b="1" i="0" u="none" strike="noStrike" kern="0" cap="none" spc="0" normalizeH="0" baseline="0" noProof="0" dirty="0" err="1">
                <a:ln>
                  <a:noFill/>
                </a:ln>
                <a:solidFill>
                  <a:prstClr val="white"/>
                </a:solidFill>
                <a:effectLst/>
                <a:uLnTx/>
                <a:uFillTx/>
                <a:ea typeface="+mn-ea"/>
                <a:cs typeface="+mn-cs"/>
              </a:rPr>
              <a:t>er,e,es</a:t>
            </a:r>
            <a:r>
              <a:rPr kumimoji="0" lang="en-GB" sz="3200" b="1" i="0" u="none" strike="noStrike" kern="0" cap="none" spc="0" normalizeH="0" baseline="0" noProof="0" dirty="0">
                <a:ln>
                  <a:noFill/>
                </a:ln>
                <a:solidFill>
                  <a:prstClr val="white"/>
                </a:solidFill>
                <a:effectLst/>
                <a:uLnTx/>
                <a:uFillTx/>
                <a:ea typeface="+mn-ea"/>
                <a:cs typeface="+mn-cs"/>
              </a:rPr>
              <a:t>)</a:t>
            </a:r>
          </a:p>
        </p:txBody>
      </p:sp>
      <p:sp>
        <p:nvSpPr>
          <p:cNvPr id="93" name="Rectangle 92">
            <a:extLst>
              <a:ext uri="{FF2B5EF4-FFF2-40B4-BE49-F238E27FC236}">
                <a16:creationId xmlns:a16="http://schemas.microsoft.com/office/drawing/2014/main" id="{C82CBD51-BCC7-474F-9B10-4CB2742FFF9A}"/>
              </a:ext>
            </a:extLst>
          </p:cNvPr>
          <p:cNvSpPr/>
          <p:nvPr/>
        </p:nvSpPr>
        <p:spPr>
          <a:xfrm flipH="1">
            <a:off x="3967646" y="3337219"/>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prstClr val="white"/>
                </a:solidFill>
                <a:effectLst/>
                <a:uLnTx/>
                <a:uFillTx/>
                <a:ea typeface="+mn-ea"/>
                <a:cs typeface="+mn-cs"/>
              </a:rPr>
              <a:t>letzt</a:t>
            </a:r>
            <a:r>
              <a:rPr kumimoji="0" lang="en-GB" sz="3200" b="1" i="0" u="none" strike="noStrike" kern="0" cap="none" spc="0" normalizeH="0" baseline="0" noProof="0" dirty="0">
                <a:ln>
                  <a:noFill/>
                </a:ln>
                <a:solidFill>
                  <a:prstClr val="white"/>
                </a:solidFill>
                <a:effectLst/>
                <a:uLnTx/>
                <a:uFillTx/>
                <a:ea typeface="+mn-ea"/>
                <a:cs typeface="+mn-cs"/>
              </a:rPr>
              <a:t>- </a:t>
            </a:r>
            <a:br>
              <a:rPr kumimoji="0" lang="en-GB" sz="3200" b="1" i="0" u="none" strike="noStrike" kern="0" cap="none" spc="0" normalizeH="0" baseline="0" noProof="0" dirty="0">
                <a:ln>
                  <a:noFill/>
                </a:ln>
                <a:solidFill>
                  <a:prstClr val="white"/>
                </a:solidFill>
                <a:effectLst/>
                <a:uLnTx/>
                <a:uFillTx/>
                <a:ea typeface="+mn-ea"/>
                <a:cs typeface="+mn-cs"/>
              </a:rPr>
            </a:br>
            <a:r>
              <a:rPr kumimoji="0" lang="en-GB" sz="3200" b="1" i="0" u="none" strike="noStrike" kern="0" cap="none" spc="0" normalizeH="0" baseline="0" noProof="0" dirty="0">
                <a:ln>
                  <a:noFill/>
                </a:ln>
                <a:solidFill>
                  <a:prstClr val="white"/>
                </a:solidFill>
                <a:effectLst/>
                <a:uLnTx/>
                <a:uFillTx/>
                <a:ea typeface="+mn-ea"/>
                <a:cs typeface="+mn-cs"/>
              </a:rPr>
              <a:t>(er,</a:t>
            </a:r>
            <a:r>
              <a:rPr kumimoji="0" lang="en-GB" sz="3200" b="1" i="0" u="none" strike="noStrike" kern="0" cap="none" spc="0" normalizeH="0" noProof="0" dirty="0">
                <a:ln>
                  <a:noFill/>
                </a:ln>
                <a:solidFill>
                  <a:prstClr val="white"/>
                </a:solidFill>
                <a:effectLst/>
                <a:uLnTx/>
                <a:uFillTx/>
                <a:ea typeface="+mn-ea"/>
                <a:cs typeface="+mn-cs"/>
              </a:rPr>
              <a:t> e, es)</a:t>
            </a: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94" name="Rectangle 93">
            <a:extLst>
              <a:ext uri="{FF2B5EF4-FFF2-40B4-BE49-F238E27FC236}">
                <a16:creationId xmlns:a16="http://schemas.microsoft.com/office/drawing/2014/main" id="{BF84B687-A34B-4EFA-9626-8EB454CFEE4F}"/>
              </a:ext>
            </a:extLst>
          </p:cNvPr>
          <p:cNvSpPr/>
          <p:nvPr/>
        </p:nvSpPr>
        <p:spPr>
          <a:xfrm flipH="1">
            <a:off x="6491915" y="3346698"/>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err="1">
                <a:ln>
                  <a:noFill/>
                </a:ln>
                <a:solidFill>
                  <a:prstClr val="white"/>
                </a:solidFill>
                <a:effectLst/>
                <a:uLnTx/>
                <a:uFillTx/>
                <a:ea typeface="+mn-ea"/>
                <a:cs typeface="+mn-cs"/>
              </a:rPr>
              <a:t>selbst</a:t>
            </a:r>
            <a:r>
              <a:rPr kumimoji="0" lang="en-GB" sz="3600" b="1" i="0" u="none" strike="noStrike" kern="0" cap="none" spc="0" normalizeH="0" baseline="0" noProof="0" dirty="0">
                <a:ln>
                  <a:noFill/>
                </a:ln>
                <a:solidFill>
                  <a:prstClr val="white"/>
                </a:solidFill>
                <a:effectLst/>
                <a:uLnTx/>
                <a:uFillTx/>
                <a:ea typeface="+mn-ea"/>
                <a:cs typeface="+mn-cs"/>
              </a:rPr>
              <a:t>, </a:t>
            </a:r>
            <a:r>
              <a:rPr kumimoji="0" lang="en-GB" sz="3600" b="1" i="0" u="none" strike="noStrike" kern="0" cap="none" spc="0" normalizeH="0" baseline="0" noProof="0" dirty="0" err="1">
                <a:ln>
                  <a:noFill/>
                </a:ln>
                <a:solidFill>
                  <a:prstClr val="white"/>
                </a:solidFill>
                <a:effectLst/>
                <a:uLnTx/>
                <a:uFillTx/>
                <a:ea typeface="+mn-ea"/>
                <a:cs typeface="+mn-cs"/>
              </a:rPr>
              <a:t>selber</a:t>
            </a:r>
            <a:endParaRPr kumimoji="0" lang="en-GB" sz="3600" b="1" i="0" u="none" strike="noStrike" kern="0" cap="none" spc="0" normalizeH="0" baseline="0" noProof="0" dirty="0">
              <a:ln>
                <a:noFill/>
              </a:ln>
              <a:solidFill>
                <a:prstClr val="white"/>
              </a:solidFill>
              <a:effectLst/>
              <a:uLnTx/>
              <a:uFillTx/>
              <a:ea typeface="+mn-ea"/>
              <a:cs typeface="+mn-cs"/>
            </a:endParaRPr>
          </a:p>
        </p:txBody>
      </p:sp>
      <p:sp>
        <p:nvSpPr>
          <p:cNvPr id="95" name="Rectangle 94">
            <a:extLst>
              <a:ext uri="{FF2B5EF4-FFF2-40B4-BE49-F238E27FC236}">
                <a16:creationId xmlns:a16="http://schemas.microsoft.com/office/drawing/2014/main" id="{FA1DD9EE-BF8F-4503-8A66-BFB0F7963C1E}"/>
              </a:ext>
            </a:extLst>
          </p:cNvPr>
          <p:cNvSpPr/>
          <p:nvPr/>
        </p:nvSpPr>
        <p:spPr>
          <a:xfrm flipH="1">
            <a:off x="9032058" y="3350360"/>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err="1">
                <a:ln>
                  <a:noFill/>
                </a:ln>
                <a:solidFill>
                  <a:prstClr val="white"/>
                </a:solidFill>
                <a:effectLst/>
                <a:uLnTx/>
                <a:uFillTx/>
                <a:ea typeface="+mn-ea"/>
                <a:cs typeface="+mn-cs"/>
              </a:rPr>
              <a:t>zuerst</a:t>
            </a:r>
            <a:endParaRPr kumimoji="0" lang="en-GB" sz="3600" b="1" i="0" u="none" strike="noStrike" kern="0" cap="none" spc="0" normalizeH="0" baseline="0" noProof="0" dirty="0">
              <a:ln>
                <a:noFill/>
              </a:ln>
              <a:solidFill>
                <a:prstClr val="white"/>
              </a:solidFill>
              <a:effectLst/>
              <a:uLnTx/>
              <a:uFillTx/>
              <a:ea typeface="+mn-ea"/>
              <a:cs typeface="+mn-cs"/>
            </a:endParaRPr>
          </a:p>
        </p:txBody>
      </p:sp>
      <p:sp>
        <p:nvSpPr>
          <p:cNvPr id="105" name="Rectangle 104">
            <a:extLst>
              <a:ext uri="{FF2B5EF4-FFF2-40B4-BE49-F238E27FC236}">
                <a16:creationId xmlns:a16="http://schemas.microsoft.com/office/drawing/2014/main" id="{65F5FE5A-C9D8-4773-A458-7BEB1E6A3E19}"/>
              </a:ext>
            </a:extLst>
          </p:cNvPr>
          <p:cNvSpPr/>
          <p:nvPr/>
        </p:nvSpPr>
        <p:spPr>
          <a:xfrm flipH="1">
            <a:off x="516047" y="4382704"/>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525050"/>
              </a:solidFill>
              <a:effectLst/>
              <a:uLnTx/>
              <a:uFillTx/>
              <a:ea typeface="+mn-ea"/>
              <a:cs typeface="+mn-cs"/>
            </a:endParaRPr>
          </a:p>
        </p:txBody>
      </p:sp>
      <p:sp>
        <p:nvSpPr>
          <p:cNvPr id="106" name="TextBox 105">
            <a:extLst>
              <a:ext uri="{FF2B5EF4-FFF2-40B4-BE49-F238E27FC236}">
                <a16:creationId xmlns:a16="http://schemas.microsoft.com/office/drawing/2014/main" id="{752C7482-7628-4A91-BD07-090642FC3517}"/>
              </a:ext>
            </a:extLst>
          </p:cNvPr>
          <p:cNvSpPr txBox="1"/>
          <p:nvPr/>
        </p:nvSpPr>
        <p:spPr>
          <a:xfrm>
            <a:off x="473385" y="4560860"/>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525050"/>
                </a:solidFill>
                <a:effectLst/>
                <a:uLnTx/>
                <a:uFillTx/>
                <a:ea typeface="+mn-ea"/>
                <a:cs typeface="+mn-cs"/>
              </a:rPr>
              <a:t>then</a:t>
            </a:r>
          </a:p>
        </p:txBody>
      </p:sp>
      <p:sp>
        <p:nvSpPr>
          <p:cNvPr id="107" name="TextBox 106">
            <a:extLst>
              <a:ext uri="{FF2B5EF4-FFF2-40B4-BE49-F238E27FC236}">
                <a16:creationId xmlns:a16="http://schemas.microsoft.com/office/drawing/2014/main" id="{69ED443B-F7A6-4305-A807-FA41F10B5A89}"/>
              </a:ext>
            </a:extLst>
          </p:cNvPr>
          <p:cNvSpPr txBox="1"/>
          <p:nvPr/>
        </p:nvSpPr>
        <p:spPr>
          <a:xfrm>
            <a:off x="3037638" y="4563702"/>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525050"/>
                </a:solidFill>
                <a:effectLst/>
                <a:uLnTx/>
                <a:uFillTx/>
                <a:ea typeface="+mn-ea"/>
                <a:cs typeface="+mn-cs"/>
              </a:rPr>
              <a:t>late(r)</a:t>
            </a:r>
          </a:p>
        </p:txBody>
      </p:sp>
      <p:sp>
        <p:nvSpPr>
          <p:cNvPr id="108" name="Rectangle 107">
            <a:extLst>
              <a:ext uri="{FF2B5EF4-FFF2-40B4-BE49-F238E27FC236}">
                <a16:creationId xmlns:a16="http://schemas.microsoft.com/office/drawing/2014/main" id="{7F51F6C3-BA3F-4625-BAF0-3E34157E08FB}"/>
              </a:ext>
            </a:extLst>
          </p:cNvPr>
          <p:cNvSpPr/>
          <p:nvPr/>
        </p:nvSpPr>
        <p:spPr>
          <a:xfrm flipH="1">
            <a:off x="3002122" y="4389539"/>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525050"/>
              </a:solidFill>
              <a:effectLst/>
              <a:uLnTx/>
              <a:uFillTx/>
              <a:ea typeface="+mn-ea"/>
              <a:cs typeface="+mn-cs"/>
            </a:endParaRPr>
          </a:p>
        </p:txBody>
      </p:sp>
      <p:sp>
        <p:nvSpPr>
          <p:cNvPr id="109" name="TextBox 108">
            <a:extLst>
              <a:ext uri="{FF2B5EF4-FFF2-40B4-BE49-F238E27FC236}">
                <a16:creationId xmlns:a16="http://schemas.microsoft.com/office/drawing/2014/main" id="{015D9449-A265-493C-9002-7D7D94BAE2D1}"/>
              </a:ext>
            </a:extLst>
          </p:cNvPr>
          <p:cNvSpPr txBox="1"/>
          <p:nvPr/>
        </p:nvSpPr>
        <p:spPr>
          <a:xfrm>
            <a:off x="5639153" y="4590247"/>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0" dirty="0">
                <a:solidFill>
                  <a:srgbClr val="525050"/>
                </a:solidFill>
              </a:rPr>
              <a:t>afterwards</a:t>
            </a:r>
            <a:endParaRPr kumimoji="0" lang="en-GB" sz="2400" b="0" i="0" u="none" strike="noStrike" kern="0" cap="none" spc="0" normalizeH="0" baseline="0" noProof="0" dirty="0">
              <a:ln>
                <a:noFill/>
              </a:ln>
              <a:solidFill>
                <a:srgbClr val="525050"/>
              </a:solidFill>
              <a:effectLst/>
              <a:uLnTx/>
              <a:uFillTx/>
              <a:ea typeface="+mn-ea"/>
              <a:cs typeface="+mn-cs"/>
            </a:endParaRPr>
          </a:p>
        </p:txBody>
      </p:sp>
      <p:sp>
        <p:nvSpPr>
          <p:cNvPr id="110" name="Rectangle 109">
            <a:extLst>
              <a:ext uri="{FF2B5EF4-FFF2-40B4-BE49-F238E27FC236}">
                <a16:creationId xmlns:a16="http://schemas.microsoft.com/office/drawing/2014/main" id="{12E89603-A379-40B3-8BB4-DE7E0C8236FA}"/>
              </a:ext>
            </a:extLst>
          </p:cNvPr>
          <p:cNvSpPr/>
          <p:nvPr/>
        </p:nvSpPr>
        <p:spPr>
          <a:xfrm flipH="1">
            <a:off x="5586631" y="4389321"/>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525050"/>
              </a:solidFill>
              <a:effectLst/>
              <a:uLnTx/>
              <a:uFillTx/>
              <a:ea typeface="+mn-ea"/>
              <a:cs typeface="+mn-cs"/>
            </a:endParaRPr>
          </a:p>
        </p:txBody>
      </p:sp>
      <p:sp>
        <p:nvSpPr>
          <p:cNvPr id="111" name="TextBox 110">
            <a:extLst>
              <a:ext uri="{FF2B5EF4-FFF2-40B4-BE49-F238E27FC236}">
                <a16:creationId xmlns:a16="http://schemas.microsoft.com/office/drawing/2014/main" id="{C5DA631A-783C-4589-BD23-EDA1F1934245}"/>
              </a:ext>
            </a:extLst>
          </p:cNvPr>
          <p:cNvSpPr txBox="1"/>
          <p:nvPr/>
        </p:nvSpPr>
        <p:spPr>
          <a:xfrm>
            <a:off x="8108223" y="4583178"/>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525050"/>
                </a:solidFill>
                <a:effectLst/>
                <a:uLnTx/>
                <a:uFillTx/>
                <a:ea typeface="+mn-ea"/>
                <a:cs typeface="+mn-cs"/>
              </a:rPr>
              <a:t>finally</a:t>
            </a:r>
          </a:p>
        </p:txBody>
      </p:sp>
      <p:sp>
        <p:nvSpPr>
          <p:cNvPr id="112" name="Rectangle 111">
            <a:extLst>
              <a:ext uri="{FF2B5EF4-FFF2-40B4-BE49-F238E27FC236}">
                <a16:creationId xmlns:a16="http://schemas.microsoft.com/office/drawing/2014/main" id="{D9B35BBC-5006-4577-8601-697935B54255}"/>
              </a:ext>
            </a:extLst>
          </p:cNvPr>
          <p:cNvSpPr/>
          <p:nvPr/>
        </p:nvSpPr>
        <p:spPr>
          <a:xfrm flipH="1">
            <a:off x="8097090" y="4395506"/>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525050"/>
              </a:solidFill>
              <a:effectLst/>
              <a:uLnTx/>
              <a:uFillTx/>
              <a:ea typeface="+mn-ea"/>
              <a:cs typeface="+mn-cs"/>
            </a:endParaRPr>
          </a:p>
        </p:txBody>
      </p:sp>
      <p:sp>
        <p:nvSpPr>
          <p:cNvPr id="113" name="Rectangle 112">
            <a:extLst>
              <a:ext uri="{FF2B5EF4-FFF2-40B4-BE49-F238E27FC236}">
                <a16:creationId xmlns:a16="http://schemas.microsoft.com/office/drawing/2014/main" id="{F045B1D9-D666-4C5C-BBC7-F218A0B75515}"/>
              </a:ext>
            </a:extLst>
          </p:cNvPr>
          <p:cNvSpPr/>
          <p:nvPr/>
        </p:nvSpPr>
        <p:spPr>
          <a:xfrm flipH="1">
            <a:off x="1685691" y="5374016"/>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525050"/>
              </a:solidFill>
              <a:effectLst/>
              <a:uLnTx/>
              <a:uFillTx/>
              <a:ea typeface="+mn-ea"/>
              <a:cs typeface="+mn-cs"/>
            </a:endParaRPr>
          </a:p>
        </p:txBody>
      </p:sp>
      <p:sp>
        <p:nvSpPr>
          <p:cNvPr id="114" name="TextBox 113">
            <a:extLst>
              <a:ext uri="{FF2B5EF4-FFF2-40B4-BE49-F238E27FC236}">
                <a16:creationId xmlns:a16="http://schemas.microsoft.com/office/drawing/2014/main" id="{5AC44A7C-B7FE-4416-8E62-E53A692C87B2}"/>
              </a:ext>
            </a:extLst>
          </p:cNvPr>
          <p:cNvSpPr txBox="1"/>
          <p:nvPr/>
        </p:nvSpPr>
        <p:spPr>
          <a:xfrm>
            <a:off x="1657441" y="5529875"/>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525050"/>
                </a:solidFill>
                <a:effectLst/>
                <a:uLnTx/>
                <a:uFillTx/>
                <a:ea typeface="+mn-ea"/>
                <a:cs typeface="+mn-cs"/>
              </a:rPr>
              <a:t>(the) culture</a:t>
            </a:r>
          </a:p>
        </p:txBody>
      </p:sp>
      <p:sp>
        <p:nvSpPr>
          <p:cNvPr id="115" name="TextBox 114">
            <a:extLst>
              <a:ext uri="{FF2B5EF4-FFF2-40B4-BE49-F238E27FC236}">
                <a16:creationId xmlns:a16="http://schemas.microsoft.com/office/drawing/2014/main" id="{827D1EBC-2E83-4906-A158-36E9719771CE}"/>
              </a:ext>
            </a:extLst>
          </p:cNvPr>
          <p:cNvSpPr txBox="1"/>
          <p:nvPr/>
        </p:nvSpPr>
        <p:spPr>
          <a:xfrm>
            <a:off x="4297304" y="5584383"/>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525050"/>
                </a:solidFill>
                <a:effectLst/>
                <a:uLnTx/>
                <a:uFillTx/>
                <a:ea typeface="+mn-ea"/>
                <a:cs typeface="+mn-cs"/>
              </a:rPr>
              <a:t>to experience</a:t>
            </a:r>
          </a:p>
        </p:txBody>
      </p:sp>
      <p:sp>
        <p:nvSpPr>
          <p:cNvPr id="116" name="Rectangle 115">
            <a:extLst>
              <a:ext uri="{FF2B5EF4-FFF2-40B4-BE49-F238E27FC236}">
                <a16:creationId xmlns:a16="http://schemas.microsoft.com/office/drawing/2014/main" id="{4423DA3E-9ED7-44B6-B645-E8DF3109BB42}"/>
              </a:ext>
            </a:extLst>
          </p:cNvPr>
          <p:cNvSpPr/>
          <p:nvPr/>
        </p:nvSpPr>
        <p:spPr>
          <a:xfrm flipH="1">
            <a:off x="4243470" y="5380851"/>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525050"/>
              </a:solidFill>
              <a:effectLst/>
              <a:uLnTx/>
              <a:uFillTx/>
              <a:ea typeface="+mn-ea"/>
              <a:cs typeface="+mn-cs"/>
            </a:endParaRPr>
          </a:p>
        </p:txBody>
      </p:sp>
      <p:sp>
        <p:nvSpPr>
          <p:cNvPr id="117" name="TextBox 116">
            <a:extLst>
              <a:ext uri="{FF2B5EF4-FFF2-40B4-BE49-F238E27FC236}">
                <a16:creationId xmlns:a16="http://schemas.microsoft.com/office/drawing/2014/main" id="{0EC25DDE-E0B2-44A1-B91A-D7A6E0FA9231}"/>
              </a:ext>
            </a:extLst>
          </p:cNvPr>
          <p:cNvSpPr txBox="1"/>
          <p:nvPr/>
        </p:nvSpPr>
        <p:spPr>
          <a:xfrm>
            <a:off x="6801248" y="5562827"/>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525050"/>
                </a:solidFill>
                <a:effectLst/>
                <a:uLnTx/>
                <a:uFillTx/>
                <a:ea typeface="+mn-ea"/>
                <a:cs typeface="+mn-cs"/>
              </a:rPr>
              <a:t>(the) clothing</a:t>
            </a:r>
          </a:p>
        </p:txBody>
      </p:sp>
      <p:sp>
        <p:nvSpPr>
          <p:cNvPr id="118" name="Rectangle 117">
            <a:extLst>
              <a:ext uri="{FF2B5EF4-FFF2-40B4-BE49-F238E27FC236}">
                <a16:creationId xmlns:a16="http://schemas.microsoft.com/office/drawing/2014/main" id="{55203C41-8D53-4DC9-A06F-22AB7A5AA2C0}"/>
              </a:ext>
            </a:extLst>
          </p:cNvPr>
          <p:cNvSpPr/>
          <p:nvPr/>
        </p:nvSpPr>
        <p:spPr>
          <a:xfrm flipH="1">
            <a:off x="6801249" y="5380851"/>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525050"/>
              </a:solidFill>
              <a:effectLst/>
              <a:uLnTx/>
              <a:uFillTx/>
              <a:ea typeface="+mn-ea"/>
              <a:cs typeface="+mn-cs"/>
            </a:endParaRPr>
          </a:p>
        </p:txBody>
      </p:sp>
      <p:sp>
        <p:nvSpPr>
          <p:cNvPr id="119" name="TextBox 118">
            <a:extLst>
              <a:ext uri="{FF2B5EF4-FFF2-40B4-BE49-F238E27FC236}">
                <a16:creationId xmlns:a16="http://schemas.microsoft.com/office/drawing/2014/main" id="{13520EC2-B280-4982-A620-827021E36E86}"/>
              </a:ext>
            </a:extLst>
          </p:cNvPr>
          <p:cNvSpPr txBox="1"/>
          <p:nvPr/>
        </p:nvSpPr>
        <p:spPr>
          <a:xfrm>
            <a:off x="9331156" y="5566625"/>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525050"/>
                </a:solidFill>
                <a:effectLst/>
                <a:uLnTx/>
                <a:uFillTx/>
                <a:ea typeface="+mn-ea"/>
                <a:cs typeface="+mn-cs"/>
              </a:rPr>
              <a:t>to buy</a:t>
            </a:r>
          </a:p>
        </p:txBody>
      </p:sp>
      <p:sp>
        <p:nvSpPr>
          <p:cNvPr id="120" name="Rectangle 119">
            <a:extLst>
              <a:ext uri="{FF2B5EF4-FFF2-40B4-BE49-F238E27FC236}">
                <a16:creationId xmlns:a16="http://schemas.microsoft.com/office/drawing/2014/main" id="{641F30B4-07C9-4B1B-8051-13A1AEF501D2}"/>
              </a:ext>
            </a:extLst>
          </p:cNvPr>
          <p:cNvSpPr/>
          <p:nvPr/>
        </p:nvSpPr>
        <p:spPr>
          <a:xfrm flipH="1">
            <a:off x="9374649" y="5374016"/>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525050"/>
              </a:solidFill>
              <a:effectLst/>
              <a:uLnTx/>
              <a:uFillTx/>
              <a:ea typeface="+mn-ea"/>
              <a:cs typeface="+mn-cs"/>
            </a:endParaRPr>
          </a:p>
        </p:txBody>
      </p:sp>
      <p:sp>
        <p:nvSpPr>
          <p:cNvPr id="121" name="Rectangle 120">
            <a:extLst>
              <a:ext uri="{FF2B5EF4-FFF2-40B4-BE49-F238E27FC236}">
                <a16:creationId xmlns:a16="http://schemas.microsoft.com/office/drawing/2014/main" id="{4B7567FF-C346-4493-A193-C12AD94146FC}"/>
              </a:ext>
            </a:extLst>
          </p:cNvPr>
          <p:cNvSpPr/>
          <p:nvPr/>
        </p:nvSpPr>
        <p:spPr>
          <a:xfrm flipH="1">
            <a:off x="427085" y="4365247"/>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err="1">
                <a:ln>
                  <a:noFill/>
                </a:ln>
                <a:solidFill>
                  <a:prstClr val="white"/>
                </a:solidFill>
                <a:effectLst/>
                <a:uLnTx/>
                <a:uFillTx/>
                <a:ea typeface="+mn-ea"/>
                <a:cs typeface="+mn-cs"/>
              </a:rPr>
              <a:t>dann</a:t>
            </a:r>
            <a:endParaRPr kumimoji="0" lang="en-GB" sz="4000" b="1" i="0" u="none" strike="noStrike" kern="0" cap="none" spc="0" normalizeH="0" baseline="0" noProof="0" dirty="0">
              <a:ln>
                <a:noFill/>
              </a:ln>
              <a:solidFill>
                <a:prstClr val="white"/>
              </a:solidFill>
              <a:effectLst/>
              <a:uLnTx/>
              <a:uFillTx/>
              <a:ea typeface="+mn-ea"/>
              <a:cs typeface="+mn-cs"/>
            </a:endParaRPr>
          </a:p>
        </p:txBody>
      </p:sp>
      <p:sp>
        <p:nvSpPr>
          <p:cNvPr id="122" name="Rectangle 121">
            <a:extLst>
              <a:ext uri="{FF2B5EF4-FFF2-40B4-BE49-F238E27FC236}">
                <a16:creationId xmlns:a16="http://schemas.microsoft.com/office/drawing/2014/main" id="{B4B63685-2E83-402D-A79A-A497754043AB}"/>
              </a:ext>
            </a:extLst>
          </p:cNvPr>
          <p:cNvSpPr/>
          <p:nvPr/>
        </p:nvSpPr>
        <p:spPr>
          <a:xfrm flipH="1">
            <a:off x="5463716" y="4357232"/>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err="1">
                <a:ln>
                  <a:noFill/>
                </a:ln>
                <a:solidFill>
                  <a:prstClr val="white"/>
                </a:solidFill>
                <a:effectLst/>
                <a:uLnTx/>
                <a:uFillTx/>
                <a:ea typeface="+mn-ea"/>
                <a:cs typeface="+mn-cs"/>
              </a:rPr>
              <a:t>spät</a:t>
            </a:r>
            <a:r>
              <a:rPr kumimoji="0" lang="en-GB" sz="4000" b="1" i="0" u="none" strike="noStrike" kern="0" cap="none" spc="0" normalizeH="0" baseline="0" noProof="0" dirty="0">
                <a:ln>
                  <a:noFill/>
                </a:ln>
                <a:solidFill>
                  <a:prstClr val="white"/>
                </a:solidFill>
                <a:effectLst/>
                <a:uLnTx/>
                <a:uFillTx/>
                <a:ea typeface="+mn-ea"/>
                <a:cs typeface="+mn-cs"/>
              </a:rPr>
              <a:t>(er)</a:t>
            </a:r>
          </a:p>
        </p:txBody>
      </p:sp>
      <p:sp>
        <p:nvSpPr>
          <p:cNvPr id="123" name="Rectangle 122">
            <a:extLst>
              <a:ext uri="{FF2B5EF4-FFF2-40B4-BE49-F238E27FC236}">
                <a16:creationId xmlns:a16="http://schemas.microsoft.com/office/drawing/2014/main" id="{AED7F491-8CB8-4CFD-B450-2A133C620144}"/>
              </a:ext>
            </a:extLst>
          </p:cNvPr>
          <p:cNvSpPr/>
          <p:nvPr/>
        </p:nvSpPr>
        <p:spPr>
          <a:xfrm flipH="1">
            <a:off x="2927823" y="4335079"/>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err="1">
                <a:ln>
                  <a:noFill/>
                </a:ln>
                <a:solidFill>
                  <a:prstClr val="white"/>
                </a:solidFill>
                <a:effectLst/>
                <a:uLnTx/>
                <a:uFillTx/>
                <a:ea typeface="+mn-ea"/>
                <a:cs typeface="+mn-cs"/>
              </a:rPr>
              <a:t>danach</a:t>
            </a:r>
            <a:endParaRPr kumimoji="0" lang="en-GB" sz="3600" b="1" i="0" u="none" strike="noStrike" kern="0" cap="none" spc="0" normalizeH="0" baseline="0" noProof="0" dirty="0">
              <a:ln>
                <a:noFill/>
              </a:ln>
              <a:solidFill>
                <a:prstClr val="white"/>
              </a:solidFill>
              <a:effectLst/>
              <a:uLnTx/>
              <a:uFillTx/>
              <a:ea typeface="+mn-ea"/>
              <a:cs typeface="+mn-cs"/>
            </a:endParaRPr>
          </a:p>
        </p:txBody>
      </p:sp>
      <p:sp>
        <p:nvSpPr>
          <p:cNvPr id="124" name="Rectangle 123">
            <a:extLst>
              <a:ext uri="{FF2B5EF4-FFF2-40B4-BE49-F238E27FC236}">
                <a16:creationId xmlns:a16="http://schemas.microsoft.com/office/drawing/2014/main" id="{970F789B-E5D5-43AF-B4A7-737C19D0624B}"/>
              </a:ext>
            </a:extLst>
          </p:cNvPr>
          <p:cNvSpPr/>
          <p:nvPr/>
        </p:nvSpPr>
        <p:spPr>
          <a:xfrm flipH="1">
            <a:off x="8039017" y="4335079"/>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prstClr val="white"/>
                </a:solidFill>
                <a:effectLst/>
                <a:uLnTx/>
                <a:uFillTx/>
                <a:ea typeface="+mn-ea"/>
                <a:cs typeface="+mn-cs"/>
              </a:rPr>
              <a:t>schließlich</a:t>
            </a: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125" name="Rectangle 124">
            <a:extLst>
              <a:ext uri="{FF2B5EF4-FFF2-40B4-BE49-F238E27FC236}">
                <a16:creationId xmlns:a16="http://schemas.microsoft.com/office/drawing/2014/main" id="{5EB4BAE6-D3B9-48F8-A84D-AE36DE1E7D1F}"/>
              </a:ext>
            </a:extLst>
          </p:cNvPr>
          <p:cNvSpPr/>
          <p:nvPr/>
        </p:nvSpPr>
        <p:spPr>
          <a:xfrm flipH="1">
            <a:off x="1493405" y="5380851"/>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0" cap="none" spc="0" normalizeH="0" baseline="0" noProof="0" dirty="0">
                <a:ln>
                  <a:noFill/>
                </a:ln>
                <a:solidFill>
                  <a:prstClr val="white"/>
                </a:solidFill>
                <a:effectLst/>
                <a:uLnTx/>
                <a:uFillTx/>
                <a:ea typeface="+mn-ea"/>
                <a:cs typeface="+mn-cs"/>
              </a:rPr>
              <a:t>die Kultur</a:t>
            </a:r>
          </a:p>
        </p:txBody>
      </p:sp>
      <p:sp>
        <p:nvSpPr>
          <p:cNvPr id="126" name="Rectangle 125">
            <a:extLst>
              <a:ext uri="{FF2B5EF4-FFF2-40B4-BE49-F238E27FC236}">
                <a16:creationId xmlns:a16="http://schemas.microsoft.com/office/drawing/2014/main" id="{79614F4B-2EC6-4729-B199-4424C27B5656}"/>
              </a:ext>
            </a:extLst>
          </p:cNvPr>
          <p:cNvSpPr/>
          <p:nvPr/>
        </p:nvSpPr>
        <p:spPr>
          <a:xfrm flipH="1">
            <a:off x="4118483" y="5358800"/>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err="1">
                <a:ln>
                  <a:noFill/>
                </a:ln>
                <a:solidFill>
                  <a:prstClr val="white"/>
                </a:solidFill>
                <a:effectLst/>
                <a:uLnTx/>
                <a:uFillTx/>
                <a:ea typeface="+mn-ea"/>
                <a:cs typeface="+mn-cs"/>
              </a:rPr>
              <a:t>erleben</a:t>
            </a:r>
            <a:endParaRPr kumimoji="0" lang="en-GB" sz="4000" b="1" i="0" u="none" strike="noStrike" kern="0" cap="none" spc="0" normalizeH="0" baseline="0" noProof="0" dirty="0">
              <a:ln>
                <a:noFill/>
              </a:ln>
              <a:solidFill>
                <a:prstClr val="white"/>
              </a:solidFill>
              <a:effectLst/>
              <a:uLnTx/>
              <a:uFillTx/>
              <a:ea typeface="+mn-ea"/>
              <a:cs typeface="+mn-cs"/>
            </a:endParaRPr>
          </a:p>
        </p:txBody>
      </p:sp>
      <p:sp>
        <p:nvSpPr>
          <p:cNvPr id="127" name="Rectangle 126">
            <a:extLst>
              <a:ext uri="{FF2B5EF4-FFF2-40B4-BE49-F238E27FC236}">
                <a16:creationId xmlns:a16="http://schemas.microsoft.com/office/drawing/2014/main" id="{60F29007-17AB-41B9-8991-EFF56DF7CE33}"/>
              </a:ext>
            </a:extLst>
          </p:cNvPr>
          <p:cNvSpPr/>
          <p:nvPr/>
        </p:nvSpPr>
        <p:spPr>
          <a:xfrm flipH="1">
            <a:off x="6783773" y="5366215"/>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ea typeface="+mn-ea"/>
                <a:cs typeface="+mn-cs"/>
              </a:rPr>
              <a:t>die </a:t>
            </a:r>
            <a:r>
              <a:rPr kumimoji="0" lang="en-GB" sz="2800" b="1" i="0" u="none" strike="noStrike" kern="0" cap="none" spc="0" normalizeH="0" baseline="0" noProof="0" dirty="0" err="1">
                <a:ln>
                  <a:noFill/>
                </a:ln>
                <a:solidFill>
                  <a:prstClr val="white"/>
                </a:solidFill>
                <a:effectLst/>
                <a:uLnTx/>
                <a:uFillTx/>
                <a:ea typeface="+mn-ea"/>
                <a:cs typeface="+mn-cs"/>
              </a:rPr>
              <a:t>Kleidung</a:t>
            </a:r>
            <a:endParaRPr kumimoji="0" lang="en-GB" sz="2800" b="1" i="0" u="none" strike="noStrike" kern="0" cap="none" spc="0" normalizeH="0" baseline="0" noProof="0" dirty="0">
              <a:ln>
                <a:noFill/>
              </a:ln>
              <a:solidFill>
                <a:prstClr val="white"/>
              </a:solidFill>
              <a:effectLst/>
              <a:uLnTx/>
              <a:uFillTx/>
              <a:ea typeface="+mn-ea"/>
              <a:cs typeface="+mn-cs"/>
            </a:endParaRPr>
          </a:p>
        </p:txBody>
      </p:sp>
      <p:sp>
        <p:nvSpPr>
          <p:cNvPr id="128" name="Rectangle 127">
            <a:extLst>
              <a:ext uri="{FF2B5EF4-FFF2-40B4-BE49-F238E27FC236}">
                <a16:creationId xmlns:a16="http://schemas.microsoft.com/office/drawing/2014/main" id="{7D9A51F2-B166-447E-BFFC-92BD976EB264}"/>
              </a:ext>
            </a:extLst>
          </p:cNvPr>
          <p:cNvSpPr/>
          <p:nvPr/>
        </p:nvSpPr>
        <p:spPr>
          <a:xfrm flipH="1">
            <a:off x="9331156" y="5374016"/>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kern="0" dirty="0" err="1">
                <a:solidFill>
                  <a:prstClr val="white"/>
                </a:solidFill>
              </a:rPr>
              <a:t>kaufen</a:t>
            </a:r>
            <a:endParaRPr kumimoji="0" lang="en-GB" sz="4400" b="1" i="0" u="none" strike="noStrike" kern="0" cap="none" spc="0" normalizeH="0" baseline="0" noProof="0" dirty="0">
              <a:ln>
                <a:noFill/>
              </a:ln>
              <a:solidFill>
                <a:prstClr val="white"/>
              </a:solidFill>
              <a:effectLst/>
              <a:uLnTx/>
              <a:uFillTx/>
            </a:endParaRPr>
          </a:p>
        </p:txBody>
      </p:sp>
      <p:pic>
        <p:nvPicPr>
          <p:cNvPr id="72" name="Graphic 71" descr="Teacher with solid fill">
            <a:extLst>
              <a:ext uri="{FF2B5EF4-FFF2-40B4-BE49-F238E27FC236}">
                <a16:creationId xmlns:a16="http://schemas.microsoft.com/office/drawing/2014/main" id="{EA9DD38D-4894-4BFC-B287-73175C20B2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16023" y="55793"/>
            <a:ext cx="914400" cy="914400"/>
          </a:xfrm>
          <a:prstGeom prst="rect">
            <a:avLst/>
          </a:prstGeom>
        </p:spPr>
      </p:pic>
      <p:sp>
        <p:nvSpPr>
          <p:cNvPr id="73" name="Speech Bubble: Rectangle with Corners Rounded 72">
            <a:extLst>
              <a:ext uri="{FF2B5EF4-FFF2-40B4-BE49-F238E27FC236}">
                <a16:creationId xmlns:a16="http://schemas.microsoft.com/office/drawing/2014/main" id="{640B9ED1-B7E8-41C8-AA22-7FE425B01FC9}"/>
              </a:ext>
            </a:extLst>
          </p:cNvPr>
          <p:cNvSpPr/>
          <p:nvPr/>
        </p:nvSpPr>
        <p:spPr>
          <a:xfrm>
            <a:off x="4587423" y="298727"/>
            <a:ext cx="5262093" cy="411031"/>
          </a:xfrm>
          <a:prstGeom prst="wedgeRoundRectCallout">
            <a:avLst>
              <a:gd name="adj1" fmla="val -58037"/>
              <a:gd name="adj2" fmla="val -14435"/>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Wie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sagt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man das auf Deutsch?</a:t>
            </a:r>
          </a:p>
        </p:txBody>
      </p:sp>
    </p:spTree>
    <p:extLst>
      <p:ext uri="{BB962C8B-B14F-4D97-AF65-F5344CB8AC3E}">
        <p14:creationId xmlns:p14="http://schemas.microsoft.com/office/powerpoint/2010/main" val="332478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left)">
                                      <p:cBhvr>
                                        <p:cTn id="12" dur="50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wipe(left)">
                                      <p:cBhvr>
                                        <p:cTn id="17" dur="50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left)">
                                      <p:cBhvr>
                                        <p:cTn id="22" dur="50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animEffect transition="in" filter="wipe(left)">
                                      <p:cBhvr>
                                        <p:cTn id="27" dur="5000"/>
                                        <p:tgtEl>
                                          <p:spTgt spid="8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9"/>
                                        </p:tgtEl>
                                        <p:attrNameLst>
                                          <p:attrName>style.visibility</p:attrName>
                                        </p:attrNameLst>
                                      </p:cBhvr>
                                      <p:to>
                                        <p:strVal val="visible"/>
                                      </p:to>
                                    </p:set>
                                    <p:animEffect transition="in" filter="wipe(left)">
                                      <p:cBhvr>
                                        <p:cTn id="32" dur="5000"/>
                                        <p:tgtEl>
                                          <p:spTgt spid="8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0"/>
                                        </p:tgtEl>
                                        <p:attrNameLst>
                                          <p:attrName>style.visibility</p:attrName>
                                        </p:attrNameLst>
                                      </p:cBhvr>
                                      <p:to>
                                        <p:strVal val="visible"/>
                                      </p:to>
                                    </p:set>
                                    <p:animEffect transition="in" filter="wipe(left)">
                                      <p:cBhvr>
                                        <p:cTn id="37" dur="5000"/>
                                        <p:tgtEl>
                                          <p:spTgt spid="9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1"/>
                                        </p:tgtEl>
                                        <p:attrNameLst>
                                          <p:attrName>style.visibility</p:attrName>
                                        </p:attrNameLst>
                                      </p:cBhvr>
                                      <p:to>
                                        <p:strVal val="visible"/>
                                      </p:to>
                                    </p:set>
                                    <p:animEffect transition="in" filter="wipe(left)">
                                      <p:cBhvr>
                                        <p:cTn id="42" dur="5000"/>
                                        <p:tgtEl>
                                          <p:spTgt spid="9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2"/>
                                        </p:tgtEl>
                                        <p:attrNameLst>
                                          <p:attrName>style.visibility</p:attrName>
                                        </p:attrNameLst>
                                      </p:cBhvr>
                                      <p:to>
                                        <p:strVal val="visible"/>
                                      </p:to>
                                    </p:set>
                                    <p:animEffect transition="in" filter="wipe(left)">
                                      <p:cBhvr>
                                        <p:cTn id="47" dur="5000"/>
                                        <p:tgtEl>
                                          <p:spTgt spid="9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93"/>
                                        </p:tgtEl>
                                        <p:attrNameLst>
                                          <p:attrName>style.visibility</p:attrName>
                                        </p:attrNameLst>
                                      </p:cBhvr>
                                      <p:to>
                                        <p:strVal val="visible"/>
                                      </p:to>
                                    </p:set>
                                    <p:animEffect transition="in" filter="wipe(left)">
                                      <p:cBhvr>
                                        <p:cTn id="52" dur="5000"/>
                                        <p:tgtEl>
                                          <p:spTgt spid="9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94"/>
                                        </p:tgtEl>
                                        <p:attrNameLst>
                                          <p:attrName>style.visibility</p:attrName>
                                        </p:attrNameLst>
                                      </p:cBhvr>
                                      <p:to>
                                        <p:strVal val="visible"/>
                                      </p:to>
                                    </p:set>
                                    <p:animEffect transition="in" filter="wipe(left)">
                                      <p:cBhvr>
                                        <p:cTn id="57" dur="5000"/>
                                        <p:tgtEl>
                                          <p:spTgt spid="9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95"/>
                                        </p:tgtEl>
                                        <p:attrNameLst>
                                          <p:attrName>style.visibility</p:attrName>
                                        </p:attrNameLst>
                                      </p:cBhvr>
                                      <p:to>
                                        <p:strVal val="visible"/>
                                      </p:to>
                                    </p:set>
                                    <p:animEffect transition="in" filter="wipe(left)">
                                      <p:cBhvr>
                                        <p:cTn id="62" dur="5000"/>
                                        <p:tgtEl>
                                          <p:spTgt spid="9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21"/>
                                        </p:tgtEl>
                                        <p:attrNameLst>
                                          <p:attrName>style.visibility</p:attrName>
                                        </p:attrNameLst>
                                      </p:cBhvr>
                                      <p:to>
                                        <p:strVal val="visible"/>
                                      </p:to>
                                    </p:set>
                                    <p:animEffect transition="in" filter="wipe(left)">
                                      <p:cBhvr>
                                        <p:cTn id="67" dur="5000"/>
                                        <p:tgtEl>
                                          <p:spTgt spid="12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23"/>
                                        </p:tgtEl>
                                        <p:attrNameLst>
                                          <p:attrName>style.visibility</p:attrName>
                                        </p:attrNameLst>
                                      </p:cBhvr>
                                      <p:to>
                                        <p:strVal val="visible"/>
                                      </p:to>
                                    </p:set>
                                    <p:animEffect transition="in" filter="wipe(left)">
                                      <p:cBhvr>
                                        <p:cTn id="72" dur="5000"/>
                                        <p:tgtEl>
                                          <p:spTgt spid="12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22"/>
                                        </p:tgtEl>
                                        <p:attrNameLst>
                                          <p:attrName>style.visibility</p:attrName>
                                        </p:attrNameLst>
                                      </p:cBhvr>
                                      <p:to>
                                        <p:strVal val="visible"/>
                                      </p:to>
                                    </p:set>
                                    <p:animEffect transition="in" filter="wipe(left)">
                                      <p:cBhvr>
                                        <p:cTn id="77" dur="5000"/>
                                        <p:tgtEl>
                                          <p:spTgt spid="12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24"/>
                                        </p:tgtEl>
                                        <p:attrNameLst>
                                          <p:attrName>style.visibility</p:attrName>
                                        </p:attrNameLst>
                                      </p:cBhvr>
                                      <p:to>
                                        <p:strVal val="visible"/>
                                      </p:to>
                                    </p:set>
                                    <p:animEffect transition="in" filter="wipe(left)">
                                      <p:cBhvr>
                                        <p:cTn id="82" dur="5000"/>
                                        <p:tgtEl>
                                          <p:spTgt spid="124"/>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125"/>
                                        </p:tgtEl>
                                        <p:attrNameLst>
                                          <p:attrName>style.visibility</p:attrName>
                                        </p:attrNameLst>
                                      </p:cBhvr>
                                      <p:to>
                                        <p:strVal val="visible"/>
                                      </p:to>
                                    </p:set>
                                    <p:animEffect transition="in" filter="wipe(left)">
                                      <p:cBhvr>
                                        <p:cTn id="87" dur="5000"/>
                                        <p:tgtEl>
                                          <p:spTgt spid="125"/>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126"/>
                                        </p:tgtEl>
                                        <p:attrNameLst>
                                          <p:attrName>style.visibility</p:attrName>
                                        </p:attrNameLst>
                                      </p:cBhvr>
                                      <p:to>
                                        <p:strVal val="visible"/>
                                      </p:to>
                                    </p:set>
                                    <p:animEffect transition="in" filter="wipe(left)">
                                      <p:cBhvr>
                                        <p:cTn id="92" dur="5000"/>
                                        <p:tgtEl>
                                          <p:spTgt spid="126"/>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127"/>
                                        </p:tgtEl>
                                        <p:attrNameLst>
                                          <p:attrName>style.visibility</p:attrName>
                                        </p:attrNameLst>
                                      </p:cBhvr>
                                      <p:to>
                                        <p:strVal val="visible"/>
                                      </p:to>
                                    </p:set>
                                    <p:animEffect transition="in" filter="wipe(left)">
                                      <p:cBhvr>
                                        <p:cTn id="97" dur="5000"/>
                                        <p:tgtEl>
                                          <p:spTgt spid="127"/>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128"/>
                                        </p:tgtEl>
                                        <p:attrNameLst>
                                          <p:attrName>style.visibility</p:attrName>
                                        </p:attrNameLst>
                                      </p:cBhvr>
                                      <p:to>
                                        <p:strVal val="visible"/>
                                      </p:to>
                                    </p:set>
                                    <p:animEffect transition="in" filter="wipe(left)">
                                      <p:cBhvr>
                                        <p:cTn id="102" dur="50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88" grpId="0" animBg="1"/>
      <p:bldP spid="89" grpId="0" animBg="1"/>
      <p:bldP spid="90" grpId="0" animBg="1"/>
      <p:bldP spid="91" grpId="0" animBg="1"/>
      <p:bldP spid="92" grpId="0" animBg="1"/>
      <p:bldP spid="93" grpId="0" animBg="1"/>
      <p:bldP spid="94" grpId="0" animBg="1"/>
      <p:bldP spid="95" grpId="0" animBg="1"/>
      <p:bldP spid="121" grpId="0" animBg="1"/>
      <p:bldP spid="122" grpId="0" animBg="1"/>
      <p:bldP spid="123" grpId="0" animBg="1"/>
      <p:bldP spid="124" grpId="0" animBg="1"/>
      <p:bldP spid="125" grpId="0" animBg="1"/>
      <p:bldP spid="126" grpId="0" animBg="1"/>
      <p:bldP spid="127" grpId="0" animBg="1"/>
      <p:bldP spid="1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969DA6F-0BBE-4A46-BF31-2C273B227FE0}"/>
              </a:ext>
            </a:extLst>
          </p:cNvPr>
          <p:cNvSpPr txBox="1">
            <a:spLocks/>
          </p:cNvSpPr>
          <p:nvPr/>
        </p:nvSpPr>
        <p:spPr>
          <a:xfrm>
            <a:off x="-27142" y="161881"/>
            <a:ext cx="5780828" cy="7499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srgbClr val="3D3C3C"/>
              </a:solidFill>
              <a:effectLst/>
              <a:uLnTx/>
              <a:uFillTx/>
              <a:latin typeface="Century Gothic" panose="020B0502020202020204" pitchFamily="34" charset="0"/>
              <a:ea typeface="+mj-ea"/>
              <a:cs typeface="+mj-cs"/>
            </a:endParaRPr>
          </a:p>
        </p:txBody>
      </p:sp>
      <p:sp>
        <p:nvSpPr>
          <p:cNvPr id="2" name="Title 1"/>
          <p:cNvSpPr>
            <a:spLocks noGrp="1"/>
          </p:cNvSpPr>
          <p:nvPr>
            <p:ph type="title"/>
          </p:nvPr>
        </p:nvSpPr>
        <p:spPr>
          <a:xfrm>
            <a:off x="-27142" y="264212"/>
            <a:ext cx="4880496" cy="647577"/>
          </a:xfrm>
        </p:spPr>
        <p:txBody>
          <a:bodyPr>
            <a:normAutofit/>
          </a:bodyPr>
          <a:lstStyle/>
          <a:p>
            <a:r>
              <a:rPr lang="en-GB" sz="2800" b="1" dirty="0">
                <a:solidFill>
                  <a:schemeClr val="bg1"/>
                </a:solidFill>
              </a:rPr>
              <a:t>Past (perfect) tense</a:t>
            </a:r>
            <a:endParaRPr lang="en-GB" sz="2800" dirty="0"/>
          </a:p>
        </p:txBody>
      </p:sp>
      <p:sp>
        <p:nvSpPr>
          <p:cNvPr id="39" name="Rounded Rectangle 38">
            <a:extLst>
              <a:ext uri="{FF2B5EF4-FFF2-40B4-BE49-F238E27FC236}">
                <a16:creationId xmlns:a16="http://schemas.microsoft.com/office/drawing/2014/main" id="{FF9D5FC3-2828-4A20-AB45-539B08625342}"/>
              </a:ext>
            </a:extLst>
          </p:cNvPr>
          <p:cNvSpPr/>
          <p:nvPr/>
        </p:nvSpPr>
        <p:spPr>
          <a:xfrm>
            <a:off x="10304585" y="161881"/>
            <a:ext cx="1719048" cy="457200"/>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525050"/>
                </a:solidFill>
                <a:latin typeface="Century Gothic" panose="020B0502020202020204" pitchFamily="34" charset="0"/>
              </a:rPr>
              <a:t>Grammatik</a:t>
            </a:r>
            <a:endPar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endParaRPr>
          </a:p>
        </p:txBody>
      </p:sp>
      <p:sp>
        <p:nvSpPr>
          <p:cNvPr id="6" name="Rectangle: Rounded Corners 5">
            <a:extLst>
              <a:ext uri="{FF2B5EF4-FFF2-40B4-BE49-F238E27FC236}">
                <a16:creationId xmlns:a16="http://schemas.microsoft.com/office/drawing/2014/main" id="{3B514284-B98F-4DE0-9A7B-04E2B27E5DA0}"/>
              </a:ext>
            </a:extLst>
          </p:cNvPr>
          <p:cNvSpPr/>
          <p:nvPr/>
        </p:nvSpPr>
        <p:spPr>
          <a:xfrm>
            <a:off x="5409359" y="2555023"/>
            <a:ext cx="5817441" cy="5342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7" name="Rectangle: Rounded Corners 6">
            <a:extLst>
              <a:ext uri="{FF2B5EF4-FFF2-40B4-BE49-F238E27FC236}">
                <a16:creationId xmlns:a16="http://schemas.microsoft.com/office/drawing/2014/main" id="{7D3C3712-4BA6-419C-B095-CE5C80CC0F5C}"/>
              </a:ext>
            </a:extLst>
          </p:cNvPr>
          <p:cNvSpPr/>
          <p:nvPr/>
        </p:nvSpPr>
        <p:spPr>
          <a:xfrm>
            <a:off x="290105" y="2537631"/>
            <a:ext cx="4200057" cy="5342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8" name="Rectangle 7">
            <a:extLst>
              <a:ext uri="{FF2B5EF4-FFF2-40B4-BE49-F238E27FC236}">
                <a16:creationId xmlns:a16="http://schemas.microsoft.com/office/drawing/2014/main" id="{F8D58C5D-BE85-411D-86A8-BAD97350363F}"/>
              </a:ext>
            </a:extLst>
          </p:cNvPr>
          <p:cNvSpPr/>
          <p:nvPr/>
        </p:nvSpPr>
        <p:spPr>
          <a:xfrm>
            <a:off x="242630" y="1205834"/>
            <a:ext cx="11150998" cy="830997"/>
          </a:xfrm>
          <a:prstGeom prst="rect">
            <a:avLst/>
          </a:prstGeom>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To talk about what you did, use the present tense of ‘</a:t>
            </a:r>
            <a:r>
              <a:rPr kumimoji="0" lang="en-US" sz="2400" b="0" i="0" u="none" strike="noStrike" kern="1400" cap="none" spc="0" normalizeH="0" baseline="0" noProof="0" dirty="0" err="1">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haben</a:t>
            </a:r>
            <a:r>
              <a:rPr kumimoji="0" lang="en-US" sz="24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 and a past participle:</a:t>
            </a:r>
            <a:endParaRPr kumimoji="0" lang="en-GB" sz="2400" b="0" i="0" u="none" strike="noStrike" kern="1400" cap="none" spc="0" normalizeH="0" baseline="0" noProof="0" dirty="0">
              <a:ln>
                <a:noFill/>
              </a:ln>
              <a:effectLst/>
              <a:uLnTx/>
              <a:uFillTx/>
              <a:latin typeface="Times New Roman" panose="02020603050405020304" pitchFamily="18" charset="0"/>
              <a:ea typeface="Times New Roman" panose="02020603050405020304" pitchFamily="18" charset="0"/>
            </a:endParaRPr>
          </a:p>
        </p:txBody>
      </p:sp>
      <p:sp>
        <p:nvSpPr>
          <p:cNvPr id="9" name="Rectangle 8">
            <a:extLst>
              <a:ext uri="{FF2B5EF4-FFF2-40B4-BE49-F238E27FC236}">
                <a16:creationId xmlns:a16="http://schemas.microsoft.com/office/drawing/2014/main" id="{B4B98349-41FB-4719-9F4A-59357E46C79E}"/>
              </a:ext>
            </a:extLst>
          </p:cNvPr>
          <p:cNvSpPr/>
          <p:nvPr/>
        </p:nvSpPr>
        <p:spPr>
          <a:xfrm>
            <a:off x="482148" y="4439813"/>
            <a:ext cx="10208889" cy="461665"/>
          </a:xfrm>
          <a:prstGeom prst="rect">
            <a:avLst/>
          </a:prstGeom>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B0502020202020204" pitchFamily="34" charset="0"/>
                <a:ea typeface="+mn-ea"/>
                <a:cs typeface="+mn-cs"/>
              </a:rPr>
              <a:t>Regular past participles sandwich the stem with </a:t>
            </a:r>
            <a:r>
              <a:rPr kumimoji="0" lang="en-US" sz="2400" b="1" i="0" u="none" strike="noStrike" kern="1200" cap="none" spc="0" normalizeH="0" baseline="0" noProof="0" dirty="0" err="1">
                <a:ln>
                  <a:noFill/>
                </a:ln>
                <a:effectLst/>
                <a:uLnTx/>
                <a:uFillTx/>
                <a:latin typeface="Century Gothic" panose="020B0502020202020204" pitchFamily="34" charset="0"/>
                <a:ea typeface="+mn-ea"/>
                <a:cs typeface="+mn-cs"/>
              </a:rPr>
              <a:t>ge</a:t>
            </a:r>
            <a:r>
              <a:rPr kumimoji="0" lang="en-US" sz="24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400" b="0" i="0" u="none" strike="noStrike" kern="1200" cap="none" spc="0" normalizeH="0" baseline="0" noProof="0" dirty="0">
                <a:ln>
                  <a:noFill/>
                </a:ln>
                <a:effectLst/>
                <a:uLnTx/>
                <a:uFillTx/>
                <a:latin typeface="Century Gothic" panose="020B0502020202020204" pitchFamily="34" charset="0"/>
                <a:ea typeface="+mn-ea"/>
                <a:cs typeface="+mn-cs"/>
              </a:rPr>
              <a:t>and </a:t>
            </a:r>
            <a:r>
              <a:rPr kumimoji="0" lang="en-US" sz="2400" b="1" i="0" u="none" strike="noStrike" kern="1200" cap="none" spc="0" normalizeH="0" baseline="0" noProof="0" dirty="0">
                <a:ln>
                  <a:noFill/>
                </a:ln>
                <a:effectLst/>
                <a:uLnTx/>
                <a:uFillTx/>
                <a:latin typeface="Century Gothic" panose="020B0502020202020204" pitchFamily="34" charset="0"/>
                <a:ea typeface="+mn-ea"/>
                <a:cs typeface="+mn-cs"/>
              </a:rPr>
              <a:t>–t</a:t>
            </a:r>
            <a:r>
              <a:rPr kumimoji="0" lang="en-US" sz="2400" b="1" i="0" u="none" strike="noStrike" kern="1200" cap="none" spc="0" normalizeH="0" baseline="0" noProof="0" dirty="0">
                <a:ln>
                  <a:noFill/>
                </a:ln>
                <a:effectLst/>
                <a:uLnTx/>
                <a:uFillTx/>
                <a:latin typeface="Century Gothic" panose="020B0502020202020204" pitchFamily="34" charset="0"/>
                <a:cs typeface="+mn-cs"/>
              </a:rPr>
              <a:t>.</a:t>
            </a:r>
            <a:endParaRPr kumimoji="0" lang="en-GB" sz="24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99FC4EE0-6A61-4ABE-A3AC-3C9AD923FBA7}"/>
              </a:ext>
            </a:extLst>
          </p:cNvPr>
          <p:cNvSpPr txBox="1"/>
          <p:nvPr/>
        </p:nvSpPr>
        <p:spPr>
          <a:xfrm>
            <a:off x="1378474" y="2005293"/>
            <a:ext cx="1261884" cy="461665"/>
          </a:xfrm>
          <a:prstGeom prst="rect">
            <a:avLst/>
          </a:prstGeom>
          <a:solidFill>
            <a:schemeClr val="accent4">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Present</a:t>
            </a:r>
          </a:p>
        </p:txBody>
      </p:sp>
      <p:sp>
        <p:nvSpPr>
          <p:cNvPr id="11" name="TextBox 10">
            <a:extLst>
              <a:ext uri="{FF2B5EF4-FFF2-40B4-BE49-F238E27FC236}">
                <a16:creationId xmlns:a16="http://schemas.microsoft.com/office/drawing/2014/main" id="{F7C80623-6B98-4FC7-998B-F6AF4A12822F}"/>
              </a:ext>
            </a:extLst>
          </p:cNvPr>
          <p:cNvSpPr txBox="1"/>
          <p:nvPr/>
        </p:nvSpPr>
        <p:spPr>
          <a:xfrm>
            <a:off x="6710151" y="2051823"/>
            <a:ext cx="2739852" cy="461665"/>
          </a:xfrm>
          <a:prstGeom prst="rect">
            <a:avLst/>
          </a:prstGeom>
          <a:solidFill>
            <a:schemeClr val="accent4">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Past (perfect)</a:t>
            </a:r>
          </a:p>
        </p:txBody>
      </p:sp>
      <p:sp>
        <p:nvSpPr>
          <p:cNvPr id="12" name="TextBox 11">
            <a:extLst>
              <a:ext uri="{FF2B5EF4-FFF2-40B4-BE49-F238E27FC236}">
                <a16:creationId xmlns:a16="http://schemas.microsoft.com/office/drawing/2014/main" id="{CF454FF2-5E03-4236-B818-FBDFEB2A9C6C}"/>
              </a:ext>
            </a:extLst>
          </p:cNvPr>
          <p:cNvSpPr txBox="1"/>
          <p:nvPr/>
        </p:nvSpPr>
        <p:spPr>
          <a:xfrm>
            <a:off x="458352" y="2574329"/>
            <a:ext cx="6399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Ich</a:t>
            </a:r>
          </a:p>
        </p:txBody>
      </p:sp>
      <p:sp>
        <p:nvSpPr>
          <p:cNvPr id="13" name="TextBox 12">
            <a:extLst>
              <a:ext uri="{FF2B5EF4-FFF2-40B4-BE49-F238E27FC236}">
                <a16:creationId xmlns:a16="http://schemas.microsoft.com/office/drawing/2014/main" id="{85AD7061-CAD6-4086-B915-6F736204BC6B}"/>
              </a:ext>
            </a:extLst>
          </p:cNvPr>
          <p:cNvSpPr txBox="1"/>
          <p:nvPr/>
        </p:nvSpPr>
        <p:spPr>
          <a:xfrm>
            <a:off x="1307285" y="2574329"/>
            <a:ext cx="12554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Century Gothic" panose="020F0302020204030204"/>
                <a:ea typeface="+mn-ea"/>
                <a:cs typeface="+mn-cs"/>
              </a:rPr>
              <a:t>mache</a:t>
            </a:r>
            <a:endParaRPr kumimoji="0" lang="en-US" sz="2400" b="1" i="0" u="none" strike="noStrike" kern="1200" cap="none" spc="0" normalizeH="0" baseline="0" noProof="0" dirty="0">
              <a:ln>
                <a:noFill/>
              </a:ln>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441212EF-8D8F-46E6-A5C1-33B30738A866}"/>
              </a:ext>
            </a:extLst>
          </p:cNvPr>
          <p:cNvSpPr txBox="1"/>
          <p:nvPr/>
        </p:nvSpPr>
        <p:spPr>
          <a:xfrm>
            <a:off x="2734651" y="2574329"/>
            <a:ext cx="16177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eine</a:t>
            </a:r>
            <a:r>
              <a:rPr kumimoji="0" lang="en-US" sz="2400" b="0" i="0" u="none" strike="noStrike" kern="1200" cap="none" spc="0" normalizeH="0" baseline="0" noProof="0" dirty="0">
                <a:ln>
                  <a:noFill/>
                </a:ln>
                <a:effectLst/>
                <a:uLnTx/>
                <a:uFillTx/>
                <a:latin typeface="Century Gothic" panose="020F0302020204030204"/>
                <a:ea typeface="+mn-ea"/>
                <a:cs typeface="+mn-cs"/>
              </a:rPr>
              <a:t> Tour.</a:t>
            </a:r>
          </a:p>
        </p:txBody>
      </p:sp>
      <p:sp>
        <p:nvSpPr>
          <p:cNvPr id="15" name="TextBox 14">
            <a:extLst>
              <a:ext uri="{FF2B5EF4-FFF2-40B4-BE49-F238E27FC236}">
                <a16:creationId xmlns:a16="http://schemas.microsoft.com/office/drawing/2014/main" id="{7698FDBE-326E-450C-BAF9-C353963A5041}"/>
              </a:ext>
            </a:extLst>
          </p:cNvPr>
          <p:cNvSpPr txBox="1"/>
          <p:nvPr/>
        </p:nvSpPr>
        <p:spPr>
          <a:xfrm>
            <a:off x="482244" y="3266417"/>
            <a:ext cx="6495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I’m</a:t>
            </a:r>
          </a:p>
        </p:txBody>
      </p:sp>
      <p:sp>
        <p:nvSpPr>
          <p:cNvPr id="16" name="TextBox 15">
            <a:extLst>
              <a:ext uri="{FF2B5EF4-FFF2-40B4-BE49-F238E27FC236}">
                <a16:creationId xmlns:a16="http://schemas.microsoft.com/office/drawing/2014/main" id="{0F7BEA5A-F1A5-44E1-9107-04D05BE59182}"/>
              </a:ext>
            </a:extLst>
          </p:cNvPr>
          <p:cNvSpPr txBox="1"/>
          <p:nvPr/>
        </p:nvSpPr>
        <p:spPr>
          <a:xfrm>
            <a:off x="1336640" y="3266417"/>
            <a:ext cx="10534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doing</a:t>
            </a:r>
          </a:p>
        </p:txBody>
      </p:sp>
      <p:sp>
        <p:nvSpPr>
          <p:cNvPr id="17" name="TextBox 16">
            <a:extLst>
              <a:ext uri="{FF2B5EF4-FFF2-40B4-BE49-F238E27FC236}">
                <a16:creationId xmlns:a16="http://schemas.microsoft.com/office/drawing/2014/main" id="{7C04FD4C-B5C8-492B-8A4D-1365C7DAD2D9}"/>
              </a:ext>
            </a:extLst>
          </p:cNvPr>
          <p:cNvSpPr txBox="1"/>
          <p:nvPr/>
        </p:nvSpPr>
        <p:spPr>
          <a:xfrm>
            <a:off x="2741747" y="3266417"/>
            <a:ext cx="11512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a tour.</a:t>
            </a:r>
          </a:p>
        </p:txBody>
      </p:sp>
      <p:sp>
        <p:nvSpPr>
          <p:cNvPr id="18" name="TextBox 17">
            <a:extLst>
              <a:ext uri="{FF2B5EF4-FFF2-40B4-BE49-F238E27FC236}">
                <a16:creationId xmlns:a16="http://schemas.microsoft.com/office/drawing/2014/main" id="{A142A935-B160-42A8-8E0E-F52F95C61678}"/>
              </a:ext>
            </a:extLst>
          </p:cNvPr>
          <p:cNvSpPr txBox="1"/>
          <p:nvPr/>
        </p:nvSpPr>
        <p:spPr>
          <a:xfrm>
            <a:off x="5505601" y="2566786"/>
            <a:ext cx="6399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Ich</a:t>
            </a:r>
          </a:p>
        </p:txBody>
      </p:sp>
      <p:sp>
        <p:nvSpPr>
          <p:cNvPr id="19" name="TextBox 18">
            <a:extLst>
              <a:ext uri="{FF2B5EF4-FFF2-40B4-BE49-F238E27FC236}">
                <a16:creationId xmlns:a16="http://schemas.microsoft.com/office/drawing/2014/main" id="{17366A95-FCFC-4C27-912A-B4FB5169342D}"/>
              </a:ext>
            </a:extLst>
          </p:cNvPr>
          <p:cNvSpPr txBox="1"/>
          <p:nvPr/>
        </p:nvSpPr>
        <p:spPr>
          <a:xfrm>
            <a:off x="6370565" y="2566786"/>
            <a:ext cx="9733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Century Gothic" panose="020F0302020204030204"/>
                <a:ea typeface="+mn-ea"/>
                <a:cs typeface="+mn-cs"/>
              </a:rPr>
              <a:t>habe</a:t>
            </a:r>
            <a:endParaRPr kumimoji="0" lang="en-US" sz="2400" b="1" i="0" u="none" strike="noStrike" kern="1200" cap="none" spc="0" normalizeH="0" baseline="0" noProof="0" dirty="0">
              <a:ln>
                <a:noFill/>
              </a:ln>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DBB4E157-7A8F-4A75-A766-7B5FD68E9EB2}"/>
              </a:ext>
            </a:extLst>
          </p:cNvPr>
          <p:cNvSpPr txBox="1"/>
          <p:nvPr/>
        </p:nvSpPr>
        <p:spPr>
          <a:xfrm>
            <a:off x="7775672" y="2566786"/>
            <a:ext cx="153279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eine</a:t>
            </a:r>
            <a:r>
              <a:rPr kumimoji="0" lang="en-US" sz="2400" b="0" i="0" u="none" strike="noStrike" kern="1200" cap="none" spc="0" normalizeH="0" baseline="0" noProof="0" dirty="0">
                <a:ln>
                  <a:noFill/>
                </a:ln>
                <a:effectLst/>
                <a:uLnTx/>
                <a:uFillTx/>
                <a:latin typeface="Century Gothic" panose="020F0302020204030204"/>
                <a:ea typeface="+mn-ea"/>
                <a:cs typeface="+mn-cs"/>
              </a:rPr>
              <a:t> Tour</a:t>
            </a:r>
          </a:p>
        </p:txBody>
      </p:sp>
      <p:sp>
        <p:nvSpPr>
          <p:cNvPr id="21" name="TextBox 20">
            <a:extLst>
              <a:ext uri="{FF2B5EF4-FFF2-40B4-BE49-F238E27FC236}">
                <a16:creationId xmlns:a16="http://schemas.microsoft.com/office/drawing/2014/main" id="{67A95920-2CF4-4B29-BF21-CAB5B41CBF20}"/>
              </a:ext>
            </a:extLst>
          </p:cNvPr>
          <p:cNvSpPr txBox="1"/>
          <p:nvPr/>
        </p:nvSpPr>
        <p:spPr>
          <a:xfrm>
            <a:off x="5523686" y="3217360"/>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a:t>
            </a:r>
          </a:p>
        </p:txBody>
      </p:sp>
      <p:sp>
        <p:nvSpPr>
          <p:cNvPr id="22" name="TextBox 21">
            <a:extLst>
              <a:ext uri="{FF2B5EF4-FFF2-40B4-BE49-F238E27FC236}">
                <a16:creationId xmlns:a16="http://schemas.microsoft.com/office/drawing/2014/main" id="{CD3C86DF-5930-4736-BAA4-938710EB14B3}"/>
              </a:ext>
            </a:extLst>
          </p:cNvPr>
          <p:cNvSpPr txBox="1"/>
          <p:nvPr/>
        </p:nvSpPr>
        <p:spPr>
          <a:xfrm>
            <a:off x="6378082" y="3217360"/>
            <a:ext cx="9525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have</a:t>
            </a:r>
          </a:p>
        </p:txBody>
      </p:sp>
      <p:sp>
        <p:nvSpPr>
          <p:cNvPr id="23" name="TextBox 22">
            <a:extLst>
              <a:ext uri="{FF2B5EF4-FFF2-40B4-BE49-F238E27FC236}">
                <a16:creationId xmlns:a16="http://schemas.microsoft.com/office/drawing/2014/main" id="{C9134331-2C84-428B-B48B-0A22657A13B6}"/>
              </a:ext>
            </a:extLst>
          </p:cNvPr>
          <p:cNvSpPr txBox="1"/>
          <p:nvPr/>
        </p:nvSpPr>
        <p:spPr>
          <a:xfrm>
            <a:off x="7868695" y="3227653"/>
            <a:ext cx="9861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done</a:t>
            </a:r>
          </a:p>
        </p:txBody>
      </p:sp>
      <p:sp>
        <p:nvSpPr>
          <p:cNvPr id="24" name="TextBox 23">
            <a:extLst>
              <a:ext uri="{FF2B5EF4-FFF2-40B4-BE49-F238E27FC236}">
                <a16:creationId xmlns:a16="http://schemas.microsoft.com/office/drawing/2014/main" id="{25E40EF3-1AE7-4720-8241-41B56BBA84C9}"/>
              </a:ext>
            </a:extLst>
          </p:cNvPr>
          <p:cNvSpPr txBox="1"/>
          <p:nvPr/>
        </p:nvSpPr>
        <p:spPr>
          <a:xfrm>
            <a:off x="624615" y="4901478"/>
            <a:ext cx="14574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machen</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061864D9-D1B0-44A2-AF74-75127FCA36EA}"/>
              </a:ext>
            </a:extLst>
          </p:cNvPr>
          <p:cNvSpPr txBox="1"/>
          <p:nvPr/>
        </p:nvSpPr>
        <p:spPr>
          <a:xfrm>
            <a:off x="3115847" y="4902574"/>
            <a:ext cx="106952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mach</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8B2040EE-8418-4F97-A196-28359083397C}"/>
              </a:ext>
            </a:extLst>
          </p:cNvPr>
          <p:cNvSpPr txBox="1"/>
          <p:nvPr/>
        </p:nvSpPr>
        <p:spPr>
          <a:xfrm>
            <a:off x="2741747" y="4901478"/>
            <a:ext cx="5854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Century Gothic" panose="020F0302020204030204"/>
                <a:ea typeface="+mn-ea"/>
                <a:cs typeface="+mn-cs"/>
              </a:rPr>
              <a:t>ge</a:t>
            </a:r>
            <a:endParaRPr kumimoji="0" lang="en-US" sz="2400" b="1" i="0" u="none" strike="noStrike" kern="1200" cap="none" spc="0" normalizeH="0" baseline="0" noProof="0" dirty="0">
              <a:ln>
                <a:noFill/>
              </a:ln>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EB2C47ED-6092-466A-BB63-CE756881D16B}"/>
              </a:ext>
            </a:extLst>
          </p:cNvPr>
          <p:cNvSpPr txBox="1"/>
          <p:nvPr/>
        </p:nvSpPr>
        <p:spPr>
          <a:xfrm>
            <a:off x="3981534" y="4897155"/>
            <a:ext cx="277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t</a:t>
            </a:r>
          </a:p>
        </p:txBody>
      </p:sp>
      <p:sp>
        <p:nvSpPr>
          <p:cNvPr id="28" name="TextBox 27">
            <a:extLst>
              <a:ext uri="{FF2B5EF4-FFF2-40B4-BE49-F238E27FC236}">
                <a16:creationId xmlns:a16="http://schemas.microsoft.com/office/drawing/2014/main" id="{D3E8F186-15C0-4139-A57B-AC133451428D}"/>
              </a:ext>
            </a:extLst>
          </p:cNvPr>
          <p:cNvSpPr txBox="1"/>
          <p:nvPr/>
        </p:nvSpPr>
        <p:spPr>
          <a:xfrm>
            <a:off x="624615" y="5328719"/>
            <a:ext cx="12250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spielen</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A52A119A-7BD9-4A70-ABC6-CC68D263B7E6}"/>
              </a:ext>
            </a:extLst>
          </p:cNvPr>
          <p:cNvSpPr txBox="1"/>
          <p:nvPr/>
        </p:nvSpPr>
        <p:spPr>
          <a:xfrm>
            <a:off x="3115847" y="5329815"/>
            <a:ext cx="837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spiel</a:t>
            </a:r>
          </a:p>
        </p:txBody>
      </p:sp>
      <p:sp>
        <p:nvSpPr>
          <p:cNvPr id="30" name="TextBox 29">
            <a:extLst>
              <a:ext uri="{FF2B5EF4-FFF2-40B4-BE49-F238E27FC236}">
                <a16:creationId xmlns:a16="http://schemas.microsoft.com/office/drawing/2014/main" id="{22B0AA3D-E108-44C6-B039-1614C5F939CF}"/>
              </a:ext>
            </a:extLst>
          </p:cNvPr>
          <p:cNvSpPr txBox="1"/>
          <p:nvPr/>
        </p:nvSpPr>
        <p:spPr>
          <a:xfrm>
            <a:off x="2741747" y="5328719"/>
            <a:ext cx="5854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Century Gothic" panose="020F0302020204030204"/>
                <a:ea typeface="+mn-ea"/>
                <a:cs typeface="+mn-cs"/>
              </a:rPr>
              <a:t>ge</a:t>
            </a:r>
            <a:endParaRPr kumimoji="0" lang="en-US" sz="2400" b="1" i="0" u="none" strike="noStrike" kern="1200" cap="none" spc="0" normalizeH="0" baseline="0" noProof="0" dirty="0">
              <a:ln>
                <a:noFill/>
              </a:ln>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D61C076A-7086-4406-AFDC-45FF3BB8E190}"/>
              </a:ext>
            </a:extLst>
          </p:cNvPr>
          <p:cNvSpPr txBox="1"/>
          <p:nvPr/>
        </p:nvSpPr>
        <p:spPr>
          <a:xfrm>
            <a:off x="3759904" y="5328719"/>
            <a:ext cx="277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t</a:t>
            </a:r>
          </a:p>
        </p:txBody>
      </p:sp>
      <p:sp>
        <p:nvSpPr>
          <p:cNvPr id="32" name="TextBox 31">
            <a:extLst>
              <a:ext uri="{FF2B5EF4-FFF2-40B4-BE49-F238E27FC236}">
                <a16:creationId xmlns:a16="http://schemas.microsoft.com/office/drawing/2014/main" id="{65B42BE7-86AE-47E4-91F4-8FB641295AD5}"/>
              </a:ext>
            </a:extLst>
          </p:cNvPr>
          <p:cNvSpPr txBox="1"/>
          <p:nvPr/>
        </p:nvSpPr>
        <p:spPr>
          <a:xfrm>
            <a:off x="624615" y="5727733"/>
            <a:ext cx="12202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kaufen</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4E051D38-0E5B-4286-AF49-708D22A8E994}"/>
              </a:ext>
            </a:extLst>
          </p:cNvPr>
          <p:cNvSpPr txBox="1"/>
          <p:nvPr/>
        </p:nvSpPr>
        <p:spPr>
          <a:xfrm>
            <a:off x="3115847" y="5728829"/>
            <a:ext cx="83227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kauf</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277AB0BE-85FA-45F0-A044-E87A928C7B9C}"/>
              </a:ext>
            </a:extLst>
          </p:cNvPr>
          <p:cNvSpPr txBox="1"/>
          <p:nvPr/>
        </p:nvSpPr>
        <p:spPr>
          <a:xfrm>
            <a:off x="2741747" y="5727733"/>
            <a:ext cx="5854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Century Gothic" panose="020F0302020204030204"/>
                <a:ea typeface="+mn-ea"/>
                <a:cs typeface="+mn-cs"/>
              </a:rPr>
              <a:t>ge</a:t>
            </a:r>
            <a:endParaRPr kumimoji="0" lang="en-US" sz="2400" b="1" i="0" u="none" strike="noStrike" kern="1200" cap="none" spc="0" normalizeH="0" baseline="0" noProof="0" dirty="0">
              <a:ln>
                <a:noFill/>
              </a:ln>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F8A03115-C1E8-4BC8-813A-7FBE34C95592}"/>
              </a:ext>
            </a:extLst>
          </p:cNvPr>
          <p:cNvSpPr txBox="1"/>
          <p:nvPr/>
        </p:nvSpPr>
        <p:spPr>
          <a:xfrm>
            <a:off x="3756639" y="5722658"/>
            <a:ext cx="277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t</a:t>
            </a:r>
          </a:p>
        </p:txBody>
      </p:sp>
      <p:sp>
        <p:nvSpPr>
          <p:cNvPr id="36" name="TextBox 35">
            <a:extLst>
              <a:ext uri="{FF2B5EF4-FFF2-40B4-BE49-F238E27FC236}">
                <a16:creationId xmlns:a16="http://schemas.microsoft.com/office/drawing/2014/main" id="{AA184C00-ED12-457F-826C-EAFBA51CF95F}"/>
              </a:ext>
            </a:extLst>
          </p:cNvPr>
          <p:cNvSpPr txBox="1"/>
          <p:nvPr/>
        </p:nvSpPr>
        <p:spPr>
          <a:xfrm>
            <a:off x="5523686" y="3831527"/>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a:t>
            </a:r>
          </a:p>
        </p:txBody>
      </p:sp>
      <p:sp>
        <p:nvSpPr>
          <p:cNvPr id="37" name="TextBox 36">
            <a:extLst>
              <a:ext uri="{FF2B5EF4-FFF2-40B4-BE49-F238E27FC236}">
                <a16:creationId xmlns:a16="http://schemas.microsoft.com/office/drawing/2014/main" id="{0FB34D22-9151-4CA4-945D-83D03B38A192}"/>
              </a:ext>
            </a:extLst>
          </p:cNvPr>
          <p:cNvSpPr txBox="1"/>
          <p:nvPr/>
        </p:nvSpPr>
        <p:spPr>
          <a:xfrm>
            <a:off x="6378082" y="3831527"/>
            <a:ext cx="6687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did</a:t>
            </a:r>
          </a:p>
        </p:txBody>
      </p:sp>
      <p:sp>
        <p:nvSpPr>
          <p:cNvPr id="38" name="TextBox 37">
            <a:extLst>
              <a:ext uri="{FF2B5EF4-FFF2-40B4-BE49-F238E27FC236}">
                <a16:creationId xmlns:a16="http://schemas.microsoft.com/office/drawing/2014/main" id="{0BAD7276-71D2-4716-934A-16A91FEFD0B6}"/>
              </a:ext>
            </a:extLst>
          </p:cNvPr>
          <p:cNvSpPr txBox="1"/>
          <p:nvPr/>
        </p:nvSpPr>
        <p:spPr>
          <a:xfrm>
            <a:off x="9583575" y="3817413"/>
            <a:ext cx="11512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a tour.</a:t>
            </a:r>
          </a:p>
        </p:txBody>
      </p:sp>
      <p:sp>
        <p:nvSpPr>
          <p:cNvPr id="40" name="TextBox 39">
            <a:extLst>
              <a:ext uri="{FF2B5EF4-FFF2-40B4-BE49-F238E27FC236}">
                <a16:creationId xmlns:a16="http://schemas.microsoft.com/office/drawing/2014/main" id="{97153070-4D2E-4AAE-A742-B8E0B5662F39}"/>
              </a:ext>
            </a:extLst>
          </p:cNvPr>
          <p:cNvSpPr txBox="1"/>
          <p:nvPr/>
        </p:nvSpPr>
        <p:spPr>
          <a:xfrm>
            <a:off x="2066298" y="4940263"/>
            <a:ext cx="4860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rPr>
              <a:t></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E98940F8-2112-4417-B34D-2FD5BA370572}"/>
              </a:ext>
            </a:extLst>
          </p:cNvPr>
          <p:cNvSpPr txBox="1"/>
          <p:nvPr/>
        </p:nvSpPr>
        <p:spPr>
          <a:xfrm>
            <a:off x="2062171" y="5361436"/>
            <a:ext cx="4860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rPr>
              <a:t></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06176C01-8DF8-49CE-8B82-E3F8BBD79ABD}"/>
              </a:ext>
            </a:extLst>
          </p:cNvPr>
          <p:cNvSpPr txBox="1"/>
          <p:nvPr/>
        </p:nvSpPr>
        <p:spPr>
          <a:xfrm>
            <a:off x="2067934" y="5745829"/>
            <a:ext cx="4860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rPr>
              <a:t></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43" name="Google Shape;653;p27">
            <a:extLst>
              <a:ext uri="{FF2B5EF4-FFF2-40B4-BE49-F238E27FC236}">
                <a16:creationId xmlns:a16="http://schemas.microsoft.com/office/drawing/2014/main" id="{7A8E3A44-E7B4-4903-A587-D7303163D922}"/>
              </a:ext>
            </a:extLst>
          </p:cNvPr>
          <p:cNvSpPr/>
          <p:nvPr/>
        </p:nvSpPr>
        <p:spPr>
          <a:xfrm>
            <a:off x="4222440" y="4938864"/>
            <a:ext cx="6622450" cy="1782234"/>
          </a:xfrm>
          <a:prstGeom prst="wedgeRoundRectCallout">
            <a:avLst>
              <a:gd name="adj1" fmla="val -18168"/>
              <a:gd name="adj2" fmla="val 49957"/>
              <a:gd name="adj3" fmla="val 16667"/>
            </a:avLst>
          </a:prstGeom>
          <a:solidFill>
            <a:schemeClr val="accent4">
              <a:lumMod val="40000"/>
              <a:lumOff val="60000"/>
            </a:schemeClr>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Some verbs don’t add –</a:t>
            </a:r>
            <a:r>
              <a:rPr kumimoji="0" lang="en-US" sz="2400" b="1" i="0" u="none" strike="noStrike" kern="1400" cap="none" spc="0" normalizeH="0" baseline="0" noProof="0" dirty="0" err="1">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ge</a:t>
            </a:r>
            <a:r>
              <a:rPr kumimoji="0" lang="en-US" sz="24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a:t>
            </a:r>
            <a:r>
              <a:rPr kumimoji="0" lang="en-GB" sz="2400" b="0" i="0" u="none" strike="noStrike" kern="14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 </a:t>
            </a:r>
          </a:p>
          <a:p>
            <a:pPr marL="342900" marR="0" lvl="0" indent="-3429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400" cap="none" spc="0" normalizeH="0" baseline="0" noProof="0" dirty="0" err="1">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be</a:t>
            </a:r>
            <a:r>
              <a:rPr kumimoji="0" lang="en-US" sz="2400" b="0" i="0" u="none" strike="noStrike" kern="1400" cap="none" spc="0" normalizeH="0" baseline="0" noProof="0" dirty="0" err="1">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suchen</a:t>
            </a:r>
            <a:r>
              <a:rPr kumimoji="0" lang="en-US" sz="24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 </a:t>
            </a:r>
            <a:r>
              <a:rPr kumimoji="0" lang="en-US" sz="24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sym typeface="Wingdings" pitchFamily="2" charset="2"/>
              </a:rPr>
              <a:t> </a:t>
            </a:r>
            <a:r>
              <a:rPr kumimoji="0" lang="en-US" sz="2400" b="1" i="0" u="none" strike="noStrike" kern="1400" cap="none" spc="0" normalizeH="0" baseline="0" noProof="0" dirty="0" err="1">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be</a:t>
            </a:r>
            <a:r>
              <a:rPr kumimoji="0" lang="en-US" sz="2400" b="0" i="0" u="none" strike="noStrike" kern="1400" cap="none" spc="0" normalizeH="0" baseline="0" noProof="0" dirty="0" err="1">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sucht</a:t>
            </a:r>
            <a:endParaRPr kumimoji="0" lang="en-US" sz="24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endParaRPr>
          </a:p>
          <a:p>
            <a:pPr marL="342900" marR="0" lvl="0" indent="-3429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400" cap="none" spc="0" normalizeH="0" baseline="0" noProof="0" dirty="0" err="1">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er</a:t>
            </a:r>
            <a:r>
              <a:rPr kumimoji="0" lang="en-US" sz="2400" b="0" i="0" u="none" strike="noStrike" kern="1400" cap="none" spc="0" normalizeH="0" baseline="0" noProof="0" dirty="0" err="1">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leben</a:t>
            </a:r>
            <a:r>
              <a:rPr kumimoji="0" lang="en-US" sz="24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 </a:t>
            </a:r>
            <a:r>
              <a:rPr kumimoji="0" lang="en-US" sz="24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sym typeface="Wingdings" pitchFamily="2" charset="2"/>
              </a:rPr>
              <a:t> </a:t>
            </a:r>
            <a:r>
              <a:rPr kumimoji="0" lang="en-US" sz="24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 </a:t>
            </a:r>
            <a:r>
              <a:rPr kumimoji="0" lang="en-US" sz="2400" b="1" i="0" u="none" strike="noStrike" kern="1400" cap="none" spc="0" normalizeH="0" baseline="0" noProof="0" dirty="0" err="1">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er</a:t>
            </a:r>
            <a:r>
              <a:rPr kumimoji="0" lang="en-US" sz="2400" b="0" i="0" u="none" strike="noStrike" kern="1400" cap="none" spc="0" normalizeH="0" baseline="0" noProof="0" dirty="0" err="1">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lebt</a:t>
            </a:r>
            <a:endParaRPr kumimoji="0" lang="en-GB" sz="2400" b="0" i="0" u="none" strike="noStrike" kern="1400" cap="none" spc="0" normalizeH="0" baseline="0" noProof="0" dirty="0">
              <a:ln>
                <a:noFill/>
              </a:ln>
              <a:effectLst/>
              <a:uLnTx/>
              <a:uFillTx/>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400" cap="none" spc="0" normalizeH="0" baseline="0" noProof="0" dirty="0">
                <a:ln>
                  <a:noFill/>
                </a:ln>
                <a:effectLst/>
                <a:uLnTx/>
                <a:uFillTx/>
                <a:latin typeface="Century Gothic" panose="020F0302020204030204"/>
                <a:ea typeface="Times New Roman" panose="02020603050405020304" pitchFamily="18" charset="0"/>
                <a:cs typeface="+mn-cs"/>
              </a:rPr>
              <a:t>It would be harder to pronounce them if they did!</a:t>
            </a:r>
          </a:p>
        </p:txBody>
      </p:sp>
      <p:sp>
        <p:nvSpPr>
          <p:cNvPr id="44" name="TextBox 43">
            <a:extLst>
              <a:ext uri="{FF2B5EF4-FFF2-40B4-BE49-F238E27FC236}">
                <a16:creationId xmlns:a16="http://schemas.microsoft.com/office/drawing/2014/main" id="{020FA7C6-75B2-4EAE-8B44-A71341457BDF}"/>
              </a:ext>
            </a:extLst>
          </p:cNvPr>
          <p:cNvSpPr txBox="1"/>
          <p:nvPr/>
        </p:nvSpPr>
        <p:spPr>
          <a:xfrm>
            <a:off x="9556829" y="2584383"/>
            <a:ext cx="25156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Century Gothic" panose="020F0302020204030204"/>
                <a:ea typeface="+mn-ea"/>
                <a:cs typeface="+mn-cs"/>
              </a:rPr>
              <a:t>gemacht</a:t>
            </a:r>
            <a:r>
              <a:rPr kumimoji="0" lang="en-US" sz="2400" b="1" i="0" u="none" strike="noStrike" kern="1200" cap="none" spc="0" normalizeH="0" baseline="0" noProof="0" dirty="0">
                <a:ln>
                  <a:noFill/>
                </a:ln>
                <a:effectLst/>
                <a:uLnTx/>
                <a:uFillTx/>
                <a:latin typeface="Century Gothic" panose="020F0302020204030204"/>
                <a:ea typeface="+mn-ea"/>
                <a:cs typeface="+mn-cs"/>
              </a:rPr>
              <a:t>.</a:t>
            </a:r>
          </a:p>
        </p:txBody>
      </p:sp>
      <p:sp>
        <p:nvSpPr>
          <p:cNvPr id="45" name="TextBox 44">
            <a:extLst>
              <a:ext uri="{FF2B5EF4-FFF2-40B4-BE49-F238E27FC236}">
                <a16:creationId xmlns:a16="http://schemas.microsoft.com/office/drawing/2014/main" id="{69B86D23-F1BC-427E-A35F-010564231E04}"/>
              </a:ext>
            </a:extLst>
          </p:cNvPr>
          <p:cNvSpPr txBox="1"/>
          <p:nvPr/>
        </p:nvSpPr>
        <p:spPr>
          <a:xfrm>
            <a:off x="498944" y="3854531"/>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a:t>
            </a:r>
          </a:p>
        </p:txBody>
      </p:sp>
      <p:sp>
        <p:nvSpPr>
          <p:cNvPr id="46" name="TextBox 45">
            <a:extLst>
              <a:ext uri="{FF2B5EF4-FFF2-40B4-BE49-F238E27FC236}">
                <a16:creationId xmlns:a16="http://schemas.microsoft.com/office/drawing/2014/main" id="{E1558012-EB83-423E-B4AC-66A756B21C3A}"/>
              </a:ext>
            </a:extLst>
          </p:cNvPr>
          <p:cNvSpPr txBox="1"/>
          <p:nvPr/>
        </p:nvSpPr>
        <p:spPr>
          <a:xfrm>
            <a:off x="1353340" y="3854531"/>
            <a:ext cx="59824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do</a:t>
            </a:r>
          </a:p>
        </p:txBody>
      </p:sp>
      <p:sp>
        <p:nvSpPr>
          <p:cNvPr id="47" name="TextBox 46">
            <a:extLst>
              <a:ext uri="{FF2B5EF4-FFF2-40B4-BE49-F238E27FC236}">
                <a16:creationId xmlns:a16="http://schemas.microsoft.com/office/drawing/2014/main" id="{6F907DB1-B59E-419E-B9E6-46C7D696809A}"/>
              </a:ext>
            </a:extLst>
          </p:cNvPr>
          <p:cNvSpPr txBox="1"/>
          <p:nvPr/>
        </p:nvSpPr>
        <p:spPr>
          <a:xfrm>
            <a:off x="2758447" y="3854531"/>
            <a:ext cx="11512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a tour.</a:t>
            </a:r>
          </a:p>
        </p:txBody>
      </p:sp>
      <p:sp>
        <p:nvSpPr>
          <p:cNvPr id="48" name="TextBox 47">
            <a:extLst>
              <a:ext uri="{FF2B5EF4-FFF2-40B4-BE49-F238E27FC236}">
                <a16:creationId xmlns:a16="http://schemas.microsoft.com/office/drawing/2014/main" id="{08BAB367-0B3E-4ACF-803C-EA1D0D9E28E2}"/>
              </a:ext>
            </a:extLst>
          </p:cNvPr>
          <p:cNvSpPr txBox="1"/>
          <p:nvPr/>
        </p:nvSpPr>
        <p:spPr>
          <a:xfrm>
            <a:off x="9556829" y="3227652"/>
            <a:ext cx="11512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a tour.</a:t>
            </a:r>
          </a:p>
        </p:txBody>
      </p:sp>
      <p:sp>
        <p:nvSpPr>
          <p:cNvPr id="49" name="Google Shape;653;p27">
            <a:extLst>
              <a:ext uri="{FF2B5EF4-FFF2-40B4-BE49-F238E27FC236}">
                <a16:creationId xmlns:a16="http://schemas.microsoft.com/office/drawing/2014/main" id="{14286974-23CD-4E79-8A6F-21964A5F3A25}"/>
              </a:ext>
            </a:extLst>
          </p:cNvPr>
          <p:cNvSpPr/>
          <p:nvPr/>
        </p:nvSpPr>
        <p:spPr>
          <a:xfrm>
            <a:off x="8063497" y="819109"/>
            <a:ext cx="3704959" cy="1023406"/>
          </a:xfrm>
          <a:prstGeom prst="wedgeRoundRectCallout">
            <a:avLst>
              <a:gd name="adj1" fmla="val 2480"/>
              <a:gd name="adj2" fmla="val 107671"/>
              <a:gd name="adj3" fmla="val 16667"/>
            </a:avLst>
          </a:prstGeom>
          <a:solidFill>
            <a:schemeClr val="accent4">
              <a:lumMod val="40000"/>
              <a:lumOff val="60000"/>
            </a:schemeClr>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mn-cs"/>
              </a:rPr>
              <a:t>Note the word order!</a:t>
            </a:r>
            <a:br>
              <a:rPr kumimoji="0" lang="en-GB" sz="20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mn-cs"/>
              </a:rPr>
            </a:br>
            <a:r>
              <a:rPr kumimoji="0" lang="en-GB" sz="20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mn-cs"/>
              </a:rPr>
              <a:t>The past participle goes </a:t>
            </a:r>
            <a:r>
              <a:rPr kumimoji="0" lang="en-GB" sz="2000" b="1"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mn-cs"/>
              </a:rPr>
              <a:t>at the end </a:t>
            </a:r>
            <a:r>
              <a:rPr kumimoji="0" lang="en-GB" sz="20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mn-cs"/>
              </a:rPr>
              <a:t>of the sentence.</a:t>
            </a:r>
            <a:endParaRPr kumimoji="0" lang="en-GB" sz="2000" b="0" i="0" u="none" strike="noStrike" kern="1400" cap="none" spc="0" normalizeH="0" baseline="0" noProof="0" dirty="0">
              <a:ln>
                <a:noFill/>
              </a:ln>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65524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0"/>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31"/>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32"/>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42"/>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33"/>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34"/>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35"/>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animBg="1"/>
      <p:bldP spid="11" grpId="0" animBg="1"/>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40" grpId="0"/>
      <p:bldP spid="41" grpId="0"/>
      <p:bldP spid="42" grpId="0"/>
      <p:bldP spid="43" grpId="0" animBg="1"/>
      <p:bldP spid="44" grpId="0"/>
      <p:bldP spid="45" grpId="0"/>
      <p:bldP spid="46" grpId="0"/>
      <p:bldP spid="47" grpId="0"/>
      <p:bldP spid="48" grpId="0"/>
      <p:bldP spid="4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58C536-BB9D-43B0-AD80-436541BBC785}"/>
              </a:ext>
            </a:extLst>
          </p:cNvPr>
          <p:cNvSpPr>
            <a:spLocks noGrp="1"/>
          </p:cNvSpPr>
          <p:nvPr>
            <p:ph type="title"/>
          </p:nvPr>
        </p:nvSpPr>
        <p:spPr>
          <a:xfrm>
            <a:off x="0" y="213557"/>
            <a:ext cx="7086600" cy="647577"/>
          </a:xfrm>
        </p:spPr>
        <p:txBody>
          <a:bodyPr>
            <a:normAutofit/>
          </a:bodyPr>
          <a:lstStyle/>
          <a:p>
            <a:r>
              <a:rPr lang="en-GB" sz="2800" dirty="0"/>
              <a:t>Was </a:t>
            </a:r>
            <a:r>
              <a:rPr lang="en-GB" sz="2800" dirty="0" err="1"/>
              <a:t>schreibt</a:t>
            </a:r>
            <a:r>
              <a:rPr lang="en-GB" sz="2800" dirty="0"/>
              <a:t> Mia </a:t>
            </a:r>
            <a:r>
              <a:rPr lang="en-GB" sz="2800" dirty="0" err="1"/>
              <a:t>über</a:t>
            </a:r>
            <a:r>
              <a:rPr lang="en-GB" sz="2800" dirty="0"/>
              <a:t> die </a:t>
            </a:r>
            <a:r>
              <a:rPr lang="en-GB" sz="2800" dirty="0" err="1"/>
              <a:t>Ferien</a:t>
            </a:r>
            <a:r>
              <a:rPr lang="en-GB" sz="2800" dirty="0"/>
              <a:t>?</a:t>
            </a:r>
          </a:p>
        </p:txBody>
      </p:sp>
      <p:sp>
        <p:nvSpPr>
          <p:cNvPr id="6" name="TextBox 5">
            <a:extLst>
              <a:ext uri="{FF2B5EF4-FFF2-40B4-BE49-F238E27FC236}">
                <a16:creationId xmlns:a16="http://schemas.microsoft.com/office/drawing/2014/main" id="{EFEF9E67-3F6C-49FD-B5AE-3B1877045B83}"/>
              </a:ext>
            </a:extLst>
          </p:cNvPr>
          <p:cNvSpPr txBox="1"/>
          <p:nvPr/>
        </p:nvSpPr>
        <p:spPr>
          <a:xfrm>
            <a:off x="160050" y="861134"/>
            <a:ext cx="65592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Present or past?  </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pic>
        <p:nvPicPr>
          <p:cNvPr id="7" name="Picture 6">
            <a:extLst>
              <a:ext uri="{FF2B5EF4-FFF2-40B4-BE49-F238E27FC236}">
                <a16:creationId xmlns:a16="http://schemas.microsoft.com/office/drawing/2014/main" id="{5DEDEDFB-5B67-4081-B0A1-7C7B4F5F4E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1082" y="276772"/>
            <a:ext cx="1290240" cy="1316864"/>
          </a:xfrm>
          <a:prstGeom prst="ellipse">
            <a:avLst/>
          </a:prstGeom>
        </p:spPr>
      </p:pic>
      <p:sp>
        <p:nvSpPr>
          <p:cNvPr id="8" name="Rounded Rectangle 38">
            <a:extLst>
              <a:ext uri="{FF2B5EF4-FFF2-40B4-BE49-F238E27FC236}">
                <a16:creationId xmlns:a16="http://schemas.microsoft.com/office/drawing/2014/main" id="{CA18F9D9-8C23-47F9-8D53-17612F1EA117}"/>
              </a:ext>
            </a:extLst>
          </p:cNvPr>
          <p:cNvSpPr/>
          <p:nvPr/>
        </p:nvSpPr>
        <p:spPr>
          <a:xfrm>
            <a:off x="10955215" y="161881"/>
            <a:ext cx="1068418" cy="418411"/>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graphicFrame>
        <p:nvGraphicFramePr>
          <p:cNvPr id="9" name="Table 6">
            <a:extLst>
              <a:ext uri="{FF2B5EF4-FFF2-40B4-BE49-F238E27FC236}">
                <a16:creationId xmlns:a16="http://schemas.microsoft.com/office/drawing/2014/main" id="{68287E06-43D3-45E7-BA2A-812DD7CA4CA5}"/>
              </a:ext>
            </a:extLst>
          </p:cNvPr>
          <p:cNvGraphicFramePr>
            <a:graphicFrameLocks noGrp="1"/>
          </p:cNvGraphicFramePr>
          <p:nvPr>
            <p:extLst>
              <p:ext uri="{D42A27DB-BD31-4B8C-83A1-F6EECF244321}">
                <p14:modId xmlns:p14="http://schemas.microsoft.com/office/powerpoint/2010/main" val="1852723289"/>
              </p:ext>
            </p:extLst>
          </p:nvPr>
        </p:nvGraphicFramePr>
        <p:xfrm>
          <a:off x="508000" y="2159247"/>
          <a:ext cx="11351489" cy="3596640"/>
        </p:xfrm>
        <a:graphic>
          <a:graphicData uri="http://schemas.openxmlformats.org/drawingml/2006/table">
            <a:tbl>
              <a:tblPr firstRow="1" bandRow="1">
                <a:tableStyleId>{00A15C55-8517-42AA-B614-E9B94910E393}</a:tableStyleId>
              </a:tblPr>
              <a:tblGrid>
                <a:gridCol w="690547">
                  <a:extLst>
                    <a:ext uri="{9D8B030D-6E8A-4147-A177-3AD203B41FA5}">
                      <a16:colId xmlns:a16="http://schemas.microsoft.com/office/drawing/2014/main" val="2607353726"/>
                    </a:ext>
                  </a:extLst>
                </a:gridCol>
                <a:gridCol w="6477974">
                  <a:extLst>
                    <a:ext uri="{9D8B030D-6E8A-4147-A177-3AD203B41FA5}">
                      <a16:colId xmlns:a16="http://schemas.microsoft.com/office/drawing/2014/main" val="1600817978"/>
                    </a:ext>
                  </a:extLst>
                </a:gridCol>
                <a:gridCol w="2091484">
                  <a:extLst>
                    <a:ext uri="{9D8B030D-6E8A-4147-A177-3AD203B41FA5}">
                      <a16:colId xmlns:a16="http://schemas.microsoft.com/office/drawing/2014/main" val="4128092149"/>
                    </a:ext>
                  </a:extLst>
                </a:gridCol>
                <a:gridCol w="2091484">
                  <a:extLst>
                    <a:ext uri="{9D8B030D-6E8A-4147-A177-3AD203B41FA5}">
                      <a16:colId xmlns:a16="http://schemas.microsoft.com/office/drawing/2014/main" val="2609792770"/>
                    </a:ext>
                  </a:extLst>
                </a:gridCol>
              </a:tblGrid>
              <a:tr h="370840">
                <a:tc>
                  <a:txBody>
                    <a:bodyPr/>
                    <a:lstStyle/>
                    <a:p>
                      <a:endParaRPr lang="en-GB" sz="2000" b="1" dirty="0">
                        <a:solidFill>
                          <a:srgbClr val="115076"/>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endParaRPr lang="en-GB" dirty="0">
                        <a:solidFill>
                          <a:srgbClr val="115076"/>
                        </a:solidFill>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effectLst/>
                          <a:uLnTx/>
                          <a:uFillTx/>
                        </a:rPr>
                        <a:t>Ich</a:t>
                      </a:r>
                      <a:endParaRPr lang="en-GB" sz="24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Ich </a:t>
                      </a:r>
                      <a:r>
                        <a:rPr lang="en-GB" sz="2400" b="1" dirty="0" err="1"/>
                        <a:t>habe</a:t>
                      </a:r>
                      <a:endParaRPr lang="en-GB" sz="2400" b="1" dirty="0"/>
                    </a:p>
                  </a:txBody>
                  <a:tcPr/>
                </a:tc>
                <a:extLst>
                  <a:ext uri="{0D108BD9-81ED-4DB2-BD59-A6C34878D82A}">
                    <a16:rowId xmlns:a16="http://schemas.microsoft.com/office/drawing/2014/main" val="1153431983"/>
                  </a:ext>
                </a:extLst>
              </a:tr>
              <a:tr h="370840">
                <a:tc>
                  <a:txBody>
                    <a:bodyPr/>
                    <a:lstStyle/>
                    <a:p>
                      <a:pPr algn="ctr"/>
                      <a:r>
                        <a:rPr lang="en-GB" sz="2000" b="1" dirty="0">
                          <a:solidFill>
                            <a:schemeClr val="tx1"/>
                          </a:solidFill>
                        </a:rPr>
                        <a:t>1.</a:t>
                      </a:r>
                    </a:p>
                  </a:txBody>
                  <a:tcPr/>
                </a:tc>
                <a:tc>
                  <a:txBody>
                    <a:bodyPr/>
                    <a:lstStyle/>
                    <a:p>
                      <a:r>
                        <a:rPr lang="en-US" sz="2400" kern="1200" dirty="0">
                          <a:solidFill>
                            <a:schemeClr val="tx1"/>
                          </a:solidFill>
                          <a:effectLst/>
                          <a:latin typeface="+mn-lt"/>
                          <a:ea typeface="+mn-ea"/>
                          <a:cs typeface="+mn-cs"/>
                        </a:rPr>
                        <a:t>Ich </a:t>
                      </a:r>
                      <a:r>
                        <a:rPr lang="en-US" sz="2400" kern="1200" dirty="0" err="1">
                          <a:solidFill>
                            <a:schemeClr val="tx1"/>
                          </a:solidFill>
                          <a:effectLst/>
                          <a:latin typeface="+mn-lt"/>
                          <a:ea typeface="+mn-ea"/>
                          <a:cs typeface="+mn-cs"/>
                        </a:rPr>
                        <a:t>habe</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im</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Juli</a:t>
                      </a:r>
                      <a:r>
                        <a:rPr lang="en-US" sz="2400" kern="1200" dirty="0">
                          <a:solidFill>
                            <a:schemeClr val="tx1"/>
                          </a:solidFill>
                          <a:effectLst/>
                          <a:latin typeface="+mn-lt"/>
                          <a:ea typeface="+mn-ea"/>
                          <a:cs typeface="+mn-cs"/>
                        </a:rPr>
                        <a:t> Freunde </a:t>
                      </a:r>
                      <a:r>
                        <a:rPr lang="en-US" sz="2400" kern="1200" dirty="0" err="1">
                          <a:solidFill>
                            <a:schemeClr val="tx1"/>
                          </a:solidFill>
                          <a:effectLst/>
                          <a:latin typeface="+mn-lt"/>
                          <a:ea typeface="+mn-ea"/>
                          <a:cs typeface="+mn-cs"/>
                        </a:rPr>
                        <a:t>besucht</a:t>
                      </a:r>
                      <a:r>
                        <a:rPr lang="en-US" sz="2400" kern="1200" dirty="0">
                          <a:solidFill>
                            <a:schemeClr val="tx1"/>
                          </a:solidFill>
                          <a:effectLst/>
                          <a:latin typeface="+mn-lt"/>
                          <a:ea typeface="+mn-ea"/>
                          <a:cs typeface="+mn-cs"/>
                        </a:rPr>
                        <a:t>.</a:t>
                      </a:r>
                      <a:r>
                        <a:rPr lang="en-GB" sz="2400" dirty="0">
                          <a:solidFill>
                            <a:schemeClr val="tx1"/>
                          </a:solidFill>
                        </a:rPr>
                        <a:t> </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000" b="1" dirty="0">
                          <a:solidFill>
                            <a:schemeClr val="tx1"/>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effectLst/>
                          <a:latin typeface="+mn-lt"/>
                          <a:ea typeface="+mn-ea"/>
                          <a:cs typeface="+mn-cs"/>
                        </a:rPr>
                        <a:t>Ich </a:t>
                      </a:r>
                      <a:r>
                        <a:rPr lang="en-US" sz="2400" kern="1200" dirty="0" err="1">
                          <a:solidFill>
                            <a:schemeClr val="tx1"/>
                          </a:solidFill>
                          <a:effectLst/>
                          <a:latin typeface="+mn-lt"/>
                          <a:ea typeface="+mn-ea"/>
                          <a:cs typeface="+mn-cs"/>
                        </a:rPr>
                        <a:t>habe</a:t>
                      </a:r>
                      <a:r>
                        <a:rPr lang="en-US" sz="2400" kern="1200" dirty="0">
                          <a:solidFill>
                            <a:schemeClr val="tx1"/>
                          </a:solidFill>
                          <a:effectLst/>
                          <a:latin typeface="+mn-lt"/>
                          <a:ea typeface="+mn-ea"/>
                          <a:cs typeface="+mn-cs"/>
                        </a:rPr>
                        <a:t>  oft </a:t>
                      </a:r>
                      <a:r>
                        <a:rPr lang="en-US" sz="2400" kern="1200" dirty="0" err="1">
                          <a:solidFill>
                            <a:schemeClr val="tx1"/>
                          </a:solidFill>
                          <a:effectLst/>
                          <a:latin typeface="+mn-lt"/>
                          <a:ea typeface="+mn-ea"/>
                          <a:cs typeface="+mn-cs"/>
                        </a:rPr>
                        <a:t>im</a:t>
                      </a:r>
                      <a:r>
                        <a:rPr lang="en-US" sz="2400" kern="1200" dirty="0">
                          <a:solidFill>
                            <a:schemeClr val="tx1"/>
                          </a:solidFill>
                          <a:effectLst/>
                          <a:latin typeface="+mn-lt"/>
                          <a:ea typeface="+mn-ea"/>
                          <a:cs typeface="+mn-cs"/>
                        </a:rPr>
                        <a:t> Park Hockey </a:t>
                      </a:r>
                      <a:r>
                        <a:rPr lang="en-US" sz="2400" kern="1200" dirty="0" err="1">
                          <a:solidFill>
                            <a:schemeClr val="tx1"/>
                          </a:solidFill>
                          <a:effectLst/>
                          <a:latin typeface="+mn-lt"/>
                          <a:ea typeface="+mn-ea"/>
                          <a:cs typeface="+mn-cs"/>
                        </a:rPr>
                        <a:t>gespielt</a:t>
                      </a:r>
                      <a:r>
                        <a:rPr lang="en-US" sz="2400" kern="1200" dirty="0">
                          <a:solidFill>
                            <a:schemeClr val="tx1"/>
                          </a:solidFill>
                          <a:effectLst/>
                          <a:latin typeface="+mn-lt"/>
                          <a:ea typeface="+mn-ea"/>
                          <a:cs typeface="+mn-cs"/>
                        </a:rPr>
                        <a:t>.</a:t>
                      </a:r>
                      <a:r>
                        <a:rPr lang="en-GB" sz="2400" dirty="0">
                          <a:solidFill>
                            <a:schemeClr val="tx1"/>
                          </a:solidFill>
                          <a:effectLst/>
                        </a:rPr>
                        <a:t> </a:t>
                      </a:r>
                      <a:endParaRPr lang="en-GB" sz="2400" dirty="0">
                        <a:solidFill>
                          <a:schemeClr val="tx1"/>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000" b="1" dirty="0">
                          <a:solidFill>
                            <a:schemeClr val="tx1"/>
                          </a:solidFill>
                        </a:rPr>
                        <a:t>3.</a:t>
                      </a:r>
                    </a:p>
                  </a:txBody>
                  <a:tcPr/>
                </a:tc>
                <a:tc>
                  <a:txBody>
                    <a:bodyPr/>
                    <a:lstStyle/>
                    <a:p>
                      <a:pPr algn="l">
                        <a:lnSpc>
                          <a:spcPct val="107000"/>
                        </a:lnSpc>
                        <a:spcAft>
                          <a:spcPts val="800"/>
                        </a:spcAft>
                      </a:pPr>
                      <a:r>
                        <a:rPr lang="en-US" sz="2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Ich </a:t>
                      </a:r>
                      <a:r>
                        <a:rPr lang="en-US" sz="2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habe</a:t>
                      </a:r>
                      <a:r>
                        <a:rPr lang="en-US" sz="2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2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keinen</a:t>
                      </a:r>
                      <a:r>
                        <a:rPr lang="en-US" sz="2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2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Spaß</a:t>
                      </a:r>
                      <a:r>
                        <a:rPr lang="en-US" sz="2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24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gehabt</a:t>
                      </a:r>
                      <a:r>
                        <a:rPr lang="en-US" sz="2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370840">
                <a:tc>
                  <a:txBody>
                    <a:bodyPr/>
                    <a:lstStyle/>
                    <a:p>
                      <a:pPr algn="ctr"/>
                      <a:r>
                        <a:rPr lang="en-GB" sz="2000" b="1" dirty="0">
                          <a:solidFill>
                            <a:schemeClr val="tx1"/>
                          </a:solidFill>
                        </a:rPr>
                        <a:t>4.</a:t>
                      </a:r>
                    </a:p>
                  </a:txBody>
                  <a:tcPr/>
                </a:tc>
                <a:tc>
                  <a:txBody>
                    <a:bodyPr/>
                    <a:lstStyle/>
                    <a:p>
                      <a:r>
                        <a:rPr lang="en-US" sz="2400" kern="1200" dirty="0">
                          <a:solidFill>
                            <a:schemeClr val="tx1"/>
                          </a:solidFill>
                          <a:effectLst/>
                          <a:latin typeface="+mn-lt"/>
                          <a:ea typeface="+mn-ea"/>
                          <a:cs typeface="+mn-cs"/>
                        </a:rPr>
                        <a:t>Ich             </a:t>
                      </a:r>
                      <a:r>
                        <a:rPr lang="en-US" sz="2400" kern="1200" dirty="0" err="1">
                          <a:solidFill>
                            <a:schemeClr val="tx1"/>
                          </a:solidFill>
                          <a:effectLst/>
                          <a:latin typeface="+mn-lt"/>
                          <a:ea typeface="+mn-ea"/>
                          <a:cs typeface="+mn-cs"/>
                        </a:rPr>
                        <a:t>kaufe</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selbst</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viel</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Kleidung</a:t>
                      </a:r>
                      <a:r>
                        <a:rPr lang="en-US" sz="2400" kern="1200" dirty="0">
                          <a:solidFill>
                            <a:schemeClr val="tx1"/>
                          </a:solidFill>
                          <a:effectLst/>
                          <a:latin typeface="+mn-lt"/>
                          <a:ea typeface="+mn-ea"/>
                          <a:cs typeface="+mn-cs"/>
                        </a:rPr>
                        <a:t>.</a:t>
                      </a:r>
                      <a:r>
                        <a:rPr lang="en-GB" sz="2400" dirty="0">
                          <a:solidFill>
                            <a:schemeClr val="tx1"/>
                          </a:solidFill>
                          <a:effectLst/>
                        </a:rPr>
                        <a:t> </a:t>
                      </a:r>
                      <a:endParaRPr lang="en-GB" sz="2400" dirty="0">
                        <a:solidFill>
                          <a:schemeClr val="tx1"/>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370840">
                <a:tc>
                  <a:txBody>
                    <a:bodyPr/>
                    <a:lstStyle/>
                    <a:p>
                      <a:pPr algn="ctr"/>
                      <a:r>
                        <a:rPr lang="en-GB" sz="2000" b="1" dirty="0">
                          <a:solidFill>
                            <a:schemeClr val="tx1"/>
                          </a:solidFill>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effectLst/>
                          <a:latin typeface="+mn-lt"/>
                          <a:ea typeface="+mn-ea"/>
                          <a:cs typeface="+mn-cs"/>
                        </a:rPr>
                        <a:t>Ich             </a:t>
                      </a:r>
                      <a:r>
                        <a:rPr lang="en-US" sz="2400" kern="1200" dirty="0" err="1">
                          <a:solidFill>
                            <a:schemeClr val="tx1"/>
                          </a:solidFill>
                          <a:effectLst/>
                          <a:latin typeface="+mn-lt"/>
                          <a:ea typeface="+mn-ea"/>
                          <a:cs typeface="+mn-cs"/>
                        </a:rPr>
                        <a:t>koche</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immer</a:t>
                      </a:r>
                      <a:r>
                        <a:rPr lang="en-US" sz="2400" kern="1200" dirty="0">
                          <a:solidFill>
                            <a:schemeClr val="tx1"/>
                          </a:solidFill>
                          <a:effectLst/>
                          <a:latin typeface="+mn-lt"/>
                          <a:ea typeface="+mn-ea"/>
                          <a:cs typeface="+mn-cs"/>
                        </a:rPr>
                        <a:t> das </a:t>
                      </a:r>
                      <a:r>
                        <a:rPr lang="en-US" sz="2400" kern="1200" dirty="0" err="1">
                          <a:solidFill>
                            <a:schemeClr val="tx1"/>
                          </a:solidFill>
                          <a:effectLst/>
                          <a:latin typeface="+mn-lt"/>
                          <a:ea typeface="+mn-ea"/>
                          <a:cs typeface="+mn-cs"/>
                        </a:rPr>
                        <a:t>Abendessen</a:t>
                      </a:r>
                      <a:r>
                        <a:rPr lang="en-US" sz="2400" kern="1200" dirty="0">
                          <a:solidFill>
                            <a:schemeClr val="tx1"/>
                          </a:solidFill>
                          <a:effectLst/>
                          <a:latin typeface="+mn-lt"/>
                          <a:ea typeface="+mn-ea"/>
                          <a:cs typeface="+mn-cs"/>
                        </a:rPr>
                        <a:t>.</a:t>
                      </a:r>
                      <a:r>
                        <a:rPr lang="en-GB" sz="2400" dirty="0">
                          <a:solidFill>
                            <a:schemeClr val="tx1"/>
                          </a:solidFill>
                          <a:effectLst/>
                        </a:rPr>
                        <a:t> </a:t>
                      </a:r>
                      <a:endParaRPr lang="en-GB" sz="2400" dirty="0">
                        <a:solidFill>
                          <a:schemeClr val="tx1"/>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370840">
                <a:tc>
                  <a:txBody>
                    <a:bodyPr/>
                    <a:lstStyle/>
                    <a:p>
                      <a:pPr algn="ctr"/>
                      <a:r>
                        <a:rPr lang="en-GB" sz="2000" b="1" dirty="0">
                          <a:solidFill>
                            <a:schemeClr val="tx1"/>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effectLst/>
                          <a:latin typeface="+mn-lt"/>
                          <a:ea typeface="+mn-ea"/>
                          <a:cs typeface="+mn-cs"/>
                        </a:rPr>
                        <a:t>Ich             </a:t>
                      </a:r>
                      <a:r>
                        <a:rPr lang="en-US" sz="2400" kern="1200" dirty="0" err="1">
                          <a:solidFill>
                            <a:schemeClr val="tx1"/>
                          </a:solidFill>
                          <a:effectLst/>
                          <a:latin typeface="+mn-lt"/>
                          <a:ea typeface="+mn-ea"/>
                          <a:cs typeface="+mn-cs"/>
                        </a:rPr>
                        <a:t>besuche</a:t>
                      </a:r>
                      <a:r>
                        <a:rPr lang="en-US" sz="2400" kern="1200" dirty="0">
                          <a:solidFill>
                            <a:schemeClr val="tx1"/>
                          </a:solidFill>
                          <a:effectLst/>
                          <a:latin typeface="+mn-lt"/>
                          <a:ea typeface="+mn-ea"/>
                          <a:cs typeface="+mn-cs"/>
                        </a:rPr>
                        <a:t> das Museum.</a:t>
                      </a:r>
                      <a:r>
                        <a:rPr lang="en-GB" sz="2400" dirty="0">
                          <a:solidFill>
                            <a:schemeClr val="tx1"/>
                          </a:solidFill>
                          <a:effectLst/>
                        </a:rPr>
                        <a:t> </a:t>
                      </a:r>
                      <a:endParaRPr lang="en-GB" sz="2400" dirty="0">
                        <a:solidFill>
                          <a:schemeClr val="tx1"/>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0">
                <a:tc>
                  <a:txBody>
                    <a:bodyPr/>
                    <a:lstStyle/>
                    <a:p>
                      <a:pPr algn="ctr"/>
                      <a:r>
                        <a:rPr lang="en-GB" sz="2000" b="1" dirty="0">
                          <a:solidFill>
                            <a:schemeClr val="tx1"/>
                          </a:solidFill>
                        </a:rPr>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effectLst/>
                          <a:latin typeface="+mn-lt"/>
                          <a:ea typeface="+mn-ea"/>
                          <a:cs typeface="+mn-cs"/>
                        </a:rPr>
                        <a:t>Ich </a:t>
                      </a:r>
                      <a:r>
                        <a:rPr lang="en-US" sz="2400" kern="1200" dirty="0" err="1">
                          <a:solidFill>
                            <a:schemeClr val="tx1"/>
                          </a:solidFill>
                          <a:effectLst/>
                          <a:latin typeface="+mn-lt"/>
                          <a:ea typeface="+mn-ea"/>
                          <a:cs typeface="+mn-cs"/>
                        </a:rPr>
                        <a:t>habe</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schon</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eine</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Bootfahrt</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gemacht</a:t>
                      </a:r>
                      <a:r>
                        <a:rPr lang="en-US" sz="2400" kern="1200" dirty="0">
                          <a:solidFill>
                            <a:schemeClr val="tx1"/>
                          </a:solidFill>
                          <a:effectLst/>
                          <a:latin typeface="+mn-lt"/>
                          <a:ea typeface="+mn-ea"/>
                          <a:cs typeface="+mn-cs"/>
                        </a:rPr>
                        <a:t>.</a:t>
                      </a:r>
                      <a:r>
                        <a:rPr lang="en-GB" sz="2400" dirty="0">
                          <a:solidFill>
                            <a:schemeClr val="tx1"/>
                          </a:solidFill>
                          <a:effectLst/>
                        </a:rPr>
                        <a:t> </a:t>
                      </a:r>
                      <a:endParaRPr lang="en-GB" sz="2400" u="none" dirty="0">
                        <a:solidFill>
                          <a:schemeClr val="tx1"/>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10" name="TextBox 9">
            <a:extLst>
              <a:ext uri="{FF2B5EF4-FFF2-40B4-BE49-F238E27FC236}">
                <a16:creationId xmlns:a16="http://schemas.microsoft.com/office/drawing/2014/main" id="{5F59196F-AD35-4052-BC69-02ECA17089FA}"/>
              </a:ext>
            </a:extLst>
          </p:cNvPr>
          <p:cNvSpPr txBox="1"/>
          <p:nvPr/>
        </p:nvSpPr>
        <p:spPr>
          <a:xfrm>
            <a:off x="1262751" y="2697977"/>
            <a:ext cx="1397926" cy="30777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_______</a:t>
            </a:r>
          </a:p>
        </p:txBody>
      </p:sp>
      <p:sp>
        <p:nvSpPr>
          <p:cNvPr id="18" name="TextBox 17">
            <a:extLst>
              <a:ext uri="{FF2B5EF4-FFF2-40B4-BE49-F238E27FC236}">
                <a16:creationId xmlns:a16="http://schemas.microsoft.com/office/drawing/2014/main" id="{CC309A04-8094-4C54-8C32-9C6A94F7F236}"/>
              </a:ext>
            </a:extLst>
          </p:cNvPr>
          <p:cNvSpPr txBox="1"/>
          <p:nvPr/>
        </p:nvSpPr>
        <p:spPr>
          <a:xfrm>
            <a:off x="1244289" y="5373612"/>
            <a:ext cx="1404033" cy="30777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_______</a:t>
            </a:r>
          </a:p>
        </p:txBody>
      </p:sp>
      <p:sp>
        <p:nvSpPr>
          <p:cNvPr id="20" name="TextBox 19">
            <a:extLst>
              <a:ext uri="{FF2B5EF4-FFF2-40B4-BE49-F238E27FC236}">
                <a16:creationId xmlns:a16="http://schemas.microsoft.com/office/drawing/2014/main" id="{9974BB5D-08EE-4E3A-9F83-BA540D7464B4}"/>
              </a:ext>
            </a:extLst>
          </p:cNvPr>
          <p:cNvSpPr txBox="1"/>
          <p:nvPr/>
        </p:nvSpPr>
        <p:spPr>
          <a:xfrm>
            <a:off x="1293567" y="3618321"/>
            <a:ext cx="1410132" cy="30777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_______</a:t>
            </a:r>
          </a:p>
        </p:txBody>
      </p:sp>
      <p:sp>
        <p:nvSpPr>
          <p:cNvPr id="21" name="TextBox 20">
            <a:extLst>
              <a:ext uri="{FF2B5EF4-FFF2-40B4-BE49-F238E27FC236}">
                <a16:creationId xmlns:a16="http://schemas.microsoft.com/office/drawing/2014/main" id="{19F6A2E3-0978-4E0A-A4EA-354578DD260A}"/>
              </a:ext>
            </a:extLst>
          </p:cNvPr>
          <p:cNvSpPr txBox="1"/>
          <p:nvPr/>
        </p:nvSpPr>
        <p:spPr>
          <a:xfrm>
            <a:off x="1262753" y="4498831"/>
            <a:ext cx="1367110" cy="30777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_______</a:t>
            </a:r>
          </a:p>
        </p:txBody>
      </p:sp>
      <p:sp>
        <p:nvSpPr>
          <p:cNvPr id="23" name="TextBox 22">
            <a:extLst>
              <a:ext uri="{FF2B5EF4-FFF2-40B4-BE49-F238E27FC236}">
                <a16:creationId xmlns:a16="http://schemas.microsoft.com/office/drawing/2014/main" id="{16B4F8E8-391D-4459-93A7-9E607C74A243}"/>
              </a:ext>
            </a:extLst>
          </p:cNvPr>
          <p:cNvSpPr txBox="1"/>
          <p:nvPr/>
        </p:nvSpPr>
        <p:spPr>
          <a:xfrm>
            <a:off x="1293567" y="4017597"/>
            <a:ext cx="1367110" cy="30777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_______</a:t>
            </a:r>
          </a:p>
        </p:txBody>
      </p:sp>
      <p:sp>
        <p:nvSpPr>
          <p:cNvPr id="24" name="TextBox 23">
            <a:extLst>
              <a:ext uri="{FF2B5EF4-FFF2-40B4-BE49-F238E27FC236}">
                <a16:creationId xmlns:a16="http://schemas.microsoft.com/office/drawing/2014/main" id="{D05B3518-F994-4574-8480-46C2A3924F77}"/>
              </a:ext>
            </a:extLst>
          </p:cNvPr>
          <p:cNvSpPr txBox="1"/>
          <p:nvPr/>
        </p:nvSpPr>
        <p:spPr>
          <a:xfrm>
            <a:off x="1262750" y="4952618"/>
            <a:ext cx="1367113" cy="30777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_______</a:t>
            </a:r>
          </a:p>
        </p:txBody>
      </p:sp>
      <p:sp>
        <p:nvSpPr>
          <p:cNvPr id="25" name="TextBox 24">
            <a:extLst>
              <a:ext uri="{FF2B5EF4-FFF2-40B4-BE49-F238E27FC236}">
                <a16:creationId xmlns:a16="http://schemas.microsoft.com/office/drawing/2014/main" id="{B8821133-5461-4567-BC6E-11E7B3E58821}"/>
              </a:ext>
            </a:extLst>
          </p:cNvPr>
          <p:cNvSpPr txBox="1"/>
          <p:nvPr/>
        </p:nvSpPr>
        <p:spPr>
          <a:xfrm>
            <a:off x="1293567" y="3182119"/>
            <a:ext cx="1410132" cy="30777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_______</a:t>
            </a:r>
          </a:p>
        </p:txBody>
      </p:sp>
      <p:pic>
        <p:nvPicPr>
          <p:cNvPr id="27" name="Picture 26" descr="A green check mark on a black background&#10;&#10;Description automatically generated">
            <a:extLst>
              <a:ext uri="{FF2B5EF4-FFF2-40B4-BE49-F238E27FC236}">
                <a16:creationId xmlns:a16="http://schemas.microsoft.com/office/drawing/2014/main" id="{7252EC1F-38FA-4264-A8CD-D3E8DE1AF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5059" y="2495789"/>
            <a:ext cx="552527" cy="514422"/>
          </a:xfrm>
          <a:prstGeom prst="rect">
            <a:avLst/>
          </a:prstGeom>
        </p:spPr>
      </p:pic>
      <p:pic>
        <p:nvPicPr>
          <p:cNvPr id="28" name="Picture 27" descr="A green check mark on a black background&#10;&#10;Description automatically generated">
            <a:extLst>
              <a:ext uri="{FF2B5EF4-FFF2-40B4-BE49-F238E27FC236}">
                <a16:creationId xmlns:a16="http://schemas.microsoft.com/office/drawing/2014/main" id="{52F4AB01-35B4-4974-8FD5-465B97736E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7474" y="2914578"/>
            <a:ext cx="552527" cy="514422"/>
          </a:xfrm>
          <a:prstGeom prst="rect">
            <a:avLst/>
          </a:prstGeom>
        </p:spPr>
      </p:pic>
      <p:pic>
        <p:nvPicPr>
          <p:cNvPr id="29" name="Picture 28" descr="A green check mark on a black background&#10;&#10;Description automatically generated">
            <a:extLst>
              <a:ext uri="{FF2B5EF4-FFF2-40B4-BE49-F238E27FC236}">
                <a16:creationId xmlns:a16="http://schemas.microsoft.com/office/drawing/2014/main" id="{40539531-3ABF-4BF5-A11B-86E50F4045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6266" y="3402021"/>
            <a:ext cx="552527" cy="514422"/>
          </a:xfrm>
          <a:prstGeom prst="rect">
            <a:avLst/>
          </a:prstGeom>
        </p:spPr>
      </p:pic>
      <p:pic>
        <p:nvPicPr>
          <p:cNvPr id="30" name="Picture 29" descr="A green check mark on a black background&#10;&#10;Description automatically generated">
            <a:extLst>
              <a:ext uri="{FF2B5EF4-FFF2-40B4-BE49-F238E27FC236}">
                <a16:creationId xmlns:a16="http://schemas.microsoft.com/office/drawing/2014/main" id="{764499B8-CC6C-4682-A7DE-57CA8FE2F6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2475" y="3810952"/>
            <a:ext cx="552527" cy="514422"/>
          </a:xfrm>
          <a:prstGeom prst="rect">
            <a:avLst/>
          </a:prstGeom>
        </p:spPr>
      </p:pic>
      <p:pic>
        <p:nvPicPr>
          <p:cNvPr id="31" name="Picture 30" descr="A green check mark on a black background&#10;&#10;Description automatically generated">
            <a:extLst>
              <a:ext uri="{FF2B5EF4-FFF2-40B4-BE49-F238E27FC236}">
                <a16:creationId xmlns:a16="http://schemas.microsoft.com/office/drawing/2014/main" id="{B7D75B2F-CA52-4E26-930F-46FDAC425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1661" y="4241620"/>
            <a:ext cx="552527" cy="514422"/>
          </a:xfrm>
          <a:prstGeom prst="rect">
            <a:avLst/>
          </a:prstGeom>
        </p:spPr>
      </p:pic>
      <p:pic>
        <p:nvPicPr>
          <p:cNvPr id="32" name="Picture 31" descr="A green check mark on a black background&#10;&#10;Description automatically generated">
            <a:extLst>
              <a:ext uri="{FF2B5EF4-FFF2-40B4-BE49-F238E27FC236}">
                <a16:creationId xmlns:a16="http://schemas.microsoft.com/office/drawing/2014/main" id="{F944BF39-4A78-4205-8AA3-F4E891E339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1660" y="4741542"/>
            <a:ext cx="552527" cy="514422"/>
          </a:xfrm>
          <a:prstGeom prst="rect">
            <a:avLst/>
          </a:prstGeom>
        </p:spPr>
      </p:pic>
      <p:pic>
        <p:nvPicPr>
          <p:cNvPr id="33" name="Picture 32" descr="A green check mark on a black background&#10;&#10;Description automatically generated">
            <a:extLst>
              <a:ext uri="{FF2B5EF4-FFF2-40B4-BE49-F238E27FC236}">
                <a16:creationId xmlns:a16="http://schemas.microsoft.com/office/drawing/2014/main" id="{6FBBE937-C29B-499A-955C-3D9362F919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304" y="5188464"/>
            <a:ext cx="552527" cy="514422"/>
          </a:xfrm>
          <a:prstGeom prst="rect">
            <a:avLst/>
          </a:prstGeom>
        </p:spPr>
      </p:pic>
      <p:pic>
        <p:nvPicPr>
          <p:cNvPr id="34" name="Graphic 33" descr="Teacher with solid fill">
            <a:extLst>
              <a:ext uri="{FF2B5EF4-FFF2-40B4-BE49-F238E27FC236}">
                <a16:creationId xmlns:a16="http://schemas.microsoft.com/office/drawing/2014/main" id="{EC170E78-5CB2-46B2-BD72-23C5FD082A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7841" y="1249604"/>
            <a:ext cx="914400" cy="914400"/>
          </a:xfrm>
          <a:prstGeom prst="rect">
            <a:avLst/>
          </a:prstGeom>
        </p:spPr>
      </p:pic>
      <p:sp>
        <p:nvSpPr>
          <p:cNvPr id="35" name="Speech Bubble: Rectangle with Corners Rounded 34">
            <a:extLst>
              <a:ext uri="{FF2B5EF4-FFF2-40B4-BE49-F238E27FC236}">
                <a16:creationId xmlns:a16="http://schemas.microsoft.com/office/drawing/2014/main" id="{B49351A0-6A3D-46B1-AE3C-FFEADEB544E0}"/>
              </a:ext>
            </a:extLst>
          </p:cNvPr>
          <p:cNvSpPr/>
          <p:nvPr/>
        </p:nvSpPr>
        <p:spPr>
          <a:xfrm>
            <a:off x="1349376" y="1369890"/>
            <a:ext cx="3217947" cy="539482"/>
          </a:xfrm>
          <a:prstGeom prst="wedgeRoundRectCallout">
            <a:avLst>
              <a:gd name="adj1" fmla="val -63424"/>
              <a:gd name="adj2" fmla="val -525"/>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Ich</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oder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a:ln>
                  <a:noFill/>
                </a:ln>
                <a:effectLst/>
                <a:uLnTx/>
                <a:uFillTx/>
                <a:latin typeface="Century Gothic" panose="020F0302020204030204"/>
                <a:ea typeface="+mn-ea"/>
                <a:cs typeface="+mn-cs"/>
              </a:rPr>
              <a:t>ich </a:t>
            </a:r>
            <a:r>
              <a:rPr kumimoji="0" lang="en-US" sz="2400" b="1" i="0" u="none" strike="noStrike" kern="1200" cap="none" spc="0" normalizeH="0" baseline="0" noProof="0" dirty="0" err="1">
                <a:ln>
                  <a:noFill/>
                </a:ln>
                <a:effectLst/>
                <a:uLnTx/>
                <a:uFillTx/>
                <a:latin typeface="Century Gothic" panose="020F0302020204030204"/>
                <a:ea typeface="+mn-ea"/>
                <a:cs typeface="+mn-cs"/>
              </a:rPr>
              <a:t>habe</a:t>
            </a:r>
            <a:r>
              <a:rPr kumimoji="0" lang="en-US" sz="2400" b="0" i="0" u="none" strike="noStrike" kern="1200" cap="none" spc="0" normalizeH="0" baseline="0" noProof="0" dirty="0">
                <a:ln>
                  <a:noFill/>
                </a:ln>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19240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P spid="20" grpId="0" animBg="1"/>
      <p:bldP spid="21" grpId="0" animBg="1"/>
      <p:bldP spid="23" grpId="0" animBg="1"/>
      <p:bldP spid="24"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58C536-BB9D-43B0-AD80-436541BBC785}"/>
              </a:ext>
            </a:extLst>
          </p:cNvPr>
          <p:cNvSpPr>
            <a:spLocks noGrp="1"/>
          </p:cNvSpPr>
          <p:nvPr>
            <p:ph type="title"/>
          </p:nvPr>
        </p:nvSpPr>
        <p:spPr>
          <a:xfrm>
            <a:off x="0" y="213557"/>
            <a:ext cx="6096000" cy="647577"/>
          </a:xfrm>
        </p:spPr>
        <p:txBody>
          <a:bodyPr>
            <a:normAutofit/>
          </a:bodyPr>
          <a:lstStyle/>
          <a:p>
            <a:r>
              <a:rPr lang="en-GB" sz="2800" dirty="0"/>
              <a:t>Mia </a:t>
            </a:r>
            <a:r>
              <a:rPr lang="en-GB" sz="2800" dirty="0" err="1"/>
              <a:t>telefoniert</a:t>
            </a:r>
            <a:r>
              <a:rPr lang="en-GB" sz="2800" dirty="0"/>
              <a:t>. Was </a:t>
            </a:r>
            <a:r>
              <a:rPr lang="en-GB" sz="2800" dirty="0" err="1"/>
              <a:t>sagt</a:t>
            </a:r>
            <a:r>
              <a:rPr lang="en-GB" sz="2800" dirty="0"/>
              <a:t> </a:t>
            </a:r>
            <a:r>
              <a:rPr lang="en-GB" sz="2800" dirty="0" err="1"/>
              <a:t>sie</a:t>
            </a:r>
            <a:r>
              <a:rPr lang="en-GB" sz="2800" dirty="0"/>
              <a:t>?</a:t>
            </a:r>
          </a:p>
        </p:txBody>
      </p:sp>
      <p:pic>
        <p:nvPicPr>
          <p:cNvPr id="7" name="Picture 6">
            <a:extLst>
              <a:ext uri="{FF2B5EF4-FFF2-40B4-BE49-F238E27FC236}">
                <a16:creationId xmlns:a16="http://schemas.microsoft.com/office/drawing/2014/main" id="{5DEDEDFB-5B67-4081-B0A1-7C7B4F5F4E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1082" y="276772"/>
            <a:ext cx="1290240" cy="1316864"/>
          </a:xfrm>
          <a:prstGeom prst="ellipse">
            <a:avLst/>
          </a:prstGeom>
        </p:spPr>
      </p:pic>
      <p:sp>
        <p:nvSpPr>
          <p:cNvPr id="8" name="Rounded Rectangle 38">
            <a:extLst>
              <a:ext uri="{FF2B5EF4-FFF2-40B4-BE49-F238E27FC236}">
                <a16:creationId xmlns:a16="http://schemas.microsoft.com/office/drawing/2014/main" id="{CA18F9D9-8C23-47F9-8D53-17612F1EA117}"/>
              </a:ext>
            </a:extLst>
          </p:cNvPr>
          <p:cNvSpPr/>
          <p:nvPr/>
        </p:nvSpPr>
        <p:spPr>
          <a:xfrm>
            <a:off x="10955215" y="161881"/>
            <a:ext cx="1068418" cy="418411"/>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22" name="Graphic 21" descr="Teacher with solid fill">
            <a:extLst>
              <a:ext uri="{FF2B5EF4-FFF2-40B4-BE49-F238E27FC236}">
                <a16:creationId xmlns:a16="http://schemas.microsoft.com/office/drawing/2014/main" id="{4F8DB9CB-2F4B-4FD7-ACA9-3EF9F0F1EF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9143" y="841094"/>
            <a:ext cx="914400" cy="914400"/>
          </a:xfrm>
          <a:prstGeom prst="rect">
            <a:avLst/>
          </a:prstGeom>
        </p:spPr>
      </p:pic>
      <p:sp>
        <p:nvSpPr>
          <p:cNvPr id="26" name="Speech Bubble: Rectangle with Corners Rounded 25">
            <a:extLst>
              <a:ext uri="{FF2B5EF4-FFF2-40B4-BE49-F238E27FC236}">
                <a16:creationId xmlns:a16="http://schemas.microsoft.com/office/drawing/2014/main" id="{B35DC881-6CBB-4D28-A7F2-7C3FDDA0502F}"/>
              </a:ext>
            </a:extLst>
          </p:cNvPr>
          <p:cNvSpPr/>
          <p:nvPr/>
        </p:nvSpPr>
        <p:spPr>
          <a:xfrm>
            <a:off x="1410678" y="961380"/>
            <a:ext cx="3217947" cy="802488"/>
          </a:xfrm>
          <a:prstGeom prst="wedgeRoundRectCallout">
            <a:avLst>
              <a:gd name="adj1" fmla="val -63424"/>
              <a:gd name="adj2" fmla="val -525"/>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dir</a:t>
            </a:r>
            <a:r>
              <a:rPr kumimoji="0" lang="en-US" sz="2400" b="0" i="0" u="none" strike="noStrike" kern="1200" cap="none" spc="0" normalizeH="0" baseline="0" noProof="0" dirty="0">
                <a:ln>
                  <a:noFill/>
                </a:ln>
                <a:solidFill>
                  <a:schemeClr val="tx1"/>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Sätze</a:t>
            </a:r>
            <a:r>
              <a:rPr kumimoji="0" lang="en-US" sz="2400" b="0" i="0" u="none" strike="noStrike" kern="1200" cap="none" spc="0" normalizeH="0" baseline="0" noProof="0" dirty="0">
                <a:ln>
                  <a:noFill/>
                </a:ln>
                <a:solidFill>
                  <a:schemeClr val="tx1"/>
                </a:solidFill>
                <a:effectLst/>
                <a:uLnTx/>
                <a:uFillTx/>
                <a:latin typeface="Century Gothic" panose="020F0302020204030204"/>
                <a:ea typeface="+mn-ea"/>
                <a:cs typeface="+mn-cs"/>
              </a:rPr>
              <a:t> an. </a:t>
            </a:r>
            <a:br>
              <a:rPr kumimoji="0" lang="en-US" sz="2400" b="0" i="0"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en-US" sz="2400" b="1" i="0" u="none" strike="noStrike" kern="1200" cap="none" spc="0" normalizeH="0" baseline="0" noProof="0" dirty="0">
                <a:ln>
                  <a:noFill/>
                </a:ln>
                <a:solidFill>
                  <a:schemeClr val="tx1"/>
                </a:solidFill>
                <a:effectLst/>
                <a:uLnTx/>
                <a:uFillTx/>
                <a:latin typeface="Century Gothic" panose="020F0302020204030204"/>
                <a:ea typeface="+mn-ea"/>
                <a:cs typeface="+mn-cs"/>
              </a:rPr>
              <a:t>Ich</a:t>
            </a:r>
            <a:r>
              <a:rPr kumimoji="0" lang="en-US"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chemeClr val="tx1"/>
                </a:solidFill>
                <a:effectLst/>
                <a:uLnTx/>
                <a:uFillTx/>
                <a:latin typeface="Century Gothic" panose="020F0302020204030204"/>
                <a:ea typeface="+mn-ea"/>
                <a:cs typeface="+mn-cs"/>
              </a:rPr>
              <a:t>ich </a:t>
            </a:r>
            <a:r>
              <a:rPr kumimoji="0" lang="en-US" sz="2400" b="1" i="0" u="none" strike="noStrike" kern="1200" cap="none" spc="0" normalizeH="0" baseline="0" noProof="0" dirty="0" err="1">
                <a:ln>
                  <a:noFill/>
                </a:ln>
                <a:solidFill>
                  <a:schemeClr val="tx1"/>
                </a:solidFill>
                <a:effectLst/>
                <a:uLnTx/>
                <a:uFillTx/>
                <a:latin typeface="Century Gothic" panose="020F0302020204030204"/>
                <a:ea typeface="+mn-ea"/>
                <a:cs typeface="+mn-cs"/>
              </a:rPr>
              <a:t>habe</a:t>
            </a:r>
            <a:r>
              <a:rPr kumimoji="0" lang="en-US"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p>
        </p:txBody>
      </p:sp>
      <p:graphicFrame>
        <p:nvGraphicFramePr>
          <p:cNvPr id="34" name="Table 6">
            <a:extLst>
              <a:ext uri="{FF2B5EF4-FFF2-40B4-BE49-F238E27FC236}">
                <a16:creationId xmlns:a16="http://schemas.microsoft.com/office/drawing/2014/main" id="{2A878E1F-E9D1-4E52-8E14-E253E317DA6A}"/>
              </a:ext>
            </a:extLst>
          </p:cNvPr>
          <p:cNvGraphicFramePr>
            <a:graphicFrameLocks noGrp="1"/>
          </p:cNvGraphicFramePr>
          <p:nvPr>
            <p:extLst>
              <p:ext uri="{D42A27DB-BD31-4B8C-83A1-F6EECF244321}">
                <p14:modId xmlns:p14="http://schemas.microsoft.com/office/powerpoint/2010/main" val="3061641320"/>
              </p:ext>
            </p:extLst>
          </p:nvPr>
        </p:nvGraphicFramePr>
        <p:xfrm>
          <a:off x="3410981" y="2217462"/>
          <a:ext cx="4964923" cy="3976536"/>
        </p:xfrm>
        <a:graphic>
          <a:graphicData uri="http://schemas.openxmlformats.org/drawingml/2006/table">
            <a:tbl>
              <a:tblPr firstRow="1" bandRow="1">
                <a:tableStyleId>{00A15C55-8517-42AA-B614-E9B94910E393}</a:tableStyleId>
              </a:tblPr>
              <a:tblGrid>
                <a:gridCol w="835877">
                  <a:extLst>
                    <a:ext uri="{9D8B030D-6E8A-4147-A177-3AD203B41FA5}">
                      <a16:colId xmlns:a16="http://schemas.microsoft.com/office/drawing/2014/main" val="2607353726"/>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a:txBody>
                    <a:bodyPr/>
                    <a:lstStyle/>
                    <a:p>
                      <a:endParaRPr lang="en-GB" dirty="0"/>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effectLst/>
                          <a:uLnTx/>
                          <a:uFillTx/>
                        </a:rPr>
                        <a:t>Ich…</a:t>
                      </a:r>
                      <a:endParaRPr lang="en-GB"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Ich </a:t>
                      </a:r>
                      <a:r>
                        <a:rPr lang="en-GB" sz="2000" b="1" dirty="0" err="1"/>
                        <a:t>habe</a:t>
                      </a:r>
                      <a:r>
                        <a:rPr lang="en-GB" sz="2000" b="1" dirty="0"/>
                        <a:t>…</a:t>
                      </a:r>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35" name="Action Button: Custom 16">
            <a:hlinkClick r:id="" action="ppaction://noaction" highlightClick="1">
              <a:snd r:embed="rId6" name="1.wav"/>
            </a:hlinkClick>
            <a:extLst>
              <a:ext uri="{FF2B5EF4-FFF2-40B4-BE49-F238E27FC236}">
                <a16:creationId xmlns:a16="http://schemas.microsoft.com/office/drawing/2014/main" id="{2524E0A1-DE94-4212-8C20-1F760187DEDF}"/>
              </a:ext>
            </a:extLst>
          </p:cNvPr>
          <p:cNvSpPr/>
          <p:nvPr/>
        </p:nvSpPr>
        <p:spPr>
          <a:xfrm>
            <a:off x="3631430" y="2769561"/>
            <a:ext cx="393922" cy="35793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38" name="Action Button: Custom 16">
            <a:hlinkClick r:id="" action="ppaction://noaction" highlightClick="1">
              <a:snd r:embed="rId7" name="2.wav"/>
            </a:hlinkClick>
            <a:extLst>
              <a:ext uri="{FF2B5EF4-FFF2-40B4-BE49-F238E27FC236}">
                <a16:creationId xmlns:a16="http://schemas.microsoft.com/office/drawing/2014/main" id="{FE2E3257-6A44-45CA-ACED-6F56107A211B}"/>
              </a:ext>
            </a:extLst>
          </p:cNvPr>
          <p:cNvSpPr/>
          <p:nvPr/>
        </p:nvSpPr>
        <p:spPr>
          <a:xfrm>
            <a:off x="3631430" y="3242195"/>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40" name="Action Button: Custom 16">
            <a:hlinkClick r:id="" action="ppaction://noaction" highlightClick="1">
              <a:snd r:embed="rId8" name="3.wav"/>
            </a:hlinkClick>
            <a:extLst>
              <a:ext uri="{FF2B5EF4-FFF2-40B4-BE49-F238E27FC236}">
                <a16:creationId xmlns:a16="http://schemas.microsoft.com/office/drawing/2014/main" id="{D170DA6A-3025-4ABD-B6F9-B224C328E11C}"/>
              </a:ext>
            </a:extLst>
          </p:cNvPr>
          <p:cNvSpPr/>
          <p:nvPr/>
        </p:nvSpPr>
        <p:spPr>
          <a:xfrm>
            <a:off x="3629352" y="3752890"/>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44" name="Action Button: Custom 16">
            <a:hlinkClick r:id="" action="ppaction://noaction" highlightClick="1">
              <a:snd r:embed="rId9" name="5.wav"/>
            </a:hlinkClick>
            <a:extLst>
              <a:ext uri="{FF2B5EF4-FFF2-40B4-BE49-F238E27FC236}">
                <a16:creationId xmlns:a16="http://schemas.microsoft.com/office/drawing/2014/main" id="{90105265-E594-42C3-8AC9-1796C7A1A340}"/>
              </a:ext>
            </a:extLst>
          </p:cNvPr>
          <p:cNvSpPr/>
          <p:nvPr/>
        </p:nvSpPr>
        <p:spPr>
          <a:xfrm>
            <a:off x="3629352" y="4228416"/>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46" name="Action Button: Custom 16">
            <a:hlinkClick r:id="" action="ppaction://noaction" highlightClick="1">
              <a:snd r:embed="rId10" name="6.wav"/>
            </a:hlinkClick>
            <a:extLst>
              <a:ext uri="{FF2B5EF4-FFF2-40B4-BE49-F238E27FC236}">
                <a16:creationId xmlns:a16="http://schemas.microsoft.com/office/drawing/2014/main" id="{367A51A5-0343-4FD5-9C71-3D9E09179185}"/>
              </a:ext>
            </a:extLst>
          </p:cNvPr>
          <p:cNvSpPr/>
          <p:nvPr/>
        </p:nvSpPr>
        <p:spPr>
          <a:xfrm>
            <a:off x="3634146" y="4714342"/>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48" name="Action Button: Custom 16">
            <a:hlinkClick r:id="" action="ppaction://noaction" highlightClick="1">
              <a:snd r:embed="rId11" name="7.wav"/>
            </a:hlinkClick>
            <a:extLst>
              <a:ext uri="{FF2B5EF4-FFF2-40B4-BE49-F238E27FC236}">
                <a16:creationId xmlns:a16="http://schemas.microsoft.com/office/drawing/2014/main" id="{2FBB4B56-2AEB-40A6-AC07-07914015E964}"/>
              </a:ext>
            </a:extLst>
          </p:cNvPr>
          <p:cNvSpPr/>
          <p:nvPr/>
        </p:nvSpPr>
        <p:spPr>
          <a:xfrm>
            <a:off x="3639546" y="5220709"/>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50" name="Action Button: Custom 16">
            <a:hlinkClick r:id="" action="ppaction://noaction" highlightClick="1">
              <a:snd r:embed="rId12" name="8.wav"/>
            </a:hlinkClick>
            <a:extLst>
              <a:ext uri="{FF2B5EF4-FFF2-40B4-BE49-F238E27FC236}">
                <a16:creationId xmlns:a16="http://schemas.microsoft.com/office/drawing/2014/main" id="{846BB66E-9F2C-4EBA-9E71-F541D51E032F}"/>
              </a:ext>
            </a:extLst>
          </p:cNvPr>
          <p:cNvSpPr/>
          <p:nvPr/>
        </p:nvSpPr>
        <p:spPr>
          <a:xfrm>
            <a:off x="3629352" y="5707848"/>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pic>
        <p:nvPicPr>
          <p:cNvPr id="27" name="Picture 26" descr="A green check mark on a black background&#10;&#10;Description automatically generated">
            <a:extLst>
              <a:ext uri="{FF2B5EF4-FFF2-40B4-BE49-F238E27FC236}">
                <a16:creationId xmlns:a16="http://schemas.microsoft.com/office/drawing/2014/main" id="{7252EC1F-38FA-4264-A8CD-D3E8DE1AF22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94084" y="2667846"/>
            <a:ext cx="552527" cy="514422"/>
          </a:xfrm>
          <a:prstGeom prst="rect">
            <a:avLst/>
          </a:prstGeom>
        </p:spPr>
      </p:pic>
      <p:pic>
        <p:nvPicPr>
          <p:cNvPr id="28" name="Picture 27" descr="A green check mark on a black background&#10;&#10;Description automatically generated">
            <a:extLst>
              <a:ext uri="{FF2B5EF4-FFF2-40B4-BE49-F238E27FC236}">
                <a16:creationId xmlns:a16="http://schemas.microsoft.com/office/drawing/2014/main" id="{52F4AB01-35B4-4974-8FD5-465B97736E5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75673" y="3118230"/>
            <a:ext cx="552527" cy="514422"/>
          </a:xfrm>
          <a:prstGeom prst="rect">
            <a:avLst/>
          </a:prstGeom>
        </p:spPr>
      </p:pic>
      <p:pic>
        <p:nvPicPr>
          <p:cNvPr id="29" name="Picture 28" descr="A green check mark on a black background&#10;&#10;Description automatically generated">
            <a:extLst>
              <a:ext uri="{FF2B5EF4-FFF2-40B4-BE49-F238E27FC236}">
                <a16:creationId xmlns:a16="http://schemas.microsoft.com/office/drawing/2014/main" id="{40539531-3ABF-4BF5-A11B-86E50F40451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97775" y="3632652"/>
            <a:ext cx="552527" cy="514422"/>
          </a:xfrm>
          <a:prstGeom prst="rect">
            <a:avLst/>
          </a:prstGeom>
        </p:spPr>
      </p:pic>
      <p:pic>
        <p:nvPicPr>
          <p:cNvPr id="30" name="Picture 29" descr="A green check mark on a black background&#10;&#10;Description automatically generated">
            <a:extLst>
              <a:ext uri="{FF2B5EF4-FFF2-40B4-BE49-F238E27FC236}">
                <a16:creationId xmlns:a16="http://schemas.microsoft.com/office/drawing/2014/main" id="{764499B8-CC6C-4682-A7DE-57CA8FE2F68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75672" y="4109994"/>
            <a:ext cx="552527" cy="514422"/>
          </a:xfrm>
          <a:prstGeom prst="rect">
            <a:avLst/>
          </a:prstGeom>
        </p:spPr>
      </p:pic>
      <p:pic>
        <p:nvPicPr>
          <p:cNvPr id="31" name="Picture 30" descr="A green check mark on a black background&#10;&#10;Description automatically generated">
            <a:extLst>
              <a:ext uri="{FF2B5EF4-FFF2-40B4-BE49-F238E27FC236}">
                <a16:creationId xmlns:a16="http://schemas.microsoft.com/office/drawing/2014/main" id="{B7D75B2F-CA52-4E26-930F-46FDAC4256D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94084" y="4624416"/>
            <a:ext cx="552527" cy="514422"/>
          </a:xfrm>
          <a:prstGeom prst="rect">
            <a:avLst/>
          </a:prstGeom>
        </p:spPr>
      </p:pic>
      <p:pic>
        <p:nvPicPr>
          <p:cNvPr id="32" name="Picture 31" descr="A green check mark on a black background&#10;&#10;Description automatically generated">
            <a:extLst>
              <a:ext uri="{FF2B5EF4-FFF2-40B4-BE49-F238E27FC236}">
                <a16:creationId xmlns:a16="http://schemas.microsoft.com/office/drawing/2014/main" id="{F944BF39-4A78-4205-8AA3-F4E891E3394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97774" y="5161498"/>
            <a:ext cx="552527" cy="514422"/>
          </a:xfrm>
          <a:prstGeom prst="rect">
            <a:avLst/>
          </a:prstGeom>
        </p:spPr>
      </p:pic>
      <p:pic>
        <p:nvPicPr>
          <p:cNvPr id="33" name="Picture 32" descr="A green check mark on a black background&#10;&#10;Description automatically generated">
            <a:extLst>
              <a:ext uri="{FF2B5EF4-FFF2-40B4-BE49-F238E27FC236}">
                <a16:creationId xmlns:a16="http://schemas.microsoft.com/office/drawing/2014/main" id="{6FBBE937-C29B-499A-955C-3D9362F9191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97774" y="5675920"/>
            <a:ext cx="552527" cy="514422"/>
          </a:xfrm>
          <a:prstGeom prst="rect">
            <a:avLst/>
          </a:prstGeom>
        </p:spPr>
      </p:pic>
    </p:spTree>
    <p:extLst>
      <p:ext uri="{BB962C8B-B14F-4D97-AF65-F5344CB8AC3E}">
        <p14:creationId xmlns:p14="http://schemas.microsoft.com/office/powerpoint/2010/main" val="65486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969DA6F-0BBE-4A46-BF31-2C273B227FE0}"/>
              </a:ext>
            </a:extLst>
          </p:cNvPr>
          <p:cNvSpPr txBox="1">
            <a:spLocks/>
          </p:cNvSpPr>
          <p:nvPr/>
        </p:nvSpPr>
        <p:spPr>
          <a:xfrm>
            <a:off x="-27142" y="161881"/>
            <a:ext cx="5780828" cy="7499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srgbClr val="3D3C3C"/>
              </a:solidFill>
              <a:effectLst/>
              <a:uLnTx/>
              <a:uFillTx/>
              <a:latin typeface="Century Gothic" panose="020B0502020202020204" pitchFamily="34" charset="0"/>
              <a:ea typeface="+mj-ea"/>
              <a:cs typeface="+mj-cs"/>
            </a:endParaRPr>
          </a:p>
        </p:txBody>
      </p:sp>
      <p:sp>
        <p:nvSpPr>
          <p:cNvPr id="2" name="Title 1"/>
          <p:cNvSpPr>
            <a:spLocks noGrp="1"/>
          </p:cNvSpPr>
          <p:nvPr>
            <p:ph type="title"/>
          </p:nvPr>
        </p:nvSpPr>
        <p:spPr>
          <a:xfrm>
            <a:off x="-27142" y="264212"/>
            <a:ext cx="4880496" cy="647577"/>
          </a:xfrm>
        </p:spPr>
        <p:txBody>
          <a:bodyPr>
            <a:normAutofit/>
          </a:bodyPr>
          <a:lstStyle/>
          <a:p>
            <a:r>
              <a:rPr lang="en-GB" sz="2800" b="1" dirty="0">
                <a:solidFill>
                  <a:schemeClr val="bg1"/>
                </a:solidFill>
              </a:rPr>
              <a:t>Und auf </a:t>
            </a:r>
            <a:r>
              <a:rPr lang="en-GB" sz="2800" b="1" dirty="0" err="1">
                <a:solidFill>
                  <a:schemeClr val="bg1"/>
                </a:solidFill>
              </a:rPr>
              <a:t>Englisch</a:t>
            </a:r>
            <a:r>
              <a:rPr lang="en-GB" sz="2800" b="1" dirty="0">
                <a:solidFill>
                  <a:schemeClr val="bg1"/>
                </a:solidFill>
              </a:rPr>
              <a:t>?</a:t>
            </a:r>
            <a:endParaRPr lang="en-GB" sz="2800" dirty="0"/>
          </a:p>
        </p:txBody>
      </p:sp>
      <p:sp>
        <p:nvSpPr>
          <p:cNvPr id="39" name="Rounded Rectangle 38">
            <a:extLst>
              <a:ext uri="{FF2B5EF4-FFF2-40B4-BE49-F238E27FC236}">
                <a16:creationId xmlns:a16="http://schemas.microsoft.com/office/drawing/2014/main" id="{FF9D5FC3-2828-4A20-AB45-539B08625342}"/>
              </a:ext>
            </a:extLst>
          </p:cNvPr>
          <p:cNvSpPr/>
          <p:nvPr/>
        </p:nvSpPr>
        <p:spPr>
          <a:xfrm>
            <a:off x="10304585" y="161881"/>
            <a:ext cx="1719048" cy="457200"/>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Grammatik</a:t>
            </a:r>
            <a:endPar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AEAFFC4F-17EA-4F58-9E15-19BEBA2D68D8}"/>
              </a:ext>
            </a:extLst>
          </p:cNvPr>
          <p:cNvSpPr txBox="1"/>
          <p:nvPr/>
        </p:nvSpPr>
        <p:spPr>
          <a:xfrm>
            <a:off x="234672" y="1163991"/>
            <a:ext cx="11567861"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The perfect tense in German can be translated in two ways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Ich </a:t>
            </a:r>
            <a:r>
              <a:rPr kumimoji="0" lang="en-US" sz="2400" b="0" i="0" u="none" strike="noStrike" kern="1200" cap="none" spc="0" normalizeH="0" baseline="0" noProof="0" dirty="0" err="1">
                <a:ln>
                  <a:noFill/>
                </a:ln>
                <a:effectLst/>
                <a:uLnTx/>
                <a:uFillTx/>
                <a:latin typeface="Century Gothic" panose="020F0302020204030204"/>
                <a:ea typeface="+mn-ea"/>
                <a:cs typeface="+mn-cs"/>
              </a:rPr>
              <a:t>habe</a:t>
            </a:r>
            <a:r>
              <a:rPr kumimoji="0" lang="en-US" sz="2400" b="0" i="0" u="none" strike="noStrike" kern="1200" cap="none" spc="0" normalizeH="0" baseline="0" noProof="0" dirty="0">
                <a:ln>
                  <a:noFill/>
                </a:ln>
                <a:effectLst/>
                <a:uLnTx/>
                <a:uFillTx/>
                <a:latin typeface="Century Gothic" panose="020F0302020204030204"/>
                <a:ea typeface="+mn-ea"/>
                <a:cs typeface="+mn-cs"/>
              </a:rPr>
              <a:t> Berlin </a:t>
            </a:r>
            <a:r>
              <a:rPr kumimoji="0" lang="en-US" sz="2400" b="0" i="0" u="none" strike="noStrike" kern="1200" cap="none" spc="0" normalizeH="0" baseline="0" noProof="0" dirty="0" err="1">
                <a:ln>
                  <a:noFill/>
                </a:ln>
                <a:effectLst/>
                <a:uLnTx/>
                <a:uFillTx/>
                <a:latin typeface="Century Gothic" panose="020F0302020204030204"/>
                <a:ea typeface="+mn-ea"/>
                <a:cs typeface="+mn-cs"/>
              </a:rPr>
              <a:t>besucht</a:t>
            </a:r>
            <a:r>
              <a:rPr kumimoji="0" lang="en-US" sz="2400" b="0" i="0" u="none" strike="noStrike" kern="1200" cap="none" spc="0" normalizeH="0" baseline="0" noProof="0" dirty="0">
                <a:ln>
                  <a:noFill/>
                </a:ln>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rPr>
              <a:t>				 I </a:t>
            </a:r>
            <a:r>
              <a:rPr kumimoji="0" lang="en-US" sz="2400" b="1" i="0" u="none" strike="noStrike" kern="1200" cap="none" spc="0" normalizeH="0" baseline="0" noProof="0" dirty="0">
                <a:ln>
                  <a:noFill/>
                </a:ln>
                <a:effectLst/>
                <a:uLnTx/>
                <a:uFillTx/>
                <a:latin typeface="Century Gothic" panose="020F0302020204030204"/>
                <a:ea typeface="+mn-ea"/>
                <a:cs typeface="+mn-cs"/>
                <a:sym typeface="Wingdings" pitchFamily="2" charset="2"/>
              </a:rPr>
              <a:t>have visited </a:t>
            </a:r>
            <a:r>
              <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rPr>
              <a:t>Berlin.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rPr>
              <a:t>				 I </a:t>
            </a:r>
            <a:r>
              <a:rPr kumimoji="0" lang="en-US" sz="2400" b="1" i="0" u="none" strike="noStrike" kern="1200" cap="none" spc="0" normalizeH="0" baseline="0" noProof="0" dirty="0">
                <a:ln>
                  <a:noFill/>
                </a:ln>
                <a:effectLst/>
                <a:uLnTx/>
                <a:uFillTx/>
                <a:latin typeface="Century Gothic" panose="020F0302020204030204"/>
                <a:ea typeface="+mn-ea"/>
                <a:cs typeface="+mn-cs"/>
                <a:sym typeface="Wingdings" pitchFamily="2" charset="2"/>
              </a:rPr>
              <a:t>visited</a:t>
            </a:r>
            <a:r>
              <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rPr>
              <a:t> Berlin.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rPr>
              <a:t>The English meaning we use often depends on information about </a:t>
            </a:r>
            <a:r>
              <a:rPr kumimoji="0" lang="en-US" sz="2400" b="1" i="0" u="sng" strike="noStrike" kern="1200" cap="none" spc="0" normalizeH="0" baseline="0" noProof="0" dirty="0">
                <a:ln>
                  <a:noFill/>
                </a:ln>
                <a:effectLst/>
                <a:uLnTx/>
                <a:uFillTx/>
                <a:latin typeface="Century Gothic" panose="020F0302020204030204"/>
                <a:ea typeface="+mn-ea"/>
                <a:cs typeface="+mn-cs"/>
                <a:sym typeface="Wingdings" pitchFamily="2" charset="2"/>
              </a:rPr>
              <a:t>when</a:t>
            </a:r>
            <a:r>
              <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rPr>
              <a:t> it happened.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sym typeface="Wingdings" pitchFamily="2" charset="2"/>
              </a:rPr>
              <a:t>Specified</a:t>
            </a:r>
            <a:r>
              <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rPr>
              <a:t> times that are finished use </a:t>
            </a:r>
            <a:r>
              <a:rPr kumimoji="0" lang="en-US" sz="2400" b="0" i="0" u="sng" strike="noStrike" kern="1200" cap="none" spc="0" normalizeH="0" baseline="0" noProof="0" dirty="0">
                <a:ln>
                  <a:noFill/>
                </a:ln>
                <a:effectLst/>
                <a:uLnTx/>
                <a:uFillTx/>
                <a:latin typeface="Century Gothic" panose="020F0302020204030204"/>
                <a:ea typeface="+mn-ea"/>
                <a:cs typeface="+mn-cs"/>
                <a:sym typeface="Wingdings" pitchFamily="2" charset="2"/>
              </a:rPr>
              <a:t>simple past</a:t>
            </a:r>
            <a:r>
              <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rPr>
              <a:t>Ich </a:t>
            </a:r>
            <a:r>
              <a:rPr kumimoji="0" lang="en-US" sz="2400" b="0" i="0" u="none" strike="noStrike" kern="1200" cap="none" spc="0" normalizeH="0" baseline="0" noProof="0" dirty="0" err="1">
                <a:ln>
                  <a:noFill/>
                </a:ln>
                <a:effectLst/>
                <a:uLnTx/>
                <a:uFillTx/>
                <a:latin typeface="Century Gothic" panose="020F0302020204030204"/>
                <a:ea typeface="+mn-ea"/>
                <a:cs typeface="+mn-cs"/>
                <a:sym typeface="Wingdings" pitchFamily="2" charset="2"/>
              </a:rPr>
              <a:t>habe</a:t>
            </a:r>
            <a:r>
              <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rPr>
              <a:t> </a:t>
            </a:r>
            <a:r>
              <a:rPr kumimoji="0" lang="en-US" sz="2400" b="1" i="0" u="none" strike="noStrike" kern="1200" cap="none" spc="0" normalizeH="0" baseline="0" noProof="0" dirty="0" err="1">
                <a:ln>
                  <a:noFill/>
                </a:ln>
                <a:effectLst/>
                <a:uLnTx/>
                <a:uFillTx/>
                <a:latin typeface="Century Gothic" panose="020F0302020204030204"/>
                <a:ea typeface="+mn-ea"/>
                <a:cs typeface="+mn-cs"/>
                <a:sym typeface="Wingdings" pitchFamily="2" charset="2"/>
              </a:rPr>
              <a:t>im</a:t>
            </a:r>
            <a:r>
              <a:rPr kumimoji="0" lang="en-US" sz="2400" b="1" i="0" u="none" strike="noStrike" kern="1200" cap="none" spc="0" normalizeH="0" baseline="0" noProof="0" dirty="0">
                <a:ln>
                  <a:noFill/>
                </a:ln>
                <a:effectLst/>
                <a:uLnTx/>
                <a:uFillTx/>
                <a:latin typeface="Century Gothic" panose="020F0302020204030204"/>
                <a:ea typeface="+mn-ea"/>
                <a:cs typeface="+mn-cs"/>
                <a:sym typeface="Wingdings" pitchFamily="2" charset="2"/>
              </a:rPr>
              <a:t> August </a:t>
            </a:r>
            <a:r>
              <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rPr>
              <a:t>Berlin </a:t>
            </a:r>
            <a:r>
              <a:rPr kumimoji="0" lang="en-US" sz="2400" b="0" i="0" u="none" strike="noStrike" kern="1200" cap="none" spc="0" normalizeH="0" baseline="0" noProof="0" dirty="0" err="1">
                <a:ln>
                  <a:noFill/>
                </a:ln>
                <a:effectLst/>
                <a:uLnTx/>
                <a:uFillTx/>
                <a:latin typeface="Century Gothic" panose="020F0302020204030204"/>
                <a:ea typeface="+mn-ea"/>
                <a:cs typeface="+mn-cs"/>
                <a:sym typeface="Wingdings" pitchFamily="2" charset="2"/>
              </a:rPr>
              <a:t>besucht</a:t>
            </a:r>
            <a:r>
              <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rPr>
              <a:t>  I </a:t>
            </a:r>
            <a:r>
              <a:rPr kumimoji="0" lang="en-US" sz="2400" b="1" i="0" u="none" strike="noStrike" kern="1200" cap="none" spc="0" normalizeH="0" baseline="0" noProof="0" dirty="0">
                <a:ln>
                  <a:noFill/>
                </a:ln>
                <a:effectLst/>
                <a:uLnTx/>
                <a:uFillTx/>
                <a:latin typeface="Century Gothic" panose="020F0302020204030204"/>
                <a:ea typeface="+mn-ea"/>
                <a:cs typeface="+mn-cs"/>
                <a:sym typeface="Wingdings" pitchFamily="2" charset="2"/>
              </a:rPr>
              <a:t>visited </a:t>
            </a:r>
            <a:r>
              <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rPr>
              <a:t>Berlin in August.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sym typeface="Wingdings" pitchFamily="2" charset="2"/>
              </a:rPr>
              <a:t>Unspecified</a:t>
            </a:r>
            <a:r>
              <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rPr>
              <a:t>, general times in the past use </a:t>
            </a:r>
            <a:r>
              <a:rPr kumimoji="0" lang="en-US" sz="2400" b="0" i="0" u="sng" strike="noStrike" kern="1200" cap="none" spc="0" normalizeH="0" baseline="0" noProof="0" dirty="0">
                <a:ln>
                  <a:noFill/>
                </a:ln>
                <a:effectLst/>
                <a:uLnTx/>
                <a:uFillTx/>
                <a:latin typeface="Century Gothic" panose="020F0302020204030204"/>
                <a:ea typeface="+mn-ea"/>
                <a:cs typeface="+mn-cs"/>
                <a:sym typeface="Wingdings" pitchFamily="2" charset="2"/>
              </a:rPr>
              <a:t>present perfect</a:t>
            </a:r>
            <a:r>
              <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Ich </a:t>
            </a:r>
            <a:r>
              <a:rPr kumimoji="0" lang="en-US" sz="2400" b="0" i="0" u="none" strike="noStrike" kern="1200" cap="none" spc="0" normalizeH="0" baseline="0" noProof="0" dirty="0" err="1">
                <a:ln>
                  <a:noFill/>
                </a:ln>
                <a:effectLst/>
                <a:uLnTx/>
                <a:uFillTx/>
                <a:latin typeface="Century Gothic" panose="020F0302020204030204"/>
                <a:ea typeface="+mn-ea"/>
                <a:cs typeface="+mn-cs"/>
              </a:rPr>
              <a:t>habe</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a:ln>
                  <a:noFill/>
                </a:ln>
                <a:effectLst/>
                <a:uLnTx/>
                <a:uFillTx/>
                <a:latin typeface="Century Gothic" panose="020F0302020204030204"/>
                <a:ea typeface="+mn-ea"/>
                <a:cs typeface="+mn-cs"/>
              </a:rPr>
              <a:t>oft</a:t>
            </a:r>
            <a:r>
              <a:rPr kumimoji="0" lang="en-US" sz="2400" b="0" i="0" u="none" strike="noStrike" kern="1200" cap="none" spc="0" normalizeH="0" baseline="0" noProof="0" dirty="0">
                <a:ln>
                  <a:noFill/>
                </a:ln>
                <a:effectLst/>
                <a:uLnTx/>
                <a:uFillTx/>
                <a:latin typeface="Century Gothic" panose="020F0302020204030204"/>
                <a:ea typeface="+mn-ea"/>
                <a:cs typeface="+mn-cs"/>
              </a:rPr>
              <a:t> Berlin </a:t>
            </a:r>
            <a:r>
              <a:rPr kumimoji="0" lang="en-US" sz="2400" b="0" i="0" u="none" strike="noStrike" kern="1200" cap="none" spc="0" normalizeH="0" baseline="0" noProof="0" dirty="0" err="1">
                <a:ln>
                  <a:noFill/>
                </a:ln>
                <a:effectLst/>
                <a:uLnTx/>
                <a:uFillTx/>
                <a:latin typeface="Century Gothic" panose="020F0302020204030204"/>
                <a:ea typeface="+mn-ea"/>
                <a:cs typeface="+mn-cs"/>
              </a:rPr>
              <a:t>besucht</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rPr>
              <a:t> I </a:t>
            </a:r>
            <a:r>
              <a:rPr kumimoji="0" lang="en-US" sz="2400" b="1" i="0" u="none" strike="noStrike" kern="1200" cap="none" spc="0" normalizeH="0" baseline="0" noProof="0" dirty="0">
                <a:ln>
                  <a:noFill/>
                </a:ln>
                <a:effectLst/>
                <a:uLnTx/>
                <a:uFillTx/>
                <a:latin typeface="Century Gothic" panose="020F0302020204030204"/>
                <a:ea typeface="+mn-ea"/>
                <a:cs typeface="+mn-cs"/>
                <a:sym typeface="Wingdings" pitchFamily="2" charset="2"/>
              </a:rPr>
              <a:t>have</a:t>
            </a:r>
            <a:r>
              <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rPr>
              <a:t> often </a:t>
            </a:r>
            <a:r>
              <a:rPr kumimoji="0" lang="en-US" sz="2400" b="1" i="0" u="none" strike="noStrike" kern="1200" cap="none" spc="0" normalizeH="0" baseline="0" noProof="0" dirty="0">
                <a:ln>
                  <a:noFill/>
                </a:ln>
                <a:effectLst/>
                <a:uLnTx/>
                <a:uFillTx/>
                <a:latin typeface="Century Gothic" panose="020F0302020204030204"/>
                <a:ea typeface="+mn-ea"/>
                <a:cs typeface="+mn-cs"/>
                <a:sym typeface="Wingdings" pitchFamily="2" charset="2"/>
              </a:rPr>
              <a:t>visited</a:t>
            </a:r>
            <a:r>
              <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rPr>
              <a:t> Berlin.</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51" name="Google Shape;653;p27">
            <a:extLst>
              <a:ext uri="{FF2B5EF4-FFF2-40B4-BE49-F238E27FC236}">
                <a16:creationId xmlns:a16="http://schemas.microsoft.com/office/drawing/2014/main" id="{6F677815-2660-4E76-AEFC-AEB285B83057}"/>
              </a:ext>
            </a:extLst>
          </p:cNvPr>
          <p:cNvSpPr/>
          <p:nvPr/>
        </p:nvSpPr>
        <p:spPr>
          <a:xfrm>
            <a:off x="7702280" y="2934938"/>
            <a:ext cx="4349472" cy="1356368"/>
          </a:xfrm>
          <a:prstGeom prst="wedgeRoundRectCallout">
            <a:avLst>
              <a:gd name="adj1" fmla="val -39931"/>
              <a:gd name="adj2" fmla="val 92172"/>
              <a:gd name="adj3" fmla="val 16667"/>
            </a:avLst>
          </a:prstGeom>
          <a:solidFill>
            <a:schemeClr val="accent4">
              <a:lumMod val="20000"/>
              <a:lumOff val="80000"/>
            </a:schemeClr>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400" b="0" i="0" u="none" strike="noStrike" kern="1400" cap="none" spc="0" normalizeH="0" baseline="0" noProof="0" dirty="0">
                <a:ln>
                  <a:noFill/>
                </a:ln>
                <a:effectLst/>
                <a:uLnTx/>
                <a:uFillTx/>
                <a:latin typeface="Century Gothic" panose="020F0302020204030204"/>
                <a:ea typeface="Times New Roman" panose="02020603050405020304" pitchFamily="18" charset="0"/>
                <a:cs typeface="+mn-cs"/>
              </a:rPr>
              <a:t>Other words to look out for: </a:t>
            </a:r>
            <a:r>
              <a:rPr kumimoji="0" lang="en-GB" sz="2400" b="1" i="0" u="none" strike="noStrike" kern="1400" cap="none" spc="0" normalizeH="0" baseline="0" noProof="0" dirty="0" err="1">
                <a:ln>
                  <a:noFill/>
                </a:ln>
                <a:effectLst/>
                <a:uLnTx/>
                <a:uFillTx/>
                <a:latin typeface="Century Gothic" panose="020F0302020204030204"/>
                <a:ea typeface="Times New Roman" panose="02020603050405020304" pitchFamily="18" charset="0"/>
                <a:cs typeface="+mn-cs"/>
              </a:rPr>
              <a:t>im</a:t>
            </a:r>
            <a:r>
              <a:rPr kumimoji="0" lang="en-GB" sz="2400" b="1" i="0" u="none" strike="noStrike" kern="1400" cap="none" spc="0" normalizeH="0" baseline="0" noProof="0" dirty="0">
                <a:ln>
                  <a:noFill/>
                </a:ln>
                <a:effectLst/>
                <a:uLnTx/>
                <a:uFillTx/>
                <a:latin typeface="Century Gothic" panose="020F0302020204030204"/>
                <a:ea typeface="Times New Roman" panose="02020603050405020304" pitchFamily="18" charset="0"/>
                <a:cs typeface="+mn-cs"/>
              </a:rPr>
              <a:t> </a:t>
            </a:r>
            <a:r>
              <a:rPr kumimoji="0" lang="en-GB" sz="2400" b="1" i="0" u="none" strike="noStrike" kern="1400" cap="none" spc="0" normalizeH="0" baseline="0" noProof="0" dirty="0" err="1">
                <a:ln>
                  <a:noFill/>
                </a:ln>
                <a:effectLst/>
                <a:uLnTx/>
                <a:uFillTx/>
                <a:latin typeface="Century Gothic" panose="020F0302020204030204"/>
                <a:ea typeface="Times New Roman" panose="02020603050405020304" pitchFamily="18" charset="0"/>
                <a:cs typeface="+mn-cs"/>
              </a:rPr>
              <a:t>Juli</a:t>
            </a:r>
            <a:r>
              <a:rPr kumimoji="0" lang="en-GB" sz="2400" b="0" i="0" u="none" strike="noStrike" kern="1400" cap="none" spc="0" normalizeH="0" baseline="0" noProof="0" dirty="0">
                <a:ln>
                  <a:noFill/>
                </a:ln>
                <a:effectLst/>
                <a:uLnTx/>
                <a:uFillTx/>
                <a:latin typeface="Century Gothic" panose="020F0302020204030204"/>
                <a:ea typeface="Times New Roman" panose="02020603050405020304" pitchFamily="18" charset="0"/>
                <a:cs typeface="+mn-cs"/>
              </a:rPr>
              <a:t>, </a:t>
            </a:r>
            <a:r>
              <a:rPr kumimoji="0" lang="en-GB" sz="2400" b="1" i="0" u="none" strike="noStrike" kern="1400" cap="none" spc="0" normalizeH="0" baseline="0" noProof="0" dirty="0" err="1">
                <a:ln>
                  <a:noFill/>
                </a:ln>
                <a:effectLst/>
                <a:uLnTx/>
                <a:uFillTx/>
                <a:latin typeface="Century Gothic" panose="020F0302020204030204"/>
                <a:ea typeface="Times New Roman" panose="02020603050405020304" pitchFamily="18" charset="0"/>
                <a:cs typeface="+mn-cs"/>
              </a:rPr>
              <a:t>letzten</a:t>
            </a:r>
            <a:r>
              <a:rPr kumimoji="0" lang="en-GB" sz="2400" b="1" i="0" u="none" strike="noStrike" kern="1400" cap="none" spc="0" normalizeH="0" baseline="0" noProof="0" dirty="0">
                <a:ln>
                  <a:noFill/>
                </a:ln>
                <a:effectLst/>
                <a:uLnTx/>
                <a:uFillTx/>
                <a:latin typeface="Century Gothic" panose="020F0302020204030204"/>
                <a:ea typeface="Times New Roman" panose="02020603050405020304" pitchFamily="18" charset="0"/>
                <a:cs typeface="+mn-cs"/>
              </a:rPr>
              <a:t> Monat</a:t>
            </a:r>
            <a:r>
              <a:rPr kumimoji="0" lang="en-GB" sz="2400" b="0" i="0" u="none" strike="noStrike" kern="1400" cap="none" spc="0" normalizeH="0" baseline="0" noProof="0" dirty="0">
                <a:ln>
                  <a:noFill/>
                </a:ln>
                <a:effectLst/>
                <a:uLnTx/>
                <a:uFillTx/>
                <a:latin typeface="Century Gothic" panose="020F0302020204030204"/>
                <a:ea typeface="Times New Roman" panose="02020603050405020304" pitchFamily="18" charset="0"/>
                <a:cs typeface="+mn-cs"/>
              </a:rPr>
              <a:t>, </a:t>
            </a:r>
            <a:r>
              <a:rPr kumimoji="0" lang="en-GB" sz="2400" b="1" i="0" u="none" strike="noStrike" kern="1400" cap="none" spc="0" normalizeH="0" baseline="0" noProof="0" dirty="0" err="1">
                <a:ln>
                  <a:noFill/>
                </a:ln>
                <a:effectLst/>
                <a:uLnTx/>
                <a:uFillTx/>
                <a:latin typeface="Century Gothic" panose="020F0302020204030204"/>
                <a:ea typeface="Times New Roman" panose="02020603050405020304" pitchFamily="18" charset="0"/>
                <a:cs typeface="+mn-cs"/>
              </a:rPr>
              <a:t>letztes</a:t>
            </a:r>
            <a:r>
              <a:rPr kumimoji="0" lang="en-GB" sz="2400" b="1" i="0" u="none" strike="noStrike" kern="1400" cap="none" spc="0" normalizeH="0" baseline="0" noProof="0" dirty="0">
                <a:ln>
                  <a:noFill/>
                </a:ln>
                <a:effectLst/>
                <a:uLnTx/>
                <a:uFillTx/>
                <a:latin typeface="Century Gothic" panose="020F0302020204030204"/>
                <a:ea typeface="Times New Roman" panose="02020603050405020304" pitchFamily="18" charset="0"/>
                <a:cs typeface="+mn-cs"/>
              </a:rPr>
              <a:t> </a:t>
            </a:r>
            <a:r>
              <a:rPr kumimoji="0" lang="en-GB" sz="2400" b="1" i="0" u="none" strike="noStrike" kern="1400" cap="none" spc="0" normalizeH="0" baseline="0" noProof="0" dirty="0" err="1">
                <a:ln>
                  <a:noFill/>
                </a:ln>
                <a:effectLst/>
                <a:uLnTx/>
                <a:uFillTx/>
                <a:latin typeface="Century Gothic" panose="020F0302020204030204"/>
                <a:ea typeface="Times New Roman" panose="02020603050405020304" pitchFamily="18" charset="0"/>
                <a:cs typeface="+mn-cs"/>
              </a:rPr>
              <a:t>Jahr</a:t>
            </a:r>
            <a:r>
              <a:rPr kumimoji="0" lang="en-GB" sz="2400" b="0" i="0" u="none" strike="noStrike" kern="1400" cap="none" spc="0" normalizeH="0" baseline="0" noProof="0" dirty="0">
                <a:ln>
                  <a:noFill/>
                </a:ln>
                <a:effectLst/>
                <a:uLnTx/>
                <a:uFillTx/>
                <a:latin typeface="Century Gothic" panose="020F0302020204030204"/>
                <a:ea typeface="Times New Roman" panose="02020603050405020304" pitchFamily="18" charset="0"/>
                <a:cs typeface="+mn-cs"/>
              </a:rPr>
              <a:t>.</a:t>
            </a:r>
          </a:p>
        </p:txBody>
      </p:sp>
      <p:sp>
        <p:nvSpPr>
          <p:cNvPr id="52" name="Google Shape;653;p27">
            <a:extLst>
              <a:ext uri="{FF2B5EF4-FFF2-40B4-BE49-F238E27FC236}">
                <a16:creationId xmlns:a16="http://schemas.microsoft.com/office/drawing/2014/main" id="{95BA10D4-E598-433F-A76C-A6B8987963F0}"/>
              </a:ext>
            </a:extLst>
          </p:cNvPr>
          <p:cNvSpPr/>
          <p:nvPr/>
        </p:nvSpPr>
        <p:spPr>
          <a:xfrm>
            <a:off x="8856141" y="5404465"/>
            <a:ext cx="3195611" cy="925314"/>
          </a:xfrm>
          <a:prstGeom prst="wedgeRoundRectCallout">
            <a:avLst>
              <a:gd name="adj1" fmla="val -59623"/>
              <a:gd name="adj2" fmla="val 30919"/>
              <a:gd name="adj3" fmla="val 16667"/>
            </a:avLst>
          </a:prstGeom>
          <a:solidFill>
            <a:schemeClr val="accent4">
              <a:lumMod val="20000"/>
              <a:lumOff val="80000"/>
            </a:schemeClr>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400" b="0" i="0" u="none" strike="noStrike" kern="1400" cap="none" spc="0" normalizeH="0" baseline="0" noProof="0" dirty="0">
                <a:ln>
                  <a:noFill/>
                </a:ln>
                <a:effectLst/>
                <a:uLnTx/>
                <a:uFillTx/>
                <a:latin typeface="Century Gothic" panose="020F0302020204030204"/>
                <a:ea typeface="Times New Roman" panose="02020603050405020304" pitchFamily="18" charset="0"/>
                <a:cs typeface="+mn-cs"/>
              </a:rPr>
              <a:t>Other words to look out for: </a:t>
            </a:r>
            <a:r>
              <a:rPr kumimoji="0" lang="en-GB" sz="2400" b="1" i="0" u="none" strike="noStrike" kern="1400" cap="none" spc="0" normalizeH="0" baseline="0" noProof="0" dirty="0" err="1">
                <a:ln>
                  <a:noFill/>
                </a:ln>
                <a:effectLst/>
                <a:uLnTx/>
                <a:uFillTx/>
                <a:latin typeface="Century Gothic" panose="020F0302020204030204"/>
                <a:ea typeface="Times New Roman" panose="02020603050405020304" pitchFamily="18" charset="0"/>
                <a:cs typeface="+mn-cs"/>
              </a:rPr>
              <a:t>schon</a:t>
            </a:r>
            <a:r>
              <a:rPr kumimoji="0" lang="en-GB" sz="2400" b="0" i="0" u="none" strike="noStrike" kern="1400" cap="none" spc="0" normalizeH="0" baseline="0" noProof="0" dirty="0">
                <a:ln>
                  <a:noFill/>
                </a:ln>
                <a:effectLst/>
                <a:uLnTx/>
                <a:uFillTx/>
                <a:latin typeface="Century Gothic" panose="020F0302020204030204"/>
                <a:ea typeface="Times New Roman" panose="02020603050405020304" pitchFamily="18" charset="0"/>
                <a:cs typeface="+mn-cs"/>
              </a:rPr>
              <a:t>, </a:t>
            </a:r>
            <a:r>
              <a:rPr kumimoji="0" lang="en-GB" sz="2400" b="1" i="0" u="none" strike="noStrike" kern="1400" cap="none" spc="0" normalizeH="0" baseline="0" noProof="0" dirty="0" err="1">
                <a:ln>
                  <a:noFill/>
                </a:ln>
                <a:effectLst/>
                <a:uLnTx/>
                <a:uFillTx/>
                <a:latin typeface="Century Gothic" panose="020F0302020204030204"/>
                <a:ea typeface="Times New Roman" panose="02020603050405020304" pitchFamily="18" charset="0"/>
                <a:cs typeface="+mn-cs"/>
              </a:rPr>
              <a:t>nie</a:t>
            </a:r>
            <a:endParaRPr kumimoji="0" lang="en-GB" sz="2400" b="0" i="0" u="none" strike="noStrike" kern="1400" cap="none" spc="0" normalizeH="0" baseline="0" noProof="0" dirty="0">
              <a:ln>
                <a:noFill/>
              </a:ln>
              <a:effectLst/>
              <a:uLnTx/>
              <a:uFillTx/>
              <a:latin typeface="Century Gothic" panose="020F0302020204030204"/>
              <a:ea typeface="Times New Roman" panose="02020603050405020304" pitchFamily="18" charset="0"/>
              <a:cs typeface="+mn-cs"/>
            </a:endParaRPr>
          </a:p>
        </p:txBody>
      </p:sp>
    </p:spTree>
    <p:extLst>
      <p:ext uri="{BB962C8B-B14F-4D97-AF65-F5344CB8AC3E}">
        <p14:creationId xmlns:p14="http://schemas.microsoft.com/office/powerpoint/2010/main" val="30298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0">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0">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0">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58C536-BB9D-43B0-AD80-436541BBC785}"/>
              </a:ext>
            </a:extLst>
          </p:cNvPr>
          <p:cNvSpPr>
            <a:spLocks noGrp="1"/>
          </p:cNvSpPr>
          <p:nvPr>
            <p:ph type="title"/>
          </p:nvPr>
        </p:nvSpPr>
        <p:spPr>
          <a:xfrm>
            <a:off x="0" y="213557"/>
            <a:ext cx="6096000" cy="647577"/>
          </a:xfrm>
        </p:spPr>
        <p:txBody>
          <a:bodyPr>
            <a:normAutofit/>
          </a:bodyPr>
          <a:lstStyle/>
          <a:p>
            <a:r>
              <a:rPr lang="en-GB" sz="2800" dirty="0"/>
              <a:t>Mia </a:t>
            </a:r>
            <a:r>
              <a:rPr lang="en-GB" sz="2800" dirty="0" err="1"/>
              <a:t>findet</a:t>
            </a:r>
            <a:r>
              <a:rPr lang="en-GB" sz="2800" dirty="0"/>
              <a:t> </a:t>
            </a:r>
            <a:r>
              <a:rPr lang="en-GB" sz="2800" dirty="0" err="1"/>
              <a:t>Englisch</a:t>
            </a:r>
            <a:r>
              <a:rPr lang="en-GB" sz="2800" dirty="0"/>
              <a:t> </a:t>
            </a:r>
            <a:r>
              <a:rPr lang="en-GB" sz="2800" dirty="0" err="1"/>
              <a:t>schwierig</a:t>
            </a:r>
            <a:endParaRPr lang="en-GB" sz="2800" dirty="0"/>
          </a:p>
        </p:txBody>
      </p:sp>
      <p:sp>
        <p:nvSpPr>
          <p:cNvPr id="8" name="Rounded Rectangle 38">
            <a:extLst>
              <a:ext uri="{FF2B5EF4-FFF2-40B4-BE49-F238E27FC236}">
                <a16:creationId xmlns:a16="http://schemas.microsoft.com/office/drawing/2014/main" id="{CA18F9D9-8C23-47F9-8D53-17612F1EA117}"/>
              </a:ext>
            </a:extLst>
          </p:cNvPr>
          <p:cNvSpPr/>
          <p:nvPr/>
        </p:nvSpPr>
        <p:spPr>
          <a:xfrm>
            <a:off x="10955215" y="161881"/>
            <a:ext cx="1068418" cy="418411"/>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22" name="Graphic 21" descr="Teacher with solid fill">
            <a:extLst>
              <a:ext uri="{FF2B5EF4-FFF2-40B4-BE49-F238E27FC236}">
                <a16:creationId xmlns:a16="http://schemas.microsoft.com/office/drawing/2014/main" id="{4F8DB9CB-2F4B-4FD7-ACA9-3EF9F0F1EF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9143" y="841094"/>
            <a:ext cx="914400" cy="914400"/>
          </a:xfrm>
          <a:prstGeom prst="rect">
            <a:avLst/>
          </a:prstGeom>
        </p:spPr>
      </p:pic>
      <p:sp>
        <p:nvSpPr>
          <p:cNvPr id="26" name="Speech Bubble: Rectangle with Corners Rounded 25">
            <a:extLst>
              <a:ext uri="{FF2B5EF4-FFF2-40B4-BE49-F238E27FC236}">
                <a16:creationId xmlns:a16="http://schemas.microsoft.com/office/drawing/2014/main" id="{B35DC881-6CBB-4D28-A7F2-7C3FDDA0502F}"/>
              </a:ext>
            </a:extLst>
          </p:cNvPr>
          <p:cNvSpPr/>
          <p:nvPr/>
        </p:nvSpPr>
        <p:spPr>
          <a:xfrm>
            <a:off x="1410678" y="961380"/>
            <a:ext cx="8173267" cy="445389"/>
          </a:xfrm>
          <a:prstGeom prst="wedgeRoundRectCallout">
            <a:avLst>
              <a:gd name="adj1" fmla="val -54388"/>
              <a:gd name="adj2" fmla="val 27112"/>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Kannst</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du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helfen</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Wie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heißen</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die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Säzte</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auf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Englisch</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pic>
        <p:nvPicPr>
          <p:cNvPr id="23" name="Picture 22" descr="A close up of a logo&#10;&#10;Description automatically generated">
            <a:extLst>
              <a:ext uri="{FF2B5EF4-FFF2-40B4-BE49-F238E27FC236}">
                <a16:creationId xmlns:a16="http://schemas.microsoft.com/office/drawing/2014/main" id="{6B32CB81-EE7B-4DCF-8E91-7647FF6072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3945" y="47781"/>
            <a:ext cx="1681392" cy="1716087"/>
          </a:xfrm>
          <a:prstGeom prst="ellipse">
            <a:avLst/>
          </a:prstGeom>
        </p:spPr>
      </p:pic>
      <p:graphicFrame>
        <p:nvGraphicFramePr>
          <p:cNvPr id="24" name="Table 6">
            <a:extLst>
              <a:ext uri="{FF2B5EF4-FFF2-40B4-BE49-F238E27FC236}">
                <a16:creationId xmlns:a16="http://schemas.microsoft.com/office/drawing/2014/main" id="{4A0A059B-A4C8-44AA-ACEA-CD459CC482F0}"/>
              </a:ext>
            </a:extLst>
          </p:cNvPr>
          <p:cNvGraphicFramePr>
            <a:graphicFrameLocks noGrp="1"/>
          </p:cNvGraphicFramePr>
          <p:nvPr>
            <p:extLst>
              <p:ext uri="{D42A27DB-BD31-4B8C-83A1-F6EECF244321}">
                <p14:modId xmlns:p14="http://schemas.microsoft.com/office/powerpoint/2010/main" val="3149775519"/>
              </p:ext>
            </p:extLst>
          </p:nvPr>
        </p:nvGraphicFramePr>
        <p:xfrm>
          <a:off x="148208" y="1812271"/>
          <a:ext cx="11789792" cy="4274711"/>
        </p:xfrm>
        <a:graphic>
          <a:graphicData uri="http://schemas.openxmlformats.org/drawingml/2006/table">
            <a:tbl>
              <a:tblPr firstRow="1" bandRow="1">
                <a:tableStyleId>{16D9F66E-5EB9-4882-86FB-DCBF35E3C3E4}</a:tableStyleId>
              </a:tblPr>
              <a:tblGrid>
                <a:gridCol w="478325">
                  <a:extLst>
                    <a:ext uri="{9D8B030D-6E8A-4147-A177-3AD203B41FA5}">
                      <a16:colId xmlns:a16="http://schemas.microsoft.com/office/drawing/2014/main" val="2607353726"/>
                    </a:ext>
                  </a:extLst>
                </a:gridCol>
                <a:gridCol w="7145867">
                  <a:extLst>
                    <a:ext uri="{9D8B030D-6E8A-4147-A177-3AD203B41FA5}">
                      <a16:colId xmlns:a16="http://schemas.microsoft.com/office/drawing/2014/main" val="4128092149"/>
                    </a:ext>
                  </a:extLst>
                </a:gridCol>
                <a:gridCol w="4165600">
                  <a:extLst>
                    <a:ext uri="{9D8B030D-6E8A-4147-A177-3AD203B41FA5}">
                      <a16:colId xmlns:a16="http://schemas.microsoft.com/office/drawing/2014/main" val="2609792770"/>
                    </a:ext>
                  </a:extLst>
                </a:gridCol>
              </a:tblGrid>
              <a:tr h="914461">
                <a:tc>
                  <a:txBody>
                    <a:bodyPr/>
                    <a:lstStyle/>
                    <a:p>
                      <a:pPr algn="ctr"/>
                      <a:r>
                        <a:rPr lang="en-GB" sz="2200" b="0" dirty="0">
                          <a:solidFill>
                            <a:schemeClr val="tx1"/>
                          </a:solidFill>
                        </a:rPr>
                        <a:t>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err="1">
                          <a:solidFill>
                            <a:schemeClr val="tx1"/>
                          </a:solidFill>
                        </a:rPr>
                        <a:t>Letzten</a:t>
                      </a:r>
                      <a:r>
                        <a:rPr lang="en-GB" sz="2200" b="0" dirty="0">
                          <a:solidFill>
                            <a:schemeClr val="tx1"/>
                          </a:solidFill>
                        </a:rPr>
                        <a:t> Monat </a:t>
                      </a:r>
                      <a:r>
                        <a:rPr lang="en-GB" sz="2200" b="0" dirty="0" err="1">
                          <a:solidFill>
                            <a:schemeClr val="tx1"/>
                          </a:solidFill>
                        </a:rPr>
                        <a:t>habe</a:t>
                      </a:r>
                      <a:r>
                        <a:rPr lang="en-GB" sz="2200" b="0" dirty="0">
                          <a:solidFill>
                            <a:schemeClr val="tx1"/>
                          </a:solidFill>
                        </a:rPr>
                        <a:t> ich </a:t>
                      </a:r>
                      <a:r>
                        <a:rPr lang="en-GB" sz="2200" b="0" dirty="0" err="1">
                          <a:solidFill>
                            <a:schemeClr val="tx1"/>
                          </a:solidFill>
                        </a:rPr>
                        <a:t>jeden</a:t>
                      </a:r>
                      <a:r>
                        <a:rPr lang="en-GB" sz="2200" b="0" dirty="0">
                          <a:solidFill>
                            <a:schemeClr val="tx1"/>
                          </a:solidFill>
                        </a:rPr>
                        <a:t> Tag die Stadt </a:t>
                      </a:r>
                      <a:r>
                        <a:rPr lang="en-GB" sz="2200" b="0" dirty="0" err="1">
                          <a:solidFill>
                            <a:schemeClr val="tx1"/>
                          </a:solidFill>
                        </a:rPr>
                        <a:t>besucht</a:t>
                      </a:r>
                      <a:r>
                        <a:rPr lang="en-GB" sz="2200" b="0" dirty="0">
                          <a:solidFill>
                            <a:schemeClr val="tx1"/>
                          </a:solidFill>
                        </a:rPr>
                        <a:t>. </a:t>
                      </a:r>
                    </a:p>
                  </a:txBody>
                  <a:tcPr anchor="ctr"/>
                </a:tc>
                <a:tc>
                  <a:txBody>
                    <a:bodyPr/>
                    <a:lstStyle/>
                    <a:p>
                      <a:endParaRPr lang="en-GB" sz="2200" b="0" dirty="0">
                        <a:solidFill>
                          <a:schemeClr val="tx1"/>
                        </a:solidFill>
                      </a:endParaRPr>
                    </a:p>
                  </a:txBody>
                  <a:tcPr/>
                </a:tc>
                <a:extLst>
                  <a:ext uri="{0D108BD9-81ED-4DB2-BD59-A6C34878D82A}">
                    <a16:rowId xmlns:a16="http://schemas.microsoft.com/office/drawing/2014/main" val="1171492714"/>
                  </a:ext>
                </a:extLst>
              </a:tr>
              <a:tr h="672050">
                <a:tc>
                  <a:txBody>
                    <a:bodyPr/>
                    <a:lstStyle/>
                    <a:p>
                      <a:pPr algn="ctr"/>
                      <a:r>
                        <a:rPr lang="en-GB" sz="2200" b="0" dirty="0">
                          <a:solidFill>
                            <a:schemeClr val="tx1"/>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solidFill>
                            <a:schemeClr val="tx1"/>
                          </a:solidFill>
                        </a:rPr>
                        <a:t>Ich </a:t>
                      </a:r>
                      <a:r>
                        <a:rPr lang="en-GB" sz="2200" b="0" dirty="0" err="1">
                          <a:solidFill>
                            <a:schemeClr val="tx1"/>
                          </a:solidFill>
                        </a:rPr>
                        <a:t>habe</a:t>
                      </a:r>
                      <a:r>
                        <a:rPr lang="en-GB" sz="2200" b="0" dirty="0">
                          <a:solidFill>
                            <a:schemeClr val="tx1"/>
                          </a:solidFill>
                        </a:rPr>
                        <a:t> </a:t>
                      </a:r>
                      <a:r>
                        <a:rPr lang="en-GB" sz="2200" b="0" dirty="0" err="1">
                          <a:solidFill>
                            <a:schemeClr val="tx1"/>
                          </a:solidFill>
                        </a:rPr>
                        <a:t>nie</a:t>
                      </a:r>
                      <a:r>
                        <a:rPr lang="en-GB" sz="2200" b="0" dirty="0">
                          <a:solidFill>
                            <a:schemeClr val="tx1"/>
                          </a:solidFill>
                        </a:rPr>
                        <a:t> in </a:t>
                      </a:r>
                      <a:r>
                        <a:rPr lang="en-GB" sz="2200" b="0" dirty="0" err="1">
                          <a:solidFill>
                            <a:schemeClr val="tx1"/>
                          </a:solidFill>
                        </a:rPr>
                        <a:t>einem</a:t>
                      </a:r>
                      <a:r>
                        <a:rPr lang="en-GB" sz="2200" b="0" dirty="0">
                          <a:solidFill>
                            <a:schemeClr val="tx1"/>
                          </a:solidFill>
                        </a:rPr>
                        <a:t> Hotel </a:t>
                      </a:r>
                      <a:r>
                        <a:rPr lang="en-GB" sz="2200" b="0" dirty="0" err="1">
                          <a:solidFill>
                            <a:schemeClr val="tx1"/>
                          </a:solidFill>
                        </a:rPr>
                        <a:t>gewohnt</a:t>
                      </a:r>
                      <a:r>
                        <a:rPr lang="en-GB" sz="2200" b="0" dirty="0">
                          <a:solidFill>
                            <a:schemeClr val="tx1"/>
                          </a:solidFill>
                        </a:rPr>
                        <a:t>.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200" b="0" dirty="0">
                        <a:solidFill>
                          <a:schemeClr val="tx1"/>
                        </a:solidFill>
                      </a:endParaRPr>
                    </a:p>
                  </a:txBody>
                  <a:tcPr/>
                </a:tc>
                <a:extLst>
                  <a:ext uri="{0D108BD9-81ED-4DB2-BD59-A6C34878D82A}">
                    <a16:rowId xmlns:a16="http://schemas.microsoft.com/office/drawing/2014/main" val="1961458278"/>
                  </a:ext>
                </a:extLst>
              </a:tr>
              <a:tr h="672050">
                <a:tc>
                  <a:txBody>
                    <a:bodyPr/>
                    <a:lstStyle/>
                    <a:p>
                      <a:pPr algn="ctr"/>
                      <a:r>
                        <a:rPr lang="en-GB" sz="2200" b="0" dirty="0">
                          <a:solidFill>
                            <a:schemeClr val="tx1"/>
                          </a:solidFill>
                        </a:rPr>
                        <a:t>3</a:t>
                      </a:r>
                    </a:p>
                  </a:txBody>
                  <a:tcPr anchor="ctr"/>
                </a:tc>
                <a:tc>
                  <a:txBody>
                    <a:bodyPr/>
                    <a:lstStyle/>
                    <a:p>
                      <a:r>
                        <a:rPr lang="en-GB" sz="2200" b="0" dirty="0">
                          <a:solidFill>
                            <a:schemeClr val="tx1"/>
                          </a:solidFill>
                        </a:rPr>
                        <a:t>Ich </a:t>
                      </a:r>
                      <a:r>
                        <a:rPr lang="en-GB" sz="2200" b="0" dirty="0" err="1">
                          <a:solidFill>
                            <a:schemeClr val="tx1"/>
                          </a:solidFill>
                        </a:rPr>
                        <a:t>habe</a:t>
                      </a:r>
                      <a:r>
                        <a:rPr lang="en-GB" sz="2200" b="0" dirty="0">
                          <a:solidFill>
                            <a:schemeClr val="tx1"/>
                          </a:solidFill>
                        </a:rPr>
                        <a:t> die Kultur in der </a:t>
                      </a:r>
                      <a:r>
                        <a:rPr lang="en-GB" sz="2200" b="0" dirty="0" err="1">
                          <a:solidFill>
                            <a:schemeClr val="tx1"/>
                          </a:solidFill>
                        </a:rPr>
                        <a:t>Türkei</a:t>
                      </a:r>
                      <a:r>
                        <a:rPr lang="en-GB" sz="2200" b="0" dirty="0">
                          <a:solidFill>
                            <a:schemeClr val="tx1"/>
                          </a:solidFill>
                        </a:rPr>
                        <a:t> </a:t>
                      </a:r>
                      <a:r>
                        <a:rPr lang="en-GB" sz="2200" b="0" dirty="0" err="1">
                          <a:solidFill>
                            <a:schemeClr val="tx1"/>
                          </a:solidFill>
                        </a:rPr>
                        <a:t>schon</a:t>
                      </a:r>
                      <a:r>
                        <a:rPr lang="en-GB" sz="2200" b="0" dirty="0">
                          <a:solidFill>
                            <a:schemeClr val="tx1"/>
                          </a:solidFill>
                        </a:rPr>
                        <a:t> </a:t>
                      </a:r>
                      <a:r>
                        <a:rPr lang="en-GB" sz="2200" b="0" dirty="0" err="1">
                          <a:solidFill>
                            <a:schemeClr val="tx1"/>
                          </a:solidFill>
                        </a:rPr>
                        <a:t>erlebt</a:t>
                      </a:r>
                      <a:r>
                        <a:rPr lang="en-GB" sz="2200" b="0" dirty="0">
                          <a:solidFill>
                            <a:schemeClr val="tx1"/>
                          </a:solidFill>
                        </a:rPr>
                        <a:t>.</a:t>
                      </a:r>
                    </a:p>
                  </a:txBody>
                  <a:tcPr anchor="ctr"/>
                </a:tc>
                <a:tc>
                  <a:txBody>
                    <a:bodyPr/>
                    <a:lstStyle/>
                    <a:p>
                      <a:endParaRPr lang="en-GB" sz="2200" b="0" dirty="0">
                        <a:solidFill>
                          <a:schemeClr val="tx1"/>
                        </a:solidFill>
                      </a:endParaRPr>
                    </a:p>
                  </a:txBody>
                  <a:tcPr/>
                </a:tc>
                <a:extLst>
                  <a:ext uri="{0D108BD9-81ED-4DB2-BD59-A6C34878D82A}">
                    <a16:rowId xmlns:a16="http://schemas.microsoft.com/office/drawing/2014/main" val="2189313960"/>
                  </a:ext>
                </a:extLst>
              </a:tr>
              <a:tr h="672050">
                <a:tc>
                  <a:txBody>
                    <a:bodyPr/>
                    <a:lstStyle/>
                    <a:p>
                      <a:pPr algn="ctr"/>
                      <a:r>
                        <a:rPr lang="en-GB" sz="2200" b="0" dirty="0">
                          <a:solidFill>
                            <a:schemeClr val="tx1"/>
                          </a:solidFill>
                        </a:rPr>
                        <a:t>4</a:t>
                      </a:r>
                    </a:p>
                  </a:txBody>
                  <a:tcPr anchor="ctr"/>
                </a:tc>
                <a:tc>
                  <a:txBody>
                    <a:bodyPr/>
                    <a:lstStyle/>
                    <a:p>
                      <a:r>
                        <a:rPr lang="en-GB" sz="2200" b="0" dirty="0">
                          <a:solidFill>
                            <a:schemeClr val="tx1"/>
                          </a:solidFill>
                        </a:rPr>
                        <a:t>Ich </a:t>
                      </a:r>
                      <a:r>
                        <a:rPr lang="en-GB" sz="2200" b="0" dirty="0" err="1">
                          <a:solidFill>
                            <a:schemeClr val="tx1"/>
                          </a:solidFill>
                        </a:rPr>
                        <a:t>habe</a:t>
                      </a:r>
                      <a:r>
                        <a:rPr lang="en-GB" sz="2200" b="0" dirty="0">
                          <a:solidFill>
                            <a:schemeClr val="tx1"/>
                          </a:solidFill>
                        </a:rPr>
                        <a:t> </a:t>
                      </a:r>
                      <a:r>
                        <a:rPr lang="en-GB" sz="2200" b="0" dirty="0" err="1">
                          <a:solidFill>
                            <a:schemeClr val="tx1"/>
                          </a:solidFill>
                        </a:rPr>
                        <a:t>heute</a:t>
                      </a:r>
                      <a:r>
                        <a:rPr lang="en-GB" sz="2200" b="0" dirty="0">
                          <a:solidFill>
                            <a:schemeClr val="tx1"/>
                          </a:solidFill>
                        </a:rPr>
                        <a:t> morgen das Essen </a:t>
                      </a:r>
                      <a:r>
                        <a:rPr lang="en-GB" sz="2200" b="0" dirty="0" err="1">
                          <a:solidFill>
                            <a:schemeClr val="tx1"/>
                          </a:solidFill>
                        </a:rPr>
                        <a:t>selber</a:t>
                      </a:r>
                      <a:r>
                        <a:rPr lang="en-GB" sz="2200" b="0" dirty="0">
                          <a:solidFill>
                            <a:schemeClr val="tx1"/>
                          </a:solidFill>
                        </a:rPr>
                        <a:t> </a:t>
                      </a:r>
                      <a:r>
                        <a:rPr lang="en-GB" sz="2200" b="0" dirty="0" err="1">
                          <a:solidFill>
                            <a:schemeClr val="tx1"/>
                          </a:solidFill>
                        </a:rPr>
                        <a:t>gekauft</a:t>
                      </a:r>
                      <a:r>
                        <a:rPr lang="en-GB" sz="2200" b="0" dirty="0">
                          <a:solidFill>
                            <a:schemeClr val="tx1"/>
                          </a:solidFill>
                        </a:rPr>
                        <a:t>.</a:t>
                      </a:r>
                    </a:p>
                  </a:txBody>
                  <a:tcPr anchor="ctr"/>
                </a:tc>
                <a:tc>
                  <a:txBody>
                    <a:bodyPr/>
                    <a:lstStyle/>
                    <a:p>
                      <a:endParaRPr lang="en-GB" sz="2200" b="0" dirty="0">
                        <a:solidFill>
                          <a:schemeClr val="tx1"/>
                        </a:solidFill>
                      </a:endParaRPr>
                    </a:p>
                  </a:txBody>
                  <a:tcPr/>
                </a:tc>
                <a:extLst>
                  <a:ext uri="{0D108BD9-81ED-4DB2-BD59-A6C34878D82A}">
                    <a16:rowId xmlns:a16="http://schemas.microsoft.com/office/drawing/2014/main" val="2344197191"/>
                  </a:ext>
                </a:extLst>
              </a:tr>
              <a:tr h="672050">
                <a:tc>
                  <a:txBody>
                    <a:bodyPr/>
                    <a:lstStyle/>
                    <a:p>
                      <a:pPr algn="ctr"/>
                      <a:r>
                        <a:rPr lang="en-GB" sz="2200" b="0" dirty="0">
                          <a:solidFill>
                            <a:schemeClr val="tx1"/>
                          </a:solidFill>
                        </a:rPr>
                        <a:t>5</a:t>
                      </a:r>
                    </a:p>
                  </a:txBody>
                  <a:tcPr anchor="ctr"/>
                </a:tc>
                <a:tc>
                  <a:txBody>
                    <a:bodyPr/>
                    <a:lstStyle/>
                    <a:p>
                      <a:r>
                        <a:rPr lang="en-GB" sz="2200" b="0" dirty="0" err="1">
                          <a:solidFill>
                            <a:schemeClr val="tx1"/>
                          </a:solidFill>
                        </a:rPr>
                        <a:t>Letzte</a:t>
                      </a:r>
                      <a:r>
                        <a:rPr lang="en-GB" sz="2200" b="0" dirty="0">
                          <a:solidFill>
                            <a:schemeClr val="tx1"/>
                          </a:solidFill>
                        </a:rPr>
                        <a:t> </a:t>
                      </a:r>
                      <a:r>
                        <a:rPr lang="en-GB" sz="2200" b="0" dirty="0" err="1">
                          <a:solidFill>
                            <a:schemeClr val="tx1"/>
                          </a:solidFill>
                        </a:rPr>
                        <a:t>Woche</a:t>
                      </a:r>
                      <a:r>
                        <a:rPr lang="en-GB" sz="2200" b="0" dirty="0">
                          <a:solidFill>
                            <a:schemeClr val="tx1"/>
                          </a:solidFill>
                        </a:rPr>
                        <a:t> </a:t>
                      </a:r>
                      <a:r>
                        <a:rPr lang="en-GB" sz="2200" b="0" dirty="0" err="1">
                          <a:solidFill>
                            <a:schemeClr val="tx1"/>
                          </a:solidFill>
                        </a:rPr>
                        <a:t>habe</a:t>
                      </a:r>
                      <a:r>
                        <a:rPr lang="en-GB" sz="2200" b="0" dirty="0">
                          <a:solidFill>
                            <a:schemeClr val="tx1"/>
                          </a:solidFill>
                        </a:rPr>
                        <a:t> ich </a:t>
                      </a:r>
                      <a:r>
                        <a:rPr lang="en-GB" sz="2200" b="0" dirty="0" err="1">
                          <a:solidFill>
                            <a:schemeClr val="tx1"/>
                          </a:solidFill>
                        </a:rPr>
                        <a:t>viel</a:t>
                      </a:r>
                      <a:r>
                        <a:rPr lang="en-GB" sz="2200" b="0" dirty="0">
                          <a:solidFill>
                            <a:schemeClr val="tx1"/>
                          </a:solidFill>
                        </a:rPr>
                        <a:t> </a:t>
                      </a:r>
                      <a:r>
                        <a:rPr lang="en-GB" sz="2200" b="0" dirty="0" err="1">
                          <a:solidFill>
                            <a:schemeClr val="tx1"/>
                          </a:solidFill>
                        </a:rPr>
                        <a:t>Spaß</a:t>
                      </a:r>
                      <a:r>
                        <a:rPr lang="en-GB" sz="2200" b="0" dirty="0">
                          <a:solidFill>
                            <a:schemeClr val="tx1"/>
                          </a:solidFill>
                        </a:rPr>
                        <a:t> </a:t>
                      </a:r>
                      <a:r>
                        <a:rPr lang="en-GB" sz="2200" b="0" dirty="0" err="1">
                          <a:solidFill>
                            <a:schemeClr val="tx1"/>
                          </a:solidFill>
                        </a:rPr>
                        <a:t>gehabt</a:t>
                      </a:r>
                      <a:r>
                        <a:rPr lang="en-GB" sz="2200" b="0" dirty="0">
                          <a:solidFill>
                            <a:schemeClr val="tx1"/>
                          </a:solidFill>
                        </a:rPr>
                        <a:t>.</a:t>
                      </a:r>
                    </a:p>
                  </a:txBody>
                  <a:tcPr anchor="ctr"/>
                </a:tc>
                <a:tc>
                  <a:txBody>
                    <a:bodyPr/>
                    <a:lstStyle/>
                    <a:p>
                      <a:endParaRPr lang="en-GB" sz="2200" b="0" dirty="0">
                        <a:solidFill>
                          <a:schemeClr val="tx1"/>
                        </a:solidFill>
                      </a:endParaRPr>
                    </a:p>
                  </a:txBody>
                  <a:tcPr/>
                </a:tc>
                <a:extLst>
                  <a:ext uri="{0D108BD9-81ED-4DB2-BD59-A6C34878D82A}">
                    <a16:rowId xmlns:a16="http://schemas.microsoft.com/office/drawing/2014/main" val="1972389626"/>
                  </a:ext>
                </a:extLst>
              </a:tr>
              <a:tr h="672050">
                <a:tc>
                  <a:txBody>
                    <a:bodyPr/>
                    <a:lstStyle/>
                    <a:p>
                      <a:pPr algn="ctr"/>
                      <a:r>
                        <a:rPr lang="en-GB" sz="2200" b="0" dirty="0">
                          <a:solidFill>
                            <a:schemeClr val="tx1"/>
                          </a:solidFill>
                        </a:rPr>
                        <a:t>6</a:t>
                      </a:r>
                    </a:p>
                  </a:txBody>
                  <a:tcPr anchor="ctr"/>
                </a:tc>
                <a:tc>
                  <a:txBody>
                    <a:bodyPr/>
                    <a:lstStyle/>
                    <a:p>
                      <a:r>
                        <a:rPr lang="en-GB" sz="2200" b="0" dirty="0">
                          <a:solidFill>
                            <a:schemeClr val="tx1"/>
                          </a:solidFill>
                        </a:rPr>
                        <a:t>Ich </a:t>
                      </a:r>
                      <a:r>
                        <a:rPr lang="en-GB" sz="2200" b="0" dirty="0" err="1">
                          <a:solidFill>
                            <a:schemeClr val="tx1"/>
                          </a:solidFill>
                        </a:rPr>
                        <a:t>habe</a:t>
                      </a:r>
                      <a:r>
                        <a:rPr lang="en-GB" sz="2200" b="0" dirty="0">
                          <a:solidFill>
                            <a:schemeClr val="tx1"/>
                          </a:solidFill>
                        </a:rPr>
                        <a:t> </a:t>
                      </a:r>
                      <a:r>
                        <a:rPr lang="en-GB" sz="2200" b="0" dirty="0" err="1">
                          <a:solidFill>
                            <a:schemeClr val="tx1"/>
                          </a:solidFill>
                        </a:rPr>
                        <a:t>immer</a:t>
                      </a:r>
                      <a:r>
                        <a:rPr lang="en-GB" sz="2200" b="0" dirty="0">
                          <a:solidFill>
                            <a:schemeClr val="tx1"/>
                          </a:solidFill>
                        </a:rPr>
                        <a:t> </a:t>
                      </a:r>
                      <a:r>
                        <a:rPr lang="en-GB" sz="2200" b="0" dirty="0" err="1">
                          <a:solidFill>
                            <a:schemeClr val="tx1"/>
                          </a:solidFill>
                        </a:rPr>
                        <a:t>meine</a:t>
                      </a:r>
                      <a:r>
                        <a:rPr lang="en-GB" sz="2200" b="0" dirty="0">
                          <a:solidFill>
                            <a:schemeClr val="tx1"/>
                          </a:solidFill>
                        </a:rPr>
                        <a:t> </a:t>
                      </a:r>
                      <a:r>
                        <a:rPr lang="en-GB" sz="2200" b="0" dirty="0" err="1">
                          <a:solidFill>
                            <a:schemeClr val="tx1"/>
                          </a:solidFill>
                        </a:rPr>
                        <a:t>Kleidung</a:t>
                      </a:r>
                      <a:r>
                        <a:rPr lang="en-GB" sz="2200" b="0" dirty="0">
                          <a:solidFill>
                            <a:schemeClr val="tx1"/>
                          </a:solidFill>
                        </a:rPr>
                        <a:t> </a:t>
                      </a:r>
                      <a:r>
                        <a:rPr lang="en-GB" sz="2200" b="0" dirty="0" err="1">
                          <a:solidFill>
                            <a:schemeClr val="tx1"/>
                          </a:solidFill>
                        </a:rPr>
                        <a:t>selbst</a:t>
                      </a:r>
                      <a:r>
                        <a:rPr lang="en-GB" sz="2200" b="0" dirty="0">
                          <a:solidFill>
                            <a:schemeClr val="tx1"/>
                          </a:solidFill>
                        </a:rPr>
                        <a:t> </a:t>
                      </a:r>
                      <a:r>
                        <a:rPr lang="en-GB" sz="2200" b="0" dirty="0" err="1">
                          <a:solidFill>
                            <a:schemeClr val="tx1"/>
                          </a:solidFill>
                        </a:rPr>
                        <a:t>gemacht</a:t>
                      </a:r>
                      <a:r>
                        <a:rPr lang="en-GB" sz="2200" b="0" dirty="0">
                          <a:solidFill>
                            <a:schemeClr val="tx1"/>
                          </a:solidFill>
                        </a:rPr>
                        <a:t>.</a:t>
                      </a:r>
                    </a:p>
                  </a:txBody>
                  <a:tcPr anchor="ctr"/>
                </a:tc>
                <a:tc>
                  <a:txBody>
                    <a:bodyPr/>
                    <a:lstStyle/>
                    <a:p>
                      <a:endParaRPr lang="en-GB" sz="2200" b="0" dirty="0">
                        <a:solidFill>
                          <a:schemeClr val="tx1"/>
                        </a:solidFill>
                      </a:endParaRPr>
                    </a:p>
                  </a:txBody>
                  <a:tcPr/>
                </a:tc>
                <a:extLst>
                  <a:ext uri="{0D108BD9-81ED-4DB2-BD59-A6C34878D82A}">
                    <a16:rowId xmlns:a16="http://schemas.microsoft.com/office/drawing/2014/main" val="664931564"/>
                  </a:ext>
                </a:extLst>
              </a:tr>
            </a:tbl>
          </a:graphicData>
        </a:graphic>
      </p:graphicFrame>
      <p:sp>
        <p:nvSpPr>
          <p:cNvPr id="25" name="Rectangle 24">
            <a:extLst>
              <a:ext uri="{FF2B5EF4-FFF2-40B4-BE49-F238E27FC236}">
                <a16:creationId xmlns:a16="http://schemas.microsoft.com/office/drawing/2014/main" id="{07EEB936-D734-4723-8457-FE5E22A98615}"/>
              </a:ext>
            </a:extLst>
          </p:cNvPr>
          <p:cNvSpPr/>
          <p:nvPr/>
        </p:nvSpPr>
        <p:spPr>
          <a:xfrm>
            <a:off x="8269647" y="2047499"/>
            <a:ext cx="341311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 I visited   |   I have visited</a:t>
            </a:r>
          </a:p>
        </p:txBody>
      </p:sp>
      <p:sp>
        <p:nvSpPr>
          <p:cNvPr id="36" name="Rectangle 35">
            <a:extLst>
              <a:ext uri="{FF2B5EF4-FFF2-40B4-BE49-F238E27FC236}">
                <a16:creationId xmlns:a16="http://schemas.microsoft.com/office/drawing/2014/main" id="{4BF4D1E6-432F-40E9-AD63-7AE387242E1B}"/>
              </a:ext>
            </a:extLst>
          </p:cNvPr>
          <p:cNvSpPr/>
          <p:nvPr/>
        </p:nvSpPr>
        <p:spPr>
          <a:xfrm>
            <a:off x="8077954" y="2721114"/>
            <a:ext cx="3537557"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I have never stayed | </a:t>
            </a:r>
            <a:br>
              <a:rPr kumimoji="0" lang="en-GB" sz="2000" b="1" i="0" u="none" strike="noStrike" kern="1200" cap="none" spc="0" normalizeH="0" baseline="0" noProof="0" dirty="0">
                <a:ln>
                  <a:noFill/>
                </a:ln>
                <a:effectLst/>
                <a:uLnTx/>
                <a:uFillTx/>
                <a:latin typeface="Century Gothic" panose="020F0302020204030204"/>
                <a:ea typeface="+mn-ea"/>
                <a:cs typeface="+mn-cs"/>
              </a:rPr>
            </a:br>
            <a:r>
              <a:rPr kumimoji="0" lang="en-GB" sz="2000" b="1" i="0" u="none" strike="noStrike" kern="1200" cap="none" spc="0" normalizeH="0" baseline="0" noProof="0" dirty="0">
                <a:ln>
                  <a:noFill/>
                </a:ln>
                <a:effectLst/>
                <a:uLnTx/>
                <a:uFillTx/>
                <a:latin typeface="Century Gothic" panose="020F0302020204030204"/>
                <a:ea typeface="+mn-ea"/>
                <a:cs typeface="+mn-cs"/>
              </a:rPr>
              <a:t>I never stayed</a:t>
            </a:r>
          </a:p>
        </p:txBody>
      </p:sp>
      <p:sp>
        <p:nvSpPr>
          <p:cNvPr id="37" name="Rectangle 36">
            <a:extLst>
              <a:ext uri="{FF2B5EF4-FFF2-40B4-BE49-F238E27FC236}">
                <a16:creationId xmlns:a16="http://schemas.microsoft.com/office/drawing/2014/main" id="{961B9909-23D9-4FF2-9C62-FB16FFCA311C}"/>
              </a:ext>
            </a:extLst>
          </p:cNvPr>
          <p:cNvSpPr/>
          <p:nvPr/>
        </p:nvSpPr>
        <p:spPr>
          <a:xfrm>
            <a:off x="8713079" y="3091182"/>
            <a:ext cx="2353733" cy="281684"/>
          </a:xfrm>
          <a:prstGeom prst="rect">
            <a:avLst/>
          </a:prstGeom>
          <a:solidFill>
            <a:srgbClr val="FFF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D11ECDCF-BA5C-4E13-9A4A-C4C0235EEDA1}"/>
              </a:ext>
            </a:extLst>
          </p:cNvPr>
          <p:cNvSpPr/>
          <p:nvPr/>
        </p:nvSpPr>
        <p:spPr>
          <a:xfrm>
            <a:off x="9583945" y="1997962"/>
            <a:ext cx="2098816" cy="442551"/>
          </a:xfrm>
          <a:prstGeom prst="rect">
            <a:avLst/>
          </a:prstGeom>
          <a:solidFill>
            <a:srgbClr val="FFFC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EB015CDA-05BA-47CD-961C-CF8E911A1EF3}"/>
              </a:ext>
            </a:extLst>
          </p:cNvPr>
          <p:cNvSpPr/>
          <p:nvPr/>
        </p:nvSpPr>
        <p:spPr>
          <a:xfrm>
            <a:off x="7861258" y="3411097"/>
            <a:ext cx="418253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I already experienced | </a:t>
            </a:r>
            <a:br>
              <a:rPr kumimoji="0" lang="en-GB" sz="2000" b="1" i="0" u="none" strike="noStrike" kern="1200" cap="none" spc="0" normalizeH="0" baseline="0" noProof="0" dirty="0">
                <a:ln>
                  <a:noFill/>
                </a:ln>
                <a:effectLst/>
                <a:uLnTx/>
                <a:uFillTx/>
                <a:latin typeface="Century Gothic" panose="020F0302020204030204"/>
                <a:ea typeface="+mn-ea"/>
                <a:cs typeface="+mn-cs"/>
              </a:rPr>
            </a:br>
            <a:r>
              <a:rPr kumimoji="0" lang="en-GB" sz="2000" b="1" i="0" u="none" strike="noStrike" kern="1200" cap="none" spc="0" normalizeH="0" baseline="0" noProof="0" dirty="0">
                <a:ln>
                  <a:noFill/>
                </a:ln>
                <a:effectLst/>
                <a:uLnTx/>
                <a:uFillTx/>
                <a:latin typeface="Century Gothic" panose="020F0302020204030204"/>
                <a:ea typeface="+mn-ea"/>
                <a:cs typeface="+mn-cs"/>
              </a:rPr>
              <a:t>I have already experienced</a:t>
            </a:r>
          </a:p>
        </p:txBody>
      </p:sp>
      <p:sp>
        <p:nvSpPr>
          <p:cNvPr id="42" name="Rectangle 41">
            <a:extLst>
              <a:ext uri="{FF2B5EF4-FFF2-40B4-BE49-F238E27FC236}">
                <a16:creationId xmlns:a16="http://schemas.microsoft.com/office/drawing/2014/main" id="{2946F0C9-A256-46CF-AC02-E1AF0E49498C}"/>
              </a:ext>
            </a:extLst>
          </p:cNvPr>
          <p:cNvSpPr/>
          <p:nvPr/>
        </p:nvSpPr>
        <p:spPr>
          <a:xfrm>
            <a:off x="8421368" y="3496344"/>
            <a:ext cx="3013878" cy="254201"/>
          </a:xfrm>
          <a:prstGeom prst="rect">
            <a:avLst/>
          </a:prstGeom>
          <a:solidFill>
            <a:srgbClr val="FFFC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8309D05E-11DB-4F88-87B7-66AEA6186981}"/>
              </a:ext>
            </a:extLst>
          </p:cNvPr>
          <p:cNvSpPr/>
          <p:nvPr/>
        </p:nvSpPr>
        <p:spPr>
          <a:xfrm>
            <a:off x="7134939" y="4301034"/>
            <a:ext cx="5377731"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I have bought| I bought</a:t>
            </a:r>
          </a:p>
        </p:txBody>
      </p:sp>
      <p:sp>
        <p:nvSpPr>
          <p:cNvPr id="45" name="Rectangle 44">
            <a:extLst>
              <a:ext uri="{FF2B5EF4-FFF2-40B4-BE49-F238E27FC236}">
                <a16:creationId xmlns:a16="http://schemas.microsoft.com/office/drawing/2014/main" id="{35A4A188-BD10-47C6-B4FA-932E35AE9558}"/>
              </a:ext>
            </a:extLst>
          </p:cNvPr>
          <p:cNvSpPr/>
          <p:nvPr/>
        </p:nvSpPr>
        <p:spPr>
          <a:xfrm>
            <a:off x="7887915" y="4393954"/>
            <a:ext cx="2353733" cy="281684"/>
          </a:xfrm>
          <a:prstGeom prst="rect">
            <a:avLst/>
          </a:prstGeom>
          <a:solidFill>
            <a:srgbClr val="FFF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46">
            <a:extLst>
              <a:ext uri="{FF2B5EF4-FFF2-40B4-BE49-F238E27FC236}">
                <a16:creationId xmlns:a16="http://schemas.microsoft.com/office/drawing/2014/main" id="{173EBEBE-B430-4557-B62C-1D861EEE09F5}"/>
              </a:ext>
            </a:extLst>
          </p:cNvPr>
          <p:cNvSpPr/>
          <p:nvPr/>
        </p:nvSpPr>
        <p:spPr>
          <a:xfrm>
            <a:off x="8269647" y="4857128"/>
            <a:ext cx="3537557"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I had | I have had</a:t>
            </a:r>
          </a:p>
        </p:txBody>
      </p:sp>
      <p:sp>
        <p:nvSpPr>
          <p:cNvPr id="49" name="Rectangle 48">
            <a:extLst>
              <a:ext uri="{FF2B5EF4-FFF2-40B4-BE49-F238E27FC236}">
                <a16:creationId xmlns:a16="http://schemas.microsoft.com/office/drawing/2014/main" id="{4C8519EC-839F-4AFF-96FE-2B7EF02DB0C3}"/>
              </a:ext>
            </a:extLst>
          </p:cNvPr>
          <p:cNvSpPr/>
          <p:nvPr/>
        </p:nvSpPr>
        <p:spPr>
          <a:xfrm>
            <a:off x="9583945" y="4954039"/>
            <a:ext cx="1637267" cy="254201"/>
          </a:xfrm>
          <a:prstGeom prst="rect">
            <a:avLst/>
          </a:prstGeom>
          <a:solidFill>
            <a:srgbClr val="FFFC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FA091203-465C-4808-98FB-A8D597D301CD}"/>
              </a:ext>
            </a:extLst>
          </p:cNvPr>
          <p:cNvSpPr/>
          <p:nvPr/>
        </p:nvSpPr>
        <p:spPr>
          <a:xfrm>
            <a:off x="7755466" y="5415282"/>
            <a:ext cx="418253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I always made| </a:t>
            </a:r>
            <a:br>
              <a:rPr kumimoji="0" lang="en-GB" sz="2000" b="1" i="0" u="none" strike="noStrike" kern="1200" cap="none" spc="0" normalizeH="0" baseline="0" noProof="0" dirty="0">
                <a:ln>
                  <a:noFill/>
                </a:ln>
                <a:effectLst/>
                <a:uLnTx/>
                <a:uFillTx/>
                <a:latin typeface="Century Gothic" panose="020F0302020204030204"/>
                <a:ea typeface="+mn-ea"/>
                <a:cs typeface="+mn-cs"/>
              </a:rPr>
            </a:br>
            <a:r>
              <a:rPr kumimoji="0" lang="en-GB" sz="2000" b="1" i="0" u="none" strike="noStrike" kern="1200" cap="none" spc="0" normalizeH="0" baseline="0" noProof="0" dirty="0">
                <a:ln>
                  <a:noFill/>
                </a:ln>
                <a:effectLst/>
                <a:uLnTx/>
                <a:uFillTx/>
                <a:latin typeface="Century Gothic" panose="020F0302020204030204"/>
                <a:ea typeface="+mn-ea"/>
                <a:cs typeface="+mn-cs"/>
              </a:rPr>
              <a:t>I have always made</a:t>
            </a:r>
          </a:p>
        </p:txBody>
      </p:sp>
      <p:sp>
        <p:nvSpPr>
          <p:cNvPr id="52" name="Rectangle 51">
            <a:extLst>
              <a:ext uri="{FF2B5EF4-FFF2-40B4-BE49-F238E27FC236}">
                <a16:creationId xmlns:a16="http://schemas.microsoft.com/office/drawing/2014/main" id="{F8028FF5-6906-4F77-B448-0100BC735E8F}"/>
              </a:ext>
            </a:extLst>
          </p:cNvPr>
          <p:cNvSpPr/>
          <p:nvPr/>
        </p:nvSpPr>
        <p:spPr>
          <a:xfrm>
            <a:off x="8799337" y="5494756"/>
            <a:ext cx="2353733" cy="281684"/>
          </a:xfrm>
          <a:prstGeom prst="rect">
            <a:avLst/>
          </a:prstGeom>
          <a:solidFill>
            <a:srgbClr val="FFF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47221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2" grpId="0" animBg="1"/>
      <p:bldP spid="45" grpId="0" animBg="1"/>
      <p:bldP spid="49" grpId="0" animBg="1"/>
      <p:bldP spid="5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42D311-01CA-4CAC-9E6F-3F89130834B4}"/>
              </a:ext>
            </a:extLst>
          </p:cNvPr>
          <p:cNvSpPr>
            <a:spLocks noGrp="1"/>
          </p:cNvSpPr>
          <p:nvPr>
            <p:ph type="title"/>
          </p:nvPr>
        </p:nvSpPr>
        <p:spPr>
          <a:xfrm>
            <a:off x="0" y="213557"/>
            <a:ext cx="6869723" cy="647577"/>
          </a:xfrm>
        </p:spPr>
        <p:txBody>
          <a:bodyPr>
            <a:normAutofit/>
          </a:bodyPr>
          <a:lstStyle/>
          <a:p>
            <a:r>
              <a:rPr lang="en-GB" sz="2400" dirty="0"/>
              <a:t>Was </a:t>
            </a:r>
            <a:r>
              <a:rPr lang="en-GB" sz="2400" dirty="0" err="1"/>
              <a:t>machst</a:t>
            </a:r>
            <a:r>
              <a:rPr lang="en-GB" sz="2400" dirty="0"/>
              <a:t> du? Was hast du </a:t>
            </a:r>
            <a:r>
              <a:rPr lang="en-GB" sz="2400" dirty="0" err="1"/>
              <a:t>gemacht</a:t>
            </a:r>
            <a:r>
              <a:rPr lang="en-GB" sz="2400" dirty="0"/>
              <a:t>?</a:t>
            </a:r>
          </a:p>
        </p:txBody>
      </p:sp>
      <p:sp>
        <p:nvSpPr>
          <p:cNvPr id="6" name="Rounded Rectangle 38">
            <a:extLst>
              <a:ext uri="{FF2B5EF4-FFF2-40B4-BE49-F238E27FC236}">
                <a16:creationId xmlns:a16="http://schemas.microsoft.com/office/drawing/2014/main" id="{CD69D3A3-ED7F-46E0-9F6D-49E6656AC896}"/>
              </a:ext>
            </a:extLst>
          </p:cNvPr>
          <p:cNvSpPr/>
          <p:nvPr/>
        </p:nvSpPr>
        <p:spPr>
          <a:xfrm>
            <a:off x="9132278" y="161881"/>
            <a:ext cx="2891356" cy="418411"/>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graphicFrame>
        <p:nvGraphicFramePr>
          <p:cNvPr id="7" name="Table 6">
            <a:extLst>
              <a:ext uri="{FF2B5EF4-FFF2-40B4-BE49-F238E27FC236}">
                <a16:creationId xmlns:a16="http://schemas.microsoft.com/office/drawing/2014/main" id="{027C032D-D79C-42C9-91A3-12D2FB8076E5}"/>
              </a:ext>
            </a:extLst>
          </p:cNvPr>
          <p:cNvGraphicFramePr>
            <a:graphicFrameLocks noGrp="1"/>
          </p:cNvGraphicFramePr>
          <p:nvPr>
            <p:extLst>
              <p:ext uri="{D42A27DB-BD31-4B8C-83A1-F6EECF244321}">
                <p14:modId xmlns:p14="http://schemas.microsoft.com/office/powerpoint/2010/main" val="3815741455"/>
              </p:ext>
            </p:extLst>
          </p:nvPr>
        </p:nvGraphicFramePr>
        <p:xfrm>
          <a:off x="1965125" y="2720429"/>
          <a:ext cx="3773135" cy="2315141"/>
        </p:xfrm>
        <a:graphic>
          <a:graphicData uri="http://schemas.openxmlformats.org/drawingml/2006/table">
            <a:tbl>
              <a:tblPr firstRow="1" bandRow="1">
                <a:tableStyleId>{5940675A-B579-460E-94D1-54222C63F5DA}</a:tableStyleId>
              </a:tblPr>
              <a:tblGrid>
                <a:gridCol w="1745229">
                  <a:extLst>
                    <a:ext uri="{9D8B030D-6E8A-4147-A177-3AD203B41FA5}">
                      <a16:colId xmlns:a16="http://schemas.microsoft.com/office/drawing/2014/main" val="3179540757"/>
                    </a:ext>
                  </a:extLst>
                </a:gridCol>
                <a:gridCol w="2027906">
                  <a:extLst>
                    <a:ext uri="{9D8B030D-6E8A-4147-A177-3AD203B41FA5}">
                      <a16:colId xmlns:a16="http://schemas.microsoft.com/office/drawing/2014/main" val="2291596027"/>
                    </a:ext>
                  </a:extLst>
                </a:gridCol>
              </a:tblGrid>
              <a:tr h="1614101">
                <a:tc>
                  <a:txBody>
                    <a:bodyPr/>
                    <a:lstStyle/>
                    <a:p>
                      <a:endParaRPr lang="en-GB" sz="2000" b="1" dirty="0"/>
                    </a:p>
                  </a:txBody>
                  <a:tcPr>
                    <a:solidFill>
                      <a:srgbClr val="FEF4F4"/>
                    </a:solidFill>
                  </a:tcPr>
                </a:tc>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r h="598199">
                <a:tc>
                  <a:txBody>
                    <a:bodyPr/>
                    <a:lstStyle/>
                    <a:p>
                      <a:pPr algn="ctr"/>
                      <a:r>
                        <a:rPr lang="en-GB" sz="2000" b="1" dirty="0" err="1"/>
                        <a:t>Letzten</a:t>
                      </a:r>
                      <a:r>
                        <a:rPr lang="en-GB" sz="2000" b="1" dirty="0"/>
                        <a:t> Sommer</a:t>
                      </a:r>
                      <a:endParaRPr lang="en-GB" sz="2000" b="0" dirty="0"/>
                    </a:p>
                  </a:txBody>
                  <a:tcPr>
                    <a:solidFill>
                      <a:srgbClr val="FEF4F4"/>
                    </a:solidFill>
                  </a:tcPr>
                </a:tc>
                <a:tc>
                  <a:txBody>
                    <a:bodyPr/>
                    <a:lstStyle/>
                    <a:p>
                      <a:pPr algn="ctr"/>
                      <a:r>
                        <a:rPr lang="en-GB" sz="2000" b="1" dirty="0" err="1"/>
                        <a:t>Normalerweise</a:t>
                      </a:r>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8" name="TextBox 7">
            <a:extLst>
              <a:ext uri="{FF2B5EF4-FFF2-40B4-BE49-F238E27FC236}">
                <a16:creationId xmlns:a16="http://schemas.microsoft.com/office/drawing/2014/main" id="{86D6B6C4-D9B5-4F3B-8190-256B5F6F5F98}"/>
              </a:ext>
            </a:extLst>
          </p:cNvPr>
          <p:cNvSpPr txBox="1"/>
          <p:nvPr/>
        </p:nvSpPr>
        <p:spPr>
          <a:xfrm>
            <a:off x="1593430" y="302508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1</a:t>
            </a:r>
          </a:p>
        </p:txBody>
      </p:sp>
      <p:sp>
        <p:nvSpPr>
          <p:cNvPr id="9" name="TextBox 8">
            <a:extLst>
              <a:ext uri="{FF2B5EF4-FFF2-40B4-BE49-F238E27FC236}">
                <a16:creationId xmlns:a16="http://schemas.microsoft.com/office/drawing/2014/main" id="{EDDBA2C4-31DF-4B2D-9209-5C13C164AF0B}"/>
              </a:ext>
            </a:extLst>
          </p:cNvPr>
          <p:cNvSpPr txBox="1"/>
          <p:nvPr/>
        </p:nvSpPr>
        <p:spPr>
          <a:xfrm>
            <a:off x="5716952" y="302508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2</a:t>
            </a:r>
          </a:p>
        </p:txBody>
      </p:sp>
      <p:graphicFrame>
        <p:nvGraphicFramePr>
          <p:cNvPr id="15" name="Table 14">
            <a:extLst>
              <a:ext uri="{FF2B5EF4-FFF2-40B4-BE49-F238E27FC236}">
                <a16:creationId xmlns:a16="http://schemas.microsoft.com/office/drawing/2014/main" id="{E2A03267-8028-4F18-A0A6-26AC743F9D53}"/>
              </a:ext>
            </a:extLst>
          </p:cNvPr>
          <p:cNvGraphicFramePr>
            <a:graphicFrameLocks noGrp="1"/>
          </p:cNvGraphicFramePr>
          <p:nvPr>
            <p:extLst>
              <p:ext uri="{D42A27DB-BD31-4B8C-83A1-F6EECF244321}">
                <p14:modId xmlns:p14="http://schemas.microsoft.com/office/powerpoint/2010/main" val="926090211"/>
              </p:ext>
            </p:extLst>
          </p:nvPr>
        </p:nvGraphicFramePr>
        <p:xfrm>
          <a:off x="6067337" y="2720429"/>
          <a:ext cx="3773135" cy="2315141"/>
        </p:xfrm>
        <a:graphic>
          <a:graphicData uri="http://schemas.openxmlformats.org/drawingml/2006/table">
            <a:tbl>
              <a:tblPr firstRow="1" bandRow="1">
                <a:tableStyleId>{5940675A-B579-460E-94D1-54222C63F5DA}</a:tableStyleId>
              </a:tblPr>
              <a:tblGrid>
                <a:gridCol w="1745229">
                  <a:extLst>
                    <a:ext uri="{9D8B030D-6E8A-4147-A177-3AD203B41FA5}">
                      <a16:colId xmlns:a16="http://schemas.microsoft.com/office/drawing/2014/main" val="3179540757"/>
                    </a:ext>
                  </a:extLst>
                </a:gridCol>
                <a:gridCol w="2027906">
                  <a:extLst>
                    <a:ext uri="{9D8B030D-6E8A-4147-A177-3AD203B41FA5}">
                      <a16:colId xmlns:a16="http://schemas.microsoft.com/office/drawing/2014/main" val="2291596027"/>
                    </a:ext>
                  </a:extLst>
                </a:gridCol>
              </a:tblGrid>
              <a:tr h="1614101">
                <a:tc>
                  <a:txBody>
                    <a:bodyPr/>
                    <a:lstStyle/>
                    <a:p>
                      <a:endParaRPr lang="en-GB" sz="2000" b="1" dirty="0"/>
                    </a:p>
                  </a:txBody>
                  <a:tcPr>
                    <a:solidFill>
                      <a:srgbClr val="FEF4F4"/>
                    </a:solidFill>
                  </a:tcPr>
                </a:tc>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r h="598199">
                <a:tc>
                  <a:txBody>
                    <a:bodyPr/>
                    <a:lstStyle/>
                    <a:p>
                      <a:pPr algn="ctr"/>
                      <a:r>
                        <a:rPr lang="en-GB" sz="2000" b="1" dirty="0" err="1"/>
                        <a:t>Letzten</a:t>
                      </a:r>
                      <a:r>
                        <a:rPr lang="en-GB" sz="2000" b="1" dirty="0"/>
                        <a:t> Sommer</a:t>
                      </a:r>
                      <a:endParaRPr lang="en-GB" sz="2000" b="0" dirty="0"/>
                    </a:p>
                  </a:txBody>
                  <a:tcPr>
                    <a:solidFill>
                      <a:srgbClr val="FEF4F4"/>
                    </a:solidFill>
                  </a:tcPr>
                </a:tc>
                <a:tc>
                  <a:txBody>
                    <a:bodyPr/>
                    <a:lstStyle/>
                    <a:p>
                      <a:pPr algn="ctr"/>
                      <a:r>
                        <a:rPr lang="en-GB" sz="2000" b="1" dirty="0" err="1"/>
                        <a:t>Normalerweise</a:t>
                      </a:r>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pic>
        <p:nvPicPr>
          <p:cNvPr id="32" name="Picture 31" descr="A person with a letter on it&#10;&#10;Description automatically generated">
            <a:extLst>
              <a:ext uri="{FF2B5EF4-FFF2-40B4-BE49-F238E27FC236}">
                <a16:creationId xmlns:a16="http://schemas.microsoft.com/office/drawing/2014/main" id="{89B74C57-FCDE-44C2-9AE8-0E74847D8E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9173" y="1085751"/>
            <a:ext cx="1083775" cy="1213309"/>
          </a:xfrm>
          <a:prstGeom prst="rect">
            <a:avLst/>
          </a:prstGeom>
        </p:spPr>
      </p:pic>
      <p:pic>
        <p:nvPicPr>
          <p:cNvPr id="34" name="Picture 33" descr="A person with a letter b&#10;&#10;Description automatically generated">
            <a:extLst>
              <a:ext uri="{FF2B5EF4-FFF2-40B4-BE49-F238E27FC236}">
                <a16:creationId xmlns:a16="http://schemas.microsoft.com/office/drawing/2014/main" id="{F0AB3CF9-96D7-4AF5-A188-4E0BD5D5D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580" y="1073897"/>
            <a:ext cx="1104481" cy="1237019"/>
          </a:xfrm>
          <a:prstGeom prst="rect">
            <a:avLst/>
          </a:prstGeom>
        </p:spPr>
      </p:pic>
      <p:pic>
        <p:nvPicPr>
          <p:cNvPr id="36" name="Picture 35" descr="A yellow and red ovals&#10;&#10;Description automatically generated">
            <a:extLst>
              <a:ext uri="{FF2B5EF4-FFF2-40B4-BE49-F238E27FC236}">
                <a16:creationId xmlns:a16="http://schemas.microsoft.com/office/drawing/2014/main" id="{B1BA2E43-A239-449E-8039-E64C6F89E9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3845" y="892424"/>
            <a:ext cx="2042337" cy="1188823"/>
          </a:xfrm>
          <a:prstGeom prst="rect">
            <a:avLst/>
          </a:prstGeom>
        </p:spPr>
      </p:pic>
      <p:pic>
        <p:nvPicPr>
          <p:cNvPr id="19" name="Picture 18">
            <a:extLst>
              <a:ext uri="{FF2B5EF4-FFF2-40B4-BE49-F238E27FC236}">
                <a16:creationId xmlns:a16="http://schemas.microsoft.com/office/drawing/2014/main" id="{DCFF5C05-D5D5-427C-A2FC-9AFBBBB2CC29}"/>
              </a:ext>
            </a:extLst>
          </p:cNvPr>
          <p:cNvPicPr>
            <a:picLocks noChangeAspect="1"/>
          </p:cNvPicPr>
          <p:nvPr/>
        </p:nvPicPr>
        <p:blipFill>
          <a:blip r:embed="rId6"/>
          <a:stretch>
            <a:fillRect/>
          </a:stretch>
        </p:blipFill>
        <p:spPr>
          <a:xfrm>
            <a:off x="6179685" y="3265880"/>
            <a:ext cx="731625" cy="731625"/>
          </a:xfrm>
          <a:prstGeom prst="rect">
            <a:avLst/>
          </a:prstGeom>
        </p:spPr>
      </p:pic>
      <p:pic>
        <p:nvPicPr>
          <p:cNvPr id="20" name="Picture 19">
            <a:extLst>
              <a:ext uri="{FF2B5EF4-FFF2-40B4-BE49-F238E27FC236}">
                <a16:creationId xmlns:a16="http://schemas.microsoft.com/office/drawing/2014/main" id="{97684E2C-79CE-454F-8C3E-44DFD9AD3975}"/>
              </a:ext>
            </a:extLst>
          </p:cNvPr>
          <p:cNvPicPr>
            <a:picLocks noChangeAspect="1"/>
          </p:cNvPicPr>
          <p:nvPr/>
        </p:nvPicPr>
        <p:blipFill>
          <a:blip r:embed="rId7"/>
          <a:stretch>
            <a:fillRect/>
          </a:stretch>
        </p:blipFill>
        <p:spPr>
          <a:xfrm>
            <a:off x="6976182" y="3246316"/>
            <a:ext cx="734779" cy="731625"/>
          </a:xfrm>
          <a:prstGeom prst="rect">
            <a:avLst/>
          </a:prstGeom>
        </p:spPr>
      </p:pic>
      <p:pic>
        <p:nvPicPr>
          <p:cNvPr id="21" name="Picture 20">
            <a:extLst>
              <a:ext uri="{FF2B5EF4-FFF2-40B4-BE49-F238E27FC236}">
                <a16:creationId xmlns:a16="http://schemas.microsoft.com/office/drawing/2014/main" id="{7147E1CA-35B3-43F2-968B-D56DC3DA03C9}"/>
              </a:ext>
            </a:extLst>
          </p:cNvPr>
          <p:cNvPicPr>
            <a:picLocks noChangeAspect="1"/>
          </p:cNvPicPr>
          <p:nvPr/>
        </p:nvPicPr>
        <p:blipFill>
          <a:blip r:embed="rId8"/>
          <a:stretch>
            <a:fillRect/>
          </a:stretch>
        </p:blipFill>
        <p:spPr>
          <a:xfrm>
            <a:off x="8887233" y="3141366"/>
            <a:ext cx="949414" cy="796932"/>
          </a:xfrm>
          <a:prstGeom prst="rect">
            <a:avLst/>
          </a:prstGeom>
        </p:spPr>
      </p:pic>
      <p:pic>
        <p:nvPicPr>
          <p:cNvPr id="22" name="Picture 21">
            <a:extLst>
              <a:ext uri="{FF2B5EF4-FFF2-40B4-BE49-F238E27FC236}">
                <a16:creationId xmlns:a16="http://schemas.microsoft.com/office/drawing/2014/main" id="{93E20061-475F-40A9-8A94-9CFBE1B553DB}"/>
              </a:ext>
            </a:extLst>
          </p:cNvPr>
          <p:cNvPicPr>
            <a:picLocks noChangeAspect="1"/>
          </p:cNvPicPr>
          <p:nvPr/>
        </p:nvPicPr>
        <p:blipFill>
          <a:blip r:embed="rId9"/>
          <a:stretch>
            <a:fillRect/>
          </a:stretch>
        </p:blipFill>
        <p:spPr>
          <a:xfrm>
            <a:off x="4848576" y="3371556"/>
            <a:ext cx="697053" cy="600345"/>
          </a:xfrm>
          <a:prstGeom prst="rect">
            <a:avLst/>
          </a:prstGeom>
        </p:spPr>
      </p:pic>
      <p:pic>
        <p:nvPicPr>
          <p:cNvPr id="23" name="Picture 22" descr="A sign with a person at a counter&#10;&#10;Description automatically generated">
            <a:extLst>
              <a:ext uri="{FF2B5EF4-FFF2-40B4-BE49-F238E27FC236}">
                <a16:creationId xmlns:a16="http://schemas.microsoft.com/office/drawing/2014/main" id="{516FA0EF-EFFD-486C-B758-0B66BFA803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39182" y="3197149"/>
            <a:ext cx="780685" cy="751189"/>
          </a:xfrm>
          <a:prstGeom prst="rect">
            <a:avLst/>
          </a:prstGeom>
        </p:spPr>
      </p:pic>
      <p:pic>
        <p:nvPicPr>
          <p:cNvPr id="25" name="Picture 24">
            <a:extLst>
              <a:ext uri="{FF2B5EF4-FFF2-40B4-BE49-F238E27FC236}">
                <a16:creationId xmlns:a16="http://schemas.microsoft.com/office/drawing/2014/main" id="{6C253BA9-8149-4E23-8A45-BB76586C7FB4}"/>
              </a:ext>
            </a:extLst>
          </p:cNvPr>
          <p:cNvPicPr>
            <a:picLocks noChangeAspect="1"/>
          </p:cNvPicPr>
          <p:nvPr/>
        </p:nvPicPr>
        <p:blipFill>
          <a:blip r:embed="rId11"/>
          <a:stretch>
            <a:fillRect/>
          </a:stretch>
        </p:blipFill>
        <p:spPr>
          <a:xfrm>
            <a:off x="3889450" y="3206930"/>
            <a:ext cx="836298" cy="810396"/>
          </a:xfrm>
          <a:prstGeom prst="rect">
            <a:avLst/>
          </a:prstGeom>
        </p:spPr>
      </p:pic>
      <p:pic>
        <p:nvPicPr>
          <p:cNvPr id="3" name="Graphic 2" descr="Football ball with solid fill">
            <a:extLst>
              <a:ext uri="{FF2B5EF4-FFF2-40B4-BE49-F238E27FC236}">
                <a16:creationId xmlns:a16="http://schemas.microsoft.com/office/drawing/2014/main" id="{37605F99-0E5C-4D5D-A7C2-3518622E85D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810512" y="3214528"/>
            <a:ext cx="914400" cy="914400"/>
          </a:xfrm>
          <a:prstGeom prst="rect">
            <a:avLst/>
          </a:prstGeom>
        </p:spPr>
      </p:pic>
      <p:pic>
        <p:nvPicPr>
          <p:cNvPr id="26" name="Picture 25" descr="A circular object with a person juggling with bowling pins and a ball&#10;&#10;Description automatically generated">
            <a:extLst>
              <a:ext uri="{FF2B5EF4-FFF2-40B4-BE49-F238E27FC236}">
                <a16:creationId xmlns:a16="http://schemas.microsoft.com/office/drawing/2014/main" id="{FA68318F-046D-4484-A8CC-41BD82C9A03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52571" y="3303496"/>
            <a:ext cx="735219" cy="713830"/>
          </a:xfrm>
          <a:prstGeom prst="rect">
            <a:avLst/>
          </a:prstGeom>
        </p:spPr>
      </p:pic>
    </p:spTree>
    <p:extLst>
      <p:ext uri="{BB962C8B-B14F-4D97-AF65-F5344CB8AC3E}">
        <p14:creationId xmlns:p14="http://schemas.microsoft.com/office/powerpoint/2010/main" val="433016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B9F0F7-EFF3-4584-8FA9-BDF68C7FAA50}"/>
              </a:ext>
            </a:extLst>
          </p:cNvPr>
          <p:cNvSpPr>
            <a:spLocks noGrp="1"/>
          </p:cNvSpPr>
          <p:nvPr>
            <p:ph type="title"/>
          </p:nvPr>
        </p:nvSpPr>
        <p:spPr/>
        <p:txBody>
          <a:bodyPr/>
          <a:lstStyle/>
          <a:p>
            <a:r>
              <a:rPr lang="en-GB" dirty="0" err="1"/>
              <a:t>Hausaufgaben</a:t>
            </a:r>
            <a:endParaRPr lang="en-GB" dirty="0"/>
          </a:p>
        </p:txBody>
      </p:sp>
      <p:sp>
        <p:nvSpPr>
          <p:cNvPr id="7" name="TextBox 6">
            <a:extLst>
              <a:ext uri="{FF2B5EF4-FFF2-40B4-BE49-F238E27FC236}">
                <a16:creationId xmlns:a16="http://schemas.microsoft.com/office/drawing/2014/main" id="{4AB84634-BC65-4276-BE89-7097460CD3D3}"/>
              </a:ext>
            </a:extLst>
          </p:cNvPr>
          <p:cNvSpPr txBox="1"/>
          <p:nvPr/>
        </p:nvSpPr>
        <p:spPr>
          <a:xfrm>
            <a:off x="92597" y="1005909"/>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Term 1.1, Week 1)</a:t>
            </a:r>
            <a:endParaRPr kumimoji="0" lang="en-GB" sz="2800" b="0"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662390A-506A-41DC-8E0F-B8832349010A}"/>
              </a:ext>
            </a:extLst>
          </p:cNvPr>
          <p:cNvSpPr txBox="1"/>
          <p:nvPr/>
        </p:nvSpPr>
        <p:spPr>
          <a:xfrm>
            <a:off x="175149" y="1756626"/>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val="tx"/>
                    </a:ext>
                  </a:extLst>
                </a:hlinkClick>
              </a:rPr>
              <a:t>Audio file</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A565B10D-9541-4352-B561-AD3DD324DE1D}"/>
              </a:ext>
            </a:extLst>
          </p:cNvPr>
          <p:cNvSpPr txBox="1"/>
          <p:nvPr/>
        </p:nvSpPr>
        <p:spPr>
          <a:xfrm>
            <a:off x="175149" y="3634676"/>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4">
                  <a:extLst>
                    <a:ext uri="{A12FA001-AC4F-418D-AE19-62706E023703}">
                      <ahyp:hlinkClr xmlns:ahyp="http://schemas.microsoft.com/office/drawing/2018/hyperlinkcolor" val="tx"/>
                    </a:ext>
                  </a:extLst>
                </a:hlinkClick>
              </a:rPr>
              <a:t>Student worksheet</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12" name="Picture 11" descr="A blue cartoon face with orange headphones&#10;&#10;Description automatically generated">
            <a:extLst>
              <a:ext uri="{FF2B5EF4-FFF2-40B4-BE49-F238E27FC236}">
                <a16:creationId xmlns:a16="http://schemas.microsoft.com/office/drawing/2014/main" id="{68F3479E-AF09-4C5E-AAD1-AD15BA2561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5894421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1.1 – Week 1 - Lesson 2</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Inge Alferink/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30/08/23</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797175"/>
            <a:ext cx="6098222" cy="1836494"/>
          </a:xfrm>
        </p:spPr>
        <p:txBody>
          <a:bodyPr>
            <a:normAutofit/>
          </a:bodyPr>
          <a:lstStyle/>
          <a:p>
            <a:r>
              <a:rPr lang="en-GB" dirty="0"/>
              <a:t>Present vs past (perfect) weak verbs</a:t>
            </a:r>
          </a:p>
          <a:p>
            <a:r>
              <a:rPr lang="en-GB" sz="2000" dirty="0"/>
              <a:t>SSC [</a:t>
            </a:r>
            <a:r>
              <a:rPr lang="en-GB" sz="2000" dirty="0" err="1"/>
              <a:t>ie</a:t>
            </a:r>
            <a:r>
              <a:rPr lang="en-GB" sz="2000" dirty="0"/>
              <a:t>] vs [</a:t>
            </a:r>
            <a:r>
              <a:rPr lang="en-GB" sz="2000" dirty="0" err="1"/>
              <a:t>ei</a:t>
            </a:r>
            <a:r>
              <a:rPr lang="en-GB" sz="2000" dirty="0"/>
              <a:t>]</a:t>
            </a:r>
          </a:p>
          <a:p>
            <a:endParaRPr lang="en-GB" dirty="0"/>
          </a:p>
        </p:txBody>
      </p:sp>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p:txBody>
          <a:bodyPr/>
          <a:lstStyle/>
          <a:p>
            <a:r>
              <a:rPr lang="en-GB" dirty="0" err="1"/>
              <a:t>Diesen</a:t>
            </a:r>
            <a:r>
              <a:rPr lang="en-GB" dirty="0"/>
              <a:t> Sommer</a:t>
            </a:r>
          </a:p>
        </p:txBody>
      </p:sp>
      <p:pic>
        <p:nvPicPr>
          <p:cNvPr id="6" name="Picture 5">
            <a:extLst>
              <a:ext uri="{FF2B5EF4-FFF2-40B4-BE49-F238E27FC236}">
                <a16:creationId xmlns:a16="http://schemas.microsoft.com/office/drawing/2014/main" id="{72619EA6-C038-4758-86A2-DEFB5C55DE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2875" y="3209026"/>
            <a:ext cx="4229125" cy="2823822"/>
          </a:xfrm>
          <a:prstGeom prst="rect">
            <a:avLst/>
          </a:prstGeom>
        </p:spPr>
      </p:pic>
    </p:spTree>
    <p:extLst>
      <p:ext uri="{BB962C8B-B14F-4D97-AF65-F5344CB8AC3E}">
        <p14:creationId xmlns:p14="http://schemas.microsoft.com/office/powerpoint/2010/main" val="41811666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42D311-01CA-4CAC-9E6F-3F89130834B4}"/>
              </a:ext>
            </a:extLst>
          </p:cNvPr>
          <p:cNvSpPr>
            <a:spLocks noGrp="1"/>
          </p:cNvSpPr>
          <p:nvPr>
            <p:ph type="title"/>
          </p:nvPr>
        </p:nvSpPr>
        <p:spPr>
          <a:xfrm>
            <a:off x="0" y="213557"/>
            <a:ext cx="6869723" cy="647577"/>
          </a:xfrm>
        </p:spPr>
        <p:txBody>
          <a:bodyPr>
            <a:normAutofit/>
          </a:bodyPr>
          <a:lstStyle/>
          <a:p>
            <a:r>
              <a:rPr lang="en-GB" sz="2400" dirty="0"/>
              <a:t>Was </a:t>
            </a:r>
            <a:r>
              <a:rPr lang="en-GB" sz="2400" dirty="0" err="1"/>
              <a:t>machst</a:t>
            </a:r>
            <a:r>
              <a:rPr lang="en-GB" sz="2400" dirty="0"/>
              <a:t> du? Was hast du </a:t>
            </a:r>
            <a:r>
              <a:rPr lang="en-GB" sz="2400" dirty="0" err="1"/>
              <a:t>gemacht</a:t>
            </a:r>
            <a:r>
              <a:rPr lang="en-GB" sz="2400" dirty="0"/>
              <a:t>?</a:t>
            </a:r>
          </a:p>
        </p:txBody>
      </p:sp>
      <p:sp>
        <p:nvSpPr>
          <p:cNvPr id="6" name="Rounded Rectangle 38">
            <a:extLst>
              <a:ext uri="{FF2B5EF4-FFF2-40B4-BE49-F238E27FC236}">
                <a16:creationId xmlns:a16="http://schemas.microsoft.com/office/drawing/2014/main" id="{CD69D3A3-ED7F-46E0-9F6D-49E6656AC896}"/>
              </a:ext>
            </a:extLst>
          </p:cNvPr>
          <p:cNvSpPr/>
          <p:nvPr/>
        </p:nvSpPr>
        <p:spPr>
          <a:xfrm>
            <a:off x="9132278" y="161881"/>
            <a:ext cx="2891356" cy="418411"/>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8015794F-BD2E-43DE-BE67-C31648318B17}"/>
              </a:ext>
            </a:extLst>
          </p:cNvPr>
          <p:cNvSpPr txBox="1"/>
          <p:nvPr/>
        </p:nvSpPr>
        <p:spPr>
          <a:xfrm>
            <a:off x="8127999" y="1663990"/>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3</a:t>
            </a:r>
          </a:p>
        </p:txBody>
      </p:sp>
      <p:sp>
        <p:nvSpPr>
          <p:cNvPr id="11" name="TextBox 10">
            <a:extLst>
              <a:ext uri="{FF2B5EF4-FFF2-40B4-BE49-F238E27FC236}">
                <a16:creationId xmlns:a16="http://schemas.microsoft.com/office/drawing/2014/main" id="{28F824C5-A703-48FF-8D64-A54314CD119A}"/>
              </a:ext>
            </a:extLst>
          </p:cNvPr>
          <p:cNvSpPr txBox="1"/>
          <p:nvPr/>
        </p:nvSpPr>
        <p:spPr>
          <a:xfrm>
            <a:off x="-5952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4</a:t>
            </a:r>
          </a:p>
        </p:txBody>
      </p:sp>
      <p:sp>
        <p:nvSpPr>
          <p:cNvPr id="12" name="TextBox 11">
            <a:extLst>
              <a:ext uri="{FF2B5EF4-FFF2-40B4-BE49-F238E27FC236}">
                <a16:creationId xmlns:a16="http://schemas.microsoft.com/office/drawing/2014/main" id="{D463D760-53F3-452B-B557-0C29A8A6ADB4}"/>
              </a:ext>
            </a:extLst>
          </p:cNvPr>
          <p:cNvSpPr txBox="1"/>
          <p:nvPr/>
        </p:nvSpPr>
        <p:spPr>
          <a:xfrm>
            <a:off x="406399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5</a:t>
            </a:r>
          </a:p>
        </p:txBody>
      </p:sp>
      <p:sp>
        <p:nvSpPr>
          <p:cNvPr id="13" name="TextBox 12">
            <a:extLst>
              <a:ext uri="{FF2B5EF4-FFF2-40B4-BE49-F238E27FC236}">
                <a16:creationId xmlns:a16="http://schemas.microsoft.com/office/drawing/2014/main" id="{20B8629F-1859-4C71-BDC0-77A29C6EEE57}"/>
              </a:ext>
            </a:extLst>
          </p:cNvPr>
          <p:cNvSpPr txBox="1"/>
          <p:nvPr/>
        </p:nvSpPr>
        <p:spPr>
          <a:xfrm>
            <a:off x="8127997" y="4016262"/>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6</a:t>
            </a:r>
          </a:p>
        </p:txBody>
      </p:sp>
      <p:graphicFrame>
        <p:nvGraphicFramePr>
          <p:cNvPr id="14" name="Table 13">
            <a:extLst>
              <a:ext uri="{FF2B5EF4-FFF2-40B4-BE49-F238E27FC236}">
                <a16:creationId xmlns:a16="http://schemas.microsoft.com/office/drawing/2014/main" id="{41A2D80C-8DE2-486A-B5B8-DD74ECEBFB8D}"/>
              </a:ext>
            </a:extLst>
          </p:cNvPr>
          <p:cNvGraphicFramePr>
            <a:graphicFrameLocks noGrp="1"/>
          </p:cNvGraphicFramePr>
          <p:nvPr>
            <p:extLst>
              <p:ext uri="{D42A27DB-BD31-4B8C-83A1-F6EECF244321}">
                <p14:modId xmlns:p14="http://schemas.microsoft.com/office/powerpoint/2010/main" val="3500863602"/>
              </p:ext>
            </p:extLst>
          </p:nvPr>
        </p:nvGraphicFramePr>
        <p:xfrm>
          <a:off x="290861" y="4040927"/>
          <a:ext cx="3773135" cy="2315141"/>
        </p:xfrm>
        <a:graphic>
          <a:graphicData uri="http://schemas.openxmlformats.org/drawingml/2006/table">
            <a:tbl>
              <a:tblPr firstRow="1" bandRow="1">
                <a:tableStyleId>{5940675A-B579-460E-94D1-54222C63F5DA}</a:tableStyleId>
              </a:tblPr>
              <a:tblGrid>
                <a:gridCol w="1745229">
                  <a:extLst>
                    <a:ext uri="{9D8B030D-6E8A-4147-A177-3AD203B41FA5}">
                      <a16:colId xmlns:a16="http://schemas.microsoft.com/office/drawing/2014/main" val="3179540757"/>
                    </a:ext>
                  </a:extLst>
                </a:gridCol>
                <a:gridCol w="2027906">
                  <a:extLst>
                    <a:ext uri="{9D8B030D-6E8A-4147-A177-3AD203B41FA5}">
                      <a16:colId xmlns:a16="http://schemas.microsoft.com/office/drawing/2014/main" val="2291596027"/>
                    </a:ext>
                  </a:extLst>
                </a:gridCol>
              </a:tblGrid>
              <a:tr h="1614101">
                <a:tc>
                  <a:txBody>
                    <a:bodyPr/>
                    <a:lstStyle/>
                    <a:p>
                      <a:endParaRPr lang="en-GB" sz="2000" b="1" dirty="0"/>
                    </a:p>
                  </a:txBody>
                  <a:tcPr>
                    <a:solidFill>
                      <a:srgbClr val="FEF4F4"/>
                    </a:solidFill>
                  </a:tcPr>
                </a:tc>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r h="598199">
                <a:tc>
                  <a:txBody>
                    <a:bodyPr/>
                    <a:lstStyle/>
                    <a:p>
                      <a:pPr algn="ctr"/>
                      <a:r>
                        <a:rPr lang="en-GB" sz="2000" b="1" dirty="0" err="1"/>
                        <a:t>Letzten</a:t>
                      </a:r>
                      <a:r>
                        <a:rPr lang="en-GB" sz="2000" b="1" dirty="0"/>
                        <a:t> Sommer</a:t>
                      </a:r>
                      <a:endParaRPr lang="en-GB" sz="2000" b="0" dirty="0"/>
                    </a:p>
                  </a:txBody>
                  <a:tcPr>
                    <a:solidFill>
                      <a:srgbClr val="FEF4F4"/>
                    </a:solidFill>
                  </a:tcPr>
                </a:tc>
                <a:tc>
                  <a:txBody>
                    <a:bodyPr/>
                    <a:lstStyle/>
                    <a:p>
                      <a:pPr algn="ctr"/>
                      <a:r>
                        <a:rPr lang="en-GB" sz="2000" b="1" dirty="0" err="1"/>
                        <a:t>Normalerweise</a:t>
                      </a:r>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graphicFrame>
        <p:nvGraphicFramePr>
          <p:cNvPr id="16" name="Table 15">
            <a:extLst>
              <a:ext uri="{FF2B5EF4-FFF2-40B4-BE49-F238E27FC236}">
                <a16:creationId xmlns:a16="http://schemas.microsoft.com/office/drawing/2014/main" id="{D8EADA67-9D44-4561-8C8F-C79FFBB0CD53}"/>
              </a:ext>
            </a:extLst>
          </p:cNvPr>
          <p:cNvGraphicFramePr>
            <a:graphicFrameLocks noGrp="1"/>
          </p:cNvGraphicFramePr>
          <p:nvPr>
            <p:extLst>
              <p:ext uri="{D42A27DB-BD31-4B8C-83A1-F6EECF244321}">
                <p14:modId xmlns:p14="http://schemas.microsoft.com/office/powerpoint/2010/main" val="3560850717"/>
              </p:ext>
            </p:extLst>
          </p:nvPr>
        </p:nvGraphicFramePr>
        <p:xfrm>
          <a:off x="4393073" y="4040927"/>
          <a:ext cx="3773135" cy="2315141"/>
        </p:xfrm>
        <a:graphic>
          <a:graphicData uri="http://schemas.openxmlformats.org/drawingml/2006/table">
            <a:tbl>
              <a:tblPr firstRow="1" bandRow="1">
                <a:tableStyleId>{5940675A-B579-460E-94D1-54222C63F5DA}</a:tableStyleId>
              </a:tblPr>
              <a:tblGrid>
                <a:gridCol w="1745229">
                  <a:extLst>
                    <a:ext uri="{9D8B030D-6E8A-4147-A177-3AD203B41FA5}">
                      <a16:colId xmlns:a16="http://schemas.microsoft.com/office/drawing/2014/main" val="3179540757"/>
                    </a:ext>
                  </a:extLst>
                </a:gridCol>
                <a:gridCol w="2027906">
                  <a:extLst>
                    <a:ext uri="{9D8B030D-6E8A-4147-A177-3AD203B41FA5}">
                      <a16:colId xmlns:a16="http://schemas.microsoft.com/office/drawing/2014/main" val="2291596027"/>
                    </a:ext>
                  </a:extLst>
                </a:gridCol>
              </a:tblGrid>
              <a:tr h="1614101">
                <a:tc>
                  <a:txBody>
                    <a:bodyPr/>
                    <a:lstStyle/>
                    <a:p>
                      <a:endParaRPr lang="en-GB" sz="2000" b="1" dirty="0"/>
                    </a:p>
                  </a:txBody>
                  <a:tcPr>
                    <a:solidFill>
                      <a:srgbClr val="FEF4F4"/>
                    </a:solidFill>
                  </a:tcPr>
                </a:tc>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r h="598199">
                <a:tc>
                  <a:txBody>
                    <a:bodyPr/>
                    <a:lstStyle/>
                    <a:p>
                      <a:pPr algn="ctr"/>
                      <a:r>
                        <a:rPr lang="en-GB" sz="2000" b="1" dirty="0" err="1"/>
                        <a:t>Letzten</a:t>
                      </a:r>
                      <a:r>
                        <a:rPr lang="en-GB" sz="2000" b="1" dirty="0"/>
                        <a:t> Sommer</a:t>
                      </a:r>
                      <a:endParaRPr lang="en-GB" sz="2000" b="0" dirty="0"/>
                    </a:p>
                  </a:txBody>
                  <a:tcPr>
                    <a:solidFill>
                      <a:srgbClr val="FEF4F4"/>
                    </a:solidFill>
                  </a:tcPr>
                </a:tc>
                <a:tc>
                  <a:txBody>
                    <a:bodyPr/>
                    <a:lstStyle/>
                    <a:p>
                      <a:pPr algn="ctr"/>
                      <a:r>
                        <a:rPr lang="en-GB" sz="2000" b="1" dirty="0" err="1"/>
                        <a:t>Normalerweise</a:t>
                      </a:r>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graphicFrame>
        <p:nvGraphicFramePr>
          <p:cNvPr id="17" name="Table 16">
            <a:extLst>
              <a:ext uri="{FF2B5EF4-FFF2-40B4-BE49-F238E27FC236}">
                <a16:creationId xmlns:a16="http://schemas.microsoft.com/office/drawing/2014/main" id="{E837B38C-1606-424E-8666-041843426ECA}"/>
              </a:ext>
            </a:extLst>
          </p:cNvPr>
          <p:cNvGraphicFramePr>
            <a:graphicFrameLocks noGrp="1"/>
          </p:cNvGraphicFramePr>
          <p:nvPr>
            <p:extLst>
              <p:ext uri="{D42A27DB-BD31-4B8C-83A1-F6EECF244321}">
                <p14:modId xmlns:p14="http://schemas.microsoft.com/office/powerpoint/2010/main" val="1713169330"/>
              </p:ext>
            </p:extLst>
          </p:nvPr>
        </p:nvGraphicFramePr>
        <p:xfrm>
          <a:off x="8418865" y="1383999"/>
          <a:ext cx="3773135" cy="2315141"/>
        </p:xfrm>
        <a:graphic>
          <a:graphicData uri="http://schemas.openxmlformats.org/drawingml/2006/table">
            <a:tbl>
              <a:tblPr firstRow="1" bandRow="1">
                <a:tableStyleId>{5940675A-B579-460E-94D1-54222C63F5DA}</a:tableStyleId>
              </a:tblPr>
              <a:tblGrid>
                <a:gridCol w="1745229">
                  <a:extLst>
                    <a:ext uri="{9D8B030D-6E8A-4147-A177-3AD203B41FA5}">
                      <a16:colId xmlns:a16="http://schemas.microsoft.com/office/drawing/2014/main" val="3179540757"/>
                    </a:ext>
                  </a:extLst>
                </a:gridCol>
                <a:gridCol w="2027906">
                  <a:extLst>
                    <a:ext uri="{9D8B030D-6E8A-4147-A177-3AD203B41FA5}">
                      <a16:colId xmlns:a16="http://schemas.microsoft.com/office/drawing/2014/main" val="2291596027"/>
                    </a:ext>
                  </a:extLst>
                </a:gridCol>
              </a:tblGrid>
              <a:tr h="1614101">
                <a:tc>
                  <a:txBody>
                    <a:bodyPr/>
                    <a:lstStyle/>
                    <a:p>
                      <a:endParaRPr lang="en-GB" sz="2000" b="1" dirty="0"/>
                    </a:p>
                  </a:txBody>
                  <a:tcPr>
                    <a:solidFill>
                      <a:srgbClr val="FEF4F4"/>
                    </a:solidFill>
                  </a:tcPr>
                </a:tc>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r h="598199">
                <a:tc>
                  <a:txBody>
                    <a:bodyPr/>
                    <a:lstStyle/>
                    <a:p>
                      <a:pPr algn="ctr"/>
                      <a:r>
                        <a:rPr lang="en-GB" sz="2000" b="1" dirty="0" err="1"/>
                        <a:t>Letzten</a:t>
                      </a:r>
                      <a:r>
                        <a:rPr lang="en-GB" sz="2000" b="1" dirty="0"/>
                        <a:t> Sommer</a:t>
                      </a:r>
                      <a:endParaRPr lang="en-GB" sz="2000" b="0" dirty="0"/>
                    </a:p>
                  </a:txBody>
                  <a:tcPr>
                    <a:solidFill>
                      <a:srgbClr val="FEF4F4"/>
                    </a:solidFill>
                  </a:tcPr>
                </a:tc>
                <a:tc>
                  <a:txBody>
                    <a:bodyPr/>
                    <a:lstStyle/>
                    <a:p>
                      <a:pPr algn="ctr"/>
                      <a:r>
                        <a:rPr lang="en-GB" sz="2000" b="1" dirty="0" err="1"/>
                        <a:t>Normalerweise</a:t>
                      </a:r>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graphicFrame>
        <p:nvGraphicFramePr>
          <p:cNvPr id="18" name="Table 17">
            <a:extLst>
              <a:ext uri="{FF2B5EF4-FFF2-40B4-BE49-F238E27FC236}">
                <a16:creationId xmlns:a16="http://schemas.microsoft.com/office/drawing/2014/main" id="{13011D66-E87A-4C4F-BBD4-02941668B677}"/>
              </a:ext>
            </a:extLst>
          </p:cNvPr>
          <p:cNvGraphicFramePr>
            <a:graphicFrameLocks noGrp="1"/>
          </p:cNvGraphicFramePr>
          <p:nvPr>
            <p:extLst>
              <p:ext uri="{D42A27DB-BD31-4B8C-83A1-F6EECF244321}">
                <p14:modId xmlns:p14="http://schemas.microsoft.com/office/powerpoint/2010/main" val="152447581"/>
              </p:ext>
            </p:extLst>
          </p:nvPr>
        </p:nvGraphicFramePr>
        <p:xfrm>
          <a:off x="8397555" y="4040927"/>
          <a:ext cx="3773135" cy="2315141"/>
        </p:xfrm>
        <a:graphic>
          <a:graphicData uri="http://schemas.openxmlformats.org/drawingml/2006/table">
            <a:tbl>
              <a:tblPr firstRow="1" bandRow="1">
                <a:tableStyleId>{5940675A-B579-460E-94D1-54222C63F5DA}</a:tableStyleId>
              </a:tblPr>
              <a:tblGrid>
                <a:gridCol w="1745229">
                  <a:extLst>
                    <a:ext uri="{9D8B030D-6E8A-4147-A177-3AD203B41FA5}">
                      <a16:colId xmlns:a16="http://schemas.microsoft.com/office/drawing/2014/main" val="3179540757"/>
                    </a:ext>
                  </a:extLst>
                </a:gridCol>
                <a:gridCol w="2027906">
                  <a:extLst>
                    <a:ext uri="{9D8B030D-6E8A-4147-A177-3AD203B41FA5}">
                      <a16:colId xmlns:a16="http://schemas.microsoft.com/office/drawing/2014/main" val="2291596027"/>
                    </a:ext>
                  </a:extLst>
                </a:gridCol>
              </a:tblGrid>
              <a:tr h="1614101">
                <a:tc>
                  <a:txBody>
                    <a:bodyPr/>
                    <a:lstStyle/>
                    <a:p>
                      <a:endParaRPr lang="en-GB" sz="2000" b="1" dirty="0"/>
                    </a:p>
                  </a:txBody>
                  <a:tcPr>
                    <a:solidFill>
                      <a:srgbClr val="FEF4F4"/>
                    </a:solidFill>
                  </a:tcPr>
                </a:tc>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r h="598199">
                <a:tc>
                  <a:txBody>
                    <a:bodyPr/>
                    <a:lstStyle/>
                    <a:p>
                      <a:pPr algn="ctr"/>
                      <a:r>
                        <a:rPr lang="en-GB" sz="2000" b="1" dirty="0" err="1"/>
                        <a:t>Letzten</a:t>
                      </a:r>
                      <a:r>
                        <a:rPr lang="en-GB" sz="2000" b="1" dirty="0"/>
                        <a:t> Sommer</a:t>
                      </a:r>
                      <a:endParaRPr lang="en-GB" sz="2000" b="0" dirty="0"/>
                    </a:p>
                  </a:txBody>
                  <a:tcPr>
                    <a:solidFill>
                      <a:srgbClr val="FEF4F4"/>
                    </a:solidFill>
                  </a:tcPr>
                </a:tc>
                <a:tc>
                  <a:txBody>
                    <a:bodyPr/>
                    <a:lstStyle/>
                    <a:p>
                      <a:pPr algn="ctr"/>
                      <a:r>
                        <a:rPr lang="en-GB" sz="2000" b="1" dirty="0" err="1"/>
                        <a:t>Normalerweise</a:t>
                      </a:r>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pic>
        <p:nvPicPr>
          <p:cNvPr id="32" name="Picture 31" descr="A person with a letter on it&#10;&#10;Description automatically generated">
            <a:extLst>
              <a:ext uri="{FF2B5EF4-FFF2-40B4-BE49-F238E27FC236}">
                <a16:creationId xmlns:a16="http://schemas.microsoft.com/office/drawing/2014/main" id="{89B74C57-FCDE-44C2-9AE8-0E74847D8E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188" y="396609"/>
            <a:ext cx="1083775" cy="1213309"/>
          </a:xfrm>
          <a:prstGeom prst="rect">
            <a:avLst/>
          </a:prstGeom>
        </p:spPr>
      </p:pic>
      <p:pic>
        <p:nvPicPr>
          <p:cNvPr id="34" name="Picture 33" descr="A person with a letter b&#10;&#10;Description automatically generated">
            <a:extLst>
              <a:ext uri="{FF2B5EF4-FFF2-40B4-BE49-F238E27FC236}">
                <a16:creationId xmlns:a16="http://schemas.microsoft.com/office/drawing/2014/main" id="{F0AB3CF9-96D7-4AF5-A188-4E0BD5D5D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6595" y="384755"/>
            <a:ext cx="1104481" cy="1237019"/>
          </a:xfrm>
          <a:prstGeom prst="rect">
            <a:avLst/>
          </a:prstGeom>
        </p:spPr>
      </p:pic>
      <p:pic>
        <p:nvPicPr>
          <p:cNvPr id="36" name="Picture 35" descr="A yellow and red ovals&#10;&#10;Description automatically generated">
            <a:extLst>
              <a:ext uri="{FF2B5EF4-FFF2-40B4-BE49-F238E27FC236}">
                <a16:creationId xmlns:a16="http://schemas.microsoft.com/office/drawing/2014/main" id="{B1BA2E43-A239-449E-8039-E64C6F89E9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8860" y="203282"/>
            <a:ext cx="2042337" cy="1188823"/>
          </a:xfrm>
          <a:prstGeom prst="rect">
            <a:avLst/>
          </a:prstGeom>
        </p:spPr>
      </p:pic>
      <p:graphicFrame>
        <p:nvGraphicFramePr>
          <p:cNvPr id="37" name="Table 36">
            <a:extLst>
              <a:ext uri="{FF2B5EF4-FFF2-40B4-BE49-F238E27FC236}">
                <a16:creationId xmlns:a16="http://schemas.microsoft.com/office/drawing/2014/main" id="{68F97629-2EE5-46A2-B2D3-BEDAF7B0686B}"/>
              </a:ext>
            </a:extLst>
          </p:cNvPr>
          <p:cNvGraphicFramePr>
            <a:graphicFrameLocks noGrp="1"/>
          </p:cNvGraphicFramePr>
          <p:nvPr>
            <p:extLst>
              <p:ext uri="{D42A27DB-BD31-4B8C-83A1-F6EECF244321}">
                <p14:modId xmlns:p14="http://schemas.microsoft.com/office/powerpoint/2010/main" val="2446497092"/>
              </p:ext>
            </p:extLst>
          </p:nvPr>
        </p:nvGraphicFramePr>
        <p:xfrm>
          <a:off x="322325" y="1450039"/>
          <a:ext cx="3773135" cy="2315141"/>
        </p:xfrm>
        <a:graphic>
          <a:graphicData uri="http://schemas.openxmlformats.org/drawingml/2006/table">
            <a:tbl>
              <a:tblPr firstRow="1" bandRow="1">
                <a:tableStyleId>{5940675A-B579-460E-94D1-54222C63F5DA}</a:tableStyleId>
              </a:tblPr>
              <a:tblGrid>
                <a:gridCol w="1745229">
                  <a:extLst>
                    <a:ext uri="{9D8B030D-6E8A-4147-A177-3AD203B41FA5}">
                      <a16:colId xmlns:a16="http://schemas.microsoft.com/office/drawing/2014/main" val="3179540757"/>
                    </a:ext>
                  </a:extLst>
                </a:gridCol>
                <a:gridCol w="2027906">
                  <a:extLst>
                    <a:ext uri="{9D8B030D-6E8A-4147-A177-3AD203B41FA5}">
                      <a16:colId xmlns:a16="http://schemas.microsoft.com/office/drawing/2014/main" val="2291596027"/>
                    </a:ext>
                  </a:extLst>
                </a:gridCol>
              </a:tblGrid>
              <a:tr h="1614101">
                <a:tc>
                  <a:txBody>
                    <a:bodyPr/>
                    <a:lstStyle/>
                    <a:p>
                      <a:endParaRPr lang="en-GB" sz="2000" b="1" dirty="0"/>
                    </a:p>
                  </a:txBody>
                  <a:tcPr>
                    <a:solidFill>
                      <a:srgbClr val="FEF4F4"/>
                    </a:solidFill>
                  </a:tcPr>
                </a:tc>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r h="598199">
                <a:tc>
                  <a:txBody>
                    <a:bodyPr/>
                    <a:lstStyle/>
                    <a:p>
                      <a:pPr algn="ctr"/>
                      <a:r>
                        <a:rPr lang="en-GB" sz="2000" b="1" dirty="0" err="1"/>
                        <a:t>Letzten</a:t>
                      </a:r>
                      <a:r>
                        <a:rPr lang="en-GB" sz="2000" b="1" dirty="0"/>
                        <a:t> Sommer</a:t>
                      </a:r>
                      <a:endParaRPr lang="en-GB" sz="2000" b="0" dirty="0"/>
                    </a:p>
                  </a:txBody>
                  <a:tcPr>
                    <a:solidFill>
                      <a:srgbClr val="FEF4F4"/>
                    </a:solidFill>
                  </a:tcPr>
                </a:tc>
                <a:tc>
                  <a:txBody>
                    <a:bodyPr/>
                    <a:lstStyle/>
                    <a:p>
                      <a:pPr algn="ctr"/>
                      <a:r>
                        <a:rPr lang="en-GB" sz="2000" b="1" dirty="0" err="1"/>
                        <a:t>Normalerweise</a:t>
                      </a:r>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38" name="TextBox 37">
            <a:extLst>
              <a:ext uri="{FF2B5EF4-FFF2-40B4-BE49-F238E27FC236}">
                <a16:creationId xmlns:a16="http://schemas.microsoft.com/office/drawing/2014/main" id="{51A49EEA-7FC2-4937-B967-CD60A77B1E3E}"/>
              </a:ext>
            </a:extLst>
          </p:cNvPr>
          <p:cNvSpPr txBox="1"/>
          <p:nvPr/>
        </p:nvSpPr>
        <p:spPr>
          <a:xfrm>
            <a:off x="-80834" y="175469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1</a:t>
            </a:r>
          </a:p>
        </p:txBody>
      </p:sp>
      <p:sp>
        <p:nvSpPr>
          <p:cNvPr id="39" name="TextBox 38">
            <a:extLst>
              <a:ext uri="{FF2B5EF4-FFF2-40B4-BE49-F238E27FC236}">
                <a16:creationId xmlns:a16="http://schemas.microsoft.com/office/drawing/2014/main" id="{E20ED58D-7D4E-4CC1-8F29-F7E1CBF11F72}"/>
              </a:ext>
            </a:extLst>
          </p:cNvPr>
          <p:cNvSpPr txBox="1"/>
          <p:nvPr/>
        </p:nvSpPr>
        <p:spPr>
          <a:xfrm>
            <a:off x="4042688" y="175469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2</a:t>
            </a:r>
          </a:p>
        </p:txBody>
      </p:sp>
      <p:graphicFrame>
        <p:nvGraphicFramePr>
          <p:cNvPr id="40" name="Table 39">
            <a:extLst>
              <a:ext uri="{FF2B5EF4-FFF2-40B4-BE49-F238E27FC236}">
                <a16:creationId xmlns:a16="http://schemas.microsoft.com/office/drawing/2014/main" id="{E9E4E2E0-78A6-49E5-A5C4-7CB7C7DA6B12}"/>
              </a:ext>
            </a:extLst>
          </p:cNvPr>
          <p:cNvGraphicFramePr>
            <a:graphicFrameLocks noGrp="1"/>
          </p:cNvGraphicFramePr>
          <p:nvPr>
            <p:extLst>
              <p:ext uri="{D42A27DB-BD31-4B8C-83A1-F6EECF244321}">
                <p14:modId xmlns:p14="http://schemas.microsoft.com/office/powerpoint/2010/main" val="203603073"/>
              </p:ext>
            </p:extLst>
          </p:nvPr>
        </p:nvGraphicFramePr>
        <p:xfrm>
          <a:off x="4393073" y="1450039"/>
          <a:ext cx="3773135" cy="2315141"/>
        </p:xfrm>
        <a:graphic>
          <a:graphicData uri="http://schemas.openxmlformats.org/drawingml/2006/table">
            <a:tbl>
              <a:tblPr firstRow="1" bandRow="1">
                <a:tableStyleId>{5940675A-B579-460E-94D1-54222C63F5DA}</a:tableStyleId>
              </a:tblPr>
              <a:tblGrid>
                <a:gridCol w="1745229">
                  <a:extLst>
                    <a:ext uri="{9D8B030D-6E8A-4147-A177-3AD203B41FA5}">
                      <a16:colId xmlns:a16="http://schemas.microsoft.com/office/drawing/2014/main" val="3179540757"/>
                    </a:ext>
                  </a:extLst>
                </a:gridCol>
                <a:gridCol w="2027906">
                  <a:extLst>
                    <a:ext uri="{9D8B030D-6E8A-4147-A177-3AD203B41FA5}">
                      <a16:colId xmlns:a16="http://schemas.microsoft.com/office/drawing/2014/main" val="2291596027"/>
                    </a:ext>
                  </a:extLst>
                </a:gridCol>
              </a:tblGrid>
              <a:tr h="1614101">
                <a:tc>
                  <a:txBody>
                    <a:bodyPr/>
                    <a:lstStyle/>
                    <a:p>
                      <a:endParaRPr lang="en-GB" sz="2000" b="1" dirty="0"/>
                    </a:p>
                  </a:txBody>
                  <a:tcPr>
                    <a:solidFill>
                      <a:srgbClr val="FEF4F4"/>
                    </a:solidFill>
                  </a:tcPr>
                </a:tc>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r h="598199">
                <a:tc>
                  <a:txBody>
                    <a:bodyPr/>
                    <a:lstStyle/>
                    <a:p>
                      <a:pPr algn="ctr"/>
                      <a:r>
                        <a:rPr lang="en-GB" sz="2000" b="1" dirty="0" err="1"/>
                        <a:t>Letzten</a:t>
                      </a:r>
                      <a:r>
                        <a:rPr lang="en-GB" sz="2000" b="1" dirty="0"/>
                        <a:t> Sommer</a:t>
                      </a:r>
                      <a:endParaRPr lang="en-GB" sz="2000" b="0" dirty="0"/>
                    </a:p>
                  </a:txBody>
                  <a:tcPr>
                    <a:solidFill>
                      <a:srgbClr val="FEF4F4"/>
                    </a:solidFill>
                  </a:tcPr>
                </a:tc>
                <a:tc>
                  <a:txBody>
                    <a:bodyPr/>
                    <a:lstStyle/>
                    <a:p>
                      <a:pPr algn="ctr"/>
                      <a:r>
                        <a:rPr lang="en-GB" sz="2000" b="1" dirty="0" err="1"/>
                        <a:t>Normalerweise</a:t>
                      </a:r>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pic>
        <p:nvPicPr>
          <p:cNvPr id="41" name="Picture 40">
            <a:extLst>
              <a:ext uri="{FF2B5EF4-FFF2-40B4-BE49-F238E27FC236}">
                <a16:creationId xmlns:a16="http://schemas.microsoft.com/office/drawing/2014/main" id="{1F5BFD57-BB67-43F8-B29F-BECE589FC335}"/>
              </a:ext>
            </a:extLst>
          </p:cNvPr>
          <p:cNvPicPr>
            <a:picLocks noChangeAspect="1"/>
          </p:cNvPicPr>
          <p:nvPr/>
        </p:nvPicPr>
        <p:blipFill>
          <a:blip r:embed="rId6"/>
          <a:stretch>
            <a:fillRect/>
          </a:stretch>
        </p:blipFill>
        <p:spPr>
          <a:xfrm>
            <a:off x="5351184" y="1966301"/>
            <a:ext cx="731625" cy="731625"/>
          </a:xfrm>
          <a:prstGeom prst="rect">
            <a:avLst/>
          </a:prstGeom>
        </p:spPr>
      </p:pic>
      <p:pic>
        <p:nvPicPr>
          <p:cNvPr id="42" name="Picture 41">
            <a:extLst>
              <a:ext uri="{FF2B5EF4-FFF2-40B4-BE49-F238E27FC236}">
                <a16:creationId xmlns:a16="http://schemas.microsoft.com/office/drawing/2014/main" id="{CAB87657-0015-420D-AC0F-F8AE01F9B5E1}"/>
              </a:ext>
            </a:extLst>
          </p:cNvPr>
          <p:cNvPicPr>
            <a:picLocks noChangeAspect="1"/>
          </p:cNvPicPr>
          <p:nvPr/>
        </p:nvPicPr>
        <p:blipFill>
          <a:blip r:embed="rId7"/>
          <a:stretch>
            <a:fillRect/>
          </a:stretch>
        </p:blipFill>
        <p:spPr>
          <a:xfrm>
            <a:off x="4493241" y="1985527"/>
            <a:ext cx="734779" cy="731625"/>
          </a:xfrm>
          <a:prstGeom prst="rect">
            <a:avLst/>
          </a:prstGeom>
        </p:spPr>
      </p:pic>
      <p:pic>
        <p:nvPicPr>
          <p:cNvPr id="43" name="Picture 42">
            <a:extLst>
              <a:ext uri="{FF2B5EF4-FFF2-40B4-BE49-F238E27FC236}">
                <a16:creationId xmlns:a16="http://schemas.microsoft.com/office/drawing/2014/main" id="{BA8D054A-7BAA-4DD5-ADA4-727113827744}"/>
              </a:ext>
            </a:extLst>
          </p:cNvPr>
          <p:cNvPicPr>
            <a:picLocks noChangeAspect="1"/>
          </p:cNvPicPr>
          <p:nvPr/>
        </p:nvPicPr>
        <p:blipFill>
          <a:blip r:embed="rId8"/>
          <a:stretch>
            <a:fillRect/>
          </a:stretch>
        </p:blipFill>
        <p:spPr>
          <a:xfrm>
            <a:off x="7212969" y="1870976"/>
            <a:ext cx="949414" cy="796932"/>
          </a:xfrm>
          <a:prstGeom prst="rect">
            <a:avLst/>
          </a:prstGeom>
        </p:spPr>
      </p:pic>
      <p:pic>
        <p:nvPicPr>
          <p:cNvPr id="44" name="Picture 43">
            <a:extLst>
              <a:ext uri="{FF2B5EF4-FFF2-40B4-BE49-F238E27FC236}">
                <a16:creationId xmlns:a16="http://schemas.microsoft.com/office/drawing/2014/main" id="{4B6D98AE-6192-4A44-B6AB-1C4DBE0288A6}"/>
              </a:ext>
            </a:extLst>
          </p:cNvPr>
          <p:cNvPicPr>
            <a:picLocks noChangeAspect="1"/>
          </p:cNvPicPr>
          <p:nvPr/>
        </p:nvPicPr>
        <p:blipFill>
          <a:blip r:embed="rId9"/>
          <a:stretch>
            <a:fillRect/>
          </a:stretch>
        </p:blipFill>
        <p:spPr>
          <a:xfrm>
            <a:off x="3178611" y="2029580"/>
            <a:ext cx="697053" cy="600345"/>
          </a:xfrm>
          <a:prstGeom prst="rect">
            <a:avLst/>
          </a:prstGeom>
        </p:spPr>
      </p:pic>
      <p:pic>
        <p:nvPicPr>
          <p:cNvPr id="45" name="Picture 44" descr="A sign with a person at a counter&#10;&#10;Description automatically generated">
            <a:extLst>
              <a:ext uri="{FF2B5EF4-FFF2-40B4-BE49-F238E27FC236}">
                <a16:creationId xmlns:a16="http://schemas.microsoft.com/office/drawing/2014/main" id="{4BA7BCD5-CD3B-40B5-B7CE-7F8F852903A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64918" y="1926759"/>
            <a:ext cx="780685" cy="751189"/>
          </a:xfrm>
          <a:prstGeom prst="rect">
            <a:avLst/>
          </a:prstGeom>
        </p:spPr>
      </p:pic>
      <p:pic>
        <p:nvPicPr>
          <p:cNvPr id="46" name="Picture 45">
            <a:extLst>
              <a:ext uri="{FF2B5EF4-FFF2-40B4-BE49-F238E27FC236}">
                <a16:creationId xmlns:a16="http://schemas.microsoft.com/office/drawing/2014/main" id="{5762B017-7D2C-4F32-ADA4-F51490FAF1DA}"/>
              </a:ext>
            </a:extLst>
          </p:cNvPr>
          <p:cNvPicPr>
            <a:picLocks noChangeAspect="1"/>
          </p:cNvPicPr>
          <p:nvPr/>
        </p:nvPicPr>
        <p:blipFill>
          <a:blip r:embed="rId11"/>
          <a:stretch>
            <a:fillRect/>
          </a:stretch>
        </p:blipFill>
        <p:spPr>
          <a:xfrm>
            <a:off x="2219485" y="1864954"/>
            <a:ext cx="836298" cy="810396"/>
          </a:xfrm>
          <a:prstGeom prst="rect">
            <a:avLst/>
          </a:prstGeom>
        </p:spPr>
      </p:pic>
      <p:pic>
        <p:nvPicPr>
          <p:cNvPr id="48" name="Picture 47" descr="A circular object with a person juggling with bowling pins and a ball&#10;&#10;Description automatically generated">
            <a:extLst>
              <a:ext uri="{FF2B5EF4-FFF2-40B4-BE49-F238E27FC236}">
                <a16:creationId xmlns:a16="http://schemas.microsoft.com/office/drawing/2014/main" id="{609C21A1-9378-4C09-9936-2F2E7361E19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99593" y="1961520"/>
            <a:ext cx="735219" cy="713830"/>
          </a:xfrm>
          <a:prstGeom prst="rect">
            <a:avLst/>
          </a:prstGeom>
        </p:spPr>
      </p:pic>
      <p:pic>
        <p:nvPicPr>
          <p:cNvPr id="50" name="Picture 49">
            <a:extLst>
              <a:ext uri="{FF2B5EF4-FFF2-40B4-BE49-F238E27FC236}">
                <a16:creationId xmlns:a16="http://schemas.microsoft.com/office/drawing/2014/main" id="{5BFB1064-5E17-468A-99A7-46C00F8D1C92}"/>
              </a:ext>
            </a:extLst>
          </p:cNvPr>
          <p:cNvPicPr>
            <a:picLocks noChangeAspect="1"/>
          </p:cNvPicPr>
          <p:nvPr/>
        </p:nvPicPr>
        <p:blipFill>
          <a:blip r:embed="rId13"/>
          <a:stretch>
            <a:fillRect/>
          </a:stretch>
        </p:blipFill>
        <p:spPr>
          <a:xfrm>
            <a:off x="6928548" y="4372179"/>
            <a:ext cx="1083775" cy="765018"/>
          </a:xfrm>
          <a:prstGeom prst="rect">
            <a:avLst/>
          </a:prstGeom>
        </p:spPr>
      </p:pic>
      <p:pic>
        <p:nvPicPr>
          <p:cNvPr id="51" name="Picture 50" descr="A sign with a person at a counter&#10;&#10;Description automatically generated">
            <a:extLst>
              <a:ext uri="{FF2B5EF4-FFF2-40B4-BE49-F238E27FC236}">
                <a16:creationId xmlns:a16="http://schemas.microsoft.com/office/drawing/2014/main" id="{C702CF15-E8F2-4B06-ACCC-14113346AF6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06858" y="4619849"/>
            <a:ext cx="780685" cy="751189"/>
          </a:xfrm>
          <a:prstGeom prst="rect">
            <a:avLst/>
          </a:prstGeom>
        </p:spPr>
      </p:pic>
      <p:grpSp>
        <p:nvGrpSpPr>
          <p:cNvPr id="55" name="Group 54">
            <a:extLst>
              <a:ext uri="{FF2B5EF4-FFF2-40B4-BE49-F238E27FC236}">
                <a16:creationId xmlns:a16="http://schemas.microsoft.com/office/drawing/2014/main" id="{5A99805F-90AE-4A2A-B450-B8812DB40A84}"/>
              </a:ext>
            </a:extLst>
          </p:cNvPr>
          <p:cNvGrpSpPr/>
          <p:nvPr/>
        </p:nvGrpSpPr>
        <p:grpSpPr>
          <a:xfrm>
            <a:off x="381433" y="4353509"/>
            <a:ext cx="704279" cy="1035813"/>
            <a:chOff x="6207985" y="1540976"/>
            <a:chExt cx="1333419" cy="1888028"/>
          </a:xfrm>
        </p:grpSpPr>
        <p:pic>
          <p:nvPicPr>
            <p:cNvPr id="56" name="Picture 55" descr="A close up of a sign&#10;&#10;Description automatically generated">
              <a:extLst>
                <a:ext uri="{FF2B5EF4-FFF2-40B4-BE49-F238E27FC236}">
                  <a16:creationId xmlns:a16="http://schemas.microsoft.com/office/drawing/2014/main" id="{8F496305-A203-4DA7-BD41-CED9EEB8B72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07985" y="1540976"/>
              <a:ext cx="1333419" cy="1888028"/>
            </a:xfrm>
            <a:prstGeom prst="rect">
              <a:avLst/>
            </a:prstGeom>
          </p:spPr>
        </p:pic>
        <p:pic>
          <p:nvPicPr>
            <p:cNvPr id="57" name="Picture 56">
              <a:extLst>
                <a:ext uri="{FF2B5EF4-FFF2-40B4-BE49-F238E27FC236}">
                  <a16:creationId xmlns:a16="http://schemas.microsoft.com/office/drawing/2014/main" id="{E3986CE8-3CC1-44AF-BBC1-173AECE09EC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18756" y="2223988"/>
              <a:ext cx="341704" cy="157932"/>
            </a:xfrm>
            <a:prstGeom prst="rect">
              <a:avLst/>
            </a:prstGeom>
            <a:scene3d>
              <a:camera prst="orthographicFront">
                <a:rot lat="21000000" lon="0" rev="1200000"/>
              </a:camera>
              <a:lightRig rig="threePt" dir="t"/>
            </a:scene3d>
          </p:spPr>
        </p:pic>
      </p:grpSp>
      <p:pic>
        <p:nvPicPr>
          <p:cNvPr id="58" name="Picture 57" descr="A picture containing drawing&#10;&#10;Description automatically generated">
            <a:extLst>
              <a:ext uri="{FF2B5EF4-FFF2-40B4-BE49-F238E27FC236}">
                <a16:creationId xmlns:a16="http://schemas.microsoft.com/office/drawing/2014/main" id="{1306380B-97B5-40CA-8556-C3262EBBBED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309055" y="4321855"/>
            <a:ext cx="589868" cy="1137095"/>
          </a:xfrm>
          <a:prstGeom prst="rect">
            <a:avLst/>
          </a:prstGeom>
        </p:spPr>
      </p:pic>
      <p:pic>
        <p:nvPicPr>
          <p:cNvPr id="60" name="Picture 59" descr="A picture containing lamp, shirt&#10;&#10;Description automatically generated">
            <a:extLst>
              <a:ext uri="{FF2B5EF4-FFF2-40B4-BE49-F238E27FC236}">
                <a16:creationId xmlns:a16="http://schemas.microsoft.com/office/drawing/2014/main" id="{B9DA92CF-C3C0-48D2-A990-3FFB35125DA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526449" y="1926759"/>
            <a:ext cx="718007" cy="798479"/>
          </a:xfrm>
          <a:prstGeom prst="rect">
            <a:avLst/>
          </a:prstGeom>
        </p:spPr>
      </p:pic>
      <p:pic>
        <p:nvPicPr>
          <p:cNvPr id="61" name="Picture 60" descr="A blue circle with white text and a gift box and a person pointing at a screen&#10;&#10;Description automatically generated">
            <a:extLst>
              <a:ext uri="{FF2B5EF4-FFF2-40B4-BE49-F238E27FC236}">
                <a16:creationId xmlns:a16="http://schemas.microsoft.com/office/drawing/2014/main" id="{E741D157-F771-4FE4-BDA5-1398E72357A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307883" y="2004167"/>
            <a:ext cx="729705" cy="680799"/>
          </a:xfrm>
          <a:prstGeom prst="rect">
            <a:avLst/>
          </a:prstGeom>
        </p:spPr>
      </p:pic>
      <p:pic>
        <p:nvPicPr>
          <p:cNvPr id="62" name="Picture 61" descr="A circular object with a person juggling with bowling pins and a ball&#10;&#10;Description automatically generated">
            <a:extLst>
              <a:ext uri="{FF2B5EF4-FFF2-40B4-BE49-F238E27FC236}">
                <a16:creationId xmlns:a16="http://schemas.microsoft.com/office/drawing/2014/main" id="{473C76D0-58B8-40FC-9BC3-5B4D062FD3C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42489" y="4484667"/>
            <a:ext cx="796417" cy="773248"/>
          </a:xfrm>
          <a:prstGeom prst="rect">
            <a:avLst/>
          </a:prstGeom>
        </p:spPr>
      </p:pic>
      <p:pic>
        <p:nvPicPr>
          <p:cNvPr id="66" name="Picture 65" descr="A cartoon of a person with his hand on his ear&#10;&#10;Description automatically generated">
            <a:extLst>
              <a:ext uri="{FF2B5EF4-FFF2-40B4-BE49-F238E27FC236}">
                <a16:creationId xmlns:a16="http://schemas.microsoft.com/office/drawing/2014/main" id="{F66F511B-CD17-47BE-8863-8B346704C20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342489" y="1938862"/>
            <a:ext cx="796417" cy="788253"/>
          </a:xfrm>
          <a:prstGeom prst="rect">
            <a:avLst/>
          </a:prstGeom>
        </p:spPr>
      </p:pic>
      <p:pic>
        <p:nvPicPr>
          <p:cNvPr id="67" name="Picture 66" descr="A cartoon of a child with a light bulb on his head&#10;&#10;Description automatically generated">
            <a:extLst>
              <a:ext uri="{FF2B5EF4-FFF2-40B4-BE49-F238E27FC236}">
                <a16:creationId xmlns:a16="http://schemas.microsoft.com/office/drawing/2014/main" id="{9611F4EF-54B9-4717-B4D0-18648FE88B5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207231" y="4528668"/>
            <a:ext cx="799658" cy="802524"/>
          </a:xfrm>
          <a:prstGeom prst="rect">
            <a:avLst/>
          </a:prstGeom>
        </p:spPr>
      </p:pic>
      <p:pic>
        <p:nvPicPr>
          <p:cNvPr id="69" name="Picture 68" descr="A logo with hands and a family&#10;&#10;Description automatically generated">
            <a:extLst>
              <a:ext uri="{FF2B5EF4-FFF2-40B4-BE49-F238E27FC236}">
                <a16:creationId xmlns:a16="http://schemas.microsoft.com/office/drawing/2014/main" id="{E94478D5-AADD-4BB5-BD01-A592257561A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362063" y="4690676"/>
            <a:ext cx="972106" cy="745092"/>
          </a:xfrm>
          <a:prstGeom prst="rect">
            <a:avLst/>
          </a:prstGeom>
        </p:spPr>
      </p:pic>
      <p:sp>
        <p:nvSpPr>
          <p:cNvPr id="70" name="TextBox 69">
            <a:extLst>
              <a:ext uri="{FF2B5EF4-FFF2-40B4-BE49-F238E27FC236}">
                <a16:creationId xmlns:a16="http://schemas.microsoft.com/office/drawing/2014/main" id="{D1CDAD48-4554-4CE5-9374-0E03727EB266}"/>
              </a:ext>
            </a:extLst>
          </p:cNvPr>
          <p:cNvSpPr txBox="1"/>
          <p:nvPr/>
        </p:nvSpPr>
        <p:spPr>
          <a:xfrm>
            <a:off x="1279637" y="6459777"/>
            <a:ext cx="6074031" cy="369332"/>
          </a:xfrm>
          <a:prstGeom prst="rect">
            <a:avLst/>
          </a:prstGeom>
          <a:noFill/>
        </p:spPr>
        <p:txBody>
          <a:bodyPr wrap="square" rtlCol="0">
            <a:spAutoFit/>
          </a:bodyPr>
          <a:lstStyle/>
          <a:p>
            <a:r>
              <a:rPr lang="en-GB" b="1" dirty="0"/>
              <a:t>*Use the verb ‘to live’ for ‘stayed’ in a hotel.</a:t>
            </a:r>
          </a:p>
        </p:txBody>
      </p:sp>
      <p:pic>
        <p:nvPicPr>
          <p:cNvPr id="71" name="Graphic 70" descr="Music notes">
            <a:extLst>
              <a:ext uri="{FF2B5EF4-FFF2-40B4-BE49-F238E27FC236}">
                <a16:creationId xmlns:a16="http://schemas.microsoft.com/office/drawing/2014/main" id="{AB891261-5542-40BB-B2EC-9526374AED8E}"/>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238570" y="1936283"/>
            <a:ext cx="731625" cy="731625"/>
          </a:xfrm>
          <a:prstGeom prst="rect">
            <a:avLst/>
          </a:prstGeom>
        </p:spPr>
      </p:pic>
      <p:pic>
        <p:nvPicPr>
          <p:cNvPr id="72" name="Picture 71">
            <a:extLst>
              <a:ext uri="{FF2B5EF4-FFF2-40B4-BE49-F238E27FC236}">
                <a16:creationId xmlns:a16="http://schemas.microsoft.com/office/drawing/2014/main" id="{28F05D67-7140-4066-84C8-DB4BF5F937D6}"/>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44539" y="1937122"/>
            <a:ext cx="735219" cy="740170"/>
          </a:xfrm>
          <a:prstGeom prst="rect">
            <a:avLst/>
          </a:prstGeom>
        </p:spPr>
      </p:pic>
      <p:pic>
        <p:nvPicPr>
          <p:cNvPr id="74" name="Picture 73" descr="A picture containing room&#10;&#10;Description automatically generated">
            <a:extLst>
              <a:ext uri="{FF2B5EF4-FFF2-40B4-BE49-F238E27FC236}">
                <a16:creationId xmlns:a16="http://schemas.microsoft.com/office/drawing/2014/main" id="{050019D6-6772-4E45-B8D2-8112400C263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8543399" y="4619849"/>
            <a:ext cx="729797" cy="769473"/>
          </a:xfrm>
          <a:prstGeom prst="rect">
            <a:avLst/>
          </a:prstGeom>
        </p:spPr>
      </p:pic>
      <p:pic>
        <p:nvPicPr>
          <p:cNvPr id="76" name="Picture 75" descr="A blue circle with a hand holding a sign&#10;&#10;Description automatically generated">
            <a:extLst>
              <a:ext uri="{FF2B5EF4-FFF2-40B4-BE49-F238E27FC236}">
                <a16:creationId xmlns:a16="http://schemas.microsoft.com/office/drawing/2014/main" id="{6604F153-7308-43F9-9CBA-8AB11E9B6F13}"/>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284045" y="4541208"/>
            <a:ext cx="888295" cy="829830"/>
          </a:xfrm>
          <a:prstGeom prst="rect">
            <a:avLst/>
          </a:prstGeom>
        </p:spPr>
      </p:pic>
      <p:pic>
        <p:nvPicPr>
          <p:cNvPr id="79" name="Picture 78">
            <a:extLst>
              <a:ext uri="{FF2B5EF4-FFF2-40B4-BE49-F238E27FC236}">
                <a16:creationId xmlns:a16="http://schemas.microsoft.com/office/drawing/2014/main" id="{22C15B75-B34F-455E-AFC0-18C2584FDEE5}"/>
              </a:ext>
            </a:extLst>
          </p:cNvPr>
          <p:cNvPicPr>
            <a:picLocks noChangeAspect="1"/>
          </p:cNvPicPr>
          <p:nvPr/>
        </p:nvPicPr>
        <p:blipFill>
          <a:blip r:embed="rId27"/>
          <a:stretch>
            <a:fillRect/>
          </a:stretch>
        </p:blipFill>
        <p:spPr>
          <a:xfrm>
            <a:off x="2088063" y="4439930"/>
            <a:ext cx="861986" cy="850594"/>
          </a:xfrm>
          <a:prstGeom prst="rect">
            <a:avLst/>
          </a:prstGeom>
        </p:spPr>
      </p:pic>
      <p:pic>
        <p:nvPicPr>
          <p:cNvPr id="81" name="Picture 80" descr="A plate of food with a piece of meat and lemon slices&#10;&#10;Description automatically generated">
            <a:extLst>
              <a:ext uri="{FF2B5EF4-FFF2-40B4-BE49-F238E27FC236}">
                <a16:creationId xmlns:a16="http://schemas.microsoft.com/office/drawing/2014/main" id="{1669E6D2-368E-4957-BF12-BEECB0EC1971}"/>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961092" y="4632535"/>
            <a:ext cx="1014402" cy="507201"/>
          </a:xfrm>
          <a:prstGeom prst="rect">
            <a:avLst/>
          </a:prstGeom>
        </p:spPr>
      </p:pic>
      <p:pic>
        <p:nvPicPr>
          <p:cNvPr id="82" name="Picture 81" descr="A red brick wall with a sign&#10;&#10;Description automatically generated">
            <a:extLst>
              <a:ext uri="{FF2B5EF4-FFF2-40B4-BE49-F238E27FC236}">
                <a16:creationId xmlns:a16="http://schemas.microsoft.com/office/drawing/2014/main" id="{F36D95A0-2869-4D69-90DA-CF1C27B1E548}"/>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414383" y="4633250"/>
            <a:ext cx="613382" cy="859944"/>
          </a:xfrm>
          <a:prstGeom prst="rect">
            <a:avLst/>
          </a:prstGeom>
        </p:spPr>
      </p:pic>
    </p:spTree>
    <p:extLst>
      <p:ext uri="{BB962C8B-B14F-4D97-AF65-F5344CB8AC3E}">
        <p14:creationId xmlns:p14="http://schemas.microsoft.com/office/powerpoint/2010/main" val="3382876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969DA6F-0BBE-4A46-BF31-2C273B227FE0}"/>
              </a:ext>
            </a:extLst>
          </p:cNvPr>
          <p:cNvSpPr txBox="1">
            <a:spLocks/>
          </p:cNvSpPr>
          <p:nvPr/>
        </p:nvSpPr>
        <p:spPr>
          <a:xfrm>
            <a:off x="-27142" y="161881"/>
            <a:ext cx="5780828" cy="7499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srgbClr val="3D3C3C"/>
              </a:solidFill>
              <a:effectLst/>
              <a:uLnTx/>
              <a:uFillTx/>
              <a:latin typeface="Century Gothic" panose="020B0502020202020204" pitchFamily="34" charset="0"/>
              <a:ea typeface="+mj-ea"/>
              <a:cs typeface="+mj-cs"/>
            </a:endParaRPr>
          </a:p>
        </p:txBody>
      </p:sp>
      <p:sp>
        <p:nvSpPr>
          <p:cNvPr id="2" name="Title 1"/>
          <p:cNvSpPr>
            <a:spLocks noGrp="1"/>
          </p:cNvSpPr>
          <p:nvPr>
            <p:ph type="title"/>
          </p:nvPr>
        </p:nvSpPr>
        <p:spPr>
          <a:xfrm>
            <a:off x="0" y="152597"/>
            <a:ext cx="5589917" cy="647577"/>
          </a:xfrm>
        </p:spPr>
        <p:txBody>
          <a:bodyPr>
            <a:normAutofit/>
          </a:bodyPr>
          <a:lstStyle/>
          <a:p>
            <a:r>
              <a:rPr lang="en-GB" sz="2800" b="1" dirty="0" err="1">
                <a:solidFill>
                  <a:schemeClr val="bg1"/>
                </a:solidFill>
              </a:rPr>
              <a:t>Phonetik</a:t>
            </a:r>
            <a:r>
              <a:rPr lang="en-GB" sz="2800" b="1" dirty="0">
                <a:solidFill>
                  <a:schemeClr val="bg1"/>
                </a:solidFill>
              </a:rPr>
              <a:t>: Stadt </a:t>
            </a:r>
            <a:r>
              <a:rPr lang="en-GB" sz="2800" b="1" dirty="0" err="1">
                <a:solidFill>
                  <a:schemeClr val="bg1"/>
                </a:solidFill>
              </a:rPr>
              <a:t>oder</a:t>
            </a:r>
            <a:r>
              <a:rPr lang="en-GB" sz="2800" b="1" dirty="0">
                <a:solidFill>
                  <a:schemeClr val="bg1"/>
                </a:solidFill>
              </a:rPr>
              <a:t> Land?</a:t>
            </a:r>
            <a:endParaRPr lang="en-GB" sz="2800" dirty="0"/>
          </a:p>
        </p:txBody>
      </p:sp>
      <p:pic>
        <p:nvPicPr>
          <p:cNvPr id="12" name="Picture 11" descr="A picture containing bird&#10;&#10;Description automatically generated">
            <a:extLst>
              <a:ext uri="{FF2B5EF4-FFF2-40B4-BE49-F238E27FC236}">
                <a16:creationId xmlns:a16="http://schemas.microsoft.com/office/drawing/2014/main" id="{AED18CC2-C244-4872-8A14-58FC6D4B3E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155" y="-486383"/>
            <a:ext cx="5947172" cy="6858000"/>
          </a:xfrm>
          <a:prstGeom prst="rect">
            <a:avLst/>
          </a:prstGeom>
        </p:spPr>
      </p:pic>
      <p:pic>
        <p:nvPicPr>
          <p:cNvPr id="13" name="Picture 12" descr="A picture containing bird&#10;&#10;Description automatically generated">
            <a:extLst>
              <a:ext uri="{FF2B5EF4-FFF2-40B4-BE49-F238E27FC236}">
                <a16:creationId xmlns:a16="http://schemas.microsoft.com/office/drawing/2014/main" id="{B3D2A9A8-B836-4EB0-A37E-3B51FDE9C5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0155" y="-486383"/>
            <a:ext cx="5942111" cy="6858000"/>
          </a:xfrm>
          <a:prstGeom prst="rect">
            <a:avLst/>
          </a:prstGeom>
        </p:spPr>
      </p:pic>
      <p:sp>
        <p:nvSpPr>
          <p:cNvPr id="15" name="Action Button: Custom 9" descr="number 1">
            <a:hlinkClick r:id="" action="ppaction://noaction" highlightClick="1">
              <a:snd r:embed="rId5" name="Die Tu%CC%88rkei.wav"/>
            </a:hlinkClick>
            <a:extLst>
              <a:ext uri="{FF2B5EF4-FFF2-40B4-BE49-F238E27FC236}">
                <a16:creationId xmlns:a16="http://schemas.microsoft.com/office/drawing/2014/main" id="{7DB0F631-2B6B-45CE-9197-B6076D75E6B5}"/>
              </a:ext>
            </a:extLst>
          </p:cNvPr>
          <p:cNvSpPr/>
          <p:nvPr/>
        </p:nvSpPr>
        <p:spPr>
          <a:xfrm>
            <a:off x="1052781" y="1460178"/>
            <a:ext cx="501695" cy="424236"/>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2</a:t>
            </a:r>
          </a:p>
        </p:txBody>
      </p:sp>
      <p:sp>
        <p:nvSpPr>
          <p:cNvPr id="16" name="TextBox 15">
            <a:extLst>
              <a:ext uri="{FF2B5EF4-FFF2-40B4-BE49-F238E27FC236}">
                <a16:creationId xmlns:a16="http://schemas.microsoft.com/office/drawing/2014/main" id="{44663898-8C01-405B-85DC-D6D02792C6ED}"/>
              </a:ext>
            </a:extLst>
          </p:cNvPr>
          <p:cNvSpPr txBox="1"/>
          <p:nvPr/>
        </p:nvSpPr>
        <p:spPr>
          <a:xfrm>
            <a:off x="1792614" y="1460178"/>
            <a:ext cx="15696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die </a:t>
            </a:r>
            <a:r>
              <a:rPr kumimoji="0" lang="en-US" sz="2400" b="0" i="0" u="none" strike="noStrike" kern="1200" cap="none" spc="0" normalizeH="0" baseline="0" noProof="0" dirty="0" err="1">
                <a:ln>
                  <a:noFill/>
                </a:ln>
                <a:effectLst/>
                <a:uLnTx/>
                <a:uFillTx/>
                <a:latin typeface="Century Gothic" panose="020F0302020204030204"/>
                <a:ea typeface="+mn-ea"/>
                <a:cs typeface="+mn-cs"/>
              </a:rPr>
              <a:t>Türk</a:t>
            </a:r>
            <a:r>
              <a:rPr kumimoji="0" lang="en-US"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ei</a:t>
            </a:r>
            <a:endParaRPr kumimoji="0" lang="en-US" sz="24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39" name="Rounded Rectangle 38">
            <a:extLst>
              <a:ext uri="{FF2B5EF4-FFF2-40B4-BE49-F238E27FC236}">
                <a16:creationId xmlns:a16="http://schemas.microsoft.com/office/drawing/2014/main" id="{FF9D5FC3-2828-4A20-AB45-539B08625342}"/>
              </a:ext>
            </a:extLst>
          </p:cNvPr>
          <p:cNvSpPr/>
          <p:nvPr/>
        </p:nvSpPr>
        <p:spPr>
          <a:xfrm>
            <a:off x="9506309" y="161881"/>
            <a:ext cx="2465565"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342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42D311-01CA-4CAC-9E6F-3F89130834B4}"/>
              </a:ext>
            </a:extLst>
          </p:cNvPr>
          <p:cNvSpPr>
            <a:spLocks noGrp="1"/>
          </p:cNvSpPr>
          <p:nvPr>
            <p:ph type="title"/>
          </p:nvPr>
        </p:nvSpPr>
        <p:spPr>
          <a:xfrm>
            <a:off x="0" y="213557"/>
            <a:ext cx="6869723" cy="647577"/>
          </a:xfrm>
        </p:spPr>
        <p:txBody>
          <a:bodyPr>
            <a:normAutofit/>
          </a:bodyPr>
          <a:lstStyle/>
          <a:p>
            <a:r>
              <a:rPr lang="en-GB" sz="2400" dirty="0"/>
              <a:t>Was </a:t>
            </a:r>
            <a:r>
              <a:rPr lang="en-GB" sz="2400" dirty="0" err="1"/>
              <a:t>machst</a:t>
            </a:r>
            <a:r>
              <a:rPr lang="en-GB" sz="2400" dirty="0"/>
              <a:t> du? Was hast du </a:t>
            </a:r>
            <a:r>
              <a:rPr lang="en-GB" sz="2400" dirty="0" err="1"/>
              <a:t>gemacht</a:t>
            </a:r>
            <a:r>
              <a:rPr lang="en-GB" sz="2400" dirty="0"/>
              <a:t>?</a:t>
            </a:r>
          </a:p>
        </p:txBody>
      </p:sp>
      <p:sp>
        <p:nvSpPr>
          <p:cNvPr id="6" name="Rounded Rectangle 38">
            <a:extLst>
              <a:ext uri="{FF2B5EF4-FFF2-40B4-BE49-F238E27FC236}">
                <a16:creationId xmlns:a16="http://schemas.microsoft.com/office/drawing/2014/main" id="{CD69D3A3-ED7F-46E0-9F6D-49E6656AC896}"/>
              </a:ext>
            </a:extLst>
          </p:cNvPr>
          <p:cNvSpPr/>
          <p:nvPr/>
        </p:nvSpPr>
        <p:spPr>
          <a:xfrm>
            <a:off x="9132278" y="161881"/>
            <a:ext cx="2891356" cy="418411"/>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8015794F-BD2E-43DE-BE67-C31648318B17}"/>
              </a:ext>
            </a:extLst>
          </p:cNvPr>
          <p:cNvSpPr txBox="1"/>
          <p:nvPr/>
        </p:nvSpPr>
        <p:spPr>
          <a:xfrm>
            <a:off x="8127999" y="1663990"/>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3</a:t>
            </a:r>
          </a:p>
        </p:txBody>
      </p:sp>
      <p:sp>
        <p:nvSpPr>
          <p:cNvPr id="11" name="TextBox 10">
            <a:extLst>
              <a:ext uri="{FF2B5EF4-FFF2-40B4-BE49-F238E27FC236}">
                <a16:creationId xmlns:a16="http://schemas.microsoft.com/office/drawing/2014/main" id="{28F824C5-A703-48FF-8D64-A54314CD119A}"/>
              </a:ext>
            </a:extLst>
          </p:cNvPr>
          <p:cNvSpPr txBox="1"/>
          <p:nvPr/>
        </p:nvSpPr>
        <p:spPr>
          <a:xfrm>
            <a:off x="-5952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4</a:t>
            </a:r>
          </a:p>
        </p:txBody>
      </p:sp>
      <p:sp>
        <p:nvSpPr>
          <p:cNvPr id="12" name="TextBox 11">
            <a:extLst>
              <a:ext uri="{FF2B5EF4-FFF2-40B4-BE49-F238E27FC236}">
                <a16:creationId xmlns:a16="http://schemas.microsoft.com/office/drawing/2014/main" id="{D463D760-53F3-452B-B557-0C29A8A6ADB4}"/>
              </a:ext>
            </a:extLst>
          </p:cNvPr>
          <p:cNvSpPr txBox="1"/>
          <p:nvPr/>
        </p:nvSpPr>
        <p:spPr>
          <a:xfrm>
            <a:off x="406399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5</a:t>
            </a:r>
          </a:p>
        </p:txBody>
      </p:sp>
      <p:sp>
        <p:nvSpPr>
          <p:cNvPr id="13" name="TextBox 12">
            <a:extLst>
              <a:ext uri="{FF2B5EF4-FFF2-40B4-BE49-F238E27FC236}">
                <a16:creationId xmlns:a16="http://schemas.microsoft.com/office/drawing/2014/main" id="{20B8629F-1859-4C71-BDC0-77A29C6EEE57}"/>
              </a:ext>
            </a:extLst>
          </p:cNvPr>
          <p:cNvSpPr txBox="1"/>
          <p:nvPr/>
        </p:nvSpPr>
        <p:spPr>
          <a:xfrm>
            <a:off x="8127997" y="4016262"/>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6</a:t>
            </a:r>
          </a:p>
        </p:txBody>
      </p:sp>
      <p:graphicFrame>
        <p:nvGraphicFramePr>
          <p:cNvPr id="14" name="Table 13">
            <a:extLst>
              <a:ext uri="{FF2B5EF4-FFF2-40B4-BE49-F238E27FC236}">
                <a16:creationId xmlns:a16="http://schemas.microsoft.com/office/drawing/2014/main" id="{41A2D80C-8DE2-486A-B5B8-DD74ECEBFB8D}"/>
              </a:ext>
            </a:extLst>
          </p:cNvPr>
          <p:cNvGraphicFramePr>
            <a:graphicFrameLocks noGrp="1"/>
          </p:cNvGraphicFramePr>
          <p:nvPr/>
        </p:nvGraphicFramePr>
        <p:xfrm>
          <a:off x="290861" y="4040927"/>
          <a:ext cx="3773135" cy="2315141"/>
        </p:xfrm>
        <a:graphic>
          <a:graphicData uri="http://schemas.openxmlformats.org/drawingml/2006/table">
            <a:tbl>
              <a:tblPr firstRow="1" bandRow="1">
                <a:tableStyleId>{5940675A-B579-460E-94D1-54222C63F5DA}</a:tableStyleId>
              </a:tblPr>
              <a:tblGrid>
                <a:gridCol w="1745229">
                  <a:extLst>
                    <a:ext uri="{9D8B030D-6E8A-4147-A177-3AD203B41FA5}">
                      <a16:colId xmlns:a16="http://schemas.microsoft.com/office/drawing/2014/main" val="3179540757"/>
                    </a:ext>
                  </a:extLst>
                </a:gridCol>
                <a:gridCol w="2027906">
                  <a:extLst>
                    <a:ext uri="{9D8B030D-6E8A-4147-A177-3AD203B41FA5}">
                      <a16:colId xmlns:a16="http://schemas.microsoft.com/office/drawing/2014/main" val="2291596027"/>
                    </a:ext>
                  </a:extLst>
                </a:gridCol>
              </a:tblGrid>
              <a:tr h="1614101">
                <a:tc>
                  <a:txBody>
                    <a:bodyPr/>
                    <a:lstStyle/>
                    <a:p>
                      <a:endParaRPr lang="en-GB" sz="2000" b="1" dirty="0"/>
                    </a:p>
                  </a:txBody>
                  <a:tcPr>
                    <a:solidFill>
                      <a:srgbClr val="FEF4F4"/>
                    </a:solidFill>
                  </a:tcPr>
                </a:tc>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r h="598199">
                <a:tc>
                  <a:txBody>
                    <a:bodyPr/>
                    <a:lstStyle/>
                    <a:p>
                      <a:pPr algn="ctr"/>
                      <a:r>
                        <a:rPr lang="en-GB" sz="2000" b="1" dirty="0" err="1"/>
                        <a:t>Letzten</a:t>
                      </a:r>
                      <a:r>
                        <a:rPr lang="en-GB" sz="2000" b="1" dirty="0"/>
                        <a:t> Sommer</a:t>
                      </a:r>
                      <a:endParaRPr lang="en-GB" sz="2000" b="0" dirty="0"/>
                    </a:p>
                  </a:txBody>
                  <a:tcPr>
                    <a:solidFill>
                      <a:srgbClr val="FEF4F4"/>
                    </a:solidFill>
                  </a:tcPr>
                </a:tc>
                <a:tc>
                  <a:txBody>
                    <a:bodyPr/>
                    <a:lstStyle/>
                    <a:p>
                      <a:pPr algn="ctr"/>
                      <a:r>
                        <a:rPr lang="en-GB" sz="2000" b="1" dirty="0" err="1"/>
                        <a:t>Normalerweise</a:t>
                      </a:r>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graphicFrame>
        <p:nvGraphicFramePr>
          <p:cNvPr id="16" name="Table 15">
            <a:extLst>
              <a:ext uri="{FF2B5EF4-FFF2-40B4-BE49-F238E27FC236}">
                <a16:creationId xmlns:a16="http://schemas.microsoft.com/office/drawing/2014/main" id="{D8EADA67-9D44-4561-8C8F-C79FFBB0CD53}"/>
              </a:ext>
            </a:extLst>
          </p:cNvPr>
          <p:cNvGraphicFramePr>
            <a:graphicFrameLocks noGrp="1"/>
          </p:cNvGraphicFramePr>
          <p:nvPr/>
        </p:nvGraphicFramePr>
        <p:xfrm>
          <a:off x="4393073" y="4040927"/>
          <a:ext cx="3773135" cy="2315141"/>
        </p:xfrm>
        <a:graphic>
          <a:graphicData uri="http://schemas.openxmlformats.org/drawingml/2006/table">
            <a:tbl>
              <a:tblPr firstRow="1" bandRow="1">
                <a:tableStyleId>{5940675A-B579-460E-94D1-54222C63F5DA}</a:tableStyleId>
              </a:tblPr>
              <a:tblGrid>
                <a:gridCol w="1745229">
                  <a:extLst>
                    <a:ext uri="{9D8B030D-6E8A-4147-A177-3AD203B41FA5}">
                      <a16:colId xmlns:a16="http://schemas.microsoft.com/office/drawing/2014/main" val="3179540757"/>
                    </a:ext>
                  </a:extLst>
                </a:gridCol>
                <a:gridCol w="2027906">
                  <a:extLst>
                    <a:ext uri="{9D8B030D-6E8A-4147-A177-3AD203B41FA5}">
                      <a16:colId xmlns:a16="http://schemas.microsoft.com/office/drawing/2014/main" val="2291596027"/>
                    </a:ext>
                  </a:extLst>
                </a:gridCol>
              </a:tblGrid>
              <a:tr h="1614101">
                <a:tc>
                  <a:txBody>
                    <a:bodyPr/>
                    <a:lstStyle/>
                    <a:p>
                      <a:endParaRPr lang="en-GB" sz="2000" b="1" dirty="0"/>
                    </a:p>
                  </a:txBody>
                  <a:tcPr>
                    <a:solidFill>
                      <a:srgbClr val="FEF4F4"/>
                    </a:solidFill>
                  </a:tcPr>
                </a:tc>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r h="598199">
                <a:tc>
                  <a:txBody>
                    <a:bodyPr/>
                    <a:lstStyle/>
                    <a:p>
                      <a:pPr algn="ctr"/>
                      <a:r>
                        <a:rPr lang="en-GB" sz="2000" b="1" dirty="0" err="1"/>
                        <a:t>Letzten</a:t>
                      </a:r>
                      <a:r>
                        <a:rPr lang="en-GB" sz="2000" b="1" dirty="0"/>
                        <a:t> Sommer</a:t>
                      </a:r>
                      <a:endParaRPr lang="en-GB" sz="2000" b="0" dirty="0"/>
                    </a:p>
                  </a:txBody>
                  <a:tcPr>
                    <a:solidFill>
                      <a:srgbClr val="FEF4F4"/>
                    </a:solidFill>
                  </a:tcPr>
                </a:tc>
                <a:tc>
                  <a:txBody>
                    <a:bodyPr/>
                    <a:lstStyle/>
                    <a:p>
                      <a:pPr algn="ctr"/>
                      <a:r>
                        <a:rPr lang="en-GB" sz="2000" b="1" dirty="0" err="1"/>
                        <a:t>Normalerweise</a:t>
                      </a:r>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graphicFrame>
        <p:nvGraphicFramePr>
          <p:cNvPr id="17" name="Table 16">
            <a:extLst>
              <a:ext uri="{FF2B5EF4-FFF2-40B4-BE49-F238E27FC236}">
                <a16:creationId xmlns:a16="http://schemas.microsoft.com/office/drawing/2014/main" id="{E837B38C-1606-424E-8666-041843426ECA}"/>
              </a:ext>
            </a:extLst>
          </p:cNvPr>
          <p:cNvGraphicFramePr>
            <a:graphicFrameLocks noGrp="1"/>
          </p:cNvGraphicFramePr>
          <p:nvPr/>
        </p:nvGraphicFramePr>
        <p:xfrm>
          <a:off x="8418865" y="1383999"/>
          <a:ext cx="3773135" cy="2315141"/>
        </p:xfrm>
        <a:graphic>
          <a:graphicData uri="http://schemas.openxmlformats.org/drawingml/2006/table">
            <a:tbl>
              <a:tblPr firstRow="1" bandRow="1">
                <a:tableStyleId>{5940675A-B579-460E-94D1-54222C63F5DA}</a:tableStyleId>
              </a:tblPr>
              <a:tblGrid>
                <a:gridCol w="1745229">
                  <a:extLst>
                    <a:ext uri="{9D8B030D-6E8A-4147-A177-3AD203B41FA5}">
                      <a16:colId xmlns:a16="http://schemas.microsoft.com/office/drawing/2014/main" val="3179540757"/>
                    </a:ext>
                  </a:extLst>
                </a:gridCol>
                <a:gridCol w="2027906">
                  <a:extLst>
                    <a:ext uri="{9D8B030D-6E8A-4147-A177-3AD203B41FA5}">
                      <a16:colId xmlns:a16="http://schemas.microsoft.com/office/drawing/2014/main" val="2291596027"/>
                    </a:ext>
                  </a:extLst>
                </a:gridCol>
              </a:tblGrid>
              <a:tr h="1614101">
                <a:tc>
                  <a:txBody>
                    <a:bodyPr/>
                    <a:lstStyle/>
                    <a:p>
                      <a:endParaRPr lang="en-GB" sz="2000" b="1" dirty="0"/>
                    </a:p>
                  </a:txBody>
                  <a:tcPr>
                    <a:solidFill>
                      <a:srgbClr val="FEF4F4"/>
                    </a:solidFill>
                  </a:tcPr>
                </a:tc>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r h="598199">
                <a:tc>
                  <a:txBody>
                    <a:bodyPr/>
                    <a:lstStyle/>
                    <a:p>
                      <a:pPr algn="ctr"/>
                      <a:r>
                        <a:rPr lang="en-GB" sz="2000" b="1" dirty="0" err="1"/>
                        <a:t>Letzten</a:t>
                      </a:r>
                      <a:r>
                        <a:rPr lang="en-GB" sz="2000" b="1" dirty="0"/>
                        <a:t> Sommer</a:t>
                      </a:r>
                      <a:endParaRPr lang="en-GB" sz="2000" b="0" dirty="0"/>
                    </a:p>
                  </a:txBody>
                  <a:tcPr>
                    <a:solidFill>
                      <a:srgbClr val="FEF4F4"/>
                    </a:solidFill>
                  </a:tcPr>
                </a:tc>
                <a:tc>
                  <a:txBody>
                    <a:bodyPr/>
                    <a:lstStyle/>
                    <a:p>
                      <a:pPr algn="ctr"/>
                      <a:r>
                        <a:rPr lang="en-GB" sz="2000" b="1" dirty="0" err="1"/>
                        <a:t>Normalerweise</a:t>
                      </a:r>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graphicFrame>
        <p:nvGraphicFramePr>
          <p:cNvPr id="18" name="Table 17">
            <a:extLst>
              <a:ext uri="{FF2B5EF4-FFF2-40B4-BE49-F238E27FC236}">
                <a16:creationId xmlns:a16="http://schemas.microsoft.com/office/drawing/2014/main" id="{13011D66-E87A-4C4F-BBD4-02941668B677}"/>
              </a:ext>
            </a:extLst>
          </p:cNvPr>
          <p:cNvGraphicFramePr>
            <a:graphicFrameLocks noGrp="1"/>
          </p:cNvGraphicFramePr>
          <p:nvPr/>
        </p:nvGraphicFramePr>
        <p:xfrm>
          <a:off x="8397555" y="4040927"/>
          <a:ext cx="3773135" cy="2315141"/>
        </p:xfrm>
        <a:graphic>
          <a:graphicData uri="http://schemas.openxmlformats.org/drawingml/2006/table">
            <a:tbl>
              <a:tblPr firstRow="1" bandRow="1">
                <a:tableStyleId>{5940675A-B579-460E-94D1-54222C63F5DA}</a:tableStyleId>
              </a:tblPr>
              <a:tblGrid>
                <a:gridCol w="1745229">
                  <a:extLst>
                    <a:ext uri="{9D8B030D-6E8A-4147-A177-3AD203B41FA5}">
                      <a16:colId xmlns:a16="http://schemas.microsoft.com/office/drawing/2014/main" val="3179540757"/>
                    </a:ext>
                  </a:extLst>
                </a:gridCol>
                <a:gridCol w="2027906">
                  <a:extLst>
                    <a:ext uri="{9D8B030D-6E8A-4147-A177-3AD203B41FA5}">
                      <a16:colId xmlns:a16="http://schemas.microsoft.com/office/drawing/2014/main" val="2291596027"/>
                    </a:ext>
                  </a:extLst>
                </a:gridCol>
              </a:tblGrid>
              <a:tr h="1614101">
                <a:tc>
                  <a:txBody>
                    <a:bodyPr/>
                    <a:lstStyle/>
                    <a:p>
                      <a:endParaRPr lang="en-GB" sz="2000" b="1" dirty="0"/>
                    </a:p>
                  </a:txBody>
                  <a:tcPr>
                    <a:solidFill>
                      <a:srgbClr val="FEF4F4"/>
                    </a:solidFill>
                  </a:tcPr>
                </a:tc>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r h="598199">
                <a:tc>
                  <a:txBody>
                    <a:bodyPr/>
                    <a:lstStyle/>
                    <a:p>
                      <a:pPr algn="ctr"/>
                      <a:r>
                        <a:rPr lang="en-GB" sz="2000" b="1" dirty="0" err="1"/>
                        <a:t>Letzten</a:t>
                      </a:r>
                      <a:r>
                        <a:rPr lang="en-GB" sz="2000" b="1" dirty="0"/>
                        <a:t> Sommer</a:t>
                      </a:r>
                      <a:endParaRPr lang="en-GB" sz="2000" b="0" dirty="0"/>
                    </a:p>
                  </a:txBody>
                  <a:tcPr>
                    <a:solidFill>
                      <a:srgbClr val="FEF4F4"/>
                    </a:solidFill>
                  </a:tcPr>
                </a:tc>
                <a:tc>
                  <a:txBody>
                    <a:bodyPr/>
                    <a:lstStyle/>
                    <a:p>
                      <a:pPr algn="ctr"/>
                      <a:r>
                        <a:rPr lang="en-GB" sz="2000" b="1" dirty="0" err="1"/>
                        <a:t>Normalerweise</a:t>
                      </a:r>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pic>
        <p:nvPicPr>
          <p:cNvPr id="32" name="Picture 31" descr="A person with a letter on it&#10;&#10;Description automatically generated">
            <a:extLst>
              <a:ext uri="{FF2B5EF4-FFF2-40B4-BE49-F238E27FC236}">
                <a16:creationId xmlns:a16="http://schemas.microsoft.com/office/drawing/2014/main" id="{89B74C57-FCDE-44C2-9AE8-0E74847D8E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188" y="396609"/>
            <a:ext cx="1083775" cy="1213309"/>
          </a:xfrm>
          <a:prstGeom prst="rect">
            <a:avLst/>
          </a:prstGeom>
        </p:spPr>
      </p:pic>
      <p:pic>
        <p:nvPicPr>
          <p:cNvPr id="34" name="Picture 33" descr="A person with a letter b&#10;&#10;Description automatically generated">
            <a:extLst>
              <a:ext uri="{FF2B5EF4-FFF2-40B4-BE49-F238E27FC236}">
                <a16:creationId xmlns:a16="http://schemas.microsoft.com/office/drawing/2014/main" id="{F0AB3CF9-96D7-4AF5-A188-4E0BD5D5D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6595" y="384755"/>
            <a:ext cx="1104481" cy="1237019"/>
          </a:xfrm>
          <a:prstGeom prst="rect">
            <a:avLst/>
          </a:prstGeom>
        </p:spPr>
      </p:pic>
      <p:pic>
        <p:nvPicPr>
          <p:cNvPr id="36" name="Picture 35" descr="A yellow and red ovals&#10;&#10;Description automatically generated">
            <a:extLst>
              <a:ext uri="{FF2B5EF4-FFF2-40B4-BE49-F238E27FC236}">
                <a16:creationId xmlns:a16="http://schemas.microsoft.com/office/drawing/2014/main" id="{B1BA2E43-A239-449E-8039-E64C6F89E9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8860" y="203282"/>
            <a:ext cx="2042337" cy="1188823"/>
          </a:xfrm>
          <a:prstGeom prst="rect">
            <a:avLst/>
          </a:prstGeom>
        </p:spPr>
      </p:pic>
      <p:graphicFrame>
        <p:nvGraphicFramePr>
          <p:cNvPr id="37" name="Table 36">
            <a:extLst>
              <a:ext uri="{FF2B5EF4-FFF2-40B4-BE49-F238E27FC236}">
                <a16:creationId xmlns:a16="http://schemas.microsoft.com/office/drawing/2014/main" id="{68F97629-2EE5-46A2-B2D3-BEDAF7B0686B}"/>
              </a:ext>
            </a:extLst>
          </p:cNvPr>
          <p:cNvGraphicFramePr>
            <a:graphicFrameLocks noGrp="1"/>
          </p:cNvGraphicFramePr>
          <p:nvPr/>
        </p:nvGraphicFramePr>
        <p:xfrm>
          <a:off x="290861" y="1450039"/>
          <a:ext cx="3773135" cy="2315141"/>
        </p:xfrm>
        <a:graphic>
          <a:graphicData uri="http://schemas.openxmlformats.org/drawingml/2006/table">
            <a:tbl>
              <a:tblPr firstRow="1" bandRow="1">
                <a:tableStyleId>{5940675A-B579-460E-94D1-54222C63F5DA}</a:tableStyleId>
              </a:tblPr>
              <a:tblGrid>
                <a:gridCol w="1745229">
                  <a:extLst>
                    <a:ext uri="{9D8B030D-6E8A-4147-A177-3AD203B41FA5}">
                      <a16:colId xmlns:a16="http://schemas.microsoft.com/office/drawing/2014/main" val="3179540757"/>
                    </a:ext>
                  </a:extLst>
                </a:gridCol>
                <a:gridCol w="2027906">
                  <a:extLst>
                    <a:ext uri="{9D8B030D-6E8A-4147-A177-3AD203B41FA5}">
                      <a16:colId xmlns:a16="http://schemas.microsoft.com/office/drawing/2014/main" val="2291596027"/>
                    </a:ext>
                  </a:extLst>
                </a:gridCol>
              </a:tblGrid>
              <a:tr h="1614101">
                <a:tc>
                  <a:txBody>
                    <a:bodyPr/>
                    <a:lstStyle/>
                    <a:p>
                      <a:endParaRPr lang="en-GB" sz="2000" b="1" dirty="0"/>
                    </a:p>
                  </a:txBody>
                  <a:tcPr>
                    <a:solidFill>
                      <a:srgbClr val="FEF4F4"/>
                    </a:solidFill>
                  </a:tcPr>
                </a:tc>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r h="598199">
                <a:tc>
                  <a:txBody>
                    <a:bodyPr/>
                    <a:lstStyle/>
                    <a:p>
                      <a:pPr algn="ctr"/>
                      <a:r>
                        <a:rPr lang="en-GB" sz="2000" b="1" dirty="0" err="1"/>
                        <a:t>Letzten</a:t>
                      </a:r>
                      <a:r>
                        <a:rPr lang="en-GB" sz="2000" b="1" dirty="0"/>
                        <a:t> Sommer</a:t>
                      </a:r>
                      <a:endParaRPr lang="en-GB" sz="2000" b="0" dirty="0"/>
                    </a:p>
                  </a:txBody>
                  <a:tcPr>
                    <a:solidFill>
                      <a:srgbClr val="FEF4F4"/>
                    </a:solidFill>
                  </a:tcPr>
                </a:tc>
                <a:tc>
                  <a:txBody>
                    <a:bodyPr/>
                    <a:lstStyle/>
                    <a:p>
                      <a:pPr algn="ctr"/>
                      <a:r>
                        <a:rPr lang="en-GB" sz="2000" b="1" dirty="0" err="1"/>
                        <a:t>Normalerweise</a:t>
                      </a:r>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38" name="TextBox 37">
            <a:extLst>
              <a:ext uri="{FF2B5EF4-FFF2-40B4-BE49-F238E27FC236}">
                <a16:creationId xmlns:a16="http://schemas.microsoft.com/office/drawing/2014/main" id="{51A49EEA-7FC2-4937-B967-CD60A77B1E3E}"/>
              </a:ext>
            </a:extLst>
          </p:cNvPr>
          <p:cNvSpPr txBox="1"/>
          <p:nvPr/>
        </p:nvSpPr>
        <p:spPr>
          <a:xfrm>
            <a:off x="-80834" y="175469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1</a:t>
            </a:r>
          </a:p>
        </p:txBody>
      </p:sp>
      <p:sp>
        <p:nvSpPr>
          <p:cNvPr id="39" name="TextBox 38">
            <a:extLst>
              <a:ext uri="{FF2B5EF4-FFF2-40B4-BE49-F238E27FC236}">
                <a16:creationId xmlns:a16="http://schemas.microsoft.com/office/drawing/2014/main" id="{E20ED58D-7D4E-4CC1-8F29-F7E1CBF11F72}"/>
              </a:ext>
            </a:extLst>
          </p:cNvPr>
          <p:cNvSpPr txBox="1"/>
          <p:nvPr/>
        </p:nvSpPr>
        <p:spPr>
          <a:xfrm>
            <a:off x="4042688" y="175469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2</a:t>
            </a:r>
          </a:p>
        </p:txBody>
      </p:sp>
      <p:graphicFrame>
        <p:nvGraphicFramePr>
          <p:cNvPr id="40" name="Table 39">
            <a:extLst>
              <a:ext uri="{FF2B5EF4-FFF2-40B4-BE49-F238E27FC236}">
                <a16:creationId xmlns:a16="http://schemas.microsoft.com/office/drawing/2014/main" id="{E9E4E2E0-78A6-49E5-A5C4-7CB7C7DA6B12}"/>
              </a:ext>
            </a:extLst>
          </p:cNvPr>
          <p:cNvGraphicFramePr>
            <a:graphicFrameLocks noGrp="1"/>
          </p:cNvGraphicFramePr>
          <p:nvPr/>
        </p:nvGraphicFramePr>
        <p:xfrm>
          <a:off x="4393073" y="1450039"/>
          <a:ext cx="3773135" cy="2315141"/>
        </p:xfrm>
        <a:graphic>
          <a:graphicData uri="http://schemas.openxmlformats.org/drawingml/2006/table">
            <a:tbl>
              <a:tblPr firstRow="1" bandRow="1">
                <a:tableStyleId>{5940675A-B579-460E-94D1-54222C63F5DA}</a:tableStyleId>
              </a:tblPr>
              <a:tblGrid>
                <a:gridCol w="1745229">
                  <a:extLst>
                    <a:ext uri="{9D8B030D-6E8A-4147-A177-3AD203B41FA5}">
                      <a16:colId xmlns:a16="http://schemas.microsoft.com/office/drawing/2014/main" val="3179540757"/>
                    </a:ext>
                  </a:extLst>
                </a:gridCol>
                <a:gridCol w="2027906">
                  <a:extLst>
                    <a:ext uri="{9D8B030D-6E8A-4147-A177-3AD203B41FA5}">
                      <a16:colId xmlns:a16="http://schemas.microsoft.com/office/drawing/2014/main" val="2291596027"/>
                    </a:ext>
                  </a:extLst>
                </a:gridCol>
              </a:tblGrid>
              <a:tr h="1614101">
                <a:tc>
                  <a:txBody>
                    <a:bodyPr/>
                    <a:lstStyle/>
                    <a:p>
                      <a:endParaRPr lang="en-GB" sz="2000" b="1" dirty="0"/>
                    </a:p>
                  </a:txBody>
                  <a:tcPr>
                    <a:solidFill>
                      <a:srgbClr val="FEF4F4"/>
                    </a:solidFill>
                  </a:tcPr>
                </a:tc>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r h="598199">
                <a:tc>
                  <a:txBody>
                    <a:bodyPr/>
                    <a:lstStyle/>
                    <a:p>
                      <a:pPr algn="ctr"/>
                      <a:r>
                        <a:rPr lang="en-GB" sz="2000" b="1" dirty="0" err="1"/>
                        <a:t>Letzten</a:t>
                      </a:r>
                      <a:r>
                        <a:rPr lang="en-GB" sz="2000" b="1" dirty="0"/>
                        <a:t> Sommer</a:t>
                      </a:r>
                      <a:endParaRPr lang="en-GB" sz="2000" b="0" dirty="0"/>
                    </a:p>
                  </a:txBody>
                  <a:tcPr>
                    <a:solidFill>
                      <a:srgbClr val="FEF4F4"/>
                    </a:solidFill>
                  </a:tcPr>
                </a:tc>
                <a:tc>
                  <a:txBody>
                    <a:bodyPr/>
                    <a:lstStyle/>
                    <a:p>
                      <a:pPr algn="ctr"/>
                      <a:r>
                        <a:rPr lang="en-GB" sz="2000" b="1" dirty="0" err="1"/>
                        <a:t>Normalerweise</a:t>
                      </a:r>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pic>
        <p:nvPicPr>
          <p:cNvPr id="41" name="Picture 40">
            <a:extLst>
              <a:ext uri="{FF2B5EF4-FFF2-40B4-BE49-F238E27FC236}">
                <a16:creationId xmlns:a16="http://schemas.microsoft.com/office/drawing/2014/main" id="{1F5BFD57-BB67-43F8-B29F-BECE589FC335}"/>
              </a:ext>
            </a:extLst>
          </p:cNvPr>
          <p:cNvPicPr>
            <a:picLocks noChangeAspect="1"/>
          </p:cNvPicPr>
          <p:nvPr/>
        </p:nvPicPr>
        <p:blipFill>
          <a:blip r:embed="rId6"/>
          <a:stretch>
            <a:fillRect/>
          </a:stretch>
        </p:blipFill>
        <p:spPr>
          <a:xfrm>
            <a:off x="5347934" y="4434436"/>
            <a:ext cx="731625" cy="731625"/>
          </a:xfrm>
          <a:prstGeom prst="rect">
            <a:avLst/>
          </a:prstGeom>
        </p:spPr>
      </p:pic>
      <p:pic>
        <p:nvPicPr>
          <p:cNvPr id="44" name="Picture 43">
            <a:extLst>
              <a:ext uri="{FF2B5EF4-FFF2-40B4-BE49-F238E27FC236}">
                <a16:creationId xmlns:a16="http://schemas.microsoft.com/office/drawing/2014/main" id="{4B6D98AE-6192-4A44-B6AB-1C4DBE0288A6}"/>
              </a:ext>
            </a:extLst>
          </p:cNvPr>
          <p:cNvPicPr>
            <a:picLocks noChangeAspect="1"/>
          </p:cNvPicPr>
          <p:nvPr/>
        </p:nvPicPr>
        <p:blipFill>
          <a:blip r:embed="rId7"/>
          <a:stretch>
            <a:fillRect/>
          </a:stretch>
        </p:blipFill>
        <p:spPr>
          <a:xfrm>
            <a:off x="11204086" y="4668285"/>
            <a:ext cx="697053" cy="600345"/>
          </a:xfrm>
          <a:prstGeom prst="rect">
            <a:avLst/>
          </a:prstGeom>
        </p:spPr>
      </p:pic>
      <p:pic>
        <p:nvPicPr>
          <p:cNvPr id="45" name="Picture 44" descr="A sign with a person at a counter&#10;&#10;Description automatically generated">
            <a:extLst>
              <a:ext uri="{FF2B5EF4-FFF2-40B4-BE49-F238E27FC236}">
                <a16:creationId xmlns:a16="http://schemas.microsoft.com/office/drawing/2014/main" id="{4BA7BCD5-CD3B-40B5-B7CE-7F8F852903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88713" y="2001142"/>
            <a:ext cx="780685" cy="751189"/>
          </a:xfrm>
          <a:prstGeom prst="rect">
            <a:avLst/>
          </a:prstGeom>
        </p:spPr>
      </p:pic>
      <p:pic>
        <p:nvPicPr>
          <p:cNvPr id="46" name="Picture 45">
            <a:extLst>
              <a:ext uri="{FF2B5EF4-FFF2-40B4-BE49-F238E27FC236}">
                <a16:creationId xmlns:a16="http://schemas.microsoft.com/office/drawing/2014/main" id="{5762B017-7D2C-4F32-ADA4-F51490FAF1DA}"/>
              </a:ext>
            </a:extLst>
          </p:cNvPr>
          <p:cNvPicPr>
            <a:picLocks noChangeAspect="1"/>
          </p:cNvPicPr>
          <p:nvPr/>
        </p:nvPicPr>
        <p:blipFill>
          <a:blip r:embed="rId9"/>
          <a:stretch>
            <a:fillRect/>
          </a:stretch>
        </p:blipFill>
        <p:spPr>
          <a:xfrm>
            <a:off x="10305432" y="4502592"/>
            <a:ext cx="836298" cy="810396"/>
          </a:xfrm>
          <a:prstGeom prst="rect">
            <a:avLst/>
          </a:prstGeom>
        </p:spPr>
      </p:pic>
      <p:pic>
        <p:nvPicPr>
          <p:cNvPr id="48" name="Picture 47" descr="A circular object with a person juggling with bowling pins and a ball&#10;&#10;Description automatically generated">
            <a:extLst>
              <a:ext uri="{FF2B5EF4-FFF2-40B4-BE49-F238E27FC236}">
                <a16:creationId xmlns:a16="http://schemas.microsoft.com/office/drawing/2014/main" id="{609C21A1-9378-4C09-9936-2F2E7361E19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84720" y="2051601"/>
            <a:ext cx="735219" cy="713830"/>
          </a:xfrm>
          <a:prstGeom prst="rect">
            <a:avLst/>
          </a:prstGeom>
        </p:spPr>
      </p:pic>
      <p:pic>
        <p:nvPicPr>
          <p:cNvPr id="49" name="Picture 48">
            <a:extLst>
              <a:ext uri="{FF2B5EF4-FFF2-40B4-BE49-F238E27FC236}">
                <a16:creationId xmlns:a16="http://schemas.microsoft.com/office/drawing/2014/main" id="{D5AACA83-5777-40DD-A82D-FCDF7D00AF72}"/>
              </a:ext>
            </a:extLst>
          </p:cNvPr>
          <p:cNvPicPr>
            <a:picLocks noChangeAspect="1"/>
          </p:cNvPicPr>
          <p:nvPr/>
        </p:nvPicPr>
        <p:blipFill>
          <a:blip r:embed="rId11"/>
          <a:stretch>
            <a:fillRect/>
          </a:stretch>
        </p:blipFill>
        <p:spPr>
          <a:xfrm>
            <a:off x="9255214" y="1956361"/>
            <a:ext cx="853624" cy="751189"/>
          </a:xfrm>
          <a:prstGeom prst="rect">
            <a:avLst/>
          </a:prstGeom>
        </p:spPr>
      </p:pic>
      <p:pic>
        <p:nvPicPr>
          <p:cNvPr id="50" name="Picture 49">
            <a:extLst>
              <a:ext uri="{FF2B5EF4-FFF2-40B4-BE49-F238E27FC236}">
                <a16:creationId xmlns:a16="http://schemas.microsoft.com/office/drawing/2014/main" id="{5BFB1064-5E17-468A-99A7-46C00F8D1C92}"/>
              </a:ext>
            </a:extLst>
          </p:cNvPr>
          <p:cNvPicPr>
            <a:picLocks noChangeAspect="1"/>
          </p:cNvPicPr>
          <p:nvPr/>
        </p:nvPicPr>
        <p:blipFill>
          <a:blip r:embed="rId12"/>
          <a:stretch>
            <a:fillRect/>
          </a:stretch>
        </p:blipFill>
        <p:spPr>
          <a:xfrm>
            <a:off x="2920700" y="4434436"/>
            <a:ext cx="1083775" cy="765018"/>
          </a:xfrm>
          <a:prstGeom prst="rect">
            <a:avLst/>
          </a:prstGeom>
        </p:spPr>
      </p:pic>
      <p:pic>
        <p:nvPicPr>
          <p:cNvPr id="51" name="Picture 50" descr="A sign with a person at a counter&#10;&#10;Description automatically generated">
            <a:extLst>
              <a:ext uri="{FF2B5EF4-FFF2-40B4-BE49-F238E27FC236}">
                <a16:creationId xmlns:a16="http://schemas.microsoft.com/office/drawing/2014/main" id="{C702CF15-E8F2-4B06-ACCC-14113346AF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76153" y="4600285"/>
            <a:ext cx="780685" cy="751189"/>
          </a:xfrm>
          <a:prstGeom prst="rect">
            <a:avLst/>
          </a:prstGeom>
        </p:spPr>
      </p:pic>
      <p:pic>
        <p:nvPicPr>
          <p:cNvPr id="30" name="Picture 29" descr="A close up of a logo&#10;&#10;Description automatically generated">
            <a:extLst>
              <a:ext uri="{FF2B5EF4-FFF2-40B4-BE49-F238E27FC236}">
                <a16:creationId xmlns:a16="http://schemas.microsoft.com/office/drawing/2014/main" id="{BFC9AF07-0428-44D5-A7A9-7F223AC6B81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14383" y="4923725"/>
            <a:ext cx="1702927" cy="851464"/>
          </a:xfrm>
          <a:prstGeom prst="rect">
            <a:avLst/>
          </a:prstGeom>
        </p:spPr>
      </p:pic>
      <p:pic>
        <p:nvPicPr>
          <p:cNvPr id="3" name="Picture 2" descr="A group of trees on a hill&#10;&#10;Description automatically generated">
            <a:extLst>
              <a:ext uri="{FF2B5EF4-FFF2-40B4-BE49-F238E27FC236}">
                <a16:creationId xmlns:a16="http://schemas.microsoft.com/office/drawing/2014/main" id="{7E5E5F72-F425-43C0-88A5-62A5EA37945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28062" y="4819899"/>
            <a:ext cx="1481066" cy="757195"/>
          </a:xfrm>
          <a:prstGeom prst="rect">
            <a:avLst/>
          </a:prstGeom>
        </p:spPr>
      </p:pic>
      <p:pic>
        <p:nvPicPr>
          <p:cNvPr id="33" name="Picture 32" descr="A circular object with a person juggling with bowling pins and a ball&#10;&#10;Description automatically generated">
            <a:extLst>
              <a:ext uri="{FF2B5EF4-FFF2-40B4-BE49-F238E27FC236}">
                <a16:creationId xmlns:a16="http://schemas.microsoft.com/office/drawing/2014/main" id="{603CBFC6-707D-4992-85A9-80240564F99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83768" y="4225797"/>
            <a:ext cx="735219" cy="713830"/>
          </a:xfrm>
          <a:prstGeom prst="rect">
            <a:avLst/>
          </a:prstGeom>
        </p:spPr>
      </p:pic>
      <p:pic>
        <p:nvPicPr>
          <p:cNvPr id="35" name="Picture 34">
            <a:extLst>
              <a:ext uri="{FF2B5EF4-FFF2-40B4-BE49-F238E27FC236}">
                <a16:creationId xmlns:a16="http://schemas.microsoft.com/office/drawing/2014/main" id="{9C0F49A7-F255-48EF-96D4-EA10A0C8D1AE}"/>
              </a:ext>
            </a:extLst>
          </p:cNvPr>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09234" y="1908429"/>
            <a:ext cx="914400" cy="880967"/>
          </a:xfrm>
          <a:prstGeom prst="rect">
            <a:avLst/>
          </a:prstGeom>
          <a:noFill/>
          <a:ln>
            <a:noFill/>
          </a:ln>
        </p:spPr>
      </p:pic>
      <p:pic>
        <p:nvPicPr>
          <p:cNvPr id="7" name="Picture 6" descr="A blue circle with white text and a gift box and a person pointing at a screen&#10;&#10;Description automatically generated">
            <a:extLst>
              <a:ext uri="{FF2B5EF4-FFF2-40B4-BE49-F238E27FC236}">
                <a16:creationId xmlns:a16="http://schemas.microsoft.com/office/drawing/2014/main" id="{72B0DF8B-86CA-4CE4-AD9F-7EBC0063B0D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77753" y="2076825"/>
            <a:ext cx="729705" cy="680799"/>
          </a:xfrm>
          <a:prstGeom prst="rect">
            <a:avLst/>
          </a:prstGeom>
        </p:spPr>
      </p:pic>
      <p:pic>
        <p:nvPicPr>
          <p:cNvPr id="19" name="Picture 18" descr="A map of a city with a red and yellow banner&#10;&#10;Description automatically generated">
            <a:extLst>
              <a:ext uri="{FF2B5EF4-FFF2-40B4-BE49-F238E27FC236}">
                <a16:creationId xmlns:a16="http://schemas.microsoft.com/office/drawing/2014/main" id="{D1F61518-942B-4F26-B0D7-E4390C0477D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53947" y="4450321"/>
            <a:ext cx="799744" cy="656040"/>
          </a:xfrm>
          <a:prstGeom prst="rect">
            <a:avLst/>
          </a:prstGeom>
        </p:spPr>
      </p:pic>
      <p:pic>
        <p:nvPicPr>
          <p:cNvPr id="52" name="Picture 51" descr="A close up of a logo&#10;&#10;Description automatically generated">
            <a:extLst>
              <a:ext uri="{FF2B5EF4-FFF2-40B4-BE49-F238E27FC236}">
                <a16:creationId xmlns:a16="http://schemas.microsoft.com/office/drawing/2014/main" id="{1F535B23-64D2-4A0E-87D0-888D5EEE83A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121691" y="1570609"/>
            <a:ext cx="842240" cy="1522694"/>
          </a:xfrm>
          <a:prstGeom prst="rect">
            <a:avLst/>
          </a:prstGeom>
        </p:spPr>
      </p:pic>
      <p:pic>
        <p:nvPicPr>
          <p:cNvPr id="53" name="Picture 52" descr="A close up of a logo&#10;&#10;Description automatically generated">
            <a:extLst>
              <a:ext uri="{FF2B5EF4-FFF2-40B4-BE49-F238E27FC236}">
                <a16:creationId xmlns:a16="http://schemas.microsoft.com/office/drawing/2014/main" id="{3185DE74-6FA9-40E8-84AD-E7C8C6D6899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43936" y="1586602"/>
            <a:ext cx="735883" cy="1121346"/>
          </a:xfrm>
          <a:prstGeom prst="rect">
            <a:avLst/>
          </a:prstGeom>
        </p:spPr>
      </p:pic>
      <p:pic>
        <p:nvPicPr>
          <p:cNvPr id="54" name="Picture 53" descr="A blue circle with white text and a gift box and a person pointing at a screen&#10;&#10;Description automatically generated">
            <a:extLst>
              <a:ext uri="{FF2B5EF4-FFF2-40B4-BE49-F238E27FC236}">
                <a16:creationId xmlns:a16="http://schemas.microsoft.com/office/drawing/2014/main" id="{9DDEC51E-E191-4A5F-8151-1BFF6B70CB0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61501" y="1919216"/>
            <a:ext cx="729705" cy="680799"/>
          </a:xfrm>
          <a:prstGeom prst="rect">
            <a:avLst/>
          </a:prstGeom>
        </p:spPr>
      </p:pic>
      <p:sp>
        <p:nvSpPr>
          <p:cNvPr id="20" name="TextBox 19">
            <a:extLst>
              <a:ext uri="{FF2B5EF4-FFF2-40B4-BE49-F238E27FC236}">
                <a16:creationId xmlns:a16="http://schemas.microsoft.com/office/drawing/2014/main" id="{83AD63B5-2DEB-456F-B2F8-AC8B0E798E87}"/>
              </a:ext>
            </a:extLst>
          </p:cNvPr>
          <p:cNvSpPr txBox="1"/>
          <p:nvPr/>
        </p:nvSpPr>
        <p:spPr>
          <a:xfrm>
            <a:off x="263946" y="2707948"/>
            <a:ext cx="1437598" cy="369332"/>
          </a:xfrm>
          <a:prstGeom prst="rect">
            <a:avLst/>
          </a:prstGeom>
          <a:noFill/>
        </p:spPr>
        <p:txBody>
          <a:bodyPr wrap="square" rtlCol="0">
            <a:spAutoFit/>
          </a:bodyPr>
          <a:lstStyle/>
          <a:p>
            <a:r>
              <a:rPr lang="en-GB" dirty="0"/>
              <a:t>[bike tour]</a:t>
            </a:r>
          </a:p>
        </p:txBody>
      </p:sp>
      <p:pic>
        <p:nvPicPr>
          <p:cNvPr id="22" name="Picture 21" descr="A purple circle with black figures&#10;&#10;Description automatically generated">
            <a:extLst>
              <a:ext uri="{FF2B5EF4-FFF2-40B4-BE49-F238E27FC236}">
                <a16:creationId xmlns:a16="http://schemas.microsoft.com/office/drawing/2014/main" id="{CF4073CF-6D3B-42E0-B866-657566C98C9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509304" y="1804350"/>
            <a:ext cx="988331" cy="981601"/>
          </a:xfrm>
          <a:prstGeom prst="rect">
            <a:avLst/>
          </a:prstGeom>
        </p:spPr>
      </p:pic>
      <p:pic>
        <p:nvPicPr>
          <p:cNvPr id="55" name="Picture 54" descr="A circular object with a person juggling with bowling pins and a ball&#10;&#10;Description automatically generated">
            <a:extLst>
              <a:ext uri="{FF2B5EF4-FFF2-40B4-BE49-F238E27FC236}">
                <a16:creationId xmlns:a16="http://schemas.microsoft.com/office/drawing/2014/main" id="{2B5D9B07-C5B7-4A50-9EFF-104F08320A6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8171" y="4502592"/>
            <a:ext cx="735219" cy="713830"/>
          </a:xfrm>
          <a:prstGeom prst="rect">
            <a:avLst/>
          </a:prstGeom>
        </p:spPr>
      </p:pic>
      <p:pic>
        <p:nvPicPr>
          <p:cNvPr id="24" name="Graphic 23" descr="Tennis with solid fill">
            <a:extLst>
              <a:ext uri="{FF2B5EF4-FFF2-40B4-BE49-F238E27FC236}">
                <a16:creationId xmlns:a16="http://schemas.microsoft.com/office/drawing/2014/main" id="{E6132A86-D2CC-4992-B4AB-86AF9F8D5AD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03989" y="4466525"/>
            <a:ext cx="914400" cy="914400"/>
          </a:xfrm>
          <a:prstGeom prst="rect">
            <a:avLst/>
          </a:prstGeom>
        </p:spPr>
      </p:pic>
      <p:pic>
        <p:nvPicPr>
          <p:cNvPr id="56" name="Picture 55" descr="A purple circle with black figures&#10;&#10;Description automatically generated">
            <a:extLst>
              <a:ext uri="{FF2B5EF4-FFF2-40B4-BE49-F238E27FC236}">
                <a16:creationId xmlns:a16="http://schemas.microsoft.com/office/drawing/2014/main" id="{713DB4AF-1748-4D8F-A339-0C8DD6F5F52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798711" y="4399324"/>
            <a:ext cx="988331" cy="981601"/>
          </a:xfrm>
          <a:prstGeom prst="rect">
            <a:avLst/>
          </a:prstGeom>
        </p:spPr>
      </p:pic>
      <p:pic>
        <p:nvPicPr>
          <p:cNvPr id="57" name="Picture 56" descr="A cartoon of a person with his hand on his ear&#10;&#10;Description automatically generated">
            <a:extLst>
              <a:ext uri="{FF2B5EF4-FFF2-40B4-BE49-F238E27FC236}">
                <a16:creationId xmlns:a16="http://schemas.microsoft.com/office/drawing/2014/main" id="{244216C0-2456-49EF-B6A6-A4AF718B01D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177135" y="2051601"/>
            <a:ext cx="796417" cy="788253"/>
          </a:xfrm>
          <a:prstGeom prst="rect">
            <a:avLst/>
          </a:prstGeom>
        </p:spPr>
      </p:pic>
      <p:pic>
        <p:nvPicPr>
          <p:cNvPr id="58" name="Graphic 57" descr="Music notes">
            <a:extLst>
              <a:ext uri="{FF2B5EF4-FFF2-40B4-BE49-F238E27FC236}">
                <a16:creationId xmlns:a16="http://schemas.microsoft.com/office/drawing/2014/main" id="{4F5D1213-28E4-40C4-B969-A22F4DD85AE8}"/>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453947" y="2054326"/>
            <a:ext cx="731625" cy="731625"/>
          </a:xfrm>
          <a:prstGeom prst="rect">
            <a:avLst/>
          </a:prstGeom>
        </p:spPr>
      </p:pic>
    </p:spTree>
    <p:extLst>
      <p:ext uri="{BB962C8B-B14F-4D97-AF65-F5344CB8AC3E}">
        <p14:creationId xmlns:p14="http://schemas.microsoft.com/office/powerpoint/2010/main" val="9312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969DA6F-0BBE-4A46-BF31-2C273B227FE0}"/>
              </a:ext>
            </a:extLst>
          </p:cNvPr>
          <p:cNvSpPr txBox="1">
            <a:spLocks/>
          </p:cNvSpPr>
          <p:nvPr/>
        </p:nvSpPr>
        <p:spPr>
          <a:xfrm>
            <a:off x="-27142" y="161881"/>
            <a:ext cx="5780828" cy="7499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srgbClr val="3D3C3C"/>
              </a:solidFill>
              <a:effectLst/>
              <a:uLnTx/>
              <a:uFillTx/>
              <a:latin typeface="Century Gothic" panose="020B0502020202020204" pitchFamily="34" charset="0"/>
              <a:ea typeface="+mj-ea"/>
              <a:cs typeface="+mj-cs"/>
            </a:endParaRPr>
          </a:p>
        </p:txBody>
      </p:sp>
      <p:sp>
        <p:nvSpPr>
          <p:cNvPr id="2" name="Title 1"/>
          <p:cNvSpPr>
            <a:spLocks noGrp="1"/>
          </p:cNvSpPr>
          <p:nvPr>
            <p:ph type="title"/>
          </p:nvPr>
        </p:nvSpPr>
        <p:spPr>
          <a:xfrm>
            <a:off x="0" y="152597"/>
            <a:ext cx="2180273" cy="647577"/>
          </a:xfrm>
        </p:spPr>
        <p:txBody>
          <a:bodyPr>
            <a:normAutofit fontScale="90000"/>
          </a:bodyPr>
          <a:lstStyle/>
          <a:p>
            <a:r>
              <a:rPr lang="en-GB" b="1">
                <a:solidFill>
                  <a:schemeClr val="bg1"/>
                </a:solidFill>
              </a:rPr>
              <a:t>Vokabeln</a:t>
            </a:r>
            <a:br>
              <a:rPr lang="en-GB" b="1">
                <a:solidFill>
                  <a:schemeClr val="bg1"/>
                </a:solidFill>
              </a:rPr>
            </a:br>
            <a:endParaRPr lang="en-GB"/>
          </a:p>
        </p:txBody>
      </p:sp>
      <p:sp>
        <p:nvSpPr>
          <p:cNvPr id="39" name="Rounded Rectangle 38">
            <a:extLst>
              <a:ext uri="{FF2B5EF4-FFF2-40B4-BE49-F238E27FC236}">
                <a16:creationId xmlns:a16="http://schemas.microsoft.com/office/drawing/2014/main" id="{FF9D5FC3-2828-4A20-AB45-539B08625342}"/>
              </a:ext>
            </a:extLst>
          </p:cNvPr>
          <p:cNvSpPr/>
          <p:nvPr/>
        </p:nvSpPr>
        <p:spPr>
          <a:xfrm>
            <a:off x="10949354" y="161880"/>
            <a:ext cx="1074279" cy="388113"/>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46" name="Graphic 45" descr="Teacher with solid fill">
            <a:extLst>
              <a:ext uri="{FF2B5EF4-FFF2-40B4-BE49-F238E27FC236}">
                <a16:creationId xmlns:a16="http://schemas.microsoft.com/office/drawing/2014/main" id="{D74078A5-FEFE-482E-BEF2-C35EFA79DE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02751" y="41595"/>
            <a:ext cx="914400" cy="914400"/>
          </a:xfrm>
          <a:prstGeom prst="rect">
            <a:avLst/>
          </a:prstGeom>
        </p:spPr>
      </p:pic>
      <p:sp>
        <p:nvSpPr>
          <p:cNvPr id="48" name="Speech Bubble: Rectangle with Corners Rounded 47">
            <a:extLst>
              <a:ext uri="{FF2B5EF4-FFF2-40B4-BE49-F238E27FC236}">
                <a16:creationId xmlns:a16="http://schemas.microsoft.com/office/drawing/2014/main" id="{F2801E93-CD23-421B-BA42-F8DFCB0D1EB1}"/>
              </a:ext>
            </a:extLst>
          </p:cNvPr>
          <p:cNvSpPr/>
          <p:nvPr/>
        </p:nvSpPr>
        <p:spPr>
          <a:xfrm>
            <a:off x="3094287" y="161881"/>
            <a:ext cx="5569067" cy="749908"/>
          </a:xfrm>
          <a:prstGeom prst="wedgeRoundRectCallout">
            <a:avLst>
              <a:gd name="adj1" fmla="val -55648"/>
              <a:gd name="adj2" fmla="val -10406"/>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Hör</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dir</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die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Wörter</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an. </a:t>
            </a:r>
            <a:b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Hast du das deutsche Wort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gehört</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49" name="Action Button: Custom 16">
            <a:hlinkClick r:id="" action="ppaction://noaction" highlightClick="1">
              <a:snd r:embed="rId5" name="1.wav"/>
            </a:hlinkClick>
            <a:extLst>
              <a:ext uri="{FF2B5EF4-FFF2-40B4-BE49-F238E27FC236}">
                <a16:creationId xmlns:a16="http://schemas.microsoft.com/office/drawing/2014/main" id="{2B28DBA1-72E3-434D-B222-F846B36BB5C0}"/>
              </a:ext>
            </a:extLst>
          </p:cNvPr>
          <p:cNvSpPr/>
          <p:nvPr/>
        </p:nvSpPr>
        <p:spPr>
          <a:xfrm>
            <a:off x="1610356" y="2774174"/>
            <a:ext cx="393922" cy="357939"/>
          </a:xfrm>
          <a:prstGeom prst="actionButtonBlank">
            <a:avLst/>
          </a:prstGeom>
          <a:solidFill>
            <a:schemeClr val="accent4">
              <a:lumMod val="75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50" name="Action Button: Custom 16">
            <a:hlinkClick r:id="" action="ppaction://noaction" highlightClick="1">
              <a:snd r:embed="rId6" name="2.wav"/>
            </a:hlinkClick>
            <a:extLst>
              <a:ext uri="{FF2B5EF4-FFF2-40B4-BE49-F238E27FC236}">
                <a16:creationId xmlns:a16="http://schemas.microsoft.com/office/drawing/2014/main" id="{66A96985-DED3-45AF-B761-88EF7DE116AA}"/>
              </a:ext>
            </a:extLst>
          </p:cNvPr>
          <p:cNvSpPr/>
          <p:nvPr/>
        </p:nvSpPr>
        <p:spPr>
          <a:xfrm>
            <a:off x="1610356" y="3246808"/>
            <a:ext cx="396000" cy="396000"/>
          </a:xfrm>
          <a:prstGeom prst="actionButtonBlank">
            <a:avLst/>
          </a:prstGeom>
          <a:solidFill>
            <a:schemeClr val="accent4">
              <a:lumMod val="75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51" name="Action Button: Custom 16">
            <a:hlinkClick r:id="" action="ppaction://noaction" highlightClick="1">
              <a:snd r:embed="rId7" name="3.wav"/>
            </a:hlinkClick>
            <a:extLst>
              <a:ext uri="{FF2B5EF4-FFF2-40B4-BE49-F238E27FC236}">
                <a16:creationId xmlns:a16="http://schemas.microsoft.com/office/drawing/2014/main" id="{28B5BC72-1B15-44B6-8AA5-57E3B7C72B6C}"/>
              </a:ext>
            </a:extLst>
          </p:cNvPr>
          <p:cNvSpPr/>
          <p:nvPr/>
        </p:nvSpPr>
        <p:spPr>
          <a:xfrm>
            <a:off x="1608278" y="3757503"/>
            <a:ext cx="396000" cy="396000"/>
          </a:xfrm>
          <a:prstGeom prst="actionButtonBlank">
            <a:avLst/>
          </a:prstGeom>
          <a:solidFill>
            <a:schemeClr val="accent4">
              <a:lumMod val="75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52" name="Action Button: Custom 9">
            <a:hlinkClick r:id="" action="ppaction://noaction" highlightClick="1">
              <a:snd r:embed="rId8" name="4.wav"/>
            </a:hlinkClick>
            <a:extLst>
              <a:ext uri="{FF2B5EF4-FFF2-40B4-BE49-F238E27FC236}">
                <a16:creationId xmlns:a16="http://schemas.microsoft.com/office/drawing/2014/main" id="{6358309F-91F0-48AD-BA97-6368A062C757}"/>
              </a:ext>
            </a:extLst>
          </p:cNvPr>
          <p:cNvSpPr/>
          <p:nvPr/>
        </p:nvSpPr>
        <p:spPr>
          <a:xfrm>
            <a:off x="1608278" y="4239666"/>
            <a:ext cx="396000" cy="396000"/>
          </a:xfrm>
          <a:prstGeom prst="actionButtonBlank">
            <a:avLst/>
          </a:prstGeom>
          <a:solidFill>
            <a:schemeClr val="accent4">
              <a:lumMod val="75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53" name="Action Button: Custom 16">
            <a:hlinkClick r:id="" action="ppaction://noaction" highlightClick="1">
              <a:snd r:embed="rId9" name="5.wav"/>
            </a:hlinkClick>
            <a:extLst>
              <a:ext uri="{FF2B5EF4-FFF2-40B4-BE49-F238E27FC236}">
                <a16:creationId xmlns:a16="http://schemas.microsoft.com/office/drawing/2014/main" id="{6A01946F-95ED-4B30-9663-275761306B0A}"/>
              </a:ext>
            </a:extLst>
          </p:cNvPr>
          <p:cNvSpPr/>
          <p:nvPr/>
        </p:nvSpPr>
        <p:spPr>
          <a:xfrm>
            <a:off x="1608278" y="4757204"/>
            <a:ext cx="396000" cy="396000"/>
          </a:xfrm>
          <a:prstGeom prst="actionButtonBlank">
            <a:avLst/>
          </a:prstGeom>
          <a:solidFill>
            <a:schemeClr val="accent4">
              <a:lumMod val="75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54" name="TextBox 53">
            <a:extLst>
              <a:ext uri="{FF2B5EF4-FFF2-40B4-BE49-F238E27FC236}">
                <a16:creationId xmlns:a16="http://schemas.microsoft.com/office/drawing/2014/main" id="{592D1434-11BF-436E-AF62-4CCCD208EF5B}"/>
              </a:ext>
            </a:extLst>
          </p:cNvPr>
          <p:cNvSpPr txBox="1"/>
          <p:nvPr/>
        </p:nvSpPr>
        <p:spPr>
          <a:xfrm>
            <a:off x="2163158" y="2722310"/>
            <a:ext cx="659155" cy="4616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first</a:t>
            </a:r>
          </a:p>
        </p:txBody>
      </p:sp>
      <p:sp>
        <p:nvSpPr>
          <p:cNvPr id="55" name="TextBox 54">
            <a:extLst>
              <a:ext uri="{FF2B5EF4-FFF2-40B4-BE49-F238E27FC236}">
                <a16:creationId xmlns:a16="http://schemas.microsoft.com/office/drawing/2014/main" id="{34AF1EE9-7D1A-4FF3-BA4C-F072E0944AF2}"/>
              </a:ext>
            </a:extLst>
          </p:cNvPr>
          <p:cNvSpPr txBox="1"/>
          <p:nvPr/>
        </p:nvSpPr>
        <p:spPr>
          <a:xfrm>
            <a:off x="2163158" y="3220800"/>
            <a:ext cx="33826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to receive / receiving</a:t>
            </a:r>
          </a:p>
        </p:txBody>
      </p:sp>
      <p:sp>
        <p:nvSpPr>
          <p:cNvPr id="56" name="TextBox 55">
            <a:extLst>
              <a:ext uri="{FF2B5EF4-FFF2-40B4-BE49-F238E27FC236}">
                <a16:creationId xmlns:a16="http://schemas.microsoft.com/office/drawing/2014/main" id="{38B1E503-7566-4C47-909E-EE43FFC9404C}"/>
              </a:ext>
            </a:extLst>
          </p:cNvPr>
          <p:cNvSpPr txBox="1"/>
          <p:nvPr/>
        </p:nvSpPr>
        <p:spPr>
          <a:xfrm>
            <a:off x="2163158" y="3719290"/>
            <a:ext cx="8643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goal</a:t>
            </a:r>
          </a:p>
        </p:txBody>
      </p:sp>
      <p:sp>
        <p:nvSpPr>
          <p:cNvPr id="57" name="TextBox 56">
            <a:extLst>
              <a:ext uri="{FF2B5EF4-FFF2-40B4-BE49-F238E27FC236}">
                <a16:creationId xmlns:a16="http://schemas.microsoft.com/office/drawing/2014/main" id="{63625554-35F9-4AFC-8CC7-4DEEF58BA5B0}"/>
              </a:ext>
            </a:extLst>
          </p:cNvPr>
          <p:cNvSpPr txBox="1"/>
          <p:nvPr/>
        </p:nvSpPr>
        <p:spPr>
          <a:xfrm>
            <a:off x="2185714" y="4206833"/>
            <a:ext cx="23294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to mix / mixing</a:t>
            </a:r>
          </a:p>
        </p:txBody>
      </p:sp>
      <p:sp>
        <p:nvSpPr>
          <p:cNvPr id="58" name="TextBox 57">
            <a:extLst>
              <a:ext uri="{FF2B5EF4-FFF2-40B4-BE49-F238E27FC236}">
                <a16:creationId xmlns:a16="http://schemas.microsoft.com/office/drawing/2014/main" id="{170007B1-1537-4A77-AEF8-4177BAAA767B}"/>
              </a:ext>
            </a:extLst>
          </p:cNvPr>
          <p:cNvSpPr txBox="1"/>
          <p:nvPr/>
        </p:nvSpPr>
        <p:spPr>
          <a:xfrm>
            <a:off x="2185714" y="4724371"/>
            <a:ext cx="16946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in the end</a:t>
            </a:r>
          </a:p>
        </p:txBody>
      </p:sp>
      <p:pic>
        <p:nvPicPr>
          <p:cNvPr id="59" name="Picture 58" descr="green checkmark">
            <a:extLst>
              <a:ext uri="{FF2B5EF4-FFF2-40B4-BE49-F238E27FC236}">
                <a16:creationId xmlns:a16="http://schemas.microsoft.com/office/drawing/2014/main" id="{6961AAB4-7D61-4AEC-9779-9DC374F7045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44540" y="3314064"/>
            <a:ext cx="282522" cy="294294"/>
          </a:xfrm>
          <a:prstGeom prst="rect">
            <a:avLst/>
          </a:prstGeom>
        </p:spPr>
      </p:pic>
      <p:pic>
        <p:nvPicPr>
          <p:cNvPr id="60" name="Picture 59" descr="green checkmark">
            <a:extLst>
              <a:ext uri="{FF2B5EF4-FFF2-40B4-BE49-F238E27FC236}">
                <a16:creationId xmlns:a16="http://schemas.microsoft.com/office/drawing/2014/main" id="{F9EB2146-8649-445E-A869-72C50077F84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44540" y="3831359"/>
            <a:ext cx="282522" cy="294294"/>
          </a:xfrm>
          <a:prstGeom prst="rect">
            <a:avLst/>
          </a:prstGeom>
        </p:spPr>
      </p:pic>
      <p:sp>
        <p:nvSpPr>
          <p:cNvPr id="61" name="TextBox 60">
            <a:extLst>
              <a:ext uri="{FF2B5EF4-FFF2-40B4-BE49-F238E27FC236}">
                <a16:creationId xmlns:a16="http://schemas.microsoft.com/office/drawing/2014/main" id="{F1FB7A32-71EC-4314-8AD9-DA2B8C61AA5C}"/>
              </a:ext>
            </a:extLst>
          </p:cNvPr>
          <p:cNvSpPr txBox="1"/>
          <p:nvPr/>
        </p:nvSpPr>
        <p:spPr>
          <a:xfrm>
            <a:off x="5770037" y="2541961"/>
            <a:ext cx="47160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entury Gothic" panose="020F0302020204030204"/>
                <a:ea typeface="+mn-ea"/>
                <a:cs typeface="+mn-cs"/>
              </a:rPr>
              <a:t>x</a:t>
            </a:r>
          </a:p>
        </p:txBody>
      </p:sp>
      <p:sp>
        <p:nvSpPr>
          <p:cNvPr id="62" name="TextBox 61">
            <a:extLst>
              <a:ext uri="{FF2B5EF4-FFF2-40B4-BE49-F238E27FC236}">
                <a16:creationId xmlns:a16="http://schemas.microsoft.com/office/drawing/2014/main" id="{3DEDE908-269F-4A9E-8140-EA9E5C1BCD36}"/>
              </a:ext>
            </a:extLst>
          </p:cNvPr>
          <p:cNvSpPr txBox="1"/>
          <p:nvPr/>
        </p:nvSpPr>
        <p:spPr>
          <a:xfrm>
            <a:off x="5770037" y="4016485"/>
            <a:ext cx="47160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entury Gothic" panose="020F0302020204030204"/>
                <a:ea typeface="+mn-ea"/>
                <a:cs typeface="+mn-cs"/>
              </a:rPr>
              <a:t>x</a:t>
            </a:r>
          </a:p>
        </p:txBody>
      </p:sp>
      <p:sp>
        <p:nvSpPr>
          <p:cNvPr id="63" name="TextBox 62">
            <a:extLst>
              <a:ext uri="{FF2B5EF4-FFF2-40B4-BE49-F238E27FC236}">
                <a16:creationId xmlns:a16="http://schemas.microsoft.com/office/drawing/2014/main" id="{CAB63D0F-653D-4558-986E-E7B89B9709A4}"/>
              </a:ext>
            </a:extLst>
          </p:cNvPr>
          <p:cNvSpPr txBox="1"/>
          <p:nvPr/>
        </p:nvSpPr>
        <p:spPr>
          <a:xfrm>
            <a:off x="5770037" y="4503505"/>
            <a:ext cx="47160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entury Gothic" panose="020F0302020204030204"/>
                <a:ea typeface="+mn-ea"/>
                <a:cs typeface="+mn-cs"/>
              </a:rPr>
              <a:t>x</a:t>
            </a:r>
          </a:p>
        </p:txBody>
      </p:sp>
      <p:sp>
        <p:nvSpPr>
          <p:cNvPr id="64" name="TextBox 63">
            <a:extLst>
              <a:ext uri="{FF2B5EF4-FFF2-40B4-BE49-F238E27FC236}">
                <a16:creationId xmlns:a16="http://schemas.microsoft.com/office/drawing/2014/main" id="{50B59E55-06F4-4FF1-96A9-934DDB9ACF73}"/>
              </a:ext>
            </a:extLst>
          </p:cNvPr>
          <p:cNvSpPr txBox="1"/>
          <p:nvPr/>
        </p:nvSpPr>
        <p:spPr>
          <a:xfrm>
            <a:off x="6963572" y="2722310"/>
            <a:ext cx="10214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zuerst</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20404CBD-EB3B-44C0-8AFB-DAE6DA22EF88}"/>
              </a:ext>
            </a:extLst>
          </p:cNvPr>
          <p:cNvSpPr txBox="1"/>
          <p:nvPr/>
        </p:nvSpPr>
        <p:spPr>
          <a:xfrm>
            <a:off x="6960237" y="3213975"/>
            <a:ext cx="1428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erhalten</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A37B6310-CCF8-4117-A9D9-D763C9ABA403}"/>
              </a:ext>
            </a:extLst>
          </p:cNvPr>
          <p:cNvSpPr txBox="1"/>
          <p:nvPr/>
        </p:nvSpPr>
        <p:spPr>
          <a:xfrm>
            <a:off x="6960237" y="3705640"/>
            <a:ext cx="12811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das </a:t>
            </a:r>
            <a:r>
              <a:rPr kumimoji="0" lang="en-US" sz="2400" b="0" i="0" u="none" strike="noStrike" kern="1200" cap="none" spc="0" normalizeH="0" baseline="0" noProof="0" dirty="0" err="1">
                <a:ln>
                  <a:noFill/>
                </a:ln>
                <a:effectLst/>
                <a:uLnTx/>
                <a:uFillTx/>
                <a:latin typeface="Century Gothic" panose="020F0302020204030204"/>
                <a:ea typeface="+mn-ea"/>
                <a:cs typeface="+mn-cs"/>
              </a:rPr>
              <a:t>Ziel</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67" name="TextBox 66">
            <a:extLst>
              <a:ext uri="{FF2B5EF4-FFF2-40B4-BE49-F238E27FC236}">
                <a16:creationId xmlns:a16="http://schemas.microsoft.com/office/drawing/2014/main" id="{5CF3E02E-FD57-48D0-95AF-677559FEA025}"/>
              </a:ext>
            </a:extLst>
          </p:cNvPr>
          <p:cNvSpPr txBox="1"/>
          <p:nvPr/>
        </p:nvSpPr>
        <p:spPr>
          <a:xfrm>
            <a:off x="6971865" y="4206833"/>
            <a:ext cx="1428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mischen</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ABAABA72-2EA0-4A5D-AEE2-D55102C47CD1}"/>
              </a:ext>
            </a:extLst>
          </p:cNvPr>
          <p:cNvSpPr txBox="1"/>
          <p:nvPr/>
        </p:nvSpPr>
        <p:spPr>
          <a:xfrm>
            <a:off x="6971865" y="4724371"/>
            <a:ext cx="16914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schließlich</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pic>
        <p:nvPicPr>
          <p:cNvPr id="70" name="Picture 69" descr="A cartoon of a person with his hand on his ear&#10;&#10;Description automatically generated">
            <a:extLst>
              <a:ext uri="{FF2B5EF4-FFF2-40B4-BE49-F238E27FC236}">
                <a16:creationId xmlns:a16="http://schemas.microsoft.com/office/drawing/2014/main" id="{04B1AEAB-AE9B-4B63-9B10-47AC20D3BE3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91689" y="196037"/>
            <a:ext cx="1220787" cy="1208273"/>
          </a:xfrm>
          <a:prstGeom prst="rect">
            <a:avLst/>
          </a:prstGeom>
        </p:spPr>
      </p:pic>
      <p:pic>
        <p:nvPicPr>
          <p:cNvPr id="4" name="Picture 3" descr="Green and black text with a black background&#10;&#10;Description automatically generated">
            <a:extLst>
              <a:ext uri="{FF2B5EF4-FFF2-40B4-BE49-F238E27FC236}">
                <a16:creationId xmlns:a16="http://schemas.microsoft.com/office/drawing/2014/main" id="{AA4373B2-D61B-446A-B123-8A6CA9E7558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304158">
            <a:off x="4268852" y="1380420"/>
            <a:ext cx="1509212" cy="1138983"/>
          </a:xfrm>
          <a:prstGeom prst="rect">
            <a:avLst/>
          </a:prstGeom>
        </p:spPr>
      </p:pic>
      <p:pic>
        <p:nvPicPr>
          <p:cNvPr id="42" name="Picture 41" descr="A red and black text&#10;&#10;Description automatically generated">
            <a:extLst>
              <a:ext uri="{FF2B5EF4-FFF2-40B4-BE49-F238E27FC236}">
                <a16:creationId xmlns:a16="http://schemas.microsoft.com/office/drawing/2014/main" id="{37BE5C8C-92AF-42B4-9FEB-B00F6EDCA53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530018">
            <a:off x="6435864" y="1410714"/>
            <a:ext cx="2082168" cy="1041084"/>
          </a:xfrm>
          <a:prstGeom prst="rect">
            <a:avLst/>
          </a:prstGeom>
        </p:spPr>
      </p:pic>
    </p:spTree>
    <p:extLst>
      <p:ext uri="{BB962C8B-B14F-4D97-AF65-F5344CB8AC3E}">
        <p14:creationId xmlns:p14="http://schemas.microsoft.com/office/powerpoint/2010/main" val="114613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61" grpId="0"/>
      <p:bldP spid="62" grpId="0"/>
      <p:bldP spid="63" grpId="0"/>
      <p:bldP spid="64" grpId="0"/>
      <p:bldP spid="65" grpId="0"/>
      <p:bldP spid="66" grpId="0"/>
      <p:bldP spid="67" grpId="0"/>
      <p:bldP spid="6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DB2B1-4AE0-46CE-9EED-2D018A7C0F57}"/>
              </a:ext>
            </a:extLst>
          </p:cNvPr>
          <p:cNvSpPr>
            <a:spLocks noGrp="1"/>
          </p:cNvSpPr>
          <p:nvPr>
            <p:ph type="title"/>
          </p:nvPr>
        </p:nvSpPr>
        <p:spPr/>
        <p:txBody>
          <a:bodyPr>
            <a:normAutofit/>
          </a:bodyPr>
          <a:lstStyle/>
          <a:p>
            <a:r>
              <a:rPr lang="en-GB" sz="2800" dirty="0" err="1"/>
              <a:t>Letzter</a:t>
            </a:r>
            <a:r>
              <a:rPr lang="en-GB" sz="2800" dirty="0"/>
              <a:t>, </a:t>
            </a:r>
            <a:r>
              <a:rPr lang="en-GB" sz="2800" dirty="0" err="1"/>
              <a:t>letzte</a:t>
            </a:r>
            <a:r>
              <a:rPr lang="en-GB" sz="2800" dirty="0"/>
              <a:t>, </a:t>
            </a:r>
            <a:r>
              <a:rPr lang="en-GB" sz="2800" dirty="0" err="1"/>
              <a:t>letztes</a:t>
            </a:r>
            <a:endParaRPr lang="en-GB" sz="2800" dirty="0"/>
          </a:p>
        </p:txBody>
      </p:sp>
      <p:sp>
        <p:nvSpPr>
          <p:cNvPr id="4" name="Rounded Rectangle 38">
            <a:extLst>
              <a:ext uri="{FF2B5EF4-FFF2-40B4-BE49-F238E27FC236}">
                <a16:creationId xmlns:a16="http://schemas.microsoft.com/office/drawing/2014/main" id="{2F344570-BF27-414A-AB8E-52E8771A66E4}"/>
              </a:ext>
            </a:extLst>
          </p:cNvPr>
          <p:cNvSpPr/>
          <p:nvPr/>
        </p:nvSpPr>
        <p:spPr>
          <a:xfrm>
            <a:off x="10304585" y="161881"/>
            <a:ext cx="1719048" cy="457200"/>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Grammatik</a:t>
            </a:r>
            <a:endPar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71A8A46D-E6DC-4AE6-9F0A-ABCD3D08020E}"/>
              </a:ext>
            </a:extLst>
          </p:cNvPr>
          <p:cNvSpPr txBox="1"/>
          <p:nvPr/>
        </p:nvSpPr>
        <p:spPr>
          <a:xfrm>
            <a:off x="341195" y="2362125"/>
            <a:ext cx="15965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effectLst/>
                <a:uLnTx/>
                <a:uFillTx/>
                <a:latin typeface="Century Gothic" panose="020B0502020202020204" pitchFamily="34" charset="0"/>
                <a:ea typeface="+mn-ea"/>
                <a:cs typeface="+mn-cs"/>
              </a:rPr>
              <a:t>der Monat</a:t>
            </a:r>
            <a:endParaRPr kumimoji="0" lang="en-GB"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5128ECE-A37D-4732-9661-4D511DEEFD08}"/>
              </a:ext>
            </a:extLst>
          </p:cNvPr>
          <p:cNvSpPr txBox="1"/>
          <p:nvPr/>
        </p:nvSpPr>
        <p:spPr>
          <a:xfrm>
            <a:off x="4018635" y="2376165"/>
            <a:ext cx="44847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letzt</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en</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Monat (last month)</a:t>
            </a:r>
          </a:p>
        </p:txBody>
      </p:sp>
      <p:sp>
        <p:nvSpPr>
          <p:cNvPr id="7" name="TextBox 6">
            <a:extLst>
              <a:ext uri="{FF2B5EF4-FFF2-40B4-BE49-F238E27FC236}">
                <a16:creationId xmlns:a16="http://schemas.microsoft.com/office/drawing/2014/main" id="{9C3C416D-E49C-45C2-8D13-E0362F635493}"/>
              </a:ext>
            </a:extLst>
          </p:cNvPr>
          <p:cNvSpPr txBox="1"/>
          <p:nvPr/>
        </p:nvSpPr>
        <p:spPr>
          <a:xfrm>
            <a:off x="327852" y="2788655"/>
            <a:ext cx="16023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effectLst/>
                <a:uLnTx/>
                <a:uFillTx/>
                <a:latin typeface="Century Gothic" panose="020B0502020202020204" pitchFamily="34" charset="0"/>
                <a:ea typeface="+mn-ea"/>
                <a:cs typeface="+mn-cs"/>
              </a:rPr>
              <a:t>die Woche</a:t>
            </a:r>
            <a:endParaRPr kumimoji="0" lang="en-GB"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ACB44E49-6527-40D9-99D8-46ED61C2D08A}"/>
              </a:ext>
            </a:extLst>
          </p:cNvPr>
          <p:cNvSpPr txBox="1"/>
          <p:nvPr/>
        </p:nvSpPr>
        <p:spPr>
          <a:xfrm>
            <a:off x="4018635" y="2805001"/>
            <a:ext cx="44847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letzt</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e</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Woche</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(last week)</a:t>
            </a:r>
            <a:endParaRPr kumimoji="0" lang="en-GB" sz="2000" b="0" i="1"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570AA644-729B-46A0-8D5C-D5AB33B754D7}"/>
              </a:ext>
            </a:extLst>
          </p:cNvPr>
          <p:cNvSpPr txBox="1"/>
          <p:nvPr/>
        </p:nvSpPr>
        <p:spPr>
          <a:xfrm>
            <a:off x="344854" y="3214349"/>
            <a:ext cx="13640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effectLst/>
                <a:uLnTx/>
                <a:uFillTx/>
                <a:latin typeface="Century Gothic" panose="020B0502020202020204" pitchFamily="34" charset="0"/>
                <a:ea typeface="+mn-ea"/>
                <a:cs typeface="+mn-cs"/>
              </a:rPr>
              <a:t>das Jahr</a:t>
            </a:r>
            <a:endParaRPr kumimoji="0" lang="en-GB"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FBC67947-E639-42E1-8141-7D96BC6AC921}"/>
              </a:ext>
            </a:extLst>
          </p:cNvPr>
          <p:cNvSpPr txBox="1"/>
          <p:nvPr/>
        </p:nvSpPr>
        <p:spPr>
          <a:xfrm>
            <a:off x="4018635" y="3218866"/>
            <a:ext cx="36458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letzt</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es</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Jahr</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(last year)</a:t>
            </a:r>
            <a:endParaRPr kumimoji="0" lang="en-GB" sz="2000" b="0" i="1"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7083D261-90FF-4C7C-A377-928255132319}"/>
              </a:ext>
            </a:extLst>
          </p:cNvPr>
          <p:cNvSpPr txBox="1"/>
          <p:nvPr/>
        </p:nvSpPr>
        <p:spPr>
          <a:xfrm>
            <a:off x="327852" y="1291840"/>
            <a:ext cx="117540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In German, the adjective </a:t>
            </a:r>
            <a:r>
              <a:rPr kumimoji="0" lang="en-GB" sz="2000" b="1" u="none" strike="noStrike" kern="1200" cap="none" spc="0" normalizeH="0" baseline="0" noProof="0" dirty="0" err="1">
                <a:ln>
                  <a:noFill/>
                </a:ln>
                <a:effectLst/>
                <a:uLnTx/>
                <a:uFillTx/>
                <a:latin typeface="Century Gothic" panose="020B0502020202020204" pitchFamily="34" charset="0"/>
                <a:ea typeface="+mn-ea"/>
                <a:cs typeface="+mn-cs"/>
              </a:rPr>
              <a:t>letzt</a:t>
            </a:r>
            <a:r>
              <a:rPr kumimoji="0" lang="en-GB" sz="2000" b="1"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means ‘last’.</a:t>
            </a:r>
          </a:p>
        </p:txBody>
      </p:sp>
      <p:sp>
        <p:nvSpPr>
          <p:cNvPr id="12" name="Right Arrow 2">
            <a:extLst>
              <a:ext uri="{FF2B5EF4-FFF2-40B4-BE49-F238E27FC236}">
                <a16:creationId xmlns:a16="http://schemas.microsoft.com/office/drawing/2014/main" id="{E58F759E-81DC-427B-A586-7BA22BE29A41}"/>
              </a:ext>
            </a:extLst>
          </p:cNvPr>
          <p:cNvSpPr/>
          <p:nvPr/>
        </p:nvSpPr>
        <p:spPr>
          <a:xfrm>
            <a:off x="2589590" y="2510392"/>
            <a:ext cx="624840" cy="14677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3" name="Right Arrow 22">
            <a:extLst>
              <a:ext uri="{FF2B5EF4-FFF2-40B4-BE49-F238E27FC236}">
                <a16:creationId xmlns:a16="http://schemas.microsoft.com/office/drawing/2014/main" id="{C23FE359-C9E2-4547-82A2-6B51C18F73F9}"/>
              </a:ext>
            </a:extLst>
          </p:cNvPr>
          <p:cNvSpPr/>
          <p:nvPr/>
        </p:nvSpPr>
        <p:spPr>
          <a:xfrm>
            <a:off x="2589590" y="2929705"/>
            <a:ext cx="624840" cy="14677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4" name="Right Arrow 23">
            <a:extLst>
              <a:ext uri="{FF2B5EF4-FFF2-40B4-BE49-F238E27FC236}">
                <a16:creationId xmlns:a16="http://schemas.microsoft.com/office/drawing/2014/main" id="{E0C287C4-4F9E-4912-BA91-01C0D8A6DE18}"/>
              </a:ext>
            </a:extLst>
          </p:cNvPr>
          <p:cNvSpPr/>
          <p:nvPr/>
        </p:nvSpPr>
        <p:spPr>
          <a:xfrm>
            <a:off x="2589590" y="3341256"/>
            <a:ext cx="624840" cy="14677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5" name="Rounded Rectangular Callout 28">
            <a:extLst>
              <a:ext uri="{FF2B5EF4-FFF2-40B4-BE49-F238E27FC236}">
                <a16:creationId xmlns:a16="http://schemas.microsoft.com/office/drawing/2014/main" id="{898C47C9-8542-4998-A2BA-0BF3A04A7210}"/>
              </a:ext>
            </a:extLst>
          </p:cNvPr>
          <p:cNvSpPr/>
          <p:nvPr/>
        </p:nvSpPr>
        <p:spPr>
          <a:xfrm>
            <a:off x="7664510" y="2210980"/>
            <a:ext cx="3096917" cy="768441"/>
          </a:xfrm>
          <a:prstGeom prst="wedgeRoundRectCallout">
            <a:avLst>
              <a:gd name="adj1" fmla="val -58038"/>
              <a:gd name="adj2" fmla="val -22044"/>
              <a:gd name="adj3" fmla="val 16667"/>
            </a:avLst>
          </a:prstGeom>
          <a:solidFill>
            <a:schemeClr val="accent4">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Remember - these are the </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Row 2</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endings.</a:t>
            </a:r>
            <a:endParaRPr kumimoji="0" lang="en-GB" sz="21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F2C71D9C-DB19-4216-802A-0DBFC7CF7938}"/>
              </a:ext>
            </a:extLst>
          </p:cNvPr>
          <p:cNvSpPr txBox="1"/>
          <p:nvPr/>
        </p:nvSpPr>
        <p:spPr>
          <a:xfrm>
            <a:off x="357646" y="3921971"/>
            <a:ext cx="117540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Another German adjective that works in the same way is  </a:t>
            </a:r>
            <a:r>
              <a:rPr kumimoji="0" lang="en-GB" sz="2000" b="1" i="1" u="none" strike="noStrike" kern="1200" cap="none" spc="0" normalizeH="0" baseline="0" noProof="0" dirty="0">
                <a:ln>
                  <a:noFill/>
                </a:ln>
                <a:effectLst/>
                <a:uLnTx/>
                <a:uFillTx/>
                <a:latin typeface="Century Gothic" panose="020B0502020202020204" pitchFamily="34" charset="0"/>
                <a:ea typeface="+mn-ea"/>
                <a:cs typeface="+mn-cs"/>
              </a:rPr>
              <a:t>dies-</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(this).</a:t>
            </a:r>
          </a:p>
        </p:txBody>
      </p:sp>
      <p:sp>
        <p:nvSpPr>
          <p:cNvPr id="17" name="TextBox 16">
            <a:extLst>
              <a:ext uri="{FF2B5EF4-FFF2-40B4-BE49-F238E27FC236}">
                <a16:creationId xmlns:a16="http://schemas.microsoft.com/office/drawing/2014/main" id="{FD6EADAE-4A9B-4F80-9698-7DB498DDC1CD}"/>
              </a:ext>
            </a:extLst>
          </p:cNvPr>
          <p:cNvSpPr txBox="1"/>
          <p:nvPr/>
        </p:nvSpPr>
        <p:spPr>
          <a:xfrm>
            <a:off x="341195" y="4687601"/>
            <a:ext cx="15965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effectLst/>
                <a:uLnTx/>
                <a:uFillTx/>
                <a:latin typeface="Century Gothic" panose="020B0502020202020204" pitchFamily="34" charset="0"/>
                <a:ea typeface="+mn-ea"/>
                <a:cs typeface="+mn-cs"/>
              </a:rPr>
              <a:t>der Monat</a:t>
            </a:r>
            <a:endParaRPr kumimoji="0" lang="en-GB"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6AB05853-6DEA-48BF-B306-44E8C8693B54}"/>
              </a:ext>
            </a:extLst>
          </p:cNvPr>
          <p:cNvSpPr txBox="1"/>
          <p:nvPr/>
        </p:nvSpPr>
        <p:spPr>
          <a:xfrm>
            <a:off x="4018635" y="4701641"/>
            <a:ext cx="44847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dies</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en</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Monat (this month)</a:t>
            </a:r>
          </a:p>
        </p:txBody>
      </p:sp>
      <p:sp>
        <p:nvSpPr>
          <p:cNvPr id="19" name="TextBox 18">
            <a:extLst>
              <a:ext uri="{FF2B5EF4-FFF2-40B4-BE49-F238E27FC236}">
                <a16:creationId xmlns:a16="http://schemas.microsoft.com/office/drawing/2014/main" id="{36DE71D4-86E8-4B01-B156-5F81E1E0E88A}"/>
              </a:ext>
            </a:extLst>
          </p:cNvPr>
          <p:cNvSpPr txBox="1"/>
          <p:nvPr/>
        </p:nvSpPr>
        <p:spPr>
          <a:xfrm>
            <a:off x="327852" y="5114131"/>
            <a:ext cx="16023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effectLst/>
                <a:uLnTx/>
                <a:uFillTx/>
                <a:latin typeface="Century Gothic" panose="020B0502020202020204" pitchFamily="34" charset="0"/>
                <a:ea typeface="+mn-ea"/>
                <a:cs typeface="+mn-cs"/>
              </a:rPr>
              <a:t>die Woche</a:t>
            </a:r>
            <a:endParaRPr kumimoji="0" lang="en-GB"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9C7BDC1D-07E4-4EB8-B2A0-AE14BD936AC9}"/>
              </a:ext>
            </a:extLst>
          </p:cNvPr>
          <p:cNvSpPr txBox="1"/>
          <p:nvPr/>
        </p:nvSpPr>
        <p:spPr>
          <a:xfrm>
            <a:off x="4018635" y="5130477"/>
            <a:ext cx="44847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dies</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e</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Woche</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(this week)</a:t>
            </a:r>
            <a:endParaRPr kumimoji="0" lang="en-GB" sz="2000" b="0" i="1"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9957DD86-AD33-43ED-A851-0F2401E87F0E}"/>
              </a:ext>
            </a:extLst>
          </p:cNvPr>
          <p:cNvSpPr txBox="1"/>
          <p:nvPr/>
        </p:nvSpPr>
        <p:spPr>
          <a:xfrm>
            <a:off x="344854" y="5539825"/>
            <a:ext cx="13640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effectLst/>
                <a:uLnTx/>
                <a:uFillTx/>
                <a:latin typeface="Century Gothic" panose="020B0502020202020204" pitchFamily="34" charset="0"/>
                <a:ea typeface="+mn-ea"/>
                <a:cs typeface="+mn-cs"/>
              </a:rPr>
              <a:t>das Jahr</a:t>
            </a:r>
            <a:endParaRPr kumimoji="0" lang="en-GB"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58DD1906-DA44-4536-84D2-9A04FF01CDDF}"/>
              </a:ext>
            </a:extLst>
          </p:cNvPr>
          <p:cNvSpPr txBox="1"/>
          <p:nvPr/>
        </p:nvSpPr>
        <p:spPr>
          <a:xfrm>
            <a:off x="4018635" y="5544342"/>
            <a:ext cx="36458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dies</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es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Jahr</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(this year)</a:t>
            </a:r>
            <a:endParaRPr kumimoji="0" lang="en-GB" sz="2000" b="0" i="1"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3" name="Right Arrow 37">
            <a:extLst>
              <a:ext uri="{FF2B5EF4-FFF2-40B4-BE49-F238E27FC236}">
                <a16:creationId xmlns:a16="http://schemas.microsoft.com/office/drawing/2014/main" id="{5B4A0BBE-6570-459B-9FC1-A0F1D0EB7410}"/>
              </a:ext>
            </a:extLst>
          </p:cNvPr>
          <p:cNvSpPr/>
          <p:nvPr/>
        </p:nvSpPr>
        <p:spPr>
          <a:xfrm>
            <a:off x="2589590" y="4835868"/>
            <a:ext cx="624840" cy="14677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4" name="Right Arrow 38">
            <a:extLst>
              <a:ext uri="{FF2B5EF4-FFF2-40B4-BE49-F238E27FC236}">
                <a16:creationId xmlns:a16="http://schemas.microsoft.com/office/drawing/2014/main" id="{B8431C21-C52A-4C64-B6FB-6AFF9FC98CC9}"/>
              </a:ext>
            </a:extLst>
          </p:cNvPr>
          <p:cNvSpPr/>
          <p:nvPr/>
        </p:nvSpPr>
        <p:spPr>
          <a:xfrm>
            <a:off x="2589590" y="5255181"/>
            <a:ext cx="624840" cy="14677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5" name="Right Arrow 39">
            <a:extLst>
              <a:ext uri="{FF2B5EF4-FFF2-40B4-BE49-F238E27FC236}">
                <a16:creationId xmlns:a16="http://schemas.microsoft.com/office/drawing/2014/main" id="{70CBB340-76E2-40B5-9BBA-53388F9FF86B}"/>
              </a:ext>
            </a:extLst>
          </p:cNvPr>
          <p:cNvSpPr/>
          <p:nvPr/>
        </p:nvSpPr>
        <p:spPr>
          <a:xfrm>
            <a:off x="2589590" y="5666732"/>
            <a:ext cx="624840" cy="14677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6" name="Rounded Rectangular Callout 40">
            <a:extLst>
              <a:ext uri="{FF2B5EF4-FFF2-40B4-BE49-F238E27FC236}">
                <a16:creationId xmlns:a16="http://schemas.microsoft.com/office/drawing/2014/main" id="{FDC57EDA-2E07-4424-AEE7-D2A8A4A9A7D2}"/>
              </a:ext>
            </a:extLst>
          </p:cNvPr>
          <p:cNvSpPr/>
          <p:nvPr/>
        </p:nvSpPr>
        <p:spPr>
          <a:xfrm>
            <a:off x="7961621" y="4364793"/>
            <a:ext cx="3509943" cy="869333"/>
          </a:xfrm>
          <a:prstGeom prst="wedgeRoundRectCallout">
            <a:avLst>
              <a:gd name="adj1" fmla="val -62119"/>
              <a:gd name="adj2" fmla="val -15433"/>
              <a:gd name="adj3" fmla="val 16667"/>
            </a:avLst>
          </a:prstGeom>
          <a:solidFill>
            <a:schemeClr val="accent4">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And you already know </a:t>
            </a:r>
            <a:r>
              <a:rPr kumimoji="0" lang="en-GB" sz="21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jeder</a:t>
            </a:r>
            <a:r>
              <a:rPr kumimoji="0" lang="en-GB" sz="21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1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jede</a:t>
            </a:r>
            <a:r>
              <a:rPr kumimoji="0" lang="en-GB" sz="21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1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jedes</a:t>
            </a:r>
            <a:r>
              <a:rPr kumimoji="0" lang="en-GB" sz="21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(every)</a:t>
            </a:r>
          </a:p>
        </p:txBody>
      </p:sp>
      <p:sp>
        <p:nvSpPr>
          <p:cNvPr id="27" name="Rectangle 26">
            <a:extLst>
              <a:ext uri="{FF2B5EF4-FFF2-40B4-BE49-F238E27FC236}">
                <a16:creationId xmlns:a16="http://schemas.microsoft.com/office/drawing/2014/main" id="{555612ED-9ACC-4DA5-8A9E-D22623FB6D45}"/>
              </a:ext>
            </a:extLst>
          </p:cNvPr>
          <p:cNvSpPr/>
          <p:nvPr/>
        </p:nvSpPr>
        <p:spPr>
          <a:xfrm>
            <a:off x="357645" y="1636763"/>
            <a:ext cx="1093380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It works like </a:t>
            </a:r>
            <a:r>
              <a:rPr kumimoji="0" lang="en-GB" sz="2000" b="1" u="none" strike="noStrike" kern="1200" cap="none" spc="0" normalizeH="0" baseline="0" noProof="0" dirty="0" err="1">
                <a:ln>
                  <a:noFill/>
                </a:ln>
                <a:effectLst/>
                <a:uLnTx/>
                <a:uFillTx/>
                <a:latin typeface="Century Gothic" panose="020B0502020202020204" pitchFamily="34" charset="0"/>
                <a:ea typeface="+mn-ea"/>
                <a:cs typeface="+mn-cs"/>
              </a:rPr>
              <a:t>nächst</a:t>
            </a:r>
            <a:r>
              <a:rPr kumimoji="0" lang="en-GB" sz="2000" b="1"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taking endings according to the gender of the thing it describes:</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8" name="Rounded Rectangular Callout 40">
            <a:extLst>
              <a:ext uri="{FF2B5EF4-FFF2-40B4-BE49-F238E27FC236}">
                <a16:creationId xmlns:a16="http://schemas.microsoft.com/office/drawing/2014/main" id="{93D50E87-76F4-4589-89D2-E840590C5E58}"/>
              </a:ext>
            </a:extLst>
          </p:cNvPr>
          <p:cNvSpPr/>
          <p:nvPr/>
        </p:nvSpPr>
        <p:spPr>
          <a:xfrm>
            <a:off x="7915401" y="5378838"/>
            <a:ext cx="3931745" cy="869333"/>
          </a:xfrm>
          <a:prstGeom prst="wedgeRoundRectCallout">
            <a:avLst>
              <a:gd name="adj1" fmla="val -62119"/>
              <a:gd name="adj2" fmla="val -15433"/>
              <a:gd name="adj3" fmla="val 16667"/>
            </a:avLst>
          </a:prstGeom>
          <a:solidFill>
            <a:schemeClr val="accent4">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letzt</a:t>
            </a:r>
            <a:r>
              <a:rPr kumimoji="0" lang="en-GB" sz="21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always refers to the past, but </a:t>
            </a:r>
            <a:r>
              <a:rPr kumimoji="0" lang="en-GB" sz="21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dies</a:t>
            </a:r>
            <a:r>
              <a:rPr kumimoji="0" lang="en-GB" sz="21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and </a:t>
            </a:r>
            <a:r>
              <a:rPr kumimoji="0" lang="en-GB" sz="21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jed</a:t>
            </a:r>
            <a:r>
              <a:rPr kumimoji="0" lang="en-GB" sz="21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-can refer to present or past</a:t>
            </a:r>
          </a:p>
        </p:txBody>
      </p:sp>
    </p:spTree>
    <p:extLst>
      <p:ext uri="{BB962C8B-B14F-4D97-AF65-F5344CB8AC3E}">
        <p14:creationId xmlns:p14="http://schemas.microsoft.com/office/powerpoint/2010/main" val="32323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5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500"/>
                                        <p:tgtEl>
                                          <p:spTgt spid="19"/>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4"/>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fade">
                                      <p:cBhvr>
                                        <p:cTn id="88" dur="500"/>
                                        <p:tgtEl>
                                          <p:spTgt spid="20"/>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21"/>
                                        </p:tgtEl>
                                        <p:attrNameLst>
                                          <p:attrName>style.visibility</p:attrName>
                                        </p:attrNameLst>
                                      </p:cBhvr>
                                      <p:to>
                                        <p:strVal val="visible"/>
                                      </p:to>
                                    </p:set>
                                    <p:animEffect transition="in" filter="fade">
                                      <p:cBhvr>
                                        <p:cTn id="93" dur="500"/>
                                        <p:tgtEl>
                                          <p:spTgt spid="21"/>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25"/>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500"/>
                                        <p:tgtEl>
                                          <p:spTgt spid="22"/>
                                        </p:tgtEl>
                                      </p:cBhvr>
                                    </p:animEffec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animBg="1"/>
      <p:bldP spid="13" grpId="0" animBg="1"/>
      <p:bldP spid="14" grpId="0" animBg="1"/>
      <p:bldP spid="15" grpId="0" animBg="1"/>
      <p:bldP spid="16" grpId="0"/>
      <p:bldP spid="17" grpId="0"/>
      <p:bldP spid="18" grpId="0"/>
      <p:bldP spid="19" grpId="0"/>
      <p:bldP spid="20" grpId="0"/>
      <p:bldP spid="21" grpId="0"/>
      <p:bldP spid="22" grpId="0"/>
      <p:bldP spid="23" grpId="0" animBg="1"/>
      <p:bldP spid="24" grpId="0" animBg="1"/>
      <p:bldP spid="25" grpId="0" animBg="1"/>
      <p:bldP spid="26" grpId="0" animBg="1"/>
      <p:bldP spid="27" grpId="0"/>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58C536-BB9D-43B0-AD80-436541BBC785}"/>
              </a:ext>
            </a:extLst>
          </p:cNvPr>
          <p:cNvSpPr>
            <a:spLocks noGrp="1"/>
          </p:cNvSpPr>
          <p:nvPr>
            <p:ph type="title"/>
          </p:nvPr>
        </p:nvSpPr>
        <p:spPr>
          <a:xfrm>
            <a:off x="0" y="213557"/>
            <a:ext cx="5908431" cy="647577"/>
          </a:xfrm>
        </p:spPr>
        <p:txBody>
          <a:bodyPr>
            <a:normAutofit/>
          </a:bodyPr>
          <a:lstStyle/>
          <a:p>
            <a:r>
              <a:rPr lang="en-GB" sz="2800" dirty="0" err="1"/>
              <a:t>Wann</a:t>
            </a:r>
            <a:r>
              <a:rPr lang="en-GB" sz="2800" dirty="0"/>
              <a:t> </a:t>
            </a:r>
            <a:r>
              <a:rPr lang="en-GB" sz="2800" dirty="0" err="1"/>
              <a:t>ist</a:t>
            </a:r>
            <a:r>
              <a:rPr lang="en-GB" sz="2800" dirty="0"/>
              <a:t> das? </a:t>
            </a:r>
            <a:r>
              <a:rPr lang="en-GB" sz="2800" dirty="0" err="1"/>
              <a:t>Wann</a:t>
            </a:r>
            <a:r>
              <a:rPr lang="en-GB" sz="2800" dirty="0"/>
              <a:t> war* das?</a:t>
            </a:r>
          </a:p>
        </p:txBody>
      </p:sp>
      <p:sp>
        <p:nvSpPr>
          <p:cNvPr id="8" name="Rounded Rectangle 38">
            <a:extLst>
              <a:ext uri="{FF2B5EF4-FFF2-40B4-BE49-F238E27FC236}">
                <a16:creationId xmlns:a16="http://schemas.microsoft.com/office/drawing/2014/main" id="{CA18F9D9-8C23-47F9-8D53-17612F1EA117}"/>
              </a:ext>
            </a:extLst>
          </p:cNvPr>
          <p:cNvSpPr/>
          <p:nvPr/>
        </p:nvSpPr>
        <p:spPr>
          <a:xfrm>
            <a:off x="10955215" y="161881"/>
            <a:ext cx="1068418" cy="418411"/>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graphicFrame>
        <p:nvGraphicFramePr>
          <p:cNvPr id="22" name="Table 6">
            <a:extLst>
              <a:ext uri="{FF2B5EF4-FFF2-40B4-BE49-F238E27FC236}">
                <a16:creationId xmlns:a16="http://schemas.microsoft.com/office/drawing/2014/main" id="{2F243629-6056-4023-B13D-84BEB27407FD}"/>
              </a:ext>
            </a:extLst>
          </p:cNvPr>
          <p:cNvGraphicFramePr>
            <a:graphicFrameLocks noGrp="1"/>
          </p:cNvGraphicFramePr>
          <p:nvPr>
            <p:extLst>
              <p:ext uri="{D42A27DB-BD31-4B8C-83A1-F6EECF244321}">
                <p14:modId xmlns:p14="http://schemas.microsoft.com/office/powerpoint/2010/main" val="61914117"/>
              </p:ext>
            </p:extLst>
          </p:nvPr>
        </p:nvGraphicFramePr>
        <p:xfrm>
          <a:off x="503716" y="2159247"/>
          <a:ext cx="11406204" cy="3383280"/>
        </p:xfrm>
        <a:graphic>
          <a:graphicData uri="http://schemas.openxmlformats.org/drawingml/2006/table">
            <a:tbl>
              <a:tblPr firstRow="1" bandRow="1">
                <a:tableStyleId>{00A15C55-8517-42AA-B614-E9B94910E393}</a:tableStyleId>
              </a:tblPr>
              <a:tblGrid>
                <a:gridCol w="589369">
                  <a:extLst>
                    <a:ext uri="{9D8B030D-6E8A-4147-A177-3AD203B41FA5}">
                      <a16:colId xmlns:a16="http://schemas.microsoft.com/office/drawing/2014/main" val="2607353726"/>
                    </a:ext>
                  </a:extLst>
                </a:gridCol>
                <a:gridCol w="5494733">
                  <a:extLst>
                    <a:ext uri="{9D8B030D-6E8A-4147-A177-3AD203B41FA5}">
                      <a16:colId xmlns:a16="http://schemas.microsoft.com/office/drawing/2014/main" val="1600817978"/>
                    </a:ext>
                  </a:extLst>
                </a:gridCol>
                <a:gridCol w="1774034">
                  <a:extLst>
                    <a:ext uri="{9D8B030D-6E8A-4147-A177-3AD203B41FA5}">
                      <a16:colId xmlns:a16="http://schemas.microsoft.com/office/drawing/2014/main" val="4128092149"/>
                    </a:ext>
                  </a:extLst>
                </a:gridCol>
                <a:gridCol w="1774034">
                  <a:extLst>
                    <a:ext uri="{9D8B030D-6E8A-4147-A177-3AD203B41FA5}">
                      <a16:colId xmlns:a16="http://schemas.microsoft.com/office/drawing/2014/main" val="2609792770"/>
                    </a:ext>
                  </a:extLst>
                </a:gridCol>
                <a:gridCol w="1774034">
                  <a:extLst>
                    <a:ext uri="{9D8B030D-6E8A-4147-A177-3AD203B41FA5}">
                      <a16:colId xmlns:a16="http://schemas.microsoft.com/office/drawing/2014/main" val="1616836717"/>
                    </a:ext>
                  </a:extLst>
                </a:gridCol>
              </a:tblGrid>
              <a:tr h="370840">
                <a:tc>
                  <a:txBody>
                    <a:bodyPr/>
                    <a:lstStyle/>
                    <a:p>
                      <a:endParaRPr lang="en-GB"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endParaRPr lang="en-GB" dirty="0">
                        <a:solidFill>
                          <a:schemeClr val="tx1"/>
                        </a:solidFill>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effectLst/>
                          <a:uLnTx/>
                          <a:uFillTx/>
                        </a:rPr>
                        <a:t>Monat</a:t>
                      </a:r>
                      <a:endParaRPr lang="en-GB"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Woche</a:t>
                      </a:r>
                      <a:endParaRPr lang="en-GB"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err="1">
                          <a:effectLst/>
                        </a:rPr>
                        <a:t>Jahr</a:t>
                      </a:r>
                      <a:endParaRPr lang="en-GB" sz="2000" kern="1200" dirty="0">
                        <a:effectLst/>
                      </a:endParaRPr>
                    </a:p>
                  </a:txBody>
                  <a:tcPr anchor="ctr"/>
                </a:tc>
                <a:extLst>
                  <a:ext uri="{0D108BD9-81ED-4DB2-BD59-A6C34878D82A}">
                    <a16:rowId xmlns:a16="http://schemas.microsoft.com/office/drawing/2014/main" val="1153431983"/>
                  </a:ext>
                </a:extLst>
              </a:tr>
              <a:tr h="370840">
                <a:tc>
                  <a:txBody>
                    <a:bodyPr/>
                    <a:lstStyle/>
                    <a:p>
                      <a:pPr algn="ctr"/>
                      <a:r>
                        <a:rPr lang="en-GB" sz="2000" dirty="0">
                          <a:solidFill>
                            <a:schemeClr val="tx1"/>
                          </a:solidFill>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rPr>
                        <a:t>Jeden</a:t>
                      </a:r>
                      <a:r>
                        <a:rPr lang="en-GB" sz="2000" dirty="0">
                          <a:solidFill>
                            <a:schemeClr val="tx1"/>
                          </a:solidFill>
                        </a:rPr>
                        <a:t>  Monat  </a:t>
                      </a:r>
                      <a:r>
                        <a:rPr lang="en-GB" sz="2000" dirty="0" err="1">
                          <a:solidFill>
                            <a:schemeClr val="tx1"/>
                          </a:solidFill>
                        </a:rPr>
                        <a:t>reise</a:t>
                      </a:r>
                      <a:r>
                        <a:rPr lang="en-GB" sz="2000" dirty="0">
                          <a:solidFill>
                            <a:schemeClr val="tx1"/>
                          </a:solidFill>
                        </a:rPr>
                        <a:t> ich </a:t>
                      </a:r>
                      <a:r>
                        <a:rPr lang="en-GB" sz="2000" dirty="0" err="1">
                          <a:solidFill>
                            <a:schemeClr val="tx1"/>
                          </a:solidFill>
                        </a:rPr>
                        <a:t>nach</a:t>
                      </a:r>
                      <a:r>
                        <a:rPr lang="en-GB" sz="2000" dirty="0">
                          <a:solidFill>
                            <a:schemeClr val="tx1"/>
                          </a:solidFill>
                        </a:rPr>
                        <a:t> Luxembourg.</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000" dirty="0">
                          <a:solidFill>
                            <a:schemeClr val="tx1"/>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rPr>
                        <a:t>Letztes</a:t>
                      </a:r>
                      <a:r>
                        <a:rPr lang="en-GB" sz="2000" dirty="0">
                          <a:solidFill>
                            <a:schemeClr val="tx1"/>
                          </a:solidFill>
                        </a:rPr>
                        <a:t>   </a:t>
                      </a:r>
                      <a:r>
                        <a:rPr lang="en-GB" sz="2000" dirty="0" err="1">
                          <a:solidFill>
                            <a:schemeClr val="tx1"/>
                          </a:solidFill>
                        </a:rPr>
                        <a:t>Jahr</a:t>
                      </a:r>
                      <a:r>
                        <a:rPr lang="en-GB" sz="2000" dirty="0">
                          <a:solidFill>
                            <a:schemeClr val="tx1"/>
                          </a:solidFill>
                        </a:rPr>
                        <a:t>    </a:t>
                      </a:r>
                      <a:r>
                        <a:rPr lang="en-GB" sz="2000" dirty="0" err="1">
                          <a:solidFill>
                            <a:schemeClr val="tx1"/>
                          </a:solidFill>
                        </a:rPr>
                        <a:t>habe</a:t>
                      </a:r>
                      <a:r>
                        <a:rPr lang="en-GB" sz="2000" dirty="0">
                          <a:solidFill>
                            <a:schemeClr val="tx1"/>
                          </a:solidFill>
                        </a:rPr>
                        <a:t> ich in </a:t>
                      </a:r>
                      <a:r>
                        <a:rPr lang="en-GB" sz="2000" dirty="0" err="1">
                          <a:solidFill>
                            <a:schemeClr val="tx1"/>
                          </a:solidFill>
                        </a:rPr>
                        <a:t>einem</a:t>
                      </a:r>
                      <a:r>
                        <a:rPr lang="en-GB" sz="2000" dirty="0">
                          <a:solidFill>
                            <a:schemeClr val="tx1"/>
                          </a:solidFill>
                        </a:rPr>
                        <a:t> Hotel </a:t>
                      </a:r>
                      <a:r>
                        <a:rPr lang="en-GB" sz="2000" dirty="0" err="1">
                          <a:solidFill>
                            <a:schemeClr val="tx1"/>
                          </a:solidFill>
                        </a:rPr>
                        <a:t>gewohnt</a:t>
                      </a:r>
                      <a:r>
                        <a:rPr lang="en-GB" sz="2000" dirty="0">
                          <a:solidFill>
                            <a:schemeClr val="tx1"/>
                          </a:solidFill>
                        </a:rPr>
                        <a:t>.</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370840">
                <a:tc>
                  <a:txBody>
                    <a:bodyPr/>
                    <a:lstStyle/>
                    <a:p>
                      <a:pPr algn="ctr"/>
                      <a:r>
                        <a:rPr lang="en-GB" sz="2000" dirty="0">
                          <a:solidFill>
                            <a:schemeClr val="tx1"/>
                          </a:solidFill>
                        </a:rPr>
                        <a:t>3.</a:t>
                      </a:r>
                    </a:p>
                  </a:txBody>
                  <a:tcPr/>
                </a:tc>
                <a:tc>
                  <a:txBody>
                    <a:bodyPr/>
                    <a:lstStyle/>
                    <a:p>
                      <a:r>
                        <a:rPr lang="en-GB" sz="2000" dirty="0">
                          <a:solidFill>
                            <a:schemeClr val="tx1"/>
                          </a:solidFill>
                        </a:rPr>
                        <a:t>Dieses    </a:t>
                      </a:r>
                      <a:r>
                        <a:rPr lang="en-GB" sz="2000" dirty="0" err="1">
                          <a:solidFill>
                            <a:schemeClr val="tx1"/>
                          </a:solidFill>
                        </a:rPr>
                        <a:t>Jahr</a:t>
                      </a:r>
                      <a:r>
                        <a:rPr lang="en-GB" sz="2000" dirty="0">
                          <a:solidFill>
                            <a:schemeClr val="tx1"/>
                          </a:solidFill>
                        </a:rPr>
                        <a:t>    </a:t>
                      </a:r>
                      <a:r>
                        <a:rPr lang="en-GB" sz="2000" dirty="0" err="1">
                          <a:solidFill>
                            <a:schemeClr val="tx1"/>
                          </a:solidFill>
                        </a:rPr>
                        <a:t>habe</a:t>
                      </a:r>
                      <a:r>
                        <a:rPr lang="en-GB" sz="2000" dirty="0">
                          <a:solidFill>
                            <a:schemeClr val="tx1"/>
                          </a:solidFill>
                        </a:rPr>
                        <a:t> ich eine </a:t>
                      </a:r>
                      <a:r>
                        <a:rPr lang="en-GB" sz="2000" dirty="0" err="1">
                          <a:solidFill>
                            <a:schemeClr val="tx1"/>
                          </a:solidFill>
                        </a:rPr>
                        <a:t>Sprache</a:t>
                      </a:r>
                      <a:r>
                        <a:rPr lang="en-GB" sz="2000" dirty="0">
                          <a:solidFill>
                            <a:schemeClr val="tx1"/>
                          </a:solidFill>
                        </a:rPr>
                        <a:t> </a:t>
                      </a:r>
                      <a:r>
                        <a:rPr lang="en-GB" sz="2000" dirty="0" err="1">
                          <a:solidFill>
                            <a:schemeClr val="tx1"/>
                          </a:solidFill>
                        </a:rPr>
                        <a:t>gelernt</a:t>
                      </a:r>
                      <a:r>
                        <a:rPr lang="en-GB" sz="2000" dirty="0">
                          <a:solidFill>
                            <a:schemeClr val="tx1"/>
                          </a:solidFill>
                        </a:rPr>
                        <a:t>.</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370840">
                <a:tc>
                  <a:txBody>
                    <a:bodyPr/>
                    <a:lstStyle/>
                    <a:p>
                      <a:pPr algn="ctr"/>
                      <a:r>
                        <a:rPr lang="en-GB" sz="2000" dirty="0">
                          <a:solidFill>
                            <a:schemeClr val="tx1"/>
                          </a:solidFill>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rPr>
                        <a:t>Letzte</a:t>
                      </a:r>
                      <a:r>
                        <a:rPr lang="en-GB" sz="2000" dirty="0">
                          <a:solidFill>
                            <a:schemeClr val="tx1"/>
                          </a:solidFill>
                        </a:rPr>
                        <a:t> </a:t>
                      </a:r>
                      <a:r>
                        <a:rPr lang="en-GB" sz="2000" dirty="0" err="1">
                          <a:solidFill>
                            <a:schemeClr val="tx1"/>
                          </a:solidFill>
                        </a:rPr>
                        <a:t>Woche</a:t>
                      </a:r>
                      <a:r>
                        <a:rPr lang="en-GB" sz="2000" dirty="0">
                          <a:solidFill>
                            <a:schemeClr val="tx1"/>
                          </a:solidFill>
                        </a:rPr>
                        <a:t> </a:t>
                      </a:r>
                      <a:r>
                        <a:rPr lang="en-GB" sz="2000" dirty="0" err="1">
                          <a:solidFill>
                            <a:schemeClr val="tx1"/>
                          </a:solidFill>
                        </a:rPr>
                        <a:t>habe</a:t>
                      </a:r>
                      <a:r>
                        <a:rPr lang="en-GB" sz="2000" dirty="0">
                          <a:solidFill>
                            <a:schemeClr val="tx1"/>
                          </a:solidFill>
                        </a:rPr>
                        <a:t> ich das Haus </a:t>
                      </a:r>
                      <a:r>
                        <a:rPr lang="en-GB" sz="2000" dirty="0" err="1">
                          <a:solidFill>
                            <a:schemeClr val="tx1"/>
                          </a:solidFill>
                        </a:rPr>
                        <a:t>geputzt</a:t>
                      </a:r>
                      <a:r>
                        <a:rPr lang="en-GB" sz="2000" dirty="0">
                          <a:solidFill>
                            <a:schemeClr val="tx1"/>
                          </a:solidFill>
                        </a:rPr>
                        <a:t>.</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370840">
                <a:tc>
                  <a:txBody>
                    <a:bodyPr/>
                    <a:lstStyle/>
                    <a:p>
                      <a:pPr algn="ctr"/>
                      <a:r>
                        <a:rPr lang="en-GB" sz="2000" dirty="0">
                          <a:solidFill>
                            <a:schemeClr val="tx1"/>
                          </a:solidFill>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rPr>
                        <a:t>Diesen</a:t>
                      </a:r>
                      <a:r>
                        <a:rPr lang="en-GB" sz="2000" dirty="0">
                          <a:solidFill>
                            <a:schemeClr val="tx1"/>
                          </a:solidFill>
                        </a:rPr>
                        <a:t> Monat  </a:t>
                      </a:r>
                      <a:r>
                        <a:rPr lang="en-GB" sz="2000" dirty="0" err="1">
                          <a:solidFill>
                            <a:schemeClr val="tx1"/>
                          </a:solidFill>
                        </a:rPr>
                        <a:t>erlebe</a:t>
                      </a:r>
                      <a:r>
                        <a:rPr lang="en-GB" sz="2000" dirty="0">
                          <a:solidFill>
                            <a:schemeClr val="tx1"/>
                          </a:solidFill>
                        </a:rPr>
                        <a:t> ich die Kultur in Paris.</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370840">
                <a:tc>
                  <a:txBody>
                    <a:bodyPr/>
                    <a:lstStyle/>
                    <a:p>
                      <a:pPr algn="ctr"/>
                      <a:r>
                        <a:rPr lang="en-GB" sz="2000" dirty="0">
                          <a:solidFill>
                            <a:schemeClr val="tx1"/>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rPr>
                        <a:t>Jede</a:t>
                      </a:r>
                      <a:r>
                        <a:rPr lang="en-GB" sz="2000" dirty="0">
                          <a:solidFill>
                            <a:schemeClr val="tx1"/>
                          </a:solidFill>
                        </a:rPr>
                        <a:t> </a:t>
                      </a:r>
                      <a:r>
                        <a:rPr lang="en-GB" sz="2000" dirty="0" err="1">
                          <a:solidFill>
                            <a:schemeClr val="tx1"/>
                          </a:solidFill>
                        </a:rPr>
                        <a:t>Woche</a:t>
                      </a:r>
                      <a:r>
                        <a:rPr lang="en-GB" sz="2000" dirty="0">
                          <a:solidFill>
                            <a:schemeClr val="tx1"/>
                          </a:solidFill>
                        </a:rPr>
                        <a:t> </a:t>
                      </a:r>
                      <a:r>
                        <a:rPr lang="en-GB" sz="2000" dirty="0" err="1">
                          <a:solidFill>
                            <a:schemeClr val="tx1"/>
                          </a:solidFill>
                        </a:rPr>
                        <a:t>habe</a:t>
                      </a:r>
                      <a:r>
                        <a:rPr lang="en-GB" sz="2000" dirty="0">
                          <a:solidFill>
                            <a:schemeClr val="tx1"/>
                          </a:solidFill>
                        </a:rPr>
                        <a:t> ich </a:t>
                      </a:r>
                      <a:r>
                        <a:rPr lang="en-GB" sz="2000" dirty="0" err="1">
                          <a:solidFill>
                            <a:schemeClr val="tx1"/>
                          </a:solidFill>
                        </a:rPr>
                        <a:t>Farben</a:t>
                      </a:r>
                      <a:r>
                        <a:rPr lang="en-GB" sz="2000" dirty="0">
                          <a:solidFill>
                            <a:schemeClr val="tx1"/>
                          </a:solidFill>
                        </a:rPr>
                        <a:t> </a:t>
                      </a:r>
                      <a:r>
                        <a:rPr lang="en-GB" sz="2000" dirty="0" err="1">
                          <a:solidFill>
                            <a:schemeClr val="tx1"/>
                          </a:solidFill>
                        </a:rPr>
                        <a:t>gemischt</a:t>
                      </a:r>
                      <a:r>
                        <a:rPr lang="en-GB" sz="2000" dirty="0">
                          <a:solidFill>
                            <a:schemeClr val="tx1"/>
                          </a:solidFill>
                        </a:rPr>
                        <a:t>.</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bl>
          </a:graphicData>
        </a:graphic>
      </p:graphicFrame>
      <p:pic>
        <p:nvPicPr>
          <p:cNvPr id="26" name="Graphic 25" descr="Teacher with solid fill">
            <a:extLst>
              <a:ext uri="{FF2B5EF4-FFF2-40B4-BE49-F238E27FC236}">
                <a16:creationId xmlns:a16="http://schemas.microsoft.com/office/drawing/2014/main" id="{99E3465F-7ECA-4948-BCF8-B2211EA68C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0136" y="861134"/>
            <a:ext cx="914400" cy="914400"/>
          </a:xfrm>
          <a:prstGeom prst="rect">
            <a:avLst/>
          </a:prstGeom>
        </p:spPr>
      </p:pic>
      <p:sp>
        <p:nvSpPr>
          <p:cNvPr id="34" name="Speech Bubble: Rectangle with Corners Rounded 33">
            <a:extLst>
              <a:ext uri="{FF2B5EF4-FFF2-40B4-BE49-F238E27FC236}">
                <a16:creationId xmlns:a16="http://schemas.microsoft.com/office/drawing/2014/main" id="{35475425-D213-4D79-870D-A0278D1A8B3F}"/>
              </a:ext>
            </a:extLst>
          </p:cNvPr>
          <p:cNvSpPr/>
          <p:nvPr/>
        </p:nvSpPr>
        <p:spPr>
          <a:xfrm>
            <a:off x="1417887" y="1041957"/>
            <a:ext cx="5569067" cy="461665"/>
          </a:xfrm>
          <a:prstGeom prst="wedgeRoundRectCallout">
            <a:avLst>
              <a:gd name="adj1" fmla="val -55648"/>
              <a:gd name="adj2" fmla="val -10406"/>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Lies die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Sätze</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Welches Wort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passt</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pic>
        <p:nvPicPr>
          <p:cNvPr id="35" name="Picture 34" descr="A green check mark on a black background&#10;&#10;Description automatically generated">
            <a:extLst>
              <a:ext uri="{FF2B5EF4-FFF2-40B4-BE49-F238E27FC236}">
                <a16:creationId xmlns:a16="http://schemas.microsoft.com/office/drawing/2014/main" id="{0B0F4F92-DD7B-4565-9601-1FCB8E34FD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1934" y="2416406"/>
            <a:ext cx="552527" cy="514422"/>
          </a:xfrm>
          <a:prstGeom prst="rect">
            <a:avLst/>
          </a:prstGeom>
        </p:spPr>
      </p:pic>
      <p:pic>
        <p:nvPicPr>
          <p:cNvPr id="36" name="Picture 35" descr="A green check mark on a black background&#10;&#10;Description automatically generated">
            <a:extLst>
              <a:ext uri="{FF2B5EF4-FFF2-40B4-BE49-F238E27FC236}">
                <a16:creationId xmlns:a16="http://schemas.microsoft.com/office/drawing/2014/main" id="{FFDF5A72-ED9B-4349-8F14-3A60F8257D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9755" y="2992209"/>
            <a:ext cx="552527" cy="514422"/>
          </a:xfrm>
          <a:prstGeom prst="rect">
            <a:avLst/>
          </a:prstGeom>
        </p:spPr>
      </p:pic>
      <p:pic>
        <p:nvPicPr>
          <p:cNvPr id="37" name="Picture 36" descr="A green check mark on a black background&#10;&#10;Description automatically generated">
            <a:extLst>
              <a:ext uri="{FF2B5EF4-FFF2-40B4-BE49-F238E27FC236}">
                <a16:creationId xmlns:a16="http://schemas.microsoft.com/office/drawing/2014/main" id="{7D912EC3-3475-417F-84CB-6D453FED65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5215" y="3606599"/>
            <a:ext cx="552527" cy="514422"/>
          </a:xfrm>
          <a:prstGeom prst="rect">
            <a:avLst/>
          </a:prstGeom>
        </p:spPr>
      </p:pic>
      <p:pic>
        <p:nvPicPr>
          <p:cNvPr id="38" name="Picture 37" descr="A green check mark on a black background&#10;&#10;Description automatically generated">
            <a:extLst>
              <a:ext uri="{FF2B5EF4-FFF2-40B4-BE49-F238E27FC236}">
                <a16:creationId xmlns:a16="http://schemas.microsoft.com/office/drawing/2014/main" id="{DDFC4CD9-07E8-47DE-9C55-9F12B0D494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8357" y="4220129"/>
            <a:ext cx="552527" cy="514422"/>
          </a:xfrm>
          <a:prstGeom prst="rect">
            <a:avLst/>
          </a:prstGeom>
        </p:spPr>
      </p:pic>
      <p:pic>
        <p:nvPicPr>
          <p:cNvPr id="39" name="Picture 38" descr="A green check mark on a black background&#10;&#10;Description automatically generated">
            <a:extLst>
              <a:ext uri="{FF2B5EF4-FFF2-40B4-BE49-F238E27FC236}">
                <a16:creationId xmlns:a16="http://schemas.microsoft.com/office/drawing/2014/main" id="{9CD952A5-9565-4FAD-8668-26AAD0881F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1934" y="4592023"/>
            <a:ext cx="552527" cy="514422"/>
          </a:xfrm>
          <a:prstGeom prst="rect">
            <a:avLst/>
          </a:prstGeom>
        </p:spPr>
      </p:pic>
      <p:pic>
        <p:nvPicPr>
          <p:cNvPr id="40" name="Picture 39" descr="A green check mark on a black background&#10;&#10;Description automatically generated">
            <a:extLst>
              <a:ext uri="{FF2B5EF4-FFF2-40B4-BE49-F238E27FC236}">
                <a16:creationId xmlns:a16="http://schemas.microsoft.com/office/drawing/2014/main" id="{E61856E6-356B-4B94-9C06-2FE49DD9FE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4416" y="5028105"/>
            <a:ext cx="552527" cy="514422"/>
          </a:xfrm>
          <a:prstGeom prst="rect">
            <a:avLst/>
          </a:prstGeom>
        </p:spPr>
      </p:pic>
      <p:sp>
        <p:nvSpPr>
          <p:cNvPr id="41" name="TextBox 40">
            <a:extLst>
              <a:ext uri="{FF2B5EF4-FFF2-40B4-BE49-F238E27FC236}">
                <a16:creationId xmlns:a16="http://schemas.microsoft.com/office/drawing/2014/main" id="{C69FE674-B9FC-4169-9A1E-941338C11171}"/>
              </a:ext>
            </a:extLst>
          </p:cNvPr>
          <p:cNvSpPr txBox="1"/>
          <p:nvPr/>
        </p:nvSpPr>
        <p:spPr>
          <a:xfrm>
            <a:off x="1998318" y="2598208"/>
            <a:ext cx="1023056" cy="307777"/>
          </a:xfrm>
          <a:prstGeom prst="rect">
            <a:avLst/>
          </a:prstGeom>
          <a:solidFill>
            <a:srgbClr val="FFF5DE"/>
          </a:solidFill>
        </p:spPr>
        <p:txBody>
          <a:bodyPr wrap="square" lIns="0" tIns="0" rIns="0" bIns="0" rtlCol="0">
            <a:spAutoFit/>
          </a:bodyPr>
          <a:lstStyle/>
          <a:p>
            <a:pPr algn="ctr"/>
            <a:r>
              <a:rPr lang="en-GB" sz="2000" dirty="0"/>
              <a:t>______</a:t>
            </a:r>
          </a:p>
        </p:txBody>
      </p:sp>
      <p:sp>
        <p:nvSpPr>
          <p:cNvPr id="42" name="TextBox 41">
            <a:extLst>
              <a:ext uri="{FF2B5EF4-FFF2-40B4-BE49-F238E27FC236}">
                <a16:creationId xmlns:a16="http://schemas.microsoft.com/office/drawing/2014/main" id="{28C0360E-A24F-432E-920A-420B0A0405E4}"/>
              </a:ext>
            </a:extLst>
          </p:cNvPr>
          <p:cNvSpPr txBox="1"/>
          <p:nvPr/>
        </p:nvSpPr>
        <p:spPr>
          <a:xfrm>
            <a:off x="2065477" y="3009785"/>
            <a:ext cx="888738" cy="307777"/>
          </a:xfrm>
          <a:prstGeom prst="rect">
            <a:avLst/>
          </a:prstGeom>
          <a:solidFill>
            <a:srgbClr val="FFFCF6"/>
          </a:solidFill>
        </p:spPr>
        <p:txBody>
          <a:bodyPr wrap="square" lIns="0" tIns="0" rIns="0" bIns="0" rtlCol="0">
            <a:spAutoFit/>
          </a:bodyPr>
          <a:lstStyle/>
          <a:p>
            <a:pPr algn="ctr"/>
            <a:r>
              <a:rPr lang="en-GB" sz="2000" dirty="0"/>
              <a:t>______</a:t>
            </a:r>
          </a:p>
        </p:txBody>
      </p:sp>
      <p:sp>
        <p:nvSpPr>
          <p:cNvPr id="43" name="TextBox 42">
            <a:extLst>
              <a:ext uri="{FF2B5EF4-FFF2-40B4-BE49-F238E27FC236}">
                <a16:creationId xmlns:a16="http://schemas.microsoft.com/office/drawing/2014/main" id="{23EDD36C-8DEC-4050-8835-54BCE2226C86}"/>
              </a:ext>
            </a:extLst>
          </p:cNvPr>
          <p:cNvSpPr txBox="1"/>
          <p:nvPr/>
        </p:nvSpPr>
        <p:spPr>
          <a:xfrm>
            <a:off x="1998318" y="3681959"/>
            <a:ext cx="1023056" cy="307777"/>
          </a:xfrm>
          <a:prstGeom prst="rect">
            <a:avLst/>
          </a:prstGeom>
          <a:solidFill>
            <a:srgbClr val="FFF5DE"/>
          </a:solidFill>
        </p:spPr>
        <p:txBody>
          <a:bodyPr wrap="square" lIns="0" tIns="0" rIns="0" bIns="0" rtlCol="0">
            <a:spAutoFit/>
          </a:bodyPr>
          <a:lstStyle/>
          <a:p>
            <a:pPr algn="ctr"/>
            <a:r>
              <a:rPr lang="en-GB" sz="2000" dirty="0"/>
              <a:t>______</a:t>
            </a:r>
          </a:p>
        </p:txBody>
      </p:sp>
      <p:sp>
        <p:nvSpPr>
          <p:cNvPr id="44" name="TextBox 43">
            <a:extLst>
              <a:ext uri="{FF2B5EF4-FFF2-40B4-BE49-F238E27FC236}">
                <a16:creationId xmlns:a16="http://schemas.microsoft.com/office/drawing/2014/main" id="{62038A19-9339-48A2-A416-3379C7C000B3}"/>
              </a:ext>
            </a:extLst>
          </p:cNvPr>
          <p:cNvSpPr txBox="1"/>
          <p:nvPr/>
        </p:nvSpPr>
        <p:spPr>
          <a:xfrm>
            <a:off x="1986595" y="4385030"/>
            <a:ext cx="888738" cy="307777"/>
          </a:xfrm>
          <a:prstGeom prst="rect">
            <a:avLst/>
          </a:prstGeom>
          <a:solidFill>
            <a:srgbClr val="FFFCF6"/>
          </a:solidFill>
        </p:spPr>
        <p:txBody>
          <a:bodyPr wrap="square" lIns="0" tIns="0" rIns="0" bIns="0" rtlCol="0">
            <a:spAutoFit/>
          </a:bodyPr>
          <a:lstStyle/>
          <a:p>
            <a:pPr algn="ctr"/>
            <a:r>
              <a:rPr lang="en-GB" sz="2000" dirty="0"/>
              <a:t>______</a:t>
            </a:r>
          </a:p>
        </p:txBody>
      </p:sp>
      <p:sp>
        <p:nvSpPr>
          <p:cNvPr id="45" name="TextBox 44">
            <a:extLst>
              <a:ext uri="{FF2B5EF4-FFF2-40B4-BE49-F238E27FC236}">
                <a16:creationId xmlns:a16="http://schemas.microsoft.com/office/drawing/2014/main" id="{117B9265-5486-4AF9-AA53-DC07B7D8651B}"/>
              </a:ext>
            </a:extLst>
          </p:cNvPr>
          <p:cNvSpPr txBox="1"/>
          <p:nvPr/>
        </p:nvSpPr>
        <p:spPr>
          <a:xfrm>
            <a:off x="1998318" y="4798668"/>
            <a:ext cx="1023056" cy="307777"/>
          </a:xfrm>
          <a:prstGeom prst="rect">
            <a:avLst/>
          </a:prstGeom>
          <a:solidFill>
            <a:srgbClr val="FFF5DE"/>
          </a:solidFill>
        </p:spPr>
        <p:txBody>
          <a:bodyPr wrap="square" lIns="0" tIns="0" rIns="0" bIns="0" rtlCol="0">
            <a:spAutoFit/>
          </a:bodyPr>
          <a:lstStyle/>
          <a:p>
            <a:pPr algn="ctr"/>
            <a:r>
              <a:rPr lang="en-GB" sz="2000" dirty="0"/>
              <a:t>______</a:t>
            </a:r>
          </a:p>
        </p:txBody>
      </p:sp>
      <p:sp>
        <p:nvSpPr>
          <p:cNvPr id="46" name="TextBox 45">
            <a:extLst>
              <a:ext uri="{FF2B5EF4-FFF2-40B4-BE49-F238E27FC236}">
                <a16:creationId xmlns:a16="http://schemas.microsoft.com/office/drawing/2014/main" id="{AB45247E-58E9-45F4-ADB2-D8AAFC033124}"/>
              </a:ext>
            </a:extLst>
          </p:cNvPr>
          <p:cNvSpPr txBox="1"/>
          <p:nvPr/>
        </p:nvSpPr>
        <p:spPr>
          <a:xfrm>
            <a:off x="1892811" y="5182381"/>
            <a:ext cx="888738" cy="307777"/>
          </a:xfrm>
          <a:prstGeom prst="rect">
            <a:avLst/>
          </a:prstGeom>
          <a:solidFill>
            <a:srgbClr val="FFFCF6"/>
          </a:solidFill>
        </p:spPr>
        <p:txBody>
          <a:bodyPr wrap="square" lIns="0" tIns="0" rIns="0" bIns="0" rtlCol="0">
            <a:spAutoFit/>
          </a:bodyPr>
          <a:lstStyle/>
          <a:p>
            <a:pPr algn="ctr"/>
            <a:r>
              <a:rPr lang="en-GB" sz="2000" dirty="0"/>
              <a:t>______</a:t>
            </a:r>
          </a:p>
        </p:txBody>
      </p:sp>
      <p:pic>
        <p:nvPicPr>
          <p:cNvPr id="47" name="Picture 46">
            <a:extLst>
              <a:ext uri="{FF2B5EF4-FFF2-40B4-BE49-F238E27FC236}">
                <a16:creationId xmlns:a16="http://schemas.microsoft.com/office/drawing/2014/main" id="{68A8EA30-75A7-4B8A-A0B3-936B3CA026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9179" y="145170"/>
            <a:ext cx="2721610" cy="1947613"/>
          </a:xfrm>
          <a:prstGeom prst="rect">
            <a:avLst/>
          </a:prstGeom>
        </p:spPr>
      </p:pic>
      <p:sp>
        <p:nvSpPr>
          <p:cNvPr id="2" name="TextBox 1">
            <a:extLst>
              <a:ext uri="{FF2B5EF4-FFF2-40B4-BE49-F238E27FC236}">
                <a16:creationId xmlns:a16="http://schemas.microsoft.com/office/drawing/2014/main" id="{14ACF063-65D6-45A5-951E-42B182CA925C}"/>
              </a:ext>
            </a:extLst>
          </p:cNvPr>
          <p:cNvSpPr txBox="1"/>
          <p:nvPr/>
        </p:nvSpPr>
        <p:spPr>
          <a:xfrm>
            <a:off x="1323760" y="6440530"/>
            <a:ext cx="3260910" cy="400110"/>
          </a:xfrm>
          <a:prstGeom prst="rect">
            <a:avLst/>
          </a:prstGeom>
          <a:noFill/>
        </p:spPr>
        <p:txBody>
          <a:bodyPr wrap="square" rtlCol="0">
            <a:spAutoFit/>
          </a:bodyPr>
          <a:lstStyle/>
          <a:p>
            <a:r>
              <a:rPr lang="en-GB" sz="2000" b="1" dirty="0"/>
              <a:t>*war – was </a:t>
            </a:r>
          </a:p>
        </p:txBody>
      </p:sp>
    </p:spTree>
    <p:extLst>
      <p:ext uri="{BB962C8B-B14F-4D97-AF65-F5344CB8AC3E}">
        <p14:creationId xmlns:p14="http://schemas.microsoft.com/office/powerpoint/2010/main" val="142245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45" grpId="0" animBg="1"/>
      <p:bldP spid="4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AF114-631F-4281-92DB-7094FED4F753}"/>
              </a:ext>
            </a:extLst>
          </p:cNvPr>
          <p:cNvSpPr>
            <a:spLocks noGrp="1"/>
          </p:cNvSpPr>
          <p:nvPr>
            <p:ph type="title"/>
          </p:nvPr>
        </p:nvSpPr>
        <p:spPr>
          <a:xfrm>
            <a:off x="0" y="213557"/>
            <a:ext cx="3141785" cy="647577"/>
          </a:xfrm>
        </p:spPr>
        <p:txBody>
          <a:bodyPr>
            <a:normAutofit/>
          </a:bodyPr>
          <a:lstStyle/>
          <a:p>
            <a:r>
              <a:rPr lang="en-GB" sz="2800" dirty="0" err="1"/>
              <a:t>Katjas</a:t>
            </a:r>
            <a:r>
              <a:rPr lang="en-GB" sz="2800" dirty="0"/>
              <a:t> </a:t>
            </a:r>
            <a:r>
              <a:rPr lang="en-GB" sz="2800" dirty="0" err="1"/>
              <a:t>Ferien</a:t>
            </a:r>
            <a:endParaRPr lang="en-GB" sz="2800" dirty="0"/>
          </a:p>
        </p:txBody>
      </p:sp>
      <p:sp>
        <p:nvSpPr>
          <p:cNvPr id="5" name="Rounded Rectangle 38">
            <a:extLst>
              <a:ext uri="{FF2B5EF4-FFF2-40B4-BE49-F238E27FC236}">
                <a16:creationId xmlns:a16="http://schemas.microsoft.com/office/drawing/2014/main" id="{B4B51989-40AB-4486-8757-58DF125599A7}"/>
              </a:ext>
            </a:extLst>
          </p:cNvPr>
          <p:cNvSpPr/>
          <p:nvPr/>
        </p:nvSpPr>
        <p:spPr>
          <a:xfrm>
            <a:off x="10955215" y="161881"/>
            <a:ext cx="1068418" cy="418411"/>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6" name="Action Button: Custom 16">
            <a:hlinkClick r:id="" action="ppaction://noaction" highlightClick="1">
              <a:snd r:embed="rId3" name="2.wav"/>
            </a:hlinkClick>
            <a:extLst>
              <a:ext uri="{FF2B5EF4-FFF2-40B4-BE49-F238E27FC236}">
                <a16:creationId xmlns:a16="http://schemas.microsoft.com/office/drawing/2014/main" id="{02564E2F-73AE-4D42-AC80-922F5DBF2CDA}"/>
              </a:ext>
            </a:extLst>
          </p:cNvPr>
          <p:cNvSpPr/>
          <p:nvPr/>
        </p:nvSpPr>
        <p:spPr>
          <a:xfrm>
            <a:off x="611777" y="1820543"/>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7" name="TextBox 6">
            <a:extLst>
              <a:ext uri="{FF2B5EF4-FFF2-40B4-BE49-F238E27FC236}">
                <a16:creationId xmlns:a16="http://schemas.microsoft.com/office/drawing/2014/main" id="{1D169495-7EA9-4AF8-B996-AEEC783D1966}"/>
              </a:ext>
            </a:extLst>
          </p:cNvPr>
          <p:cNvSpPr txBox="1"/>
          <p:nvPr/>
        </p:nvSpPr>
        <p:spPr>
          <a:xfrm>
            <a:off x="1168440" y="1785577"/>
            <a:ext cx="7025911" cy="461665"/>
          </a:xfrm>
          <a:prstGeom prst="rect">
            <a:avLst/>
          </a:prstGeom>
          <a:noFill/>
        </p:spPr>
        <p:txBody>
          <a:bodyPr wrap="square" rtlCol="0">
            <a:spAutoFit/>
          </a:bodyPr>
          <a:lstStyle/>
          <a:p>
            <a:r>
              <a:rPr lang="en-US" sz="2400" dirty="0"/>
              <a:t>This summer I had a lot of fun.</a:t>
            </a:r>
          </a:p>
        </p:txBody>
      </p:sp>
      <p:sp>
        <p:nvSpPr>
          <p:cNvPr id="8" name="Action Button: Custom 16">
            <a:hlinkClick r:id="" action="ppaction://noaction" highlightClick="1">
              <a:snd r:embed="rId4" name="5.wav"/>
            </a:hlinkClick>
            <a:extLst>
              <a:ext uri="{FF2B5EF4-FFF2-40B4-BE49-F238E27FC236}">
                <a16:creationId xmlns:a16="http://schemas.microsoft.com/office/drawing/2014/main" id="{F397FCB8-3F59-4750-8841-56C35F12C1AE}"/>
              </a:ext>
            </a:extLst>
          </p:cNvPr>
          <p:cNvSpPr/>
          <p:nvPr/>
        </p:nvSpPr>
        <p:spPr>
          <a:xfrm>
            <a:off x="609700" y="2440389"/>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9" name="TextBox 8">
            <a:extLst>
              <a:ext uri="{FF2B5EF4-FFF2-40B4-BE49-F238E27FC236}">
                <a16:creationId xmlns:a16="http://schemas.microsoft.com/office/drawing/2014/main" id="{96DAFB05-CB2B-457A-8DD4-A360724F05D4}"/>
              </a:ext>
            </a:extLst>
          </p:cNvPr>
          <p:cNvSpPr txBox="1"/>
          <p:nvPr/>
        </p:nvSpPr>
        <p:spPr>
          <a:xfrm>
            <a:off x="1168440" y="2440389"/>
            <a:ext cx="7025911" cy="461665"/>
          </a:xfrm>
          <a:prstGeom prst="rect">
            <a:avLst/>
          </a:prstGeom>
          <a:noFill/>
        </p:spPr>
        <p:txBody>
          <a:bodyPr wrap="square" rtlCol="0">
            <a:spAutoFit/>
          </a:bodyPr>
          <a:lstStyle/>
          <a:p>
            <a:r>
              <a:rPr lang="en-US" sz="2400" dirty="0"/>
              <a:t>Last month I often played tennis in the park.</a:t>
            </a:r>
          </a:p>
        </p:txBody>
      </p:sp>
      <p:sp>
        <p:nvSpPr>
          <p:cNvPr id="10" name="Action Button: Custom 16">
            <a:hlinkClick r:id="" action="ppaction://noaction" highlightClick="1">
              <a:snd r:embed="rId5" name="1.wav"/>
            </a:hlinkClick>
            <a:extLst>
              <a:ext uri="{FF2B5EF4-FFF2-40B4-BE49-F238E27FC236}">
                <a16:creationId xmlns:a16="http://schemas.microsoft.com/office/drawing/2014/main" id="{C15D66F0-E47E-4586-B023-3E04D277EE0B}"/>
              </a:ext>
            </a:extLst>
          </p:cNvPr>
          <p:cNvSpPr/>
          <p:nvPr/>
        </p:nvSpPr>
        <p:spPr>
          <a:xfrm>
            <a:off x="611776" y="3750495"/>
            <a:ext cx="393922" cy="35793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11" name="TextBox 10">
            <a:extLst>
              <a:ext uri="{FF2B5EF4-FFF2-40B4-BE49-F238E27FC236}">
                <a16:creationId xmlns:a16="http://schemas.microsoft.com/office/drawing/2014/main" id="{968412D9-99B8-44E0-A141-1A2403440D05}"/>
              </a:ext>
            </a:extLst>
          </p:cNvPr>
          <p:cNvSpPr txBox="1"/>
          <p:nvPr/>
        </p:nvSpPr>
        <p:spPr>
          <a:xfrm>
            <a:off x="1168440" y="3698631"/>
            <a:ext cx="7025911" cy="461665"/>
          </a:xfrm>
          <a:prstGeom prst="rect">
            <a:avLst/>
          </a:prstGeom>
          <a:noFill/>
        </p:spPr>
        <p:txBody>
          <a:bodyPr wrap="square" rtlCol="0">
            <a:spAutoFit/>
          </a:bodyPr>
          <a:lstStyle/>
          <a:p>
            <a:r>
              <a:rPr lang="en-US" sz="2400" dirty="0"/>
              <a:t>Last week I visited the museum.</a:t>
            </a:r>
          </a:p>
        </p:txBody>
      </p:sp>
      <p:sp>
        <p:nvSpPr>
          <p:cNvPr id="12" name="Action Button: Custom 16">
            <a:hlinkClick r:id="" action="ppaction://noaction" highlightClick="1">
              <a:snd r:embed="rId6" name="3.wav"/>
            </a:hlinkClick>
            <a:extLst>
              <a:ext uri="{FF2B5EF4-FFF2-40B4-BE49-F238E27FC236}">
                <a16:creationId xmlns:a16="http://schemas.microsoft.com/office/drawing/2014/main" id="{F4F4C583-283B-4CF6-8103-38BA0FB95980}"/>
              </a:ext>
            </a:extLst>
          </p:cNvPr>
          <p:cNvSpPr/>
          <p:nvPr/>
        </p:nvSpPr>
        <p:spPr>
          <a:xfrm>
            <a:off x="609700" y="4403823"/>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13" name="TextBox 12">
            <a:extLst>
              <a:ext uri="{FF2B5EF4-FFF2-40B4-BE49-F238E27FC236}">
                <a16:creationId xmlns:a16="http://schemas.microsoft.com/office/drawing/2014/main" id="{A73A04B0-21DF-4A20-934F-05A12B05136A}"/>
              </a:ext>
            </a:extLst>
          </p:cNvPr>
          <p:cNvSpPr txBox="1"/>
          <p:nvPr/>
        </p:nvSpPr>
        <p:spPr>
          <a:xfrm>
            <a:off x="1168441" y="4367046"/>
            <a:ext cx="8356171" cy="461665"/>
          </a:xfrm>
          <a:prstGeom prst="rect">
            <a:avLst/>
          </a:prstGeom>
          <a:noFill/>
        </p:spPr>
        <p:txBody>
          <a:bodyPr wrap="square" rtlCol="0">
            <a:spAutoFit/>
          </a:bodyPr>
          <a:lstStyle/>
          <a:p>
            <a:r>
              <a:rPr lang="en-US" sz="2400" dirty="0"/>
              <a:t>This week I am eating pizza and ice cream every day. </a:t>
            </a:r>
          </a:p>
        </p:txBody>
      </p:sp>
      <p:sp>
        <p:nvSpPr>
          <p:cNvPr id="14" name="Action Button: Custom 16">
            <a:hlinkClick r:id="" action="ppaction://noaction" highlightClick="1">
              <a:snd r:embed="rId7" name="8.wav"/>
            </a:hlinkClick>
            <a:extLst>
              <a:ext uri="{FF2B5EF4-FFF2-40B4-BE49-F238E27FC236}">
                <a16:creationId xmlns:a16="http://schemas.microsoft.com/office/drawing/2014/main" id="{DED0AEC1-AC7C-4756-AC97-082628EDB375}"/>
              </a:ext>
            </a:extLst>
          </p:cNvPr>
          <p:cNvSpPr/>
          <p:nvPr/>
        </p:nvSpPr>
        <p:spPr>
          <a:xfrm>
            <a:off x="609700" y="3112183"/>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5" name="TextBox 14">
            <a:extLst>
              <a:ext uri="{FF2B5EF4-FFF2-40B4-BE49-F238E27FC236}">
                <a16:creationId xmlns:a16="http://schemas.microsoft.com/office/drawing/2014/main" id="{9BB954CF-2647-4A3E-A953-12650071389F}"/>
              </a:ext>
            </a:extLst>
          </p:cNvPr>
          <p:cNvSpPr txBox="1"/>
          <p:nvPr/>
        </p:nvSpPr>
        <p:spPr>
          <a:xfrm>
            <a:off x="1168439" y="3108804"/>
            <a:ext cx="7025911" cy="461665"/>
          </a:xfrm>
          <a:prstGeom prst="rect">
            <a:avLst/>
          </a:prstGeom>
          <a:noFill/>
        </p:spPr>
        <p:txBody>
          <a:bodyPr wrap="square" rtlCol="0">
            <a:spAutoFit/>
          </a:bodyPr>
          <a:lstStyle/>
          <a:p>
            <a:r>
              <a:rPr lang="en-US" sz="2400" dirty="0"/>
              <a:t>I listened to music every day.</a:t>
            </a:r>
          </a:p>
        </p:txBody>
      </p:sp>
      <p:sp>
        <p:nvSpPr>
          <p:cNvPr id="16" name="Action Button: Custom 9">
            <a:hlinkClick r:id="" action="ppaction://noaction" highlightClick="1">
              <a:snd r:embed="rId8" name="4.wav"/>
            </a:hlinkClick>
            <a:extLst>
              <a:ext uri="{FF2B5EF4-FFF2-40B4-BE49-F238E27FC236}">
                <a16:creationId xmlns:a16="http://schemas.microsoft.com/office/drawing/2014/main" id="{5E513A0F-844E-492A-B70F-3F6E23FD8328}"/>
              </a:ext>
            </a:extLst>
          </p:cNvPr>
          <p:cNvSpPr/>
          <p:nvPr/>
        </p:nvSpPr>
        <p:spPr>
          <a:xfrm>
            <a:off x="609698" y="5067665"/>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17" name="TextBox 16">
            <a:extLst>
              <a:ext uri="{FF2B5EF4-FFF2-40B4-BE49-F238E27FC236}">
                <a16:creationId xmlns:a16="http://schemas.microsoft.com/office/drawing/2014/main" id="{6061F08A-EED7-4490-85D6-E1182F5A3DD5}"/>
              </a:ext>
            </a:extLst>
          </p:cNvPr>
          <p:cNvSpPr txBox="1"/>
          <p:nvPr/>
        </p:nvSpPr>
        <p:spPr>
          <a:xfrm>
            <a:off x="1168439" y="5061798"/>
            <a:ext cx="7025911" cy="461665"/>
          </a:xfrm>
          <a:prstGeom prst="rect">
            <a:avLst/>
          </a:prstGeom>
          <a:noFill/>
        </p:spPr>
        <p:txBody>
          <a:bodyPr wrap="square" rtlCol="0">
            <a:spAutoFit/>
          </a:bodyPr>
          <a:lstStyle/>
          <a:p>
            <a:r>
              <a:rPr lang="en-US" sz="2400" dirty="0"/>
              <a:t>I visit my brother in Mainz every week.</a:t>
            </a:r>
          </a:p>
        </p:txBody>
      </p:sp>
      <p:pic>
        <p:nvPicPr>
          <p:cNvPr id="18" name="Graphic 17" descr="Teacher with solid fill">
            <a:extLst>
              <a:ext uri="{FF2B5EF4-FFF2-40B4-BE49-F238E27FC236}">
                <a16:creationId xmlns:a16="http://schemas.microsoft.com/office/drawing/2014/main" id="{3945146B-799F-4A9D-85EB-872416859A7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83645" y="62517"/>
            <a:ext cx="914400" cy="914400"/>
          </a:xfrm>
          <a:prstGeom prst="rect">
            <a:avLst/>
          </a:prstGeom>
        </p:spPr>
      </p:pic>
      <p:sp>
        <p:nvSpPr>
          <p:cNvPr id="19" name="Speech Bubble: Rectangle with Corners Rounded 18">
            <a:extLst>
              <a:ext uri="{FF2B5EF4-FFF2-40B4-BE49-F238E27FC236}">
                <a16:creationId xmlns:a16="http://schemas.microsoft.com/office/drawing/2014/main" id="{4D282307-8538-4B87-AD4B-9D71D0F2029C}"/>
              </a:ext>
            </a:extLst>
          </p:cNvPr>
          <p:cNvSpPr/>
          <p:nvPr/>
        </p:nvSpPr>
        <p:spPr>
          <a:xfrm>
            <a:off x="4681396" y="243340"/>
            <a:ext cx="5939712" cy="461665"/>
          </a:xfrm>
          <a:prstGeom prst="wedgeRoundRectCallout">
            <a:avLst>
              <a:gd name="adj1" fmla="val -55648"/>
              <a:gd name="adj2" fmla="val -10406"/>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Hör</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zu</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Schreib</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die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Sätze</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auf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Englisch</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pic>
        <p:nvPicPr>
          <p:cNvPr id="20" name="Picture 19" descr="A cartoon of a person wearing purple sunglasses&#10;&#10;Description automatically generated">
            <a:extLst>
              <a:ext uri="{FF2B5EF4-FFF2-40B4-BE49-F238E27FC236}">
                <a16:creationId xmlns:a16="http://schemas.microsoft.com/office/drawing/2014/main" id="{45A0907E-C4C8-440B-B1A0-A1BDAAC94F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75688" y="1035137"/>
            <a:ext cx="2916312" cy="3602503"/>
          </a:xfrm>
          <a:prstGeom prst="rect">
            <a:avLst/>
          </a:prstGeom>
        </p:spPr>
      </p:pic>
    </p:spTree>
    <p:extLst>
      <p:ext uri="{BB962C8B-B14F-4D97-AF65-F5344CB8AC3E}">
        <p14:creationId xmlns:p14="http://schemas.microsoft.com/office/powerpoint/2010/main" val="23975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DB2B1-4AE0-46CE-9EED-2D018A7C0F57}"/>
              </a:ext>
            </a:extLst>
          </p:cNvPr>
          <p:cNvSpPr>
            <a:spLocks noGrp="1"/>
          </p:cNvSpPr>
          <p:nvPr>
            <p:ph type="title"/>
          </p:nvPr>
        </p:nvSpPr>
        <p:spPr>
          <a:xfrm>
            <a:off x="-1" y="213557"/>
            <a:ext cx="5756031" cy="647577"/>
          </a:xfrm>
        </p:spPr>
        <p:txBody>
          <a:bodyPr>
            <a:noAutofit/>
          </a:bodyPr>
          <a:lstStyle/>
          <a:p>
            <a:r>
              <a:rPr lang="en-GB" sz="2400" dirty="0"/>
              <a:t>in + indefinite articles (R3-dative)</a:t>
            </a:r>
          </a:p>
        </p:txBody>
      </p:sp>
      <p:sp>
        <p:nvSpPr>
          <p:cNvPr id="4" name="Rounded Rectangle 38">
            <a:extLst>
              <a:ext uri="{FF2B5EF4-FFF2-40B4-BE49-F238E27FC236}">
                <a16:creationId xmlns:a16="http://schemas.microsoft.com/office/drawing/2014/main" id="{2F344570-BF27-414A-AB8E-52E8771A66E4}"/>
              </a:ext>
            </a:extLst>
          </p:cNvPr>
          <p:cNvSpPr/>
          <p:nvPr/>
        </p:nvSpPr>
        <p:spPr>
          <a:xfrm>
            <a:off x="10304585" y="161881"/>
            <a:ext cx="1719048" cy="457200"/>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Grammatik</a:t>
            </a:r>
            <a:endPar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55FDB99D-A65D-4039-8B54-8BE50680EFB3}"/>
              </a:ext>
            </a:extLst>
          </p:cNvPr>
          <p:cNvSpPr txBox="1"/>
          <p:nvPr/>
        </p:nvSpPr>
        <p:spPr>
          <a:xfrm>
            <a:off x="62146" y="1437931"/>
            <a:ext cx="10391470" cy="461665"/>
          </a:xfrm>
          <a:prstGeom prst="rect">
            <a:avLst/>
          </a:prstGeom>
          <a:noFill/>
        </p:spPr>
        <p:txBody>
          <a:bodyPr wrap="square" rtlCol="0">
            <a:spAutoFit/>
          </a:bodyPr>
          <a:lstStyle/>
          <a:p>
            <a:r>
              <a:rPr lang="en-GB" sz="2400" dirty="0">
                <a:latin typeface="Century Gothic" panose="020B0502020202020204" pitchFamily="34" charset="0"/>
              </a:rPr>
              <a:t>After </a:t>
            </a:r>
            <a:r>
              <a:rPr lang="en-GB" sz="2400" i="1" dirty="0">
                <a:latin typeface="Century Gothic" panose="020B0502020202020204" pitchFamily="34" charset="0"/>
              </a:rPr>
              <a:t>in</a:t>
            </a:r>
            <a:r>
              <a:rPr lang="en-GB" sz="2400" dirty="0">
                <a:latin typeface="Century Gothic" panose="020B0502020202020204" pitchFamily="34" charset="0"/>
              </a:rPr>
              <a:t> and </a:t>
            </a:r>
            <a:r>
              <a:rPr lang="en-GB" sz="2400" i="1" dirty="0">
                <a:latin typeface="Century Gothic" panose="020B0502020202020204" pitchFamily="34" charset="0"/>
              </a:rPr>
              <a:t>auf</a:t>
            </a:r>
            <a:r>
              <a:rPr lang="en-GB" sz="2400" dirty="0">
                <a:latin typeface="Century Gothic" panose="020B0502020202020204" pitchFamily="34" charset="0"/>
              </a:rPr>
              <a:t> the words for </a:t>
            </a:r>
            <a:r>
              <a:rPr lang="en-GB" sz="2400" i="1" dirty="0">
                <a:latin typeface="Century Gothic" panose="020B0502020202020204" pitchFamily="34" charset="0"/>
              </a:rPr>
              <a:t>the </a:t>
            </a:r>
            <a:r>
              <a:rPr lang="en-GB" sz="2400" dirty="0">
                <a:latin typeface="Century Gothic" panose="020B0502020202020204" pitchFamily="34" charset="0"/>
              </a:rPr>
              <a:t>sometimes changes:</a:t>
            </a:r>
          </a:p>
        </p:txBody>
      </p:sp>
      <p:sp>
        <p:nvSpPr>
          <p:cNvPr id="30" name="TextBox 29">
            <a:extLst>
              <a:ext uri="{FF2B5EF4-FFF2-40B4-BE49-F238E27FC236}">
                <a16:creationId xmlns:a16="http://schemas.microsoft.com/office/drawing/2014/main" id="{BEE89386-A75B-4E00-BC4A-FE39DA4DB029}"/>
              </a:ext>
            </a:extLst>
          </p:cNvPr>
          <p:cNvSpPr txBox="1"/>
          <p:nvPr/>
        </p:nvSpPr>
        <p:spPr>
          <a:xfrm>
            <a:off x="7046276" y="2151996"/>
            <a:ext cx="2969002" cy="523220"/>
          </a:xfrm>
          <a:prstGeom prst="rect">
            <a:avLst/>
          </a:prstGeom>
          <a:noFill/>
        </p:spPr>
        <p:txBody>
          <a:bodyPr wrap="square" rtlCol="0">
            <a:spAutoFit/>
          </a:bodyPr>
          <a:lstStyle/>
          <a:p>
            <a:r>
              <a:rPr lang="en-GB" sz="2800" b="1" dirty="0">
                <a:solidFill>
                  <a:srgbClr val="FF0000"/>
                </a:solidFill>
                <a:latin typeface="Century Gothic" panose="020B0502020202020204" pitchFamily="34" charset="0"/>
              </a:rPr>
              <a:t>die</a:t>
            </a:r>
            <a:r>
              <a:rPr lang="en-GB" sz="2800" b="1" dirty="0">
                <a:latin typeface="Century Gothic" panose="020B0502020202020204" pitchFamily="34" charset="0"/>
              </a:rPr>
              <a:t> </a:t>
            </a:r>
            <a:r>
              <a:rPr lang="en-GB" sz="2800" b="1" dirty="0" err="1">
                <a:latin typeface="Century Gothic" panose="020B0502020202020204" pitchFamily="34" charset="0"/>
              </a:rPr>
              <a:t>Stadt</a:t>
            </a:r>
            <a:endParaRPr lang="en-GB" sz="2800" b="1" dirty="0">
              <a:latin typeface="Century Gothic" panose="020B0502020202020204" pitchFamily="34" charset="0"/>
            </a:endParaRPr>
          </a:p>
        </p:txBody>
      </p:sp>
      <p:sp>
        <p:nvSpPr>
          <p:cNvPr id="31" name="TextBox 30">
            <a:extLst>
              <a:ext uri="{FF2B5EF4-FFF2-40B4-BE49-F238E27FC236}">
                <a16:creationId xmlns:a16="http://schemas.microsoft.com/office/drawing/2014/main" id="{DF2E5F6B-20AE-4168-81A3-05993B186C2F}"/>
              </a:ext>
            </a:extLst>
          </p:cNvPr>
          <p:cNvSpPr txBox="1"/>
          <p:nvPr/>
        </p:nvSpPr>
        <p:spPr>
          <a:xfrm>
            <a:off x="10249533" y="2109895"/>
            <a:ext cx="2582912" cy="523220"/>
          </a:xfrm>
          <a:prstGeom prst="rect">
            <a:avLst/>
          </a:prstGeom>
          <a:noFill/>
        </p:spPr>
        <p:txBody>
          <a:bodyPr wrap="square" rtlCol="0">
            <a:spAutoFit/>
          </a:bodyPr>
          <a:lstStyle/>
          <a:p>
            <a:r>
              <a:rPr lang="en-GB" sz="2800" b="1" dirty="0">
                <a:solidFill>
                  <a:srgbClr val="00B050"/>
                </a:solidFill>
                <a:latin typeface="Century Gothic" panose="020B0502020202020204" pitchFamily="34" charset="0"/>
              </a:rPr>
              <a:t>das</a:t>
            </a:r>
            <a:r>
              <a:rPr lang="en-GB" sz="2800" b="1" dirty="0">
                <a:latin typeface="Century Gothic" panose="020B0502020202020204" pitchFamily="34" charset="0"/>
              </a:rPr>
              <a:t> Kino</a:t>
            </a:r>
          </a:p>
        </p:txBody>
      </p:sp>
      <p:sp>
        <p:nvSpPr>
          <p:cNvPr id="32" name="TextBox 31">
            <a:extLst>
              <a:ext uri="{FF2B5EF4-FFF2-40B4-BE49-F238E27FC236}">
                <a16:creationId xmlns:a16="http://schemas.microsoft.com/office/drawing/2014/main" id="{791BAB24-1652-44B3-925E-29C940E3ED33}"/>
              </a:ext>
            </a:extLst>
          </p:cNvPr>
          <p:cNvSpPr txBox="1"/>
          <p:nvPr/>
        </p:nvSpPr>
        <p:spPr>
          <a:xfrm>
            <a:off x="3088582" y="2133721"/>
            <a:ext cx="3561452" cy="523220"/>
          </a:xfrm>
          <a:prstGeom prst="rect">
            <a:avLst/>
          </a:prstGeom>
          <a:noFill/>
        </p:spPr>
        <p:txBody>
          <a:bodyPr wrap="square" rtlCol="0">
            <a:spAutoFit/>
          </a:bodyPr>
          <a:lstStyle/>
          <a:p>
            <a:pPr algn="ctr"/>
            <a:r>
              <a:rPr lang="en-GB" sz="2800" b="1" dirty="0">
                <a:solidFill>
                  <a:srgbClr val="0070C0"/>
                </a:solidFill>
                <a:latin typeface="Century Gothic" panose="020B0502020202020204" pitchFamily="34" charset="0"/>
              </a:rPr>
              <a:t>der</a:t>
            </a:r>
            <a:r>
              <a:rPr lang="en-GB" sz="2800" b="1" dirty="0">
                <a:latin typeface="Century Gothic" panose="020B0502020202020204" pitchFamily="34" charset="0"/>
              </a:rPr>
              <a:t> Park</a:t>
            </a:r>
          </a:p>
        </p:txBody>
      </p:sp>
      <p:sp>
        <p:nvSpPr>
          <p:cNvPr id="33" name="TextBox 32">
            <a:extLst>
              <a:ext uri="{FF2B5EF4-FFF2-40B4-BE49-F238E27FC236}">
                <a16:creationId xmlns:a16="http://schemas.microsoft.com/office/drawing/2014/main" id="{228C2CB5-DAC4-412A-9433-C3A7010C6B50}"/>
              </a:ext>
            </a:extLst>
          </p:cNvPr>
          <p:cNvSpPr txBox="1"/>
          <p:nvPr/>
        </p:nvSpPr>
        <p:spPr>
          <a:xfrm>
            <a:off x="1373932" y="2787160"/>
            <a:ext cx="1846785" cy="523220"/>
          </a:xfrm>
          <a:prstGeom prst="rect">
            <a:avLst/>
          </a:prstGeom>
          <a:noFill/>
        </p:spPr>
        <p:txBody>
          <a:bodyPr wrap="square" rtlCol="0">
            <a:spAutoFit/>
          </a:bodyPr>
          <a:lstStyle/>
          <a:p>
            <a:pPr algn="ctr"/>
            <a:r>
              <a:rPr lang="en-GB" sz="2800" b="1" dirty="0" err="1">
                <a:latin typeface="Century Gothic" panose="020B0502020202020204" pitchFamily="34" charset="0"/>
              </a:rPr>
              <a:t>Ich</a:t>
            </a:r>
            <a:r>
              <a:rPr lang="en-GB" sz="2800" b="1" dirty="0">
                <a:latin typeface="Century Gothic" panose="020B0502020202020204" pitchFamily="34" charset="0"/>
              </a:rPr>
              <a:t> bin…</a:t>
            </a:r>
          </a:p>
        </p:txBody>
      </p:sp>
      <p:sp>
        <p:nvSpPr>
          <p:cNvPr id="34" name="TextBox 33">
            <a:extLst>
              <a:ext uri="{FF2B5EF4-FFF2-40B4-BE49-F238E27FC236}">
                <a16:creationId xmlns:a16="http://schemas.microsoft.com/office/drawing/2014/main" id="{3EF4C6F4-7198-499C-A435-8DE6BA6DF66E}"/>
              </a:ext>
            </a:extLst>
          </p:cNvPr>
          <p:cNvSpPr txBox="1"/>
          <p:nvPr/>
        </p:nvSpPr>
        <p:spPr>
          <a:xfrm>
            <a:off x="6646723" y="2769286"/>
            <a:ext cx="2969002" cy="523220"/>
          </a:xfrm>
          <a:prstGeom prst="rect">
            <a:avLst/>
          </a:prstGeom>
          <a:noFill/>
        </p:spPr>
        <p:txBody>
          <a:bodyPr wrap="square" rtlCol="0">
            <a:spAutoFit/>
          </a:bodyPr>
          <a:lstStyle/>
          <a:p>
            <a:r>
              <a:rPr lang="en-GB" sz="2800" b="1" dirty="0">
                <a:latin typeface="Century Gothic" panose="020B0502020202020204" pitchFamily="34" charset="0"/>
              </a:rPr>
              <a:t>in</a:t>
            </a:r>
            <a:r>
              <a:rPr lang="en-GB" sz="2800" dirty="0">
                <a:latin typeface="Century Gothic" panose="020B0502020202020204" pitchFamily="34" charset="0"/>
              </a:rPr>
              <a:t> </a:t>
            </a:r>
            <a:r>
              <a:rPr lang="en-GB" sz="2800" b="1" u="sng" dirty="0">
                <a:solidFill>
                  <a:srgbClr val="FF0000"/>
                </a:solidFill>
                <a:latin typeface="Century Gothic" panose="020B0502020202020204" pitchFamily="34" charset="0"/>
              </a:rPr>
              <a:t>der</a:t>
            </a:r>
            <a:r>
              <a:rPr lang="en-GB" sz="2800" b="1" dirty="0">
                <a:latin typeface="Century Gothic" panose="020B0502020202020204" pitchFamily="34" charset="0"/>
              </a:rPr>
              <a:t> </a:t>
            </a:r>
            <a:r>
              <a:rPr lang="en-GB" sz="2800" b="1" dirty="0" err="1">
                <a:latin typeface="Century Gothic" panose="020B0502020202020204" pitchFamily="34" charset="0"/>
              </a:rPr>
              <a:t>Stadt</a:t>
            </a:r>
            <a:endParaRPr lang="en-GB" sz="2800" b="1" dirty="0">
              <a:latin typeface="Century Gothic" panose="020B0502020202020204" pitchFamily="34" charset="0"/>
            </a:endParaRPr>
          </a:p>
        </p:txBody>
      </p:sp>
      <p:sp>
        <p:nvSpPr>
          <p:cNvPr id="35" name="TextBox 34">
            <a:extLst>
              <a:ext uri="{FF2B5EF4-FFF2-40B4-BE49-F238E27FC236}">
                <a16:creationId xmlns:a16="http://schemas.microsoft.com/office/drawing/2014/main" id="{58A2F379-A557-42E8-A300-C9A07310FDA2}"/>
              </a:ext>
            </a:extLst>
          </p:cNvPr>
          <p:cNvSpPr txBox="1"/>
          <p:nvPr/>
        </p:nvSpPr>
        <p:spPr>
          <a:xfrm>
            <a:off x="9749927" y="2751768"/>
            <a:ext cx="2442073" cy="523220"/>
          </a:xfrm>
          <a:prstGeom prst="rect">
            <a:avLst/>
          </a:prstGeom>
          <a:noFill/>
        </p:spPr>
        <p:txBody>
          <a:bodyPr wrap="square" rtlCol="0">
            <a:spAutoFit/>
          </a:bodyPr>
          <a:lstStyle/>
          <a:p>
            <a:r>
              <a:rPr lang="en-GB" sz="2800" b="1" dirty="0">
                <a:latin typeface="Century Gothic" panose="020B0502020202020204" pitchFamily="34" charset="0"/>
              </a:rPr>
              <a:t>in </a:t>
            </a:r>
            <a:r>
              <a:rPr lang="en-GB" sz="2800" b="1" u="sng" dirty="0" err="1">
                <a:solidFill>
                  <a:srgbClr val="00B050"/>
                </a:solidFill>
                <a:latin typeface="Century Gothic" panose="020B0502020202020204" pitchFamily="34" charset="0"/>
              </a:rPr>
              <a:t>dem</a:t>
            </a:r>
            <a:r>
              <a:rPr lang="en-GB" sz="2800" b="1" dirty="0">
                <a:latin typeface="Century Gothic" panose="020B0502020202020204" pitchFamily="34" charset="0"/>
              </a:rPr>
              <a:t> Kino</a:t>
            </a:r>
          </a:p>
        </p:txBody>
      </p:sp>
      <p:sp>
        <p:nvSpPr>
          <p:cNvPr id="36" name="TextBox 35">
            <a:extLst>
              <a:ext uri="{FF2B5EF4-FFF2-40B4-BE49-F238E27FC236}">
                <a16:creationId xmlns:a16="http://schemas.microsoft.com/office/drawing/2014/main" id="{4C503E33-0222-4341-9E97-899780167A0D}"/>
              </a:ext>
            </a:extLst>
          </p:cNvPr>
          <p:cNvSpPr txBox="1"/>
          <p:nvPr/>
        </p:nvSpPr>
        <p:spPr>
          <a:xfrm>
            <a:off x="3085271" y="2760550"/>
            <a:ext cx="3238650" cy="523220"/>
          </a:xfrm>
          <a:prstGeom prst="rect">
            <a:avLst/>
          </a:prstGeom>
          <a:noFill/>
        </p:spPr>
        <p:txBody>
          <a:bodyPr wrap="square" rtlCol="0">
            <a:spAutoFit/>
          </a:bodyPr>
          <a:lstStyle/>
          <a:p>
            <a:pPr algn="ctr"/>
            <a:r>
              <a:rPr lang="en-GB" sz="2800" b="1" dirty="0">
                <a:latin typeface="Century Gothic" panose="020B0502020202020204" pitchFamily="34" charset="0"/>
              </a:rPr>
              <a:t> in </a:t>
            </a:r>
            <a:r>
              <a:rPr lang="en-GB" sz="2800" b="1" u="sng" dirty="0" err="1">
                <a:solidFill>
                  <a:srgbClr val="0070C0"/>
                </a:solidFill>
                <a:latin typeface="Century Gothic" panose="020B0502020202020204" pitchFamily="34" charset="0"/>
              </a:rPr>
              <a:t>dem</a:t>
            </a:r>
            <a:r>
              <a:rPr lang="en-GB" sz="2800" b="1" dirty="0">
                <a:latin typeface="Century Gothic" panose="020B0502020202020204" pitchFamily="34" charset="0"/>
              </a:rPr>
              <a:t> Park</a:t>
            </a:r>
          </a:p>
        </p:txBody>
      </p:sp>
      <p:sp>
        <p:nvSpPr>
          <p:cNvPr id="37" name="TextBox 36">
            <a:extLst>
              <a:ext uri="{FF2B5EF4-FFF2-40B4-BE49-F238E27FC236}">
                <a16:creationId xmlns:a16="http://schemas.microsoft.com/office/drawing/2014/main" id="{843C029B-D6D9-4D64-A1F7-51D0943E3945}"/>
              </a:ext>
            </a:extLst>
          </p:cNvPr>
          <p:cNvSpPr txBox="1"/>
          <p:nvPr/>
        </p:nvSpPr>
        <p:spPr>
          <a:xfrm>
            <a:off x="114501" y="2787160"/>
            <a:ext cx="1305341" cy="523220"/>
          </a:xfrm>
          <a:prstGeom prst="rect">
            <a:avLst/>
          </a:prstGeom>
          <a:noFill/>
        </p:spPr>
        <p:txBody>
          <a:bodyPr wrap="square" rtlCol="0">
            <a:spAutoFit/>
          </a:bodyPr>
          <a:lstStyle/>
          <a:p>
            <a:pPr algn="ctr"/>
            <a:r>
              <a:rPr lang="en-GB" sz="2800" b="1">
                <a:latin typeface="Century Gothic" panose="020B0502020202020204" pitchFamily="34" charset="0"/>
              </a:rPr>
              <a:t>Row 3:</a:t>
            </a:r>
            <a:endParaRPr lang="en-GB" sz="2800" b="1" dirty="0">
              <a:latin typeface="Century Gothic" panose="020B0502020202020204" pitchFamily="34" charset="0"/>
            </a:endParaRPr>
          </a:p>
        </p:txBody>
      </p:sp>
      <p:sp>
        <p:nvSpPr>
          <p:cNvPr id="38" name="TextBox 37">
            <a:extLst>
              <a:ext uri="{FF2B5EF4-FFF2-40B4-BE49-F238E27FC236}">
                <a16:creationId xmlns:a16="http://schemas.microsoft.com/office/drawing/2014/main" id="{9404D3CA-2815-4441-B60C-E1575F164583}"/>
              </a:ext>
            </a:extLst>
          </p:cNvPr>
          <p:cNvSpPr txBox="1"/>
          <p:nvPr/>
        </p:nvSpPr>
        <p:spPr>
          <a:xfrm>
            <a:off x="117812" y="2110701"/>
            <a:ext cx="1305341" cy="523220"/>
          </a:xfrm>
          <a:prstGeom prst="rect">
            <a:avLst/>
          </a:prstGeom>
          <a:noFill/>
        </p:spPr>
        <p:txBody>
          <a:bodyPr wrap="square" rtlCol="0">
            <a:spAutoFit/>
          </a:bodyPr>
          <a:lstStyle/>
          <a:p>
            <a:pPr algn="ctr"/>
            <a:r>
              <a:rPr lang="en-GB" sz="2800" b="1" dirty="0">
                <a:latin typeface="Century Gothic" panose="020B0502020202020204" pitchFamily="34" charset="0"/>
              </a:rPr>
              <a:t>Row 1:</a:t>
            </a:r>
          </a:p>
        </p:txBody>
      </p:sp>
      <p:sp>
        <p:nvSpPr>
          <p:cNvPr id="39" name="TextBox 38">
            <a:extLst>
              <a:ext uri="{FF2B5EF4-FFF2-40B4-BE49-F238E27FC236}">
                <a16:creationId xmlns:a16="http://schemas.microsoft.com/office/drawing/2014/main" id="{283A6C97-2B92-4221-B1AA-459A65184412}"/>
              </a:ext>
            </a:extLst>
          </p:cNvPr>
          <p:cNvSpPr txBox="1"/>
          <p:nvPr/>
        </p:nvSpPr>
        <p:spPr>
          <a:xfrm>
            <a:off x="4131841" y="2769286"/>
            <a:ext cx="1631854" cy="523220"/>
          </a:xfrm>
          <a:prstGeom prst="rect">
            <a:avLst/>
          </a:prstGeom>
          <a:solidFill>
            <a:schemeClr val="bg2"/>
          </a:solidFill>
        </p:spPr>
        <p:txBody>
          <a:bodyPr wrap="square" rtlCol="0">
            <a:spAutoFit/>
          </a:bodyPr>
          <a:lstStyle/>
          <a:p>
            <a:pPr algn="ctr"/>
            <a:r>
              <a:rPr lang="en-GB" sz="2800" b="1" dirty="0" err="1">
                <a:solidFill>
                  <a:srgbClr val="0070C0"/>
                </a:solidFill>
                <a:latin typeface="Century Gothic" panose="020B0502020202020204" pitchFamily="34" charset="0"/>
              </a:rPr>
              <a:t>im</a:t>
            </a:r>
            <a:r>
              <a:rPr lang="en-GB" sz="2800" b="1" dirty="0">
                <a:latin typeface="Century Gothic" panose="020B0502020202020204" pitchFamily="34" charset="0"/>
              </a:rPr>
              <a:t> Park</a:t>
            </a:r>
          </a:p>
        </p:txBody>
      </p:sp>
      <p:sp>
        <p:nvSpPr>
          <p:cNvPr id="40" name="TextBox 39">
            <a:extLst>
              <a:ext uri="{FF2B5EF4-FFF2-40B4-BE49-F238E27FC236}">
                <a16:creationId xmlns:a16="http://schemas.microsoft.com/office/drawing/2014/main" id="{F49BE3DF-CEAB-4C11-9F64-19922FAB2BFD}"/>
              </a:ext>
            </a:extLst>
          </p:cNvPr>
          <p:cNvSpPr txBox="1"/>
          <p:nvPr/>
        </p:nvSpPr>
        <p:spPr>
          <a:xfrm>
            <a:off x="10498753" y="2766208"/>
            <a:ext cx="1450755" cy="523220"/>
          </a:xfrm>
          <a:prstGeom prst="rect">
            <a:avLst/>
          </a:prstGeom>
          <a:solidFill>
            <a:schemeClr val="bg2"/>
          </a:solidFill>
        </p:spPr>
        <p:txBody>
          <a:bodyPr wrap="square" rtlCol="0">
            <a:spAutoFit/>
          </a:bodyPr>
          <a:lstStyle/>
          <a:p>
            <a:pPr algn="ctr"/>
            <a:r>
              <a:rPr lang="en-GB" sz="2800" b="1" dirty="0" err="1">
                <a:solidFill>
                  <a:srgbClr val="00B050"/>
                </a:solidFill>
                <a:latin typeface="Century Gothic" panose="020B0502020202020204" pitchFamily="34" charset="0"/>
              </a:rPr>
              <a:t>im</a:t>
            </a:r>
            <a:r>
              <a:rPr lang="en-GB" sz="2800" b="1" dirty="0">
                <a:latin typeface="Century Gothic" panose="020B0502020202020204" pitchFamily="34" charset="0"/>
              </a:rPr>
              <a:t> Kino</a:t>
            </a:r>
          </a:p>
        </p:txBody>
      </p:sp>
      <p:sp>
        <p:nvSpPr>
          <p:cNvPr id="41" name="Oval Callout 23">
            <a:extLst>
              <a:ext uri="{FF2B5EF4-FFF2-40B4-BE49-F238E27FC236}">
                <a16:creationId xmlns:a16="http://schemas.microsoft.com/office/drawing/2014/main" id="{AD942B00-4457-4A00-97E7-4036D0CD3132}"/>
              </a:ext>
            </a:extLst>
          </p:cNvPr>
          <p:cNvSpPr/>
          <p:nvPr/>
        </p:nvSpPr>
        <p:spPr>
          <a:xfrm>
            <a:off x="1419842" y="618602"/>
            <a:ext cx="4066558" cy="1438499"/>
          </a:xfrm>
          <a:prstGeom prst="wedgeEllipseCallout">
            <a:avLst>
              <a:gd name="adj1" fmla="val -38354"/>
              <a:gd name="adj2" fmla="val 85197"/>
            </a:avLst>
          </a:prstGeom>
          <a:solidFill>
            <a:schemeClr val="accent4">
              <a:lumMod val="40000"/>
              <a:lumOff val="60000"/>
            </a:schemeClr>
          </a:solidFill>
          <a:ln>
            <a:solidFill>
              <a:schemeClr val="tx1"/>
            </a:solid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dirty="0">
                <a:solidFill>
                  <a:schemeClr val="tx1"/>
                </a:solidFill>
                <a:latin typeface="Century Gothic" panose="020B0502020202020204" pitchFamily="34" charset="0"/>
              </a:rPr>
              <a:t>Remember: row 3 is used when describing </a:t>
            </a:r>
            <a:r>
              <a:rPr lang="en-GB" sz="2000" b="1" dirty="0">
                <a:solidFill>
                  <a:schemeClr val="tx1"/>
                </a:solidFill>
                <a:latin typeface="Century Gothic" panose="020B0502020202020204" pitchFamily="34" charset="0"/>
              </a:rPr>
              <a:t>location </a:t>
            </a:r>
            <a:r>
              <a:rPr lang="en-GB" sz="2000" dirty="0">
                <a:solidFill>
                  <a:schemeClr val="tx1"/>
                </a:solidFill>
                <a:latin typeface="Century Gothic" panose="020B0502020202020204" pitchFamily="34" charset="0"/>
              </a:rPr>
              <a:t>in or on something.</a:t>
            </a:r>
            <a:endParaRPr lang="en-GB" sz="2000" b="1" dirty="0">
              <a:solidFill>
                <a:schemeClr val="tx1"/>
              </a:solidFill>
              <a:latin typeface="Century Gothic" panose="020B0502020202020204" pitchFamily="34" charset="0"/>
            </a:endParaRPr>
          </a:p>
        </p:txBody>
      </p:sp>
      <p:sp>
        <p:nvSpPr>
          <p:cNvPr id="42" name="TextBox 41">
            <a:extLst>
              <a:ext uri="{FF2B5EF4-FFF2-40B4-BE49-F238E27FC236}">
                <a16:creationId xmlns:a16="http://schemas.microsoft.com/office/drawing/2014/main" id="{FFE64709-0856-47F4-91E1-0929EBB9A6BD}"/>
              </a:ext>
            </a:extLst>
          </p:cNvPr>
          <p:cNvSpPr txBox="1"/>
          <p:nvPr/>
        </p:nvSpPr>
        <p:spPr>
          <a:xfrm>
            <a:off x="114501" y="3809606"/>
            <a:ext cx="6078908" cy="461665"/>
          </a:xfrm>
          <a:prstGeom prst="rect">
            <a:avLst/>
          </a:prstGeom>
          <a:noFill/>
        </p:spPr>
        <p:txBody>
          <a:bodyPr wrap="none" rtlCol="0">
            <a:spAutoFit/>
          </a:bodyPr>
          <a:lstStyle/>
          <a:p>
            <a:pPr algn="l"/>
            <a:r>
              <a:rPr lang="en-US" sz="2400" dirty="0"/>
              <a:t>The same happens with the word for </a:t>
            </a:r>
            <a:r>
              <a:rPr lang="en-US" sz="2400" i="1" dirty="0"/>
              <a:t>a:</a:t>
            </a:r>
            <a:r>
              <a:rPr lang="en-US" sz="2400" dirty="0"/>
              <a:t> </a:t>
            </a:r>
          </a:p>
        </p:txBody>
      </p:sp>
      <p:sp>
        <p:nvSpPr>
          <p:cNvPr id="43" name="TextBox 42">
            <a:extLst>
              <a:ext uri="{FF2B5EF4-FFF2-40B4-BE49-F238E27FC236}">
                <a16:creationId xmlns:a16="http://schemas.microsoft.com/office/drawing/2014/main" id="{365D7F90-EF77-4FE2-A682-F972C2C3191F}"/>
              </a:ext>
            </a:extLst>
          </p:cNvPr>
          <p:cNvSpPr txBox="1"/>
          <p:nvPr/>
        </p:nvSpPr>
        <p:spPr>
          <a:xfrm>
            <a:off x="7046276" y="4550988"/>
            <a:ext cx="2969002" cy="523220"/>
          </a:xfrm>
          <a:prstGeom prst="rect">
            <a:avLst/>
          </a:prstGeom>
          <a:noFill/>
        </p:spPr>
        <p:txBody>
          <a:bodyPr wrap="square" rtlCol="0">
            <a:spAutoFit/>
          </a:bodyPr>
          <a:lstStyle/>
          <a:p>
            <a:r>
              <a:rPr lang="en-GB" sz="2800" b="1" dirty="0" err="1">
                <a:solidFill>
                  <a:srgbClr val="FF0000"/>
                </a:solidFill>
                <a:latin typeface="Century Gothic" panose="020B0502020202020204" pitchFamily="34" charset="0"/>
              </a:rPr>
              <a:t>eine</a:t>
            </a:r>
            <a:r>
              <a:rPr lang="en-GB" sz="2800" b="1" dirty="0">
                <a:latin typeface="Century Gothic" panose="020B0502020202020204" pitchFamily="34" charset="0"/>
              </a:rPr>
              <a:t> Stadt</a:t>
            </a:r>
          </a:p>
        </p:txBody>
      </p:sp>
      <p:sp>
        <p:nvSpPr>
          <p:cNvPr id="44" name="TextBox 43">
            <a:extLst>
              <a:ext uri="{FF2B5EF4-FFF2-40B4-BE49-F238E27FC236}">
                <a16:creationId xmlns:a16="http://schemas.microsoft.com/office/drawing/2014/main" id="{348FE844-FFA4-471B-BB27-4BD80F0E1FDC}"/>
              </a:ext>
            </a:extLst>
          </p:cNvPr>
          <p:cNvSpPr txBox="1"/>
          <p:nvPr/>
        </p:nvSpPr>
        <p:spPr>
          <a:xfrm>
            <a:off x="10249533" y="4508887"/>
            <a:ext cx="2582912" cy="523220"/>
          </a:xfrm>
          <a:prstGeom prst="rect">
            <a:avLst/>
          </a:prstGeom>
          <a:noFill/>
        </p:spPr>
        <p:txBody>
          <a:bodyPr wrap="square" rtlCol="0">
            <a:spAutoFit/>
          </a:bodyPr>
          <a:lstStyle/>
          <a:p>
            <a:r>
              <a:rPr lang="en-GB" sz="2800" b="1" dirty="0" err="1">
                <a:solidFill>
                  <a:srgbClr val="00B050"/>
                </a:solidFill>
                <a:latin typeface="Century Gothic" panose="020B0502020202020204" pitchFamily="34" charset="0"/>
              </a:rPr>
              <a:t>ein</a:t>
            </a:r>
            <a:r>
              <a:rPr lang="en-GB" sz="2800" b="1" dirty="0">
                <a:latin typeface="Century Gothic" panose="020B0502020202020204" pitchFamily="34" charset="0"/>
              </a:rPr>
              <a:t> Kino</a:t>
            </a:r>
          </a:p>
        </p:txBody>
      </p:sp>
      <p:sp>
        <p:nvSpPr>
          <p:cNvPr id="45" name="TextBox 44">
            <a:extLst>
              <a:ext uri="{FF2B5EF4-FFF2-40B4-BE49-F238E27FC236}">
                <a16:creationId xmlns:a16="http://schemas.microsoft.com/office/drawing/2014/main" id="{5388F41E-5EB0-4F2E-AEE4-F8D554B19E00}"/>
              </a:ext>
            </a:extLst>
          </p:cNvPr>
          <p:cNvSpPr txBox="1"/>
          <p:nvPr/>
        </p:nvSpPr>
        <p:spPr>
          <a:xfrm>
            <a:off x="3088582" y="4532713"/>
            <a:ext cx="3561452" cy="523220"/>
          </a:xfrm>
          <a:prstGeom prst="rect">
            <a:avLst/>
          </a:prstGeom>
          <a:noFill/>
        </p:spPr>
        <p:txBody>
          <a:bodyPr wrap="square" rtlCol="0">
            <a:spAutoFit/>
          </a:bodyPr>
          <a:lstStyle/>
          <a:p>
            <a:pPr algn="ctr"/>
            <a:r>
              <a:rPr lang="en-GB" sz="2800" b="1" dirty="0" err="1">
                <a:solidFill>
                  <a:srgbClr val="0070C0"/>
                </a:solidFill>
                <a:latin typeface="Century Gothic" panose="020B0502020202020204" pitchFamily="34" charset="0"/>
              </a:rPr>
              <a:t>ein</a:t>
            </a:r>
            <a:r>
              <a:rPr lang="en-GB" sz="2800" b="1" dirty="0">
                <a:latin typeface="Century Gothic" panose="020B0502020202020204" pitchFamily="34" charset="0"/>
              </a:rPr>
              <a:t> Park</a:t>
            </a:r>
          </a:p>
        </p:txBody>
      </p:sp>
      <p:sp>
        <p:nvSpPr>
          <p:cNvPr id="46" name="TextBox 45">
            <a:extLst>
              <a:ext uri="{FF2B5EF4-FFF2-40B4-BE49-F238E27FC236}">
                <a16:creationId xmlns:a16="http://schemas.microsoft.com/office/drawing/2014/main" id="{4C893D62-D2E8-4526-8E3A-0BBBFC014BCE}"/>
              </a:ext>
            </a:extLst>
          </p:cNvPr>
          <p:cNvSpPr txBox="1"/>
          <p:nvPr/>
        </p:nvSpPr>
        <p:spPr>
          <a:xfrm>
            <a:off x="1373932" y="5186152"/>
            <a:ext cx="1846785" cy="523220"/>
          </a:xfrm>
          <a:prstGeom prst="rect">
            <a:avLst/>
          </a:prstGeom>
          <a:noFill/>
        </p:spPr>
        <p:txBody>
          <a:bodyPr wrap="square" rtlCol="0">
            <a:spAutoFit/>
          </a:bodyPr>
          <a:lstStyle/>
          <a:p>
            <a:pPr algn="ctr"/>
            <a:r>
              <a:rPr lang="en-GB" sz="2800" b="1" dirty="0" err="1">
                <a:latin typeface="Century Gothic" panose="020B0502020202020204" pitchFamily="34" charset="0"/>
              </a:rPr>
              <a:t>Ich</a:t>
            </a:r>
            <a:r>
              <a:rPr lang="en-GB" sz="2800" b="1" dirty="0">
                <a:latin typeface="Century Gothic" panose="020B0502020202020204" pitchFamily="34" charset="0"/>
              </a:rPr>
              <a:t> bin…</a:t>
            </a:r>
          </a:p>
        </p:txBody>
      </p:sp>
      <p:sp>
        <p:nvSpPr>
          <p:cNvPr id="47" name="TextBox 46">
            <a:extLst>
              <a:ext uri="{FF2B5EF4-FFF2-40B4-BE49-F238E27FC236}">
                <a16:creationId xmlns:a16="http://schemas.microsoft.com/office/drawing/2014/main" id="{17FB0499-C15A-4FEF-98BB-645F165EB2E0}"/>
              </a:ext>
            </a:extLst>
          </p:cNvPr>
          <p:cNvSpPr txBox="1"/>
          <p:nvPr/>
        </p:nvSpPr>
        <p:spPr>
          <a:xfrm>
            <a:off x="6500257" y="5168278"/>
            <a:ext cx="2969002" cy="523220"/>
          </a:xfrm>
          <a:prstGeom prst="rect">
            <a:avLst/>
          </a:prstGeom>
          <a:noFill/>
        </p:spPr>
        <p:txBody>
          <a:bodyPr wrap="square" rtlCol="0">
            <a:spAutoFit/>
          </a:bodyPr>
          <a:lstStyle/>
          <a:p>
            <a:r>
              <a:rPr lang="en-GB" sz="2800" b="1" dirty="0">
                <a:latin typeface="Century Gothic" panose="020B0502020202020204" pitchFamily="34" charset="0"/>
              </a:rPr>
              <a:t>in</a:t>
            </a:r>
            <a:r>
              <a:rPr lang="en-GB" sz="2800" dirty="0">
                <a:latin typeface="Century Gothic" panose="020B0502020202020204" pitchFamily="34" charset="0"/>
              </a:rPr>
              <a:t> </a:t>
            </a:r>
            <a:r>
              <a:rPr lang="en-GB" sz="2800" b="1" u="sng" dirty="0" err="1">
                <a:solidFill>
                  <a:srgbClr val="FF0000"/>
                </a:solidFill>
                <a:latin typeface="Century Gothic" panose="020B0502020202020204" pitchFamily="34" charset="0"/>
              </a:rPr>
              <a:t>einer</a:t>
            </a:r>
            <a:r>
              <a:rPr lang="en-GB" sz="2800" b="1" dirty="0">
                <a:latin typeface="Century Gothic" panose="020B0502020202020204" pitchFamily="34" charset="0"/>
              </a:rPr>
              <a:t> Stadt</a:t>
            </a:r>
          </a:p>
        </p:txBody>
      </p:sp>
      <p:sp>
        <p:nvSpPr>
          <p:cNvPr id="48" name="TextBox 47">
            <a:extLst>
              <a:ext uri="{FF2B5EF4-FFF2-40B4-BE49-F238E27FC236}">
                <a16:creationId xmlns:a16="http://schemas.microsoft.com/office/drawing/2014/main" id="{360FF649-3E69-4E6F-97A4-8AA2BE60DB30}"/>
              </a:ext>
            </a:extLst>
          </p:cNvPr>
          <p:cNvSpPr txBox="1"/>
          <p:nvPr/>
        </p:nvSpPr>
        <p:spPr>
          <a:xfrm>
            <a:off x="9334454" y="5150760"/>
            <a:ext cx="3476019" cy="523220"/>
          </a:xfrm>
          <a:prstGeom prst="rect">
            <a:avLst/>
          </a:prstGeom>
          <a:noFill/>
        </p:spPr>
        <p:txBody>
          <a:bodyPr wrap="square" rtlCol="0">
            <a:spAutoFit/>
          </a:bodyPr>
          <a:lstStyle/>
          <a:p>
            <a:r>
              <a:rPr lang="en-GB" sz="2800" b="1" dirty="0">
                <a:latin typeface="Century Gothic" panose="020B0502020202020204" pitchFamily="34" charset="0"/>
              </a:rPr>
              <a:t>in </a:t>
            </a:r>
            <a:r>
              <a:rPr lang="en-GB" sz="2800" b="1" u="sng" dirty="0" err="1">
                <a:solidFill>
                  <a:srgbClr val="FF0000"/>
                </a:solidFill>
                <a:latin typeface="Century Gothic" panose="020B0502020202020204" pitchFamily="34" charset="0"/>
              </a:rPr>
              <a:t>einem</a:t>
            </a:r>
            <a:r>
              <a:rPr lang="en-GB" sz="2800" b="1" dirty="0">
                <a:latin typeface="Century Gothic" panose="020B0502020202020204" pitchFamily="34" charset="0"/>
              </a:rPr>
              <a:t> Kino</a:t>
            </a:r>
          </a:p>
        </p:txBody>
      </p:sp>
      <p:sp>
        <p:nvSpPr>
          <p:cNvPr id="49" name="TextBox 48">
            <a:extLst>
              <a:ext uri="{FF2B5EF4-FFF2-40B4-BE49-F238E27FC236}">
                <a16:creationId xmlns:a16="http://schemas.microsoft.com/office/drawing/2014/main" id="{E8375747-8AA7-4F72-9CA3-BB00047AFC1D}"/>
              </a:ext>
            </a:extLst>
          </p:cNvPr>
          <p:cNvSpPr txBox="1"/>
          <p:nvPr/>
        </p:nvSpPr>
        <p:spPr>
          <a:xfrm>
            <a:off x="2722741" y="5142397"/>
            <a:ext cx="3238650" cy="523220"/>
          </a:xfrm>
          <a:prstGeom prst="rect">
            <a:avLst/>
          </a:prstGeom>
          <a:noFill/>
        </p:spPr>
        <p:txBody>
          <a:bodyPr wrap="square" rtlCol="0">
            <a:spAutoFit/>
          </a:bodyPr>
          <a:lstStyle/>
          <a:p>
            <a:pPr algn="ctr"/>
            <a:r>
              <a:rPr lang="en-GB" sz="2800" b="1" dirty="0">
                <a:latin typeface="Century Gothic" panose="020B0502020202020204" pitchFamily="34" charset="0"/>
              </a:rPr>
              <a:t> in </a:t>
            </a:r>
            <a:r>
              <a:rPr lang="en-GB" sz="2800" b="1" u="sng" dirty="0" err="1">
                <a:solidFill>
                  <a:srgbClr val="0070C0"/>
                </a:solidFill>
                <a:latin typeface="Century Gothic" panose="020B0502020202020204" pitchFamily="34" charset="0"/>
              </a:rPr>
              <a:t>einem</a:t>
            </a:r>
            <a:r>
              <a:rPr lang="en-GB" sz="2800" b="1" dirty="0">
                <a:latin typeface="Century Gothic" panose="020B0502020202020204" pitchFamily="34" charset="0"/>
              </a:rPr>
              <a:t> Park</a:t>
            </a:r>
          </a:p>
        </p:txBody>
      </p:sp>
      <p:sp>
        <p:nvSpPr>
          <p:cNvPr id="50" name="TextBox 49">
            <a:extLst>
              <a:ext uri="{FF2B5EF4-FFF2-40B4-BE49-F238E27FC236}">
                <a16:creationId xmlns:a16="http://schemas.microsoft.com/office/drawing/2014/main" id="{86DC6F1E-65F2-4B35-A3EA-301D73A9A1CD}"/>
              </a:ext>
            </a:extLst>
          </p:cNvPr>
          <p:cNvSpPr txBox="1"/>
          <p:nvPr/>
        </p:nvSpPr>
        <p:spPr>
          <a:xfrm>
            <a:off x="114501" y="5186152"/>
            <a:ext cx="1305341" cy="523220"/>
          </a:xfrm>
          <a:prstGeom prst="rect">
            <a:avLst/>
          </a:prstGeom>
          <a:noFill/>
        </p:spPr>
        <p:txBody>
          <a:bodyPr wrap="square" rtlCol="0">
            <a:spAutoFit/>
          </a:bodyPr>
          <a:lstStyle/>
          <a:p>
            <a:pPr algn="ctr"/>
            <a:r>
              <a:rPr lang="en-GB" sz="2800" b="1">
                <a:latin typeface="Century Gothic" panose="020B0502020202020204" pitchFamily="34" charset="0"/>
              </a:rPr>
              <a:t>Row 3:</a:t>
            </a:r>
            <a:endParaRPr lang="en-GB" sz="2800" b="1" dirty="0">
              <a:latin typeface="Century Gothic" panose="020B0502020202020204" pitchFamily="34" charset="0"/>
            </a:endParaRPr>
          </a:p>
        </p:txBody>
      </p:sp>
      <p:sp>
        <p:nvSpPr>
          <p:cNvPr id="51" name="TextBox 50">
            <a:extLst>
              <a:ext uri="{FF2B5EF4-FFF2-40B4-BE49-F238E27FC236}">
                <a16:creationId xmlns:a16="http://schemas.microsoft.com/office/drawing/2014/main" id="{1A75911B-F093-4486-B09E-BC28C0F2C58B}"/>
              </a:ext>
            </a:extLst>
          </p:cNvPr>
          <p:cNvSpPr txBox="1"/>
          <p:nvPr/>
        </p:nvSpPr>
        <p:spPr>
          <a:xfrm>
            <a:off x="117812" y="4509693"/>
            <a:ext cx="1305341" cy="523220"/>
          </a:xfrm>
          <a:prstGeom prst="rect">
            <a:avLst/>
          </a:prstGeom>
          <a:noFill/>
        </p:spPr>
        <p:txBody>
          <a:bodyPr wrap="square" rtlCol="0">
            <a:spAutoFit/>
          </a:bodyPr>
          <a:lstStyle/>
          <a:p>
            <a:pPr algn="ctr"/>
            <a:r>
              <a:rPr lang="en-GB" sz="2800" b="1" dirty="0">
                <a:latin typeface="Century Gothic" panose="020B0502020202020204" pitchFamily="34" charset="0"/>
              </a:rPr>
              <a:t>Row 1:</a:t>
            </a:r>
          </a:p>
        </p:txBody>
      </p:sp>
    </p:spTree>
    <p:extLst>
      <p:ext uri="{BB962C8B-B14F-4D97-AF65-F5344CB8AC3E}">
        <p14:creationId xmlns:p14="http://schemas.microsoft.com/office/powerpoint/2010/main" val="297172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36"/>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35"/>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p:bldP spid="35" grpId="1"/>
      <p:bldP spid="36" grpId="0"/>
      <p:bldP spid="36" grpId="1"/>
      <p:bldP spid="37" grpId="0"/>
      <p:bldP spid="38" grpId="0"/>
      <p:bldP spid="39" grpId="0" animBg="1"/>
      <p:bldP spid="40" grpId="0" animBg="1"/>
      <p:bldP spid="41" grpId="0" animBg="1"/>
      <p:bldP spid="42" grpId="0"/>
      <p:bldP spid="43" grpId="0"/>
      <p:bldP spid="44" grpId="0"/>
      <p:bldP spid="45" grpId="0"/>
      <p:bldP spid="46" grpId="0"/>
      <p:bldP spid="47" grpId="0"/>
      <p:bldP spid="48" grpId="0"/>
      <p:bldP spid="49" grpId="0"/>
      <p:bldP spid="50" grpId="0"/>
      <p:bldP spid="5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AF114-631F-4281-92DB-7094FED4F753}"/>
              </a:ext>
            </a:extLst>
          </p:cNvPr>
          <p:cNvSpPr>
            <a:spLocks noGrp="1"/>
          </p:cNvSpPr>
          <p:nvPr>
            <p:ph type="title"/>
          </p:nvPr>
        </p:nvSpPr>
        <p:spPr>
          <a:xfrm>
            <a:off x="0" y="213557"/>
            <a:ext cx="5070476" cy="647577"/>
          </a:xfrm>
        </p:spPr>
        <p:txBody>
          <a:bodyPr>
            <a:normAutofit/>
          </a:bodyPr>
          <a:lstStyle/>
          <a:p>
            <a:r>
              <a:rPr lang="en-GB" sz="2800" dirty="0"/>
              <a:t>Wo </a:t>
            </a:r>
            <a:r>
              <a:rPr lang="en-GB" sz="2800" dirty="0" err="1"/>
              <a:t>ist</a:t>
            </a:r>
            <a:r>
              <a:rPr lang="en-GB" sz="2800" dirty="0"/>
              <a:t> das? Wo war* das?</a:t>
            </a:r>
          </a:p>
        </p:txBody>
      </p:sp>
      <p:sp>
        <p:nvSpPr>
          <p:cNvPr id="5" name="Rounded Rectangle 38">
            <a:extLst>
              <a:ext uri="{FF2B5EF4-FFF2-40B4-BE49-F238E27FC236}">
                <a16:creationId xmlns:a16="http://schemas.microsoft.com/office/drawing/2014/main" id="{B4B51989-40AB-4486-8757-58DF125599A7}"/>
              </a:ext>
            </a:extLst>
          </p:cNvPr>
          <p:cNvSpPr/>
          <p:nvPr/>
        </p:nvSpPr>
        <p:spPr>
          <a:xfrm>
            <a:off x="10955215" y="161881"/>
            <a:ext cx="1068418" cy="418411"/>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18" name="Graphic 17" descr="Teacher with solid fill">
            <a:extLst>
              <a:ext uri="{FF2B5EF4-FFF2-40B4-BE49-F238E27FC236}">
                <a16:creationId xmlns:a16="http://schemas.microsoft.com/office/drawing/2014/main" id="{3945146B-799F-4A9D-85EB-872416859A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56340" y="80145"/>
            <a:ext cx="914400" cy="914400"/>
          </a:xfrm>
          <a:prstGeom prst="rect">
            <a:avLst/>
          </a:prstGeom>
        </p:spPr>
      </p:pic>
      <p:sp>
        <p:nvSpPr>
          <p:cNvPr id="19" name="Speech Bubble: Rectangle with Corners Rounded 18">
            <a:extLst>
              <a:ext uri="{FF2B5EF4-FFF2-40B4-BE49-F238E27FC236}">
                <a16:creationId xmlns:a16="http://schemas.microsoft.com/office/drawing/2014/main" id="{4D282307-8538-4B87-AD4B-9D71D0F2029C}"/>
              </a:ext>
            </a:extLst>
          </p:cNvPr>
          <p:cNvSpPr/>
          <p:nvPr/>
        </p:nvSpPr>
        <p:spPr>
          <a:xfrm>
            <a:off x="5861538" y="243340"/>
            <a:ext cx="4759570" cy="461665"/>
          </a:xfrm>
          <a:prstGeom prst="wedgeRoundRectCallout">
            <a:avLst>
              <a:gd name="adj1" fmla="val -55648"/>
              <a:gd name="adj2" fmla="val -10406"/>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Hör</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zu</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Welches Wort </a:t>
            </a:r>
            <a:r>
              <a:rPr kumimoji="0" lang="en-GB"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passt</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a:t>
            </a:r>
          </a:p>
        </p:txBody>
      </p:sp>
      <p:sp>
        <p:nvSpPr>
          <p:cNvPr id="21" name="Action Button: Custom 16">
            <a:hlinkClick r:id="" action="ppaction://noaction" highlightClick="1">
              <a:snd r:embed="rId5" name="1.wav"/>
            </a:hlinkClick>
            <a:extLst>
              <a:ext uri="{FF2B5EF4-FFF2-40B4-BE49-F238E27FC236}">
                <a16:creationId xmlns:a16="http://schemas.microsoft.com/office/drawing/2014/main" id="{F768D63D-3853-4354-A811-ADD0175166F2}"/>
              </a:ext>
            </a:extLst>
          </p:cNvPr>
          <p:cNvSpPr/>
          <p:nvPr/>
        </p:nvSpPr>
        <p:spPr>
          <a:xfrm>
            <a:off x="2178609" y="2442731"/>
            <a:ext cx="393922" cy="35793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22" name="Action Button: Custom 16">
            <a:hlinkClick r:id="" action="ppaction://noaction" highlightClick="1">
              <a:snd r:embed="rId6" name="2.wav"/>
            </a:hlinkClick>
            <a:extLst>
              <a:ext uri="{FF2B5EF4-FFF2-40B4-BE49-F238E27FC236}">
                <a16:creationId xmlns:a16="http://schemas.microsoft.com/office/drawing/2014/main" id="{14C9A2CC-F7CF-4B7D-988E-923D7D319856}"/>
              </a:ext>
            </a:extLst>
          </p:cNvPr>
          <p:cNvSpPr/>
          <p:nvPr/>
        </p:nvSpPr>
        <p:spPr>
          <a:xfrm>
            <a:off x="2178609" y="2915365"/>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23" name="Action Button: Custom 16">
            <a:hlinkClick r:id="" action="ppaction://noaction" highlightClick="1">
              <a:snd r:embed="rId7" name="5.wav"/>
            </a:hlinkClick>
            <a:extLst>
              <a:ext uri="{FF2B5EF4-FFF2-40B4-BE49-F238E27FC236}">
                <a16:creationId xmlns:a16="http://schemas.microsoft.com/office/drawing/2014/main" id="{E16D46E8-214E-49CD-BFA0-ECEE1A0CC459}"/>
              </a:ext>
            </a:extLst>
          </p:cNvPr>
          <p:cNvSpPr/>
          <p:nvPr/>
        </p:nvSpPr>
        <p:spPr>
          <a:xfrm>
            <a:off x="2176531" y="3425420"/>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24" name="Action Button: Custom 16">
            <a:hlinkClick r:id="" action="ppaction://noaction" highlightClick="1">
              <a:snd r:embed="rId8" name="6.wav"/>
            </a:hlinkClick>
            <a:extLst>
              <a:ext uri="{FF2B5EF4-FFF2-40B4-BE49-F238E27FC236}">
                <a16:creationId xmlns:a16="http://schemas.microsoft.com/office/drawing/2014/main" id="{4ABD818F-6197-4D93-86D1-9FE1EC7DBE89}"/>
              </a:ext>
            </a:extLst>
          </p:cNvPr>
          <p:cNvSpPr/>
          <p:nvPr/>
        </p:nvSpPr>
        <p:spPr>
          <a:xfrm>
            <a:off x="2181325" y="3911346"/>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25" name="Action Button: Custom 16">
            <a:hlinkClick r:id="" action="ppaction://noaction" highlightClick="1">
              <a:snd r:embed="rId9" name="7.wav"/>
            </a:hlinkClick>
            <a:extLst>
              <a:ext uri="{FF2B5EF4-FFF2-40B4-BE49-F238E27FC236}">
                <a16:creationId xmlns:a16="http://schemas.microsoft.com/office/drawing/2014/main" id="{184ED4A8-CBE1-4D4E-8463-AE6C69F3976B}"/>
              </a:ext>
            </a:extLst>
          </p:cNvPr>
          <p:cNvSpPr/>
          <p:nvPr/>
        </p:nvSpPr>
        <p:spPr>
          <a:xfrm>
            <a:off x="2186725" y="4417713"/>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26" name="Action Button: Custom 16">
            <a:hlinkClick r:id="" action="ppaction://noaction" highlightClick="1">
              <a:snd r:embed="rId10" name="8.wav"/>
            </a:hlinkClick>
            <a:extLst>
              <a:ext uri="{FF2B5EF4-FFF2-40B4-BE49-F238E27FC236}">
                <a16:creationId xmlns:a16="http://schemas.microsoft.com/office/drawing/2014/main" id="{BCA100E5-B19D-42DE-87A7-B6716EB88230}"/>
              </a:ext>
            </a:extLst>
          </p:cNvPr>
          <p:cNvSpPr/>
          <p:nvPr/>
        </p:nvSpPr>
        <p:spPr>
          <a:xfrm>
            <a:off x="2176531" y="4904852"/>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27" name="Rectangle 26">
            <a:extLst>
              <a:ext uri="{FF2B5EF4-FFF2-40B4-BE49-F238E27FC236}">
                <a16:creationId xmlns:a16="http://schemas.microsoft.com/office/drawing/2014/main" id="{4597C95B-BA18-4A23-868A-0C6CF2696298}"/>
              </a:ext>
            </a:extLst>
          </p:cNvPr>
          <p:cNvSpPr/>
          <p:nvPr/>
        </p:nvSpPr>
        <p:spPr>
          <a:xfrm>
            <a:off x="2716151" y="2401059"/>
            <a:ext cx="2052165" cy="461665"/>
          </a:xfrm>
          <a:prstGeom prst="rect">
            <a:avLst/>
          </a:prstGeom>
        </p:spPr>
        <p:txBody>
          <a:bodyPr wrap="none">
            <a:spAutoFit/>
          </a:bodyPr>
          <a:lstStyle/>
          <a:p>
            <a:r>
              <a:rPr lang="de-DE" sz="2400" dirty="0"/>
              <a:t>Hotel</a:t>
            </a:r>
            <a:r>
              <a:rPr lang="de-DE" sz="2400" b="1" dirty="0"/>
              <a:t> </a:t>
            </a:r>
            <a:r>
              <a:rPr lang="de-DE" sz="2400" dirty="0"/>
              <a:t>/ Stadt</a:t>
            </a:r>
            <a:endParaRPr lang="en-GB" sz="2400" dirty="0"/>
          </a:p>
        </p:txBody>
      </p:sp>
      <p:sp>
        <p:nvSpPr>
          <p:cNvPr id="28" name="TextBox 27">
            <a:extLst>
              <a:ext uri="{FF2B5EF4-FFF2-40B4-BE49-F238E27FC236}">
                <a16:creationId xmlns:a16="http://schemas.microsoft.com/office/drawing/2014/main" id="{A4F4D9F4-220F-427B-A05C-D9E72240E523}"/>
              </a:ext>
            </a:extLst>
          </p:cNvPr>
          <p:cNvSpPr txBox="1"/>
          <p:nvPr/>
        </p:nvSpPr>
        <p:spPr>
          <a:xfrm>
            <a:off x="2726565" y="2917589"/>
            <a:ext cx="2343911" cy="461665"/>
          </a:xfrm>
          <a:prstGeom prst="rect">
            <a:avLst/>
          </a:prstGeom>
          <a:noFill/>
        </p:spPr>
        <p:txBody>
          <a:bodyPr wrap="none" rtlCol="0">
            <a:spAutoFit/>
          </a:bodyPr>
          <a:lstStyle/>
          <a:p>
            <a:r>
              <a:rPr lang="de-DE" sz="2400" dirty="0"/>
              <a:t>Party / Konzert</a:t>
            </a:r>
            <a:endParaRPr lang="en-US" sz="2400" dirty="0"/>
          </a:p>
        </p:txBody>
      </p:sp>
      <p:sp>
        <p:nvSpPr>
          <p:cNvPr id="29" name="TextBox 28">
            <a:extLst>
              <a:ext uri="{FF2B5EF4-FFF2-40B4-BE49-F238E27FC236}">
                <a16:creationId xmlns:a16="http://schemas.microsoft.com/office/drawing/2014/main" id="{CA5BF25A-4FD9-4C55-B3CB-8D3F50F829B8}"/>
              </a:ext>
            </a:extLst>
          </p:cNvPr>
          <p:cNvSpPr txBox="1"/>
          <p:nvPr/>
        </p:nvSpPr>
        <p:spPr>
          <a:xfrm>
            <a:off x="2726565" y="3431873"/>
            <a:ext cx="2980303" cy="461665"/>
          </a:xfrm>
          <a:prstGeom prst="rect">
            <a:avLst/>
          </a:prstGeom>
          <a:noFill/>
        </p:spPr>
        <p:txBody>
          <a:bodyPr wrap="none" rtlCol="0">
            <a:spAutoFit/>
          </a:bodyPr>
          <a:lstStyle/>
          <a:p>
            <a:r>
              <a:rPr lang="de-DE" sz="2400" dirty="0"/>
              <a:t>Wasserpark / Band</a:t>
            </a:r>
            <a:endParaRPr lang="en-US" sz="2400" dirty="0"/>
          </a:p>
        </p:txBody>
      </p:sp>
      <p:sp>
        <p:nvSpPr>
          <p:cNvPr id="30" name="TextBox 29">
            <a:extLst>
              <a:ext uri="{FF2B5EF4-FFF2-40B4-BE49-F238E27FC236}">
                <a16:creationId xmlns:a16="http://schemas.microsoft.com/office/drawing/2014/main" id="{1FFB635B-515D-4740-8CE8-3A95234A813F}"/>
              </a:ext>
            </a:extLst>
          </p:cNvPr>
          <p:cNvSpPr txBox="1"/>
          <p:nvPr/>
        </p:nvSpPr>
        <p:spPr>
          <a:xfrm>
            <a:off x="2726565" y="3932010"/>
            <a:ext cx="1893467" cy="461665"/>
          </a:xfrm>
          <a:prstGeom prst="rect">
            <a:avLst/>
          </a:prstGeom>
          <a:noFill/>
        </p:spPr>
        <p:txBody>
          <a:bodyPr wrap="none" rtlCol="0">
            <a:spAutoFit/>
          </a:bodyPr>
          <a:lstStyle/>
          <a:p>
            <a:r>
              <a:rPr lang="de-DE" sz="2400" dirty="0"/>
              <a:t>Stadt / Dorf</a:t>
            </a:r>
            <a:endParaRPr lang="en-GB" sz="2400" dirty="0"/>
          </a:p>
        </p:txBody>
      </p:sp>
      <p:sp>
        <p:nvSpPr>
          <p:cNvPr id="31" name="TextBox 30">
            <a:extLst>
              <a:ext uri="{FF2B5EF4-FFF2-40B4-BE49-F238E27FC236}">
                <a16:creationId xmlns:a16="http://schemas.microsoft.com/office/drawing/2014/main" id="{32C5DEE4-772D-4866-93F1-61B7EBFF72B9}"/>
              </a:ext>
            </a:extLst>
          </p:cNvPr>
          <p:cNvSpPr txBox="1"/>
          <p:nvPr/>
        </p:nvSpPr>
        <p:spPr>
          <a:xfrm>
            <a:off x="2726565" y="4397620"/>
            <a:ext cx="2400016" cy="461665"/>
          </a:xfrm>
          <a:prstGeom prst="rect">
            <a:avLst/>
          </a:prstGeom>
          <a:noFill/>
        </p:spPr>
        <p:txBody>
          <a:bodyPr wrap="none" rtlCol="0">
            <a:spAutoFit/>
          </a:bodyPr>
          <a:lstStyle/>
          <a:p>
            <a:r>
              <a:rPr lang="de-DE" sz="2400" dirty="0"/>
              <a:t>Theater / Stadt</a:t>
            </a:r>
            <a:endParaRPr lang="en-US" sz="2400" dirty="0"/>
          </a:p>
        </p:txBody>
      </p:sp>
      <p:sp>
        <p:nvSpPr>
          <p:cNvPr id="32" name="TextBox 31">
            <a:extLst>
              <a:ext uri="{FF2B5EF4-FFF2-40B4-BE49-F238E27FC236}">
                <a16:creationId xmlns:a16="http://schemas.microsoft.com/office/drawing/2014/main" id="{F58F9EBD-AE9D-4289-BDDA-6CC03CC72712}"/>
              </a:ext>
            </a:extLst>
          </p:cNvPr>
          <p:cNvSpPr txBox="1"/>
          <p:nvPr/>
        </p:nvSpPr>
        <p:spPr>
          <a:xfrm>
            <a:off x="2726565" y="4875975"/>
            <a:ext cx="2520242" cy="461665"/>
          </a:xfrm>
          <a:prstGeom prst="rect">
            <a:avLst/>
          </a:prstGeom>
          <a:noFill/>
        </p:spPr>
        <p:txBody>
          <a:bodyPr wrap="none" rtlCol="0">
            <a:spAutoFit/>
          </a:bodyPr>
          <a:lstStyle/>
          <a:p>
            <a:r>
              <a:rPr lang="de-DE" sz="2400" dirty="0"/>
              <a:t>Konzert / Straße</a:t>
            </a:r>
            <a:endParaRPr lang="en-US" sz="2400" dirty="0"/>
          </a:p>
        </p:txBody>
      </p:sp>
      <p:cxnSp>
        <p:nvCxnSpPr>
          <p:cNvPr id="33" name="Straight Connector 32">
            <a:extLst>
              <a:ext uri="{FF2B5EF4-FFF2-40B4-BE49-F238E27FC236}">
                <a16:creationId xmlns:a16="http://schemas.microsoft.com/office/drawing/2014/main" id="{7B07D3F1-6934-4AE3-8240-5CAF6D475151}"/>
              </a:ext>
            </a:extLst>
          </p:cNvPr>
          <p:cNvCxnSpPr>
            <a:cxnSpLocks/>
          </p:cNvCxnSpPr>
          <p:nvPr/>
        </p:nvCxnSpPr>
        <p:spPr>
          <a:xfrm>
            <a:off x="3847264" y="2640391"/>
            <a:ext cx="766193" cy="152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E14F9FE-C172-4AD6-A1F5-69B3F363CB09}"/>
              </a:ext>
            </a:extLst>
          </p:cNvPr>
          <p:cNvCxnSpPr>
            <a:cxnSpLocks/>
          </p:cNvCxnSpPr>
          <p:nvPr/>
        </p:nvCxnSpPr>
        <p:spPr>
          <a:xfrm flipV="1">
            <a:off x="2781405" y="3159168"/>
            <a:ext cx="807738" cy="117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7042A12-6063-4FE1-8975-11CEA2129D93}"/>
              </a:ext>
            </a:extLst>
          </p:cNvPr>
          <p:cNvCxnSpPr>
            <a:cxnSpLocks/>
          </p:cNvCxnSpPr>
          <p:nvPr/>
        </p:nvCxnSpPr>
        <p:spPr>
          <a:xfrm>
            <a:off x="4768306" y="3682254"/>
            <a:ext cx="821543" cy="152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FE3E19F-8722-4B9D-AD45-70E9A8F61B7B}"/>
              </a:ext>
            </a:extLst>
          </p:cNvPr>
          <p:cNvCxnSpPr>
            <a:cxnSpLocks/>
          </p:cNvCxnSpPr>
          <p:nvPr/>
        </p:nvCxnSpPr>
        <p:spPr>
          <a:xfrm>
            <a:off x="2816849" y="4184561"/>
            <a:ext cx="821543" cy="152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AC1FF10-45CF-4759-ABAA-E7E8B01125BC}"/>
              </a:ext>
            </a:extLst>
          </p:cNvPr>
          <p:cNvCxnSpPr>
            <a:cxnSpLocks/>
          </p:cNvCxnSpPr>
          <p:nvPr/>
        </p:nvCxnSpPr>
        <p:spPr>
          <a:xfrm>
            <a:off x="2816848" y="4646782"/>
            <a:ext cx="10111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A9D0881-07AE-4D0F-9E1C-472EC602111F}"/>
              </a:ext>
            </a:extLst>
          </p:cNvPr>
          <p:cNvCxnSpPr>
            <a:cxnSpLocks/>
          </p:cNvCxnSpPr>
          <p:nvPr/>
        </p:nvCxnSpPr>
        <p:spPr>
          <a:xfrm>
            <a:off x="2773097" y="5102852"/>
            <a:ext cx="11534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39" name="Table 38">
            <a:extLst>
              <a:ext uri="{FF2B5EF4-FFF2-40B4-BE49-F238E27FC236}">
                <a16:creationId xmlns:a16="http://schemas.microsoft.com/office/drawing/2014/main" id="{F3449984-1061-42B6-98CA-86608FB721D5}"/>
              </a:ext>
            </a:extLst>
          </p:cNvPr>
          <p:cNvGraphicFramePr>
            <a:graphicFrameLocks noGrp="1"/>
          </p:cNvGraphicFramePr>
          <p:nvPr>
            <p:extLst>
              <p:ext uri="{D42A27DB-BD31-4B8C-83A1-F6EECF244321}">
                <p14:modId xmlns:p14="http://schemas.microsoft.com/office/powerpoint/2010/main" val="2331200790"/>
              </p:ext>
            </p:extLst>
          </p:nvPr>
        </p:nvGraphicFramePr>
        <p:xfrm>
          <a:off x="6092234" y="1910324"/>
          <a:ext cx="4129046" cy="3479469"/>
        </p:xfrm>
        <a:graphic>
          <a:graphicData uri="http://schemas.openxmlformats.org/drawingml/2006/table">
            <a:tbl>
              <a:tblPr firstRow="1" bandRow="1">
                <a:tableStyleId>{00A15C55-8517-42AA-B614-E9B94910E393}</a:tableStyleId>
              </a:tblPr>
              <a:tblGrid>
                <a:gridCol w="2064523">
                  <a:extLst>
                    <a:ext uri="{9D8B030D-6E8A-4147-A177-3AD203B41FA5}">
                      <a16:colId xmlns:a16="http://schemas.microsoft.com/office/drawing/2014/main" val="2755214761"/>
                    </a:ext>
                  </a:extLst>
                </a:gridCol>
                <a:gridCol w="2064523">
                  <a:extLst>
                    <a:ext uri="{9D8B030D-6E8A-4147-A177-3AD203B41FA5}">
                      <a16:colId xmlns:a16="http://schemas.microsoft.com/office/drawing/2014/main" val="1574303285"/>
                    </a:ext>
                  </a:extLst>
                </a:gridCol>
              </a:tblGrid>
              <a:tr h="4970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err="1">
                          <a:ln>
                            <a:noFill/>
                          </a:ln>
                          <a:effectLst/>
                          <a:uLnTx/>
                          <a:uFillTx/>
                        </a:rPr>
                        <a:t>jetzt</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letzten</a:t>
                      </a:r>
                      <a:r>
                        <a:rPr lang="en-GB" sz="2000" b="1" dirty="0"/>
                        <a:t> Monat</a:t>
                      </a:r>
                    </a:p>
                  </a:txBody>
                  <a:tcPr/>
                </a:tc>
                <a:extLst>
                  <a:ext uri="{0D108BD9-81ED-4DB2-BD59-A6C34878D82A}">
                    <a16:rowId xmlns:a16="http://schemas.microsoft.com/office/drawing/2014/main" val="64066842"/>
                  </a:ext>
                </a:extLst>
              </a:tr>
              <a:tr h="497067">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776103385"/>
                  </a:ext>
                </a:extLst>
              </a:tr>
              <a:tr h="497067">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077783681"/>
                  </a:ext>
                </a:extLst>
              </a:tr>
              <a:tr h="497067">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591606089"/>
                  </a:ext>
                </a:extLst>
              </a:tr>
              <a:tr h="497067">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924375623"/>
                  </a:ext>
                </a:extLst>
              </a:tr>
              <a:tr h="497067">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43836324"/>
                  </a:ext>
                </a:extLst>
              </a:tr>
              <a:tr h="497067">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876608180"/>
                  </a:ext>
                </a:extLst>
              </a:tr>
            </a:tbl>
          </a:graphicData>
        </a:graphic>
      </p:graphicFrame>
      <p:pic>
        <p:nvPicPr>
          <p:cNvPr id="46" name="Picture 45" descr="A green check mark on a black background&#10;&#10;Description automatically generated">
            <a:extLst>
              <a:ext uri="{FF2B5EF4-FFF2-40B4-BE49-F238E27FC236}">
                <a16:creationId xmlns:a16="http://schemas.microsoft.com/office/drawing/2014/main" id="{E6453909-D45B-4B4A-91BC-DB3C6A26BA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95199" y="2340594"/>
            <a:ext cx="552527" cy="514422"/>
          </a:xfrm>
          <a:prstGeom prst="rect">
            <a:avLst/>
          </a:prstGeom>
        </p:spPr>
      </p:pic>
      <p:pic>
        <p:nvPicPr>
          <p:cNvPr id="47" name="Picture 46" descr="A green check mark on a black background&#10;&#10;Description automatically generated">
            <a:extLst>
              <a:ext uri="{FF2B5EF4-FFF2-40B4-BE49-F238E27FC236}">
                <a16:creationId xmlns:a16="http://schemas.microsoft.com/office/drawing/2014/main" id="{E59C0901-198E-4200-BB65-CF1B87B7C7F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75670" y="2815291"/>
            <a:ext cx="552527" cy="514422"/>
          </a:xfrm>
          <a:prstGeom prst="rect">
            <a:avLst/>
          </a:prstGeom>
        </p:spPr>
      </p:pic>
      <p:pic>
        <p:nvPicPr>
          <p:cNvPr id="48" name="Picture 47" descr="A green check mark on a black background&#10;&#10;Description automatically generated">
            <a:extLst>
              <a:ext uri="{FF2B5EF4-FFF2-40B4-BE49-F238E27FC236}">
                <a16:creationId xmlns:a16="http://schemas.microsoft.com/office/drawing/2014/main" id="{3F369D1C-A721-4A3C-94A4-EE95F8DD551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88798" y="3329713"/>
            <a:ext cx="552527" cy="514422"/>
          </a:xfrm>
          <a:prstGeom prst="rect">
            <a:avLst/>
          </a:prstGeom>
        </p:spPr>
      </p:pic>
      <p:pic>
        <p:nvPicPr>
          <p:cNvPr id="49" name="Picture 48" descr="A green check mark on a black background&#10;&#10;Description automatically generated">
            <a:extLst>
              <a:ext uri="{FF2B5EF4-FFF2-40B4-BE49-F238E27FC236}">
                <a16:creationId xmlns:a16="http://schemas.microsoft.com/office/drawing/2014/main" id="{1E8516E6-F089-4241-ACA1-8BE075C865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88797" y="3817997"/>
            <a:ext cx="552527" cy="514422"/>
          </a:xfrm>
          <a:prstGeom prst="rect">
            <a:avLst/>
          </a:prstGeom>
        </p:spPr>
      </p:pic>
      <p:pic>
        <p:nvPicPr>
          <p:cNvPr id="50" name="Picture 49" descr="A green check mark on a black background&#10;&#10;Description automatically generated">
            <a:extLst>
              <a:ext uri="{FF2B5EF4-FFF2-40B4-BE49-F238E27FC236}">
                <a16:creationId xmlns:a16="http://schemas.microsoft.com/office/drawing/2014/main" id="{934889E5-AFF9-4182-A1E1-24FE8627B6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95199" y="4344863"/>
            <a:ext cx="552527" cy="514422"/>
          </a:xfrm>
          <a:prstGeom prst="rect">
            <a:avLst/>
          </a:prstGeom>
        </p:spPr>
      </p:pic>
      <p:pic>
        <p:nvPicPr>
          <p:cNvPr id="51" name="Picture 50" descr="A green check mark on a black background&#10;&#10;Description automatically generated">
            <a:extLst>
              <a:ext uri="{FF2B5EF4-FFF2-40B4-BE49-F238E27FC236}">
                <a16:creationId xmlns:a16="http://schemas.microsoft.com/office/drawing/2014/main" id="{1EE6E158-600B-4F92-A7D4-252DFE8709A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19928" y="4855565"/>
            <a:ext cx="552527" cy="514422"/>
          </a:xfrm>
          <a:prstGeom prst="rect">
            <a:avLst/>
          </a:prstGeom>
        </p:spPr>
      </p:pic>
      <p:pic>
        <p:nvPicPr>
          <p:cNvPr id="52" name="Picture 51" descr="A bunch of items that are on display&#10;&#10;Description automatically generated">
            <a:extLst>
              <a:ext uri="{FF2B5EF4-FFF2-40B4-BE49-F238E27FC236}">
                <a16:creationId xmlns:a16="http://schemas.microsoft.com/office/drawing/2014/main" id="{4081EED8-71CF-4160-A2B7-659D5B865F2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2564" b="74794"/>
          <a:stretch/>
        </p:blipFill>
        <p:spPr>
          <a:xfrm rot="20826056">
            <a:off x="7874154" y="791701"/>
            <a:ext cx="1526806" cy="1032872"/>
          </a:xfrm>
          <a:prstGeom prst="rect">
            <a:avLst/>
          </a:prstGeom>
        </p:spPr>
      </p:pic>
      <p:pic>
        <p:nvPicPr>
          <p:cNvPr id="53" name="Picture 52" descr="A close up of a logo&#10;&#10;Description automatically generated">
            <a:extLst>
              <a:ext uri="{FF2B5EF4-FFF2-40B4-BE49-F238E27FC236}">
                <a16:creationId xmlns:a16="http://schemas.microsoft.com/office/drawing/2014/main" id="{E64892AB-4D8B-400E-B7DC-EA366BEF30A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1142">
            <a:off x="9418471" y="442432"/>
            <a:ext cx="1481838" cy="1623932"/>
          </a:xfrm>
          <a:prstGeom prst="rect">
            <a:avLst/>
          </a:prstGeom>
        </p:spPr>
      </p:pic>
      <p:pic>
        <p:nvPicPr>
          <p:cNvPr id="54" name="Picture 53" descr="A picture containing drawing&#10;&#10;Description automatically generated">
            <a:extLst>
              <a:ext uri="{FF2B5EF4-FFF2-40B4-BE49-F238E27FC236}">
                <a16:creationId xmlns:a16="http://schemas.microsoft.com/office/drawing/2014/main" id="{28D3544F-293E-4C20-9F76-E49220D481E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1196115">
            <a:off x="11199395" y="679091"/>
            <a:ext cx="666488" cy="1239978"/>
          </a:xfrm>
          <a:prstGeom prst="rect">
            <a:avLst/>
          </a:prstGeom>
        </p:spPr>
      </p:pic>
      <p:pic>
        <p:nvPicPr>
          <p:cNvPr id="55" name="Graphic 54" descr="Music notes">
            <a:extLst>
              <a:ext uri="{FF2B5EF4-FFF2-40B4-BE49-F238E27FC236}">
                <a16:creationId xmlns:a16="http://schemas.microsoft.com/office/drawing/2014/main" id="{A1D721EE-4278-43D0-8A0B-2BAE27804C6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693200" y="1342804"/>
            <a:ext cx="400110" cy="400110"/>
          </a:xfrm>
          <a:prstGeom prst="rect">
            <a:avLst/>
          </a:prstGeom>
        </p:spPr>
      </p:pic>
      <p:sp>
        <p:nvSpPr>
          <p:cNvPr id="56" name="TextBox 55">
            <a:extLst>
              <a:ext uri="{FF2B5EF4-FFF2-40B4-BE49-F238E27FC236}">
                <a16:creationId xmlns:a16="http://schemas.microsoft.com/office/drawing/2014/main" id="{02C06F20-EF64-4B59-910F-4326622F1BEA}"/>
              </a:ext>
            </a:extLst>
          </p:cNvPr>
          <p:cNvSpPr txBox="1"/>
          <p:nvPr/>
        </p:nvSpPr>
        <p:spPr>
          <a:xfrm>
            <a:off x="1323760" y="6440530"/>
            <a:ext cx="3260910" cy="400110"/>
          </a:xfrm>
          <a:prstGeom prst="rect">
            <a:avLst/>
          </a:prstGeom>
          <a:noFill/>
        </p:spPr>
        <p:txBody>
          <a:bodyPr wrap="square" rtlCol="0">
            <a:spAutoFit/>
          </a:bodyPr>
          <a:lstStyle/>
          <a:p>
            <a:r>
              <a:rPr lang="en-GB" sz="2000" b="1" dirty="0"/>
              <a:t>*war – was </a:t>
            </a:r>
          </a:p>
        </p:txBody>
      </p:sp>
    </p:spTree>
    <p:extLst>
      <p:ext uri="{BB962C8B-B14F-4D97-AF65-F5344CB8AC3E}">
        <p14:creationId xmlns:p14="http://schemas.microsoft.com/office/powerpoint/2010/main" val="74496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61065B-0F98-4B03-AE8E-AB3DEE6F95F9}"/>
              </a:ext>
            </a:extLst>
          </p:cNvPr>
          <p:cNvSpPr>
            <a:spLocks noGrp="1"/>
          </p:cNvSpPr>
          <p:nvPr>
            <p:ph type="title"/>
          </p:nvPr>
        </p:nvSpPr>
        <p:spPr>
          <a:xfrm>
            <a:off x="0" y="213557"/>
            <a:ext cx="2696308" cy="647577"/>
          </a:xfrm>
        </p:spPr>
        <p:txBody>
          <a:bodyPr>
            <a:normAutofit/>
          </a:bodyPr>
          <a:lstStyle/>
          <a:p>
            <a:r>
              <a:rPr lang="en-GB" sz="2800" dirty="0" err="1"/>
              <a:t>Meine</a:t>
            </a:r>
            <a:r>
              <a:rPr lang="en-GB" sz="2800" dirty="0"/>
              <a:t> </a:t>
            </a:r>
            <a:r>
              <a:rPr lang="en-GB" sz="2800" dirty="0" err="1"/>
              <a:t>Ferien</a:t>
            </a:r>
            <a:endParaRPr lang="en-GB" sz="2800" dirty="0"/>
          </a:p>
        </p:txBody>
      </p:sp>
      <p:sp>
        <p:nvSpPr>
          <p:cNvPr id="8" name="Rounded Rectangle 38">
            <a:extLst>
              <a:ext uri="{FF2B5EF4-FFF2-40B4-BE49-F238E27FC236}">
                <a16:creationId xmlns:a16="http://schemas.microsoft.com/office/drawing/2014/main" id="{EC1F936C-7C91-46CE-B431-90000332AB54}"/>
              </a:ext>
            </a:extLst>
          </p:cNvPr>
          <p:cNvSpPr/>
          <p:nvPr/>
        </p:nvSpPr>
        <p:spPr>
          <a:xfrm>
            <a:off x="10539046" y="161881"/>
            <a:ext cx="1484587" cy="418411"/>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2E77C2B7-A955-4B6A-AFD9-136460DB9DEC}"/>
              </a:ext>
            </a:extLst>
          </p:cNvPr>
          <p:cNvSpPr txBox="1"/>
          <p:nvPr/>
        </p:nvSpPr>
        <p:spPr>
          <a:xfrm>
            <a:off x="2677798" y="4473974"/>
            <a:ext cx="2128169" cy="1477328"/>
          </a:xfrm>
          <a:prstGeom prst="rect">
            <a:avLst/>
          </a:prstGeom>
          <a:noFill/>
          <a:ln w="19050">
            <a:solidFill>
              <a:srgbClr val="DAA520"/>
            </a:solidFill>
          </a:ln>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C56B5BC6-AF3F-4BD6-9B6B-6396652FA529}"/>
              </a:ext>
            </a:extLst>
          </p:cNvPr>
          <p:cNvSpPr txBox="1"/>
          <p:nvPr/>
        </p:nvSpPr>
        <p:spPr>
          <a:xfrm>
            <a:off x="247973" y="1220672"/>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Du </a:t>
            </a:r>
            <a:r>
              <a:rPr kumimoji="0" lang="en-US" sz="2400" b="1" i="0" u="none" strike="noStrike" kern="1200" cap="none" spc="0" normalizeH="0" baseline="0" noProof="0" dirty="0" err="1">
                <a:ln>
                  <a:noFill/>
                </a:ln>
                <a:effectLst/>
                <a:uLnTx/>
                <a:uFillTx/>
                <a:latin typeface="Century Gothic" panose="020F0302020204030204"/>
                <a:ea typeface="+mn-ea"/>
                <a:cs typeface="+mn-cs"/>
              </a:rPr>
              <a:t>bist</a:t>
            </a:r>
            <a:r>
              <a:rPr kumimoji="0" lang="en-US" sz="2400" b="1"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err="1">
                <a:ln>
                  <a:noFill/>
                </a:ln>
                <a:effectLst/>
                <a:uLnTx/>
                <a:uFillTx/>
                <a:latin typeface="Century Gothic" panose="020F0302020204030204"/>
                <a:ea typeface="+mn-ea"/>
                <a:cs typeface="+mn-cs"/>
              </a:rPr>
              <a:t>im</a:t>
            </a:r>
            <a:r>
              <a:rPr kumimoji="0" lang="en-US" sz="2400" b="1"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err="1">
                <a:ln>
                  <a:noFill/>
                </a:ln>
                <a:effectLst/>
                <a:uLnTx/>
                <a:uFillTx/>
                <a:latin typeface="Century Gothic" panose="020F0302020204030204"/>
                <a:ea typeface="+mn-ea"/>
                <a:cs typeface="+mn-cs"/>
              </a:rPr>
              <a:t>Urlaub</a:t>
            </a:r>
            <a:r>
              <a:rPr kumimoji="0" lang="en-US" sz="2400" b="1" i="0" u="none" strike="noStrike" kern="1200" cap="none" spc="0" normalizeH="0" baseline="0" noProof="0" dirty="0">
                <a:ln>
                  <a:noFill/>
                </a:ln>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14F32021-A701-4CAF-AD2F-B5187F52A038}"/>
              </a:ext>
            </a:extLst>
          </p:cNvPr>
          <p:cNvSpPr txBox="1"/>
          <p:nvPr/>
        </p:nvSpPr>
        <p:spPr>
          <a:xfrm>
            <a:off x="247973" y="1682337"/>
            <a:ext cx="1155337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You are doing a lot this year, but nothing is the same as you did last year on holiday.  </a:t>
            </a:r>
            <a:b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Write five sentences to describe your activities this year, and five to say what you did last year.   Remember to use the right verb(s) for </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past</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present</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Use </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all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the cards. </a:t>
            </a:r>
          </a:p>
        </p:txBody>
      </p:sp>
      <p:sp>
        <p:nvSpPr>
          <p:cNvPr id="12" name="TextBox 11">
            <a:extLst>
              <a:ext uri="{FF2B5EF4-FFF2-40B4-BE49-F238E27FC236}">
                <a16:creationId xmlns:a16="http://schemas.microsoft.com/office/drawing/2014/main" id="{DDC73ADF-B380-4550-B3A2-4E8492861D8B}"/>
              </a:ext>
            </a:extLst>
          </p:cNvPr>
          <p:cNvSpPr txBox="1"/>
          <p:nvPr/>
        </p:nvSpPr>
        <p:spPr>
          <a:xfrm>
            <a:off x="365572" y="2712829"/>
            <a:ext cx="2128169" cy="1477328"/>
          </a:xfrm>
          <a:prstGeom prst="rect">
            <a:avLst/>
          </a:prstGeom>
          <a:noFill/>
          <a:ln w="19050">
            <a:solidFill>
              <a:srgbClr val="DAA52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10F513DC-7BEF-4179-9910-A7183F59E936}"/>
              </a:ext>
            </a:extLst>
          </p:cNvPr>
          <p:cNvSpPr txBox="1"/>
          <p:nvPr/>
        </p:nvSpPr>
        <p:spPr>
          <a:xfrm>
            <a:off x="2691509" y="2712829"/>
            <a:ext cx="2128169" cy="1477328"/>
          </a:xfrm>
          <a:prstGeom prst="rect">
            <a:avLst/>
          </a:prstGeom>
          <a:noFill/>
          <a:ln w="19050">
            <a:solidFill>
              <a:srgbClr val="DAA52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3AC94896-A924-4928-B369-F570C13D7043}"/>
              </a:ext>
            </a:extLst>
          </p:cNvPr>
          <p:cNvSpPr txBox="1"/>
          <p:nvPr/>
        </p:nvSpPr>
        <p:spPr>
          <a:xfrm>
            <a:off x="5005601" y="2712829"/>
            <a:ext cx="2128169" cy="1477328"/>
          </a:xfrm>
          <a:prstGeom prst="rect">
            <a:avLst/>
          </a:prstGeom>
          <a:noFill/>
          <a:ln w="19050">
            <a:solidFill>
              <a:srgbClr val="DAA52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9D1ECCEA-6625-45EF-90C6-9C4F9C1F9C15}"/>
              </a:ext>
            </a:extLst>
          </p:cNvPr>
          <p:cNvSpPr txBox="1"/>
          <p:nvPr/>
        </p:nvSpPr>
        <p:spPr>
          <a:xfrm>
            <a:off x="7319693" y="2712829"/>
            <a:ext cx="2128169" cy="1477328"/>
          </a:xfrm>
          <a:prstGeom prst="rect">
            <a:avLst/>
          </a:prstGeom>
          <a:noFill/>
          <a:ln w="19050">
            <a:solidFill>
              <a:srgbClr val="DAA52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CB73694C-6933-4BCB-B70B-6E9A4B59699D}"/>
              </a:ext>
            </a:extLst>
          </p:cNvPr>
          <p:cNvSpPr txBox="1"/>
          <p:nvPr/>
        </p:nvSpPr>
        <p:spPr>
          <a:xfrm>
            <a:off x="9633785" y="2712829"/>
            <a:ext cx="2128169" cy="1477328"/>
          </a:xfrm>
          <a:prstGeom prst="rect">
            <a:avLst/>
          </a:prstGeom>
          <a:noFill/>
          <a:ln w="19050">
            <a:solidFill>
              <a:srgbClr val="DAA52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BEBA1F0B-0866-464B-9AC9-A8992079A364}"/>
              </a:ext>
            </a:extLst>
          </p:cNvPr>
          <p:cNvSpPr txBox="1"/>
          <p:nvPr/>
        </p:nvSpPr>
        <p:spPr>
          <a:xfrm>
            <a:off x="365572" y="4473974"/>
            <a:ext cx="2128169" cy="1477328"/>
          </a:xfrm>
          <a:prstGeom prst="rect">
            <a:avLst/>
          </a:prstGeom>
          <a:noFill/>
          <a:ln w="19050">
            <a:solidFill>
              <a:srgbClr val="DAA52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0FD716C3-98EC-44D3-B335-9182C0CB287D}"/>
              </a:ext>
            </a:extLst>
          </p:cNvPr>
          <p:cNvSpPr txBox="1"/>
          <p:nvPr/>
        </p:nvSpPr>
        <p:spPr>
          <a:xfrm>
            <a:off x="5005601" y="4473974"/>
            <a:ext cx="2128169" cy="1477328"/>
          </a:xfrm>
          <a:prstGeom prst="rect">
            <a:avLst/>
          </a:prstGeom>
          <a:noFill/>
          <a:ln w="19050">
            <a:solidFill>
              <a:srgbClr val="DAA52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D7E86FC7-9B04-45C1-B046-1ED95A4CE15F}"/>
              </a:ext>
            </a:extLst>
          </p:cNvPr>
          <p:cNvSpPr txBox="1"/>
          <p:nvPr/>
        </p:nvSpPr>
        <p:spPr>
          <a:xfrm>
            <a:off x="7319693" y="4473974"/>
            <a:ext cx="2128169" cy="1477328"/>
          </a:xfrm>
          <a:prstGeom prst="rect">
            <a:avLst/>
          </a:prstGeom>
          <a:noFill/>
          <a:ln w="19050">
            <a:solidFill>
              <a:srgbClr val="DAA52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4B8ACDC0-9AF3-4029-A383-A888AE98EC1B}"/>
              </a:ext>
            </a:extLst>
          </p:cNvPr>
          <p:cNvSpPr txBox="1"/>
          <p:nvPr/>
        </p:nvSpPr>
        <p:spPr>
          <a:xfrm>
            <a:off x="9633785" y="4473974"/>
            <a:ext cx="2128169" cy="1477328"/>
          </a:xfrm>
          <a:prstGeom prst="rect">
            <a:avLst/>
          </a:prstGeom>
          <a:noFill/>
          <a:ln w="19050">
            <a:solidFill>
              <a:srgbClr val="DAA52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BB68569D-E253-4BBA-8E42-F1BE602429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4415" y="2854125"/>
            <a:ext cx="1206908" cy="1215036"/>
          </a:xfrm>
          <a:prstGeom prst="rect">
            <a:avLst/>
          </a:prstGeom>
        </p:spPr>
      </p:pic>
      <p:pic>
        <p:nvPicPr>
          <p:cNvPr id="22" name="Picture 21">
            <a:extLst>
              <a:ext uri="{FF2B5EF4-FFF2-40B4-BE49-F238E27FC236}">
                <a16:creationId xmlns:a16="http://schemas.microsoft.com/office/drawing/2014/main" id="{715B5E41-A1A8-491F-8729-F35F18350C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9862" y="2793193"/>
            <a:ext cx="691235" cy="411285"/>
          </a:xfrm>
          <a:prstGeom prst="rect">
            <a:avLst/>
          </a:prstGeom>
        </p:spPr>
      </p:pic>
      <p:pic>
        <p:nvPicPr>
          <p:cNvPr id="23" name="Picture 22">
            <a:extLst>
              <a:ext uri="{FF2B5EF4-FFF2-40B4-BE49-F238E27FC236}">
                <a16:creationId xmlns:a16="http://schemas.microsoft.com/office/drawing/2014/main" id="{9AE06DB0-E5E2-4AEE-A6E5-E6DCE83D980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82149" y="4671972"/>
            <a:ext cx="1431439" cy="1063443"/>
          </a:xfrm>
          <a:prstGeom prst="rect">
            <a:avLst/>
          </a:prstGeom>
          <a:noFill/>
          <a:ln>
            <a:noFill/>
          </a:ln>
        </p:spPr>
      </p:pic>
      <p:pic>
        <p:nvPicPr>
          <p:cNvPr id="24" name="Picture 12" descr="http://www.clker.com/cliparts/c/8/4/e/11949846791929682803dancers_erich_schubert_01.svg.med.png">
            <a:extLst>
              <a:ext uri="{FF2B5EF4-FFF2-40B4-BE49-F238E27FC236}">
                <a16:creationId xmlns:a16="http://schemas.microsoft.com/office/drawing/2014/main" id="{72CC3469-7DA1-4873-A747-F29C27D615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7845" y="4671972"/>
            <a:ext cx="1626607" cy="119826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C127AFD2-2C41-4351-A798-EFB3C67843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7434" y="4553638"/>
            <a:ext cx="1385047" cy="636416"/>
          </a:xfrm>
          <a:prstGeom prst="rect">
            <a:avLst/>
          </a:prstGeom>
        </p:spPr>
      </p:pic>
      <p:pic>
        <p:nvPicPr>
          <p:cNvPr id="26" name="Picture 25">
            <a:extLst>
              <a:ext uri="{FF2B5EF4-FFF2-40B4-BE49-F238E27FC236}">
                <a16:creationId xmlns:a16="http://schemas.microsoft.com/office/drawing/2014/main" id="{82AEABDE-45F0-4DC3-ABAC-29E5284F9119}"/>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9732" y="2814944"/>
            <a:ext cx="1056777" cy="1254217"/>
          </a:xfrm>
          <a:prstGeom prst="rect">
            <a:avLst/>
          </a:prstGeom>
          <a:noFill/>
          <a:ln>
            <a:noFill/>
          </a:ln>
        </p:spPr>
      </p:pic>
      <p:pic>
        <p:nvPicPr>
          <p:cNvPr id="27" name="Picture 26">
            <a:extLst>
              <a:ext uri="{FF2B5EF4-FFF2-40B4-BE49-F238E27FC236}">
                <a16:creationId xmlns:a16="http://schemas.microsoft.com/office/drawing/2014/main" id="{36BA89A8-404F-487B-94EE-6E2F1297D61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7065" y="4999313"/>
            <a:ext cx="528927" cy="494547"/>
          </a:xfrm>
          <a:prstGeom prst="rect">
            <a:avLst/>
          </a:prstGeom>
        </p:spPr>
      </p:pic>
      <p:pic>
        <p:nvPicPr>
          <p:cNvPr id="28" name="Picture 27">
            <a:extLst>
              <a:ext uri="{FF2B5EF4-FFF2-40B4-BE49-F238E27FC236}">
                <a16:creationId xmlns:a16="http://schemas.microsoft.com/office/drawing/2014/main" id="{BCFDBC56-6C2B-4973-AAB9-B3B9F5799EC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3794" y="4744380"/>
            <a:ext cx="528927" cy="494547"/>
          </a:xfrm>
          <a:prstGeom prst="rect">
            <a:avLst/>
          </a:prstGeom>
        </p:spPr>
      </p:pic>
      <p:pic>
        <p:nvPicPr>
          <p:cNvPr id="29" name="Picture 28">
            <a:extLst>
              <a:ext uri="{FF2B5EF4-FFF2-40B4-BE49-F238E27FC236}">
                <a16:creationId xmlns:a16="http://schemas.microsoft.com/office/drawing/2014/main" id="{8FF6221F-A78D-4D0D-AA77-A434388195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3234" y="4624573"/>
            <a:ext cx="528927" cy="494547"/>
          </a:xfrm>
          <a:prstGeom prst="rect">
            <a:avLst/>
          </a:prstGeom>
        </p:spPr>
      </p:pic>
      <p:pic>
        <p:nvPicPr>
          <p:cNvPr id="30" name="Picture 29">
            <a:extLst>
              <a:ext uri="{FF2B5EF4-FFF2-40B4-BE49-F238E27FC236}">
                <a16:creationId xmlns:a16="http://schemas.microsoft.com/office/drawing/2014/main" id="{910825AD-84CF-4953-A063-45DCAE72D0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71556" y="3235647"/>
            <a:ext cx="528927" cy="494547"/>
          </a:xfrm>
          <a:prstGeom prst="rect">
            <a:avLst/>
          </a:prstGeom>
        </p:spPr>
      </p:pic>
      <p:pic>
        <p:nvPicPr>
          <p:cNvPr id="31" name="Picture 30">
            <a:extLst>
              <a:ext uri="{FF2B5EF4-FFF2-40B4-BE49-F238E27FC236}">
                <a16:creationId xmlns:a16="http://schemas.microsoft.com/office/drawing/2014/main" id="{C217509E-161D-4D66-B0C5-7FDD7585D8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48285" y="2980714"/>
            <a:ext cx="528927" cy="494547"/>
          </a:xfrm>
          <a:prstGeom prst="rect">
            <a:avLst/>
          </a:prstGeom>
        </p:spPr>
      </p:pic>
      <p:pic>
        <p:nvPicPr>
          <p:cNvPr id="32" name="Picture 31">
            <a:extLst>
              <a:ext uri="{FF2B5EF4-FFF2-40B4-BE49-F238E27FC236}">
                <a16:creationId xmlns:a16="http://schemas.microsoft.com/office/drawing/2014/main" id="{2C945B21-955A-420F-8C86-C312489C6E5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7725" y="2860907"/>
            <a:ext cx="528927" cy="494547"/>
          </a:xfrm>
          <a:prstGeom prst="rect">
            <a:avLst/>
          </a:prstGeom>
        </p:spPr>
      </p:pic>
      <p:pic>
        <p:nvPicPr>
          <p:cNvPr id="33" name="Picture 32" descr="A picture containing toy&#10;&#10;Description automatically generated">
            <a:extLst>
              <a:ext uri="{FF2B5EF4-FFF2-40B4-BE49-F238E27FC236}">
                <a16:creationId xmlns:a16="http://schemas.microsoft.com/office/drawing/2014/main" id="{CB0F4FFD-F05D-44BA-99B4-4771637F75A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85168" y="2742592"/>
            <a:ext cx="850682" cy="1417802"/>
          </a:xfrm>
          <a:prstGeom prst="rect">
            <a:avLst/>
          </a:prstGeom>
        </p:spPr>
      </p:pic>
      <p:cxnSp>
        <p:nvCxnSpPr>
          <p:cNvPr id="34" name="Straight Connector 33">
            <a:extLst>
              <a:ext uri="{FF2B5EF4-FFF2-40B4-BE49-F238E27FC236}">
                <a16:creationId xmlns:a16="http://schemas.microsoft.com/office/drawing/2014/main" id="{B05503EE-74CB-4CEF-BFDD-9BDA19156F6C}"/>
              </a:ext>
            </a:extLst>
          </p:cNvPr>
          <p:cNvCxnSpPr/>
          <p:nvPr/>
        </p:nvCxnSpPr>
        <p:spPr>
          <a:xfrm>
            <a:off x="2815229" y="2860907"/>
            <a:ext cx="1841575" cy="120825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9558CC-87A2-4616-BB7E-C7EA9A1DD0B9}"/>
              </a:ext>
            </a:extLst>
          </p:cNvPr>
          <p:cNvCxnSpPr>
            <a:cxnSpLocks/>
          </p:cNvCxnSpPr>
          <p:nvPr/>
        </p:nvCxnSpPr>
        <p:spPr>
          <a:xfrm flipV="1">
            <a:off x="2773407" y="2831144"/>
            <a:ext cx="1883397" cy="123464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36" name="Picture 35" descr="A picture containing bird&#10;&#10;Description automatically generated">
            <a:extLst>
              <a:ext uri="{FF2B5EF4-FFF2-40B4-BE49-F238E27FC236}">
                <a16:creationId xmlns:a16="http://schemas.microsoft.com/office/drawing/2014/main" id="{08BACD14-3BC8-4FFB-AE19-5B2F4D65C66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19020" y="4528686"/>
            <a:ext cx="1077263" cy="1242249"/>
          </a:xfrm>
          <a:prstGeom prst="rect">
            <a:avLst/>
          </a:prstGeom>
        </p:spPr>
      </p:pic>
      <p:pic>
        <p:nvPicPr>
          <p:cNvPr id="37" name="Picture 36" descr="A close up of a logo&#10;&#10;Description automatically generated">
            <a:extLst>
              <a:ext uri="{FF2B5EF4-FFF2-40B4-BE49-F238E27FC236}">
                <a16:creationId xmlns:a16="http://schemas.microsoft.com/office/drawing/2014/main" id="{AD3CF709-EAC1-4192-82A5-96E9C152B6C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01562" y="4671972"/>
            <a:ext cx="777766" cy="1185168"/>
          </a:xfrm>
          <a:prstGeom prst="rect">
            <a:avLst/>
          </a:prstGeom>
        </p:spPr>
      </p:pic>
      <p:pic>
        <p:nvPicPr>
          <p:cNvPr id="38" name="Graphic 37" descr="Shirt">
            <a:extLst>
              <a:ext uri="{FF2B5EF4-FFF2-40B4-BE49-F238E27FC236}">
                <a16:creationId xmlns:a16="http://schemas.microsoft.com/office/drawing/2014/main" id="{FAB63543-81F3-4908-A742-844F7CCEFE3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493654" y="4528686"/>
            <a:ext cx="1015663" cy="1015663"/>
          </a:xfrm>
          <a:prstGeom prst="rect">
            <a:avLst/>
          </a:prstGeom>
        </p:spPr>
      </p:pic>
      <p:pic>
        <p:nvPicPr>
          <p:cNvPr id="39" name="Graphic 38" descr="Shirt">
            <a:extLst>
              <a:ext uri="{FF2B5EF4-FFF2-40B4-BE49-F238E27FC236}">
                <a16:creationId xmlns:a16="http://schemas.microsoft.com/office/drawing/2014/main" id="{87B3456D-4C6D-4558-8ECA-D0ACA74A205C}"/>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23285" y="4905149"/>
            <a:ext cx="1015663" cy="1015663"/>
          </a:xfrm>
          <a:prstGeom prst="rect">
            <a:avLst/>
          </a:prstGeom>
        </p:spPr>
      </p:pic>
      <p:pic>
        <p:nvPicPr>
          <p:cNvPr id="40" name="Picture 39" descr="A picture containing bird&#10;&#10;Description automatically generated">
            <a:extLst>
              <a:ext uri="{FF2B5EF4-FFF2-40B4-BE49-F238E27FC236}">
                <a16:creationId xmlns:a16="http://schemas.microsoft.com/office/drawing/2014/main" id="{08A11CF4-9AF7-4DA3-91F0-AD1305981AA2}"/>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2548" t="47145" r="44967" b="3215"/>
          <a:stretch/>
        </p:blipFill>
        <p:spPr>
          <a:xfrm>
            <a:off x="3398004" y="4485175"/>
            <a:ext cx="1385047" cy="1378064"/>
          </a:xfrm>
          <a:prstGeom prst="rect">
            <a:avLst/>
          </a:prstGeom>
        </p:spPr>
      </p:pic>
      <p:pic>
        <p:nvPicPr>
          <p:cNvPr id="41" name="Picture 40">
            <a:extLst>
              <a:ext uri="{FF2B5EF4-FFF2-40B4-BE49-F238E27FC236}">
                <a16:creationId xmlns:a16="http://schemas.microsoft.com/office/drawing/2014/main" id="{CF274D36-6DED-422E-A87B-E208D94B6BF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35439" y="5023990"/>
            <a:ext cx="1253204" cy="927312"/>
          </a:xfrm>
          <a:prstGeom prst="rect">
            <a:avLst/>
          </a:prstGeom>
        </p:spPr>
      </p:pic>
      <p:pic>
        <p:nvPicPr>
          <p:cNvPr id="42" name="Picture 41">
            <a:extLst>
              <a:ext uri="{FF2B5EF4-FFF2-40B4-BE49-F238E27FC236}">
                <a16:creationId xmlns:a16="http://schemas.microsoft.com/office/drawing/2014/main" id="{674C4A11-1100-4B69-BCB3-BE736349AD02}"/>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t="18437" r="59001" b="23198"/>
          <a:stretch/>
        </p:blipFill>
        <p:spPr>
          <a:xfrm>
            <a:off x="6192632" y="2608508"/>
            <a:ext cx="909254" cy="1493891"/>
          </a:xfrm>
          <a:prstGeom prst="rect">
            <a:avLst/>
          </a:prstGeom>
        </p:spPr>
      </p:pic>
      <p:pic>
        <p:nvPicPr>
          <p:cNvPr id="43" name="Picture 42">
            <a:extLst>
              <a:ext uri="{FF2B5EF4-FFF2-40B4-BE49-F238E27FC236}">
                <a16:creationId xmlns:a16="http://schemas.microsoft.com/office/drawing/2014/main" id="{494B3306-111B-423E-BCA4-AC6DFB99E33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5071541" y="3122331"/>
            <a:ext cx="1250116" cy="927312"/>
          </a:xfrm>
          <a:prstGeom prst="rect">
            <a:avLst/>
          </a:prstGeom>
        </p:spPr>
      </p:pic>
      <p:pic>
        <p:nvPicPr>
          <p:cNvPr id="44" name="Picture 43">
            <a:extLst>
              <a:ext uri="{FF2B5EF4-FFF2-40B4-BE49-F238E27FC236}">
                <a16:creationId xmlns:a16="http://schemas.microsoft.com/office/drawing/2014/main" id="{C713192D-7599-4DB4-9058-64E04B9C313B}"/>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47491" b="94166" l="3632" r="32685">
                        <a14:backgroundMark x1="19063" y1="66260" x2="19063" y2="66260"/>
                        <a14:backgroundMark x1="12344" y1="68496" x2="12969" y2="65650"/>
                      </a14:backgroundRemoval>
                    </a14:imgEffect>
                  </a14:imgLayer>
                </a14:imgProps>
              </a:ext>
              <a:ext uri="{28A0092B-C50C-407E-A947-70E740481C1C}">
                <a14:useLocalDpi xmlns:a14="http://schemas.microsoft.com/office/drawing/2010/main" val="0"/>
              </a:ext>
            </a:extLst>
          </a:blip>
          <a:srcRect t="41657" r="63684"/>
          <a:stretch/>
        </p:blipFill>
        <p:spPr>
          <a:xfrm>
            <a:off x="8074595" y="2662427"/>
            <a:ext cx="1475884" cy="1822748"/>
          </a:xfrm>
          <a:prstGeom prst="rect">
            <a:avLst/>
          </a:prstGeom>
        </p:spPr>
      </p:pic>
    </p:spTree>
    <p:extLst>
      <p:ext uri="{BB962C8B-B14F-4D97-AF65-F5344CB8AC3E}">
        <p14:creationId xmlns:p14="http://schemas.microsoft.com/office/powerpoint/2010/main" val="34429567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61065B-0F98-4B03-AE8E-AB3DEE6F95F9}"/>
              </a:ext>
            </a:extLst>
          </p:cNvPr>
          <p:cNvSpPr>
            <a:spLocks noGrp="1"/>
          </p:cNvSpPr>
          <p:nvPr>
            <p:ph type="title"/>
          </p:nvPr>
        </p:nvSpPr>
        <p:spPr>
          <a:xfrm>
            <a:off x="0" y="213557"/>
            <a:ext cx="2696308" cy="647577"/>
          </a:xfrm>
        </p:spPr>
        <p:txBody>
          <a:bodyPr>
            <a:normAutofit/>
          </a:bodyPr>
          <a:lstStyle/>
          <a:p>
            <a:r>
              <a:rPr lang="en-GB" sz="2800" dirty="0" err="1"/>
              <a:t>Meine</a:t>
            </a:r>
            <a:r>
              <a:rPr lang="en-GB" sz="2800" dirty="0"/>
              <a:t> </a:t>
            </a:r>
            <a:r>
              <a:rPr lang="en-GB" sz="2800" dirty="0" err="1"/>
              <a:t>Ferien</a:t>
            </a:r>
            <a:endParaRPr lang="en-GB" sz="2800" dirty="0"/>
          </a:p>
        </p:txBody>
      </p:sp>
      <p:sp>
        <p:nvSpPr>
          <p:cNvPr id="8" name="Rounded Rectangle 38">
            <a:extLst>
              <a:ext uri="{FF2B5EF4-FFF2-40B4-BE49-F238E27FC236}">
                <a16:creationId xmlns:a16="http://schemas.microsoft.com/office/drawing/2014/main" id="{EC1F936C-7C91-46CE-B431-90000332AB54}"/>
              </a:ext>
            </a:extLst>
          </p:cNvPr>
          <p:cNvSpPr/>
          <p:nvPr/>
        </p:nvSpPr>
        <p:spPr>
          <a:xfrm>
            <a:off x="10539046" y="161881"/>
            <a:ext cx="1484587" cy="418411"/>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grpSp>
        <p:nvGrpSpPr>
          <p:cNvPr id="45" name="Group 44">
            <a:extLst>
              <a:ext uri="{FF2B5EF4-FFF2-40B4-BE49-F238E27FC236}">
                <a16:creationId xmlns:a16="http://schemas.microsoft.com/office/drawing/2014/main" id="{5FBAE1C7-7C91-432E-87F1-793A56B0F016}"/>
              </a:ext>
            </a:extLst>
          </p:cNvPr>
          <p:cNvGrpSpPr/>
          <p:nvPr/>
        </p:nvGrpSpPr>
        <p:grpSpPr>
          <a:xfrm>
            <a:off x="3941087" y="1316391"/>
            <a:ext cx="8016240" cy="4572000"/>
            <a:chOff x="3520440" y="1371600"/>
            <a:chExt cx="8016240" cy="4572000"/>
          </a:xfrm>
        </p:grpSpPr>
        <p:sp>
          <p:nvSpPr>
            <p:cNvPr id="46" name="Rectangle 45">
              <a:extLst>
                <a:ext uri="{FF2B5EF4-FFF2-40B4-BE49-F238E27FC236}">
                  <a16:creationId xmlns:a16="http://schemas.microsoft.com/office/drawing/2014/main" id="{59FA9823-D933-4E99-B484-5C2ABFC722AD}"/>
                </a:ext>
              </a:extLst>
            </p:cNvPr>
            <p:cNvSpPr/>
            <p:nvPr/>
          </p:nvSpPr>
          <p:spPr>
            <a:xfrm>
              <a:off x="3520440" y="1371600"/>
              <a:ext cx="8016240" cy="457200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a:extLst>
                <a:ext uri="{FF2B5EF4-FFF2-40B4-BE49-F238E27FC236}">
                  <a16:creationId xmlns:a16="http://schemas.microsoft.com/office/drawing/2014/main" id="{0A64E894-8AD6-474F-8459-09B8CCC12D06}"/>
                </a:ext>
              </a:extLst>
            </p:cNvPr>
            <p:cNvCxnSpPr/>
            <p:nvPr/>
          </p:nvCxnSpPr>
          <p:spPr>
            <a:xfrm>
              <a:off x="7513320" y="1676400"/>
              <a:ext cx="0" cy="4008120"/>
            </a:xfrm>
            <a:prstGeom prst="line">
              <a:avLst/>
            </a:prstGeom>
            <a:ln>
              <a:solidFill>
                <a:srgbClr val="115076"/>
              </a:solidFill>
            </a:ln>
          </p:spPr>
          <p:style>
            <a:lnRef idx="1">
              <a:schemeClr val="accent1"/>
            </a:lnRef>
            <a:fillRef idx="0">
              <a:schemeClr val="accent1"/>
            </a:fillRef>
            <a:effectRef idx="0">
              <a:schemeClr val="accent1"/>
            </a:effectRef>
            <a:fontRef idx="minor">
              <a:schemeClr val="tx1"/>
            </a:fontRef>
          </p:style>
        </p:cxnSp>
      </p:grpSp>
      <p:sp>
        <p:nvSpPr>
          <p:cNvPr id="48" name="Rectangle 47">
            <a:extLst>
              <a:ext uri="{FF2B5EF4-FFF2-40B4-BE49-F238E27FC236}">
                <a16:creationId xmlns:a16="http://schemas.microsoft.com/office/drawing/2014/main" id="{C8D1F061-A50A-4818-A209-BFE2E969EAF0}"/>
              </a:ext>
            </a:extLst>
          </p:cNvPr>
          <p:cNvSpPr/>
          <p:nvPr/>
        </p:nvSpPr>
        <p:spPr>
          <a:xfrm>
            <a:off x="234673" y="1322141"/>
            <a:ext cx="3516489" cy="1450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49" name="Rectangle 48">
            <a:extLst>
              <a:ext uri="{FF2B5EF4-FFF2-40B4-BE49-F238E27FC236}">
                <a16:creationId xmlns:a16="http://schemas.microsoft.com/office/drawing/2014/main" id="{65101DFD-9BFB-4AE4-8905-38E642FD65E8}"/>
              </a:ext>
            </a:extLst>
          </p:cNvPr>
          <p:cNvSpPr/>
          <p:nvPr/>
        </p:nvSpPr>
        <p:spPr>
          <a:xfrm>
            <a:off x="228600" y="2877484"/>
            <a:ext cx="3516489" cy="14498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50" name="Rectangle 49">
            <a:extLst>
              <a:ext uri="{FF2B5EF4-FFF2-40B4-BE49-F238E27FC236}">
                <a16:creationId xmlns:a16="http://schemas.microsoft.com/office/drawing/2014/main" id="{13D638B6-B26C-4085-A8F2-3B9298BD5ADC}"/>
              </a:ext>
            </a:extLst>
          </p:cNvPr>
          <p:cNvSpPr/>
          <p:nvPr/>
        </p:nvSpPr>
        <p:spPr>
          <a:xfrm>
            <a:off x="216099" y="4434840"/>
            <a:ext cx="3516489" cy="14498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51" name="TextBox 50">
            <a:extLst>
              <a:ext uri="{FF2B5EF4-FFF2-40B4-BE49-F238E27FC236}">
                <a16:creationId xmlns:a16="http://schemas.microsoft.com/office/drawing/2014/main" id="{65F8A6C4-A0F3-436D-9D58-258205B62A71}"/>
              </a:ext>
            </a:extLst>
          </p:cNvPr>
          <p:cNvSpPr txBox="1"/>
          <p:nvPr/>
        </p:nvSpPr>
        <p:spPr>
          <a:xfrm>
            <a:off x="448033" y="1390358"/>
            <a:ext cx="849913" cy="400110"/>
          </a:xfrm>
          <a:prstGeom prst="rect">
            <a:avLst/>
          </a:prstGeom>
          <a:noFill/>
        </p:spPr>
        <p:txBody>
          <a:bodyPr wrap="none" rtlCol="0">
            <a:spAutoFit/>
          </a:bodyPr>
          <a:lstStyle/>
          <a:p>
            <a:pPr algn="l"/>
            <a:r>
              <a:rPr lang="en-US" sz="2000" dirty="0" err="1"/>
              <a:t>dann</a:t>
            </a:r>
            <a:endParaRPr lang="en-US" sz="2000" dirty="0"/>
          </a:p>
        </p:txBody>
      </p:sp>
      <p:sp>
        <p:nvSpPr>
          <p:cNvPr id="52" name="TextBox 51">
            <a:extLst>
              <a:ext uri="{FF2B5EF4-FFF2-40B4-BE49-F238E27FC236}">
                <a16:creationId xmlns:a16="http://schemas.microsoft.com/office/drawing/2014/main" id="{39967E94-61CF-46A4-8DD7-AA8DD8E1E144}"/>
              </a:ext>
            </a:extLst>
          </p:cNvPr>
          <p:cNvSpPr txBox="1"/>
          <p:nvPr/>
        </p:nvSpPr>
        <p:spPr>
          <a:xfrm>
            <a:off x="348647" y="2265747"/>
            <a:ext cx="878767" cy="400110"/>
          </a:xfrm>
          <a:prstGeom prst="rect">
            <a:avLst/>
          </a:prstGeom>
          <a:noFill/>
        </p:spPr>
        <p:txBody>
          <a:bodyPr wrap="none" rtlCol="0">
            <a:spAutoFit/>
          </a:bodyPr>
          <a:lstStyle/>
          <a:p>
            <a:pPr algn="l"/>
            <a:r>
              <a:rPr lang="en-US" sz="2000" dirty="0" err="1"/>
              <a:t>zuerst</a:t>
            </a:r>
            <a:endParaRPr lang="en-US" sz="2000" dirty="0"/>
          </a:p>
        </p:txBody>
      </p:sp>
      <p:sp>
        <p:nvSpPr>
          <p:cNvPr id="53" name="TextBox 52">
            <a:extLst>
              <a:ext uri="{FF2B5EF4-FFF2-40B4-BE49-F238E27FC236}">
                <a16:creationId xmlns:a16="http://schemas.microsoft.com/office/drawing/2014/main" id="{A5207F75-5DD6-429A-888C-E4286C1CB642}"/>
              </a:ext>
            </a:extLst>
          </p:cNvPr>
          <p:cNvSpPr txBox="1"/>
          <p:nvPr/>
        </p:nvSpPr>
        <p:spPr>
          <a:xfrm>
            <a:off x="1687735" y="1388851"/>
            <a:ext cx="963725" cy="400110"/>
          </a:xfrm>
          <a:prstGeom prst="rect">
            <a:avLst/>
          </a:prstGeom>
          <a:noFill/>
        </p:spPr>
        <p:txBody>
          <a:bodyPr wrap="none" rtlCol="0">
            <a:spAutoFit/>
          </a:bodyPr>
          <a:lstStyle/>
          <a:p>
            <a:pPr algn="l"/>
            <a:r>
              <a:rPr lang="en-US" sz="2000" dirty="0" err="1"/>
              <a:t>später</a:t>
            </a:r>
            <a:endParaRPr lang="en-US" sz="2000" dirty="0"/>
          </a:p>
        </p:txBody>
      </p:sp>
      <p:sp>
        <p:nvSpPr>
          <p:cNvPr id="54" name="TextBox 53">
            <a:extLst>
              <a:ext uri="{FF2B5EF4-FFF2-40B4-BE49-F238E27FC236}">
                <a16:creationId xmlns:a16="http://schemas.microsoft.com/office/drawing/2014/main" id="{052847DE-EC05-4C03-A1DD-9378DA5FEC28}"/>
              </a:ext>
            </a:extLst>
          </p:cNvPr>
          <p:cNvSpPr txBox="1"/>
          <p:nvPr/>
        </p:nvSpPr>
        <p:spPr>
          <a:xfrm>
            <a:off x="756740" y="1828756"/>
            <a:ext cx="1446230" cy="400110"/>
          </a:xfrm>
          <a:prstGeom prst="rect">
            <a:avLst/>
          </a:prstGeom>
          <a:noFill/>
        </p:spPr>
        <p:txBody>
          <a:bodyPr wrap="none" rtlCol="0">
            <a:spAutoFit/>
          </a:bodyPr>
          <a:lstStyle/>
          <a:p>
            <a:pPr algn="l"/>
            <a:r>
              <a:rPr lang="en-US" sz="2000" dirty="0" err="1"/>
              <a:t>schließlich</a:t>
            </a:r>
            <a:endParaRPr lang="en-US" sz="2000" dirty="0"/>
          </a:p>
        </p:txBody>
      </p:sp>
      <p:sp>
        <p:nvSpPr>
          <p:cNvPr id="55" name="TextBox 54">
            <a:extLst>
              <a:ext uri="{FF2B5EF4-FFF2-40B4-BE49-F238E27FC236}">
                <a16:creationId xmlns:a16="http://schemas.microsoft.com/office/drawing/2014/main" id="{00E2F69C-A045-4D61-A848-A3933C17AD13}"/>
              </a:ext>
            </a:extLst>
          </p:cNvPr>
          <p:cNvSpPr txBox="1"/>
          <p:nvPr/>
        </p:nvSpPr>
        <p:spPr>
          <a:xfrm>
            <a:off x="2193643" y="2217738"/>
            <a:ext cx="1191352" cy="400110"/>
          </a:xfrm>
          <a:prstGeom prst="rect">
            <a:avLst/>
          </a:prstGeom>
          <a:noFill/>
        </p:spPr>
        <p:txBody>
          <a:bodyPr wrap="none" rtlCol="0">
            <a:spAutoFit/>
          </a:bodyPr>
          <a:lstStyle/>
          <a:p>
            <a:pPr algn="l"/>
            <a:r>
              <a:rPr lang="en-US" sz="2000" dirty="0" err="1"/>
              <a:t>danach</a:t>
            </a:r>
            <a:endParaRPr lang="en-US" sz="2000" dirty="0"/>
          </a:p>
        </p:txBody>
      </p:sp>
      <p:sp>
        <p:nvSpPr>
          <p:cNvPr id="56" name="TextBox 55">
            <a:extLst>
              <a:ext uri="{FF2B5EF4-FFF2-40B4-BE49-F238E27FC236}">
                <a16:creationId xmlns:a16="http://schemas.microsoft.com/office/drawing/2014/main" id="{D844D474-0FAE-43F1-8674-CA44DFBD65DE}"/>
              </a:ext>
            </a:extLst>
          </p:cNvPr>
          <p:cNvSpPr txBox="1"/>
          <p:nvPr/>
        </p:nvSpPr>
        <p:spPr>
          <a:xfrm>
            <a:off x="2261920" y="3675768"/>
            <a:ext cx="665567" cy="400110"/>
          </a:xfrm>
          <a:prstGeom prst="rect">
            <a:avLst/>
          </a:prstGeom>
          <a:noFill/>
        </p:spPr>
        <p:txBody>
          <a:bodyPr wrap="none" rtlCol="0">
            <a:spAutoFit/>
          </a:bodyPr>
          <a:lstStyle/>
          <a:p>
            <a:pPr algn="l"/>
            <a:r>
              <a:rPr lang="en-US" sz="2000" dirty="0" err="1"/>
              <a:t>jed</a:t>
            </a:r>
            <a:r>
              <a:rPr lang="en-US" sz="2000" dirty="0"/>
              <a:t>-</a:t>
            </a:r>
          </a:p>
        </p:txBody>
      </p:sp>
      <p:sp>
        <p:nvSpPr>
          <p:cNvPr id="57" name="TextBox 56">
            <a:extLst>
              <a:ext uri="{FF2B5EF4-FFF2-40B4-BE49-F238E27FC236}">
                <a16:creationId xmlns:a16="http://schemas.microsoft.com/office/drawing/2014/main" id="{9934F2FF-6123-43D9-B327-4BD3404205EE}"/>
              </a:ext>
            </a:extLst>
          </p:cNvPr>
          <p:cNvSpPr txBox="1"/>
          <p:nvPr/>
        </p:nvSpPr>
        <p:spPr>
          <a:xfrm>
            <a:off x="448033" y="3789059"/>
            <a:ext cx="763351" cy="400110"/>
          </a:xfrm>
          <a:prstGeom prst="rect">
            <a:avLst/>
          </a:prstGeom>
          <a:noFill/>
        </p:spPr>
        <p:txBody>
          <a:bodyPr wrap="none" rtlCol="0">
            <a:spAutoFit/>
          </a:bodyPr>
          <a:lstStyle/>
          <a:p>
            <a:pPr algn="l"/>
            <a:r>
              <a:rPr lang="en-US" sz="2000" dirty="0"/>
              <a:t>dies-</a:t>
            </a:r>
          </a:p>
        </p:txBody>
      </p:sp>
      <p:sp>
        <p:nvSpPr>
          <p:cNvPr id="58" name="TextBox 57">
            <a:extLst>
              <a:ext uri="{FF2B5EF4-FFF2-40B4-BE49-F238E27FC236}">
                <a16:creationId xmlns:a16="http://schemas.microsoft.com/office/drawing/2014/main" id="{2E2B8A50-3602-4423-8C97-F4A303883440}"/>
              </a:ext>
            </a:extLst>
          </p:cNvPr>
          <p:cNvSpPr txBox="1"/>
          <p:nvPr/>
        </p:nvSpPr>
        <p:spPr>
          <a:xfrm>
            <a:off x="1293777" y="3102344"/>
            <a:ext cx="769763" cy="400110"/>
          </a:xfrm>
          <a:prstGeom prst="rect">
            <a:avLst/>
          </a:prstGeom>
          <a:noFill/>
        </p:spPr>
        <p:txBody>
          <a:bodyPr wrap="none" rtlCol="0">
            <a:spAutoFit/>
          </a:bodyPr>
          <a:lstStyle/>
          <a:p>
            <a:pPr algn="l"/>
            <a:r>
              <a:rPr lang="en-US" sz="2000" dirty="0" err="1"/>
              <a:t>letzt</a:t>
            </a:r>
            <a:r>
              <a:rPr lang="en-US" sz="2000" dirty="0"/>
              <a:t>-</a:t>
            </a:r>
          </a:p>
        </p:txBody>
      </p:sp>
      <p:sp>
        <p:nvSpPr>
          <p:cNvPr id="59" name="TextBox 58">
            <a:extLst>
              <a:ext uri="{FF2B5EF4-FFF2-40B4-BE49-F238E27FC236}">
                <a16:creationId xmlns:a16="http://schemas.microsoft.com/office/drawing/2014/main" id="{EEF9CE37-7B53-46E3-B279-7D4CD2EE78B0}"/>
              </a:ext>
            </a:extLst>
          </p:cNvPr>
          <p:cNvSpPr txBox="1"/>
          <p:nvPr/>
        </p:nvSpPr>
        <p:spPr>
          <a:xfrm>
            <a:off x="1162592" y="4651851"/>
            <a:ext cx="1090363" cy="400110"/>
          </a:xfrm>
          <a:prstGeom prst="rect">
            <a:avLst/>
          </a:prstGeom>
          <a:noFill/>
        </p:spPr>
        <p:txBody>
          <a:bodyPr wrap="none" rtlCol="0">
            <a:spAutoFit/>
          </a:bodyPr>
          <a:lstStyle/>
          <a:p>
            <a:pPr algn="l"/>
            <a:r>
              <a:rPr lang="en-US" sz="2000" dirty="0" err="1"/>
              <a:t>Woche</a:t>
            </a:r>
            <a:endParaRPr lang="en-US" sz="2000" dirty="0"/>
          </a:p>
        </p:txBody>
      </p:sp>
      <p:sp>
        <p:nvSpPr>
          <p:cNvPr id="60" name="TextBox 59">
            <a:extLst>
              <a:ext uri="{FF2B5EF4-FFF2-40B4-BE49-F238E27FC236}">
                <a16:creationId xmlns:a16="http://schemas.microsoft.com/office/drawing/2014/main" id="{2FE3F77D-599E-4778-B246-87198F15E397}"/>
              </a:ext>
            </a:extLst>
          </p:cNvPr>
          <p:cNvSpPr txBox="1"/>
          <p:nvPr/>
        </p:nvSpPr>
        <p:spPr>
          <a:xfrm>
            <a:off x="2241352" y="5411082"/>
            <a:ext cx="1205779" cy="400110"/>
          </a:xfrm>
          <a:prstGeom prst="rect">
            <a:avLst/>
          </a:prstGeom>
          <a:noFill/>
        </p:spPr>
        <p:txBody>
          <a:bodyPr wrap="none" rtlCol="0">
            <a:spAutoFit/>
          </a:bodyPr>
          <a:lstStyle/>
          <a:p>
            <a:pPr algn="l"/>
            <a:r>
              <a:rPr lang="en-US" sz="2000" dirty="0"/>
              <a:t>Sommer</a:t>
            </a:r>
          </a:p>
        </p:txBody>
      </p:sp>
      <p:sp>
        <p:nvSpPr>
          <p:cNvPr id="61" name="TextBox 60">
            <a:extLst>
              <a:ext uri="{FF2B5EF4-FFF2-40B4-BE49-F238E27FC236}">
                <a16:creationId xmlns:a16="http://schemas.microsoft.com/office/drawing/2014/main" id="{66B9500F-4117-4999-833D-90C119501659}"/>
              </a:ext>
            </a:extLst>
          </p:cNvPr>
          <p:cNvSpPr txBox="1"/>
          <p:nvPr/>
        </p:nvSpPr>
        <p:spPr>
          <a:xfrm>
            <a:off x="2609379" y="4513966"/>
            <a:ext cx="1007007" cy="400110"/>
          </a:xfrm>
          <a:prstGeom prst="rect">
            <a:avLst/>
          </a:prstGeom>
          <a:noFill/>
        </p:spPr>
        <p:txBody>
          <a:bodyPr wrap="none" rtlCol="0">
            <a:spAutoFit/>
          </a:bodyPr>
          <a:lstStyle/>
          <a:p>
            <a:pPr algn="l"/>
            <a:r>
              <a:rPr lang="en-US" sz="2000" dirty="0"/>
              <a:t>Monat</a:t>
            </a:r>
          </a:p>
        </p:txBody>
      </p:sp>
      <p:sp>
        <p:nvSpPr>
          <p:cNvPr id="62" name="TextBox 61">
            <a:extLst>
              <a:ext uri="{FF2B5EF4-FFF2-40B4-BE49-F238E27FC236}">
                <a16:creationId xmlns:a16="http://schemas.microsoft.com/office/drawing/2014/main" id="{18710CDC-3698-493F-8D3C-ECDA168286F9}"/>
              </a:ext>
            </a:extLst>
          </p:cNvPr>
          <p:cNvSpPr txBox="1"/>
          <p:nvPr/>
        </p:nvSpPr>
        <p:spPr>
          <a:xfrm>
            <a:off x="555433" y="5411082"/>
            <a:ext cx="641522" cy="400110"/>
          </a:xfrm>
          <a:prstGeom prst="rect">
            <a:avLst/>
          </a:prstGeom>
          <a:noFill/>
        </p:spPr>
        <p:txBody>
          <a:bodyPr wrap="none" rtlCol="0">
            <a:spAutoFit/>
          </a:bodyPr>
          <a:lstStyle/>
          <a:p>
            <a:pPr algn="l"/>
            <a:r>
              <a:rPr lang="en-US" sz="2000" dirty="0"/>
              <a:t>Tag</a:t>
            </a:r>
          </a:p>
        </p:txBody>
      </p:sp>
      <p:sp>
        <p:nvSpPr>
          <p:cNvPr id="63" name="TextBox 62">
            <a:extLst>
              <a:ext uri="{FF2B5EF4-FFF2-40B4-BE49-F238E27FC236}">
                <a16:creationId xmlns:a16="http://schemas.microsoft.com/office/drawing/2014/main" id="{44AB2856-5312-4EDD-B1DE-E913B3312926}"/>
              </a:ext>
            </a:extLst>
          </p:cNvPr>
          <p:cNvSpPr txBox="1"/>
          <p:nvPr/>
        </p:nvSpPr>
        <p:spPr>
          <a:xfrm>
            <a:off x="326265" y="4513967"/>
            <a:ext cx="566181" cy="400110"/>
          </a:xfrm>
          <a:prstGeom prst="rect">
            <a:avLst/>
          </a:prstGeom>
          <a:noFill/>
        </p:spPr>
        <p:txBody>
          <a:bodyPr wrap="none" rtlCol="0">
            <a:spAutoFit/>
          </a:bodyPr>
          <a:lstStyle/>
          <a:p>
            <a:pPr algn="l"/>
            <a:r>
              <a:rPr lang="en-US" sz="2000" dirty="0" err="1"/>
              <a:t>Juli</a:t>
            </a:r>
            <a:endParaRPr lang="en-US" sz="2000" dirty="0"/>
          </a:p>
        </p:txBody>
      </p:sp>
      <p:sp>
        <p:nvSpPr>
          <p:cNvPr id="64" name="TextBox 63">
            <a:extLst>
              <a:ext uri="{FF2B5EF4-FFF2-40B4-BE49-F238E27FC236}">
                <a16:creationId xmlns:a16="http://schemas.microsoft.com/office/drawing/2014/main" id="{F90E82CB-6514-432C-84A4-600FEF17A684}"/>
              </a:ext>
            </a:extLst>
          </p:cNvPr>
          <p:cNvSpPr txBox="1"/>
          <p:nvPr/>
        </p:nvSpPr>
        <p:spPr>
          <a:xfrm>
            <a:off x="1485770" y="5123041"/>
            <a:ext cx="1043876" cy="400110"/>
          </a:xfrm>
          <a:prstGeom prst="rect">
            <a:avLst/>
          </a:prstGeom>
          <a:noFill/>
        </p:spPr>
        <p:txBody>
          <a:bodyPr wrap="none" rtlCol="0">
            <a:spAutoFit/>
          </a:bodyPr>
          <a:lstStyle/>
          <a:p>
            <a:pPr algn="l"/>
            <a:r>
              <a:rPr lang="en-US" sz="2000" dirty="0"/>
              <a:t>August</a:t>
            </a:r>
          </a:p>
        </p:txBody>
      </p:sp>
      <p:pic>
        <p:nvPicPr>
          <p:cNvPr id="65" name="Picture 64" descr="A close up of a sign&#10;&#10;Description automatically generated">
            <a:extLst>
              <a:ext uri="{FF2B5EF4-FFF2-40B4-BE49-F238E27FC236}">
                <a16:creationId xmlns:a16="http://schemas.microsoft.com/office/drawing/2014/main" id="{B3C70BED-C279-44C9-8DD1-6769853B1691}"/>
              </a:ext>
            </a:extLst>
          </p:cNvPr>
          <p:cNvPicPr>
            <a:picLocks noChangeAspect="1"/>
          </p:cNvPicPr>
          <p:nvPr/>
        </p:nvPicPr>
        <p:blipFill rotWithShape="1">
          <a:blip r:embed="rId3">
            <a:extLst>
              <a:ext uri="{28A0092B-C50C-407E-A947-70E740481C1C}">
                <a14:useLocalDpi xmlns:a14="http://schemas.microsoft.com/office/drawing/2010/main" val="0"/>
              </a:ext>
            </a:extLst>
          </a:blip>
          <a:srcRect l="11874" t="13238" r="67800" b="69386"/>
          <a:stretch/>
        </p:blipFill>
        <p:spPr>
          <a:xfrm>
            <a:off x="9636431" y="1565295"/>
            <a:ext cx="824219" cy="493200"/>
          </a:xfrm>
          <a:prstGeom prst="rect">
            <a:avLst/>
          </a:prstGeom>
        </p:spPr>
      </p:pic>
      <p:pic>
        <p:nvPicPr>
          <p:cNvPr id="66" name="Graphic 65" descr="Stamp">
            <a:extLst>
              <a:ext uri="{FF2B5EF4-FFF2-40B4-BE49-F238E27FC236}">
                <a16:creationId xmlns:a16="http://schemas.microsoft.com/office/drawing/2014/main" id="{EBD0E4F6-A97E-4DE4-B83A-736B92D4714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44148" y="1241679"/>
            <a:ext cx="1440403" cy="1440403"/>
          </a:xfrm>
          <a:prstGeom prst="rect">
            <a:avLst/>
          </a:prstGeom>
        </p:spPr>
      </p:pic>
    </p:spTree>
    <p:extLst>
      <p:ext uri="{BB962C8B-B14F-4D97-AF65-F5344CB8AC3E}">
        <p14:creationId xmlns:p14="http://schemas.microsoft.com/office/powerpoint/2010/main" val="34083207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B9F0F7-EFF3-4584-8FA9-BDF68C7FAA50}"/>
              </a:ext>
            </a:extLst>
          </p:cNvPr>
          <p:cNvSpPr>
            <a:spLocks noGrp="1"/>
          </p:cNvSpPr>
          <p:nvPr>
            <p:ph type="title"/>
          </p:nvPr>
        </p:nvSpPr>
        <p:spPr/>
        <p:txBody>
          <a:bodyPr/>
          <a:lstStyle/>
          <a:p>
            <a:r>
              <a:rPr lang="en-GB" dirty="0" err="1"/>
              <a:t>Hausaufgaben</a:t>
            </a:r>
            <a:endParaRPr lang="en-GB" dirty="0"/>
          </a:p>
        </p:txBody>
      </p:sp>
      <p:sp>
        <p:nvSpPr>
          <p:cNvPr id="7" name="TextBox 6">
            <a:extLst>
              <a:ext uri="{FF2B5EF4-FFF2-40B4-BE49-F238E27FC236}">
                <a16:creationId xmlns:a16="http://schemas.microsoft.com/office/drawing/2014/main" id="{4AB84634-BC65-4276-BE89-7097460CD3D3}"/>
              </a:ext>
            </a:extLst>
          </p:cNvPr>
          <p:cNvSpPr txBox="1"/>
          <p:nvPr/>
        </p:nvSpPr>
        <p:spPr>
          <a:xfrm>
            <a:off x="92597" y="1005909"/>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Term 1.1, Week 2)</a:t>
            </a:r>
            <a:endParaRPr kumimoji="0" lang="en-GB" sz="2800" b="0"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662390A-506A-41DC-8E0F-B8832349010A}"/>
              </a:ext>
            </a:extLst>
          </p:cNvPr>
          <p:cNvSpPr txBox="1"/>
          <p:nvPr/>
        </p:nvSpPr>
        <p:spPr>
          <a:xfrm>
            <a:off x="175149" y="1756626"/>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val="tx"/>
                    </a:ext>
                  </a:extLst>
                </a:hlinkClick>
              </a:rPr>
              <a:t>Audio file</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A565B10D-9541-4352-B561-AD3DD324DE1D}"/>
              </a:ext>
            </a:extLst>
          </p:cNvPr>
          <p:cNvSpPr txBox="1"/>
          <p:nvPr/>
        </p:nvSpPr>
        <p:spPr>
          <a:xfrm>
            <a:off x="175149" y="3634676"/>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4">
                  <a:extLst>
                    <a:ext uri="{A12FA001-AC4F-418D-AE19-62706E023703}">
                      <ahyp:hlinkClr xmlns:ahyp="http://schemas.microsoft.com/office/drawing/2018/hyperlinkcolor" val="tx"/>
                    </a:ext>
                  </a:extLst>
                </a:hlinkClick>
              </a:rPr>
              <a:t>Student worksheet</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12" name="Picture 11" descr="A blue cartoon face with orange headphones&#10;&#10;Description automatically generated">
            <a:extLst>
              <a:ext uri="{FF2B5EF4-FFF2-40B4-BE49-F238E27FC236}">
                <a16:creationId xmlns:a16="http://schemas.microsoft.com/office/drawing/2014/main" id="{68F3479E-AF09-4C5E-AAD1-AD15BA2561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3826840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969DA6F-0BBE-4A46-BF31-2C273B227FE0}"/>
              </a:ext>
            </a:extLst>
          </p:cNvPr>
          <p:cNvSpPr txBox="1">
            <a:spLocks/>
          </p:cNvSpPr>
          <p:nvPr/>
        </p:nvSpPr>
        <p:spPr>
          <a:xfrm>
            <a:off x="-27142" y="161881"/>
            <a:ext cx="5780828" cy="7499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srgbClr val="3D3C3C"/>
              </a:solidFill>
              <a:effectLst/>
              <a:uLnTx/>
              <a:uFillTx/>
              <a:latin typeface="Century Gothic" panose="020B0502020202020204" pitchFamily="34" charset="0"/>
              <a:ea typeface="+mj-ea"/>
              <a:cs typeface="+mj-cs"/>
            </a:endParaRPr>
          </a:p>
        </p:txBody>
      </p:sp>
      <p:sp>
        <p:nvSpPr>
          <p:cNvPr id="2" name="Title 1"/>
          <p:cNvSpPr>
            <a:spLocks noGrp="1"/>
          </p:cNvSpPr>
          <p:nvPr>
            <p:ph type="title"/>
          </p:nvPr>
        </p:nvSpPr>
        <p:spPr>
          <a:xfrm>
            <a:off x="0" y="152597"/>
            <a:ext cx="5589917" cy="647577"/>
          </a:xfrm>
        </p:spPr>
        <p:txBody>
          <a:bodyPr>
            <a:normAutofit/>
          </a:bodyPr>
          <a:lstStyle/>
          <a:p>
            <a:r>
              <a:rPr lang="en-GB" sz="2800" b="1" dirty="0" err="1">
                <a:solidFill>
                  <a:schemeClr val="bg1"/>
                </a:solidFill>
              </a:rPr>
              <a:t>Phonetik</a:t>
            </a:r>
            <a:r>
              <a:rPr lang="en-GB" sz="2800" b="1" dirty="0">
                <a:solidFill>
                  <a:schemeClr val="bg1"/>
                </a:solidFill>
              </a:rPr>
              <a:t>: Stadt </a:t>
            </a:r>
            <a:r>
              <a:rPr lang="en-GB" sz="2800" b="1" dirty="0" err="1">
                <a:solidFill>
                  <a:schemeClr val="bg1"/>
                </a:solidFill>
              </a:rPr>
              <a:t>oder</a:t>
            </a:r>
            <a:r>
              <a:rPr lang="en-GB" sz="2800" b="1" dirty="0">
                <a:solidFill>
                  <a:schemeClr val="bg1"/>
                </a:solidFill>
              </a:rPr>
              <a:t> Land?</a:t>
            </a:r>
            <a:endParaRPr lang="en-GB" sz="2800" dirty="0"/>
          </a:p>
        </p:txBody>
      </p:sp>
      <p:pic>
        <p:nvPicPr>
          <p:cNvPr id="6" name="Picture 5" descr="A picture containing bird&#10;&#10;Description automatically generated">
            <a:extLst>
              <a:ext uri="{FF2B5EF4-FFF2-40B4-BE49-F238E27FC236}">
                <a16:creationId xmlns:a16="http://schemas.microsoft.com/office/drawing/2014/main" id="{8F345C36-187C-4594-8301-ACF5DECF7A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155" y="-486383"/>
            <a:ext cx="5947172" cy="6858000"/>
          </a:xfrm>
          <a:prstGeom prst="rect">
            <a:avLst/>
          </a:prstGeom>
        </p:spPr>
      </p:pic>
      <p:sp>
        <p:nvSpPr>
          <p:cNvPr id="8" name="Action Button: Custom 8" descr="number 1">
            <a:hlinkClick r:id="" action="ppaction://noaction" highlightClick="1">
              <a:snd r:embed="rId4" name="Wien.wav"/>
            </a:hlinkClick>
            <a:extLst>
              <a:ext uri="{FF2B5EF4-FFF2-40B4-BE49-F238E27FC236}">
                <a16:creationId xmlns:a16="http://schemas.microsoft.com/office/drawing/2014/main" id="{928F220B-6529-4A35-9D95-E550E6111944}"/>
              </a:ext>
            </a:extLst>
          </p:cNvPr>
          <p:cNvSpPr/>
          <p:nvPr/>
        </p:nvSpPr>
        <p:spPr>
          <a:xfrm>
            <a:off x="1052781" y="1460178"/>
            <a:ext cx="501695" cy="424236"/>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3</a:t>
            </a:r>
          </a:p>
        </p:txBody>
      </p:sp>
      <p:sp>
        <p:nvSpPr>
          <p:cNvPr id="9" name="TextBox 8">
            <a:extLst>
              <a:ext uri="{FF2B5EF4-FFF2-40B4-BE49-F238E27FC236}">
                <a16:creationId xmlns:a16="http://schemas.microsoft.com/office/drawing/2014/main" id="{6C70E299-3AF9-4328-9057-2B78ED8AD1CA}"/>
              </a:ext>
            </a:extLst>
          </p:cNvPr>
          <p:cNvSpPr txBox="1"/>
          <p:nvPr/>
        </p:nvSpPr>
        <p:spPr>
          <a:xfrm>
            <a:off x="1792614" y="1460178"/>
            <a:ext cx="9380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W</a:t>
            </a:r>
            <a:r>
              <a:rPr kumimoji="0" lang="en-US" sz="2400" b="1" i="0" u="none" strike="noStrike" kern="1200" cap="none" spc="0" normalizeH="0" baseline="0" noProof="0" dirty="0">
                <a:ln>
                  <a:noFill/>
                </a:ln>
                <a:solidFill>
                  <a:srgbClr val="E87D1E"/>
                </a:solidFill>
                <a:effectLst/>
                <a:uLnTx/>
                <a:uFillTx/>
                <a:latin typeface="Century Gothic" panose="020F0302020204030204"/>
                <a:ea typeface="+mn-ea"/>
                <a:cs typeface="+mn-cs"/>
              </a:rPr>
              <a:t>ie</a:t>
            </a:r>
            <a:r>
              <a:rPr kumimoji="0" lang="en-US" sz="2400" b="0" i="0" u="none" strike="noStrike" kern="1200" cap="none" spc="0" normalizeH="0" baseline="0" noProof="0" dirty="0">
                <a:ln>
                  <a:noFill/>
                </a:ln>
                <a:effectLst/>
                <a:uLnTx/>
                <a:uFillTx/>
                <a:latin typeface="Century Gothic" panose="020F0302020204030204"/>
                <a:ea typeface="+mn-ea"/>
                <a:cs typeface="+mn-cs"/>
              </a:rPr>
              <a:t>n</a:t>
            </a:r>
          </a:p>
        </p:txBody>
      </p:sp>
      <p:pic>
        <p:nvPicPr>
          <p:cNvPr id="10" name="Graphic 9" descr="Marker">
            <a:extLst>
              <a:ext uri="{FF2B5EF4-FFF2-40B4-BE49-F238E27FC236}">
                <a16:creationId xmlns:a16="http://schemas.microsoft.com/office/drawing/2014/main" id="{6A140218-D900-4158-B844-97434056A82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28888" y="4169664"/>
            <a:ext cx="457200" cy="457200"/>
          </a:xfrm>
          <a:prstGeom prst="rect">
            <a:avLst/>
          </a:prstGeom>
        </p:spPr>
      </p:pic>
      <p:sp>
        <p:nvSpPr>
          <p:cNvPr id="39" name="Rounded Rectangle 38">
            <a:extLst>
              <a:ext uri="{FF2B5EF4-FFF2-40B4-BE49-F238E27FC236}">
                <a16:creationId xmlns:a16="http://schemas.microsoft.com/office/drawing/2014/main" id="{FF9D5FC3-2828-4A20-AB45-539B08625342}"/>
              </a:ext>
            </a:extLst>
          </p:cNvPr>
          <p:cNvSpPr/>
          <p:nvPr/>
        </p:nvSpPr>
        <p:spPr>
          <a:xfrm>
            <a:off x="9506309" y="161881"/>
            <a:ext cx="2465565"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0253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969DA6F-0BBE-4A46-BF31-2C273B227FE0}"/>
              </a:ext>
            </a:extLst>
          </p:cNvPr>
          <p:cNvSpPr txBox="1">
            <a:spLocks/>
          </p:cNvSpPr>
          <p:nvPr/>
        </p:nvSpPr>
        <p:spPr>
          <a:xfrm>
            <a:off x="-27142" y="161881"/>
            <a:ext cx="5780828" cy="7499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srgbClr val="3D3C3C"/>
              </a:solidFill>
              <a:effectLst/>
              <a:uLnTx/>
              <a:uFillTx/>
              <a:latin typeface="Century Gothic" panose="020B0502020202020204" pitchFamily="34" charset="0"/>
              <a:ea typeface="+mj-ea"/>
              <a:cs typeface="+mj-cs"/>
            </a:endParaRPr>
          </a:p>
        </p:txBody>
      </p:sp>
      <p:sp>
        <p:nvSpPr>
          <p:cNvPr id="2" name="Title 1"/>
          <p:cNvSpPr>
            <a:spLocks noGrp="1"/>
          </p:cNvSpPr>
          <p:nvPr>
            <p:ph type="title"/>
          </p:nvPr>
        </p:nvSpPr>
        <p:spPr>
          <a:xfrm>
            <a:off x="0" y="152597"/>
            <a:ext cx="5589917" cy="647577"/>
          </a:xfrm>
        </p:spPr>
        <p:txBody>
          <a:bodyPr>
            <a:normAutofit/>
          </a:bodyPr>
          <a:lstStyle/>
          <a:p>
            <a:r>
              <a:rPr lang="en-GB" sz="2800" b="1" dirty="0" err="1">
                <a:solidFill>
                  <a:schemeClr val="bg1"/>
                </a:solidFill>
              </a:rPr>
              <a:t>Phonetik</a:t>
            </a:r>
            <a:r>
              <a:rPr lang="en-GB" sz="2800" b="1" dirty="0">
                <a:solidFill>
                  <a:schemeClr val="bg1"/>
                </a:solidFill>
              </a:rPr>
              <a:t>: Stadt </a:t>
            </a:r>
            <a:r>
              <a:rPr lang="en-GB" sz="2800" b="1" dirty="0" err="1">
                <a:solidFill>
                  <a:schemeClr val="bg1"/>
                </a:solidFill>
              </a:rPr>
              <a:t>oder</a:t>
            </a:r>
            <a:r>
              <a:rPr lang="en-GB" sz="2800" b="1" dirty="0">
                <a:solidFill>
                  <a:schemeClr val="bg1"/>
                </a:solidFill>
              </a:rPr>
              <a:t> Land?</a:t>
            </a:r>
            <a:endParaRPr lang="en-GB" sz="2800" dirty="0"/>
          </a:p>
        </p:txBody>
      </p:sp>
      <p:pic>
        <p:nvPicPr>
          <p:cNvPr id="6" name="Picture 5" descr="A picture containing bird&#10;&#10;Description automatically generated">
            <a:extLst>
              <a:ext uri="{FF2B5EF4-FFF2-40B4-BE49-F238E27FC236}">
                <a16:creationId xmlns:a16="http://schemas.microsoft.com/office/drawing/2014/main" id="{68A1928E-FF1D-4BBB-9DE9-8C6F4BEB7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155" y="-486383"/>
            <a:ext cx="5947172" cy="6858000"/>
          </a:xfrm>
          <a:prstGeom prst="rect">
            <a:avLst/>
          </a:prstGeom>
        </p:spPr>
      </p:pic>
      <p:sp>
        <p:nvSpPr>
          <p:cNvPr id="8" name="Action Button: Custom 9" descr="number 1">
            <a:hlinkClick r:id="" action="ppaction://noaction" highlightClick="1">
              <a:snd r:embed="rId4" name="Kiel.wav"/>
            </a:hlinkClick>
            <a:extLst>
              <a:ext uri="{FF2B5EF4-FFF2-40B4-BE49-F238E27FC236}">
                <a16:creationId xmlns:a16="http://schemas.microsoft.com/office/drawing/2014/main" id="{D5955643-2D3B-48EA-9766-B547EB5BFB58}"/>
              </a:ext>
            </a:extLst>
          </p:cNvPr>
          <p:cNvSpPr/>
          <p:nvPr/>
        </p:nvSpPr>
        <p:spPr>
          <a:xfrm>
            <a:off x="1052781" y="1460178"/>
            <a:ext cx="501695" cy="424236"/>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4</a:t>
            </a:r>
          </a:p>
        </p:txBody>
      </p:sp>
      <p:sp>
        <p:nvSpPr>
          <p:cNvPr id="9" name="TextBox 8">
            <a:extLst>
              <a:ext uri="{FF2B5EF4-FFF2-40B4-BE49-F238E27FC236}">
                <a16:creationId xmlns:a16="http://schemas.microsoft.com/office/drawing/2014/main" id="{548FBD7A-49CD-42B0-A96A-C5D3D1BDE137}"/>
              </a:ext>
            </a:extLst>
          </p:cNvPr>
          <p:cNvSpPr txBox="1"/>
          <p:nvPr/>
        </p:nvSpPr>
        <p:spPr>
          <a:xfrm>
            <a:off x="1792614" y="1460178"/>
            <a:ext cx="69762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K</a:t>
            </a:r>
            <a:r>
              <a:rPr kumimoji="0" lang="en-US" sz="2400" b="1" i="0" u="none" strike="noStrike" kern="1200" cap="none" spc="0" normalizeH="0" baseline="0" noProof="0" dirty="0">
                <a:ln>
                  <a:noFill/>
                </a:ln>
                <a:solidFill>
                  <a:srgbClr val="E87D1E"/>
                </a:solidFill>
                <a:effectLst/>
                <a:uLnTx/>
                <a:uFillTx/>
                <a:latin typeface="Century Gothic" panose="020F0302020204030204"/>
                <a:ea typeface="+mn-ea"/>
                <a:cs typeface="+mn-cs"/>
              </a:rPr>
              <a:t>ie</a:t>
            </a:r>
            <a:r>
              <a:rPr kumimoji="0" lang="en-US" sz="2400" b="0" i="0" u="none" strike="noStrike" kern="1200" cap="none" spc="0" normalizeH="0" baseline="0" noProof="0" dirty="0">
                <a:ln>
                  <a:noFill/>
                </a:ln>
                <a:effectLst/>
                <a:uLnTx/>
                <a:uFillTx/>
                <a:latin typeface="Century Gothic" panose="020F0302020204030204"/>
                <a:ea typeface="+mn-ea"/>
                <a:cs typeface="+mn-cs"/>
              </a:rPr>
              <a:t>l</a:t>
            </a:r>
          </a:p>
        </p:txBody>
      </p:sp>
      <p:pic>
        <p:nvPicPr>
          <p:cNvPr id="10" name="Graphic 9" descr="Marker">
            <a:extLst>
              <a:ext uri="{FF2B5EF4-FFF2-40B4-BE49-F238E27FC236}">
                <a16:creationId xmlns:a16="http://schemas.microsoft.com/office/drawing/2014/main" id="{A8598669-DF11-40BD-BC50-53362E97887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16240" y="3118104"/>
            <a:ext cx="457200" cy="457200"/>
          </a:xfrm>
          <a:prstGeom prst="rect">
            <a:avLst/>
          </a:prstGeom>
        </p:spPr>
      </p:pic>
      <p:sp>
        <p:nvSpPr>
          <p:cNvPr id="39" name="Rounded Rectangle 38">
            <a:extLst>
              <a:ext uri="{FF2B5EF4-FFF2-40B4-BE49-F238E27FC236}">
                <a16:creationId xmlns:a16="http://schemas.microsoft.com/office/drawing/2014/main" id="{FF9D5FC3-2828-4A20-AB45-539B08625342}"/>
              </a:ext>
            </a:extLst>
          </p:cNvPr>
          <p:cNvSpPr/>
          <p:nvPr/>
        </p:nvSpPr>
        <p:spPr>
          <a:xfrm>
            <a:off x="9506309" y="161881"/>
            <a:ext cx="2465565"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6950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969DA6F-0BBE-4A46-BF31-2C273B227FE0}"/>
              </a:ext>
            </a:extLst>
          </p:cNvPr>
          <p:cNvSpPr txBox="1">
            <a:spLocks/>
          </p:cNvSpPr>
          <p:nvPr/>
        </p:nvSpPr>
        <p:spPr>
          <a:xfrm>
            <a:off x="-27142" y="161881"/>
            <a:ext cx="5780828" cy="7499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srgbClr val="3D3C3C"/>
              </a:solidFill>
              <a:effectLst/>
              <a:uLnTx/>
              <a:uFillTx/>
              <a:latin typeface="Century Gothic" panose="020B0502020202020204" pitchFamily="34" charset="0"/>
              <a:ea typeface="+mj-ea"/>
              <a:cs typeface="+mj-cs"/>
            </a:endParaRPr>
          </a:p>
        </p:txBody>
      </p:sp>
      <p:sp>
        <p:nvSpPr>
          <p:cNvPr id="2" name="Title 1"/>
          <p:cNvSpPr>
            <a:spLocks noGrp="1"/>
          </p:cNvSpPr>
          <p:nvPr>
            <p:ph type="title"/>
          </p:nvPr>
        </p:nvSpPr>
        <p:spPr>
          <a:xfrm>
            <a:off x="0" y="152597"/>
            <a:ext cx="5589917" cy="647577"/>
          </a:xfrm>
        </p:spPr>
        <p:txBody>
          <a:bodyPr>
            <a:normAutofit/>
          </a:bodyPr>
          <a:lstStyle/>
          <a:p>
            <a:r>
              <a:rPr lang="en-GB" sz="2800" b="1" dirty="0" err="1">
                <a:solidFill>
                  <a:schemeClr val="bg1"/>
                </a:solidFill>
              </a:rPr>
              <a:t>Phonetik</a:t>
            </a:r>
            <a:r>
              <a:rPr lang="en-GB" sz="2800" b="1" dirty="0">
                <a:solidFill>
                  <a:schemeClr val="bg1"/>
                </a:solidFill>
              </a:rPr>
              <a:t>: Stadt </a:t>
            </a:r>
            <a:r>
              <a:rPr lang="en-GB" sz="2800" b="1" dirty="0" err="1">
                <a:solidFill>
                  <a:schemeClr val="bg1"/>
                </a:solidFill>
              </a:rPr>
              <a:t>oder</a:t>
            </a:r>
            <a:r>
              <a:rPr lang="en-GB" sz="2800" b="1" dirty="0">
                <a:solidFill>
                  <a:schemeClr val="bg1"/>
                </a:solidFill>
              </a:rPr>
              <a:t> Land?</a:t>
            </a:r>
            <a:endParaRPr lang="en-GB" sz="2800" dirty="0"/>
          </a:p>
        </p:txBody>
      </p:sp>
      <p:pic>
        <p:nvPicPr>
          <p:cNvPr id="6" name="Picture 5" descr="A picture containing bird&#10;&#10;Description automatically generated">
            <a:extLst>
              <a:ext uri="{FF2B5EF4-FFF2-40B4-BE49-F238E27FC236}">
                <a16:creationId xmlns:a16="http://schemas.microsoft.com/office/drawing/2014/main" id="{AC0CB74E-4CCA-4079-BC13-DA1E371FA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155" y="-486383"/>
            <a:ext cx="5947172" cy="6858000"/>
          </a:xfrm>
          <a:prstGeom prst="rect">
            <a:avLst/>
          </a:prstGeom>
        </p:spPr>
      </p:pic>
      <p:sp>
        <p:nvSpPr>
          <p:cNvPr id="8" name="Action Button: Custom 11" descr="number 1">
            <a:hlinkClick r:id="" action="ppaction://noaction" highlightClick="1">
              <a:snd r:embed="rId4" name="Freiburg.wav"/>
            </a:hlinkClick>
            <a:extLst>
              <a:ext uri="{FF2B5EF4-FFF2-40B4-BE49-F238E27FC236}">
                <a16:creationId xmlns:a16="http://schemas.microsoft.com/office/drawing/2014/main" id="{81513E0E-85ED-4680-B118-49AD1F91BE48}"/>
              </a:ext>
            </a:extLst>
          </p:cNvPr>
          <p:cNvSpPr/>
          <p:nvPr/>
        </p:nvSpPr>
        <p:spPr>
          <a:xfrm>
            <a:off x="1052781" y="1460178"/>
            <a:ext cx="501695" cy="424236"/>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5</a:t>
            </a:r>
          </a:p>
        </p:txBody>
      </p:sp>
      <p:sp>
        <p:nvSpPr>
          <p:cNvPr id="9" name="TextBox 8">
            <a:extLst>
              <a:ext uri="{FF2B5EF4-FFF2-40B4-BE49-F238E27FC236}">
                <a16:creationId xmlns:a16="http://schemas.microsoft.com/office/drawing/2014/main" id="{7D83059E-821E-4B63-AC1D-EC9A739C9890}"/>
              </a:ext>
            </a:extLst>
          </p:cNvPr>
          <p:cNvSpPr txBox="1"/>
          <p:nvPr/>
        </p:nvSpPr>
        <p:spPr>
          <a:xfrm>
            <a:off x="1792614" y="1460178"/>
            <a:ext cx="13853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Fr</a:t>
            </a:r>
            <a:r>
              <a:rPr kumimoji="0" lang="en-US" sz="2400" b="1" i="0" u="none" strike="noStrike" kern="1200" cap="none" spc="0" normalizeH="0" baseline="0" noProof="0" dirty="0">
                <a:ln>
                  <a:noFill/>
                </a:ln>
                <a:solidFill>
                  <a:srgbClr val="E87D1E"/>
                </a:solidFill>
                <a:effectLst/>
                <a:uLnTx/>
                <a:uFillTx/>
                <a:latin typeface="Century Gothic" panose="020F0302020204030204"/>
                <a:ea typeface="+mn-ea"/>
                <a:cs typeface="+mn-cs"/>
              </a:rPr>
              <a:t>ei</a:t>
            </a:r>
            <a:r>
              <a:rPr kumimoji="0" lang="en-US" sz="2400" b="0" i="0" u="none" strike="noStrike" kern="1200" cap="none" spc="0" normalizeH="0" baseline="0" noProof="0" dirty="0">
                <a:ln>
                  <a:noFill/>
                </a:ln>
                <a:effectLst/>
                <a:uLnTx/>
                <a:uFillTx/>
                <a:latin typeface="Century Gothic" panose="020F0302020204030204"/>
                <a:ea typeface="+mn-ea"/>
                <a:cs typeface="+mn-cs"/>
              </a:rPr>
              <a:t>burg</a:t>
            </a:r>
          </a:p>
        </p:txBody>
      </p:sp>
      <p:pic>
        <p:nvPicPr>
          <p:cNvPr id="10" name="Graphic 9" descr="Marker">
            <a:extLst>
              <a:ext uri="{FF2B5EF4-FFF2-40B4-BE49-F238E27FC236}">
                <a16:creationId xmlns:a16="http://schemas.microsoft.com/office/drawing/2014/main" id="{DA2459FE-C7FA-430E-8AB8-9B08F61C7FB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05928" y="4087368"/>
            <a:ext cx="457200" cy="457200"/>
          </a:xfrm>
          <a:prstGeom prst="rect">
            <a:avLst/>
          </a:prstGeom>
        </p:spPr>
      </p:pic>
      <p:sp>
        <p:nvSpPr>
          <p:cNvPr id="39" name="Rounded Rectangle 38">
            <a:extLst>
              <a:ext uri="{FF2B5EF4-FFF2-40B4-BE49-F238E27FC236}">
                <a16:creationId xmlns:a16="http://schemas.microsoft.com/office/drawing/2014/main" id="{FF9D5FC3-2828-4A20-AB45-539B08625342}"/>
              </a:ext>
            </a:extLst>
          </p:cNvPr>
          <p:cNvSpPr/>
          <p:nvPr/>
        </p:nvSpPr>
        <p:spPr>
          <a:xfrm>
            <a:off x="9506309" y="161881"/>
            <a:ext cx="2465565"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108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969DA6F-0BBE-4A46-BF31-2C273B227FE0}"/>
              </a:ext>
            </a:extLst>
          </p:cNvPr>
          <p:cNvSpPr txBox="1">
            <a:spLocks/>
          </p:cNvSpPr>
          <p:nvPr/>
        </p:nvSpPr>
        <p:spPr>
          <a:xfrm>
            <a:off x="-27142" y="161881"/>
            <a:ext cx="5780828" cy="7499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srgbClr val="3D3C3C"/>
              </a:solidFill>
              <a:effectLst/>
              <a:uLnTx/>
              <a:uFillTx/>
              <a:latin typeface="Century Gothic" panose="020B0502020202020204" pitchFamily="34" charset="0"/>
              <a:ea typeface="+mj-ea"/>
              <a:cs typeface="+mj-cs"/>
            </a:endParaRPr>
          </a:p>
        </p:txBody>
      </p:sp>
      <p:sp>
        <p:nvSpPr>
          <p:cNvPr id="2" name="Title 1"/>
          <p:cNvSpPr>
            <a:spLocks noGrp="1"/>
          </p:cNvSpPr>
          <p:nvPr>
            <p:ph type="title"/>
          </p:nvPr>
        </p:nvSpPr>
        <p:spPr>
          <a:xfrm>
            <a:off x="0" y="152597"/>
            <a:ext cx="5589917" cy="647577"/>
          </a:xfrm>
        </p:spPr>
        <p:txBody>
          <a:bodyPr>
            <a:normAutofit/>
          </a:bodyPr>
          <a:lstStyle/>
          <a:p>
            <a:r>
              <a:rPr lang="en-GB" sz="2800" b="1" dirty="0" err="1">
                <a:solidFill>
                  <a:schemeClr val="bg1"/>
                </a:solidFill>
              </a:rPr>
              <a:t>Phonetik</a:t>
            </a:r>
            <a:r>
              <a:rPr lang="en-GB" sz="2800" b="1" dirty="0">
                <a:solidFill>
                  <a:schemeClr val="bg1"/>
                </a:solidFill>
              </a:rPr>
              <a:t>: Stadt </a:t>
            </a:r>
            <a:r>
              <a:rPr lang="en-GB" sz="2800" b="1" dirty="0" err="1">
                <a:solidFill>
                  <a:schemeClr val="bg1"/>
                </a:solidFill>
              </a:rPr>
              <a:t>oder</a:t>
            </a:r>
            <a:r>
              <a:rPr lang="en-GB" sz="2800" b="1" dirty="0">
                <a:solidFill>
                  <a:schemeClr val="bg1"/>
                </a:solidFill>
              </a:rPr>
              <a:t> Land?</a:t>
            </a:r>
            <a:endParaRPr lang="en-GB" sz="2800" dirty="0"/>
          </a:p>
        </p:txBody>
      </p:sp>
      <p:pic>
        <p:nvPicPr>
          <p:cNvPr id="6" name="Picture 5" descr="A picture containing bird&#10;&#10;Description automatically generated">
            <a:extLst>
              <a:ext uri="{FF2B5EF4-FFF2-40B4-BE49-F238E27FC236}">
                <a16:creationId xmlns:a16="http://schemas.microsoft.com/office/drawing/2014/main" id="{77983AF5-377E-42A5-8967-515549630E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155" y="-486383"/>
            <a:ext cx="5947172" cy="6858000"/>
          </a:xfrm>
          <a:prstGeom prst="rect">
            <a:avLst/>
          </a:prstGeom>
        </p:spPr>
      </p:pic>
      <p:pic>
        <p:nvPicPr>
          <p:cNvPr id="7" name="Picture 6">
            <a:extLst>
              <a:ext uri="{FF2B5EF4-FFF2-40B4-BE49-F238E27FC236}">
                <a16:creationId xmlns:a16="http://schemas.microsoft.com/office/drawing/2014/main" id="{13509D25-F7EB-47A7-BA0C-A30B47E779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0155" y="-486383"/>
            <a:ext cx="5942111" cy="6858000"/>
          </a:xfrm>
          <a:prstGeom prst="rect">
            <a:avLst/>
          </a:prstGeom>
        </p:spPr>
      </p:pic>
      <p:sp>
        <p:nvSpPr>
          <p:cNvPr id="9" name="Action Button: Custom 9" descr="number 1">
            <a:hlinkClick r:id="" action="ppaction://noaction" highlightClick="1">
              <a:snd r:embed="rId5" name="Italien.wav"/>
            </a:hlinkClick>
            <a:extLst>
              <a:ext uri="{FF2B5EF4-FFF2-40B4-BE49-F238E27FC236}">
                <a16:creationId xmlns:a16="http://schemas.microsoft.com/office/drawing/2014/main" id="{447C740C-AF6D-436D-AFBE-ED67DEE518D9}"/>
              </a:ext>
            </a:extLst>
          </p:cNvPr>
          <p:cNvSpPr/>
          <p:nvPr/>
        </p:nvSpPr>
        <p:spPr>
          <a:xfrm>
            <a:off x="1052781" y="1460178"/>
            <a:ext cx="501695" cy="424236"/>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6</a:t>
            </a:r>
          </a:p>
        </p:txBody>
      </p:sp>
      <p:sp>
        <p:nvSpPr>
          <p:cNvPr id="10" name="TextBox 9">
            <a:extLst>
              <a:ext uri="{FF2B5EF4-FFF2-40B4-BE49-F238E27FC236}">
                <a16:creationId xmlns:a16="http://schemas.microsoft.com/office/drawing/2014/main" id="{0EAC57AC-5CCC-4F32-B032-503E95F76EF8}"/>
              </a:ext>
            </a:extLst>
          </p:cNvPr>
          <p:cNvSpPr txBox="1"/>
          <p:nvPr/>
        </p:nvSpPr>
        <p:spPr>
          <a:xfrm>
            <a:off x="1792614" y="1460178"/>
            <a:ext cx="10775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Ital</a:t>
            </a:r>
            <a:r>
              <a:rPr kumimoji="0" lang="en-US"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ie</a:t>
            </a:r>
            <a:r>
              <a:rPr kumimoji="0" lang="en-US" sz="2400" b="0" i="0" u="none" strike="noStrike" kern="1200" cap="none" spc="0" normalizeH="0" baseline="0" noProof="0" dirty="0" err="1">
                <a:ln>
                  <a:noFill/>
                </a:ln>
                <a:effectLst/>
                <a:uLnTx/>
                <a:uFillTx/>
                <a:latin typeface="Century Gothic" panose="020F0302020204030204"/>
                <a:ea typeface="+mn-ea"/>
                <a:cs typeface="+mn-cs"/>
              </a:rPr>
              <a:t>n</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39" name="Rounded Rectangle 38">
            <a:extLst>
              <a:ext uri="{FF2B5EF4-FFF2-40B4-BE49-F238E27FC236}">
                <a16:creationId xmlns:a16="http://schemas.microsoft.com/office/drawing/2014/main" id="{FF9D5FC3-2828-4A20-AB45-539B08625342}"/>
              </a:ext>
            </a:extLst>
          </p:cNvPr>
          <p:cNvSpPr/>
          <p:nvPr/>
        </p:nvSpPr>
        <p:spPr>
          <a:xfrm>
            <a:off x="9506309" y="161881"/>
            <a:ext cx="2465565"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0470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969DA6F-0BBE-4A46-BF31-2C273B227FE0}"/>
              </a:ext>
            </a:extLst>
          </p:cNvPr>
          <p:cNvSpPr txBox="1">
            <a:spLocks/>
          </p:cNvSpPr>
          <p:nvPr/>
        </p:nvSpPr>
        <p:spPr>
          <a:xfrm>
            <a:off x="-27142" y="161881"/>
            <a:ext cx="5780828" cy="7499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srgbClr val="3D3C3C"/>
              </a:solidFill>
              <a:effectLst/>
              <a:uLnTx/>
              <a:uFillTx/>
              <a:latin typeface="Century Gothic" panose="020B0502020202020204" pitchFamily="34" charset="0"/>
              <a:ea typeface="+mj-ea"/>
              <a:cs typeface="+mj-cs"/>
            </a:endParaRPr>
          </a:p>
        </p:txBody>
      </p:sp>
      <p:sp>
        <p:nvSpPr>
          <p:cNvPr id="2" name="Title 1"/>
          <p:cNvSpPr>
            <a:spLocks noGrp="1"/>
          </p:cNvSpPr>
          <p:nvPr>
            <p:ph type="title"/>
          </p:nvPr>
        </p:nvSpPr>
        <p:spPr>
          <a:xfrm>
            <a:off x="0" y="152597"/>
            <a:ext cx="5589917" cy="647577"/>
          </a:xfrm>
        </p:spPr>
        <p:txBody>
          <a:bodyPr>
            <a:normAutofit/>
          </a:bodyPr>
          <a:lstStyle/>
          <a:p>
            <a:r>
              <a:rPr lang="en-GB" sz="2800" b="1" dirty="0" err="1">
                <a:solidFill>
                  <a:schemeClr val="bg1"/>
                </a:solidFill>
              </a:rPr>
              <a:t>Phonetik</a:t>
            </a:r>
            <a:r>
              <a:rPr lang="en-GB" sz="2800" b="1" dirty="0">
                <a:solidFill>
                  <a:schemeClr val="bg1"/>
                </a:solidFill>
              </a:rPr>
              <a:t>: Stadt </a:t>
            </a:r>
            <a:r>
              <a:rPr lang="en-GB" sz="2800" b="1" dirty="0" err="1">
                <a:solidFill>
                  <a:schemeClr val="bg1"/>
                </a:solidFill>
              </a:rPr>
              <a:t>oder</a:t>
            </a:r>
            <a:r>
              <a:rPr lang="en-GB" sz="2800" b="1" dirty="0">
                <a:solidFill>
                  <a:schemeClr val="bg1"/>
                </a:solidFill>
              </a:rPr>
              <a:t> Land?</a:t>
            </a:r>
            <a:endParaRPr lang="en-GB" sz="2800" dirty="0"/>
          </a:p>
        </p:txBody>
      </p:sp>
      <p:pic>
        <p:nvPicPr>
          <p:cNvPr id="6" name="Picture 5" descr="A picture containing bird&#10;&#10;Description automatically generated">
            <a:extLst>
              <a:ext uri="{FF2B5EF4-FFF2-40B4-BE49-F238E27FC236}">
                <a16:creationId xmlns:a16="http://schemas.microsoft.com/office/drawing/2014/main" id="{BAD4C933-63E8-4CB1-AB8E-201B4309A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155" y="-486383"/>
            <a:ext cx="5947172" cy="6858000"/>
          </a:xfrm>
          <a:prstGeom prst="rect">
            <a:avLst/>
          </a:prstGeom>
        </p:spPr>
      </p:pic>
      <p:pic>
        <p:nvPicPr>
          <p:cNvPr id="7" name="Picture 6">
            <a:extLst>
              <a:ext uri="{FF2B5EF4-FFF2-40B4-BE49-F238E27FC236}">
                <a16:creationId xmlns:a16="http://schemas.microsoft.com/office/drawing/2014/main" id="{03CB63F5-1AD5-4EC9-96B2-9197C2F0D3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2685" y="-486383"/>
            <a:ext cx="5942111" cy="6858000"/>
          </a:xfrm>
          <a:prstGeom prst="rect">
            <a:avLst/>
          </a:prstGeom>
        </p:spPr>
      </p:pic>
      <p:sp>
        <p:nvSpPr>
          <p:cNvPr id="9" name="Action Button: Custom 8" descr="number 1">
            <a:hlinkClick r:id="" action="ppaction://noaction" highlightClick="1">
              <a:snd r:embed="rId5" name="Liechstenstein.wav"/>
            </a:hlinkClick>
            <a:extLst>
              <a:ext uri="{FF2B5EF4-FFF2-40B4-BE49-F238E27FC236}">
                <a16:creationId xmlns:a16="http://schemas.microsoft.com/office/drawing/2014/main" id="{807541D0-0498-4030-B156-36D07F481E4C}"/>
              </a:ext>
            </a:extLst>
          </p:cNvPr>
          <p:cNvSpPr/>
          <p:nvPr/>
        </p:nvSpPr>
        <p:spPr>
          <a:xfrm>
            <a:off x="1072236" y="1460178"/>
            <a:ext cx="501695" cy="424236"/>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7</a:t>
            </a:r>
          </a:p>
        </p:txBody>
      </p:sp>
      <p:sp>
        <p:nvSpPr>
          <p:cNvPr id="10" name="TextBox 9">
            <a:extLst>
              <a:ext uri="{FF2B5EF4-FFF2-40B4-BE49-F238E27FC236}">
                <a16:creationId xmlns:a16="http://schemas.microsoft.com/office/drawing/2014/main" id="{6D9D96A0-2A23-4CA4-87A7-E2AC8953895F}"/>
              </a:ext>
            </a:extLst>
          </p:cNvPr>
          <p:cNvSpPr txBox="1"/>
          <p:nvPr/>
        </p:nvSpPr>
        <p:spPr>
          <a:xfrm>
            <a:off x="1792614" y="1460178"/>
            <a:ext cx="214994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L</a:t>
            </a:r>
            <a:r>
              <a:rPr kumimoji="0" lang="en-US" sz="2400" b="1" i="0" u="none" strike="noStrike" kern="1200" cap="none" spc="0" normalizeH="0" baseline="0" noProof="0" dirty="0">
                <a:ln>
                  <a:noFill/>
                </a:ln>
                <a:solidFill>
                  <a:srgbClr val="E87D1E"/>
                </a:solidFill>
                <a:effectLst/>
                <a:uLnTx/>
                <a:uFillTx/>
                <a:latin typeface="Century Gothic" panose="020F0302020204030204"/>
                <a:ea typeface="+mn-ea"/>
                <a:cs typeface="+mn-cs"/>
              </a:rPr>
              <a:t>ie</a:t>
            </a:r>
            <a:r>
              <a:rPr kumimoji="0" lang="en-US" sz="2400" b="0" i="0" u="none" strike="noStrike" kern="1200" cap="none" spc="0" normalizeH="0" baseline="0" noProof="0" dirty="0">
                <a:ln>
                  <a:noFill/>
                </a:ln>
                <a:effectLst/>
                <a:uLnTx/>
                <a:uFillTx/>
                <a:latin typeface="Century Gothic" panose="020F0302020204030204"/>
                <a:ea typeface="+mn-ea"/>
                <a:cs typeface="+mn-cs"/>
              </a:rPr>
              <a:t>chtenst</a:t>
            </a:r>
            <a:r>
              <a:rPr kumimoji="0" lang="en-US" sz="2400" b="1" i="0" u="none" strike="noStrike" kern="1200" cap="none" spc="0" normalizeH="0" baseline="0" noProof="0" dirty="0">
                <a:ln>
                  <a:noFill/>
                </a:ln>
                <a:solidFill>
                  <a:srgbClr val="E87D1E"/>
                </a:solidFill>
                <a:effectLst/>
                <a:uLnTx/>
                <a:uFillTx/>
                <a:latin typeface="Century Gothic" panose="020F0302020204030204"/>
                <a:ea typeface="+mn-ea"/>
                <a:cs typeface="+mn-cs"/>
              </a:rPr>
              <a:t>ei</a:t>
            </a:r>
            <a:r>
              <a:rPr kumimoji="0" lang="en-US" sz="2400" b="0" i="0" u="none" strike="noStrike" kern="1200" cap="none" spc="0" normalizeH="0" baseline="0" noProof="0" dirty="0">
                <a:ln>
                  <a:noFill/>
                </a:ln>
                <a:effectLst/>
                <a:uLnTx/>
                <a:uFillTx/>
                <a:latin typeface="Century Gothic" panose="020F0302020204030204"/>
                <a:ea typeface="+mn-ea"/>
                <a:cs typeface="+mn-cs"/>
              </a:rPr>
              <a:t>n</a:t>
            </a:r>
          </a:p>
        </p:txBody>
      </p:sp>
      <p:sp>
        <p:nvSpPr>
          <p:cNvPr id="39" name="Rounded Rectangle 38">
            <a:extLst>
              <a:ext uri="{FF2B5EF4-FFF2-40B4-BE49-F238E27FC236}">
                <a16:creationId xmlns:a16="http://schemas.microsoft.com/office/drawing/2014/main" id="{FF9D5FC3-2828-4A20-AB45-539B08625342}"/>
              </a:ext>
            </a:extLst>
          </p:cNvPr>
          <p:cNvSpPr/>
          <p:nvPr/>
        </p:nvSpPr>
        <p:spPr>
          <a:xfrm>
            <a:off x="9506309" y="161881"/>
            <a:ext cx="2465565"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5471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969DA6F-0BBE-4A46-BF31-2C273B227FE0}"/>
              </a:ext>
            </a:extLst>
          </p:cNvPr>
          <p:cNvSpPr txBox="1">
            <a:spLocks/>
          </p:cNvSpPr>
          <p:nvPr/>
        </p:nvSpPr>
        <p:spPr>
          <a:xfrm>
            <a:off x="-27142" y="161881"/>
            <a:ext cx="5780828" cy="7499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srgbClr val="3D3C3C"/>
              </a:solidFill>
              <a:effectLst/>
              <a:uLnTx/>
              <a:uFillTx/>
              <a:latin typeface="Century Gothic" panose="020B0502020202020204" pitchFamily="34" charset="0"/>
              <a:ea typeface="+mj-ea"/>
              <a:cs typeface="+mj-cs"/>
            </a:endParaRPr>
          </a:p>
        </p:txBody>
      </p:sp>
      <p:sp>
        <p:nvSpPr>
          <p:cNvPr id="2" name="Title 1"/>
          <p:cNvSpPr>
            <a:spLocks noGrp="1"/>
          </p:cNvSpPr>
          <p:nvPr>
            <p:ph type="title"/>
          </p:nvPr>
        </p:nvSpPr>
        <p:spPr>
          <a:xfrm>
            <a:off x="0" y="152597"/>
            <a:ext cx="5589917" cy="647577"/>
          </a:xfrm>
        </p:spPr>
        <p:txBody>
          <a:bodyPr>
            <a:normAutofit/>
          </a:bodyPr>
          <a:lstStyle/>
          <a:p>
            <a:r>
              <a:rPr lang="en-GB" sz="2800" b="1" dirty="0" err="1">
                <a:solidFill>
                  <a:schemeClr val="bg1"/>
                </a:solidFill>
              </a:rPr>
              <a:t>Phonetik</a:t>
            </a:r>
            <a:r>
              <a:rPr lang="en-GB" sz="2800" b="1" dirty="0">
                <a:solidFill>
                  <a:schemeClr val="bg1"/>
                </a:solidFill>
              </a:rPr>
              <a:t>: Stadt </a:t>
            </a:r>
            <a:r>
              <a:rPr lang="en-GB" sz="2800" b="1" dirty="0" err="1">
                <a:solidFill>
                  <a:schemeClr val="bg1"/>
                </a:solidFill>
              </a:rPr>
              <a:t>oder</a:t>
            </a:r>
            <a:r>
              <a:rPr lang="en-GB" sz="2800" b="1" dirty="0">
                <a:solidFill>
                  <a:schemeClr val="bg1"/>
                </a:solidFill>
              </a:rPr>
              <a:t> Land?</a:t>
            </a:r>
            <a:endParaRPr lang="en-GB" sz="2800" dirty="0"/>
          </a:p>
        </p:txBody>
      </p:sp>
      <p:pic>
        <p:nvPicPr>
          <p:cNvPr id="6" name="Picture 5" descr="A picture containing bird&#10;&#10;Description automatically generated">
            <a:extLst>
              <a:ext uri="{FF2B5EF4-FFF2-40B4-BE49-F238E27FC236}">
                <a16:creationId xmlns:a16="http://schemas.microsoft.com/office/drawing/2014/main" id="{0E7FDCCD-8862-441D-8A2E-F5B2C3462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5266" y="-486383"/>
            <a:ext cx="5947172" cy="6858000"/>
          </a:xfrm>
          <a:prstGeom prst="rect">
            <a:avLst/>
          </a:prstGeom>
        </p:spPr>
      </p:pic>
      <p:pic>
        <p:nvPicPr>
          <p:cNvPr id="7" name="Picture 6">
            <a:extLst>
              <a:ext uri="{FF2B5EF4-FFF2-40B4-BE49-F238E27FC236}">
                <a16:creationId xmlns:a16="http://schemas.microsoft.com/office/drawing/2014/main" id="{3D55DCA8-FD22-448C-8528-8E4FBE3C2F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5266" y="-486383"/>
            <a:ext cx="5942111" cy="6858000"/>
          </a:xfrm>
          <a:prstGeom prst="rect">
            <a:avLst/>
          </a:prstGeom>
        </p:spPr>
      </p:pic>
      <p:sp>
        <p:nvSpPr>
          <p:cNvPr id="9" name="Action Button: Custom 9" descr="number 1">
            <a:hlinkClick r:id="" action="ppaction://noaction" highlightClick="1">
              <a:snd r:embed="rId5" name="O%CC%88sterreich.wav"/>
            </a:hlinkClick>
            <a:extLst>
              <a:ext uri="{FF2B5EF4-FFF2-40B4-BE49-F238E27FC236}">
                <a16:creationId xmlns:a16="http://schemas.microsoft.com/office/drawing/2014/main" id="{8F9FB2FF-5202-4982-BD7C-C286F0B28524}"/>
              </a:ext>
            </a:extLst>
          </p:cNvPr>
          <p:cNvSpPr/>
          <p:nvPr/>
        </p:nvSpPr>
        <p:spPr>
          <a:xfrm>
            <a:off x="1052781" y="1460178"/>
            <a:ext cx="501695" cy="424236"/>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8</a:t>
            </a:r>
          </a:p>
        </p:txBody>
      </p:sp>
      <p:sp>
        <p:nvSpPr>
          <p:cNvPr id="10" name="TextBox 9">
            <a:extLst>
              <a:ext uri="{FF2B5EF4-FFF2-40B4-BE49-F238E27FC236}">
                <a16:creationId xmlns:a16="http://schemas.microsoft.com/office/drawing/2014/main" id="{65199FAC-7CA8-4451-8F25-1AA2B5AC6555}"/>
              </a:ext>
            </a:extLst>
          </p:cNvPr>
          <p:cNvSpPr txBox="1"/>
          <p:nvPr/>
        </p:nvSpPr>
        <p:spPr>
          <a:xfrm>
            <a:off x="1792614" y="1460178"/>
            <a:ext cx="17107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Österr</a:t>
            </a:r>
            <a:r>
              <a:rPr kumimoji="0" lang="en-US"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ei</a:t>
            </a:r>
            <a:r>
              <a:rPr kumimoji="0" lang="en-US" sz="2400" b="0" i="0" u="none" strike="noStrike" kern="1200" cap="none" spc="0" normalizeH="0" baseline="0" noProof="0" dirty="0" err="1">
                <a:ln>
                  <a:noFill/>
                </a:ln>
                <a:effectLst/>
                <a:uLnTx/>
                <a:uFillTx/>
                <a:latin typeface="Century Gothic" panose="020F0302020204030204"/>
                <a:ea typeface="+mn-ea"/>
                <a:cs typeface="+mn-cs"/>
              </a:rPr>
              <a:t>ch</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39" name="Rounded Rectangle 38">
            <a:extLst>
              <a:ext uri="{FF2B5EF4-FFF2-40B4-BE49-F238E27FC236}">
                <a16:creationId xmlns:a16="http://schemas.microsoft.com/office/drawing/2014/main" id="{FF9D5FC3-2828-4A20-AB45-539B08625342}"/>
              </a:ext>
            </a:extLst>
          </p:cNvPr>
          <p:cNvSpPr/>
          <p:nvPr/>
        </p:nvSpPr>
        <p:spPr>
          <a:xfrm>
            <a:off x="9506309" y="161881"/>
            <a:ext cx="2465565"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7158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1481</TotalTime>
  <Words>5545</Words>
  <Application>Microsoft Office PowerPoint</Application>
  <PresentationFormat>Widescreen</PresentationFormat>
  <Paragraphs>768</Paragraphs>
  <Slides>39</Slides>
  <Notes>39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Arial</vt:lpstr>
      <vt:lpstr>Calibri</vt:lpstr>
      <vt:lpstr>Century Gothic</vt:lpstr>
      <vt:lpstr>Times New Roman</vt:lpstr>
      <vt:lpstr>1_NCELP_German_2022</vt:lpstr>
      <vt:lpstr>PowerPoint Presentation</vt:lpstr>
      <vt:lpstr>Phonetik: Stadt oder Land?</vt:lpstr>
      <vt:lpstr>Phonetik: Stadt oder Land?</vt:lpstr>
      <vt:lpstr>Phonetik: Stadt oder Land?</vt:lpstr>
      <vt:lpstr>Phonetik: Stadt oder Land?</vt:lpstr>
      <vt:lpstr>Phonetik: Stadt oder Land?</vt:lpstr>
      <vt:lpstr>Phonetik: Stadt oder Land?</vt:lpstr>
      <vt:lpstr>Phonetik: Stadt oder Land?</vt:lpstr>
      <vt:lpstr>Phonetik: Stadt oder Land?</vt:lpstr>
      <vt:lpstr>Phonetik: Stadt oder Land?</vt:lpstr>
      <vt:lpstr>Phonetik: Stadt oder Land?</vt:lpstr>
      <vt:lpstr>Vokabeln</vt:lpstr>
      <vt:lpstr>Vokabeln</vt:lpstr>
      <vt:lpstr>besuchen </vt:lpstr>
      <vt:lpstr>besuchen </vt:lpstr>
      <vt:lpstr>besucht</vt:lpstr>
      <vt:lpstr>besuchen </vt:lpstr>
      <vt:lpstr>besucht</vt:lpstr>
      <vt:lpstr>besuchen</vt:lpstr>
      <vt:lpstr>Vokabeln</vt:lpstr>
      <vt:lpstr>Past (perfect) tense</vt:lpstr>
      <vt:lpstr>Was schreibt Mia über die Ferien?</vt:lpstr>
      <vt:lpstr>Mia telefoniert. Was sagt sie?</vt:lpstr>
      <vt:lpstr>Und auf Englisch?</vt:lpstr>
      <vt:lpstr>Mia findet Englisch schwierig</vt:lpstr>
      <vt:lpstr>Was machst du? Was hast du gemacht?</vt:lpstr>
      <vt:lpstr>Hausaufgaben</vt:lpstr>
      <vt:lpstr>PowerPoint Presentation</vt:lpstr>
      <vt:lpstr>Was machst du? Was hast du gemacht?</vt:lpstr>
      <vt:lpstr>Was machst du? Was hast du gemacht?</vt:lpstr>
      <vt:lpstr>Vokabeln </vt:lpstr>
      <vt:lpstr>Letzter, letzte, letztes</vt:lpstr>
      <vt:lpstr>Wann ist das? Wann war* das?</vt:lpstr>
      <vt:lpstr>Katjas Ferien</vt:lpstr>
      <vt:lpstr>in + indefinite articles (R3-dative)</vt:lpstr>
      <vt:lpstr>Wo ist das? Wo war* das?</vt:lpstr>
      <vt:lpstr>Meine Ferien</vt:lpstr>
      <vt:lpstr>Meine Ferien</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54</cp:revision>
  <dcterms:created xsi:type="dcterms:W3CDTF">2023-08-30T08:11:04Z</dcterms:created>
  <dcterms:modified xsi:type="dcterms:W3CDTF">2023-08-31T08:52:24Z</dcterms:modified>
</cp:coreProperties>
</file>