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5" r:id="rId2"/>
    <p:sldId id="316" r:id="rId3"/>
    <p:sldId id="320" r:id="rId4"/>
    <p:sldId id="321" r:id="rId5"/>
    <p:sldId id="322" r:id="rId6"/>
    <p:sldId id="323" r:id="rId7"/>
    <p:sldId id="31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ACBCF-FC7C-4D72-A52F-1BF6296A1063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E60D1-006E-4688-9B01-DBDD10546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693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7 minutes</a:t>
            </a:r>
          </a:p>
          <a:p>
            <a:endParaRPr lang="en-GB" dirty="0"/>
          </a:p>
          <a:p>
            <a:r>
              <a:rPr lang="en-GB" b="1" dirty="0"/>
              <a:t>Aim: </a:t>
            </a:r>
            <a:r>
              <a:rPr lang="en-GB" dirty="0"/>
              <a:t>To</a:t>
            </a:r>
            <a:r>
              <a:rPr lang="en-GB" baseline="0" dirty="0"/>
              <a:t> introduce three new vocabulary items (</a:t>
            </a:r>
            <a:r>
              <a:rPr lang="en-GB" baseline="0" dirty="0" err="1"/>
              <a:t>dónde</a:t>
            </a:r>
            <a:r>
              <a:rPr lang="en-GB" baseline="0" dirty="0"/>
              <a:t>, está and hola) and identify new students/classmates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Procedure: </a:t>
            </a:r>
          </a:p>
          <a:p>
            <a:pPr marL="228600" indent="-228600">
              <a:buAutoNum type="arabicPeriod"/>
            </a:pPr>
            <a:r>
              <a:rPr lang="en-GB" dirty="0"/>
              <a:t>Model ‘</a:t>
            </a:r>
            <a:r>
              <a:rPr lang="en-GB" dirty="0" err="1"/>
              <a:t>dónde</a:t>
            </a:r>
            <a:r>
              <a:rPr lang="en-GB" dirty="0"/>
              <a:t>‘ (with gesture/supported by picture, as preferred) and ‘está’ and the response of raising a hand.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Use “¿Dónde está + name of student?” to identify the new students in the Y7</a:t>
            </a:r>
            <a:r>
              <a:rPr lang="en-GB" baseline="0" dirty="0"/>
              <a:t> group.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baseline="0" dirty="0"/>
              <a:t>Say ‘hola’ and wave.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Then, having</a:t>
            </a:r>
            <a:r>
              <a:rPr lang="en-GB" baseline="0" dirty="0"/>
              <a:t> </a:t>
            </a:r>
            <a:r>
              <a:rPr lang="en-GB" dirty="0"/>
              <a:t>done the register,</a:t>
            </a:r>
            <a:r>
              <a:rPr lang="en-GB" baseline="0" dirty="0"/>
              <a:t> the teacher can continue </a:t>
            </a:r>
            <a:r>
              <a:rPr lang="en-GB" dirty="0"/>
              <a:t>with the next slide, having primed them thoroughly with 'está‘.</a:t>
            </a:r>
          </a:p>
          <a:p>
            <a:endParaRPr lang="en-GB" dirty="0"/>
          </a:p>
          <a:p>
            <a:r>
              <a:rPr lang="en-GB" b="1" dirty="0"/>
              <a:t>Notes:</a:t>
            </a:r>
          </a:p>
          <a:p>
            <a:pPr marL="228600" indent="-228600">
              <a:buAutoNum type="arabicPeriod"/>
            </a:pPr>
            <a:r>
              <a:rPr lang="en-GB" dirty="0"/>
              <a:t>We</a:t>
            </a:r>
            <a:r>
              <a:rPr lang="en-GB" baseline="0" dirty="0"/>
              <a:t> envisage that this is the first lesson with a new Y7 class, and that the teacher doesn’t know the students, and the students will likely not all know each other, either.</a:t>
            </a:r>
          </a:p>
          <a:p>
            <a:pPr marL="228600" indent="-228600">
              <a:buAutoNum type="arabicPeriod"/>
            </a:pPr>
            <a:r>
              <a:rPr lang="en-GB" dirty="0"/>
              <a:t>Teachers may choose to do this after they have got underway with the lesson material OR alternatively they may use this situation to introduce it.  </a:t>
            </a:r>
          </a:p>
          <a:p>
            <a:pPr marL="228600" indent="-228600">
              <a:buAutoNum type="arabicPeriod"/>
            </a:pPr>
            <a:r>
              <a:rPr lang="en-GB" dirty="0"/>
              <a:t>This</a:t>
            </a:r>
            <a:r>
              <a:rPr lang="en-GB" baseline="0" dirty="0"/>
              <a:t> is an </a:t>
            </a:r>
            <a:r>
              <a:rPr lang="en-GB" dirty="0"/>
              <a:t>opportunity to use the L2 clearly and successfully for a communicative</a:t>
            </a:r>
            <a:r>
              <a:rPr lang="en-GB" baseline="0" dirty="0"/>
              <a:t> </a:t>
            </a:r>
            <a:r>
              <a:rPr lang="en-GB" dirty="0"/>
              <a:t>purpose. </a:t>
            </a:r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53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62571446-7954-414E-9DB8-BF1D362188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Map&#10;&#10;Description automatically generated">
            <a:extLst>
              <a:ext uri="{FF2B5EF4-FFF2-40B4-BE49-F238E27FC236}">
                <a16:creationId xmlns:a16="http://schemas.microsoft.com/office/drawing/2014/main" id="{3141575F-F2C1-4566-A851-BE20CB6C51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30" y="161531"/>
            <a:ext cx="921940" cy="1180730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FFCC4F5-9CCC-4717-BE70-2F72AABF9B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5329486"/>
            <a:ext cx="2974975" cy="11541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B2FBAE8-A440-4E2A-AF34-22068D446A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3538" y="2796466"/>
            <a:ext cx="4864546" cy="4793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555EDF1-BA5E-4B1D-BBC1-D461B67A84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3538" y="1952625"/>
            <a:ext cx="6640512" cy="844550"/>
          </a:xfrm>
        </p:spPr>
        <p:txBody>
          <a:bodyPr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67F76C-DA5B-49DF-A177-918DB6A6C2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54384" y="6009187"/>
            <a:ext cx="1337616" cy="94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66587BCE-A7F1-4179-89F8-239871931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6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34193" y="1260306"/>
            <a:ext cx="11123613" cy="468788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chart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0B88E75-CE60-479E-AE59-FAAE8CABA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975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58800" y="461639"/>
            <a:ext cx="11123613" cy="543313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icon to edit chart</a:t>
            </a:r>
          </a:p>
        </p:txBody>
      </p:sp>
    </p:spTree>
    <p:extLst>
      <p:ext uri="{BB962C8B-B14F-4D97-AF65-F5344CB8AC3E}">
        <p14:creationId xmlns:p14="http://schemas.microsoft.com/office/powerpoint/2010/main" val="1459396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36ABA6E-0756-48F7-A625-8EA2220E62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707156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F06B0192-1A5A-4B80-AF1C-5C776E39E9D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75407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E0221A15-F26C-497D-8296-4787B600AC2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860634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8" name="Text Placeholder 15">
            <a:extLst>
              <a:ext uri="{FF2B5EF4-FFF2-40B4-BE49-F238E27FC236}">
                <a16:creationId xmlns:a16="http://schemas.microsoft.com/office/drawing/2014/main" id="{9D6B932B-8B45-4FFA-BDD8-9AB30FB5BCB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5076521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C27C6324-C464-44F5-B791-ACE63B3AC4C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720408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0A13D7AE-E34F-4CDB-AAF4-C132357CC51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767329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964E7422-ADB1-4670-A633-1C8F2D04D7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873886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C3ECA795-2EFA-4A36-949F-E8B4DE4C841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5089773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8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8F179C9-7747-4DA5-BE58-0FD87A2A60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867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Placeholder 15">
            <a:extLst>
              <a:ext uri="{FF2B5EF4-FFF2-40B4-BE49-F238E27FC236}">
                <a16:creationId xmlns:a16="http://schemas.microsoft.com/office/drawing/2014/main" id="{E75A78C3-3EF9-4031-834A-4A152180AD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24001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1" name="Text Placeholder 15">
            <a:extLst>
              <a:ext uri="{FF2B5EF4-FFF2-40B4-BE49-F238E27FC236}">
                <a16:creationId xmlns:a16="http://schemas.microsoft.com/office/drawing/2014/main" id="{80C6423B-4D1B-4C13-B607-9F8641A841F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286938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2" name="Text Placeholder 15">
            <a:extLst>
              <a:ext uri="{FF2B5EF4-FFF2-40B4-BE49-F238E27FC236}">
                <a16:creationId xmlns:a16="http://schemas.microsoft.com/office/drawing/2014/main" id="{33483B4E-89A7-4CAD-AB6E-9B7D9C1A800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393495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E024F041-31DA-4FF4-B7FC-4B081D82E4C3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4609382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4" name="Text Placeholder 15">
            <a:extLst>
              <a:ext uri="{FF2B5EF4-FFF2-40B4-BE49-F238E27FC236}">
                <a16:creationId xmlns:a16="http://schemas.microsoft.com/office/drawing/2014/main" id="{DDBCC5C5-AE2D-4CEC-8340-38F909376B0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253269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EE11F52F-BA8C-49A7-AB78-242ECCE09DA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300190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C88B6196-AD7E-4C72-A796-2011CA63D0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406747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21A0D542-98BB-4D26-B7AD-027CB98AE0F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4622634"/>
            <a:ext cx="452582" cy="435679"/>
          </a:xfrm>
          <a:prstGeom prst="roundRect">
            <a:avLst/>
          </a:prstGeom>
          <a:solidFill>
            <a:srgbClr val="FFC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714330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66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8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66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9AA6F7-5009-43DA-A5BA-A7357987A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2799C8-81C0-4519-88E3-F9A241FAF1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063" y="1065213"/>
            <a:ext cx="11514137" cy="5105400"/>
          </a:xfrm>
        </p:spPr>
        <p:txBody>
          <a:bodyPr/>
          <a:lstStyle>
            <a:lvl1pPr marL="0" indent="0">
              <a:buNone/>
              <a:defRPr sz="2400">
                <a:solidFill>
                  <a:srgbClr val="525050"/>
                </a:solidFill>
              </a:defRPr>
            </a:lvl1pPr>
            <a:lvl2pPr marL="457200" indent="0">
              <a:buNone/>
              <a:defRPr sz="2200">
                <a:solidFill>
                  <a:srgbClr val="525050"/>
                </a:solidFill>
              </a:defRPr>
            </a:lvl2pPr>
            <a:lvl3pPr marL="914400" indent="0">
              <a:buNone/>
              <a:defRPr>
                <a:solidFill>
                  <a:srgbClr val="525050"/>
                </a:solidFill>
              </a:defRPr>
            </a:lvl3pPr>
            <a:lvl4pPr marL="1371600" indent="0">
              <a:buNone/>
              <a:defRPr>
                <a:solidFill>
                  <a:srgbClr val="525050"/>
                </a:solidFill>
              </a:defRPr>
            </a:lvl4pPr>
            <a:lvl5pPr marL="1828800" indent="0">
              <a:buNone/>
              <a:defRPr sz="1600">
                <a:solidFill>
                  <a:srgbClr val="52505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29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0C91D381-37F9-4BE8-A2AB-C70829F37D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531" y="212956"/>
            <a:ext cx="11691690" cy="60191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43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1198563"/>
            <a:ext cx="10733087" cy="464343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table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98375E-B78B-4EF2-9183-21DDF299CF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59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479394"/>
            <a:ext cx="10733087" cy="5362606"/>
          </a:xfrm>
        </p:spPr>
        <p:txBody>
          <a:bodyPr/>
          <a:lstStyle>
            <a:lvl1pPr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icon to edit 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7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7445599D-3087-4CD8-84AE-3226DD41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A4D76083-378C-4F18-A41A-DF691C5BBE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1C7ECA85-28B6-4349-80F0-9A682E4EFD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4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BCBF304C-CE99-40D8-AB7A-30072AC4CF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E1024D67-5226-41E5-A06A-E4C244D07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06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Gloss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5535C424-5B8D-4C9E-A5A7-5D9ABAD23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rgbClr val="3D3C3C"/>
                </a:solidFill>
              </a:defRPr>
            </a:lvl1pPr>
            <a:lvl2pPr marL="457200" indent="0">
              <a:buNone/>
              <a:defRPr>
                <a:solidFill>
                  <a:srgbClr val="3D3C3C"/>
                </a:solidFill>
              </a:defRPr>
            </a:lvl2pPr>
            <a:lvl3pPr marL="914400" indent="0">
              <a:buNone/>
              <a:defRPr>
                <a:solidFill>
                  <a:srgbClr val="3D3C3C"/>
                </a:solidFill>
              </a:defRPr>
            </a:lvl3pPr>
            <a:lvl4pPr marL="1371600" indent="0">
              <a:buNone/>
              <a:defRPr>
                <a:solidFill>
                  <a:srgbClr val="3D3C3C"/>
                </a:solidFill>
              </a:defRPr>
            </a:lvl4pPr>
            <a:lvl5pPr marL="1828800" indent="0">
              <a:buNone/>
              <a:defRPr>
                <a:solidFill>
                  <a:srgbClr val="3D3C3C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34B27DC-A959-421A-92EF-A2685612DD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2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52505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German Y8 scheme of work overview: Term 1.1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579216"/>
              </p:ext>
            </p:extLst>
          </p:nvPr>
        </p:nvGraphicFramePr>
        <p:xfrm>
          <a:off x="116356" y="426721"/>
          <a:ext cx="11802533" cy="5980147"/>
        </p:xfrm>
        <a:graphic>
          <a:graphicData uri="http://schemas.openxmlformats.org/drawingml/2006/table">
            <a:tbl>
              <a:tblPr firstRow="1"/>
              <a:tblGrid>
                <a:gridCol w="74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9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947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39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Holidays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1-4)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82563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usual and recent summer experiences</a:t>
                      </a:r>
                      <a:br>
                        <a:rPr lang="en-US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5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(featuring der Bodensee)</a:t>
                      </a:r>
                    </a:p>
                    <a:p>
                      <a:pPr marL="182563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50" i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your own and someone else’s holiday experiences</a:t>
                      </a: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68288" marR="0" lvl="0" indent="-1809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Contrasting present and past actions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Past (perfect + </a:t>
                      </a:r>
                      <a:r>
                        <a:rPr lang="en-GB" sz="1000" b="1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HABEN</a:t>
                      </a:r>
                      <a:r>
                        <a:rPr lang="en-GB" sz="100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), 1</a:t>
                      </a:r>
                      <a:r>
                        <a:rPr lang="en-GB" sz="1000" kern="1200" baseline="30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100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2</a:t>
                      </a:r>
                      <a:r>
                        <a:rPr lang="en-GB" sz="1000" kern="1200" baseline="30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100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3</a:t>
                      </a:r>
                      <a:r>
                        <a:rPr lang="en-GB" sz="1000" kern="1200" baseline="30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GB" sz="100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person singular</a:t>
                      </a:r>
                    </a:p>
                    <a:p>
                      <a:pPr marL="180975" lvl="0" indent="-93663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975" lvl="0" indent="-93663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Weak and some strong past participles</a:t>
                      </a:r>
                    </a:p>
                    <a:p>
                      <a:pPr marL="180975" lvl="0" indent="-93663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975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1" i="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GB" sz="100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+ R3 (dat.) + indefinite articles</a:t>
                      </a:r>
                    </a:p>
                    <a:p>
                      <a:pPr marL="180975" lvl="0" indent="-180975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9683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US" sz="10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ei</a:t>
                      </a:r>
                      <a:r>
                        <a:rPr lang="en-US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] | [</a:t>
                      </a:r>
                      <a:r>
                        <a:rPr lang="en-US" sz="10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ie</a:t>
                      </a:r>
                      <a:r>
                        <a:rPr lang="en-US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indent="-9683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[s-] | [-s] [ss] [ß]</a:t>
                      </a:r>
                    </a:p>
                    <a:p>
                      <a:pPr marL="182563" indent="-9683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[sch] [</a:t>
                      </a:r>
                      <a:r>
                        <a:rPr lang="en-US" sz="10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US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-] [</a:t>
                      </a:r>
                      <a:r>
                        <a:rPr lang="en-US" sz="10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sp</a:t>
                      </a:r>
                      <a:r>
                        <a:rPr lang="en-US" sz="10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-]</a:t>
                      </a:r>
                    </a:p>
                    <a:p>
                      <a:pPr marL="182563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Building a verb lexicon (past participles)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Learning useful idioms (e.g., Lust </a:t>
                      </a:r>
                      <a:r>
                        <a:rPr lang="en-GB" sz="1000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haben</a:t>
                      </a: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, Hunger </a:t>
                      </a:r>
                      <a:r>
                        <a:rPr lang="en-GB" sz="1000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haben</a:t>
                      </a:r>
                      <a:r>
                        <a:rPr lang="en-GB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Focusing on some common word patterns between German and English e.g., - English ‘C’ </a:t>
                      </a:r>
                      <a:r>
                        <a:rPr lang="en-US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German ‘K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Developing knowledge of word families (i.e., parts of speech connected by a common, semantically-related stem). </a:t>
                      </a:r>
                      <a:br>
                        <a:rPr lang="en-US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‘+in’ to masculine people nouns</a:t>
                      </a:r>
                      <a:br>
                        <a:rPr lang="en-US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Negative adjectives with ‘un’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Developing knowledge of compound nouns [1]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Deepening vocabulary knowledge through work with an authentic text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u="none" strike="noStrike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Personalising your </a:t>
                      </a:r>
                      <a:r>
                        <a:rPr lang="en-GB" sz="100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Wortschatz</a:t>
                      </a: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(vocabulary repertoire)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Selecting vocabulary to write creatively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1, 2, 3, 4, 5, 6, 7, </a:t>
                      </a:r>
                      <a:b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10, 11, 12, 14, 15, 16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33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Exchange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5-8)</a:t>
                      </a: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82563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Understanding conversations with a </a:t>
                      </a:r>
                      <a:r>
                        <a:rPr lang="en-GB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host family in Germany</a:t>
                      </a:r>
                    </a:p>
                    <a:p>
                      <a:pPr marL="182563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Using </a:t>
                      </a:r>
                      <a:r>
                        <a:rPr lang="en-GB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formal and informal ‘you’</a:t>
                      </a:r>
                      <a:endParaRPr lang="en-US" sz="1050" i="0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Asking the meaning of unknown words</a:t>
                      </a:r>
                      <a:endParaRPr lang="en-GB" sz="1050" b="1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i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Using formal and informal address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Sie</a:t>
                      </a: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(you, formal) vs </a:t>
                      </a: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du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82563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[u] | [ü]</a:t>
                      </a: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several SSC</a:t>
                      </a: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3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Who am I?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9 – 14)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Extended reading – 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Vergnügungen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– Bertolt Brecht</a:t>
                      </a:r>
                    </a:p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things I like and things that make me happy</a:t>
                      </a:r>
                    </a:p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physical appearance</a:t>
                      </a:r>
                    </a:p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i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Explaining likes and dislikes, giving reasons</a:t>
                      </a:r>
                    </a:p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Kulturspot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– der ICE (Intercity Express)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Using adjectives before nouns</a:t>
                      </a:r>
                      <a:b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Giving reasons (using Word Order 3)</a:t>
                      </a:r>
                    </a:p>
                    <a:p>
                      <a:pPr marL="85725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Prenominal adjective agreement - R1 (nom.) definite and indefinite articles, R2 (acc.) indefinite articles</a:t>
                      </a:r>
                    </a:p>
                    <a:p>
                      <a:pPr marL="182563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Plural Rule 5 - nouns (f) ending -in add </a:t>
                      </a:r>
                      <a:r>
                        <a:rPr lang="en-GB" sz="100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-</a:t>
                      </a:r>
                      <a:r>
                        <a:rPr lang="en-GB" sz="1000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nen</a:t>
                      </a:r>
                      <a:endParaRPr lang="en-GB" sz="1000" b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Word order 3, conjunctions </a:t>
                      </a:r>
                      <a:r>
                        <a:rPr lang="en-GB" sz="1000" b="1" i="0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weil</a:t>
                      </a:r>
                      <a:r>
                        <a:rPr lang="en-GB" sz="1000" b="1" i="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 </a:t>
                      </a:r>
                      <a:r>
                        <a:rPr lang="en-GB" sz="1000" b="0" i="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vs</a:t>
                      </a:r>
                      <a:r>
                        <a:rPr lang="en-GB" sz="1000" b="1" i="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 </a:t>
                      </a:r>
                      <a:r>
                        <a:rPr lang="en-GB" sz="1000" b="1" i="0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Georgia" panose="02040502050405020303" pitchFamily="18" charset="0"/>
                          <a:cs typeface="Georgia" panose="02040502050405020303" pitchFamily="18" charset="0"/>
                        </a:rPr>
                        <a:t>denn</a:t>
                      </a:r>
                      <a:endParaRPr lang="en-GB" sz="1000" b="1" i="0" kern="1200" dirty="0">
                        <a:solidFill>
                          <a:schemeClr val="tx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[ai] | [ei]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[r] (consonantal) </a:t>
                      </a:r>
                      <a:br>
                        <a:rPr lang="pt-BR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pt-BR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[r]  (vocalic)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[w] | [v]</a:t>
                      </a: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536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30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German Y8 scheme of work overview: Term 1.2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02072"/>
              </p:ext>
            </p:extLst>
          </p:nvPr>
        </p:nvGraphicFramePr>
        <p:xfrm>
          <a:off x="125064" y="517047"/>
          <a:ext cx="11802533" cy="5652515"/>
        </p:xfrm>
        <a:graphic>
          <a:graphicData uri="http://schemas.openxmlformats.org/drawingml/2006/table">
            <a:tbl>
              <a:tblPr firstRow="1"/>
              <a:tblGrid>
                <a:gridCol w="885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7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8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572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8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4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Berlin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  <a:b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15 - 18)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features of Berlin</a:t>
                      </a: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numbers 32 – 100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we did on 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visit to Berlin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Referring back to ‘it’, ‘them’, ‘me’, ‘you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Contrasting present and past [2]</a:t>
                      </a:r>
                      <a:b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Object pronouns (</a:t>
                      </a:r>
                      <a:r>
                        <a:rPr lang="de-DE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mich, dich, ihn, sie, es</a:t>
                      </a:r>
                      <a:r>
                        <a:rPr lang="de-DE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nicht</a:t>
                      </a:r>
                      <a:r>
                        <a:rPr lang="de-DE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vs</a:t>
                      </a:r>
                      <a:r>
                        <a:rPr lang="de-DE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nichts</a:t>
                      </a:r>
                      <a:r>
                        <a:rPr lang="de-DE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numbers 32 – 100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Present vs Past (perfect - weak verbs), 1st persons singular and plural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von</a:t>
                      </a:r>
                      <a:r>
                        <a:rPr lang="de-DE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+ R3 (dat.)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um </a:t>
                      </a:r>
                      <a:r>
                        <a:rPr lang="de-DE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 [number] + </a:t>
                      </a:r>
                      <a:r>
                        <a:rPr lang="de-DE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Uhr </a:t>
                      </a:r>
                      <a:r>
                        <a:rPr lang="de-DE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(simple time)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[z] (-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tion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(hard) | [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(soft)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- English ‘C’ 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German ‘Z’</a:t>
                      </a:r>
                      <a:b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-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tion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cognates</a:t>
                      </a:r>
                      <a:b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Nominalisation of verbs (e.g. das 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Schwimmen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Noun and verb pairs </a:t>
                      </a:r>
                    </a:p>
                    <a:p>
                      <a:pPr marL="357188" lvl="1" indent="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[1] (verb stem = noun)</a:t>
                      </a:r>
                    </a:p>
                    <a:p>
                      <a:pPr marL="357188" lvl="1" indent="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[2] (-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ung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nouns and matching verbs)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Building the verb lexicon: separable verbs, three verbs ‘to put’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10, 11, 12, 14, 16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6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5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Past journeys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19 – 22)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where you went, how you got there and what you did (focus on 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Krakow, Poland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your and someone else’s recent journey (focus on 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der </a:t>
                      </a:r>
                      <a:r>
                        <a:rPr lang="en-GB" sz="1050" b="1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Schwarzwald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Contrasting actions in the past [2]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Past (perfect + 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HABEN </a:t>
                      </a:r>
                      <a:r>
                        <a:rPr lang="en-GB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vs 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SEIN</a:t>
                      </a:r>
                      <a:r>
                        <a:rPr lang="en-GB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mit</a:t>
                      </a:r>
                      <a:r>
                        <a:rPr lang="en-GB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 + R3 (dat.), 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 </a:t>
                      </a:r>
                      <a:r>
                        <a:rPr lang="en-GB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 R2 (acc.), R3 (dat.), </a:t>
                      </a:r>
                      <a:r>
                        <a:rPr lang="en-GB" sz="1050" b="1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durch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 R2 (acc.), </a:t>
                      </a:r>
                      <a:r>
                        <a:rPr lang="en-GB" sz="1050" b="1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für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 R2 (acc.)</a:t>
                      </a:r>
                    </a:p>
                    <a:p>
                      <a:pPr marL="182563" lvl="0" indent="-968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Word order: manner (M) before place (P)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long [a] [o] | short [a] [o]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[er-] | [-er]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6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Likes and dislikes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23 – 26)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things you like doing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when and how you do things (focus on 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der 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Wurstelprater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theme park in Wien</a:t>
                      </a:r>
                      <a:r>
                        <a:rPr lang="en-GB" sz="1050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how you do and how well you like doing things  (using </a:t>
                      </a:r>
                      <a:r>
                        <a:rPr lang="en-GB" sz="105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gern</a:t>
                      </a: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and other adverbs)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Present tense + adverb </a:t>
                      </a:r>
                      <a:r>
                        <a:rPr lang="en-GB" sz="105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gern</a:t>
                      </a:r>
                      <a:endParaRPr lang="en-GB" sz="105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[a] | [ä]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[g-] | [-g]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  <a:tr h="86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7</a:t>
                      </a:r>
                      <a:b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A party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27 – 28)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preparing for a birthday party</a:t>
                      </a:r>
                      <a:b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Kulturspot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 das 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internationale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Ballonfestival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der Schweiz</a:t>
                      </a: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Using present tense separable verbs</a:t>
                      </a: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Present tense separable verbs</a:t>
                      </a:r>
                      <a:endParaRPr lang="en-GB" sz="105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Three verbs ‘to put’: </a:t>
                      </a:r>
                      <a:r>
                        <a:rPr lang="en-GB" sz="105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stellen</a:t>
                      </a: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setzen</a:t>
                      </a: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legen</a:t>
                      </a:r>
                      <a:endParaRPr lang="en-GB" sz="105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Conjunction</a:t>
                      </a: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1" u="none" strike="noStrike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während</a:t>
                      </a: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(WO3)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[o] | [ö]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453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75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German Y8 scheme of work overview: Term 2.1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361767"/>
              </p:ext>
            </p:extLst>
          </p:nvPr>
        </p:nvGraphicFramePr>
        <p:xfrm>
          <a:off x="125064" y="446592"/>
          <a:ext cx="11802533" cy="5597826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5306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8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Family and friends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29 – 32) 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2563" algn="l"/>
                        </a:tabLst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exchanging gifts</a:t>
                      </a:r>
                    </a:p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2563" algn="l"/>
                        </a:tabLst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2563" algn="l"/>
                        </a:tabLst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Giving reactions and opinions about life in school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Giving reactions and opinions (using verbs with indirect objects)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Verbs with indirect objects (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mir,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dir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ihm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82563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für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+ R2 (acc.), 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von</a:t>
                      </a:r>
                      <a:r>
                        <a:rPr kumimoji="0" lang="en-GB" sz="105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+ R3 (dat.)</a:t>
                      </a:r>
                    </a:p>
                    <a:p>
                      <a:pPr marL="182563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Possessives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+R2 (acc.), +R3 (dat.)</a:t>
                      </a:r>
                    </a:p>
                    <a:p>
                      <a:pPr marL="182563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Verbs of opinion (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denken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glauben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meinen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82563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Conjunction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dass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+ Word order 3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long [i] | short [i]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long [i] | 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(known words)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ei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| 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 [2]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Nominalisation of verbs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entury Gothic" panose="020F0302020204030204"/>
                        <a:ea typeface="+mn-ea"/>
                        <a:cs typeface="+mn-cs"/>
                      </a:endParaRP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English -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ical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German -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isch</a:t>
                      </a: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10, 11, 12, 14, 16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New experiences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33 – 34)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things you and others have done</a:t>
                      </a:r>
                      <a:b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(focus on 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Salzburg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actions and events in the past</a:t>
                      </a:r>
                    </a:p>
                    <a:p>
                      <a:pPr marL="182563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past (perfect) tense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[a] [ä] [o] [ö] [u] [ü]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10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Now and then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35 – 38) and cont’d in Term 2.2</a:t>
                      </a:r>
                      <a:b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Comparing places and people now and then</a:t>
                      </a:r>
                      <a:b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Österreich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– Innsbruck, Wien, Salzburg; Schweiz; Deutschland – Bad, 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Hersfeld</a:t>
                      </a: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you did and what you used to do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Comparing now and then</a:t>
                      </a:r>
                    </a:p>
                    <a:p>
                      <a:pPr marL="182563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Imperfect tense (</a:t>
                      </a:r>
                      <a:r>
                        <a:rPr kumimoji="0" lang="de-DE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war, hatte, es gab</a:t>
                      </a:r>
                      <a:r>
                        <a:rPr kumimoji="0" lang="de-DE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Comparative adjectives,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als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meaning ‘than’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all SSC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zw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| 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schw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7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German Y8 scheme of work overview: Term 2.2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725796"/>
              </p:ext>
            </p:extLst>
          </p:nvPr>
        </p:nvGraphicFramePr>
        <p:xfrm>
          <a:off x="125064" y="446592"/>
          <a:ext cx="11802533" cy="5727785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657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10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Now and then (cont’d.)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39-40)</a:t>
                      </a: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Extended reading – 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Früher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(Wise Guys)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Comparing now and then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Plural rule 5 (-s)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[-e] | [-er] (adjective or comparative adjective)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Deepening vocabulary knowledge through work with an authentic text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Personalising your 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Wortschatz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(vocabulary repertoire)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Selecting vocabulary to write creatively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entury Gothic" panose="020F0302020204030204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Nominalisation of adjectives – </a:t>
                      </a:r>
                    </a:p>
                    <a:p>
                      <a:pPr marL="628650" lvl="1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English -ty/-ness  </a:t>
                      </a:r>
                      <a:b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</a:b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German -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heit</a:t>
                      </a: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1, 2, 3, 4, 5, 6, 7, </a:t>
                      </a:r>
                      <a:b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10, 11, 12, 14, 16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5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11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What we like and prefer doing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41-44)</a:t>
                      </a: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everyday life experiences</a:t>
                      </a:r>
                    </a:p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we like and prefer doing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we like and prefer doing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Present tense separable verbs: 1</a:t>
                      </a:r>
                      <a:r>
                        <a:rPr kumimoji="0" lang="en-GB" sz="105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and 3</a:t>
                      </a:r>
                      <a:r>
                        <a:rPr kumimoji="0" lang="en-GB" sz="105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persons plural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Present tense +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gern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+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lieber</a:t>
                      </a:r>
                      <a:endParaRPr kumimoji="0" lang="en-GB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statt</a:t>
                      </a:r>
                      <a:r>
                        <a:rPr kumimoji="0" lang="en-GB" sz="105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zu</a:t>
                      </a:r>
                      <a:r>
                        <a:rPr kumimoji="0" lang="en-GB" sz="105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infinitive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Possessive adjectives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unser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ihr</a:t>
                      </a:r>
                      <a:endParaRPr kumimoji="0" lang="en-GB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Pronouns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uns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ihnen</a:t>
                      </a:r>
                      <a:endParaRPr kumimoji="0" lang="en-GB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several SSC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[z] vs [s]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-] 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-] - | 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sch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[2]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4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12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This year or last year?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45 – 48)</a:t>
                      </a:r>
                      <a:b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this year and last year’s experiences in school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Focus on 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Schule in Deutschland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Contrasting what you did in the past and what you have been doing and still do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Contrasting past and current actions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seit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+ present tense (past meaning)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vor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+ ago + perfect tense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[er-] | [-er] [2]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[e] | [ä]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745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German Y8 scheme of work overview: Term 3.1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672449"/>
              </p:ext>
            </p:extLst>
          </p:nvPr>
        </p:nvGraphicFramePr>
        <p:xfrm>
          <a:off x="125064" y="446592"/>
          <a:ext cx="11802533" cy="5710369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955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In the news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49 – 50)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Understanding an adapted-authentic non-fiction text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where things are or are moving to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an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vs 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auf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R2 (acc.) and R3 (dat.)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[ck]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Deepening vocabulary knowledge through work with an authentic text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Personalising your 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Wortschatz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(vocabulary repertoire)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Selecting vocabulary to write creatively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English -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ght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 German -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cht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entury Gothic" panose="020F0302020204030204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 - Word family ‘Freund’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Noun and verb pairs [3]: verb stem = noun, verb stem +e = noun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Haupt- prefix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weise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 and adverbs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1, 2, 3, 4, 5, 6, 7, </a:t>
                      </a:r>
                      <a:b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10, 11, 12, 14, 16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3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14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Making plans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51 – 56)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plans for this weekend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people should do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plans for a boat trip (featuring 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der Bodensee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we are going to do, should do, will and want to do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Present tense (present and future meaning)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e-DE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Modal verbs (</a:t>
                      </a:r>
                      <a:r>
                        <a:rPr kumimoji="0" lang="de-DE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KÖNNEN, DÜRFEN</a:t>
                      </a:r>
                      <a:r>
                        <a:rPr kumimoji="0" lang="de-DE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de-DE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WOLLEN, SOLLEN</a:t>
                      </a:r>
                      <a:r>
                        <a:rPr kumimoji="0" lang="de-DE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Future tense (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WERDEN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+ infinitive) vs 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WOLLEN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kumimoji="0" lang="en-GB" sz="105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2</a:t>
                      </a:r>
                      <a:r>
                        <a:rPr kumimoji="0" lang="en-GB" sz="105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3</a:t>
                      </a:r>
                      <a:r>
                        <a:rPr kumimoji="0" lang="en-GB" sz="105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persons singular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[d-] [-d]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[pf] 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kn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5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15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New home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57 – 60)</a:t>
                      </a:r>
                      <a:b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a new house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new neighbours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Asking and answering questions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Describing attributes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Prenominal adjective agreement R1 (nom.), R2 (acc.) with definite articles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Adjective agreement with definite and indefinite articles after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mit</a:t>
                      </a:r>
                      <a:r>
                        <a:rPr kumimoji="0" lang="en-GB" sz="105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aus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+ R3 (dat.)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| 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äu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(known words)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[f] | [v] (known words)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[v] | [w] [2] (unknown words)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55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German Y8 scheme of work overview: Term 3.2</a:t>
            </a:r>
            <a:endParaRPr lang="en-GB" sz="1600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752304"/>
              </p:ext>
            </p:extLst>
          </p:nvPr>
        </p:nvGraphicFramePr>
        <p:xfrm>
          <a:off x="125064" y="446592"/>
          <a:ext cx="11802533" cy="5879808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5306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5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16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Past events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61 – 64)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people did and when (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Sylt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050" b="1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Kulturspot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 Greetings in Germany, Switzerland and Austria</a:t>
                      </a: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lvl="0" indent="-952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Asking and answering questions about events at a music festival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Talking about past events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Past (perfect + 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HABEN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), imperfect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Pronouns 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du, man, Sie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Time with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halb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nach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vor</a:t>
                      </a:r>
                      <a:endParaRPr kumimoji="0" lang="en-GB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[y] [u] | [ü] long and short vowels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ei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colloquial intensifiers 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Deepening vocabulary knowledge through work with an authentic text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Personalising your </a:t>
                      </a:r>
                      <a:r>
                        <a:rPr lang="en-GB" sz="1050" u="none" strike="noStrike" kern="12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Wortschatz</a:t>
                      </a: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(vocabulary repertoire)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Selecting vocabulary to write creatively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revisit –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isch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 adjectives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 English -(al)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ly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F03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German -lich</a:t>
                      </a: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1, 2, 3, 4, 5, 6, 7, </a:t>
                      </a:r>
                      <a:b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10, 11, 12, 14, 16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17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Erlkönig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(Goethe)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65 – 66)</a:t>
                      </a: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2563" algn="l"/>
                        </a:tabLst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Extended reading – </a:t>
                      </a:r>
                      <a:r>
                        <a:rPr lang="en-GB" sz="1050" b="1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Erlkönig</a:t>
                      </a:r>
                      <a:r>
                        <a:rPr lang="en-GB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(Goethe)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Understanding and responding to a literary text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sch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Revisit several SSC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Fluency development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UNIT 18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My plans</a:t>
                      </a:r>
                      <a:br>
                        <a:rPr lang="en-GB" sz="1050" b="1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(Lessons 67 – 72)</a:t>
                      </a:r>
                      <a:br>
                        <a:rPr lang="en-GB" sz="105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plans</a:t>
                      </a:r>
                      <a:b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Der Ball der 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Tiere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Siddharta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– Hermann Hesse</a:t>
                      </a: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Asking and answering ‘when’ questions</a:t>
                      </a:r>
                    </a:p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Understanding 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adapted- authentic non-fiction texts about young people’s aspirations</a:t>
                      </a:r>
                    </a:p>
                    <a:p>
                      <a:pPr marL="185738" lvl="0" indent="-9842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what’s important to you (Adapted-authentic text – 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 Tipps 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für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ein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glückliches</a:t>
                      </a:r>
                      <a:r>
                        <a:rPr lang="en-GB" sz="105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Leben</a:t>
                      </a:r>
                      <a:r>
                        <a:rPr lang="en-GB" sz="1050" b="1" i="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future plans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Future tense (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WERDEN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+ infinitive) vs 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WOLLEN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GB" sz="105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2</a:t>
                      </a:r>
                      <a:r>
                        <a:rPr kumimoji="0" lang="en-GB" sz="105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, 3</a:t>
                      </a:r>
                      <a:r>
                        <a:rPr kumimoji="0" lang="en-GB" sz="105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persons singular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Conjunction </a:t>
                      </a: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wenn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+ Word order 3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aus</a:t>
                      </a:r>
                      <a:r>
                        <a:rPr kumimoji="0" lang="en-GB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+ R3 (dat.) meaning ‘from’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t-B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Pronouns: subject R1, object R2 and indefinite object R3</a:t>
                      </a: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00" b="1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SSC written differently but sounding the same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0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ei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| [</a:t>
                      </a:r>
                      <a:r>
                        <a:rPr kumimoji="0" lang="en-GB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]  </a:t>
                      </a:r>
                    </a:p>
                    <a:p>
                      <a:pPr marL="182563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Georgia" panose="02040502050405020303" pitchFamily="18" charset="0"/>
                          <a:cs typeface="Times New Roman" panose="02020603050405020304" pitchFamily="18" charset="0"/>
                        </a:rPr>
                        <a:t>Fluency development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91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A2DEF20-60BE-4C6C-961E-D2593C3C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" y="0"/>
            <a:ext cx="10515600" cy="360947"/>
          </a:xfrm>
        </p:spPr>
        <p:txBody>
          <a:bodyPr>
            <a:normAutofit/>
          </a:bodyPr>
          <a:lstStyle/>
          <a:p>
            <a:r>
              <a:rPr kumimoji="0" lang="en-GB" altLang="zh-CN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KS3 Languages National Curriculum and Knowledge strands matrix</a:t>
            </a:r>
            <a:endParaRPr lang="en-GB" sz="14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AA597-E7DB-4B04-B126-EA1438C8A2D5}"/>
              </a:ext>
            </a:extLst>
          </p:cNvPr>
          <p:cNvGraphicFramePr>
            <a:graphicFrameLocks noGrp="1"/>
          </p:cNvGraphicFramePr>
          <p:nvPr/>
        </p:nvGraphicFramePr>
        <p:xfrm>
          <a:off x="264844" y="545826"/>
          <a:ext cx="11662312" cy="5766347"/>
        </p:xfrm>
        <a:graphic>
          <a:graphicData uri="http://schemas.openxmlformats.org/drawingml/2006/table">
            <a:tbl>
              <a:tblPr firstRow="1" firstCol="1" bandRow="1"/>
              <a:tblGrid>
                <a:gridCol w="910287">
                  <a:extLst>
                    <a:ext uri="{9D8B030D-6E8A-4147-A177-3AD203B41FA5}">
                      <a16:colId xmlns:a16="http://schemas.microsoft.com/office/drawing/2014/main" val="1487117743"/>
                    </a:ext>
                  </a:extLst>
                </a:gridCol>
                <a:gridCol w="1249999">
                  <a:extLst>
                    <a:ext uri="{9D8B030D-6E8A-4147-A177-3AD203B41FA5}">
                      <a16:colId xmlns:a16="http://schemas.microsoft.com/office/drawing/2014/main" val="3925930936"/>
                    </a:ext>
                  </a:extLst>
                </a:gridCol>
                <a:gridCol w="9141209">
                  <a:extLst>
                    <a:ext uri="{9D8B030D-6E8A-4147-A177-3AD203B41FA5}">
                      <a16:colId xmlns:a16="http://schemas.microsoft.com/office/drawing/2014/main" val="2683211165"/>
                    </a:ext>
                  </a:extLst>
                </a:gridCol>
                <a:gridCol w="360817">
                  <a:extLst>
                    <a:ext uri="{9D8B030D-6E8A-4147-A177-3AD203B41FA5}">
                      <a16:colId xmlns:a16="http://schemas.microsoft.com/office/drawing/2014/main" val="3408956694"/>
                    </a:ext>
                  </a:extLst>
                </a:gridCol>
              </a:tblGrid>
              <a:tr h="3635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Knowledge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Strands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Modes and modalities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National Curriculum objectives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Pupils should be taught to: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NC no.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324346"/>
                  </a:ext>
                </a:extLst>
              </a:tr>
              <a:tr h="69955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Phonics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(Sound to print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 &amp; W)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transcribe words and short sentences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they hear with increasing accuracy.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058696"/>
                  </a:ext>
                </a:extLst>
              </a:tr>
              <a:tr h="6995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(Print to sound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 &amp; 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speak coherently and confidently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with increasingly accurate pronunciation and intonation.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172383"/>
                  </a:ext>
                </a:extLst>
              </a:tr>
              <a:tr h="10782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Vocabulary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listen to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forms of spoken language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to obtain information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respond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appropriately.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and show comprehension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original and adapted materials from a range of different sources, understanding the purpose, important ideas and details,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provide an accurate English translation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short, suitable material.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literary texts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in the language [such as stories, songs, poems and letters], to stimulate ideas, develop creative expression and expand understanding of the language and culture.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316306"/>
                  </a:ext>
                </a:extLst>
              </a:tr>
              <a:tr h="706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initiate and develop conversations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coping with unfamiliar language and unexpected responses, making use of important social conventions such as formal modes of address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develop and use a wide-ranging and deepening vocabulary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goes beyond their immediate needs and interests, allowing them to give and justify opinions and take part in discussion about wider issues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48528"/>
                  </a:ext>
                </a:extLst>
              </a:tr>
              <a:tr h="59090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Grammar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use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manipulate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057380"/>
                  </a:ext>
                </a:extLst>
              </a:tr>
              <a:tr h="15914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and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manipulate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express and develop ideas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clearly and with increasing accuracy, both orally and in writing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accurate grammar, spelling and punctuation.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prose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using an increasingly wide range of grammar and vocabulary,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creatively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to express their own ideas and opinions,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translate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short written text accurately into the foreign language.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15 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0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36079"/>
      </p:ext>
    </p:extLst>
  </p:cSld>
  <p:clrMapOvr>
    <a:masterClrMapping/>
  </p:clrMapOvr>
</p:sld>
</file>

<file path=ppt/theme/theme1.xml><?xml version="1.0" encoding="utf-8"?>
<a:theme xmlns:a="http://schemas.openxmlformats.org/drawingml/2006/main" name="NCELP_German_2022">
  <a:themeElements>
    <a:clrScheme name="NCELP_German">
      <a:dk1>
        <a:srgbClr val="525050"/>
      </a:dk1>
      <a:lt1>
        <a:srgbClr val="3D3C3C"/>
      </a:lt1>
      <a:dk2>
        <a:srgbClr val="FFCC00"/>
      </a:dk2>
      <a:lt2>
        <a:srgbClr val="FFFFFF"/>
      </a:lt2>
      <a:accent1>
        <a:srgbClr val="FFCC00"/>
      </a:accent1>
      <a:accent2>
        <a:srgbClr val="AD1519"/>
      </a:accent2>
      <a:accent3>
        <a:srgbClr val="525050"/>
      </a:accent3>
      <a:accent4>
        <a:srgbClr val="FEE599"/>
      </a:accent4>
      <a:accent5>
        <a:srgbClr val="EA5559"/>
      </a:accent5>
      <a:accent6>
        <a:srgbClr val="FFF2CC"/>
      </a:accent6>
      <a:hlink>
        <a:srgbClr val="0071DC"/>
      </a:hlink>
      <a:folHlink>
        <a:srgbClr val="6F3B55"/>
      </a:folHlink>
    </a:clrScheme>
    <a:fontScheme name="NCELP_Default_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52638B47-9C48-4E39-B248-D93845352569}" vid="{9BFAA737-D31B-4598-B06A-1D167B8500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2940</Words>
  <Application>Microsoft Office PowerPoint</Application>
  <PresentationFormat>Widescreen</PresentationFormat>
  <Paragraphs>375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NCELP_German_2022</vt:lpstr>
      <vt:lpstr>German Y8 scheme of work overview: Term 1.1</vt:lpstr>
      <vt:lpstr>German Y8 scheme of work overview: Term 1.2</vt:lpstr>
      <vt:lpstr>German Y8 scheme of work overview: Term 2.1</vt:lpstr>
      <vt:lpstr>German Y8 scheme of work overview: Term 2.2</vt:lpstr>
      <vt:lpstr>German Y8 scheme of work overview: Term 3.1</vt:lpstr>
      <vt:lpstr>German Y8 scheme of work overview: Term 3.2</vt:lpstr>
      <vt:lpstr>KS3 Languages National Curriculum and Knowledge strands matrix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45</cp:revision>
  <dcterms:created xsi:type="dcterms:W3CDTF">2023-09-03T17:01:46Z</dcterms:created>
  <dcterms:modified xsi:type="dcterms:W3CDTF">2023-10-11T15:09:56Z</dcterms:modified>
</cp:coreProperties>
</file>