
<file path=[Content_Types].xml><?xml version="1.0" encoding="utf-8"?>
<Types xmlns="http://schemas.openxmlformats.org/package/2006/content-types">
  <Default Extension="bin" ContentType="application/vnd.openxmlformats-officedocument.oleObject"/>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20" r:id="rId3"/>
  </p:sldMasterIdLst>
  <p:notesMasterIdLst>
    <p:notesMasterId r:id="rId39"/>
  </p:notesMasterIdLst>
  <p:sldIdLst>
    <p:sldId id="264" r:id="rId4"/>
    <p:sldId id="256" r:id="rId5"/>
    <p:sldId id="628" r:id="rId6"/>
    <p:sldId id="581" r:id="rId7"/>
    <p:sldId id="504" r:id="rId8"/>
    <p:sldId id="505" r:id="rId9"/>
    <p:sldId id="594" r:id="rId10"/>
    <p:sldId id="324" r:id="rId11"/>
    <p:sldId id="590" r:id="rId12"/>
    <p:sldId id="323" r:id="rId13"/>
    <p:sldId id="617" r:id="rId14"/>
    <p:sldId id="507" r:id="rId15"/>
    <p:sldId id="593" r:id="rId16"/>
    <p:sldId id="622" r:id="rId17"/>
    <p:sldId id="629" r:id="rId18"/>
    <p:sldId id="338" r:id="rId19"/>
    <p:sldId id="394" r:id="rId20"/>
    <p:sldId id="395" r:id="rId21"/>
    <p:sldId id="396" r:id="rId22"/>
    <p:sldId id="625" r:id="rId23"/>
    <p:sldId id="626" r:id="rId24"/>
    <p:sldId id="618" r:id="rId25"/>
    <p:sldId id="627" r:id="rId26"/>
    <p:sldId id="331" r:id="rId27"/>
    <p:sldId id="508" r:id="rId28"/>
    <p:sldId id="613" r:id="rId29"/>
    <p:sldId id="615" r:id="rId30"/>
    <p:sldId id="619" r:id="rId31"/>
    <p:sldId id="620" r:id="rId32"/>
    <p:sldId id="330" r:id="rId33"/>
    <p:sldId id="610" r:id="rId34"/>
    <p:sldId id="612" r:id="rId35"/>
    <p:sldId id="599" r:id="rId36"/>
    <p:sldId id="621" r:id="rId37"/>
    <p:sldId id="52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4" clrIdx="0">
    <p:extLst>
      <p:ext uri="{19B8F6BF-5375-455C-9EA6-DF929625EA0E}">
        <p15:presenceInfo xmlns:p15="http://schemas.microsoft.com/office/powerpoint/2012/main" userId="Stephen Owen" providerId="None"/>
      </p:ext>
    </p:extLst>
  </p:cmAuthor>
  <p:cmAuthor id="2" name="Natalie Finlayson" initials="NF" lastIdx="2" clrIdx="1">
    <p:extLst>
      <p:ext uri="{19B8F6BF-5375-455C-9EA6-DF929625EA0E}">
        <p15:presenceInfo xmlns:p15="http://schemas.microsoft.com/office/powerpoint/2012/main" userId="S::Natalie.Finlayson@glasgow.ac.uk::fffa9436-0c20-47f6-a103-b85039ead7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584E"/>
    <a:srgbClr val="0055A5"/>
    <a:srgbClr val="F9CFCE"/>
    <a:srgbClr val="FCE8E8"/>
    <a:srgbClr val="104F75"/>
    <a:srgbClr val="E87D1E"/>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84" autoAdjust="0"/>
    <p:restoredTop sz="46357" autoAdjust="0"/>
  </p:normalViewPr>
  <p:slideViewPr>
    <p:cSldViewPr snapToGrid="0">
      <p:cViewPr>
        <p:scale>
          <a:sx n="30" d="100"/>
          <a:sy n="30" d="100"/>
        </p:scale>
        <p:origin x="2669" y="24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1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9BD94E-1F32-4C34-8E49-11E13ED510C0}" type="datetimeFigureOut">
              <a:rPr lang="en-GB" smtClean="0"/>
              <a:t>15/03/2024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D4192B-9CA7-45FF-9C52-8A205CBBB02E}" type="slidenum">
              <a:rPr lang="en-GB" smtClean="0"/>
              <a:t>‹#›</a:t>
            </a:fld>
            <a:endParaRPr lang="en-GB"/>
          </a:p>
        </p:txBody>
      </p:sp>
    </p:spTree>
    <p:extLst>
      <p:ext uri="{BB962C8B-B14F-4D97-AF65-F5344CB8AC3E}">
        <p14:creationId xmlns:p14="http://schemas.microsoft.com/office/powerpoint/2010/main" val="16099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none"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[h]</a:t>
            </a:r>
          </a:p>
          <a:p>
            <a:pPr algn="l"/>
            <a:r>
              <a:rPr lang="en-GB" b="0" dirty="0"/>
              <a:t>Introduction</a:t>
            </a:r>
            <a:r>
              <a:rPr lang="en-GB" b="0" baseline="0" dirty="0"/>
              <a:t> of</a:t>
            </a:r>
            <a:r>
              <a:rPr lang="en-GB" dirty="0"/>
              <a:t> </a:t>
            </a:r>
            <a:r>
              <a:rPr lang="fr-FR" sz="1200" dirty="0">
                <a:solidFill>
                  <a:prstClr val="white"/>
                </a:solidFill>
              </a:rPr>
              <a:t>verbs like </a:t>
            </a:r>
            <a:r>
              <a:rPr lang="fr-FR" sz="1200" i="1" dirty="0">
                <a:solidFill>
                  <a:prstClr val="white"/>
                </a:solidFill>
              </a:rPr>
              <a:t>choisir</a:t>
            </a:r>
            <a:r>
              <a:rPr lang="fr-FR" sz="1200" dirty="0">
                <a:solidFill>
                  <a:prstClr val="white"/>
                </a:solidFill>
              </a:rPr>
              <a:t> (present) (nous, vous)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prstClr val="white"/>
                </a:solidFill>
              </a:rPr>
              <a:t>Introduction of use of present tense with time adverbials to express future meaning</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8.2.2.2 (introduce) </a:t>
            </a:r>
            <a:r>
              <a:rPr lang="fr-FR" dirty="0">
                <a:solidFill>
                  <a:srgbClr val="000000"/>
                </a:solidFill>
                <a:latin typeface="Century Gothic" panose="020B0502020202020204" pitchFamily="34" charset="0"/>
              </a:rPr>
              <a:t>finir [583], nourrir [1261], chat [3138], dimanche [1235], heure [99], jeudi [1112], lundi [1091], mardi [1044], mercredi [1168], minute [375], vendredi [1086]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boire [1879], bois [1879], boit [1879], gagner</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[258], argent [472], chance [438], lait [2507], café</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[1886], thé [3517], viande [2625], peu [91], verre [2174], beaucoup [150]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8.1.2.2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automne [1503], été [623], hiver [1586], musée [2216], printemps [1288], place [129], saison [1667], belge [2795], dernier [87], dernière [87], pendant [89], Belgique [n/a], Bruxelles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Written production of present tense with appropriate time adverbials to express future and habitual actions.</a:t>
            </a:r>
          </a:p>
          <a:p>
            <a:endParaRPr lang="en-US" b="1" dirty="0"/>
          </a:p>
          <a:p>
            <a:r>
              <a:rPr lang="en-US" b="1" dirty="0"/>
              <a:t>Procedure:</a:t>
            </a:r>
          </a:p>
          <a:p>
            <a:r>
              <a:rPr lang="en-US" b="0" dirty="0"/>
              <a:t>1. Click to animate the task explanation.</a:t>
            </a:r>
          </a:p>
          <a:p>
            <a:r>
              <a:rPr lang="en-US" b="0" dirty="0"/>
              <a:t>2. Make sure that students understand the intended format of each sentence, as per the example.</a:t>
            </a:r>
          </a:p>
          <a:p>
            <a:r>
              <a:rPr lang="en-US" b="0" dirty="0"/>
              <a:t>3. Ask students to make each sentence</a:t>
            </a:r>
            <a:r>
              <a:rPr lang="en-US" b="0" baseline="0" dirty="0"/>
              <a:t> about a different day of the week.</a:t>
            </a:r>
            <a:endParaRPr lang="en-US" b="0" dirty="0"/>
          </a:p>
          <a:p>
            <a:r>
              <a:rPr lang="en-US" b="0" dirty="0"/>
              <a:t>4. Students write</a:t>
            </a:r>
            <a:r>
              <a:rPr lang="en-US" b="0" baseline="0" dirty="0"/>
              <a:t> their sentences.</a:t>
            </a:r>
            <a:endParaRPr lang="en-US" b="0" dirty="0"/>
          </a:p>
          <a:p>
            <a:r>
              <a:rPr lang="en-US" b="0" dirty="0"/>
              <a:t>5. If time permits, students share their examples with one another.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359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introduce</a:t>
            </a:r>
            <a:r>
              <a:rPr lang="en-US" b="0" baseline="0" dirty="0"/>
              <a:t> the first- and second-person plural forms of the present tense </a:t>
            </a:r>
            <a:r>
              <a:rPr lang="en-GB" b="0" baseline="0" dirty="0"/>
              <a:t>of verbs like </a:t>
            </a:r>
            <a:r>
              <a:rPr lang="en-GB" b="0" i="1" baseline="0" dirty="0" err="1"/>
              <a:t>choisir</a:t>
            </a:r>
            <a:r>
              <a:rPr lang="en-GB" b="0" baseline="0" dirty="0"/>
              <a:t>.</a:t>
            </a:r>
          </a:p>
          <a:p>
            <a:endParaRPr lang="en-US" b="1" dirty="0"/>
          </a:p>
          <a:p>
            <a:r>
              <a:rPr lang="en-US" b="1" dirty="0"/>
              <a:t>Procedure:</a:t>
            </a:r>
          </a:p>
          <a:p>
            <a:r>
              <a:rPr lang="en-US" b="0" dirty="0"/>
              <a:t>1. Click to animate the explanation. For the singular forms already met, the English appears first – elicit the French from students.</a:t>
            </a:r>
          </a:p>
          <a:p>
            <a:r>
              <a:rPr lang="en-US" b="0" dirty="0"/>
              <a:t>2. The new (plural) forms appear with the French</a:t>
            </a:r>
            <a:r>
              <a:rPr lang="en-US" b="0" baseline="0" dirty="0"/>
              <a:t> first. </a:t>
            </a:r>
          </a:p>
          <a:p>
            <a:r>
              <a:rPr lang="en-US" b="0" baseline="0" dirty="0"/>
              <a:t>3. </a:t>
            </a:r>
            <a:r>
              <a:rPr lang="en-US" b="0" dirty="0"/>
              <a:t>Ensure students’ understanding at each stage.</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947623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recognition of the </a:t>
            </a:r>
            <a:r>
              <a:rPr lang="en-US" b="0" baseline="0" dirty="0"/>
              <a:t>‘nous’ and ‘</a:t>
            </a:r>
            <a:r>
              <a:rPr lang="en-US" b="0" baseline="0" dirty="0" err="1"/>
              <a:t>vous</a:t>
            </a:r>
            <a:r>
              <a:rPr lang="en-US" b="0" baseline="0" dirty="0"/>
              <a:t>’ forms of present tense of verbs like </a:t>
            </a:r>
            <a:r>
              <a:rPr lang="en-US" b="0" i="1" baseline="0" dirty="0" err="1"/>
              <a:t>choisir</a:t>
            </a:r>
            <a:r>
              <a:rPr lang="en-US" b="0" baseline="0" dirty="0"/>
              <a:t>.</a:t>
            </a:r>
            <a:endParaRPr lang="en-US" b="0" dirty="0"/>
          </a:p>
          <a:p>
            <a:endParaRPr lang="en-US" b="1" dirty="0"/>
          </a:p>
          <a:p>
            <a:r>
              <a:rPr lang="en-US" b="1" dirty="0"/>
              <a:t>Procedure:</a:t>
            </a:r>
          </a:p>
          <a:p>
            <a:r>
              <a:rPr lang="en-US" b="0" dirty="0"/>
              <a:t>1. Students read each</a:t>
            </a:r>
            <a:r>
              <a:rPr lang="en-US" b="0" baseline="0" dirty="0"/>
              <a:t> statement and decide if the verb is in the ‘nous’ or the ‘</a:t>
            </a:r>
            <a:r>
              <a:rPr lang="en-US" b="0" baseline="0" dirty="0" err="1"/>
              <a:t>vous</a:t>
            </a:r>
            <a:r>
              <a:rPr lang="en-US" b="0" baseline="0" dirty="0"/>
              <a:t>’ form, based upon the verb ending.</a:t>
            </a:r>
            <a:endParaRPr lang="en-US" b="0" dirty="0"/>
          </a:p>
          <a:p>
            <a:r>
              <a:rPr lang="en-US" b="0" dirty="0"/>
              <a:t>2. Click to reveal the pronoun for each sentence one</a:t>
            </a:r>
            <a:r>
              <a:rPr lang="en-US" b="0" baseline="0" dirty="0"/>
              <a:t> by one</a:t>
            </a:r>
            <a:r>
              <a:rPr lang="en-US" b="0" dirty="0"/>
              <a:t>, confirming</a:t>
            </a:r>
            <a:r>
              <a:rPr lang="en-US" b="0" baseline="0" dirty="0"/>
              <a:t> the answers.</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 used (1 is the most frequent word in French): </a:t>
            </a:r>
            <a:br>
              <a:rPr lang="en-GB" baseline="0" dirty="0"/>
            </a:br>
            <a:r>
              <a:rPr lang="en-US" sz="1200" dirty="0" err="1">
                <a:solidFill>
                  <a:schemeClr val="accent1">
                    <a:lumMod val="50000"/>
                  </a:schemeClr>
                </a:solidFill>
              </a:rPr>
              <a:t>tâche</a:t>
            </a:r>
            <a:r>
              <a:rPr lang="en-US" sz="1200" dirty="0">
                <a:solidFill>
                  <a:schemeClr val="accent1">
                    <a:lumMod val="50000"/>
                  </a:schemeClr>
                </a:solidFill>
              </a:rPr>
              <a:t> [887], </a:t>
            </a:r>
            <a:r>
              <a:rPr lang="en-GB" baseline="0" dirty="0"/>
              <a:t>machine [1294], </a:t>
            </a:r>
            <a:r>
              <a:rPr lang="en-GB" sz="1200" b="0" dirty="0"/>
              <a:t>laver [3503], pizza [&gt;5000], </a:t>
            </a:r>
            <a:r>
              <a:rPr lang="en-GB" sz="1200" b="0" dirty="0" err="1"/>
              <a:t>cours</a:t>
            </a:r>
            <a:r>
              <a:rPr lang="en-GB" sz="1200" b="0" dirty="0"/>
              <a:t> [169]</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03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the </a:t>
            </a:r>
            <a:r>
              <a:rPr lang="en-US" b="0" baseline="0" dirty="0"/>
              <a:t>‘nous’ and ‘</a:t>
            </a:r>
            <a:r>
              <a:rPr lang="en-US" b="0" baseline="0" dirty="0" err="1"/>
              <a:t>vous</a:t>
            </a:r>
            <a:r>
              <a:rPr lang="en-US" b="0" baseline="0" dirty="0"/>
              <a:t>’ forms of present tense of verbs like </a:t>
            </a:r>
            <a:r>
              <a:rPr lang="en-US" b="0" i="1" baseline="0" dirty="0" err="1"/>
              <a:t>choisir</a:t>
            </a:r>
            <a:r>
              <a:rPr lang="en-US" b="0" baseline="0" dirty="0"/>
              <a:t>.</a:t>
            </a:r>
            <a:endParaRPr lang="en-US" b="0" dirty="0"/>
          </a:p>
          <a:p>
            <a:endParaRPr lang="en-US" b="1" dirty="0"/>
          </a:p>
          <a:p>
            <a:r>
              <a:rPr lang="en-US" b="1" dirty="0"/>
              <a:t>Procedure:</a:t>
            </a:r>
          </a:p>
          <a:p>
            <a:pPr marL="0" indent="0">
              <a:buNone/>
            </a:pPr>
            <a:r>
              <a:rPr lang="en-US" b="0" dirty="0"/>
              <a:t>1. Briefly recap the two meanings of </a:t>
            </a:r>
            <a:r>
              <a:rPr lang="en-US" b="0" i="1" dirty="0" err="1"/>
              <a:t>vous</a:t>
            </a:r>
            <a:r>
              <a:rPr lang="en-US" b="0" i="0" dirty="0"/>
              <a:t>.</a:t>
            </a:r>
          </a:p>
          <a:p>
            <a:pPr marL="0" indent="0">
              <a:buNone/>
            </a:pPr>
            <a:r>
              <a:rPr lang="en-US" b="0" i="0" dirty="0"/>
              <a:t>2. Click</a:t>
            </a:r>
            <a:r>
              <a:rPr lang="en-US" b="0" dirty="0"/>
              <a:t> on the numbered buttons to hear a sentence with the pronoun obscured.</a:t>
            </a:r>
          </a:p>
          <a:p>
            <a:r>
              <a:rPr lang="en-US" b="0" dirty="0"/>
              <a:t>3.</a:t>
            </a:r>
            <a:r>
              <a:rPr lang="en-US" b="0" baseline="0" dirty="0"/>
              <a:t> Students listen to each sentence and use their knowledge of verbs like </a:t>
            </a:r>
            <a:r>
              <a:rPr lang="en-US" b="0" baseline="0" dirty="0" err="1"/>
              <a:t>choisir</a:t>
            </a:r>
            <a:r>
              <a:rPr lang="en-US" b="0" baseline="0" dirty="0"/>
              <a:t> endings to decide whether the children are talking about themselves or addressing the teacher.</a:t>
            </a:r>
          </a:p>
          <a:p>
            <a:r>
              <a:rPr lang="en-US" b="0" baseline="0" dirty="0"/>
              <a:t>4. Click to reveal the answer – first the correct tick, then the full sentence in French, with pronoun – for each item.</a:t>
            </a:r>
          </a:p>
          <a:p>
            <a:r>
              <a:rPr lang="en-US" b="0" baseline="0" dirty="0"/>
              <a:t>5. Full audio, with pronouns included, may be found on the next slide.</a:t>
            </a:r>
          </a:p>
          <a:p>
            <a:endParaRPr lang="en-US" b="0" dirty="0"/>
          </a:p>
          <a:p>
            <a:r>
              <a:rPr lang="en-US" b="1" dirty="0"/>
              <a:t>Transcript:</a:t>
            </a:r>
          </a:p>
          <a:p>
            <a:pPr algn="l">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[nous]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remplissons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blancs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vous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finissez</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tôt</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vous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définissez</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mots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[nous]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réussissons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l’examen</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[nous]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finissons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devoirs.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vous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choisissez</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activités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pour la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classe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[nous]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choisissons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cahiers verts.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vous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remplissez</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verre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650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effectLst/>
                <a:latin typeface="Calibri" panose="020F0502020204030204" pitchFamily="34" charset="0"/>
                <a:ea typeface="Calibri" panose="020F0502020204030204" pitchFamily="34" charset="0"/>
                <a:cs typeface="Times New Roman" panose="02020603050405020304" pitchFamily="18" charset="0"/>
              </a:rPr>
              <a:t>Full sentences, with pronouns included, play on number clicks. Transcriptions appear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635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none"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liaison/elision with [h]</a:t>
            </a:r>
          </a:p>
          <a:p>
            <a:pPr algn="l"/>
            <a:r>
              <a:rPr lang="en-GB" b="0" dirty="0"/>
              <a:t>Consolidation </a:t>
            </a:r>
            <a:r>
              <a:rPr lang="en-GB" b="0" baseline="0" dirty="0"/>
              <a:t>of</a:t>
            </a:r>
            <a:r>
              <a:rPr lang="en-GB" dirty="0"/>
              <a:t> </a:t>
            </a:r>
            <a:r>
              <a:rPr lang="fr-FR" sz="1200" dirty="0">
                <a:solidFill>
                  <a:prstClr val="white"/>
                </a:solidFill>
              </a:rPr>
              <a:t>verbs like </a:t>
            </a:r>
            <a:r>
              <a:rPr lang="fr-FR" sz="1200" i="1" dirty="0">
                <a:solidFill>
                  <a:prstClr val="white"/>
                </a:solidFill>
              </a:rPr>
              <a:t>choisir</a:t>
            </a:r>
            <a:r>
              <a:rPr lang="fr-FR" sz="1200" dirty="0">
                <a:solidFill>
                  <a:prstClr val="white"/>
                </a:solidFill>
              </a:rPr>
              <a:t> (present) (nous, vous)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a:t>
            </a:r>
            <a:r>
              <a:rPr lang="en-GB" b="0" baseline="0" dirty="0"/>
              <a:t>of</a:t>
            </a:r>
            <a:r>
              <a:rPr lang="en-GB" dirty="0"/>
              <a:t> </a:t>
            </a:r>
            <a:r>
              <a:rPr lang="fr-FR" sz="1200" dirty="0">
                <a:solidFill>
                  <a:prstClr val="white"/>
                </a:solidFill>
              </a:rPr>
              <a:t>verbs like </a:t>
            </a:r>
            <a:r>
              <a:rPr lang="fr-FR" sz="1200" i="1" dirty="0">
                <a:solidFill>
                  <a:prstClr val="white"/>
                </a:solidFill>
              </a:rPr>
              <a:t>choisir</a:t>
            </a:r>
            <a:r>
              <a:rPr lang="fr-FR" sz="1200" dirty="0">
                <a:solidFill>
                  <a:prstClr val="white"/>
                </a:solidFill>
              </a:rPr>
              <a:t> (present) (ils, elles)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prstClr val="white"/>
                </a:solidFill>
              </a:rPr>
              <a:t>Consolidation of use of present tense with time adverbials to express future meaning</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8.2.2.2 (introduce) </a:t>
            </a:r>
            <a:r>
              <a:rPr lang="fr-FR" dirty="0">
                <a:solidFill>
                  <a:srgbClr val="000000"/>
                </a:solidFill>
                <a:latin typeface="Century Gothic" panose="020B0502020202020204" pitchFamily="34" charset="0"/>
              </a:rPr>
              <a:t>finir [583], nourrir [1261], chat [3138], dimanche [1235], heure [99], jeudi [1112], lundi [1091], mardi [1044], mercredi [1168], minute [375], vendredi [1086]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boire [1879], bois [1879], boit [1879], gagner</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[258], argent [472], chance [438], lait [2507], café</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[1886], thé [3517], viande [2625], peu [91], verre [2174], beaucoup [150]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8.1.2.2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automne [1503], été [623], hiver [1586], musée [2216], printemps [1288], place [129], saison [1667], belge [2795], dernier [87], dernière [87], pendant [89], Belgique [n/a], Bruxelles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23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r>
              <a:rPr lang="en-US" b="0" dirty="0"/>
              <a:t>for 2 slides</a:t>
            </a:r>
            <a:endParaRPr lang="en-US" b="1" dirty="0"/>
          </a:p>
          <a:p>
            <a:endParaRPr lang="en-US" b="1" dirty="0"/>
          </a:p>
          <a:p>
            <a:r>
              <a:rPr lang="en-US" b="1" dirty="0"/>
              <a:t>Aim: </a:t>
            </a:r>
            <a:r>
              <a:rPr lang="en-US" b="0" dirty="0" err="1"/>
              <a:t>practising</a:t>
            </a:r>
            <a:r>
              <a:rPr lang="en-US" b="0" dirty="0"/>
              <a:t> oral production of liaison with SSC [h] using cognates and known vocabulary</a:t>
            </a:r>
            <a:endParaRPr lang="en-US" b="1" dirty="0"/>
          </a:p>
          <a:p>
            <a:endParaRPr lang="en-US" b="1" dirty="0"/>
          </a:p>
          <a:p>
            <a:r>
              <a:rPr lang="en-US" b="1" dirty="0"/>
              <a:t>Procedure:</a:t>
            </a:r>
          </a:p>
          <a:p>
            <a:r>
              <a:rPr lang="en-US" b="0" dirty="0"/>
              <a:t>1. Teacher can recap liaison before beginning the task.</a:t>
            </a:r>
          </a:p>
          <a:p>
            <a:r>
              <a:rPr lang="en-US" b="0" dirty="0"/>
              <a:t>2. Partner A reads the four sentences aloud, making the liaison where necessary.</a:t>
            </a:r>
          </a:p>
          <a:p>
            <a:r>
              <a:rPr lang="en-US" b="0" dirty="0"/>
              <a:t>3. Partner B notes if there is a liaison or not.</a:t>
            </a:r>
          </a:p>
          <a:p>
            <a:r>
              <a:rPr lang="en-US" b="0" dirty="0"/>
              <a:t>4. Click to reveal the answers.</a:t>
            </a:r>
          </a:p>
          <a:p>
            <a:r>
              <a:rPr lang="en-US" b="0" dirty="0"/>
              <a:t>5. Partners swap roles (see next slide).</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dirty="0" err="1">
                <a:solidFill>
                  <a:srgbClr val="115076"/>
                </a:solidFill>
              </a:rPr>
              <a:t>Elles</a:t>
            </a:r>
            <a:r>
              <a:rPr lang="en-GB" sz="1200" dirty="0">
                <a:solidFill>
                  <a:srgbClr val="115076"/>
                </a:solidFill>
              </a:rPr>
              <a:t> </a:t>
            </a:r>
            <a:r>
              <a:rPr lang="en-GB" sz="1200" dirty="0" err="1">
                <a:solidFill>
                  <a:srgbClr val="115076"/>
                </a:solidFill>
              </a:rPr>
              <a:t>chantent</a:t>
            </a:r>
            <a:r>
              <a:rPr lang="en-GB" sz="1200" dirty="0">
                <a:solidFill>
                  <a:srgbClr val="115076"/>
                </a:solidFill>
              </a:rPr>
              <a:t> </a:t>
            </a:r>
            <a:r>
              <a:rPr lang="en-GB" sz="1200" dirty="0" err="1">
                <a:solidFill>
                  <a:srgbClr val="115076"/>
                </a:solidFill>
              </a:rPr>
              <a:t>en</a:t>
            </a:r>
            <a:r>
              <a:rPr lang="en-GB" sz="1200" dirty="0">
                <a:solidFill>
                  <a:srgbClr val="115076"/>
                </a:solidFill>
              </a:rPr>
              <a:t> </a:t>
            </a:r>
            <a:r>
              <a:rPr lang="en-GB" sz="1200" dirty="0" err="1">
                <a:solidFill>
                  <a:srgbClr val="115076"/>
                </a:solidFill>
              </a:rPr>
              <a:t>harmonie</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b="0" dirty="0" err="1">
                <a:solidFill>
                  <a:srgbClr val="115076"/>
                </a:solidFill>
              </a:rPr>
              <a:t>Vous</a:t>
            </a:r>
            <a:r>
              <a:rPr lang="en-GB" sz="1200" b="0" dirty="0">
                <a:solidFill>
                  <a:srgbClr val="115076"/>
                </a:solidFill>
              </a:rPr>
              <a:t> </a:t>
            </a:r>
            <a:r>
              <a:rPr lang="en-GB" sz="1200" b="0" dirty="0" err="1">
                <a:solidFill>
                  <a:srgbClr val="115076"/>
                </a:solidFill>
              </a:rPr>
              <a:t>restez</a:t>
            </a:r>
            <a:r>
              <a:rPr lang="en-GB" sz="1200" b="0" dirty="0">
                <a:solidFill>
                  <a:srgbClr val="115076"/>
                </a:solidFill>
              </a:rPr>
              <a:t> chez Marie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sz="1200" dirty="0">
                <a:solidFill>
                  <a:srgbClr val="115076"/>
                </a:solidFill>
              </a:rPr>
              <a:t>Il </a:t>
            </a:r>
            <a:r>
              <a:rPr lang="en-GB" sz="1200" dirty="0" err="1">
                <a:solidFill>
                  <a:srgbClr val="115076"/>
                </a:solidFill>
              </a:rPr>
              <a:t>est</a:t>
            </a:r>
            <a:r>
              <a:rPr lang="en-GB" sz="1200" dirty="0">
                <a:solidFill>
                  <a:srgbClr val="115076"/>
                </a:solidFill>
              </a:rPr>
              <a:t> </a:t>
            </a:r>
            <a:r>
              <a:rPr lang="en-GB" sz="1200" dirty="0" err="1">
                <a:solidFill>
                  <a:srgbClr val="115076"/>
                </a:solidFill>
              </a:rPr>
              <a:t>très</a:t>
            </a:r>
            <a:r>
              <a:rPr lang="en-GB" sz="1200" dirty="0">
                <a:solidFill>
                  <a:srgbClr val="115076"/>
                </a:solidFill>
              </a:rPr>
              <a:t> content.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sz="1200" dirty="0" err="1">
                <a:solidFill>
                  <a:srgbClr val="115076"/>
                </a:solidFill>
              </a:rPr>
              <a:t>Ils</a:t>
            </a:r>
            <a:r>
              <a:rPr lang="en-GB" sz="1200" dirty="0">
                <a:solidFill>
                  <a:srgbClr val="115076"/>
                </a:solidFill>
              </a:rPr>
              <a:t> </a:t>
            </a:r>
            <a:r>
              <a:rPr lang="en-GB" sz="1200" dirty="0" err="1">
                <a:solidFill>
                  <a:srgbClr val="115076"/>
                </a:solidFill>
              </a:rPr>
              <a:t>sont</a:t>
            </a:r>
            <a:r>
              <a:rPr lang="en-GB" sz="1200" dirty="0">
                <a:solidFill>
                  <a:srgbClr val="115076"/>
                </a:solidFill>
              </a:rPr>
              <a:t> </a:t>
            </a:r>
            <a:r>
              <a:rPr lang="en-GB" sz="1200" dirty="0" err="1">
                <a:solidFill>
                  <a:srgbClr val="115076"/>
                </a:solidFill>
              </a:rPr>
              <a:t>horribles</a:t>
            </a:r>
            <a:r>
              <a:rPr lang="en-GB" sz="1200" dirty="0">
                <a:solidFill>
                  <a:srgbClr val="115076"/>
                </a:solidFill>
              </a:rPr>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liaison [1968], </a:t>
            </a:r>
            <a:r>
              <a:rPr lang="en-GB" baseline="0" dirty="0" err="1"/>
              <a:t>harmonie</a:t>
            </a:r>
            <a:r>
              <a:rPr lang="en-GB" baseline="0" dirty="0"/>
              <a:t> [4584], horrible [3190]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326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the continuation of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a:t>
            </a:r>
            <a:r>
              <a:rPr lang="en-GB" sz="1200" dirty="0">
                <a:solidFill>
                  <a:srgbClr val="115076"/>
                </a:solidFill>
              </a:rPr>
              <a:t> Les </a:t>
            </a:r>
            <a:r>
              <a:rPr lang="en-GB" sz="1200" dirty="0" err="1">
                <a:solidFill>
                  <a:srgbClr val="115076"/>
                </a:solidFill>
              </a:rPr>
              <a:t>bâtiments</a:t>
            </a:r>
            <a:r>
              <a:rPr lang="en-GB" sz="1200" dirty="0">
                <a:solidFill>
                  <a:srgbClr val="115076"/>
                </a:solidFill>
              </a:rPr>
              <a:t> </a:t>
            </a:r>
            <a:r>
              <a:rPr lang="en-GB" sz="1200" dirty="0" err="1">
                <a:solidFill>
                  <a:srgbClr val="115076"/>
                </a:solidFill>
              </a:rPr>
              <a:t>sont</a:t>
            </a:r>
            <a:r>
              <a:rPr lang="en-GB" sz="1200" dirty="0">
                <a:solidFill>
                  <a:srgbClr val="115076"/>
                </a:solidFill>
              </a:rPr>
              <a:t> grands.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a:t>
            </a:r>
            <a:r>
              <a:rPr lang="en-GB" b="0" baseline="0" dirty="0" err="1"/>
              <a:t>Elles</a:t>
            </a:r>
            <a:r>
              <a:rPr lang="en-GB" b="0" baseline="0" dirty="0"/>
              <a:t> </a:t>
            </a:r>
            <a:r>
              <a:rPr lang="en-GB" b="0" baseline="0" dirty="0" err="1"/>
              <a:t>parlent</a:t>
            </a:r>
            <a:r>
              <a:rPr lang="en-GB" b="0" baseline="0" dirty="0"/>
              <a:t> </a:t>
            </a:r>
            <a:r>
              <a:rPr lang="en-GB" b="0" baseline="0" dirty="0" err="1"/>
              <a:t>en</a:t>
            </a:r>
            <a:r>
              <a:rPr lang="en-GB" b="0" baseline="0" dirty="0"/>
              <a:t> </a:t>
            </a:r>
            <a:r>
              <a:rPr lang="en-GB" sz="1200" b="0" dirty="0" err="1">
                <a:solidFill>
                  <a:srgbClr val="115076"/>
                </a:solidFill>
              </a:rPr>
              <a:t>français</a:t>
            </a:r>
            <a:r>
              <a:rPr lang="en-GB" sz="1200" b="0" dirty="0">
                <a:solidFill>
                  <a:srgbClr val="115076"/>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a:t>
            </a:r>
            <a:r>
              <a:rPr lang="en-GB" sz="1200" dirty="0">
                <a:solidFill>
                  <a:srgbClr val="115076"/>
                </a:solidFill>
              </a:rPr>
              <a:t>Je </a:t>
            </a:r>
            <a:r>
              <a:rPr lang="en-GB" sz="1200" dirty="0" err="1">
                <a:solidFill>
                  <a:srgbClr val="115076"/>
                </a:solidFill>
              </a:rPr>
              <a:t>vais</a:t>
            </a:r>
            <a:r>
              <a:rPr lang="en-GB" sz="1200" dirty="0">
                <a:solidFill>
                  <a:srgbClr val="115076"/>
                </a:solidFill>
              </a:rPr>
              <a:t> chez Hugo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8. </a:t>
            </a:r>
            <a:r>
              <a:rPr lang="en-GB" sz="1200" dirty="0">
                <a:solidFill>
                  <a:srgbClr val="115076"/>
                </a:solidFill>
              </a:rPr>
              <a:t>Le </a:t>
            </a:r>
            <a:r>
              <a:rPr lang="en-GB" sz="1200" dirty="0" err="1">
                <a:solidFill>
                  <a:srgbClr val="115076"/>
                </a:solidFill>
              </a:rPr>
              <a:t>climat</a:t>
            </a:r>
            <a:r>
              <a:rPr lang="en-GB" sz="1200" dirty="0">
                <a:solidFill>
                  <a:srgbClr val="115076"/>
                </a:solidFill>
              </a:rPr>
              <a:t> </a:t>
            </a:r>
            <a:r>
              <a:rPr lang="en-GB" sz="1200" dirty="0" err="1">
                <a:solidFill>
                  <a:srgbClr val="115076"/>
                </a:solidFill>
              </a:rPr>
              <a:t>est</a:t>
            </a:r>
            <a:r>
              <a:rPr lang="en-GB" sz="1200" dirty="0">
                <a:solidFill>
                  <a:srgbClr val="115076"/>
                </a:solidFill>
              </a:rPr>
              <a:t> </a:t>
            </a:r>
            <a:r>
              <a:rPr lang="en-GB" sz="1200" dirty="0" err="1">
                <a:solidFill>
                  <a:srgbClr val="115076"/>
                </a:solidFill>
              </a:rPr>
              <a:t>très</a:t>
            </a:r>
            <a:r>
              <a:rPr lang="en-GB" sz="1200" dirty="0">
                <a:solidFill>
                  <a:srgbClr val="115076"/>
                </a:solidFill>
              </a:rPr>
              <a:t> </a:t>
            </a:r>
            <a:r>
              <a:rPr lang="en-GB" sz="1200" dirty="0" err="1">
                <a:solidFill>
                  <a:srgbClr val="115076"/>
                </a:solidFill>
              </a:rPr>
              <a:t>humide</a:t>
            </a:r>
            <a:r>
              <a:rPr lang="en-GB" sz="1200" dirty="0">
                <a:solidFill>
                  <a:srgbClr val="115076"/>
                </a:solidFill>
              </a:rPr>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humide</a:t>
            </a:r>
            <a:r>
              <a:rPr lang="en-GB" baseline="0" dirty="0"/>
              <a:t> [4841]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782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r>
              <a:rPr lang="en-US" b="0" dirty="0"/>
              <a:t>for 2 slides</a:t>
            </a:r>
            <a:endParaRPr lang="en-US" b="1" dirty="0"/>
          </a:p>
          <a:p>
            <a:endParaRPr lang="en-US" b="1" dirty="0"/>
          </a:p>
          <a:p>
            <a:r>
              <a:rPr lang="en-US" b="1" dirty="0"/>
              <a:t>Aim: </a:t>
            </a:r>
            <a:r>
              <a:rPr lang="en-US" b="0" dirty="0" err="1"/>
              <a:t>practising</a:t>
            </a:r>
            <a:r>
              <a:rPr lang="en-US" b="0" dirty="0"/>
              <a:t> oral production of elision with SSC [h] using cognates and known vocabulary</a:t>
            </a:r>
            <a:endParaRPr lang="en-US" b="1" dirty="0"/>
          </a:p>
          <a:p>
            <a:endParaRPr lang="en-US" b="1" dirty="0"/>
          </a:p>
          <a:p>
            <a:r>
              <a:rPr lang="en-US" b="1" dirty="0"/>
              <a:t>Procedure:</a:t>
            </a:r>
          </a:p>
          <a:p>
            <a:r>
              <a:rPr lang="en-US" b="0" dirty="0"/>
              <a:t>1. Teacher can recap elision with vowels before beginning the task.</a:t>
            </a:r>
          </a:p>
          <a:p>
            <a:r>
              <a:rPr lang="en-US" b="0" dirty="0"/>
              <a:t>2. Partner A chooses a word to complete each sentence based on the presence or absence of elision and reads the sentences aloud.</a:t>
            </a:r>
          </a:p>
          <a:p>
            <a:r>
              <a:rPr lang="en-US" b="0" dirty="0"/>
              <a:t>3. Partner B tries to correct any mistakes.</a:t>
            </a:r>
          </a:p>
          <a:p>
            <a:r>
              <a:rPr lang="en-US" b="0" dirty="0"/>
              <a:t>4. Click to reveal the answers.</a:t>
            </a:r>
          </a:p>
          <a:p>
            <a:r>
              <a:rPr lang="en-US" b="0" dirty="0"/>
              <a:t>5. Partners swap roles (see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 </a:t>
            </a:r>
            <a:r>
              <a:rPr lang="en-GB" baseline="0" dirty="0" err="1"/>
              <a:t>hésiter</a:t>
            </a:r>
            <a:r>
              <a:rPr lang="en-GB" baseline="0" dirty="0"/>
              <a:t> [1606], </a:t>
            </a:r>
            <a:r>
              <a:rPr lang="en-GB" baseline="0" dirty="0" err="1"/>
              <a:t>humain</a:t>
            </a:r>
            <a:r>
              <a:rPr lang="en-GB" baseline="0" dirty="0"/>
              <a:t> [286], Mars [n/a]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27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This is the continuation of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a:t>
            </a:r>
            <a:r>
              <a:rPr lang="en-GB" b="1" baseline="0" dirty="0"/>
              <a:t>frequency (1 is the most frequent word in French): </a:t>
            </a:r>
            <a:br>
              <a:rPr lang="en-GB" baseline="0" dirty="0"/>
            </a:br>
            <a:r>
              <a:rPr lang="en-GB" baseline="0" dirty="0"/>
              <a:t>Halloween [&gt;5000], hectare [&gt;5000], horizon [2502]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734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[2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the </a:t>
            </a:r>
            <a:r>
              <a:rPr lang="en-GB" b="1" baseline="0" dirty="0"/>
              <a:t>[h</a:t>
            </a:r>
            <a:r>
              <a:rPr lang="en-GB" b="1" dirty="0"/>
              <a:t>] </a:t>
            </a:r>
            <a:r>
              <a:rPr lang="en-GB" b="0" dirty="0"/>
              <a:t>first, on its own. As there is no sound, put a finger to your lips instead.</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heure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tap a watch/wrist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[h</a:t>
            </a:r>
            <a:r>
              <a:rPr lang="en-GB" b="1" dirty="0"/>
              <a:t>] </a:t>
            </a:r>
            <a:r>
              <a:rPr lang="en-GB" baseline="0" dirty="0"/>
              <a:t>sound, pronouncing </a:t>
            </a:r>
            <a:r>
              <a:rPr lang="en-GB" b="0" baseline="0" dirty="0"/>
              <a:t>”</a:t>
            </a:r>
            <a:r>
              <a:rPr lang="en-GB" b="1" baseline="0" dirty="0" err="1"/>
              <a:t>heure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heure</a:t>
            </a:r>
            <a:r>
              <a:rPr lang="en-GB" b="1" dirty="0"/>
              <a:t> </a:t>
            </a:r>
            <a:r>
              <a:rPr lang="en-GB" b="0"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383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for two slides.</a:t>
            </a:r>
            <a:endParaRPr lang="en-US" b="1" dirty="0"/>
          </a:p>
          <a:p>
            <a:endParaRPr lang="en-US" b="1" dirty="0"/>
          </a:p>
          <a:p>
            <a:r>
              <a:rPr lang="en-US" b="1" dirty="0"/>
              <a:t>Aim: </a:t>
            </a:r>
            <a:r>
              <a:rPr lang="en-US" b="0" dirty="0"/>
              <a:t>Spoken recall of vocabulary in this week’s new and revisited sets</a:t>
            </a:r>
            <a:r>
              <a:rPr lang="en-US" b="0" baseline="0" dirty="0"/>
              <a:t> (the 8.1.2.5 set is recapped on this slide, and the 8.1.1.7 set on the next slide).</a:t>
            </a:r>
            <a:endParaRPr lang="en-US" b="0" dirty="0"/>
          </a:p>
          <a:p>
            <a:endParaRPr lang="en-US" b="1" dirty="0"/>
          </a:p>
          <a:p>
            <a:r>
              <a:rPr lang="en-US" b="1" dirty="0"/>
              <a:t>Procedure:</a:t>
            </a:r>
          </a:p>
          <a:p>
            <a:r>
              <a:rPr lang="en-US" b="0" dirty="0"/>
              <a:t>1. Click</a:t>
            </a:r>
            <a:r>
              <a:rPr lang="en-US" b="0" baseline="0" dirty="0"/>
              <a:t> to make each English word flash on the screen.</a:t>
            </a:r>
            <a:endParaRPr lang="en-US" b="0" dirty="0"/>
          </a:p>
          <a:p>
            <a:r>
              <a:rPr lang="en-US" b="0" dirty="0"/>
              <a:t>2. Upon reading each word, Partner A says it in French.</a:t>
            </a:r>
          </a:p>
          <a:p>
            <a:r>
              <a:rPr lang="en-US" b="0" dirty="0"/>
              <a:t>3. Partner B, who is facing away from the board, writes down the French word heard.</a:t>
            </a:r>
          </a:p>
          <a:p>
            <a:r>
              <a:rPr lang="en-US" b="0" dirty="0"/>
              <a:t>4. When all words</a:t>
            </a:r>
            <a:r>
              <a:rPr lang="en-US" b="0" baseline="0" dirty="0"/>
              <a:t> have been attempted, move to the next slide to bring up the answers.</a:t>
            </a:r>
          </a:p>
          <a:p>
            <a:endParaRPr lang="en-US" b="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8.1.2.2 (introduce) </a:t>
            </a:r>
            <a:r>
              <a:rPr lang="fr-FR" dirty="0">
                <a:solidFill>
                  <a:srgbClr val="000000"/>
                </a:solidFill>
                <a:latin typeface="Century Gothic" panose="020B0502020202020204" pitchFamily="34" charset="0"/>
              </a:rPr>
              <a:t>finir [583], chat [3138], heure [99], mercredi [1168], vendredi [1086]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boire [1879], gagner</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[258], argent [472], chance [438], lait [2507], café</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[1886], thé [3517], viande [2625], peu [91], verre [2174], beaucoup [150]</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525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endParaRPr lang="en-US" b="1" dirty="0"/>
          </a:p>
          <a:p>
            <a:r>
              <a:rPr lang="en-US" b="1" dirty="0"/>
              <a:t>Procedure:</a:t>
            </a:r>
          </a:p>
          <a:p>
            <a:r>
              <a:rPr lang="en-US" b="0" dirty="0"/>
              <a:t>1. Click to bring up the correct French words and English meanings, one by one, in order. Students check together.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919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a:t>
            </a:r>
            <a:r>
              <a:rPr lang="en-GB" b="1" baseline="30000" dirty="0"/>
              <a:t>nd</a:t>
            </a:r>
            <a:r>
              <a:rPr lang="en-GB" b="1" baseline="0" dirty="0"/>
              <a:t> round</a:t>
            </a:r>
            <a:br>
              <a:rPr lang="en-GB" baseline="0" dirty="0"/>
            </a:br>
            <a:r>
              <a:rPr lang="en-GB" baseline="0" dirty="0"/>
              <a:t>Students swap roles and repeat the steps.</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307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endParaRPr lang="en-US" b="1" dirty="0"/>
          </a:p>
          <a:p>
            <a:r>
              <a:rPr lang="en-US" b="1" dirty="0"/>
              <a:t>Procedure:</a:t>
            </a:r>
          </a:p>
          <a:p>
            <a:r>
              <a:rPr lang="en-US" b="0" dirty="0"/>
              <a:t>1. Click to bring up the correct French words and English meanings, one by one, in order. Students check together.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637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recognition of time adverbials implying a future intention or a habitual action. </a:t>
            </a:r>
            <a:r>
              <a:rPr lang="en-US" b="0" baseline="0" dirty="0"/>
              <a:t>To consider whether the present continuous or simple present form in English would best translate the idea.</a:t>
            </a:r>
            <a:endParaRPr lang="en-US" b="0" dirty="0"/>
          </a:p>
          <a:p>
            <a:endParaRPr lang="en-US" b="1" dirty="0"/>
          </a:p>
          <a:p>
            <a:r>
              <a:rPr lang="en-US" b="1" dirty="0"/>
              <a:t>Procedure:</a:t>
            </a:r>
          </a:p>
          <a:p>
            <a:r>
              <a:rPr lang="en-US" b="0" dirty="0"/>
              <a:t>1.</a:t>
            </a:r>
            <a:r>
              <a:rPr lang="en-US" b="0" baseline="0" dirty="0"/>
              <a:t> Students read each sentence and tick either the ‘present’ or ‘future’ column as appropriate. They also indicate which form of the English present tense would best translate the idea in the French.</a:t>
            </a:r>
            <a:endParaRPr lang="en-US" b="0" dirty="0"/>
          </a:p>
          <a:p>
            <a:r>
              <a:rPr lang="en-US" b="0" dirty="0"/>
              <a:t>2. Click to bring up the correct ticks and English present tense forms, one by one.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présent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[216]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702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introduce</a:t>
            </a:r>
            <a:r>
              <a:rPr lang="en-US" b="0" baseline="0" dirty="0"/>
              <a:t> the third person plural forms of the present tense </a:t>
            </a:r>
            <a:r>
              <a:rPr lang="en-GB" b="0" baseline="0" dirty="0"/>
              <a:t>of verbs like </a:t>
            </a:r>
            <a:r>
              <a:rPr lang="en-GB" b="0" i="1" baseline="0" dirty="0" err="1"/>
              <a:t>choisir</a:t>
            </a:r>
            <a:r>
              <a:rPr lang="en-GB" b="0" baseline="0" dirty="0"/>
              <a:t>.</a:t>
            </a:r>
          </a:p>
          <a:p>
            <a:endParaRPr lang="en-US" b="1" dirty="0"/>
          </a:p>
          <a:p>
            <a:r>
              <a:rPr lang="en-US" b="1" dirty="0"/>
              <a:t>Procedure:</a:t>
            </a:r>
          </a:p>
          <a:p>
            <a:r>
              <a:rPr lang="en-US" b="0" dirty="0"/>
              <a:t>1. Click to animate the explanation. For the ‘nous’ and ‘</a:t>
            </a:r>
            <a:r>
              <a:rPr lang="en-US" b="0" dirty="0" err="1"/>
              <a:t>vous</a:t>
            </a:r>
            <a:r>
              <a:rPr lang="en-US" b="0" dirty="0"/>
              <a:t>’ forms already met, the English appears first – elicit the French from students.</a:t>
            </a:r>
          </a:p>
          <a:p>
            <a:r>
              <a:rPr lang="en-US" b="0" dirty="0"/>
              <a:t>2. The new (third person plural) forms appear with the French</a:t>
            </a:r>
            <a:r>
              <a:rPr lang="en-US" b="0" baseline="0" dirty="0"/>
              <a:t> first. Pronounce these with the students.</a:t>
            </a:r>
          </a:p>
          <a:p>
            <a:r>
              <a:rPr lang="en-US" b="0" baseline="0" dirty="0"/>
              <a:t>3. </a:t>
            </a:r>
            <a:r>
              <a:rPr lang="en-US" b="0" dirty="0"/>
              <a:t>Ensure students’ understanding at each stage.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621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6 </a:t>
            </a:r>
            <a:r>
              <a:rPr lang="en-US" b="1" dirty="0"/>
              <a:t>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a:t>
            </a:r>
            <a:r>
              <a:rPr lang="en-US" b="0" baseline="0" dirty="0"/>
              <a:t>the third person singular and third person plural forms of the present tense of verbs like </a:t>
            </a:r>
            <a:r>
              <a:rPr lang="en-US" b="0" i="1" baseline="0" dirty="0" err="1"/>
              <a:t>choisir</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Click on the numbered buttons to play the audio. </a:t>
            </a:r>
            <a:r>
              <a:rPr lang="en-US" b="0" baseline="0" dirty="0"/>
              <a:t>As there is no liaison between the pronoun and any of the verbs that follow, the masculine singular and plural subject pronouns sound the same in these sentences and need not be obscured in the audio.</a:t>
            </a:r>
            <a:endParaRPr lang="en-US" b="0" dirty="0"/>
          </a:p>
          <a:p>
            <a:r>
              <a:rPr lang="en-US" b="0" dirty="0"/>
              <a:t>2.</a:t>
            </a:r>
            <a:r>
              <a:rPr lang="en-US" b="0" baseline="0" dirty="0"/>
              <a:t> Students listen to each sentence and tick the appropriate column - ‘he’ or ‘they’. </a:t>
            </a:r>
          </a:p>
          <a:p>
            <a:r>
              <a:rPr lang="en-US" b="0" baseline="0" dirty="0"/>
              <a:t>3. Click to reveal the answer – first the correct tick, then the transcription – for each item.</a:t>
            </a:r>
          </a:p>
          <a:p>
            <a:endParaRPr lang="en-US" b="0" dirty="0"/>
          </a:p>
          <a:p>
            <a:r>
              <a:rPr lang="en-US" b="1" dirty="0"/>
              <a:t>Transcript:</a:t>
            </a:r>
          </a:p>
          <a:p>
            <a:pPr algn="l">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Ils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finissent</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devoirs.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Ils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choisissent</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des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glaces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Il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finit</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l’exercice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Ils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nourrissent</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chien</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Il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réussit</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l’examen</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Il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remplit</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blancs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Ils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définissent</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mots.</a:t>
            </a:r>
          </a:p>
          <a:p>
            <a:pPr algn="l">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Il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choisit</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un fromage.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724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recognition of </a:t>
            </a:r>
            <a:r>
              <a:rPr lang="en-US" b="0" baseline="0" dirty="0"/>
              <a:t>the ‘nous’, ‘</a:t>
            </a:r>
            <a:r>
              <a:rPr lang="en-US" b="0" baseline="0" dirty="0" err="1"/>
              <a:t>vous</a:t>
            </a:r>
            <a:r>
              <a:rPr lang="en-US" b="0" baseline="0" dirty="0"/>
              <a:t>’ and ‘</a:t>
            </a:r>
            <a:r>
              <a:rPr lang="en-US" b="0" baseline="0" dirty="0" err="1"/>
              <a:t>ils</a:t>
            </a:r>
            <a:r>
              <a:rPr lang="en-US" b="0" baseline="0" dirty="0"/>
              <a:t>’ forms of the present tense of verbs like </a:t>
            </a:r>
            <a:r>
              <a:rPr lang="en-US" b="0" i="1" baseline="0" dirty="0" err="1"/>
              <a:t>choisir</a:t>
            </a:r>
            <a:r>
              <a:rPr lang="en-US" b="0" baseline="0" dirty="0"/>
              <a:t> (reading)</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Students read each</a:t>
            </a:r>
            <a:r>
              <a:rPr lang="en-US" b="0" baseline="0" dirty="0"/>
              <a:t> statement and decide if the verb is in the ‘nous’, ‘</a:t>
            </a:r>
            <a:r>
              <a:rPr lang="en-US" b="0" baseline="0" dirty="0" err="1"/>
              <a:t>vous</a:t>
            </a:r>
            <a:r>
              <a:rPr lang="en-US" b="0" baseline="0" dirty="0"/>
              <a:t>’ or ‘</a:t>
            </a:r>
            <a:r>
              <a:rPr lang="en-US" b="0" baseline="0" dirty="0" err="1"/>
              <a:t>ils</a:t>
            </a:r>
            <a:r>
              <a:rPr lang="en-US" b="0" baseline="0" dirty="0"/>
              <a:t>’ form, based upon the verb ending.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They write 1-6 in their</a:t>
            </a:r>
            <a:r>
              <a:rPr lang="en-US" b="0" baseline="0" dirty="0"/>
              <a:t> books and list the correct pronouns.</a:t>
            </a:r>
            <a:endParaRPr lang="en-US" b="0" dirty="0"/>
          </a:p>
          <a:p>
            <a:r>
              <a:rPr lang="en-US" b="0" dirty="0"/>
              <a:t>3. Click to reveal the pronoun for each sentence one</a:t>
            </a:r>
            <a:r>
              <a:rPr lang="en-US" b="0" baseline="0" dirty="0"/>
              <a:t> by one</a:t>
            </a:r>
            <a:r>
              <a:rPr lang="en-US" b="0" dirty="0"/>
              <a:t>, confirming</a:t>
            </a:r>
            <a:r>
              <a:rPr lang="en-US" b="0" baseline="0" dirty="0"/>
              <a:t> the answers.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tortue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044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a:t>
            </a:r>
            <a:r>
              <a:rPr lang="en-US" b="0" baseline="0" dirty="0"/>
              <a:t> the ‘nous’, ‘</a:t>
            </a:r>
            <a:r>
              <a:rPr lang="en-US" b="0" baseline="0" dirty="0" err="1"/>
              <a:t>vous</a:t>
            </a:r>
            <a:r>
              <a:rPr lang="en-US" b="0" baseline="0" dirty="0"/>
              <a:t>’ and ‘</a:t>
            </a:r>
            <a:r>
              <a:rPr lang="en-US" b="0" baseline="0" dirty="0" err="1"/>
              <a:t>ils</a:t>
            </a:r>
            <a:r>
              <a:rPr lang="en-US" b="0" baseline="0" dirty="0"/>
              <a:t>’ forms of verbs like </a:t>
            </a:r>
            <a:r>
              <a:rPr lang="en-US" b="0" i="1" baseline="0" dirty="0" err="1"/>
              <a:t>choisir</a:t>
            </a:r>
            <a:r>
              <a:rPr lang="en-US" b="0" baseline="0" dirty="0"/>
              <a:t>.</a:t>
            </a:r>
            <a:endParaRPr lang="en-US" b="0" dirty="0"/>
          </a:p>
          <a:p>
            <a:endParaRPr lang="en-US" b="1" dirty="0"/>
          </a:p>
          <a:p>
            <a:r>
              <a:rPr lang="en-US" b="1" dirty="0"/>
              <a:t>Procedure:</a:t>
            </a:r>
          </a:p>
          <a:p>
            <a:r>
              <a:rPr lang="en-US" b="0" dirty="0"/>
              <a:t>1. Students read the text and put the verbs given in English into the correct French form. They may write 1-6 in their</a:t>
            </a:r>
            <a:r>
              <a:rPr lang="en-US" b="0" baseline="0" dirty="0"/>
              <a:t> books and just list the verbs.</a:t>
            </a:r>
            <a:endParaRPr lang="en-US" b="0" dirty="0"/>
          </a:p>
          <a:p>
            <a:r>
              <a:rPr lang="en-US" b="0" dirty="0"/>
              <a:t>2. The answers are displayed on the next slide.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a:t>
            </a:r>
            <a:r>
              <a:rPr lang="en-GB" b="1" baseline="0" dirty="0" err="1"/>
              <a:t>unknwon</a:t>
            </a:r>
            <a:r>
              <a:rPr lang="en-GB" b="1" baseline="0" dirty="0"/>
              <a:t> words and cognates used (1 is the most frequent word in French): </a:t>
            </a:r>
            <a:br>
              <a:rPr lang="en-GB" baseline="0" dirty="0"/>
            </a:br>
            <a:r>
              <a:rPr lang="en-GB" sz="1800" b="0" i="0" u="none" strike="noStrike" dirty="0" err="1">
                <a:solidFill>
                  <a:srgbClr val="000000"/>
                </a:solidFill>
                <a:effectLst/>
                <a:latin typeface="Calibri" panose="020F0502020204030204" pitchFamily="34" charset="0"/>
              </a:rPr>
              <a:t>compléter</a:t>
            </a:r>
            <a:r>
              <a:rPr lang="en-GB" dirty="0"/>
              <a:t> [2034], </a:t>
            </a:r>
            <a:r>
              <a:rPr lang="en-GB" dirty="0" err="1"/>
              <a:t>forme</a:t>
            </a:r>
            <a:r>
              <a:rPr lang="en-GB" dirty="0"/>
              <a:t> [369], </a:t>
            </a:r>
            <a:r>
              <a:rPr lang="en-GB" dirty="0" err="1"/>
              <a:t>verbale</a:t>
            </a:r>
            <a:r>
              <a:rPr lang="en-GB" dirty="0"/>
              <a:t> [&gt;5000], correct [2617], certain [110], tard [348]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460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Answers to the activity on the previous slide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283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a:t>
            </a:r>
            <a:r>
              <a:rPr lang="en-GB" b="1" baseline="0" dirty="0"/>
              <a:t> [h]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[h] </a:t>
            </a:r>
            <a:r>
              <a:rPr lang="en-GB" baseline="0" dirty="0"/>
              <a:t>and then the </a:t>
            </a:r>
            <a:r>
              <a:rPr lang="en-GB" b="1" baseline="0" dirty="0"/>
              <a:t>source</a:t>
            </a:r>
            <a:r>
              <a:rPr lang="en-GB" baseline="0" dirty="0"/>
              <a:t> word again ‘</a:t>
            </a:r>
            <a:r>
              <a:rPr lang="en-GB" b="1" baseline="0" dirty="0" err="1"/>
              <a:t>heure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histoire</a:t>
            </a:r>
            <a:r>
              <a:rPr lang="en-GB" baseline="0" dirty="0"/>
              <a:t> [263]; </a:t>
            </a:r>
            <a:r>
              <a:rPr lang="en-GB" b="1" baseline="0" dirty="0" err="1"/>
              <a:t>huit</a:t>
            </a:r>
            <a:r>
              <a:rPr lang="en-GB" b="1" baseline="0" dirty="0"/>
              <a:t> </a:t>
            </a:r>
            <a:r>
              <a:rPr lang="en-GB" b="0" baseline="0" dirty="0"/>
              <a:t>[877];</a:t>
            </a:r>
            <a:r>
              <a:rPr lang="en-GB" baseline="0" dirty="0"/>
              <a:t> </a:t>
            </a:r>
            <a:r>
              <a:rPr lang="en-GB" b="1" baseline="0" dirty="0" err="1"/>
              <a:t>hôpital</a:t>
            </a:r>
            <a:r>
              <a:rPr lang="en-GB" baseline="0" dirty="0"/>
              <a:t> [1308]; </a:t>
            </a:r>
            <a:r>
              <a:rPr lang="en-GB" b="1" baseline="0" dirty="0" err="1"/>
              <a:t>hôtel</a:t>
            </a:r>
            <a:r>
              <a:rPr lang="en-GB" baseline="0" dirty="0"/>
              <a:t> [1774]; </a:t>
            </a:r>
            <a:r>
              <a:rPr lang="en-GB" b="1" baseline="0" dirty="0"/>
              <a:t>hiver</a:t>
            </a:r>
            <a:r>
              <a:rPr lang="en-GB" baseline="0" dirty="0"/>
              <a:t> [1586]; </a:t>
            </a:r>
            <a:r>
              <a:rPr lang="en-GB" b="1" baseline="0" dirty="0" err="1"/>
              <a:t>heure</a:t>
            </a:r>
            <a:r>
              <a:rPr lang="en-GB" b="1" baseline="0" dirty="0"/>
              <a:t> </a:t>
            </a:r>
            <a:r>
              <a:rPr lang="en-GB" baseline="0" dirty="0"/>
              <a:t>[99].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06546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Oral production of verbs like </a:t>
            </a:r>
            <a:r>
              <a:rPr lang="en-US" b="0" i="1" dirty="0" err="1"/>
              <a:t>choisir</a:t>
            </a:r>
            <a:r>
              <a:rPr lang="en-US" b="0" dirty="0"/>
              <a:t> in the </a:t>
            </a:r>
            <a:r>
              <a:rPr lang="en-US" b="0" i="1" dirty="0"/>
              <a:t>nous, </a:t>
            </a:r>
            <a:r>
              <a:rPr lang="en-US" b="0" i="1" dirty="0" err="1"/>
              <a:t>vous</a:t>
            </a:r>
            <a:r>
              <a:rPr lang="en-US" b="0" i="1" dirty="0"/>
              <a:t> </a:t>
            </a:r>
            <a:r>
              <a:rPr lang="en-US" b="0" i="0" dirty="0"/>
              <a:t>and </a:t>
            </a:r>
            <a:r>
              <a:rPr lang="en-US" b="0" i="1" dirty="0" err="1"/>
              <a:t>ils</a:t>
            </a:r>
            <a:r>
              <a:rPr lang="en-US" b="0" i="1" dirty="0"/>
              <a:t>/</a:t>
            </a:r>
            <a:r>
              <a:rPr lang="en-US" b="0" i="1" dirty="0" err="1"/>
              <a:t>elles</a:t>
            </a:r>
            <a:r>
              <a:rPr lang="en-US" b="0" i="1" dirty="0"/>
              <a:t> </a:t>
            </a:r>
            <a:r>
              <a:rPr lang="en-US" b="0" i="0" dirty="0"/>
              <a:t>forms.</a:t>
            </a:r>
            <a:endParaRPr lang="en-US" b="1" dirty="0"/>
          </a:p>
          <a:p>
            <a:endParaRPr lang="en-US" b="1" dirty="0"/>
          </a:p>
          <a:p>
            <a:r>
              <a:rPr lang="en-US" b="1" dirty="0"/>
              <a:t>Procedure:</a:t>
            </a:r>
          </a:p>
          <a:p>
            <a:r>
              <a:rPr lang="en-US" b="0" dirty="0"/>
              <a:t>1. Students work in pairs with another pair to facilitate production of sentences in the </a:t>
            </a:r>
            <a:r>
              <a:rPr lang="en-US" b="0" i="1" dirty="0"/>
              <a:t>nous </a:t>
            </a:r>
            <a:r>
              <a:rPr lang="en-US" b="0" i="0" dirty="0"/>
              <a:t>and </a:t>
            </a:r>
            <a:r>
              <a:rPr lang="en-US" b="0" i="1" dirty="0" err="1"/>
              <a:t>vous</a:t>
            </a:r>
            <a:r>
              <a:rPr lang="en-US" b="0" i="1" dirty="0"/>
              <a:t> </a:t>
            </a:r>
            <a:r>
              <a:rPr lang="en-US" b="0" i="0" dirty="0"/>
              <a:t>forms.</a:t>
            </a:r>
            <a:endParaRPr lang="en-US" b="0" dirty="0"/>
          </a:p>
          <a:p>
            <a:r>
              <a:rPr lang="en-US" b="0" dirty="0"/>
              <a:t>2. Print and distribute the </a:t>
            </a:r>
            <a:r>
              <a:rPr lang="en-US" b="0" dirty="0" err="1"/>
              <a:t>rolecards</a:t>
            </a:r>
            <a:r>
              <a:rPr lang="en-US" b="0" dirty="0"/>
              <a:t>, found on the following slides.</a:t>
            </a:r>
          </a:p>
          <a:p>
            <a:r>
              <a:rPr lang="en-US" b="0" dirty="0"/>
              <a:t>3. Use this slide to demonstrate the task. Explain that students are going to address the pair they are working with in the plural form to find out what is written on their card.</a:t>
            </a:r>
          </a:p>
          <a:p>
            <a:r>
              <a:rPr lang="en-US" b="0" dirty="0"/>
              <a:t>4. Ask students which question 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 and Sophie need to ask in order to get a response from Amir and </a:t>
            </a:r>
            <a:r>
              <a:rPr kumimoji="0" lang="en-US"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Noura</a:t>
            </a: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Click to reveal.</a:t>
            </a:r>
          </a:p>
          <a:p>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Ask students how Amir and </a:t>
            </a:r>
            <a:r>
              <a:rPr kumimoji="0" lang="en-US"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Noura</a:t>
            </a: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respond. Click to reveal.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 Ask students how </a:t>
            </a:r>
            <a:r>
              <a:rPr lang="en-US" b="0" dirty="0"/>
              <a:t>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 and Sophie will note their response. Click to reveal.</a:t>
            </a:r>
          </a:p>
          <a:p>
            <a:r>
              <a:rPr lang="en-US" b="0" dirty="0"/>
              <a:t>7. Students proceed with the task. Within the pairs, each student should ask two questions, answer two questions and write two </a:t>
            </a:r>
            <a:r>
              <a:rPr lang="en-US" b="0" dirty="0" err="1"/>
              <a:t>setences</a:t>
            </a:r>
            <a:r>
              <a:rPr lang="en-US" b="0" dirty="0"/>
              <a:t>.</a:t>
            </a:r>
          </a:p>
          <a:p>
            <a:r>
              <a:rPr lang="en-US" b="0" dirty="0"/>
              <a:t>8. Check answers on slides 39-40.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60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Answers for partner 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744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Answers for partner 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036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Answers for partner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Procedure</a:t>
            </a:r>
          </a:p>
          <a:p>
            <a:pPr marL="228600" indent="-228600">
              <a:buAutoNum type="arabicPeriod"/>
            </a:pPr>
            <a:r>
              <a:rPr lang="en-US" b="0" dirty="0"/>
              <a:t>Answers revealed on clicks (left-hand column answers appear first).</a:t>
            </a:r>
          </a:p>
          <a:p>
            <a:pPr marL="228600" indent="-228600">
              <a:buAutoNum type="arabicPeriod"/>
            </a:pPr>
            <a:r>
              <a:rPr lang="en-US" b="0" dirty="0"/>
              <a:t>Elicit from students the verb form that is needed to create sentences with the unused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47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Answers for partner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Procedure</a:t>
            </a:r>
          </a:p>
          <a:p>
            <a:pPr marL="228600" indent="-228600">
              <a:buAutoNum type="arabicPeriod"/>
            </a:pPr>
            <a:r>
              <a:rPr lang="en-US" b="0" dirty="0"/>
              <a:t>Answers revealed on clicks (left-hand column answers appear first).</a:t>
            </a:r>
          </a:p>
          <a:p>
            <a:pPr marL="228600" indent="-228600">
              <a:buAutoNum type="arabicPeriod"/>
            </a:pPr>
            <a:r>
              <a:rPr lang="en-US" b="0" dirty="0"/>
              <a:t>Elicit from students the verb form that is needed to create sentences with the unused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66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0" i="0" dirty="0">
                <a:solidFill>
                  <a:srgbClr val="222222"/>
                </a:solidFill>
                <a:effectLst/>
                <a:latin typeface="Arial" panose="020B0604020202020204" pitchFamily="34" charset="0"/>
              </a:rPr>
              <a:t>The answer sheet for the Y8, Term 2.2 Week 1 vocabulary learning HW is here: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https://rachelhawkes.com/LDPresources/Yr8French/French_Y8_Term2ii_Wk3_audio_HW_sheet_answers.docx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Don’t share this link with students </a:t>
            </a:r>
            <a:r>
              <a:rPr lang="en-US" sz="18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(present))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Verbs (present): 2nd person singular/plural (Verb agreement (present))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(present))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Questions: subject-verb inversion (Question formation)</a:t>
            </a:r>
          </a:p>
          <a:p>
            <a:br>
              <a:rPr lang="en-GB" sz="1200" dirty="0">
                <a:effectLst/>
                <a:latin typeface="Calibri" panose="020F0502020204030204" pitchFamily="34" charset="0"/>
                <a:ea typeface="Calibri" panose="020F0502020204030204" pitchFamily="34" charset="0"/>
                <a:cs typeface="Times New Roman" panose="02020603050405020304" pitchFamily="18" charset="0"/>
              </a:rPr>
            </a:b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1" dirty="0"/>
                  <a:t>Timing: 2 minutes</a:t>
                </a:r>
                <a:br>
                  <a:rPr lang="en-US" b="1" dirty="0"/>
                </a:br>
                <a:endParaRPr lang="en-US" b="1" dirty="0"/>
              </a:p>
              <a:p>
                <a:r>
                  <a:rPr lang="en-US" b="1" dirty="0"/>
                  <a:t>Aim: </a:t>
                </a:r>
                <a:r>
                  <a:rPr lang="en-US" b="0" dirty="0"/>
                  <a:t>Oral production of unknown words containing [h] in decreasing amounts of time (teacher to choose appropriately), helping </a:t>
                </a:r>
                <a:r>
                  <a:rPr lang="en-US" b="0" dirty="0" err="1"/>
                  <a:t>automatisation</a:t>
                </a:r>
                <a:r>
                  <a:rPr lang="en-US" b="0" dirty="0"/>
                  <a:t> of SSC production. Awareness raising of cross-linguistic pronunciation differences. </a:t>
                </a:r>
              </a:p>
              <a:p>
                <a:endParaRPr lang="en-US" b="1" dirty="0"/>
              </a:p>
              <a:p>
                <a:r>
                  <a:rPr lang="en-US" b="1" dirty="0"/>
                  <a:t>Procedure:</a:t>
                </a:r>
              </a:p>
              <a:p>
                <a:r>
                  <a:rPr lang="en-US" b="0" dirty="0"/>
                  <a:t>1. Students pair up.</a:t>
                </a:r>
              </a:p>
              <a:p>
                <a:r>
                  <a:rPr lang="en-US" b="0" dirty="0"/>
                  <a:t>2. Teacher starts timing.</a:t>
                </a:r>
              </a:p>
              <a:p>
                <a:r>
                  <a:rPr lang="en-US" b="0" dirty="0"/>
                  <a:t>3. Student A tries to say the words without pronouncing [h].</a:t>
                </a:r>
              </a:p>
              <a:p>
                <a:r>
                  <a:rPr lang="en-US" b="0" dirty="0"/>
                  <a:t>4. Student B listens for English pronunciation of [h] creeping in. Where this occurs, the listener asks the speaker to repeat the words three times.</a:t>
                </a:r>
              </a:p>
              <a:p>
                <a:r>
                  <a:rPr lang="en-US" b="0" dirty="0"/>
                  <a:t>5. Swap roles.</a:t>
                </a:r>
              </a:p>
              <a:p>
                <a:r>
                  <a:rPr lang="en-US" b="0" dirty="0"/>
                  <a:t>6. The student who says the most words correctly is the winner!</a:t>
                </a:r>
              </a:p>
              <a:p>
                <a:r>
                  <a:rPr lang="en-US" b="0" dirty="0"/>
                  <a:t>7. Click on the word to hear pronunciation by a native speaker. Students repeat.</a:t>
                </a:r>
              </a:p>
              <a:p>
                <a:r>
                  <a:rPr lang="en-US" b="0" dirty="0"/>
                  <a:t>8. Check understanding of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and word </a:t>
                </a:r>
                <a:r>
                  <a:rPr lang="en-GB" b="1" baseline="0" dirty="0"/>
                  <a:t>frequency (1 is the most frequent word in French): </a:t>
                </a:r>
                <a:br>
                  <a:rPr lang="en-GB" baseline="0" dirty="0"/>
                </a:br>
                <a:r>
                  <a:rPr lang="en-GB" baseline="0" dirty="0"/>
                  <a:t>horrible [3190], </a:t>
                </a:r>
                <a:r>
                  <a:rPr lang="en-GB" baseline="0" dirty="0" err="1"/>
                  <a:t>hostilité</a:t>
                </a:r>
                <a:r>
                  <a:rPr lang="en-GB" baseline="0" dirty="0"/>
                  <a:t> [3436], </a:t>
                </a:r>
                <a:r>
                  <a:rPr lang="en-GB" baseline="0" dirty="0" err="1"/>
                  <a:t>envahir</a:t>
                </a:r>
                <a:r>
                  <a:rPr lang="en-GB" baseline="0" dirty="0"/>
                  <a:t> [2566], </a:t>
                </a:r>
                <a:r>
                  <a:rPr kumimoji="0" lang="en-GB" sz="1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1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ôte</a:t>
                </a:r>
                <a:r>
                  <a:rPr lang="en-GB" baseline="0" dirty="0"/>
                  <a:t> [3780], </a:t>
                </a:r>
                <a:r>
                  <a:rPr lang="en-GB" sz="1800" b="0" i="0" u="none" strike="noStrike" dirty="0" err="1">
                    <a:solidFill>
                      <a:srgbClr val="000000"/>
                    </a:solidFill>
                    <a:effectLst/>
                    <a:latin typeface="Calibri" panose="020F0502020204030204" pitchFamily="34" charset="0"/>
                  </a:rPr>
                  <a:t>malheureusement</a:t>
                </a:r>
                <a:r>
                  <a:rPr lang="en-GB" dirty="0"/>
                  <a:t> </a:t>
                </a:r>
                <a:r>
                  <a:rPr lang="en-GB" baseline="0" dirty="0"/>
                  <a:t>[1543], </a:t>
                </a:r>
                <a:r>
                  <a:rPr kumimoji="0" lang="en-GB" sz="120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a:t>
                </a:r>
                <a:r>
                  <a:rPr kumimoji="0" lang="en-GB" sz="120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ompréhension</a:t>
                </a:r>
                <a:r>
                  <a:rPr lang="en-GB" baseline="0" dirty="0"/>
                  <a:t> [2827], habitation [3616], </a:t>
                </a:r>
                <a:r>
                  <a:rPr lang="en-GB" sz="1800" b="0" i="0" u="none" strike="noStrike" dirty="0" err="1">
                    <a:solidFill>
                      <a:srgbClr val="000000"/>
                    </a:solidFill>
                    <a:effectLst/>
                    <a:latin typeface="Calibri" panose="020F0502020204030204" pitchFamily="34" charset="0"/>
                  </a:rPr>
                  <a:t>cohérent</a:t>
                </a:r>
                <a:r>
                  <a:rPr lang="en-GB" dirty="0"/>
                  <a:t> </a:t>
                </a:r>
                <a:r>
                  <a:rPr lang="en-GB" baseline="0" dirty="0"/>
                  <a:t>[3274], </a:t>
                </a:r>
                <a:r>
                  <a:rPr lang="en-GB" baseline="0" dirty="0" err="1"/>
                  <a:t>hésitation</a:t>
                </a:r>
                <a:r>
                  <a:rPr lang="en-GB" baseline="0" dirty="0"/>
                  <a:t> [4323], </a:t>
                </a:r>
                <a:r>
                  <a:rPr lang="en-GB" baseline="0" dirty="0" err="1"/>
                  <a:t>inhérent</a:t>
                </a:r>
                <a:r>
                  <a:rPr lang="en-GB" baseline="0" dirty="0"/>
                  <a:t> [4672], </a:t>
                </a:r>
                <a:r>
                  <a:rPr kumimoji="0" lang="en-GB" sz="1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sou</a:t>
                </a:r>
                <a:r>
                  <a:rPr kumimoji="0" lang="en-GB" sz="12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1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ait</a:t>
                </a:r>
                <a:r>
                  <a:rPr kumimoji="0" lang="en-GB" sz="1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 [3122]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mc:Choice>
        <mc:Fallback xmlns="">
          <p:sp>
            <p:nvSpPr>
              <p:cNvPr id="3" name="Notes Placeholder 2"/>
              <p:cNvSpPr>
                <a:spLocks noGrp="1"/>
              </p:cNvSpPr>
              <p:nvPr>
                <p:ph type="body" idx="1"/>
              </p:nvPr>
            </p:nvSpPr>
            <p:spPr/>
            <p:txBody>
              <a:bodyPr/>
              <a:lstStyle/>
              <a:p>
                <a:r>
                  <a:rPr lang="en-US" b="1" dirty="0"/>
                  <a:t>Timing: 5 minutes </a:t>
                </a:r>
                <a:r>
                  <a:rPr lang="en-US" b="0" dirty="0"/>
                  <a:t>(for 3 slides)</a:t>
                </a:r>
              </a:p>
              <a:p>
                <a:endParaRPr lang="en-US" b="1" dirty="0"/>
              </a:p>
              <a:p>
                <a:r>
                  <a:rPr lang="en-US" b="1" dirty="0"/>
                  <a:t>Aim: </a:t>
                </a:r>
                <a:r>
                  <a:rPr lang="en-US" b="0" dirty="0"/>
                  <a:t>To correctly pronounce unknown words containing [h] in decreasing amounts of time (teacher to choose appropriately), helping </a:t>
                </a:r>
                <a:r>
                  <a:rPr lang="en-US" b="0" dirty="0" err="1"/>
                  <a:t>automisation</a:t>
                </a:r>
                <a:r>
                  <a:rPr lang="en-US" b="0" dirty="0"/>
                  <a:t> of SSC production. Awareness raising of cross-linguistic pronunciation differences. The words chosen are cognates which otherwise contain sounds that are equivalent (or very similar) to English SSCs, as well as known SSCs, so that students can focus fully on [h] (allowances are made for English pronunciation of [r], which is covered later in year 8).</a:t>
                </a:r>
                <a:endParaRPr lang="en-US" b="1" dirty="0"/>
              </a:p>
              <a:p>
                <a:endParaRPr lang="en-US" b="1" dirty="0"/>
              </a:p>
              <a:p>
                <a:r>
                  <a:rPr lang="en-US" b="1" dirty="0"/>
                  <a:t>Procedure:</a:t>
                </a:r>
              </a:p>
              <a:p>
                <a:r>
                  <a:rPr lang="en-US" b="0" dirty="0"/>
                  <a:t>1. Students pair up.</a:t>
                </a:r>
              </a:p>
              <a:p>
                <a:r>
                  <a:rPr lang="en-US" b="0" dirty="0"/>
                  <a:t>2. Teacher starts timing.</a:t>
                </a:r>
              </a:p>
              <a:p>
                <a:r>
                  <a:rPr lang="en-US" b="0" dirty="0"/>
                  <a:t>3. Student A tries to say the words without pronouncing [h].</a:t>
                </a:r>
              </a:p>
              <a:p>
                <a:r>
                  <a:rPr lang="en-US" b="0" dirty="0"/>
                  <a:t>4. Student B listens and makes speaker pause for 3 seconds every time an </a:t>
                </a:r>
                <a:r>
                  <a:rPr lang="en-US" b="0" i="0">
                    <a:latin typeface="Cambria Math" panose="02040503050406030204" pitchFamily="18" charset="0"/>
                  </a:rPr>
                  <a:t>"Type equation here.</a:t>
                </a:r>
                <a:r>
                  <a:rPr lang="en-GB" b="0" i="0">
                    <a:latin typeface="Cambria Math" panose="02040503050406030204" pitchFamily="18" charset="0"/>
                  </a:rPr>
                  <a:t>"</a:t>
                </a:r>
                <a:r>
                  <a:rPr lang="en-US" b="0" dirty="0"/>
                  <a:t>English pronunciation creeps in!</a:t>
                </a:r>
              </a:p>
              <a:p>
                <a:r>
                  <a:rPr lang="en-US" b="0" dirty="0"/>
                  <a:t>5. Swap roles.</a:t>
                </a:r>
              </a:p>
              <a:p>
                <a:r>
                  <a:rPr lang="en-US" b="0" dirty="0"/>
                  <a:t>6. The student who says the most words correctly is the winner!</a:t>
                </a:r>
              </a:p>
              <a:p>
                <a:r>
                  <a:rPr lang="en-US" b="0" dirty="0"/>
                  <a:t>7. Click on the word to hear pronunciation by a native speaker. Students repeat.</a:t>
                </a:r>
              </a:p>
              <a:p>
                <a:r>
                  <a:rPr lang="en-US" b="0" dirty="0"/>
                  <a:t>8. Check understanding of words.</a:t>
                </a:r>
              </a:p>
              <a:p>
                <a:r>
                  <a:rPr lang="en-US" b="0" dirty="0"/>
                  <a:t>9. Move onto the next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and word </a:t>
                </a:r>
                <a:r>
                  <a:rPr lang="en-GB" b="1" baseline="0" dirty="0"/>
                  <a:t>frequency (1 is the most frequent word in French): </a:t>
                </a:r>
                <a:br>
                  <a:rPr lang="en-GB" baseline="0" dirty="0"/>
                </a:br>
                <a:r>
                  <a:rPr lang="en-GB" baseline="0" dirty="0"/>
                  <a:t>horrible [3190], homologue [3196], </a:t>
                </a:r>
                <a:r>
                  <a:rPr lang="en-GB" baseline="0" dirty="0" err="1"/>
                  <a:t>hostilité</a:t>
                </a:r>
                <a:r>
                  <a:rPr lang="en-GB" baseline="0" dirty="0"/>
                  <a:t> [3436], </a:t>
                </a:r>
                <a:r>
                  <a:rPr lang="en-GB" baseline="0" dirty="0" err="1"/>
                  <a:t>envahir</a:t>
                </a:r>
                <a:r>
                  <a:rPr lang="en-GB" baseline="0" dirty="0"/>
                  <a:t> [2566], </a:t>
                </a:r>
                <a:r>
                  <a:rPr kumimoji="0" lang="en-GB" sz="1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1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ôte</a:t>
                </a:r>
                <a:r>
                  <a:rPr lang="en-GB" baseline="0" dirty="0"/>
                  <a:t> [3780], </a:t>
                </a:r>
                <a:r>
                  <a:rPr lang="en-GB" sz="1800" b="0" i="0" u="none" strike="noStrike" dirty="0" err="1">
                    <a:solidFill>
                      <a:srgbClr val="000000"/>
                    </a:solidFill>
                    <a:effectLst/>
                    <a:latin typeface="Calibri" panose="020F0502020204030204" pitchFamily="34" charset="0"/>
                  </a:rPr>
                  <a:t>malheureusement</a:t>
                </a:r>
                <a:r>
                  <a:rPr lang="en-GB" dirty="0"/>
                  <a:t> </a:t>
                </a:r>
                <a:r>
                  <a:rPr lang="en-GB" baseline="0" dirty="0"/>
                  <a:t>[1543], </a:t>
                </a:r>
                <a:r>
                  <a:rPr kumimoji="0" lang="en-GB" sz="120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a:t>
                </a:r>
                <a:r>
                  <a:rPr kumimoji="0" lang="en-GB" sz="120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ompréhension</a:t>
                </a:r>
                <a:r>
                  <a:rPr lang="en-GB" baseline="0" dirty="0"/>
                  <a:t> [2827], habitation [3616], </a:t>
                </a:r>
                <a:r>
                  <a:rPr lang="en-GB" sz="1800" b="0" i="0" u="none" strike="noStrike" dirty="0" err="1">
                    <a:solidFill>
                      <a:srgbClr val="000000"/>
                    </a:solidFill>
                    <a:effectLst/>
                    <a:latin typeface="Calibri" panose="020F0502020204030204" pitchFamily="34" charset="0"/>
                  </a:rPr>
                  <a:t>cohérent</a:t>
                </a:r>
                <a:r>
                  <a:rPr lang="en-GB" dirty="0"/>
                  <a:t> </a:t>
                </a:r>
                <a:r>
                  <a:rPr lang="en-GB" baseline="0" dirty="0"/>
                  <a:t>[3274], </a:t>
                </a:r>
                <a:r>
                  <a:rPr lang="en-GB" baseline="0" dirty="0" err="1"/>
                  <a:t>hésitation</a:t>
                </a:r>
                <a:r>
                  <a:rPr lang="en-GB" baseline="0" dirty="0"/>
                  <a:t> [4323], </a:t>
                </a:r>
                <a:r>
                  <a:rPr lang="en-GB" baseline="0" dirty="0" err="1"/>
                  <a:t>inhérent</a:t>
                </a:r>
                <a:r>
                  <a:rPr lang="en-GB" baseline="0" dirty="0"/>
                  <a:t> [4672], </a:t>
                </a:r>
                <a:r>
                  <a:rPr kumimoji="0" lang="en-GB" sz="1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sou</a:t>
                </a:r>
                <a:r>
                  <a:rPr kumimoji="0" lang="en-GB" sz="12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1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ait</a:t>
                </a:r>
                <a:r>
                  <a:rPr kumimoji="0" lang="en-GB" sz="1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 [3122]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mc:Fallback>
      </mc:AlternateContent>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854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a:t>
            </a:r>
            <a:r>
              <a:rPr lang="en-US" b="0" baseline="0" dirty="0"/>
              <a:t>the new vocabulary introduced this week at word level and in short contexts.</a:t>
            </a:r>
            <a:endParaRPr lang="en-US" b="0" dirty="0"/>
          </a:p>
          <a:p>
            <a:endParaRPr lang="en-US" b="1" dirty="0"/>
          </a:p>
          <a:p>
            <a:r>
              <a:rPr lang="en-US" b="1" dirty="0"/>
              <a:t>Procedure:</a:t>
            </a:r>
          </a:p>
          <a:p>
            <a:r>
              <a:rPr lang="en-US" b="0" dirty="0"/>
              <a:t>1. Students read</a:t>
            </a:r>
            <a:r>
              <a:rPr lang="en-US" b="0" baseline="0" dirty="0"/>
              <a:t> the definitions and match each to a word from the box.</a:t>
            </a:r>
            <a:endParaRPr lang="en-US" b="0" dirty="0"/>
          </a:p>
          <a:p>
            <a:r>
              <a:rPr lang="en-US" b="0" dirty="0"/>
              <a:t>2. The answers</a:t>
            </a:r>
            <a:r>
              <a:rPr lang="en-US" b="0" baseline="0" dirty="0"/>
              <a:t> appear one at a time upon clicking the mouse.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quiz [&gt;5000], </a:t>
            </a:r>
            <a:r>
              <a:rPr lang="fr-FR" sz="1200" dirty="0">
                <a:solidFill>
                  <a:srgbClr val="104F75"/>
                </a:solidFill>
              </a:rPr>
              <a:t>définition [1587], </a:t>
            </a:r>
            <a:r>
              <a:rPr lang="en-GB" baseline="0" dirty="0"/>
              <a:t>week-end [2475], </a:t>
            </a:r>
            <a:r>
              <a:rPr lang="en-GB" baseline="0" dirty="0" err="1"/>
              <a:t>seconde</a:t>
            </a:r>
            <a:r>
              <a:rPr lang="en-GB" baseline="0" dirty="0"/>
              <a:t> [1542], </a:t>
            </a:r>
            <a:r>
              <a:rPr lang="en-GB" sz="1200" dirty="0">
                <a:solidFill>
                  <a:srgbClr val="104F75"/>
                </a:solidFill>
              </a:rPr>
              <a:t>completer [2043]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49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a:t>
            </a:r>
            <a:r>
              <a:rPr lang="en-US" b="0" baseline="0" dirty="0"/>
              <a:t>the new vocabulary introduced this week in longer contexts.</a:t>
            </a:r>
            <a:endParaRPr lang="en-US" b="0" dirty="0"/>
          </a:p>
          <a:p>
            <a:endParaRPr lang="en-US" b="1" dirty="0"/>
          </a:p>
          <a:p>
            <a:r>
              <a:rPr lang="en-US" b="1" dirty="0"/>
              <a:t>Procedure:</a:t>
            </a:r>
          </a:p>
          <a:p>
            <a:r>
              <a:rPr lang="en-US" b="0" dirty="0"/>
              <a:t>1. Click</a:t>
            </a:r>
            <a:r>
              <a:rPr lang="en-US" b="0" baseline="0" dirty="0"/>
              <a:t> on the numbered buttons to play the audio.</a:t>
            </a:r>
            <a:endParaRPr lang="en-US" b="0" dirty="0"/>
          </a:p>
          <a:p>
            <a:r>
              <a:rPr lang="en-US" b="0" dirty="0"/>
              <a:t>2. On first hearing, students write the numbers next to the correct days.</a:t>
            </a:r>
          </a:p>
          <a:p>
            <a:r>
              <a:rPr lang="en-US" b="0" dirty="0"/>
              <a:t>3.</a:t>
            </a:r>
            <a:r>
              <a:rPr lang="en-US" b="0" baseline="0" dirty="0"/>
              <a:t> On the second hearing, students write the English sentence.</a:t>
            </a:r>
            <a:endParaRPr lang="en-US" b="0" dirty="0"/>
          </a:p>
          <a:p>
            <a:r>
              <a:rPr lang="en-US" b="0" dirty="0"/>
              <a:t>4. The answers appear one by one in order of hearing upon clicking the mouse – first the numbering, then the sentences.</a:t>
            </a:r>
          </a:p>
          <a:p>
            <a:endParaRPr lang="en-US" b="0" dirty="0"/>
          </a:p>
          <a:p>
            <a:r>
              <a:rPr lang="en-US" b="1" dirty="0"/>
              <a:t>Transcript: </a:t>
            </a:r>
          </a:p>
          <a:p>
            <a:r>
              <a:rPr lang="en-US" b="0" dirty="0"/>
              <a:t>1. Samedi je </a:t>
            </a:r>
            <a:r>
              <a:rPr lang="en-US" b="0" dirty="0" err="1"/>
              <a:t>nourris</a:t>
            </a:r>
            <a:r>
              <a:rPr lang="en-US" b="0" dirty="0"/>
              <a:t> le chat.</a:t>
            </a:r>
          </a:p>
          <a:p>
            <a:r>
              <a:rPr lang="en-US" b="0" dirty="0"/>
              <a:t>2. </a:t>
            </a:r>
            <a:r>
              <a:rPr lang="en-US" b="0" dirty="0" err="1"/>
              <a:t>Lundi</a:t>
            </a:r>
            <a:r>
              <a:rPr lang="en-US" b="0" baseline="0" dirty="0"/>
              <a:t> je </a:t>
            </a:r>
            <a:r>
              <a:rPr lang="en-US" b="0" baseline="0" dirty="0" err="1"/>
              <a:t>finis</a:t>
            </a:r>
            <a:r>
              <a:rPr lang="en-US" b="0" baseline="0" dirty="0"/>
              <a:t> </a:t>
            </a:r>
            <a:r>
              <a:rPr lang="en-US" b="0" baseline="0" dirty="0" err="1"/>
              <a:t>mes</a:t>
            </a:r>
            <a:r>
              <a:rPr lang="en-US" b="0" baseline="0" dirty="0"/>
              <a:t> devoirs.</a:t>
            </a:r>
          </a:p>
          <a:p>
            <a:r>
              <a:rPr lang="en-US" b="0" baseline="0" dirty="0"/>
              <a:t>3. Dimanche </a:t>
            </a:r>
            <a:r>
              <a:rPr lang="en-US" b="0" baseline="0" dirty="0" err="1"/>
              <a:t>j’achète</a:t>
            </a:r>
            <a:r>
              <a:rPr lang="en-US" b="0" baseline="0" dirty="0"/>
              <a:t> du pain.</a:t>
            </a:r>
          </a:p>
          <a:p>
            <a:r>
              <a:rPr lang="en-US" b="0" baseline="0" dirty="0"/>
              <a:t>4. Mardi je </a:t>
            </a:r>
            <a:r>
              <a:rPr lang="en-US" b="0" baseline="0" dirty="0" err="1"/>
              <a:t>passe</a:t>
            </a:r>
            <a:r>
              <a:rPr lang="en-US" b="0" baseline="0" dirty="0"/>
              <a:t> </a:t>
            </a:r>
            <a:r>
              <a:rPr lang="en-US" b="0" baseline="0" dirty="0" err="1"/>
              <a:t>une</a:t>
            </a:r>
            <a:r>
              <a:rPr lang="en-US" b="0" baseline="0" dirty="0"/>
              <a:t> </a:t>
            </a:r>
            <a:r>
              <a:rPr lang="en-US" b="0" baseline="0" dirty="0" err="1"/>
              <a:t>heure</a:t>
            </a:r>
            <a:r>
              <a:rPr lang="en-US" b="0" baseline="0" dirty="0"/>
              <a:t> au parc.</a:t>
            </a:r>
          </a:p>
          <a:p>
            <a:r>
              <a:rPr lang="en-US" b="0" baseline="0" dirty="0"/>
              <a:t>5. </a:t>
            </a:r>
            <a:r>
              <a:rPr lang="en-US" b="0" baseline="0" dirty="0" err="1"/>
              <a:t>Vendredi</a:t>
            </a:r>
            <a:r>
              <a:rPr lang="en-US" b="0" baseline="0" dirty="0"/>
              <a:t> je </a:t>
            </a:r>
            <a:r>
              <a:rPr lang="en-US" b="0" baseline="0" dirty="0" err="1"/>
              <a:t>lis</a:t>
            </a:r>
            <a:r>
              <a:rPr lang="en-US" b="0" baseline="0" dirty="0"/>
              <a:t> beaucoup.</a:t>
            </a:r>
          </a:p>
          <a:p>
            <a:r>
              <a:rPr lang="en-US" b="0" baseline="0" dirty="0"/>
              <a:t>6. </a:t>
            </a:r>
            <a:r>
              <a:rPr lang="en-US" b="0" baseline="0" dirty="0" err="1"/>
              <a:t>Jeudi</a:t>
            </a:r>
            <a:r>
              <a:rPr lang="en-US" b="0" baseline="0" dirty="0"/>
              <a:t> je </a:t>
            </a:r>
            <a:r>
              <a:rPr lang="en-US" b="0" baseline="0" dirty="0" err="1"/>
              <a:t>remplis</a:t>
            </a:r>
            <a:r>
              <a:rPr lang="en-US" b="0" baseline="0" dirty="0"/>
              <a:t> la machine à laver.</a:t>
            </a:r>
          </a:p>
          <a:p>
            <a:r>
              <a:rPr lang="en-US" b="0" baseline="0" dirty="0"/>
              <a:t>7. </a:t>
            </a:r>
            <a:r>
              <a:rPr lang="en-US" b="0" baseline="0" dirty="0" err="1"/>
              <a:t>Mercredi</a:t>
            </a:r>
            <a:r>
              <a:rPr lang="en-US" b="0" baseline="0" dirty="0"/>
              <a:t> je </a:t>
            </a:r>
            <a:r>
              <a:rPr lang="en-US" b="0" baseline="0" dirty="0" err="1"/>
              <a:t>bois</a:t>
            </a:r>
            <a:r>
              <a:rPr lang="en-US" b="0" baseline="0" dirty="0"/>
              <a:t> un café </a:t>
            </a:r>
            <a:r>
              <a:rPr lang="en-US" b="0" baseline="0" dirty="0" err="1"/>
              <a:t>en</a:t>
            </a:r>
            <a:r>
              <a:rPr lang="en-US" b="0" baseline="0" dirty="0"/>
              <a:t> </a:t>
            </a:r>
            <a:r>
              <a:rPr lang="en-US" b="0" baseline="0" dirty="0" err="1"/>
              <a:t>ville</a:t>
            </a:r>
            <a:r>
              <a:rPr lang="en-US" b="0" baseline="0" dirty="0"/>
              <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finir</a:t>
            </a:r>
            <a:r>
              <a:rPr lang="en-GB" baseline="0" dirty="0"/>
              <a:t> [583], </a:t>
            </a:r>
            <a:r>
              <a:rPr lang="en-GB" baseline="0" dirty="0" err="1"/>
              <a:t>nourrir</a:t>
            </a:r>
            <a:r>
              <a:rPr lang="en-GB" baseline="0" dirty="0"/>
              <a:t> [1261], chat [3138], </a:t>
            </a:r>
            <a:r>
              <a:rPr lang="en-GB" baseline="0" dirty="0" err="1"/>
              <a:t>dimanche</a:t>
            </a:r>
            <a:r>
              <a:rPr lang="en-GB" baseline="0" dirty="0"/>
              <a:t> [1235], </a:t>
            </a:r>
            <a:r>
              <a:rPr lang="en-GB" baseline="0" dirty="0" err="1"/>
              <a:t>heure</a:t>
            </a:r>
            <a:r>
              <a:rPr lang="en-GB" baseline="0" dirty="0"/>
              <a:t> [99], </a:t>
            </a:r>
            <a:r>
              <a:rPr lang="en-GB" baseline="0" dirty="0" err="1"/>
              <a:t>jeudi</a:t>
            </a:r>
            <a:r>
              <a:rPr lang="en-GB" baseline="0" dirty="0"/>
              <a:t> [1112], </a:t>
            </a:r>
            <a:r>
              <a:rPr lang="en-GB" baseline="0" dirty="0" err="1"/>
              <a:t>lundi</a:t>
            </a:r>
            <a:r>
              <a:rPr lang="en-GB" baseline="0" dirty="0"/>
              <a:t> [1091], </a:t>
            </a:r>
            <a:r>
              <a:rPr lang="en-GB" baseline="0" dirty="0" err="1"/>
              <a:t>mardi</a:t>
            </a:r>
            <a:r>
              <a:rPr lang="en-GB" baseline="0" dirty="0"/>
              <a:t> [1044], </a:t>
            </a:r>
            <a:r>
              <a:rPr lang="en-GB" baseline="0" dirty="0" err="1"/>
              <a:t>mercredi</a:t>
            </a:r>
            <a:r>
              <a:rPr lang="en-GB" baseline="0" dirty="0"/>
              <a:t> [1168], minute [375], </a:t>
            </a:r>
            <a:r>
              <a:rPr lang="en-GB" baseline="0" dirty="0" err="1"/>
              <a:t>vendredi</a:t>
            </a:r>
            <a:r>
              <a:rPr lang="en-GB" baseline="0" dirty="0"/>
              <a:t> [1086]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 used (1 is the most frequent word in French): </a:t>
            </a:r>
            <a:br>
              <a:rPr lang="en-GB" baseline="0" dirty="0"/>
            </a:br>
            <a:r>
              <a:rPr lang="en-GB" baseline="0" dirty="0"/>
              <a:t>machine [1294], </a:t>
            </a:r>
            <a:r>
              <a:rPr lang="en-GB" sz="1200" b="0" dirty="0"/>
              <a:t>laver [3503]</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38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revise and extend knowledge of future time adverbials</a:t>
            </a:r>
          </a:p>
          <a:p>
            <a:endParaRPr lang="en-US" b="1" dirty="0"/>
          </a:p>
          <a:p>
            <a:r>
              <a:rPr lang="en-US" b="1" dirty="0"/>
              <a:t>Procedure:</a:t>
            </a:r>
          </a:p>
          <a:p>
            <a:r>
              <a:rPr lang="en-US" b="0" dirty="0"/>
              <a:t>1. Click to animate the first line of the explanation.</a:t>
            </a:r>
          </a:p>
          <a:p>
            <a:r>
              <a:rPr lang="en-US" b="0" dirty="0"/>
              <a:t>2. Ask students to recall as many</a:t>
            </a:r>
            <a:r>
              <a:rPr lang="en-US" b="0" baseline="0" dirty="0"/>
              <a:t> suture time adverbials as they can in one minute (click again to display question).</a:t>
            </a:r>
            <a:endParaRPr lang="en-US" b="0" dirty="0"/>
          </a:p>
          <a:p>
            <a:r>
              <a:rPr lang="en-US" b="0" dirty="0"/>
              <a:t>3. Click again to display</a:t>
            </a:r>
            <a:r>
              <a:rPr lang="en-US" b="0" baseline="0" dirty="0"/>
              <a:t> the list of future time adverbials. Ask students to write down what they mean in English.</a:t>
            </a:r>
            <a:endParaRPr lang="en-US" b="0" dirty="0"/>
          </a:p>
          <a:p>
            <a:r>
              <a:rPr lang="en-US" b="0" dirty="0"/>
              <a:t>4. Click</a:t>
            </a:r>
            <a:r>
              <a:rPr lang="en-US" b="0" baseline="0" dirty="0"/>
              <a:t> to display the answers one by one.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256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a:t>
            </a:r>
            <a:r>
              <a:rPr lang="en-US" b="0" dirty="0"/>
              <a:t> To explain</a:t>
            </a:r>
            <a:r>
              <a:rPr lang="en-US" b="0" baseline="0" dirty="0"/>
              <a:t> the use of the present tense to express future intention (with future time adverbial). To explain meaning usage of days of the week with and without the article.</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ndParaRPr>
          </a:p>
          <a:p>
            <a:endParaRPr lang="en-US" b="1" dirty="0"/>
          </a:p>
          <a:p>
            <a:r>
              <a:rPr lang="en-US" b="1" dirty="0"/>
              <a:t>Procedure:</a:t>
            </a:r>
          </a:p>
          <a:p>
            <a:r>
              <a:rPr lang="en-US" b="0" dirty="0"/>
              <a:t>1. Click to animate the explanation.</a:t>
            </a:r>
          </a:p>
          <a:p>
            <a:r>
              <a:rPr lang="en-US" b="0" dirty="0"/>
              <a:t>2. Ensure students’ understanding at each stage.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589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days of the week with and without articles to express habitual actions and one-off future actions.</a:t>
            </a:r>
          </a:p>
          <a:p>
            <a:endParaRPr lang="en-US" b="1" dirty="0"/>
          </a:p>
          <a:p>
            <a:r>
              <a:rPr lang="en-US" b="1" dirty="0"/>
              <a:t>Procedure:</a:t>
            </a:r>
          </a:p>
          <a:p>
            <a:r>
              <a:rPr lang="en-US" b="0" dirty="0"/>
              <a:t>1. Click on the numbered buttons to hear </a:t>
            </a:r>
            <a:r>
              <a:rPr lang="en-GB" b="0" i="0" dirty="0">
                <a:solidFill>
                  <a:srgbClr val="5F6368"/>
                </a:solidFill>
                <a:effectLst/>
                <a:latin typeface="arial" panose="020B0604020202020204" pitchFamily="34" charset="0"/>
              </a:rPr>
              <a:t>Antoine talking about his week.</a:t>
            </a:r>
            <a:endParaRPr lang="en-US" b="0" dirty="0"/>
          </a:p>
          <a:p>
            <a:r>
              <a:rPr lang="en-US" b="0" dirty="0"/>
              <a:t>2.</a:t>
            </a:r>
            <a:r>
              <a:rPr lang="en-US" b="0" baseline="0" dirty="0"/>
              <a:t> On the first listen, students tick the appropriate column for the time, using their knowledge of article usage with days of the week to inform them.</a:t>
            </a:r>
          </a:p>
          <a:p>
            <a:r>
              <a:rPr lang="en-US" b="0" baseline="0" dirty="0"/>
              <a:t>3. On the second listen, they write the day and activity spoken about in note form in English in the first column.</a:t>
            </a:r>
          </a:p>
          <a:p>
            <a:r>
              <a:rPr lang="en-US" b="0" baseline="0" dirty="0"/>
              <a:t>4. Click to reveal the answer – first the correct tick, then the English summary – for each item.</a:t>
            </a:r>
            <a:endParaRPr lang="en-US" b="0" dirty="0"/>
          </a:p>
          <a:p>
            <a:endParaRPr lang="en-US" b="0" dirty="0"/>
          </a:p>
          <a:p>
            <a:r>
              <a:rPr lang="en-US" b="1" dirty="0"/>
              <a:t>Transcript:</a:t>
            </a:r>
          </a:p>
          <a:p>
            <a:r>
              <a:rPr lang="en-US" b="0" dirty="0"/>
              <a:t>1. Le </a:t>
            </a:r>
            <a:r>
              <a:rPr lang="en-US" b="0" dirty="0" err="1"/>
              <a:t>dimanche</a:t>
            </a:r>
            <a:r>
              <a:rPr lang="en-US" b="0" baseline="0" dirty="0"/>
              <a:t> </a:t>
            </a:r>
            <a:r>
              <a:rPr lang="en-US" b="0" baseline="0" dirty="0" err="1"/>
              <a:t>j’achète</a:t>
            </a:r>
            <a:r>
              <a:rPr lang="en-US" b="0" baseline="0" dirty="0"/>
              <a:t> de la glace.</a:t>
            </a:r>
            <a:endParaRPr lang="en-US" b="0" dirty="0"/>
          </a:p>
          <a:p>
            <a:r>
              <a:rPr lang="en-US" b="0" dirty="0"/>
              <a:t>2. Samedi</a:t>
            </a:r>
            <a:r>
              <a:rPr lang="en-US" b="0" baseline="0" dirty="0"/>
              <a:t> je </a:t>
            </a:r>
            <a:r>
              <a:rPr lang="en-US" b="0" baseline="0" dirty="0" err="1"/>
              <a:t>fais</a:t>
            </a:r>
            <a:r>
              <a:rPr lang="en-US" b="0" baseline="0" dirty="0"/>
              <a:t> de </a:t>
            </a:r>
            <a:r>
              <a:rPr lang="en-US" b="0" baseline="0" dirty="0" err="1"/>
              <a:t>l’exercice</a:t>
            </a:r>
            <a:r>
              <a:rPr lang="en-US" b="0" baseline="0" dirty="0"/>
              <a:t>.</a:t>
            </a:r>
            <a:endParaRPr lang="en-US" b="0" dirty="0"/>
          </a:p>
          <a:p>
            <a:r>
              <a:rPr lang="en-US" b="0" dirty="0"/>
              <a:t>3. </a:t>
            </a:r>
            <a:r>
              <a:rPr lang="en-US" b="0" dirty="0" err="1"/>
              <a:t>Lundi</a:t>
            </a:r>
            <a:r>
              <a:rPr lang="en-US" b="0" dirty="0"/>
              <a:t> </a:t>
            </a:r>
            <a:r>
              <a:rPr lang="en-US" b="0" dirty="0" err="1"/>
              <a:t>j’utilise</a:t>
            </a:r>
            <a:r>
              <a:rPr lang="en-US" b="0" dirty="0"/>
              <a:t> beaucoup </a:t>
            </a:r>
            <a:r>
              <a:rPr lang="en-US" b="0" dirty="0" err="1"/>
              <a:t>l’ordinateur</a:t>
            </a:r>
            <a:r>
              <a:rPr lang="en-US" b="0" dirty="0"/>
              <a:t>.</a:t>
            </a:r>
          </a:p>
          <a:p>
            <a:r>
              <a:rPr lang="en-US" b="0" dirty="0"/>
              <a:t>4.</a:t>
            </a:r>
            <a:r>
              <a:rPr lang="en-US" b="0" baseline="0" dirty="0"/>
              <a:t> Le </a:t>
            </a:r>
            <a:r>
              <a:rPr lang="en-US" b="0" baseline="0" dirty="0" err="1"/>
              <a:t>vendredi</a:t>
            </a:r>
            <a:r>
              <a:rPr lang="en-US" b="0" baseline="0" dirty="0"/>
              <a:t> je </a:t>
            </a:r>
            <a:r>
              <a:rPr lang="en-US" b="0" baseline="0" dirty="0" err="1"/>
              <a:t>finis</a:t>
            </a:r>
            <a:r>
              <a:rPr lang="en-US" b="0" baseline="0" dirty="0"/>
              <a:t> </a:t>
            </a:r>
            <a:r>
              <a:rPr lang="en-US" b="0" baseline="0" dirty="0" err="1"/>
              <a:t>mes</a:t>
            </a:r>
            <a:r>
              <a:rPr lang="en-US" b="0" baseline="0" dirty="0"/>
              <a:t> devoirs.</a:t>
            </a:r>
            <a:endParaRPr lang="en-US" b="0" dirty="0"/>
          </a:p>
          <a:p>
            <a:r>
              <a:rPr lang="en-US" b="0" dirty="0"/>
              <a:t>5. Mardi je </a:t>
            </a:r>
            <a:r>
              <a:rPr lang="en-US" b="0" dirty="0" err="1"/>
              <a:t>nourris</a:t>
            </a:r>
            <a:r>
              <a:rPr lang="en-US" b="0" dirty="0"/>
              <a:t> le chat.</a:t>
            </a:r>
          </a:p>
          <a:p>
            <a:r>
              <a:rPr lang="en-US" b="0" dirty="0"/>
              <a:t>6.</a:t>
            </a:r>
            <a:r>
              <a:rPr lang="en-US" b="0" baseline="0" dirty="0"/>
              <a:t> Le </a:t>
            </a:r>
            <a:r>
              <a:rPr lang="en-US" b="0" baseline="0" dirty="0" err="1"/>
              <a:t>mercredi</a:t>
            </a:r>
            <a:r>
              <a:rPr lang="en-US" b="0" baseline="0" dirty="0"/>
              <a:t> je </a:t>
            </a:r>
            <a:r>
              <a:rPr lang="en-US" b="0" baseline="0" dirty="0" err="1"/>
              <a:t>bois</a:t>
            </a:r>
            <a:r>
              <a:rPr lang="en-US" b="0" baseline="0" dirty="0"/>
              <a:t> du </a:t>
            </a:r>
            <a:r>
              <a:rPr lang="en-US" b="0" baseline="0" dirty="0" err="1"/>
              <a:t>thé</a:t>
            </a:r>
            <a:r>
              <a:rPr lang="en-US" b="0" baseline="0" dirty="0"/>
              <a:t>.</a:t>
            </a:r>
          </a:p>
          <a:p>
            <a:r>
              <a:rPr lang="en-US" b="0" baseline="0" dirty="0"/>
              <a:t>7. </a:t>
            </a:r>
            <a:r>
              <a:rPr lang="en-US" b="0" baseline="0" dirty="0" err="1"/>
              <a:t>Jeudi</a:t>
            </a:r>
            <a:r>
              <a:rPr lang="en-US" b="0" baseline="0" dirty="0"/>
              <a:t> </a:t>
            </a:r>
            <a:r>
              <a:rPr lang="en-US" b="0" baseline="0" dirty="0" err="1"/>
              <a:t>j’envoie</a:t>
            </a:r>
            <a:r>
              <a:rPr lang="en-US" b="0" baseline="0" dirty="0"/>
              <a:t> </a:t>
            </a:r>
            <a:r>
              <a:rPr lang="en-US" b="0" baseline="0" dirty="0" err="1"/>
              <a:t>une</a:t>
            </a:r>
            <a:r>
              <a:rPr lang="en-US" b="0" baseline="0" dirty="0"/>
              <a:t> </a:t>
            </a:r>
            <a:r>
              <a:rPr lang="en-US" b="0" baseline="0" dirty="0" err="1"/>
              <a:t>lettre</a:t>
            </a:r>
            <a:r>
              <a:rPr lang="en-US" b="0" baseline="0" dirty="0"/>
              <a:t>.</a:t>
            </a:r>
          </a:p>
          <a:p>
            <a:r>
              <a:rPr lang="en-US" b="0" baseline="0" dirty="0"/>
              <a:t>8. Le </a:t>
            </a:r>
            <a:r>
              <a:rPr lang="en-US" b="0" baseline="0" dirty="0" err="1"/>
              <a:t>lundi</a:t>
            </a:r>
            <a:r>
              <a:rPr lang="en-US" b="0" baseline="0" dirty="0"/>
              <a:t> je </a:t>
            </a:r>
            <a:r>
              <a:rPr lang="en-US" b="0" baseline="0" dirty="0" err="1"/>
              <a:t>gagne</a:t>
            </a:r>
            <a:r>
              <a:rPr lang="en-US" b="0" baseline="0" dirty="0"/>
              <a:t> de </a:t>
            </a:r>
            <a:r>
              <a:rPr lang="en-US" b="0" baseline="0" dirty="0" err="1"/>
              <a:t>l’argent</a:t>
            </a:r>
            <a:r>
              <a:rPr lang="en-US" b="0" baseline="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i="0" u="none" strike="noStrike" kern="1200" cap="none" dirty="0">
                <a:solidFill>
                  <a:schemeClr val="tx1"/>
                </a:solidFill>
                <a:effectLst/>
                <a:latin typeface="+mn-lt"/>
                <a:ea typeface="Calibri"/>
                <a:cs typeface="Calibri"/>
                <a:sym typeface="Calibri"/>
              </a:rPr>
              <a:t>8.1.2.2 (introduce) </a:t>
            </a:r>
            <a:r>
              <a:rPr lang="fr-FR" dirty="0">
                <a:solidFill>
                  <a:srgbClr val="000000"/>
                </a:solidFill>
                <a:latin typeface="Century Gothic" panose="020B0502020202020204" pitchFamily="34" charset="0"/>
              </a:rPr>
              <a:t>finir [583], nourrir [1261], chat [3138], dimanche [1235], jeudi [1112], lundi [1091], mardi [1044], mercredi [1168], vendredi [1086]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bois [1879], gagner</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[258], argent [472],</a:t>
            </a:r>
            <a:r>
              <a:rPr lang="fr-FR"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thé [3517], beaucoup [150]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240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32715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15/03/2024</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75221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15/03/2024</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03337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7850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060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74921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358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09806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57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2128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562377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633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092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15/03/2024</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92479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15/03/2024</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107136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15/03/2024</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82479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15/03/2024</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75844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733693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923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55374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55673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82101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20789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364739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5634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8501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614263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6835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17973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07852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597613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137355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515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7651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302279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149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4051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476463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6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15/03/2024</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11402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15/03/2024</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93563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2.jp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7710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63" r:id="rId12"/>
    <p:sldLayoutId id="2147483667" r:id="rId13"/>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5635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07070350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jpg"/><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9.png"/><Relationship Id="rId3" Type="http://schemas.openxmlformats.org/officeDocument/2006/relationships/audio" Target="../media/audio33.wav"/><Relationship Id="rId7" Type="http://schemas.openxmlformats.org/officeDocument/2006/relationships/audio" Target="../media/audio36.wav"/><Relationship Id="rId12"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0" Type="http://schemas.openxmlformats.org/officeDocument/2006/relationships/audio" Target="../media/audio39.wav"/><Relationship Id="rId4" Type="http://schemas.openxmlformats.org/officeDocument/2006/relationships/image" Target="../media/image24.png"/><Relationship Id="rId9" Type="http://schemas.openxmlformats.org/officeDocument/2006/relationships/audio" Target="../media/audio38.wav"/><Relationship Id="rId14" Type="http://schemas.openxmlformats.org/officeDocument/2006/relationships/image" Target="../media/image8.jpg"/></Relationships>
</file>

<file path=ppt/slides/_rels/slide14.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9.png"/><Relationship Id="rId3" Type="http://schemas.openxmlformats.org/officeDocument/2006/relationships/audio" Target="../media/audio41.wav"/><Relationship Id="rId7" Type="http://schemas.openxmlformats.org/officeDocument/2006/relationships/audio" Target="../media/audio44.wav"/><Relationship Id="rId12"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audio" Target="../media/audio42.wav"/><Relationship Id="rId10" Type="http://schemas.openxmlformats.org/officeDocument/2006/relationships/audio" Target="../media/audio47.wav"/><Relationship Id="rId4" Type="http://schemas.openxmlformats.org/officeDocument/2006/relationships/image" Target="../media/image24.png"/><Relationship Id="rId9" Type="http://schemas.openxmlformats.org/officeDocument/2006/relationships/audio" Target="../media/audio46.wav"/><Relationship Id="rId14" Type="http://schemas.openxmlformats.org/officeDocument/2006/relationships/image" Target="../media/image8.jp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5.xml"/><Relationship Id="rId7" Type="http://schemas.openxmlformats.org/officeDocument/2006/relationships/image" Target="../media/image29.png"/><Relationship Id="rId2" Type="http://schemas.openxmlformats.org/officeDocument/2006/relationships/slideLayout" Target="../slideLayouts/slideLayout25.xml"/><Relationship Id="rId1" Type="http://schemas.openxmlformats.org/officeDocument/2006/relationships/vmlDrawing" Target="../drawings/vmlDrawing2.vml"/><Relationship Id="rId6" Type="http://schemas.openxmlformats.org/officeDocument/2006/relationships/image" Target="../media/image28.png"/><Relationship Id="rId5" Type="http://schemas.openxmlformats.org/officeDocument/2006/relationships/image" Target="../media/image6.png"/><Relationship Id="rId10" Type="http://schemas.openxmlformats.org/officeDocument/2006/relationships/image" Target="../media/image32.png"/><Relationship Id="rId4" Type="http://schemas.openxmlformats.org/officeDocument/2006/relationships/oleObject" Target="../embeddings/oleObject1.bin"/><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audio" Target="../media/audio52.wav"/><Relationship Id="rId3" Type="http://schemas.openxmlformats.org/officeDocument/2006/relationships/image" Target="../media/image33.png"/><Relationship Id="rId7" Type="http://schemas.openxmlformats.org/officeDocument/2006/relationships/audio" Target="../media/audio51.wav"/><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audio" Target="../media/audio50.wav"/><Relationship Id="rId5" Type="http://schemas.openxmlformats.org/officeDocument/2006/relationships/audio" Target="../media/audio49.wav"/><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image" Target="../media/image33.png"/><Relationship Id="rId7" Type="http://schemas.openxmlformats.org/officeDocument/2006/relationships/audio" Target="../media/audio55.wav"/><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audio" Target="../media/audio54.wav"/><Relationship Id="rId5" Type="http://schemas.openxmlformats.org/officeDocument/2006/relationships/audio" Target="../media/audio53.wav"/><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image" Target="../media/image29.png"/><Relationship Id="rId3" Type="http://schemas.openxmlformats.org/officeDocument/2006/relationships/audio" Target="../media/audio57.wav"/><Relationship Id="rId7" Type="http://schemas.openxmlformats.org/officeDocument/2006/relationships/audio" Target="../media/audio60.wav"/><Relationship Id="rId12"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audio" Target="../media/audio59.wav"/><Relationship Id="rId11" Type="http://schemas.openxmlformats.org/officeDocument/2006/relationships/audio" Target="../media/audio64.wav"/><Relationship Id="rId5" Type="http://schemas.openxmlformats.org/officeDocument/2006/relationships/audio" Target="../media/audio58.wav"/><Relationship Id="rId10" Type="http://schemas.openxmlformats.org/officeDocument/2006/relationships/audio" Target="../media/audio63.wav"/><Relationship Id="rId4" Type="http://schemas.openxmlformats.org/officeDocument/2006/relationships/image" Target="../media/image24.png"/><Relationship Id="rId9" Type="http://schemas.openxmlformats.org/officeDocument/2006/relationships/audio" Target="../media/audio62.wav"/></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hyperlink" Target="https://quizlet.com/gb/495458427/year-7-french-term-31-week-4-flash-cards/" TargetMode="External"/><Relationship Id="rId2" Type="http://schemas.openxmlformats.org/officeDocument/2006/relationships/notesSlide" Target="../notesSlides/notesSlide35.xml"/><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hyperlink" Target="https://www.rachelhawkes.com/LDPresources/Yr8French/French_Y8_Term2ii_Wk3_audio_HW_sheet.docx" TargetMode="External"/><Relationship Id="rId4" Type="http://schemas.openxmlformats.org/officeDocument/2006/relationships/hyperlink" Target="https://www.rachelhawkes.com/LDPresources/Yr8French/French_Y8_Term2ii_Wk3_audio.html"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4.xml"/><Relationship Id="rId16" Type="http://schemas.openxmlformats.org/officeDocument/2006/relationships/image" Target="../media/image17.png"/><Relationship Id="rId1" Type="http://schemas.openxmlformats.org/officeDocument/2006/relationships/slideLayout" Target="../slideLayouts/slideLayout27.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5" Type="http://schemas.openxmlformats.org/officeDocument/2006/relationships/image" Target="../media/image16.png"/><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image" Target="../media/image20.png"/><Relationship Id="rId7" Type="http://schemas.openxmlformats.org/officeDocument/2006/relationships/audio" Target="../media/audio21.wav"/><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audio" Target="../media/audio20.wav"/><Relationship Id="rId11" Type="http://schemas.openxmlformats.org/officeDocument/2006/relationships/image" Target="../media/image7.png"/><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25.wav"/><Relationship Id="rId7" Type="http://schemas.openxmlformats.org/officeDocument/2006/relationships/audio" Target="../media/audio28.wav"/><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0" Type="http://schemas.openxmlformats.org/officeDocument/2006/relationships/audio" Target="../media/audio31.wav"/><Relationship Id="rId4" Type="http://schemas.openxmlformats.org/officeDocument/2006/relationships/image" Target="../media/image24.png"/><Relationship Id="rId9" Type="http://schemas.openxmlformats.org/officeDocument/2006/relationships/audio" Target="../media/audio3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40"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617017"/>
            <a:ext cx="4617765" cy="1473662"/>
          </a:xfrm>
        </p:spPr>
        <p:txBody>
          <a:bodyPr>
            <a:normAutofit fontScale="32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a:t>
            </a:r>
            <a:r>
              <a:rPr lang="en-GB" sz="6600" dirty="0">
                <a:solidFill>
                  <a:prstClr val="white"/>
                </a:solidFill>
                <a:ea typeface="+mj-ea"/>
                <a:cs typeface="+mj-cs"/>
              </a:rPr>
              <a:t>2</a:t>
            </a: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41</a:t>
            </a:r>
            <a:b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b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37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7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7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14.03.24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979642"/>
            <a:ext cx="6722795" cy="1689078"/>
          </a:xfrm>
        </p:spPr>
        <p:txBody>
          <a:bodyPr>
            <a:normAutofit/>
          </a:bodyPr>
          <a:lstStyle/>
          <a:p>
            <a:pPr algn="l"/>
            <a:r>
              <a:rPr lang="en-GB" sz="2400" dirty="0">
                <a:solidFill>
                  <a:prstClr val="white"/>
                </a:solidFill>
                <a:latin typeface="+mj-lt"/>
              </a:rPr>
              <a:t>present tense (future meaning)</a:t>
            </a:r>
          </a:p>
          <a:p>
            <a:pPr algn="l"/>
            <a:r>
              <a:rPr lang="fr-FR" sz="2400" dirty="0">
                <a:solidFill>
                  <a:prstClr val="white"/>
                </a:solidFill>
                <a:latin typeface="+mj-lt"/>
              </a:rPr>
              <a:t>verbs like choisir (present) (nous, vous)</a:t>
            </a:r>
          </a:p>
          <a:p>
            <a:pPr algn="l"/>
            <a:r>
              <a:rPr lang="en-GB" sz="2400" dirty="0">
                <a:solidFill>
                  <a:prstClr val="white"/>
                </a:solidFill>
                <a:latin typeface="+mj-lt"/>
              </a:rPr>
              <a:t>[h] revisited</a:t>
            </a:r>
            <a:endParaRPr lang="en-US" dirty="0">
              <a:latin typeface="+mj-lt"/>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6"/>
            <a:ext cx="8953934" cy="1168133"/>
          </a:xfrm>
        </p:spPr>
        <p:txBody>
          <a:bodyPr>
            <a:normAutofit lnSpcReduction="10000"/>
          </a:bodyPr>
          <a:lstStyle/>
          <a:p>
            <a:r>
              <a:rPr lang="en-GB" sz="3200" b="1" dirty="0">
                <a:solidFill>
                  <a:prstClr val="white"/>
                </a:solidFill>
              </a:rPr>
              <a:t>Life at school</a:t>
            </a:r>
            <a:br>
              <a:rPr lang="en-GB" sz="3200" b="1" dirty="0">
                <a:solidFill>
                  <a:prstClr val="white"/>
                </a:solidFill>
              </a:rPr>
            </a:br>
            <a:r>
              <a:rPr lang="en-GB" sz="2400" b="0" dirty="0">
                <a:solidFill>
                  <a:prstClr val="white"/>
                </a:solidFill>
              </a:rPr>
              <a:t>Talking about what you are doing this week and</a:t>
            </a:r>
            <a:br>
              <a:rPr lang="en-GB" sz="2400" b="0" dirty="0">
                <a:solidFill>
                  <a:prstClr val="white"/>
                </a:solidFill>
              </a:rPr>
            </a:br>
            <a:r>
              <a:rPr lang="en-GB" sz="2400" b="0" dirty="0">
                <a:solidFill>
                  <a:prstClr val="white"/>
                </a:solidFill>
              </a:rPr>
              <a:t>what you do every week</a:t>
            </a:r>
            <a:endParaRPr lang="en-GB" sz="3200" dirty="0"/>
          </a:p>
        </p:txBody>
      </p:sp>
      <p:sp>
        <p:nvSpPr>
          <p:cNvPr id="15" name="Rectangle: Rounded Corners 14">
            <a:extLst>
              <a:ext uri="{FF2B5EF4-FFF2-40B4-BE49-F238E27FC236}">
                <a16:creationId xmlns:a16="http://schemas.microsoft.com/office/drawing/2014/main" id="{B404E033-675C-4E28-A646-75FCD738B105}"/>
              </a:ext>
            </a:extLst>
          </p:cNvPr>
          <p:cNvSpPr/>
          <p:nvPr/>
        </p:nvSpPr>
        <p:spPr>
          <a:xfrm>
            <a:off x="8484109" y="2940999"/>
            <a:ext cx="293273" cy="426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24" name="Picture 23">
            <a:extLst>
              <a:ext uri="{FF2B5EF4-FFF2-40B4-BE49-F238E27FC236}">
                <a16:creationId xmlns:a16="http://schemas.microsoft.com/office/drawing/2014/main" id="{E5DB749C-9B4F-4ECF-B441-3C89132FE2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25849" y="3478100"/>
            <a:ext cx="1627500" cy="1627500"/>
          </a:xfrm>
          <a:prstGeom prst="rect">
            <a:avLst/>
          </a:prstGeom>
        </p:spPr>
      </p:pic>
      <p:pic>
        <p:nvPicPr>
          <p:cNvPr id="18" name="Picture 17" descr="A close up of a logo&#10;&#10;Description automatically generated">
            <a:extLst>
              <a:ext uri="{FF2B5EF4-FFF2-40B4-BE49-F238E27FC236}">
                <a16:creationId xmlns:a16="http://schemas.microsoft.com/office/drawing/2014/main" id="{1BBFDC1E-1983-4197-B2E5-6DB60CAD83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1265" y="4431504"/>
            <a:ext cx="1673270" cy="1673270"/>
          </a:xfrm>
          <a:prstGeom prst="rect">
            <a:avLst/>
          </a:prstGeom>
        </p:spPr>
      </p:pic>
      <p:pic>
        <p:nvPicPr>
          <p:cNvPr id="21" name="Picture 20" descr="A close up of a sign&#10;&#10;Description automatically generated">
            <a:extLst>
              <a:ext uri="{FF2B5EF4-FFF2-40B4-BE49-F238E27FC236}">
                <a16:creationId xmlns:a16="http://schemas.microsoft.com/office/drawing/2014/main" id="{04A4FC06-3B85-4510-8D8F-923C3A754F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4928" y="3121775"/>
            <a:ext cx="2982999" cy="2982999"/>
          </a:xfrm>
          <a:prstGeom prst="rect">
            <a:avLst/>
          </a:prstGeom>
        </p:spPr>
      </p:pic>
      <p:pic>
        <p:nvPicPr>
          <p:cNvPr id="20" name="Picture 19" descr="A picture containing toy, shirt&#10;&#10;Description automatically generated">
            <a:extLst>
              <a:ext uri="{FF2B5EF4-FFF2-40B4-BE49-F238E27FC236}">
                <a16:creationId xmlns:a16="http://schemas.microsoft.com/office/drawing/2014/main" id="{60F7F000-6FB9-47C7-8584-6B7B586A00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2951" y="4201003"/>
            <a:ext cx="1925388" cy="1925388"/>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73800"/>
            <a:ext cx="2852530" cy="647577"/>
          </a:xfrm>
        </p:spPr>
        <p:txBody>
          <a:bodyPr>
            <a:normAutofit/>
          </a:bodyPr>
          <a:lstStyle/>
          <a:p>
            <a:r>
              <a:rPr lang="en-GB" sz="2800" b="1">
                <a:solidFill>
                  <a:schemeClr val="bg1"/>
                </a:solidFill>
                <a:latin typeface="Century Gothic" panose="020B0502020202020204" pitchFamily="34" charset="0"/>
              </a:rPr>
              <a:t>Ma semaine</a:t>
            </a:r>
            <a:endParaRPr lang="en-GB" sz="2800" b="1"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33500"/>
            <a:ext cx="11527586" cy="510043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cette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semaine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Et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fais-tu</a:t>
            </a:r>
            <a:r>
              <a:rPr lang="en-US" sz="2400" dirty="0">
                <a:solidFill>
                  <a:srgbClr val="4472C4">
                    <a:lumMod val="50000"/>
                  </a:srgbClr>
                </a:solidFill>
              </a:rPr>
              <a:t> </a:t>
            </a:r>
            <a:r>
              <a:rPr lang="en-US" sz="2400" dirty="0" err="1">
                <a:solidFill>
                  <a:srgbClr val="4472C4">
                    <a:lumMod val="50000"/>
                  </a:srgbClr>
                </a:solidFill>
              </a:rPr>
              <a:t>en</a:t>
            </a:r>
            <a:r>
              <a:rPr lang="en-US" sz="2400" dirty="0">
                <a:solidFill>
                  <a:srgbClr val="4472C4">
                    <a:lumMod val="50000"/>
                  </a:srgbClr>
                </a:solidFill>
              </a:rPr>
              <a:t> </a:t>
            </a:r>
            <a:r>
              <a:rPr lang="en-US" sz="2400" dirty="0" err="1">
                <a:solidFill>
                  <a:srgbClr val="4472C4">
                    <a:lumMod val="50000"/>
                  </a:srgbClr>
                </a:solidFill>
              </a:rPr>
              <a:t>général</a:t>
            </a:r>
            <a:r>
              <a:rPr lang="en-US" sz="2400" dirty="0">
                <a:solidFill>
                  <a:srgbClr val="4472C4">
                    <a:lumMod val="50000"/>
                  </a:srgbClr>
                </a:solidFill>
              </a:rPr>
              <a:t> ?</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sept </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phrases.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baseline="0" dirty="0">
                <a:solidFill>
                  <a:srgbClr val="4472C4">
                    <a:lumMod val="50000"/>
                  </a:srgbClr>
                </a:solidFill>
                <a:latin typeface="Century Gothic" panose="020F0302020204030204"/>
              </a:rPr>
              <a:t>Le</a:t>
            </a:r>
            <a:r>
              <a:rPr lang="en-US" sz="2400" b="1" i="1" dirty="0">
                <a:solidFill>
                  <a:srgbClr val="4472C4">
                    <a:lumMod val="50000"/>
                  </a:srgbClr>
                </a:solidFill>
                <a:latin typeface="Century Gothic" panose="020F0302020204030204"/>
              </a:rPr>
              <a:t> </a:t>
            </a:r>
            <a:r>
              <a:rPr lang="en-US" sz="2400" b="1" i="1" dirty="0" err="1">
                <a:solidFill>
                  <a:srgbClr val="4472C4">
                    <a:lumMod val="50000"/>
                  </a:srgbClr>
                </a:solidFill>
                <a:latin typeface="Century Gothic" panose="020F0302020204030204"/>
              </a:rPr>
              <a:t>lundi</a:t>
            </a:r>
            <a:r>
              <a:rPr lang="en-US" sz="2400" b="1" i="1" dirty="0">
                <a:solidFill>
                  <a:srgbClr val="4472C4">
                    <a:lumMod val="50000"/>
                  </a:srgbClr>
                </a:solidFill>
                <a:latin typeface="Century Gothic" panose="020F0302020204030204"/>
              </a:rPr>
              <a:t> </a:t>
            </a:r>
            <a:r>
              <a:rPr lang="en-US" sz="2400" i="1" dirty="0">
                <a:solidFill>
                  <a:srgbClr val="4472C4">
                    <a:lumMod val="50000"/>
                  </a:srgbClr>
                </a:solidFill>
                <a:latin typeface="Century Gothic" panose="020F0302020204030204"/>
              </a:rPr>
              <a:t>je </a:t>
            </a:r>
            <a:r>
              <a:rPr lang="en-US" sz="2400" i="1" dirty="0" err="1">
                <a:solidFill>
                  <a:srgbClr val="4472C4">
                    <a:lumMod val="50000"/>
                  </a:srgbClr>
                </a:solidFill>
                <a:latin typeface="Century Gothic" panose="020F0302020204030204"/>
              </a:rPr>
              <a:t>vais</a:t>
            </a:r>
            <a:r>
              <a:rPr lang="en-US" sz="2400" i="1" dirty="0">
                <a:solidFill>
                  <a:srgbClr val="4472C4">
                    <a:lumMod val="50000"/>
                  </a:srgbClr>
                </a:solidFill>
                <a:latin typeface="Century Gothic" panose="020F0302020204030204"/>
              </a:rPr>
              <a:t> </a:t>
            </a:r>
            <a:r>
              <a:rPr lang="en-US" sz="2400" b="1" i="1" dirty="0" err="1">
                <a:solidFill>
                  <a:srgbClr val="4472C4">
                    <a:lumMod val="50000"/>
                  </a:srgbClr>
                </a:solidFill>
                <a:latin typeface="Century Gothic" panose="020F0302020204030204"/>
              </a:rPr>
              <a:t>normalement</a:t>
            </a:r>
            <a:r>
              <a:rPr lang="en-US" sz="2400" i="1" dirty="0">
                <a:solidFill>
                  <a:srgbClr val="4472C4">
                    <a:lumMod val="50000"/>
                  </a:srgbClr>
                </a:solidFill>
                <a:latin typeface="Century Gothic" panose="020F0302020204030204"/>
              </a:rPr>
              <a:t> </a:t>
            </a:r>
            <a:r>
              <a:rPr lang="en-US" sz="2400" i="1" dirty="0" err="1">
                <a:solidFill>
                  <a:srgbClr val="4472C4">
                    <a:lumMod val="50000"/>
                  </a:srgbClr>
                </a:solidFill>
                <a:latin typeface="Century Gothic" panose="020F0302020204030204"/>
              </a:rPr>
              <a:t>en</a:t>
            </a:r>
            <a:r>
              <a:rPr lang="en-US" sz="2400" i="1" dirty="0">
                <a:solidFill>
                  <a:srgbClr val="4472C4">
                    <a:lumMod val="50000"/>
                  </a:srgbClr>
                </a:solidFill>
                <a:latin typeface="Century Gothic" panose="020F0302020204030204"/>
              </a:rPr>
              <a:t> </a:t>
            </a:r>
            <a:r>
              <a:rPr lang="en-US" sz="2400" i="1" dirty="0" err="1">
                <a:solidFill>
                  <a:srgbClr val="4472C4">
                    <a:lumMod val="50000"/>
                  </a:srgbClr>
                </a:solidFill>
                <a:latin typeface="Century Gothic" panose="020F0302020204030204"/>
              </a:rPr>
              <a:t>ville</a:t>
            </a:r>
            <a:r>
              <a:rPr lang="en-US" sz="2400" i="1" dirty="0">
                <a:solidFill>
                  <a:srgbClr val="4472C4">
                    <a:lumMod val="50000"/>
                  </a:srgbClr>
                </a:solidFill>
                <a:latin typeface="Century Gothic" panose="020F0302020204030204"/>
              </a:rPr>
              <a:t>, </a:t>
            </a:r>
            <a:r>
              <a:rPr lang="en-US" sz="2400" i="1" dirty="0" err="1">
                <a:solidFill>
                  <a:srgbClr val="4472C4">
                    <a:lumMod val="50000"/>
                  </a:srgbClr>
                </a:solidFill>
                <a:latin typeface="Century Gothic" panose="020F0302020204030204"/>
              </a:rPr>
              <a:t>mais</a:t>
            </a:r>
            <a:r>
              <a:rPr lang="en-US" sz="2400" i="1" dirty="0">
                <a:solidFill>
                  <a:srgbClr val="4472C4">
                    <a:lumMod val="50000"/>
                  </a:srgbClr>
                </a:solidFill>
                <a:latin typeface="Century Gothic" panose="020F0302020204030204"/>
              </a:rPr>
              <a:t> </a:t>
            </a:r>
            <a:r>
              <a:rPr lang="en-US" sz="2400" b="1" i="1" dirty="0" err="1">
                <a:solidFill>
                  <a:srgbClr val="4472C4">
                    <a:lumMod val="50000"/>
                  </a:srgbClr>
                </a:solidFill>
                <a:latin typeface="Century Gothic" panose="020F0302020204030204"/>
              </a:rPr>
              <a:t>ce</a:t>
            </a:r>
            <a:r>
              <a:rPr lang="en-US" sz="2400" b="1" i="1" dirty="0">
                <a:solidFill>
                  <a:srgbClr val="4472C4">
                    <a:lumMod val="50000"/>
                  </a:srgbClr>
                </a:solidFill>
                <a:latin typeface="Century Gothic" panose="020F0302020204030204"/>
              </a:rPr>
              <a:t> </a:t>
            </a:r>
            <a:r>
              <a:rPr lang="en-US" sz="2400" b="1" i="1" dirty="0" err="1">
                <a:solidFill>
                  <a:srgbClr val="4472C4">
                    <a:lumMod val="50000"/>
                  </a:srgbClr>
                </a:solidFill>
                <a:latin typeface="Century Gothic" panose="020F0302020204030204"/>
              </a:rPr>
              <a:t>lundi</a:t>
            </a:r>
            <a:r>
              <a:rPr lang="en-US" sz="2400" b="1" i="1" dirty="0">
                <a:solidFill>
                  <a:srgbClr val="4472C4">
                    <a:lumMod val="50000"/>
                  </a:srgbClr>
                </a:solidFill>
                <a:latin typeface="Century Gothic" panose="020F0302020204030204"/>
              </a:rPr>
              <a:t> </a:t>
            </a:r>
            <a:r>
              <a:rPr lang="en-US" sz="2400" i="1" dirty="0">
                <a:solidFill>
                  <a:srgbClr val="4472C4">
                    <a:lumMod val="50000"/>
                  </a:srgbClr>
                </a:solidFill>
                <a:latin typeface="Century Gothic" panose="020F0302020204030204"/>
              </a:rPr>
              <a:t>je </a:t>
            </a:r>
            <a:r>
              <a:rPr lang="en-US" sz="2400" i="1" dirty="0" err="1">
                <a:solidFill>
                  <a:srgbClr val="4472C4">
                    <a:lumMod val="50000"/>
                  </a:srgbClr>
                </a:solidFill>
                <a:latin typeface="Century Gothic" panose="020F0302020204030204"/>
              </a:rPr>
              <a:t>reste</a:t>
            </a:r>
            <a:r>
              <a:rPr lang="en-US" sz="2400" i="1" dirty="0">
                <a:solidFill>
                  <a:srgbClr val="4472C4">
                    <a:lumMod val="50000"/>
                  </a:srgbClr>
                </a:solidFill>
                <a:latin typeface="Century Gothic" panose="020F0302020204030204"/>
              </a:rPr>
              <a:t> à la </a:t>
            </a:r>
            <a:r>
              <a:rPr lang="en-US" sz="2400" i="1" dirty="0" err="1">
                <a:solidFill>
                  <a:srgbClr val="4472C4">
                    <a:lumMod val="50000"/>
                  </a:srgbClr>
                </a:solidFill>
                <a:latin typeface="Century Gothic" panose="020F0302020204030204"/>
              </a:rPr>
              <a:t>maison</a:t>
            </a:r>
            <a:r>
              <a:rPr lang="en-US" sz="2400" i="1"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O</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Monday</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normally</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584E"/>
                </a:solidFill>
                <a:effectLst/>
                <a:uLnTx/>
                <a:uFillTx/>
                <a:latin typeface="Century Gothic" panose="020F0302020204030204"/>
                <a:ea typeface="+mn-ea"/>
                <a:cs typeface="+mn-cs"/>
              </a:rPr>
              <a:t>go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into town, but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Monday </a:t>
            </a:r>
            <a:r>
              <a:rPr kumimoji="0" lang="en-US" sz="2400" b="1" i="0" u="none" strike="noStrike" kern="1200" cap="none" spc="0" normalizeH="0" baseline="0" noProof="0" dirty="0">
                <a:ln>
                  <a:noFill/>
                </a:ln>
                <a:solidFill>
                  <a:srgbClr val="EE584E"/>
                </a:solidFill>
                <a:effectLst/>
                <a:uLnTx/>
                <a:uFillTx/>
                <a:latin typeface="Century Gothic" panose="020F0302020204030204"/>
                <a:ea typeface="+mn-ea"/>
                <a:cs typeface="+mn-cs"/>
              </a:rPr>
              <a:t>I’m staying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home.</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a:p>
            <a:pPr marL="0" marR="0" lvl="0" indent="0" algn="l" defTabSz="914400" rtl="0" eaLnBrk="1" fontAlgn="auto" latinLnBrk="0" hangingPunct="1">
              <a:lnSpc>
                <a:spcPts val="4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2.</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a:p>
            <a:pPr marL="0" marR="0" lvl="0" indent="0" algn="l" defTabSz="914400" rtl="0" eaLnBrk="1" fontAlgn="auto" latinLnBrk="0" hangingPunct="1">
              <a:lnSpc>
                <a:spcPts val="4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4.</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a:p>
            <a:pPr marL="0" marR="0" lvl="0" indent="0" algn="l" defTabSz="914400" rtl="0" eaLnBrk="1" fontAlgn="auto" latinLnBrk="0" hangingPunct="1">
              <a:lnSpc>
                <a:spcPts val="4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6.</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2" name="Rounded Rectangle 46">
            <a:extLst>
              <a:ext uri="{FF2B5EF4-FFF2-40B4-BE49-F238E27FC236}">
                <a16:creationId xmlns:a16="http://schemas.microsoft.com/office/drawing/2014/main" id="{05E608BD-44D5-416A-B671-01EA7AEBB0B7}"/>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4">
            <a:extLst>
              <a:ext uri="{FF2B5EF4-FFF2-40B4-BE49-F238E27FC236}">
                <a16:creationId xmlns:a16="http://schemas.microsoft.com/office/drawing/2014/main" id="{24F6C188-E491-4AC9-A7B3-366783551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0356" y="3455689"/>
            <a:ext cx="3919564" cy="25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790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965701" y="3920662"/>
            <a:ext cx="5115958" cy="553998"/>
          </a:xfrm>
          <a:prstGeom prst="rect">
            <a:avLst/>
          </a:prstGeom>
          <a:noFill/>
        </p:spPr>
        <p:txBody>
          <a:bodyPr wrap="square" rtlCol="0">
            <a:spAutoFit/>
          </a:bodyPr>
          <a:lstStyle/>
          <a:p>
            <a:pPr>
              <a:defRPr/>
            </a:pPr>
            <a:r>
              <a:rPr lang="en-GB" sz="3000" dirty="0">
                <a:solidFill>
                  <a:srgbClr val="104F75"/>
                </a:solidFill>
                <a:latin typeface="Century Gothic" panose="020B0502020202020204" pitchFamily="34" charset="0"/>
              </a:rPr>
              <a:t>she finishes / she is finishing</a:t>
            </a:r>
            <a:endParaRPr lang="en-GB" sz="3000" dirty="0">
              <a:solidFill>
                <a:schemeClr val="accent5">
                  <a:lumMod val="50000"/>
                </a:schemeClr>
              </a:solidFill>
              <a:latin typeface="Century Gothic" panose="020B0502020202020204" pitchFamily="34" charset="0"/>
            </a:endParaRPr>
          </a:p>
        </p:txBody>
      </p:sp>
      <p:sp>
        <p:nvSpPr>
          <p:cNvPr id="4" name="Title 3"/>
          <p:cNvSpPr>
            <a:spLocks noGrp="1"/>
          </p:cNvSpPr>
          <p:nvPr>
            <p:ph type="title"/>
          </p:nvPr>
        </p:nvSpPr>
        <p:spPr>
          <a:xfrm>
            <a:off x="0" y="173800"/>
            <a:ext cx="6096000" cy="647577"/>
          </a:xfrm>
        </p:spPr>
        <p:txBody>
          <a:bodyPr anchor="ctr">
            <a:noAutofit/>
          </a:bodyPr>
          <a:lstStyle/>
          <a:p>
            <a:r>
              <a:rPr lang="en-GB" sz="2400" b="1" dirty="0">
                <a:solidFill>
                  <a:schemeClr val="bg1"/>
                </a:solidFill>
                <a:latin typeface="Century Gothic" panose="020B0502020202020204" pitchFamily="34" charset="0"/>
              </a:rPr>
              <a:t>Verbs like </a:t>
            </a:r>
            <a:r>
              <a:rPr lang="en-GB" sz="2400" b="1" dirty="0" err="1">
                <a:solidFill>
                  <a:schemeClr val="bg1"/>
                </a:solidFill>
                <a:latin typeface="Century Gothic" panose="020B0502020202020204" pitchFamily="34" charset="0"/>
              </a:rPr>
              <a:t>choisir</a:t>
            </a:r>
            <a:r>
              <a:rPr lang="en-GB" sz="2400" b="1" dirty="0">
                <a:solidFill>
                  <a:schemeClr val="bg1"/>
                </a:solidFill>
                <a:latin typeface="Century Gothic" panose="020B0502020202020204" pitchFamily="34" charset="0"/>
              </a:rPr>
              <a:t> (nous, </a:t>
            </a:r>
            <a:r>
              <a:rPr lang="en-GB" sz="2400" b="1" dirty="0" err="1">
                <a:solidFill>
                  <a:schemeClr val="bg1"/>
                </a:solidFill>
                <a:latin typeface="Century Gothic" panose="020B0502020202020204" pitchFamily="34" charset="0"/>
              </a:rPr>
              <a:t>vous</a:t>
            </a:r>
            <a:r>
              <a:rPr lang="en-GB" sz="2400" b="1" dirty="0">
                <a:solidFill>
                  <a:schemeClr val="bg1"/>
                </a:solidFill>
                <a:latin typeface="Century Gothic" panose="020B0502020202020204" pitchFamily="34" charset="0"/>
              </a:rPr>
              <a:t>)</a:t>
            </a:r>
          </a:p>
        </p:txBody>
      </p:sp>
      <p:sp>
        <p:nvSpPr>
          <p:cNvPr id="2" name="TextBox 1"/>
          <p:cNvSpPr txBox="1"/>
          <p:nvPr/>
        </p:nvSpPr>
        <p:spPr>
          <a:xfrm>
            <a:off x="229759" y="4683219"/>
            <a:ext cx="107419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B0502020202020204" pitchFamily="34" charset="0"/>
              </a:rPr>
              <a:t>Here are the WE and YOU (polite/plural) forms:</a:t>
            </a:r>
            <a:endPar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ndParaRPr>
          </a:p>
        </p:txBody>
      </p:sp>
      <p:sp>
        <p:nvSpPr>
          <p:cNvPr id="9" name="TextBox 8"/>
          <p:cNvSpPr txBox="1"/>
          <p:nvPr/>
        </p:nvSpPr>
        <p:spPr>
          <a:xfrm>
            <a:off x="2806173" y="193679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104F75"/>
                </a:solidFill>
                <a:latin typeface="Century Gothic" panose="020B0502020202020204" pitchFamily="34" charset="0"/>
              </a:rPr>
              <a:t>j</a:t>
            </a:r>
            <a:r>
              <a:rPr lang="en-GB" sz="3000" noProof="0" dirty="0">
                <a:solidFill>
                  <a:srgbClr val="104F75"/>
                </a:solidFill>
                <a:latin typeface="Century Gothic" panose="020B0502020202020204" pitchFamily="34" charset="0"/>
              </a:rPr>
              <a:t>e </a:t>
            </a:r>
            <a:r>
              <a:rPr lang="en-GB" sz="3000" noProof="0" dirty="0" err="1">
                <a:solidFill>
                  <a:srgbClr val="104F75"/>
                </a:solidFill>
                <a:latin typeface="Century Gothic" panose="020B0502020202020204" pitchFamily="34" charset="0"/>
              </a:rPr>
              <a:t>fin</a:t>
            </a:r>
            <a:r>
              <a:rPr lang="en-GB" sz="3000" noProof="0" dirty="0" err="1">
                <a:solidFill>
                  <a:srgbClr val="EE6000"/>
                </a:solidFill>
                <a:latin typeface="Century Gothic" panose="020B0502020202020204" pitchFamily="34" charset="0"/>
              </a:rPr>
              <a:t>is</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0" name="TextBox 9"/>
          <p:cNvSpPr txBox="1"/>
          <p:nvPr/>
        </p:nvSpPr>
        <p:spPr>
          <a:xfrm>
            <a:off x="5958811" y="2608483"/>
            <a:ext cx="5366688" cy="553998"/>
          </a:xfrm>
          <a:prstGeom prst="rect">
            <a:avLst/>
          </a:prstGeom>
          <a:noFill/>
        </p:spPr>
        <p:txBody>
          <a:bodyPr wrap="square" rtlCol="0">
            <a:spAutoFit/>
          </a:bodyPr>
          <a:lstStyle/>
          <a:p>
            <a:pPr lvl="0">
              <a:defRPr/>
            </a:pPr>
            <a:r>
              <a:rPr lang="en-GB" sz="3000" dirty="0">
                <a:solidFill>
                  <a:srgbClr val="104F75"/>
                </a:solidFill>
                <a:latin typeface="Century Gothic" panose="020B0502020202020204" pitchFamily="34" charset="0"/>
              </a:rPr>
              <a:t>you finish / you are finishing</a:t>
            </a:r>
          </a:p>
        </p:txBody>
      </p:sp>
      <p:sp>
        <p:nvSpPr>
          <p:cNvPr id="12" name="TextBox 11"/>
          <p:cNvSpPr txBox="1"/>
          <p:nvPr/>
        </p:nvSpPr>
        <p:spPr>
          <a:xfrm>
            <a:off x="2806173" y="2638998"/>
            <a:ext cx="5161385" cy="553998"/>
          </a:xfrm>
          <a:prstGeom prst="rect">
            <a:avLst/>
          </a:prstGeom>
          <a:noFill/>
        </p:spPr>
        <p:txBody>
          <a:bodyPr wrap="square" rtlCol="0">
            <a:spAutoFit/>
          </a:bodyPr>
          <a:lstStyle/>
          <a:p>
            <a:pPr lvl="0">
              <a:defRPr/>
            </a:pPr>
            <a:r>
              <a:rPr lang="en-GB" sz="3000" dirty="0">
                <a:solidFill>
                  <a:srgbClr val="104F75"/>
                </a:solidFill>
                <a:latin typeface="Century Gothic" panose="020B0502020202020204" pitchFamily="34" charset="0"/>
              </a:rPr>
              <a:t>t</a:t>
            </a:r>
            <a:r>
              <a:rPr lang="en-GB" sz="3000" noProof="0" dirty="0">
                <a:solidFill>
                  <a:srgbClr val="104F75"/>
                </a:solidFill>
                <a:latin typeface="Century Gothic" panose="020B0502020202020204" pitchFamily="34" charset="0"/>
              </a:rPr>
              <a:t>u</a:t>
            </a:r>
            <a:r>
              <a:rPr kumimoji="0" lang="en-GB" sz="3000" b="0"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 </a:t>
            </a:r>
            <a:r>
              <a:rPr lang="en-GB" sz="3000" dirty="0" err="1">
                <a:solidFill>
                  <a:srgbClr val="104F75"/>
                </a:solidFill>
                <a:latin typeface="Century Gothic" panose="020B0502020202020204" pitchFamily="34" charset="0"/>
              </a:rPr>
              <a:t>fin</a:t>
            </a:r>
            <a:r>
              <a:rPr lang="en-GB" sz="3000" dirty="0" err="1">
                <a:solidFill>
                  <a:srgbClr val="EE6000"/>
                </a:solidFill>
                <a:latin typeface="Century Gothic" panose="020B0502020202020204" pitchFamily="34" charset="0"/>
              </a:rPr>
              <a:t>is</a:t>
            </a:r>
            <a:endParaRPr lang="en-GB" sz="3000" dirty="0">
              <a:solidFill>
                <a:schemeClr val="accent5">
                  <a:lumMod val="50000"/>
                </a:schemeClr>
              </a:solidFill>
              <a:latin typeface="Century Gothic" panose="020B0502020202020204" pitchFamily="34" charset="0"/>
            </a:endParaRPr>
          </a:p>
        </p:txBody>
      </p:sp>
      <p:sp>
        <p:nvSpPr>
          <p:cNvPr id="13" name="TextBox 12"/>
          <p:cNvSpPr txBox="1"/>
          <p:nvPr/>
        </p:nvSpPr>
        <p:spPr>
          <a:xfrm>
            <a:off x="5965701" y="195239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104F75"/>
                </a:solidFill>
                <a:latin typeface="Century Gothic" panose="020B0502020202020204" pitchFamily="34" charset="0"/>
              </a:rPr>
              <a:t>I finish / I am finishing</a:t>
            </a:r>
            <a:endParaRPr kumimoji="0" lang="en-GB" sz="3000" b="0" i="0" u="none" strike="noStrike" kern="1200" cap="none" spc="0" normalizeH="0" baseline="0" noProof="0" dirty="0">
              <a:ln>
                <a:noFill/>
              </a:ln>
              <a:solidFill>
                <a:srgbClr val="104F75"/>
              </a:solidFill>
              <a:effectLst/>
              <a:uLnTx/>
              <a:uFillTx/>
              <a:latin typeface="Century Gothic" panose="020B0502020202020204" pitchFamily="34" charset="0"/>
            </a:endParaRPr>
          </a:p>
        </p:txBody>
      </p:sp>
      <p:sp>
        <p:nvSpPr>
          <p:cNvPr id="17" name="TextBox 16"/>
          <p:cNvSpPr txBox="1"/>
          <p:nvPr/>
        </p:nvSpPr>
        <p:spPr>
          <a:xfrm>
            <a:off x="2806173" y="3920662"/>
            <a:ext cx="4083212" cy="553998"/>
          </a:xfrm>
          <a:prstGeom prst="rect">
            <a:avLst/>
          </a:prstGeom>
          <a:noFill/>
        </p:spPr>
        <p:txBody>
          <a:bodyPr wrap="square" rtlCol="0">
            <a:spAutoFit/>
          </a:bodyPr>
          <a:lstStyle/>
          <a:p>
            <a:pPr lvl="0">
              <a:defRPr/>
            </a:pPr>
            <a:r>
              <a:rPr lang="en-GB" sz="3000" dirty="0" err="1">
                <a:solidFill>
                  <a:srgbClr val="104F75"/>
                </a:solidFill>
                <a:latin typeface="Century Gothic" panose="020B0502020202020204" pitchFamily="34" charset="0"/>
              </a:rPr>
              <a:t>elle</a:t>
            </a:r>
            <a:r>
              <a:rPr lang="en-GB" sz="3000" dirty="0">
                <a:solidFill>
                  <a:srgbClr val="104F75"/>
                </a:solidFill>
                <a:latin typeface="Century Gothic" panose="020B0502020202020204" pitchFamily="34" charset="0"/>
              </a:rPr>
              <a:t> </a:t>
            </a:r>
            <a:r>
              <a:rPr lang="en-GB" sz="3000" dirty="0" err="1">
                <a:solidFill>
                  <a:srgbClr val="104F75"/>
                </a:solidFill>
                <a:latin typeface="Century Gothic" panose="020B0502020202020204" pitchFamily="34" charset="0"/>
              </a:rPr>
              <a:t>fin</a:t>
            </a:r>
            <a:r>
              <a:rPr lang="en-GB" sz="3000" dirty="0" err="1">
                <a:solidFill>
                  <a:srgbClr val="EE6000"/>
                </a:solidFill>
                <a:latin typeface="Century Gothic" panose="020B0502020202020204" pitchFamily="34" charset="0"/>
              </a:rPr>
              <a:t>it</a:t>
            </a:r>
            <a:endParaRPr lang="en-GB" sz="3000" dirty="0">
              <a:solidFill>
                <a:schemeClr val="accent5">
                  <a:lumMod val="50000"/>
                </a:schemeClr>
              </a:solidFill>
              <a:latin typeface="Century Gothic" panose="020B0502020202020204" pitchFamily="34" charset="0"/>
            </a:endParaRPr>
          </a:p>
        </p:txBody>
      </p:sp>
      <p:sp>
        <p:nvSpPr>
          <p:cNvPr id="20" name="TextBox 19"/>
          <p:cNvSpPr txBox="1"/>
          <p:nvPr/>
        </p:nvSpPr>
        <p:spPr>
          <a:xfrm>
            <a:off x="2829124" y="3259932"/>
            <a:ext cx="4083212" cy="553998"/>
          </a:xfrm>
          <a:prstGeom prst="rect">
            <a:avLst/>
          </a:prstGeom>
          <a:noFill/>
        </p:spPr>
        <p:txBody>
          <a:bodyPr wrap="square" rtlCol="0">
            <a:spAutoFit/>
          </a:bodyPr>
          <a:lstStyle/>
          <a:p>
            <a:pPr lvl="0">
              <a:defRPr/>
            </a:pPr>
            <a:r>
              <a:rPr lang="en-GB" sz="3000" dirty="0">
                <a:solidFill>
                  <a:srgbClr val="104F75"/>
                </a:solidFill>
                <a:latin typeface="Century Gothic" panose="020B0502020202020204" pitchFamily="34" charset="0"/>
              </a:rPr>
              <a:t>il </a:t>
            </a:r>
            <a:r>
              <a:rPr lang="en-GB" sz="3000" dirty="0" err="1">
                <a:solidFill>
                  <a:srgbClr val="104F75"/>
                </a:solidFill>
                <a:latin typeface="Century Gothic" panose="020B0502020202020204" pitchFamily="34" charset="0"/>
              </a:rPr>
              <a:t>fin</a:t>
            </a:r>
            <a:r>
              <a:rPr lang="en-GB" sz="3000" dirty="0" err="1">
                <a:solidFill>
                  <a:srgbClr val="EE6000"/>
                </a:solidFill>
                <a:latin typeface="Century Gothic" panose="020B0502020202020204" pitchFamily="34" charset="0"/>
              </a:rPr>
              <a:t>it</a:t>
            </a:r>
            <a:endParaRPr lang="en-GB" sz="3000" dirty="0">
              <a:solidFill>
                <a:schemeClr val="accent5">
                  <a:lumMod val="50000"/>
                </a:schemeClr>
              </a:solidFill>
              <a:latin typeface="Century Gothic" panose="020B0502020202020204" pitchFamily="34" charset="0"/>
            </a:endParaRPr>
          </a:p>
        </p:txBody>
      </p:sp>
      <p:sp>
        <p:nvSpPr>
          <p:cNvPr id="22" name="TextBox 21"/>
          <p:cNvSpPr txBox="1"/>
          <p:nvPr/>
        </p:nvSpPr>
        <p:spPr>
          <a:xfrm>
            <a:off x="5965700" y="3264573"/>
            <a:ext cx="5477365" cy="553998"/>
          </a:xfrm>
          <a:prstGeom prst="rect">
            <a:avLst/>
          </a:prstGeom>
          <a:noFill/>
        </p:spPr>
        <p:txBody>
          <a:bodyPr wrap="square" rtlCol="0">
            <a:spAutoFit/>
          </a:bodyPr>
          <a:lstStyle/>
          <a:p>
            <a:pPr>
              <a:defRPr/>
            </a:pPr>
            <a:r>
              <a:rPr lang="en-GB" sz="3000" dirty="0">
                <a:solidFill>
                  <a:srgbClr val="104F75"/>
                </a:solidFill>
                <a:latin typeface="Century Gothic" panose="020B0502020202020204" pitchFamily="34" charset="0"/>
              </a:rPr>
              <a:t>he finishes / he is finishing</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7" name="Rectangle 6"/>
          <p:cNvSpPr/>
          <p:nvPr/>
        </p:nvSpPr>
        <p:spPr>
          <a:xfrm>
            <a:off x="229759" y="1288985"/>
            <a:ext cx="11453813" cy="461665"/>
          </a:xfrm>
          <a:prstGeom prst="rect">
            <a:avLst/>
          </a:prstGeom>
        </p:spPr>
        <p:txBody>
          <a:bodyPr wrap="square">
            <a:spAutoFit/>
          </a:bodyPr>
          <a:lstStyle/>
          <a:p>
            <a:pPr lvl="0">
              <a:defRPr/>
            </a:pPr>
            <a:r>
              <a:rPr lang="en-GB" sz="2400" dirty="0">
                <a:solidFill>
                  <a:srgbClr val="104F75"/>
                </a:solidFill>
                <a:latin typeface="Century Gothic" panose="020B0502020202020204" pitchFamily="34" charset="0"/>
              </a:rPr>
              <a:t>Do you remember the </a:t>
            </a:r>
            <a:r>
              <a:rPr lang="en-GB" sz="2400" i="1" dirty="0">
                <a:solidFill>
                  <a:srgbClr val="104F75"/>
                </a:solidFill>
                <a:latin typeface="Century Gothic" panose="020B0502020202020204" pitchFamily="34" charset="0"/>
              </a:rPr>
              <a:t>singular</a:t>
            </a:r>
            <a:r>
              <a:rPr lang="en-GB" sz="2400" dirty="0">
                <a:solidFill>
                  <a:srgbClr val="104F75"/>
                </a:solidFill>
                <a:latin typeface="Century Gothic" panose="020B0502020202020204" pitchFamily="34" charset="0"/>
              </a:rPr>
              <a:t> forms of </a:t>
            </a:r>
            <a:r>
              <a:rPr lang="en-GB" sz="2400" b="1" dirty="0">
                <a:solidFill>
                  <a:srgbClr val="104F75"/>
                </a:solidFill>
                <a:latin typeface="Century Gothic" panose="020B0502020202020204" pitchFamily="34" charset="0"/>
              </a:rPr>
              <a:t>verbs like </a:t>
            </a:r>
            <a:r>
              <a:rPr lang="en-GB" sz="2400" b="1" dirty="0" err="1">
                <a:solidFill>
                  <a:srgbClr val="104F75"/>
                </a:solidFill>
                <a:latin typeface="Century Gothic" panose="020B0502020202020204" pitchFamily="34" charset="0"/>
              </a:rPr>
              <a:t>choisir</a:t>
            </a:r>
            <a:r>
              <a:rPr lang="en-GB" sz="2400" dirty="0">
                <a:solidFill>
                  <a:srgbClr val="104F75"/>
                </a:solidFill>
                <a:latin typeface="Century Gothic" panose="020B0502020202020204" pitchFamily="34" charset="0"/>
              </a:rPr>
              <a:t>?  </a:t>
            </a:r>
          </a:p>
        </p:txBody>
      </p:sp>
      <p:sp>
        <p:nvSpPr>
          <p:cNvPr id="28" name="TextBox 27"/>
          <p:cNvSpPr txBox="1"/>
          <p:nvPr/>
        </p:nvSpPr>
        <p:spPr>
          <a:xfrm>
            <a:off x="2825492" y="5183120"/>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104F75"/>
                </a:solidFill>
                <a:latin typeface="Century Gothic" panose="020B0502020202020204" pitchFamily="34" charset="0"/>
              </a:rPr>
              <a:t>n</a:t>
            </a:r>
            <a:r>
              <a:rPr lang="en-GB" sz="3000" noProof="0" dirty="0" err="1">
                <a:solidFill>
                  <a:srgbClr val="104F75"/>
                </a:solidFill>
                <a:latin typeface="Century Gothic" panose="020B0502020202020204" pitchFamily="34" charset="0"/>
              </a:rPr>
              <a:t>ous</a:t>
            </a:r>
            <a:r>
              <a:rPr lang="en-GB" sz="3000" noProof="0" dirty="0">
                <a:solidFill>
                  <a:srgbClr val="104F75"/>
                </a:solidFill>
                <a:latin typeface="Century Gothic" panose="020B0502020202020204" pitchFamily="34" charset="0"/>
              </a:rPr>
              <a:t> </a:t>
            </a:r>
            <a:r>
              <a:rPr lang="en-GB" sz="3000" noProof="0" dirty="0" err="1">
                <a:solidFill>
                  <a:srgbClr val="104F75"/>
                </a:solidFill>
                <a:latin typeface="Century Gothic" panose="020B0502020202020204" pitchFamily="34" charset="0"/>
              </a:rPr>
              <a:t>fin</a:t>
            </a:r>
            <a:r>
              <a:rPr lang="en-GB" sz="3000" noProof="0" dirty="0" err="1">
                <a:solidFill>
                  <a:schemeClr val="accent5">
                    <a:lumMod val="50000"/>
                  </a:schemeClr>
                </a:solidFill>
                <a:latin typeface="Century Gothic" panose="020B0502020202020204" pitchFamily="34" charset="0"/>
              </a:rPr>
              <a:t>i</a:t>
            </a:r>
            <a:r>
              <a:rPr lang="en-GB" sz="3000" noProof="0" dirty="0" err="1">
                <a:solidFill>
                  <a:srgbClr val="EE6000"/>
                </a:solidFill>
                <a:latin typeface="Century Gothic" panose="020B0502020202020204" pitchFamily="34" charset="0"/>
              </a:rPr>
              <a:t>ssons</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9" name="TextBox 28"/>
          <p:cNvSpPr txBox="1"/>
          <p:nvPr/>
        </p:nvSpPr>
        <p:spPr>
          <a:xfrm>
            <a:off x="5956666" y="5210706"/>
            <a:ext cx="5278821" cy="553998"/>
          </a:xfrm>
          <a:prstGeom prst="rect">
            <a:avLst/>
          </a:prstGeom>
          <a:noFill/>
        </p:spPr>
        <p:txBody>
          <a:bodyPr wrap="square" rtlCol="0">
            <a:spAutoFit/>
          </a:bodyPr>
          <a:lstStyle/>
          <a:p>
            <a:pPr>
              <a:defRPr/>
            </a:pPr>
            <a:r>
              <a:rPr lang="en-GB" sz="3000" dirty="0">
                <a:solidFill>
                  <a:srgbClr val="104F75"/>
                </a:solidFill>
                <a:latin typeface="Century Gothic" panose="020B0502020202020204" pitchFamily="34" charset="0"/>
              </a:rPr>
              <a:t>we</a:t>
            </a:r>
            <a:r>
              <a:rPr lang="en-GB" sz="3000" dirty="0">
                <a:solidFill>
                  <a:schemeClr val="accent5">
                    <a:lumMod val="50000"/>
                  </a:schemeClr>
                </a:solidFill>
                <a:latin typeface="Century Gothic" panose="020B0502020202020204" pitchFamily="34" charset="0"/>
              </a:rPr>
              <a:t> </a:t>
            </a:r>
            <a:r>
              <a:rPr lang="en-GB" sz="3000" dirty="0">
                <a:solidFill>
                  <a:srgbClr val="104F75"/>
                </a:solidFill>
                <a:latin typeface="Century Gothic" panose="020B0502020202020204" pitchFamily="34" charset="0"/>
              </a:rPr>
              <a:t>finish / we are finishing</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9" name="Google Shape;137;p1"/>
          <p:cNvSpPr txBox="1"/>
          <p:nvPr/>
        </p:nvSpPr>
        <p:spPr>
          <a:xfrm>
            <a:off x="-398688" y="5945677"/>
            <a:ext cx="5784900" cy="59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Author names: Stephen Owen / Emma Marsden</a:t>
            </a:r>
            <a:br>
              <a:rPr lang="en-GB" sz="1600" b="0" i="0" u="none" strike="noStrike" cap="none" dirty="0">
                <a:solidFill>
                  <a:srgbClr val="FFFFFF"/>
                </a:solidFill>
                <a:latin typeface="Century Gothic"/>
                <a:ea typeface="Century Gothic"/>
                <a:cs typeface="Century Gothic"/>
                <a:sym typeface="Century Gothic"/>
              </a:rPr>
            </a:br>
            <a:endParaRPr sz="1600" b="0" i="0" u="none" strike="noStrike" cap="none" dirty="0">
              <a:solidFill>
                <a:srgbClr val="FFFFFF"/>
              </a:solidFill>
              <a:latin typeface="Century Gothic"/>
              <a:ea typeface="Century Gothic"/>
              <a:cs typeface="Century Gothic"/>
              <a:sym typeface="Century Gothic"/>
            </a:endParaRPr>
          </a:p>
        </p:txBody>
      </p:sp>
      <p:sp>
        <p:nvSpPr>
          <p:cNvPr id="21" name="Google Shape;137;p1"/>
          <p:cNvSpPr txBox="1"/>
          <p:nvPr/>
        </p:nvSpPr>
        <p:spPr>
          <a:xfrm>
            <a:off x="393789" y="6124203"/>
            <a:ext cx="5784900" cy="59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Author names: Stephen Owen / Emma Marsden</a:t>
            </a:r>
            <a:br>
              <a:rPr lang="en-GB" sz="1600" b="0" i="0" u="none" strike="noStrike" cap="none" dirty="0">
                <a:solidFill>
                  <a:srgbClr val="FFFFFF"/>
                </a:solidFill>
                <a:latin typeface="Century Gothic"/>
                <a:ea typeface="Century Gothic"/>
                <a:cs typeface="Century Gothic"/>
                <a:sym typeface="Century Gothic"/>
              </a:rPr>
            </a:br>
            <a:endParaRPr sz="1600" b="0" i="0" u="none" strike="noStrike" cap="none" dirty="0">
              <a:solidFill>
                <a:srgbClr val="FFFFFF"/>
              </a:solidFill>
              <a:latin typeface="Century Gothic"/>
              <a:ea typeface="Century Gothic"/>
              <a:cs typeface="Century Gothic"/>
              <a:sym typeface="Century Gothic"/>
            </a:endParaRPr>
          </a:p>
        </p:txBody>
      </p:sp>
      <p:sp>
        <p:nvSpPr>
          <p:cNvPr id="25"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p:cNvSpPr txBox="1"/>
          <p:nvPr/>
        </p:nvSpPr>
        <p:spPr>
          <a:xfrm>
            <a:off x="2825492" y="5758555"/>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104F75"/>
                </a:solidFill>
                <a:latin typeface="Century Gothic" panose="020B0502020202020204" pitchFamily="34" charset="0"/>
              </a:rPr>
              <a:t>v</a:t>
            </a:r>
            <a:r>
              <a:rPr lang="en-GB" sz="3000" noProof="0" dirty="0" err="1">
                <a:solidFill>
                  <a:srgbClr val="104F75"/>
                </a:solidFill>
                <a:latin typeface="Century Gothic" panose="020B0502020202020204" pitchFamily="34" charset="0"/>
              </a:rPr>
              <a:t>ous</a:t>
            </a:r>
            <a:r>
              <a:rPr lang="en-GB" sz="3000" noProof="0" dirty="0">
                <a:solidFill>
                  <a:srgbClr val="104F75"/>
                </a:solidFill>
                <a:latin typeface="Century Gothic" panose="020B0502020202020204" pitchFamily="34" charset="0"/>
              </a:rPr>
              <a:t> </a:t>
            </a:r>
            <a:r>
              <a:rPr lang="en-GB" sz="3000" noProof="0" dirty="0" err="1">
                <a:solidFill>
                  <a:srgbClr val="104F75"/>
                </a:solidFill>
                <a:latin typeface="Century Gothic" panose="020B0502020202020204" pitchFamily="34" charset="0"/>
              </a:rPr>
              <a:t>fini</a:t>
            </a:r>
            <a:r>
              <a:rPr lang="en-GB" sz="3000" noProof="0" dirty="0" err="1">
                <a:solidFill>
                  <a:srgbClr val="EE6000"/>
                </a:solidFill>
                <a:latin typeface="Century Gothic" panose="020B0502020202020204" pitchFamily="34" charset="0"/>
              </a:rPr>
              <a:t>ssez</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30" name="TextBox 29"/>
          <p:cNvSpPr txBox="1"/>
          <p:nvPr/>
        </p:nvSpPr>
        <p:spPr>
          <a:xfrm>
            <a:off x="5956666" y="5747657"/>
            <a:ext cx="5315708" cy="553998"/>
          </a:xfrm>
          <a:prstGeom prst="rect">
            <a:avLst/>
          </a:prstGeom>
          <a:noFill/>
        </p:spPr>
        <p:txBody>
          <a:bodyPr wrap="square" rtlCol="0">
            <a:spAutoFit/>
          </a:bodyPr>
          <a:lstStyle/>
          <a:p>
            <a:pPr>
              <a:defRPr/>
            </a:pPr>
            <a:r>
              <a:rPr lang="en-GB" sz="3000" dirty="0">
                <a:solidFill>
                  <a:srgbClr val="104F75"/>
                </a:solidFill>
                <a:latin typeface="Century Gothic" panose="020B0502020202020204" pitchFamily="34" charset="0"/>
              </a:rPr>
              <a:t>you</a:t>
            </a:r>
            <a:r>
              <a:rPr lang="en-GB" sz="3000" dirty="0">
                <a:solidFill>
                  <a:schemeClr val="accent5">
                    <a:lumMod val="50000"/>
                  </a:schemeClr>
                </a:solidFill>
                <a:latin typeface="Century Gothic" panose="020B0502020202020204" pitchFamily="34" charset="0"/>
              </a:rPr>
              <a:t> </a:t>
            </a:r>
            <a:r>
              <a:rPr lang="en-GB" sz="3000" dirty="0">
                <a:solidFill>
                  <a:srgbClr val="104F75"/>
                </a:solidFill>
                <a:latin typeface="Century Gothic" panose="020B0502020202020204" pitchFamily="34" charset="0"/>
              </a:rPr>
              <a:t>finish / you are finishing</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 name="Speech Bubble: Rectangle with Corners Rounded 2">
            <a:extLst>
              <a:ext uri="{FF2B5EF4-FFF2-40B4-BE49-F238E27FC236}">
                <a16:creationId xmlns:a16="http://schemas.microsoft.com/office/drawing/2014/main" id="{1C296198-A408-45E4-9A09-C468DAC1E63D}"/>
              </a:ext>
            </a:extLst>
          </p:cNvPr>
          <p:cNvSpPr/>
          <p:nvPr/>
        </p:nvSpPr>
        <p:spPr>
          <a:xfrm>
            <a:off x="229759" y="1952395"/>
            <a:ext cx="2287810" cy="1930032"/>
          </a:xfrm>
          <a:prstGeom prst="wedgeRoundRectCallout">
            <a:avLst>
              <a:gd name="adj1" fmla="val 64718"/>
              <a:gd name="adj2" fmla="val -22744"/>
              <a:gd name="adj3" fmla="val 16667"/>
            </a:avLst>
          </a:prstGeom>
          <a:solidFill>
            <a:srgbClr val="0055A5"/>
          </a:solidFill>
          <a:ln w="28575">
            <a:solidFill>
              <a:srgbClr val="EE5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Remember, the last letter of all these verb forms is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Silent Final Consonant</a:t>
            </a:r>
            <a:r>
              <a:rPr lang="en-US" sz="2000" dirty="0">
                <a:solidFill>
                  <a:prstClr val="white"/>
                </a:solidFill>
                <a:latin typeface="Century Gothic" panose="020B0502020202020204" pitchFamily="34" charset="0"/>
              </a:rPr>
              <a:t>!</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257816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9" grpId="0"/>
      <p:bldP spid="10" grpId="0"/>
      <p:bldP spid="12" grpId="0"/>
      <p:bldP spid="13" grpId="0"/>
      <p:bldP spid="17" grpId="0"/>
      <p:bldP spid="20" grpId="0"/>
      <p:bldP spid="22" grpId="0"/>
      <p:bldP spid="7" grpId="0"/>
      <p:bldP spid="28" grpId="0"/>
      <p:bldP spid="29" grpId="0"/>
      <p:bldP spid="26" grpId="0"/>
      <p:bldP spid="30"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04739"/>
            <a:ext cx="5923722" cy="647577"/>
          </a:xfrm>
        </p:spPr>
        <p:txBody>
          <a:bodyPr anchor="ctr">
            <a:noAutofit/>
          </a:bodyPr>
          <a:lstStyle/>
          <a:p>
            <a:r>
              <a:rPr lang="fr-FR" sz="2800" b="1" dirty="0">
                <a:solidFill>
                  <a:schemeClr val="bg1"/>
                </a:solidFill>
                <a:latin typeface="+mj-lt"/>
              </a:rPr>
              <a:t>Qui fait quoi à la maison ? </a:t>
            </a:r>
            <a:endParaRPr lang="en-GB" sz="2800" b="1" dirty="0">
              <a:solidFill>
                <a:schemeClr val="bg1"/>
              </a:solidFill>
              <a:latin typeface="+mj-lt"/>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pSp>
        <p:nvGrpSpPr>
          <p:cNvPr id="9" name="Group 8">
            <a:extLst>
              <a:ext uri="{FF2B5EF4-FFF2-40B4-BE49-F238E27FC236}">
                <a16:creationId xmlns:a16="http://schemas.microsoft.com/office/drawing/2014/main" id="{48FCCA5B-4A03-4F35-AD44-7EB5D0A49F05}"/>
              </a:ext>
            </a:extLst>
          </p:cNvPr>
          <p:cNvGrpSpPr/>
          <p:nvPr/>
        </p:nvGrpSpPr>
        <p:grpSpPr>
          <a:xfrm>
            <a:off x="755681" y="1810522"/>
            <a:ext cx="3152078" cy="4386210"/>
            <a:chOff x="-30479" y="22860"/>
            <a:chExt cx="3394710" cy="6004560"/>
          </a:xfrm>
        </p:grpSpPr>
        <p:grpSp>
          <p:nvGrpSpPr>
            <p:cNvPr id="10" name="Group 9">
              <a:extLst>
                <a:ext uri="{FF2B5EF4-FFF2-40B4-BE49-F238E27FC236}">
                  <a16:creationId xmlns:a16="http://schemas.microsoft.com/office/drawing/2014/main" id="{B3D5A80D-6599-49D5-BDEA-EC5EB7A6ABA5}"/>
                </a:ext>
              </a:extLst>
            </p:cNvPr>
            <p:cNvGrpSpPr/>
            <p:nvPr/>
          </p:nvGrpSpPr>
          <p:grpSpPr>
            <a:xfrm>
              <a:off x="-30479" y="22860"/>
              <a:ext cx="3394710" cy="6004560"/>
              <a:chOff x="-30479" y="22860"/>
              <a:chExt cx="3394710" cy="6004560"/>
            </a:xfrm>
          </p:grpSpPr>
          <p:sp>
            <p:nvSpPr>
              <p:cNvPr id="12" name="Rectangle: Rounded Corners 11">
                <a:extLst>
                  <a:ext uri="{FF2B5EF4-FFF2-40B4-BE49-F238E27FC236}">
                    <a16:creationId xmlns:a16="http://schemas.microsoft.com/office/drawing/2014/main" id="{84B2442A-CFF3-4370-BF31-0C78B5CEEF6B}"/>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dirty="0"/>
              </a:p>
            </p:txBody>
          </p:sp>
          <p:sp>
            <p:nvSpPr>
              <p:cNvPr id="13" name="Rectangle 12">
                <a:extLst>
                  <a:ext uri="{FF2B5EF4-FFF2-40B4-BE49-F238E27FC236}">
                    <a16:creationId xmlns:a16="http://schemas.microsoft.com/office/drawing/2014/main" id="{CE495E9F-FBE8-4017-8E02-755889877519}"/>
                  </a:ext>
                </a:extLst>
              </p:cNvPr>
              <p:cNvSpPr/>
              <p:nvPr/>
            </p:nvSpPr>
            <p:spPr>
              <a:xfrm>
                <a:off x="152400" y="396241"/>
                <a:ext cx="3032760" cy="5196837"/>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dirty="0"/>
              </a:p>
            </p:txBody>
          </p:sp>
        </p:grpSp>
        <p:sp>
          <p:nvSpPr>
            <p:cNvPr id="11" name="Oval 10">
              <a:extLst>
                <a:ext uri="{FF2B5EF4-FFF2-40B4-BE49-F238E27FC236}">
                  <a16:creationId xmlns:a16="http://schemas.microsoft.com/office/drawing/2014/main" id="{86FBAA1B-BA2F-46D2-BEEA-6B53C3022E4F}"/>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grpSp>
      <p:sp>
        <p:nvSpPr>
          <p:cNvPr id="14" name="Speech Bubble: Rectangle with Corners Rounded 13">
            <a:extLst>
              <a:ext uri="{FF2B5EF4-FFF2-40B4-BE49-F238E27FC236}">
                <a16:creationId xmlns:a16="http://schemas.microsoft.com/office/drawing/2014/main" id="{74D2E689-5D14-4042-9C31-C1AD71EC3891}"/>
              </a:ext>
            </a:extLst>
          </p:cNvPr>
          <p:cNvSpPr/>
          <p:nvPr/>
        </p:nvSpPr>
        <p:spPr>
          <a:xfrm>
            <a:off x="984537" y="2167080"/>
            <a:ext cx="2710230" cy="9699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5" name="TextBox 54">
            <a:extLst>
              <a:ext uri="{FF2B5EF4-FFF2-40B4-BE49-F238E27FC236}">
                <a16:creationId xmlns:a16="http://schemas.microsoft.com/office/drawing/2014/main" id="{F98465C4-C909-41C1-84B5-2D9F1127C6AC}"/>
              </a:ext>
            </a:extLst>
          </p:cNvPr>
          <p:cNvSpPr txBox="1"/>
          <p:nvPr/>
        </p:nvSpPr>
        <p:spPr>
          <a:xfrm>
            <a:off x="1017663" y="2144275"/>
            <a:ext cx="2534674"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rgbClr val="1F4E79"/>
                </a:solidFill>
                <a:latin typeface="Century Gothic" panose="020B0502020202020204" pitchFamily="34" charset="0"/>
              </a:rPr>
              <a:t>1. </a:t>
            </a:r>
            <a:r>
              <a:rPr lang="en-GB" sz="2000" b="1" dirty="0">
                <a:solidFill>
                  <a:srgbClr val="1F4E79"/>
                </a:solidFill>
                <a:latin typeface="Century Gothic" panose="020B0502020202020204" pitchFamily="34" charset="0"/>
              </a:rPr>
              <a:t>Amir :  </a:t>
            </a:r>
            <a:r>
              <a:rPr lang="en-GB" sz="2000" b="1" dirty="0">
                <a:solidFill>
                  <a:srgbClr val="EE6000"/>
                </a:solidFill>
                <a:latin typeface="Century Gothic" panose="020B0502020202020204" pitchFamily="34" charset="0"/>
              </a:rPr>
              <a:t>Nous</a:t>
            </a:r>
            <a:r>
              <a:rPr lang="en-GB" sz="2000" dirty="0">
                <a:solidFill>
                  <a:srgbClr val="EE6000"/>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réussissons</a:t>
            </a:r>
            <a:r>
              <a:rPr lang="en-GB" sz="2000" dirty="0">
                <a:solidFill>
                  <a:schemeClr val="accent1">
                    <a:lumMod val="50000"/>
                  </a:schemeClr>
                </a:solidFill>
                <a:latin typeface="Century Gothic" panose="020B0502020202020204" pitchFamily="34" charset="0"/>
              </a:rPr>
              <a:t> les examens.</a:t>
            </a:r>
            <a:endParaRPr lang="en-GB" sz="2000" dirty="0">
              <a:solidFill>
                <a:srgbClr val="1F4E79"/>
              </a:solidFill>
              <a:latin typeface="Century Gothic" panose="020B0502020202020204" pitchFamily="34" charset="0"/>
            </a:endParaRPr>
          </a:p>
        </p:txBody>
      </p:sp>
      <p:sp>
        <p:nvSpPr>
          <p:cNvPr id="16" name="Speech Bubble: Rectangle with Corners Rounded 15">
            <a:extLst>
              <a:ext uri="{FF2B5EF4-FFF2-40B4-BE49-F238E27FC236}">
                <a16:creationId xmlns:a16="http://schemas.microsoft.com/office/drawing/2014/main" id="{A6587BB6-0499-4BF0-86F0-F877331B6AF1}"/>
              </a:ext>
            </a:extLst>
          </p:cNvPr>
          <p:cNvSpPr/>
          <p:nvPr/>
        </p:nvSpPr>
        <p:spPr>
          <a:xfrm>
            <a:off x="984537" y="3409734"/>
            <a:ext cx="2710230" cy="9699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7" name="TextBox 54">
            <a:extLst>
              <a:ext uri="{FF2B5EF4-FFF2-40B4-BE49-F238E27FC236}">
                <a16:creationId xmlns:a16="http://schemas.microsoft.com/office/drawing/2014/main" id="{F5829922-62E2-4BB9-89D4-EF67B6F7B2F7}"/>
              </a:ext>
            </a:extLst>
          </p:cNvPr>
          <p:cNvSpPr txBox="1"/>
          <p:nvPr/>
        </p:nvSpPr>
        <p:spPr>
          <a:xfrm>
            <a:off x="1089551" y="3371301"/>
            <a:ext cx="2771488" cy="1015663"/>
          </a:xfrm>
          <a:prstGeom prst="rect">
            <a:avLst/>
          </a:prstGeom>
          <a:noFill/>
        </p:spPr>
        <p:txBody>
          <a:bodyPr wrap="square" lIns="3600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rgbClr val="1F4E79"/>
                </a:solidFill>
                <a:latin typeface="Century Gothic" panose="020B0502020202020204" pitchFamily="34" charset="0"/>
              </a:rPr>
              <a:t>2. </a:t>
            </a:r>
            <a:r>
              <a:rPr lang="en-GB" sz="2000" b="1" dirty="0">
                <a:solidFill>
                  <a:srgbClr val="1F4E79"/>
                </a:solidFill>
                <a:latin typeface="Century Gothic" panose="020B0502020202020204" pitchFamily="34" charset="0"/>
              </a:rPr>
              <a:t>Amir : </a:t>
            </a:r>
            <a:r>
              <a:rPr lang="en-GB" sz="2000" b="1" dirty="0" err="1">
                <a:solidFill>
                  <a:srgbClr val="EE6000"/>
                </a:solidFill>
                <a:latin typeface="Century Gothic" panose="020B0502020202020204" pitchFamily="34" charset="0"/>
              </a:rPr>
              <a:t>Vous</a:t>
            </a:r>
            <a:r>
              <a:rPr lang="en-GB" sz="2000" dirty="0">
                <a:solidFill>
                  <a:srgbClr val="EE6000"/>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choisissez</a:t>
            </a:r>
            <a:r>
              <a:rPr lang="en-GB" sz="2000" dirty="0">
                <a:solidFill>
                  <a:schemeClr val="accent1">
                    <a:lumMod val="50000"/>
                  </a:schemeClr>
                </a:solidFill>
                <a:latin typeface="Century Gothic" panose="020B0502020202020204" pitchFamily="34" charset="0"/>
              </a:rPr>
              <a:t> </a:t>
            </a:r>
            <a:r>
              <a:rPr lang="en-GB" sz="2000" dirty="0" err="1">
                <a:solidFill>
                  <a:srgbClr val="1F4E79"/>
                </a:solidFill>
                <a:latin typeface="Century Gothic" panose="020B0502020202020204" pitchFamily="34" charset="0"/>
              </a:rPr>
              <a:t>une</a:t>
            </a:r>
            <a:r>
              <a:rPr lang="en-GB" sz="2000" dirty="0">
                <a:solidFill>
                  <a:srgbClr val="1F4E79"/>
                </a:solidFill>
                <a:latin typeface="Century Gothic" panose="020B0502020202020204" pitchFamily="34" charset="0"/>
              </a:rPr>
              <a:t> pizza pour le </a:t>
            </a:r>
            <a:r>
              <a:rPr lang="en-GB" sz="2000" dirty="0" err="1">
                <a:solidFill>
                  <a:srgbClr val="1F4E79"/>
                </a:solidFill>
                <a:latin typeface="Century Gothic" panose="020B0502020202020204" pitchFamily="34" charset="0"/>
              </a:rPr>
              <a:t>repas</a:t>
            </a:r>
            <a:r>
              <a:rPr lang="en-GB" sz="2000" dirty="0">
                <a:solidFill>
                  <a:schemeClr val="accent1">
                    <a:lumMod val="50000"/>
                  </a:schemeClr>
                </a:solidFill>
                <a:latin typeface="Century Gothic" panose="020B0502020202020204" pitchFamily="34" charset="0"/>
              </a:rPr>
              <a:t> ?</a:t>
            </a:r>
            <a:endParaRPr lang="en-GB" sz="2000" dirty="0">
              <a:solidFill>
                <a:srgbClr val="1F4E79"/>
              </a:solidFill>
              <a:latin typeface="Century Gothic" panose="020B0502020202020204" pitchFamily="34" charset="0"/>
            </a:endParaRPr>
          </a:p>
        </p:txBody>
      </p:sp>
      <p:sp>
        <p:nvSpPr>
          <p:cNvPr id="18" name="Speech Bubble: Rectangle with Corners Rounded 17">
            <a:extLst>
              <a:ext uri="{FF2B5EF4-FFF2-40B4-BE49-F238E27FC236}">
                <a16:creationId xmlns:a16="http://schemas.microsoft.com/office/drawing/2014/main" id="{F98FE819-6258-4F12-A837-304EAFC0C9E0}"/>
              </a:ext>
            </a:extLst>
          </p:cNvPr>
          <p:cNvSpPr/>
          <p:nvPr/>
        </p:nvSpPr>
        <p:spPr>
          <a:xfrm>
            <a:off x="961906" y="4652388"/>
            <a:ext cx="2710230" cy="9699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9" name="TextBox 54">
            <a:extLst>
              <a:ext uri="{FF2B5EF4-FFF2-40B4-BE49-F238E27FC236}">
                <a16:creationId xmlns:a16="http://schemas.microsoft.com/office/drawing/2014/main" id="{3C56CE40-4DAF-44BD-8656-2C38DC246C3A}"/>
              </a:ext>
            </a:extLst>
          </p:cNvPr>
          <p:cNvSpPr txBox="1"/>
          <p:nvPr/>
        </p:nvSpPr>
        <p:spPr>
          <a:xfrm>
            <a:off x="1022658" y="4636824"/>
            <a:ext cx="26507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rgbClr val="1F4E79"/>
                </a:solidFill>
                <a:latin typeface="Century Gothic" panose="020B0502020202020204" pitchFamily="34" charset="0"/>
              </a:rPr>
              <a:t>3. </a:t>
            </a:r>
            <a:r>
              <a:rPr lang="en-GB" sz="2000" b="1" dirty="0">
                <a:solidFill>
                  <a:srgbClr val="1F4E79"/>
                </a:solidFill>
                <a:latin typeface="Century Gothic" panose="020B0502020202020204" pitchFamily="34" charset="0"/>
              </a:rPr>
              <a:t>Amir :  </a:t>
            </a:r>
            <a:r>
              <a:rPr lang="en-GB" sz="2000" b="1" dirty="0" err="1">
                <a:solidFill>
                  <a:srgbClr val="EE6000"/>
                </a:solidFill>
                <a:latin typeface="Century Gothic" panose="020B0502020202020204" pitchFamily="34" charset="0"/>
              </a:rPr>
              <a:t>Vous</a:t>
            </a:r>
            <a:r>
              <a:rPr lang="en-GB" sz="2000" dirty="0">
                <a:solidFill>
                  <a:srgbClr val="EE6000"/>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nourrissez</a:t>
            </a:r>
            <a:r>
              <a:rPr lang="en-GB" sz="2000" b="1" dirty="0">
                <a:solidFill>
                  <a:srgbClr val="EE6000"/>
                </a:solidFill>
                <a:latin typeface="Century Gothic" panose="020B0502020202020204" pitchFamily="34" charset="0"/>
              </a:rPr>
              <a:t> </a:t>
            </a:r>
            <a:r>
              <a:rPr lang="en-GB" sz="2000" dirty="0">
                <a:solidFill>
                  <a:srgbClr val="1F4E79"/>
                </a:solidFill>
                <a:latin typeface="Century Gothic" panose="020B0502020202020204" pitchFamily="34" charset="0"/>
              </a:rPr>
              <a:t>le </a:t>
            </a:r>
            <a:r>
              <a:rPr lang="en-GB" sz="2000" dirty="0" err="1">
                <a:solidFill>
                  <a:srgbClr val="1F4E79"/>
                </a:solidFill>
                <a:latin typeface="Century Gothic" panose="020B0502020202020204" pitchFamily="34" charset="0"/>
              </a:rPr>
              <a:t>chien</a:t>
            </a:r>
            <a:r>
              <a:rPr lang="en-GB" sz="2000" dirty="0">
                <a:solidFill>
                  <a:srgbClr val="1F4E79"/>
                </a:solidFill>
                <a:latin typeface="Century Gothic" panose="020B0502020202020204" pitchFamily="34" charset="0"/>
              </a:rPr>
              <a:t> le week-end. </a:t>
            </a:r>
            <a:r>
              <a:rPr lang="en-GB" sz="2000" b="1" dirty="0">
                <a:solidFill>
                  <a:srgbClr val="1F4E79"/>
                </a:solidFill>
                <a:latin typeface="Century Gothic" panose="020B0502020202020204" pitchFamily="34" charset="0"/>
              </a:rPr>
              <a:t> </a:t>
            </a:r>
            <a:endParaRPr lang="en-GB" sz="2000" dirty="0">
              <a:solidFill>
                <a:srgbClr val="1F4E79"/>
              </a:solidFill>
              <a:latin typeface="Century Gothic" panose="020B0502020202020204" pitchFamily="34" charset="0"/>
            </a:endParaRPr>
          </a:p>
        </p:txBody>
      </p:sp>
      <p:grpSp>
        <p:nvGrpSpPr>
          <p:cNvPr id="20" name="Group 19">
            <a:extLst>
              <a:ext uri="{FF2B5EF4-FFF2-40B4-BE49-F238E27FC236}">
                <a16:creationId xmlns:a16="http://schemas.microsoft.com/office/drawing/2014/main" id="{B8E16405-D65B-4D43-87C0-C7CFD9A85B3A}"/>
              </a:ext>
            </a:extLst>
          </p:cNvPr>
          <p:cNvGrpSpPr/>
          <p:nvPr/>
        </p:nvGrpSpPr>
        <p:grpSpPr>
          <a:xfrm>
            <a:off x="4519961" y="1810522"/>
            <a:ext cx="3152078" cy="4386210"/>
            <a:chOff x="-30479" y="22860"/>
            <a:chExt cx="3394710" cy="6004560"/>
          </a:xfrm>
        </p:grpSpPr>
        <p:grpSp>
          <p:nvGrpSpPr>
            <p:cNvPr id="21" name="Group 20">
              <a:extLst>
                <a:ext uri="{FF2B5EF4-FFF2-40B4-BE49-F238E27FC236}">
                  <a16:creationId xmlns:a16="http://schemas.microsoft.com/office/drawing/2014/main" id="{22F4C1F9-78B3-46E4-8AC6-2423EB189B2C}"/>
                </a:ext>
              </a:extLst>
            </p:cNvPr>
            <p:cNvGrpSpPr/>
            <p:nvPr/>
          </p:nvGrpSpPr>
          <p:grpSpPr>
            <a:xfrm>
              <a:off x="-30479" y="22860"/>
              <a:ext cx="3394710" cy="6004560"/>
              <a:chOff x="-30479" y="22860"/>
              <a:chExt cx="3394710" cy="6004560"/>
            </a:xfrm>
          </p:grpSpPr>
          <p:sp>
            <p:nvSpPr>
              <p:cNvPr id="23" name="Rectangle: Rounded Corners 22">
                <a:extLst>
                  <a:ext uri="{FF2B5EF4-FFF2-40B4-BE49-F238E27FC236}">
                    <a16:creationId xmlns:a16="http://schemas.microsoft.com/office/drawing/2014/main" id="{8E665FFB-B77A-41E6-8C02-81BC89009970}"/>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dirty="0"/>
              </a:p>
            </p:txBody>
          </p:sp>
          <p:sp>
            <p:nvSpPr>
              <p:cNvPr id="24" name="Rectangle 23">
                <a:extLst>
                  <a:ext uri="{FF2B5EF4-FFF2-40B4-BE49-F238E27FC236}">
                    <a16:creationId xmlns:a16="http://schemas.microsoft.com/office/drawing/2014/main" id="{19C9CBD2-8BCF-412E-9007-74944467AAB6}"/>
                  </a:ext>
                </a:extLst>
              </p:cNvPr>
              <p:cNvSpPr/>
              <p:nvPr/>
            </p:nvSpPr>
            <p:spPr>
              <a:xfrm>
                <a:off x="152400" y="396241"/>
                <a:ext cx="3032760" cy="5196837"/>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dirty="0"/>
              </a:p>
            </p:txBody>
          </p:sp>
        </p:grpSp>
        <p:sp>
          <p:nvSpPr>
            <p:cNvPr id="22" name="Oval 21">
              <a:extLst>
                <a:ext uri="{FF2B5EF4-FFF2-40B4-BE49-F238E27FC236}">
                  <a16:creationId xmlns:a16="http://schemas.microsoft.com/office/drawing/2014/main" id="{EC73089E-C0AC-4FA8-8D48-AB9A05E185AC}"/>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grpSp>
      <p:sp>
        <p:nvSpPr>
          <p:cNvPr id="25" name="Speech Bubble: Rectangle with Corners Rounded 24">
            <a:extLst>
              <a:ext uri="{FF2B5EF4-FFF2-40B4-BE49-F238E27FC236}">
                <a16:creationId xmlns:a16="http://schemas.microsoft.com/office/drawing/2014/main" id="{538408AB-18E0-47E9-83A1-178FE26693A1}"/>
              </a:ext>
            </a:extLst>
          </p:cNvPr>
          <p:cNvSpPr/>
          <p:nvPr/>
        </p:nvSpPr>
        <p:spPr>
          <a:xfrm>
            <a:off x="4753690" y="2178043"/>
            <a:ext cx="2710230" cy="9699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26" name="TextBox 54">
            <a:extLst>
              <a:ext uri="{FF2B5EF4-FFF2-40B4-BE49-F238E27FC236}">
                <a16:creationId xmlns:a16="http://schemas.microsoft.com/office/drawing/2014/main" id="{196E4277-BAAA-474F-A91D-ECD3FB4DC3C3}"/>
              </a:ext>
            </a:extLst>
          </p:cNvPr>
          <p:cNvSpPr txBox="1"/>
          <p:nvPr/>
        </p:nvSpPr>
        <p:spPr>
          <a:xfrm>
            <a:off x="4786766" y="2142868"/>
            <a:ext cx="2732861" cy="1015663"/>
          </a:xfrm>
          <a:prstGeom prst="rect">
            <a:avLst/>
          </a:prstGeom>
          <a:noFill/>
        </p:spPr>
        <p:txBody>
          <a:bodyPr wrap="square" lIns="3600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rgbClr val="1F4E79"/>
                </a:solidFill>
                <a:latin typeface="Century Gothic" panose="020B0502020202020204" pitchFamily="34" charset="0"/>
              </a:rPr>
              <a:t>4. </a:t>
            </a:r>
            <a:r>
              <a:rPr lang="en-GB" sz="2000" b="1" dirty="0">
                <a:solidFill>
                  <a:srgbClr val="1F4E79"/>
                </a:solidFill>
                <a:latin typeface="Century Gothic" panose="020B0502020202020204" pitchFamily="34" charset="0"/>
              </a:rPr>
              <a:t>Amir :  </a:t>
            </a:r>
            <a:r>
              <a:rPr lang="en-GB" sz="2000" b="1" dirty="0">
                <a:solidFill>
                  <a:srgbClr val="EE6000"/>
                </a:solidFill>
                <a:latin typeface="Century Gothic" panose="020B0502020202020204" pitchFamily="34" charset="0"/>
              </a:rPr>
              <a:t>Nous</a:t>
            </a:r>
            <a:r>
              <a:rPr lang="en-GB" sz="2000" dirty="0">
                <a:solidFill>
                  <a:srgbClr val="EE6000"/>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nourrissons</a:t>
            </a:r>
            <a:r>
              <a:rPr lang="en-GB" sz="2000" dirty="0">
                <a:solidFill>
                  <a:schemeClr val="accent1">
                    <a:lumMod val="50000"/>
                  </a:schemeClr>
                </a:solidFill>
                <a:latin typeface="Century Gothic" panose="020B0502020202020204" pitchFamily="34" charset="0"/>
              </a:rPr>
              <a:t> le </a:t>
            </a:r>
            <a:r>
              <a:rPr lang="en-GB" sz="2000" dirty="0" err="1">
                <a:solidFill>
                  <a:schemeClr val="accent1">
                    <a:lumMod val="50000"/>
                  </a:schemeClr>
                </a:solidFill>
                <a:latin typeface="Century Gothic" panose="020B0502020202020204" pitchFamily="34" charset="0"/>
              </a:rPr>
              <a:t>chien</a:t>
            </a:r>
            <a:r>
              <a:rPr lang="en-GB" sz="2000" dirty="0">
                <a:solidFill>
                  <a:schemeClr val="accent1">
                    <a:lumMod val="50000"/>
                  </a:schemeClr>
                </a:solidFill>
                <a:latin typeface="Century Gothic" panose="020B0502020202020204" pitchFamily="34" charset="0"/>
              </a:rPr>
              <a:t> pendant la </a:t>
            </a:r>
            <a:r>
              <a:rPr lang="en-GB" sz="2000" dirty="0" err="1">
                <a:solidFill>
                  <a:schemeClr val="accent1">
                    <a:lumMod val="50000"/>
                  </a:schemeClr>
                </a:solidFill>
                <a:latin typeface="Century Gothic" panose="020B0502020202020204" pitchFamily="34" charset="0"/>
              </a:rPr>
              <a:t>semaine</a:t>
            </a:r>
            <a:r>
              <a:rPr lang="en-GB" dirty="0">
                <a:solidFill>
                  <a:schemeClr val="accent1">
                    <a:lumMod val="50000"/>
                  </a:schemeClr>
                </a:solidFill>
                <a:latin typeface="Century Gothic" panose="020B0502020202020204" pitchFamily="34" charset="0"/>
              </a:rPr>
              <a:t>.</a:t>
            </a:r>
            <a:endParaRPr lang="en-GB" sz="1700" dirty="0">
              <a:solidFill>
                <a:srgbClr val="1F4E79"/>
              </a:solidFill>
              <a:latin typeface="Century Gothic" panose="020B0502020202020204" pitchFamily="34" charset="0"/>
            </a:endParaRPr>
          </a:p>
        </p:txBody>
      </p:sp>
      <p:sp>
        <p:nvSpPr>
          <p:cNvPr id="27" name="Speech Bubble: Rectangle with Corners Rounded 26">
            <a:extLst>
              <a:ext uri="{FF2B5EF4-FFF2-40B4-BE49-F238E27FC236}">
                <a16:creationId xmlns:a16="http://schemas.microsoft.com/office/drawing/2014/main" id="{9910965F-B72C-4612-90A2-E177BEA83D4B}"/>
              </a:ext>
            </a:extLst>
          </p:cNvPr>
          <p:cNvSpPr/>
          <p:nvPr/>
        </p:nvSpPr>
        <p:spPr>
          <a:xfrm>
            <a:off x="4753690" y="3420697"/>
            <a:ext cx="2710230" cy="9699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28" name="TextBox 54">
            <a:extLst>
              <a:ext uri="{FF2B5EF4-FFF2-40B4-BE49-F238E27FC236}">
                <a16:creationId xmlns:a16="http://schemas.microsoft.com/office/drawing/2014/main" id="{3B34CE84-4B3D-4AAF-B8E9-EB1639D676BF}"/>
              </a:ext>
            </a:extLst>
          </p:cNvPr>
          <p:cNvSpPr txBox="1"/>
          <p:nvPr/>
        </p:nvSpPr>
        <p:spPr>
          <a:xfrm>
            <a:off x="4758912" y="3397827"/>
            <a:ext cx="27328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rgbClr val="1F4E79"/>
                </a:solidFill>
                <a:latin typeface="Century Gothic" panose="020B0502020202020204" pitchFamily="34" charset="0"/>
              </a:rPr>
              <a:t>5. </a:t>
            </a:r>
            <a:r>
              <a:rPr lang="en-GB" sz="2000" b="1" dirty="0">
                <a:solidFill>
                  <a:srgbClr val="1F4E79"/>
                </a:solidFill>
                <a:latin typeface="Century Gothic" panose="020B0502020202020204" pitchFamily="34" charset="0"/>
              </a:rPr>
              <a:t>Amir :  </a:t>
            </a:r>
            <a:r>
              <a:rPr lang="en-GB" sz="2000" b="1" dirty="0">
                <a:solidFill>
                  <a:srgbClr val="EE6000"/>
                </a:solidFill>
                <a:latin typeface="Century Gothic" panose="020B0502020202020204" pitchFamily="34" charset="0"/>
              </a:rPr>
              <a:t>Nous</a:t>
            </a:r>
            <a:r>
              <a:rPr lang="en-GB" sz="2000" dirty="0">
                <a:solidFill>
                  <a:srgbClr val="EE6000"/>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remplissons</a:t>
            </a:r>
            <a:r>
              <a:rPr lang="en-GB" sz="2000" dirty="0">
                <a:solidFill>
                  <a:schemeClr val="accent1">
                    <a:lumMod val="50000"/>
                  </a:schemeClr>
                </a:solidFill>
                <a:latin typeface="Century Gothic" panose="020B0502020202020204" pitchFamily="34" charset="0"/>
              </a:rPr>
              <a:t> la machine à laver</a:t>
            </a:r>
            <a:r>
              <a:rPr lang="en-GB" dirty="0">
                <a:solidFill>
                  <a:schemeClr val="accent1">
                    <a:lumMod val="50000"/>
                  </a:schemeClr>
                </a:solidFill>
                <a:latin typeface="Century Gothic" panose="020B0502020202020204" pitchFamily="34" charset="0"/>
              </a:rPr>
              <a:t>.</a:t>
            </a:r>
            <a:endParaRPr lang="en-GB" sz="1700" dirty="0">
              <a:solidFill>
                <a:srgbClr val="1F4E79"/>
              </a:solidFill>
              <a:latin typeface="Century Gothic" panose="020B0502020202020204" pitchFamily="34" charset="0"/>
            </a:endParaRPr>
          </a:p>
        </p:txBody>
      </p:sp>
      <p:sp>
        <p:nvSpPr>
          <p:cNvPr id="29" name="Speech Bubble: Rectangle with Corners Rounded 28">
            <a:extLst>
              <a:ext uri="{FF2B5EF4-FFF2-40B4-BE49-F238E27FC236}">
                <a16:creationId xmlns:a16="http://schemas.microsoft.com/office/drawing/2014/main" id="{4D0875C1-B014-4417-B452-A968DB817D33}"/>
              </a:ext>
            </a:extLst>
          </p:cNvPr>
          <p:cNvSpPr/>
          <p:nvPr/>
        </p:nvSpPr>
        <p:spPr>
          <a:xfrm>
            <a:off x="4731059" y="4663351"/>
            <a:ext cx="2710230" cy="9699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30" name="TextBox 54">
            <a:extLst>
              <a:ext uri="{FF2B5EF4-FFF2-40B4-BE49-F238E27FC236}">
                <a16:creationId xmlns:a16="http://schemas.microsoft.com/office/drawing/2014/main" id="{F310D784-95E9-43F3-8A71-D7C2299A963D}"/>
              </a:ext>
            </a:extLst>
          </p:cNvPr>
          <p:cNvSpPr txBox="1"/>
          <p:nvPr/>
        </p:nvSpPr>
        <p:spPr>
          <a:xfrm>
            <a:off x="4753690" y="4673915"/>
            <a:ext cx="2732861"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rgbClr val="1F4E79"/>
                </a:solidFill>
                <a:latin typeface="Century Gothic" panose="020B0502020202020204" pitchFamily="34" charset="0"/>
              </a:rPr>
              <a:t>6. </a:t>
            </a:r>
            <a:r>
              <a:rPr lang="en-GB" sz="2000" b="1" dirty="0">
                <a:solidFill>
                  <a:srgbClr val="1F4E79"/>
                </a:solidFill>
                <a:latin typeface="Century Gothic" panose="020B0502020202020204" pitchFamily="34" charset="0"/>
              </a:rPr>
              <a:t>Amir :  </a:t>
            </a:r>
            <a:r>
              <a:rPr lang="en-GB" sz="2000" b="1" dirty="0" err="1">
                <a:solidFill>
                  <a:srgbClr val="EE6000"/>
                </a:solidFill>
                <a:latin typeface="Century Gothic" panose="020B0502020202020204" pitchFamily="34" charset="0"/>
              </a:rPr>
              <a:t>Vous</a:t>
            </a:r>
            <a:r>
              <a:rPr lang="en-GB" sz="2000" dirty="0">
                <a:solidFill>
                  <a:srgbClr val="EE6000"/>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définissez</a:t>
            </a:r>
            <a:r>
              <a:rPr lang="en-GB" sz="2000" dirty="0">
                <a:solidFill>
                  <a:schemeClr val="accent1">
                    <a:lumMod val="50000"/>
                  </a:schemeClr>
                </a:solidFill>
                <a:latin typeface="Century Gothic" panose="020B0502020202020204" pitchFamily="34" charset="0"/>
              </a:rPr>
              <a:t> les </a:t>
            </a:r>
            <a:r>
              <a:rPr lang="en-GB" sz="2000" dirty="0" err="1">
                <a:solidFill>
                  <a:schemeClr val="accent1">
                    <a:lumMod val="50000"/>
                  </a:schemeClr>
                </a:solidFill>
                <a:latin typeface="Century Gothic" panose="020B0502020202020204" pitchFamily="34" charset="0"/>
              </a:rPr>
              <a:t>règles</a:t>
            </a:r>
            <a:r>
              <a:rPr lang="en-GB" sz="2000" dirty="0">
                <a:solidFill>
                  <a:schemeClr val="accent1">
                    <a:lumMod val="50000"/>
                  </a:schemeClr>
                </a:solidFill>
                <a:latin typeface="Century Gothic" panose="020B0502020202020204" pitchFamily="34" charset="0"/>
              </a:rPr>
              <a:t>.</a:t>
            </a:r>
            <a:endParaRPr lang="en-GB" sz="2000" dirty="0">
              <a:solidFill>
                <a:srgbClr val="1F4E79"/>
              </a:solidFill>
              <a:latin typeface="Century Gothic" panose="020B0502020202020204" pitchFamily="34" charset="0"/>
            </a:endParaRPr>
          </a:p>
        </p:txBody>
      </p:sp>
      <p:grpSp>
        <p:nvGrpSpPr>
          <p:cNvPr id="31" name="Group 30">
            <a:extLst>
              <a:ext uri="{FF2B5EF4-FFF2-40B4-BE49-F238E27FC236}">
                <a16:creationId xmlns:a16="http://schemas.microsoft.com/office/drawing/2014/main" id="{B22B7A90-D42F-41B5-AB8B-20CEE74D9B98}"/>
              </a:ext>
            </a:extLst>
          </p:cNvPr>
          <p:cNvGrpSpPr/>
          <p:nvPr/>
        </p:nvGrpSpPr>
        <p:grpSpPr>
          <a:xfrm>
            <a:off x="8278912" y="1810522"/>
            <a:ext cx="3152078" cy="4386210"/>
            <a:chOff x="-30479" y="22860"/>
            <a:chExt cx="3394710" cy="6004560"/>
          </a:xfrm>
        </p:grpSpPr>
        <p:grpSp>
          <p:nvGrpSpPr>
            <p:cNvPr id="32" name="Group 31">
              <a:extLst>
                <a:ext uri="{FF2B5EF4-FFF2-40B4-BE49-F238E27FC236}">
                  <a16:creationId xmlns:a16="http://schemas.microsoft.com/office/drawing/2014/main" id="{1EFA7582-7D4D-429B-9C0B-AA8DE8E1FAE7}"/>
                </a:ext>
              </a:extLst>
            </p:cNvPr>
            <p:cNvGrpSpPr/>
            <p:nvPr/>
          </p:nvGrpSpPr>
          <p:grpSpPr>
            <a:xfrm>
              <a:off x="-30479" y="22860"/>
              <a:ext cx="3394710" cy="6004560"/>
              <a:chOff x="-30479" y="22860"/>
              <a:chExt cx="3394710" cy="6004560"/>
            </a:xfrm>
          </p:grpSpPr>
          <p:sp>
            <p:nvSpPr>
              <p:cNvPr id="34" name="Rectangle: Rounded Corners 33">
                <a:extLst>
                  <a:ext uri="{FF2B5EF4-FFF2-40B4-BE49-F238E27FC236}">
                    <a16:creationId xmlns:a16="http://schemas.microsoft.com/office/drawing/2014/main" id="{67ABB938-ACAE-4B25-A1BC-B64765EA756A}"/>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dirty="0"/>
              </a:p>
            </p:txBody>
          </p:sp>
          <p:sp>
            <p:nvSpPr>
              <p:cNvPr id="35" name="Rectangle 34">
                <a:extLst>
                  <a:ext uri="{FF2B5EF4-FFF2-40B4-BE49-F238E27FC236}">
                    <a16:creationId xmlns:a16="http://schemas.microsoft.com/office/drawing/2014/main" id="{DA70F6AF-3E2B-446D-A5A0-CDE0A49E1F80}"/>
                  </a:ext>
                </a:extLst>
              </p:cNvPr>
              <p:cNvSpPr/>
              <p:nvPr/>
            </p:nvSpPr>
            <p:spPr>
              <a:xfrm>
                <a:off x="152400" y="396241"/>
                <a:ext cx="3032760" cy="5196837"/>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dirty="0"/>
              </a:p>
            </p:txBody>
          </p:sp>
        </p:grpSp>
        <p:sp>
          <p:nvSpPr>
            <p:cNvPr id="33" name="Oval 32">
              <a:extLst>
                <a:ext uri="{FF2B5EF4-FFF2-40B4-BE49-F238E27FC236}">
                  <a16:creationId xmlns:a16="http://schemas.microsoft.com/office/drawing/2014/main" id="{2FE4E638-CA86-4097-B7AC-4CCB5F1DAE18}"/>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grpSp>
      <p:sp>
        <p:nvSpPr>
          <p:cNvPr id="36" name="Speech Bubble: Rectangle with Corners Rounded 35">
            <a:extLst>
              <a:ext uri="{FF2B5EF4-FFF2-40B4-BE49-F238E27FC236}">
                <a16:creationId xmlns:a16="http://schemas.microsoft.com/office/drawing/2014/main" id="{BB113200-6993-4522-9EB0-814427B2607C}"/>
              </a:ext>
            </a:extLst>
          </p:cNvPr>
          <p:cNvSpPr/>
          <p:nvPr/>
        </p:nvSpPr>
        <p:spPr>
          <a:xfrm>
            <a:off x="8512310" y="2169664"/>
            <a:ext cx="2691266" cy="9699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37" name="TextBox 54">
            <a:extLst>
              <a:ext uri="{FF2B5EF4-FFF2-40B4-BE49-F238E27FC236}">
                <a16:creationId xmlns:a16="http://schemas.microsoft.com/office/drawing/2014/main" id="{B63B6CC2-1718-49D7-A80C-E17B2E4E55F5}"/>
              </a:ext>
            </a:extLst>
          </p:cNvPr>
          <p:cNvSpPr txBox="1"/>
          <p:nvPr/>
        </p:nvSpPr>
        <p:spPr>
          <a:xfrm>
            <a:off x="8519569" y="2178043"/>
            <a:ext cx="280105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rgbClr val="1F4E79"/>
                </a:solidFill>
                <a:latin typeface="Century Gothic" panose="020B0502020202020204" pitchFamily="34" charset="0"/>
              </a:rPr>
              <a:t>7. </a:t>
            </a:r>
            <a:r>
              <a:rPr lang="en-GB" sz="2000" b="1" dirty="0">
                <a:solidFill>
                  <a:srgbClr val="1F4E79"/>
                </a:solidFill>
                <a:latin typeface="Century Gothic" panose="020B0502020202020204" pitchFamily="34" charset="0"/>
              </a:rPr>
              <a:t>Amir :  </a:t>
            </a:r>
            <a:r>
              <a:rPr lang="en-GB" sz="2000" b="1" dirty="0">
                <a:solidFill>
                  <a:srgbClr val="EE6000"/>
                </a:solidFill>
                <a:latin typeface="Century Gothic" panose="020B0502020202020204" pitchFamily="34" charset="0"/>
              </a:rPr>
              <a:t>Nous</a:t>
            </a:r>
            <a:r>
              <a:rPr lang="en-GB" sz="2000" dirty="0">
                <a:solidFill>
                  <a:srgbClr val="EE6000"/>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choisissons</a:t>
            </a:r>
            <a:r>
              <a:rPr lang="en-GB" sz="2000" dirty="0">
                <a:solidFill>
                  <a:schemeClr val="accent1">
                    <a:lumMod val="50000"/>
                  </a:schemeClr>
                </a:solidFill>
                <a:latin typeface="Century Gothic" panose="020B0502020202020204" pitchFamily="34" charset="0"/>
              </a:rPr>
              <a:t> la glace dans 5 minutes.</a:t>
            </a:r>
            <a:endParaRPr lang="en-GB" sz="2000" dirty="0">
              <a:solidFill>
                <a:srgbClr val="1F4E79"/>
              </a:solidFill>
              <a:latin typeface="Century Gothic" panose="020B0502020202020204" pitchFamily="34" charset="0"/>
            </a:endParaRPr>
          </a:p>
        </p:txBody>
      </p:sp>
      <p:sp>
        <p:nvSpPr>
          <p:cNvPr id="38" name="Speech Bubble: Rectangle with Corners Rounded 37">
            <a:extLst>
              <a:ext uri="{FF2B5EF4-FFF2-40B4-BE49-F238E27FC236}">
                <a16:creationId xmlns:a16="http://schemas.microsoft.com/office/drawing/2014/main" id="{4138B51B-BC73-484E-8223-DBADBA7D8767}"/>
              </a:ext>
            </a:extLst>
          </p:cNvPr>
          <p:cNvSpPr/>
          <p:nvPr/>
        </p:nvSpPr>
        <p:spPr>
          <a:xfrm>
            <a:off x="8512309" y="3412318"/>
            <a:ext cx="2691267" cy="9699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39" name="TextBox 54">
            <a:extLst>
              <a:ext uri="{FF2B5EF4-FFF2-40B4-BE49-F238E27FC236}">
                <a16:creationId xmlns:a16="http://schemas.microsoft.com/office/drawing/2014/main" id="{2D163C47-D0E4-4BCE-BA55-6E3161B140C1}"/>
              </a:ext>
            </a:extLst>
          </p:cNvPr>
          <p:cNvSpPr txBox="1"/>
          <p:nvPr/>
        </p:nvSpPr>
        <p:spPr>
          <a:xfrm>
            <a:off x="8525917" y="3400514"/>
            <a:ext cx="2732861"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rgbClr val="1F4E79"/>
                </a:solidFill>
                <a:latin typeface="Century Gothic" panose="020B0502020202020204" pitchFamily="34" charset="0"/>
              </a:rPr>
              <a:t>8. </a:t>
            </a:r>
            <a:r>
              <a:rPr lang="en-GB" sz="2000" b="1" dirty="0">
                <a:solidFill>
                  <a:srgbClr val="1F4E79"/>
                </a:solidFill>
                <a:latin typeface="Century Gothic" panose="020B0502020202020204" pitchFamily="34" charset="0"/>
              </a:rPr>
              <a:t>Amir :  </a:t>
            </a:r>
            <a:r>
              <a:rPr lang="en-GB" sz="2000" b="1" dirty="0" err="1">
                <a:solidFill>
                  <a:srgbClr val="EE6000"/>
                </a:solidFill>
                <a:latin typeface="Century Gothic" panose="020B0502020202020204" pitchFamily="34" charset="0"/>
              </a:rPr>
              <a:t>Vous</a:t>
            </a:r>
            <a:r>
              <a:rPr lang="en-GB" sz="2000" dirty="0">
                <a:solidFill>
                  <a:srgbClr val="EE6000"/>
                </a:solidFill>
                <a:latin typeface="Century Gothic" panose="020B0502020202020204" pitchFamily="34" charset="0"/>
              </a:rPr>
              <a:t> </a:t>
            </a:r>
            <a:r>
              <a:rPr lang="en-GB" sz="2000" dirty="0" err="1">
                <a:solidFill>
                  <a:srgbClr val="1F4E79"/>
                </a:solidFill>
                <a:latin typeface="Century Gothic" panose="020B0502020202020204" pitchFamily="34" charset="0"/>
              </a:rPr>
              <a:t>réussissez</a:t>
            </a:r>
            <a:r>
              <a:rPr lang="en-GB" sz="2000" dirty="0">
                <a:solidFill>
                  <a:srgbClr val="1F4E79"/>
                </a:solidFill>
                <a:latin typeface="Century Gothic" panose="020B0502020202020204" pitchFamily="34" charset="0"/>
              </a:rPr>
              <a:t> les </a:t>
            </a:r>
            <a:r>
              <a:rPr lang="en-GB" sz="2000" dirty="0" err="1">
                <a:solidFill>
                  <a:srgbClr val="1F4E79"/>
                </a:solidFill>
                <a:latin typeface="Century Gothic" panose="020B0502020202020204" pitchFamily="34" charset="0"/>
              </a:rPr>
              <a:t>cours</a:t>
            </a:r>
            <a:r>
              <a:rPr lang="en-GB" sz="2000" dirty="0">
                <a:solidFill>
                  <a:srgbClr val="1F4E79"/>
                </a:solidFill>
                <a:latin typeface="Century Gothic" panose="020B0502020202020204" pitchFamily="34" charset="0"/>
              </a:rPr>
              <a:t> ? </a:t>
            </a:r>
            <a:r>
              <a:rPr lang="en-GB" sz="2000" b="1" dirty="0">
                <a:solidFill>
                  <a:srgbClr val="1F4E79"/>
                </a:solidFill>
                <a:latin typeface="Century Gothic" panose="020B0502020202020204" pitchFamily="34" charset="0"/>
              </a:rPr>
              <a:t> </a:t>
            </a:r>
            <a:endParaRPr lang="en-GB" sz="2000" dirty="0">
              <a:solidFill>
                <a:srgbClr val="1F4E79"/>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B72880BA-2DD5-4D24-A9D6-C160DF7479B1}"/>
              </a:ext>
            </a:extLst>
          </p:cNvPr>
          <p:cNvSpPr/>
          <p:nvPr/>
        </p:nvSpPr>
        <p:spPr>
          <a:xfrm>
            <a:off x="8489679" y="4654972"/>
            <a:ext cx="2713898" cy="9699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41" name="TextBox 54">
            <a:extLst>
              <a:ext uri="{FF2B5EF4-FFF2-40B4-BE49-F238E27FC236}">
                <a16:creationId xmlns:a16="http://schemas.microsoft.com/office/drawing/2014/main" id="{729D6AA6-1C6B-470A-ACBD-9A9E6496D9D5}"/>
              </a:ext>
            </a:extLst>
          </p:cNvPr>
          <p:cNvSpPr txBox="1"/>
          <p:nvPr/>
        </p:nvSpPr>
        <p:spPr>
          <a:xfrm>
            <a:off x="8504624" y="4626281"/>
            <a:ext cx="281599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rgbClr val="1F4E79"/>
                </a:solidFill>
                <a:latin typeface="Century Gothic" panose="020B0502020202020204" pitchFamily="34" charset="0"/>
              </a:rPr>
              <a:t>9. </a:t>
            </a:r>
            <a:r>
              <a:rPr lang="en-GB" sz="2000" b="1" dirty="0">
                <a:solidFill>
                  <a:srgbClr val="1F4E79"/>
                </a:solidFill>
                <a:latin typeface="Century Gothic" panose="020B0502020202020204" pitchFamily="34" charset="0"/>
              </a:rPr>
              <a:t>Amir :  </a:t>
            </a:r>
            <a:r>
              <a:rPr lang="en-GB" sz="2000" b="1" dirty="0" err="1">
                <a:solidFill>
                  <a:srgbClr val="EE6000"/>
                </a:solidFill>
                <a:latin typeface="Century Gothic" panose="020B0502020202020204" pitchFamily="34" charset="0"/>
              </a:rPr>
              <a:t>Vous</a:t>
            </a:r>
            <a:r>
              <a:rPr lang="en-GB" sz="2000" dirty="0">
                <a:solidFill>
                  <a:srgbClr val="EE6000"/>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remplissez</a:t>
            </a:r>
            <a:r>
              <a:rPr lang="en-GB" sz="2000" dirty="0">
                <a:solidFill>
                  <a:schemeClr val="accent1">
                    <a:lumMod val="50000"/>
                  </a:schemeClr>
                </a:solidFill>
                <a:latin typeface="Century Gothic" panose="020B0502020202020204" pitchFamily="34" charset="0"/>
              </a:rPr>
              <a:t> les papiers </a:t>
            </a:r>
            <a:r>
              <a:rPr lang="en-GB" sz="2000" dirty="0" err="1">
                <a:solidFill>
                  <a:schemeClr val="accent1">
                    <a:lumMod val="50000"/>
                  </a:schemeClr>
                </a:solidFill>
                <a:latin typeface="Century Gothic" panose="020B0502020202020204" pitchFamily="34" charset="0"/>
              </a:rPr>
              <a:t>administratifs</a:t>
            </a:r>
            <a:r>
              <a:rPr lang="en-GB" sz="2000" dirty="0">
                <a:solidFill>
                  <a:schemeClr val="accent1">
                    <a:lumMod val="50000"/>
                  </a:schemeClr>
                </a:solidFill>
                <a:latin typeface="Century Gothic" panose="020B0502020202020204" pitchFamily="34" charset="0"/>
              </a:rPr>
              <a:t> </a:t>
            </a:r>
            <a:endParaRPr lang="en-GB" sz="2000" dirty="0">
              <a:solidFill>
                <a:srgbClr val="1F4E79"/>
              </a:solidFill>
              <a:latin typeface="Century Gothic" panose="020B0502020202020204" pitchFamily="34" charset="0"/>
            </a:endParaRPr>
          </a:p>
        </p:txBody>
      </p:sp>
      <p:sp>
        <p:nvSpPr>
          <p:cNvPr id="42" name="Explosion: 8 Points 41">
            <a:extLst>
              <a:ext uri="{FF2B5EF4-FFF2-40B4-BE49-F238E27FC236}">
                <a16:creationId xmlns:a16="http://schemas.microsoft.com/office/drawing/2014/main" id="{BBAE5F63-D77C-4A6C-94F1-10121CF87641}"/>
              </a:ext>
            </a:extLst>
          </p:cNvPr>
          <p:cNvSpPr/>
          <p:nvPr/>
        </p:nvSpPr>
        <p:spPr>
          <a:xfrm rot="16200000">
            <a:off x="2265363" y="1748515"/>
            <a:ext cx="540105" cy="120028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Explosion: 8 Points 1">
            <a:extLst>
              <a:ext uri="{FF2B5EF4-FFF2-40B4-BE49-F238E27FC236}">
                <a16:creationId xmlns:a16="http://schemas.microsoft.com/office/drawing/2014/main" id="{3320B657-A67C-42DB-AAC0-FE72485AAC86}"/>
              </a:ext>
            </a:extLst>
          </p:cNvPr>
          <p:cNvSpPr/>
          <p:nvPr/>
        </p:nvSpPr>
        <p:spPr>
          <a:xfrm rot="17009691">
            <a:off x="2299687" y="2968855"/>
            <a:ext cx="430453" cy="126855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1">
            <a:extLst>
              <a:ext uri="{FF2B5EF4-FFF2-40B4-BE49-F238E27FC236}">
                <a16:creationId xmlns:a16="http://schemas.microsoft.com/office/drawing/2014/main" id="{22F4D52A-1342-4CC7-A3D3-261EB55B8E64}"/>
              </a:ext>
            </a:extLst>
          </p:cNvPr>
          <p:cNvSpPr/>
          <p:nvPr/>
        </p:nvSpPr>
        <p:spPr>
          <a:xfrm rot="16847259">
            <a:off x="2341116" y="4279691"/>
            <a:ext cx="443607" cy="117571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Explosion: 8 Points 1">
            <a:extLst>
              <a:ext uri="{FF2B5EF4-FFF2-40B4-BE49-F238E27FC236}">
                <a16:creationId xmlns:a16="http://schemas.microsoft.com/office/drawing/2014/main" id="{85A6C02B-8482-4D1A-B1BD-0BA3D52CB691}"/>
              </a:ext>
            </a:extLst>
          </p:cNvPr>
          <p:cNvSpPr/>
          <p:nvPr/>
        </p:nvSpPr>
        <p:spPr>
          <a:xfrm rot="17025202">
            <a:off x="6120256" y="2969039"/>
            <a:ext cx="404265" cy="131291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Explosion: 8 Points 1">
            <a:extLst>
              <a:ext uri="{FF2B5EF4-FFF2-40B4-BE49-F238E27FC236}">
                <a16:creationId xmlns:a16="http://schemas.microsoft.com/office/drawing/2014/main" id="{0EFA4AD1-EF59-4AB7-A36C-FD42BA65BFC2}"/>
              </a:ext>
            </a:extLst>
          </p:cNvPr>
          <p:cNvSpPr/>
          <p:nvPr/>
        </p:nvSpPr>
        <p:spPr>
          <a:xfrm rot="17025202">
            <a:off x="6077991" y="4254825"/>
            <a:ext cx="452974" cy="126848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xplosion: 8 Points 1">
            <a:extLst>
              <a:ext uri="{FF2B5EF4-FFF2-40B4-BE49-F238E27FC236}">
                <a16:creationId xmlns:a16="http://schemas.microsoft.com/office/drawing/2014/main" id="{8D6DF96E-8409-4E99-84AD-704A72673F6D}"/>
              </a:ext>
            </a:extLst>
          </p:cNvPr>
          <p:cNvSpPr/>
          <p:nvPr/>
        </p:nvSpPr>
        <p:spPr>
          <a:xfrm rot="17025202">
            <a:off x="9840620" y="1725661"/>
            <a:ext cx="472433" cy="131587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Explosion: 8 Points 1">
            <a:extLst>
              <a:ext uri="{FF2B5EF4-FFF2-40B4-BE49-F238E27FC236}">
                <a16:creationId xmlns:a16="http://schemas.microsoft.com/office/drawing/2014/main" id="{57FAED0E-8B47-4DF5-BA54-9331425A483B}"/>
              </a:ext>
            </a:extLst>
          </p:cNvPr>
          <p:cNvSpPr/>
          <p:nvPr/>
        </p:nvSpPr>
        <p:spPr>
          <a:xfrm rot="16200000">
            <a:off x="9828775" y="3039301"/>
            <a:ext cx="466273" cy="113277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Explosion: 8 Points 1">
            <a:extLst>
              <a:ext uri="{FF2B5EF4-FFF2-40B4-BE49-F238E27FC236}">
                <a16:creationId xmlns:a16="http://schemas.microsoft.com/office/drawing/2014/main" id="{6169273D-B058-4FBF-9607-ABFD236404DD}"/>
              </a:ext>
            </a:extLst>
          </p:cNvPr>
          <p:cNvSpPr/>
          <p:nvPr/>
        </p:nvSpPr>
        <p:spPr>
          <a:xfrm rot="16815278">
            <a:off x="9749526" y="4194516"/>
            <a:ext cx="584564" cy="121545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E7E97DA-2F23-F745-B756-301D480DCC3C}"/>
              </a:ext>
            </a:extLst>
          </p:cNvPr>
          <p:cNvSpPr txBox="1"/>
          <p:nvPr/>
        </p:nvSpPr>
        <p:spPr>
          <a:xfrm>
            <a:off x="141040" y="1271544"/>
            <a:ext cx="11909920" cy="400110"/>
          </a:xfrm>
          <a:prstGeom prst="rect">
            <a:avLst/>
          </a:prstGeom>
          <a:noFill/>
        </p:spPr>
        <p:txBody>
          <a:bodyPr wrap="square" rtlCol="0">
            <a:spAutoFit/>
          </a:bodyPr>
          <a:lstStyle/>
          <a:p>
            <a:pPr>
              <a:defRPr/>
            </a:pPr>
            <a:r>
              <a:rPr lang="en-US" sz="2000" dirty="0">
                <a:solidFill>
                  <a:schemeClr val="accent1">
                    <a:lumMod val="50000"/>
                  </a:schemeClr>
                </a:solidFill>
              </a:rPr>
              <a:t>Amir </a:t>
            </a:r>
            <a:r>
              <a:rPr lang="en-US" sz="2000" dirty="0" err="1">
                <a:solidFill>
                  <a:schemeClr val="accent1">
                    <a:lumMod val="50000"/>
                  </a:schemeClr>
                </a:solidFill>
              </a:rPr>
              <a:t>écrit</a:t>
            </a:r>
            <a:r>
              <a:rPr lang="en-US" sz="2000" dirty="0">
                <a:solidFill>
                  <a:schemeClr val="accent1">
                    <a:lumMod val="50000"/>
                  </a:schemeClr>
                </a:solidFill>
              </a:rPr>
              <a:t> à Papa. Qui fait les </a:t>
            </a:r>
            <a:r>
              <a:rPr lang="en-US" sz="2000" dirty="0" err="1">
                <a:solidFill>
                  <a:schemeClr val="accent1">
                    <a:lumMod val="50000"/>
                  </a:schemeClr>
                </a:solidFill>
              </a:rPr>
              <a:t>tâches</a:t>
            </a:r>
            <a:r>
              <a:rPr lang="en-US" sz="2000" dirty="0">
                <a:solidFill>
                  <a:schemeClr val="accent1">
                    <a:lumMod val="50000"/>
                  </a:schemeClr>
                </a:solidFill>
              </a:rPr>
              <a:t>* ? </a:t>
            </a:r>
            <a:r>
              <a:rPr kumimoji="0" lang="en-US" sz="2000" b="0" i="0" u="none" strike="noStrike" kern="1200" cap="none" spc="0" normalizeH="0" baseline="0" noProof="0" dirty="0" err="1">
                <a:ln>
                  <a:noFill/>
                </a:ln>
                <a:solidFill>
                  <a:schemeClr val="accent1">
                    <a:lumMod val="50000"/>
                  </a:schemeClr>
                </a:solidFill>
                <a:effectLst/>
                <a:uLnTx/>
                <a:uFillTx/>
                <a:latin typeface="Century Gothic" panose="020F0302020204030204"/>
              </a:rPr>
              <a:t>C’est</a:t>
            </a:r>
            <a:r>
              <a:rPr kumimoji="0" lang="en-US" sz="2000" b="0" i="0" u="none" strike="noStrike" kern="1200" cap="none" spc="0" normalizeH="0" baseline="0" noProof="0" dirty="0">
                <a:ln>
                  <a:noFill/>
                </a:ln>
                <a:solidFill>
                  <a:schemeClr val="accent1">
                    <a:lumMod val="50000"/>
                  </a:schemeClr>
                </a:solidFill>
                <a:effectLst/>
                <a:uLnTx/>
                <a:uFillTx/>
                <a:latin typeface="Century Gothic" panose="020F0302020204030204"/>
              </a:rPr>
              <a:t> Amir et </a:t>
            </a:r>
            <a:r>
              <a:rPr kumimoji="0" lang="en-US" sz="2000" b="0" i="0" u="none" strike="noStrike" kern="1200" cap="none" spc="0" normalizeH="0" baseline="0" noProof="0" dirty="0" err="1">
                <a:ln>
                  <a:noFill/>
                </a:ln>
                <a:solidFill>
                  <a:schemeClr val="accent1">
                    <a:lumMod val="50000"/>
                  </a:schemeClr>
                </a:solidFill>
                <a:effectLst/>
                <a:uLnTx/>
                <a:uFillTx/>
                <a:latin typeface="Century Gothic" panose="020F0302020204030204"/>
              </a:rPr>
              <a:t>Noura</a:t>
            </a:r>
            <a:r>
              <a:rPr kumimoji="0" lang="en-US" sz="2000" b="0" i="0" u="none" strike="noStrike" kern="1200" cap="none" spc="0" normalizeH="0" baseline="0" noProof="0" dirty="0">
                <a:ln>
                  <a:noFill/>
                </a:ln>
                <a:solidFill>
                  <a:schemeClr val="accent1">
                    <a:lumMod val="50000"/>
                  </a:schemeClr>
                </a:solidFill>
                <a:effectLst/>
                <a:uLnTx/>
                <a:uFillTx/>
                <a:latin typeface="Century Gothic" panose="020F0302020204030204"/>
              </a:rPr>
              <a:t> (</a:t>
            </a:r>
            <a:r>
              <a:rPr kumimoji="0" lang="en-US" sz="2000" b="1" i="0" u="none" strike="noStrike" kern="1200" cap="none" spc="0" normalizeH="0" baseline="0" noProof="0" dirty="0">
                <a:ln>
                  <a:noFill/>
                </a:ln>
                <a:solidFill>
                  <a:schemeClr val="accent1">
                    <a:lumMod val="50000"/>
                  </a:schemeClr>
                </a:solidFill>
                <a:effectLst/>
                <a:uLnTx/>
                <a:uFillTx/>
                <a:latin typeface="Century Gothic" panose="020F0302020204030204"/>
              </a:rPr>
              <a:t>nous</a:t>
            </a:r>
            <a:r>
              <a:rPr kumimoji="0" lang="en-US" sz="2000" i="0" u="none" strike="noStrike" kern="1200" cap="none" spc="0" normalizeH="0" baseline="0" noProof="0" dirty="0">
                <a:ln>
                  <a:noFill/>
                </a:ln>
                <a:solidFill>
                  <a:schemeClr val="accent1">
                    <a:lumMod val="50000"/>
                  </a:schemeClr>
                </a:solidFill>
                <a:effectLst/>
                <a:uLnTx/>
                <a:uFillTx/>
                <a:latin typeface="Century Gothic" panose="020F0302020204030204"/>
              </a:rPr>
              <a:t>) </a:t>
            </a:r>
            <a:r>
              <a:rPr kumimoji="0" lang="en-US" sz="2000" b="0" i="0" u="none" strike="noStrike" kern="1200" cap="none" spc="0" normalizeH="0" baseline="0" noProof="0" dirty="0" err="1">
                <a:ln>
                  <a:noFill/>
                </a:ln>
                <a:solidFill>
                  <a:schemeClr val="accent1">
                    <a:lumMod val="50000"/>
                  </a:schemeClr>
                </a:solidFill>
                <a:effectLst/>
                <a:uLnTx/>
                <a:uFillTx/>
                <a:latin typeface="Century Gothic" panose="020F0302020204030204"/>
              </a:rPr>
              <a:t>ou</a:t>
            </a:r>
            <a:r>
              <a:rPr kumimoji="0" lang="en-US" sz="2000" b="0" i="0" u="none" strike="noStrike" kern="1200" cap="none" spc="0" normalizeH="0" baseline="0" noProof="0" dirty="0">
                <a:ln>
                  <a:noFill/>
                </a:ln>
                <a:solidFill>
                  <a:schemeClr val="accent1">
                    <a:lumMod val="50000"/>
                  </a:schemeClr>
                </a:solidFill>
                <a:effectLst/>
                <a:uLnTx/>
                <a:uFillTx/>
                <a:latin typeface="Century Gothic" panose="020F0302020204030204"/>
              </a:rPr>
              <a:t> </a:t>
            </a:r>
            <a:r>
              <a:rPr kumimoji="0" lang="en-US" sz="2000" b="0" i="0" u="none" strike="noStrike" kern="1200" cap="none" spc="0" normalizeH="0" baseline="0" noProof="0" dirty="0" err="1">
                <a:ln>
                  <a:noFill/>
                </a:ln>
                <a:solidFill>
                  <a:schemeClr val="accent1">
                    <a:lumMod val="50000"/>
                  </a:schemeClr>
                </a:solidFill>
                <a:effectLst/>
                <a:uLnTx/>
                <a:uFillTx/>
                <a:latin typeface="Century Gothic" panose="020F0302020204030204"/>
              </a:rPr>
              <a:t>ses</a:t>
            </a:r>
            <a:r>
              <a:rPr kumimoji="0" lang="en-US" sz="2000" b="0" i="0" u="none" strike="noStrike" kern="1200" cap="none" spc="0" normalizeH="0" baseline="0" noProof="0" dirty="0">
                <a:ln>
                  <a:noFill/>
                </a:ln>
                <a:solidFill>
                  <a:schemeClr val="accent1">
                    <a:lumMod val="50000"/>
                  </a:schemeClr>
                </a:solidFill>
                <a:effectLst/>
                <a:uLnTx/>
                <a:uFillTx/>
                <a:latin typeface="Century Gothic" panose="020F0302020204030204"/>
              </a:rPr>
              <a:t> parents</a:t>
            </a:r>
            <a:r>
              <a:rPr kumimoji="0" lang="en-US" sz="2000" b="0" i="0" u="none" strike="noStrike" kern="1200" cap="none" spc="0" normalizeH="0" noProof="0" dirty="0">
                <a:ln>
                  <a:noFill/>
                </a:ln>
                <a:solidFill>
                  <a:schemeClr val="accent1">
                    <a:lumMod val="50000"/>
                  </a:schemeClr>
                </a:solidFill>
                <a:effectLst/>
                <a:uLnTx/>
                <a:uFillTx/>
                <a:latin typeface="Century Gothic" panose="020F0302020204030204"/>
              </a:rPr>
              <a:t> (</a:t>
            </a:r>
            <a:r>
              <a:rPr kumimoji="0" lang="en-US" sz="2000" b="1" i="0" u="none" strike="noStrike" kern="1200" cap="none" spc="0" normalizeH="0" baseline="0" noProof="0" dirty="0" err="1">
                <a:ln>
                  <a:noFill/>
                </a:ln>
                <a:solidFill>
                  <a:schemeClr val="accent1">
                    <a:lumMod val="50000"/>
                  </a:schemeClr>
                </a:solidFill>
                <a:effectLst/>
                <a:uLnTx/>
                <a:uFillTx/>
                <a:latin typeface="Century Gothic" panose="020F0302020204030204"/>
              </a:rPr>
              <a:t>vous</a:t>
            </a:r>
            <a:r>
              <a:rPr kumimoji="0" lang="en-US" sz="2000" i="0" u="none" strike="noStrike" kern="1200" cap="none" spc="0" normalizeH="0" baseline="0" noProof="0" dirty="0">
                <a:ln>
                  <a:noFill/>
                </a:ln>
                <a:solidFill>
                  <a:schemeClr val="accent1">
                    <a:lumMod val="50000"/>
                  </a:schemeClr>
                </a:solidFill>
                <a:effectLst/>
                <a:uLnTx/>
                <a:uFillTx/>
                <a:latin typeface="Century Gothic" panose="020F0302020204030204"/>
              </a:rPr>
              <a:t>)</a:t>
            </a:r>
            <a:r>
              <a:rPr lang="en-US" sz="2000" dirty="0">
                <a:solidFill>
                  <a:schemeClr val="accent1">
                    <a:lumMod val="50000"/>
                  </a:schemeClr>
                </a:solidFill>
                <a:latin typeface="Century Gothic" panose="020F0302020204030204"/>
              </a:rPr>
              <a:t> ?</a:t>
            </a:r>
            <a:r>
              <a:rPr kumimoji="0" lang="en-US" sz="2000" b="0" i="0" u="none" strike="noStrike" kern="1200" cap="none" spc="0" normalizeH="0" baseline="0" noProof="0" dirty="0">
                <a:ln>
                  <a:noFill/>
                </a:ln>
                <a:solidFill>
                  <a:schemeClr val="accent1">
                    <a:lumMod val="50000"/>
                  </a:schemeClr>
                </a:solidFill>
                <a:effectLst/>
                <a:uLnTx/>
                <a:uFillTx/>
                <a:latin typeface="Century Gothic" panose="020F0302020204030204"/>
              </a:rPr>
              <a:t> </a:t>
            </a:r>
          </a:p>
        </p:txBody>
      </p:sp>
      <p:sp>
        <p:nvSpPr>
          <p:cNvPr id="52" name="Explosion: 8 Points 41">
            <a:extLst>
              <a:ext uri="{FF2B5EF4-FFF2-40B4-BE49-F238E27FC236}">
                <a16:creationId xmlns:a16="http://schemas.microsoft.com/office/drawing/2014/main" id="{BBAE5F63-D77C-4A6C-94F1-10121CF87641}"/>
              </a:ext>
            </a:extLst>
          </p:cNvPr>
          <p:cNvSpPr/>
          <p:nvPr/>
        </p:nvSpPr>
        <p:spPr>
          <a:xfrm rot="17025202">
            <a:off x="6027841" y="1755371"/>
            <a:ext cx="468681" cy="121589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oll, toy, shirt&#10;&#10;Description automatically generated">
            <a:extLst>
              <a:ext uri="{FF2B5EF4-FFF2-40B4-BE49-F238E27FC236}">
                <a16:creationId xmlns:a16="http://schemas.microsoft.com/office/drawing/2014/main" id="{B05FF4C6-9CB9-4045-8570-A97C69E67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7437" y="-37743"/>
            <a:ext cx="1224725" cy="1224725"/>
          </a:xfrm>
          <a:prstGeom prst="rect">
            <a:avLst/>
          </a:prstGeom>
        </p:spPr>
      </p:pic>
      <p:pic>
        <p:nvPicPr>
          <p:cNvPr id="46" name="Picture 45" descr="A person wearing a suit and tie&#10;&#10;Description automatically generated">
            <a:extLst>
              <a:ext uri="{FF2B5EF4-FFF2-40B4-BE49-F238E27FC236}">
                <a16:creationId xmlns:a16="http://schemas.microsoft.com/office/drawing/2014/main" id="{BD25D03C-768A-4C78-863B-A9513DA8B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9679" y="-43257"/>
            <a:ext cx="1224725" cy="1224725"/>
          </a:xfrm>
          <a:prstGeom prst="rect">
            <a:avLst/>
          </a:prstGeom>
        </p:spPr>
      </p:pic>
      <p:sp>
        <p:nvSpPr>
          <p:cNvPr id="53" name="Speech Bubble: Rectangle with Corners Rounded 52">
            <a:extLst>
              <a:ext uri="{FF2B5EF4-FFF2-40B4-BE49-F238E27FC236}">
                <a16:creationId xmlns:a16="http://schemas.microsoft.com/office/drawing/2014/main" id="{7ADF5C12-5A00-4B3F-A14A-2E3CB5B2E566}"/>
              </a:ext>
            </a:extLst>
          </p:cNvPr>
          <p:cNvSpPr/>
          <p:nvPr/>
        </p:nvSpPr>
        <p:spPr>
          <a:xfrm>
            <a:off x="6549697" y="252657"/>
            <a:ext cx="1866878" cy="707850"/>
          </a:xfrm>
          <a:prstGeom prst="wedgeRoundRectCallout">
            <a:avLst>
              <a:gd name="adj1" fmla="val 61911"/>
              <a:gd name="adj2" fmla="val -22502"/>
              <a:gd name="adj3" fmla="val 16667"/>
            </a:avLst>
          </a:prstGeom>
          <a:solidFill>
            <a:srgbClr val="0055A5"/>
          </a:solidFill>
          <a:ln w="190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a:t>
            </a:r>
            <a:r>
              <a:rPr lang="en-GB" sz="2000" b="1" dirty="0"/>
              <a:t>la </a:t>
            </a:r>
            <a:r>
              <a:rPr lang="en-GB" sz="2000" b="1" dirty="0" err="1"/>
              <a:t>tâche</a:t>
            </a:r>
            <a:r>
              <a:rPr lang="en-GB" sz="2000" b="1" dirty="0"/>
              <a:t> =</a:t>
            </a:r>
            <a:br>
              <a:rPr lang="en-GB" sz="2000" b="1" dirty="0"/>
            </a:br>
            <a:r>
              <a:rPr lang="en-GB" sz="2000" dirty="0"/>
              <a:t>chore</a:t>
            </a:r>
            <a:endParaRPr lang="en-GB" sz="2000" b="1" dirty="0"/>
          </a:p>
        </p:txBody>
      </p:sp>
    </p:spTree>
    <p:extLst>
      <p:ext uri="{BB962C8B-B14F-4D97-AF65-F5344CB8AC3E}">
        <p14:creationId xmlns:p14="http://schemas.microsoft.com/office/powerpoint/2010/main" val="6800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5" grpId="0" animBg="1"/>
      <p:bldP spid="47" grpId="0" animBg="1"/>
      <p:bldP spid="48" grpId="0" animBg="1"/>
      <p:bldP spid="49" grpId="0" animBg="1"/>
      <p:bldP spid="50" grpId="0" animBg="1"/>
      <p:bldP spid="51"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269835" y="1880949"/>
          <a:ext cx="9123682" cy="4425712"/>
        </p:xfrm>
        <a:graphic>
          <a:graphicData uri="http://schemas.openxmlformats.org/drawingml/2006/table">
            <a:tbl>
              <a:tblPr firstRow="1" bandRow="1">
                <a:tableStyleId>{21E4AEA4-8DFA-4A89-87EB-49C32662AFE0}</a:tableStyleId>
              </a:tblPr>
              <a:tblGrid>
                <a:gridCol w="601335">
                  <a:extLst>
                    <a:ext uri="{9D8B030D-6E8A-4147-A177-3AD203B41FA5}">
                      <a16:colId xmlns:a16="http://schemas.microsoft.com/office/drawing/2014/main" val="2607353726"/>
                    </a:ext>
                  </a:extLst>
                </a:gridCol>
                <a:gridCol w="4902846">
                  <a:extLst>
                    <a:ext uri="{9D8B030D-6E8A-4147-A177-3AD203B41FA5}">
                      <a16:colId xmlns:a16="http://schemas.microsoft.com/office/drawing/2014/main" val="1600817978"/>
                    </a:ext>
                  </a:extLst>
                </a:gridCol>
                <a:gridCol w="1816100">
                  <a:extLst>
                    <a:ext uri="{9D8B030D-6E8A-4147-A177-3AD203B41FA5}">
                      <a16:colId xmlns:a16="http://schemas.microsoft.com/office/drawing/2014/main" val="4128092149"/>
                    </a:ext>
                  </a:extLst>
                </a:gridCol>
                <a:gridCol w="1803401">
                  <a:extLst>
                    <a:ext uri="{9D8B030D-6E8A-4147-A177-3AD203B41FA5}">
                      <a16:colId xmlns:a16="http://schemas.microsoft.com/office/drawing/2014/main" val="2609792770"/>
                    </a:ext>
                  </a:extLst>
                </a:gridCol>
              </a:tblGrid>
              <a:tr h="465584">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us</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you (polite)</a:t>
                      </a:r>
                      <a:endParaRPr lang="en-GB" sz="2000" b="0" dirty="0"/>
                    </a:p>
                  </a:txBody>
                  <a:tcPr/>
                </a:tc>
                <a:extLst>
                  <a:ext uri="{0D108BD9-81ED-4DB2-BD59-A6C34878D82A}">
                    <a16:rowId xmlns:a16="http://schemas.microsoft.com/office/drawing/2014/main" val="1153431983"/>
                  </a:ext>
                </a:extLst>
              </a:tr>
              <a:tr h="465584">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Nous remplissons</a:t>
                      </a:r>
                      <a:r>
                        <a:rPr lang="en-GB" sz="2000" baseline="0">
                          <a:solidFill>
                            <a:schemeClr val="accent1">
                              <a:lumMod val="50000"/>
                            </a:schemeClr>
                          </a:solidFill>
                        </a:rPr>
                        <a:t> les blancs ?</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65584">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Vous finissez tôt ?</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65584">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Vous</a:t>
                      </a:r>
                      <a:r>
                        <a:rPr lang="en-GB" sz="2000" dirty="0">
                          <a:solidFill>
                            <a:schemeClr val="accent1">
                              <a:lumMod val="50000"/>
                            </a:schemeClr>
                          </a:solidFill>
                        </a:rPr>
                        <a:t> </a:t>
                      </a:r>
                      <a:r>
                        <a:rPr lang="en-GB" sz="2000" dirty="0" err="1">
                          <a:solidFill>
                            <a:schemeClr val="accent1">
                              <a:lumMod val="50000"/>
                            </a:schemeClr>
                          </a:solidFill>
                        </a:rPr>
                        <a:t>définissez</a:t>
                      </a:r>
                      <a:r>
                        <a:rPr lang="en-GB" sz="2000" baseline="0" dirty="0">
                          <a:solidFill>
                            <a:schemeClr val="accent1">
                              <a:lumMod val="50000"/>
                            </a:schemeClr>
                          </a:solidFill>
                        </a:rPr>
                        <a:t> les mots ?</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65584">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Nous </a:t>
                      </a:r>
                      <a:r>
                        <a:rPr lang="en-GB" sz="2000" dirty="0" err="1">
                          <a:solidFill>
                            <a:schemeClr val="accent1">
                              <a:lumMod val="50000"/>
                            </a:schemeClr>
                          </a:solidFill>
                        </a:rPr>
                        <a:t>réussissons</a:t>
                      </a:r>
                      <a:r>
                        <a:rPr lang="en-GB" sz="2000" dirty="0">
                          <a:solidFill>
                            <a:schemeClr val="accent1">
                              <a:lumMod val="50000"/>
                            </a:schemeClr>
                          </a:solidFill>
                        </a:rPr>
                        <a:t> </a:t>
                      </a:r>
                      <a:r>
                        <a:rPr lang="en-GB" sz="2000" dirty="0" err="1">
                          <a:solidFill>
                            <a:schemeClr val="accent1">
                              <a:lumMod val="50000"/>
                            </a:schemeClr>
                          </a:solidFill>
                        </a:rPr>
                        <a:t>l’examen</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65584">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Nous finissons les</a:t>
                      </a:r>
                      <a:r>
                        <a:rPr lang="en-GB" sz="2000" baseline="0">
                          <a:solidFill>
                            <a:schemeClr val="accent1">
                              <a:lumMod val="50000"/>
                            </a:schemeClr>
                          </a:solidFill>
                        </a:rPr>
                        <a:t> devoirs.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65584">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Vous</a:t>
                      </a:r>
                      <a:r>
                        <a:rPr lang="en-GB" sz="2000" dirty="0">
                          <a:solidFill>
                            <a:schemeClr val="accent1">
                              <a:lumMod val="50000"/>
                            </a:schemeClr>
                          </a:solidFill>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choisissez</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activités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pour la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classe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65584">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Nous choisissons</a:t>
                      </a:r>
                      <a:r>
                        <a:rPr lang="en-GB" sz="2000" baseline="0">
                          <a:solidFill>
                            <a:schemeClr val="accent1">
                              <a:lumMod val="50000"/>
                            </a:schemeClr>
                          </a:solidFill>
                        </a:rPr>
                        <a:t> les cahiers.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65584">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Vous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remplissez</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verre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4" name="Title 3"/>
          <p:cNvSpPr>
            <a:spLocks noGrp="1"/>
          </p:cNvSpPr>
          <p:nvPr>
            <p:ph type="title"/>
          </p:nvPr>
        </p:nvSpPr>
        <p:spPr>
          <a:xfrm>
            <a:off x="0" y="173800"/>
            <a:ext cx="2186609" cy="647577"/>
          </a:xfrm>
        </p:spPr>
        <p:txBody>
          <a:bodyPr>
            <a:normAutofit/>
          </a:bodyPr>
          <a:lstStyle/>
          <a:p>
            <a:r>
              <a:rPr lang="en-GB" sz="2800" b="1" dirty="0" err="1">
                <a:solidFill>
                  <a:schemeClr val="bg1"/>
                </a:solidFill>
                <a:latin typeface="+mn-lt"/>
              </a:rPr>
              <a:t>En</a:t>
            </a:r>
            <a:r>
              <a:rPr lang="en-GB" sz="2800" b="1" dirty="0">
                <a:solidFill>
                  <a:schemeClr val="bg1"/>
                </a:solidFill>
                <a:latin typeface="+mn-lt"/>
              </a:rPr>
              <a:t> </a:t>
            </a:r>
            <a:r>
              <a:rPr lang="en-GB" sz="2800" b="1" dirty="0" err="1">
                <a:solidFill>
                  <a:schemeClr val="bg1"/>
                </a:solidFill>
                <a:latin typeface="+mn-lt"/>
              </a:rPr>
              <a:t>classe</a:t>
            </a:r>
            <a:endParaRPr lang="en-GB" sz="2800" b="1" dirty="0">
              <a:solidFill>
                <a:schemeClr val="bg1"/>
              </a:solidFill>
              <a:latin typeface="+mn-lt"/>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Action Button: Custom 16">
            <a:hlinkClick r:id="" action="ppaction://noaction" highlightClick="1">
              <a:snd r:embed="rId3" name="beep 1.wav"/>
            </a:hlinkClick>
            <a:extLst>
              <a:ext uri="{FF2B5EF4-FFF2-40B4-BE49-F238E27FC236}">
                <a16:creationId xmlns:a16="http://schemas.microsoft.com/office/drawing/2014/main" id="{00B3E4C1-DFF4-46C3-8013-784275E7AA6B}"/>
              </a:ext>
            </a:extLst>
          </p:cNvPr>
          <p:cNvSpPr/>
          <p:nvPr/>
        </p:nvSpPr>
        <p:spPr>
          <a:xfrm>
            <a:off x="389694" y="238979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948755" y="2454954"/>
            <a:ext cx="3681519" cy="283697"/>
          </a:xfrm>
          <a:prstGeom prst="rect">
            <a:avLst/>
          </a:prstGeom>
          <a:solidFill>
            <a:srgbClr val="F9CFC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4860" y="2402686"/>
            <a:ext cx="282522" cy="294294"/>
          </a:xfrm>
          <a:prstGeom prst="rect">
            <a:avLst/>
          </a:prstGeom>
        </p:spPr>
      </p:pic>
      <p:sp>
        <p:nvSpPr>
          <p:cNvPr id="26" name="Action Button: Custom 16">
            <a:hlinkClick r:id="" action="ppaction://noaction" highlightClick="1">
              <a:snd r:embed="rId5" name="beep 2.wav"/>
            </a:hlinkClick>
            <a:extLst>
              <a:ext uri="{FF2B5EF4-FFF2-40B4-BE49-F238E27FC236}">
                <a16:creationId xmlns:a16="http://schemas.microsoft.com/office/drawing/2014/main" id="{5B92A95F-523A-4E36-B65E-94DAE9FBB368}"/>
              </a:ext>
            </a:extLst>
          </p:cNvPr>
          <p:cNvSpPr/>
          <p:nvPr/>
        </p:nvSpPr>
        <p:spPr>
          <a:xfrm>
            <a:off x="381578" y="284990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948755" y="2877987"/>
            <a:ext cx="2713330" cy="307777"/>
          </a:xfrm>
          <a:prstGeom prst="rect">
            <a:avLst/>
          </a:prstGeom>
          <a:solidFill>
            <a:srgbClr val="FCE8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1" name="Picture 1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9688" y="4889451"/>
            <a:ext cx="282522" cy="294294"/>
          </a:xfrm>
          <a:prstGeom prst="rect">
            <a:avLst/>
          </a:prstGeom>
        </p:spPr>
      </p:pic>
      <p:sp>
        <p:nvSpPr>
          <p:cNvPr id="27" name="Action Button: Custom 16">
            <a:hlinkClick r:id="" action="ppaction://noaction" highlightClick="1">
              <a:snd r:embed="rId6" name="beep 3.wav"/>
            </a:hlinkClick>
            <a:extLst>
              <a:ext uri="{FF2B5EF4-FFF2-40B4-BE49-F238E27FC236}">
                <a16:creationId xmlns:a16="http://schemas.microsoft.com/office/drawing/2014/main" id="{D4B491BE-DEE1-4BAB-B62E-08BEC8F84C2F}"/>
              </a:ext>
            </a:extLst>
          </p:cNvPr>
          <p:cNvSpPr/>
          <p:nvPr/>
        </p:nvSpPr>
        <p:spPr>
          <a:xfrm>
            <a:off x="379500" y="331000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917606" y="3379758"/>
            <a:ext cx="3156116" cy="354893"/>
          </a:xfrm>
          <a:prstGeom prst="rect">
            <a:avLst/>
          </a:prstGeom>
          <a:solidFill>
            <a:srgbClr val="F9CFC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Action Button: Custom 16">
            <a:hlinkClick r:id="" action="ppaction://noaction" highlightClick="1">
              <a:snd r:embed="rId7" name="beep 4.wav"/>
            </a:hlinkClick>
            <a:extLst>
              <a:ext uri="{FF2B5EF4-FFF2-40B4-BE49-F238E27FC236}">
                <a16:creationId xmlns:a16="http://schemas.microsoft.com/office/drawing/2014/main" id="{7C5D1C98-B338-48C7-A0D6-9CC93C596CA9}"/>
              </a:ext>
            </a:extLst>
          </p:cNvPr>
          <p:cNvSpPr/>
          <p:nvPr/>
        </p:nvSpPr>
        <p:spPr>
          <a:xfrm>
            <a:off x="379500" y="377011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39B3BBDA-AB98-401E-8A76-59E12E549D27}"/>
              </a:ext>
            </a:extLst>
          </p:cNvPr>
          <p:cNvSpPr txBox="1"/>
          <p:nvPr/>
        </p:nvSpPr>
        <p:spPr>
          <a:xfrm>
            <a:off x="917606" y="3821511"/>
            <a:ext cx="3465105" cy="319841"/>
          </a:xfrm>
          <a:prstGeom prst="rect">
            <a:avLst/>
          </a:prstGeom>
          <a:solidFill>
            <a:srgbClr val="FCE8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Action Button: Custom 16">
            <a:hlinkClick r:id="" action="ppaction://noaction" highlightClick="1">
              <a:snd r:embed="rId8" name="beep 5.wav"/>
            </a:hlinkClick>
            <a:extLst>
              <a:ext uri="{FF2B5EF4-FFF2-40B4-BE49-F238E27FC236}">
                <a16:creationId xmlns:a16="http://schemas.microsoft.com/office/drawing/2014/main" id="{735F5EA0-D015-4C01-9444-94092DE5E112}"/>
              </a:ext>
            </a:extLst>
          </p:cNvPr>
          <p:cNvSpPr/>
          <p:nvPr/>
        </p:nvSpPr>
        <p:spPr>
          <a:xfrm>
            <a:off x="379500" y="423021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9" name="TextBox 18" descr="text box hiding answer">
            <a:extLst>
              <a:ext uri="{FF2B5EF4-FFF2-40B4-BE49-F238E27FC236}">
                <a16:creationId xmlns:a16="http://schemas.microsoft.com/office/drawing/2014/main" id="{0313F100-3B15-4F5C-9B13-9D28D81AF35D}"/>
              </a:ext>
            </a:extLst>
          </p:cNvPr>
          <p:cNvSpPr txBox="1"/>
          <p:nvPr/>
        </p:nvSpPr>
        <p:spPr>
          <a:xfrm>
            <a:off x="955870" y="4311306"/>
            <a:ext cx="3288918" cy="295441"/>
          </a:xfrm>
          <a:prstGeom prst="rect">
            <a:avLst/>
          </a:prstGeom>
          <a:solidFill>
            <a:srgbClr val="F9CFC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Action Button: Custom 16">
            <a:hlinkClick r:id="" action="ppaction://noaction" highlightClick="1">
              <a:snd r:embed="rId9" name="beep 6.wav"/>
            </a:hlinkClick>
            <a:extLst>
              <a:ext uri="{FF2B5EF4-FFF2-40B4-BE49-F238E27FC236}">
                <a16:creationId xmlns:a16="http://schemas.microsoft.com/office/drawing/2014/main" id="{C85FFF45-DBEA-4B31-808F-B9B100F63A1A}"/>
              </a:ext>
            </a:extLst>
          </p:cNvPr>
          <p:cNvSpPr/>
          <p:nvPr/>
        </p:nvSpPr>
        <p:spPr>
          <a:xfrm>
            <a:off x="379500" y="482137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10" name="beep 7.wav"/>
            </a:hlinkClick>
            <a:extLst>
              <a:ext uri="{FF2B5EF4-FFF2-40B4-BE49-F238E27FC236}">
                <a16:creationId xmlns:a16="http://schemas.microsoft.com/office/drawing/2014/main" id="{C30A216B-AEBB-4E5C-9D72-F3186157431E}"/>
              </a:ext>
            </a:extLst>
          </p:cNvPr>
          <p:cNvSpPr/>
          <p:nvPr/>
        </p:nvSpPr>
        <p:spPr>
          <a:xfrm>
            <a:off x="389694" y="541253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1" name="beep 8.wav"/>
            </a:hlinkClick>
            <a:extLst>
              <a:ext uri="{FF2B5EF4-FFF2-40B4-BE49-F238E27FC236}">
                <a16:creationId xmlns:a16="http://schemas.microsoft.com/office/drawing/2014/main" id="{B283615F-33BB-4FCE-934D-0B85B4100205}"/>
              </a:ext>
            </a:extLst>
          </p:cNvPr>
          <p:cNvSpPr/>
          <p:nvPr/>
        </p:nvSpPr>
        <p:spPr>
          <a:xfrm>
            <a:off x="379500" y="587263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5" name="TextBox 34" descr="text box hiding answer">
            <a:extLst>
              <a:ext uri="{FF2B5EF4-FFF2-40B4-BE49-F238E27FC236}">
                <a16:creationId xmlns:a16="http://schemas.microsoft.com/office/drawing/2014/main" id="{165151A3-2AC5-403B-BF7A-C726863F137C}"/>
              </a:ext>
            </a:extLst>
          </p:cNvPr>
          <p:cNvSpPr txBox="1"/>
          <p:nvPr/>
        </p:nvSpPr>
        <p:spPr>
          <a:xfrm>
            <a:off x="948754" y="4743856"/>
            <a:ext cx="4364495" cy="567399"/>
          </a:xfrm>
          <a:prstGeom prst="rect">
            <a:avLst/>
          </a:prstGeom>
          <a:solidFill>
            <a:srgbClr val="FCE8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2DDD71BB-AA18-4D68-9118-8234C664256B}"/>
              </a:ext>
            </a:extLst>
          </p:cNvPr>
          <p:cNvSpPr txBox="1"/>
          <p:nvPr/>
        </p:nvSpPr>
        <p:spPr>
          <a:xfrm>
            <a:off x="955870" y="5492447"/>
            <a:ext cx="3646972" cy="298308"/>
          </a:xfrm>
          <a:prstGeom prst="rect">
            <a:avLst/>
          </a:prstGeom>
          <a:solidFill>
            <a:srgbClr val="F9CFC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E0FA32E6-0792-4F9F-8B5C-5A6512C4535D}"/>
              </a:ext>
            </a:extLst>
          </p:cNvPr>
          <p:cNvSpPr txBox="1"/>
          <p:nvPr/>
        </p:nvSpPr>
        <p:spPr>
          <a:xfrm>
            <a:off x="900888" y="5893692"/>
            <a:ext cx="4364496" cy="321016"/>
          </a:xfrm>
          <a:prstGeom prst="rect">
            <a:avLst/>
          </a:prstGeom>
          <a:solidFill>
            <a:srgbClr val="FCE8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4" name="Picture 23"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9688" y="2870766"/>
            <a:ext cx="282522" cy="294294"/>
          </a:xfrm>
          <a:prstGeom prst="rect">
            <a:avLst/>
          </a:prstGeom>
        </p:spPr>
      </p:pic>
      <p:pic>
        <p:nvPicPr>
          <p:cNvPr id="25" name="Picture 24"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9688" y="3343982"/>
            <a:ext cx="282522" cy="294294"/>
          </a:xfrm>
          <a:prstGeom prst="rect">
            <a:avLst/>
          </a:prstGeom>
        </p:spPr>
      </p:pic>
      <p:pic>
        <p:nvPicPr>
          <p:cNvPr id="34" name="Picture 33"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7049" y="3806277"/>
            <a:ext cx="282522" cy="294294"/>
          </a:xfrm>
          <a:prstGeom prst="rect">
            <a:avLst/>
          </a:prstGeom>
        </p:spPr>
      </p:pic>
      <p:pic>
        <p:nvPicPr>
          <p:cNvPr id="38" name="Picture 37"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8401" y="4301605"/>
            <a:ext cx="282522" cy="294294"/>
          </a:xfrm>
          <a:prstGeom prst="rect">
            <a:avLst/>
          </a:prstGeom>
        </p:spPr>
      </p:pic>
      <p:pic>
        <p:nvPicPr>
          <p:cNvPr id="39" name="Picture 38"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4860" y="5463383"/>
            <a:ext cx="282522" cy="294294"/>
          </a:xfrm>
          <a:prstGeom prst="rect">
            <a:avLst/>
          </a:prstGeom>
        </p:spPr>
      </p:pic>
      <p:pic>
        <p:nvPicPr>
          <p:cNvPr id="40" name="Picture 3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9688" y="5923488"/>
            <a:ext cx="282522" cy="294294"/>
          </a:xfrm>
          <a:prstGeom prst="rect">
            <a:avLst/>
          </a:prstGeom>
        </p:spPr>
      </p:pic>
      <p:sp>
        <p:nvSpPr>
          <p:cNvPr id="43" name="TextBox 42">
            <a:extLst>
              <a:ext uri="{FF2B5EF4-FFF2-40B4-BE49-F238E27FC236}">
                <a16:creationId xmlns:a16="http://schemas.microsoft.com/office/drawing/2014/main" id="{6E7E97DA-2F23-F745-B756-301D480DCC3C}"/>
              </a:ext>
            </a:extLst>
          </p:cNvPr>
          <p:cNvSpPr txBox="1"/>
          <p:nvPr/>
        </p:nvSpPr>
        <p:spPr>
          <a:xfrm>
            <a:off x="269835" y="1357620"/>
            <a:ext cx="11922165" cy="400110"/>
          </a:xfrm>
          <a:prstGeom prst="rect">
            <a:avLst/>
          </a:prstGeom>
          <a:noFill/>
        </p:spPr>
        <p:txBody>
          <a:bodyPr wrap="square" rtlCol="0">
            <a:spAutoFit/>
          </a:bodyPr>
          <a:lstStyle/>
          <a:p>
            <a:pPr>
              <a:defRPr/>
            </a:pPr>
            <a:r>
              <a:rPr lang="en-US" sz="2000" dirty="0" err="1">
                <a:solidFill>
                  <a:srgbClr val="4472C4">
                    <a:lumMod val="50000"/>
                  </a:srgbClr>
                </a:solidFill>
              </a:rPr>
              <a:t>Léa</a:t>
            </a:r>
            <a:r>
              <a:rPr lang="en-US" sz="2000" dirty="0">
                <a:solidFill>
                  <a:srgbClr val="4472C4">
                    <a:lumMod val="50000"/>
                  </a:srgbClr>
                </a:solidFill>
              </a:rPr>
              <a:t> et Sophie </a:t>
            </a:r>
            <a:r>
              <a:rPr lang="en-US" sz="2000" dirty="0" err="1">
                <a:solidFill>
                  <a:srgbClr val="4472C4">
                    <a:lumMod val="50000"/>
                  </a:srgbClr>
                </a:solidFill>
              </a:rPr>
              <a:t>parlent</a:t>
            </a:r>
            <a:r>
              <a:rPr lang="en-US" sz="2000" dirty="0">
                <a:solidFill>
                  <a:srgbClr val="4472C4">
                    <a:lumMod val="50000"/>
                  </a:srgbClr>
                </a:solidFill>
              </a:rPr>
              <a:t> avec la </a:t>
            </a:r>
            <a:r>
              <a:rPr lang="en-US" sz="2000" dirty="0" err="1">
                <a:solidFill>
                  <a:srgbClr val="4472C4">
                    <a:lumMod val="50000"/>
                  </a:srgbClr>
                </a:solidFill>
              </a:rPr>
              <a:t>professeure</a:t>
            </a:r>
            <a:r>
              <a:rPr lang="en-US" sz="2000" dirty="0">
                <a:solidFill>
                  <a:srgbClr val="4472C4">
                    <a:lumMod val="50000"/>
                  </a:srgbClr>
                </a:solidFill>
              </a:rPr>
              <a:t> </a:t>
            </a:r>
            <a:r>
              <a:rPr lang="en-US" sz="2000" dirty="0" err="1">
                <a:solidFill>
                  <a:srgbClr val="4472C4">
                    <a:lumMod val="50000"/>
                  </a:srgbClr>
                </a:solidFill>
              </a:rPr>
              <a:t>en</a:t>
            </a:r>
            <a:r>
              <a:rPr lang="en-US" sz="2000" dirty="0">
                <a:solidFill>
                  <a:srgbClr val="4472C4">
                    <a:lumMod val="50000"/>
                  </a:srgbClr>
                </a:solidFill>
              </a:rPr>
              <a:t> </a:t>
            </a:r>
            <a:r>
              <a:rPr lang="en-US" sz="2000" dirty="0" err="1">
                <a:solidFill>
                  <a:srgbClr val="4472C4">
                    <a:lumMod val="50000"/>
                  </a:srgbClr>
                </a:solidFill>
              </a:rPr>
              <a:t>classe</a:t>
            </a:r>
            <a:r>
              <a:rPr lang="en-US" sz="2000" dirty="0">
                <a:solidFill>
                  <a:srgbClr val="4472C4">
                    <a:lumMod val="50000"/>
                  </a:srgbClr>
                </a:solidFill>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Elles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parlent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de qui ?</a:t>
            </a:r>
          </a:p>
        </p:txBody>
      </p:sp>
      <p:pic>
        <p:nvPicPr>
          <p:cNvPr id="3" name="Picture 2" descr="A close up of a logo&#10;&#10;Description automatically generated">
            <a:extLst>
              <a:ext uri="{FF2B5EF4-FFF2-40B4-BE49-F238E27FC236}">
                <a16:creationId xmlns:a16="http://schemas.microsoft.com/office/drawing/2014/main" id="{43E6AFBC-915B-4922-A6D1-6386F3B103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4287" y="1783819"/>
            <a:ext cx="1333500" cy="1333500"/>
          </a:xfrm>
          <a:prstGeom prst="rect">
            <a:avLst/>
          </a:prstGeom>
        </p:spPr>
      </p:pic>
      <p:pic>
        <p:nvPicPr>
          <p:cNvPr id="6" name="Picture 5" descr="A picture containing toy, shirt&#10;&#10;Description automatically generated">
            <a:extLst>
              <a:ext uri="{FF2B5EF4-FFF2-40B4-BE49-F238E27FC236}">
                <a16:creationId xmlns:a16="http://schemas.microsoft.com/office/drawing/2014/main" id="{5094E8C9-509F-4FF7-8D22-B03A5A2A15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30009" y="2111321"/>
            <a:ext cx="1444713" cy="1444713"/>
          </a:xfrm>
          <a:prstGeom prst="rect">
            <a:avLst/>
          </a:prstGeom>
        </p:spPr>
      </p:pic>
      <p:pic>
        <p:nvPicPr>
          <p:cNvPr id="13" name="Picture 12" descr="A close up of a sign&#10;&#10;Description automatically generated">
            <a:extLst>
              <a:ext uri="{FF2B5EF4-FFF2-40B4-BE49-F238E27FC236}">
                <a16:creationId xmlns:a16="http://schemas.microsoft.com/office/drawing/2014/main" id="{C54B13A8-5D91-4EC2-9260-5E1E7628709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08290" y="3865137"/>
            <a:ext cx="2239637" cy="2239637"/>
          </a:xfrm>
          <a:prstGeom prst="rect">
            <a:avLst/>
          </a:prstGeom>
        </p:spPr>
      </p:pic>
      <p:sp>
        <p:nvSpPr>
          <p:cNvPr id="15" name="Speech Bubble: Rectangle with Corners Rounded 14">
            <a:extLst>
              <a:ext uri="{FF2B5EF4-FFF2-40B4-BE49-F238E27FC236}">
                <a16:creationId xmlns:a16="http://schemas.microsoft.com/office/drawing/2014/main" id="{C3AB36FC-E778-4D67-9D15-E6FBD9FDBD50}"/>
              </a:ext>
            </a:extLst>
          </p:cNvPr>
          <p:cNvSpPr/>
          <p:nvPr/>
        </p:nvSpPr>
        <p:spPr>
          <a:xfrm>
            <a:off x="6680605" y="246917"/>
            <a:ext cx="3414041" cy="909669"/>
          </a:xfrm>
          <a:prstGeom prst="wedgeRoundRectCallout">
            <a:avLst>
              <a:gd name="adj1" fmla="val -23785"/>
              <a:gd name="adj2" fmla="val 64026"/>
              <a:gd name="adj3" fmla="val 16667"/>
            </a:avLst>
          </a:prstGeom>
          <a:solidFill>
            <a:srgbClr val="0055A5"/>
          </a:solidFill>
          <a:ln w="28575">
            <a:solidFill>
              <a:srgbClr val="EE5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entury Gothic" panose="020B0502020202020204" pitchFamily="34" charset="0"/>
              </a:rPr>
              <a:t>Remember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1" dirty="0" err="1">
                <a:solidFill>
                  <a:prstClr val="white"/>
                </a:solidFill>
                <a:latin typeface="Century Gothic" panose="020B0502020202020204" pitchFamily="34" charset="0"/>
              </a:rPr>
              <a:t>Vous</a:t>
            </a:r>
            <a:r>
              <a:rPr lang="en-US" sz="1800" i="1" dirty="0">
                <a:solidFill>
                  <a:prstClr val="white"/>
                </a:solidFill>
                <a:latin typeface="Century Gothic" panose="020B0502020202020204" pitchFamily="34" charset="0"/>
              </a:rPr>
              <a:t> </a:t>
            </a:r>
            <a:r>
              <a:rPr lang="en-US" sz="1800" dirty="0">
                <a:solidFill>
                  <a:prstClr val="white"/>
                </a:solidFill>
                <a:latin typeface="Century Gothic" panose="020B0502020202020204" pitchFamily="34" charset="0"/>
              </a:rPr>
              <a:t>can mean you (plural) or you (formal).</a:t>
            </a:r>
            <a:endParaRPr kumimoji="0" lang="en-US" sz="1800" i="1"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55967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18" grpId="0" animBg="1"/>
      <p:bldP spid="19" grpId="0" animBg="1"/>
      <p:bldP spid="35" grpId="0" animBg="1"/>
      <p:bldP spid="36"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269835" y="1800905"/>
          <a:ext cx="9123682" cy="4451620"/>
        </p:xfrm>
        <a:graphic>
          <a:graphicData uri="http://schemas.openxmlformats.org/drawingml/2006/table">
            <a:tbl>
              <a:tblPr firstRow="1" bandRow="1">
                <a:tableStyleId>{21E4AEA4-8DFA-4A89-87EB-49C32662AFE0}</a:tableStyleId>
              </a:tblPr>
              <a:tblGrid>
                <a:gridCol w="601335">
                  <a:extLst>
                    <a:ext uri="{9D8B030D-6E8A-4147-A177-3AD203B41FA5}">
                      <a16:colId xmlns:a16="http://schemas.microsoft.com/office/drawing/2014/main" val="2607353726"/>
                    </a:ext>
                  </a:extLst>
                </a:gridCol>
                <a:gridCol w="4902846">
                  <a:extLst>
                    <a:ext uri="{9D8B030D-6E8A-4147-A177-3AD203B41FA5}">
                      <a16:colId xmlns:a16="http://schemas.microsoft.com/office/drawing/2014/main" val="1600817978"/>
                    </a:ext>
                  </a:extLst>
                </a:gridCol>
                <a:gridCol w="1816100">
                  <a:extLst>
                    <a:ext uri="{9D8B030D-6E8A-4147-A177-3AD203B41FA5}">
                      <a16:colId xmlns:a16="http://schemas.microsoft.com/office/drawing/2014/main" val="4128092149"/>
                    </a:ext>
                  </a:extLst>
                </a:gridCol>
                <a:gridCol w="1803401">
                  <a:extLst>
                    <a:ext uri="{9D8B030D-6E8A-4147-A177-3AD203B41FA5}">
                      <a16:colId xmlns:a16="http://schemas.microsoft.com/office/drawing/2014/main" val="2609792770"/>
                    </a:ext>
                  </a:extLst>
                </a:gridCol>
              </a:tblGrid>
              <a:tr h="465584">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us</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you (polite)</a:t>
                      </a:r>
                      <a:endParaRPr lang="en-GB" sz="2000" b="0" dirty="0"/>
                    </a:p>
                  </a:txBody>
                  <a:tcPr/>
                </a:tc>
                <a:extLst>
                  <a:ext uri="{0D108BD9-81ED-4DB2-BD59-A6C34878D82A}">
                    <a16:rowId xmlns:a16="http://schemas.microsoft.com/office/drawing/2014/main" val="1153431983"/>
                  </a:ext>
                </a:extLst>
              </a:tr>
              <a:tr h="465584">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Nous remplissons</a:t>
                      </a:r>
                      <a:r>
                        <a:rPr lang="en-GB" sz="2000" baseline="0">
                          <a:solidFill>
                            <a:schemeClr val="accent1">
                              <a:lumMod val="50000"/>
                            </a:schemeClr>
                          </a:solidFill>
                        </a:rPr>
                        <a:t> les blancs ?</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65584">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Vous finissez tôt ?</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65584">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Vous</a:t>
                      </a:r>
                      <a:r>
                        <a:rPr lang="en-GB" sz="2000" dirty="0">
                          <a:solidFill>
                            <a:schemeClr val="accent1">
                              <a:lumMod val="50000"/>
                            </a:schemeClr>
                          </a:solidFill>
                        </a:rPr>
                        <a:t> </a:t>
                      </a:r>
                      <a:r>
                        <a:rPr lang="en-GB" sz="2000" dirty="0" err="1">
                          <a:solidFill>
                            <a:schemeClr val="accent1">
                              <a:lumMod val="50000"/>
                            </a:schemeClr>
                          </a:solidFill>
                        </a:rPr>
                        <a:t>définissez</a:t>
                      </a:r>
                      <a:r>
                        <a:rPr lang="en-GB" sz="2000" baseline="0" dirty="0">
                          <a:solidFill>
                            <a:schemeClr val="accent1">
                              <a:lumMod val="50000"/>
                            </a:schemeClr>
                          </a:solidFill>
                        </a:rPr>
                        <a:t> les mots ?</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65584">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Nous </a:t>
                      </a:r>
                      <a:r>
                        <a:rPr lang="en-GB" sz="2000" dirty="0" err="1">
                          <a:solidFill>
                            <a:schemeClr val="accent1">
                              <a:lumMod val="50000"/>
                            </a:schemeClr>
                          </a:solidFill>
                        </a:rPr>
                        <a:t>réussissons</a:t>
                      </a:r>
                      <a:r>
                        <a:rPr lang="en-GB" sz="2000" dirty="0">
                          <a:solidFill>
                            <a:schemeClr val="accent1">
                              <a:lumMod val="50000"/>
                            </a:schemeClr>
                          </a:solidFill>
                        </a:rPr>
                        <a:t> </a:t>
                      </a:r>
                      <a:r>
                        <a:rPr lang="en-GB" sz="2000" dirty="0" err="1">
                          <a:solidFill>
                            <a:schemeClr val="accent1">
                              <a:lumMod val="50000"/>
                            </a:schemeClr>
                          </a:solidFill>
                        </a:rPr>
                        <a:t>l’examen</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65584">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Nous finissons les</a:t>
                      </a:r>
                      <a:r>
                        <a:rPr lang="en-GB" sz="2000" baseline="0">
                          <a:solidFill>
                            <a:schemeClr val="accent1">
                              <a:lumMod val="50000"/>
                            </a:schemeClr>
                          </a:solidFill>
                        </a:rPr>
                        <a:t> devoirs.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65584">
                <a:tc>
                  <a:txBody>
                    <a:bodyPr/>
                    <a:lstStyle/>
                    <a:p>
                      <a:pPr algn="ctr"/>
                      <a:endParaRPr lang="en-GB" sz="2000" dirty="0">
                        <a:solidFill>
                          <a:schemeClr val="accent1">
                            <a:lumMod val="50000"/>
                          </a:schemeClr>
                        </a:solidFill>
                      </a:endParaRPr>
                    </a:p>
                  </a:txBody>
                  <a:tcPr/>
                </a:tc>
                <a:tc>
                  <a:txBody>
                    <a:bodyPr/>
                    <a:lstStyle/>
                    <a:p>
                      <a:pPr algn="l">
                        <a:lnSpc>
                          <a:spcPct val="107000"/>
                        </a:lnSpc>
                        <a:spcAft>
                          <a:spcPts val="800"/>
                        </a:spcAft>
                      </a:pP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Vous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choisissez</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activités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pour la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classe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65584">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Nous choisissons</a:t>
                      </a:r>
                      <a:r>
                        <a:rPr lang="en-GB" sz="2000" baseline="0">
                          <a:solidFill>
                            <a:schemeClr val="accent1">
                              <a:lumMod val="50000"/>
                            </a:schemeClr>
                          </a:solidFill>
                        </a:rPr>
                        <a:t> les cahiers.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65584">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Vous</a:t>
                      </a:r>
                      <a:r>
                        <a:rPr lang="en-GB" sz="2000" dirty="0">
                          <a:solidFill>
                            <a:schemeClr val="accent1">
                              <a:lumMod val="50000"/>
                            </a:schemeClr>
                          </a:solidFill>
                        </a:rPr>
                        <a:t>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remplissez</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verre</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4" name="Title 3"/>
          <p:cNvSpPr>
            <a:spLocks noGrp="1"/>
          </p:cNvSpPr>
          <p:nvPr>
            <p:ph type="title"/>
          </p:nvPr>
        </p:nvSpPr>
        <p:spPr>
          <a:xfrm>
            <a:off x="0" y="173800"/>
            <a:ext cx="4427580" cy="647577"/>
          </a:xfrm>
        </p:spPr>
        <p:txBody>
          <a:bodyPr>
            <a:normAutofit/>
          </a:bodyPr>
          <a:lstStyle/>
          <a:p>
            <a:r>
              <a:rPr lang="en-GB" sz="2800" b="1" dirty="0" err="1">
                <a:solidFill>
                  <a:schemeClr val="bg1"/>
                </a:solidFill>
                <a:latin typeface="+mn-lt"/>
              </a:rPr>
              <a:t>En</a:t>
            </a:r>
            <a:r>
              <a:rPr lang="en-GB" sz="2800" b="1" dirty="0">
                <a:solidFill>
                  <a:schemeClr val="bg1"/>
                </a:solidFill>
                <a:latin typeface="+mn-lt"/>
              </a:rPr>
              <a:t> </a:t>
            </a:r>
            <a:r>
              <a:rPr lang="en-GB" sz="2800" b="1" dirty="0" err="1">
                <a:solidFill>
                  <a:schemeClr val="bg1"/>
                </a:solidFill>
                <a:latin typeface="+mn-lt"/>
              </a:rPr>
              <a:t>classe</a:t>
            </a:r>
            <a:r>
              <a:rPr lang="en-GB" sz="2800" b="1" dirty="0">
                <a:solidFill>
                  <a:schemeClr val="bg1"/>
                </a:solidFill>
                <a:latin typeface="+mn-lt"/>
              </a:rPr>
              <a:t> (r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lang="en-GB" sz="2800" b="1" dirty="0" err="1">
                <a:solidFill>
                  <a:schemeClr val="bg1"/>
                </a:solidFill>
                <a:latin typeface="+mn-lt"/>
              </a:rPr>
              <a:t>ponses</a:t>
            </a:r>
            <a:r>
              <a:rPr lang="en-GB" sz="2800" b="1" dirty="0">
                <a:solidFill>
                  <a:schemeClr val="bg1"/>
                </a:solidFill>
                <a:latin typeface="+mn-lt"/>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Action Button: Custom 16">
            <a:hlinkClick r:id="" action="ppaction://noaction" highlightClick="1">
              <a:snd r:embed="rId3" name="answer 1.wav"/>
            </a:hlinkClick>
            <a:extLst>
              <a:ext uri="{FF2B5EF4-FFF2-40B4-BE49-F238E27FC236}">
                <a16:creationId xmlns:a16="http://schemas.microsoft.com/office/drawing/2014/main" id="{00B3E4C1-DFF4-46C3-8013-784275E7AA6B}"/>
              </a:ext>
            </a:extLst>
          </p:cNvPr>
          <p:cNvSpPr/>
          <p:nvPr/>
        </p:nvSpPr>
        <p:spPr>
          <a:xfrm>
            <a:off x="389694" y="230975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0" name="Picture 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4860" y="2322642"/>
            <a:ext cx="282522" cy="294294"/>
          </a:xfrm>
          <a:prstGeom prst="rect">
            <a:avLst/>
          </a:prstGeom>
        </p:spPr>
      </p:pic>
      <p:sp>
        <p:nvSpPr>
          <p:cNvPr id="26" name="Action Button: Custom 16">
            <a:hlinkClick r:id="" action="ppaction://noaction" highlightClick="1">
              <a:snd r:embed="rId5" name="answer 2.wav"/>
            </a:hlinkClick>
            <a:extLst>
              <a:ext uri="{FF2B5EF4-FFF2-40B4-BE49-F238E27FC236}">
                <a16:creationId xmlns:a16="http://schemas.microsoft.com/office/drawing/2014/main" id="{5B92A95F-523A-4E36-B65E-94DAE9FBB368}"/>
              </a:ext>
            </a:extLst>
          </p:cNvPr>
          <p:cNvSpPr/>
          <p:nvPr/>
        </p:nvSpPr>
        <p:spPr>
          <a:xfrm>
            <a:off x="381578" y="276985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1" name="Picture 1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9688" y="4851927"/>
            <a:ext cx="282522" cy="294294"/>
          </a:xfrm>
          <a:prstGeom prst="rect">
            <a:avLst/>
          </a:prstGeom>
        </p:spPr>
      </p:pic>
      <p:sp>
        <p:nvSpPr>
          <p:cNvPr id="27" name="Action Button: Custom 16">
            <a:hlinkClick r:id="" action="ppaction://noaction" highlightClick="1">
              <a:snd r:embed="rId6" name="answer 3.wav"/>
            </a:hlinkClick>
            <a:extLst>
              <a:ext uri="{FF2B5EF4-FFF2-40B4-BE49-F238E27FC236}">
                <a16:creationId xmlns:a16="http://schemas.microsoft.com/office/drawing/2014/main" id="{D4B491BE-DEE1-4BAB-B62E-08BEC8F84C2F}"/>
              </a:ext>
            </a:extLst>
          </p:cNvPr>
          <p:cNvSpPr/>
          <p:nvPr/>
        </p:nvSpPr>
        <p:spPr>
          <a:xfrm>
            <a:off x="379500" y="322996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7" name="answer 4.wav"/>
            </a:hlinkClick>
            <a:extLst>
              <a:ext uri="{FF2B5EF4-FFF2-40B4-BE49-F238E27FC236}">
                <a16:creationId xmlns:a16="http://schemas.microsoft.com/office/drawing/2014/main" id="{7C5D1C98-B338-48C7-A0D6-9CC93C596CA9}"/>
              </a:ext>
            </a:extLst>
          </p:cNvPr>
          <p:cNvSpPr/>
          <p:nvPr/>
        </p:nvSpPr>
        <p:spPr>
          <a:xfrm>
            <a:off x="379500" y="369006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answer 5.wav"/>
            </a:hlinkClick>
            <a:extLst>
              <a:ext uri="{FF2B5EF4-FFF2-40B4-BE49-F238E27FC236}">
                <a16:creationId xmlns:a16="http://schemas.microsoft.com/office/drawing/2014/main" id="{735F5EA0-D015-4C01-9444-94092DE5E112}"/>
              </a:ext>
            </a:extLst>
          </p:cNvPr>
          <p:cNvSpPr/>
          <p:nvPr/>
        </p:nvSpPr>
        <p:spPr>
          <a:xfrm>
            <a:off x="379500" y="415017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9" name="answer6.wav"/>
            </a:hlinkClick>
            <a:extLst>
              <a:ext uri="{FF2B5EF4-FFF2-40B4-BE49-F238E27FC236}">
                <a16:creationId xmlns:a16="http://schemas.microsoft.com/office/drawing/2014/main" id="{C85FFF45-DBEA-4B31-808F-B9B100F63A1A}"/>
              </a:ext>
            </a:extLst>
          </p:cNvPr>
          <p:cNvSpPr/>
          <p:nvPr/>
        </p:nvSpPr>
        <p:spPr>
          <a:xfrm>
            <a:off x="379500" y="475022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10" name="answer 7.wav"/>
            </a:hlinkClick>
            <a:extLst>
              <a:ext uri="{FF2B5EF4-FFF2-40B4-BE49-F238E27FC236}">
                <a16:creationId xmlns:a16="http://schemas.microsoft.com/office/drawing/2014/main" id="{C30A216B-AEBB-4E5C-9D72-F3186157431E}"/>
              </a:ext>
            </a:extLst>
          </p:cNvPr>
          <p:cNvSpPr/>
          <p:nvPr/>
        </p:nvSpPr>
        <p:spPr>
          <a:xfrm>
            <a:off x="389694" y="535027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1" name="answer 8.wav"/>
            </a:hlinkClick>
            <a:extLst>
              <a:ext uri="{FF2B5EF4-FFF2-40B4-BE49-F238E27FC236}">
                <a16:creationId xmlns:a16="http://schemas.microsoft.com/office/drawing/2014/main" id="{B283615F-33BB-4FCE-934D-0B85B4100205}"/>
              </a:ext>
            </a:extLst>
          </p:cNvPr>
          <p:cNvSpPr/>
          <p:nvPr/>
        </p:nvSpPr>
        <p:spPr>
          <a:xfrm>
            <a:off x="379500" y="581835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4" name="Picture 23"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9688" y="2790722"/>
            <a:ext cx="282522" cy="294294"/>
          </a:xfrm>
          <a:prstGeom prst="rect">
            <a:avLst/>
          </a:prstGeom>
        </p:spPr>
      </p:pic>
      <p:pic>
        <p:nvPicPr>
          <p:cNvPr id="25" name="Picture 24"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9688" y="3263938"/>
            <a:ext cx="282522" cy="294294"/>
          </a:xfrm>
          <a:prstGeom prst="rect">
            <a:avLst/>
          </a:prstGeom>
        </p:spPr>
      </p:pic>
      <p:pic>
        <p:nvPicPr>
          <p:cNvPr id="34" name="Picture 33"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7049" y="3726233"/>
            <a:ext cx="282522" cy="294294"/>
          </a:xfrm>
          <a:prstGeom prst="rect">
            <a:avLst/>
          </a:prstGeom>
        </p:spPr>
      </p:pic>
      <p:pic>
        <p:nvPicPr>
          <p:cNvPr id="38" name="Picture 37"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8401" y="4221561"/>
            <a:ext cx="282522" cy="294294"/>
          </a:xfrm>
          <a:prstGeom prst="rect">
            <a:avLst/>
          </a:prstGeom>
        </p:spPr>
      </p:pic>
      <p:pic>
        <p:nvPicPr>
          <p:cNvPr id="39" name="Picture 38"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4860" y="5401124"/>
            <a:ext cx="282522" cy="294294"/>
          </a:xfrm>
          <a:prstGeom prst="rect">
            <a:avLst/>
          </a:prstGeom>
        </p:spPr>
      </p:pic>
      <p:pic>
        <p:nvPicPr>
          <p:cNvPr id="40" name="Picture 3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9688" y="5855851"/>
            <a:ext cx="282522" cy="294294"/>
          </a:xfrm>
          <a:prstGeom prst="rect">
            <a:avLst/>
          </a:prstGeom>
        </p:spPr>
      </p:pic>
      <p:sp>
        <p:nvSpPr>
          <p:cNvPr id="43" name="TextBox 42">
            <a:extLst>
              <a:ext uri="{FF2B5EF4-FFF2-40B4-BE49-F238E27FC236}">
                <a16:creationId xmlns:a16="http://schemas.microsoft.com/office/drawing/2014/main" id="{6E7E97DA-2F23-F745-B756-301D480DCC3C}"/>
              </a:ext>
            </a:extLst>
          </p:cNvPr>
          <p:cNvSpPr txBox="1"/>
          <p:nvPr/>
        </p:nvSpPr>
        <p:spPr>
          <a:xfrm>
            <a:off x="269835" y="1357620"/>
            <a:ext cx="119221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Sophie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la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professeure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classe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qui ?</a:t>
            </a:r>
          </a:p>
        </p:txBody>
      </p:sp>
      <p:pic>
        <p:nvPicPr>
          <p:cNvPr id="3" name="Picture 2" descr="A close up of a logo&#10;&#10;Description automatically generated">
            <a:extLst>
              <a:ext uri="{FF2B5EF4-FFF2-40B4-BE49-F238E27FC236}">
                <a16:creationId xmlns:a16="http://schemas.microsoft.com/office/drawing/2014/main" id="{43E6AFBC-915B-4922-A6D1-6386F3B103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4287" y="1783819"/>
            <a:ext cx="1333500" cy="1333500"/>
          </a:xfrm>
          <a:prstGeom prst="rect">
            <a:avLst/>
          </a:prstGeom>
        </p:spPr>
      </p:pic>
      <p:pic>
        <p:nvPicPr>
          <p:cNvPr id="6" name="Picture 5" descr="A picture containing toy, shirt&#10;&#10;Description automatically generated">
            <a:extLst>
              <a:ext uri="{FF2B5EF4-FFF2-40B4-BE49-F238E27FC236}">
                <a16:creationId xmlns:a16="http://schemas.microsoft.com/office/drawing/2014/main" id="{5094E8C9-509F-4FF7-8D22-B03A5A2A15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30009" y="2111321"/>
            <a:ext cx="1444713" cy="1444713"/>
          </a:xfrm>
          <a:prstGeom prst="rect">
            <a:avLst/>
          </a:prstGeom>
        </p:spPr>
      </p:pic>
      <p:pic>
        <p:nvPicPr>
          <p:cNvPr id="13" name="Picture 12" descr="A close up of a sign&#10;&#10;Description automatically generated">
            <a:extLst>
              <a:ext uri="{FF2B5EF4-FFF2-40B4-BE49-F238E27FC236}">
                <a16:creationId xmlns:a16="http://schemas.microsoft.com/office/drawing/2014/main" id="{C54B13A8-5D91-4EC2-9260-5E1E7628709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08290" y="3865137"/>
            <a:ext cx="2239637" cy="2239637"/>
          </a:xfrm>
          <a:prstGeom prst="rect">
            <a:avLst/>
          </a:prstGeom>
        </p:spPr>
      </p:pic>
      <p:sp>
        <p:nvSpPr>
          <p:cNvPr id="15" name="Speech Bubble: Rectangle with Corners Rounded 14">
            <a:extLst>
              <a:ext uri="{FF2B5EF4-FFF2-40B4-BE49-F238E27FC236}">
                <a16:creationId xmlns:a16="http://schemas.microsoft.com/office/drawing/2014/main" id="{C3AB36FC-E778-4D67-9D15-E6FBD9FDBD50}"/>
              </a:ext>
            </a:extLst>
          </p:cNvPr>
          <p:cNvSpPr/>
          <p:nvPr/>
        </p:nvSpPr>
        <p:spPr>
          <a:xfrm>
            <a:off x="6676121" y="202645"/>
            <a:ext cx="3414041" cy="909669"/>
          </a:xfrm>
          <a:prstGeom prst="wedgeRoundRectCallout">
            <a:avLst>
              <a:gd name="adj1" fmla="val -23785"/>
              <a:gd name="adj2" fmla="val 64026"/>
              <a:gd name="adj3" fmla="val 16667"/>
            </a:avLst>
          </a:prstGeom>
          <a:solidFill>
            <a:srgbClr val="0055A5"/>
          </a:solidFill>
          <a:ln w="28575">
            <a:solidFill>
              <a:srgbClr val="EE5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r>
              <a:rPr kumimoji="0" lang="en-US" sz="18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can mean you (plural) or you (formal).</a:t>
            </a:r>
            <a:endParaRPr kumimoji="0" lang="en-US" sz="18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TextBox 40" descr="text box hiding answer">
            <a:extLst>
              <a:ext uri="{FF2B5EF4-FFF2-40B4-BE49-F238E27FC236}">
                <a16:creationId xmlns:a16="http://schemas.microsoft.com/office/drawing/2014/main" id="{5574CBD0-D31B-4554-A4A8-73C52D7A7403}"/>
              </a:ext>
            </a:extLst>
          </p:cNvPr>
          <p:cNvSpPr txBox="1"/>
          <p:nvPr/>
        </p:nvSpPr>
        <p:spPr>
          <a:xfrm>
            <a:off x="948755" y="2374910"/>
            <a:ext cx="3681519" cy="28369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FECE866E-66DF-4F63-89BE-162511FA57B9}"/>
              </a:ext>
            </a:extLst>
          </p:cNvPr>
          <p:cNvSpPr txBox="1"/>
          <p:nvPr/>
        </p:nvSpPr>
        <p:spPr>
          <a:xfrm>
            <a:off x="948755" y="2797943"/>
            <a:ext cx="2713330"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B648C917-A38D-4E1A-BC18-6734BE49A7BF}"/>
              </a:ext>
            </a:extLst>
          </p:cNvPr>
          <p:cNvSpPr txBox="1"/>
          <p:nvPr/>
        </p:nvSpPr>
        <p:spPr>
          <a:xfrm>
            <a:off x="948755" y="3295438"/>
            <a:ext cx="3156116" cy="354893"/>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descr="text box hiding answer">
            <a:extLst>
              <a:ext uri="{FF2B5EF4-FFF2-40B4-BE49-F238E27FC236}">
                <a16:creationId xmlns:a16="http://schemas.microsoft.com/office/drawing/2014/main" id="{20DF4C6D-FE80-40AD-AA07-4959FD35C138}"/>
              </a:ext>
            </a:extLst>
          </p:cNvPr>
          <p:cNvSpPr txBox="1"/>
          <p:nvPr/>
        </p:nvSpPr>
        <p:spPr>
          <a:xfrm>
            <a:off x="938239" y="3733420"/>
            <a:ext cx="3465105" cy="319841"/>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D31B9C18-9918-487D-8F40-8169B5BFA7DB}"/>
              </a:ext>
            </a:extLst>
          </p:cNvPr>
          <p:cNvSpPr txBox="1"/>
          <p:nvPr/>
        </p:nvSpPr>
        <p:spPr>
          <a:xfrm>
            <a:off x="955870" y="4231262"/>
            <a:ext cx="3288918" cy="295441"/>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descr="text box hiding answer">
            <a:extLst>
              <a:ext uri="{FF2B5EF4-FFF2-40B4-BE49-F238E27FC236}">
                <a16:creationId xmlns:a16="http://schemas.microsoft.com/office/drawing/2014/main" id="{62F6EC36-435E-49A9-A8B1-73049EAC3A99}"/>
              </a:ext>
            </a:extLst>
          </p:cNvPr>
          <p:cNvSpPr txBox="1"/>
          <p:nvPr/>
        </p:nvSpPr>
        <p:spPr>
          <a:xfrm>
            <a:off x="885165" y="4626020"/>
            <a:ext cx="4619876" cy="653009"/>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descr="text box hiding answer">
            <a:extLst>
              <a:ext uri="{FF2B5EF4-FFF2-40B4-BE49-F238E27FC236}">
                <a16:creationId xmlns:a16="http://schemas.microsoft.com/office/drawing/2014/main" id="{2C3579D7-A0BE-4811-A3D3-4BEA6236BE30}"/>
              </a:ext>
            </a:extLst>
          </p:cNvPr>
          <p:cNvSpPr txBox="1"/>
          <p:nvPr/>
        </p:nvSpPr>
        <p:spPr>
          <a:xfrm>
            <a:off x="955870" y="5447963"/>
            <a:ext cx="3646972" cy="29830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descr="text box hiding answer">
            <a:extLst>
              <a:ext uri="{FF2B5EF4-FFF2-40B4-BE49-F238E27FC236}">
                <a16:creationId xmlns:a16="http://schemas.microsoft.com/office/drawing/2014/main" id="{81FC091B-E962-4C2A-B211-C6695ACB82B7}"/>
              </a:ext>
            </a:extLst>
          </p:cNvPr>
          <p:cNvSpPr txBox="1"/>
          <p:nvPr/>
        </p:nvSpPr>
        <p:spPr>
          <a:xfrm>
            <a:off x="955870" y="5853929"/>
            <a:ext cx="4364496" cy="321016"/>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7576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45" grpId="0" animBg="1"/>
      <p:bldP spid="46" grpId="0" animBg="1"/>
      <p:bldP spid="47" grpId="0" animBg="1"/>
      <p:bldP spid="48"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6"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617017"/>
            <a:ext cx="4617765" cy="1473662"/>
          </a:xfrm>
        </p:spPr>
        <p:txBody>
          <a:bodyPr>
            <a:normAutofit fontScale="32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a:t>
            </a:r>
            <a:r>
              <a:rPr lang="en-GB" sz="6600" dirty="0">
                <a:solidFill>
                  <a:prstClr val="white"/>
                </a:solidFill>
                <a:ea typeface="+mj-ea"/>
                <a:cs typeface="+mj-cs"/>
              </a:rPr>
              <a:t>2</a:t>
            </a: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42</a:t>
            </a:r>
            <a:b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b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37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7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7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14.03.24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979642"/>
            <a:ext cx="6722795" cy="1689078"/>
          </a:xfrm>
        </p:spPr>
        <p:txBody>
          <a:bodyPr>
            <a:normAutofit/>
          </a:bodyPr>
          <a:lstStyle/>
          <a:p>
            <a:pPr algn="l"/>
            <a:r>
              <a:rPr lang="fr-FR" sz="2400" dirty="0">
                <a:solidFill>
                  <a:prstClr val="white"/>
                </a:solidFill>
                <a:latin typeface="+mj-lt"/>
              </a:rPr>
              <a:t>verbs like choisir (present) (ils, elles)</a:t>
            </a:r>
          </a:p>
          <a:p>
            <a:pPr algn="l"/>
            <a:r>
              <a:rPr lang="en-GB" sz="2400" dirty="0">
                <a:solidFill>
                  <a:prstClr val="white"/>
                </a:solidFill>
                <a:latin typeface="+mj-lt"/>
              </a:rPr>
              <a:t>liaison/elision with [h]</a:t>
            </a:r>
            <a:endParaRPr lang="fr-FR" sz="2400" dirty="0">
              <a:solidFill>
                <a:prstClr val="white"/>
              </a:solidFill>
              <a:latin typeface="+mj-lt"/>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6"/>
            <a:ext cx="8953934" cy="1168133"/>
          </a:xfrm>
        </p:spPr>
        <p:txBody>
          <a:bodyPr>
            <a:normAutofit lnSpcReduction="10000"/>
          </a:bodyPr>
          <a:lstStyle/>
          <a:p>
            <a:r>
              <a:rPr lang="en-GB" sz="3200" b="1" dirty="0">
                <a:solidFill>
                  <a:prstClr val="white"/>
                </a:solidFill>
              </a:rPr>
              <a:t>Life at school</a:t>
            </a:r>
            <a:br>
              <a:rPr lang="en-GB" sz="3200" b="1" dirty="0">
                <a:solidFill>
                  <a:prstClr val="white"/>
                </a:solidFill>
              </a:rPr>
            </a:br>
            <a:r>
              <a:rPr lang="en-GB" sz="2400" b="0" dirty="0">
                <a:solidFill>
                  <a:prstClr val="white"/>
                </a:solidFill>
              </a:rPr>
              <a:t>Talking about what you are doing this week and</a:t>
            </a:r>
            <a:br>
              <a:rPr lang="en-GB" sz="2400" b="0" dirty="0">
                <a:solidFill>
                  <a:prstClr val="white"/>
                </a:solidFill>
              </a:rPr>
            </a:br>
            <a:r>
              <a:rPr lang="en-GB" sz="2400" b="0" dirty="0">
                <a:solidFill>
                  <a:prstClr val="white"/>
                </a:solidFill>
              </a:rPr>
              <a:t>what you do every week</a:t>
            </a:r>
            <a:endParaRPr lang="en-GB" sz="3200" dirty="0"/>
          </a:p>
        </p:txBody>
      </p:sp>
      <p:pic>
        <p:nvPicPr>
          <p:cNvPr id="24" name="Picture 23">
            <a:extLst>
              <a:ext uri="{FF2B5EF4-FFF2-40B4-BE49-F238E27FC236}">
                <a16:creationId xmlns:a16="http://schemas.microsoft.com/office/drawing/2014/main" id="{E5DB749C-9B4F-4ECF-B441-3C89132FE2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25849" y="3478100"/>
            <a:ext cx="1627500" cy="1627500"/>
          </a:xfrm>
          <a:prstGeom prst="rect">
            <a:avLst/>
          </a:prstGeom>
        </p:spPr>
      </p:pic>
      <p:pic>
        <p:nvPicPr>
          <p:cNvPr id="11" name="Picture 10" descr="A picture containing doll, shirt&#10;&#10;Description automatically generated">
            <a:extLst>
              <a:ext uri="{FF2B5EF4-FFF2-40B4-BE49-F238E27FC236}">
                <a16:creationId xmlns:a16="http://schemas.microsoft.com/office/drawing/2014/main" id="{A1E9EC6E-1FCD-4B01-A52D-D8F86A8EB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5372" y="4188764"/>
            <a:ext cx="1432674" cy="1432674"/>
          </a:xfrm>
          <a:prstGeom prst="rect">
            <a:avLst/>
          </a:prstGeom>
        </p:spPr>
      </p:pic>
      <p:pic>
        <p:nvPicPr>
          <p:cNvPr id="12" name="Picture 11" descr="A picture containing toy, doll&#10;&#10;Description automatically generated">
            <a:extLst>
              <a:ext uri="{FF2B5EF4-FFF2-40B4-BE49-F238E27FC236}">
                <a16:creationId xmlns:a16="http://schemas.microsoft.com/office/drawing/2014/main" id="{299EEB16-3970-45E8-AD70-CD01DB75DC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6378" y="4510475"/>
            <a:ext cx="1108775" cy="1108775"/>
          </a:xfrm>
          <a:prstGeom prst="rect">
            <a:avLst/>
          </a:prstGeom>
        </p:spPr>
      </p:pic>
      <p:pic>
        <p:nvPicPr>
          <p:cNvPr id="13" name="Picture 12" descr="A close up of a stuffed animal&#10;&#10;Description automatically generated">
            <a:extLst>
              <a:ext uri="{FF2B5EF4-FFF2-40B4-BE49-F238E27FC236}">
                <a16:creationId xmlns:a16="http://schemas.microsoft.com/office/drawing/2014/main" id="{C6076E8F-C426-4D1C-B832-496C612FBF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9941" y="4704850"/>
            <a:ext cx="914400" cy="914400"/>
          </a:xfrm>
          <a:prstGeom prst="rect">
            <a:avLst/>
          </a:prstGeom>
        </p:spPr>
      </p:pic>
      <p:pic>
        <p:nvPicPr>
          <p:cNvPr id="14" name="Picture 4" descr="Bowl, Water, Glass, Empty, Round, Fish, Pet, Goldfish">
            <a:extLst>
              <a:ext uri="{FF2B5EF4-FFF2-40B4-BE49-F238E27FC236}">
                <a16:creationId xmlns:a16="http://schemas.microsoft.com/office/drawing/2014/main" id="{E664E748-1542-41DA-AC29-F2FBA277A4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83645" y="4876205"/>
            <a:ext cx="763553" cy="7379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Gold Fish, Tank, Aquarium, Gold, Orange, Water, Swim">
            <a:extLst>
              <a:ext uri="{FF2B5EF4-FFF2-40B4-BE49-F238E27FC236}">
                <a16:creationId xmlns:a16="http://schemas.microsoft.com/office/drawing/2014/main" id="{8E72073F-BDFB-4284-8EFE-8DF8E40D73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20673" y="5050030"/>
            <a:ext cx="480630" cy="480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985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Liaison with [h]   </a:t>
            </a:r>
          </a:p>
        </p:txBody>
      </p:sp>
      <p:sp>
        <p:nvSpPr>
          <p:cNvPr id="6" name="Rounded Rectangle 46">
            <a:extLst>
              <a:ext uri="{FF2B5EF4-FFF2-40B4-BE49-F238E27FC236}">
                <a16:creationId xmlns:a16="http://schemas.microsoft.com/office/drawing/2014/main" id="{4714DF17-3D7C-4B1A-B84B-A9A2194EC053}"/>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C1D7A6F0-1A73-4675-A9F3-9D92568CD007}"/>
              </a:ext>
            </a:extLst>
          </p:cNvPr>
          <p:cNvGraphicFramePr>
            <a:graphicFrameLocks noGrp="1"/>
          </p:cNvGraphicFramePr>
          <p:nvPr/>
        </p:nvGraphicFramePr>
        <p:xfrm>
          <a:off x="336000" y="3790950"/>
          <a:ext cx="11520000" cy="22860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7200000">
                  <a:extLst>
                    <a:ext uri="{9D8B030D-6E8A-4147-A177-3AD203B41FA5}">
                      <a16:colId xmlns:a16="http://schemas.microsoft.com/office/drawing/2014/main" val="1600817978"/>
                    </a:ext>
                  </a:extLst>
                </a:gridCol>
                <a:gridCol w="3600000">
                  <a:extLst>
                    <a:ext uri="{9D8B030D-6E8A-4147-A177-3AD203B41FA5}">
                      <a16:colId xmlns:a16="http://schemas.microsoft.com/office/drawing/2014/main" val="1263040565"/>
                    </a:ext>
                  </a:extLst>
                </a:gridCol>
              </a:tblGrid>
              <a:tr h="370840">
                <a:tc>
                  <a:txBody>
                    <a:bodyPr/>
                    <a:lstStyle/>
                    <a:p>
                      <a:endParaRPr lang="en-GB" sz="2400" b="1" dirty="0">
                        <a:solidFill>
                          <a:srgbClr val="115076"/>
                        </a:solidFill>
                      </a:endParaRPr>
                    </a:p>
                  </a:txBody>
                  <a:tcPr/>
                </a:tc>
                <a:tc>
                  <a:txBody>
                    <a:bodyPr/>
                    <a:lstStyle/>
                    <a:p>
                      <a:pPr algn="ctr"/>
                      <a:endParaRPr lang="en-GB" sz="2400" dirty="0">
                        <a:solidFill>
                          <a:schemeClr val="bg1"/>
                        </a:solidFill>
                      </a:endParaRPr>
                    </a:p>
                  </a:txBody>
                  <a:tcPr anchor="ctr"/>
                </a:tc>
                <a:tc>
                  <a:txBody>
                    <a:bodyPr/>
                    <a:lstStyle/>
                    <a:p>
                      <a:pPr algn="ctr"/>
                      <a:r>
                        <a:rPr lang="en-GB" sz="2400" dirty="0">
                          <a:solidFill>
                            <a:schemeClr val="bg1"/>
                          </a:solidFill>
                        </a:rPr>
                        <a:t>Liaison ? ( </a:t>
                      </a:r>
                      <a:r>
                        <a:rPr lang="en-GB" sz="2400" dirty="0">
                          <a:solidFill>
                            <a:schemeClr val="bg1"/>
                          </a:solidFill>
                          <a:latin typeface="Wingdings" panose="05000000000000000000" pitchFamily="2" charset="2"/>
                        </a:rPr>
                        <a:t>ü</a:t>
                      </a:r>
                      <a:r>
                        <a:rPr lang="en-GB" sz="2400" dirty="0">
                          <a:solidFill>
                            <a:schemeClr val="bg1"/>
                          </a:solidFill>
                          <a:latin typeface="+mj-lt"/>
                        </a:rPr>
                        <a:t> / </a:t>
                      </a:r>
                      <a:r>
                        <a:rPr lang="en-GB" sz="2400" dirty="0">
                          <a:solidFill>
                            <a:schemeClr val="bg1"/>
                          </a:solidFill>
                          <a:latin typeface="Wingdings" panose="05000000000000000000" pitchFamily="2" charset="2"/>
                        </a:rPr>
                        <a:t>û</a:t>
                      </a:r>
                      <a:r>
                        <a:rPr lang="en-GB" sz="2400" dirty="0">
                          <a:solidFill>
                            <a:schemeClr val="bg1"/>
                          </a:solidFill>
                          <a:latin typeface="+mj-lt"/>
                        </a:rPr>
                        <a:t> )</a:t>
                      </a:r>
                      <a:endParaRPr lang="en-GB" sz="2400" dirty="0">
                        <a:solidFill>
                          <a:schemeClr val="bg1"/>
                        </a:solidFill>
                      </a:endParaRPr>
                    </a:p>
                  </a:txBody>
                  <a:tcPr anchor="ctr"/>
                </a:tc>
                <a:extLst>
                  <a:ext uri="{0D108BD9-81ED-4DB2-BD59-A6C34878D82A}">
                    <a16:rowId xmlns:a16="http://schemas.microsoft.com/office/drawing/2014/main" val="1153431983"/>
                  </a:ext>
                </a:extLst>
              </a:tr>
              <a:tr h="370840">
                <a:tc>
                  <a:txBody>
                    <a:bodyPr/>
                    <a:lstStyle/>
                    <a:p>
                      <a:pPr algn="ctr"/>
                      <a:r>
                        <a:rPr lang="en-GB" sz="2400" b="1" dirty="0">
                          <a:solidFill>
                            <a:srgbClr val="115076"/>
                          </a:solidFill>
                        </a:rPr>
                        <a:t>1.</a:t>
                      </a:r>
                    </a:p>
                  </a:txBody>
                  <a:tcPr/>
                </a:tc>
                <a:tc>
                  <a:txBody>
                    <a:bodyPr/>
                    <a:lstStyle/>
                    <a:p>
                      <a:r>
                        <a:rPr lang="en-GB" sz="2400" dirty="0" err="1">
                          <a:solidFill>
                            <a:srgbClr val="115076"/>
                          </a:solidFill>
                        </a:rPr>
                        <a:t>Elles</a:t>
                      </a:r>
                      <a:r>
                        <a:rPr lang="en-GB" sz="2400" dirty="0">
                          <a:solidFill>
                            <a:srgbClr val="115076"/>
                          </a:solidFill>
                        </a:rPr>
                        <a:t> </a:t>
                      </a:r>
                      <a:r>
                        <a:rPr lang="en-GB" sz="2400" dirty="0" err="1">
                          <a:solidFill>
                            <a:srgbClr val="115076"/>
                          </a:solidFill>
                        </a:rPr>
                        <a:t>chantent</a:t>
                      </a:r>
                      <a:r>
                        <a:rPr lang="en-GB" sz="2400" dirty="0">
                          <a:solidFill>
                            <a:srgbClr val="115076"/>
                          </a:solidFill>
                        </a:rPr>
                        <a:t> </a:t>
                      </a:r>
                      <a:r>
                        <a:rPr lang="en-GB" sz="2400" dirty="0" err="1">
                          <a:solidFill>
                            <a:srgbClr val="115076"/>
                          </a:solidFill>
                        </a:rPr>
                        <a:t>en</a:t>
                      </a:r>
                      <a:r>
                        <a:rPr lang="en-GB" sz="2400" dirty="0">
                          <a:solidFill>
                            <a:srgbClr val="115076"/>
                          </a:solidFill>
                        </a:rPr>
                        <a:t> </a:t>
                      </a:r>
                      <a:r>
                        <a:rPr lang="en-GB" sz="2400" dirty="0" err="1">
                          <a:solidFill>
                            <a:srgbClr val="115076"/>
                          </a:solidFill>
                        </a:rPr>
                        <a:t>harmonie</a:t>
                      </a:r>
                      <a:r>
                        <a:rPr lang="en-GB" sz="2400" dirty="0">
                          <a:solidFill>
                            <a:srgbClr val="115076"/>
                          </a:solidFill>
                        </a:rPr>
                        <a:t>.</a:t>
                      </a:r>
                    </a:p>
                  </a:txBody>
                  <a:tcPr/>
                </a:tc>
                <a:tc>
                  <a:txBody>
                    <a:bodyPr/>
                    <a:lstStyle/>
                    <a:p>
                      <a:endParaRPr lang="en-GB" sz="2400" dirty="0">
                        <a:solidFill>
                          <a:srgbClr val="115076"/>
                        </a:solidFill>
                      </a:endParaRPr>
                    </a:p>
                  </a:txBody>
                  <a:tcPr/>
                </a:tc>
                <a:extLst>
                  <a:ext uri="{0D108BD9-81ED-4DB2-BD59-A6C34878D82A}">
                    <a16:rowId xmlns:a16="http://schemas.microsoft.com/office/drawing/2014/main" val="1171492714"/>
                  </a:ext>
                </a:extLst>
              </a:tr>
              <a:tr h="370840">
                <a:tc>
                  <a:txBody>
                    <a:bodyPr/>
                    <a:lstStyle/>
                    <a:p>
                      <a:pPr algn="ctr"/>
                      <a:r>
                        <a:rPr lang="en-GB" sz="2400" b="1"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a:solidFill>
                            <a:srgbClr val="115076"/>
                          </a:solidFill>
                        </a:rPr>
                        <a:t>Vous</a:t>
                      </a:r>
                      <a:r>
                        <a:rPr lang="en-GB" sz="2400" b="0" dirty="0">
                          <a:solidFill>
                            <a:srgbClr val="115076"/>
                          </a:solidFill>
                        </a:rPr>
                        <a:t> </a:t>
                      </a:r>
                      <a:r>
                        <a:rPr lang="en-GB" sz="2400" b="0" dirty="0" err="1">
                          <a:solidFill>
                            <a:srgbClr val="115076"/>
                          </a:solidFill>
                        </a:rPr>
                        <a:t>restez</a:t>
                      </a:r>
                      <a:r>
                        <a:rPr lang="en-GB" sz="2400" b="0" dirty="0">
                          <a:solidFill>
                            <a:srgbClr val="115076"/>
                          </a:solidFill>
                        </a:rPr>
                        <a:t> chez Marie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rgbClr val="115076"/>
                        </a:solidFill>
                      </a:endParaRPr>
                    </a:p>
                  </a:txBody>
                  <a:tcPr/>
                </a:tc>
                <a:extLst>
                  <a:ext uri="{0D108BD9-81ED-4DB2-BD59-A6C34878D82A}">
                    <a16:rowId xmlns:a16="http://schemas.microsoft.com/office/drawing/2014/main" val="1961458278"/>
                  </a:ext>
                </a:extLst>
              </a:tr>
              <a:tr h="370840">
                <a:tc>
                  <a:txBody>
                    <a:bodyPr/>
                    <a:lstStyle/>
                    <a:p>
                      <a:pPr algn="ctr"/>
                      <a:r>
                        <a:rPr lang="en-GB" sz="2400" b="1" dirty="0">
                          <a:solidFill>
                            <a:srgbClr val="115076"/>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Il </a:t>
                      </a:r>
                      <a:r>
                        <a:rPr lang="en-GB" sz="2400" dirty="0" err="1">
                          <a:solidFill>
                            <a:srgbClr val="115076"/>
                          </a:solidFill>
                        </a:rPr>
                        <a:t>est</a:t>
                      </a:r>
                      <a:r>
                        <a:rPr lang="en-GB" sz="2400" dirty="0">
                          <a:solidFill>
                            <a:srgbClr val="115076"/>
                          </a:solidFill>
                        </a:rPr>
                        <a:t> </a:t>
                      </a:r>
                      <a:r>
                        <a:rPr lang="en-GB" sz="2400" dirty="0" err="1">
                          <a:solidFill>
                            <a:srgbClr val="115076"/>
                          </a:solidFill>
                        </a:rPr>
                        <a:t>très</a:t>
                      </a:r>
                      <a:r>
                        <a:rPr lang="en-GB" sz="2400" dirty="0">
                          <a:solidFill>
                            <a:srgbClr val="115076"/>
                          </a:solidFill>
                        </a:rPr>
                        <a:t> content.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115076"/>
                        </a:solidFill>
                      </a:endParaRPr>
                    </a:p>
                  </a:txBody>
                  <a:tcPr/>
                </a:tc>
                <a:extLst>
                  <a:ext uri="{0D108BD9-81ED-4DB2-BD59-A6C34878D82A}">
                    <a16:rowId xmlns:a16="http://schemas.microsoft.com/office/drawing/2014/main" val="2189313960"/>
                  </a:ext>
                </a:extLst>
              </a:tr>
              <a:tr h="370840">
                <a:tc>
                  <a:txBody>
                    <a:bodyPr/>
                    <a:lstStyle/>
                    <a:p>
                      <a:pPr algn="ctr"/>
                      <a:r>
                        <a:rPr lang="en-GB" sz="2400" b="1" dirty="0">
                          <a:solidFill>
                            <a:srgbClr val="115076"/>
                          </a:solidFill>
                        </a:rPr>
                        <a:t>4.</a:t>
                      </a:r>
                    </a:p>
                  </a:txBody>
                  <a:tcPr/>
                </a:tc>
                <a:tc>
                  <a:txBody>
                    <a:bodyPr/>
                    <a:lstStyle/>
                    <a:p>
                      <a:r>
                        <a:rPr lang="en-GB" sz="2400" dirty="0" err="1">
                          <a:solidFill>
                            <a:srgbClr val="115076"/>
                          </a:solidFill>
                        </a:rPr>
                        <a:t>Ils</a:t>
                      </a:r>
                      <a:r>
                        <a:rPr lang="en-GB" sz="2400" dirty="0">
                          <a:solidFill>
                            <a:srgbClr val="115076"/>
                          </a:solidFill>
                        </a:rPr>
                        <a:t> </a:t>
                      </a:r>
                      <a:r>
                        <a:rPr lang="en-GB" sz="2400" dirty="0" err="1">
                          <a:solidFill>
                            <a:srgbClr val="115076"/>
                          </a:solidFill>
                        </a:rPr>
                        <a:t>sont</a:t>
                      </a:r>
                      <a:r>
                        <a:rPr lang="en-GB" sz="2400" dirty="0">
                          <a:solidFill>
                            <a:srgbClr val="115076"/>
                          </a:solidFill>
                        </a:rPr>
                        <a:t> </a:t>
                      </a:r>
                      <a:r>
                        <a:rPr lang="en-GB" sz="2400" dirty="0" err="1">
                          <a:solidFill>
                            <a:srgbClr val="115076"/>
                          </a:solidFill>
                        </a:rPr>
                        <a:t>horribles</a:t>
                      </a:r>
                      <a:r>
                        <a:rPr lang="en-GB" sz="2400" dirty="0">
                          <a:solidFill>
                            <a:srgbClr val="115076"/>
                          </a:solidFill>
                        </a:rPr>
                        <a:t>.</a:t>
                      </a:r>
                    </a:p>
                  </a:txBody>
                  <a:tcPr/>
                </a:tc>
                <a:tc>
                  <a:txBody>
                    <a:bodyPr/>
                    <a:lstStyle/>
                    <a:p>
                      <a:endParaRPr lang="en-GB" sz="2400" dirty="0">
                        <a:solidFill>
                          <a:srgbClr val="115076"/>
                        </a:solidFill>
                      </a:endParaRPr>
                    </a:p>
                  </a:txBody>
                  <a:tcPr/>
                </a:tc>
                <a:extLst>
                  <a:ext uri="{0D108BD9-81ED-4DB2-BD59-A6C34878D82A}">
                    <a16:rowId xmlns:a16="http://schemas.microsoft.com/office/drawing/2014/main" val="2344197191"/>
                  </a:ext>
                </a:extLst>
              </a:tr>
            </a:tbl>
          </a:graphicData>
        </a:graphic>
      </p:graphicFrame>
      <p:sp>
        <p:nvSpPr>
          <p:cNvPr id="10" name="TextBox 9">
            <a:extLst>
              <a:ext uri="{FF2B5EF4-FFF2-40B4-BE49-F238E27FC236}">
                <a16:creationId xmlns:a16="http://schemas.microsoft.com/office/drawing/2014/main" id="{B57E459A-8D45-4D09-B3AF-7C0CB1DF54DA}"/>
              </a:ext>
            </a:extLst>
          </p:cNvPr>
          <p:cNvSpPr txBox="1"/>
          <p:nvPr/>
        </p:nvSpPr>
        <p:spPr>
          <a:xfrm>
            <a:off x="180000" y="1259498"/>
            <a:ext cx="120120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 a word normally ends with a Silent Final Consonant, the final consonant is pronounced before a word beginning with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This is called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liaison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les phrases à un(e)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 y 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liaison,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 </a:t>
            </a:r>
          </a:p>
        </p:txBody>
      </p:sp>
      <p:sp>
        <p:nvSpPr>
          <p:cNvPr id="11" name="TextBox 10">
            <a:extLst>
              <a:ext uri="{FF2B5EF4-FFF2-40B4-BE49-F238E27FC236}">
                <a16:creationId xmlns:a16="http://schemas.microsoft.com/office/drawing/2014/main" id="{B821669F-D1E0-450F-B406-0B3F571885D8}"/>
              </a:ext>
            </a:extLst>
          </p:cNvPr>
          <p:cNvSpPr txBox="1"/>
          <p:nvPr/>
        </p:nvSpPr>
        <p:spPr>
          <a:xfrm>
            <a:off x="180000" y="3005140"/>
            <a:ext cx="293381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203864"/>
                </a:solidFill>
                <a:effectLst/>
                <a:uLnTx/>
                <a:uFillTx/>
                <a:latin typeface="Century Gothic" panose="020F0302020204030204"/>
                <a:ea typeface="+mn-ea"/>
                <a:cs typeface="+mn-cs"/>
              </a:rPr>
              <a:t>Partenaire</a:t>
            </a:r>
            <a:r>
              <a:rPr kumimoji="0" lang="en-GB" sz="3600" b="1" i="0" u="none" strike="noStrike" kern="1200" cap="none" spc="0" normalizeH="0" baseline="0" noProof="0" dirty="0">
                <a:ln>
                  <a:noFill/>
                </a:ln>
                <a:solidFill>
                  <a:srgbClr val="203864"/>
                </a:solidFill>
                <a:effectLst/>
                <a:uLnTx/>
                <a:uFillTx/>
                <a:latin typeface="Century Gothic" panose="020F0302020204030204"/>
                <a:ea typeface="+mn-ea"/>
                <a:cs typeface="+mn-cs"/>
              </a:rPr>
              <a:t> A</a:t>
            </a:r>
          </a:p>
        </p:txBody>
      </p:sp>
      <p:pic>
        <p:nvPicPr>
          <p:cNvPr id="13" name="Picture 12">
            <a:extLst>
              <a:ext uri="{FF2B5EF4-FFF2-40B4-BE49-F238E27FC236}">
                <a16:creationId xmlns:a16="http://schemas.microsoft.com/office/drawing/2014/main" id="{8C1BFFDF-E99B-4FA3-8462-97B93EC6F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3243" y="4310844"/>
            <a:ext cx="345600" cy="360000"/>
          </a:xfrm>
          <a:prstGeom prst="rect">
            <a:avLst/>
          </a:prstGeom>
        </p:spPr>
      </p:pic>
      <p:pic>
        <p:nvPicPr>
          <p:cNvPr id="14" name="Picture 13">
            <a:extLst>
              <a:ext uri="{FF2B5EF4-FFF2-40B4-BE49-F238E27FC236}">
                <a16:creationId xmlns:a16="http://schemas.microsoft.com/office/drawing/2014/main" id="{4074EA41-9CB3-46E3-A0F8-B496BBF5C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3243" y="5634233"/>
            <a:ext cx="345600" cy="360000"/>
          </a:xfrm>
          <a:prstGeom prst="rect">
            <a:avLst/>
          </a:prstGeom>
        </p:spPr>
      </p:pic>
      <p:pic>
        <p:nvPicPr>
          <p:cNvPr id="16" name="Picture 15">
            <a:extLst>
              <a:ext uri="{FF2B5EF4-FFF2-40B4-BE49-F238E27FC236}">
                <a16:creationId xmlns:a16="http://schemas.microsoft.com/office/drawing/2014/main" id="{A093D302-4E83-4288-8E7C-81C70295E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1343" y="4753950"/>
            <a:ext cx="262588" cy="360000"/>
          </a:xfrm>
          <a:prstGeom prst="rect">
            <a:avLst/>
          </a:prstGeom>
        </p:spPr>
      </p:pic>
      <p:pic>
        <p:nvPicPr>
          <p:cNvPr id="17" name="Picture 16">
            <a:extLst>
              <a:ext uri="{FF2B5EF4-FFF2-40B4-BE49-F238E27FC236}">
                <a16:creationId xmlns:a16="http://schemas.microsoft.com/office/drawing/2014/main" id="{1FA80F59-C2BE-48FC-8330-E7430E5DDB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1343" y="5234379"/>
            <a:ext cx="262588" cy="360000"/>
          </a:xfrm>
          <a:prstGeom prst="rect">
            <a:avLst/>
          </a:prstGeom>
        </p:spPr>
      </p:pic>
      <p:sp>
        <p:nvSpPr>
          <p:cNvPr id="2" name="Google Shape;172;p5">
            <a:hlinkClick r:id="" action="ppaction://noaction">
              <a:snd r:embed="rId5" name="1.wav"/>
            </a:hlinkClick>
            <a:extLst>
              <a:ext uri="{FF2B5EF4-FFF2-40B4-BE49-F238E27FC236}">
                <a16:creationId xmlns:a16="http://schemas.microsoft.com/office/drawing/2014/main" id="{D6670283-9E45-46DA-B303-7096D009D46B}"/>
              </a:ext>
            </a:extLst>
          </p:cNvPr>
          <p:cNvSpPr/>
          <p:nvPr/>
        </p:nvSpPr>
        <p:spPr>
          <a:xfrm>
            <a:off x="433576" y="4241132"/>
            <a:ext cx="540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5"/>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mn-ea"/>
                <a:cs typeface="Arial"/>
                <a:sym typeface="Century Gothic"/>
              </a:rPr>
              <a:t>1</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172;p5">
            <a:hlinkClick r:id="" action="ppaction://noaction">
              <a:snd r:embed="rId6" name="2.wav"/>
            </a:hlinkClick>
            <a:extLst>
              <a:ext uri="{FF2B5EF4-FFF2-40B4-BE49-F238E27FC236}">
                <a16:creationId xmlns:a16="http://schemas.microsoft.com/office/drawing/2014/main" id="{08468E03-5547-4DFE-92AD-50EF8CFD869C}"/>
              </a:ext>
            </a:extLst>
          </p:cNvPr>
          <p:cNvSpPr/>
          <p:nvPr/>
        </p:nvSpPr>
        <p:spPr>
          <a:xfrm>
            <a:off x="433576" y="4703817"/>
            <a:ext cx="540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5"/>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mn-ea"/>
                <a:cs typeface="Arial"/>
                <a:sym typeface="Century Gothic"/>
              </a:rPr>
              <a:t>2</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172;p5">
            <a:hlinkClick r:id="" action="ppaction://noaction">
              <a:snd r:embed="rId7" name="3.wav"/>
            </a:hlinkClick>
            <a:extLst>
              <a:ext uri="{FF2B5EF4-FFF2-40B4-BE49-F238E27FC236}">
                <a16:creationId xmlns:a16="http://schemas.microsoft.com/office/drawing/2014/main" id="{056B9A7D-B8D3-4623-9C8A-D07A249B25F7}"/>
              </a:ext>
            </a:extLst>
          </p:cNvPr>
          <p:cNvSpPr/>
          <p:nvPr/>
        </p:nvSpPr>
        <p:spPr>
          <a:xfrm>
            <a:off x="433576" y="5166502"/>
            <a:ext cx="540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5"/>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mn-ea"/>
                <a:cs typeface="Arial"/>
                <a:sym typeface="Century Gothic"/>
              </a:rPr>
              <a:t>3</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Google Shape;172;p5">
            <a:hlinkClick r:id="" action="ppaction://noaction">
              <a:snd r:embed="rId8" name="4.wav"/>
            </a:hlinkClick>
            <a:extLst>
              <a:ext uri="{FF2B5EF4-FFF2-40B4-BE49-F238E27FC236}">
                <a16:creationId xmlns:a16="http://schemas.microsoft.com/office/drawing/2014/main" id="{32263F34-21C0-4EC8-A777-98BD0840CA74}"/>
              </a:ext>
            </a:extLst>
          </p:cNvPr>
          <p:cNvSpPr/>
          <p:nvPr/>
        </p:nvSpPr>
        <p:spPr>
          <a:xfrm>
            <a:off x="433576" y="5629186"/>
            <a:ext cx="540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5"/>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mn-ea"/>
                <a:cs typeface="Arial"/>
                <a:sym typeface="Century Gothic"/>
              </a:rPr>
              <a:t>4</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9515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Liaison with [h]   </a:t>
            </a:r>
          </a:p>
        </p:txBody>
      </p:sp>
      <p:sp>
        <p:nvSpPr>
          <p:cNvPr id="6" name="Rounded Rectangle 46">
            <a:extLst>
              <a:ext uri="{FF2B5EF4-FFF2-40B4-BE49-F238E27FC236}">
                <a16:creationId xmlns:a16="http://schemas.microsoft.com/office/drawing/2014/main" id="{4714DF17-3D7C-4B1A-B84B-A9A2194EC053}"/>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C1D7A6F0-1A73-4675-A9F3-9D92568CD007}"/>
              </a:ext>
            </a:extLst>
          </p:cNvPr>
          <p:cNvGraphicFramePr>
            <a:graphicFrameLocks noGrp="1"/>
          </p:cNvGraphicFramePr>
          <p:nvPr/>
        </p:nvGraphicFramePr>
        <p:xfrm>
          <a:off x="336000" y="3790950"/>
          <a:ext cx="11520000" cy="22860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7200000">
                  <a:extLst>
                    <a:ext uri="{9D8B030D-6E8A-4147-A177-3AD203B41FA5}">
                      <a16:colId xmlns:a16="http://schemas.microsoft.com/office/drawing/2014/main" val="1600817978"/>
                    </a:ext>
                  </a:extLst>
                </a:gridCol>
                <a:gridCol w="3600000">
                  <a:extLst>
                    <a:ext uri="{9D8B030D-6E8A-4147-A177-3AD203B41FA5}">
                      <a16:colId xmlns:a16="http://schemas.microsoft.com/office/drawing/2014/main" val="1263040565"/>
                    </a:ext>
                  </a:extLst>
                </a:gridCol>
              </a:tblGrid>
              <a:tr h="370840">
                <a:tc>
                  <a:txBody>
                    <a:bodyPr/>
                    <a:lstStyle/>
                    <a:p>
                      <a:endParaRPr lang="en-GB" sz="2400" b="1" dirty="0">
                        <a:solidFill>
                          <a:srgbClr val="115076"/>
                        </a:solidFill>
                      </a:endParaRPr>
                    </a:p>
                  </a:txBody>
                  <a:tcPr/>
                </a:tc>
                <a:tc>
                  <a:txBody>
                    <a:bodyPr/>
                    <a:lstStyle/>
                    <a:p>
                      <a:pPr algn="ctr"/>
                      <a:endParaRPr lang="en-GB" sz="2400" dirty="0">
                        <a:solidFill>
                          <a:schemeClr val="bg1"/>
                        </a:solidFill>
                      </a:endParaRPr>
                    </a:p>
                  </a:txBody>
                  <a:tcPr anchor="ctr"/>
                </a:tc>
                <a:tc>
                  <a:txBody>
                    <a:bodyPr/>
                    <a:lstStyle/>
                    <a:p>
                      <a:pPr algn="ctr"/>
                      <a:r>
                        <a:rPr lang="en-GB" sz="2400" dirty="0">
                          <a:solidFill>
                            <a:schemeClr val="bg1"/>
                          </a:solidFill>
                        </a:rPr>
                        <a:t>Liaison ? ( </a:t>
                      </a:r>
                      <a:r>
                        <a:rPr lang="en-GB" sz="2400" dirty="0">
                          <a:solidFill>
                            <a:schemeClr val="bg1"/>
                          </a:solidFill>
                          <a:latin typeface="Wingdings" panose="05000000000000000000" pitchFamily="2" charset="2"/>
                        </a:rPr>
                        <a:t>ü</a:t>
                      </a:r>
                      <a:r>
                        <a:rPr lang="en-GB" sz="2400" dirty="0">
                          <a:solidFill>
                            <a:schemeClr val="bg1"/>
                          </a:solidFill>
                          <a:latin typeface="+mj-lt"/>
                        </a:rPr>
                        <a:t> / </a:t>
                      </a:r>
                      <a:r>
                        <a:rPr lang="en-GB" sz="2400" dirty="0">
                          <a:solidFill>
                            <a:schemeClr val="bg1"/>
                          </a:solidFill>
                          <a:latin typeface="Wingdings" panose="05000000000000000000" pitchFamily="2" charset="2"/>
                        </a:rPr>
                        <a:t>û</a:t>
                      </a:r>
                      <a:r>
                        <a:rPr lang="en-GB" sz="2400" dirty="0">
                          <a:solidFill>
                            <a:schemeClr val="bg1"/>
                          </a:solidFill>
                          <a:latin typeface="+mj-lt"/>
                        </a:rPr>
                        <a:t> )</a:t>
                      </a:r>
                      <a:endParaRPr lang="en-GB" sz="2400" dirty="0">
                        <a:solidFill>
                          <a:schemeClr val="bg1"/>
                        </a:solidFill>
                      </a:endParaRPr>
                    </a:p>
                  </a:txBody>
                  <a:tcPr anchor="ctr"/>
                </a:tc>
                <a:extLst>
                  <a:ext uri="{0D108BD9-81ED-4DB2-BD59-A6C34878D82A}">
                    <a16:rowId xmlns:a16="http://schemas.microsoft.com/office/drawing/2014/main" val="1153431983"/>
                  </a:ext>
                </a:extLst>
              </a:tr>
              <a:tr h="370840">
                <a:tc>
                  <a:txBody>
                    <a:bodyPr/>
                    <a:lstStyle/>
                    <a:p>
                      <a:pPr algn="ctr"/>
                      <a:r>
                        <a:rPr lang="en-GB" sz="2400" b="1" dirty="0">
                          <a:solidFill>
                            <a:srgbClr val="115076"/>
                          </a:solidFill>
                        </a:rPr>
                        <a:t>1.</a:t>
                      </a:r>
                    </a:p>
                  </a:txBody>
                  <a:tcPr/>
                </a:tc>
                <a:tc>
                  <a:txBody>
                    <a:bodyPr/>
                    <a:lstStyle/>
                    <a:p>
                      <a:r>
                        <a:rPr lang="en-GB" sz="2400" dirty="0">
                          <a:solidFill>
                            <a:srgbClr val="115076"/>
                          </a:solidFill>
                        </a:rPr>
                        <a:t>Les </a:t>
                      </a:r>
                      <a:r>
                        <a:rPr lang="en-GB" sz="2400" dirty="0" err="1">
                          <a:solidFill>
                            <a:srgbClr val="115076"/>
                          </a:solidFill>
                        </a:rPr>
                        <a:t>bâtiments</a:t>
                      </a:r>
                      <a:r>
                        <a:rPr lang="en-GB" sz="2400" dirty="0">
                          <a:solidFill>
                            <a:srgbClr val="115076"/>
                          </a:solidFill>
                        </a:rPr>
                        <a:t> </a:t>
                      </a:r>
                      <a:r>
                        <a:rPr lang="en-GB" sz="2400" dirty="0" err="1">
                          <a:solidFill>
                            <a:srgbClr val="115076"/>
                          </a:solidFill>
                        </a:rPr>
                        <a:t>sont</a:t>
                      </a:r>
                      <a:r>
                        <a:rPr lang="en-GB" sz="2400" dirty="0">
                          <a:solidFill>
                            <a:srgbClr val="115076"/>
                          </a:solidFill>
                        </a:rPr>
                        <a:t> grands.</a:t>
                      </a:r>
                    </a:p>
                  </a:txBody>
                  <a:tcPr/>
                </a:tc>
                <a:tc>
                  <a:txBody>
                    <a:bodyPr/>
                    <a:lstStyle/>
                    <a:p>
                      <a:endParaRPr lang="en-GB" sz="2400" dirty="0">
                        <a:solidFill>
                          <a:srgbClr val="115076"/>
                        </a:solidFill>
                      </a:endParaRPr>
                    </a:p>
                  </a:txBody>
                  <a:tcPr/>
                </a:tc>
                <a:extLst>
                  <a:ext uri="{0D108BD9-81ED-4DB2-BD59-A6C34878D82A}">
                    <a16:rowId xmlns:a16="http://schemas.microsoft.com/office/drawing/2014/main" val="1171492714"/>
                  </a:ext>
                </a:extLst>
              </a:tr>
              <a:tr h="370840">
                <a:tc>
                  <a:txBody>
                    <a:bodyPr/>
                    <a:lstStyle/>
                    <a:p>
                      <a:pPr algn="ctr"/>
                      <a:r>
                        <a:rPr lang="en-GB" sz="2400" b="1"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a:solidFill>
                            <a:srgbClr val="115076"/>
                          </a:solidFill>
                        </a:rPr>
                        <a:t>Elles</a:t>
                      </a:r>
                      <a:r>
                        <a:rPr lang="en-GB" sz="2400" b="0" dirty="0">
                          <a:solidFill>
                            <a:srgbClr val="115076"/>
                          </a:solidFill>
                        </a:rPr>
                        <a:t> </a:t>
                      </a:r>
                      <a:r>
                        <a:rPr lang="en-GB" sz="2400" b="0" dirty="0" err="1">
                          <a:solidFill>
                            <a:srgbClr val="115076"/>
                          </a:solidFill>
                        </a:rPr>
                        <a:t>parlent</a:t>
                      </a:r>
                      <a:r>
                        <a:rPr lang="en-GB" sz="2400" b="0" dirty="0">
                          <a:solidFill>
                            <a:srgbClr val="115076"/>
                          </a:solidFill>
                        </a:rPr>
                        <a:t> </a:t>
                      </a:r>
                      <a:r>
                        <a:rPr lang="en-GB" sz="2400" b="0" dirty="0" err="1">
                          <a:solidFill>
                            <a:srgbClr val="115076"/>
                          </a:solidFill>
                        </a:rPr>
                        <a:t>en</a:t>
                      </a:r>
                      <a:r>
                        <a:rPr lang="en-GB" sz="2400" b="0" dirty="0">
                          <a:solidFill>
                            <a:srgbClr val="115076"/>
                          </a:solidFill>
                        </a:rPr>
                        <a:t> </a:t>
                      </a:r>
                      <a:r>
                        <a:rPr lang="en-GB" sz="2400" b="0" dirty="0" err="1">
                          <a:solidFill>
                            <a:srgbClr val="115076"/>
                          </a:solidFill>
                        </a:rPr>
                        <a:t>français</a:t>
                      </a:r>
                      <a:r>
                        <a:rPr lang="en-GB" sz="2400" b="0" dirty="0">
                          <a:solidFill>
                            <a:srgbClr val="115076"/>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rgbClr val="115076"/>
                        </a:solidFill>
                      </a:endParaRPr>
                    </a:p>
                  </a:txBody>
                  <a:tcPr/>
                </a:tc>
                <a:extLst>
                  <a:ext uri="{0D108BD9-81ED-4DB2-BD59-A6C34878D82A}">
                    <a16:rowId xmlns:a16="http://schemas.microsoft.com/office/drawing/2014/main" val="1961458278"/>
                  </a:ext>
                </a:extLst>
              </a:tr>
              <a:tr h="370840">
                <a:tc>
                  <a:txBody>
                    <a:bodyPr/>
                    <a:lstStyle/>
                    <a:p>
                      <a:pPr algn="ctr"/>
                      <a:r>
                        <a:rPr lang="en-GB" sz="2400" b="1" dirty="0">
                          <a:solidFill>
                            <a:srgbClr val="115076"/>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Je </a:t>
                      </a:r>
                      <a:r>
                        <a:rPr lang="en-GB" sz="2400" dirty="0" err="1">
                          <a:solidFill>
                            <a:srgbClr val="115076"/>
                          </a:solidFill>
                        </a:rPr>
                        <a:t>vais</a:t>
                      </a:r>
                      <a:r>
                        <a:rPr lang="en-GB" sz="2400" dirty="0">
                          <a:solidFill>
                            <a:srgbClr val="115076"/>
                          </a:solidFill>
                        </a:rPr>
                        <a:t> chez Hugo.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115076"/>
                        </a:solidFill>
                      </a:endParaRPr>
                    </a:p>
                  </a:txBody>
                  <a:tcPr/>
                </a:tc>
                <a:extLst>
                  <a:ext uri="{0D108BD9-81ED-4DB2-BD59-A6C34878D82A}">
                    <a16:rowId xmlns:a16="http://schemas.microsoft.com/office/drawing/2014/main" val="2189313960"/>
                  </a:ext>
                </a:extLst>
              </a:tr>
              <a:tr h="370840">
                <a:tc>
                  <a:txBody>
                    <a:bodyPr/>
                    <a:lstStyle/>
                    <a:p>
                      <a:pPr algn="ctr"/>
                      <a:r>
                        <a:rPr lang="en-GB" sz="2400" b="1" dirty="0">
                          <a:solidFill>
                            <a:srgbClr val="115076"/>
                          </a:solidFill>
                        </a:rPr>
                        <a:t>4.</a:t>
                      </a:r>
                    </a:p>
                  </a:txBody>
                  <a:tcPr/>
                </a:tc>
                <a:tc>
                  <a:txBody>
                    <a:bodyPr/>
                    <a:lstStyle/>
                    <a:p>
                      <a:r>
                        <a:rPr lang="en-GB" sz="2400" dirty="0">
                          <a:solidFill>
                            <a:srgbClr val="115076"/>
                          </a:solidFill>
                        </a:rPr>
                        <a:t>Le </a:t>
                      </a:r>
                      <a:r>
                        <a:rPr lang="en-GB" sz="2400" dirty="0" err="1">
                          <a:solidFill>
                            <a:srgbClr val="115076"/>
                          </a:solidFill>
                        </a:rPr>
                        <a:t>climat</a:t>
                      </a:r>
                      <a:r>
                        <a:rPr lang="en-GB" sz="2400" dirty="0">
                          <a:solidFill>
                            <a:srgbClr val="115076"/>
                          </a:solidFill>
                        </a:rPr>
                        <a:t> </a:t>
                      </a:r>
                      <a:r>
                        <a:rPr lang="en-GB" sz="2400" dirty="0" err="1">
                          <a:solidFill>
                            <a:srgbClr val="115076"/>
                          </a:solidFill>
                        </a:rPr>
                        <a:t>est</a:t>
                      </a:r>
                      <a:r>
                        <a:rPr lang="en-GB" sz="2400" dirty="0">
                          <a:solidFill>
                            <a:srgbClr val="115076"/>
                          </a:solidFill>
                        </a:rPr>
                        <a:t> </a:t>
                      </a:r>
                      <a:r>
                        <a:rPr lang="en-GB" sz="2400" dirty="0" err="1">
                          <a:solidFill>
                            <a:srgbClr val="115076"/>
                          </a:solidFill>
                        </a:rPr>
                        <a:t>très</a:t>
                      </a:r>
                      <a:r>
                        <a:rPr lang="en-GB" sz="2400" dirty="0">
                          <a:solidFill>
                            <a:srgbClr val="115076"/>
                          </a:solidFill>
                        </a:rPr>
                        <a:t> </a:t>
                      </a:r>
                      <a:r>
                        <a:rPr lang="en-GB" sz="2400" dirty="0" err="1">
                          <a:solidFill>
                            <a:srgbClr val="115076"/>
                          </a:solidFill>
                        </a:rPr>
                        <a:t>humide</a:t>
                      </a:r>
                      <a:r>
                        <a:rPr lang="en-GB" sz="2400" dirty="0">
                          <a:solidFill>
                            <a:srgbClr val="115076"/>
                          </a:solidFill>
                        </a:rPr>
                        <a:t>.</a:t>
                      </a:r>
                    </a:p>
                  </a:txBody>
                  <a:tcPr/>
                </a:tc>
                <a:tc>
                  <a:txBody>
                    <a:bodyPr/>
                    <a:lstStyle/>
                    <a:p>
                      <a:endParaRPr lang="en-GB" sz="2400" dirty="0">
                        <a:solidFill>
                          <a:srgbClr val="115076"/>
                        </a:solidFill>
                      </a:endParaRPr>
                    </a:p>
                  </a:txBody>
                  <a:tcPr/>
                </a:tc>
                <a:extLst>
                  <a:ext uri="{0D108BD9-81ED-4DB2-BD59-A6C34878D82A}">
                    <a16:rowId xmlns:a16="http://schemas.microsoft.com/office/drawing/2014/main" val="2344197191"/>
                  </a:ext>
                </a:extLst>
              </a:tr>
            </a:tbl>
          </a:graphicData>
        </a:graphic>
      </p:graphicFrame>
      <p:sp>
        <p:nvSpPr>
          <p:cNvPr id="10" name="TextBox 9">
            <a:extLst>
              <a:ext uri="{FF2B5EF4-FFF2-40B4-BE49-F238E27FC236}">
                <a16:creationId xmlns:a16="http://schemas.microsoft.com/office/drawing/2014/main" id="{B57E459A-8D45-4D09-B3AF-7C0CB1DF54DA}"/>
              </a:ext>
            </a:extLst>
          </p:cNvPr>
          <p:cNvSpPr txBox="1"/>
          <p:nvPr/>
        </p:nvSpPr>
        <p:spPr>
          <a:xfrm>
            <a:off x="180000" y="1435149"/>
            <a:ext cx="120120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 a word normally ends with a Silent Final Consonant, the final consonant is pronounced before a word beginning with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This is called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liaison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les phrases à un(e)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 y 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liaison,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 </a:t>
            </a:r>
          </a:p>
        </p:txBody>
      </p:sp>
      <p:sp>
        <p:nvSpPr>
          <p:cNvPr id="11" name="TextBox 10">
            <a:extLst>
              <a:ext uri="{FF2B5EF4-FFF2-40B4-BE49-F238E27FC236}">
                <a16:creationId xmlns:a16="http://schemas.microsoft.com/office/drawing/2014/main" id="{B821669F-D1E0-450F-B406-0B3F571885D8}"/>
              </a:ext>
            </a:extLst>
          </p:cNvPr>
          <p:cNvSpPr txBox="1"/>
          <p:nvPr/>
        </p:nvSpPr>
        <p:spPr>
          <a:xfrm>
            <a:off x="180000" y="3005140"/>
            <a:ext cx="28600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203864"/>
                </a:solidFill>
                <a:effectLst/>
                <a:uLnTx/>
                <a:uFillTx/>
                <a:latin typeface="Century Gothic" panose="020F0302020204030204"/>
                <a:ea typeface="+mn-ea"/>
                <a:cs typeface="+mn-cs"/>
              </a:rPr>
              <a:t>Partenaire</a:t>
            </a:r>
            <a:r>
              <a:rPr kumimoji="0" lang="en-GB" sz="3600" b="1" i="0" u="none" strike="noStrike" kern="1200" cap="none" spc="0" normalizeH="0" baseline="0" noProof="0" dirty="0">
                <a:ln>
                  <a:noFill/>
                </a:ln>
                <a:solidFill>
                  <a:srgbClr val="203864"/>
                </a:solidFill>
                <a:effectLst/>
                <a:uLnTx/>
                <a:uFillTx/>
                <a:latin typeface="Century Gothic" panose="020F0302020204030204"/>
                <a:ea typeface="+mn-ea"/>
                <a:cs typeface="+mn-cs"/>
              </a:rPr>
              <a:t> B</a:t>
            </a:r>
          </a:p>
        </p:txBody>
      </p:sp>
      <p:pic>
        <p:nvPicPr>
          <p:cNvPr id="13" name="Picture 12">
            <a:extLst>
              <a:ext uri="{FF2B5EF4-FFF2-40B4-BE49-F238E27FC236}">
                <a16:creationId xmlns:a16="http://schemas.microsoft.com/office/drawing/2014/main" id="{8C1BFFDF-E99B-4FA3-8462-97B93EC6F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063" y="5205999"/>
            <a:ext cx="345600" cy="360000"/>
          </a:xfrm>
          <a:prstGeom prst="rect">
            <a:avLst/>
          </a:prstGeom>
        </p:spPr>
      </p:pic>
      <p:pic>
        <p:nvPicPr>
          <p:cNvPr id="14" name="Picture 13">
            <a:extLst>
              <a:ext uri="{FF2B5EF4-FFF2-40B4-BE49-F238E27FC236}">
                <a16:creationId xmlns:a16="http://schemas.microsoft.com/office/drawing/2014/main" id="{4074EA41-9CB3-46E3-A0F8-B496BBF5C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3243" y="5634233"/>
            <a:ext cx="345600" cy="360000"/>
          </a:xfrm>
          <a:prstGeom prst="rect">
            <a:avLst/>
          </a:prstGeom>
        </p:spPr>
      </p:pic>
      <p:pic>
        <p:nvPicPr>
          <p:cNvPr id="16" name="Picture 15">
            <a:extLst>
              <a:ext uri="{FF2B5EF4-FFF2-40B4-BE49-F238E27FC236}">
                <a16:creationId xmlns:a16="http://schemas.microsoft.com/office/drawing/2014/main" id="{A093D302-4E83-4288-8E7C-81C70295E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1343" y="4314492"/>
            <a:ext cx="262588" cy="360000"/>
          </a:xfrm>
          <a:prstGeom prst="rect">
            <a:avLst/>
          </a:prstGeom>
        </p:spPr>
      </p:pic>
      <p:sp>
        <p:nvSpPr>
          <p:cNvPr id="2" name="Google Shape;172;p5">
            <a:hlinkClick r:id="" action="ppaction://noaction">
              <a:snd r:embed="rId5" name="5.wav"/>
            </a:hlinkClick>
            <a:extLst>
              <a:ext uri="{FF2B5EF4-FFF2-40B4-BE49-F238E27FC236}">
                <a16:creationId xmlns:a16="http://schemas.microsoft.com/office/drawing/2014/main" id="{59D7BC79-D3BE-4B3C-A023-31C89CBA8D03}"/>
              </a:ext>
            </a:extLst>
          </p:cNvPr>
          <p:cNvSpPr/>
          <p:nvPr/>
        </p:nvSpPr>
        <p:spPr>
          <a:xfrm>
            <a:off x="433576" y="4241132"/>
            <a:ext cx="540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5"/>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mn-ea"/>
                <a:cs typeface="Arial"/>
                <a:sym typeface="Century Gothic"/>
              </a:rPr>
              <a:t>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Google Shape;172;p5">
            <a:hlinkClick r:id="" action="ppaction://noaction">
              <a:snd r:embed="rId6" name="elles parlent en francais.wav"/>
            </a:hlinkClick>
            <a:extLst>
              <a:ext uri="{FF2B5EF4-FFF2-40B4-BE49-F238E27FC236}">
                <a16:creationId xmlns:a16="http://schemas.microsoft.com/office/drawing/2014/main" id="{3D3622DA-4C25-4222-BF6E-02403BE136DF}"/>
              </a:ext>
            </a:extLst>
          </p:cNvPr>
          <p:cNvSpPr/>
          <p:nvPr/>
        </p:nvSpPr>
        <p:spPr>
          <a:xfrm>
            <a:off x="433576" y="4703817"/>
            <a:ext cx="540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5"/>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mn-ea"/>
                <a:cs typeface="Arial"/>
                <a:sym typeface="Century Gothic"/>
              </a:rPr>
              <a:t>6</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172;p5">
            <a:hlinkClick r:id="" action="ppaction://noaction">
              <a:snd r:embed="rId7" name="je vais chez hugo.wav"/>
            </a:hlinkClick>
            <a:extLst>
              <a:ext uri="{FF2B5EF4-FFF2-40B4-BE49-F238E27FC236}">
                <a16:creationId xmlns:a16="http://schemas.microsoft.com/office/drawing/2014/main" id="{8BE59E15-EDB7-43E1-BD08-D4FCF5092F0E}"/>
              </a:ext>
            </a:extLst>
          </p:cNvPr>
          <p:cNvSpPr/>
          <p:nvPr/>
        </p:nvSpPr>
        <p:spPr>
          <a:xfrm>
            <a:off x="433576" y="5166502"/>
            <a:ext cx="540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5"/>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mn-ea"/>
                <a:cs typeface="Arial"/>
                <a:sym typeface="Century Gothic"/>
              </a:rPr>
              <a:t>7</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172;p5">
            <a:hlinkClick r:id="" action="ppaction://noaction">
              <a:snd r:embed="rId8" name="8.wav"/>
            </a:hlinkClick>
            <a:extLst>
              <a:ext uri="{FF2B5EF4-FFF2-40B4-BE49-F238E27FC236}">
                <a16:creationId xmlns:a16="http://schemas.microsoft.com/office/drawing/2014/main" id="{D8ADE72E-281C-4B89-8901-31C34891FA59}"/>
              </a:ext>
            </a:extLst>
          </p:cNvPr>
          <p:cNvSpPr/>
          <p:nvPr/>
        </p:nvSpPr>
        <p:spPr>
          <a:xfrm>
            <a:off x="433576" y="5629186"/>
            <a:ext cx="540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5"/>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mn-ea"/>
                <a:cs typeface="Arial"/>
                <a:sym typeface="Century Gothic"/>
              </a:rPr>
              <a:t>8</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7" name="Picture 16">
            <a:extLst>
              <a:ext uri="{FF2B5EF4-FFF2-40B4-BE49-F238E27FC236}">
                <a16:creationId xmlns:a16="http://schemas.microsoft.com/office/drawing/2014/main" id="{1AAC1F9E-F0CF-45F8-854F-8E0104A94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1343" y="4753950"/>
            <a:ext cx="262588" cy="360000"/>
          </a:xfrm>
          <a:prstGeom prst="rect">
            <a:avLst/>
          </a:prstGeom>
        </p:spPr>
      </p:pic>
    </p:spTree>
    <p:extLst>
      <p:ext uri="{BB962C8B-B14F-4D97-AF65-F5344CB8AC3E}">
        <p14:creationId xmlns:p14="http://schemas.microsoft.com/office/powerpoint/2010/main" val="100324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Elision with [h]   </a:t>
            </a:r>
          </a:p>
        </p:txBody>
      </p:sp>
      <p:sp>
        <p:nvSpPr>
          <p:cNvPr id="6" name="Rounded Rectangle 46">
            <a:extLst>
              <a:ext uri="{FF2B5EF4-FFF2-40B4-BE49-F238E27FC236}">
                <a16:creationId xmlns:a16="http://schemas.microsoft.com/office/drawing/2014/main" id="{4714DF17-3D7C-4B1A-B84B-A9A2194EC053}"/>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C1D7A6F0-1A73-4675-A9F3-9D92568CD007}"/>
              </a:ext>
            </a:extLst>
          </p:cNvPr>
          <p:cNvGraphicFramePr>
            <a:graphicFrameLocks noGrp="1"/>
          </p:cNvGraphicFramePr>
          <p:nvPr/>
        </p:nvGraphicFramePr>
        <p:xfrm>
          <a:off x="336000" y="3790950"/>
          <a:ext cx="11520000" cy="2286000"/>
        </p:xfrm>
        <a:graphic>
          <a:graphicData uri="http://schemas.openxmlformats.org/drawingml/2006/table">
            <a:tbl>
              <a:tblPr firstRow="1" bandRow="1">
                <a:tableStyleId>{21E4AEA4-8DFA-4A89-87EB-49C32662AFE0}</a:tableStyleId>
              </a:tblPr>
              <a:tblGrid>
                <a:gridCol w="1047273">
                  <a:extLst>
                    <a:ext uri="{9D8B030D-6E8A-4147-A177-3AD203B41FA5}">
                      <a16:colId xmlns:a16="http://schemas.microsoft.com/office/drawing/2014/main" val="2607353726"/>
                    </a:ext>
                  </a:extLst>
                </a:gridCol>
                <a:gridCol w="10472727">
                  <a:extLst>
                    <a:ext uri="{9D8B030D-6E8A-4147-A177-3AD203B41FA5}">
                      <a16:colId xmlns:a16="http://schemas.microsoft.com/office/drawing/2014/main" val="1600817978"/>
                    </a:ext>
                  </a:extLst>
                </a:gridCol>
              </a:tblGrid>
              <a:tr h="370840">
                <a:tc>
                  <a:txBody>
                    <a:bodyPr/>
                    <a:lstStyle/>
                    <a:p>
                      <a:endParaRPr lang="en-GB" sz="2400" b="1" dirty="0">
                        <a:solidFill>
                          <a:srgbClr val="115076"/>
                        </a:solidFill>
                      </a:endParaRPr>
                    </a:p>
                  </a:txBody>
                  <a:tcPr/>
                </a:tc>
                <a:tc>
                  <a:txBody>
                    <a:bodyPr/>
                    <a:lstStyle/>
                    <a:p>
                      <a:pPr algn="ctr"/>
                      <a:endParaRPr lang="en-GB" sz="2400" dirty="0">
                        <a:solidFill>
                          <a:schemeClr val="bg1"/>
                        </a:solidFill>
                      </a:endParaRPr>
                    </a:p>
                  </a:txBody>
                  <a:tcPr anchor="ctr"/>
                </a:tc>
                <a:extLst>
                  <a:ext uri="{0D108BD9-81ED-4DB2-BD59-A6C34878D82A}">
                    <a16:rowId xmlns:a16="http://schemas.microsoft.com/office/drawing/2014/main" val="1153431983"/>
                  </a:ext>
                </a:extLst>
              </a:tr>
              <a:tr h="370840">
                <a:tc>
                  <a:txBody>
                    <a:bodyPr/>
                    <a:lstStyle/>
                    <a:p>
                      <a:pPr algn="ctr"/>
                      <a:r>
                        <a:rPr lang="en-GB" sz="2400" b="1" dirty="0">
                          <a:solidFill>
                            <a:srgbClr val="115076"/>
                          </a:solidFill>
                        </a:rPr>
                        <a:t>1.</a:t>
                      </a:r>
                    </a:p>
                  </a:txBody>
                  <a:tcPr/>
                </a:tc>
                <a:tc>
                  <a:txBody>
                    <a:bodyPr/>
                    <a:lstStyle/>
                    <a:p>
                      <a:r>
                        <a:rPr lang="en-GB" sz="2400" dirty="0">
                          <a:solidFill>
                            <a:srgbClr val="115076"/>
                          </a:solidFill>
                        </a:rPr>
                        <a:t>Tu </a:t>
                      </a:r>
                      <a:r>
                        <a:rPr lang="en-GB" sz="2400" dirty="0" err="1">
                          <a:solidFill>
                            <a:srgbClr val="115076"/>
                          </a:solidFill>
                        </a:rPr>
                        <a:t>trouves</a:t>
                      </a:r>
                      <a:r>
                        <a:rPr lang="en-GB" sz="2400" dirty="0">
                          <a:solidFill>
                            <a:srgbClr val="115076"/>
                          </a:solidFill>
                        </a:rPr>
                        <a:t> que </a:t>
                      </a:r>
                      <a:r>
                        <a:rPr lang="en-GB" sz="2400" b="1" dirty="0">
                          <a:solidFill>
                            <a:srgbClr val="EE6000"/>
                          </a:solidFill>
                        </a:rPr>
                        <a:t>Henri / Léo </a:t>
                      </a:r>
                      <a:r>
                        <a:rPr lang="en-GB" sz="2400" b="0" dirty="0" err="1">
                          <a:solidFill>
                            <a:srgbClr val="115076"/>
                          </a:solidFill>
                        </a:rPr>
                        <a:t>est</a:t>
                      </a:r>
                      <a:r>
                        <a:rPr lang="en-GB" sz="2400" b="0" dirty="0">
                          <a:solidFill>
                            <a:srgbClr val="115076"/>
                          </a:solidFill>
                        </a:rPr>
                        <a:t> </a:t>
                      </a:r>
                      <a:r>
                        <a:rPr lang="en-GB" sz="2400" b="0" dirty="0" err="1">
                          <a:solidFill>
                            <a:srgbClr val="115076"/>
                          </a:solidFill>
                        </a:rPr>
                        <a:t>sympa</a:t>
                      </a:r>
                      <a:r>
                        <a:rPr lang="en-GB" sz="2400" b="0" dirty="0">
                          <a:solidFill>
                            <a:srgbClr val="115076"/>
                          </a:solidFill>
                        </a:rPr>
                        <a:t> ?</a:t>
                      </a:r>
                      <a:endParaRPr lang="en-GB" sz="2400" dirty="0">
                        <a:solidFill>
                          <a:srgbClr val="115076"/>
                        </a:solidFill>
                      </a:endParaRPr>
                    </a:p>
                  </a:txBody>
                  <a:tcPr/>
                </a:tc>
                <a:extLst>
                  <a:ext uri="{0D108BD9-81ED-4DB2-BD59-A6C34878D82A}">
                    <a16:rowId xmlns:a16="http://schemas.microsoft.com/office/drawing/2014/main" val="1171492714"/>
                  </a:ext>
                </a:extLst>
              </a:tr>
              <a:tr h="370840">
                <a:tc>
                  <a:txBody>
                    <a:bodyPr/>
                    <a:lstStyle/>
                    <a:p>
                      <a:pPr algn="ctr"/>
                      <a:r>
                        <a:rPr lang="en-GB" sz="2400" b="1"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115076"/>
                          </a:solidFill>
                        </a:rPr>
                        <a:t>Tu n’ </a:t>
                      </a:r>
                      <a:r>
                        <a:rPr lang="en-GB" sz="2400" b="1" dirty="0" err="1">
                          <a:solidFill>
                            <a:srgbClr val="EE6000"/>
                          </a:solidFill>
                        </a:rPr>
                        <a:t>hésites</a:t>
                      </a:r>
                      <a:r>
                        <a:rPr lang="en-GB" sz="2400" b="1" dirty="0">
                          <a:solidFill>
                            <a:srgbClr val="EE6000"/>
                          </a:solidFill>
                        </a:rPr>
                        <a:t> </a:t>
                      </a:r>
                      <a:r>
                        <a:rPr lang="en-GB" sz="2400" b="1">
                          <a:solidFill>
                            <a:srgbClr val="EE6000"/>
                          </a:solidFill>
                        </a:rPr>
                        <a:t>/ travailles</a:t>
                      </a:r>
                      <a:r>
                        <a:rPr lang="en-GB" sz="2400" b="0">
                          <a:solidFill>
                            <a:srgbClr val="EE6000"/>
                          </a:solidFill>
                        </a:rPr>
                        <a:t> </a:t>
                      </a:r>
                      <a:r>
                        <a:rPr lang="en-GB" sz="2400" b="0" dirty="0">
                          <a:solidFill>
                            <a:srgbClr val="115076"/>
                          </a:solidFill>
                        </a:rPr>
                        <a:t>pas </a:t>
                      </a:r>
                      <a:r>
                        <a:rPr lang="en-GB" sz="2400" b="0">
                          <a:solidFill>
                            <a:srgbClr val="115076"/>
                          </a:solidFill>
                        </a:rPr>
                        <a:t>! </a:t>
                      </a:r>
                      <a:endParaRPr lang="en-GB" sz="2400" b="0" dirty="0">
                        <a:solidFill>
                          <a:srgbClr val="115076"/>
                        </a:solidFill>
                      </a:endParaRPr>
                    </a:p>
                  </a:txBody>
                  <a:tcPr/>
                </a:tc>
                <a:extLst>
                  <a:ext uri="{0D108BD9-81ED-4DB2-BD59-A6C34878D82A}">
                    <a16:rowId xmlns:a16="http://schemas.microsoft.com/office/drawing/2014/main" val="1961458278"/>
                  </a:ext>
                </a:extLst>
              </a:tr>
              <a:tr h="370840">
                <a:tc>
                  <a:txBody>
                    <a:bodyPr/>
                    <a:lstStyle/>
                    <a:p>
                      <a:pPr algn="ctr"/>
                      <a:r>
                        <a:rPr lang="en-GB" sz="2400" b="1" dirty="0">
                          <a:solidFill>
                            <a:srgbClr val="115076"/>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Je </a:t>
                      </a:r>
                      <a:r>
                        <a:rPr lang="en-GB" sz="2400" dirty="0" err="1">
                          <a:solidFill>
                            <a:srgbClr val="115076"/>
                          </a:solidFill>
                        </a:rPr>
                        <a:t>vais</a:t>
                      </a:r>
                      <a:r>
                        <a:rPr lang="en-GB" sz="2400" dirty="0">
                          <a:solidFill>
                            <a:srgbClr val="115076"/>
                          </a:solidFill>
                        </a:rPr>
                        <a:t> à la </a:t>
                      </a:r>
                      <a:r>
                        <a:rPr lang="en-GB" sz="2400" b="1" dirty="0" err="1">
                          <a:solidFill>
                            <a:srgbClr val="EE6000"/>
                          </a:solidFill>
                        </a:rPr>
                        <a:t>hôpital</a:t>
                      </a:r>
                      <a:r>
                        <a:rPr lang="en-GB" sz="2400" b="1" dirty="0">
                          <a:solidFill>
                            <a:srgbClr val="EE6000"/>
                          </a:solidFill>
                        </a:rPr>
                        <a:t> / </a:t>
                      </a:r>
                      <a:r>
                        <a:rPr lang="en-GB" sz="2400" b="1" dirty="0" err="1">
                          <a:solidFill>
                            <a:srgbClr val="EE6000"/>
                          </a:solidFill>
                        </a:rPr>
                        <a:t>caisse</a:t>
                      </a:r>
                      <a:r>
                        <a:rPr lang="en-GB" sz="2400" b="0" dirty="0">
                          <a:solidFill>
                            <a:srgbClr val="115076"/>
                          </a:solidFill>
                        </a:rPr>
                        <a:t>.</a:t>
                      </a:r>
                      <a:endParaRPr lang="en-GB" sz="2400" dirty="0">
                        <a:solidFill>
                          <a:srgbClr val="115076"/>
                        </a:solidFill>
                      </a:endParaRPr>
                    </a:p>
                  </a:txBody>
                  <a:tcPr/>
                </a:tc>
                <a:extLst>
                  <a:ext uri="{0D108BD9-81ED-4DB2-BD59-A6C34878D82A}">
                    <a16:rowId xmlns:a16="http://schemas.microsoft.com/office/drawing/2014/main" val="2189313960"/>
                  </a:ext>
                </a:extLst>
              </a:tr>
              <a:tr h="370840">
                <a:tc>
                  <a:txBody>
                    <a:bodyPr/>
                    <a:lstStyle/>
                    <a:p>
                      <a:pPr algn="ctr"/>
                      <a:r>
                        <a:rPr lang="en-GB" sz="2400" b="1" dirty="0">
                          <a:solidFill>
                            <a:srgbClr val="115076"/>
                          </a:solidFill>
                        </a:rPr>
                        <a:t>4.</a:t>
                      </a:r>
                    </a:p>
                  </a:txBody>
                  <a:tcPr/>
                </a:tc>
                <a:tc>
                  <a:txBody>
                    <a:bodyPr/>
                    <a:lstStyle/>
                    <a:p>
                      <a:r>
                        <a:rPr lang="en-GB" sz="2400" dirty="0">
                          <a:solidFill>
                            <a:srgbClr val="115076"/>
                          </a:solidFill>
                        </a:rPr>
                        <a:t>Il </a:t>
                      </a:r>
                      <a:r>
                        <a:rPr lang="en-GB" sz="2400" dirty="0" err="1">
                          <a:solidFill>
                            <a:srgbClr val="115076"/>
                          </a:solidFill>
                        </a:rPr>
                        <a:t>n’y</a:t>
                      </a:r>
                      <a:r>
                        <a:rPr lang="en-GB" sz="2400" dirty="0">
                          <a:solidFill>
                            <a:srgbClr val="115076"/>
                          </a:solidFill>
                        </a:rPr>
                        <a:t> a pas </a:t>
                      </a:r>
                      <a:r>
                        <a:rPr lang="en-GB" sz="2400" dirty="0">
                          <a:solidFill>
                            <a:schemeClr val="accent1">
                              <a:lumMod val="50000"/>
                            </a:schemeClr>
                          </a:solidFill>
                        </a:rPr>
                        <a:t>d’ </a:t>
                      </a:r>
                      <a:r>
                        <a:rPr lang="en-GB" sz="2400" b="1" dirty="0" err="1">
                          <a:solidFill>
                            <a:srgbClr val="EE6000"/>
                          </a:solidFill>
                        </a:rPr>
                        <a:t>humains</a:t>
                      </a:r>
                      <a:r>
                        <a:rPr lang="en-GB" sz="2400" b="1" dirty="0">
                          <a:solidFill>
                            <a:srgbClr val="EE6000"/>
                          </a:solidFill>
                        </a:rPr>
                        <a:t> / vie </a:t>
                      </a:r>
                      <a:r>
                        <a:rPr lang="en-GB" sz="2400" b="0" dirty="0">
                          <a:solidFill>
                            <a:srgbClr val="115076"/>
                          </a:solidFill>
                        </a:rPr>
                        <a:t>dans </a:t>
                      </a:r>
                      <a:r>
                        <a:rPr lang="en-GB" sz="2400" b="0">
                          <a:solidFill>
                            <a:srgbClr val="115076"/>
                          </a:solidFill>
                        </a:rPr>
                        <a:t>l’espace.</a:t>
                      </a:r>
                      <a:endParaRPr lang="en-GB" sz="2400" dirty="0">
                        <a:solidFill>
                          <a:srgbClr val="115076"/>
                        </a:solidFill>
                      </a:endParaRPr>
                    </a:p>
                  </a:txBody>
                  <a:tcPr/>
                </a:tc>
                <a:extLst>
                  <a:ext uri="{0D108BD9-81ED-4DB2-BD59-A6C34878D82A}">
                    <a16:rowId xmlns:a16="http://schemas.microsoft.com/office/drawing/2014/main" val="2344197191"/>
                  </a:ext>
                </a:extLst>
              </a:tr>
            </a:tbl>
          </a:graphicData>
        </a:graphic>
      </p:graphicFrame>
      <p:sp>
        <p:nvSpPr>
          <p:cNvPr id="10" name="TextBox 9">
            <a:extLst>
              <a:ext uri="{FF2B5EF4-FFF2-40B4-BE49-F238E27FC236}">
                <a16:creationId xmlns:a16="http://schemas.microsoft.com/office/drawing/2014/main" id="{B57E459A-8D45-4D09-B3AF-7C0CB1DF54DA}"/>
              </a:ext>
            </a:extLst>
          </p:cNvPr>
          <p:cNvSpPr txBox="1"/>
          <p:nvPr/>
        </p:nvSpPr>
        <p:spPr>
          <a:xfrm>
            <a:off x="180000" y="1296001"/>
            <a:ext cx="120120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Words like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replace their final letter with an apostrophe before a word beginning with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This is called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elision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les phrases à un(e)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phrase ?</a:t>
            </a:r>
          </a:p>
        </p:txBody>
      </p:sp>
      <p:sp>
        <p:nvSpPr>
          <p:cNvPr id="11" name="TextBox 10">
            <a:extLst>
              <a:ext uri="{FF2B5EF4-FFF2-40B4-BE49-F238E27FC236}">
                <a16:creationId xmlns:a16="http://schemas.microsoft.com/office/drawing/2014/main" id="{B821669F-D1E0-450F-B406-0B3F571885D8}"/>
              </a:ext>
            </a:extLst>
          </p:cNvPr>
          <p:cNvSpPr txBox="1"/>
          <p:nvPr/>
        </p:nvSpPr>
        <p:spPr>
          <a:xfrm>
            <a:off x="180000" y="3005140"/>
            <a:ext cx="293381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203864"/>
                </a:solidFill>
                <a:effectLst/>
                <a:uLnTx/>
                <a:uFillTx/>
                <a:latin typeface="Century Gothic" panose="020F0302020204030204"/>
                <a:ea typeface="+mn-ea"/>
                <a:cs typeface="+mn-cs"/>
              </a:rPr>
              <a:t>Partenaire</a:t>
            </a:r>
            <a:r>
              <a:rPr kumimoji="0" lang="en-GB" sz="3600" b="1" i="0" u="none" strike="noStrike" kern="1200" cap="none" spc="0" normalizeH="0" baseline="0" noProof="0" dirty="0">
                <a:ln>
                  <a:noFill/>
                </a:ln>
                <a:solidFill>
                  <a:srgbClr val="203864"/>
                </a:solidFill>
                <a:effectLst/>
                <a:uLnTx/>
                <a:uFillTx/>
                <a:latin typeface="Century Gothic" panose="020F0302020204030204"/>
                <a:ea typeface="+mn-ea"/>
                <a:cs typeface="+mn-cs"/>
              </a:rPr>
              <a:t> A</a:t>
            </a:r>
          </a:p>
        </p:txBody>
      </p:sp>
      <p:sp>
        <p:nvSpPr>
          <p:cNvPr id="2" name="Rectangle 1">
            <a:extLst>
              <a:ext uri="{FF2B5EF4-FFF2-40B4-BE49-F238E27FC236}">
                <a16:creationId xmlns:a16="http://schemas.microsoft.com/office/drawing/2014/main" id="{0761EC0F-EF28-4AE9-8156-F1B148F268FA}"/>
              </a:ext>
            </a:extLst>
          </p:cNvPr>
          <p:cNvSpPr/>
          <p:nvPr/>
        </p:nvSpPr>
        <p:spPr>
          <a:xfrm>
            <a:off x="3657600" y="4319452"/>
            <a:ext cx="1085850" cy="31689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4443B4A8-FBC1-4430-A428-FAA55A1DDCCD}"/>
              </a:ext>
            </a:extLst>
          </p:cNvPr>
          <p:cNvSpPr/>
          <p:nvPr/>
        </p:nvSpPr>
        <p:spPr>
          <a:xfrm>
            <a:off x="3114674" y="5238149"/>
            <a:ext cx="1343025" cy="33534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A11AE6D5-2849-411B-8D1E-6AF474F293CC}"/>
              </a:ext>
            </a:extLst>
          </p:cNvPr>
          <p:cNvSpPr/>
          <p:nvPr/>
        </p:nvSpPr>
        <p:spPr>
          <a:xfrm>
            <a:off x="3340823" y="4766279"/>
            <a:ext cx="1609999" cy="398565"/>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B4E1A983-9215-4877-A82B-8A5F8D0305DC}"/>
              </a:ext>
            </a:extLst>
          </p:cNvPr>
          <p:cNvSpPr/>
          <p:nvPr/>
        </p:nvSpPr>
        <p:spPr>
          <a:xfrm>
            <a:off x="4814398" y="5646360"/>
            <a:ext cx="767252" cy="41154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8603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Elision with [h]   </a:t>
            </a:r>
          </a:p>
        </p:txBody>
      </p:sp>
      <p:sp>
        <p:nvSpPr>
          <p:cNvPr id="6" name="Rounded Rectangle 46">
            <a:extLst>
              <a:ext uri="{FF2B5EF4-FFF2-40B4-BE49-F238E27FC236}">
                <a16:creationId xmlns:a16="http://schemas.microsoft.com/office/drawing/2014/main" id="{4714DF17-3D7C-4B1A-B84B-A9A2194EC053}"/>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C1D7A6F0-1A73-4675-A9F3-9D92568CD007}"/>
              </a:ext>
            </a:extLst>
          </p:cNvPr>
          <p:cNvGraphicFramePr>
            <a:graphicFrameLocks noGrp="1"/>
          </p:cNvGraphicFramePr>
          <p:nvPr/>
        </p:nvGraphicFramePr>
        <p:xfrm>
          <a:off x="336000" y="3790950"/>
          <a:ext cx="11520000" cy="2286000"/>
        </p:xfrm>
        <a:graphic>
          <a:graphicData uri="http://schemas.openxmlformats.org/drawingml/2006/table">
            <a:tbl>
              <a:tblPr firstRow="1" bandRow="1">
                <a:tableStyleId>{21E4AEA4-8DFA-4A89-87EB-49C32662AFE0}</a:tableStyleId>
              </a:tblPr>
              <a:tblGrid>
                <a:gridCol w="1047273">
                  <a:extLst>
                    <a:ext uri="{9D8B030D-6E8A-4147-A177-3AD203B41FA5}">
                      <a16:colId xmlns:a16="http://schemas.microsoft.com/office/drawing/2014/main" val="2607353726"/>
                    </a:ext>
                  </a:extLst>
                </a:gridCol>
                <a:gridCol w="10472727">
                  <a:extLst>
                    <a:ext uri="{9D8B030D-6E8A-4147-A177-3AD203B41FA5}">
                      <a16:colId xmlns:a16="http://schemas.microsoft.com/office/drawing/2014/main" val="1600817978"/>
                    </a:ext>
                  </a:extLst>
                </a:gridCol>
              </a:tblGrid>
              <a:tr h="370840">
                <a:tc>
                  <a:txBody>
                    <a:bodyPr/>
                    <a:lstStyle/>
                    <a:p>
                      <a:endParaRPr lang="en-GB" sz="2400" b="1" dirty="0">
                        <a:solidFill>
                          <a:srgbClr val="115076"/>
                        </a:solidFill>
                      </a:endParaRPr>
                    </a:p>
                  </a:txBody>
                  <a:tcPr/>
                </a:tc>
                <a:tc>
                  <a:txBody>
                    <a:bodyPr/>
                    <a:lstStyle/>
                    <a:p>
                      <a:pPr algn="ctr"/>
                      <a:endParaRPr lang="en-GB" sz="2400" dirty="0">
                        <a:solidFill>
                          <a:schemeClr val="bg1"/>
                        </a:solidFill>
                      </a:endParaRPr>
                    </a:p>
                  </a:txBody>
                  <a:tcPr anchor="ctr"/>
                </a:tc>
                <a:extLst>
                  <a:ext uri="{0D108BD9-81ED-4DB2-BD59-A6C34878D82A}">
                    <a16:rowId xmlns:a16="http://schemas.microsoft.com/office/drawing/2014/main" val="1153431983"/>
                  </a:ext>
                </a:extLst>
              </a:tr>
              <a:tr h="370840">
                <a:tc>
                  <a:txBody>
                    <a:bodyPr/>
                    <a:lstStyle/>
                    <a:p>
                      <a:pPr algn="ctr"/>
                      <a:r>
                        <a:rPr lang="en-GB" sz="2400" b="1" dirty="0">
                          <a:solidFill>
                            <a:srgbClr val="115076"/>
                          </a:solidFill>
                        </a:rPr>
                        <a:t>1.</a:t>
                      </a:r>
                    </a:p>
                  </a:txBody>
                  <a:tcPr/>
                </a:tc>
                <a:tc>
                  <a:txBody>
                    <a:bodyPr/>
                    <a:lstStyle/>
                    <a:p>
                      <a:r>
                        <a:rPr lang="en-GB" sz="2400" dirty="0">
                          <a:solidFill>
                            <a:srgbClr val="115076"/>
                          </a:solidFill>
                        </a:rPr>
                        <a:t>Il ne </a:t>
                      </a:r>
                      <a:r>
                        <a:rPr lang="en-GB" sz="2400" b="1" dirty="0" err="1">
                          <a:solidFill>
                            <a:srgbClr val="EE6000"/>
                          </a:solidFill>
                        </a:rPr>
                        <a:t>habite</a:t>
                      </a:r>
                      <a:r>
                        <a:rPr lang="en-GB" sz="2400" b="1" dirty="0">
                          <a:solidFill>
                            <a:srgbClr val="EE6000"/>
                          </a:solidFill>
                        </a:rPr>
                        <a:t> / </a:t>
                      </a:r>
                      <a:r>
                        <a:rPr lang="en-GB" sz="2400" b="1" dirty="0" err="1">
                          <a:solidFill>
                            <a:srgbClr val="EE6000"/>
                          </a:solidFill>
                        </a:rPr>
                        <a:t>vient</a:t>
                      </a:r>
                      <a:r>
                        <a:rPr lang="en-GB" sz="2400" b="1" dirty="0">
                          <a:solidFill>
                            <a:srgbClr val="EE6000"/>
                          </a:solidFill>
                        </a:rPr>
                        <a:t> </a:t>
                      </a:r>
                      <a:r>
                        <a:rPr lang="en-GB" sz="2400" b="0" dirty="0">
                          <a:solidFill>
                            <a:srgbClr val="115076"/>
                          </a:solidFill>
                        </a:rPr>
                        <a:t>pas </a:t>
                      </a:r>
                      <a:r>
                        <a:rPr lang="en-GB" sz="2400" b="0" dirty="0" err="1">
                          <a:solidFill>
                            <a:srgbClr val="115076"/>
                          </a:solidFill>
                        </a:rPr>
                        <a:t>ici</a:t>
                      </a:r>
                      <a:r>
                        <a:rPr lang="en-GB" sz="2400" b="0" dirty="0">
                          <a:solidFill>
                            <a:srgbClr val="115076"/>
                          </a:solidFill>
                        </a:rPr>
                        <a:t>.</a:t>
                      </a:r>
                      <a:endParaRPr lang="en-GB" sz="2400" dirty="0">
                        <a:solidFill>
                          <a:srgbClr val="115076"/>
                        </a:solidFill>
                      </a:endParaRPr>
                    </a:p>
                  </a:txBody>
                  <a:tcPr/>
                </a:tc>
                <a:extLst>
                  <a:ext uri="{0D108BD9-81ED-4DB2-BD59-A6C34878D82A}">
                    <a16:rowId xmlns:a16="http://schemas.microsoft.com/office/drawing/2014/main" val="1171492714"/>
                  </a:ext>
                </a:extLst>
              </a:tr>
              <a:tr h="370840">
                <a:tc>
                  <a:txBody>
                    <a:bodyPr/>
                    <a:lstStyle/>
                    <a:p>
                      <a:pPr algn="ctr"/>
                      <a:r>
                        <a:rPr lang="en-GB" sz="2400" b="1"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115076"/>
                          </a:solidFill>
                        </a:rPr>
                        <a:t>Je </a:t>
                      </a:r>
                      <a:r>
                        <a:rPr lang="en-GB" sz="2400" b="0" dirty="0" err="1">
                          <a:solidFill>
                            <a:srgbClr val="115076"/>
                          </a:solidFill>
                        </a:rPr>
                        <a:t>pense</a:t>
                      </a:r>
                      <a:r>
                        <a:rPr lang="en-GB" sz="2400" b="0" dirty="0">
                          <a:solidFill>
                            <a:srgbClr val="115076"/>
                          </a:solidFill>
                        </a:rPr>
                        <a:t> </a:t>
                      </a:r>
                      <a:r>
                        <a:rPr lang="en-GB" sz="2400" b="0" dirty="0" err="1">
                          <a:solidFill>
                            <a:srgbClr val="115076"/>
                          </a:solidFill>
                        </a:rPr>
                        <a:t>qu</a:t>
                      </a:r>
                      <a:r>
                        <a:rPr lang="en-GB" sz="2400" b="0" dirty="0">
                          <a:solidFill>
                            <a:srgbClr val="115076"/>
                          </a:solidFill>
                        </a:rPr>
                        <a:t>’ </a:t>
                      </a:r>
                      <a:r>
                        <a:rPr lang="en-GB" sz="2400" b="1" dirty="0">
                          <a:solidFill>
                            <a:srgbClr val="EE6000"/>
                          </a:solidFill>
                        </a:rPr>
                        <a:t>Halloween / Jacques </a:t>
                      </a:r>
                      <a:r>
                        <a:rPr lang="en-GB" sz="2400" b="0" dirty="0" err="1">
                          <a:solidFill>
                            <a:srgbClr val="115076"/>
                          </a:solidFill>
                        </a:rPr>
                        <a:t>est</a:t>
                      </a:r>
                      <a:r>
                        <a:rPr lang="en-GB" sz="2400" b="0" dirty="0">
                          <a:solidFill>
                            <a:srgbClr val="115076"/>
                          </a:solidFill>
                        </a:rPr>
                        <a:t> </a:t>
                      </a:r>
                      <a:r>
                        <a:rPr lang="en-GB" sz="2400" b="0" dirty="0" err="1">
                          <a:solidFill>
                            <a:srgbClr val="115076"/>
                          </a:solidFill>
                        </a:rPr>
                        <a:t>amusant</a:t>
                      </a:r>
                      <a:r>
                        <a:rPr lang="en-GB" sz="2400" b="0" dirty="0">
                          <a:solidFill>
                            <a:srgbClr val="115076"/>
                          </a:solidFill>
                        </a:rPr>
                        <a:t>.</a:t>
                      </a:r>
                    </a:p>
                  </a:txBody>
                  <a:tcPr/>
                </a:tc>
                <a:extLst>
                  <a:ext uri="{0D108BD9-81ED-4DB2-BD59-A6C34878D82A}">
                    <a16:rowId xmlns:a16="http://schemas.microsoft.com/office/drawing/2014/main" val="1961458278"/>
                  </a:ext>
                </a:extLst>
              </a:tr>
              <a:tr h="370840">
                <a:tc>
                  <a:txBody>
                    <a:bodyPr/>
                    <a:lstStyle/>
                    <a:p>
                      <a:pPr algn="ctr"/>
                      <a:r>
                        <a:rPr lang="en-GB" sz="2400" b="1" dirty="0">
                          <a:solidFill>
                            <a:srgbClr val="115076"/>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15076"/>
                          </a:solidFill>
                        </a:rPr>
                        <a:t>C’est</a:t>
                      </a:r>
                      <a:r>
                        <a:rPr lang="en-GB" sz="2400" dirty="0">
                          <a:solidFill>
                            <a:srgbClr val="115076"/>
                          </a:solidFill>
                        </a:rPr>
                        <a:t> </a:t>
                      </a:r>
                      <a:r>
                        <a:rPr lang="en-GB" sz="2400" dirty="0" err="1">
                          <a:solidFill>
                            <a:srgbClr val="115076"/>
                          </a:solidFill>
                        </a:rPr>
                        <a:t>combien</a:t>
                      </a:r>
                      <a:r>
                        <a:rPr lang="en-GB" sz="2400" dirty="0">
                          <a:solidFill>
                            <a:srgbClr val="115076"/>
                          </a:solidFill>
                        </a:rPr>
                        <a:t> de </a:t>
                      </a:r>
                      <a:r>
                        <a:rPr lang="en-GB" sz="2400" b="1" dirty="0">
                          <a:solidFill>
                            <a:srgbClr val="EE6000"/>
                          </a:solidFill>
                        </a:rPr>
                        <a:t>hectares / </a:t>
                      </a:r>
                      <a:r>
                        <a:rPr lang="en-GB" sz="2400" b="1" dirty="0" err="1">
                          <a:solidFill>
                            <a:srgbClr val="EE6000"/>
                          </a:solidFill>
                        </a:rPr>
                        <a:t>mètres</a:t>
                      </a:r>
                      <a:r>
                        <a:rPr lang="en-GB" sz="2400" b="0" dirty="0">
                          <a:solidFill>
                            <a:srgbClr val="EE6000"/>
                          </a:solidFill>
                        </a:rPr>
                        <a:t> </a:t>
                      </a:r>
                      <a:r>
                        <a:rPr lang="en-GB" sz="2400" b="0" dirty="0">
                          <a:solidFill>
                            <a:srgbClr val="115076"/>
                          </a:solidFill>
                        </a:rPr>
                        <a:t>?</a:t>
                      </a:r>
                      <a:endParaRPr lang="en-GB" sz="2400" dirty="0">
                        <a:solidFill>
                          <a:srgbClr val="115076"/>
                        </a:solidFill>
                      </a:endParaRPr>
                    </a:p>
                  </a:txBody>
                  <a:tcPr/>
                </a:tc>
                <a:extLst>
                  <a:ext uri="{0D108BD9-81ED-4DB2-BD59-A6C34878D82A}">
                    <a16:rowId xmlns:a16="http://schemas.microsoft.com/office/drawing/2014/main" val="2189313960"/>
                  </a:ext>
                </a:extLst>
              </a:tr>
              <a:tr h="370840">
                <a:tc>
                  <a:txBody>
                    <a:bodyPr/>
                    <a:lstStyle/>
                    <a:p>
                      <a:pPr algn="ctr"/>
                      <a:r>
                        <a:rPr lang="en-GB" sz="2400" b="1" dirty="0">
                          <a:solidFill>
                            <a:srgbClr val="115076"/>
                          </a:solidFill>
                        </a:rPr>
                        <a:t>4.</a:t>
                      </a:r>
                    </a:p>
                  </a:txBody>
                  <a:tcPr/>
                </a:tc>
                <a:tc>
                  <a:txBody>
                    <a:bodyPr/>
                    <a:lstStyle/>
                    <a:p>
                      <a:r>
                        <a:rPr lang="en-GB" sz="2400" dirty="0">
                          <a:solidFill>
                            <a:srgbClr val="115076"/>
                          </a:solidFill>
                        </a:rPr>
                        <a:t>Elle </a:t>
                      </a:r>
                      <a:r>
                        <a:rPr lang="en-GB" sz="2400" dirty="0" err="1">
                          <a:solidFill>
                            <a:srgbClr val="115076"/>
                          </a:solidFill>
                        </a:rPr>
                        <a:t>regarde</a:t>
                      </a:r>
                      <a:r>
                        <a:rPr lang="en-GB" sz="2400" dirty="0">
                          <a:solidFill>
                            <a:srgbClr val="115076"/>
                          </a:solidFill>
                        </a:rPr>
                        <a:t> l’ </a:t>
                      </a:r>
                      <a:r>
                        <a:rPr lang="en-GB" sz="2400" b="1" dirty="0">
                          <a:solidFill>
                            <a:srgbClr val="EE6000"/>
                          </a:solidFill>
                        </a:rPr>
                        <a:t>horizon / </a:t>
                      </a:r>
                      <a:r>
                        <a:rPr lang="en-GB" sz="2400" b="1" dirty="0" err="1">
                          <a:solidFill>
                            <a:srgbClr val="EE6000"/>
                          </a:solidFill>
                        </a:rPr>
                        <a:t>télé</a:t>
                      </a:r>
                      <a:r>
                        <a:rPr lang="en-GB" sz="2400" b="0" dirty="0">
                          <a:solidFill>
                            <a:srgbClr val="115076"/>
                          </a:solidFill>
                        </a:rPr>
                        <a:t>.</a:t>
                      </a:r>
                      <a:endParaRPr lang="en-GB" sz="2400" dirty="0">
                        <a:solidFill>
                          <a:srgbClr val="115076"/>
                        </a:solidFill>
                      </a:endParaRPr>
                    </a:p>
                  </a:txBody>
                  <a:tcPr/>
                </a:tc>
                <a:extLst>
                  <a:ext uri="{0D108BD9-81ED-4DB2-BD59-A6C34878D82A}">
                    <a16:rowId xmlns:a16="http://schemas.microsoft.com/office/drawing/2014/main" val="2344197191"/>
                  </a:ext>
                </a:extLst>
              </a:tr>
            </a:tbl>
          </a:graphicData>
        </a:graphic>
      </p:graphicFrame>
      <p:sp>
        <p:nvSpPr>
          <p:cNvPr id="10" name="TextBox 9">
            <a:extLst>
              <a:ext uri="{FF2B5EF4-FFF2-40B4-BE49-F238E27FC236}">
                <a16:creationId xmlns:a16="http://schemas.microsoft.com/office/drawing/2014/main" id="{B57E459A-8D45-4D09-B3AF-7C0CB1DF54DA}"/>
              </a:ext>
            </a:extLst>
          </p:cNvPr>
          <p:cNvSpPr txBox="1"/>
          <p:nvPr/>
        </p:nvSpPr>
        <p:spPr>
          <a:xfrm>
            <a:off x="180000" y="1435149"/>
            <a:ext cx="120120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Words like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replace their final letter with an apostrophe before a word beginning with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This is called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elision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les phrases à un(e)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phrase ?</a:t>
            </a:r>
          </a:p>
        </p:txBody>
      </p:sp>
      <p:sp>
        <p:nvSpPr>
          <p:cNvPr id="11" name="TextBox 10">
            <a:extLst>
              <a:ext uri="{FF2B5EF4-FFF2-40B4-BE49-F238E27FC236}">
                <a16:creationId xmlns:a16="http://schemas.microsoft.com/office/drawing/2014/main" id="{B821669F-D1E0-450F-B406-0B3F571885D8}"/>
              </a:ext>
            </a:extLst>
          </p:cNvPr>
          <p:cNvSpPr txBox="1"/>
          <p:nvPr/>
        </p:nvSpPr>
        <p:spPr>
          <a:xfrm>
            <a:off x="180000" y="3005140"/>
            <a:ext cx="293381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203864"/>
                </a:solidFill>
                <a:effectLst/>
                <a:uLnTx/>
                <a:uFillTx/>
                <a:latin typeface="Century Gothic" panose="020F0302020204030204"/>
                <a:ea typeface="+mn-ea"/>
                <a:cs typeface="+mn-cs"/>
              </a:rPr>
              <a:t>Partenaire</a:t>
            </a:r>
            <a:r>
              <a:rPr kumimoji="0" lang="en-GB" sz="3600" b="1" i="0" u="none" strike="noStrike" kern="1200" cap="none" spc="0" normalizeH="0" baseline="0" noProof="0" dirty="0">
                <a:ln>
                  <a:noFill/>
                </a:ln>
                <a:solidFill>
                  <a:srgbClr val="203864"/>
                </a:solidFill>
                <a:effectLst/>
                <a:uLnTx/>
                <a:uFillTx/>
                <a:latin typeface="Century Gothic" panose="020F0302020204030204"/>
                <a:ea typeface="+mn-ea"/>
                <a:cs typeface="+mn-cs"/>
              </a:rPr>
              <a:t> B</a:t>
            </a:r>
          </a:p>
        </p:txBody>
      </p:sp>
      <p:sp>
        <p:nvSpPr>
          <p:cNvPr id="12" name="Rectangle 11">
            <a:extLst>
              <a:ext uri="{FF2B5EF4-FFF2-40B4-BE49-F238E27FC236}">
                <a16:creationId xmlns:a16="http://schemas.microsoft.com/office/drawing/2014/main" id="{7C21B94E-93AB-49A5-A3C9-5D98DA589EE7}"/>
              </a:ext>
            </a:extLst>
          </p:cNvPr>
          <p:cNvSpPr/>
          <p:nvPr/>
        </p:nvSpPr>
        <p:spPr>
          <a:xfrm>
            <a:off x="5143500" y="4823430"/>
            <a:ext cx="1504245" cy="28197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F8E18D62-4F34-4051-80CF-F3917ED34E66}"/>
              </a:ext>
            </a:extLst>
          </p:cNvPr>
          <p:cNvSpPr/>
          <p:nvPr/>
        </p:nvSpPr>
        <p:spPr>
          <a:xfrm>
            <a:off x="4712424" y="5705082"/>
            <a:ext cx="800102" cy="31961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B30B754B-0B88-4A8A-8990-B8D81A8166A2}"/>
              </a:ext>
            </a:extLst>
          </p:cNvPr>
          <p:cNvSpPr/>
          <p:nvPr/>
        </p:nvSpPr>
        <p:spPr>
          <a:xfrm>
            <a:off x="2114548" y="4324350"/>
            <a:ext cx="1276352" cy="30956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F1993058-B718-4321-971E-15B0AD892017}"/>
              </a:ext>
            </a:extLst>
          </p:cNvPr>
          <p:cNvSpPr/>
          <p:nvPr/>
        </p:nvSpPr>
        <p:spPr>
          <a:xfrm>
            <a:off x="4259119" y="5272065"/>
            <a:ext cx="1504244" cy="28197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8479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91383" y="0"/>
            <a:ext cx="6096661" cy="2152807"/>
          </a:xfrm>
        </p:spPr>
        <p:txBody>
          <a:bodyPr>
            <a:normAutofit fontScale="90000"/>
          </a:bodyPr>
          <a:lstStyle/>
          <a:p>
            <a:pPr lvl="0">
              <a:lnSpc>
                <a:spcPct val="100000"/>
              </a:lnSpc>
              <a:spcBef>
                <a:spcPts val="0"/>
              </a:spcBef>
            </a:pPr>
            <a:r>
              <a:rPr lang="en-GB" sz="16600" b="1" dirty="0">
                <a:solidFill>
                  <a:srgbClr val="1F4E79"/>
                </a:solidFill>
                <a:latin typeface="Century Gothic" panose="020B0502020202020204" pitchFamily="34" charset="0"/>
                <a:ea typeface="+mn-ea"/>
              </a:rPr>
              <a:t>h</a:t>
            </a:r>
            <a:endParaRPr lang="en-US" sz="16600" dirty="0"/>
          </a:p>
        </p:txBody>
      </p:sp>
      <p:sp>
        <p:nvSpPr>
          <p:cNvPr id="4" name="TextBox 3"/>
          <p:cNvSpPr txBox="1"/>
          <p:nvPr/>
        </p:nvSpPr>
        <p:spPr>
          <a:xfrm>
            <a:off x="4034061" y="4406005"/>
            <a:ext cx="45079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eure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2" descr="hourglass">
            <a:extLst>
              <a:ext uri="{FF2B5EF4-FFF2-40B4-BE49-F238E27FC236}">
                <a16:creationId xmlns:a16="http://schemas.microsoft.com/office/drawing/2014/main" id="{60A9B632-08EC-4C45-8EF1-9DF9B1C55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192" y="893851"/>
            <a:ext cx="2195616" cy="369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99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h heu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h heu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BB27631A-3241-4840-861E-B6EB185ED020}"/>
              </a:ext>
            </a:extLst>
          </p:cNvPr>
          <p:cNvSpPr txBox="1"/>
          <p:nvPr/>
        </p:nvSpPr>
        <p:spPr>
          <a:xfrm>
            <a:off x="3277119" y="2986382"/>
            <a:ext cx="6035463" cy="1862048"/>
          </a:xfrm>
          <a:prstGeom prst="rect">
            <a:avLst/>
          </a:prstGeom>
          <a:noFill/>
        </p:spPr>
        <p:txBody>
          <a:bodyPr wrap="square" rtlCol="0">
            <a:spAutoFit/>
          </a:bodyPr>
          <a:lstStyle/>
          <a:p>
            <a:pPr algn="ctr"/>
            <a:r>
              <a:rPr lang="en-GB" sz="11500" dirty="0">
                <a:solidFill>
                  <a:srgbClr val="002060"/>
                </a:solidFill>
              </a:rPr>
              <a:t>cat</a:t>
            </a:r>
          </a:p>
        </p:txBody>
      </p:sp>
      <p:sp>
        <p:nvSpPr>
          <p:cNvPr id="43" name="TextBox 42">
            <a:extLst>
              <a:ext uri="{FF2B5EF4-FFF2-40B4-BE49-F238E27FC236}">
                <a16:creationId xmlns:a16="http://schemas.microsoft.com/office/drawing/2014/main" id="{0416B579-8976-493A-8330-522666972B6C}"/>
              </a:ext>
            </a:extLst>
          </p:cNvPr>
          <p:cNvSpPr txBox="1"/>
          <p:nvPr/>
        </p:nvSpPr>
        <p:spPr>
          <a:xfrm>
            <a:off x="3586719" y="3022845"/>
            <a:ext cx="6035463" cy="1862048"/>
          </a:xfrm>
          <a:prstGeom prst="rect">
            <a:avLst/>
          </a:prstGeom>
          <a:noFill/>
        </p:spPr>
        <p:txBody>
          <a:bodyPr wrap="square" rtlCol="0">
            <a:spAutoFit/>
          </a:bodyPr>
          <a:lstStyle/>
          <a:p>
            <a:pPr algn="ctr"/>
            <a:r>
              <a:rPr lang="en-GB" sz="11500" dirty="0">
                <a:solidFill>
                  <a:srgbClr val="002060"/>
                </a:solidFill>
              </a:rPr>
              <a:t>to finish</a:t>
            </a:r>
          </a:p>
        </p:txBody>
      </p:sp>
      <p:sp>
        <p:nvSpPr>
          <p:cNvPr id="44" name="TextBox 43">
            <a:extLst>
              <a:ext uri="{FF2B5EF4-FFF2-40B4-BE49-F238E27FC236}">
                <a16:creationId xmlns:a16="http://schemas.microsoft.com/office/drawing/2014/main" id="{222DC54D-D488-43B8-9918-9B9B4F289FA3}"/>
              </a:ext>
            </a:extLst>
          </p:cNvPr>
          <p:cNvSpPr txBox="1"/>
          <p:nvPr/>
        </p:nvSpPr>
        <p:spPr>
          <a:xfrm>
            <a:off x="2959306" y="2896084"/>
            <a:ext cx="6035463" cy="1862048"/>
          </a:xfrm>
          <a:prstGeom prst="rect">
            <a:avLst/>
          </a:prstGeom>
          <a:noFill/>
        </p:spPr>
        <p:txBody>
          <a:bodyPr wrap="square" rtlCol="0">
            <a:spAutoFit/>
          </a:bodyPr>
          <a:lstStyle/>
          <a:p>
            <a:pPr algn="ctr"/>
            <a:r>
              <a:rPr lang="en-GB" sz="11500" dirty="0">
                <a:solidFill>
                  <a:srgbClr val="002060"/>
                </a:solidFill>
              </a:rPr>
              <a:t>hour</a:t>
            </a:r>
          </a:p>
        </p:txBody>
      </p:sp>
      <p:sp>
        <p:nvSpPr>
          <p:cNvPr id="38" name="TextBox 37"/>
          <p:cNvSpPr txBox="1"/>
          <p:nvPr/>
        </p:nvSpPr>
        <p:spPr>
          <a:xfrm>
            <a:off x="3952540" y="2868952"/>
            <a:ext cx="6035463" cy="1862048"/>
          </a:xfrm>
          <a:prstGeom prst="rect">
            <a:avLst/>
          </a:prstGeom>
          <a:noFill/>
        </p:spPr>
        <p:txBody>
          <a:bodyPr wrap="square" rtlCol="0">
            <a:spAutoFit/>
          </a:bodyPr>
          <a:lstStyle/>
          <a:p>
            <a:r>
              <a:rPr lang="en-GB" sz="11500">
                <a:solidFill>
                  <a:srgbClr val="002060"/>
                </a:solidFill>
              </a:rPr>
              <a:t>a lot</a:t>
            </a:r>
          </a:p>
        </p:txBody>
      </p:sp>
      <p:sp>
        <p:nvSpPr>
          <p:cNvPr id="46" name="TextBox 45">
            <a:extLst>
              <a:ext uri="{FF2B5EF4-FFF2-40B4-BE49-F238E27FC236}">
                <a16:creationId xmlns:a16="http://schemas.microsoft.com/office/drawing/2014/main" id="{3B893A4B-51F1-42C9-A01E-EEC043AF2E72}"/>
              </a:ext>
            </a:extLst>
          </p:cNvPr>
          <p:cNvSpPr txBox="1"/>
          <p:nvPr/>
        </p:nvSpPr>
        <p:spPr>
          <a:xfrm>
            <a:off x="2203997" y="2618993"/>
            <a:ext cx="9166836" cy="1862048"/>
          </a:xfrm>
          <a:prstGeom prst="rect">
            <a:avLst/>
          </a:prstGeom>
          <a:noFill/>
        </p:spPr>
        <p:txBody>
          <a:bodyPr wrap="square" rtlCol="0">
            <a:spAutoFit/>
          </a:bodyPr>
          <a:lstStyle/>
          <a:p>
            <a:r>
              <a:rPr lang="en-GB" sz="11500" dirty="0">
                <a:solidFill>
                  <a:srgbClr val="002060"/>
                </a:solidFill>
              </a:rPr>
              <a:t>Wednesday</a:t>
            </a:r>
          </a:p>
        </p:txBody>
      </p:sp>
      <p:sp>
        <p:nvSpPr>
          <p:cNvPr id="47" name="TextBox 46">
            <a:extLst>
              <a:ext uri="{FF2B5EF4-FFF2-40B4-BE49-F238E27FC236}">
                <a16:creationId xmlns:a16="http://schemas.microsoft.com/office/drawing/2014/main" id="{F9781B56-3EBA-405B-920D-70627D63A453}"/>
              </a:ext>
            </a:extLst>
          </p:cNvPr>
          <p:cNvSpPr txBox="1"/>
          <p:nvPr/>
        </p:nvSpPr>
        <p:spPr>
          <a:xfrm>
            <a:off x="1365485" y="2682096"/>
            <a:ext cx="9166836" cy="1862048"/>
          </a:xfrm>
          <a:prstGeom prst="rect">
            <a:avLst/>
          </a:prstGeom>
          <a:noFill/>
        </p:spPr>
        <p:txBody>
          <a:bodyPr wrap="square" rtlCol="0">
            <a:spAutoFit/>
          </a:bodyPr>
          <a:lstStyle/>
          <a:p>
            <a:pPr algn="ctr"/>
            <a:r>
              <a:rPr lang="en-GB" sz="11500" dirty="0">
                <a:solidFill>
                  <a:srgbClr val="002060"/>
                </a:solidFill>
              </a:rPr>
              <a:t>Friday</a:t>
            </a:r>
          </a:p>
        </p:txBody>
      </p:sp>
      <p:sp>
        <p:nvSpPr>
          <p:cNvPr id="4" name="Title 3"/>
          <p:cNvSpPr>
            <a:spLocks noGrp="1"/>
          </p:cNvSpPr>
          <p:nvPr>
            <p:ph type="title"/>
          </p:nvPr>
        </p:nvSpPr>
        <p:spPr>
          <a:xfrm>
            <a:off x="-1" y="213557"/>
            <a:ext cx="5665305" cy="647577"/>
          </a:xfrm>
        </p:spPr>
        <p:txBody>
          <a:bodyPr>
            <a:normAutofit/>
          </a:bodyPr>
          <a:lstStyle/>
          <a:p>
            <a:pPr lvl="0">
              <a:lnSpc>
                <a:spcPct val="100000"/>
              </a:lnSpc>
              <a:spcBef>
                <a:spcPts val="0"/>
              </a:spcBef>
              <a:defRPr/>
            </a:pPr>
            <a:r>
              <a:rPr lang="en-US" sz="2800" b="1" dirty="0" err="1">
                <a:solidFill>
                  <a:schemeClr val="bg1"/>
                </a:solidFill>
                <a:latin typeface="Century Gothic" panose="020F0302020204030204"/>
              </a:rPr>
              <a:t>C’est</a:t>
            </a:r>
            <a:r>
              <a:rPr lang="en-US" sz="2800" b="1" dirty="0">
                <a:solidFill>
                  <a:schemeClr val="bg1"/>
                </a:solidFill>
                <a:latin typeface="Century Gothic" panose="020F0302020204030204"/>
              </a:rPr>
              <a:t> quoi </a:t>
            </a:r>
            <a:r>
              <a:rPr lang="en-US" sz="2800" b="1" dirty="0" err="1">
                <a:solidFill>
                  <a:schemeClr val="bg1"/>
                </a:solidFill>
                <a:latin typeface="Century Gothic" panose="020F0302020204030204"/>
              </a:rPr>
              <a:t>en</a:t>
            </a:r>
            <a:r>
              <a:rPr lang="en-US" sz="2800" b="1" dirty="0">
                <a:solidFill>
                  <a:schemeClr val="bg1"/>
                </a:solidFill>
                <a:latin typeface="Century Gothic" panose="020F0302020204030204"/>
              </a:rPr>
              <a:t> </a:t>
            </a:r>
            <a:r>
              <a:rPr lang="en-US" sz="2800" b="1" dirty="0" err="1">
                <a:solidFill>
                  <a:schemeClr val="bg1"/>
                </a:solidFill>
                <a:latin typeface="Century Gothic" panose="020F0302020204030204"/>
              </a:rPr>
              <a:t>français</a:t>
            </a:r>
            <a:r>
              <a:rPr lang="en-US" sz="2800" b="1" dirty="0">
                <a:solidFill>
                  <a:schemeClr val="bg1"/>
                </a:solidFill>
                <a:latin typeface="Century Gothic" panose="020F0302020204030204"/>
              </a:rPr>
              <a:t> ?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80104" y="249869"/>
            <a:ext cx="2129816" cy="40611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3089596" y="2754371"/>
            <a:ext cx="6035463" cy="1862048"/>
          </a:xfrm>
          <a:prstGeom prst="rect">
            <a:avLst/>
          </a:prstGeom>
          <a:noFill/>
        </p:spPr>
        <p:txBody>
          <a:bodyPr wrap="square" rtlCol="0">
            <a:spAutoFit/>
          </a:bodyPr>
          <a:lstStyle/>
          <a:p>
            <a:r>
              <a:rPr lang="en-GB" sz="11500" dirty="0">
                <a:solidFill>
                  <a:srgbClr val="002060"/>
                </a:solidFill>
              </a:rPr>
              <a:t>to drink</a:t>
            </a:r>
          </a:p>
        </p:txBody>
      </p:sp>
      <p:sp>
        <p:nvSpPr>
          <p:cNvPr id="9" name="TextBox 8"/>
          <p:cNvSpPr txBox="1"/>
          <p:nvPr/>
        </p:nvSpPr>
        <p:spPr>
          <a:xfrm>
            <a:off x="3637593" y="2533895"/>
            <a:ext cx="6035463" cy="1862048"/>
          </a:xfrm>
          <a:prstGeom prst="rect">
            <a:avLst/>
          </a:prstGeom>
          <a:noFill/>
        </p:spPr>
        <p:txBody>
          <a:bodyPr wrap="square" rtlCol="0">
            <a:spAutoFit/>
          </a:bodyPr>
          <a:lstStyle/>
          <a:p>
            <a:r>
              <a:rPr lang="en-GB" sz="11500" dirty="0">
                <a:solidFill>
                  <a:srgbClr val="002060"/>
                </a:solidFill>
              </a:rPr>
              <a:t>to earn</a:t>
            </a:r>
          </a:p>
        </p:txBody>
      </p:sp>
      <p:sp>
        <p:nvSpPr>
          <p:cNvPr id="10" name="TextBox 9"/>
          <p:cNvSpPr txBox="1"/>
          <p:nvPr/>
        </p:nvSpPr>
        <p:spPr>
          <a:xfrm>
            <a:off x="3142216" y="2700046"/>
            <a:ext cx="6035463" cy="1862048"/>
          </a:xfrm>
          <a:prstGeom prst="rect">
            <a:avLst/>
          </a:prstGeom>
          <a:noFill/>
        </p:spPr>
        <p:txBody>
          <a:bodyPr wrap="square" rtlCol="0">
            <a:spAutoFit/>
          </a:bodyPr>
          <a:lstStyle/>
          <a:p>
            <a:r>
              <a:rPr lang="en-GB" sz="11500" dirty="0">
                <a:solidFill>
                  <a:srgbClr val="002060"/>
                </a:solidFill>
              </a:rPr>
              <a:t>money</a:t>
            </a:r>
          </a:p>
        </p:txBody>
      </p:sp>
      <p:sp>
        <p:nvSpPr>
          <p:cNvPr id="11" name="TextBox 10"/>
          <p:cNvSpPr txBox="1"/>
          <p:nvPr/>
        </p:nvSpPr>
        <p:spPr>
          <a:xfrm>
            <a:off x="4737638" y="2835818"/>
            <a:ext cx="6035463" cy="1862048"/>
          </a:xfrm>
          <a:prstGeom prst="rect">
            <a:avLst/>
          </a:prstGeom>
          <a:noFill/>
        </p:spPr>
        <p:txBody>
          <a:bodyPr wrap="square" rtlCol="0">
            <a:spAutoFit/>
          </a:bodyPr>
          <a:lstStyle/>
          <a:p>
            <a:r>
              <a:rPr lang="en-GB" sz="11500">
                <a:solidFill>
                  <a:srgbClr val="002060"/>
                </a:solidFill>
              </a:rPr>
              <a:t>luck</a:t>
            </a:r>
          </a:p>
        </p:txBody>
      </p:sp>
      <p:sp>
        <p:nvSpPr>
          <p:cNvPr id="31" name="TextBox 30"/>
          <p:cNvSpPr txBox="1"/>
          <p:nvPr/>
        </p:nvSpPr>
        <p:spPr>
          <a:xfrm>
            <a:off x="4754427" y="2868952"/>
            <a:ext cx="6035463" cy="1862048"/>
          </a:xfrm>
          <a:prstGeom prst="rect">
            <a:avLst/>
          </a:prstGeom>
          <a:noFill/>
        </p:spPr>
        <p:txBody>
          <a:bodyPr wrap="square" rtlCol="0">
            <a:spAutoFit/>
          </a:bodyPr>
          <a:lstStyle/>
          <a:p>
            <a:r>
              <a:rPr lang="en-GB" sz="11500">
                <a:solidFill>
                  <a:srgbClr val="002060"/>
                </a:solidFill>
              </a:rPr>
              <a:t>milk</a:t>
            </a:r>
          </a:p>
        </p:txBody>
      </p:sp>
      <p:sp>
        <p:nvSpPr>
          <p:cNvPr id="32" name="TextBox 31"/>
          <p:cNvSpPr txBox="1"/>
          <p:nvPr/>
        </p:nvSpPr>
        <p:spPr>
          <a:xfrm>
            <a:off x="3537699" y="2678642"/>
            <a:ext cx="6035463" cy="1862048"/>
          </a:xfrm>
          <a:prstGeom prst="rect">
            <a:avLst/>
          </a:prstGeom>
          <a:noFill/>
        </p:spPr>
        <p:txBody>
          <a:bodyPr wrap="square" rtlCol="0">
            <a:spAutoFit/>
          </a:bodyPr>
          <a:lstStyle/>
          <a:p>
            <a:r>
              <a:rPr lang="en-GB" sz="11500" dirty="0">
                <a:solidFill>
                  <a:srgbClr val="002060"/>
                </a:solidFill>
              </a:rPr>
              <a:t>coffee</a:t>
            </a:r>
          </a:p>
        </p:txBody>
      </p:sp>
      <p:sp>
        <p:nvSpPr>
          <p:cNvPr id="33" name="TextBox 32"/>
          <p:cNvSpPr txBox="1"/>
          <p:nvPr/>
        </p:nvSpPr>
        <p:spPr>
          <a:xfrm>
            <a:off x="4828650" y="2776391"/>
            <a:ext cx="6035463" cy="1862048"/>
          </a:xfrm>
          <a:prstGeom prst="rect">
            <a:avLst/>
          </a:prstGeom>
          <a:noFill/>
        </p:spPr>
        <p:txBody>
          <a:bodyPr wrap="square" rtlCol="0">
            <a:spAutoFit/>
          </a:bodyPr>
          <a:lstStyle/>
          <a:p>
            <a:r>
              <a:rPr lang="en-GB" sz="11500" dirty="0">
                <a:solidFill>
                  <a:srgbClr val="002060"/>
                </a:solidFill>
              </a:rPr>
              <a:t>tea</a:t>
            </a:r>
          </a:p>
        </p:txBody>
      </p:sp>
      <p:sp>
        <p:nvSpPr>
          <p:cNvPr id="35" name="TextBox 34"/>
          <p:cNvSpPr txBox="1"/>
          <p:nvPr/>
        </p:nvSpPr>
        <p:spPr>
          <a:xfrm>
            <a:off x="3935751" y="2642179"/>
            <a:ext cx="6035463" cy="1862048"/>
          </a:xfrm>
          <a:prstGeom prst="rect">
            <a:avLst/>
          </a:prstGeom>
          <a:noFill/>
        </p:spPr>
        <p:txBody>
          <a:bodyPr wrap="square" rtlCol="0">
            <a:spAutoFit/>
          </a:bodyPr>
          <a:lstStyle/>
          <a:p>
            <a:r>
              <a:rPr lang="en-GB" sz="11500" dirty="0">
                <a:solidFill>
                  <a:srgbClr val="002060"/>
                </a:solidFill>
              </a:rPr>
              <a:t>meat</a:t>
            </a:r>
          </a:p>
        </p:txBody>
      </p:sp>
      <p:sp>
        <p:nvSpPr>
          <p:cNvPr id="36" name="TextBox 35"/>
          <p:cNvSpPr txBox="1"/>
          <p:nvPr/>
        </p:nvSpPr>
        <p:spPr>
          <a:xfrm>
            <a:off x="3720609" y="2844793"/>
            <a:ext cx="6035463" cy="1862048"/>
          </a:xfrm>
          <a:prstGeom prst="rect">
            <a:avLst/>
          </a:prstGeom>
          <a:noFill/>
        </p:spPr>
        <p:txBody>
          <a:bodyPr wrap="square" rtlCol="0">
            <a:spAutoFit/>
          </a:bodyPr>
          <a:lstStyle/>
          <a:p>
            <a:r>
              <a:rPr lang="en-GB" sz="11500" dirty="0">
                <a:solidFill>
                  <a:srgbClr val="002060"/>
                </a:solidFill>
              </a:rPr>
              <a:t>a little</a:t>
            </a:r>
          </a:p>
        </p:txBody>
      </p:sp>
      <p:sp>
        <p:nvSpPr>
          <p:cNvPr id="37" name="TextBox 36"/>
          <p:cNvSpPr txBox="1"/>
          <p:nvPr/>
        </p:nvSpPr>
        <p:spPr>
          <a:xfrm>
            <a:off x="3761193" y="2730020"/>
            <a:ext cx="6035463" cy="1862048"/>
          </a:xfrm>
          <a:prstGeom prst="rect">
            <a:avLst/>
          </a:prstGeom>
          <a:noFill/>
        </p:spPr>
        <p:txBody>
          <a:bodyPr wrap="square" rtlCol="0">
            <a:spAutoFit/>
          </a:bodyPr>
          <a:lstStyle/>
          <a:p>
            <a:r>
              <a:rPr lang="en-GB" sz="11500" dirty="0">
                <a:solidFill>
                  <a:srgbClr val="002060"/>
                </a:solidFill>
              </a:rPr>
              <a:t>glass</a:t>
            </a:r>
          </a:p>
        </p:txBody>
      </p:sp>
      <p:sp>
        <p:nvSpPr>
          <p:cNvPr id="3" name="TextBox 2"/>
          <p:cNvSpPr txBox="1"/>
          <p:nvPr/>
        </p:nvSpPr>
        <p:spPr>
          <a:xfrm>
            <a:off x="102181" y="1357460"/>
            <a:ext cx="6252882" cy="830997"/>
          </a:xfrm>
          <a:prstGeom prst="rect">
            <a:avLst/>
          </a:prstGeom>
          <a:noFill/>
        </p:spPr>
        <p:txBody>
          <a:bodyPr wrap="square" rtlCol="0">
            <a:spAutoFit/>
          </a:bodyPr>
          <a:lstStyle/>
          <a:p>
            <a:r>
              <a:rPr lang="en-GB" sz="2400" dirty="0">
                <a:solidFill>
                  <a:srgbClr val="104F75"/>
                </a:solidFill>
              </a:rPr>
              <a:t>1. </a:t>
            </a:r>
            <a:r>
              <a:rPr lang="en-GB" sz="2400" dirty="0" err="1">
                <a:solidFill>
                  <a:srgbClr val="104F75"/>
                </a:solidFill>
              </a:rPr>
              <a:t>C’est</a:t>
            </a:r>
            <a:r>
              <a:rPr lang="en-GB" sz="2400" dirty="0">
                <a:solidFill>
                  <a:srgbClr val="104F75"/>
                </a:solidFill>
              </a:rPr>
              <a:t> quoi </a:t>
            </a:r>
            <a:r>
              <a:rPr lang="en-GB" sz="2400" dirty="0" err="1">
                <a:solidFill>
                  <a:srgbClr val="104F75"/>
                </a:solidFill>
              </a:rPr>
              <a:t>en</a:t>
            </a:r>
            <a:r>
              <a:rPr lang="en-GB" sz="2400" dirty="0">
                <a:solidFill>
                  <a:srgbClr val="104F75"/>
                </a:solidFill>
              </a:rPr>
              <a:t> </a:t>
            </a:r>
            <a:r>
              <a:rPr lang="en-GB" sz="2400" dirty="0" err="1">
                <a:solidFill>
                  <a:srgbClr val="104F75"/>
                </a:solidFill>
              </a:rPr>
              <a:t>français</a:t>
            </a:r>
            <a:r>
              <a:rPr lang="en-GB" sz="2400" dirty="0">
                <a:solidFill>
                  <a:srgbClr val="104F75"/>
                </a:solidFill>
              </a:rPr>
              <a:t> ?</a:t>
            </a:r>
          </a:p>
          <a:p>
            <a:r>
              <a:rPr lang="en-GB" sz="2400" dirty="0">
                <a:solidFill>
                  <a:srgbClr val="104F75"/>
                </a:solidFill>
              </a:rPr>
              <a:t>    </a:t>
            </a:r>
            <a:r>
              <a:rPr lang="en-GB" sz="2400" dirty="0" err="1">
                <a:solidFill>
                  <a:srgbClr val="104F75"/>
                </a:solidFill>
              </a:rPr>
              <a:t>Partenaire</a:t>
            </a:r>
            <a:r>
              <a:rPr lang="en-GB" sz="2400" dirty="0">
                <a:solidFill>
                  <a:srgbClr val="104F75"/>
                </a:solidFill>
              </a:rPr>
              <a:t> A parle; </a:t>
            </a:r>
            <a:r>
              <a:rPr lang="en-GB" sz="2400" dirty="0" err="1">
                <a:solidFill>
                  <a:srgbClr val="104F75"/>
                </a:solidFill>
              </a:rPr>
              <a:t>Partenaire</a:t>
            </a:r>
            <a:r>
              <a:rPr lang="en-GB" sz="2400" dirty="0">
                <a:solidFill>
                  <a:srgbClr val="104F75"/>
                </a:solidFill>
              </a:rPr>
              <a:t> B </a:t>
            </a:r>
            <a:r>
              <a:rPr lang="en-GB" sz="2400" dirty="0" err="1">
                <a:solidFill>
                  <a:srgbClr val="104F75"/>
                </a:solidFill>
              </a:rPr>
              <a:t>écrit</a:t>
            </a:r>
            <a:r>
              <a:rPr lang="en-GB" sz="2400" b="1" dirty="0">
                <a:solidFill>
                  <a:srgbClr val="104F75"/>
                </a:solidFill>
              </a:rPr>
              <a:t>.</a:t>
            </a:r>
          </a:p>
        </p:txBody>
      </p:sp>
    </p:spTree>
    <p:extLst>
      <p:ext uri="{BB962C8B-B14F-4D97-AF65-F5344CB8AC3E}">
        <p14:creationId xmlns:p14="http://schemas.microsoft.com/office/powerpoint/2010/main" val="45566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xit" presetSubtype="0" fill="hold" grpId="1" nodeType="withEffect">
                                  <p:stCondLst>
                                    <p:cond delay="0"/>
                                  </p:stCondLst>
                                  <p:childTnLst>
                                    <p:animEffect transition="out" filter="fade">
                                      <p:cBhvr>
                                        <p:cTn id="9" dur="2000"/>
                                        <p:tgtEl>
                                          <p:spTgt spid="2"/>
                                        </p:tgtEl>
                                      </p:cBhvr>
                                    </p:animEffect>
                                    <p:set>
                                      <p:cBhvr>
                                        <p:cTn id="10" dur="1" fill="hold">
                                          <p:stCondLst>
                                            <p:cond delay="1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xit" presetSubtype="0" fill="hold" grpId="1" nodeType="withEffect">
                                  <p:stCondLst>
                                    <p:cond delay="0"/>
                                  </p:stCondLst>
                                  <p:childTnLst>
                                    <p:animEffect transition="out" filter="fade">
                                      <p:cBhvr>
                                        <p:cTn id="17" dur="2000"/>
                                        <p:tgtEl>
                                          <p:spTgt spid="9"/>
                                        </p:tgtEl>
                                      </p:cBhvr>
                                    </p:animEffect>
                                    <p:set>
                                      <p:cBhvr>
                                        <p:cTn id="18" dur="1" fill="hold">
                                          <p:stCondLst>
                                            <p:cond delay="19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par>
                                <p:cTn id="24" presetID="10" presetClass="exit" presetSubtype="0" fill="hold" grpId="1" nodeType="withEffect">
                                  <p:stCondLst>
                                    <p:cond delay="0"/>
                                  </p:stCondLst>
                                  <p:childTnLst>
                                    <p:animEffect transition="out" filter="fade">
                                      <p:cBhvr>
                                        <p:cTn id="25" dur="2000"/>
                                        <p:tgtEl>
                                          <p:spTgt spid="10"/>
                                        </p:tgtEl>
                                      </p:cBhvr>
                                    </p:animEffect>
                                    <p:set>
                                      <p:cBhvr>
                                        <p:cTn id="26" dur="1" fill="hold">
                                          <p:stCondLst>
                                            <p:cond delay="19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par>
                                <p:cTn id="32" presetID="10" presetClass="exit" presetSubtype="0" fill="hold" grpId="1" nodeType="withEffect">
                                  <p:stCondLst>
                                    <p:cond delay="0"/>
                                  </p:stCondLst>
                                  <p:childTnLst>
                                    <p:animEffect transition="out" filter="fade">
                                      <p:cBhvr>
                                        <p:cTn id="33" dur="2000"/>
                                        <p:tgtEl>
                                          <p:spTgt spid="11"/>
                                        </p:tgtEl>
                                      </p:cBhvr>
                                    </p:animEffect>
                                    <p:set>
                                      <p:cBhvr>
                                        <p:cTn id="34" dur="1" fill="hold">
                                          <p:stCondLst>
                                            <p:cond delay="1999"/>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2000"/>
                                        <p:tgtEl>
                                          <p:spTgt spid="31"/>
                                        </p:tgtEl>
                                      </p:cBhvr>
                                    </p:animEffect>
                                  </p:childTnLst>
                                </p:cTn>
                              </p:par>
                              <p:par>
                                <p:cTn id="40" presetID="10" presetClass="exit" presetSubtype="0" fill="hold" grpId="1" nodeType="withEffect">
                                  <p:stCondLst>
                                    <p:cond delay="0"/>
                                  </p:stCondLst>
                                  <p:childTnLst>
                                    <p:animEffect transition="out" filter="fade">
                                      <p:cBhvr>
                                        <p:cTn id="41" dur="2000"/>
                                        <p:tgtEl>
                                          <p:spTgt spid="31"/>
                                        </p:tgtEl>
                                      </p:cBhvr>
                                    </p:animEffect>
                                    <p:set>
                                      <p:cBhvr>
                                        <p:cTn id="42" dur="1" fill="hold">
                                          <p:stCondLst>
                                            <p:cond delay="1999"/>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childTnLst>
                                </p:cTn>
                              </p:par>
                              <p:par>
                                <p:cTn id="48" presetID="10" presetClass="exit" presetSubtype="0" fill="hold" grpId="1" nodeType="withEffect">
                                  <p:stCondLst>
                                    <p:cond delay="0"/>
                                  </p:stCondLst>
                                  <p:childTnLst>
                                    <p:animEffect transition="out" filter="fade">
                                      <p:cBhvr>
                                        <p:cTn id="49" dur="2000"/>
                                        <p:tgtEl>
                                          <p:spTgt spid="32"/>
                                        </p:tgtEl>
                                      </p:cBhvr>
                                    </p:animEffect>
                                    <p:set>
                                      <p:cBhvr>
                                        <p:cTn id="50" dur="1" fill="hold">
                                          <p:stCondLst>
                                            <p:cond delay="1999"/>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2000"/>
                                        <p:tgtEl>
                                          <p:spTgt spid="33"/>
                                        </p:tgtEl>
                                      </p:cBhvr>
                                    </p:animEffect>
                                  </p:childTnLst>
                                </p:cTn>
                              </p:par>
                              <p:par>
                                <p:cTn id="56" presetID="10" presetClass="exit" presetSubtype="0" fill="hold" grpId="1" nodeType="withEffect">
                                  <p:stCondLst>
                                    <p:cond delay="0"/>
                                  </p:stCondLst>
                                  <p:childTnLst>
                                    <p:animEffect transition="out" filter="fade">
                                      <p:cBhvr>
                                        <p:cTn id="57" dur="2000"/>
                                        <p:tgtEl>
                                          <p:spTgt spid="33"/>
                                        </p:tgtEl>
                                      </p:cBhvr>
                                    </p:animEffect>
                                    <p:set>
                                      <p:cBhvr>
                                        <p:cTn id="58" dur="1" fill="hold">
                                          <p:stCondLst>
                                            <p:cond delay="1999"/>
                                          </p:stCondLst>
                                        </p:cTn>
                                        <p:tgtEl>
                                          <p:spTgt spid="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2000"/>
                                        <p:tgtEl>
                                          <p:spTgt spid="35"/>
                                        </p:tgtEl>
                                      </p:cBhvr>
                                    </p:animEffect>
                                  </p:childTnLst>
                                </p:cTn>
                              </p:par>
                              <p:par>
                                <p:cTn id="64" presetID="10" presetClass="exit" presetSubtype="0" fill="hold" grpId="1" nodeType="withEffect">
                                  <p:stCondLst>
                                    <p:cond delay="0"/>
                                  </p:stCondLst>
                                  <p:childTnLst>
                                    <p:animEffect transition="out" filter="fade">
                                      <p:cBhvr>
                                        <p:cTn id="65" dur="2000"/>
                                        <p:tgtEl>
                                          <p:spTgt spid="35"/>
                                        </p:tgtEl>
                                      </p:cBhvr>
                                    </p:animEffect>
                                    <p:set>
                                      <p:cBhvr>
                                        <p:cTn id="66" dur="1" fill="hold">
                                          <p:stCondLst>
                                            <p:cond delay="1999"/>
                                          </p:stCondLst>
                                        </p:cTn>
                                        <p:tgtEl>
                                          <p:spTgt spid="3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2000"/>
                                        <p:tgtEl>
                                          <p:spTgt spid="36"/>
                                        </p:tgtEl>
                                      </p:cBhvr>
                                    </p:animEffect>
                                  </p:childTnLst>
                                </p:cTn>
                              </p:par>
                              <p:par>
                                <p:cTn id="72" presetID="10" presetClass="exit" presetSubtype="0" fill="hold" grpId="1" nodeType="withEffect">
                                  <p:stCondLst>
                                    <p:cond delay="0"/>
                                  </p:stCondLst>
                                  <p:childTnLst>
                                    <p:animEffect transition="out" filter="fade">
                                      <p:cBhvr>
                                        <p:cTn id="73" dur="2000"/>
                                        <p:tgtEl>
                                          <p:spTgt spid="36"/>
                                        </p:tgtEl>
                                      </p:cBhvr>
                                    </p:animEffect>
                                    <p:set>
                                      <p:cBhvr>
                                        <p:cTn id="74" dur="1" fill="hold">
                                          <p:stCondLst>
                                            <p:cond delay="1999"/>
                                          </p:stCondLst>
                                        </p:cTn>
                                        <p:tgtEl>
                                          <p:spTgt spid="3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2000"/>
                                        <p:tgtEl>
                                          <p:spTgt spid="37"/>
                                        </p:tgtEl>
                                      </p:cBhvr>
                                    </p:animEffect>
                                  </p:childTnLst>
                                </p:cTn>
                              </p:par>
                              <p:par>
                                <p:cTn id="80" presetID="10" presetClass="exit" presetSubtype="0" fill="hold" grpId="1" nodeType="withEffect">
                                  <p:stCondLst>
                                    <p:cond delay="0"/>
                                  </p:stCondLst>
                                  <p:childTnLst>
                                    <p:animEffect transition="out" filter="fade">
                                      <p:cBhvr>
                                        <p:cTn id="81" dur="2000"/>
                                        <p:tgtEl>
                                          <p:spTgt spid="37"/>
                                        </p:tgtEl>
                                      </p:cBhvr>
                                    </p:animEffect>
                                    <p:set>
                                      <p:cBhvr>
                                        <p:cTn id="82" dur="1" fill="hold">
                                          <p:stCondLst>
                                            <p:cond delay="1999"/>
                                          </p:stCondLst>
                                        </p:cTn>
                                        <p:tgtEl>
                                          <p:spTgt spid="3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2000"/>
                                        <p:tgtEl>
                                          <p:spTgt spid="38"/>
                                        </p:tgtEl>
                                      </p:cBhvr>
                                    </p:animEffect>
                                  </p:childTnLst>
                                </p:cTn>
                              </p:par>
                              <p:par>
                                <p:cTn id="88" presetID="10" presetClass="exit" presetSubtype="0" fill="hold" grpId="1" nodeType="withEffect">
                                  <p:stCondLst>
                                    <p:cond delay="0"/>
                                  </p:stCondLst>
                                  <p:childTnLst>
                                    <p:animEffect transition="out" filter="fade">
                                      <p:cBhvr>
                                        <p:cTn id="89" dur="2000"/>
                                        <p:tgtEl>
                                          <p:spTgt spid="38"/>
                                        </p:tgtEl>
                                      </p:cBhvr>
                                    </p:animEffect>
                                    <p:set>
                                      <p:cBhvr>
                                        <p:cTn id="90" dur="1" fill="hold">
                                          <p:stCondLst>
                                            <p:cond delay="1999"/>
                                          </p:stCondLst>
                                        </p:cTn>
                                        <p:tgtEl>
                                          <p:spTgt spid="3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2000"/>
                                        <p:tgtEl>
                                          <p:spTgt spid="42"/>
                                        </p:tgtEl>
                                      </p:cBhvr>
                                    </p:animEffect>
                                  </p:childTnLst>
                                </p:cTn>
                              </p:par>
                              <p:par>
                                <p:cTn id="96" presetID="10" presetClass="exit" presetSubtype="0" fill="hold" grpId="1" nodeType="withEffect">
                                  <p:stCondLst>
                                    <p:cond delay="0"/>
                                  </p:stCondLst>
                                  <p:childTnLst>
                                    <p:animEffect transition="out" filter="fade">
                                      <p:cBhvr>
                                        <p:cTn id="97" dur="2000"/>
                                        <p:tgtEl>
                                          <p:spTgt spid="42"/>
                                        </p:tgtEl>
                                      </p:cBhvr>
                                    </p:animEffect>
                                    <p:set>
                                      <p:cBhvr>
                                        <p:cTn id="98" dur="1" fill="hold">
                                          <p:stCondLst>
                                            <p:cond delay="1999"/>
                                          </p:stCondLst>
                                        </p:cTn>
                                        <p:tgtEl>
                                          <p:spTgt spid="4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43"/>
                                        </p:tgtEl>
                                        <p:attrNameLst>
                                          <p:attrName>style.visibility</p:attrName>
                                        </p:attrNameLst>
                                      </p:cBhvr>
                                      <p:to>
                                        <p:strVal val="visible"/>
                                      </p:to>
                                    </p:set>
                                    <p:animEffect transition="in" filter="fade">
                                      <p:cBhvr>
                                        <p:cTn id="103" dur="2000"/>
                                        <p:tgtEl>
                                          <p:spTgt spid="43"/>
                                        </p:tgtEl>
                                      </p:cBhvr>
                                    </p:animEffect>
                                  </p:childTnLst>
                                </p:cTn>
                              </p:par>
                              <p:par>
                                <p:cTn id="104" presetID="10" presetClass="exit" presetSubtype="0" fill="hold" grpId="1" nodeType="withEffect">
                                  <p:stCondLst>
                                    <p:cond delay="0"/>
                                  </p:stCondLst>
                                  <p:childTnLst>
                                    <p:animEffect transition="out" filter="fade">
                                      <p:cBhvr>
                                        <p:cTn id="105" dur="2000"/>
                                        <p:tgtEl>
                                          <p:spTgt spid="43"/>
                                        </p:tgtEl>
                                      </p:cBhvr>
                                    </p:animEffect>
                                    <p:set>
                                      <p:cBhvr>
                                        <p:cTn id="106" dur="1" fill="hold">
                                          <p:stCondLst>
                                            <p:cond delay="1999"/>
                                          </p:stCondLst>
                                        </p:cTn>
                                        <p:tgtEl>
                                          <p:spTgt spid="4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fade">
                                      <p:cBhvr>
                                        <p:cTn id="111" dur="2000"/>
                                        <p:tgtEl>
                                          <p:spTgt spid="44"/>
                                        </p:tgtEl>
                                      </p:cBhvr>
                                    </p:animEffect>
                                  </p:childTnLst>
                                </p:cTn>
                              </p:par>
                              <p:par>
                                <p:cTn id="112" presetID="10" presetClass="exit" presetSubtype="0" fill="hold" grpId="1" nodeType="withEffect">
                                  <p:stCondLst>
                                    <p:cond delay="0"/>
                                  </p:stCondLst>
                                  <p:childTnLst>
                                    <p:animEffect transition="out" filter="fade">
                                      <p:cBhvr>
                                        <p:cTn id="113" dur="2000"/>
                                        <p:tgtEl>
                                          <p:spTgt spid="44"/>
                                        </p:tgtEl>
                                      </p:cBhvr>
                                    </p:animEffect>
                                    <p:set>
                                      <p:cBhvr>
                                        <p:cTn id="114" dur="1" fill="hold">
                                          <p:stCondLst>
                                            <p:cond delay="1999"/>
                                          </p:stCondLst>
                                        </p:cTn>
                                        <p:tgtEl>
                                          <p:spTgt spid="44"/>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animEffect transition="in" filter="fade">
                                      <p:cBhvr>
                                        <p:cTn id="119" dur="2000"/>
                                        <p:tgtEl>
                                          <p:spTgt spid="46"/>
                                        </p:tgtEl>
                                      </p:cBhvr>
                                    </p:animEffect>
                                  </p:childTnLst>
                                </p:cTn>
                              </p:par>
                              <p:par>
                                <p:cTn id="120" presetID="10" presetClass="exit" presetSubtype="0" fill="hold" grpId="1" nodeType="withEffect">
                                  <p:stCondLst>
                                    <p:cond delay="0"/>
                                  </p:stCondLst>
                                  <p:childTnLst>
                                    <p:animEffect transition="out" filter="fade">
                                      <p:cBhvr>
                                        <p:cTn id="121" dur="2000"/>
                                        <p:tgtEl>
                                          <p:spTgt spid="46"/>
                                        </p:tgtEl>
                                      </p:cBhvr>
                                    </p:animEffect>
                                    <p:set>
                                      <p:cBhvr>
                                        <p:cTn id="122" dur="1" fill="hold">
                                          <p:stCondLst>
                                            <p:cond delay="1999"/>
                                          </p:stCondLst>
                                        </p:cTn>
                                        <p:tgtEl>
                                          <p:spTgt spid="46"/>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fade">
                                      <p:cBhvr>
                                        <p:cTn id="127" dur="2000"/>
                                        <p:tgtEl>
                                          <p:spTgt spid="47"/>
                                        </p:tgtEl>
                                      </p:cBhvr>
                                    </p:animEffect>
                                  </p:childTnLst>
                                </p:cTn>
                              </p:par>
                              <p:par>
                                <p:cTn id="128" presetID="10" presetClass="exit" presetSubtype="0" fill="hold" grpId="1" nodeType="withEffect">
                                  <p:stCondLst>
                                    <p:cond delay="0"/>
                                  </p:stCondLst>
                                  <p:childTnLst>
                                    <p:animEffect transition="out" filter="fade">
                                      <p:cBhvr>
                                        <p:cTn id="129" dur="2000"/>
                                        <p:tgtEl>
                                          <p:spTgt spid="47"/>
                                        </p:tgtEl>
                                      </p:cBhvr>
                                    </p:animEffect>
                                    <p:set>
                                      <p:cBhvr>
                                        <p:cTn id="130" dur="1" fill="hold">
                                          <p:stCondLst>
                                            <p:cond delay="19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P spid="43" grpId="1"/>
      <p:bldP spid="44" grpId="0"/>
      <p:bldP spid="44" grpId="1"/>
      <p:bldP spid="38" grpId="0"/>
      <p:bldP spid="38" grpId="1"/>
      <p:bldP spid="46" grpId="0"/>
      <p:bldP spid="46" grpId="1"/>
      <p:bldP spid="47" grpId="0"/>
      <p:bldP spid="47" grpId="1"/>
      <p:bldP spid="2" grpId="0"/>
      <p:bldP spid="2" grpId="1"/>
      <p:bldP spid="9" grpId="0"/>
      <p:bldP spid="9" grpId="1"/>
      <p:bldP spid="10" grpId="0"/>
      <p:bldP spid="10" grpId="1"/>
      <p:bldP spid="11" grpId="0"/>
      <p:bldP spid="11" grpId="1"/>
      <p:bldP spid="31" grpId="0"/>
      <p:bldP spid="31" grpId="1"/>
      <p:bldP spid="32" grpId="0"/>
      <p:bldP spid="32" grpId="1"/>
      <p:bldP spid="33" grpId="0"/>
      <p:bldP spid="33" grpId="1"/>
      <p:bldP spid="35" grpId="0"/>
      <p:bldP spid="35" grpId="1"/>
      <p:bldP spid="36" grpId="0"/>
      <p:bldP spid="36" grpId="1"/>
      <p:bldP spid="37" grpId="0"/>
      <p:bldP spid="3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9780104" y="249869"/>
            <a:ext cx="2129816" cy="40611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5">
            <a:extLst>
              <a:ext uri="{FF2B5EF4-FFF2-40B4-BE49-F238E27FC236}">
                <a16:creationId xmlns:a16="http://schemas.microsoft.com/office/drawing/2014/main" id="{6680A99C-C5FA-4F4F-9773-D3C5190EE582}"/>
              </a:ext>
            </a:extLst>
          </p:cNvPr>
          <p:cNvGraphicFramePr>
            <a:graphicFrameLocks noGrp="1"/>
          </p:cNvGraphicFramePr>
          <p:nvPr>
            <p:extLst>
              <p:ext uri="{D42A27DB-BD31-4B8C-83A1-F6EECF244321}">
                <p14:modId xmlns:p14="http://schemas.microsoft.com/office/powerpoint/2010/main" val="1690653087"/>
              </p:ext>
            </p:extLst>
          </p:nvPr>
        </p:nvGraphicFramePr>
        <p:xfrm>
          <a:off x="463550" y="1405466"/>
          <a:ext cx="10998200" cy="4804832"/>
        </p:xfrm>
        <a:graphic>
          <a:graphicData uri="http://schemas.openxmlformats.org/drawingml/2006/table">
            <a:tbl>
              <a:tblPr firstRow="1" bandRow="1">
                <a:tableStyleId>{5940675A-B579-460E-94D1-54222C63F5DA}</a:tableStyleId>
              </a:tblPr>
              <a:tblGrid>
                <a:gridCol w="577850">
                  <a:extLst>
                    <a:ext uri="{9D8B030D-6E8A-4147-A177-3AD203B41FA5}">
                      <a16:colId xmlns:a16="http://schemas.microsoft.com/office/drawing/2014/main" val="938485194"/>
                    </a:ext>
                  </a:extLst>
                </a:gridCol>
                <a:gridCol w="4921250">
                  <a:extLst>
                    <a:ext uri="{9D8B030D-6E8A-4147-A177-3AD203B41FA5}">
                      <a16:colId xmlns:a16="http://schemas.microsoft.com/office/drawing/2014/main" val="2820669469"/>
                    </a:ext>
                  </a:extLst>
                </a:gridCol>
                <a:gridCol w="698500">
                  <a:extLst>
                    <a:ext uri="{9D8B030D-6E8A-4147-A177-3AD203B41FA5}">
                      <a16:colId xmlns:a16="http://schemas.microsoft.com/office/drawing/2014/main" val="1417431610"/>
                    </a:ext>
                  </a:extLst>
                </a:gridCol>
                <a:gridCol w="4800600">
                  <a:extLst>
                    <a:ext uri="{9D8B030D-6E8A-4147-A177-3AD203B41FA5}">
                      <a16:colId xmlns:a16="http://schemas.microsoft.com/office/drawing/2014/main" val="1204237952"/>
                    </a:ext>
                  </a:extLst>
                </a:gridCol>
              </a:tblGrid>
              <a:tr h="600604">
                <a:tc>
                  <a:txBody>
                    <a:bodyPr/>
                    <a:lstStyle/>
                    <a:p>
                      <a:pPr algn="ctr"/>
                      <a:r>
                        <a:rPr lang="en-GB" sz="2400" b="1" dirty="0">
                          <a:solidFill>
                            <a:srgbClr val="104F75"/>
                          </a:solidFill>
                        </a:rPr>
                        <a:t>1</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400" b="1" dirty="0">
                          <a:solidFill>
                            <a:srgbClr val="104F75"/>
                          </a:solidFill>
                        </a:rPr>
                        <a:t>9</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4158393886"/>
                  </a:ext>
                </a:extLst>
              </a:tr>
              <a:tr h="600604">
                <a:tc>
                  <a:txBody>
                    <a:bodyPr/>
                    <a:lstStyle/>
                    <a:p>
                      <a:pPr algn="ctr"/>
                      <a:r>
                        <a:rPr lang="en-GB" sz="2400" b="1" dirty="0">
                          <a:solidFill>
                            <a:srgbClr val="104F75"/>
                          </a:solidFill>
                        </a:rPr>
                        <a:t>2</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400" b="1" dirty="0">
                          <a:solidFill>
                            <a:srgbClr val="104F75"/>
                          </a:solidFill>
                        </a:rPr>
                        <a:t>10</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1088215290"/>
                  </a:ext>
                </a:extLst>
              </a:tr>
              <a:tr h="600604">
                <a:tc>
                  <a:txBody>
                    <a:bodyPr/>
                    <a:lstStyle/>
                    <a:p>
                      <a:pPr algn="ctr"/>
                      <a:r>
                        <a:rPr lang="en-GB" sz="2400" b="1" dirty="0">
                          <a:solidFill>
                            <a:srgbClr val="104F75"/>
                          </a:solidFill>
                        </a:rPr>
                        <a:t>3</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400" b="1" dirty="0">
                          <a:solidFill>
                            <a:srgbClr val="104F75"/>
                          </a:solidFill>
                        </a:rPr>
                        <a:t>11</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694279315"/>
                  </a:ext>
                </a:extLst>
              </a:tr>
              <a:tr h="600604">
                <a:tc>
                  <a:txBody>
                    <a:bodyPr/>
                    <a:lstStyle/>
                    <a:p>
                      <a:pPr algn="ctr"/>
                      <a:r>
                        <a:rPr lang="en-GB" sz="2400" b="1" dirty="0">
                          <a:solidFill>
                            <a:srgbClr val="104F75"/>
                          </a:solidFill>
                        </a:rPr>
                        <a:t>4</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400" b="1" dirty="0">
                          <a:solidFill>
                            <a:srgbClr val="104F75"/>
                          </a:solidFill>
                        </a:rPr>
                        <a:t>12</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1037102952"/>
                  </a:ext>
                </a:extLst>
              </a:tr>
              <a:tr h="600604">
                <a:tc>
                  <a:txBody>
                    <a:bodyPr/>
                    <a:lstStyle/>
                    <a:p>
                      <a:pPr algn="ctr"/>
                      <a:r>
                        <a:rPr lang="en-GB" sz="2400" b="1" dirty="0">
                          <a:solidFill>
                            <a:srgbClr val="104F75"/>
                          </a:solidFill>
                        </a:rPr>
                        <a:t>5</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400" b="1" dirty="0">
                          <a:solidFill>
                            <a:srgbClr val="104F75"/>
                          </a:solidFill>
                        </a:rPr>
                        <a:t>13</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858527434"/>
                  </a:ext>
                </a:extLst>
              </a:tr>
              <a:tr h="600604">
                <a:tc>
                  <a:txBody>
                    <a:bodyPr/>
                    <a:lstStyle/>
                    <a:p>
                      <a:pPr algn="ctr"/>
                      <a:r>
                        <a:rPr lang="en-GB" sz="2400" b="1" dirty="0">
                          <a:solidFill>
                            <a:srgbClr val="104F75"/>
                          </a:solidFill>
                        </a:rPr>
                        <a:t>6</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400" b="1" dirty="0">
                          <a:solidFill>
                            <a:srgbClr val="104F75"/>
                          </a:solidFill>
                        </a:rPr>
                        <a:t>14</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1255696881"/>
                  </a:ext>
                </a:extLst>
              </a:tr>
              <a:tr h="600604">
                <a:tc>
                  <a:txBody>
                    <a:bodyPr/>
                    <a:lstStyle/>
                    <a:p>
                      <a:pPr algn="ctr"/>
                      <a:r>
                        <a:rPr lang="en-GB" sz="2400" b="1" dirty="0">
                          <a:solidFill>
                            <a:srgbClr val="104F75"/>
                          </a:solidFill>
                        </a:rPr>
                        <a:t>7</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400" b="1" dirty="0">
                          <a:solidFill>
                            <a:srgbClr val="104F75"/>
                          </a:solidFill>
                        </a:rPr>
                        <a:t>15</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892143544"/>
                  </a:ext>
                </a:extLst>
              </a:tr>
              <a:tr h="600604">
                <a:tc>
                  <a:txBody>
                    <a:bodyPr/>
                    <a:lstStyle/>
                    <a:p>
                      <a:pPr algn="ctr"/>
                      <a:r>
                        <a:rPr lang="en-GB" sz="2400" b="1" dirty="0">
                          <a:solidFill>
                            <a:srgbClr val="104F75"/>
                          </a:solidFill>
                        </a:rPr>
                        <a:t>8</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400" b="1" dirty="0">
                          <a:solidFill>
                            <a:srgbClr val="104F75"/>
                          </a:solidFill>
                        </a:rPr>
                        <a:t>16</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6440266"/>
                  </a:ext>
                </a:extLst>
              </a:tr>
            </a:tbl>
          </a:graphicData>
        </a:graphic>
      </p:graphicFrame>
      <p:sp>
        <p:nvSpPr>
          <p:cNvPr id="12" name="TextBox 11">
            <a:extLst>
              <a:ext uri="{FF2B5EF4-FFF2-40B4-BE49-F238E27FC236}">
                <a16:creationId xmlns:a16="http://schemas.microsoft.com/office/drawing/2014/main" id="{6E487220-D39C-4A84-811D-560E9AC4D4D7}"/>
              </a:ext>
            </a:extLst>
          </p:cNvPr>
          <p:cNvSpPr txBox="1"/>
          <p:nvPr/>
        </p:nvSpPr>
        <p:spPr>
          <a:xfrm>
            <a:off x="1080000" y="1468949"/>
            <a:ext cx="4065234" cy="461665"/>
          </a:xfrm>
          <a:prstGeom prst="rect">
            <a:avLst/>
          </a:prstGeom>
          <a:noFill/>
        </p:spPr>
        <p:txBody>
          <a:bodyPr wrap="square" rtlCol="0">
            <a:spAutoFit/>
          </a:bodyPr>
          <a:lstStyle/>
          <a:p>
            <a:r>
              <a:rPr lang="en-GB" sz="2400" b="1" dirty="0" err="1">
                <a:solidFill>
                  <a:srgbClr val="002060"/>
                </a:solidFill>
              </a:rPr>
              <a:t>boire</a:t>
            </a:r>
            <a:r>
              <a:rPr lang="en-GB" sz="2400" dirty="0">
                <a:solidFill>
                  <a:srgbClr val="002060"/>
                </a:solidFill>
              </a:rPr>
              <a:t> (to drink, drinking)</a:t>
            </a:r>
          </a:p>
        </p:txBody>
      </p:sp>
      <p:sp>
        <p:nvSpPr>
          <p:cNvPr id="25" name="TextBox 24">
            <a:extLst>
              <a:ext uri="{FF2B5EF4-FFF2-40B4-BE49-F238E27FC236}">
                <a16:creationId xmlns:a16="http://schemas.microsoft.com/office/drawing/2014/main" id="{DED40F1F-8D57-48BD-A16E-E9DA0AF2F086}"/>
              </a:ext>
            </a:extLst>
          </p:cNvPr>
          <p:cNvSpPr txBox="1"/>
          <p:nvPr/>
        </p:nvSpPr>
        <p:spPr>
          <a:xfrm>
            <a:off x="1080000" y="2070381"/>
            <a:ext cx="4065234" cy="461665"/>
          </a:xfrm>
          <a:prstGeom prst="rect">
            <a:avLst/>
          </a:prstGeom>
          <a:noFill/>
        </p:spPr>
        <p:txBody>
          <a:bodyPr wrap="square" rtlCol="0">
            <a:spAutoFit/>
          </a:bodyPr>
          <a:lstStyle/>
          <a:p>
            <a:r>
              <a:rPr lang="en-GB" sz="2400" b="1" dirty="0" err="1">
                <a:solidFill>
                  <a:srgbClr val="002060"/>
                </a:solidFill>
              </a:rPr>
              <a:t>gagner</a:t>
            </a:r>
            <a:r>
              <a:rPr lang="en-GB" sz="2400" dirty="0">
                <a:solidFill>
                  <a:srgbClr val="002060"/>
                </a:solidFill>
              </a:rPr>
              <a:t> (to win, winning)</a:t>
            </a:r>
          </a:p>
        </p:txBody>
      </p:sp>
      <p:sp>
        <p:nvSpPr>
          <p:cNvPr id="26" name="TextBox 25">
            <a:extLst>
              <a:ext uri="{FF2B5EF4-FFF2-40B4-BE49-F238E27FC236}">
                <a16:creationId xmlns:a16="http://schemas.microsoft.com/office/drawing/2014/main" id="{AA8B77B4-5DDD-4663-BD2B-6C6CE6953BB9}"/>
              </a:ext>
            </a:extLst>
          </p:cNvPr>
          <p:cNvSpPr txBox="1"/>
          <p:nvPr/>
        </p:nvSpPr>
        <p:spPr>
          <a:xfrm>
            <a:off x="1080000" y="2671813"/>
            <a:ext cx="4065234" cy="461665"/>
          </a:xfrm>
          <a:prstGeom prst="rect">
            <a:avLst/>
          </a:prstGeom>
          <a:noFill/>
        </p:spPr>
        <p:txBody>
          <a:bodyPr wrap="square" rtlCol="0">
            <a:spAutoFit/>
          </a:bodyPr>
          <a:lstStyle/>
          <a:p>
            <a:r>
              <a:rPr lang="en-GB" sz="2400" b="1" dirty="0" err="1">
                <a:solidFill>
                  <a:srgbClr val="002060"/>
                </a:solidFill>
              </a:rPr>
              <a:t>l’argent</a:t>
            </a:r>
            <a:r>
              <a:rPr lang="en-GB" sz="2400" b="1" dirty="0">
                <a:solidFill>
                  <a:srgbClr val="002060"/>
                </a:solidFill>
              </a:rPr>
              <a:t> (m.)</a:t>
            </a:r>
            <a:r>
              <a:rPr lang="en-GB" sz="2400" dirty="0">
                <a:solidFill>
                  <a:srgbClr val="002060"/>
                </a:solidFill>
              </a:rPr>
              <a:t> (money)</a:t>
            </a:r>
          </a:p>
        </p:txBody>
      </p:sp>
      <p:sp>
        <p:nvSpPr>
          <p:cNvPr id="27" name="TextBox 26">
            <a:extLst>
              <a:ext uri="{FF2B5EF4-FFF2-40B4-BE49-F238E27FC236}">
                <a16:creationId xmlns:a16="http://schemas.microsoft.com/office/drawing/2014/main" id="{5FF1F19C-78ED-4FF3-A20C-64E61E21124B}"/>
              </a:ext>
            </a:extLst>
          </p:cNvPr>
          <p:cNvSpPr txBox="1"/>
          <p:nvPr/>
        </p:nvSpPr>
        <p:spPr>
          <a:xfrm>
            <a:off x="1080000" y="3273245"/>
            <a:ext cx="5307366" cy="461665"/>
          </a:xfrm>
          <a:prstGeom prst="rect">
            <a:avLst/>
          </a:prstGeom>
          <a:noFill/>
        </p:spPr>
        <p:txBody>
          <a:bodyPr wrap="square" rtlCol="0">
            <a:spAutoFit/>
          </a:bodyPr>
          <a:lstStyle/>
          <a:p>
            <a:r>
              <a:rPr lang="en-GB" sz="2400" b="1" dirty="0">
                <a:solidFill>
                  <a:srgbClr val="002060"/>
                </a:solidFill>
              </a:rPr>
              <a:t>la chance</a:t>
            </a:r>
            <a:r>
              <a:rPr lang="en-GB" sz="2400" dirty="0">
                <a:solidFill>
                  <a:srgbClr val="002060"/>
                </a:solidFill>
              </a:rPr>
              <a:t> (luck)</a:t>
            </a:r>
          </a:p>
        </p:txBody>
      </p:sp>
      <p:sp>
        <p:nvSpPr>
          <p:cNvPr id="28" name="TextBox 27">
            <a:extLst>
              <a:ext uri="{FF2B5EF4-FFF2-40B4-BE49-F238E27FC236}">
                <a16:creationId xmlns:a16="http://schemas.microsoft.com/office/drawing/2014/main" id="{8CF23E72-297B-4DEF-BFA0-F11F2AE1C125}"/>
              </a:ext>
            </a:extLst>
          </p:cNvPr>
          <p:cNvSpPr txBox="1"/>
          <p:nvPr/>
        </p:nvSpPr>
        <p:spPr>
          <a:xfrm>
            <a:off x="1080000" y="3874677"/>
            <a:ext cx="4065234" cy="461665"/>
          </a:xfrm>
          <a:prstGeom prst="rect">
            <a:avLst/>
          </a:prstGeom>
          <a:noFill/>
        </p:spPr>
        <p:txBody>
          <a:bodyPr wrap="square" rtlCol="0">
            <a:spAutoFit/>
          </a:bodyPr>
          <a:lstStyle/>
          <a:p>
            <a:r>
              <a:rPr lang="en-GB" sz="2400" b="1" dirty="0">
                <a:solidFill>
                  <a:srgbClr val="002060"/>
                </a:solidFill>
              </a:rPr>
              <a:t>le lait</a:t>
            </a:r>
            <a:r>
              <a:rPr lang="en-GB" sz="2400" dirty="0">
                <a:solidFill>
                  <a:srgbClr val="002060"/>
                </a:solidFill>
              </a:rPr>
              <a:t> (milk)</a:t>
            </a:r>
          </a:p>
        </p:txBody>
      </p:sp>
      <p:sp>
        <p:nvSpPr>
          <p:cNvPr id="29" name="TextBox 28">
            <a:extLst>
              <a:ext uri="{FF2B5EF4-FFF2-40B4-BE49-F238E27FC236}">
                <a16:creationId xmlns:a16="http://schemas.microsoft.com/office/drawing/2014/main" id="{7BFD97A7-6DD8-4B46-AD46-0C74B3BC686A}"/>
              </a:ext>
            </a:extLst>
          </p:cNvPr>
          <p:cNvSpPr txBox="1"/>
          <p:nvPr/>
        </p:nvSpPr>
        <p:spPr>
          <a:xfrm>
            <a:off x="1080000" y="4476109"/>
            <a:ext cx="4065234" cy="461665"/>
          </a:xfrm>
          <a:prstGeom prst="rect">
            <a:avLst/>
          </a:prstGeom>
          <a:noFill/>
        </p:spPr>
        <p:txBody>
          <a:bodyPr wrap="square" rtlCol="0">
            <a:spAutoFit/>
          </a:bodyPr>
          <a:lstStyle/>
          <a:p>
            <a:r>
              <a:rPr lang="en-GB" sz="2400" b="1" dirty="0">
                <a:solidFill>
                  <a:srgbClr val="002060"/>
                </a:solidFill>
              </a:rPr>
              <a:t>le café </a:t>
            </a:r>
            <a:r>
              <a:rPr lang="en-GB" sz="2400" dirty="0">
                <a:solidFill>
                  <a:srgbClr val="002060"/>
                </a:solidFill>
              </a:rPr>
              <a:t>(coffee)</a:t>
            </a:r>
          </a:p>
        </p:txBody>
      </p:sp>
      <p:sp>
        <p:nvSpPr>
          <p:cNvPr id="30" name="TextBox 29">
            <a:extLst>
              <a:ext uri="{FF2B5EF4-FFF2-40B4-BE49-F238E27FC236}">
                <a16:creationId xmlns:a16="http://schemas.microsoft.com/office/drawing/2014/main" id="{B459B80E-37D3-4359-8BC4-C70322237FC8}"/>
              </a:ext>
            </a:extLst>
          </p:cNvPr>
          <p:cNvSpPr txBox="1"/>
          <p:nvPr/>
        </p:nvSpPr>
        <p:spPr>
          <a:xfrm>
            <a:off x="1080000" y="5077541"/>
            <a:ext cx="4065234" cy="461665"/>
          </a:xfrm>
          <a:prstGeom prst="rect">
            <a:avLst/>
          </a:prstGeom>
          <a:noFill/>
        </p:spPr>
        <p:txBody>
          <a:bodyPr wrap="square" rtlCol="0">
            <a:spAutoFit/>
          </a:bodyPr>
          <a:lstStyle/>
          <a:p>
            <a:r>
              <a:rPr lang="en-GB" sz="2400" b="1" dirty="0">
                <a:solidFill>
                  <a:srgbClr val="002060"/>
                </a:solidFill>
              </a:rPr>
              <a:t>le </a:t>
            </a:r>
            <a:r>
              <a:rPr lang="en-GB" sz="2400" b="1" dirty="0" err="1">
                <a:solidFill>
                  <a:srgbClr val="002060"/>
                </a:solidFill>
              </a:rPr>
              <a:t>thé</a:t>
            </a:r>
            <a:r>
              <a:rPr lang="en-GB" sz="2400" dirty="0">
                <a:solidFill>
                  <a:srgbClr val="002060"/>
                </a:solidFill>
              </a:rPr>
              <a:t> (tea)</a:t>
            </a:r>
          </a:p>
        </p:txBody>
      </p:sp>
      <p:sp>
        <p:nvSpPr>
          <p:cNvPr id="34" name="TextBox 33">
            <a:extLst>
              <a:ext uri="{FF2B5EF4-FFF2-40B4-BE49-F238E27FC236}">
                <a16:creationId xmlns:a16="http://schemas.microsoft.com/office/drawing/2014/main" id="{470DEF6F-C7C8-4EDC-B60B-92768206CC0A}"/>
              </a:ext>
            </a:extLst>
          </p:cNvPr>
          <p:cNvSpPr txBox="1"/>
          <p:nvPr/>
        </p:nvSpPr>
        <p:spPr>
          <a:xfrm>
            <a:off x="1080000" y="5678970"/>
            <a:ext cx="4876800" cy="461665"/>
          </a:xfrm>
          <a:prstGeom prst="rect">
            <a:avLst/>
          </a:prstGeom>
          <a:noFill/>
        </p:spPr>
        <p:txBody>
          <a:bodyPr wrap="square" rtlCol="0">
            <a:spAutoFit/>
          </a:bodyPr>
          <a:lstStyle/>
          <a:p>
            <a:r>
              <a:rPr lang="en-GB" sz="2400" b="1" dirty="0">
                <a:solidFill>
                  <a:srgbClr val="002060"/>
                </a:solidFill>
              </a:rPr>
              <a:t>la </a:t>
            </a:r>
            <a:r>
              <a:rPr lang="en-GB" sz="2400" b="1" dirty="0" err="1">
                <a:solidFill>
                  <a:srgbClr val="002060"/>
                </a:solidFill>
              </a:rPr>
              <a:t>viande</a:t>
            </a:r>
            <a:r>
              <a:rPr lang="en-GB" sz="2400" dirty="0">
                <a:solidFill>
                  <a:srgbClr val="002060"/>
                </a:solidFill>
              </a:rPr>
              <a:t> (meat)</a:t>
            </a:r>
          </a:p>
        </p:txBody>
      </p:sp>
      <p:sp>
        <p:nvSpPr>
          <p:cNvPr id="39" name="TextBox 38">
            <a:extLst>
              <a:ext uri="{FF2B5EF4-FFF2-40B4-BE49-F238E27FC236}">
                <a16:creationId xmlns:a16="http://schemas.microsoft.com/office/drawing/2014/main" id="{BD84C6F0-8D74-4296-95C1-76D3B9758461}"/>
              </a:ext>
            </a:extLst>
          </p:cNvPr>
          <p:cNvSpPr txBox="1"/>
          <p:nvPr/>
        </p:nvSpPr>
        <p:spPr>
          <a:xfrm>
            <a:off x="6739200" y="1468103"/>
            <a:ext cx="4065234" cy="461665"/>
          </a:xfrm>
          <a:prstGeom prst="rect">
            <a:avLst/>
          </a:prstGeom>
          <a:noFill/>
        </p:spPr>
        <p:txBody>
          <a:bodyPr wrap="square" rtlCol="0">
            <a:spAutoFit/>
          </a:bodyPr>
          <a:lstStyle/>
          <a:p>
            <a:r>
              <a:rPr lang="en-GB" sz="2400" b="1" dirty="0">
                <a:solidFill>
                  <a:srgbClr val="002060"/>
                </a:solidFill>
              </a:rPr>
              <a:t>un </a:t>
            </a:r>
            <a:r>
              <a:rPr lang="en-GB" sz="2400" b="1" dirty="0" err="1">
                <a:solidFill>
                  <a:srgbClr val="002060"/>
                </a:solidFill>
              </a:rPr>
              <a:t>peu</a:t>
            </a:r>
            <a:r>
              <a:rPr lang="en-GB" sz="2400" b="1" dirty="0">
                <a:solidFill>
                  <a:srgbClr val="002060"/>
                </a:solidFill>
              </a:rPr>
              <a:t> </a:t>
            </a:r>
            <a:r>
              <a:rPr lang="en-GB" sz="2400" dirty="0">
                <a:solidFill>
                  <a:srgbClr val="002060"/>
                </a:solidFill>
              </a:rPr>
              <a:t>(a little)</a:t>
            </a:r>
          </a:p>
        </p:txBody>
      </p:sp>
      <p:sp>
        <p:nvSpPr>
          <p:cNvPr id="40" name="TextBox 39">
            <a:extLst>
              <a:ext uri="{FF2B5EF4-FFF2-40B4-BE49-F238E27FC236}">
                <a16:creationId xmlns:a16="http://schemas.microsoft.com/office/drawing/2014/main" id="{867A2545-EBB9-494D-900D-F3F0767CDD0D}"/>
              </a:ext>
            </a:extLst>
          </p:cNvPr>
          <p:cNvSpPr txBox="1"/>
          <p:nvPr/>
        </p:nvSpPr>
        <p:spPr>
          <a:xfrm>
            <a:off x="6739200" y="2069676"/>
            <a:ext cx="4681972" cy="461665"/>
          </a:xfrm>
          <a:prstGeom prst="rect">
            <a:avLst/>
          </a:prstGeom>
          <a:noFill/>
        </p:spPr>
        <p:txBody>
          <a:bodyPr wrap="square" rtlCol="0">
            <a:spAutoFit/>
          </a:bodyPr>
          <a:lstStyle/>
          <a:p>
            <a:r>
              <a:rPr lang="en-GB" sz="2400" b="1" dirty="0">
                <a:solidFill>
                  <a:srgbClr val="002060"/>
                </a:solidFill>
              </a:rPr>
              <a:t>le </a:t>
            </a:r>
            <a:r>
              <a:rPr lang="en-GB" sz="2400" b="1" dirty="0" err="1">
                <a:solidFill>
                  <a:srgbClr val="002060"/>
                </a:solidFill>
              </a:rPr>
              <a:t>verre</a:t>
            </a:r>
            <a:r>
              <a:rPr lang="en-GB" sz="2400" dirty="0">
                <a:solidFill>
                  <a:srgbClr val="002060"/>
                </a:solidFill>
              </a:rPr>
              <a:t> (a glass)</a:t>
            </a:r>
          </a:p>
        </p:txBody>
      </p:sp>
      <p:sp>
        <p:nvSpPr>
          <p:cNvPr id="41" name="TextBox 40">
            <a:extLst>
              <a:ext uri="{FF2B5EF4-FFF2-40B4-BE49-F238E27FC236}">
                <a16:creationId xmlns:a16="http://schemas.microsoft.com/office/drawing/2014/main" id="{963E9100-8081-46A9-B873-C252915FEA9F}"/>
              </a:ext>
            </a:extLst>
          </p:cNvPr>
          <p:cNvSpPr txBox="1"/>
          <p:nvPr/>
        </p:nvSpPr>
        <p:spPr>
          <a:xfrm>
            <a:off x="6739200" y="2671249"/>
            <a:ext cx="4065234" cy="461665"/>
          </a:xfrm>
          <a:prstGeom prst="rect">
            <a:avLst/>
          </a:prstGeom>
          <a:noFill/>
        </p:spPr>
        <p:txBody>
          <a:bodyPr wrap="square" rtlCol="0">
            <a:spAutoFit/>
          </a:bodyPr>
          <a:lstStyle/>
          <a:p>
            <a:r>
              <a:rPr lang="en-GB" sz="2400" b="1" dirty="0">
                <a:solidFill>
                  <a:srgbClr val="002060"/>
                </a:solidFill>
              </a:rPr>
              <a:t>beaucoup </a:t>
            </a:r>
            <a:r>
              <a:rPr lang="en-GB" sz="2400" dirty="0">
                <a:solidFill>
                  <a:srgbClr val="002060"/>
                </a:solidFill>
              </a:rPr>
              <a:t>(a lot)</a:t>
            </a:r>
          </a:p>
        </p:txBody>
      </p:sp>
      <p:sp>
        <p:nvSpPr>
          <p:cNvPr id="45" name="TextBox 44">
            <a:extLst>
              <a:ext uri="{FF2B5EF4-FFF2-40B4-BE49-F238E27FC236}">
                <a16:creationId xmlns:a16="http://schemas.microsoft.com/office/drawing/2014/main" id="{39AF0B0F-6426-4CE0-8D50-87B316AAC2A4}"/>
              </a:ext>
            </a:extLst>
          </p:cNvPr>
          <p:cNvSpPr txBox="1"/>
          <p:nvPr/>
        </p:nvSpPr>
        <p:spPr>
          <a:xfrm>
            <a:off x="6739200" y="3272822"/>
            <a:ext cx="4065234" cy="461665"/>
          </a:xfrm>
          <a:prstGeom prst="rect">
            <a:avLst/>
          </a:prstGeom>
          <a:noFill/>
        </p:spPr>
        <p:txBody>
          <a:bodyPr wrap="square" rtlCol="0">
            <a:spAutoFit/>
          </a:bodyPr>
          <a:lstStyle/>
          <a:p>
            <a:r>
              <a:rPr lang="en-GB" sz="2400" b="1" dirty="0">
                <a:solidFill>
                  <a:srgbClr val="002060"/>
                </a:solidFill>
              </a:rPr>
              <a:t>chat </a:t>
            </a:r>
            <a:r>
              <a:rPr lang="en-GB" sz="2400" dirty="0">
                <a:solidFill>
                  <a:srgbClr val="002060"/>
                </a:solidFill>
              </a:rPr>
              <a:t>(cat)</a:t>
            </a:r>
          </a:p>
        </p:txBody>
      </p:sp>
      <p:sp>
        <p:nvSpPr>
          <p:cNvPr id="48" name="TextBox 47">
            <a:extLst>
              <a:ext uri="{FF2B5EF4-FFF2-40B4-BE49-F238E27FC236}">
                <a16:creationId xmlns:a16="http://schemas.microsoft.com/office/drawing/2014/main" id="{9078A65F-1B24-4A9C-B28D-70BFDD39FB24}"/>
              </a:ext>
            </a:extLst>
          </p:cNvPr>
          <p:cNvSpPr txBox="1"/>
          <p:nvPr/>
        </p:nvSpPr>
        <p:spPr>
          <a:xfrm>
            <a:off x="6739200" y="3874395"/>
            <a:ext cx="4065234" cy="461665"/>
          </a:xfrm>
          <a:prstGeom prst="rect">
            <a:avLst/>
          </a:prstGeom>
          <a:noFill/>
        </p:spPr>
        <p:txBody>
          <a:bodyPr wrap="square" rtlCol="0">
            <a:spAutoFit/>
          </a:bodyPr>
          <a:lstStyle/>
          <a:p>
            <a:r>
              <a:rPr lang="en-GB" sz="2400" b="1" dirty="0" err="1">
                <a:solidFill>
                  <a:srgbClr val="002060"/>
                </a:solidFill>
              </a:rPr>
              <a:t>finir</a:t>
            </a:r>
            <a:r>
              <a:rPr lang="en-GB" sz="2400" dirty="0">
                <a:solidFill>
                  <a:srgbClr val="002060"/>
                </a:solidFill>
              </a:rPr>
              <a:t> (to finish)</a:t>
            </a:r>
          </a:p>
        </p:txBody>
      </p:sp>
      <p:sp>
        <p:nvSpPr>
          <p:cNvPr id="49" name="TextBox 48">
            <a:extLst>
              <a:ext uri="{FF2B5EF4-FFF2-40B4-BE49-F238E27FC236}">
                <a16:creationId xmlns:a16="http://schemas.microsoft.com/office/drawing/2014/main" id="{9F7D7631-09DC-49E1-82D6-390FA82C0BF9}"/>
              </a:ext>
            </a:extLst>
          </p:cNvPr>
          <p:cNvSpPr txBox="1"/>
          <p:nvPr/>
        </p:nvSpPr>
        <p:spPr>
          <a:xfrm>
            <a:off x="6739200" y="4475968"/>
            <a:ext cx="4065234" cy="461665"/>
          </a:xfrm>
          <a:prstGeom prst="rect">
            <a:avLst/>
          </a:prstGeom>
          <a:noFill/>
        </p:spPr>
        <p:txBody>
          <a:bodyPr wrap="square" rtlCol="0">
            <a:spAutoFit/>
          </a:bodyPr>
          <a:lstStyle/>
          <a:p>
            <a:r>
              <a:rPr lang="en-GB" sz="2400" b="1" dirty="0" err="1">
                <a:solidFill>
                  <a:srgbClr val="002060"/>
                </a:solidFill>
              </a:rPr>
              <a:t>dimanche</a:t>
            </a:r>
            <a:r>
              <a:rPr lang="en-GB" sz="2400" b="1" dirty="0">
                <a:solidFill>
                  <a:srgbClr val="002060"/>
                </a:solidFill>
              </a:rPr>
              <a:t> </a:t>
            </a:r>
            <a:r>
              <a:rPr lang="en-GB" sz="2400" dirty="0">
                <a:solidFill>
                  <a:srgbClr val="002060"/>
                </a:solidFill>
              </a:rPr>
              <a:t>(Sunday)</a:t>
            </a:r>
          </a:p>
        </p:txBody>
      </p:sp>
      <p:sp>
        <p:nvSpPr>
          <p:cNvPr id="50" name="TextBox 49">
            <a:extLst>
              <a:ext uri="{FF2B5EF4-FFF2-40B4-BE49-F238E27FC236}">
                <a16:creationId xmlns:a16="http://schemas.microsoft.com/office/drawing/2014/main" id="{2217189E-A0A3-4D5C-876A-29C9F830E279}"/>
              </a:ext>
            </a:extLst>
          </p:cNvPr>
          <p:cNvSpPr txBox="1"/>
          <p:nvPr/>
        </p:nvSpPr>
        <p:spPr>
          <a:xfrm>
            <a:off x="6739200" y="5678969"/>
            <a:ext cx="4876800" cy="461665"/>
          </a:xfrm>
          <a:prstGeom prst="rect">
            <a:avLst/>
          </a:prstGeom>
          <a:noFill/>
        </p:spPr>
        <p:txBody>
          <a:bodyPr wrap="square" rtlCol="0">
            <a:spAutoFit/>
          </a:bodyPr>
          <a:lstStyle/>
          <a:p>
            <a:r>
              <a:rPr lang="en-GB" sz="2400" b="1" dirty="0" err="1">
                <a:solidFill>
                  <a:srgbClr val="002060"/>
                </a:solidFill>
              </a:rPr>
              <a:t>mardi</a:t>
            </a:r>
            <a:r>
              <a:rPr lang="en-GB" sz="2400" dirty="0">
                <a:solidFill>
                  <a:srgbClr val="002060"/>
                </a:solidFill>
              </a:rPr>
              <a:t> (Tuesday)</a:t>
            </a:r>
          </a:p>
        </p:txBody>
      </p:sp>
      <p:sp>
        <p:nvSpPr>
          <p:cNvPr id="51" name="TextBox 50">
            <a:extLst>
              <a:ext uri="{FF2B5EF4-FFF2-40B4-BE49-F238E27FC236}">
                <a16:creationId xmlns:a16="http://schemas.microsoft.com/office/drawing/2014/main" id="{0A77AA10-D2A3-4B7B-ADF8-7DB89E428C98}"/>
              </a:ext>
            </a:extLst>
          </p:cNvPr>
          <p:cNvSpPr txBox="1"/>
          <p:nvPr/>
        </p:nvSpPr>
        <p:spPr>
          <a:xfrm>
            <a:off x="6739200" y="5077541"/>
            <a:ext cx="4876800" cy="461665"/>
          </a:xfrm>
          <a:prstGeom prst="rect">
            <a:avLst/>
          </a:prstGeom>
          <a:noFill/>
        </p:spPr>
        <p:txBody>
          <a:bodyPr wrap="square" rtlCol="0">
            <a:spAutoFit/>
          </a:bodyPr>
          <a:lstStyle/>
          <a:p>
            <a:r>
              <a:rPr lang="en-GB" sz="2400" b="1" dirty="0" err="1">
                <a:solidFill>
                  <a:srgbClr val="002060"/>
                </a:solidFill>
              </a:rPr>
              <a:t>jeudi</a:t>
            </a:r>
            <a:r>
              <a:rPr lang="en-GB" sz="2400" dirty="0">
                <a:solidFill>
                  <a:srgbClr val="002060"/>
                </a:solidFill>
              </a:rPr>
              <a:t> (Thursday)</a:t>
            </a:r>
          </a:p>
        </p:txBody>
      </p:sp>
      <p:sp>
        <p:nvSpPr>
          <p:cNvPr id="2" name="Title 1">
            <a:extLst>
              <a:ext uri="{FF2B5EF4-FFF2-40B4-BE49-F238E27FC236}">
                <a16:creationId xmlns:a16="http://schemas.microsoft.com/office/drawing/2014/main" id="{DB4FC617-1FF6-402F-878E-179DEB5AFAE6}"/>
              </a:ext>
            </a:extLst>
          </p:cNvPr>
          <p:cNvSpPr>
            <a:spLocks noGrp="1"/>
          </p:cNvSpPr>
          <p:nvPr>
            <p:ph type="title"/>
          </p:nvPr>
        </p:nvSpPr>
        <p:spPr>
          <a:xfrm>
            <a:off x="0" y="213557"/>
            <a:ext cx="2524539" cy="647577"/>
          </a:xfrm>
        </p:spPr>
        <p:txBody>
          <a:bodyPr>
            <a:normAutofit fontScale="90000"/>
          </a:bodyPr>
          <a:lstStyle/>
          <a:p>
            <a:r>
              <a:rPr lang="en-US" sz="3200" b="1" dirty="0" err="1">
                <a:solidFill>
                  <a:schemeClr val="bg1"/>
                </a:solidFill>
                <a:latin typeface="Century Gothic" panose="020F0302020204030204"/>
              </a:rPr>
              <a:t>Réponses</a:t>
            </a:r>
            <a:br>
              <a:rPr lang="en-US" sz="3200" b="1" dirty="0">
                <a:solidFill>
                  <a:schemeClr val="bg1"/>
                </a:solidFill>
                <a:latin typeface="Century Gothic" panose="020F0302020204030204"/>
              </a:rPr>
            </a:br>
            <a:endParaRPr lang="en-GB" dirty="0"/>
          </a:p>
        </p:txBody>
      </p:sp>
    </p:spTree>
    <p:extLst>
      <p:ext uri="{BB962C8B-B14F-4D97-AF65-F5344CB8AC3E}">
        <p14:creationId xmlns:p14="http://schemas.microsoft.com/office/powerpoint/2010/main" val="161255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6" grpId="0"/>
      <p:bldP spid="27" grpId="0"/>
      <p:bldP spid="28" grpId="0"/>
      <p:bldP spid="29" grpId="0"/>
      <p:bldP spid="30" grpId="0"/>
      <p:bldP spid="34" grpId="0"/>
      <p:bldP spid="39" grpId="0"/>
      <p:bldP spid="40" grpId="0"/>
      <p:bldP spid="41" grpId="0"/>
      <p:bldP spid="45" grpId="0"/>
      <p:bldP spid="48" grpId="0"/>
      <p:bldP spid="49" grpId="0"/>
      <p:bldP spid="50" grpId="0"/>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240672" y="2589750"/>
            <a:ext cx="6035463" cy="1862048"/>
          </a:xfrm>
          <a:prstGeom prst="rect">
            <a:avLst/>
          </a:prstGeom>
          <a:noFill/>
        </p:spPr>
        <p:txBody>
          <a:bodyPr wrap="square" rtlCol="0">
            <a:spAutoFit/>
          </a:bodyPr>
          <a:lstStyle/>
          <a:p>
            <a:r>
              <a:rPr lang="en-GB" sz="11500" dirty="0">
                <a:solidFill>
                  <a:srgbClr val="002060"/>
                </a:solidFill>
              </a:rPr>
              <a:t>Belgium</a:t>
            </a:r>
          </a:p>
        </p:txBody>
      </p:sp>
      <p:sp>
        <p:nvSpPr>
          <p:cNvPr id="11" name="TextBox 10"/>
          <p:cNvSpPr txBox="1"/>
          <p:nvPr/>
        </p:nvSpPr>
        <p:spPr>
          <a:xfrm>
            <a:off x="3350046" y="2499862"/>
            <a:ext cx="6842610" cy="1862048"/>
          </a:xfrm>
          <a:prstGeom prst="rect">
            <a:avLst/>
          </a:prstGeom>
          <a:noFill/>
        </p:spPr>
        <p:txBody>
          <a:bodyPr wrap="square" rtlCol="0">
            <a:spAutoFit/>
          </a:bodyPr>
          <a:lstStyle/>
          <a:p>
            <a:r>
              <a:rPr lang="en-GB" sz="11500" dirty="0">
                <a:solidFill>
                  <a:srgbClr val="002060"/>
                </a:solidFill>
              </a:rPr>
              <a:t>museum</a:t>
            </a:r>
          </a:p>
        </p:txBody>
      </p:sp>
      <p:sp>
        <p:nvSpPr>
          <p:cNvPr id="45" name="TextBox 44">
            <a:extLst>
              <a:ext uri="{FF2B5EF4-FFF2-40B4-BE49-F238E27FC236}">
                <a16:creationId xmlns:a16="http://schemas.microsoft.com/office/drawing/2014/main" id="{8109DAD0-D0EF-4E0D-A3E5-9B4972559F61}"/>
              </a:ext>
            </a:extLst>
          </p:cNvPr>
          <p:cNvSpPr txBox="1"/>
          <p:nvPr/>
        </p:nvSpPr>
        <p:spPr>
          <a:xfrm>
            <a:off x="3458913" y="2697941"/>
            <a:ext cx="6035463" cy="1862048"/>
          </a:xfrm>
          <a:prstGeom prst="rect">
            <a:avLst/>
          </a:prstGeom>
          <a:noFill/>
        </p:spPr>
        <p:txBody>
          <a:bodyPr wrap="square" rtlCol="0">
            <a:spAutoFit/>
          </a:bodyPr>
          <a:lstStyle/>
          <a:p>
            <a:pPr algn="ctr"/>
            <a:r>
              <a:rPr lang="en-GB" sz="11500" dirty="0">
                <a:solidFill>
                  <a:srgbClr val="002060"/>
                </a:solidFill>
              </a:rPr>
              <a:t>Sunday</a:t>
            </a:r>
          </a:p>
        </p:txBody>
      </p:sp>
      <p:sp>
        <p:nvSpPr>
          <p:cNvPr id="46" name="TextBox 45">
            <a:extLst>
              <a:ext uri="{FF2B5EF4-FFF2-40B4-BE49-F238E27FC236}">
                <a16:creationId xmlns:a16="http://schemas.microsoft.com/office/drawing/2014/main" id="{F3521E14-7507-416D-98ED-B492D3EBCE17}"/>
              </a:ext>
            </a:extLst>
          </p:cNvPr>
          <p:cNvSpPr txBox="1"/>
          <p:nvPr/>
        </p:nvSpPr>
        <p:spPr>
          <a:xfrm>
            <a:off x="3365230" y="2751587"/>
            <a:ext cx="6035463" cy="1862048"/>
          </a:xfrm>
          <a:prstGeom prst="rect">
            <a:avLst/>
          </a:prstGeom>
          <a:noFill/>
        </p:spPr>
        <p:txBody>
          <a:bodyPr wrap="square" rtlCol="0">
            <a:spAutoFit/>
          </a:bodyPr>
          <a:lstStyle/>
          <a:p>
            <a:pPr algn="ctr"/>
            <a:r>
              <a:rPr lang="en-GB" sz="11500" dirty="0">
                <a:solidFill>
                  <a:srgbClr val="002060"/>
                </a:solidFill>
              </a:rPr>
              <a:t>Tuesday</a:t>
            </a:r>
          </a:p>
        </p:txBody>
      </p:sp>
      <p:sp>
        <p:nvSpPr>
          <p:cNvPr id="47" name="TextBox 46">
            <a:extLst>
              <a:ext uri="{FF2B5EF4-FFF2-40B4-BE49-F238E27FC236}">
                <a16:creationId xmlns:a16="http://schemas.microsoft.com/office/drawing/2014/main" id="{8FD7EA89-B573-4788-A851-7A6AFBA0C56A}"/>
              </a:ext>
            </a:extLst>
          </p:cNvPr>
          <p:cNvSpPr txBox="1"/>
          <p:nvPr/>
        </p:nvSpPr>
        <p:spPr>
          <a:xfrm>
            <a:off x="3399429" y="2696286"/>
            <a:ext cx="6035463" cy="1862048"/>
          </a:xfrm>
          <a:prstGeom prst="rect">
            <a:avLst/>
          </a:prstGeom>
          <a:noFill/>
        </p:spPr>
        <p:txBody>
          <a:bodyPr wrap="square" rtlCol="0">
            <a:spAutoFit/>
          </a:bodyPr>
          <a:lstStyle/>
          <a:p>
            <a:pPr algn="ctr"/>
            <a:r>
              <a:rPr lang="en-GB" sz="11500" dirty="0">
                <a:solidFill>
                  <a:srgbClr val="002060"/>
                </a:solidFill>
              </a:rPr>
              <a:t>minute</a:t>
            </a:r>
          </a:p>
        </p:txBody>
      </p:sp>
      <p:sp>
        <p:nvSpPr>
          <p:cNvPr id="35" name="TextBox 34"/>
          <p:cNvSpPr txBox="1"/>
          <p:nvPr/>
        </p:nvSpPr>
        <p:spPr>
          <a:xfrm>
            <a:off x="3097697" y="2596710"/>
            <a:ext cx="6035463" cy="1862048"/>
          </a:xfrm>
          <a:prstGeom prst="rect">
            <a:avLst/>
          </a:prstGeom>
          <a:noFill/>
        </p:spPr>
        <p:txBody>
          <a:bodyPr wrap="square" rtlCol="0">
            <a:spAutoFit/>
          </a:bodyPr>
          <a:lstStyle/>
          <a:p>
            <a:r>
              <a:rPr lang="en-GB" sz="11500" dirty="0">
                <a:solidFill>
                  <a:srgbClr val="002060"/>
                </a:solidFill>
              </a:rPr>
              <a:t>Belgian</a:t>
            </a:r>
          </a:p>
        </p:txBody>
      </p:sp>
      <p:sp>
        <p:nvSpPr>
          <p:cNvPr id="44" name="TextBox 43">
            <a:extLst>
              <a:ext uri="{FF2B5EF4-FFF2-40B4-BE49-F238E27FC236}">
                <a16:creationId xmlns:a16="http://schemas.microsoft.com/office/drawing/2014/main" id="{5579B3F9-7661-4EAE-A7FF-A2ECB628C1A8}"/>
              </a:ext>
            </a:extLst>
          </p:cNvPr>
          <p:cNvSpPr txBox="1"/>
          <p:nvPr/>
        </p:nvSpPr>
        <p:spPr>
          <a:xfrm>
            <a:off x="3380581" y="2594026"/>
            <a:ext cx="6035463" cy="1862048"/>
          </a:xfrm>
          <a:prstGeom prst="rect">
            <a:avLst/>
          </a:prstGeom>
          <a:noFill/>
        </p:spPr>
        <p:txBody>
          <a:bodyPr wrap="square" rtlCol="0">
            <a:spAutoFit/>
          </a:bodyPr>
          <a:lstStyle/>
          <a:p>
            <a:pPr algn="ctr"/>
            <a:r>
              <a:rPr lang="en-GB" sz="11500" dirty="0">
                <a:solidFill>
                  <a:srgbClr val="002060"/>
                </a:solidFill>
              </a:rPr>
              <a:t>to feed</a:t>
            </a:r>
          </a:p>
        </p:txBody>
      </p:sp>
      <p:sp>
        <p:nvSpPr>
          <p:cNvPr id="17" name="TextBox 16"/>
          <p:cNvSpPr txBox="1"/>
          <p:nvPr/>
        </p:nvSpPr>
        <p:spPr>
          <a:xfrm>
            <a:off x="3753620" y="2514489"/>
            <a:ext cx="6035463" cy="1862048"/>
          </a:xfrm>
          <a:prstGeom prst="rect">
            <a:avLst/>
          </a:prstGeom>
          <a:noFill/>
        </p:spPr>
        <p:txBody>
          <a:bodyPr wrap="square" rtlCol="0">
            <a:spAutoFit/>
          </a:bodyPr>
          <a:lstStyle/>
          <a:p>
            <a:r>
              <a:rPr lang="en-GB" sz="11500" dirty="0">
                <a:solidFill>
                  <a:srgbClr val="002060"/>
                </a:solidFill>
              </a:rPr>
              <a:t>Brussels</a:t>
            </a:r>
          </a:p>
        </p:txBody>
      </p:sp>
      <p:sp>
        <p:nvSpPr>
          <p:cNvPr id="2" name="TextBox 1"/>
          <p:cNvSpPr txBox="1"/>
          <p:nvPr/>
        </p:nvSpPr>
        <p:spPr>
          <a:xfrm>
            <a:off x="3792071" y="2474259"/>
            <a:ext cx="6035463" cy="1862048"/>
          </a:xfrm>
          <a:prstGeom prst="rect">
            <a:avLst/>
          </a:prstGeom>
          <a:noFill/>
        </p:spPr>
        <p:txBody>
          <a:bodyPr wrap="square" rtlCol="0">
            <a:spAutoFit/>
          </a:bodyPr>
          <a:lstStyle/>
          <a:p>
            <a:r>
              <a:rPr lang="en-GB" sz="11500" dirty="0">
                <a:solidFill>
                  <a:srgbClr val="002060"/>
                </a:solidFill>
              </a:rPr>
              <a:t>autumn</a:t>
            </a:r>
          </a:p>
        </p:txBody>
      </p:sp>
      <p:sp>
        <p:nvSpPr>
          <p:cNvPr id="48" name="TextBox 47">
            <a:extLst>
              <a:ext uri="{FF2B5EF4-FFF2-40B4-BE49-F238E27FC236}">
                <a16:creationId xmlns:a16="http://schemas.microsoft.com/office/drawing/2014/main" id="{97FC0894-28C2-4C0F-88E5-FD77F528CF5E}"/>
              </a:ext>
            </a:extLst>
          </p:cNvPr>
          <p:cNvSpPr txBox="1"/>
          <p:nvPr/>
        </p:nvSpPr>
        <p:spPr>
          <a:xfrm>
            <a:off x="2670417" y="2858411"/>
            <a:ext cx="6555150" cy="1862048"/>
          </a:xfrm>
          <a:prstGeom prst="rect">
            <a:avLst/>
          </a:prstGeom>
          <a:noFill/>
        </p:spPr>
        <p:txBody>
          <a:bodyPr wrap="square" rtlCol="0">
            <a:spAutoFit/>
          </a:bodyPr>
          <a:lstStyle/>
          <a:p>
            <a:pPr algn="ctr"/>
            <a:r>
              <a:rPr lang="en-GB" sz="11500" dirty="0">
                <a:solidFill>
                  <a:srgbClr val="002060"/>
                </a:solidFill>
              </a:rPr>
              <a:t>Thursday</a:t>
            </a:r>
          </a:p>
        </p:txBody>
      </p:sp>
      <p:sp>
        <p:nvSpPr>
          <p:cNvPr id="9" name="TextBox 8"/>
          <p:cNvSpPr txBox="1"/>
          <p:nvPr/>
        </p:nvSpPr>
        <p:spPr>
          <a:xfrm>
            <a:off x="3811466" y="2466515"/>
            <a:ext cx="6598968" cy="1862048"/>
          </a:xfrm>
          <a:prstGeom prst="rect">
            <a:avLst/>
          </a:prstGeom>
          <a:noFill/>
        </p:spPr>
        <p:txBody>
          <a:bodyPr wrap="square" rtlCol="0">
            <a:spAutoFit/>
          </a:bodyPr>
          <a:lstStyle/>
          <a:p>
            <a:r>
              <a:rPr lang="en-GB" sz="11500" dirty="0">
                <a:solidFill>
                  <a:srgbClr val="002060"/>
                </a:solidFill>
              </a:rPr>
              <a:t>summer</a:t>
            </a:r>
          </a:p>
        </p:txBody>
      </p:sp>
      <p:sp>
        <p:nvSpPr>
          <p:cNvPr id="31" name="TextBox 30"/>
          <p:cNvSpPr txBox="1"/>
          <p:nvPr/>
        </p:nvSpPr>
        <p:spPr>
          <a:xfrm>
            <a:off x="3286341" y="2608653"/>
            <a:ext cx="6035463" cy="1862048"/>
          </a:xfrm>
          <a:prstGeom prst="rect">
            <a:avLst/>
          </a:prstGeom>
          <a:noFill/>
        </p:spPr>
        <p:txBody>
          <a:bodyPr wrap="square" rtlCol="0">
            <a:spAutoFit/>
          </a:bodyPr>
          <a:lstStyle/>
          <a:p>
            <a:r>
              <a:rPr lang="en-GB" sz="11500" dirty="0">
                <a:solidFill>
                  <a:srgbClr val="002060"/>
                </a:solidFill>
              </a:rPr>
              <a:t>spring</a:t>
            </a:r>
          </a:p>
        </p:txBody>
      </p:sp>
      <p:sp>
        <p:nvSpPr>
          <p:cNvPr id="32" name="TextBox 31"/>
          <p:cNvSpPr txBox="1"/>
          <p:nvPr/>
        </p:nvSpPr>
        <p:spPr>
          <a:xfrm>
            <a:off x="1112802" y="2640984"/>
            <a:ext cx="10571019" cy="1862048"/>
          </a:xfrm>
          <a:prstGeom prst="rect">
            <a:avLst/>
          </a:prstGeom>
          <a:noFill/>
        </p:spPr>
        <p:txBody>
          <a:bodyPr wrap="square" rtlCol="0">
            <a:spAutoFit/>
          </a:bodyPr>
          <a:lstStyle/>
          <a:p>
            <a:r>
              <a:rPr lang="en-GB" sz="11500" dirty="0">
                <a:solidFill>
                  <a:srgbClr val="002060"/>
                </a:solidFill>
              </a:rPr>
              <a:t>(town) square</a:t>
            </a:r>
          </a:p>
        </p:txBody>
      </p:sp>
      <p:sp>
        <p:nvSpPr>
          <p:cNvPr id="33" name="TextBox 32"/>
          <p:cNvSpPr txBox="1"/>
          <p:nvPr/>
        </p:nvSpPr>
        <p:spPr>
          <a:xfrm>
            <a:off x="3345268" y="2592312"/>
            <a:ext cx="6035463" cy="1862048"/>
          </a:xfrm>
          <a:prstGeom prst="rect">
            <a:avLst/>
          </a:prstGeom>
          <a:noFill/>
        </p:spPr>
        <p:txBody>
          <a:bodyPr wrap="square" rtlCol="0">
            <a:spAutoFit/>
          </a:bodyPr>
          <a:lstStyle/>
          <a:p>
            <a:r>
              <a:rPr lang="en-GB" sz="11500" dirty="0">
                <a:solidFill>
                  <a:srgbClr val="002060"/>
                </a:solidFill>
              </a:rPr>
              <a:t>season</a:t>
            </a:r>
          </a:p>
        </p:txBody>
      </p:sp>
      <p:sp>
        <p:nvSpPr>
          <p:cNvPr id="10" name="TextBox 9"/>
          <p:cNvSpPr txBox="1"/>
          <p:nvPr/>
        </p:nvSpPr>
        <p:spPr>
          <a:xfrm>
            <a:off x="3279051" y="2519808"/>
            <a:ext cx="6035463" cy="1862048"/>
          </a:xfrm>
          <a:prstGeom prst="rect">
            <a:avLst/>
          </a:prstGeom>
          <a:noFill/>
        </p:spPr>
        <p:txBody>
          <a:bodyPr wrap="square" rtlCol="0">
            <a:spAutoFit/>
          </a:bodyPr>
          <a:lstStyle/>
          <a:p>
            <a:r>
              <a:rPr lang="en-GB" sz="11500" dirty="0">
                <a:solidFill>
                  <a:srgbClr val="002060"/>
                </a:solidFill>
              </a:rPr>
              <a:t>winter</a:t>
            </a:r>
          </a:p>
        </p:txBody>
      </p:sp>
      <p:sp>
        <p:nvSpPr>
          <p:cNvPr id="36" name="TextBox 35"/>
          <p:cNvSpPr txBox="1"/>
          <p:nvPr/>
        </p:nvSpPr>
        <p:spPr>
          <a:xfrm>
            <a:off x="3664673" y="2677177"/>
            <a:ext cx="6035463" cy="1862048"/>
          </a:xfrm>
          <a:prstGeom prst="rect">
            <a:avLst/>
          </a:prstGeom>
          <a:noFill/>
        </p:spPr>
        <p:txBody>
          <a:bodyPr wrap="square" rtlCol="0">
            <a:spAutoFit/>
          </a:bodyPr>
          <a:lstStyle/>
          <a:p>
            <a:r>
              <a:rPr lang="en-GB" sz="11500" dirty="0">
                <a:solidFill>
                  <a:srgbClr val="002060"/>
                </a:solidFill>
              </a:rPr>
              <a:t>last (m.)</a:t>
            </a:r>
          </a:p>
        </p:txBody>
      </p:sp>
      <p:sp>
        <p:nvSpPr>
          <p:cNvPr id="37" name="TextBox 36"/>
          <p:cNvSpPr txBox="1"/>
          <p:nvPr/>
        </p:nvSpPr>
        <p:spPr>
          <a:xfrm>
            <a:off x="3527312" y="2635130"/>
            <a:ext cx="6035463" cy="1862048"/>
          </a:xfrm>
          <a:prstGeom prst="rect">
            <a:avLst/>
          </a:prstGeom>
          <a:noFill/>
        </p:spPr>
        <p:txBody>
          <a:bodyPr wrap="square" rtlCol="0">
            <a:spAutoFit/>
          </a:bodyPr>
          <a:lstStyle/>
          <a:p>
            <a:r>
              <a:rPr lang="en-GB" sz="11500" dirty="0">
                <a:solidFill>
                  <a:srgbClr val="002060"/>
                </a:solidFill>
              </a:rPr>
              <a:t>last (f.)</a:t>
            </a:r>
          </a:p>
        </p:txBody>
      </p:sp>
      <p:sp>
        <p:nvSpPr>
          <p:cNvPr id="4" name="Title 3"/>
          <p:cNvSpPr>
            <a:spLocks noGrp="1"/>
          </p:cNvSpPr>
          <p:nvPr>
            <p:ph type="title"/>
          </p:nvPr>
        </p:nvSpPr>
        <p:spPr>
          <a:xfrm>
            <a:off x="0" y="213557"/>
            <a:ext cx="6096000" cy="647577"/>
          </a:xfrm>
        </p:spPr>
        <p:txBody>
          <a:bodyPr>
            <a:normAutofit/>
          </a:bodyPr>
          <a:lstStyle/>
          <a:p>
            <a:pPr lvl="0">
              <a:lnSpc>
                <a:spcPct val="100000"/>
              </a:lnSpc>
              <a:spcBef>
                <a:spcPts val="0"/>
              </a:spcBef>
              <a:defRPr/>
            </a:pPr>
            <a:r>
              <a:rPr lang="en-US" sz="2800" b="1" dirty="0" err="1">
                <a:solidFill>
                  <a:schemeClr val="bg1"/>
                </a:solidFill>
                <a:latin typeface="Century Gothic" panose="020F0302020204030204"/>
              </a:rPr>
              <a:t>C’est</a:t>
            </a:r>
            <a:r>
              <a:rPr lang="en-US" sz="2800" b="1" dirty="0">
                <a:solidFill>
                  <a:schemeClr val="bg1"/>
                </a:solidFill>
                <a:latin typeface="Century Gothic" panose="020F0302020204030204"/>
              </a:rPr>
              <a:t> quoi </a:t>
            </a:r>
            <a:r>
              <a:rPr lang="en-US" sz="2800" b="1" dirty="0" err="1">
                <a:solidFill>
                  <a:schemeClr val="bg1"/>
                </a:solidFill>
                <a:latin typeface="Century Gothic" panose="020F0302020204030204"/>
              </a:rPr>
              <a:t>en</a:t>
            </a:r>
            <a:r>
              <a:rPr lang="en-US" sz="2800" b="1" dirty="0">
                <a:solidFill>
                  <a:schemeClr val="bg1"/>
                </a:solidFill>
                <a:latin typeface="Century Gothic" panose="020F0302020204030204"/>
              </a:rPr>
              <a:t> </a:t>
            </a:r>
            <a:r>
              <a:rPr lang="en-US" sz="2800" b="1" dirty="0" err="1">
                <a:solidFill>
                  <a:schemeClr val="bg1"/>
                </a:solidFill>
                <a:latin typeface="Century Gothic" panose="020F0302020204030204"/>
              </a:rPr>
              <a:t>français</a:t>
            </a:r>
            <a:r>
              <a:rPr lang="en-US" sz="2800" b="1" dirty="0">
                <a:solidFill>
                  <a:schemeClr val="bg1"/>
                </a:solidFill>
                <a:latin typeface="Century Gothic" panose="020F0302020204030204"/>
              </a:rPr>
              <a:t> ? [2/2]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80104" y="249869"/>
            <a:ext cx="2129816" cy="40611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p:cNvSpPr txBox="1"/>
          <p:nvPr/>
        </p:nvSpPr>
        <p:spPr>
          <a:xfrm>
            <a:off x="102180" y="1357460"/>
            <a:ext cx="9030979" cy="830997"/>
          </a:xfrm>
          <a:prstGeom prst="rect">
            <a:avLst/>
          </a:prstGeom>
          <a:noFill/>
        </p:spPr>
        <p:txBody>
          <a:bodyPr wrap="square" rtlCol="0">
            <a:spAutoFit/>
          </a:bodyPr>
          <a:lstStyle/>
          <a:p>
            <a:r>
              <a:rPr lang="en-GB" sz="2400" dirty="0">
                <a:solidFill>
                  <a:srgbClr val="104F75"/>
                </a:solidFill>
              </a:rPr>
              <a:t>2. </a:t>
            </a:r>
            <a:r>
              <a:rPr lang="en-GB" sz="2400" dirty="0" err="1">
                <a:solidFill>
                  <a:srgbClr val="104F75"/>
                </a:solidFill>
              </a:rPr>
              <a:t>Changez</a:t>
            </a:r>
            <a:r>
              <a:rPr lang="en-GB" sz="2400" dirty="0">
                <a:solidFill>
                  <a:srgbClr val="104F75"/>
                </a:solidFill>
              </a:rPr>
              <a:t> de </a:t>
            </a:r>
            <a:r>
              <a:rPr lang="en-GB" sz="2400" dirty="0" err="1">
                <a:solidFill>
                  <a:srgbClr val="104F75"/>
                </a:solidFill>
              </a:rPr>
              <a:t>rôle</a:t>
            </a:r>
            <a:r>
              <a:rPr lang="en-GB" sz="2400" dirty="0">
                <a:solidFill>
                  <a:srgbClr val="104F75"/>
                </a:solidFill>
              </a:rPr>
              <a:t> ! </a:t>
            </a:r>
            <a:r>
              <a:rPr lang="en-GB" sz="2400" dirty="0" err="1">
                <a:solidFill>
                  <a:srgbClr val="104F75"/>
                </a:solidFill>
              </a:rPr>
              <a:t>C’est</a:t>
            </a:r>
            <a:r>
              <a:rPr lang="en-GB" sz="2400" dirty="0">
                <a:solidFill>
                  <a:srgbClr val="104F75"/>
                </a:solidFill>
              </a:rPr>
              <a:t> quoi </a:t>
            </a:r>
            <a:r>
              <a:rPr lang="en-GB" sz="2400" dirty="0" err="1">
                <a:solidFill>
                  <a:srgbClr val="104F75"/>
                </a:solidFill>
              </a:rPr>
              <a:t>en</a:t>
            </a:r>
            <a:r>
              <a:rPr lang="en-GB" sz="2400" dirty="0">
                <a:solidFill>
                  <a:srgbClr val="104F75"/>
                </a:solidFill>
              </a:rPr>
              <a:t> </a:t>
            </a:r>
            <a:r>
              <a:rPr lang="en-GB" sz="2400" dirty="0" err="1">
                <a:solidFill>
                  <a:srgbClr val="104F75"/>
                </a:solidFill>
              </a:rPr>
              <a:t>français</a:t>
            </a:r>
            <a:r>
              <a:rPr lang="en-GB" sz="2400" dirty="0">
                <a:solidFill>
                  <a:srgbClr val="104F75"/>
                </a:solidFill>
              </a:rPr>
              <a:t> ?</a:t>
            </a:r>
          </a:p>
          <a:p>
            <a:r>
              <a:rPr lang="en-GB" sz="2400" dirty="0">
                <a:solidFill>
                  <a:srgbClr val="104F75"/>
                </a:solidFill>
              </a:rPr>
              <a:t>    </a:t>
            </a:r>
            <a:r>
              <a:rPr lang="en-GB" sz="2400" dirty="0" err="1">
                <a:solidFill>
                  <a:srgbClr val="104F75"/>
                </a:solidFill>
              </a:rPr>
              <a:t>Partenaire</a:t>
            </a:r>
            <a:r>
              <a:rPr lang="en-GB" sz="2400" dirty="0">
                <a:solidFill>
                  <a:srgbClr val="104F75"/>
                </a:solidFill>
              </a:rPr>
              <a:t> B parle; </a:t>
            </a:r>
            <a:r>
              <a:rPr lang="en-GB" sz="2400" dirty="0" err="1">
                <a:solidFill>
                  <a:srgbClr val="104F75"/>
                </a:solidFill>
              </a:rPr>
              <a:t>Partenaire</a:t>
            </a:r>
            <a:r>
              <a:rPr lang="en-GB" sz="2400" dirty="0">
                <a:solidFill>
                  <a:srgbClr val="104F75"/>
                </a:solidFill>
              </a:rPr>
              <a:t> A </a:t>
            </a:r>
            <a:r>
              <a:rPr lang="en-GB" sz="2400" dirty="0" err="1">
                <a:solidFill>
                  <a:srgbClr val="104F75"/>
                </a:solidFill>
              </a:rPr>
              <a:t>écrit</a:t>
            </a:r>
            <a:r>
              <a:rPr lang="en-GB" sz="2400" dirty="0">
                <a:solidFill>
                  <a:srgbClr val="104F75"/>
                </a:solidFill>
              </a:rPr>
              <a:t>.</a:t>
            </a:r>
          </a:p>
        </p:txBody>
      </p:sp>
    </p:spTree>
    <p:extLst>
      <p:ext uri="{BB962C8B-B14F-4D97-AF65-F5344CB8AC3E}">
        <p14:creationId xmlns:p14="http://schemas.microsoft.com/office/powerpoint/2010/main" val="302313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xit" presetSubtype="0" fill="hold" grpId="1" nodeType="withEffect">
                                  <p:stCondLst>
                                    <p:cond delay="0"/>
                                  </p:stCondLst>
                                  <p:childTnLst>
                                    <p:animEffect transition="out" filter="fade">
                                      <p:cBhvr>
                                        <p:cTn id="9" dur="2000"/>
                                        <p:tgtEl>
                                          <p:spTgt spid="2"/>
                                        </p:tgtEl>
                                      </p:cBhvr>
                                    </p:animEffect>
                                    <p:set>
                                      <p:cBhvr>
                                        <p:cTn id="10" dur="1" fill="hold">
                                          <p:stCondLst>
                                            <p:cond delay="1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xit" presetSubtype="0" fill="hold" grpId="1" nodeType="withEffect">
                                  <p:stCondLst>
                                    <p:cond delay="0"/>
                                  </p:stCondLst>
                                  <p:childTnLst>
                                    <p:animEffect transition="out" filter="fade">
                                      <p:cBhvr>
                                        <p:cTn id="17" dur="2000"/>
                                        <p:tgtEl>
                                          <p:spTgt spid="9"/>
                                        </p:tgtEl>
                                      </p:cBhvr>
                                    </p:animEffect>
                                    <p:set>
                                      <p:cBhvr>
                                        <p:cTn id="18" dur="1" fill="hold">
                                          <p:stCondLst>
                                            <p:cond delay="19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par>
                                <p:cTn id="24" presetID="10" presetClass="exit" presetSubtype="0" fill="hold" grpId="1" nodeType="withEffect">
                                  <p:stCondLst>
                                    <p:cond delay="0"/>
                                  </p:stCondLst>
                                  <p:childTnLst>
                                    <p:animEffect transition="out" filter="fade">
                                      <p:cBhvr>
                                        <p:cTn id="25" dur="2000"/>
                                        <p:tgtEl>
                                          <p:spTgt spid="10"/>
                                        </p:tgtEl>
                                      </p:cBhvr>
                                    </p:animEffect>
                                    <p:set>
                                      <p:cBhvr>
                                        <p:cTn id="26" dur="1" fill="hold">
                                          <p:stCondLst>
                                            <p:cond delay="19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par>
                                <p:cTn id="32" presetID="10" presetClass="exit" presetSubtype="0" fill="hold" grpId="1" nodeType="withEffect">
                                  <p:stCondLst>
                                    <p:cond delay="0"/>
                                  </p:stCondLst>
                                  <p:childTnLst>
                                    <p:animEffect transition="out" filter="fade">
                                      <p:cBhvr>
                                        <p:cTn id="33" dur="2000"/>
                                        <p:tgtEl>
                                          <p:spTgt spid="11"/>
                                        </p:tgtEl>
                                      </p:cBhvr>
                                    </p:animEffect>
                                    <p:set>
                                      <p:cBhvr>
                                        <p:cTn id="34" dur="1" fill="hold">
                                          <p:stCondLst>
                                            <p:cond delay="1999"/>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2000"/>
                                        <p:tgtEl>
                                          <p:spTgt spid="31"/>
                                        </p:tgtEl>
                                      </p:cBhvr>
                                    </p:animEffect>
                                  </p:childTnLst>
                                </p:cTn>
                              </p:par>
                              <p:par>
                                <p:cTn id="40" presetID="10" presetClass="exit" presetSubtype="0" fill="hold" grpId="1" nodeType="withEffect">
                                  <p:stCondLst>
                                    <p:cond delay="0"/>
                                  </p:stCondLst>
                                  <p:childTnLst>
                                    <p:animEffect transition="out" filter="fade">
                                      <p:cBhvr>
                                        <p:cTn id="41" dur="2000"/>
                                        <p:tgtEl>
                                          <p:spTgt spid="31"/>
                                        </p:tgtEl>
                                      </p:cBhvr>
                                    </p:animEffect>
                                    <p:set>
                                      <p:cBhvr>
                                        <p:cTn id="42" dur="1" fill="hold">
                                          <p:stCondLst>
                                            <p:cond delay="1999"/>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childTnLst>
                                </p:cTn>
                              </p:par>
                              <p:par>
                                <p:cTn id="48" presetID="10" presetClass="exit" presetSubtype="0" fill="hold" grpId="1" nodeType="withEffect">
                                  <p:stCondLst>
                                    <p:cond delay="0"/>
                                  </p:stCondLst>
                                  <p:childTnLst>
                                    <p:animEffect transition="out" filter="fade">
                                      <p:cBhvr>
                                        <p:cTn id="49" dur="2000"/>
                                        <p:tgtEl>
                                          <p:spTgt spid="32"/>
                                        </p:tgtEl>
                                      </p:cBhvr>
                                    </p:animEffect>
                                    <p:set>
                                      <p:cBhvr>
                                        <p:cTn id="50" dur="1" fill="hold">
                                          <p:stCondLst>
                                            <p:cond delay="1999"/>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2000"/>
                                        <p:tgtEl>
                                          <p:spTgt spid="33"/>
                                        </p:tgtEl>
                                      </p:cBhvr>
                                    </p:animEffect>
                                  </p:childTnLst>
                                </p:cTn>
                              </p:par>
                              <p:par>
                                <p:cTn id="56" presetID="10" presetClass="exit" presetSubtype="0" fill="hold" grpId="1" nodeType="withEffect">
                                  <p:stCondLst>
                                    <p:cond delay="0"/>
                                  </p:stCondLst>
                                  <p:childTnLst>
                                    <p:animEffect transition="out" filter="fade">
                                      <p:cBhvr>
                                        <p:cTn id="57" dur="2000"/>
                                        <p:tgtEl>
                                          <p:spTgt spid="33"/>
                                        </p:tgtEl>
                                      </p:cBhvr>
                                    </p:animEffect>
                                    <p:set>
                                      <p:cBhvr>
                                        <p:cTn id="58" dur="1" fill="hold">
                                          <p:stCondLst>
                                            <p:cond delay="1999"/>
                                          </p:stCondLst>
                                        </p:cTn>
                                        <p:tgtEl>
                                          <p:spTgt spid="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2000"/>
                                        <p:tgtEl>
                                          <p:spTgt spid="35"/>
                                        </p:tgtEl>
                                      </p:cBhvr>
                                    </p:animEffect>
                                  </p:childTnLst>
                                </p:cTn>
                              </p:par>
                              <p:par>
                                <p:cTn id="64" presetID="10" presetClass="exit" presetSubtype="0" fill="hold" grpId="1" nodeType="withEffect">
                                  <p:stCondLst>
                                    <p:cond delay="0"/>
                                  </p:stCondLst>
                                  <p:childTnLst>
                                    <p:animEffect transition="out" filter="fade">
                                      <p:cBhvr>
                                        <p:cTn id="65" dur="2000"/>
                                        <p:tgtEl>
                                          <p:spTgt spid="35"/>
                                        </p:tgtEl>
                                      </p:cBhvr>
                                    </p:animEffect>
                                    <p:set>
                                      <p:cBhvr>
                                        <p:cTn id="66" dur="1" fill="hold">
                                          <p:stCondLst>
                                            <p:cond delay="1999"/>
                                          </p:stCondLst>
                                        </p:cTn>
                                        <p:tgtEl>
                                          <p:spTgt spid="3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2000"/>
                                        <p:tgtEl>
                                          <p:spTgt spid="36"/>
                                        </p:tgtEl>
                                      </p:cBhvr>
                                    </p:animEffect>
                                  </p:childTnLst>
                                </p:cTn>
                              </p:par>
                              <p:par>
                                <p:cTn id="72" presetID="10" presetClass="exit" presetSubtype="0" fill="hold" grpId="1" nodeType="withEffect">
                                  <p:stCondLst>
                                    <p:cond delay="0"/>
                                  </p:stCondLst>
                                  <p:childTnLst>
                                    <p:animEffect transition="out" filter="fade">
                                      <p:cBhvr>
                                        <p:cTn id="73" dur="2000"/>
                                        <p:tgtEl>
                                          <p:spTgt spid="36"/>
                                        </p:tgtEl>
                                      </p:cBhvr>
                                    </p:animEffect>
                                    <p:set>
                                      <p:cBhvr>
                                        <p:cTn id="74" dur="1" fill="hold">
                                          <p:stCondLst>
                                            <p:cond delay="1999"/>
                                          </p:stCondLst>
                                        </p:cTn>
                                        <p:tgtEl>
                                          <p:spTgt spid="3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2000"/>
                                        <p:tgtEl>
                                          <p:spTgt spid="37"/>
                                        </p:tgtEl>
                                      </p:cBhvr>
                                    </p:animEffect>
                                  </p:childTnLst>
                                </p:cTn>
                              </p:par>
                              <p:par>
                                <p:cTn id="80" presetID="10" presetClass="exit" presetSubtype="0" fill="hold" grpId="1" nodeType="withEffect">
                                  <p:stCondLst>
                                    <p:cond delay="0"/>
                                  </p:stCondLst>
                                  <p:childTnLst>
                                    <p:animEffect transition="out" filter="fade">
                                      <p:cBhvr>
                                        <p:cTn id="81" dur="2000"/>
                                        <p:tgtEl>
                                          <p:spTgt spid="37"/>
                                        </p:tgtEl>
                                      </p:cBhvr>
                                    </p:animEffect>
                                    <p:set>
                                      <p:cBhvr>
                                        <p:cTn id="82" dur="1" fill="hold">
                                          <p:stCondLst>
                                            <p:cond delay="1999"/>
                                          </p:stCondLst>
                                        </p:cTn>
                                        <p:tgtEl>
                                          <p:spTgt spid="3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2000"/>
                                        <p:tgtEl>
                                          <p:spTgt spid="16"/>
                                        </p:tgtEl>
                                      </p:cBhvr>
                                    </p:animEffect>
                                  </p:childTnLst>
                                </p:cTn>
                              </p:par>
                              <p:par>
                                <p:cTn id="88" presetID="10" presetClass="exit" presetSubtype="0" fill="hold" grpId="1" nodeType="withEffect">
                                  <p:stCondLst>
                                    <p:cond delay="0"/>
                                  </p:stCondLst>
                                  <p:childTnLst>
                                    <p:animEffect transition="out" filter="fade">
                                      <p:cBhvr>
                                        <p:cTn id="89" dur="2000"/>
                                        <p:tgtEl>
                                          <p:spTgt spid="16"/>
                                        </p:tgtEl>
                                      </p:cBhvr>
                                    </p:animEffect>
                                    <p:set>
                                      <p:cBhvr>
                                        <p:cTn id="90" dur="1" fill="hold">
                                          <p:stCondLst>
                                            <p:cond delay="1999"/>
                                          </p:stCondLst>
                                        </p:cTn>
                                        <p:tgtEl>
                                          <p:spTgt spid="1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2000"/>
                                        <p:tgtEl>
                                          <p:spTgt spid="17"/>
                                        </p:tgtEl>
                                      </p:cBhvr>
                                    </p:animEffect>
                                  </p:childTnLst>
                                </p:cTn>
                              </p:par>
                              <p:par>
                                <p:cTn id="96" presetID="10" presetClass="exit" presetSubtype="0" fill="hold" grpId="1" nodeType="withEffect">
                                  <p:stCondLst>
                                    <p:cond delay="0"/>
                                  </p:stCondLst>
                                  <p:childTnLst>
                                    <p:animEffect transition="out" filter="fade">
                                      <p:cBhvr>
                                        <p:cTn id="97" dur="2000"/>
                                        <p:tgtEl>
                                          <p:spTgt spid="17"/>
                                        </p:tgtEl>
                                      </p:cBhvr>
                                    </p:animEffect>
                                    <p:set>
                                      <p:cBhvr>
                                        <p:cTn id="98" dur="1" fill="hold">
                                          <p:stCondLst>
                                            <p:cond delay="1999"/>
                                          </p:stCondLst>
                                        </p:cTn>
                                        <p:tgtEl>
                                          <p:spTgt spid="17"/>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2000"/>
                                        <p:tgtEl>
                                          <p:spTgt spid="44"/>
                                        </p:tgtEl>
                                      </p:cBhvr>
                                    </p:animEffect>
                                  </p:childTnLst>
                                </p:cTn>
                              </p:par>
                              <p:par>
                                <p:cTn id="104" presetID="10" presetClass="exit" presetSubtype="0" fill="hold" grpId="1" nodeType="withEffect">
                                  <p:stCondLst>
                                    <p:cond delay="0"/>
                                  </p:stCondLst>
                                  <p:childTnLst>
                                    <p:animEffect transition="out" filter="fade">
                                      <p:cBhvr>
                                        <p:cTn id="105" dur="2000"/>
                                        <p:tgtEl>
                                          <p:spTgt spid="44"/>
                                        </p:tgtEl>
                                      </p:cBhvr>
                                    </p:animEffect>
                                    <p:set>
                                      <p:cBhvr>
                                        <p:cTn id="106" dur="1" fill="hold">
                                          <p:stCondLst>
                                            <p:cond delay="1999"/>
                                          </p:stCondLst>
                                        </p:cTn>
                                        <p:tgtEl>
                                          <p:spTgt spid="4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5"/>
                                        </p:tgtEl>
                                        <p:attrNameLst>
                                          <p:attrName>style.visibility</p:attrName>
                                        </p:attrNameLst>
                                      </p:cBhvr>
                                      <p:to>
                                        <p:strVal val="visible"/>
                                      </p:to>
                                    </p:set>
                                    <p:animEffect transition="in" filter="fade">
                                      <p:cBhvr>
                                        <p:cTn id="111" dur="2000"/>
                                        <p:tgtEl>
                                          <p:spTgt spid="45"/>
                                        </p:tgtEl>
                                      </p:cBhvr>
                                    </p:animEffect>
                                  </p:childTnLst>
                                </p:cTn>
                              </p:par>
                              <p:par>
                                <p:cTn id="112" presetID="10" presetClass="exit" presetSubtype="0" fill="hold" grpId="1" nodeType="withEffect">
                                  <p:stCondLst>
                                    <p:cond delay="0"/>
                                  </p:stCondLst>
                                  <p:childTnLst>
                                    <p:animEffect transition="out" filter="fade">
                                      <p:cBhvr>
                                        <p:cTn id="113" dur="2000"/>
                                        <p:tgtEl>
                                          <p:spTgt spid="45"/>
                                        </p:tgtEl>
                                      </p:cBhvr>
                                    </p:animEffect>
                                    <p:set>
                                      <p:cBhvr>
                                        <p:cTn id="114" dur="1" fill="hold">
                                          <p:stCondLst>
                                            <p:cond delay="1999"/>
                                          </p:stCondLst>
                                        </p:cTn>
                                        <p:tgtEl>
                                          <p:spTgt spid="4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48"/>
                                        </p:tgtEl>
                                        <p:attrNameLst>
                                          <p:attrName>style.visibility</p:attrName>
                                        </p:attrNameLst>
                                      </p:cBhvr>
                                      <p:to>
                                        <p:strVal val="visible"/>
                                      </p:to>
                                    </p:set>
                                    <p:animEffect transition="in" filter="fade">
                                      <p:cBhvr>
                                        <p:cTn id="119" dur="2000"/>
                                        <p:tgtEl>
                                          <p:spTgt spid="48"/>
                                        </p:tgtEl>
                                      </p:cBhvr>
                                    </p:animEffect>
                                  </p:childTnLst>
                                </p:cTn>
                              </p:par>
                              <p:par>
                                <p:cTn id="120" presetID="10" presetClass="exit" presetSubtype="0" fill="hold" grpId="1" nodeType="withEffect">
                                  <p:stCondLst>
                                    <p:cond delay="0"/>
                                  </p:stCondLst>
                                  <p:childTnLst>
                                    <p:animEffect transition="out" filter="fade">
                                      <p:cBhvr>
                                        <p:cTn id="121" dur="2000"/>
                                        <p:tgtEl>
                                          <p:spTgt spid="48"/>
                                        </p:tgtEl>
                                      </p:cBhvr>
                                    </p:animEffect>
                                    <p:set>
                                      <p:cBhvr>
                                        <p:cTn id="122" dur="1" fill="hold">
                                          <p:stCondLst>
                                            <p:cond delay="1999"/>
                                          </p:stCondLst>
                                        </p:cTn>
                                        <p:tgtEl>
                                          <p:spTgt spid="48"/>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fade">
                                      <p:cBhvr>
                                        <p:cTn id="127" dur="2000"/>
                                        <p:tgtEl>
                                          <p:spTgt spid="46"/>
                                        </p:tgtEl>
                                      </p:cBhvr>
                                    </p:animEffect>
                                  </p:childTnLst>
                                </p:cTn>
                              </p:par>
                              <p:par>
                                <p:cTn id="128" presetID="10" presetClass="exit" presetSubtype="0" fill="hold" grpId="1" nodeType="withEffect">
                                  <p:stCondLst>
                                    <p:cond delay="0"/>
                                  </p:stCondLst>
                                  <p:childTnLst>
                                    <p:animEffect transition="out" filter="fade">
                                      <p:cBhvr>
                                        <p:cTn id="129" dur="2000"/>
                                        <p:tgtEl>
                                          <p:spTgt spid="46"/>
                                        </p:tgtEl>
                                      </p:cBhvr>
                                    </p:animEffect>
                                    <p:set>
                                      <p:cBhvr>
                                        <p:cTn id="130" dur="1" fill="hold">
                                          <p:stCondLst>
                                            <p:cond delay="19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1" grpId="0"/>
      <p:bldP spid="11" grpId="1"/>
      <p:bldP spid="45" grpId="0"/>
      <p:bldP spid="45" grpId="1"/>
      <p:bldP spid="46" grpId="0"/>
      <p:bldP spid="46" grpId="1"/>
      <p:bldP spid="35" grpId="0"/>
      <p:bldP spid="35" grpId="1"/>
      <p:bldP spid="44" grpId="0"/>
      <p:bldP spid="44" grpId="1"/>
      <p:bldP spid="17" grpId="0"/>
      <p:bldP spid="17" grpId="1"/>
      <p:bldP spid="2" grpId="0"/>
      <p:bldP spid="2" grpId="1"/>
      <p:bldP spid="48" grpId="0"/>
      <p:bldP spid="48" grpId="1"/>
      <p:bldP spid="9" grpId="0"/>
      <p:bldP spid="9" grpId="1"/>
      <p:bldP spid="31" grpId="0"/>
      <p:bldP spid="31" grpId="1"/>
      <p:bldP spid="32" grpId="0"/>
      <p:bldP spid="32" grpId="1"/>
      <p:bldP spid="33" grpId="0"/>
      <p:bldP spid="33" grpId="1"/>
      <p:bldP spid="10" grpId="0"/>
      <p:bldP spid="10" grpId="1"/>
      <p:bldP spid="36" grpId="0"/>
      <p:bldP spid="36" grpId="1"/>
      <p:bldP spid="37" grpId="0"/>
      <p:bldP spid="3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9780104" y="249869"/>
            <a:ext cx="2129816" cy="40611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5">
            <a:extLst>
              <a:ext uri="{FF2B5EF4-FFF2-40B4-BE49-F238E27FC236}">
                <a16:creationId xmlns:a16="http://schemas.microsoft.com/office/drawing/2014/main" id="{6680A99C-C5FA-4F4F-9773-D3C5190EE582}"/>
              </a:ext>
            </a:extLst>
          </p:cNvPr>
          <p:cNvGraphicFramePr>
            <a:graphicFrameLocks noGrp="1"/>
          </p:cNvGraphicFramePr>
          <p:nvPr>
            <p:extLst>
              <p:ext uri="{D42A27DB-BD31-4B8C-83A1-F6EECF244321}">
                <p14:modId xmlns:p14="http://schemas.microsoft.com/office/powerpoint/2010/main" val="3839444420"/>
              </p:ext>
            </p:extLst>
          </p:nvPr>
        </p:nvGraphicFramePr>
        <p:xfrm>
          <a:off x="463550" y="1405466"/>
          <a:ext cx="10998200" cy="4804832"/>
        </p:xfrm>
        <a:graphic>
          <a:graphicData uri="http://schemas.openxmlformats.org/drawingml/2006/table">
            <a:tbl>
              <a:tblPr firstRow="1" bandRow="1">
                <a:tableStyleId>{5940675A-B579-460E-94D1-54222C63F5DA}</a:tableStyleId>
              </a:tblPr>
              <a:tblGrid>
                <a:gridCol w="577850">
                  <a:extLst>
                    <a:ext uri="{9D8B030D-6E8A-4147-A177-3AD203B41FA5}">
                      <a16:colId xmlns:a16="http://schemas.microsoft.com/office/drawing/2014/main" val="938485194"/>
                    </a:ext>
                  </a:extLst>
                </a:gridCol>
                <a:gridCol w="4921250">
                  <a:extLst>
                    <a:ext uri="{9D8B030D-6E8A-4147-A177-3AD203B41FA5}">
                      <a16:colId xmlns:a16="http://schemas.microsoft.com/office/drawing/2014/main" val="2820669469"/>
                    </a:ext>
                  </a:extLst>
                </a:gridCol>
                <a:gridCol w="698500">
                  <a:extLst>
                    <a:ext uri="{9D8B030D-6E8A-4147-A177-3AD203B41FA5}">
                      <a16:colId xmlns:a16="http://schemas.microsoft.com/office/drawing/2014/main" val="1417431610"/>
                    </a:ext>
                  </a:extLst>
                </a:gridCol>
                <a:gridCol w="4800600">
                  <a:extLst>
                    <a:ext uri="{9D8B030D-6E8A-4147-A177-3AD203B41FA5}">
                      <a16:colId xmlns:a16="http://schemas.microsoft.com/office/drawing/2014/main" val="1204237952"/>
                    </a:ext>
                  </a:extLst>
                </a:gridCol>
              </a:tblGrid>
              <a:tr h="600604">
                <a:tc>
                  <a:txBody>
                    <a:bodyPr/>
                    <a:lstStyle/>
                    <a:p>
                      <a:pPr algn="ctr"/>
                      <a:r>
                        <a:rPr lang="en-GB" sz="2400" b="1" dirty="0">
                          <a:solidFill>
                            <a:srgbClr val="104F75"/>
                          </a:solidFill>
                        </a:rPr>
                        <a:t>1</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400" b="1" dirty="0">
                          <a:solidFill>
                            <a:srgbClr val="104F75"/>
                          </a:solidFill>
                        </a:rPr>
                        <a:t>9</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4158393886"/>
                  </a:ext>
                </a:extLst>
              </a:tr>
              <a:tr h="600604">
                <a:tc>
                  <a:txBody>
                    <a:bodyPr/>
                    <a:lstStyle/>
                    <a:p>
                      <a:pPr algn="ctr"/>
                      <a:r>
                        <a:rPr lang="en-GB" sz="2400" b="1" dirty="0">
                          <a:solidFill>
                            <a:srgbClr val="104F75"/>
                          </a:solidFill>
                        </a:rPr>
                        <a:t>2</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400" b="1" dirty="0">
                          <a:solidFill>
                            <a:srgbClr val="104F75"/>
                          </a:solidFill>
                        </a:rPr>
                        <a:t>10</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1088215290"/>
                  </a:ext>
                </a:extLst>
              </a:tr>
              <a:tr h="600604">
                <a:tc>
                  <a:txBody>
                    <a:bodyPr/>
                    <a:lstStyle/>
                    <a:p>
                      <a:pPr algn="ctr"/>
                      <a:r>
                        <a:rPr lang="en-GB" sz="2400" b="1" dirty="0">
                          <a:solidFill>
                            <a:srgbClr val="104F75"/>
                          </a:solidFill>
                        </a:rPr>
                        <a:t>3</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400" b="1" dirty="0">
                          <a:solidFill>
                            <a:srgbClr val="104F75"/>
                          </a:solidFill>
                        </a:rPr>
                        <a:t>11</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694279315"/>
                  </a:ext>
                </a:extLst>
              </a:tr>
              <a:tr h="600604">
                <a:tc>
                  <a:txBody>
                    <a:bodyPr/>
                    <a:lstStyle/>
                    <a:p>
                      <a:pPr algn="ctr"/>
                      <a:r>
                        <a:rPr lang="en-GB" sz="2400" b="1" dirty="0">
                          <a:solidFill>
                            <a:srgbClr val="104F75"/>
                          </a:solidFill>
                        </a:rPr>
                        <a:t>4</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400" b="1" dirty="0">
                          <a:solidFill>
                            <a:srgbClr val="104F75"/>
                          </a:solidFill>
                        </a:rPr>
                        <a:t>12</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1037102952"/>
                  </a:ext>
                </a:extLst>
              </a:tr>
              <a:tr h="600604">
                <a:tc>
                  <a:txBody>
                    <a:bodyPr/>
                    <a:lstStyle/>
                    <a:p>
                      <a:pPr algn="ctr"/>
                      <a:r>
                        <a:rPr lang="en-GB" sz="2400" b="1" dirty="0">
                          <a:solidFill>
                            <a:srgbClr val="104F75"/>
                          </a:solidFill>
                        </a:rPr>
                        <a:t>5</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400" b="1" dirty="0">
                          <a:solidFill>
                            <a:srgbClr val="104F75"/>
                          </a:solidFill>
                        </a:rPr>
                        <a:t>13</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l"/>
                      <a:r>
                        <a:rPr lang="en-GB" sz="2400" b="1" dirty="0" err="1">
                          <a:solidFill>
                            <a:srgbClr val="104F75"/>
                          </a:solidFill>
                        </a:rPr>
                        <a:t>dimanche</a:t>
                      </a:r>
                      <a:r>
                        <a:rPr lang="en-GB" sz="2400" b="1" dirty="0">
                          <a:solidFill>
                            <a:srgbClr val="104F75"/>
                          </a:solidFill>
                        </a:rPr>
                        <a:t> </a:t>
                      </a:r>
                      <a:r>
                        <a:rPr lang="en-GB" sz="2400" b="0" dirty="0">
                          <a:solidFill>
                            <a:srgbClr val="104F75"/>
                          </a:solidFill>
                        </a:rPr>
                        <a:t>(Sunday)</a:t>
                      </a: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858527434"/>
                  </a:ext>
                </a:extLst>
              </a:tr>
              <a:tr h="600604">
                <a:tc>
                  <a:txBody>
                    <a:bodyPr/>
                    <a:lstStyle/>
                    <a:p>
                      <a:pPr algn="ctr"/>
                      <a:r>
                        <a:rPr lang="en-GB" sz="2400" b="1" dirty="0">
                          <a:solidFill>
                            <a:srgbClr val="104F75"/>
                          </a:solidFill>
                        </a:rPr>
                        <a:t>6</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400" b="1" dirty="0">
                          <a:solidFill>
                            <a:srgbClr val="104F75"/>
                          </a:solidFill>
                        </a:rPr>
                        <a:t>14</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1255696881"/>
                  </a:ext>
                </a:extLst>
              </a:tr>
              <a:tr h="600604">
                <a:tc>
                  <a:txBody>
                    <a:bodyPr/>
                    <a:lstStyle/>
                    <a:p>
                      <a:pPr algn="ctr"/>
                      <a:r>
                        <a:rPr lang="en-GB" sz="2400" b="1" dirty="0">
                          <a:solidFill>
                            <a:srgbClr val="104F75"/>
                          </a:solidFill>
                        </a:rPr>
                        <a:t>7</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400" b="1" dirty="0">
                          <a:solidFill>
                            <a:srgbClr val="104F75"/>
                          </a:solidFill>
                        </a:rPr>
                        <a:t>15</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892143544"/>
                  </a:ext>
                </a:extLst>
              </a:tr>
              <a:tr h="600604">
                <a:tc>
                  <a:txBody>
                    <a:bodyPr/>
                    <a:lstStyle/>
                    <a:p>
                      <a:pPr algn="ctr"/>
                      <a:r>
                        <a:rPr lang="en-GB" sz="2400" b="1" dirty="0">
                          <a:solidFill>
                            <a:srgbClr val="104F75"/>
                          </a:solidFill>
                        </a:rPr>
                        <a:t>8</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r>
                        <a:rPr lang="en-GB" sz="2400" b="1" dirty="0">
                          <a:solidFill>
                            <a:srgbClr val="104F75"/>
                          </a:solidFill>
                        </a:rPr>
                        <a:t>16</a:t>
                      </a: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pPr algn="ctr"/>
                      <a:endParaRPr lang="en-GB" sz="2400" b="1" dirty="0">
                        <a:solidFill>
                          <a:srgbClr val="104F75"/>
                        </a:solidFill>
                      </a:endParaRPr>
                    </a:p>
                  </a:txBody>
                  <a:tcPr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6440266"/>
                  </a:ext>
                </a:extLst>
              </a:tr>
            </a:tbl>
          </a:graphicData>
        </a:graphic>
      </p:graphicFrame>
      <p:sp>
        <p:nvSpPr>
          <p:cNvPr id="12" name="TextBox 11">
            <a:extLst>
              <a:ext uri="{FF2B5EF4-FFF2-40B4-BE49-F238E27FC236}">
                <a16:creationId xmlns:a16="http://schemas.microsoft.com/office/drawing/2014/main" id="{6E487220-D39C-4A84-811D-560E9AC4D4D7}"/>
              </a:ext>
            </a:extLst>
          </p:cNvPr>
          <p:cNvSpPr txBox="1"/>
          <p:nvPr/>
        </p:nvSpPr>
        <p:spPr>
          <a:xfrm>
            <a:off x="1080000" y="1468949"/>
            <a:ext cx="4065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l'automne</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(m.)</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(autumn)</a:t>
            </a:r>
          </a:p>
        </p:txBody>
      </p:sp>
      <p:sp>
        <p:nvSpPr>
          <p:cNvPr id="25" name="TextBox 24">
            <a:extLst>
              <a:ext uri="{FF2B5EF4-FFF2-40B4-BE49-F238E27FC236}">
                <a16:creationId xmlns:a16="http://schemas.microsoft.com/office/drawing/2014/main" id="{DED40F1F-8D57-48BD-A16E-E9DA0AF2F086}"/>
              </a:ext>
            </a:extLst>
          </p:cNvPr>
          <p:cNvSpPr txBox="1"/>
          <p:nvPr/>
        </p:nvSpPr>
        <p:spPr>
          <a:xfrm>
            <a:off x="1080000" y="2070381"/>
            <a:ext cx="4065234" cy="461665"/>
          </a:xfrm>
          <a:prstGeom prst="rect">
            <a:avLst/>
          </a:prstGeom>
          <a:noFill/>
        </p:spPr>
        <p:txBody>
          <a:bodyPr wrap="square" rtlCol="0">
            <a:spAutoFit/>
          </a:bodyPr>
          <a:lstStyle/>
          <a:p>
            <a:pPr lvl="0"/>
            <a:r>
              <a:rPr lang="en-GB" sz="2400" b="1" dirty="0" err="1">
                <a:solidFill>
                  <a:srgbClr val="002060"/>
                </a:solidFill>
              </a:rPr>
              <a:t>l’été</a:t>
            </a:r>
            <a:r>
              <a:rPr lang="en-GB" sz="2400" b="1" dirty="0">
                <a:solidFill>
                  <a:srgbClr val="002060"/>
                </a:solidFill>
              </a:rPr>
              <a:t> (m.)</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(summer)</a:t>
            </a:r>
          </a:p>
        </p:txBody>
      </p:sp>
      <p:sp>
        <p:nvSpPr>
          <p:cNvPr id="26" name="TextBox 25">
            <a:extLst>
              <a:ext uri="{FF2B5EF4-FFF2-40B4-BE49-F238E27FC236}">
                <a16:creationId xmlns:a16="http://schemas.microsoft.com/office/drawing/2014/main" id="{AA8B77B4-5DDD-4663-BD2B-6C6CE6953BB9}"/>
              </a:ext>
            </a:extLst>
          </p:cNvPr>
          <p:cNvSpPr txBox="1"/>
          <p:nvPr/>
        </p:nvSpPr>
        <p:spPr>
          <a:xfrm>
            <a:off x="1080000" y="2671813"/>
            <a:ext cx="4065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l’hiver</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(m.)</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(winter)</a:t>
            </a:r>
          </a:p>
        </p:txBody>
      </p:sp>
      <p:sp>
        <p:nvSpPr>
          <p:cNvPr id="27" name="TextBox 26">
            <a:extLst>
              <a:ext uri="{FF2B5EF4-FFF2-40B4-BE49-F238E27FC236}">
                <a16:creationId xmlns:a16="http://schemas.microsoft.com/office/drawing/2014/main" id="{5FF1F19C-78ED-4FF3-A20C-64E61E21124B}"/>
              </a:ext>
            </a:extLst>
          </p:cNvPr>
          <p:cNvSpPr txBox="1"/>
          <p:nvPr/>
        </p:nvSpPr>
        <p:spPr>
          <a:xfrm>
            <a:off x="1080000" y="3273245"/>
            <a:ext cx="5307366" cy="461665"/>
          </a:xfrm>
          <a:prstGeom prst="rect">
            <a:avLst/>
          </a:prstGeom>
          <a:noFill/>
        </p:spPr>
        <p:txBody>
          <a:bodyPr wrap="square" rtlCol="0">
            <a:spAutoFit/>
          </a:bodyPr>
          <a:lstStyle/>
          <a:p>
            <a:pPr lvl="0"/>
            <a:r>
              <a:rPr lang="en-GB" sz="2400" b="1" dirty="0">
                <a:solidFill>
                  <a:srgbClr val="002060"/>
                </a:solidFill>
              </a:rPr>
              <a:t>le </a:t>
            </a:r>
            <a:r>
              <a:rPr lang="en-GB" sz="2400" b="1" dirty="0" err="1">
                <a:solidFill>
                  <a:srgbClr val="002060"/>
                </a:solidFill>
              </a:rPr>
              <a:t>musée</a:t>
            </a:r>
            <a:r>
              <a:rPr lang="en-GB" sz="2400" b="1" dirty="0">
                <a:solidFill>
                  <a:srgbClr val="002060"/>
                </a:solidFill>
              </a:rPr>
              <a:t>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(museum)</a:t>
            </a:r>
          </a:p>
        </p:txBody>
      </p:sp>
      <p:sp>
        <p:nvSpPr>
          <p:cNvPr id="28" name="TextBox 27">
            <a:extLst>
              <a:ext uri="{FF2B5EF4-FFF2-40B4-BE49-F238E27FC236}">
                <a16:creationId xmlns:a16="http://schemas.microsoft.com/office/drawing/2014/main" id="{8CF23E72-297B-4DEF-BFA0-F11F2AE1C125}"/>
              </a:ext>
            </a:extLst>
          </p:cNvPr>
          <p:cNvSpPr txBox="1"/>
          <p:nvPr/>
        </p:nvSpPr>
        <p:spPr>
          <a:xfrm>
            <a:off x="1080000" y="3874677"/>
            <a:ext cx="4065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le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printemps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(spring)</a:t>
            </a:r>
          </a:p>
        </p:txBody>
      </p:sp>
      <p:sp>
        <p:nvSpPr>
          <p:cNvPr id="29" name="TextBox 28">
            <a:extLst>
              <a:ext uri="{FF2B5EF4-FFF2-40B4-BE49-F238E27FC236}">
                <a16:creationId xmlns:a16="http://schemas.microsoft.com/office/drawing/2014/main" id="{7BFD97A7-6DD8-4B46-AD46-0C74B3BC686A}"/>
              </a:ext>
            </a:extLst>
          </p:cNvPr>
          <p:cNvSpPr txBox="1"/>
          <p:nvPr/>
        </p:nvSpPr>
        <p:spPr>
          <a:xfrm>
            <a:off x="1080000" y="4476109"/>
            <a:ext cx="4065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la place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(town square)</a:t>
            </a:r>
          </a:p>
        </p:txBody>
      </p:sp>
      <p:sp>
        <p:nvSpPr>
          <p:cNvPr id="30" name="TextBox 29">
            <a:extLst>
              <a:ext uri="{FF2B5EF4-FFF2-40B4-BE49-F238E27FC236}">
                <a16:creationId xmlns:a16="http://schemas.microsoft.com/office/drawing/2014/main" id="{B459B80E-37D3-4359-8BC4-C70322237FC8}"/>
              </a:ext>
            </a:extLst>
          </p:cNvPr>
          <p:cNvSpPr txBox="1"/>
          <p:nvPr/>
        </p:nvSpPr>
        <p:spPr>
          <a:xfrm>
            <a:off x="1080000" y="5077541"/>
            <a:ext cx="4065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la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saison</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(season)</a:t>
            </a:r>
          </a:p>
        </p:txBody>
      </p:sp>
      <p:sp>
        <p:nvSpPr>
          <p:cNvPr id="34" name="TextBox 33">
            <a:extLst>
              <a:ext uri="{FF2B5EF4-FFF2-40B4-BE49-F238E27FC236}">
                <a16:creationId xmlns:a16="http://schemas.microsoft.com/office/drawing/2014/main" id="{470DEF6F-C7C8-4EDC-B60B-92768206CC0A}"/>
              </a:ext>
            </a:extLst>
          </p:cNvPr>
          <p:cNvSpPr txBox="1"/>
          <p:nvPr/>
        </p:nvSpPr>
        <p:spPr>
          <a:xfrm>
            <a:off x="1080000" y="5678970"/>
            <a:ext cx="487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belge</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(Belgian)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39" name="TextBox 38">
            <a:extLst>
              <a:ext uri="{FF2B5EF4-FFF2-40B4-BE49-F238E27FC236}">
                <a16:creationId xmlns:a16="http://schemas.microsoft.com/office/drawing/2014/main" id="{BD84C6F0-8D74-4296-95C1-76D3B9758461}"/>
              </a:ext>
            </a:extLst>
          </p:cNvPr>
          <p:cNvSpPr txBox="1"/>
          <p:nvPr/>
        </p:nvSpPr>
        <p:spPr>
          <a:xfrm>
            <a:off x="6739200" y="1468103"/>
            <a:ext cx="4065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Bruxelles</a:t>
            </a:r>
            <a:r>
              <a:rPr kumimoji="0" lang="en-GB" sz="2400" b="1"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(Brussels)</a:t>
            </a:r>
          </a:p>
        </p:txBody>
      </p:sp>
      <p:sp>
        <p:nvSpPr>
          <p:cNvPr id="40" name="TextBox 39">
            <a:extLst>
              <a:ext uri="{FF2B5EF4-FFF2-40B4-BE49-F238E27FC236}">
                <a16:creationId xmlns:a16="http://schemas.microsoft.com/office/drawing/2014/main" id="{867A2545-EBB9-494D-900D-F3F0767CDD0D}"/>
              </a:ext>
            </a:extLst>
          </p:cNvPr>
          <p:cNvSpPr txBox="1"/>
          <p:nvPr/>
        </p:nvSpPr>
        <p:spPr>
          <a:xfrm>
            <a:off x="6739200" y="2069676"/>
            <a:ext cx="46819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dernier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(last m.)</a:t>
            </a:r>
          </a:p>
        </p:txBody>
      </p:sp>
      <p:sp>
        <p:nvSpPr>
          <p:cNvPr id="41" name="TextBox 40">
            <a:extLst>
              <a:ext uri="{FF2B5EF4-FFF2-40B4-BE49-F238E27FC236}">
                <a16:creationId xmlns:a16="http://schemas.microsoft.com/office/drawing/2014/main" id="{963E9100-8081-46A9-B873-C252915FEA9F}"/>
              </a:ext>
            </a:extLst>
          </p:cNvPr>
          <p:cNvSpPr txBox="1"/>
          <p:nvPr/>
        </p:nvSpPr>
        <p:spPr>
          <a:xfrm>
            <a:off x="6739200" y="2671249"/>
            <a:ext cx="4065234" cy="461665"/>
          </a:xfrm>
          <a:prstGeom prst="rect">
            <a:avLst/>
          </a:prstGeom>
          <a:noFill/>
        </p:spPr>
        <p:txBody>
          <a:bodyPr wrap="square" rtlCol="0">
            <a:spAutoFit/>
          </a:bodyPr>
          <a:lstStyle/>
          <a:p>
            <a:pPr lvl="0">
              <a:defRPr/>
            </a:pPr>
            <a:r>
              <a:rPr lang="en-GB" sz="2400" b="1" dirty="0">
                <a:solidFill>
                  <a:srgbClr val="002060"/>
                </a:solidFill>
              </a:rPr>
              <a:t>la Belgique</a:t>
            </a:r>
            <a:r>
              <a:rPr lang="en-GB" sz="2400" dirty="0">
                <a:solidFill>
                  <a:srgbClr val="002060"/>
                </a:solidFill>
              </a:rPr>
              <a:t> (Belgium)</a:t>
            </a:r>
          </a:p>
        </p:txBody>
      </p:sp>
      <p:sp>
        <p:nvSpPr>
          <p:cNvPr id="45" name="TextBox 44">
            <a:extLst>
              <a:ext uri="{FF2B5EF4-FFF2-40B4-BE49-F238E27FC236}">
                <a16:creationId xmlns:a16="http://schemas.microsoft.com/office/drawing/2014/main" id="{39AF0B0F-6426-4CE0-8D50-87B316AAC2A4}"/>
              </a:ext>
            </a:extLst>
          </p:cNvPr>
          <p:cNvSpPr txBox="1"/>
          <p:nvPr/>
        </p:nvSpPr>
        <p:spPr>
          <a:xfrm>
            <a:off x="6739200" y="3272822"/>
            <a:ext cx="4065234" cy="461665"/>
          </a:xfrm>
          <a:prstGeom prst="rect">
            <a:avLst/>
          </a:prstGeom>
          <a:noFill/>
        </p:spPr>
        <p:txBody>
          <a:bodyPr wrap="square" rtlCol="0">
            <a:spAutoFit/>
          </a:bodyPr>
          <a:lstStyle/>
          <a:p>
            <a:pPr lvl="0">
              <a:defRPr/>
            </a:pPr>
            <a:r>
              <a:rPr lang="en-GB" sz="2400" b="1">
                <a:solidFill>
                  <a:srgbClr val="002060"/>
                </a:solidFill>
              </a:rPr>
              <a:t>nourrir</a:t>
            </a:r>
            <a:r>
              <a:rPr lang="en-GB" sz="2400">
                <a:solidFill>
                  <a:srgbClr val="002060"/>
                </a:solidFill>
              </a:rPr>
              <a:t> (to feed)</a:t>
            </a:r>
            <a:endParaRPr lang="en-GB" sz="2400" dirty="0">
              <a:solidFill>
                <a:srgbClr val="002060"/>
              </a:solidFill>
            </a:endParaRPr>
          </a:p>
        </p:txBody>
      </p:sp>
      <p:sp>
        <p:nvSpPr>
          <p:cNvPr id="49" name="TextBox 48">
            <a:extLst>
              <a:ext uri="{FF2B5EF4-FFF2-40B4-BE49-F238E27FC236}">
                <a16:creationId xmlns:a16="http://schemas.microsoft.com/office/drawing/2014/main" id="{9F7D7631-09DC-49E1-82D6-390FA82C0BF9}"/>
              </a:ext>
            </a:extLst>
          </p:cNvPr>
          <p:cNvSpPr txBox="1"/>
          <p:nvPr/>
        </p:nvSpPr>
        <p:spPr>
          <a:xfrm>
            <a:off x="6739200" y="4475968"/>
            <a:ext cx="4065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l’heure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(hour)</a:t>
            </a:r>
          </a:p>
        </p:txBody>
      </p:sp>
      <p:sp>
        <p:nvSpPr>
          <p:cNvPr id="50" name="TextBox 49">
            <a:extLst>
              <a:ext uri="{FF2B5EF4-FFF2-40B4-BE49-F238E27FC236}">
                <a16:creationId xmlns:a16="http://schemas.microsoft.com/office/drawing/2014/main" id="{2217189E-A0A3-4D5C-876A-29C9F830E279}"/>
              </a:ext>
            </a:extLst>
          </p:cNvPr>
          <p:cNvSpPr txBox="1"/>
          <p:nvPr/>
        </p:nvSpPr>
        <p:spPr>
          <a:xfrm>
            <a:off x="6739200" y="5678969"/>
            <a:ext cx="487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vendredi</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(Friday)</a:t>
            </a:r>
          </a:p>
        </p:txBody>
      </p:sp>
      <p:sp>
        <p:nvSpPr>
          <p:cNvPr id="51" name="TextBox 50">
            <a:extLst>
              <a:ext uri="{FF2B5EF4-FFF2-40B4-BE49-F238E27FC236}">
                <a16:creationId xmlns:a16="http://schemas.microsoft.com/office/drawing/2014/main" id="{0A77AA10-D2A3-4B7B-ADF8-7DB89E428C98}"/>
              </a:ext>
            </a:extLst>
          </p:cNvPr>
          <p:cNvSpPr txBox="1"/>
          <p:nvPr/>
        </p:nvSpPr>
        <p:spPr>
          <a:xfrm>
            <a:off x="6739200" y="5077541"/>
            <a:ext cx="487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mercredi</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(Wednesday)</a:t>
            </a:r>
          </a:p>
        </p:txBody>
      </p:sp>
      <p:sp>
        <p:nvSpPr>
          <p:cNvPr id="2" name="Title 1">
            <a:extLst>
              <a:ext uri="{FF2B5EF4-FFF2-40B4-BE49-F238E27FC236}">
                <a16:creationId xmlns:a16="http://schemas.microsoft.com/office/drawing/2014/main" id="{FB115B95-938A-41FB-A0A6-09890154AC7A}"/>
              </a:ext>
            </a:extLst>
          </p:cNvPr>
          <p:cNvSpPr>
            <a:spLocks noGrp="1"/>
          </p:cNvSpPr>
          <p:nvPr>
            <p:ph type="title"/>
          </p:nvPr>
        </p:nvSpPr>
        <p:spPr>
          <a:xfrm>
            <a:off x="0" y="213557"/>
            <a:ext cx="2385391" cy="647577"/>
          </a:xfrm>
        </p:spPr>
        <p:txBody>
          <a:bodyPr>
            <a:normAutofit fontScale="90000"/>
          </a:bodyPr>
          <a:lstStyle/>
          <a:p>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j-ea"/>
                <a:cs typeface="+mj-cs"/>
              </a:rPr>
              <a:t>Réponses</a:t>
            </a:r>
            <a:br>
              <a:rPr kumimoji="0" lang="en-US" sz="3200" b="1" i="0" u="none" strike="noStrike" kern="1200" cap="none" spc="0" normalizeH="0" baseline="0" noProof="0" dirty="0">
                <a:ln>
                  <a:noFill/>
                </a:ln>
                <a:solidFill>
                  <a:prstClr val="white"/>
                </a:solidFill>
                <a:effectLst/>
                <a:uLnTx/>
                <a:uFillTx/>
                <a:latin typeface="Century Gothic" panose="020F0302020204030204"/>
                <a:ea typeface="+mj-ea"/>
                <a:cs typeface="+mj-cs"/>
              </a:rPr>
            </a:br>
            <a:endParaRPr lang="en-GB" dirty="0"/>
          </a:p>
        </p:txBody>
      </p:sp>
    </p:spTree>
    <p:extLst>
      <p:ext uri="{BB962C8B-B14F-4D97-AF65-F5344CB8AC3E}">
        <p14:creationId xmlns:p14="http://schemas.microsoft.com/office/powerpoint/2010/main" val="101406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6" grpId="0"/>
      <p:bldP spid="27" grpId="0"/>
      <p:bldP spid="28" grpId="0"/>
      <p:bldP spid="29" grpId="0"/>
      <p:bldP spid="30" grpId="0"/>
      <p:bldP spid="34" grpId="0"/>
      <p:bldP spid="39" grpId="0"/>
      <p:bldP spid="40" grpId="0"/>
      <p:bldP spid="41" grpId="0"/>
      <p:bldP spid="45" grpId="0"/>
      <p:bldP spid="49" grpId="0"/>
      <p:bldP spid="50" grpId="0"/>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314453" cy="647577"/>
          </a:xfrm>
        </p:spPr>
        <p:txBody>
          <a:bodyPr anchor="ctr">
            <a:normAutofit/>
          </a:bodyPr>
          <a:lstStyle/>
          <a:p>
            <a:r>
              <a:rPr lang="en-GB" sz="2800" b="1" dirty="0">
                <a:solidFill>
                  <a:schemeClr val="bg1"/>
                </a:solidFill>
                <a:latin typeface="Century Gothic" panose="020B0502020202020204" pitchFamily="34" charset="0"/>
              </a:rPr>
              <a:t>Verbs like </a:t>
            </a:r>
            <a:r>
              <a:rPr lang="en-GB" sz="2800" b="1" dirty="0" err="1">
                <a:solidFill>
                  <a:schemeClr val="bg1"/>
                </a:solidFill>
                <a:latin typeface="Century Gothic" panose="020B0502020202020204" pitchFamily="34" charset="0"/>
              </a:rPr>
              <a:t>choisir</a:t>
            </a:r>
            <a:r>
              <a:rPr lang="en-GB" sz="2800" b="1" dirty="0">
                <a:solidFill>
                  <a:schemeClr val="bg1"/>
                </a:solidFill>
                <a:latin typeface="Century Gothic" panose="020B0502020202020204" pitchFamily="34" charset="0"/>
              </a:rPr>
              <a:t> (il/</a:t>
            </a:r>
            <a:r>
              <a:rPr lang="en-GB" sz="2800" b="1" dirty="0" err="1">
                <a:solidFill>
                  <a:schemeClr val="bg1"/>
                </a:solidFill>
                <a:latin typeface="Century Gothic" panose="020B0502020202020204" pitchFamily="34" charset="0"/>
              </a:rPr>
              <a:t>elle</a:t>
            </a:r>
            <a:r>
              <a:rPr lang="en-GB" sz="2800" b="1" dirty="0">
                <a:solidFill>
                  <a:schemeClr val="bg1"/>
                </a:solidFill>
                <a:latin typeface="Century Gothic" panose="020B0502020202020204" pitchFamily="34" charset="0"/>
              </a:rPr>
              <a:t>)</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nvGraphicFramePr>
        <p:xfrm>
          <a:off x="231040" y="2303082"/>
          <a:ext cx="11780960" cy="3870960"/>
        </p:xfrm>
        <a:graphic>
          <a:graphicData uri="http://schemas.openxmlformats.org/drawingml/2006/table">
            <a:tbl>
              <a:tblPr firstRow="1" bandRow="1">
                <a:tableStyleId>{21E4AEA4-8DFA-4A89-87EB-49C32662AFE0}</a:tableStyleId>
              </a:tblPr>
              <a:tblGrid>
                <a:gridCol w="608733">
                  <a:extLst>
                    <a:ext uri="{9D8B030D-6E8A-4147-A177-3AD203B41FA5}">
                      <a16:colId xmlns:a16="http://schemas.microsoft.com/office/drawing/2014/main" val="2607353726"/>
                    </a:ext>
                  </a:extLst>
                </a:gridCol>
                <a:gridCol w="5579241">
                  <a:extLst>
                    <a:ext uri="{9D8B030D-6E8A-4147-A177-3AD203B41FA5}">
                      <a16:colId xmlns:a16="http://schemas.microsoft.com/office/drawing/2014/main" val="1600817978"/>
                    </a:ext>
                  </a:extLst>
                </a:gridCol>
                <a:gridCol w="1194360">
                  <a:extLst>
                    <a:ext uri="{9D8B030D-6E8A-4147-A177-3AD203B41FA5}">
                      <a16:colId xmlns:a16="http://schemas.microsoft.com/office/drawing/2014/main" val="4128092149"/>
                    </a:ext>
                  </a:extLst>
                </a:gridCol>
                <a:gridCol w="1272209">
                  <a:extLst>
                    <a:ext uri="{9D8B030D-6E8A-4147-A177-3AD203B41FA5}">
                      <a16:colId xmlns:a16="http://schemas.microsoft.com/office/drawing/2014/main" val="2609792770"/>
                    </a:ext>
                  </a:extLst>
                </a:gridCol>
                <a:gridCol w="3126417">
                  <a:extLst>
                    <a:ext uri="{9D8B030D-6E8A-4147-A177-3AD203B41FA5}">
                      <a16:colId xmlns:a16="http://schemas.microsoft.com/office/drawing/2014/main" val="301427449"/>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present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future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present simple or continuous in English?</a:t>
                      </a:r>
                    </a:p>
                  </a:txBody>
                  <a:tcPr/>
                </a:tc>
                <a:extLst>
                  <a:ext uri="{0D108BD9-81ED-4DB2-BD59-A6C34878D82A}">
                    <a16:rowId xmlns:a16="http://schemas.microsoft.com/office/drawing/2014/main" val="1153431983"/>
                  </a:ext>
                </a:extLst>
              </a:tr>
              <a:tr h="202918">
                <a:tc>
                  <a:txBody>
                    <a:bodyPr/>
                    <a:lstStyle/>
                    <a:p>
                      <a:pPr algn="ctr"/>
                      <a:r>
                        <a:rPr lang="en-GB" sz="2000" dirty="0">
                          <a:solidFill>
                            <a:schemeClr val="accent1">
                              <a:lumMod val="50000"/>
                            </a:schemeClr>
                          </a:solidFill>
                        </a:rPr>
                        <a:t>1.</a:t>
                      </a:r>
                    </a:p>
                  </a:txBody>
                  <a:tcPr/>
                </a:tc>
                <a:tc>
                  <a:txBody>
                    <a:bodyPr/>
                    <a:lstStyle/>
                    <a:p>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 Amir </a:t>
                      </a:r>
                      <a:r>
                        <a:rPr lang="en-GB" sz="2000" dirty="0" err="1">
                          <a:solidFill>
                            <a:schemeClr val="accent1">
                              <a:lumMod val="50000"/>
                            </a:schemeClr>
                          </a:solidFill>
                        </a:rPr>
                        <a:t>nourrit</a:t>
                      </a:r>
                      <a:r>
                        <a:rPr lang="en-GB" sz="2000" dirty="0">
                          <a:solidFill>
                            <a:schemeClr val="accent1">
                              <a:lumMod val="50000"/>
                            </a:schemeClr>
                          </a:solidFill>
                        </a:rPr>
                        <a:t> le </a:t>
                      </a:r>
                      <a:r>
                        <a:rPr lang="en-GB" sz="2000" dirty="0" err="1">
                          <a:solidFill>
                            <a:schemeClr val="accent1">
                              <a:lumMod val="50000"/>
                            </a:schemeClr>
                          </a:solidFill>
                        </a:rPr>
                        <a:t>chien</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Noura</a:t>
                      </a:r>
                      <a:r>
                        <a:rPr lang="en-GB" sz="2000" dirty="0">
                          <a:solidFill>
                            <a:schemeClr val="accent1">
                              <a:lumMod val="50000"/>
                            </a:schemeClr>
                          </a:solidFill>
                        </a:rPr>
                        <a:t> </a:t>
                      </a:r>
                      <a:r>
                        <a:rPr lang="en-GB" sz="2000" dirty="0" err="1">
                          <a:solidFill>
                            <a:schemeClr val="accent1">
                              <a:lumMod val="50000"/>
                            </a:schemeClr>
                          </a:solidFill>
                        </a:rPr>
                        <a:t>nourrit</a:t>
                      </a:r>
                      <a:r>
                        <a:rPr lang="en-GB" sz="2000" dirty="0">
                          <a:solidFill>
                            <a:schemeClr val="accent1">
                              <a:lumMod val="50000"/>
                            </a:schemeClr>
                          </a:solidFill>
                        </a:rPr>
                        <a:t> le </a:t>
                      </a:r>
                      <a:r>
                        <a:rPr lang="en-GB" sz="2000" dirty="0" err="1">
                          <a:solidFill>
                            <a:schemeClr val="accent1">
                              <a:lumMod val="50000"/>
                            </a:schemeClr>
                          </a:solidFill>
                        </a:rPr>
                        <a:t>poisson</a:t>
                      </a:r>
                      <a:r>
                        <a:rPr lang="en-GB" sz="2000" dirty="0">
                          <a:solidFill>
                            <a:schemeClr val="accent1">
                              <a:lumMod val="50000"/>
                            </a:schemeClr>
                          </a:solidFill>
                        </a:rPr>
                        <a:t> </a:t>
                      </a:r>
                      <a:r>
                        <a:rPr lang="en-GB" sz="2000" dirty="0" err="1">
                          <a:solidFill>
                            <a:schemeClr val="accent1">
                              <a:lumMod val="50000"/>
                            </a:schemeClr>
                          </a:solidFill>
                        </a:rPr>
                        <a:t>demain</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Je </a:t>
                      </a:r>
                      <a:r>
                        <a:rPr lang="en-GB" sz="2000" dirty="0" err="1">
                          <a:solidFill>
                            <a:schemeClr val="accent1">
                              <a:lumMod val="50000"/>
                            </a:schemeClr>
                          </a:solidFill>
                        </a:rPr>
                        <a:t>nourris</a:t>
                      </a:r>
                      <a:r>
                        <a:rPr lang="en-GB" sz="2000" dirty="0">
                          <a:solidFill>
                            <a:schemeClr val="accent1">
                              <a:lumMod val="50000"/>
                            </a:schemeClr>
                          </a:solidFill>
                        </a:rPr>
                        <a:t> les enfants </a:t>
                      </a:r>
                      <a:r>
                        <a:rPr lang="en-GB" sz="2000" dirty="0" err="1">
                          <a:solidFill>
                            <a:schemeClr val="accent1">
                              <a:lumMod val="50000"/>
                            </a:schemeClr>
                          </a:solidFill>
                        </a:rPr>
                        <a:t>chaque</a:t>
                      </a:r>
                      <a:r>
                        <a:rPr lang="en-GB" sz="2000" dirty="0">
                          <a:solidFill>
                            <a:schemeClr val="accent1">
                              <a:lumMod val="50000"/>
                            </a:schemeClr>
                          </a:solidFill>
                        </a:rPr>
                        <a:t> jour.</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r>
                        <a:rPr lang="en-GB" sz="2000">
                          <a:solidFill>
                            <a:schemeClr val="accent1">
                              <a:lumMod val="50000"/>
                            </a:schemeClr>
                          </a:solidFill>
                        </a:rPr>
                        <a:t>Le mardi</a:t>
                      </a:r>
                      <a:r>
                        <a:rPr lang="en-GB" sz="2000" baseline="0">
                          <a:solidFill>
                            <a:schemeClr val="accent1">
                              <a:lumMod val="50000"/>
                            </a:schemeClr>
                          </a:solidFill>
                        </a:rPr>
                        <a:t> j’achète du pain au marché.</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000">
                          <a:solidFill>
                            <a:schemeClr val="accent1">
                              <a:lumMod val="50000"/>
                            </a:schemeClr>
                          </a:solidFill>
                        </a:rPr>
                        <a:t>5.</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Samedi prochain</a:t>
                      </a:r>
                      <a:r>
                        <a:rPr lang="en-GB" sz="2000" baseline="0" dirty="0">
                          <a:solidFill>
                            <a:schemeClr val="accent1">
                              <a:lumMod val="50000"/>
                            </a:schemeClr>
                          </a:solidFill>
                        </a:rPr>
                        <a:t> je </a:t>
                      </a:r>
                      <a:r>
                        <a:rPr lang="en-GB" sz="2000" baseline="0" dirty="0" err="1">
                          <a:solidFill>
                            <a:schemeClr val="accent1">
                              <a:lumMod val="50000"/>
                            </a:schemeClr>
                          </a:solidFill>
                        </a:rPr>
                        <a:t>finis</a:t>
                      </a:r>
                      <a:r>
                        <a:rPr lang="en-GB" sz="2000" baseline="0" dirty="0">
                          <a:solidFill>
                            <a:schemeClr val="accent1">
                              <a:lumMod val="50000"/>
                            </a:schemeClr>
                          </a:solidFill>
                        </a:rPr>
                        <a:t> </a:t>
                      </a:r>
                      <a:r>
                        <a:rPr lang="en-GB" sz="2000" baseline="0" dirty="0" err="1">
                          <a:solidFill>
                            <a:schemeClr val="accent1">
                              <a:lumMod val="50000"/>
                            </a:schemeClr>
                          </a:solidFill>
                        </a:rPr>
                        <a:t>mes</a:t>
                      </a:r>
                      <a:r>
                        <a:rPr lang="en-GB" sz="2000" baseline="0" dirty="0">
                          <a:solidFill>
                            <a:schemeClr val="accent1">
                              <a:lumMod val="50000"/>
                            </a:schemeClr>
                          </a:solidFill>
                        </a:rPr>
                        <a:t> devoirs.</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000">
                          <a:solidFill>
                            <a:schemeClr val="accent1">
                              <a:lumMod val="50000"/>
                            </a:schemeClr>
                          </a:solidFill>
                        </a:rPr>
                        <a:t>6.</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Normalement</a:t>
                      </a:r>
                      <a:r>
                        <a:rPr lang="en-GB" sz="2000" dirty="0">
                          <a:solidFill>
                            <a:schemeClr val="accent1">
                              <a:lumMod val="50000"/>
                            </a:schemeClr>
                          </a:solidFill>
                        </a:rPr>
                        <a:t> </a:t>
                      </a:r>
                      <a:r>
                        <a:rPr lang="en-GB" sz="2000" dirty="0" err="1">
                          <a:solidFill>
                            <a:schemeClr val="accent1">
                              <a:lumMod val="50000"/>
                            </a:schemeClr>
                          </a:solidFill>
                        </a:rPr>
                        <a:t>tu</a:t>
                      </a:r>
                      <a:r>
                        <a:rPr lang="en-GB" sz="2000" dirty="0">
                          <a:solidFill>
                            <a:schemeClr val="accent1">
                              <a:lumMod val="50000"/>
                            </a:schemeClr>
                          </a:solidFill>
                        </a:rPr>
                        <a:t> </a:t>
                      </a:r>
                      <a:r>
                        <a:rPr lang="en-GB" sz="2000" dirty="0" err="1">
                          <a:solidFill>
                            <a:schemeClr val="accent1">
                              <a:lumMod val="50000"/>
                            </a:schemeClr>
                          </a:solidFill>
                        </a:rPr>
                        <a:t>choisis</a:t>
                      </a:r>
                      <a:r>
                        <a:rPr lang="en-GB" sz="2000" dirty="0">
                          <a:solidFill>
                            <a:schemeClr val="accent1">
                              <a:lumMod val="50000"/>
                            </a:schemeClr>
                          </a:solidFill>
                        </a:rPr>
                        <a:t> le fromage.</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000">
                          <a:solidFill>
                            <a:schemeClr val="accent1">
                              <a:lumMod val="50000"/>
                            </a:schemeClr>
                          </a:solidFill>
                        </a:rPr>
                        <a:t>7.</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Amir remplit la machine à laver bien</a:t>
                      </a:r>
                      <a:r>
                        <a:rPr lang="en-GB" sz="2000" baseline="0">
                          <a:solidFill>
                            <a:schemeClr val="accent1">
                              <a:lumMod val="50000"/>
                            </a:schemeClr>
                          </a:solidFill>
                        </a:rPr>
                        <a:t>tôt.</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0">
                <a:tc>
                  <a:txBody>
                    <a:bodyPr/>
                    <a:lstStyle/>
                    <a:p>
                      <a:pPr algn="ctr"/>
                      <a:r>
                        <a:rPr lang="en-GB" sz="2000">
                          <a:solidFill>
                            <a:schemeClr val="accent1">
                              <a:lumMod val="50000"/>
                            </a:schemeClr>
                          </a:solidFill>
                        </a:rPr>
                        <a:t>8.</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u="none" dirty="0" err="1">
                          <a:solidFill>
                            <a:schemeClr val="accent1">
                              <a:lumMod val="50000"/>
                            </a:schemeClr>
                          </a:solidFill>
                        </a:rPr>
                        <a:t>Noura</a:t>
                      </a:r>
                      <a:r>
                        <a:rPr lang="en-GB" sz="2000" u="none" dirty="0">
                          <a:solidFill>
                            <a:schemeClr val="accent1">
                              <a:lumMod val="50000"/>
                            </a:schemeClr>
                          </a:solidFill>
                        </a:rPr>
                        <a:t> sort </a:t>
                      </a:r>
                      <a:r>
                        <a:rPr lang="en-GB" sz="2000" u="none" dirty="0" err="1">
                          <a:solidFill>
                            <a:schemeClr val="accent1">
                              <a:lumMod val="50000"/>
                            </a:schemeClr>
                          </a:solidFill>
                        </a:rPr>
                        <a:t>en</a:t>
                      </a:r>
                      <a:r>
                        <a:rPr lang="en-GB" sz="2000" u="none" dirty="0">
                          <a:solidFill>
                            <a:schemeClr val="accent1">
                              <a:lumMod val="50000"/>
                            </a:schemeClr>
                          </a:solidFill>
                        </a:rPr>
                        <a:t> </a:t>
                      </a:r>
                      <a:r>
                        <a:rPr lang="en-GB" sz="2000" u="none" dirty="0" err="1">
                          <a:solidFill>
                            <a:schemeClr val="accent1">
                              <a:lumMod val="50000"/>
                            </a:schemeClr>
                          </a:solidFill>
                        </a:rPr>
                        <a:t>ville</a:t>
                      </a:r>
                      <a:r>
                        <a:rPr lang="en-GB" sz="2000" u="none" dirty="0">
                          <a:solidFill>
                            <a:schemeClr val="accent1">
                              <a:lumMod val="50000"/>
                            </a:schemeClr>
                          </a:solidFill>
                        </a:rPr>
                        <a:t> dans trois </a:t>
                      </a:r>
                      <a:r>
                        <a:rPr lang="en-GB" sz="2000" u="none" dirty="0" err="1">
                          <a:solidFill>
                            <a:schemeClr val="accent1">
                              <a:lumMod val="50000"/>
                            </a:schemeClr>
                          </a:solidFill>
                        </a:rPr>
                        <a:t>heures</a:t>
                      </a:r>
                      <a:r>
                        <a:rPr lang="en-GB" sz="2000" u="none"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10" name="Picture 9" descr="green checkmark">
            <a:extLst>
              <a:ext uri="{FF2B5EF4-FFF2-40B4-BE49-F238E27FC236}">
                <a16:creationId xmlns:a16="http://schemas.microsoft.com/office/drawing/2014/main" id="{52953FF9-8FBA-48C6-857E-5E6C14D412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493" y="3039921"/>
            <a:ext cx="282522" cy="294294"/>
          </a:xfrm>
          <a:prstGeom prst="rect">
            <a:avLst/>
          </a:prstGeom>
        </p:spPr>
      </p:pic>
      <p:pic>
        <p:nvPicPr>
          <p:cNvPr id="26" name="Picture 25" descr="green checkmark">
            <a:extLst>
              <a:ext uri="{FF2B5EF4-FFF2-40B4-BE49-F238E27FC236}">
                <a16:creationId xmlns:a16="http://schemas.microsoft.com/office/drawing/2014/main" id="{55CC6E88-D936-4CFD-A08C-A3F24EC31A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1820" y="3479374"/>
            <a:ext cx="282522" cy="294294"/>
          </a:xfrm>
          <a:prstGeom prst="rect">
            <a:avLst/>
          </a:prstGeom>
        </p:spPr>
      </p:pic>
      <p:sp>
        <p:nvSpPr>
          <p:cNvPr id="6" name="TextBox 5">
            <a:extLst>
              <a:ext uri="{FF2B5EF4-FFF2-40B4-BE49-F238E27FC236}">
                <a16:creationId xmlns:a16="http://schemas.microsoft.com/office/drawing/2014/main" id="{16E5D2C8-39D0-B149-BD4B-D3EDCF96BB45}"/>
              </a:ext>
            </a:extLst>
          </p:cNvPr>
          <p:cNvSpPr txBox="1"/>
          <p:nvPr/>
        </p:nvSpPr>
        <p:spPr>
          <a:xfrm>
            <a:off x="231040" y="1220263"/>
            <a:ext cx="12713040" cy="892552"/>
          </a:xfrm>
          <a:prstGeom prst="rect">
            <a:avLst/>
          </a:prstGeom>
          <a:noFill/>
        </p:spPr>
        <p:txBody>
          <a:bodyPr wrap="square" rtlCol="0">
            <a:spAutoFit/>
          </a:bodyPr>
          <a:lstStyle/>
          <a:p>
            <a:pPr lvl="0">
              <a:defRPr/>
            </a:pPr>
            <a:r>
              <a:rPr kumimoji="0" lang="en-US" sz="2600" b="0" i="0" u="none" strike="noStrike" kern="1200" cap="none" spc="0" normalizeH="0" baseline="0" noProof="0" dirty="0" err="1">
                <a:ln>
                  <a:noFill/>
                </a:ln>
                <a:solidFill>
                  <a:srgbClr val="104F75"/>
                </a:solidFill>
                <a:effectLst/>
                <a:uLnTx/>
                <a:uFillTx/>
                <a:latin typeface="Century Gothic" panose="020F0302020204030204"/>
                <a:ea typeface="+mn-ea"/>
                <a:cs typeface="+mn-cs"/>
              </a:rPr>
              <a:t>C’est</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dans le </a:t>
            </a:r>
            <a:r>
              <a:rPr kumimoji="0" lang="en-US" sz="2600" b="0" i="0" u="none" strike="noStrike" kern="1200" cap="none" spc="0" normalizeH="0" baseline="0" noProof="0" dirty="0" err="1">
                <a:ln>
                  <a:noFill/>
                </a:ln>
                <a:solidFill>
                  <a:srgbClr val="104F75"/>
                </a:solidFill>
                <a:effectLst/>
                <a:uLnTx/>
                <a:uFillTx/>
                <a:latin typeface="Century Gothic" panose="020F0302020204030204"/>
                <a:ea typeface="+mn-ea"/>
                <a:cs typeface="+mn-cs"/>
              </a:rPr>
              <a:t>présent</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600" b="0" i="0" u="none" strike="noStrike" kern="1200" cap="none" spc="0" normalizeH="0" baseline="0" noProof="0" dirty="0" err="1">
                <a:ln>
                  <a:noFill/>
                </a:ln>
                <a:solidFill>
                  <a:srgbClr val="104F75"/>
                </a:solidFill>
                <a:effectLst/>
                <a:uLnTx/>
                <a:uFillTx/>
                <a:latin typeface="Century Gothic" panose="020F0302020204030204"/>
                <a:ea typeface="+mn-ea"/>
                <a:cs typeface="+mn-cs"/>
              </a:rPr>
              <a:t>ou</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à </a:t>
            </a:r>
            <a:r>
              <a:rPr kumimoji="0" lang="en-US" sz="2600" b="0" i="0" u="none" strike="noStrike" kern="1200" cap="none" spc="0" normalizeH="0" baseline="0" noProof="0" dirty="0" err="1">
                <a:ln>
                  <a:noFill/>
                </a:ln>
                <a:solidFill>
                  <a:srgbClr val="104F75"/>
                </a:solidFill>
                <a:effectLst/>
                <a:uLnTx/>
                <a:uFillTx/>
                <a:latin typeface="Century Gothic" panose="020F0302020204030204"/>
                <a:ea typeface="+mn-ea"/>
                <a:cs typeface="+mn-cs"/>
              </a:rPr>
              <a:t>l’avenir</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 </a:t>
            </a:r>
          </a:p>
          <a:p>
            <a:pPr lvl="0">
              <a:defRPr/>
            </a:pP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Coche ‘present’ </a:t>
            </a:r>
            <a:r>
              <a:rPr kumimoji="0" lang="en-US" sz="2600" b="0" i="0" u="none" strike="noStrike" kern="1200" cap="none" spc="0" normalizeH="0" baseline="0" noProof="0" dirty="0" err="1">
                <a:ln>
                  <a:noFill/>
                </a:ln>
                <a:solidFill>
                  <a:srgbClr val="104F75"/>
                </a:solidFill>
                <a:effectLst/>
                <a:uLnTx/>
                <a:uFillTx/>
                <a:latin typeface="Century Gothic" panose="020F0302020204030204"/>
                <a:ea typeface="+mn-ea"/>
                <a:cs typeface="+mn-cs"/>
              </a:rPr>
              <a:t>ou</a:t>
            </a:r>
            <a:r>
              <a:rPr kumimoji="0" lang="en-US" sz="2600" b="0" i="0" u="none" strike="noStrike" kern="1200" cap="none" spc="0" normalizeH="0" noProof="0" dirty="0">
                <a:ln>
                  <a:noFill/>
                </a:ln>
                <a:solidFill>
                  <a:srgbClr val="104F75"/>
                </a:solidFill>
                <a:effectLst/>
                <a:uLnTx/>
                <a:uFillTx/>
                <a:latin typeface="Century Gothic" panose="020F0302020204030204"/>
                <a:ea typeface="+mn-ea"/>
                <a:cs typeface="+mn-cs"/>
              </a:rPr>
              <a:t> ‘future’ et </a:t>
            </a:r>
            <a:r>
              <a:rPr lang="en-US" sz="2600" dirty="0" err="1">
                <a:solidFill>
                  <a:srgbClr val="104F75"/>
                </a:solidFill>
              </a:rPr>
              <a:t>écris</a:t>
            </a:r>
            <a:r>
              <a:rPr lang="en-US" sz="2600" dirty="0">
                <a:solidFill>
                  <a:srgbClr val="104F75"/>
                </a:solidFill>
              </a:rPr>
              <a:t> ‘simple’ </a:t>
            </a:r>
            <a:r>
              <a:rPr lang="en-US" sz="2600" dirty="0" err="1">
                <a:solidFill>
                  <a:srgbClr val="104F75"/>
                </a:solidFill>
              </a:rPr>
              <a:t>ou</a:t>
            </a:r>
            <a:r>
              <a:rPr lang="en-US" sz="2600" dirty="0">
                <a:solidFill>
                  <a:srgbClr val="104F75"/>
                </a:solidFill>
              </a:rPr>
              <a:t> ‘continuous’.</a:t>
            </a:r>
            <a:r>
              <a:rPr kumimoji="0" lang="en-US" sz="2600" b="0" i="0" u="none" strike="noStrike" kern="1200" cap="none" spc="0" normalizeH="0" noProof="0" dirty="0">
                <a:ln>
                  <a:noFill/>
                </a:ln>
                <a:solidFill>
                  <a:srgbClr val="104F75"/>
                </a:solidFill>
                <a:effectLst/>
                <a:uLnTx/>
                <a:uFillTx/>
                <a:latin typeface="Century Gothic" panose="020F0302020204030204"/>
                <a:ea typeface="+mn-ea"/>
                <a:cs typeface="+mn-cs"/>
              </a:rPr>
              <a:t> </a:t>
            </a:r>
            <a:endPar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27" name="Picture 26" descr="green checkmark">
            <a:extLst>
              <a:ext uri="{FF2B5EF4-FFF2-40B4-BE49-F238E27FC236}">
                <a16:creationId xmlns:a16="http://schemas.microsoft.com/office/drawing/2014/main" id="{3DBC4737-CA3E-4E37-B53D-F43EFADA9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493" y="3871301"/>
            <a:ext cx="282522" cy="294294"/>
          </a:xfrm>
          <a:prstGeom prst="rect">
            <a:avLst/>
          </a:prstGeom>
        </p:spPr>
      </p:pic>
      <p:pic>
        <p:nvPicPr>
          <p:cNvPr id="11" name="Picture 10" descr="green checkmark">
            <a:extLst>
              <a:ext uri="{FF2B5EF4-FFF2-40B4-BE49-F238E27FC236}">
                <a16:creationId xmlns:a16="http://schemas.microsoft.com/office/drawing/2014/main" id="{3DBC4737-CA3E-4E37-B53D-F43EFADA9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493" y="4256335"/>
            <a:ext cx="282522" cy="294294"/>
          </a:xfrm>
          <a:prstGeom prst="rect">
            <a:avLst/>
          </a:prstGeom>
        </p:spPr>
      </p:pic>
      <p:pic>
        <p:nvPicPr>
          <p:cNvPr id="12" name="Picture 11" descr="green checkmark">
            <a:extLst>
              <a:ext uri="{FF2B5EF4-FFF2-40B4-BE49-F238E27FC236}">
                <a16:creationId xmlns:a16="http://schemas.microsoft.com/office/drawing/2014/main" id="{3DBC4737-CA3E-4E37-B53D-F43EFADA9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1820" y="4633603"/>
            <a:ext cx="282522" cy="294294"/>
          </a:xfrm>
          <a:prstGeom prst="rect">
            <a:avLst/>
          </a:prstGeom>
        </p:spPr>
      </p:pic>
      <p:pic>
        <p:nvPicPr>
          <p:cNvPr id="13" name="Picture 12" descr="green checkmark">
            <a:extLst>
              <a:ext uri="{FF2B5EF4-FFF2-40B4-BE49-F238E27FC236}">
                <a16:creationId xmlns:a16="http://schemas.microsoft.com/office/drawing/2014/main" id="{3DBC4737-CA3E-4E37-B53D-F43EFADA9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5748" y="5025530"/>
            <a:ext cx="282522" cy="294294"/>
          </a:xfrm>
          <a:prstGeom prst="rect">
            <a:avLst/>
          </a:prstGeom>
        </p:spPr>
      </p:pic>
      <p:pic>
        <p:nvPicPr>
          <p:cNvPr id="14" name="Picture 13" descr="green checkmark">
            <a:extLst>
              <a:ext uri="{FF2B5EF4-FFF2-40B4-BE49-F238E27FC236}">
                <a16:creationId xmlns:a16="http://schemas.microsoft.com/office/drawing/2014/main" id="{3DBC4737-CA3E-4E37-B53D-F43EFADA9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6959" y="5403822"/>
            <a:ext cx="282522" cy="294294"/>
          </a:xfrm>
          <a:prstGeom prst="rect">
            <a:avLst/>
          </a:prstGeom>
        </p:spPr>
      </p:pic>
      <p:pic>
        <p:nvPicPr>
          <p:cNvPr id="15" name="Picture 14" descr="green checkmark">
            <a:extLst>
              <a:ext uri="{FF2B5EF4-FFF2-40B4-BE49-F238E27FC236}">
                <a16:creationId xmlns:a16="http://schemas.microsoft.com/office/drawing/2014/main" id="{3DBC4737-CA3E-4E37-B53D-F43EFADA9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172" y="5808801"/>
            <a:ext cx="282522" cy="294294"/>
          </a:xfrm>
          <a:prstGeom prst="rect">
            <a:avLst/>
          </a:prstGeom>
        </p:spPr>
      </p:pic>
      <p:sp>
        <p:nvSpPr>
          <p:cNvPr id="2" name="TextBox 1"/>
          <p:cNvSpPr txBox="1"/>
          <p:nvPr/>
        </p:nvSpPr>
        <p:spPr>
          <a:xfrm>
            <a:off x="8880737" y="4189968"/>
            <a:ext cx="2704011" cy="400110"/>
          </a:xfrm>
          <a:prstGeom prst="rect">
            <a:avLst/>
          </a:prstGeom>
          <a:noFill/>
        </p:spPr>
        <p:txBody>
          <a:bodyPr wrap="square" rtlCol="0">
            <a:spAutoFit/>
          </a:bodyPr>
          <a:lstStyle/>
          <a:p>
            <a:r>
              <a:rPr lang="en-GB" sz="2000">
                <a:solidFill>
                  <a:srgbClr val="104F75"/>
                </a:solidFill>
              </a:rPr>
              <a:t>simple (buy)</a:t>
            </a:r>
          </a:p>
        </p:txBody>
      </p:sp>
      <p:sp>
        <p:nvSpPr>
          <p:cNvPr id="17" name="TextBox 16"/>
          <p:cNvSpPr txBox="1"/>
          <p:nvPr/>
        </p:nvSpPr>
        <p:spPr>
          <a:xfrm>
            <a:off x="8866936" y="4561135"/>
            <a:ext cx="3272812" cy="400110"/>
          </a:xfrm>
          <a:prstGeom prst="rect">
            <a:avLst/>
          </a:prstGeom>
          <a:noFill/>
        </p:spPr>
        <p:txBody>
          <a:bodyPr wrap="square" rtlCol="0">
            <a:spAutoFit/>
          </a:bodyPr>
          <a:lstStyle/>
          <a:p>
            <a:r>
              <a:rPr lang="en-GB" sz="2000">
                <a:solidFill>
                  <a:srgbClr val="104F75"/>
                </a:solidFill>
              </a:rPr>
              <a:t>continuous (am finishing)</a:t>
            </a:r>
          </a:p>
        </p:txBody>
      </p:sp>
      <p:sp>
        <p:nvSpPr>
          <p:cNvPr id="18" name="TextBox 17"/>
          <p:cNvSpPr txBox="1"/>
          <p:nvPr/>
        </p:nvSpPr>
        <p:spPr>
          <a:xfrm>
            <a:off x="8880737" y="4961245"/>
            <a:ext cx="2704011" cy="400110"/>
          </a:xfrm>
          <a:prstGeom prst="rect">
            <a:avLst/>
          </a:prstGeom>
          <a:noFill/>
        </p:spPr>
        <p:txBody>
          <a:bodyPr wrap="square" rtlCol="0">
            <a:spAutoFit/>
          </a:bodyPr>
          <a:lstStyle/>
          <a:p>
            <a:r>
              <a:rPr lang="en-GB" sz="2000">
                <a:solidFill>
                  <a:srgbClr val="104F75"/>
                </a:solidFill>
              </a:rPr>
              <a:t>simple (choose)</a:t>
            </a:r>
          </a:p>
        </p:txBody>
      </p:sp>
      <p:sp>
        <p:nvSpPr>
          <p:cNvPr id="19" name="TextBox 18"/>
          <p:cNvSpPr txBox="1"/>
          <p:nvPr/>
        </p:nvSpPr>
        <p:spPr>
          <a:xfrm>
            <a:off x="8880737" y="5349784"/>
            <a:ext cx="2704011" cy="400110"/>
          </a:xfrm>
          <a:prstGeom prst="rect">
            <a:avLst/>
          </a:prstGeom>
          <a:noFill/>
        </p:spPr>
        <p:txBody>
          <a:bodyPr wrap="square" rtlCol="0">
            <a:spAutoFit/>
          </a:bodyPr>
          <a:lstStyle/>
          <a:p>
            <a:r>
              <a:rPr lang="en-GB" sz="2000">
                <a:solidFill>
                  <a:srgbClr val="104F75"/>
                </a:solidFill>
              </a:rPr>
              <a:t>continuous (is filling)</a:t>
            </a:r>
          </a:p>
        </p:txBody>
      </p:sp>
      <p:sp>
        <p:nvSpPr>
          <p:cNvPr id="20" name="TextBox 19"/>
          <p:cNvSpPr txBox="1"/>
          <p:nvPr/>
        </p:nvSpPr>
        <p:spPr>
          <a:xfrm>
            <a:off x="8880738" y="5773932"/>
            <a:ext cx="3259010" cy="400110"/>
          </a:xfrm>
          <a:prstGeom prst="rect">
            <a:avLst/>
          </a:prstGeom>
          <a:noFill/>
        </p:spPr>
        <p:txBody>
          <a:bodyPr wrap="square" rtlCol="0">
            <a:spAutoFit/>
          </a:bodyPr>
          <a:lstStyle/>
          <a:p>
            <a:r>
              <a:rPr lang="en-GB" sz="2000">
                <a:solidFill>
                  <a:srgbClr val="104F75"/>
                </a:solidFill>
              </a:rPr>
              <a:t>continuous (is going out)</a:t>
            </a:r>
          </a:p>
        </p:txBody>
      </p:sp>
      <p:sp>
        <p:nvSpPr>
          <p:cNvPr id="21" name="TextBox 20"/>
          <p:cNvSpPr txBox="1"/>
          <p:nvPr/>
        </p:nvSpPr>
        <p:spPr>
          <a:xfrm>
            <a:off x="8880738" y="3787487"/>
            <a:ext cx="2704011" cy="400110"/>
          </a:xfrm>
          <a:prstGeom prst="rect">
            <a:avLst/>
          </a:prstGeom>
          <a:noFill/>
        </p:spPr>
        <p:txBody>
          <a:bodyPr wrap="square" rtlCol="0">
            <a:spAutoFit/>
          </a:bodyPr>
          <a:lstStyle/>
          <a:p>
            <a:r>
              <a:rPr lang="en-GB" sz="2000">
                <a:solidFill>
                  <a:schemeClr val="accent1">
                    <a:lumMod val="50000"/>
                  </a:schemeClr>
                </a:solidFill>
              </a:rPr>
              <a:t>simple (feed)</a:t>
            </a:r>
            <a:endParaRPr lang="en-GB" sz="2000" dirty="0">
              <a:solidFill>
                <a:schemeClr val="accent1">
                  <a:lumMod val="50000"/>
                </a:schemeClr>
              </a:solidFill>
            </a:endParaRPr>
          </a:p>
        </p:txBody>
      </p:sp>
      <p:sp>
        <p:nvSpPr>
          <p:cNvPr id="22" name="TextBox 21"/>
          <p:cNvSpPr txBox="1"/>
          <p:nvPr/>
        </p:nvSpPr>
        <p:spPr>
          <a:xfrm>
            <a:off x="8876384" y="3363339"/>
            <a:ext cx="3697492" cy="400110"/>
          </a:xfrm>
          <a:prstGeom prst="rect">
            <a:avLst/>
          </a:prstGeom>
          <a:noFill/>
        </p:spPr>
        <p:txBody>
          <a:bodyPr wrap="square" rtlCol="0">
            <a:spAutoFit/>
          </a:bodyPr>
          <a:lstStyle/>
          <a:p>
            <a:r>
              <a:rPr lang="en-GB" sz="2000">
                <a:solidFill>
                  <a:schemeClr val="accent1">
                    <a:lumMod val="50000"/>
                  </a:schemeClr>
                </a:solidFill>
              </a:rPr>
              <a:t>continuous (is feeding)</a:t>
            </a:r>
            <a:endParaRPr lang="en-GB" sz="2000">
              <a:solidFill>
                <a:srgbClr val="104F75"/>
              </a:solidFill>
            </a:endParaRPr>
          </a:p>
        </p:txBody>
      </p:sp>
      <p:sp>
        <p:nvSpPr>
          <p:cNvPr id="23" name="TextBox 22"/>
          <p:cNvSpPr txBox="1"/>
          <p:nvPr/>
        </p:nvSpPr>
        <p:spPr>
          <a:xfrm>
            <a:off x="8876384" y="2995883"/>
            <a:ext cx="3267719" cy="400110"/>
          </a:xfrm>
          <a:prstGeom prst="rect">
            <a:avLst/>
          </a:prstGeom>
          <a:noFill/>
        </p:spPr>
        <p:txBody>
          <a:bodyPr wrap="square" rtlCol="0">
            <a:spAutoFit/>
          </a:bodyPr>
          <a:lstStyle/>
          <a:p>
            <a:r>
              <a:rPr lang="en-GB" sz="2000">
                <a:solidFill>
                  <a:schemeClr val="accent1">
                    <a:lumMod val="50000"/>
                  </a:schemeClr>
                </a:solidFill>
              </a:rPr>
              <a:t>continuous (is feeding)</a:t>
            </a:r>
            <a:endParaRPr lang="en-GB" sz="2000" dirty="0">
              <a:solidFill>
                <a:schemeClr val="accent1">
                  <a:lumMod val="50000"/>
                </a:schemeClr>
              </a:solidFill>
            </a:endParaRPr>
          </a:p>
        </p:txBody>
      </p:sp>
      <p:pic>
        <p:nvPicPr>
          <p:cNvPr id="5" name="Picture 4" descr="A picture containing doll, shirt&#10;&#10;Description automatically generated">
            <a:extLst>
              <a:ext uri="{FF2B5EF4-FFF2-40B4-BE49-F238E27FC236}">
                <a16:creationId xmlns:a16="http://schemas.microsoft.com/office/drawing/2014/main" id="{2A5D5E68-894F-42B6-AF0D-A061A3A41E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8417" y="-145671"/>
            <a:ext cx="1432674" cy="1432674"/>
          </a:xfrm>
          <a:prstGeom prst="rect">
            <a:avLst/>
          </a:prstGeom>
        </p:spPr>
      </p:pic>
      <p:pic>
        <p:nvPicPr>
          <p:cNvPr id="24" name="Picture 23" descr="A picture containing toy, doll&#10;&#10;Description automatically generated">
            <a:extLst>
              <a:ext uri="{FF2B5EF4-FFF2-40B4-BE49-F238E27FC236}">
                <a16:creationId xmlns:a16="http://schemas.microsoft.com/office/drawing/2014/main" id="{68913A80-F556-41B0-8807-133AD29DC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9423" y="176040"/>
            <a:ext cx="1108775" cy="1108775"/>
          </a:xfrm>
          <a:prstGeom prst="rect">
            <a:avLst/>
          </a:prstGeom>
        </p:spPr>
      </p:pic>
      <p:pic>
        <p:nvPicPr>
          <p:cNvPr id="28" name="Picture 27" descr="A close up of a stuffed animal&#10;&#10;Description automatically generated">
            <a:extLst>
              <a:ext uri="{FF2B5EF4-FFF2-40B4-BE49-F238E27FC236}">
                <a16:creationId xmlns:a16="http://schemas.microsoft.com/office/drawing/2014/main" id="{BB765A6F-11C2-42E7-9669-F386EEE4ED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2986" y="370415"/>
            <a:ext cx="914400" cy="914400"/>
          </a:xfrm>
          <a:prstGeom prst="rect">
            <a:avLst/>
          </a:prstGeom>
        </p:spPr>
      </p:pic>
      <p:pic>
        <p:nvPicPr>
          <p:cNvPr id="6148" name="Picture 4" descr="Bowl, Water, Glass, Empty, Round, Fish, Pet, Goldfish">
            <a:extLst>
              <a:ext uri="{FF2B5EF4-FFF2-40B4-BE49-F238E27FC236}">
                <a16:creationId xmlns:a16="http://schemas.microsoft.com/office/drawing/2014/main" id="{61D99902-1131-4C98-82B8-069AA250DA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6690" y="541770"/>
            <a:ext cx="763553" cy="73793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old Fish, Tank, Aquarium, Gold, Orange, Water, Swim">
            <a:extLst>
              <a:ext uri="{FF2B5EF4-FFF2-40B4-BE49-F238E27FC236}">
                <a16:creationId xmlns:a16="http://schemas.microsoft.com/office/drawing/2014/main" id="{87B42214-9672-46DD-ACE0-8E4D50C371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3718" y="715595"/>
            <a:ext cx="480630" cy="480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90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19" grpId="0"/>
      <p:bldP spid="20" grpId="0"/>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744817" cy="647577"/>
          </a:xfrm>
        </p:spPr>
        <p:txBody>
          <a:bodyPr anchor="ctr">
            <a:normAutofit/>
          </a:bodyPr>
          <a:lstStyle/>
          <a:p>
            <a:r>
              <a:rPr lang="en-GB" sz="2800" b="1" dirty="0">
                <a:solidFill>
                  <a:schemeClr val="bg1"/>
                </a:solidFill>
                <a:latin typeface="Century Gothic" panose="020B0502020202020204" pitchFamily="34" charset="0"/>
              </a:rPr>
              <a:t>Verbs like </a:t>
            </a:r>
            <a:r>
              <a:rPr lang="en-GB" sz="2800" b="1" dirty="0" err="1">
                <a:solidFill>
                  <a:schemeClr val="bg1"/>
                </a:solidFill>
                <a:latin typeface="Century Gothic" panose="020B0502020202020204" pitchFamily="34" charset="0"/>
              </a:rPr>
              <a:t>choisir</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ils</a:t>
            </a:r>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elles</a:t>
            </a:r>
            <a:r>
              <a:rPr lang="en-GB" sz="2800" b="1" dirty="0">
                <a:solidFill>
                  <a:schemeClr val="bg1"/>
                </a:solidFill>
                <a:latin typeface="Century Gothic" panose="020B0502020202020204" pitchFamily="34" charset="0"/>
              </a:rPr>
              <a:t>)</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134754" y="1352368"/>
            <a:ext cx="11643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Last lesson we met the WE and YOU (polite/plural) forms of </a:t>
            </a:r>
            <a:r>
              <a:rPr lang="en-GB" sz="2400" b="1" dirty="0">
                <a:solidFill>
                  <a:srgbClr val="4472C4">
                    <a:lumMod val="50000"/>
                  </a:srgbClr>
                </a:solidFill>
                <a:latin typeface="Century Gothic" panose="020B0502020202020204" pitchFamily="34" charset="0"/>
              </a:rPr>
              <a:t>verbs like </a:t>
            </a:r>
            <a:r>
              <a:rPr lang="en-GB" sz="2400" b="1" dirty="0" err="1">
                <a:solidFill>
                  <a:srgbClr val="4472C4">
                    <a:lumMod val="50000"/>
                  </a:srgbClr>
                </a:solidFill>
                <a:latin typeface="Century Gothic" panose="020B0502020202020204" pitchFamily="34" charset="0"/>
              </a:rPr>
              <a:t>choisir</a:t>
            </a:r>
            <a:r>
              <a:rPr lang="en-GB" sz="2400" dirty="0">
                <a:solidFill>
                  <a:srgbClr val="4472C4">
                    <a:lumMod val="50000"/>
                  </a:srgbClr>
                </a:solidFill>
                <a:latin typeface="Century Gothic" panose="020B0502020202020204" pitchFamily="34" charset="0"/>
              </a:rPr>
              <a:t>:</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0" name="TextBox 9"/>
          <p:cNvSpPr txBox="1"/>
          <p:nvPr/>
        </p:nvSpPr>
        <p:spPr>
          <a:xfrm>
            <a:off x="2092410" y="2176831"/>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1">
                    <a:lumMod val="50000"/>
                  </a:schemeClr>
                </a:solidFill>
                <a:latin typeface="Century Gothic" panose="020B0502020202020204" pitchFamily="34" charset="0"/>
              </a:rPr>
              <a:t>n</a:t>
            </a:r>
            <a:r>
              <a:rPr lang="en-GB" sz="3000" noProof="0" dirty="0" err="1">
                <a:solidFill>
                  <a:schemeClr val="accent1">
                    <a:lumMod val="50000"/>
                  </a:schemeClr>
                </a:solidFill>
                <a:latin typeface="Century Gothic" panose="020B0502020202020204" pitchFamily="34" charset="0"/>
              </a:rPr>
              <a:t>ous</a:t>
            </a:r>
            <a:r>
              <a:rPr lang="en-GB" sz="3000" noProof="0" dirty="0">
                <a:solidFill>
                  <a:schemeClr val="accent1">
                    <a:lumMod val="50000"/>
                  </a:schemeClr>
                </a:solidFill>
                <a:latin typeface="Century Gothic" panose="020B0502020202020204" pitchFamily="34" charset="0"/>
              </a:rPr>
              <a:t> </a:t>
            </a:r>
            <a:r>
              <a:rPr lang="en-GB" sz="3000" noProof="0" dirty="0" err="1">
                <a:solidFill>
                  <a:schemeClr val="accent1">
                    <a:lumMod val="50000"/>
                  </a:schemeClr>
                </a:solidFill>
                <a:latin typeface="Century Gothic" panose="020B0502020202020204" pitchFamily="34" charset="0"/>
              </a:rPr>
              <a:t>fini</a:t>
            </a:r>
            <a:r>
              <a:rPr lang="en-GB" sz="3000" noProof="0" dirty="0" err="1">
                <a:solidFill>
                  <a:srgbClr val="EE6000"/>
                </a:solidFill>
                <a:latin typeface="Century Gothic" panose="020B0502020202020204" pitchFamily="34" charset="0"/>
              </a:rPr>
              <a:t>ssons</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1" name="TextBox 10"/>
          <p:cNvSpPr txBox="1"/>
          <p:nvPr/>
        </p:nvSpPr>
        <p:spPr>
          <a:xfrm>
            <a:off x="5261346" y="2189894"/>
            <a:ext cx="5278821" cy="553998"/>
          </a:xfrm>
          <a:prstGeom prst="rect">
            <a:avLst/>
          </a:prstGeom>
          <a:noFill/>
        </p:spPr>
        <p:txBody>
          <a:bodyPr wrap="square" rtlCol="0">
            <a:spAutoFit/>
          </a:bodyPr>
          <a:lstStyle/>
          <a:p>
            <a:pPr>
              <a:defRPr/>
            </a:pPr>
            <a:r>
              <a:rPr lang="en-GB" sz="3000" dirty="0">
                <a:solidFill>
                  <a:schemeClr val="accent5">
                    <a:lumMod val="50000"/>
                  </a:schemeClr>
                </a:solidFill>
                <a:latin typeface="Century Gothic" panose="020B0502020202020204" pitchFamily="34" charset="0"/>
              </a:rPr>
              <a:t>we </a:t>
            </a:r>
            <a:r>
              <a:rPr lang="en-GB" sz="3000" dirty="0">
                <a:solidFill>
                  <a:srgbClr val="104F75"/>
                </a:solidFill>
                <a:latin typeface="Century Gothic" panose="020B0502020202020204" pitchFamily="34" charset="0"/>
              </a:rPr>
              <a:t>finish / we are finishing</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2" name="TextBox 11"/>
          <p:cNvSpPr txBox="1"/>
          <p:nvPr/>
        </p:nvSpPr>
        <p:spPr>
          <a:xfrm>
            <a:off x="2073090" y="2655296"/>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1">
                    <a:lumMod val="50000"/>
                  </a:schemeClr>
                </a:solidFill>
                <a:latin typeface="Century Gothic" panose="020B0502020202020204" pitchFamily="34" charset="0"/>
              </a:rPr>
              <a:t>v</a:t>
            </a:r>
            <a:r>
              <a:rPr lang="en-GB" sz="3000" noProof="0" dirty="0" err="1">
                <a:solidFill>
                  <a:schemeClr val="accent1">
                    <a:lumMod val="50000"/>
                  </a:schemeClr>
                </a:solidFill>
                <a:latin typeface="Century Gothic" panose="020B0502020202020204" pitchFamily="34" charset="0"/>
              </a:rPr>
              <a:t>ous</a:t>
            </a:r>
            <a:r>
              <a:rPr lang="en-GB" sz="3000" noProof="0" dirty="0">
                <a:solidFill>
                  <a:schemeClr val="accent1">
                    <a:lumMod val="50000"/>
                  </a:schemeClr>
                </a:solidFill>
                <a:latin typeface="Century Gothic" panose="020B0502020202020204" pitchFamily="34" charset="0"/>
              </a:rPr>
              <a:t> </a:t>
            </a:r>
            <a:r>
              <a:rPr lang="en-GB" sz="3000" noProof="0" dirty="0" err="1">
                <a:solidFill>
                  <a:schemeClr val="accent1">
                    <a:lumMod val="50000"/>
                  </a:schemeClr>
                </a:solidFill>
                <a:latin typeface="Century Gothic" panose="020B0502020202020204" pitchFamily="34" charset="0"/>
              </a:rPr>
              <a:t>fini</a:t>
            </a:r>
            <a:r>
              <a:rPr lang="en-GB" sz="3000" noProof="0" dirty="0" err="1">
                <a:solidFill>
                  <a:srgbClr val="EE6000"/>
                </a:solidFill>
                <a:latin typeface="Century Gothic" panose="020B0502020202020204" pitchFamily="34" charset="0"/>
              </a:rPr>
              <a:t>ssez</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3" name="TextBox 12"/>
          <p:cNvSpPr txBox="1"/>
          <p:nvPr/>
        </p:nvSpPr>
        <p:spPr>
          <a:xfrm>
            <a:off x="5223583" y="2654884"/>
            <a:ext cx="5315708" cy="553998"/>
          </a:xfrm>
          <a:prstGeom prst="rect">
            <a:avLst/>
          </a:prstGeom>
          <a:noFill/>
        </p:spPr>
        <p:txBody>
          <a:bodyPr wrap="square" rtlCol="0">
            <a:spAutoFit/>
          </a:bodyPr>
          <a:lstStyle/>
          <a:p>
            <a:pPr>
              <a:defRPr/>
            </a:pPr>
            <a:r>
              <a:rPr lang="en-GB" sz="3000" dirty="0">
                <a:solidFill>
                  <a:schemeClr val="accent5">
                    <a:lumMod val="50000"/>
                  </a:schemeClr>
                </a:solidFill>
                <a:latin typeface="Century Gothic" panose="020B0502020202020204" pitchFamily="34" charset="0"/>
              </a:rPr>
              <a:t>you </a:t>
            </a:r>
            <a:r>
              <a:rPr lang="en-GB" sz="3000" dirty="0">
                <a:solidFill>
                  <a:srgbClr val="104F75"/>
                </a:solidFill>
                <a:latin typeface="Century Gothic" panose="020B0502020202020204" pitchFamily="34" charset="0"/>
              </a:rPr>
              <a:t>finish / you are finishing</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4" name="TextBox 13"/>
          <p:cNvSpPr txBox="1"/>
          <p:nvPr/>
        </p:nvSpPr>
        <p:spPr>
          <a:xfrm>
            <a:off x="134754" y="3621209"/>
            <a:ext cx="10741988" cy="461665"/>
          </a:xfrm>
          <a:prstGeom prst="rect">
            <a:avLst/>
          </a:prstGeom>
          <a:noFill/>
        </p:spPr>
        <p:txBody>
          <a:bodyPr wrap="square" rtlCol="0">
            <a:spAutoFit/>
          </a:bodyPr>
          <a:lstStyle/>
          <a:p>
            <a:pPr lvl="0">
              <a:defRPr/>
            </a:pPr>
            <a:r>
              <a:rPr lang="en-GB" sz="2400" dirty="0">
                <a:solidFill>
                  <a:srgbClr val="4472C4">
                    <a:lumMod val="50000"/>
                  </a:srgbClr>
                </a:solidFill>
                <a:latin typeface="Century Gothic" panose="020B0502020202020204" pitchFamily="34" charset="0"/>
              </a:rPr>
              <a:t>Here are the THEY forms (masculine and feminine plural) :</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5" name="TextBox 14"/>
          <p:cNvSpPr txBox="1"/>
          <p:nvPr/>
        </p:nvSpPr>
        <p:spPr>
          <a:xfrm>
            <a:off x="2116695" y="4448997"/>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err="1">
                <a:solidFill>
                  <a:schemeClr val="accent1">
                    <a:lumMod val="50000"/>
                  </a:schemeClr>
                </a:solidFill>
                <a:latin typeface="Century Gothic" panose="020B0502020202020204" pitchFamily="34" charset="0"/>
              </a:rPr>
              <a:t>ils</a:t>
            </a:r>
            <a:r>
              <a:rPr lang="en-GB" sz="3000" noProof="0" dirty="0">
                <a:solidFill>
                  <a:schemeClr val="accent1">
                    <a:lumMod val="50000"/>
                  </a:schemeClr>
                </a:solidFill>
                <a:latin typeface="Century Gothic" panose="020B0502020202020204" pitchFamily="34" charset="0"/>
              </a:rPr>
              <a:t> </a:t>
            </a:r>
            <a:r>
              <a:rPr lang="en-GB" sz="3000" noProof="0" dirty="0" err="1">
                <a:solidFill>
                  <a:schemeClr val="accent1">
                    <a:lumMod val="50000"/>
                  </a:schemeClr>
                </a:solidFill>
                <a:latin typeface="Century Gothic" panose="020B0502020202020204" pitchFamily="34" charset="0"/>
              </a:rPr>
              <a:t>fini</a:t>
            </a:r>
            <a:r>
              <a:rPr lang="en-GB" sz="3000" noProof="0" dirty="0" err="1">
                <a:solidFill>
                  <a:srgbClr val="EE6000"/>
                </a:solidFill>
                <a:latin typeface="Century Gothic" panose="020B0502020202020204" pitchFamily="34" charset="0"/>
              </a:rPr>
              <a:t>ssent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6" name="TextBox 15"/>
          <p:cNvSpPr txBox="1"/>
          <p:nvPr/>
        </p:nvSpPr>
        <p:spPr>
          <a:xfrm>
            <a:off x="5285630" y="4462060"/>
            <a:ext cx="6624291" cy="553998"/>
          </a:xfrm>
          <a:prstGeom prst="rect">
            <a:avLst/>
          </a:prstGeom>
          <a:noFill/>
        </p:spPr>
        <p:txBody>
          <a:bodyPr wrap="square" rtlCol="0">
            <a:spAutoFit/>
          </a:bodyPr>
          <a:lstStyle/>
          <a:p>
            <a:pPr>
              <a:defRPr/>
            </a:pPr>
            <a:r>
              <a:rPr lang="en-GB" sz="3000" dirty="0">
                <a:solidFill>
                  <a:schemeClr val="accent1">
                    <a:lumMod val="50000"/>
                  </a:schemeClr>
                </a:solidFill>
                <a:latin typeface="Century Gothic" panose="020B0502020202020204" pitchFamily="34" charset="0"/>
              </a:rPr>
              <a:t>they (m.pl.) finish / are finishing</a:t>
            </a:r>
            <a:endPar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7" name="TextBox 16"/>
          <p:cNvSpPr txBox="1"/>
          <p:nvPr/>
        </p:nvSpPr>
        <p:spPr>
          <a:xfrm>
            <a:off x="2097375" y="4927462"/>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err="1">
                <a:solidFill>
                  <a:schemeClr val="accent1">
                    <a:lumMod val="50000"/>
                  </a:schemeClr>
                </a:solidFill>
                <a:latin typeface="Century Gothic" panose="020B0502020202020204" pitchFamily="34" charset="0"/>
              </a:rPr>
              <a:t>elle</a:t>
            </a:r>
            <a:r>
              <a:rPr lang="en-GB" sz="3000" noProof="0" dirty="0">
                <a:solidFill>
                  <a:schemeClr val="accent1">
                    <a:lumMod val="50000"/>
                  </a:schemeClr>
                </a:solidFill>
                <a:latin typeface="Century Gothic" panose="020B0502020202020204" pitchFamily="34" charset="0"/>
              </a:rPr>
              <a:t>s </a:t>
            </a:r>
            <a:r>
              <a:rPr lang="en-GB" sz="3000" noProof="0" dirty="0" err="1">
                <a:solidFill>
                  <a:schemeClr val="accent1">
                    <a:lumMod val="50000"/>
                  </a:schemeClr>
                </a:solidFill>
                <a:latin typeface="Century Gothic" panose="020B0502020202020204" pitchFamily="34" charset="0"/>
              </a:rPr>
              <a:t>fini</a:t>
            </a:r>
            <a:r>
              <a:rPr lang="en-GB" sz="3000" noProof="0" dirty="0" err="1">
                <a:solidFill>
                  <a:srgbClr val="EE6000"/>
                </a:solidFill>
                <a:latin typeface="Century Gothic" panose="020B0502020202020204" pitchFamily="34" charset="0"/>
              </a:rPr>
              <a:t>ssent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8" name="TextBox 17"/>
          <p:cNvSpPr txBox="1"/>
          <p:nvPr/>
        </p:nvSpPr>
        <p:spPr>
          <a:xfrm>
            <a:off x="5287056" y="4927050"/>
            <a:ext cx="5852157" cy="553998"/>
          </a:xfrm>
          <a:prstGeom prst="rect">
            <a:avLst/>
          </a:prstGeom>
          <a:noFill/>
        </p:spPr>
        <p:txBody>
          <a:bodyPr wrap="square" rtlCol="0">
            <a:spAutoFit/>
          </a:bodyPr>
          <a:lstStyle/>
          <a:p>
            <a:pPr>
              <a:defRPr/>
            </a:pPr>
            <a:r>
              <a:rPr lang="en-GB" sz="3000" dirty="0">
                <a:solidFill>
                  <a:schemeClr val="accent1">
                    <a:lumMod val="50000"/>
                  </a:schemeClr>
                </a:solidFill>
                <a:latin typeface="Century Gothic" panose="020B0502020202020204" pitchFamily="34" charset="0"/>
              </a:rPr>
              <a:t>they (f.pl.) finish / are finishing</a:t>
            </a:r>
            <a:endPar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Tree>
    <p:extLst>
      <p:ext uri="{BB962C8B-B14F-4D97-AF65-F5344CB8AC3E}">
        <p14:creationId xmlns:p14="http://schemas.microsoft.com/office/powerpoint/2010/main" val="243358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1648539686"/>
              </p:ext>
            </p:extLst>
          </p:nvPr>
        </p:nvGraphicFramePr>
        <p:xfrm>
          <a:off x="2762118" y="1728631"/>
          <a:ext cx="8973133" cy="4473603"/>
        </p:xfrm>
        <a:graphic>
          <a:graphicData uri="http://schemas.openxmlformats.org/drawingml/2006/table">
            <a:tbl>
              <a:tblPr firstRow="1" bandRow="1">
                <a:tableStyleId>{21E4AEA4-8DFA-4A89-87EB-49C32662AFE0}</a:tableStyleId>
              </a:tblPr>
              <a:tblGrid>
                <a:gridCol w="986098">
                  <a:extLst>
                    <a:ext uri="{9D8B030D-6E8A-4147-A177-3AD203B41FA5}">
                      <a16:colId xmlns:a16="http://schemas.microsoft.com/office/drawing/2014/main" val="2607353726"/>
                    </a:ext>
                  </a:extLst>
                </a:gridCol>
                <a:gridCol w="3455275">
                  <a:extLst>
                    <a:ext uri="{9D8B030D-6E8A-4147-A177-3AD203B41FA5}">
                      <a16:colId xmlns:a16="http://schemas.microsoft.com/office/drawing/2014/main" val="1600817978"/>
                    </a:ext>
                  </a:extLst>
                </a:gridCol>
                <a:gridCol w="2265880">
                  <a:extLst>
                    <a:ext uri="{9D8B030D-6E8A-4147-A177-3AD203B41FA5}">
                      <a16:colId xmlns:a16="http://schemas.microsoft.com/office/drawing/2014/main" val="4128092149"/>
                    </a:ext>
                  </a:extLst>
                </a:gridCol>
                <a:gridCol w="226588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sz="2000" b="1" kern="1200" dirty="0">
                        <a:solidFill>
                          <a:schemeClr val="lt1"/>
                        </a:solidFill>
                        <a:latin typeface="+mn-lt"/>
                        <a:ea typeface="+mn-ea"/>
                        <a:cs typeface="+mn-cs"/>
                      </a:endParaRPr>
                    </a:p>
                  </a:txBody>
                  <a:tcP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a:t>il</a:t>
                      </a:r>
                      <a:endParaRPr lang="en-GB"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a:t>ils</a:t>
                      </a:r>
                      <a:endParaRPr lang="en-GB" sz="24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Ils finissent</a:t>
                      </a:r>
                      <a:r>
                        <a:rPr lang="en-GB" sz="2000" baseline="0">
                          <a:solidFill>
                            <a:schemeClr val="accent1">
                              <a:lumMod val="50000"/>
                            </a:schemeClr>
                          </a:solidFill>
                        </a:rPr>
                        <a:t> les devoirs.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Ils</a:t>
                      </a:r>
                      <a:r>
                        <a:rPr lang="en-GB" sz="2000" baseline="0" dirty="0">
                          <a:solidFill>
                            <a:schemeClr val="accent1">
                              <a:lumMod val="50000"/>
                            </a:schemeClr>
                          </a:solidFill>
                        </a:rPr>
                        <a:t> </a:t>
                      </a:r>
                      <a:r>
                        <a:rPr lang="en-GB" sz="2000" dirty="0" err="1">
                          <a:solidFill>
                            <a:schemeClr val="accent1">
                              <a:lumMod val="50000"/>
                            </a:schemeClr>
                          </a:solidFill>
                        </a:rPr>
                        <a:t>choisissent</a:t>
                      </a:r>
                      <a:r>
                        <a:rPr lang="en-GB" sz="2000" dirty="0">
                          <a:solidFill>
                            <a:schemeClr val="accent1">
                              <a:lumMod val="50000"/>
                            </a:schemeClr>
                          </a:solidFill>
                        </a:rPr>
                        <a:t> des </a:t>
                      </a:r>
                      <a:r>
                        <a:rPr lang="en-GB" sz="2000" dirty="0" err="1">
                          <a:solidFill>
                            <a:schemeClr val="accent1">
                              <a:lumMod val="50000"/>
                            </a:schemeClr>
                          </a:solidFill>
                        </a:rPr>
                        <a:t>glaces</a:t>
                      </a:r>
                      <a:r>
                        <a:rPr lang="en-GB" sz="2000" baseline="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Il finit l’exercice.</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Il</a:t>
                      </a:r>
                      <a:r>
                        <a:rPr lang="en-GB" sz="2000" baseline="0" dirty="0" err="1">
                          <a:solidFill>
                            <a:schemeClr val="accent1">
                              <a:lumMod val="50000"/>
                            </a:schemeClr>
                          </a:solidFill>
                        </a:rPr>
                        <a:t>s</a:t>
                      </a:r>
                      <a:r>
                        <a:rPr lang="en-GB" sz="2000" baseline="0" dirty="0">
                          <a:solidFill>
                            <a:schemeClr val="accent1">
                              <a:lumMod val="50000"/>
                            </a:schemeClr>
                          </a:solidFill>
                        </a:rPr>
                        <a:t> </a:t>
                      </a:r>
                      <a:r>
                        <a:rPr lang="en-GB" sz="2000" dirty="0" err="1">
                          <a:solidFill>
                            <a:schemeClr val="accent1">
                              <a:lumMod val="50000"/>
                            </a:schemeClr>
                          </a:solidFill>
                        </a:rPr>
                        <a:t>nourrissent</a:t>
                      </a:r>
                      <a:r>
                        <a:rPr lang="en-GB" sz="2000" dirty="0">
                          <a:solidFill>
                            <a:schemeClr val="accent1">
                              <a:lumMod val="50000"/>
                            </a:schemeClr>
                          </a:solidFill>
                        </a:rPr>
                        <a:t> le chat.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Il </a:t>
                      </a:r>
                      <a:r>
                        <a:rPr lang="en-GB" sz="2000" dirty="0" err="1">
                          <a:solidFill>
                            <a:schemeClr val="accent1">
                              <a:lumMod val="50000"/>
                            </a:schemeClr>
                          </a:solidFill>
                        </a:rPr>
                        <a:t>réussit</a:t>
                      </a:r>
                      <a:r>
                        <a:rPr lang="en-GB" sz="2000" dirty="0">
                          <a:solidFill>
                            <a:schemeClr val="accent1">
                              <a:lumMod val="50000"/>
                            </a:schemeClr>
                          </a:solidFill>
                        </a:rPr>
                        <a:t> </a:t>
                      </a:r>
                      <a:r>
                        <a:rPr lang="en-GB" sz="2000" dirty="0" err="1">
                          <a:solidFill>
                            <a:schemeClr val="accent1">
                              <a:lumMod val="50000"/>
                            </a:schemeClr>
                          </a:solidFill>
                        </a:rPr>
                        <a:t>l’examen</a:t>
                      </a:r>
                      <a:r>
                        <a:rPr lang="en-GB" sz="2000" dirty="0">
                          <a:solidFill>
                            <a:schemeClr val="accent1">
                              <a:lumMod val="50000"/>
                            </a:schemeClr>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Il remplit les blancs.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Ils</a:t>
                      </a:r>
                      <a:r>
                        <a:rPr lang="en-GB" sz="2000" baseline="0" dirty="0">
                          <a:solidFill>
                            <a:schemeClr val="accent1">
                              <a:lumMod val="50000"/>
                            </a:schemeClr>
                          </a:solidFill>
                        </a:rPr>
                        <a:t> </a:t>
                      </a:r>
                      <a:r>
                        <a:rPr lang="en-GB" sz="2000" dirty="0" err="1">
                          <a:solidFill>
                            <a:schemeClr val="accent1">
                              <a:lumMod val="50000"/>
                            </a:schemeClr>
                          </a:solidFill>
                        </a:rPr>
                        <a:t>définissent</a:t>
                      </a:r>
                      <a:r>
                        <a:rPr lang="en-GB" sz="2000" dirty="0">
                          <a:solidFill>
                            <a:schemeClr val="accent1">
                              <a:lumMod val="50000"/>
                            </a:schemeClr>
                          </a:solidFill>
                        </a:rPr>
                        <a:t> les mots.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Il </a:t>
                      </a:r>
                      <a:r>
                        <a:rPr lang="en-GB" sz="2000" dirty="0" err="1">
                          <a:solidFill>
                            <a:schemeClr val="accent1">
                              <a:lumMod val="50000"/>
                            </a:schemeClr>
                          </a:solidFill>
                        </a:rPr>
                        <a:t>choisit</a:t>
                      </a:r>
                      <a:r>
                        <a:rPr lang="en-GB" sz="2000" dirty="0">
                          <a:solidFill>
                            <a:schemeClr val="accent1">
                              <a:lumMod val="50000"/>
                            </a:schemeClr>
                          </a:solidFill>
                        </a:rPr>
                        <a:t> un fromage.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4" name="Title 3"/>
          <p:cNvSpPr>
            <a:spLocks noGrp="1"/>
          </p:cNvSpPr>
          <p:nvPr>
            <p:ph type="title"/>
          </p:nvPr>
        </p:nvSpPr>
        <p:spPr/>
        <p:txBody>
          <a:bodyPr anchor="ctr">
            <a:normAutofit/>
          </a:bodyPr>
          <a:lstStyle/>
          <a:p>
            <a:r>
              <a:rPr lang="en-GB" sz="2800" b="1" dirty="0" err="1">
                <a:solidFill>
                  <a:schemeClr val="bg1"/>
                </a:solidFill>
                <a:latin typeface="+mj-lt"/>
              </a:rPr>
              <a:t>Seul</a:t>
            </a:r>
            <a:r>
              <a:rPr lang="en-GB" sz="2800" b="1" dirty="0">
                <a:solidFill>
                  <a:schemeClr val="bg1"/>
                </a:solidFill>
                <a:latin typeface="+mj-lt"/>
              </a:rPr>
              <a:t> </a:t>
            </a:r>
            <a:r>
              <a:rPr lang="en-GB" sz="2800" b="1" dirty="0" err="1">
                <a:solidFill>
                  <a:schemeClr val="bg1"/>
                </a:solidFill>
                <a:latin typeface="+mj-lt"/>
              </a:rPr>
              <a:t>ou</a:t>
            </a:r>
            <a:r>
              <a:rPr lang="en-GB" sz="2800" b="1" dirty="0">
                <a:solidFill>
                  <a:schemeClr val="bg1"/>
                </a:solidFill>
                <a:latin typeface="+mj-lt"/>
              </a:rPr>
              <a:t> avec </a:t>
            </a:r>
            <a:r>
              <a:rPr lang="en-GB" sz="2800" b="1" dirty="0" err="1">
                <a:solidFill>
                  <a:schemeClr val="bg1"/>
                </a:solidFill>
                <a:latin typeface="+mj-lt"/>
              </a:rPr>
              <a:t>sa</a:t>
            </a:r>
            <a:r>
              <a:rPr lang="en-GB" sz="2800" b="1" dirty="0">
                <a:solidFill>
                  <a:schemeClr val="bg1"/>
                </a:solidFill>
                <a:latin typeface="+mj-lt"/>
              </a:rPr>
              <a:t> </a:t>
            </a:r>
            <a:r>
              <a:rPr lang="en-GB" sz="2800" b="1" dirty="0" err="1">
                <a:solidFill>
                  <a:schemeClr val="bg1"/>
                </a:solidFill>
                <a:latin typeface="+mj-lt"/>
              </a:rPr>
              <a:t>sœur</a:t>
            </a:r>
            <a:r>
              <a:rPr lang="en-GB" sz="2800" b="1" dirty="0">
                <a:solidFill>
                  <a:schemeClr val="bg1"/>
                </a:solidFill>
                <a:latin typeface="+mj-lt"/>
              </a:rPr>
              <a:t>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214510" y="1190045"/>
            <a:ext cx="98361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Écoute</a:t>
            </a:r>
            <a:r>
              <a:rPr kumimoji="0" lang="en-US"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C’est</a:t>
            </a:r>
            <a:r>
              <a:rPr kumimoji="0" lang="en-US"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Amir (</a:t>
            </a: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il</a:t>
            </a:r>
            <a:r>
              <a:rPr kumimoji="0" lang="en-US"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Amir </a:t>
            </a: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et</a:t>
            </a:r>
            <a:r>
              <a:rPr kumimoji="0" lang="en-US"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Noura</a:t>
            </a:r>
            <a:r>
              <a:rPr kumimoji="0" lang="en-US"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ils</a:t>
            </a:r>
            <a:r>
              <a:rPr kumimoji="0" lang="en-US"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p>
        </p:txBody>
      </p:sp>
      <p:sp>
        <p:nvSpPr>
          <p:cNvPr id="2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3085957" y="226697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3795978" y="2344667"/>
            <a:ext cx="2714256" cy="272445"/>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1421" y="2322818"/>
            <a:ext cx="282522" cy="294294"/>
          </a:xfrm>
          <a:prstGeom prst="rect">
            <a:avLst/>
          </a:prstGeom>
        </p:spPr>
      </p:pic>
      <p:sp>
        <p:nvSpPr>
          <p:cNvPr id="26"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3085957" y="273960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3785286" y="2748591"/>
            <a:ext cx="3128469" cy="43828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1" name="Picture 1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3295" y="2885580"/>
            <a:ext cx="282522" cy="294294"/>
          </a:xfrm>
          <a:prstGeom prst="rect">
            <a:avLst/>
          </a:prstGeom>
        </p:spPr>
      </p:pic>
      <p:sp>
        <p:nvSpPr>
          <p:cNvPr id="27" name="Action Button: Custom 16">
            <a:hlinkClick r:id="" action="ppaction://noaction" highlightClick="1">
              <a:snd r:embed="rId6" name="3.wav"/>
            </a:hlinkClick>
            <a:extLst>
              <a:ext uri="{FF2B5EF4-FFF2-40B4-BE49-F238E27FC236}">
                <a16:creationId xmlns:a16="http://schemas.microsoft.com/office/drawing/2014/main" id="{D4B491BE-DEE1-4BAB-B62E-08BEC8F84C2F}"/>
              </a:ext>
            </a:extLst>
          </p:cNvPr>
          <p:cNvSpPr/>
          <p:nvPr/>
        </p:nvSpPr>
        <p:spPr>
          <a:xfrm>
            <a:off x="3083879" y="325030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3852844" y="3338403"/>
            <a:ext cx="2283094" cy="332720"/>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3083879" y="373246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39B3BBDA-AB98-401E-8A76-59E12E549D27}"/>
              </a:ext>
            </a:extLst>
          </p:cNvPr>
          <p:cNvSpPr txBox="1"/>
          <p:nvPr/>
        </p:nvSpPr>
        <p:spPr>
          <a:xfrm>
            <a:off x="3820163" y="3812699"/>
            <a:ext cx="2689669" cy="36976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Action Button: Custom 16">
            <a:hlinkClick r:id="" action="ppaction://noaction" highlightClick="1">
              <a:snd r:embed="rId8" name="5.wav"/>
            </a:hlinkClick>
            <a:extLst>
              <a:ext uri="{FF2B5EF4-FFF2-40B4-BE49-F238E27FC236}">
                <a16:creationId xmlns:a16="http://schemas.microsoft.com/office/drawing/2014/main" id="{735F5EA0-D015-4C01-9444-94092DE5E112}"/>
              </a:ext>
            </a:extLst>
          </p:cNvPr>
          <p:cNvSpPr/>
          <p:nvPr/>
        </p:nvSpPr>
        <p:spPr>
          <a:xfrm>
            <a:off x="3083879" y="425000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9" name="TextBox 18" descr="text box hiding answer">
            <a:extLst>
              <a:ext uri="{FF2B5EF4-FFF2-40B4-BE49-F238E27FC236}">
                <a16:creationId xmlns:a16="http://schemas.microsoft.com/office/drawing/2014/main" id="{0313F100-3B15-4F5C-9B13-9D28D81AF35D}"/>
              </a:ext>
            </a:extLst>
          </p:cNvPr>
          <p:cNvSpPr txBox="1"/>
          <p:nvPr/>
        </p:nvSpPr>
        <p:spPr>
          <a:xfrm>
            <a:off x="3818311" y="4313076"/>
            <a:ext cx="2608765" cy="311305"/>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Action Button: Custom 16">
            <a:hlinkClick r:id="" action="ppaction://noaction" highlightClick="1">
              <a:snd r:embed="rId9" name="6.wav"/>
            </a:hlinkClick>
            <a:extLst>
              <a:ext uri="{FF2B5EF4-FFF2-40B4-BE49-F238E27FC236}">
                <a16:creationId xmlns:a16="http://schemas.microsoft.com/office/drawing/2014/main" id="{C85FFF45-DBEA-4B31-808F-B9B100F63A1A}"/>
              </a:ext>
            </a:extLst>
          </p:cNvPr>
          <p:cNvSpPr/>
          <p:nvPr/>
        </p:nvSpPr>
        <p:spPr>
          <a:xfrm>
            <a:off x="3088673" y="473593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TextBox 22" descr="text box hiding answer">
            <a:extLst>
              <a:ext uri="{FF2B5EF4-FFF2-40B4-BE49-F238E27FC236}">
                <a16:creationId xmlns:a16="http://schemas.microsoft.com/office/drawing/2014/main" id="{165151A3-2AC5-403B-BF7A-C726863F137C}"/>
              </a:ext>
            </a:extLst>
          </p:cNvPr>
          <p:cNvSpPr txBox="1"/>
          <p:nvPr/>
        </p:nvSpPr>
        <p:spPr>
          <a:xfrm>
            <a:off x="3835741" y="4834164"/>
            <a:ext cx="2600642" cy="313156"/>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Action Button: Custom 16">
            <a:hlinkClick r:id="" action="ppaction://noaction" highlightClick="1">
              <a:snd r:embed="rId10" name="7.1.wav"/>
            </a:hlinkClick>
            <a:extLst>
              <a:ext uri="{FF2B5EF4-FFF2-40B4-BE49-F238E27FC236}">
                <a16:creationId xmlns:a16="http://schemas.microsoft.com/office/drawing/2014/main" id="{C30A216B-AEBB-4E5C-9D72-F3186157431E}"/>
              </a:ext>
            </a:extLst>
          </p:cNvPr>
          <p:cNvSpPr/>
          <p:nvPr/>
        </p:nvSpPr>
        <p:spPr>
          <a:xfrm>
            <a:off x="3094073" y="524229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0" name="TextBox 19" descr="text box hiding answer">
            <a:extLst>
              <a:ext uri="{FF2B5EF4-FFF2-40B4-BE49-F238E27FC236}">
                <a16:creationId xmlns:a16="http://schemas.microsoft.com/office/drawing/2014/main" id="{2DDD71BB-AA18-4D68-9118-8234C664256B}"/>
              </a:ext>
            </a:extLst>
          </p:cNvPr>
          <p:cNvSpPr txBox="1"/>
          <p:nvPr/>
        </p:nvSpPr>
        <p:spPr>
          <a:xfrm>
            <a:off x="3818311" y="5324505"/>
            <a:ext cx="2853204" cy="37232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Action Button: Custom 16">
            <a:hlinkClick r:id="" action="ppaction://noaction" highlightClick="1">
              <a:snd r:embed="rId11" name="8.wav"/>
            </a:hlinkClick>
            <a:extLst>
              <a:ext uri="{FF2B5EF4-FFF2-40B4-BE49-F238E27FC236}">
                <a16:creationId xmlns:a16="http://schemas.microsoft.com/office/drawing/2014/main" id="{B283615F-33BB-4FCE-934D-0B85B4100205}"/>
              </a:ext>
            </a:extLst>
          </p:cNvPr>
          <p:cNvSpPr/>
          <p:nvPr/>
        </p:nvSpPr>
        <p:spPr>
          <a:xfrm>
            <a:off x="3083879" y="572943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1" name="TextBox 20" descr="text box hiding answer">
            <a:extLst>
              <a:ext uri="{FF2B5EF4-FFF2-40B4-BE49-F238E27FC236}">
                <a16:creationId xmlns:a16="http://schemas.microsoft.com/office/drawing/2014/main" id="{E0FA32E6-0792-4F9F-8B5C-5A6512C4535D}"/>
              </a:ext>
            </a:extLst>
          </p:cNvPr>
          <p:cNvSpPr txBox="1"/>
          <p:nvPr/>
        </p:nvSpPr>
        <p:spPr>
          <a:xfrm>
            <a:off x="3835741" y="5716776"/>
            <a:ext cx="2635964" cy="417436"/>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6" name="Picture 35"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7615" y="3314461"/>
            <a:ext cx="282522" cy="294294"/>
          </a:xfrm>
          <a:prstGeom prst="rect">
            <a:avLst/>
          </a:prstGeom>
        </p:spPr>
      </p:pic>
      <p:pic>
        <p:nvPicPr>
          <p:cNvPr id="37" name="Picture 36"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1421" y="3814101"/>
            <a:ext cx="282522" cy="294294"/>
          </a:xfrm>
          <a:prstGeom prst="rect">
            <a:avLst/>
          </a:prstGeom>
        </p:spPr>
      </p:pic>
      <p:pic>
        <p:nvPicPr>
          <p:cNvPr id="38" name="Picture 37"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7615" y="4310478"/>
            <a:ext cx="282522" cy="294294"/>
          </a:xfrm>
          <a:prstGeom prst="rect">
            <a:avLst/>
          </a:prstGeom>
        </p:spPr>
      </p:pic>
      <p:pic>
        <p:nvPicPr>
          <p:cNvPr id="39" name="Picture 38"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7615" y="4786783"/>
            <a:ext cx="282522" cy="294294"/>
          </a:xfrm>
          <a:prstGeom prst="rect">
            <a:avLst/>
          </a:prstGeom>
        </p:spPr>
      </p:pic>
      <p:pic>
        <p:nvPicPr>
          <p:cNvPr id="40" name="Picture 39"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3295" y="5317014"/>
            <a:ext cx="282522" cy="294294"/>
          </a:xfrm>
          <a:prstGeom prst="rect">
            <a:avLst/>
          </a:prstGeom>
        </p:spPr>
      </p:pic>
      <p:pic>
        <p:nvPicPr>
          <p:cNvPr id="41" name="Picture 4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7615" y="5831142"/>
            <a:ext cx="282522" cy="294294"/>
          </a:xfrm>
          <a:prstGeom prst="rect">
            <a:avLst/>
          </a:prstGeom>
        </p:spPr>
      </p:pic>
      <p:pic>
        <p:nvPicPr>
          <p:cNvPr id="3" name="Picture 2" descr="A picture containing doll, shirt&#10;&#10;Description automatically generated">
            <a:extLst>
              <a:ext uri="{FF2B5EF4-FFF2-40B4-BE49-F238E27FC236}">
                <a16:creationId xmlns:a16="http://schemas.microsoft.com/office/drawing/2014/main" id="{A593E295-DE23-4891-ACA2-FD60741B28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35866" y="538740"/>
            <a:ext cx="1189891" cy="1189891"/>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1C5B4E76-F4A6-425A-B06B-262958A089C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1233" y="633534"/>
            <a:ext cx="1108775" cy="1108775"/>
          </a:xfrm>
          <a:prstGeom prst="rect">
            <a:avLst/>
          </a:prstGeom>
        </p:spPr>
      </p:pic>
      <p:sp>
        <p:nvSpPr>
          <p:cNvPr id="12" name="Speech Bubble: Rectangle with Corners Rounded 11">
            <a:extLst>
              <a:ext uri="{FF2B5EF4-FFF2-40B4-BE49-F238E27FC236}">
                <a16:creationId xmlns:a16="http://schemas.microsoft.com/office/drawing/2014/main" id="{F61E8AC5-9C84-48A2-A4A1-0EBEDF0FF98A}"/>
              </a:ext>
            </a:extLst>
          </p:cNvPr>
          <p:cNvSpPr/>
          <p:nvPr/>
        </p:nvSpPr>
        <p:spPr>
          <a:xfrm>
            <a:off x="277489" y="2903218"/>
            <a:ext cx="2304945" cy="2475764"/>
          </a:xfrm>
          <a:prstGeom prst="wedgeRoundRectCallout">
            <a:avLst/>
          </a:prstGeom>
          <a:solidFill>
            <a:srgbClr val="0055A5"/>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000" dirty="0"/>
          </a:p>
          <a:p>
            <a:pPr algn="ctr"/>
            <a:r>
              <a:rPr lang="en-GB" sz="2000" dirty="0"/>
              <a:t>Remember! the </a:t>
            </a:r>
            <a:r>
              <a:rPr lang="en-GB" sz="2000" i="1" dirty="0"/>
              <a:t>masculine </a:t>
            </a:r>
            <a:r>
              <a:rPr lang="en-GB" sz="2000" dirty="0"/>
              <a:t>pronoun </a:t>
            </a:r>
            <a:r>
              <a:rPr lang="en-GB" sz="2000" b="1" dirty="0" err="1"/>
              <a:t>ils</a:t>
            </a:r>
            <a:r>
              <a:rPr lang="en-GB" sz="2000" b="1" i="1" dirty="0"/>
              <a:t> </a:t>
            </a:r>
          </a:p>
          <a:p>
            <a:pPr algn="ctr"/>
            <a:r>
              <a:rPr lang="en-GB" sz="2000" dirty="0"/>
              <a:t>means ‘they’ when the group is mixed-gender.</a:t>
            </a:r>
          </a:p>
          <a:p>
            <a:pPr algn="ctr"/>
            <a:endParaRPr lang="en-GB" sz="2000" dirty="0"/>
          </a:p>
        </p:txBody>
      </p:sp>
      <p:pic>
        <p:nvPicPr>
          <p:cNvPr id="13" name="Picture 12" descr="A picture containing doll, shirt&#10;&#10;Description automatically generated">
            <a:extLst>
              <a:ext uri="{FF2B5EF4-FFF2-40B4-BE49-F238E27FC236}">
                <a16:creationId xmlns:a16="http://schemas.microsoft.com/office/drawing/2014/main" id="{31DCBB03-3B0F-402C-92DE-F846D71E23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80589" y="538740"/>
            <a:ext cx="1201464" cy="1201464"/>
          </a:xfrm>
          <a:prstGeom prst="rect">
            <a:avLst/>
          </a:prstGeom>
        </p:spPr>
      </p:pic>
    </p:spTree>
    <p:extLst>
      <p:ext uri="{BB962C8B-B14F-4D97-AF65-F5344CB8AC3E}">
        <p14:creationId xmlns:p14="http://schemas.microsoft.com/office/powerpoint/2010/main" val="348914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18" grpId="0" animBg="1"/>
      <p:bldP spid="19" grpId="0" animBg="1"/>
      <p:bldP spid="23" grpId="0" animBg="1"/>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2">
            <a:extLst>
              <a:ext uri="{FF2B5EF4-FFF2-40B4-BE49-F238E27FC236}">
                <a16:creationId xmlns:a16="http://schemas.microsoft.com/office/drawing/2014/main" id="{475F782A-9E78-414C-B892-2D89C98BA4E7}"/>
              </a:ext>
            </a:extLst>
          </p:cNvPr>
          <p:cNvSpPr>
            <a:spLocks/>
          </p:cNvSpPr>
          <p:nvPr/>
        </p:nvSpPr>
        <p:spPr>
          <a:xfrm>
            <a:off x="1459808" y="1472705"/>
            <a:ext cx="9565685" cy="4707283"/>
          </a:xfrm>
          <a:prstGeom prst="roundRect">
            <a:avLst/>
          </a:prstGeom>
          <a:ln>
            <a:solidFill>
              <a:srgbClr val="104F7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 name="Title 3"/>
          <p:cNvSpPr>
            <a:spLocks noGrp="1"/>
          </p:cNvSpPr>
          <p:nvPr>
            <p:ph type="title"/>
          </p:nvPr>
        </p:nvSpPr>
        <p:spPr>
          <a:xfrm>
            <a:off x="-1" y="213557"/>
            <a:ext cx="5264335" cy="647577"/>
          </a:xfrm>
        </p:spPr>
        <p:txBody>
          <a:bodyPr>
            <a:normAutofit/>
          </a:bodyPr>
          <a:lstStyle/>
          <a:p>
            <a:r>
              <a:rPr lang="en-GB" sz="2800" b="1" dirty="0" err="1">
                <a:solidFill>
                  <a:schemeClr val="bg1"/>
                </a:solidFill>
                <a:latin typeface="+mn-lt"/>
              </a:rPr>
              <a:t>Maman</a:t>
            </a:r>
            <a:r>
              <a:rPr lang="en-GB" sz="2800" b="1" dirty="0">
                <a:solidFill>
                  <a:schemeClr val="bg1"/>
                </a:solidFill>
                <a:latin typeface="+mn-lt"/>
              </a:rPr>
              <a:t> </a:t>
            </a:r>
            <a:r>
              <a:rPr lang="en-GB" sz="2800" b="1" dirty="0" err="1">
                <a:solidFill>
                  <a:schemeClr val="bg1"/>
                </a:solidFill>
                <a:latin typeface="+mn-lt"/>
              </a:rPr>
              <a:t>écrit</a:t>
            </a:r>
            <a:r>
              <a:rPr lang="en-GB" sz="2800" b="1" dirty="0">
                <a:solidFill>
                  <a:schemeClr val="bg1"/>
                </a:solidFill>
                <a:latin typeface="+mn-lt"/>
              </a:rPr>
              <a:t> aux enfants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6557737" y="426983"/>
            <a:ext cx="4803304" cy="461665"/>
          </a:xfrm>
          <a:prstGeom prst="rect">
            <a:avLst/>
          </a:prstGeom>
          <a:noFill/>
        </p:spPr>
        <p:txBody>
          <a:bodyPr wrap="square" rtlCol="0">
            <a:spAutoFit/>
          </a:bodyPr>
          <a:lstStyle/>
          <a:p>
            <a:pPr>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nous</a:t>
            </a:r>
            <a:r>
              <a:rPr kumimoji="0" lang="en-US"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vous</a:t>
            </a:r>
            <a:r>
              <a:rPr kumimoji="0" lang="en-US"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ils</a:t>
            </a: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0" name="Oval 9">
            <a:extLst>
              <a:ext uri="{FF2B5EF4-FFF2-40B4-BE49-F238E27FC236}">
                <a16:creationId xmlns:a16="http://schemas.microsoft.com/office/drawing/2014/main" id="{DDD9EB96-DADE-421D-802E-C21459DDF5E3}"/>
              </a:ext>
            </a:extLst>
          </p:cNvPr>
          <p:cNvSpPr>
            <a:spLocks/>
          </p:cNvSpPr>
          <p:nvPr/>
        </p:nvSpPr>
        <p:spPr>
          <a:xfrm>
            <a:off x="10227108" y="3615035"/>
            <a:ext cx="634509" cy="555923"/>
          </a:xfrm>
          <a:prstGeom prst="ellipse">
            <a:avLst/>
          </a:prstGeom>
          <a:ln>
            <a:solidFill>
              <a:srgbClr val="104F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TextBox 10"/>
          <p:cNvSpPr txBox="1">
            <a:spLocks/>
          </p:cNvSpPr>
          <p:nvPr/>
        </p:nvSpPr>
        <p:spPr>
          <a:xfrm>
            <a:off x="2174264" y="1791517"/>
            <a:ext cx="7950947" cy="4401205"/>
          </a:xfrm>
          <a:prstGeom prst="rect">
            <a:avLst/>
          </a:prstGeom>
          <a:noFill/>
          <a:ln>
            <a:solidFill>
              <a:srgbClr val="104F75"/>
            </a:solidFill>
          </a:ln>
        </p:spPr>
        <p:txBody>
          <a:bodyPr wrap="square" rtlCol="0">
            <a:spAutoFit/>
          </a:bodyPr>
          <a:lstStyle/>
          <a:p>
            <a:r>
              <a:rPr lang="en-GB" sz="2800" dirty="0">
                <a:solidFill>
                  <a:srgbClr val="002060"/>
                </a:solidFill>
              </a:rPr>
              <a:t>Salut les enfants ! </a:t>
            </a:r>
          </a:p>
          <a:p>
            <a:r>
              <a:rPr lang="en-GB" sz="2800" b="1" dirty="0">
                <a:solidFill>
                  <a:srgbClr val="002060"/>
                </a:solidFill>
              </a:rPr>
              <a:t>(1) </a:t>
            </a:r>
            <a:r>
              <a:rPr lang="en-GB" sz="2800" b="1" dirty="0" err="1">
                <a:solidFill>
                  <a:srgbClr val="002060"/>
                </a:solidFill>
              </a:rPr>
              <a:t>Vous</a:t>
            </a:r>
            <a:r>
              <a:rPr lang="en-GB" sz="2800" dirty="0">
                <a:solidFill>
                  <a:srgbClr val="002060"/>
                </a:solidFill>
              </a:rPr>
              <a:t>   </a:t>
            </a:r>
            <a:r>
              <a:rPr lang="en-GB" sz="2800" dirty="0" err="1">
                <a:solidFill>
                  <a:srgbClr val="002060"/>
                </a:solidFill>
              </a:rPr>
              <a:t>finissez</a:t>
            </a:r>
            <a:r>
              <a:rPr lang="en-GB" sz="2800" dirty="0">
                <a:solidFill>
                  <a:srgbClr val="002060"/>
                </a:solidFill>
              </a:rPr>
              <a:t> </a:t>
            </a:r>
            <a:r>
              <a:rPr lang="en-GB" sz="2800" dirty="0" err="1">
                <a:solidFill>
                  <a:srgbClr val="002060"/>
                </a:solidFill>
              </a:rPr>
              <a:t>l’école</a:t>
            </a:r>
            <a:r>
              <a:rPr lang="en-GB" sz="2800" dirty="0">
                <a:solidFill>
                  <a:srgbClr val="002060"/>
                </a:solidFill>
              </a:rPr>
              <a:t> </a:t>
            </a:r>
            <a:r>
              <a:rPr lang="en-GB" sz="2800" dirty="0" err="1">
                <a:solidFill>
                  <a:srgbClr val="002060"/>
                </a:solidFill>
              </a:rPr>
              <a:t>tôt</a:t>
            </a:r>
            <a:r>
              <a:rPr lang="en-GB" sz="2800" dirty="0">
                <a:solidFill>
                  <a:srgbClr val="002060"/>
                </a:solidFill>
              </a:rPr>
              <a:t> </a:t>
            </a:r>
            <a:r>
              <a:rPr lang="en-GB" sz="2800" dirty="0" err="1">
                <a:solidFill>
                  <a:srgbClr val="002060"/>
                </a:solidFill>
              </a:rPr>
              <a:t>ce</a:t>
            </a:r>
            <a:r>
              <a:rPr lang="en-GB" sz="2800" dirty="0">
                <a:solidFill>
                  <a:srgbClr val="002060"/>
                </a:solidFill>
              </a:rPr>
              <a:t> </a:t>
            </a:r>
            <a:r>
              <a:rPr lang="en-GB" sz="2800" dirty="0" err="1">
                <a:solidFill>
                  <a:srgbClr val="002060"/>
                </a:solidFill>
              </a:rPr>
              <a:t>vendredi</a:t>
            </a:r>
            <a:r>
              <a:rPr lang="en-GB" sz="2800" dirty="0">
                <a:solidFill>
                  <a:srgbClr val="002060"/>
                </a:solidFill>
              </a:rPr>
              <a:t> pour les vacances ? </a:t>
            </a:r>
            <a:r>
              <a:rPr lang="en-GB" sz="2800" b="1" dirty="0">
                <a:solidFill>
                  <a:srgbClr val="002060"/>
                </a:solidFill>
              </a:rPr>
              <a:t>(2) Nous</a:t>
            </a:r>
            <a:r>
              <a:rPr lang="en-GB" sz="2800" dirty="0">
                <a:solidFill>
                  <a:srgbClr val="002060"/>
                </a:solidFill>
              </a:rPr>
              <a:t>   </a:t>
            </a:r>
            <a:r>
              <a:rPr lang="en-GB" sz="2800" dirty="0" err="1">
                <a:solidFill>
                  <a:srgbClr val="002060"/>
                </a:solidFill>
              </a:rPr>
              <a:t>choisissons</a:t>
            </a:r>
            <a:r>
              <a:rPr lang="en-GB" sz="2800" dirty="0">
                <a:solidFill>
                  <a:srgbClr val="002060"/>
                </a:solidFill>
              </a:rPr>
              <a:t> </a:t>
            </a:r>
            <a:r>
              <a:rPr lang="en-GB" sz="2800" dirty="0" err="1">
                <a:solidFill>
                  <a:srgbClr val="002060"/>
                </a:solidFill>
              </a:rPr>
              <a:t>une</a:t>
            </a:r>
            <a:r>
              <a:rPr lang="en-GB" sz="2800" dirty="0">
                <a:solidFill>
                  <a:srgbClr val="002060"/>
                </a:solidFill>
              </a:rPr>
              <a:t> nouvelle voiture et </a:t>
            </a:r>
            <a:r>
              <a:rPr lang="en-GB" sz="2800" dirty="0" err="1">
                <a:solidFill>
                  <a:srgbClr val="002060"/>
                </a:solidFill>
              </a:rPr>
              <a:t>vous</a:t>
            </a:r>
            <a:r>
              <a:rPr lang="en-GB" sz="2800" dirty="0">
                <a:solidFill>
                  <a:srgbClr val="002060"/>
                </a:solidFill>
              </a:rPr>
              <a:t> </a:t>
            </a:r>
            <a:r>
              <a:rPr lang="en-GB" sz="2800" dirty="0" err="1">
                <a:solidFill>
                  <a:srgbClr val="002060"/>
                </a:solidFill>
              </a:rPr>
              <a:t>pouvez</a:t>
            </a:r>
            <a:r>
              <a:rPr lang="en-GB" sz="2800" dirty="0">
                <a:solidFill>
                  <a:srgbClr val="002060"/>
                </a:solidFill>
              </a:rPr>
              <a:t> </a:t>
            </a:r>
            <a:r>
              <a:rPr lang="en-GB" sz="2800" dirty="0" err="1">
                <a:solidFill>
                  <a:srgbClr val="002060"/>
                </a:solidFill>
              </a:rPr>
              <a:t>venir</a:t>
            </a:r>
            <a:r>
              <a:rPr lang="en-GB" sz="2800" dirty="0">
                <a:solidFill>
                  <a:srgbClr val="002060"/>
                </a:solidFill>
              </a:rPr>
              <a:t> ! </a:t>
            </a:r>
            <a:r>
              <a:rPr lang="en-GB" sz="2800" dirty="0" err="1">
                <a:solidFill>
                  <a:srgbClr val="002060"/>
                </a:solidFill>
              </a:rPr>
              <a:t>J’ai</a:t>
            </a:r>
            <a:r>
              <a:rPr lang="en-GB" sz="2800" dirty="0">
                <a:solidFill>
                  <a:srgbClr val="002060"/>
                </a:solidFill>
              </a:rPr>
              <a:t> </a:t>
            </a:r>
            <a:r>
              <a:rPr lang="en-GB" sz="2800" dirty="0" err="1">
                <a:solidFill>
                  <a:srgbClr val="002060"/>
                </a:solidFill>
              </a:rPr>
              <a:t>parlé</a:t>
            </a:r>
            <a:r>
              <a:rPr lang="en-GB" sz="2800" dirty="0">
                <a:solidFill>
                  <a:srgbClr val="002060"/>
                </a:solidFill>
              </a:rPr>
              <a:t> à </a:t>
            </a:r>
            <a:r>
              <a:rPr lang="en-GB" sz="2800" dirty="0" err="1">
                <a:solidFill>
                  <a:srgbClr val="002060"/>
                </a:solidFill>
              </a:rPr>
              <a:t>mes</a:t>
            </a:r>
            <a:r>
              <a:rPr lang="en-GB" sz="2800" dirty="0">
                <a:solidFill>
                  <a:srgbClr val="002060"/>
                </a:solidFill>
              </a:rPr>
              <a:t> </a:t>
            </a:r>
            <a:r>
              <a:rPr lang="en-GB" sz="2800" dirty="0" err="1">
                <a:solidFill>
                  <a:srgbClr val="002060"/>
                </a:solidFill>
              </a:rPr>
              <a:t>amis</a:t>
            </a:r>
            <a:r>
              <a:rPr lang="en-GB" sz="2800" dirty="0">
                <a:solidFill>
                  <a:srgbClr val="002060"/>
                </a:solidFill>
              </a:rPr>
              <a:t>. </a:t>
            </a:r>
            <a:r>
              <a:rPr lang="en-GB" sz="2800" b="1" dirty="0">
                <a:solidFill>
                  <a:srgbClr val="002060"/>
                </a:solidFill>
              </a:rPr>
              <a:t>(3)</a:t>
            </a:r>
            <a:r>
              <a:rPr lang="en-GB" sz="2800" dirty="0">
                <a:solidFill>
                  <a:srgbClr val="002060"/>
                </a:solidFill>
              </a:rPr>
              <a:t> </a:t>
            </a:r>
            <a:r>
              <a:rPr lang="en-GB" sz="2800" b="1" dirty="0" err="1">
                <a:solidFill>
                  <a:srgbClr val="002060"/>
                </a:solidFill>
              </a:rPr>
              <a:t>Ils</a:t>
            </a:r>
            <a:r>
              <a:rPr lang="en-GB" sz="2800" dirty="0">
                <a:solidFill>
                  <a:srgbClr val="002060"/>
                </a:solidFill>
              </a:rPr>
              <a:t>       </a:t>
            </a:r>
            <a:r>
              <a:rPr lang="en-GB" sz="2800" dirty="0" err="1">
                <a:solidFill>
                  <a:srgbClr val="002060"/>
                </a:solidFill>
              </a:rPr>
              <a:t>nourrissent</a:t>
            </a:r>
            <a:r>
              <a:rPr lang="en-GB" sz="2800" dirty="0">
                <a:solidFill>
                  <a:srgbClr val="002060"/>
                </a:solidFill>
              </a:rPr>
              <a:t> le </a:t>
            </a:r>
            <a:r>
              <a:rPr lang="en-GB" sz="2800" dirty="0" err="1">
                <a:solidFill>
                  <a:srgbClr val="002060"/>
                </a:solidFill>
              </a:rPr>
              <a:t>chien</a:t>
            </a:r>
            <a:r>
              <a:rPr lang="en-GB" sz="2800" dirty="0">
                <a:solidFill>
                  <a:srgbClr val="002060"/>
                </a:solidFill>
              </a:rPr>
              <a:t> pour nous. </a:t>
            </a:r>
            <a:r>
              <a:rPr lang="en-GB" sz="2800" b="1" dirty="0">
                <a:solidFill>
                  <a:srgbClr val="002060"/>
                </a:solidFill>
              </a:rPr>
              <a:t>(4) </a:t>
            </a:r>
            <a:r>
              <a:rPr lang="en-GB" sz="2800" b="1" dirty="0" err="1">
                <a:solidFill>
                  <a:srgbClr val="002060"/>
                </a:solidFill>
              </a:rPr>
              <a:t>Ils</a:t>
            </a:r>
            <a:r>
              <a:rPr lang="en-GB" sz="2800" dirty="0">
                <a:solidFill>
                  <a:srgbClr val="002060"/>
                </a:solidFill>
              </a:rPr>
              <a:t>       </a:t>
            </a:r>
            <a:r>
              <a:rPr lang="en-GB" sz="2800" dirty="0" err="1">
                <a:solidFill>
                  <a:srgbClr val="002060"/>
                </a:solidFill>
              </a:rPr>
              <a:t>finissent</a:t>
            </a:r>
            <a:r>
              <a:rPr lang="en-GB" sz="2800" dirty="0">
                <a:solidFill>
                  <a:srgbClr val="002060"/>
                </a:solidFill>
              </a:rPr>
              <a:t> le travail </a:t>
            </a:r>
            <a:r>
              <a:rPr lang="en-GB" sz="2800" dirty="0" err="1">
                <a:solidFill>
                  <a:srgbClr val="002060"/>
                </a:solidFill>
              </a:rPr>
              <a:t>tôt</a:t>
            </a:r>
            <a:r>
              <a:rPr lang="en-GB" sz="2800" dirty="0">
                <a:solidFill>
                  <a:srgbClr val="002060"/>
                </a:solidFill>
              </a:rPr>
              <a:t>. Dans 20 minutes </a:t>
            </a:r>
            <a:r>
              <a:rPr lang="en-GB" sz="2800" b="1" dirty="0">
                <a:solidFill>
                  <a:srgbClr val="002060"/>
                </a:solidFill>
              </a:rPr>
              <a:t>(5) Nous</a:t>
            </a:r>
            <a:r>
              <a:rPr lang="en-GB" sz="2800" dirty="0">
                <a:solidFill>
                  <a:srgbClr val="002060"/>
                </a:solidFill>
              </a:rPr>
              <a:t>   </a:t>
            </a:r>
            <a:r>
              <a:rPr lang="en-GB" sz="2800" dirty="0" err="1">
                <a:solidFill>
                  <a:srgbClr val="002060"/>
                </a:solidFill>
              </a:rPr>
              <a:t>remplissons</a:t>
            </a:r>
            <a:r>
              <a:rPr lang="en-GB" sz="2800" dirty="0">
                <a:solidFill>
                  <a:srgbClr val="002060"/>
                </a:solidFill>
              </a:rPr>
              <a:t> </a:t>
            </a:r>
            <a:r>
              <a:rPr lang="en-GB" sz="2800" dirty="0" err="1">
                <a:solidFill>
                  <a:srgbClr val="002060"/>
                </a:solidFill>
              </a:rPr>
              <a:t>une</a:t>
            </a:r>
            <a:r>
              <a:rPr lang="en-GB" sz="2800" dirty="0">
                <a:solidFill>
                  <a:srgbClr val="002060"/>
                </a:solidFill>
              </a:rPr>
              <a:t> </a:t>
            </a:r>
            <a:r>
              <a:rPr lang="en-GB" sz="2800" dirty="0" err="1">
                <a:solidFill>
                  <a:srgbClr val="002060"/>
                </a:solidFill>
              </a:rPr>
              <a:t>liste</a:t>
            </a:r>
            <a:r>
              <a:rPr lang="en-GB" sz="2800" dirty="0">
                <a:solidFill>
                  <a:srgbClr val="002060"/>
                </a:solidFill>
              </a:rPr>
              <a:t> pour </a:t>
            </a:r>
            <a:r>
              <a:rPr lang="en-GB" sz="2800" dirty="0" err="1">
                <a:solidFill>
                  <a:srgbClr val="002060"/>
                </a:solidFill>
              </a:rPr>
              <a:t>choisir</a:t>
            </a:r>
            <a:r>
              <a:rPr lang="en-GB" sz="2800" dirty="0">
                <a:solidFill>
                  <a:srgbClr val="002060"/>
                </a:solidFill>
              </a:rPr>
              <a:t> la marque*, etc. ! </a:t>
            </a:r>
            <a:r>
              <a:rPr lang="en-GB" sz="2800" b="1" dirty="0">
                <a:solidFill>
                  <a:srgbClr val="002060"/>
                </a:solidFill>
              </a:rPr>
              <a:t>(6) </a:t>
            </a:r>
            <a:r>
              <a:rPr lang="en-GB" sz="2800" b="1" dirty="0" err="1">
                <a:solidFill>
                  <a:srgbClr val="002060"/>
                </a:solidFill>
              </a:rPr>
              <a:t>Vous</a:t>
            </a:r>
            <a:r>
              <a:rPr lang="en-GB" sz="2800" b="1" dirty="0">
                <a:solidFill>
                  <a:srgbClr val="002060"/>
                </a:solidFill>
              </a:rPr>
              <a:t>  </a:t>
            </a:r>
            <a:r>
              <a:rPr lang="en-GB" sz="2800" dirty="0">
                <a:solidFill>
                  <a:srgbClr val="002060"/>
                </a:solidFill>
              </a:rPr>
              <a:t> </a:t>
            </a:r>
            <a:r>
              <a:rPr lang="en-GB" sz="2800" dirty="0" err="1">
                <a:solidFill>
                  <a:srgbClr val="002060"/>
                </a:solidFill>
              </a:rPr>
              <a:t>choisissez</a:t>
            </a:r>
            <a:r>
              <a:rPr lang="en-GB" sz="2800" dirty="0">
                <a:solidFill>
                  <a:srgbClr val="002060"/>
                </a:solidFill>
              </a:rPr>
              <a:t> la couleur !			   	          </a:t>
            </a:r>
            <a:r>
              <a:rPr lang="en-GB" sz="2800" dirty="0" err="1">
                <a:solidFill>
                  <a:srgbClr val="002060"/>
                </a:solidFill>
              </a:rPr>
              <a:t>Maman</a:t>
            </a:r>
            <a:endParaRPr lang="en-GB" dirty="0">
              <a:solidFill>
                <a:srgbClr val="002060"/>
              </a:solidFill>
            </a:endParaRPr>
          </a:p>
        </p:txBody>
      </p:sp>
      <p:sp>
        <p:nvSpPr>
          <p:cNvPr id="12" name="Explosion: 8 Points 41">
            <a:extLst>
              <a:ext uri="{FF2B5EF4-FFF2-40B4-BE49-F238E27FC236}">
                <a16:creationId xmlns:a16="http://schemas.microsoft.com/office/drawing/2014/main" id="{BBAE5F63-D77C-4A6C-94F1-10121CF87641}"/>
              </a:ext>
            </a:extLst>
          </p:cNvPr>
          <p:cNvSpPr/>
          <p:nvPr/>
        </p:nvSpPr>
        <p:spPr>
          <a:xfrm rot="17025202">
            <a:off x="2943464" y="1696106"/>
            <a:ext cx="747321" cy="174390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xplosion: 8 Points 41">
            <a:extLst>
              <a:ext uri="{FF2B5EF4-FFF2-40B4-BE49-F238E27FC236}">
                <a16:creationId xmlns:a16="http://schemas.microsoft.com/office/drawing/2014/main" id="{BBAE5F63-D77C-4A6C-94F1-10121CF87641}"/>
              </a:ext>
            </a:extLst>
          </p:cNvPr>
          <p:cNvSpPr/>
          <p:nvPr/>
        </p:nvSpPr>
        <p:spPr>
          <a:xfrm rot="17025202">
            <a:off x="6484634" y="3699005"/>
            <a:ext cx="741852" cy="183218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xplosion: 8 Points 41">
            <a:extLst>
              <a:ext uri="{FF2B5EF4-FFF2-40B4-BE49-F238E27FC236}">
                <a16:creationId xmlns:a16="http://schemas.microsoft.com/office/drawing/2014/main" id="{BBAE5F63-D77C-4A6C-94F1-10121CF87641}"/>
              </a:ext>
            </a:extLst>
          </p:cNvPr>
          <p:cNvSpPr/>
          <p:nvPr/>
        </p:nvSpPr>
        <p:spPr>
          <a:xfrm rot="17025202">
            <a:off x="2423206" y="4610697"/>
            <a:ext cx="594024" cy="174352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Explosion: 8 Points 41">
            <a:extLst>
              <a:ext uri="{FF2B5EF4-FFF2-40B4-BE49-F238E27FC236}">
                <a16:creationId xmlns:a16="http://schemas.microsoft.com/office/drawing/2014/main" id="{BBAE5F63-D77C-4A6C-94F1-10121CF87641}"/>
              </a:ext>
            </a:extLst>
          </p:cNvPr>
          <p:cNvSpPr/>
          <p:nvPr/>
        </p:nvSpPr>
        <p:spPr>
          <a:xfrm rot="17025202">
            <a:off x="6631176" y="2998344"/>
            <a:ext cx="651295" cy="159721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xplosion: 8 Points 41">
            <a:extLst>
              <a:ext uri="{FF2B5EF4-FFF2-40B4-BE49-F238E27FC236}">
                <a16:creationId xmlns:a16="http://schemas.microsoft.com/office/drawing/2014/main" id="{BBAE5F63-D77C-4A6C-94F1-10121CF87641}"/>
              </a:ext>
            </a:extLst>
          </p:cNvPr>
          <p:cNvSpPr/>
          <p:nvPr/>
        </p:nvSpPr>
        <p:spPr>
          <a:xfrm rot="17025202">
            <a:off x="6514130" y="2053017"/>
            <a:ext cx="694200" cy="175799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xplosion: 8 Points 41">
            <a:extLst>
              <a:ext uri="{FF2B5EF4-FFF2-40B4-BE49-F238E27FC236}">
                <a16:creationId xmlns:a16="http://schemas.microsoft.com/office/drawing/2014/main" id="{BBAE5F63-D77C-4A6C-94F1-10121CF87641}"/>
              </a:ext>
            </a:extLst>
          </p:cNvPr>
          <p:cNvSpPr/>
          <p:nvPr/>
        </p:nvSpPr>
        <p:spPr>
          <a:xfrm rot="17025202">
            <a:off x="5791820" y="3408885"/>
            <a:ext cx="651295" cy="159721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lose up of a toy&#10;&#10;Description automatically generated">
            <a:extLst>
              <a:ext uri="{FF2B5EF4-FFF2-40B4-BE49-F238E27FC236}">
                <a16:creationId xmlns:a16="http://schemas.microsoft.com/office/drawing/2014/main" id="{46EFE57C-86BC-40A5-B758-BF487187F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5135" y="3758769"/>
            <a:ext cx="2283823" cy="2283823"/>
          </a:xfrm>
          <a:prstGeom prst="rect">
            <a:avLst/>
          </a:prstGeom>
        </p:spPr>
      </p:pic>
      <p:sp>
        <p:nvSpPr>
          <p:cNvPr id="21" name="Speech Bubble: Rectangle with Corners Rounded 20">
            <a:extLst>
              <a:ext uri="{FF2B5EF4-FFF2-40B4-BE49-F238E27FC236}">
                <a16:creationId xmlns:a16="http://schemas.microsoft.com/office/drawing/2014/main" id="{F8B66489-C444-4122-84C1-AB0BB08DE88B}"/>
              </a:ext>
            </a:extLst>
          </p:cNvPr>
          <p:cNvSpPr/>
          <p:nvPr/>
        </p:nvSpPr>
        <p:spPr>
          <a:xfrm>
            <a:off x="9882347" y="2616722"/>
            <a:ext cx="1958540" cy="923310"/>
          </a:xfrm>
          <a:prstGeom prst="wedgeRoundRectCallout">
            <a:avLst>
              <a:gd name="adj1" fmla="val 22671"/>
              <a:gd name="adj2" fmla="val 68500"/>
              <a:gd name="adj3" fmla="val 16667"/>
            </a:avLst>
          </a:prstGeom>
          <a:solidFill>
            <a:srgbClr val="0055A5"/>
          </a:solidFill>
          <a:ln w="190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a:t>
            </a:r>
            <a:r>
              <a:rPr lang="en-GB" sz="2000" b="1" dirty="0"/>
              <a:t>la marque</a:t>
            </a:r>
          </a:p>
          <a:p>
            <a:pPr algn="ctr"/>
            <a:r>
              <a:rPr lang="en-GB" sz="2000" dirty="0"/>
              <a:t>= brand</a:t>
            </a:r>
          </a:p>
        </p:txBody>
      </p:sp>
    </p:spTree>
    <p:extLst>
      <p:ext uri="{BB962C8B-B14F-4D97-AF65-F5344CB8AC3E}">
        <p14:creationId xmlns:p14="http://schemas.microsoft.com/office/powerpoint/2010/main" val="259204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2">
            <a:extLst>
              <a:ext uri="{FF2B5EF4-FFF2-40B4-BE49-F238E27FC236}">
                <a16:creationId xmlns:a16="http://schemas.microsoft.com/office/drawing/2014/main" id="{475F782A-9E78-414C-B892-2D89C98BA4E7}"/>
              </a:ext>
            </a:extLst>
          </p:cNvPr>
          <p:cNvSpPr>
            <a:spLocks/>
          </p:cNvSpPr>
          <p:nvPr/>
        </p:nvSpPr>
        <p:spPr>
          <a:xfrm>
            <a:off x="1459808" y="1472705"/>
            <a:ext cx="9565685" cy="4707283"/>
          </a:xfrm>
          <a:prstGeom prst="roundRect">
            <a:avLst/>
          </a:prstGeom>
          <a:ln>
            <a:solidFill>
              <a:srgbClr val="104F7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5" name="Text Placeholder 4">
            <a:extLst>
              <a:ext uri="{FF2B5EF4-FFF2-40B4-BE49-F238E27FC236}">
                <a16:creationId xmlns:a16="http://schemas.microsoft.com/office/drawing/2014/main" id="{E43F753A-4962-4A67-B315-FF85F5E7237F}"/>
              </a:ext>
            </a:extLst>
          </p:cNvPr>
          <p:cNvSpPr>
            <a:spLocks noGrp="1"/>
          </p:cNvSpPr>
          <p:nvPr>
            <p:ph type="body" sz="quarter" idx="10"/>
          </p:nvPr>
        </p:nvSpPr>
        <p:spPr/>
        <p:txBody>
          <a:bodyPr/>
          <a:lstStyle/>
          <a:p>
            <a:endParaRPr lang="en-GB"/>
          </a:p>
        </p:txBody>
      </p:sp>
      <p:sp>
        <p:nvSpPr>
          <p:cNvPr id="4" name="Title 3"/>
          <p:cNvSpPr>
            <a:spLocks noGrp="1"/>
          </p:cNvSpPr>
          <p:nvPr>
            <p:ph type="title"/>
          </p:nvPr>
        </p:nvSpPr>
        <p:spPr>
          <a:xfrm>
            <a:off x="0" y="213557"/>
            <a:ext cx="5009322" cy="647577"/>
          </a:xfrm>
        </p:spPr>
        <p:txBody>
          <a:bodyPr>
            <a:noAutofit/>
          </a:bodyPr>
          <a:lstStyle/>
          <a:p>
            <a:r>
              <a:rPr lang="en-GB" sz="2800" b="1">
                <a:solidFill>
                  <a:schemeClr val="bg1"/>
                </a:solidFill>
                <a:latin typeface="+mn-lt"/>
              </a:rPr>
              <a:t>Noura répond à maman</a:t>
            </a:r>
            <a:endParaRPr lang="en-GB" sz="2800" b="1" dirty="0">
              <a:solidFill>
                <a:schemeClr val="bg1"/>
              </a:solidFill>
              <a:latin typeface="+mn-lt"/>
            </a:endParaRPr>
          </a:p>
        </p:txBody>
      </p:sp>
      <p:sp>
        <p:nvSpPr>
          <p:cNvPr id="6" name="TextBox 5">
            <a:extLst>
              <a:ext uri="{FF2B5EF4-FFF2-40B4-BE49-F238E27FC236}">
                <a16:creationId xmlns:a16="http://schemas.microsoft.com/office/drawing/2014/main" id="{6E7E97DA-2F23-F745-B756-301D480DCC3C}"/>
              </a:ext>
            </a:extLst>
          </p:cNvPr>
          <p:cNvSpPr txBox="1"/>
          <p:nvPr/>
        </p:nvSpPr>
        <p:spPr>
          <a:xfrm>
            <a:off x="6341247" y="201617"/>
            <a:ext cx="4803304" cy="830997"/>
          </a:xfrm>
          <a:prstGeom prst="rect">
            <a:avLst/>
          </a:prstGeom>
          <a:noFill/>
        </p:spPr>
        <p:txBody>
          <a:bodyPr wrap="square" rtlCol="0">
            <a:spAutoFit/>
          </a:bodyPr>
          <a:lstStyle/>
          <a:p>
            <a:pPr>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formes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verbales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0" name="Oval 9">
            <a:extLst>
              <a:ext uri="{FF2B5EF4-FFF2-40B4-BE49-F238E27FC236}">
                <a16:creationId xmlns:a16="http://schemas.microsoft.com/office/drawing/2014/main" id="{DDD9EB96-DADE-421D-802E-C21459DDF5E3}"/>
              </a:ext>
            </a:extLst>
          </p:cNvPr>
          <p:cNvSpPr>
            <a:spLocks/>
          </p:cNvSpPr>
          <p:nvPr/>
        </p:nvSpPr>
        <p:spPr>
          <a:xfrm>
            <a:off x="10227108" y="3615035"/>
            <a:ext cx="634509" cy="555923"/>
          </a:xfrm>
          <a:prstGeom prst="ellipse">
            <a:avLst/>
          </a:prstGeom>
          <a:solidFill>
            <a:srgbClr val="0055A5"/>
          </a:solidFill>
          <a:ln>
            <a:solidFill>
              <a:srgbClr val="104F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TextBox 10"/>
          <p:cNvSpPr txBox="1">
            <a:spLocks/>
          </p:cNvSpPr>
          <p:nvPr/>
        </p:nvSpPr>
        <p:spPr>
          <a:xfrm>
            <a:off x="2073729" y="1791517"/>
            <a:ext cx="8039076" cy="3970318"/>
          </a:xfrm>
          <a:prstGeom prst="rect">
            <a:avLst/>
          </a:prstGeom>
          <a:noFill/>
          <a:ln>
            <a:solidFill>
              <a:srgbClr val="104F75"/>
            </a:solidFill>
          </a:ln>
        </p:spPr>
        <p:txBody>
          <a:bodyPr wrap="square" rtlCol="0">
            <a:spAutoFit/>
          </a:bodyPr>
          <a:lstStyle/>
          <a:p>
            <a:r>
              <a:rPr lang="en-GB" sz="2800" dirty="0">
                <a:solidFill>
                  <a:srgbClr val="002060"/>
                </a:solidFill>
              </a:rPr>
              <a:t>Salut </a:t>
            </a:r>
            <a:r>
              <a:rPr lang="en-GB" sz="2800" dirty="0" err="1">
                <a:solidFill>
                  <a:srgbClr val="002060"/>
                </a:solidFill>
              </a:rPr>
              <a:t>Maman</a:t>
            </a:r>
            <a:r>
              <a:rPr lang="en-GB" sz="2800" dirty="0">
                <a:solidFill>
                  <a:srgbClr val="002060"/>
                </a:solidFill>
              </a:rPr>
              <a:t> ! </a:t>
            </a:r>
          </a:p>
          <a:p>
            <a:r>
              <a:rPr lang="en-GB" sz="2800" dirty="0" err="1">
                <a:solidFill>
                  <a:srgbClr val="002060"/>
                </a:solidFill>
              </a:rPr>
              <a:t>Oui</a:t>
            </a:r>
            <a:r>
              <a:rPr lang="en-GB" sz="2800" dirty="0">
                <a:solidFill>
                  <a:srgbClr val="002060"/>
                </a:solidFill>
              </a:rPr>
              <a:t>, nous </a:t>
            </a:r>
            <a:r>
              <a:rPr lang="en-GB" sz="2800" b="1" dirty="0">
                <a:solidFill>
                  <a:srgbClr val="002060"/>
                </a:solidFill>
              </a:rPr>
              <a:t>(1) [finish] </a:t>
            </a:r>
            <a:r>
              <a:rPr lang="en-GB" sz="2800" dirty="0" err="1">
                <a:solidFill>
                  <a:srgbClr val="002060"/>
                </a:solidFill>
              </a:rPr>
              <a:t>tôt</a:t>
            </a:r>
            <a:r>
              <a:rPr lang="en-GB" sz="2800" dirty="0">
                <a:solidFill>
                  <a:srgbClr val="002060"/>
                </a:solidFill>
              </a:rPr>
              <a:t> </a:t>
            </a:r>
            <a:r>
              <a:rPr lang="en-GB" sz="2800" dirty="0" err="1">
                <a:solidFill>
                  <a:srgbClr val="002060"/>
                </a:solidFill>
              </a:rPr>
              <a:t>ce</a:t>
            </a:r>
            <a:r>
              <a:rPr lang="en-GB" sz="2800" dirty="0">
                <a:solidFill>
                  <a:srgbClr val="002060"/>
                </a:solidFill>
              </a:rPr>
              <a:t> </a:t>
            </a:r>
            <a:r>
              <a:rPr lang="en-GB" sz="2800" dirty="0" err="1">
                <a:solidFill>
                  <a:srgbClr val="002060"/>
                </a:solidFill>
              </a:rPr>
              <a:t>vendredi</a:t>
            </a:r>
            <a:r>
              <a:rPr lang="en-GB" sz="2800" dirty="0">
                <a:solidFill>
                  <a:srgbClr val="002060"/>
                </a:solidFill>
              </a:rPr>
              <a:t>. Je </a:t>
            </a:r>
            <a:r>
              <a:rPr lang="en-GB" sz="2800" dirty="0" err="1">
                <a:solidFill>
                  <a:srgbClr val="002060"/>
                </a:solidFill>
              </a:rPr>
              <a:t>suis</a:t>
            </a:r>
            <a:r>
              <a:rPr lang="en-GB" sz="2800" dirty="0">
                <a:solidFill>
                  <a:srgbClr val="002060"/>
                </a:solidFill>
              </a:rPr>
              <a:t> </a:t>
            </a:r>
            <a:r>
              <a:rPr lang="en-GB" sz="2800" dirty="0" err="1">
                <a:solidFill>
                  <a:srgbClr val="002060"/>
                </a:solidFill>
              </a:rPr>
              <a:t>certaine</a:t>
            </a:r>
            <a:r>
              <a:rPr lang="en-GB" sz="2800" dirty="0">
                <a:solidFill>
                  <a:srgbClr val="002060"/>
                </a:solidFill>
              </a:rPr>
              <a:t> que nous </a:t>
            </a:r>
            <a:r>
              <a:rPr lang="en-GB" sz="2800" b="1" dirty="0">
                <a:solidFill>
                  <a:srgbClr val="002060"/>
                </a:solidFill>
              </a:rPr>
              <a:t>(2) [choose] </a:t>
            </a:r>
            <a:r>
              <a:rPr lang="en-GB" sz="2800" dirty="0" err="1">
                <a:solidFill>
                  <a:srgbClr val="002060"/>
                </a:solidFill>
              </a:rPr>
              <a:t>une</a:t>
            </a:r>
            <a:r>
              <a:rPr lang="en-GB" sz="2800" dirty="0">
                <a:solidFill>
                  <a:srgbClr val="002060"/>
                </a:solidFill>
              </a:rPr>
              <a:t> voiture noire. </a:t>
            </a:r>
            <a:r>
              <a:rPr lang="en-GB" sz="2800" dirty="0" err="1">
                <a:solidFill>
                  <a:srgbClr val="002060"/>
                </a:solidFill>
              </a:rPr>
              <a:t>Vous</a:t>
            </a:r>
            <a:r>
              <a:rPr lang="en-GB" sz="2800" dirty="0">
                <a:solidFill>
                  <a:srgbClr val="002060"/>
                </a:solidFill>
              </a:rPr>
              <a:t> </a:t>
            </a:r>
            <a:r>
              <a:rPr lang="en-GB" sz="2800" b="1" dirty="0">
                <a:solidFill>
                  <a:srgbClr val="002060"/>
                </a:solidFill>
              </a:rPr>
              <a:t>(3) [fill out] </a:t>
            </a:r>
            <a:r>
              <a:rPr lang="en-GB" sz="2800" dirty="0">
                <a:solidFill>
                  <a:srgbClr val="002060"/>
                </a:solidFill>
              </a:rPr>
              <a:t>la </a:t>
            </a:r>
            <a:r>
              <a:rPr lang="en-GB" sz="2800" dirty="0" err="1">
                <a:solidFill>
                  <a:srgbClr val="002060"/>
                </a:solidFill>
              </a:rPr>
              <a:t>liste</a:t>
            </a:r>
            <a:r>
              <a:rPr lang="en-GB" sz="2800" dirty="0">
                <a:solidFill>
                  <a:srgbClr val="002060"/>
                </a:solidFill>
              </a:rPr>
              <a:t> pour les voitures </a:t>
            </a:r>
            <a:r>
              <a:rPr lang="en-GB" sz="2800" dirty="0" err="1">
                <a:solidFill>
                  <a:srgbClr val="002060"/>
                </a:solidFill>
              </a:rPr>
              <a:t>noires</a:t>
            </a:r>
            <a:r>
              <a:rPr lang="en-GB" sz="2800" dirty="0">
                <a:solidFill>
                  <a:srgbClr val="002060"/>
                </a:solidFill>
              </a:rPr>
              <a:t> </a:t>
            </a:r>
            <a:r>
              <a:rPr lang="en-GB" sz="2800" dirty="0" err="1">
                <a:solidFill>
                  <a:srgbClr val="002060"/>
                </a:solidFill>
              </a:rPr>
              <a:t>alors</a:t>
            </a:r>
            <a:r>
              <a:rPr lang="en-GB" sz="2800" dirty="0">
                <a:solidFill>
                  <a:srgbClr val="002060"/>
                </a:solidFill>
              </a:rPr>
              <a:t> ! </a:t>
            </a:r>
            <a:r>
              <a:rPr lang="en-GB" sz="2800" dirty="0" err="1">
                <a:solidFill>
                  <a:srgbClr val="002060"/>
                </a:solidFill>
              </a:rPr>
              <a:t>Tes</a:t>
            </a:r>
            <a:r>
              <a:rPr lang="en-GB" sz="2800" dirty="0">
                <a:solidFill>
                  <a:srgbClr val="002060"/>
                </a:solidFill>
              </a:rPr>
              <a:t> </a:t>
            </a:r>
            <a:r>
              <a:rPr lang="en-GB" sz="2800" dirty="0" err="1">
                <a:solidFill>
                  <a:srgbClr val="002060"/>
                </a:solidFill>
              </a:rPr>
              <a:t>amis</a:t>
            </a:r>
            <a:r>
              <a:rPr lang="en-GB" sz="2800" dirty="0">
                <a:solidFill>
                  <a:srgbClr val="002060"/>
                </a:solidFill>
              </a:rPr>
              <a:t>, </a:t>
            </a:r>
            <a:r>
              <a:rPr lang="en-GB" sz="2800" dirty="0" err="1">
                <a:solidFill>
                  <a:srgbClr val="002060"/>
                </a:solidFill>
              </a:rPr>
              <a:t>ils</a:t>
            </a:r>
            <a:r>
              <a:rPr lang="en-GB" sz="2800" dirty="0">
                <a:solidFill>
                  <a:srgbClr val="002060"/>
                </a:solidFill>
              </a:rPr>
              <a:t> </a:t>
            </a:r>
            <a:r>
              <a:rPr lang="en-GB" sz="2800" b="1" dirty="0">
                <a:solidFill>
                  <a:srgbClr val="002060"/>
                </a:solidFill>
              </a:rPr>
              <a:t>(4) [feed] </a:t>
            </a:r>
            <a:r>
              <a:rPr lang="en-GB" sz="2800" dirty="0">
                <a:solidFill>
                  <a:srgbClr val="002060"/>
                </a:solidFill>
              </a:rPr>
              <a:t>le </a:t>
            </a:r>
            <a:r>
              <a:rPr lang="en-GB" sz="2800" dirty="0" err="1">
                <a:solidFill>
                  <a:srgbClr val="002060"/>
                </a:solidFill>
              </a:rPr>
              <a:t>chien</a:t>
            </a:r>
            <a:r>
              <a:rPr lang="en-GB" sz="2800" dirty="0">
                <a:solidFill>
                  <a:srgbClr val="002060"/>
                </a:solidFill>
              </a:rPr>
              <a:t> </a:t>
            </a:r>
            <a:r>
              <a:rPr lang="en-GB" sz="2800" dirty="0" err="1">
                <a:solidFill>
                  <a:srgbClr val="002060"/>
                </a:solidFill>
              </a:rPr>
              <a:t>souvent</a:t>
            </a:r>
            <a:r>
              <a:rPr lang="en-GB" sz="2800" dirty="0">
                <a:solidFill>
                  <a:srgbClr val="002060"/>
                </a:solidFill>
              </a:rPr>
              <a:t> ? </a:t>
            </a:r>
            <a:r>
              <a:rPr lang="en-GB" sz="2800" dirty="0" err="1">
                <a:solidFill>
                  <a:srgbClr val="002060"/>
                </a:solidFill>
              </a:rPr>
              <a:t>Ils</a:t>
            </a:r>
            <a:r>
              <a:rPr lang="en-GB" sz="2800" dirty="0">
                <a:solidFill>
                  <a:srgbClr val="002060"/>
                </a:solidFill>
              </a:rPr>
              <a:t> </a:t>
            </a:r>
            <a:r>
              <a:rPr lang="en-GB" sz="2800" dirty="0" err="1">
                <a:solidFill>
                  <a:srgbClr val="002060"/>
                </a:solidFill>
              </a:rPr>
              <a:t>sont</a:t>
            </a:r>
            <a:r>
              <a:rPr lang="en-GB" sz="2800" dirty="0">
                <a:solidFill>
                  <a:srgbClr val="002060"/>
                </a:solidFill>
              </a:rPr>
              <a:t> </a:t>
            </a:r>
            <a:r>
              <a:rPr lang="en-GB" sz="2800" dirty="0" err="1">
                <a:solidFill>
                  <a:srgbClr val="002060"/>
                </a:solidFill>
              </a:rPr>
              <a:t>sympa</a:t>
            </a:r>
            <a:r>
              <a:rPr lang="en-GB" sz="2800" dirty="0">
                <a:solidFill>
                  <a:srgbClr val="002060"/>
                </a:solidFill>
              </a:rPr>
              <a:t>, </a:t>
            </a:r>
            <a:r>
              <a:rPr lang="en-GB" sz="2800" dirty="0" err="1">
                <a:solidFill>
                  <a:srgbClr val="002060"/>
                </a:solidFill>
              </a:rPr>
              <a:t>parce</a:t>
            </a:r>
            <a:r>
              <a:rPr lang="en-GB" sz="2800" dirty="0">
                <a:solidFill>
                  <a:srgbClr val="002060"/>
                </a:solidFill>
              </a:rPr>
              <a:t> </a:t>
            </a:r>
            <a:r>
              <a:rPr lang="en-GB" sz="2800" dirty="0" err="1">
                <a:solidFill>
                  <a:srgbClr val="002060"/>
                </a:solidFill>
              </a:rPr>
              <a:t>qu’ils</a:t>
            </a:r>
            <a:r>
              <a:rPr lang="en-GB" sz="2800" b="1" dirty="0">
                <a:solidFill>
                  <a:srgbClr val="002060"/>
                </a:solidFill>
              </a:rPr>
              <a:t> (5) [finish] </a:t>
            </a:r>
            <a:r>
              <a:rPr lang="en-GB" sz="2800" dirty="0">
                <a:solidFill>
                  <a:srgbClr val="002060"/>
                </a:solidFill>
              </a:rPr>
              <a:t>le travail </a:t>
            </a:r>
            <a:r>
              <a:rPr lang="en-GB" sz="2800" dirty="0" err="1">
                <a:solidFill>
                  <a:srgbClr val="002060"/>
                </a:solidFill>
              </a:rPr>
              <a:t>très</a:t>
            </a:r>
            <a:r>
              <a:rPr lang="en-GB" sz="2800" dirty="0">
                <a:solidFill>
                  <a:srgbClr val="002060"/>
                </a:solidFill>
              </a:rPr>
              <a:t> tard* </a:t>
            </a:r>
            <a:r>
              <a:rPr lang="en-GB" sz="2800" dirty="0" err="1">
                <a:solidFill>
                  <a:srgbClr val="002060"/>
                </a:solidFill>
              </a:rPr>
              <a:t>normalement</a:t>
            </a:r>
            <a:r>
              <a:rPr lang="en-GB" sz="2800" dirty="0">
                <a:solidFill>
                  <a:srgbClr val="002060"/>
                </a:solidFill>
              </a:rPr>
              <a:t>. </a:t>
            </a:r>
            <a:r>
              <a:rPr lang="en-GB" sz="2800" dirty="0" err="1">
                <a:solidFill>
                  <a:srgbClr val="002060"/>
                </a:solidFill>
              </a:rPr>
              <a:t>Vous</a:t>
            </a:r>
            <a:r>
              <a:rPr lang="en-GB" sz="2800" dirty="0">
                <a:solidFill>
                  <a:srgbClr val="002060"/>
                </a:solidFill>
              </a:rPr>
              <a:t> </a:t>
            </a:r>
            <a:r>
              <a:rPr lang="en-GB" sz="2800" b="1" dirty="0">
                <a:solidFill>
                  <a:srgbClr val="002060"/>
                </a:solidFill>
              </a:rPr>
              <a:t>(6) [choose] </a:t>
            </a:r>
            <a:r>
              <a:rPr lang="en-GB" sz="2800" dirty="0">
                <a:solidFill>
                  <a:srgbClr val="002060"/>
                </a:solidFill>
              </a:rPr>
              <a:t>bien les </a:t>
            </a:r>
            <a:r>
              <a:rPr lang="en-GB" sz="2800" dirty="0" err="1">
                <a:solidFill>
                  <a:srgbClr val="002060"/>
                </a:solidFill>
              </a:rPr>
              <a:t>amis</a:t>
            </a:r>
            <a:r>
              <a:rPr lang="en-GB" sz="2800" dirty="0">
                <a:solidFill>
                  <a:srgbClr val="002060"/>
                </a:solidFill>
              </a:rPr>
              <a:t> ! </a:t>
            </a:r>
          </a:p>
          <a:p>
            <a:r>
              <a:rPr lang="en-GB" sz="2800" dirty="0">
                <a:solidFill>
                  <a:srgbClr val="002060"/>
                </a:solidFill>
              </a:rPr>
              <a:t>		   	          			</a:t>
            </a:r>
            <a:r>
              <a:rPr lang="en-GB" sz="2800" dirty="0" err="1">
                <a:solidFill>
                  <a:srgbClr val="002060"/>
                </a:solidFill>
              </a:rPr>
              <a:t>Noura</a:t>
            </a:r>
            <a:endParaRPr lang="en-GB" dirty="0">
              <a:solidFill>
                <a:srgbClr val="002060"/>
              </a:solidFill>
            </a:endParaRPr>
          </a:p>
        </p:txBody>
      </p:sp>
      <p:sp>
        <p:nvSpPr>
          <p:cNvPr id="2" name="Rounded Rectangle 46">
            <a:extLst>
              <a:ext uri="{FF2B5EF4-FFF2-40B4-BE49-F238E27FC236}">
                <a16:creationId xmlns:a16="http://schemas.microsoft.com/office/drawing/2014/main" id="{7D32ED95-2055-4B8E-8457-871D2416AF5B}"/>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D883C457-75D6-4708-BB1E-F6F2D2D40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9160" y="4136114"/>
            <a:ext cx="1750767" cy="1750767"/>
          </a:xfrm>
          <a:prstGeom prst="rect">
            <a:avLst/>
          </a:prstGeom>
        </p:spPr>
      </p:pic>
      <p:sp>
        <p:nvSpPr>
          <p:cNvPr id="15" name="Speech Bubble: Rectangle with Corners Rounded 14">
            <a:extLst>
              <a:ext uri="{FF2B5EF4-FFF2-40B4-BE49-F238E27FC236}">
                <a16:creationId xmlns:a16="http://schemas.microsoft.com/office/drawing/2014/main" id="{C9CF846B-DFDF-4250-B082-1E4C637C3CA3}"/>
              </a:ext>
            </a:extLst>
          </p:cNvPr>
          <p:cNvSpPr/>
          <p:nvPr/>
        </p:nvSpPr>
        <p:spPr>
          <a:xfrm>
            <a:off x="10227108" y="3615035"/>
            <a:ext cx="1738158" cy="605109"/>
          </a:xfrm>
          <a:prstGeom prst="wedgeRoundRectCallout">
            <a:avLst>
              <a:gd name="adj1" fmla="val 22671"/>
              <a:gd name="adj2" fmla="val 68500"/>
              <a:gd name="adj3" fmla="val 16667"/>
            </a:avLst>
          </a:prstGeom>
          <a:solidFill>
            <a:srgbClr val="0055A5"/>
          </a:solidFill>
          <a:ln w="190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a:t>
            </a:r>
            <a:r>
              <a:rPr lang="en-GB" sz="2000" b="1" dirty="0"/>
              <a:t>tard </a:t>
            </a:r>
            <a:r>
              <a:rPr lang="en-GB" sz="2000" dirty="0"/>
              <a:t>= late</a:t>
            </a:r>
          </a:p>
        </p:txBody>
      </p:sp>
    </p:spTree>
    <p:extLst>
      <p:ext uri="{BB962C8B-B14F-4D97-AF65-F5344CB8AC3E}">
        <p14:creationId xmlns:p14="http://schemas.microsoft.com/office/powerpoint/2010/main" val="398192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2">
            <a:extLst>
              <a:ext uri="{FF2B5EF4-FFF2-40B4-BE49-F238E27FC236}">
                <a16:creationId xmlns:a16="http://schemas.microsoft.com/office/drawing/2014/main" id="{475F782A-9E78-414C-B892-2D89C98BA4E7}"/>
              </a:ext>
            </a:extLst>
          </p:cNvPr>
          <p:cNvSpPr>
            <a:spLocks/>
          </p:cNvSpPr>
          <p:nvPr/>
        </p:nvSpPr>
        <p:spPr>
          <a:xfrm>
            <a:off x="1459808" y="1472705"/>
            <a:ext cx="9565685" cy="4707283"/>
          </a:xfrm>
          <a:prstGeom prst="roundRect">
            <a:avLst/>
          </a:prstGeom>
          <a:ln>
            <a:solidFill>
              <a:srgbClr val="104F7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 name="Title 3"/>
          <p:cNvSpPr>
            <a:spLocks noGrp="1"/>
          </p:cNvSpPr>
          <p:nvPr>
            <p:ph type="title"/>
          </p:nvPr>
        </p:nvSpPr>
        <p:spPr>
          <a:xfrm>
            <a:off x="0" y="213557"/>
            <a:ext cx="2484783" cy="647577"/>
          </a:xfrm>
        </p:spPr>
        <p:txBody>
          <a:bodyPr>
            <a:normAutofit/>
          </a:bodyPr>
          <a:lstStyle/>
          <a:p>
            <a:r>
              <a:rPr lang="en-GB" sz="2800" b="1" dirty="0" err="1">
                <a:solidFill>
                  <a:schemeClr val="bg1"/>
                </a:solidFill>
                <a:latin typeface="+mn-lt"/>
              </a:rPr>
              <a:t>Réponses</a:t>
            </a:r>
            <a:endParaRPr lang="en-GB" sz="2800" b="1" dirty="0">
              <a:solidFill>
                <a:schemeClr val="bg1"/>
              </a:solidFill>
              <a:latin typeface="+mn-lt"/>
            </a:endParaRPr>
          </a:p>
        </p:txBody>
      </p:sp>
      <p:sp>
        <p:nvSpPr>
          <p:cNvPr id="10" name="Oval 9">
            <a:extLst>
              <a:ext uri="{FF2B5EF4-FFF2-40B4-BE49-F238E27FC236}">
                <a16:creationId xmlns:a16="http://schemas.microsoft.com/office/drawing/2014/main" id="{DDD9EB96-DADE-421D-802E-C21459DDF5E3}"/>
              </a:ext>
            </a:extLst>
          </p:cNvPr>
          <p:cNvSpPr>
            <a:spLocks/>
          </p:cNvSpPr>
          <p:nvPr/>
        </p:nvSpPr>
        <p:spPr>
          <a:xfrm>
            <a:off x="10227108" y="3615035"/>
            <a:ext cx="634509" cy="555923"/>
          </a:xfrm>
          <a:prstGeom prst="ellipse">
            <a:avLst/>
          </a:prstGeom>
          <a:ln>
            <a:solidFill>
              <a:srgbClr val="104F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rgbClr val="002060"/>
              </a:solidFill>
            </a:endParaRPr>
          </a:p>
        </p:txBody>
      </p:sp>
      <p:sp>
        <p:nvSpPr>
          <p:cNvPr id="11" name="TextBox 10"/>
          <p:cNvSpPr txBox="1">
            <a:spLocks/>
          </p:cNvSpPr>
          <p:nvPr/>
        </p:nvSpPr>
        <p:spPr>
          <a:xfrm>
            <a:off x="2073729" y="1791517"/>
            <a:ext cx="8039076" cy="3970318"/>
          </a:xfrm>
          <a:prstGeom prst="rect">
            <a:avLst/>
          </a:prstGeom>
          <a:noFill/>
          <a:ln>
            <a:solidFill>
              <a:srgbClr val="104F75"/>
            </a:solidFill>
          </a:ln>
        </p:spPr>
        <p:txBody>
          <a:bodyPr wrap="square" rtlCol="0">
            <a:spAutoFit/>
          </a:bodyPr>
          <a:lstStyle/>
          <a:p>
            <a:r>
              <a:rPr lang="en-GB" sz="2800" dirty="0">
                <a:solidFill>
                  <a:srgbClr val="002060"/>
                </a:solidFill>
              </a:rPr>
              <a:t>Salut </a:t>
            </a:r>
            <a:r>
              <a:rPr lang="en-GB" sz="2800" dirty="0" err="1">
                <a:solidFill>
                  <a:srgbClr val="002060"/>
                </a:solidFill>
              </a:rPr>
              <a:t>Maman</a:t>
            </a:r>
            <a:r>
              <a:rPr lang="en-GB" sz="2800" dirty="0">
                <a:solidFill>
                  <a:srgbClr val="002060"/>
                </a:solidFill>
              </a:rPr>
              <a:t> ! </a:t>
            </a:r>
          </a:p>
          <a:p>
            <a:r>
              <a:rPr lang="en-GB" sz="2800" dirty="0" err="1">
                <a:solidFill>
                  <a:srgbClr val="002060"/>
                </a:solidFill>
              </a:rPr>
              <a:t>Oui</a:t>
            </a:r>
            <a:r>
              <a:rPr lang="en-GB" sz="2800" dirty="0">
                <a:solidFill>
                  <a:srgbClr val="002060"/>
                </a:solidFill>
              </a:rPr>
              <a:t>, nous </a:t>
            </a:r>
            <a:r>
              <a:rPr lang="en-GB" sz="2800" b="1" dirty="0">
                <a:solidFill>
                  <a:srgbClr val="002060"/>
                </a:solidFill>
              </a:rPr>
              <a:t>(1) </a:t>
            </a:r>
            <a:r>
              <a:rPr lang="en-GB" sz="2800" b="1" dirty="0" err="1">
                <a:solidFill>
                  <a:srgbClr val="002060"/>
                </a:solidFill>
              </a:rPr>
              <a:t>finissons</a:t>
            </a:r>
            <a:r>
              <a:rPr lang="en-GB" sz="2800" b="1" dirty="0">
                <a:solidFill>
                  <a:srgbClr val="002060"/>
                </a:solidFill>
              </a:rPr>
              <a:t> </a:t>
            </a:r>
            <a:r>
              <a:rPr lang="en-GB" sz="2800" dirty="0" err="1">
                <a:solidFill>
                  <a:srgbClr val="002060"/>
                </a:solidFill>
              </a:rPr>
              <a:t>tôt</a:t>
            </a:r>
            <a:r>
              <a:rPr lang="en-GB" sz="2800" dirty="0">
                <a:solidFill>
                  <a:srgbClr val="002060"/>
                </a:solidFill>
              </a:rPr>
              <a:t> </a:t>
            </a:r>
            <a:r>
              <a:rPr lang="en-GB" sz="2800" dirty="0" err="1">
                <a:solidFill>
                  <a:srgbClr val="002060"/>
                </a:solidFill>
              </a:rPr>
              <a:t>ce</a:t>
            </a:r>
            <a:r>
              <a:rPr lang="en-GB" sz="2800" dirty="0">
                <a:solidFill>
                  <a:srgbClr val="002060"/>
                </a:solidFill>
              </a:rPr>
              <a:t> </a:t>
            </a:r>
            <a:r>
              <a:rPr lang="en-GB" sz="2800" dirty="0" err="1">
                <a:solidFill>
                  <a:srgbClr val="002060"/>
                </a:solidFill>
              </a:rPr>
              <a:t>vendredi</a:t>
            </a:r>
            <a:r>
              <a:rPr lang="en-GB" sz="2800" dirty="0">
                <a:solidFill>
                  <a:srgbClr val="002060"/>
                </a:solidFill>
              </a:rPr>
              <a:t>.</a:t>
            </a:r>
          </a:p>
          <a:p>
            <a:r>
              <a:rPr lang="en-GB" sz="2800" dirty="0">
                <a:solidFill>
                  <a:srgbClr val="002060"/>
                </a:solidFill>
              </a:rPr>
              <a:t>Je </a:t>
            </a:r>
            <a:r>
              <a:rPr lang="en-GB" sz="2800" dirty="0" err="1">
                <a:solidFill>
                  <a:srgbClr val="002060"/>
                </a:solidFill>
              </a:rPr>
              <a:t>suis</a:t>
            </a:r>
            <a:r>
              <a:rPr lang="en-GB" sz="2800" dirty="0">
                <a:solidFill>
                  <a:srgbClr val="002060"/>
                </a:solidFill>
              </a:rPr>
              <a:t> </a:t>
            </a:r>
            <a:r>
              <a:rPr lang="en-GB" sz="2800" dirty="0" err="1">
                <a:solidFill>
                  <a:srgbClr val="002060"/>
                </a:solidFill>
              </a:rPr>
              <a:t>certaine</a:t>
            </a:r>
            <a:r>
              <a:rPr lang="en-GB" sz="2800" dirty="0">
                <a:solidFill>
                  <a:srgbClr val="002060"/>
                </a:solidFill>
              </a:rPr>
              <a:t> que nous </a:t>
            </a:r>
            <a:r>
              <a:rPr lang="en-GB" sz="2800" b="1" dirty="0">
                <a:solidFill>
                  <a:srgbClr val="002060"/>
                </a:solidFill>
              </a:rPr>
              <a:t>(2) </a:t>
            </a:r>
            <a:r>
              <a:rPr lang="en-GB" sz="2800" b="1" dirty="0" err="1">
                <a:solidFill>
                  <a:srgbClr val="002060"/>
                </a:solidFill>
              </a:rPr>
              <a:t>choisissons</a:t>
            </a:r>
            <a:r>
              <a:rPr lang="en-GB" sz="2800" b="1" dirty="0">
                <a:solidFill>
                  <a:srgbClr val="002060"/>
                </a:solidFill>
              </a:rPr>
              <a:t> </a:t>
            </a:r>
            <a:r>
              <a:rPr lang="en-GB" sz="2800" dirty="0" err="1">
                <a:solidFill>
                  <a:srgbClr val="002060"/>
                </a:solidFill>
              </a:rPr>
              <a:t>une</a:t>
            </a:r>
            <a:r>
              <a:rPr lang="en-GB" sz="2800" dirty="0">
                <a:solidFill>
                  <a:srgbClr val="002060"/>
                </a:solidFill>
              </a:rPr>
              <a:t> voiture noire. </a:t>
            </a:r>
            <a:r>
              <a:rPr lang="en-GB" sz="2800" dirty="0" err="1">
                <a:solidFill>
                  <a:srgbClr val="002060"/>
                </a:solidFill>
              </a:rPr>
              <a:t>Vous</a:t>
            </a:r>
            <a:r>
              <a:rPr lang="en-GB" sz="2800" dirty="0">
                <a:solidFill>
                  <a:srgbClr val="002060"/>
                </a:solidFill>
              </a:rPr>
              <a:t> </a:t>
            </a:r>
            <a:r>
              <a:rPr lang="en-GB" sz="2800" b="1" dirty="0">
                <a:solidFill>
                  <a:srgbClr val="002060"/>
                </a:solidFill>
              </a:rPr>
              <a:t>(3) </a:t>
            </a:r>
            <a:r>
              <a:rPr lang="en-GB" sz="2800" b="1" dirty="0" err="1">
                <a:solidFill>
                  <a:srgbClr val="002060"/>
                </a:solidFill>
              </a:rPr>
              <a:t>remplissez</a:t>
            </a:r>
            <a:r>
              <a:rPr lang="en-GB" sz="2800" b="1" dirty="0">
                <a:solidFill>
                  <a:srgbClr val="002060"/>
                </a:solidFill>
              </a:rPr>
              <a:t> </a:t>
            </a:r>
            <a:r>
              <a:rPr lang="en-GB" sz="2800" dirty="0">
                <a:solidFill>
                  <a:srgbClr val="002060"/>
                </a:solidFill>
              </a:rPr>
              <a:t>la </a:t>
            </a:r>
            <a:r>
              <a:rPr lang="en-GB" sz="2800" dirty="0" err="1">
                <a:solidFill>
                  <a:srgbClr val="002060"/>
                </a:solidFill>
              </a:rPr>
              <a:t>liste</a:t>
            </a:r>
            <a:r>
              <a:rPr lang="en-GB" sz="2800" dirty="0">
                <a:solidFill>
                  <a:srgbClr val="002060"/>
                </a:solidFill>
              </a:rPr>
              <a:t> pour les voitures </a:t>
            </a:r>
            <a:r>
              <a:rPr lang="en-GB" sz="2800" dirty="0" err="1">
                <a:solidFill>
                  <a:srgbClr val="002060"/>
                </a:solidFill>
              </a:rPr>
              <a:t>noires</a:t>
            </a:r>
            <a:r>
              <a:rPr lang="en-GB" sz="2800" dirty="0">
                <a:solidFill>
                  <a:srgbClr val="002060"/>
                </a:solidFill>
              </a:rPr>
              <a:t> </a:t>
            </a:r>
            <a:r>
              <a:rPr lang="en-GB" sz="2800" dirty="0" err="1">
                <a:solidFill>
                  <a:srgbClr val="002060"/>
                </a:solidFill>
              </a:rPr>
              <a:t>alors</a:t>
            </a:r>
            <a:r>
              <a:rPr lang="en-GB" sz="2800" dirty="0">
                <a:solidFill>
                  <a:srgbClr val="002060"/>
                </a:solidFill>
              </a:rPr>
              <a:t> ! </a:t>
            </a:r>
            <a:r>
              <a:rPr lang="en-GB" sz="2800" dirty="0" err="1">
                <a:solidFill>
                  <a:srgbClr val="002060"/>
                </a:solidFill>
              </a:rPr>
              <a:t>Tes</a:t>
            </a:r>
            <a:r>
              <a:rPr lang="en-GB" sz="2800" dirty="0">
                <a:solidFill>
                  <a:srgbClr val="002060"/>
                </a:solidFill>
              </a:rPr>
              <a:t> </a:t>
            </a:r>
            <a:r>
              <a:rPr lang="en-GB" sz="2800" dirty="0" err="1">
                <a:solidFill>
                  <a:srgbClr val="002060"/>
                </a:solidFill>
              </a:rPr>
              <a:t>amis</a:t>
            </a:r>
            <a:r>
              <a:rPr lang="en-GB" sz="2800" dirty="0">
                <a:solidFill>
                  <a:srgbClr val="002060"/>
                </a:solidFill>
              </a:rPr>
              <a:t>, </a:t>
            </a:r>
            <a:r>
              <a:rPr lang="en-GB" sz="2800" dirty="0" err="1">
                <a:solidFill>
                  <a:srgbClr val="002060"/>
                </a:solidFill>
              </a:rPr>
              <a:t>ils</a:t>
            </a:r>
            <a:r>
              <a:rPr lang="en-GB" sz="2800" dirty="0">
                <a:solidFill>
                  <a:srgbClr val="002060"/>
                </a:solidFill>
              </a:rPr>
              <a:t> </a:t>
            </a:r>
            <a:r>
              <a:rPr lang="en-GB" sz="2800" b="1" dirty="0">
                <a:solidFill>
                  <a:srgbClr val="002060"/>
                </a:solidFill>
              </a:rPr>
              <a:t>(4) </a:t>
            </a:r>
            <a:r>
              <a:rPr lang="en-GB" sz="2800" b="1" dirty="0" err="1">
                <a:solidFill>
                  <a:srgbClr val="002060"/>
                </a:solidFill>
              </a:rPr>
              <a:t>nourrissent</a:t>
            </a:r>
            <a:r>
              <a:rPr lang="en-GB" sz="2800" b="1" dirty="0">
                <a:solidFill>
                  <a:srgbClr val="002060"/>
                </a:solidFill>
              </a:rPr>
              <a:t> </a:t>
            </a:r>
            <a:r>
              <a:rPr lang="en-GB" sz="2800" dirty="0">
                <a:solidFill>
                  <a:srgbClr val="002060"/>
                </a:solidFill>
              </a:rPr>
              <a:t>le </a:t>
            </a:r>
            <a:r>
              <a:rPr lang="en-GB" sz="2800" dirty="0" err="1">
                <a:solidFill>
                  <a:srgbClr val="002060"/>
                </a:solidFill>
              </a:rPr>
              <a:t>chien</a:t>
            </a:r>
            <a:r>
              <a:rPr lang="en-GB" sz="2800" dirty="0">
                <a:solidFill>
                  <a:srgbClr val="002060"/>
                </a:solidFill>
              </a:rPr>
              <a:t> </a:t>
            </a:r>
            <a:r>
              <a:rPr lang="en-GB" sz="2800" dirty="0" err="1">
                <a:solidFill>
                  <a:srgbClr val="002060"/>
                </a:solidFill>
              </a:rPr>
              <a:t>souvent</a:t>
            </a:r>
            <a:r>
              <a:rPr lang="en-GB" sz="2800" dirty="0">
                <a:solidFill>
                  <a:srgbClr val="002060"/>
                </a:solidFill>
              </a:rPr>
              <a:t> ? </a:t>
            </a:r>
            <a:r>
              <a:rPr lang="en-GB" sz="2800" dirty="0" err="1">
                <a:solidFill>
                  <a:srgbClr val="002060"/>
                </a:solidFill>
              </a:rPr>
              <a:t>Ils</a:t>
            </a:r>
            <a:r>
              <a:rPr lang="en-GB" sz="2800" dirty="0">
                <a:solidFill>
                  <a:srgbClr val="002060"/>
                </a:solidFill>
              </a:rPr>
              <a:t> </a:t>
            </a:r>
            <a:r>
              <a:rPr lang="en-GB" sz="2800" dirty="0" err="1">
                <a:solidFill>
                  <a:srgbClr val="002060"/>
                </a:solidFill>
              </a:rPr>
              <a:t>sont</a:t>
            </a:r>
            <a:r>
              <a:rPr lang="en-GB" sz="2800" dirty="0">
                <a:solidFill>
                  <a:srgbClr val="002060"/>
                </a:solidFill>
              </a:rPr>
              <a:t> </a:t>
            </a:r>
            <a:r>
              <a:rPr lang="en-GB" sz="2800" dirty="0" err="1">
                <a:solidFill>
                  <a:srgbClr val="002060"/>
                </a:solidFill>
              </a:rPr>
              <a:t>sympa</a:t>
            </a:r>
            <a:r>
              <a:rPr lang="en-GB" sz="2800" dirty="0">
                <a:solidFill>
                  <a:srgbClr val="002060"/>
                </a:solidFill>
              </a:rPr>
              <a:t>, </a:t>
            </a:r>
            <a:r>
              <a:rPr lang="en-GB" sz="2800" dirty="0" err="1">
                <a:solidFill>
                  <a:srgbClr val="002060"/>
                </a:solidFill>
              </a:rPr>
              <a:t>parce</a:t>
            </a:r>
            <a:r>
              <a:rPr lang="en-GB" sz="2800" dirty="0">
                <a:solidFill>
                  <a:srgbClr val="002060"/>
                </a:solidFill>
              </a:rPr>
              <a:t> </a:t>
            </a:r>
            <a:r>
              <a:rPr lang="en-GB" sz="2800" dirty="0" err="1">
                <a:solidFill>
                  <a:srgbClr val="002060"/>
                </a:solidFill>
              </a:rPr>
              <a:t>qu’ils</a:t>
            </a:r>
            <a:r>
              <a:rPr lang="en-GB" sz="2800" b="1" dirty="0">
                <a:solidFill>
                  <a:srgbClr val="002060"/>
                </a:solidFill>
              </a:rPr>
              <a:t> (5) </a:t>
            </a:r>
            <a:r>
              <a:rPr lang="en-GB" sz="2800" b="1" dirty="0" err="1">
                <a:solidFill>
                  <a:srgbClr val="002060"/>
                </a:solidFill>
              </a:rPr>
              <a:t>finissent</a:t>
            </a:r>
            <a:r>
              <a:rPr lang="en-GB" sz="2800" b="1" dirty="0">
                <a:solidFill>
                  <a:srgbClr val="002060"/>
                </a:solidFill>
              </a:rPr>
              <a:t> </a:t>
            </a:r>
            <a:r>
              <a:rPr lang="en-GB" sz="2800" dirty="0">
                <a:solidFill>
                  <a:srgbClr val="002060"/>
                </a:solidFill>
              </a:rPr>
              <a:t>le travail </a:t>
            </a:r>
            <a:r>
              <a:rPr lang="en-GB" sz="2800" dirty="0" err="1">
                <a:solidFill>
                  <a:srgbClr val="002060"/>
                </a:solidFill>
              </a:rPr>
              <a:t>très</a:t>
            </a:r>
            <a:r>
              <a:rPr lang="en-GB" sz="2800" dirty="0">
                <a:solidFill>
                  <a:srgbClr val="002060"/>
                </a:solidFill>
              </a:rPr>
              <a:t> tard </a:t>
            </a:r>
            <a:r>
              <a:rPr lang="en-GB" sz="2800" dirty="0" err="1">
                <a:solidFill>
                  <a:srgbClr val="002060"/>
                </a:solidFill>
              </a:rPr>
              <a:t>normalement</a:t>
            </a:r>
            <a:r>
              <a:rPr lang="en-GB" sz="2800" dirty="0">
                <a:solidFill>
                  <a:srgbClr val="002060"/>
                </a:solidFill>
              </a:rPr>
              <a:t>. </a:t>
            </a:r>
            <a:r>
              <a:rPr lang="en-GB" sz="2800" dirty="0" err="1">
                <a:solidFill>
                  <a:srgbClr val="002060"/>
                </a:solidFill>
              </a:rPr>
              <a:t>Vous</a:t>
            </a:r>
            <a:r>
              <a:rPr lang="en-GB" sz="2800" b="1" dirty="0">
                <a:solidFill>
                  <a:srgbClr val="002060"/>
                </a:solidFill>
              </a:rPr>
              <a:t> (6)</a:t>
            </a:r>
            <a:r>
              <a:rPr lang="en-GB" sz="2800" dirty="0">
                <a:solidFill>
                  <a:srgbClr val="002060"/>
                </a:solidFill>
              </a:rPr>
              <a:t> </a:t>
            </a:r>
            <a:r>
              <a:rPr lang="en-GB" sz="2800" b="1" dirty="0" err="1">
                <a:solidFill>
                  <a:srgbClr val="002060"/>
                </a:solidFill>
              </a:rPr>
              <a:t>choisissez</a:t>
            </a:r>
            <a:r>
              <a:rPr lang="en-GB" sz="2800" b="1" dirty="0">
                <a:solidFill>
                  <a:srgbClr val="002060"/>
                </a:solidFill>
              </a:rPr>
              <a:t> </a:t>
            </a:r>
            <a:r>
              <a:rPr lang="en-GB" sz="2800" dirty="0">
                <a:solidFill>
                  <a:srgbClr val="002060"/>
                </a:solidFill>
              </a:rPr>
              <a:t>bien les </a:t>
            </a:r>
            <a:r>
              <a:rPr lang="en-GB" sz="2800" dirty="0" err="1">
                <a:solidFill>
                  <a:srgbClr val="002060"/>
                </a:solidFill>
              </a:rPr>
              <a:t>amis</a:t>
            </a:r>
            <a:r>
              <a:rPr lang="en-GB" sz="2800" dirty="0">
                <a:solidFill>
                  <a:srgbClr val="002060"/>
                </a:solidFill>
              </a:rPr>
              <a:t> !    	          			</a:t>
            </a:r>
            <a:r>
              <a:rPr lang="en-GB" sz="2800" dirty="0" err="1">
                <a:solidFill>
                  <a:srgbClr val="002060"/>
                </a:solidFill>
              </a:rPr>
              <a:t>Noura</a:t>
            </a:r>
            <a:endParaRPr lang="en-GB" dirty="0">
              <a:solidFill>
                <a:srgbClr val="002060"/>
              </a:solidFill>
            </a:endParaRPr>
          </a:p>
        </p:txBody>
      </p:sp>
      <p:sp>
        <p:nvSpPr>
          <p:cNvPr id="3" name="Rounded Rectangle 46">
            <a:extLst>
              <a:ext uri="{FF2B5EF4-FFF2-40B4-BE49-F238E27FC236}">
                <a16:creationId xmlns:a16="http://schemas.microsoft.com/office/drawing/2014/main" id="{5E7F5F5F-1A99-4008-97AC-39D44C99C311}"/>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46447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0A55426-29DB-E24E-9AE9-0BE30E4C7E6A}"/>
              </a:ext>
            </a:extLst>
          </p:cNvPr>
          <p:cNvSpPr>
            <a:spLocks noGrp="1"/>
          </p:cNvSpPr>
          <p:nvPr>
            <p:ph type="title"/>
          </p:nvPr>
        </p:nvSpPr>
        <p:spPr>
          <a:xfrm>
            <a:off x="4981224" y="253273"/>
            <a:ext cx="2354953" cy="1741436"/>
          </a:xfrm>
        </p:spPr>
        <p:txBody>
          <a:bodyPr>
            <a:noAutofit/>
          </a:bodyPr>
          <a:lstStyle/>
          <a:p>
            <a:pPr algn="ctr"/>
            <a:r>
              <a:rPr lang="en-GB" sz="12000" b="1" dirty="0">
                <a:solidFill>
                  <a:srgbClr val="1F4E79"/>
                </a:solidFill>
              </a:rPr>
              <a:t>h</a:t>
            </a:r>
            <a:endParaRPr lang="en-US" sz="12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2" descr="hourglass">
            <a:extLst>
              <a:ext uri="{FF2B5EF4-FFF2-40B4-BE49-F238E27FC236}">
                <a16:creationId xmlns:a16="http://schemas.microsoft.com/office/drawing/2014/main" id="{3FC8F668-5418-4766-A93B-1D7CD5E314F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8748" y="2393879"/>
            <a:ext cx="814503" cy="13701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19232" y="3594940"/>
            <a:ext cx="235352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4412" y="459480"/>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ôtel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2" name="Picture 21" descr="hotel"/>
          <p:cNvPicPr>
            <a:picLocks noChangeAspect="1"/>
          </p:cNvPicPr>
          <p:nvPr/>
        </p:nvPicPr>
        <p:blipFill rotWithShape="1">
          <a:blip r:embed="rId10" cstate="print">
            <a:extLst>
              <a:ext uri="{28A0092B-C50C-407E-A947-70E740481C1C}">
                <a14:useLocalDpi xmlns:a14="http://schemas.microsoft.com/office/drawing/2010/main" val="0"/>
              </a:ext>
            </a:extLst>
          </a:blip>
          <a:srcRect r="70595"/>
          <a:stretch/>
        </p:blipFill>
        <p:spPr>
          <a:xfrm>
            <a:off x="1376904" y="1475235"/>
            <a:ext cx="1092505" cy="2027991"/>
          </a:xfrm>
          <a:prstGeom prst="rect">
            <a:avLst/>
          </a:prstGeom>
        </p:spPr>
      </p:pic>
      <p:sp>
        <p:nvSpPr>
          <p:cNvPr id="15" name="TextBox 14"/>
          <p:cNvSpPr txBox="1"/>
          <p:nvPr/>
        </p:nvSpPr>
        <p:spPr>
          <a:xfrm>
            <a:off x="533931" y="3184283"/>
            <a:ext cx="30748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ôpital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4" name="Picture 13" descr="hospital"/>
          <p:cNvPicPr>
            <a:picLocks noChangeAspect="1"/>
          </p:cNvPicPr>
          <p:nvPr/>
        </p:nvPicPr>
        <p:blipFill rotWithShape="1">
          <a:blip r:embed="rId11" cstate="print">
            <a:extLst>
              <a:ext uri="{28A0092B-C50C-407E-A947-70E740481C1C}">
                <a14:useLocalDpi xmlns:a14="http://schemas.microsoft.com/office/drawing/2010/main" val="0"/>
              </a:ext>
            </a:extLst>
          </a:blip>
          <a:srcRect b="24762"/>
          <a:stretch/>
        </p:blipFill>
        <p:spPr>
          <a:xfrm>
            <a:off x="770990" y="4200667"/>
            <a:ext cx="2732415" cy="2055817"/>
          </a:xfrm>
          <a:prstGeom prst="rect">
            <a:avLst/>
          </a:prstGeom>
        </p:spPr>
      </p:pic>
      <p:sp>
        <p:nvSpPr>
          <p:cNvPr id="4" name="Rectangle 3"/>
          <p:cNvSpPr/>
          <p:nvPr/>
        </p:nvSpPr>
        <p:spPr>
          <a:xfrm>
            <a:off x="4758554" y="4646016"/>
            <a:ext cx="27558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istoire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DF55CC76-FF9C-224F-97DB-596F6EA4100B}"/>
              </a:ext>
            </a:extLst>
          </p:cNvPr>
          <p:cNvSpPr/>
          <p:nvPr/>
        </p:nvSpPr>
        <p:spPr>
          <a:xfrm>
            <a:off x="4540545" y="5615185"/>
            <a:ext cx="319189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[history, story]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uit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Rectangle 5" descr="the number 8"/>
          <p:cNvSpPr/>
          <p:nvPr/>
        </p:nvSpPr>
        <p:spPr>
          <a:xfrm>
            <a:off x="7992881" y="1309175"/>
            <a:ext cx="3723153" cy="221599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w Cen MT" panose="020B0602020104020603"/>
                <a:ea typeface="+mn-ea"/>
                <a:cs typeface="+mn-cs"/>
              </a:rPr>
              <a:t>8</a:t>
            </a:r>
            <a:endParaRPr kumimoji="0" lang="en-US" sz="5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w Cen MT" panose="020B0602020104020603"/>
              <a:ea typeface="+mn-ea"/>
              <a:cs typeface="+mn-cs"/>
            </a:endParaRPr>
          </a:p>
        </p:txBody>
      </p:sp>
      <p:sp>
        <p:nvSpPr>
          <p:cNvPr id="10" name="Rectangle 9"/>
          <p:cNvSpPr/>
          <p:nvPr/>
        </p:nvSpPr>
        <p:spPr>
          <a:xfrm>
            <a:off x="8871655" y="3429000"/>
            <a:ext cx="196560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iver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2DA9B437-9595-4652-BEB9-37D08073F2C5}"/>
              </a:ext>
            </a:extLst>
          </p:cNvPr>
          <p:cNvSpPr/>
          <p:nvPr/>
        </p:nvSpPr>
        <p:spPr>
          <a:xfrm>
            <a:off x="8415913" y="4287437"/>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[winter]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9" name="Picture 18" descr="snowflake">
            <a:extLst>
              <a:ext uri="{FF2B5EF4-FFF2-40B4-BE49-F238E27FC236}">
                <a16:creationId xmlns:a16="http://schemas.microsoft.com/office/drawing/2014/main" id="{A3F3E44D-F269-064A-80D1-996673ED20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1633" y="5029882"/>
            <a:ext cx="1019401" cy="1170606"/>
          </a:xfrm>
          <a:prstGeom prst="rect">
            <a:avLst/>
          </a:prstGeom>
        </p:spPr>
      </p:pic>
    </p:spTree>
    <p:extLst>
      <p:ext uri="{BB962C8B-B14F-4D97-AF65-F5344CB8AC3E}">
        <p14:creationId xmlns:p14="http://schemas.microsoft.com/office/powerpoint/2010/main" val="203055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h heur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4" name="h hote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4" name="h hote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5" name="h hu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5" name="h hu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6" name="h hopit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6" name="h hopit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7" name="h histoir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7" name="h histoi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8" name="h hiv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8" name="h hiver.wav"/>
                                        </p:tgtEl>
                                      </p:cMediaNode>
                                    </p:audio>
                                  </p:sub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5" grpId="0"/>
      <p:bldP spid="7" grpId="0"/>
      <p:bldP spid="15" grpId="0"/>
      <p:bldP spid="4" grpId="0"/>
      <p:bldP spid="16" grpId="0"/>
      <p:bldP spid="8" grpId="0"/>
      <p:bldP spid="6" grpId="0"/>
      <p:bldP spid="10"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683001" cy="647577"/>
          </a:xfrm>
        </p:spPr>
        <p:txBody>
          <a:bodyPr>
            <a:normAutofit/>
          </a:bodyPr>
          <a:lstStyle/>
          <a:p>
            <a:r>
              <a:rPr lang="en-GB" sz="2800" b="1" dirty="0" err="1">
                <a:solidFill>
                  <a:schemeClr val="bg1"/>
                </a:solidFill>
                <a:latin typeface="+mn-lt"/>
              </a:rPr>
              <a:t>Vous</a:t>
            </a:r>
            <a:r>
              <a:rPr lang="en-GB" sz="2800" b="1" dirty="0">
                <a:solidFill>
                  <a:schemeClr val="bg1"/>
                </a:solidFill>
                <a:latin typeface="+mn-lt"/>
              </a:rPr>
              <a:t> </a:t>
            </a:r>
            <a:r>
              <a:rPr lang="en-GB" sz="2800" b="1" dirty="0" err="1">
                <a:solidFill>
                  <a:schemeClr val="bg1"/>
                </a:solidFill>
                <a:latin typeface="+mn-lt"/>
              </a:rPr>
              <a:t>faites</a:t>
            </a:r>
            <a:r>
              <a:rPr lang="en-GB" sz="2800" b="1" dirty="0">
                <a:solidFill>
                  <a:schemeClr val="bg1"/>
                </a:solidFill>
                <a:latin typeface="+mn-lt"/>
              </a:rPr>
              <a:t> quoi ?</a:t>
            </a:r>
          </a:p>
        </p:txBody>
      </p:sp>
      <p:sp>
        <p:nvSpPr>
          <p:cNvPr id="2" name="Rounded Rectangle 46">
            <a:extLst>
              <a:ext uri="{FF2B5EF4-FFF2-40B4-BE49-F238E27FC236}">
                <a16:creationId xmlns:a16="http://schemas.microsoft.com/office/drawing/2014/main" id="{47275628-AA69-43B1-AA7A-F9C56A324E91}"/>
              </a:ext>
            </a:extLst>
          </p:cNvPr>
          <p:cNvSpPr/>
          <p:nvPr/>
        </p:nvSpPr>
        <p:spPr>
          <a:xfrm>
            <a:off x="8509000" y="249869"/>
            <a:ext cx="3400921" cy="42119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close up of a logo&#10;&#10;Description automatically generated">
            <a:extLst>
              <a:ext uri="{FF2B5EF4-FFF2-40B4-BE49-F238E27FC236}">
                <a16:creationId xmlns:a16="http://schemas.microsoft.com/office/drawing/2014/main" id="{0F31A347-1FC1-4750-990D-509D923ED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873" y="1977949"/>
            <a:ext cx="1735303" cy="1735303"/>
          </a:xfrm>
          <a:prstGeom prst="rect">
            <a:avLst/>
          </a:prstGeom>
        </p:spPr>
      </p:pic>
      <p:pic>
        <p:nvPicPr>
          <p:cNvPr id="9" name="Picture 8" descr="A picture containing doll, shirt&#10;&#10;Description automatically generated">
            <a:extLst>
              <a:ext uri="{FF2B5EF4-FFF2-40B4-BE49-F238E27FC236}">
                <a16:creationId xmlns:a16="http://schemas.microsoft.com/office/drawing/2014/main" id="{307513CD-9DB4-4E3E-9D83-B745FA14B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3869" y="1821504"/>
            <a:ext cx="1891748" cy="1891748"/>
          </a:xfrm>
          <a:prstGeom prst="rect">
            <a:avLst/>
          </a:prstGeom>
        </p:spPr>
      </p:pic>
      <p:graphicFrame>
        <p:nvGraphicFramePr>
          <p:cNvPr id="10" name="Table 9">
            <a:extLst>
              <a:ext uri="{FF2B5EF4-FFF2-40B4-BE49-F238E27FC236}">
                <a16:creationId xmlns:a16="http://schemas.microsoft.com/office/drawing/2014/main" id="{B6BD4620-3642-4F7C-82CF-0FFD6C6ABBDD}"/>
              </a:ext>
            </a:extLst>
          </p:cNvPr>
          <p:cNvGraphicFramePr>
            <a:graphicFrameLocks noGrp="1"/>
          </p:cNvGraphicFramePr>
          <p:nvPr>
            <p:extLst>
              <p:ext uri="{D42A27DB-BD31-4B8C-83A1-F6EECF244321}">
                <p14:modId xmlns:p14="http://schemas.microsoft.com/office/powerpoint/2010/main" val="347661300"/>
              </p:ext>
            </p:extLst>
          </p:nvPr>
        </p:nvGraphicFramePr>
        <p:xfrm>
          <a:off x="7255246" y="3871913"/>
          <a:ext cx="3760367" cy="1706880"/>
        </p:xfrm>
        <a:graphic>
          <a:graphicData uri="http://schemas.openxmlformats.org/drawingml/2006/table">
            <a:tbl>
              <a:tblPr firstRow="1" bandRow="1">
                <a:tableStyleId>{5940675A-B579-460E-94D1-54222C63F5DA}</a:tableStyleId>
              </a:tblPr>
              <a:tblGrid>
                <a:gridCol w="487973">
                  <a:extLst>
                    <a:ext uri="{9D8B030D-6E8A-4147-A177-3AD203B41FA5}">
                      <a16:colId xmlns:a16="http://schemas.microsoft.com/office/drawing/2014/main" val="2260883222"/>
                    </a:ext>
                  </a:extLst>
                </a:gridCol>
                <a:gridCol w="3272394">
                  <a:extLst>
                    <a:ext uri="{9D8B030D-6E8A-4147-A177-3AD203B41FA5}">
                      <a16:colId xmlns:a16="http://schemas.microsoft.com/office/drawing/2014/main" val="399874207"/>
                    </a:ext>
                  </a:extLst>
                </a:gridCol>
              </a:tblGrid>
              <a:tr h="1224501">
                <a:tc>
                  <a:txBody>
                    <a:bodyPr/>
                    <a:lstStyle/>
                    <a:p>
                      <a:pPr algn="ctr"/>
                      <a:r>
                        <a:rPr lang="en-GB" sz="2000" dirty="0">
                          <a:solidFill>
                            <a:srgbClr val="002060"/>
                          </a:solidFill>
                        </a:rPr>
                        <a:t>      </a:t>
                      </a:r>
                    </a:p>
                  </a:txBody>
                  <a:tcPr/>
                </a:tc>
                <a:tc>
                  <a:txBody>
                    <a:bodyPr/>
                    <a:lstStyle/>
                    <a:p>
                      <a:pPr algn="ctr"/>
                      <a:r>
                        <a:rPr lang="en-GB" sz="2000" b="1" dirty="0">
                          <a:solidFill>
                            <a:srgbClr val="002060"/>
                          </a:solidFill>
                        </a:rPr>
                        <a:t>Tell your partners </a:t>
                      </a:r>
                      <a:r>
                        <a:rPr lang="en-GB" sz="2000" dirty="0">
                          <a:solidFill>
                            <a:srgbClr val="002060"/>
                          </a:solidFill>
                        </a:rPr>
                        <a:t>you are doing this (nous)</a:t>
                      </a:r>
                      <a:endParaRPr lang="en-GB" sz="2000" b="0" dirty="0">
                        <a:solidFill>
                          <a:srgbClr val="002060"/>
                        </a:solidFill>
                      </a:endParaRPr>
                    </a:p>
                  </a:txBody>
                  <a:tcPr/>
                </a:tc>
                <a:extLst>
                  <a:ext uri="{0D108BD9-81ED-4DB2-BD59-A6C34878D82A}">
                    <a16:rowId xmlns:a16="http://schemas.microsoft.com/office/drawing/2014/main" val="1902444225"/>
                  </a:ext>
                </a:extLst>
              </a:tr>
              <a:tr h="482379">
                <a:tc>
                  <a:txBody>
                    <a:bodyPr/>
                    <a:lstStyle/>
                    <a:p>
                      <a:pPr algn="ctr"/>
                      <a:r>
                        <a:rPr lang="en-GB" sz="20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rPr>
                        <a:t>nourrir</a:t>
                      </a:r>
                      <a:r>
                        <a:rPr lang="en-GB" sz="2000" dirty="0">
                          <a:solidFill>
                            <a:srgbClr val="002060"/>
                          </a:solidFill>
                        </a:rPr>
                        <a:t>, </a:t>
                      </a:r>
                      <a:r>
                        <a:rPr lang="en-GB" sz="2000" dirty="0" err="1">
                          <a:solidFill>
                            <a:srgbClr val="002060"/>
                          </a:solidFill>
                        </a:rPr>
                        <a:t>une</a:t>
                      </a:r>
                      <a:r>
                        <a:rPr lang="en-GB" sz="2000" dirty="0">
                          <a:solidFill>
                            <a:srgbClr val="002060"/>
                          </a:solidFill>
                        </a:rPr>
                        <a:t> </a:t>
                      </a:r>
                      <a:r>
                        <a:rPr lang="en-GB" sz="2000" dirty="0" err="1">
                          <a:solidFill>
                            <a:srgbClr val="002060"/>
                          </a:solidFill>
                        </a:rPr>
                        <a:t>tortue</a:t>
                      </a:r>
                      <a:endParaRPr lang="en-GB" sz="2000" dirty="0">
                        <a:solidFill>
                          <a:srgbClr val="002060"/>
                        </a:solidFill>
                      </a:endParaRPr>
                    </a:p>
                  </a:txBody>
                  <a:tcPr anchor="ctr"/>
                </a:tc>
                <a:extLst>
                  <a:ext uri="{0D108BD9-81ED-4DB2-BD59-A6C34878D82A}">
                    <a16:rowId xmlns:a16="http://schemas.microsoft.com/office/drawing/2014/main" val="1569905847"/>
                  </a:ext>
                </a:extLst>
              </a:tr>
            </a:tbl>
          </a:graphicData>
        </a:graphic>
      </p:graphicFrame>
      <p:pic>
        <p:nvPicPr>
          <p:cNvPr id="12" name="Picture 11" descr="A picture containing toy, shirt&#10;&#10;Description automatically generated">
            <a:extLst>
              <a:ext uri="{FF2B5EF4-FFF2-40B4-BE49-F238E27FC236}">
                <a16:creationId xmlns:a16="http://schemas.microsoft.com/office/drawing/2014/main" id="{51E902D2-02BF-4704-BCC0-61B684D538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595" y="2006373"/>
            <a:ext cx="1706880" cy="1706880"/>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E382CBE1-7FB9-4AC8-8E2A-FBDF5128F9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6570" y="1962485"/>
            <a:ext cx="1750767" cy="1750767"/>
          </a:xfrm>
          <a:prstGeom prst="rect">
            <a:avLst/>
          </a:prstGeom>
        </p:spPr>
      </p:pic>
      <p:graphicFrame>
        <p:nvGraphicFramePr>
          <p:cNvPr id="15" name="Table 14">
            <a:extLst>
              <a:ext uri="{FF2B5EF4-FFF2-40B4-BE49-F238E27FC236}">
                <a16:creationId xmlns:a16="http://schemas.microsoft.com/office/drawing/2014/main" id="{AB53506F-1042-4A85-80D0-B0C651564C17}"/>
              </a:ext>
            </a:extLst>
          </p:cNvPr>
          <p:cNvGraphicFramePr>
            <a:graphicFrameLocks noGrp="1"/>
          </p:cNvGraphicFramePr>
          <p:nvPr>
            <p:extLst>
              <p:ext uri="{D42A27DB-BD31-4B8C-83A1-F6EECF244321}">
                <p14:modId xmlns:p14="http://schemas.microsoft.com/office/powerpoint/2010/main" val="3682708199"/>
              </p:ext>
            </p:extLst>
          </p:nvPr>
        </p:nvGraphicFramePr>
        <p:xfrm>
          <a:off x="1176389" y="3885086"/>
          <a:ext cx="3760367" cy="1706880"/>
        </p:xfrm>
        <a:graphic>
          <a:graphicData uri="http://schemas.openxmlformats.org/drawingml/2006/table">
            <a:tbl>
              <a:tblPr firstRow="1" bandRow="1">
                <a:tableStyleId>{5940675A-B579-460E-94D1-54222C63F5DA}</a:tableStyleId>
              </a:tblPr>
              <a:tblGrid>
                <a:gridCol w="461574">
                  <a:extLst>
                    <a:ext uri="{9D8B030D-6E8A-4147-A177-3AD203B41FA5}">
                      <a16:colId xmlns:a16="http://schemas.microsoft.com/office/drawing/2014/main" val="507407420"/>
                    </a:ext>
                  </a:extLst>
                </a:gridCol>
                <a:gridCol w="3298793">
                  <a:extLst>
                    <a:ext uri="{9D8B030D-6E8A-4147-A177-3AD203B41FA5}">
                      <a16:colId xmlns:a16="http://schemas.microsoft.com/office/drawing/2014/main" val="1218034853"/>
                    </a:ext>
                  </a:extLst>
                </a:gridCol>
              </a:tblGrid>
              <a:tr h="268775">
                <a:tc>
                  <a:txBody>
                    <a:bodyPr/>
                    <a:lstStyle/>
                    <a:p>
                      <a:pPr algn="ctr"/>
                      <a:endParaRPr lang="en-GB" sz="2000" b="0" dirty="0">
                        <a:solidFill>
                          <a:srgbClr val="002060"/>
                        </a:solidFill>
                      </a:endParaRPr>
                    </a:p>
                  </a:txBody>
                  <a:tcPr/>
                </a:tc>
                <a:tc>
                  <a:txBody>
                    <a:bodyPr/>
                    <a:lstStyle/>
                    <a:p>
                      <a:pPr algn="ctr"/>
                      <a:r>
                        <a:rPr lang="en-GB" sz="2000" b="1" dirty="0">
                          <a:solidFill>
                            <a:srgbClr val="002060"/>
                          </a:solidFill>
                        </a:rPr>
                        <a:t>Ask </a:t>
                      </a:r>
                      <a:r>
                        <a:rPr lang="en-GB" sz="2000" b="0" dirty="0">
                          <a:solidFill>
                            <a:srgbClr val="002060"/>
                          </a:solidFill>
                        </a:rPr>
                        <a:t>your partners a question (</a:t>
                      </a:r>
                      <a:r>
                        <a:rPr lang="en-GB" sz="2000" b="0" dirty="0" err="1">
                          <a:solidFill>
                            <a:srgbClr val="002060"/>
                          </a:solidFill>
                        </a:rPr>
                        <a:t>vous</a:t>
                      </a:r>
                      <a:r>
                        <a:rPr lang="en-GB" sz="2000" b="0" dirty="0">
                          <a:solidFill>
                            <a:srgbClr val="002060"/>
                          </a:solidFill>
                        </a:rPr>
                        <a:t>) and </a:t>
                      </a:r>
                      <a:r>
                        <a:rPr lang="en-GB" sz="2000" b="1" dirty="0">
                          <a:solidFill>
                            <a:srgbClr val="002060"/>
                          </a:solidFill>
                        </a:rPr>
                        <a:t>write </a:t>
                      </a:r>
                      <a:r>
                        <a:rPr lang="en-GB" sz="2000" b="0" dirty="0">
                          <a:solidFill>
                            <a:srgbClr val="002060"/>
                          </a:solidFill>
                        </a:rPr>
                        <a:t>a sentence (</a:t>
                      </a:r>
                      <a:r>
                        <a:rPr lang="en-GB" sz="2000" b="0" dirty="0" err="1">
                          <a:solidFill>
                            <a:srgbClr val="002060"/>
                          </a:solidFill>
                        </a:rPr>
                        <a:t>ils</a:t>
                      </a:r>
                      <a:r>
                        <a:rPr lang="en-GB" sz="2000" b="0" dirty="0">
                          <a:solidFill>
                            <a:srgbClr val="002060"/>
                          </a:solidFill>
                        </a:rPr>
                        <a:t>/</a:t>
                      </a:r>
                      <a:r>
                        <a:rPr lang="en-GB" sz="2000" b="0" dirty="0" err="1">
                          <a:solidFill>
                            <a:srgbClr val="002060"/>
                          </a:solidFill>
                        </a:rPr>
                        <a:t>elles</a:t>
                      </a:r>
                      <a:r>
                        <a:rPr lang="en-GB" sz="2000" b="0" dirty="0">
                          <a:solidFill>
                            <a:srgbClr val="002060"/>
                          </a:solidFill>
                        </a:rPr>
                        <a:t>)</a:t>
                      </a:r>
                    </a:p>
                  </a:txBody>
                  <a:tcPr/>
                </a:tc>
                <a:extLst>
                  <a:ext uri="{0D108BD9-81ED-4DB2-BD59-A6C34878D82A}">
                    <a16:rowId xmlns:a16="http://schemas.microsoft.com/office/drawing/2014/main" val="3371230406"/>
                  </a:ext>
                </a:extLst>
              </a:tr>
              <a:tr h="270361">
                <a:tc>
                  <a:txBody>
                    <a:bodyPr/>
                    <a:lstStyle/>
                    <a:p>
                      <a:pPr algn="ctr"/>
                      <a:r>
                        <a:rPr lang="en-GB" sz="20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rPr>
                        <a:t>nourrir</a:t>
                      </a:r>
                      <a:r>
                        <a:rPr lang="en-GB" sz="2000" b="0" dirty="0">
                          <a:solidFill>
                            <a:srgbClr val="002060"/>
                          </a:solidFill>
                        </a:rPr>
                        <a:t> ________________________</a:t>
                      </a:r>
                    </a:p>
                  </a:txBody>
                  <a:tcPr anchor="ctr"/>
                </a:tc>
                <a:extLst>
                  <a:ext uri="{0D108BD9-81ED-4DB2-BD59-A6C34878D82A}">
                    <a16:rowId xmlns:a16="http://schemas.microsoft.com/office/drawing/2014/main" val="3733760608"/>
                  </a:ext>
                </a:extLst>
              </a:tr>
            </a:tbl>
          </a:graphicData>
        </a:graphic>
      </p:graphicFrame>
      <p:pic>
        <p:nvPicPr>
          <p:cNvPr id="8194" name="Picture 2" descr="Turtle Clip Art">
            <a:extLst>
              <a:ext uri="{FF2B5EF4-FFF2-40B4-BE49-F238E27FC236}">
                <a16:creationId xmlns:a16="http://schemas.microsoft.com/office/drawing/2014/main" id="{42A8EB50-B683-4701-AE81-C669BF38C3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350148" y="4725353"/>
            <a:ext cx="1330926" cy="1259517"/>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id="{0B279EB2-BC34-4117-B834-B887123E4C5B}"/>
              </a:ext>
            </a:extLst>
          </p:cNvPr>
          <p:cNvSpPr/>
          <p:nvPr/>
        </p:nvSpPr>
        <p:spPr>
          <a:xfrm>
            <a:off x="3978577" y="1669698"/>
            <a:ext cx="2170968" cy="1037968"/>
          </a:xfrm>
          <a:prstGeom prst="wedgeRoundRectCallout">
            <a:avLst>
              <a:gd name="adj1" fmla="val -39047"/>
              <a:gd name="adj2" fmla="val 69772"/>
              <a:gd name="adj3" fmla="val 16667"/>
            </a:avLst>
          </a:prstGeom>
          <a:solidFill>
            <a:srgbClr val="0055A5"/>
          </a:solidFill>
          <a:ln w="190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Vous</a:t>
            </a:r>
            <a:r>
              <a:rPr lang="en-GB" sz="2000" dirty="0"/>
              <a:t> </a:t>
            </a:r>
            <a:r>
              <a:rPr lang="en-GB" sz="2000" dirty="0" err="1"/>
              <a:t>nourriss</a:t>
            </a:r>
            <a:r>
              <a:rPr lang="en-GB" sz="2000" b="1" dirty="0" err="1"/>
              <a:t>ez</a:t>
            </a:r>
            <a:r>
              <a:rPr lang="en-GB" sz="2000" dirty="0"/>
              <a:t> quoi ?</a:t>
            </a:r>
          </a:p>
        </p:txBody>
      </p:sp>
      <p:sp>
        <p:nvSpPr>
          <p:cNvPr id="17" name="Speech Bubble: Rectangle with Corners Rounded 16">
            <a:extLst>
              <a:ext uri="{FF2B5EF4-FFF2-40B4-BE49-F238E27FC236}">
                <a16:creationId xmlns:a16="http://schemas.microsoft.com/office/drawing/2014/main" id="{61395882-C147-4FBD-8AEB-5B75E6AA3A47}"/>
              </a:ext>
            </a:extLst>
          </p:cNvPr>
          <p:cNvSpPr/>
          <p:nvPr/>
        </p:nvSpPr>
        <p:spPr>
          <a:xfrm>
            <a:off x="5570188" y="2347342"/>
            <a:ext cx="2170968" cy="1037968"/>
          </a:xfrm>
          <a:prstGeom prst="wedgeRoundRectCallout">
            <a:avLst>
              <a:gd name="adj1" fmla="val -343"/>
              <a:gd name="adj2" fmla="val 62629"/>
              <a:gd name="adj3" fmla="val 16667"/>
            </a:avLst>
          </a:prstGeom>
          <a:solidFill>
            <a:srgbClr val="0055A5"/>
          </a:solidFill>
          <a:ln w="190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en-GB" sz="2000" b="1" dirty="0"/>
              <a:t>Nous</a:t>
            </a:r>
            <a:r>
              <a:rPr lang="en-GB" sz="2000" dirty="0"/>
              <a:t> </a:t>
            </a:r>
            <a:r>
              <a:rPr lang="en-GB" sz="2000" dirty="0" err="1"/>
              <a:t>nourriss</a:t>
            </a:r>
            <a:r>
              <a:rPr lang="en-GB" sz="2000" b="1" dirty="0" err="1"/>
              <a:t>ons</a:t>
            </a:r>
            <a:r>
              <a:rPr lang="en-GB" sz="2000" dirty="0"/>
              <a:t> </a:t>
            </a:r>
            <a:r>
              <a:rPr lang="en-GB" sz="2000" dirty="0" err="1"/>
              <a:t>une</a:t>
            </a:r>
            <a:r>
              <a:rPr lang="en-GB" sz="2000" dirty="0"/>
              <a:t> </a:t>
            </a:r>
            <a:r>
              <a:rPr lang="en-GB" sz="2000" dirty="0" err="1"/>
              <a:t>tortue</a:t>
            </a:r>
            <a:r>
              <a:rPr lang="en-GB" sz="2000" dirty="0"/>
              <a:t> !</a:t>
            </a:r>
          </a:p>
        </p:txBody>
      </p:sp>
      <p:sp>
        <p:nvSpPr>
          <p:cNvPr id="19" name="TextBox 18">
            <a:extLst>
              <a:ext uri="{FF2B5EF4-FFF2-40B4-BE49-F238E27FC236}">
                <a16:creationId xmlns:a16="http://schemas.microsoft.com/office/drawing/2014/main" id="{E1185100-BB7F-453B-BF2F-B1162CA06CFD}"/>
              </a:ext>
            </a:extLst>
          </p:cNvPr>
          <p:cNvSpPr txBox="1"/>
          <p:nvPr/>
        </p:nvSpPr>
        <p:spPr>
          <a:xfrm>
            <a:off x="1599529" y="5178683"/>
            <a:ext cx="3669957" cy="400110"/>
          </a:xfrm>
          <a:prstGeom prst="rect">
            <a:avLst/>
          </a:prstGeom>
          <a:noFill/>
        </p:spPr>
        <p:txBody>
          <a:bodyPr wrap="square" rtlCol="0">
            <a:spAutoFit/>
          </a:bodyPr>
          <a:lstStyle/>
          <a:p>
            <a:r>
              <a:rPr lang="en-GB" sz="2000" b="1" dirty="0" err="1">
                <a:solidFill>
                  <a:srgbClr val="002060"/>
                </a:solidFill>
                <a:latin typeface="Ink Free" panose="03080402000500000000" pitchFamily="66" charset="0"/>
              </a:rPr>
              <a:t>Ils</a:t>
            </a:r>
            <a:r>
              <a:rPr lang="en-GB" sz="2000" b="1" dirty="0">
                <a:solidFill>
                  <a:srgbClr val="002060"/>
                </a:solidFill>
                <a:latin typeface="Ink Free" panose="03080402000500000000" pitchFamily="66" charset="0"/>
              </a:rPr>
              <a:t> </a:t>
            </a:r>
            <a:r>
              <a:rPr lang="en-GB" sz="2000" dirty="0" err="1">
                <a:solidFill>
                  <a:srgbClr val="002060"/>
                </a:solidFill>
                <a:latin typeface="Ink Free" panose="03080402000500000000" pitchFamily="66" charset="0"/>
              </a:rPr>
              <a:t>nourriss</a:t>
            </a:r>
            <a:r>
              <a:rPr lang="en-GB" sz="2000" b="1" dirty="0" err="1">
                <a:solidFill>
                  <a:srgbClr val="002060"/>
                </a:solidFill>
                <a:latin typeface="Ink Free" panose="03080402000500000000" pitchFamily="66" charset="0"/>
              </a:rPr>
              <a:t>ent</a:t>
            </a:r>
            <a:r>
              <a:rPr lang="en-GB" sz="2000" dirty="0">
                <a:solidFill>
                  <a:srgbClr val="002060"/>
                </a:solidFill>
                <a:latin typeface="Ink Free" panose="03080402000500000000" pitchFamily="66" charset="0"/>
              </a:rPr>
              <a:t> </a:t>
            </a:r>
            <a:r>
              <a:rPr lang="en-GB" sz="2000" dirty="0" err="1">
                <a:solidFill>
                  <a:srgbClr val="002060"/>
                </a:solidFill>
                <a:latin typeface="Ink Free" panose="03080402000500000000" pitchFamily="66" charset="0"/>
              </a:rPr>
              <a:t>une</a:t>
            </a:r>
            <a:r>
              <a:rPr lang="en-GB" sz="2000" dirty="0">
                <a:solidFill>
                  <a:srgbClr val="002060"/>
                </a:solidFill>
                <a:latin typeface="Ink Free" panose="03080402000500000000" pitchFamily="66" charset="0"/>
              </a:rPr>
              <a:t> </a:t>
            </a:r>
            <a:r>
              <a:rPr lang="en-GB" sz="2000" dirty="0" err="1">
                <a:solidFill>
                  <a:srgbClr val="002060"/>
                </a:solidFill>
                <a:latin typeface="Ink Free" panose="03080402000500000000" pitchFamily="66" charset="0"/>
              </a:rPr>
              <a:t>tortue</a:t>
            </a:r>
            <a:r>
              <a:rPr lang="en-GB" sz="2000" dirty="0">
                <a:solidFill>
                  <a:srgbClr val="002060"/>
                </a:solidFill>
                <a:latin typeface="Ink Free" panose="03080402000500000000" pitchFamily="66" charset="0"/>
              </a:rPr>
              <a:t>.</a:t>
            </a:r>
            <a:endParaRPr lang="en-GB" sz="2000" b="1" dirty="0">
              <a:solidFill>
                <a:srgbClr val="002060"/>
              </a:solidFill>
              <a:latin typeface="Ink Free" panose="03080402000500000000" pitchFamily="66" charset="0"/>
            </a:endParaRPr>
          </a:p>
        </p:txBody>
      </p:sp>
      <p:pic>
        <p:nvPicPr>
          <p:cNvPr id="8196" name="Picture 4" descr="Pencil 3 Clip Art">
            <a:extLst>
              <a:ext uri="{FF2B5EF4-FFF2-40B4-BE49-F238E27FC236}">
                <a16:creationId xmlns:a16="http://schemas.microsoft.com/office/drawing/2014/main" id="{D265E179-E43E-497B-9274-D2574D3B01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712652">
            <a:off x="4916340" y="4844669"/>
            <a:ext cx="506962" cy="772142"/>
          </a:xfrm>
          <a:prstGeom prst="rect">
            <a:avLst/>
          </a:prstGeom>
          <a:noFill/>
        </p:spPr>
      </p:pic>
    </p:spTree>
    <p:extLst>
      <p:ext uri="{BB962C8B-B14F-4D97-AF65-F5344CB8AC3E}">
        <p14:creationId xmlns:p14="http://schemas.microsoft.com/office/powerpoint/2010/main" val="359100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4">
            <a:extLst>
              <a:ext uri="{FF2B5EF4-FFF2-40B4-BE49-F238E27FC236}">
                <a16:creationId xmlns:a16="http://schemas.microsoft.com/office/drawing/2014/main" id="{C64D5C63-BE1F-44FD-B7C1-EABF0ED3B135}"/>
              </a:ext>
            </a:extLst>
          </p:cNvPr>
          <p:cNvGraphicFramePr>
            <a:graphicFrameLocks noGrp="1"/>
          </p:cNvGraphicFramePr>
          <p:nvPr>
            <p:extLst>
              <p:ext uri="{D42A27DB-BD31-4B8C-83A1-F6EECF244321}">
                <p14:modId xmlns:p14="http://schemas.microsoft.com/office/powerpoint/2010/main" val="1809862188"/>
              </p:ext>
            </p:extLst>
          </p:nvPr>
        </p:nvGraphicFramePr>
        <p:xfrm>
          <a:off x="355600" y="2160160"/>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dirty="0">
                          <a:solidFill>
                            <a:srgbClr val="002060"/>
                          </a:solidFill>
                        </a:rPr>
                        <a:t>      </a:t>
                      </a:r>
                    </a:p>
                  </a:txBody>
                  <a:tcPr/>
                </a:tc>
                <a:tc>
                  <a:txBody>
                    <a:bodyPr/>
                    <a:lstStyle/>
                    <a:p>
                      <a:pPr algn="ctr"/>
                      <a:r>
                        <a:rPr lang="en-GB" sz="1200" b="1" dirty="0">
                          <a:solidFill>
                            <a:srgbClr val="002060"/>
                          </a:solidFill>
                        </a:rPr>
                        <a:t>Tell your partners </a:t>
                      </a:r>
                      <a:r>
                        <a:rPr lang="en-GB" sz="1200" dirty="0">
                          <a:solidFill>
                            <a:srgbClr val="002060"/>
                          </a:solidFill>
                        </a:rPr>
                        <a:t>you are doing this (nous)</a:t>
                      </a:r>
                      <a:endParaRPr lang="en-GB" sz="1200" b="0" dirty="0">
                        <a:solidFill>
                          <a:srgbClr val="002060"/>
                        </a:solidFill>
                      </a:endParaRPr>
                    </a:p>
                  </a:txBody>
                  <a:tcPr/>
                </a:tc>
                <a:tc>
                  <a:txBody>
                    <a:bodyPr/>
                    <a:lstStyle/>
                    <a:p>
                      <a:pPr algn="ctr"/>
                      <a:endParaRPr lang="en-GB" sz="1200" b="0" dirty="0">
                        <a:solidFill>
                          <a:srgbClr val="002060"/>
                        </a:solidFill>
                      </a:endParaRPr>
                    </a:p>
                  </a:txBody>
                  <a:tcPr/>
                </a:tc>
                <a:tc>
                  <a:txBody>
                    <a:bodyPr/>
                    <a:lstStyle/>
                    <a:p>
                      <a:pPr algn="ctr"/>
                      <a:r>
                        <a:rPr lang="en-GB" sz="1200" b="1" dirty="0">
                          <a:solidFill>
                            <a:srgbClr val="002060"/>
                          </a:solidFill>
                        </a:rPr>
                        <a:t>Ask </a:t>
                      </a:r>
                      <a:r>
                        <a:rPr lang="en-GB" sz="1200" b="0" dirty="0">
                          <a:solidFill>
                            <a:srgbClr val="002060"/>
                          </a:solidFill>
                        </a:rPr>
                        <a:t>your partners a question (</a:t>
                      </a:r>
                      <a:r>
                        <a:rPr lang="en-GB" sz="1200" b="0" dirty="0" err="1">
                          <a:solidFill>
                            <a:srgbClr val="002060"/>
                          </a:solidFill>
                        </a:rPr>
                        <a:t>vous</a:t>
                      </a:r>
                      <a:r>
                        <a:rPr lang="en-GB" sz="1200" b="0" dirty="0">
                          <a:solidFill>
                            <a:srgbClr val="002060"/>
                          </a:solidFill>
                        </a:rPr>
                        <a:t>) and </a:t>
                      </a:r>
                      <a:r>
                        <a:rPr lang="en-GB" sz="1200" b="1" dirty="0">
                          <a:solidFill>
                            <a:srgbClr val="002060"/>
                          </a:solidFill>
                        </a:rPr>
                        <a:t>write </a:t>
                      </a:r>
                      <a:r>
                        <a:rPr lang="en-GB" sz="1200" b="0" dirty="0">
                          <a:solidFill>
                            <a:srgbClr val="002060"/>
                          </a:solidFill>
                        </a:rPr>
                        <a:t>a sentence (</a:t>
                      </a:r>
                      <a:r>
                        <a:rPr lang="en-GB" sz="1200" b="0" dirty="0" err="1">
                          <a:solidFill>
                            <a:srgbClr val="002060"/>
                          </a:solidFill>
                        </a:rPr>
                        <a:t>ils</a:t>
                      </a:r>
                      <a:r>
                        <a:rPr lang="en-GB" sz="1200" b="0" dirty="0">
                          <a:solidFill>
                            <a:srgbClr val="002060"/>
                          </a:solidFill>
                        </a:rPr>
                        <a:t>/</a:t>
                      </a:r>
                      <a:r>
                        <a:rPr lang="en-GB" sz="1200" b="0" dirty="0" err="1">
                          <a:solidFill>
                            <a:srgbClr val="002060"/>
                          </a:solidFill>
                        </a:rPr>
                        <a:t>elles</a:t>
                      </a:r>
                      <a:r>
                        <a:rPr lang="en-GB" sz="1200" b="0" dirty="0">
                          <a:solidFill>
                            <a:srgbClr val="002060"/>
                          </a:solidFill>
                        </a:rPr>
                        <a:t>)</a:t>
                      </a:r>
                    </a:p>
                  </a:txBody>
                  <a:tcPr/>
                </a:tc>
                <a:extLst>
                  <a:ext uri="{0D108BD9-81ED-4DB2-BD59-A6C34878D82A}">
                    <a16:rowId xmlns:a16="http://schemas.microsoft.com/office/drawing/2014/main" val="465209129"/>
                  </a:ext>
                </a:extLst>
              </a:tr>
              <a:tr h="387513">
                <a:tc>
                  <a:txBody>
                    <a:bodyPr/>
                    <a:lstStyle/>
                    <a:p>
                      <a:pPr algn="ctr"/>
                      <a:r>
                        <a:rPr lang="en-GB" sz="1200" dirty="0">
                          <a:solidFill>
                            <a:srgbClr val="002060"/>
                          </a:solidFill>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finir</a:t>
                      </a:r>
                      <a:r>
                        <a:rPr lang="en-GB" sz="1200" dirty="0">
                          <a:solidFill>
                            <a:srgbClr val="002060"/>
                          </a:solidFill>
                        </a:rPr>
                        <a:t>, </a:t>
                      </a:r>
                      <a:r>
                        <a:rPr lang="en-GB" sz="1200" dirty="0" err="1">
                          <a:solidFill>
                            <a:srgbClr val="002060"/>
                          </a:solidFill>
                        </a:rPr>
                        <a:t>nos</a:t>
                      </a:r>
                      <a:r>
                        <a:rPr lang="en-GB" sz="1200" dirty="0">
                          <a:solidFill>
                            <a:srgbClr val="002060"/>
                          </a:solidFill>
                        </a:rPr>
                        <a:t> devoirs</a:t>
                      </a:r>
                    </a:p>
                  </a:txBody>
                  <a:tcPr anchor="ctr"/>
                </a:tc>
                <a:tc>
                  <a:txBody>
                    <a:bodyPr/>
                    <a:lstStyle/>
                    <a:p>
                      <a:pPr algn="ctr"/>
                      <a:r>
                        <a:rPr lang="en-GB" sz="12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rPr>
                        <a:t>nourrir</a:t>
                      </a:r>
                      <a:r>
                        <a:rPr lang="en-GB" sz="1200" b="0" dirty="0">
                          <a:solidFill>
                            <a:srgbClr val="002060"/>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rgbClr val="002060"/>
                          </a:solidFill>
                        </a:rPr>
                        <a:t>F.</a:t>
                      </a:r>
                    </a:p>
                  </a:txBody>
                  <a:tcPr anchor="ctr"/>
                </a:tc>
                <a:tc>
                  <a:txBody>
                    <a:bodyPr/>
                    <a:lstStyle/>
                    <a:p>
                      <a:r>
                        <a:rPr lang="en-GB" sz="1200" dirty="0" err="1">
                          <a:solidFill>
                            <a:srgbClr val="002060"/>
                          </a:solidFill>
                        </a:rPr>
                        <a:t>définir</a:t>
                      </a:r>
                      <a:r>
                        <a:rPr lang="en-GB" sz="1200" dirty="0">
                          <a:solidFill>
                            <a:srgbClr val="002060"/>
                          </a:solidFill>
                        </a:rPr>
                        <a:t>, les mots</a:t>
                      </a:r>
                    </a:p>
                  </a:txBody>
                  <a:tcPr anchor="ctr"/>
                </a:tc>
                <a:tc>
                  <a:txBody>
                    <a:bodyPr/>
                    <a:lstStyle/>
                    <a:p>
                      <a:pPr algn="ctr"/>
                      <a:r>
                        <a:rPr lang="en-GB" sz="1200" dirty="0">
                          <a:solidFill>
                            <a:srgbClr val="002060"/>
                          </a:solidFill>
                        </a:rPr>
                        <a:t>B.</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choisir</a:t>
                      </a:r>
                      <a:r>
                        <a:rPr lang="en-GB" sz="1200" dirty="0">
                          <a:solidFill>
                            <a:srgbClr val="002060"/>
                          </a:solidFill>
                        </a:rPr>
                        <a:t> </a:t>
                      </a:r>
                      <a:r>
                        <a:rPr lang="en-GB" sz="1200" b="0" dirty="0">
                          <a:solidFill>
                            <a:srgbClr val="002060"/>
                          </a:solidFill>
                        </a:rPr>
                        <a:t>_________________________</a:t>
                      </a:r>
                      <a:endParaRPr lang="en-GB" sz="1200" dirty="0">
                        <a:solidFill>
                          <a:srgbClr val="002060"/>
                        </a:solidFill>
                      </a:endParaRPr>
                    </a:p>
                  </a:txBody>
                  <a:tcPr anchor="ctr"/>
                </a:tc>
                <a:extLst>
                  <a:ext uri="{0D108BD9-81ED-4DB2-BD59-A6C34878D82A}">
                    <a16:rowId xmlns:a16="http://schemas.microsoft.com/office/drawing/2014/main" val="2955840991"/>
                  </a:ext>
                </a:extLst>
              </a:tr>
              <a:tr h="387513">
                <a:tc>
                  <a:txBody>
                    <a:bodyPr/>
                    <a:lstStyle/>
                    <a:p>
                      <a:pPr algn="ctr"/>
                      <a:r>
                        <a:rPr lang="en-GB" sz="1200" dirty="0">
                          <a:solidFill>
                            <a:srgbClr val="002060"/>
                          </a:solidFill>
                        </a:rPr>
                        <a:t>G.</a:t>
                      </a:r>
                    </a:p>
                  </a:txBody>
                  <a:tcPr anchor="ctr"/>
                </a:tc>
                <a:tc>
                  <a:txBody>
                    <a:bodyPr/>
                    <a:lstStyle/>
                    <a:p>
                      <a:r>
                        <a:rPr lang="en-GB" sz="1200" dirty="0" err="1">
                          <a:solidFill>
                            <a:srgbClr val="002060"/>
                          </a:solidFill>
                        </a:rPr>
                        <a:t>remplir</a:t>
                      </a:r>
                      <a:r>
                        <a:rPr lang="en-GB" sz="1200" dirty="0">
                          <a:solidFill>
                            <a:srgbClr val="002060"/>
                          </a:solidFill>
                        </a:rPr>
                        <a:t>,</a:t>
                      </a:r>
                      <a:r>
                        <a:rPr lang="en-GB" sz="1200" baseline="0" dirty="0">
                          <a:solidFill>
                            <a:srgbClr val="002060"/>
                          </a:solidFill>
                        </a:rPr>
                        <a:t> les </a:t>
                      </a:r>
                      <a:r>
                        <a:rPr lang="en-GB" sz="1200" baseline="0" dirty="0" err="1">
                          <a:solidFill>
                            <a:srgbClr val="002060"/>
                          </a:solidFill>
                        </a:rPr>
                        <a:t>verres</a:t>
                      </a:r>
                      <a:endParaRPr lang="en-GB" sz="1200" dirty="0">
                        <a:solidFill>
                          <a:srgbClr val="002060"/>
                        </a:solidFill>
                      </a:endParaRPr>
                    </a:p>
                  </a:txBody>
                  <a:tcPr anchor="ctr"/>
                </a:tc>
                <a:tc>
                  <a:txBody>
                    <a:bodyPr/>
                    <a:lstStyle/>
                    <a:p>
                      <a:pPr algn="ctr"/>
                      <a:r>
                        <a:rPr lang="en-GB" sz="1200" dirty="0">
                          <a:solidFill>
                            <a:srgbClr val="002060"/>
                          </a:solidFill>
                        </a:rPr>
                        <a:t>C.</a:t>
                      </a:r>
                    </a:p>
                  </a:txBody>
                  <a:tcPr anchor="ctr"/>
                </a:tc>
                <a:tc>
                  <a:txBody>
                    <a:bodyPr/>
                    <a:lstStyle/>
                    <a:p>
                      <a:r>
                        <a:rPr lang="en-GB" sz="1200" dirty="0" err="1">
                          <a:solidFill>
                            <a:srgbClr val="002060"/>
                          </a:solidFill>
                        </a:rPr>
                        <a:t>réussir</a:t>
                      </a:r>
                      <a:r>
                        <a:rPr lang="en-GB" sz="1200" dirty="0">
                          <a:solidFill>
                            <a:srgbClr val="002060"/>
                          </a:solidFill>
                        </a:rPr>
                        <a:t> _________________________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rgbClr val="002060"/>
                          </a:solidFill>
                        </a:rPr>
                        <a:t>H.</a:t>
                      </a:r>
                    </a:p>
                  </a:txBody>
                  <a:tcPr anchor="ctr"/>
                </a:tc>
                <a:tc>
                  <a:txBody>
                    <a:bodyPr/>
                    <a:lstStyle/>
                    <a:p>
                      <a:r>
                        <a:rPr lang="en-GB" sz="1200" dirty="0" err="1">
                          <a:solidFill>
                            <a:srgbClr val="002060"/>
                          </a:solidFill>
                        </a:rPr>
                        <a:t>choisir</a:t>
                      </a:r>
                      <a:r>
                        <a:rPr lang="en-GB" sz="1200" dirty="0">
                          <a:solidFill>
                            <a:srgbClr val="002060"/>
                          </a:solidFill>
                        </a:rPr>
                        <a:t>,</a:t>
                      </a:r>
                      <a:r>
                        <a:rPr lang="en-GB" sz="1200" baseline="0" dirty="0">
                          <a:solidFill>
                            <a:srgbClr val="002060"/>
                          </a:solidFill>
                        </a:rPr>
                        <a:t> des livres</a:t>
                      </a:r>
                      <a:endParaRPr lang="en-GB" sz="1200" dirty="0">
                        <a:solidFill>
                          <a:srgbClr val="002060"/>
                        </a:solidFill>
                      </a:endParaRPr>
                    </a:p>
                  </a:txBody>
                  <a:tcPr anchor="ctr"/>
                </a:tc>
                <a:tc>
                  <a:txBody>
                    <a:bodyPr/>
                    <a:lstStyle/>
                    <a:p>
                      <a:pPr algn="ctr"/>
                      <a:r>
                        <a:rPr lang="en-GB" sz="1200" dirty="0">
                          <a:solidFill>
                            <a:srgbClr val="002060"/>
                          </a:solidFill>
                        </a:rPr>
                        <a:t>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rPr>
                        <a:t>finir</a:t>
                      </a:r>
                      <a:r>
                        <a:rPr lang="en-GB" sz="1200" b="0" dirty="0">
                          <a:solidFill>
                            <a:srgbClr val="002060"/>
                          </a:solidFill>
                        </a:rPr>
                        <a:t> _________________________</a:t>
                      </a:r>
                    </a:p>
                  </a:txBody>
                  <a:tcPr anchor="ctr"/>
                </a:tc>
                <a:extLst>
                  <a:ext uri="{0D108BD9-81ED-4DB2-BD59-A6C34878D82A}">
                    <a16:rowId xmlns:a16="http://schemas.microsoft.com/office/drawing/2014/main" val="2467099049"/>
                  </a:ext>
                </a:extLst>
              </a:tr>
            </a:tbl>
          </a:graphicData>
        </a:graphic>
      </p:graphicFrame>
      <p:sp>
        <p:nvSpPr>
          <p:cNvPr id="42" name="Title 3">
            <a:extLst>
              <a:ext uri="{FF2B5EF4-FFF2-40B4-BE49-F238E27FC236}">
                <a16:creationId xmlns:a16="http://schemas.microsoft.com/office/drawing/2014/main" id="{F24E2F93-DFB6-4457-867E-A3B0E2FF4CCE}"/>
              </a:ext>
            </a:extLst>
          </p:cNvPr>
          <p:cNvSpPr>
            <a:spLocks noGrp="1"/>
          </p:cNvSpPr>
          <p:nvPr>
            <p:ph type="title"/>
          </p:nvPr>
        </p:nvSpPr>
        <p:spPr>
          <a:xfrm>
            <a:off x="0" y="97972"/>
            <a:ext cx="5265384" cy="239486"/>
          </a:xfrm>
        </p:spPr>
        <p:txBody>
          <a:bodyPr>
            <a:noAutofit/>
          </a:bodyPr>
          <a:lstStyle/>
          <a:p>
            <a:r>
              <a:rPr lang="en-GB" sz="2000" dirty="0">
                <a:solidFill>
                  <a:srgbClr val="002060"/>
                </a:solidFill>
                <a:latin typeface="+mj-lt"/>
              </a:rPr>
              <a:t>Printable </a:t>
            </a:r>
            <a:r>
              <a:rPr lang="en-GB" sz="2000" dirty="0" err="1">
                <a:solidFill>
                  <a:srgbClr val="002060"/>
                </a:solidFill>
                <a:latin typeface="+mj-lt"/>
              </a:rPr>
              <a:t>rolecards</a:t>
            </a:r>
            <a:r>
              <a:rPr lang="en-GB" sz="2000" dirty="0">
                <a:solidFill>
                  <a:srgbClr val="002060"/>
                </a:solidFill>
                <a:latin typeface="+mj-lt"/>
              </a:rPr>
              <a:t> – Group A</a:t>
            </a:r>
          </a:p>
        </p:txBody>
      </p:sp>
      <p:graphicFrame>
        <p:nvGraphicFramePr>
          <p:cNvPr id="8" name="Table 4">
            <a:extLst>
              <a:ext uri="{FF2B5EF4-FFF2-40B4-BE49-F238E27FC236}">
                <a16:creationId xmlns:a16="http://schemas.microsoft.com/office/drawing/2014/main" id="{60AA3B74-D712-47A4-BB06-DEEF336EADED}"/>
              </a:ext>
            </a:extLst>
          </p:cNvPr>
          <p:cNvGraphicFramePr>
            <a:graphicFrameLocks noGrp="1"/>
          </p:cNvGraphicFramePr>
          <p:nvPr>
            <p:extLst>
              <p:ext uri="{D42A27DB-BD31-4B8C-83A1-F6EECF244321}">
                <p14:modId xmlns:p14="http://schemas.microsoft.com/office/powerpoint/2010/main" val="3438144110"/>
              </p:ext>
            </p:extLst>
          </p:nvPr>
        </p:nvGraphicFramePr>
        <p:xfrm>
          <a:off x="355600" y="4277284"/>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dirty="0">
                          <a:solidFill>
                            <a:srgbClr val="002060"/>
                          </a:solidFill>
                        </a:rPr>
                        <a:t>      </a:t>
                      </a:r>
                    </a:p>
                  </a:txBody>
                  <a:tcPr/>
                </a:tc>
                <a:tc>
                  <a:txBody>
                    <a:bodyPr/>
                    <a:lstStyle/>
                    <a:p>
                      <a:pPr algn="ctr"/>
                      <a:r>
                        <a:rPr lang="en-GB" sz="1200" b="1" dirty="0">
                          <a:solidFill>
                            <a:srgbClr val="002060"/>
                          </a:solidFill>
                        </a:rPr>
                        <a:t>Tell your partners </a:t>
                      </a:r>
                      <a:r>
                        <a:rPr lang="en-GB" sz="1200" dirty="0">
                          <a:solidFill>
                            <a:srgbClr val="002060"/>
                          </a:solidFill>
                        </a:rPr>
                        <a:t>you are doing this (nous)</a:t>
                      </a:r>
                      <a:endParaRPr lang="en-GB" sz="1200" b="0" dirty="0">
                        <a:solidFill>
                          <a:srgbClr val="002060"/>
                        </a:solidFill>
                      </a:endParaRPr>
                    </a:p>
                  </a:txBody>
                  <a:tcPr/>
                </a:tc>
                <a:tc>
                  <a:txBody>
                    <a:bodyPr/>
                    <a:lstStyle/>
                    <a:p>
                      <a:pPr algn="ctr"/>
                      <a:endParaRPr lang="en-GB" sz="1200" b="0" dirty="0">
                        <a:solidFill>
                          <a:srgbClr val="002060"/>
                        </a:solidFill>
                      </a:endParaRPr>
                    </a:p>
                  </a:txBody>
                  <a:tcPr/>
                </a:tc>
                <a:tc>
                  <a:txBody>
                    <a:bodyPr/>
                    <a:lstStyle/>
                    <a:p>
                      <a:pPr algn="ctr"/>
                      <a:r>
                        <a:rPr lang="en-GB" sz="1200" b="1" dirty="0">
                          <a:solidFill>
                            <a:srgbClr val="002060"/>
                          </a:solidFill>
                        </a:rPr>
                        <a:t>Ask </a:t>
                      </a:r>
                      <a:r>
                        <a:rPr lang="en-GB" sz="1200" b="0" dirty="0">
                          <a:solidFill>
                            <a:srgbClr val="002060"/>
                          </a:solidFill>
                        </a:rPr>
                        <a:t>your partners a question (</a:t>
                      </a:r>
                      <a:r>
                        <a:rPr lang="en-GB" sz="1200" b="0" dirty="0" err="1">
                          <a:solidFill>
                            <a:srgbClr val="002060"/>
                          </a:solidFill>
                        </a:rPr>
                        <a:t>vous</a:t>
                      </a:r>
                      <a:r>
                        <a:rPr lang="en-GB" sz="1200" b="0" dirty="0">
                          <a:solidFill>
                            <a:srgbClr val="002060"/>
                          </a:solidFill>
                        </a:rPr>
                        <a:t>) and </a:t>
                      </a:r>
                      <a:r>
                        <a:rPr lang="en-GB" sz="1200" b="1" dirty="0">
                          <a:solidFill>
                            <a:srgbClr val="002060"/>
                          </a:solidFill>
                        </a:rPr>
                        <a:t>write </a:t>
                      </a:r>
                      <a:r>
                        <a:rPr lang="en-GB" sz="1200" b="0" dirty="0">
                          <a:solidFill>
                            <a:srgbClr val="002060"/>
                          </a:solidFill>
                        </a:rPr>
                        <a:t>a sentence (</a:t>
                      </a:r>
                      <a:r>
                        <a:rPr lang="en-GB" sz="1200" b="0" dirty="0" err="1">
                          <a:solidFill>
                            <a:srgbClr val="002060"/>
                          </a:solidFill>
                        </a:rPr>
                        <a:t>ils</a:t>
                      </a:r>
                      <a:r>
                        <a:rPr lang="en-GB" sz="1200" b="0" dirty="0">
                          <a:solidFill>
                            <a:srgbClr val="002060"/>
                          </a:solidFill>
                        </a:rPr>
                        <a:t>/</a:t>
                      </a:r>
                      <a:r>
                        <a:rPr lang="en-GB" sz="1200" b="0" dirty="0" err="1">
                          <a:solidFill>
                            <a:srgbClr val="002060"/>
                          </a:solidFill>
                        </a:rPr>
                        <a:t>elles</a:t>
                      </a:r>
                      <a:r>
                        <a:rPr lang="en-GB" sz="1200" b="0" dirty="0">
                          <a:solidFill>
                            <a:srgbClr val="002060"/>
                          </a:solidFill>
                        </a:rPr>
                        <a:t>)</a:t>
                      </a:r>
                    </a:p>
                  </a:txBody>
                  <a:tcPr/>
                </a:tc>
                <a:extLst>
                  <a:ext uri="{0D108BD9-81ED-4DB2-BD59-A6C34878D82A}">
                    <a16:rowId xmlns:a16="http://schemas.microsoft.com/office/drawing/2014/main" val="465209129"/>
                  </a:ext>
                </a:extLst>
              </a:tr>
              <a:tr h="387513">
                <a:tc>
                  <a:txBody>
                    <a:bodyPr/>
                    <a:lstStyle/>
                    <a:p>
                      <a:pPr algn="ctr"/>
                      <a:r>
                        <a:rPr lang="en-GB" sz="1200" dirty="0">
                          <a:solidFill>
                            <a:srgbClr val="002060"/>
                          </a:solidFill>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finir</a:t>
                      </a:r>
                      <a:r>
                        <a:rPr lang="en-GB" sz="1200" dirty="0">
                          <a:solidFill>
                            <a:srgbClr val="002060"/>
                          </a:solidFill>
                        </a:rPr>
                        <a:t>, </a:t>
                      </a:r>
                      <a:r>
                        <a:rPr lang="en-GB" sz="1200" dirty="0" err="1">
                          <a:solidFill>
                            <a:srgbClr val="002060"/>
                          </a:solidFill>
                        </a:rPr>
                        <a:t>nos</a:t>
                      </a:r>
                      <a:r>
                        <a:rPr lang="en-GB" sz="1200" dirty="0">
                          <a:solidFill>
                            <a:srgbClr val="002060"/>
                          </a:solidFill>
                        </a:rPr>
                        <a:t> devoirs</a:t>
                      </a:r>
                    </a:p>
                  </a:txBody>
                  <a:tcPr anchor="ctr"/>
                </a:tc>
                <a:tc>
                  <a:txBody>
                    <a:bodyPr/>
                    <a:lstStyle/>
                    <a:p>
                      <a:pPr algn="ctr"/>
                      <a:r>
                        <a:rPr lang="en-GB" sz="12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rPr>
                        <a:t>nourrir</a:t>
                      </a:r>
                      <a:r>
                        <a:rPr lang="en-GB" sz="1200" b="0" dirty="0">
                          <a:solidFill>
                            <a:srgbClr val="002060"/>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rgbClr val="002060"/>
                          </a:solidFill>
                        </a:rPr>
                        <a:t>F.</a:t>
                      </a:r>
                    </a:p>
                  </a:txBody>
                  <a:tcPr anchor="ctr"/>
                </a:tc>
                <a:tc>
                  <a:txBody>
                    <a:bodyPr/>
                    <a:lstStyle/>
                    <a:p>
                      <a:r>
                        <a:rPr lang="en-GB" sz="1200" dirty="0" err="1">
                          <a:solidFill>
                            <a:srgbClr val="002060"/>
                          </a:solidFill>
                        </a:rPr>
                        <a:t>définir</a:t>
                      </a:r>
                      <a:r>
                        <a:rPr lang="en-GB" sz="1200" dirty="0">
                          <a:solidFill>
                            <a:srgbClr val="002060"/>
                          </a:solidFill>
                        </a:rPr>
                        <a:t>, les mots</a:t>
                      </a:r>
                    </a:p>
                  </a:txBody>
                  <a:tcPr anchor="ctr"/>
                </a:tc>
                <a:tc>
                  <a:txBody>
                    <a:bodyPr/>
                    <a:lstStyle/>
                    <a:p>
                      <a:pPr algn="ctr"/>
                      <a:r>
                        <a:rPr lang="en-GB" sz="1200" dirty="0">
                          <a:solidFill>
                            <a:srgbClr val="002060"/>
                          </a:solidFill>
                        </a:rPr>
                        <a:t>B.</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choisir</a:t>
                      </a:r>
                      <a:r>
                        <a:rPr lang="en-GB" sz="1200" dirty="0">
                          <a:solidFill>
                            <a:srgbClr val="002060"/>
                          </a:solidFill>
                        </a:rPr>
                        <a:t> </a:t>
                      </a:r>
                      <a:r>
                        <a:rPr lang="en-GB" sz="1200" b="0" dirty="0">
                          <a:solidFill>
                            <a:srgbClr val="002060"/>
                          </a:solidFill>
                        </a:rPr>
                        <a:t>_________________________</a:t>
                      </a:r>
                      <a:endParaRPr lang="en-GB" sz="1200" dirty="0">
                        <a:solidFill>
                          <a:srgbClr val="002060"/>
                        </a:solidFill>
                      </a:endParaRPr>
                    </a:p>
                  </a:txBody>
                  <a:tcPr anchor="ctr"/>
                </a:tc>
                <a:extLst>
                  <a:ext uri="{0D108BD9-81ED-4DB2-BD59-A6C34878D82A}">
                    <a16:rowId xmlns:a16="http://schemas.microsoft.com/office/drawing/2014/main" val="2955840991"/>
                  </a:ext>
                </a:extLst>
              </a:tr>
              <a:tr h="387513">
                <a:tc>
                  <a:txBody>
                    <a:bodyPr/>
                    <a:lstStyle/>
                    <a:p>
                      <a:pPr algn="ctr"/>
                      <a:r>
                        <a:rPr lang="en-GB" sz="1200" dirty="0">
                          <a:solidFill>
                            <a:srgbClr val="002060"/>
                          </a:solidFill>
                        </a:rPr>
                        <a:t>G.</a:t>
                      </a:r>
                    </a:p>
                  </a:txBody>
                  <a:tcPr anchor="ctr"/>
                </a:tc>
                <a:tc>
                  <a:txBody>
                    <a:bodyPr/>
                    <a:lstStyle/>
                    <a:p>
                      <a:r>
                        <a:rPr lang="en-GB" sz="1200" dirty="0" err="1">
                          <a:solidFill>
                            <a:srgbClr val="002060"/>
                          </a:solidFill>
                        </a:rPr>
                        <a:t>remplir</a:t>
                      </a:r>
                      <a:r>
                        <a:rPr lang="en-GB" sz="1200" dirty="0">
                          <a:solidFill>
                            <a:srgbClr val="002060"/>
                          </a:solidFill>
                        </a:rPr>
                        <a:t>,</a:t>
                      </a:r>
                      <a:r>
                        <a:rPr lang="en-GB" sz="1200" baseline="0" dirty="0">
                          <a:solidFill>
                            <a:srgbClr val="002060"/>
                          </a:solidFill>
                        </a:rPr>
                        <a:t> les </a:t>
                      </a:r>
                      <a:r>
                        <a:rPr lang="en-GB" sz="1200" baseline="0" dirty="0" err="1">
                          <a:solidFill>
                            <a:srgbClr val="002060"/>
                          </a:solidFill>
                        </a:rPr>
                        <a:t>verres</a:t>
                      </a:r>
                      <a:endParaRPr lang="en-GB" sz="1200" dirty="0">
                        <a:solidFill>
                          <a:srgbClr val="002060"/>
                        </a:solidFill>
                      </a:endParaRPr>
                    </a:p>
                  </a:txBody>
                  <a:tcPr anchor="ctr"/>
                </a:tc>
                <a:tc>
                  <a:txBody>
                    <a:bodyPr/>
                    <a:lstStyle/>
                    <a:p>
                      <a:pPr algn="ctr"/>
                      <a:r>
                        <a:rPr lang="en-GB" sz="1200" dirty="0">
                          <a:solidFill>
                            <a:srgbClr val="002060"/>
                          </a:solidFill>
                        </a:rPr>
                        <a:t>C.</a:t>
                      </a:r>
                    </a:p>
                  </a:txBody>
                  <a:tcPr anchor="ctr"/>
                </a:tc>
                <a:tc>
                  <a:txBody>
                    <a:bodyPr/>
                    <a:lstStyle/>
                    <a:p>
                      <a:r>
                        <a:rPr lang="en-GB" sz="1200" dirty="0" err="1">
                          <a:solidFill>
                            <a:srgbClr val="002060"/>
                          </a:solidFill>
                        </a:rPr>
                        <a:t>réussir</a:t>
                      </a:r>
                      <a:r>
                        <a:rPr lang="en-GB" sz="1200" dirty="0">
                          <a:solidFill>
                            <a:srgbClr val="002060"/>
                          </a:solidFill>
                        </a:rPr>
                        <a:t> _________________________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rgbClr val="002060"/>
                          </a:solidFill>
                        </a:rPr>
                        <a:t>H.</a:t>
                      </a:r>
                    </a:p>
                  </a:txBody>
                  <a:tcPr anchor="ctr"/>
                </a:tc>
                <a:tc>
                  <a:txBody>
                    <a:bodyPr/>
                    <a:lstStyle/>
                    <a:p>
                      <a:r>
                        <a:rPr lang="en-GB" sz="1200" dirty="0" err="1">
                          <a:solidFill>
                            <a:srgbClr val="002060"/>
                          </a:solidFill>
                        </a:rPr>
                        <a:t>choisir</a:t>
                      </a:r>
                      <a:r>
                        <a:rPr lang="en-GB" sz="1200" dirty="0">
                          <a:solidFill>
                            <a:srgbClr val="002060"/>
                          </a:solidFill>
                        </a:rPr>
                        <a:t>,</a:t>
                      </a:r>
                      <a:r>
                        <a:rPr lang="en-GB" sz="1200" baseline="0" dirty="0">
                          <a:solidFill>
                            <a:srgbClr val="002060"/>
                          </a:solidFill>
                        </a:rPr>
                        <a:t> des livres</a:t>
                      </a:r>
                      <a:endParaRPr lang="en-GB" sz="1200" dirty="0">
                        <a:solidFill>
                          <a:srgbClr val="002060"/>
                        </a:solidFill>
                      </a:endParaRPr>
                    </a:p>
                  </a:txBody>
                  <a:tcPr anchor="ctr"/>
                </a:tc>
                <a:tc>
                  <a:txBody>
                    <a:bodyPr/>
                    <a:lstStyle/>
                    <a:p>
                      <a:pPr algn="ctr"/>
                      <a:r>
                        <a:rPr lang="en-GB" sz="1200" dirty="0">
                          <a:solidFill>
                            <a:srgbClr val="002060"/>
                          </a:solidFill>
                        </a:rPr>
                        <a:t>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rPr>
                        <a:t>finir</a:t>
                      </a:r>
                      <a:r>
                        <a:rPr lang="en-GB" sz="1200" b="0" dirty="0">
                          <a:solidFill>
                            <a:srgbClr val="002060"/>
                          </a:solidFill>
                        </a:rPr>
                        <a:t> _________________________</a:t>
                      </a:r>
                    </a:p>
                  </a:txBody>
                  <a:tcPr anchor="ctr"/>
                </a:tc>
                <a:extLst>
                  <a:ext uri="{0D108BD9-81ED-4DB2-BD59-A6C34878D82A}">
                    <a16:rowId xmlns:a16="http://schemas.microsoft.com/office/drawing/2014/main" val="2467099049"/>
                  </a:ext>
                </a:extLst>
              </a:tr>
            </a:tbl>
          </a:graphicData>
        </a:graphic>
      </p:graphicFrame>
      <p:graphicFrame>
        <p:nvGraphicFramePr>
          <p:cNvPr id="12" name="Table 4">
            <a:extLst>
              <a:ext uri="{FF2B5EF4-FFF2-40B4-BE49-F238E27FC236}">
                <a16:creationId xmlns:a16="http://schemas.microsoft.com/office/drawing/2014/main" id="{D485298F-7451-4E1C-8833-2BCC72670E3E}"/>
              </a:ext>
            </a:extLst>
          </p:cNvPr>
          <p:cNvGraphicFramePr>
            <a:graphicFrameLocks noGrp="1"/>
          </p:cNvGraphicFramePr>
          <p:nvPr>
            <p:extLst>
              <p:ext uri="{D42A27DB-BD31-4B8C-83A1-F6EECF244321}">
                <p14:modId xmlns:p14="http://schemas.microsoft.com/office/powerpoint/2010/main" val="37389207"/>
              </p:ext>
            </p:extLst>
          </p:nvPr>
        </p:nvGraphicFramePr>
        <p:xfrm>
          <a:off x="6273115" y="2160160"/>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dirty="0">
                          <a:solidFill>
                            <a:srgbClr val="002060"/>
                          </a:solidFill>
                        </a:rPr>
                        <a:t>      </a:t>
                      </a:r>
                    </a:p>
                  </a:txBody>
                  <a:tcPr/>
                </a:tc>
                <a:tc>
                  <a:txBody>
                    <a:bodyPr/>
                    <a:lstStyle/>
                    <a:p>
                      <a:pPr algn="ctr"/>
                      <a:r>
                        <a:rPr lang="en-GB" sz="1200" b="1" dirty="0">
                          <a:solidFill>
                            <a:srgbClr val="002060"/>
                          </a:solidFill>
                        </a:rPr>
                        <a:t>Tell your partners </a:t>
                      </a:r>
                      <a:r>
                        <a:rPr lang="en-GB" sz="1200" dirty="0">
                          <a:solidFill>
                            <a:srgbClr val="002060"/>
                          </a:solidFill>
                        </a:rPr>
                        <a:t>you are doing this (nous)</a:t>
                      </a:r>
                      <a:endParaRPr lang="en-GB" sz="1200" b="0" dirty="0">
                        <a:solidFill>
                          <a:srgbClr val="002060"/>
                        </a:solidFill>
                      </a:endParaRPr>
                    </a:p>
                  </a:txBody>
                  <a:tcPr/>
                </a:tc>
                <a:tc>
                  <a:txBody>
                    <a:bodyPr/>
                    <a:lstStyle/>
                    <a:p>
                      <a:pPr algn="ctr"/>
                      <a:endParaRPr lang="en-GB" sz="1200" b="0" dirty="0">
                        <a:solidFill>
                          <a:srgbClr val="002060"/>
                        </a:solidFill>
                      </a:endParaRPr>
                    </a:p>
                  </a:txBody>
                  <a:tcPr/>
                </a:tc>
                <a:tc>
                  <a:txBody>
                    <a:bodyPr/>
                    <a:lstStyle/>
                    <a:p>
                      <a:pPr algn="ctr"/>
                      <a:r>
                        <a:rPr lang="en-GB" sz="1200" b="1" dirty="0">
                          <a:solidFill>
                            <a:srgbClr val="002060"/>
                          </a:solidFill>
                        </a:rPr>
                        <a:t>Ask </a:t>
                      </a:r>
                      <a:r>
                        <a:rPr lang="en-GB" sz="1200" b="0" dirty="0">
                          <a:solidFill>
                            <a:srgbClr val="002060"/>
                          </a:solidFill>
                        </a:rPr>
                        <a:t>your partners a question (</a:t>
                      </a:r>
                      <a:r>
                        <a:rPr lang="en-GB" sz="1200" b="0" dirty="0" err="1">
                          <a:solidFill>
                            <a:srgbClr val="002060"/>
                          </a:solidFill>
                        </a:rPr>
                        <a:t>vous</a:t>
                      </a:r>
                      <a:r>
                        <a:rPr lang="en-GB" sz="1200" b="0" dirty="0">
                          <a:solidFill>
                            <a:srgbClr val="002060"/>
                          </a:solidFill>
                        </a:rPr>
                        <a:t>) and </a:t>
                      </a:r>
                      <a:r>
                        <a:rPr lang="en-GB" sz="1200" b="1" dirty="0">
                          <a:solidFill>
                            <a:srgbClr val="002060"/>
                          </a:solidFill>
                        </a:rPr>
                        <a:t>write </a:t>
                      </a:r>
                      <a:r>
                        <a:rPr lang="en-GB" sz="1200" b="0" dirty="0">
                          <a:solidFill>
                            <a:srgbClr val="002060"/>
                          </a:solidFill>
                        </a:rPr>
                        <a:t>a sentence (</a:t>
                      </a:r>
                      <a:r>
                        <a:rPr lang="en-GB" sz="1200" b="0" dirty="0" err="1">
                          <a:solidFill>
                            <a:srgbClr val="002060"/>
                          </a:solidFill>
                        </a:rPr>
                        <a:t>ils</a:t>
                      </a:r>
                      <a:r>
                        <a:rPr lang="en-GB" sz="1200" b="0" dirty="0">
                          <a:solidFill>
                            <a:srgbClr val="002060"/>
                          </a:solidFill>
                        </a:rPr>
                        <a:t>/</a:t>
                      </a:r>
                      <a:r>
                        <a:rPr lang="en-GB" sz="1200" b="0" dirty="0" err="1">
                          <a:solidFill>
                            <a:srgbClr val="002060"/>
                          </a:solidFill>
                        </a:rPr>
                        <a:t>elles</a:t>
                      </a:r>
                      <a:r>
                        <a:rPr lang="en-GB" sz="1200" b="0" dirty="0">
                          <a:solidFill>
                            <a:srgbClr val="002060"/>
                          </a:solidFill>
                        </a:rPr>
                        <a:t>)</a:t>
                      </a:r>
                    </a:p>
                  </a:txBody>
                  <a:tcPr/>
                </a:tc>
                <a:extLst>
                  <a:ext uri="{0D108BD9-81ED-4DB2-BD59-A6C34878D82A}">
                    <a16:rowId xmlns:a16="http://schemas.microsoft.com/office/drawing/2014/main" val="465209129"/>
                  </a:ext>
                </a:extLst>
              </a:tr>
              <a:tr h="387513">
                <a:tc>
                  <a:txBody>
                    <a:bodyPr/>
                    <a:lstStyle/>
                    <a:p>
                      <a:pPr algn="ctr"/>
                      <a:r>
                        <a:rPr lang="en-GB" sz="1200" dirty="0">
                          <a:solidFill>
                            <a:srgbClr val="002060"/>
                          </a:solidFill>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finir</a:t>
                      </a:r>
                      <a:r>
                        <a:rPr lang="en-GB" sz="1200" dirty="0">
                          <a:solidFill>
                            <a:srgbClr val="002060"/>
                          </a:solidFill>
                        </a:rPr>
                        <a:t>, </a:t>
                      </a:r>
                      <a:r>
                        <a:rPr lang="en-GB" sz="1200" dirty="0" err="1">
                          <a:solidFill>
                            <a:srgbClr val="002060"/>
                          </a:solidFill>
                        </a:rPr>
                        <a:t>nos</a:t>
                      </a:r>
                      <a:r>
                        <a:rPr lang="en-GB" sz="1200" dirty="0">
                          <a:solidFill>
                            <a:srgbClr val="002060"/>
                          </a:solidFill>
                        </a:rPr>
                        <a:t> devoirs</a:t>
                      </a:r>
                    </a:p>
                  </a:txBody>
                  <a:tcPr anchor="ctr"/>
                </a:tc>
                <a:tc>
                  <a:txBody>
                    <a:bodyPr/>
                    <a:lstStyle/>
                    <a:p>
                      <a:pPr algn="ctr"/>
                      <a:r>
                        <a:rPr lang="en-GB" sz="12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rPr>
                        <a:t>nourrir</a:t>
                      </a:r>
                      <a:r>
                        <a:rPr lang="en-GB" sz="1200" b="0" dirty="0">
                          <a:solidFill>
                            <a:srgbClr val="002060"/>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rgbClr val="002060"/>
                          </a:solidFill>
                        </a:rPr>
                        <a:t>F.</a:t>
                      </a:r>
                    </a:p>
                  </a:txBody>
                  <a:tcPr anchor="ctr"/>
                </a:tc>
                <a:tc>
                  <a:txBody>
                    <a:bodyPr/>
                    <a:lstStyle/>
                    <a:p>
                      <a:r>
                        <a:rPr lang="en-GB" sz="1200" dirty="0" err="1">
                          <a:solidFill>
                            <a:srgbClr val="002060"/>
                          </a:solidFill>
                        </a:rPr>
                        <a:t>définir</a:t>
                      </a:r>
                      <a:r>
                        <a:rPr lang="en-GB" sz="1200" dirty="0">
                          <a:solidFill>
                            <a:srgbClr val="002060"/>
                          </a:solidFill>
                        </a:rPr>
                        <a:t>, les mots</a:t>
                      </a:r>
                    </a:p>
                  </a:txBody>
                  <a:tcPr anchor="ctr"/>
                </a:tc>
                <a:tc>
                  <a:txBody>
                    <a:bodyPr/>
                    <a:lstStyle/>
                    <a:p>
                      <a:pPr algn="ctr"/>
                      <a:r>
                        <a:rPr lang="en-GB" sz="1200" dirty="0">
                          <a:solidFill>
                            <a:srgbClr val="002060"/>
                          </a:solidFill>
                        </a:rPr>
                        <a:t>B.</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choisir</a:t>
                      </a:r>
                      <a:r>
                        <a:rPr lang="en-GB" sz="1200" dirty="0">
                          <a:solidFill>
                            <a:srgbClr val="002060"/>
                          </a:solidFill>
                        </a:rPr>
                        <a:t> </a:t>
                      </a:r>
                      <a:r>
                        <a:rPr lang="en-GB" sz="1200" b="0" dirty="0">
                          <a:solidFill>
                            <a:srgbClr val="002060"/>
                          </a:solidFill>
                        </a:rPr>
                        <a:t>_________________________</a:t>
                      </a:r>
                      <a:endParaRPr lang="en-GB" sz="1200" dirty="0">
                        <a:solidFill>
                          <a:srgbClr val="002060"/>
                        </a:solidFill>
                      </a:endParaRPr>
                    </a:p>
                  </a:txBody>
                  <a:tcPr anchor="ctr"/>
                </a:tc>
                <a:extLst>
                  <a:ext uri="{0D108BD9-81ED-4DB2-BD59-A6C34878D82A}">
                    <a16:rowId xmlns:a16="http://schemas.microsoft.com/office/drawing/2014/main" val="2955840991"/>
                  </a:ext>
                </a:extLst>
              </a:tr>
              <a:tr h="387513">
                <a:tc>
                  <a:txBody>
                    <a:bodyPr/>
                    <a:lstStyle/>
                    <a:p>
                      <a:pPr algn="ctr"/>
                      <a:r>
                        <a:rPr lang="en-GB" sz="1200" dirty="0">
                          <a:solidFill>
                            <a:srgbClr val="002060"/>
                          </a:solidFill>
                        </a:rPr>
                        <a:t>G.</a:t>
                      </a:r>
                    </a:p>
                  </a:txBody>
                  <a:tcPr anchor="ctr"/>
                </a:tc>
                <a:tc>
                  <a:txBody>
                    <a:bodyPr/>
                    <a:lstStyle/>
                    <a:p>
                      <a:r>
                        <a:rPr lang="en-GB" sz="1200" dirty="0" err="1">
                          <a:solidFill>
                            <a:srgbClr val="002060"/>
                          </a:solidFill>
                        </a:rPr>
                        <a:t>remplir</a:t>
                      </a:r>
                      <a:r>
                        <a:rPr lang="en-GB" sz="1200" dirty="0">
                          <a:solidFill>
                            <a:srgbClr val="002060"/>
                          </a:solidFill>
                        </a:rPr>
                        <a:t>,</a:t>
                      </a:r>
                      <a:r>
                        <a:rPr lang="en-GB" sz="1200" baseline="0" dirty="0">
                          <a:solidFill>
                            <a:srgbClr val="002060"/>
                          </a:solidFill>
                        </a:rPr>
                        <a:t> les </a:t>
                      </a:r>
                      <a:r>
                        <a:rPr lang="en-GB" sz="1200" baseline="0" dirty="0" err="1">
                          <a:solidFill>
                            <a:srgbClr val="002060"/>
                          </a:solidFill>
                        </a:rPr>
                        <a:t>verres</a:t>
                      </a:r>
                      <a:endParaRPr lang="en-GB" sz="1200" dirty="0">
                        <a:solidFill>
                          <a:srgbClr val="002060"/>
                        </a:solidFill>
                      </a:endParaRPr>
                    </a:p>
                  </a:txBody>
                  <a:tcPr anchor="ctr"/>
                </a:tc>
                <a:tc>
                  <a:txBody>
                    <a:bodyPr/>
                    <a:lstStyle/>
                    <a:p>
                      <a:pPr algn="ctr"/>
                      <a:r>
                        <a:rPr lang="en-GB" sz="1200" dirty="0">
                          <a:solidFill>
                            <a:srgbClr val="002060"/>
                          </a:solidFill>
                        </a:rPr>
                        <a:t>C.</a:t>
                      </a:r>
                    </a:p>
                  </a:txBody>
                  <a:tcPr anchor="ctr"/>
                </a:tc>
                <a:tc>
                  <a:txBody>
                    <a:bodyPr/>
                    <a:lstStyle/>
                    <a:p>
                      <a:r>
                        <a:rPr lang="en-GB" sz="1200" dirty="0" err="1">
                          <a:solidFill>
                            <a:srgbClr val="002060"/>
                          </a:solidFill>
                        </a:rPr>
                        <a:t>réussir</a:t>
                      </a:r>
                      <a:r>
                        <a:rPr lang="en-GB" sz="1200" dirty="0">
                          <a:solidFill>
                            <a:srgbClr val="002060"/>
                          </a:solidFill>
                        </a:rPr>
                        <a:t> _________________________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rgbClr val="002060"/>
                          </a:solidFill>
                        </a:rPr>
                        <a:t>H.</a:t>
                      </a:r>
                    </a:p>
                  </a:txBody>
                  <a:tcPr anchor="ctr"/>
                </a:tc>
                <a:tc>
                  <a:txBody>
                    <a:bodyPr/>
                    <a:lstStyle/>
                    <a:p>
                      <a:r>
                        <a:rPr lang="en-GB" sz="1200" dirty="0" err="1">
                          <a:solidFill>
                            <a:srgbClr val="002060"/>
                          </a:solidFill>
                        </a:rPr>
                        <a:t>choisir</a:t>
                      </a:r>
                      <a:r>
                        <a:rPr lang="en-GB" sz="1200" dirty="0">
                          <a:solidFill>
                            <a:srgbClr val="002060"/>
                          </a:solidFill>
                        </a:rPr>
                        <a:t>,</a:t>
                      </a:r>
                      <a:r>
                        <a:rPr lang="en-GB" sz="1200" baseline="0" dirty="0">
                          <a:solidFill>
                            <a:srgbClr val="002060"/>
                          </a:solidFill>
                        </a:rPr>
                        <a:t> des livres</a:t>
                      </a:r>
                      <a:endParaRPr lang="en-GB" sz="1200" dirty="0">
                        <a:solidFill>
                          <a:srgbClr val="002060"/>
                        </a:solidFill>
                      </a:endParaRPr>
                    </a:p>
                  </a:txBody>
                  <a:tcPr anchor="ctr"/>
                </a:tc>
                <a:tc>
                  <a:txBody>
                    <a:bodyPr/>
                    <a:lstStyle/>
                    <a:p>
                      <a:pPr algn="ctr"/>
                      <a:r>
                        <a:rPr lang="en-GB" sz="1200" dirty="0">
                          <a:solidFill>
                            <a:srgbClr val="002060"/>
                          </a:solidFill>
                        </a:rPr>
                        <a:t>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rPr>
                        <a:t>finir</a:t>
                      </a:r>
                      <a:r>
                        <a:rPr lang="en-GB" sz="1200" b="0" dirty="0">
                          <a:solidFill>
                            <a:srgbClr val="002060"/>
                          </a:solidFill>
                        </a:rPr>
                        <a:t> _________________________</a:t>
                      </a:r>
                    </a:p>
                  </a:txBody>
                  <a:tcPr anchor="ctr"/>
                </a:tc>
                <a:extLst>
                  <a:ext uri="{0D108BD9-81ED-4DB2-BD59-A6C34878D82A}">
                    <a16:rowId xmlns:a16="http://schemas.microsoft.com/office/drawing/2014/main" val="2467099049"/>
                  </a:ext>
                </a:extLst>
              </a:tr>
            </a:tbl>
          </a:graphicData>
        </a:graphic>
      </p:graphicFrame>
      <p:graphicFrame>
        <p:nvGraphicFramePr>
          <p:cNvPr id="14" name="Table 4">
            <a:extLst>
              <a:ext uri="{FF2B5EF4-FFF2-40B4-BE49-F238E27FC236}">
                <a16:creationId xmlns:a16="http://schemas.microsoft.com/office/drawing/2014/main" id="{DC52D9A2-6703-451B-9AC5-4DF864A9163A}"/>
              </a:ext>
            </a:extLst>
          </p:cNvPr>
          <p:cNvGraphicFramePr>
            <a:graphicFrameLocks noGrp="1"/>
          </p:cNvGraphicFramePr>
          <p:nvPr>
            <p:extLst>
              <p:ext uri="{D42A27DB-BD31-4B8C-83A1-F6EECF244321}">
                <p14:modId xmlns:p14="http://schemas.microsoft.com/office/powerpoint/2010/main" val="3387926332"/>
              </p:ext>
            </p:extLst>
          </p:nvPr>
        </p:nvGraphicFramePr>
        <p:xfrm>
          <a:off x="6273115" y="4277284"/>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dirty="0">
                          <a:solidFill>
                            <a:srgbClr val="002060"/>
                          </a:solidFill>
                        </a:rPr>
                        <a:t>      </a:t>
                      </a:r>
                    </a:p>
                  </a:txBody>
                  <a:tcPr/>
                </a:tc>
                <a:tc>
                  <a:txBody>
                    <a:bodyPr/>
                    <a:lstStyle/>
                    <a:p>
                      <a:pPr algn="ctr"/>
                      <a:r>
                        <a:rPr lang="en-GB" sz="1200" b="1" dirty="0">
                          <a:solidFill>
                            <a:srgbClr val="002060"/>
                          </a:solidFill>
                        </a:rPr>
                        <a:t>Tell your partners </a:t>
                      </a:r>
                      <a:r>
                        <a:rPr lang="en-GB" sz="1200" dirty="0">
                          <a:solidFill>
                            <a:srgbClr val="002060"/>
                          </a:solidFill>
                        </a:rPr>
                        <a:t>you are doing this (nous)</a:t>
                      </a:r>
                      <a:endParaRPr lang="en-GB" sz="1200" b="0" dirty="0">
                        <a:solidFill>
                          <a:srgbClr val="002060"/>
                        </a:solidFill>
                      </a:endParaRPr>
                    </a:p>
                  </a:txBody>
                  <a:tcPr/>
                </a:tc>
                <a:tc>
                  <a:txBody>
                    <a:bodyPr/>
                    <a:lstStyle/>
                    <a:p>
                      <a:pPr algn="ctr"/>
                      <a:endParaRPr lang="en-GB" sz="1200" b="0" dirty="0">
                        <a:solidFill>
                          <a:srgbClr val="002060"/>
                        </a:solidFill>
                      </a:endParaRPr>
                    </a:p>
                  </a:txBody>
                  <a:tcPr/>
                </a:tc>
                <a:tc>
                  <a:txBody>
                    <a:bodyPr/>
                    <a:lstStyle/>
                    <a:p>
                      <a:pPr algn="ctr"/>
                      <a:r>
                        <a:rPr lang="en-GB" sz="1200" b="1" dirty="0">
                          <a:solidFill>
                            <a:srgbClr val="002060"/>
                          </a:solidFill>
                        </a:rPr>
                        <a:t>Ask </a:t>
                      </a:r>
                      <a:r>
                        <a:rPr lang="en-GB" sz="1200" b="0" dirty="0">
                          <a:solidFill>
                            <a:srgbClr val="002060"/>
                          </a:solidFill>
                        </a:rPr>
                        <a:t>your partners a question (</a:t>
                      </a:r>
                      <a:r>
                        <a:rPr lang="en-GB" sz="1200" b="0" dirty="0" err="1">
                          <a:solidFill>
                            <a:srgbClr val="002060"/>
                          </a:solidFill>
                        </a:rPr>
                        <a:t>vous</a:t>
                      </a:r>
                      <a:r>
                        <a:rPr lang="en-GB" sz="1200" b="0" dirty="0">
                          <a:solidFill>
                            <a:srgbClr val="002060"/>
                          </a:solidFill>
                        </a:rPr>
                        <a:t>) and </a:t>
                      </a:r>
                      <a:r>
                        <a:rPr lang="en-GB" sz="1200" b="1" dirty="0">
                          <a:solidFill>
                            <a:srgbClr val="002060"/>
                          </a:solidFill>
                        </a:rPr>
                        <a:t>write </a:t>
                      </a:r>
                      <a:r>
                        <a:rPr lang="en-GB" sz="1200" b="0" dirty="0">
                          <a:solidFill>
                            <a:srgbClr val="002060"/>
                          </a:solidFill>
                        </a:rPr>
                        <a:t>a sentence (</a:t>
                      </a:r>
                      <a:r>
                        <a:rPr lang="en-GB" sz="1200" b="0" dirty="0" err="1">
                          <a:solidFill>
                            <a:srgbClr val="002060"/>
                          </a:solidFill>
                        </a:rPr>
                        <a:t>ils</a:t>
                      </a:r>
                      <a:r>
                        <a:rPr lang="en-GB" sz="1200" b="0" dirty="0">
                          <a:solidFill>
                            <a:srgbClr val="002060"/>
                          </a:solidFill>
                        </a:rPr>
                        <a:t>/</a:t>
                      </a:r>
                      <a:r>
                        <a:rPr lang="en-GB" sz="1200" b="0" dirty="0" err="1">
                          <a:solidFill>
                            <a:srgbClr val="002060"/>
                          </a:solidFill>
                        </a:rPr>
                        <a:t>elles</a:t>
                      </a:r>
                      <a:r>
                        <a:rPr lang="en-GB" sz="1200" b="0" dirty="0">
                          <a:solidFill>
                            <a:srgbClr val="002060"/>
                          </a:solidFill>
                        </a:rPr>
                        <a:t>)</a:t>
                      </a:r>
                    </a:p>
                  </a:txBody>
                  <a:tcPr/>
                </a:tc>
                <a:extLst>
                  <a:ext uri="{0D108BD9-81ED-4DB2-BD59-A6C34878D82A}">
                    <a16:rowId xmlns:a16="http://schemas.microsoft.com/office/drawing/2014/main" val="465209129"/>
                  </a:ext>
                </a:extLst>
              </a:tr>
              <a:tr h="387513">
                <a:tc>
                  <a:txBody>
                    <a:bodyPr/>
                    <a:lstStyle/>
                    <a:p>
                      <a:pPr algn="ctr"/>
                      <a:r>
                        <a:rPr lang="en-GB" sz="1200" dirty="0">
                          <a:solidFill>
                            <a:srgbClr val="002060"/>
                          </a:solidFill>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finir</a:t>
                      </a:r>
                      <a:r>
                        <a:rPr lang="en-GB" sz="1200" dirty="0">
                          <a:solidFill>
                            <a:srgbClr val="002060"/>
                          </a:solidFill>
                        </a:rPr>
                        <a:t>, </a:t>
                      </a:r>
                      <a:r>
                        <a:rPr lang="en-GB" sz="1200" dirty="0" err="1">
                          <a:solidFill>
                            <a:srgbClr val="002060"/>
                          </a:solidFill>
                        </a:rPr>
                        <a:t>nos</a:t>
                      </a:r>
                      <a:r>
                        <a:rPr lang="en-GB" sz="1200" dirty="0">
                          <a:solidFill>
                            <a:srgbClr val="002060"/>
                          </a:solidFill>
                        </a:rPr>
                        <a:t> devoirs</a:t>
                      </a:r>
                    </a:p>
                  </a:txBody>
                  <a:tcPr anchor="ctr"/>
                </a:tc>
                <a:tc>
                  <a:txBody>
                    <a:bodyPr/>
                    <a:lstStyle/>
                    <a:p>
                      <a:pPr algn="ctr"/>
                      <a:r>
                        <a:rPr lang="en-GB" sz="12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rPr>
                        <a:t>nourrir</a:t>
                      </a:r>
                      <a:r>
                        <a:rPr lang="en-GB" sz="1200" b="0" dirty="0">
                          <a:solidFill>
                            <a:srgbClr val="002060"/>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rgbClr val="002060"/>
                          </a:solidFill>
                        </a:rPr>
                        <a:t>F.</a:t>
                      </a:r>
                    </a:p>
                  </a:txBody>
                  <a:tcPr anchor="ctr"/>
                </a:tc>
                <a:tc>
                  <a:txBody>
                    <a:bodyPr/>
                    <a:lstStyle/>
                    <a:p>
                      <a:r>
                        <a:rPr lang="en-GB" sz="1200" dirty="0" err="1">
                          <a:solidFill>
                            <a:srgbClr val="002060"/>
                          </a:solidFill>
                        </a:rPr>
                        <a:t>définir</a:t>
                      </a:r>
                      <a:r>
                        <a:rPr lang="en-GB" sz="1200" dirty="0">
                          <a:solidFill>
                            <a:srgbClr val="002060"/>
                          </a:solidFill>
                        </a:rPr>
                        <a:t>, les mots</a:t>
                      </a:r>
                    </a:p>
                  </a:txBody>
                  <a:tcPr anchor="ctr"/>
                </a:tc>
                <a:tc>
                  <a:txBody>
                    <a:bodyPr/>
                    <a:lstStyle/>
                    <a:p>
                      <a:pPr algn="ctr"/>
                      <a:r>
                        <a:rPr lang="en-GB" sz="1200" dirty="0">
                          <a:solidFill>
                            <a:srgbClr val="002060"/>
                          </a:solidFill>
                        </a:rPr>
                        <a:t>B.</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choisir</a:t>
                      </a:r>
                      <a:r>
                        <a:rPr lang="en-GB" sz="1200" dirty="0">
                          <a:solidFill>
                            <a:srgbClr val="002060"/>
                          </a:solidFill>
                        </a:rPr>
                        <a:t> </a:t>
                      </a:r>
                      <a:r>
                        <a:rPr lang="en-GB" sz="1200" b="0" dirty="0">
                          <a:solidFill>
                            <a:srgbClr val="002060"/>
                          </a:solidFill>
                        </a:rPr>
                        <a:t>_________________________</a:t>
                      </a:r>
                      <a:endParaRPr lang="en-GB" sz="1200" dirty="0">
                        <a:solidFill>
                          <a:srgbClr val="002060"/>
                        </a:solidFill>
                      </a:endParaRPr>
                    </a:p>
                  </a:txBody>
                  <a:tcPr anchor="ctr"/>
                </a:tc>
                <a:extLst>
                  <a:ext uri="{0D108BD9-81ED-4DB2-BD59-A6C34878D82A}">
                    <a16:rowId xmlns:a16="http://schemas.microsoft.com/office/drawing/2014/main" val="2955840991"/>
                  </a:ext>
                </a:extLst>
              </a:tr>
              <a:tr h="387513">
                <a:tc>
                  <a:txBody>
                    <a:bodyPr/>
                    <a:lstStyle/>
                    <a:p>
                      <a:pPr algn="ctr"/>
                      <a:r>
                        <a:rPr lang="en-GB" sz="1200" dirty="0">
                          <a:solidFill>
                            <a:srgbClr val="002060"/>
                          </a:solidFill>
                        </a:rPr>
                        <a:t>G.</a:t>
                      </a:r>
                    </a:p>
                  </a:txBody>
                  <a:tcPr anchor="ctr"/>
                </a:tc>
                <a:tc>
                  <a:txBody>
                    <a:bodyPr/>
                    <a:lstStyle/>
                    <a:p>
                      <a:r>
                        <a:rPr lang="en-GB" sz="1200" dirty="0" err="1">
                          <a:solidFill>
                            <a:srgbClr val="002060"/>
                          </a:solidFill>
                        </a:rPr>
                        <a:t>remplir</a:t>
                      </a:r>
                      <a:r>
                        <a:rPr lang="en-GB" sz="1200" dirty="0">
                          <a:solidFill>
                            <a:srgbClr val="002060"/>
                          </a:solidFill>
                        </a:rPr>
                        <a:t>,</a:t>
                      </a:r>
                      <a:r>
                        <a:rPr lang="en-GB" sz="1200" baseline="0" dirty="0">
                          <a:solidFill>
                            <a:srgbClr val="002060"/>
                          </a:solidFill>
                        </a:rPr>
                        <a:t> les </a:t>
                      </a:r>
                      <a:r>
                        <a:rPr lang="en-GB" sz="1200" baseline="0" dirty="0" err="1">
                          <a:solidFill>
                            <a:srgbClr val="002060"/>
                          </a:solidFill>
                        </a:rPr>
                        <a:t>verres</a:t>
                      </a:r>
                      <a:endParaRPr lang="en-GB" sz="1200" dirty="0">
                        <a:solidFill>
                          <a:srgbClr val="002060"/>
                        </a:solidFill>
                      </a:endParaRPr>
                    </a:p>
                  </a:txBody>
                  <a:tcPr anchor="ctr"/>
                </a:tc>
                <a:tc>
                  <a:txBody>
                    <a:bodyPr/>
                    <a:lstStyle/>
                    <a:p>
                      <a:pPr algn="ctr"/>
                      <a:r>
                        <a:rPr lang="en-GB" sz="1200" dirty="0">
                          <a:solidFill>
                            <a:srgbClr val="002060"/>
                          </a:solidFill>
                        </a:rPr>
                        <a:t>C.</a:t>
                      </a:r>
                    </a:p>
                  </a:txBody>
                  <a:tcPr anchor="ctr"/>
                </a:tc>
                <a:tc>
                  <a:txBody>
                    <a:bodyPr/>
                    <a:lstStyle/>
                    <a:p>
                      <a:r>
                        <a:rPr lang="en-GB" sz="1200" dirty="0" err="1">
                          <a:solidFill>
                            <a:srgbClr val="002060"/>
                          </a:solidFill>
                        </a:rPr>
                        <a:t>réussir</a:t>
                      </a:r>
                      <a:r>
                        <a:rPr lang="en-GB" sz="1200" dirty="0">
                          <a:solidFill>
                            <a:srgbClr val="002060"/>
                          </a:solidFill>
                        </a:rPr>
                        <a:t> _________________________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rgbClr val="002060"/>
                          </a:solidFill>
                        </a:rPr>
                        <a:t>H.</a:t>
                      </a:r>
                    </a:p>
                  </a:txBody>
                  <a:tcPr anchor="ctr"/>
                </a:tc>
                <a:tc>
                  <a:txBody>
                    <a:bodyPr/>
                    <a:lstStyle/>
                    <a:p>
                      <a:r>
                        <a:rPr lang="en-GB" sz="1200" dirty="0" err="1">
                          <a:solidFill>
                            <a:srgbClr val="002060"/>
                          </a:solidFill>
                        </a:rPr>
                        <a:t>choisir</a:t>
                      </a:r>
                      <a:r>
                        <a:rPr lang="en-GB" sz="1200" dirty="0">
                          <a:solidFill>
                            <a:srgbClr val="002060"/>
                          </a:solidFill>
                        </a:rPr>
                        <a:t>,</a:t>
                      </a:r>
                      <a:r>
                        <a:rPr lang="en-GB" sz="1200" baseline="0" dirty="0">
                          <a:solidFill>
                            <a:srgbClr val="002060"/>
                          </a:solidFill>
                        </a:rPr>
                        <a:t> des livres</a:t>
                      </a:r>
                      <a:endParaRPr lang="en-GB" sz="1200" dirty="0">
                        <a:solidFill>
                          <a:srgbClr val="002060"/>
                        </a:solidFill>
                      </a:endParaRPr>
                    </a:p>
                  </a:txBody>
                  <a:tcPr anchor="ctr"/>
                </a:tc>
                <a:tc>
                  <a:txBody>
                    <a:bodyPr/>
                    <a:lstStyle/>
                    <a:p>
                      <a:pPr algn="ctr"/>
                      <a:r>
                        <a:rPr lang="en-GB" sz="1200" dirty="0">
                          <a:solidFill>
                            <a:srgbClr val="002060"/>
                          </a:solidFill>
                        </a:rPr>
                        <a:t>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rPr>
                        <a:t>finir</a:t>
                      </a:r>
                      <a:r>
                        <a:rPr lang="en-GB" sz="1200" b="0" dirty="0">
                          <a:solidFill>
                            <a:srgbClr val="002060"/>
                          </a:solidFill>
                        </a:rPr>
                        <a:t> _________________________</a:t>
                      </a:r>
                    </a:p>
                  </a:txBody>
                  <a:tcPr anchor="ctr"/>
                </a:tc>
                <a:extLst>
                  <a:ext uri="{0D108BD9-81ED-4DB2-BD59-A6C34878D82A}">
                    <a16:rowId xmlns:a16="http://schemas.microsoft.com/office/drawing/2014/main" val="2467099049"/>
                  </a:ext>
                </a:extLst>
              </a:tr>
            </a:tbl>
          </a:graphicData>
        </a:graphic>
      </p:graphicFrame>
      <p:graphicFrame>
        <p:nvGraphicFramePr>
          <p:cNvPr id="16" name="Table 4">
            <a:extLst>
              <a:ext uri="{FF2B5EF4-FFF2-40B4-BE49-F238E27FC236}">
                <a16:creationId xmlns:a16="http://schemas.microsoft.com/office/drawing/2014/main" id="{ED6501D4-4C36-47DA-89E7-1E147395A50B}"/>
              </a:ext>
            </a:extLst>
          </p:cNvPr>
          <p:cNvGraphicFramePr>
            <a:graphicFrameLocks noGrp="1"/>
          </p:cNvGraphicFramePr>
          <p:nvPr>
            <p:extLst>
              <p:ext uri="{D42A27DB-BD31-4B8C-83A1-F6EECF244321}">
                <p14:modId xmlns:p14="http://schemas.microsoft.com/office/powerpoint/2010/main" val="1473047484"/>
              </p:ext>
            </p:extLst>
          </p:nvPr>
        </p:nvGraphicFramePr>
        <p:xfrm>
          <a:off x="6273115" y="97972"/>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dirty="0">
                          <a:solidFill>
                            <a:srgbClr val="002060"/>
                          </a:solidFill>
                        </a:rPr>
                        <a:t>      </a:t>
                      </a:r>
                    </a:p>
                  </a:txBody>
                  <a:tcPr/>
                </a:tc>
                <a:tc>
                  <a:txBody>
                    <a:bodyPr/>
                    <a:lstStyle/>
                    <a:p>
                      <a:pPr algn="ctr"/>
                      <a:r>
                        <a:rPr lang="en-GB" sz="1200" b="1" dirty="0">
                          <a:solidFill>
                            <a:srgbClr val="002060"/>
                          </a:solidFill>
                        </a:rPr>
                        <a:t>Tell your partners </a:t>
                      </a:r>
                      <a:r>
                        <a:rPr lang="en-GB" sz="1200" dirty="0">
                          <a:solidFill>
                            <a:srgbClr val="002060"/>
                          </a:solidFill>
                        </a:rPr>
                        <a:t>you are doing this (nous)</a:t>
                      </a:r>
                      <a:endParaRPr lang="en-GB" sz="1200" b="0" dirty="0">
                        <a:solidFill>
                          <a:srgbClr val="002060"/>
                        </a:solidFill>
                      </a:endParaRPr>
                    </a:p>
                  </a:txBody>
                  <a:tcPr/>
                </a:tc>
                <a:tc>
                  <a:txBody>
                    <a:bodyPr/>
                    <a:lstStyle/>
                    <a:p>
                      <a:pPr algn="ctr"/>
                      <a:endParaRPr lang="en-GB" sz="1200" b="0" dirty="0">
                        <a:solidFill>
                          <a:srgbClr val="002060"/>
                        </a:solidFill>
                      </a:endParaRPr>
                    </a:p>
                  </a:txBody>
                  <a:tcPr/>
                </a:tc>
                <a:tc>
                  <a:txBody>
                    <a:bodyPr/>
                    <a:lstStyle/>
                    <a:p>
                      <a:pPr algn="ctr"/>
                      <a:r>
                        <a:rPr lang="en-GB" sz="1200" b="1" dirty="0">
                          <a:solidFill>
                            <a:srgbClr val="002060"/>
                          </a:solidFill>
                        </a:rPr>
                        <a:t>Ask </a:t>
                      </a:r>
                      <a:r>
                        <a:rPr lang="en-GB" sz="1200" b="0" dirty="0">
                          <a:solidFill>
                            <a:srgbClr val="002060"/>
                          </a:solidFill>
                        </a:rPr>
                        <a:t>your partners a question (</a:t>
                      </a:r>
                      <a:r>
                        <a:rPr lang="en-GB" sz="1200" b="0" dirty="0" err="1">
                          <a:solidFill>
                            <a:srgbClr val="002060"/>
                          </a:solidFill>
                        </a:rPr>
                        <a:t>vous</a:t>
                      </a:r>
                      <a:r>
                        <a:rPr lang="en-GB" sz="1200" b="0" dirty="0">
                          <a:solidFill>
                            <a:srgbClr val="002060"/>
                          </a:solidFill>
                        </a:rPr>
                        <a:t>) and </a:t>
                      </a:r>
                      <a:r>
                        <a:rPr lang="en-GB" sz="1200" b="1" dirty="0">
                          <a:solidFill>
                            <a:srgbClr val="002060"/>
                          </a:solidFill>
                        </a:rPr>
                        <a:t>write </a:t>
                      </a:r>
                      <a:r>
                        <a:rPr lang="en-GB" sz="1200" b="0" dirty="0">
                          <a:solidFill>
                            <a:srgbClr val="002060"/>
                          </a:solidFill>
                        </a:rPr>
                        <a:t>a sentence (</a:t>
                      </a:r>
                      <a:r>
                        <a:rPr lang="en-GB" sz="1200" b="0" dirty="0" err="1">
                          <a:solidFill>
                            <a:srgbClr val="002060"/>
                          </a:solidFill>
                        </a:rPr>
                        <a:t>ils</a:t>
                      </a:r>
                      <a:r>
                        <a:rPr lang="en-GB" sz="1200" b="0" dirty="0">
                          <a:solidFill>
                            <a:srgbClr val="002060"/>
                          </a:solidFill>
                        </a:rPr>
                        <a:t>/</a:t>
                      </a:r>
                      <a:r>
                        <a:rPr lang="en-GB" sz="1200" b="0" dirty="0" err="1">
                          <a:solidFill>
                            <a:srgbClr val="002060"/>
                          </a:solidFill>
                        </a:rPr>
                        <a:t>elles</a:t>
                      </a:r>
                      <a:r>
                        <a:rPr lang="en-GB" sz="1200" b="0" dirty="0">
                          <a:solidFill>
                            <a:srgbClr val="002060"/>
                          </a:solidFill>
                        </a:rPr>
                        <a:t>)</a:t>
                      </a:r>
                    </a:p>
                  </a:txBody>
                  <a:tcPr/>
                </a:tc>
                <a:extLst>
                  <a:ext uri="{0D108BD9-81ED-4DB2-BD59-A6C34878D82A}">
                    <a16:rowId xmlns:a16="http://schemas.microsoft.com/office/drawing/2014/main" val="465209129"/>
                  </a:ext>
                </a:extLst>
              </a:tr>
              <a:tr h="387513">
                <a:tc>
                  <a:txBody>
                    <a:bodyPr/>
                    <a:lstStyle/>
                    <a:p>
                      <a:pPr algn="ctr"/>
                      <a:r>
                        <a:rPr lang="en-GB" sz="1200" dirty="0">
                          <a:solidFill>
                            <a:srgbClr val="002060"/>
                          </a:solidFill>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finir</a:t>
                      </a:r>
                      <a:r>
                        <a:rPr lang="en-GB" sz="1200" dirty="0">
                          <a:solidFill>
                            <a:srgbClr val="002060"/>
                          </a:solidFill>
                        </a:rPr>
                        <a:t>, </a:t>
                      </a:r>
                      <a:r>
                        <a:rPr lang="en-GB" sz="1200" dirty="0" err="1">
                          <a:solidFill>
                            <a:srgbClr val="002060"/>
                          </a:solidFill>
                        </a:rPr>
                        <a:t>nos</a:t>
                      </a:r>
                      <a:r>
                        <a:rPr lang="en-GB" sz="1200" dirty="0">
                          <a:solidFill>
                            <a:srgbClr val="002060"/>
                          </a:solidFill>
                        </a:rPr>
                        <a:t> devoirs</a:t>
                      </a:r>
                    </a:p>
                  </a:txBody>
                  <a:tcPr anchor="ctr"/>
                </a:tc>
                <a:tc>
                  <a:txBody>
                    <a:bodyPr/>
                    <a:lstStyle/>
                    <a:p>
                      <a:pPr algn="ctr"/>
                      <a:r>
                        <a:rPr lang="en-GB" sz="12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rPr>
                        <a:t>nourrir</a:t>
                      </a:r>
                      <a:r>
                        <a:rPr lang="en-GB" sz="1200" b="0" dirty="0">
                          <a:solidFill>
                            <a:srgbClr val="002060"/>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rgbClr val="002060"/>
                          </a:solidFill>
                        </a:rPr>
                        <a:t>F.</a:t>
                      </a:r>
                    </a:p>
                  </a:txBody>
                  <a:tcPr anchor="ctr"/>
                </a:tc>
                <a:tc>
                  <a:txBody>
                    <a:bodyPr/>
                    <a:lstStyle/>
                    <a:p>
                      <a:r>
                        <a:rPr lang="en-GB" sz="1200" dirty="0" err="1">
                          <a:solidFill>
                            <a:srgbClr val="002060"/>
                          </a:solidFill>
                        </a:rPr>
                        <a:t>définir</a:t>
                      </a:r>
                      <a:r>
                        <a:rPr lang="en-GB" sz="1200" dirty="0">
                          <a:solidFill>
                            <a:srgbClr val="002060"/>
                          </a:solidFill>
                        </a:rPr>
                        <a:t>, les mots</a:t>
                      </a:r>
                    </a:p>
                  </a:txBody>
                  <a:tcPr anchor="ctr"/>
                </a:tc>
                <a:tc>
                  <a:txBody>
                    <a:bodyPr/>
                    <a:lstStyle/>
                    <a:p>
                      <a:pPr algn="ctr"/>
                      <a:r>
                        <a:rPr lang="en-GB" sz="1200" dirty="0">
                          <a:solidFill>
                            <a:srgbClr val="002060"/>
                          </a:solidFill>
                        </a:rPr>
                        <a:t>B.</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choisir</a:t>
                      </a:r>
                      <a:r>
                        <a:rPr lang="en-GB" sz="1200" dirty="0">
                          <a:solidFill>
                            <a:srgbClr val="002060"/>
                          </a:solidFill>
                        </a:rPr>
                        <a:t> </a:t>
                      </a:r>
                      <a:r>
                        <a:rPr lang="en-GB" sz="1200" b="0" dirty="0">
                          <a:solidFill>
                            <a:srgbClr val="002060"/>
                          </a:solidFill>
                        </a:rPr>
                        <a:t>_________________________</a:t>
                      </a:r>
                      <a:endParaRPr lang="en-GB" sz="1200" dirty="0">
                        <a:solidFill>
                          <a:srgbClr val="002060"/>
                        </a:solidFill>
                      </a:endParaRPr>
                    </a:p>
                  </a:txBody>
                  <a:tcPr anchor="ctr"/>
                </a:tc>
                <a:extLst>
                  <a:ext uri="{0D108BD9-81ED-4DB2-BD59-A6C34878D82A}">
                    <a16:rowId xmlns:a16="http://schemas.microsoft.com/office/drawing/2014/main" val="2955840991"/>
                  </a:ext>
                </a:extLst>
              </a:tr>
              <a:tr h="387513">
                <a:tc>
                  <a:txBody>
                    <a:bodyPr/>
                    <a:lstStyle/>
                    <a:p>
                      <a:pPr algn="ctr"/>
                      <a:r>
                        <a:rPr lang="en-GB" sz="1200" dirty="0">
                          <a:solidFill>
                            <a:srgbClr val="002060"/>
                          </a:solidFill>
                        </a:rPr>
                        <a:t>G.</a:t>
                      </a:r>
                    </a:p>
                  </a:txBody>
                  <a:tcPr anchor="ctr"/>
                </a:tc>
                <a:tc>
                  <a:txBody>
                    <a:bodyPr/>
                    <a:lstStyle/>
                    <a:p>
                      <a:r>
                        <a:rPr lang="en-GB" sz="1200" dirty="0" err="1">
                          <a:solidFill>
                            <a:srgbClr val="002060"/>
                          </a:solidFill>
                        </a:rPr>
                        <a:t>remplir</a:t>
                      </a:r>
                      <a:r>
                        <a:rPr lang="en-GB" sz="1200" dirty="0">
                          <a:solidFill>
                            <a:srgbClr val="002060"/>
                          </a:solidFill>
                        </a:rPr>
                        <a:t>,</a:t>
                      </a:r>
                      <a:r>
                        <a:rPr lang="en-GB" sz="1200" baseline="0" dirty="0">
                          <a:solidFill>
                            <a:srgbClr val="002060"/>
                          </a:solidFill>
                        </a:rPr>
                        <a:t> les </a:t>
                      </a:r>
                      <a:r>
                        <a:rPr lang="en-GB" sz="1200" baseline="0" dirty="0" err="1">
                          <a:solidFill>
                            <a:srgbClr val="002060"/>
                          </a:solidFill>
                        </a:rPr>
                        <a:t>verres</a:t>
                      </a:r>
                      <a:endParaRPr lang="en-GB" sz="1200" dirty="0">
                        <a:solidFill>
                          <a:srgbClr val="002060"/>
                        </a:solidFill>
                      </a:endParaRPr>
                    </a:p>
                  </a:txBody>
                  <a:tcPr anchor="ctr"/>
                </a:tc>
                <a:tc>
                  <a:txBody>
                    <a:bodyPr/>
                    <a:lstStyle/>
                    <a:p>
                      <a:pPr algn="ctr"/>
                      <a:r>
                        <a:rPr lang="en-GB" sz="1200" dirty="0">
                          <a:solidFill>
                            <a:srgbClr val="002060"/>
                          </a:solidFill>
                        </a:rPr>
                        <a:t>C.</a:t>
                      </a:r>
                    </a:p>
                  </a:txBody>
                  <a:tcPr anchor="ctr"/>
                </a:tc>
                <a:tc>
                  <a:txBody>
                    <a:bodyPr/>
                    <a:lstStyle/>
                    <a:p>
                      <a:r>
                        <a:rPr lang="en-GB" sz="1200" dirty="0" err="1">
                          <a:solidFill>
                            <a:srgbClr val="002060"/>
                          </a:solidFill>
                        </a:rPr>
                        <a:t>réussir</a:t>
                      </a:r>
                      <a:r>
                        <a:rPr lang="en-GB" sz="1200" dirty="0">
                          <a:solidFill>
                            <a:srgbClr val="002060"/>
                          </a:solidFill>
                        </a:rPr>
                        <a:t> _________________________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rgbClr val="002060"/>
                          </a:solidFill>
                        </a:rPr>
                        <a:t>H.</a:t>
                      </a:r>
                    </a:p>
                  </a:txBody>
                  <a:tcPr anchor="ctr"/>
                </a:tc>
                <a:tc>
                  <a:txBody>
                    <a:bodyPr/>
                    <a:lstStyle/>
                    <a:p>
                      <a:r>
                        <a:rPr lang="en-GB" sz="1200" dirty="0" err="1">
                          <a:solidFill>
                            <a:srgbClr val="002060"/>
                          </a:solidFill>
                        </a:rPr>
                        <a:t>choisir</a:t>
                      </a:r>
                      <a:r>
                        <a:rPr lang="en-GB" sz="1200" dirty="0">
                          <a:solidFill>
                            <a:srgbClr val="002060"/>
                          </a:solidFill>
                        </a:rPr>
                        <a:t>,</a:t>
                      </a:r>
                      <a:r>
                        <a:rPr lang="en-GB" sz="1200" baseline="0" dirty="0">
                          <a:solidFill>
                            <a:srgbClr val="002060"/>
                          </a:solidFill>
                        </a:rPr>
                        <a:t> des livres</a:t>
                      </a:r>
                      <a:endParaRPr lang="en-GB" sz="1200" dirty="0">
                        <a:solidFill>
                          <a:srgbClr val="002060"/>
                        </a:solidFill>
                      </a:endParaRPr>
                    </a:p>
                  </a:txBody>
                  <a:tcPr anchor="ctr"/>
                </a:tc>
                <a:tc>
                  <a:txBody>
                    <a:bodyPr/>
                    <a:lstStyle/>
                    <a:p>
                      <a:pPr algn="ctr"/>
                      <a:r>
                        <a:rPr lang="en-GB" sz="1200" dirty="0">
                          <a:solidFill>
                            <a:srgbClr val="002060"/>
                          </a:solidFill>
                        </a:rPr>
                        <a:t>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rPr>
                        <a:t>finir</a:t>
                      </a:r>
                      <a:r>
                        <a:rPr lang="en-GB" sz="1200" b="0" dirty="0">
                          <a:solidFill>
                            <a:srgbClr val="002060"/>
                          </a:solidFill>
                        </a:rPr>
                        <a:t> _________________________</a:t>
                      </a:r>
                    </a:p>
                  </a:txBody>
                  <a:tcPr anchor="ctr"/>
                </a:tc>
                <a:extLst>
                  <a:ext uri="{0D108BD9-81ED-4DB2-BD59-A6C34878D82A}">
                    <a16:rowId xmlns:a16="http://schemas.microsoft.com/office/drawing/2014/main" val="2467099049"/>
                  </a:ext>
                </a:extLst>
              </a:tr>
            </a:tbl>
          </a:graphicData>
        </a:graphic>
      </p:graphicFrame>
    </p:spTree>
    <p:extLst>
      <p:ext uri="{BB962C8B-B14F-4D97-AF65-F5344CB8AC3E}">
        <p14:creationId xmlns:p14="http://schemas.microsoft.com/office/powerpoint/2010/main" val="1140707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3">
            <a:extLst>
              <a:ext uri="{FF2B5EF4-FFF2-40B4-BE49-F238E27FC236}">
                <a16:creationId xmlns:a16="http://schemas.microsoft.com/office/drawing/2014/main" id="{F24E2F93-DFB6-4457-867E-A3B0E2FF4CCE}"/>
              </a:ext>
            </a:extLst>
          </p:cNvPr>
          <p:cNvSpPr>
            <a:spLocks noGrp="1"/>
          </p:cNvSpPr>
          <p:nvPr>
            <p:ph type="title"/>
          </p:nvPr>
        </p:nvSpPr>
        <p:spPr>
          <a:xfrm>
            <a:off x="0" y="97972"/>
            <a:ext cx="5265384" cy="239486"/>
          </a:xfrm>
        </p:spPr>
        <p:txBody>
          <a:bodyPr>
            <a:noAutofit/>
          </a:bodyPr>
          <a:lstStyle/>
          <a:p>
            <a:r>
              <a:rPr lang="en-GB" sz="2000" dirty="0">
                <a:latin typeface="+mj-lt"/>
              </a:rPr>
              <a:t>Printable </a:t>
            </a:r>
            <a:r>
              <a:rPr lang="en-GB" sz="2000" dirty="0" err="1">
                <a:latin typeface="+mj-lt"/>
              </a:rPr>
              <a:t>rolecards</a:t>
            </a:r>
            <a:r>
              <a:rPr lang="en-GB" sz="2000" dirty="0">
                <a:latin typeface="+mj-lt"/>
              </a:rPr>
              <a:t> – Group B</a:t>
            </a:r>
          </a:p>
        </p:txBody>
      </p:sp>
      <p:graphicFrame>
        <p:nvGraphicFramePr>
          <p:cNvPr id="2" name="Table 4">
            <a:extLst>
              <a:ext uri="{FF2B5EF4-FFF2-40B4-BE49-F238E27FC236}">
                <a16:creationId xmlns:a16="http://schemas.microsoft.com/office/drawing/2014/main" id="{8B79F960-C154-4712-920C-1A19B72B7C68}"/>
              </a:ext>
            </a:extLst>
          </p:cNvPr>
          <p:cNvGraphicFramePr>
            <a:graphicFrameLocks noGrp="1"/>
          </p:cNvGraphicFramePr>
          <p:nvPr>
            <p:extLst>
              <p:ext uri="{D42A27DB-BD31-4B8C-83A1-F6EECF244321}">
                <p14:modId xmlns:p14="http://schemas.microsoft.com/office/powerpoint/2010/main" val="3563071597"/>
              </p:ext>
            </p:extLst>
          </p:nvPr>
        </p:nvGraphicFramePr>
        <p:xfrm>
          <a:off x="281460" y="4276075"/>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dirty="0">
                          <a:solidFill>
                            <a:srgbClr val="002060"/>
                          </a:solidFill>
                        </a:rPr>
                        <a:t>      </a:t>
                      </a:r>
                    </a:p>
                  </a:txBody>
                  <a:tcPr/>
                </a:tc>
                <a:tc>
                  <a:txBody>
                    <a:bodyPr/>
                    <a:lstStyle/>
                    <a:p>
                      <a:pPr algn="ctr"/>
                      <a:r>
                        <a:rPr lang="en-GB" sz="1200" b="1" dirty="0">
                          <a:solidFill>
                            <a:srgbClr val="002060"/>
                          </a:solidFill>
                        </a:rPr>
                        <a:t>Tell your partners </a:t>
                      </a:r>
                      <a:r>
                        <a:rPr lang="en-GB" sz="1200" dirty="0">
                          <a:solidFill>
                            <a:srgbClr val="002060"/>
                          </a:solidFill>
                        </a:rPr>
                        <a:t>you are doing this (nous)</a:t>
                      </a:r>
                      <a:endParaRPr lang="en-GB" sz="1200" b="0" dirty="0">
                        <a:solidFill>
                          <a:srgbClr val="002060"/>
                        </a:solidFill>
                      </a:endParaRPr>
                    </a:p>
                  </a:txBody>
                  <a:tcPr/>
                </a:tc>
                <a:tc>
                  <a:txBody>
                    <a:bodyPr/>
                    <a:lstStyle/>
                    <a:p>
                      <a:pPr algn="ctr"/>
                      <a:endParaRPr lang="en-GB" sz="1200" b="0" dirty="0">
                        <a:solidFill>
                          <a:srgbClr val="002060"/>
                        </a:solidFill>
                      </a:endParaRPr>
                    </a:p>
                  </a:txBody>
                  <a:tcPr/>
                </a:tc>
                <a:tc>
                  <a:txBody>
                    <a:bodyPr/>
                    <a:lstStyle/>
                    <a:p>
                      <a:pPr algn="ctr"/>
                      <a:r>
                        <a:rPr lang="en-GB" sz="1200" b="1" dirty="0">
                          <a:solidFill>
                            <a:srgbClr val="002060"/>
                          </a:solidFill>
                        </a:rPr>
                        <a:t>Ask </a:t>
                      </a:r>
                      <a:r>
                        <a:rPr lang="en-GB" sz="1200" b="0" dirty="0">
                          <a:solidFill>
                            <a:srgbClr val="002060"/>
                          </a:solidFill>
                        </a:rPr>
                        <a:t>your partners a question (</a:t>
                      </a:r>
                      <a:r>
                        <a:rPr lang="en-GB" sz="1200" b="0" dirty="0" err="1">
                          <a:solidFill>
                            <a:srgbClr val="002060"/>
                          </a:solidFill>
                        </a:rPr>
                        <a:t>vous</a:t>
                      </a:r>
                      <a:r>
                        <a:rPr lang="en-GB" sz="1200" b="0" dirty="0">
                          <a:solidFill>
                            <a:srgbClr val="002060"/>
                          </a:solidFill>
                        </a:rPr>
                        <a:t>) and </a:t>
                      </a:r>
                      <a:r>
                        <a:rPr lang="en-GB" sz="1200" b="1" dirty="0">
                          <a:solidFill>
                            <a:srgbClr val="002060"/>
                          </a:solidFill>
                        </a:rPr>
                        <a:t>write </a:t>
                      </a:r>
                      <a:r>
                        <a:rPr lang="en-GB" sz="1200" b="0" dirty="0">
                          <a:solidFill>
                            <a:srgbClr val="002060"/>
                          </a:solidFill>
                        </a:rPr>
                        <a:t>a sentence (</a:t>
                      </a:r>
                      <a:r>
                        <a:rPr lang="en-GB" sz="1200" b="0" dirty="0" err="1">
                          <a:solidFill>
                            <a:srgbClr val="002060"/>
                          </a:solidFill>
                        </a:rPr>
                        <a:t>ils</a:t>
                      </a:r>
                      <a:r>
                        <a:rPr lang="en-GB" sz="1200" b="0" dirty="0">
                          <a:solidFill>
                            <a:srgbClr val="002060"/>
                          </a:solidFill>
                        </a:rPr>
                        <a:t>/</a:t>
                      </a:r>
                      <a:r>
                        <a:rPr lang="en-GB" sz="1200" b="0" dirty="0" err="1">
                          <a:solidFill>
                            <a:srgbClr val="002060"/>
                          </a:solidFill>
                        </a:rPr>
                        <a:t>elles</a:t>
                      </a:r>
                      <a:r>
                        <a:rPr lang="en-GB" sz="1200" b="0" dirty="0">
                          <a:solidFill>
                            <a:srgbClr val="002060"/>
                          </a:solidFill>
                        </a:rPr>
                        <a:t>)</a:t>
                      </a:r>
                    </a:p>
                  </a:txBody>
                  <a:tcPr/>
                </a:tc>
                <a:extLst>
                  <a:ext uri="{0D108BD9-81ED-4DB2-BD59-A6C34878D82A}">
                    <a16:rowId xmlns:a16="http://schemas.microsoft.com/office/drawing/2014/main" val="465209129"/>
                  </a:ext>
                </a:extLst>
              </a:tr>
              <a:tr h="387513">
                <a:tc>
                  <a:txBody>
                    <a:bodyPr/>
                    <a:lstStyle/>
                    <a:p>
                      <a:pPr algn="ctr"/>
                      <a:r>
                        <a:rPr lang="en-GB" sz="12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nourrir</a:t>
                      </a:r>
                      <a:r>
                        <a:rPr lang="en-GB" sz="1200" dirty="0">
                          <a:solidFill>
                            <a:srgbClr val="002060"/>
                          </a:solidFill>
                        </a:rPr>
                        <a:t>, </a:t>
                      </a:r>
                      <a:r>
                        <a:rPr lang="en-GB" sz="1200" dirty="0" err="1">
                          <a:solidFill>
                            <a:srgbClr val="002060"/>
                          </a:solidFill>
                        </a:rPr>
                        <a:t>nos</a:t>
                      </a:r>
                      <a:r>
                        <a:rPr lang="en-GB" sz="1200" dirty="0">
                          <a:solidFill>
                            <a:srgbClr val="002060"/>
                          </a:solidFill>
                        </a:rPr>
                        <a:t> chats</a:t>
                      </a:r>
                    </a:p>
                  </a:txBody>
                  <a:tcPr anchor="ctr"/>
                </a:tc>
                <a:tc>
                  <a:txBody>
                    <a:bodyPr/>
                    <a:lstStyle/>
                    <a:p>
                      <a:pPr algn="ctr"/>
                      <a:r>
                        <a:rPr lang="en-GB" sz="1200" dirty="0">
                          <a:solidFill>
                            <a:srgbClr val="002060"/>
                          </a:solidFill>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rPr>
                        <a:t>finir</a:t>
                      </a:r>
                      <a:r>
                        <a:rPr lang="en-GB" sz="1200" b="0" dirty="0">
                          <a:solidFill>
                            <a:srgbClr val="002060"/>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rgbClr val="002060"/>
                          </a:solidFill>
                        </a:rPr>
                        <a:t>B.</a:t>
                      </a:r>
                    </a:p>
                  </a:txBody>
                  <a:tcPr anchor="ctr"/>
                </a:tc>
                <a:tc>
                  <a:txBody>
                    <a:bodyPr/>
                    <a:lstStyle/>
                    <a:p>
                      <a:r>
                        <a:rPr lang="en-GB" sz="1200">
                          <a:solidFill>
                            <a:srgbClr val="002060"/>
                          </a:solidFill>
                        </a:rPr>
                        <a:t>choisir, les cahiers</a:t>
                      </a:r>
                      <a:endParaRPr lang="en-GB" sz="1200" dirty="0">
                        <a:solidFill>
                          <a:srgbClr val="002060"/>
                        </a:solidFill>
                      </a:endParaRPr>
                    </a:p>
                  </a:txBody>
                  <a:tcPr anchor="ctr"/>
                </a:tc>
                <a:tc>
                  <a:txBody>
                    <a:bodyPr/>
                    <a:lstStyle/>
                    <a:p>
                      <a:pPr algn="ctr"/>
                      <a:r>
                        <a:rPr lang="en-GB" sz="1200" dirty="0">
                          <a:solidFill>
                            <a:srgbClr val="002060"/>
                          </a:solidFill>
                        </a:rPr>
                        <a:t>F.</a:t>
                      </a:r>
                    </a:p>
                  </a:txBody>
                  <a:tcPr anchor="ctr"/>
                </a:tc>
                <a:tc>
                  <a:txBody>
                    <a:bodyPr/>
                    <a:lstStyle/>
                    <a:p>
                      <a:r>
                        <a:rPr lang="en-GB" sz="1200">
                          <a:solidFill>
                            <a:srgbClr val="002060"/>
                          </a:solidFill>
                        </a:rPr>
                        <a:t>définir</a:t>
                      </a:r>
                      <a:r>
                        <a:rPr lang="en-GB" sz="1200" baseline="0">
                          <a:solidFill>
                            <a:srgbClr val="002060"/>
                          </a:solidFill>
                        </a:rPr>
                        <a:t> ______________________</a:t>
                      </a:r>
                      <a:endParaRPr lang="en-GB" sz="1200" dirty="0">
                        <a:solidFill>
                          <a:srgbClr val="002060"/>
                        </a:solidFill>
                      </a:endParaRPr>
                    </a:p>
                  </a:txBody>
                  <a:tcPr anchor="ctr"/>
                </a:tc>
                <a:extLst>
                  <a:ext uri="{0D108BD9-81ED-4DB2-BD59-A6C34878D82A}">
                    <a16:rowId xmlns:a16="http://schemas.microsoft.com/office/drawing/2014/main" val="2955840991"/>
                  </a:ext>
                </a:extLst>
              </a:tr>
              <a:tr h="387513">
                <a:tc>
                  <a:txBody>
                    <a:bodyPr/>
                    <a:lstStyle/>
                    <a:p>
                      <a:pPr algn="ctr"/>
                      <a:r>
                        <a:rPr lang="en-GB" sz="1200" dirty="0">
                          <a:solidFill>
                            <a:srgbClr val="002060"/>
                          </a:solidFill>
                        </a:rPr>
                        <a:t>C.</a:t>
                      </a:r>
                    </a:p>
                  </a:txBody>
                  <a:tcPr anchor="ctr"/>
                </a:tc>
                <a:tc>
                  <a:txBody>
                    <a:bodyPr/>
                    <a:lstStyle/>
                    <a:p>
                      <a:r>
                        <a:rPr lang="en-GB" sz="1200" dirty="0" err="1">
                          <a:solidFill>
                            <a:srgbClr val="002060"/>
                          </a:solidFill>
                        </a:rPr>
                        <a:t>réussir</a:t>
                      </a:r>
                      <a:r>
                        <a:rPr lang="en-GB" sz="1200" dirty="0">
                          <a:solidFill>
                            <a:srgbClr val="002060"/>
                          </a:solidFill>
                        </a:rPr>
                        <a:t>,</a:t>
                      </a:r>
                      <a:r>
                        <a:rPr lang="en-GB" sz="1200" baseline="0" dirty="0">
                          <a:solidFill>
                            <a:srgbClr val="002060"/>
                          </a:solidFill>
                        </a:rPr>
                        <a:t> </a:t>
                      </a:r>
                      <a:r>
                        <a:rPr lang="en-GB" sz="1200" baseline="0" dirty="0" err="1">
                          <a:solidFill>
                            <a:srgbClr val="002060"/>
                          </a:solidFill>
                        </a:rPr>
                        <a:t>nos</a:t>
                      </a:r>
                      <a:r>
                        <a:rPr lang="en-GB" sz="1200" baseline="0" dirty="0">
                          <a:solidFill>
                            <a:srgbClr val="002060"/>
                          </a:solidFill>
                        </a:rPr>
                        <a:t> examens</a:t>
                      </a:r>
                      <a:endParaRPr lang="en-GB" sz="1200" dirty="0">
                        <a:solidFill>
                          <a:srgbClr val="002060"/>
                        </a:solidFill>
                      </a:endParaRPr>
                    </a:p>
                  </a:txBody>
                  <a:tcPr anchor="ctr"/>
                </a:tc>
                <a:tc>
                  <a:txBody>
                    <a:bodyPr/>
                    <a:lstStyle/>
                    <a:p>
                      <a:pPr algn="ctr"/>
                      <a:r>
                        <a:rPr lang="en-GB" sz="1200" dirty="0">
                          <a:solidFill>
                            <a:srgbClr val="002060"/>
                          </a:solidFill>
                        </a:rPr>
                        <a:t>G.</a:t>
                      </a:r>
                    </a:p>
                  </a:txBody>
                  <a:tcPr anchor="ctr"/>
                </a:tc>
                <a:tc>
                  <a:txBody>
                    <a:bodyPr/>
                    <a:lstStyle/>
                    <a:p>
                      <a:r>
                        <a:rPr lang="en-GB" sz="1200" dirty="0" err="1">
                          <a:solidFill>
                            <a:srgbClr val="002060"/>
                          </a:solidFill>
                        </a:rPr>
                        <a:t>remplir</a:t>
                      </a:r>
                      <a:r>
                        <a:rPr lang="en-GB" sz="1200" dirty="0">
                          <a:solidFill>
                            <a:srgbClr val="002060"/>
                          </a:solidFill>
                        </a:rPr>
                        <a:t> 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rgbClr val="002060"/>
                          </a:solidFill>
                        </a:rPr>
                        <a:t>D.</a:t>
                      </a:r>
                    </a:p>
                  </a:txBody>
                  <a:tcPr anchor="ctr"/>
                </a:tc>
                <a:tc>
                  <a:txBody>
                    <a:bodyPr/>
                    <a:lstStyle/>
                    <a:p>
                      <a:r>
                        <a:rPr lang="en-GB" sz="1200" dirty="0" err="1">
                          <a:solidFill>
                            <a:srgbClr val="002060"/>
                          </a:solidFill>
                        </a:rPr>
                        <a:t>finir</a:t>
                      </a:r>
                      <a:r>
                        <a:rPr lang="en-GB" sz="1200" dirty="0">
                          <a:solidFill>
                            <a:srgbClr val="002060"/>
                          </a:solidFill>
                        </a:rPr>
                        <a:t>, le ménage</a:t>
                      </a:r>
                    </a:p>
                  </a:txBody>
                  <a:tcPr anchor="ctr"/>
                </a:tc>
                <a:tc>
                  <a:txBody>
                    <a:bodyPr/>
                    <a:lstStyle/>
                    <a:p>
                      <a:pPr algn="ctr"/>
                      <a:r>
                        <a:rPr lang="en-GB" sz="1200" dirty="0">
                          <a:solidFill>
                            <a:srgbClr val="002060"/>
                          </a:solidFill>
                        </a:rPr>
                        <a:t>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choisir</a:t>
                      </a:r>
                      <a:r>
                        <a:rPr lang="en-GB" sz="1200" dirty="0">
                          <a:solidFill>
                            <a:srgbClr val="002060"/>
                          </a:solidFill>
                        </a:rPr>
                        <a:t> </a:t>
                      </a:r>
                      <a:r>
                        <a:rPr lang="en-GB" sz="1200" b="0" dirty="0">
                          <a:solidFill>
                            <a:srgbClr val="002060"/>
                          </a:solidFill>
                        </a:rPr>
                        <a:t>_________________________</a:t>
                      </a:r>
                      <a:endParaRPr lang="en-GB" sz="1200" dirty="0">
                        <a:solidFill>
                          <a:srgbClr val="002060"/>
                        </a:solidFill>
                      </a:endParaRPr>
                    </a:p>
                  </a:txBody>
                  <a:tcPr anchor="ctr"/>
                </a:tc>
                <a:extLst>
                  <a:ext uri="{0D108BD9-81ED-4DB2-BD59-A6C34878D82A}">
                    <a16:rowId xmlns:a16="http://schemas.microsoft.com/office/drawing/2014/main" val="3812225336"/>
                  </a:ext>
                </a:extLst>
              </a:tr>
            </a:tbl>
          </a:graphicData>
        </a:graphic>
      </p:graphicFrame>
      <p:graphicFrame>
        <p:nvGraphicFramePr>
          <p:cNvPr id="10" name="Table 4">
            <a:extLst>
              <a:ext uri="{FF2B5EF4-FFF2-40B4-BE49-F238E27FC236}">
                <a16:creationId xmlns:a16="http://schemas.microsoft.com/office/drawing/2014/main" id="{7A97031F-D4E6-41BC-BD87-8F3B00D8F669}"/>
              </a:ext>
            </a:extLst>
          </p:cNvPr>
          <p:cNvGraphicFramePr>
            <a:graphicFrameLocks noGrp="1"/>
          </p:cNvGraphicFramePr>
          <p:nvPr>
            <p:extLst>
              <p:ext uri="{D42A27DB-BD31-4B8C-83A1-F6EECF244321}">
                <p14:modId xmlns:p14="http://schemas.microsoft.com/office/powerpoint/2010/main" val="2889433856"/>
              </p:ext>
            </p:extLst>
          </p:nvPr>
        </p:nvGraphicFramePr>
        <p:xfrm>
          <a:off x="281460" y="2183330"/>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dirty="0">
                          <a:solidFill>
                            <a:srgbClr val="002060"/>
                          </a:solidFill>
                        </a:rPr>
                        <a:t>      </a:t>
                      </a:r>
                    </a:p>
                  </a:txBody>
                  <a:tcPr/>
                </a:tc>
                <a:tc>
                  <a:txBody>
                    <a:bodyPr/>
                    <a:lstStyle/>
                    <a:p>
                      <a:pPr algn="ctr"/>
                      <a:r>
                        <a:rPr lang="en-GB" sz="1200" b="1" dirty="0">
                          <a:solidFill>
                            <a:srgbClr val="002060"/>
                          </a:solidFill>
                        </a:rPr>
                        <a:t>Tell your partners </a:t>
                      </a:r>
                      <a:r>
                        <a:rPr lang="en-GB" sz="1200" dirty="0">
                          <a:solidFill>
                            <a:srgbClr val="002060"/>
                          </a:solidFill>
                        </a:rPr>
                        <a:t>you are doing this (nous)</a:t>
                      </a:r>
                      <a:endParaRPr lang="en-GB" sz="1200" b="0" dirty="0">
                        <a:solidFill>
                          <a:srgbClr val="002060"/>
                        </a:solidFill>
                      </a:endParaRPr>
                    </a:p>
                  </a:txBody>
                  <a:tcPr/>
                </a:tc>
                <a:tc>
                  <a:txBody>
                    <a:bodyPr/>
                    <a:lstStyle/>
                    <a:p>
                      <a:pPr algn="ctr"/>
                      <a:endParaRPr lang="en-GB" sz="1200" b="0" dirty="0">
                        <a:solidFill>
                          <a:srgbClr val="002060"/>
                        </a:solidFill>
                      </a:endParaRPr>
                    </a:p>
                  </a:txBody>
                  <a:tcPr/>
                </a:tc>
                <a:tc>
                  <a:txBody>
                    <a:bodyPr/>
                    <a:lstStyle/>
                    <a:p>
                      <a:pPr algn="ctr"/>
                      <a:r>
                        <a:rPr lang="en-GB" sz="1200" b="1" dirty="0">
                          <a:solidFill>
                            <a:srgbClr val="002060"/>
                          </a:solidFill>
                        </a:rPr>
                        <a:t>Ask </a:t>
                      </a:r>
                      <a:r>
                        <a:rPr lang="en-GB" sz="1200" b="0" dirty="0">
                          <a:solidFill>
                            <a:srgbClr val="002060"/>
                          </a:solidFill>
                        </a:rPr>
                        <a:t>your partners a question (</a:t>
                      </a:r>
                      <a:r>
                        <a:rPr lang="en-GB" sz="1200" b="0" dirty="0" err="1">
                          <a:solidFill>
                            <a:srgbClr val="002060"/>
                          </a:solidFill>
                        </a:rPr>
                        <a:t>vous</a:t>
                      </a:r>
                      <a:r>
                        <a:rPr lang="en-GB" sz="1200" b="0" dirty="0">
                          <a:solidFill>
                            <a:srgbClr val="002060"/>
                          </a:solidFill>
                        </a:rPr>
                        <a:t>) and </a:t>
                      </a:r>
                      <a:r>
                        <a:rPr lang="en-GB" sz="1200" b="1" dirty="0">
                          <a:solidFill>
                            <a:srgbClr val="002060"/>
                          </a:solidFill>
                        </a:rPr>
                        <a:t>write </a:t>
                      </a:r>
                      <a:r>
                        <a:rPr lang="en-GB" sz="1200" b="0" dirty="0">
                          <a:solidFill>
                            <a:srgbClr val="002060"/>
                          </a:solidFill>
                        </a:rPr>
                        <a:t>a sentence (</a:t>
                      </a:r>
                      <a:r>
                        <a:rPr lang="en-GB" sz="1200" b="0" dirty="0" err="1">
                          <a:solidFill>
                            <a:srgbClr val="002060"/>
                          </a:solidFill>
                        </a:rPr>
                        <a:t>ils</a:t>
                      </a:r>
                      <a:r>
                        <a:rPr lang="en-GB" sz="1200" b="0" dirty="0">
                          <a:solidFill>
                            <a:srgbClr val="002060"/>
                          </a:solidFill>
                        </a:rPr>
                        <a:t>/</a:t>
                      </a:r>
                      <a:r>
                        <a:rPr lang="en-GB" sz="1200" b="0" dirty="0" err="1">
                          <a:solidFill>
                            <a:srgbClr val="002060"/>
                          </a:solidFill>
                        </a:rPr>
                        <a:t>elles</a:t>
                      </a:r>
                      <a:r>
                        <a:rPr lang="en-GB" sz="1200" b="0" dirty="0">
                          <a:solidFill>
                            <a:srgbClr val="002060"/>
                          </a:solidFill>
                        </a:rPr>
                        <a:t>)</a:t>
                      </a:r>
                    </a:p>
                  </a:txBody>
                  <a:tcPr/>
                </a:tc>
                <a:extLst>
                  <a:ext uri="{0D108BD9-81ED-4DB2-BD59-A6C34878D82A}">
                    <a16:rowId xmlns:a16="http://schemas.microsoft.com/office/drawing/2014/main" val="465209129"/>
                  </a:ext>
                </a:extLst>
              </a:tr>
              <a:tr h="387513">
                <a:tc>
                  <a:txBody>
                    <a:bodyPr/>
                    <a:lstStyle/>
                    <a:p>
                      <a:pPr algn="ctr"/>
                      <a:r>
                        <a:rPr lang="en-GB" sz="12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nourrir</a:t>
                      </a:r>
                      <a:r>
                        <a:rPr lang="en-GB" sz="1200" dirty="0">
                          <a:solidFill>
                            <a:srgbClr val="002060"/>
                          </a:solidFill>
                        </a:rPr>
                        <a:t>, </a:t>
                      </a:r>
                      <a:r>
                        <a:rPr lang="en-GB" sz="1200" dirty="0" err="1">
                          <a:solidFill>
                            <a:srgbClr val="002060"/>
                          </a:solidFill>
                        </a:rPr>
                        <a:t>nos</a:t>
                      </a:r>
                      <a:r>
                        <a:rPr lang="en-GB" sz="1200" dirty="0">
                          <a:solidFill>
                            <a:srgbClr val="002060"/>
                          </a:solidFill>
                        </a:rPr>
                        <a:t> chats</a:t>
                      </a:r>
                    </a:p>
                  </a:txBody>
                  <a:tcPr anchor="ctr"/>
                </a:tc>
                <a:tc>
                  <a:txBody>
                    <a:bodyPr/>
                    <a:lstStyle/>
                    <a:p>
                      <a:pPr algn="ctr"/>
                      <a:r>
                        <a:rPr lang="en-GB" sz="1200" dirty="0">
                          <a:solidFill>
                            <a:srgbClr val="002060"/>
                          </a:solidFill>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rPr>
                        <a:t>finir</a:t>
                      </a:r>
                      <a:r>
                        <a:rPr lang="en-GB" sz="1200" b="0" dirty="0">
                          <a:solidFill>
                            <a:srgbClr val="002060"/>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rgbClr val="002060"/>
                          </a:solidFill>
                        </a:rPr>
                        <a:t>B.</a:t>
                      </a:r>
                    </a:p>
                  </a:txBody>
                  <a:tcPr anchor="ctr"/>
                </a:tc>
                <a:tc>
                  <a:txBody>
                    <a:bodyPr/>
                    <a:lstStyle/>
                    <a:p>
                      <a:r>
                        <a:rPr lang="en-GB" sz="1200">
                          <a:solidFill>
                            <a:srgbClr val="002060"/>
                          </a:solidFill>
                        </a:rPr>
                        <a:t>choisir, les cahiers</a:t>
                      </a:r>
                      <a:endParaRPr lang="en-GB" sz="1200" dirty="0">
                        <a:solidFill>
                          <a:srgbClr val="002060"/>
                        </a:solidFill>
                      </a:endParaRPr>
                    </a:p>
                  </a:txBody>
                  <a:tcPr anchor="ctr"/>
                </a:tc>
                <a:tc>
                  <a:txBody>
                    <a:bodyPr/>
                    <a:lstStyle/>
                    <a:p>
                      <a:pPr algn="ctr"/>
                      <a:r>
                        <a:rPr lang="en-GB" sz="1200" dirty="0">
                          <a:solidFill>
                            <a:srgbClr val="002060"/>
                          </a:solidFill>
                        </a:rPr>
                        <a:t>F.</a:t>
                      </a:r>
                    </a:p>
                  </a:txBody>
                  <a:tcPr anchor="ctr"/>
                </a:tc>
                <a:tc>
                  <a:txBody>
                    <a:bodyPr/>
                    <a:lstStyle/>
                    <a:p>
                      <a:r>
                        <a:rPr lang="en-GB" sz="1200">
                          <a:solidFill>
                            <a:srgbClr val="002060"/>
                          </a:solidFill>
                        </a:rPr>
                        <a:t>définir</a:t>
                      </a:r>
                      <a:r>
                        <a:rPr lang="en-GB" sz="1200" baseline="0">
                          <a:solidFill>
                            <a:srgbClr val="002060"/>
                          </a:solidFill>
                        </a:rPr>
                        <a:t> ______________________</a:t>
                      </a:r>
                      <a:endParaRPr lang="en-GB" sz="1200" dirty="0">
                        <a:solidFill>
                          <a:srgbClr val="002060"/>
                        </a:solidFill>
                      </a:endParaRPr>
                    </a:p>
                  </a:txBody>
                  <a:tcPr anchor="ctr"/>
                </a:tc>
                <a:extLst>
                  <a:ext uri="{0D108BD9-81ED-4DB2-BD59-A6C34878D82A}">
                    <a16:rowId xmlns:a16="http://schemas.microsoft.com/office/drawing/2014/main" val="2955840991"/>
                  </a:ext>
                </a:extLst>
              </a:tr>
              <a:tr h="387513">
                <a:tc>
                  <a:txBody>
                    <a:bodyPr/>
                    <a:lstStyle/>
                    <a:p>
                      <a:pPr algn="ctr"/>
                      <a:r>
                        <a:rPr lang="en-GB" sz="1200" dirty="0">
                          <a:solidFill>
                            <a:srgbClr val="002060"/>
                          </a:solidFill>
                        </a:rPr>
                        <a:t>C.</a:t>
                      </a:r>
                    </a:p>
                  </a:txBody>
                  <a:tcPr anchor="ctr"/>
                </a:tc>
                <a:tc>
                  <a:txBody>
                    <a:bodyPr/>
                    <a:lstStyle/>
                    <a:p>
                      <a:r>
                        <a:rPr lang="en-GB" sz="1200" dirty="0" err="1">
                          <a:solidFill>
                            <a:srgbClr val="002060"/>
                          </a:solidFill>
                        </a:rPr>
                        <a:t>réussir</a:t>
                      </a:r>
                      <a:r>
                        <a:rPr lang="en-GB" sz="1200" dirty="0">
                          <a:solidFill>
                            <a:srgbClr val="002060"/>
                          </a:solidFill>
                        </a:rPr>
                        <a:t>,</a:t>
                      </a:r>
                      <a:r>
                        <a:rPr lang="en-GB" sz="1200" baseline="0" dirty="0">
                          <a:solidFill>
                            <a:srgbClr val="002060"/>
                          </a:solidFill>
                        </a:rPr>
                        <a:t> </a:t>
                      </a:r>
                      <a:r>
                        <a:rPr lang="en-GB" sz="1200" baseline="0" dirty="0" err="1">
                          <a:solidFill>
                            <a:srgbClr val="002060"/>
                          </a:solidFill>
                        </a:rPr>
                        <a:t>nos</a:t>
                      </a:r>
                      <a:r>
                        <a:rPr lang="en-GB" sz="1200" baseline="0" dirty="0">
                          <a:solidFill>
                            <a:srgbClr val="002060"/>
                          </a:solidFill>
                        </a:rPr>
                        <a:t> examens</a:t>
                      </a:r>
                      <a:endParaRPr lang="en-GB" sz="1200" dirty="0">
                        <a:solidFill>
                          <a:srgbClr val="002060"/>
                        </a:solidFill>
                      </a:endParaRPr>
                    </a:p>
                  </a:txBody>
                  <a:tcPr anchor="ctr"/>
                </a:tc>
                <a:tc>
                  <a:txBody>
                    <a:bodyPr/>
                    <a:lstStyle/>
                    <a:p>
                      <a:pPr algn="ctr"/>
                      <a:r>
                        <a:rPr lang="en-GB" sz="1200" dirty="0">
                          <a:solidFill>
                            <a:srgbClr val="002060"/>
                          </a:solidFill>
                        </a:rPr>
                        <a:t>G.</a:t>
                      </a:r>
                    </a:p>
                  </a:txBody>
                  <a:tcPr anchor="ctr"/>
                </a:tc>
                <a:tc>
                  <a:txBody>
                    <a:bodyPr/>
                    <a:lstStyle/>
                    <a:p>
                      <a:r>
                        <a:rPr lang="en-GB" sz="1200" dirty="0" err="1">
                          <a:solidFill>
                            <a:srgbClr val="002060"/>
                          </a:solidFill>
                        </a:rPr>
                        <a:t>remplir</a:t>
                      </a:r>
                      <a:r>
                        <a:rPr lang="en-GB" sz="1200" dirty="0">
                          <a:solidFill>
                            <a:srgbClr val="002060"/>
                          </a:solidFill>
                        </a:rPr>
                        <a:t> 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rgbClr val="002060"/>
                          </a:solidFill>
                        </a:rPr>
                        <a:t>D.</a:t>
                      </a:r>
                    </a:p>
                  </a:txBody>
                  <a:tcPr anchor="ctr"/>
                </a:tc>
                <a:tc>
                  <a:txBody>
                    <a:bodyPr/>
                    <a:lstStyle/>
                    <a:p>
                      <a:r>
                        <a:rPr lang="en-GB" sz="1200" dirty="0" err="1">
                          <a:solidFill>
                            <a:srgbClr val="002060"/>
                          </a:solidFill>
                        </a:rPr>
                        <a:t>finir</a:t>
                      </a:r>
                      <a:r>
                        <a:rPr lang="en-GB" sz="1200" dirty="0">
                          <a:solidFill>
                            <a:srgbClr val="002060"/>
                          </a:solidFill>
                        </a:rPr>
                        <a:t>, le ménage</a:t>
                      </a:r>
                    </a:p>
                  </a:txBody>
                  <a:tcPr anchor="ctr"/>
                </a:tc>
                <a:tc>
                  <a:txBody>
                    <a:bodyPr/>
                    <a:lstStyle/>
                    <a:p>
                      <a:pPr algn="ctr"/>
                      <a:r>
                        <a:rPr lang="en-GB" sz="1200" dirty="0">
                          <a:solidFill>
                            <a:srgbClr val="002060"/>
                          </a:solidFill>
                        </a:rPr>
                        <a:t>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choisir</a:t>
                      </a:r>
                      <a:r>
                        <a:rPr lang="en-GB" sz="1200" dirty="0">
                          <a:solidFill>
                            <a:srgbClr val="002060"/>
                          </a:solidFill>
                        </a:rPr>
                        <a:t> </a:t>
                      </a:r>
                      <a:r>
                        <a:rPr lang="en-GB" sz="1200" b="0" dirty="0">
                          <a:solidFill>
                            <a:srgbClr val="002060"/>
                          </a:solidFill>
                        </a:rPr>
                        <a:t>_________________________</a:t>
                      </a:r>
                      <a:endParaRPr lang="en-GB" sz="1200" dirty="0">
                        <a:solidFill>
                          <a:srgbClr val="002060"/>
                        </a:solidFill>
                      </a:endParaRPr>
                    </a:p>
                  </a:txBody>
                  <a:tcPr anchor="ctr"/>
                </a:tc>
                <a:extLst>
                  <a:ext uri="{0D108BD9-81ED-4DB2-BD59-A6C34878D82A}">
                    <a16:rowId xmlns:a16="http://schemas.microsoft.com/office/drawing/2014/main" val="3812225336"/>
                  </a:ext>
                </a:extLst>
              </a:tr>
            </a:tbl>
          </a:graphicData>
        </a:graphic>
      </p:graphicFrame>
      <p:graphicFrame>
        <p:nvGraphicFramePr>
          <p:cNvPr id="12" name="Table 4">
            <a:extLst>
              <a:ext uri="{FF2B5EF4-FFF2-40B4-BE49-F238E27FC236}">
                <a16:creationId xmlns:a16="http://schemas.microsoft.com/office/drawing/2014/main" id="{9732F0E9-E4C7-4C82-B2E0-5EC32FD01409}"/>
              </a:ext>
            </a:extLst>
          </p:cNvPr>
          <p:cNvGraphicFramePr>
            <a:graphicFrameLocks noGrp="1"/>
          </p:cNvGraphicFramePr>
          <p:nvPr>
            <p:extLst>
              <p:ext uri="{D42A27DB-BD31-4B8C-83A1-F6EECF244321}">
                <p14:modId xmlns:p14="http://schemas.microsoft.com/office/powerpoint/2010/main" val="191987699"/>
              </p:ext>
            </p:extLst>
          </p:nvPr>
        </p:nvGraphicFramePr>
        <p:xfrm>
          <a:off x="6170140" y="4276075"/>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dirty="0">
                          <a:solidFill>
                            <a:srgbClr val="002060"/>
                          </a:solidFill>
                        </a:rPr>
                        <a:t>      </a:t>
                      </a:r>
                    </a:p>
                  </a:txBody>
                  <a:tcPr/>
                </a:tc>
                <a:tc>
                  <a:txBody>
                    <a:bodyPr/>
                    <a:lstStyle/>
                    <a:p>
                      <a:pPr algn="ctr"/>
                      <a:r>
                        <a:rPr lang="en-GB" sz="1200" b="1" dirty="0">
                          <a:solidFill>
                            <a:srgbClr val="002060"/>
                          </a:solidFill>
                        </a:rPr>
                        <a:t>Tell your partners </a:t>
                      </a:r>
                      <a:r>
                        <a:rPr lang="en-GB" sz="1200" dirty="0">
                          <a:solidFill>
                            <a:srgbClr val="002060"/>
                          </a:solidFill>
                        </a:rPr>
                        <a:t>you are doing this (nous)</a:t>
                      </a:r>
                      <a:endParaRPr lang="en-GB" sz="1200" b="0" dirty="0">
                        <a:solidFill>
                          <a:srgbClr val="002060"/>
                        </a:solidFill>
                      </a:endParaRPr>
                    </a:p>
                  </a:txBody>
                  <a:tcPr/>
                </a:tc>
                <a:tc>
                  <a:txBody>
                    <a:bodyPr/>
                    <a:lstStyle/>
                    <a:p>
                      <a:pPr algn="ctr"/>
                      <a:endParaRPr lang="en-GB" sz="1200" b="0" dirty="0">
                        <a:solidFill>
                          <a:srgbClr val="002060"/>
                        </a:solidFill>
                      </a:endParaRPr>
                    </a:p>
                  </a:txBody>
                  <a:tcPr/>
                </a:tc>
                <a:tc>
                  <a:txBody>
                    <a:bodyPr/>
                    <a:lstStyle/>
                    <a:p>
                      <a:pPr algn="ctr"/>
                      <a:r>
                        <a:rPr lang="en-GB" sz="1200" b="1" dirty="0">
                          <a:solidFill>
                            <a:srgbClr val="002060"/>
                          </a:solidFill>
                        </a:rPr>
                        <a:t>Ask </a:t>
                      </a:r>
                      <a:r>
                        <a:rPr lang="en-GB" sz="1200" b="0" dirty="0">
                          <a:solidFill>
                            <a:srgbClr val="002060"/>
                          </a:solidFill>
                        </a:rPr>
                        <a:t>your partners a question (</a:t>
                      </a:r>
                      <a:r>
                        <a:rPr lang="en-GB" sz="1200" b="0" dirty="0" err="1">
                          <a:solidFill>
                            <a:srgbClr val="002060"/>
                          </a:solidFill>
                        </a:rPr>
                        <a:t>vous</a:t>
                      </a:r>
                      <a:r>
                        <a:rPr lang="en-GB" sz="1200" b="0" dirty="0">
                          <a:solidFill>
                            <a:srgbClr val="002060"/>
                          </a:solidFill>
                        </a:rPr>
                        <a:t>) and </a:t>
                      </a:r>
                      <a:r>
                        <a:rPr lang="en-GB" sz="1200" b="1" dirty="0">
                          <a:solidFill>
                            <a:srgbClr val="002060"/>
                          </a:solidFill>
                        </a:rPr>
                        <a:t>write </a:t>
                      </a:r>
                      <a:r>
                        <a:rPr lang="en-GB" sz="1200" b="0" dirty="0">
                          <a:solidFill>
                            <a:srgbClr val="002060"/>
                          </a:solidFill>
                        </a:rPr>
                        <a:t>a sentence (</a:t>
                      </a:r>
                      <a:r>
                        <a:rPr lang="en-GB" sz="1200" b="0" dirty="0" err="1">
                          <a:solidFill>
                            <a:srgbClr val="002060"/>
                          </a:solidFill>
                        </a:rPr>
                        <a:t>ils</a:t>
                      </a:r>
                      <a:r>
                        <a:rPr lang="en-GB" sz="1200" b="0" dirty="0">
                          <a:solidFill>
                            <a:srgbClr val="002060"/>
                          </a:solidFill>
                        </a:rPr>
                        <a:t>/</a:t>
                      </a:r>
                      <a:r>
                        <a:rPr lang="en-GB" sz="1200" b="0" dirty="0" err="1">
                          <a:solidFill>
                            <a:srgbClr val="002060"/>
                          </a:solidFill>
                        </a:rPr>
                        <a:t>elles</a:t>
                      </a:r>
                      <a:r>
                        <a:rPr lang="en-GB" sz="1200" b="0" dirty="0">
                          <a:solidFill>
                            <a:srgbClr val="002060"/>
                          </a:solidFill>
                        </a:rPr>
                        <a:t>)</a:t>
                      </a:r>
                    </a:p>
                  </a:txBody>
                  <a:tcPr/>
                </a:tc>
                <a:extLst>
                  <a:ext uri="{0D108BD9-81ED-4DB2-BD59-A6C34878D82A}">
                    <a16:rowId xmlns:a16="http://schemas.microsoft.com/office/drawing/2014/main" val="465209129"/>
                  </a:ext>
                </a:extLst>
              </a:tr>
              <a:tr h="387513">
                <a:tc>
                  <a:txBody>
                    <a:bodyPr/>
                    <a:lstStyle/>
                    <a:p>
                      <a:pPr algn="ctr"/>
                      <a:r>
                        <a:rPr lang="en-GB" sz="12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nourrir</a:t>
                      </a:r>
                      <a:r>
                        <a:rPr lang="en-GB" sz="1200" dirty="0">
                          <a:solidFill>
                            <a:srgbClr val="002060"/>
                          </a:solidFill>
                        </a:rPr>
                        <a:t>, </a:t>
                      </a:r>
                      <a:r>
                        <a:rPr lang="en-GB" sz="1200" dirty="0" err="1">
                          <a:solidFill>
                            <a:srgbClr val="002060"/>
                          </a:solidFill>
                        </a:rPr>
                        <a:t>nos</a:t>
                      </a:r>
                      <a:r>
                        <a:rPr lang="en-GB" sz="1200" dirty="0">
                          <a:solidFill>
                            <a:srgbClr val="002060"/>
                          </a:solidFill>
                        </a:rPr>
                        <a:t> chats</a:t>
                      </a:r>
                    </a:p>
                  </a:txBody>
                  <a:tcPr anchor="ctr"/>
                </a:tc>
                <a:tc>
                  <a:txBody>
                    <a:bodyPr/>
                    <a:lstStyle/>
                    <a:p>
                      <a:pPr algn="ctr"/>
                      <a:r>
                        <a:rPr lang="en-GB" sz="1200" dirty="0">
                          <a:solidFill>
                            <a:srgbClr val="002060"/>
                          </a:solidFill>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rPr>
                        <a:t>finir</a:t>
                      </a:r>
                      <a:r>
                        <a:rPr lang="en-GB" sz="1200" b="0" dirty="0">
                          <a:solidFill>
                            <a:srgbClr val="002060"/>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rgbClr val="002060"/>
                          </a:solidFill>
                        </a:rPr>
                        <a:t>B.</a:t>
                      </a:r>
                    </a:p>
                  </a:txBody>
                  <a:tcPr anchor="ctr"/>
                </a:tc>
                <a:tc>
                  <a:txBody>
                    <a:bodyPr/>
                    <a:lstStyle/>
                    <a:p>
                      <a:r>
                        <a:rPr lang="en-GB" sz="1200" dirty="0" err="1">
                          <a:solidFill>
                            <a:srgbClr val="002060"/>
                          </a:solidFill>
                        </a:rPr>
                        <a:t>choisir</a:t>
                      </a:r>
                      <a:r>
                        <a:rPr lang="en-GB" sz="1200" dirty="0">
                          <a:solidFill>
                            <a:srgbClr val="002060"/>
                          </a:solidFill>
                        </a:rPr>
                        <a:t>, les cahiers</a:t>
                      </a:r>
                    </a:p>
                  </a:txBody>
                  <a:tcPr anchor="ctr"/>
                </a:tc>
                <a:tc>
                  <a:txBody>
                    <a:bodyPr/>
                    <a:lstStyle/>
                    <a:p>
                      <a:pPr algn="ctr"/>
                      <a:r>
                        <a:rPr lang="en-GB" sz="1200" dirty="0">
                          <a:solidFill>
                            <a:srgbClr val="002060"/>
                          </a:solidFill>
                        </a:rPr>
                        <a:t>F.</a:t>
                      </a:r>
                    </a:p>
                  </a:txBody>
                  <a:tcPr anchor="ctr"/>
                </a:tc>
                <a:tc>
                  <a:txBody>
                    <a:bodyPr/>
                    <a:lstStyle/>
                    <a:p>
                      <a:r>
                        <a:rPr lang="en-GB" sz="1200">
                          <a:solidFill>
                            <a:srgbClr val="002060"/>
                          </a:solidFill>
                        </a:rPr>
                        <a:t>définir</a:t>
                      </a:r>
                      <a:r>
                        <a:rPr lang="en-GB" sz="1200" baseline="0">
                          <a:solidFill>
                            <a:srgbClr val="002060"/>
                          </a:solidFill>
                        </a:rPr>
                        <a:t> ______________________</a:t>
                      </a:r>
                      <a:endParaRPr lang="en-GB" sz="1200" dirty="0">
                        <a:solidFill>
                          <a:srgbClr val="002060"/>
                        </a:solidFill>
                      </a:endParaRPr>
                    </a:p>
                  </a:txBody>
                  <a:tcPr anchor="ctr"/>
                </a:tc>
                <a:extLst>
                  <a:ext uri="{0D108BD9-81ED-4DB2-BD59-A6C34878D82A}">
                    <a16:rowId xmlns:a16="http://schemas.microsoft.com/office/drawing/2014/main" val="2955840991"/>
                  </a:ext>
                </a:extLst>
              </a:tr>
              <a:tr h="387513">
                <a:tc>
                  <a:txBody>
                    <a:bodyPr/>
                    <a:lstStyle/>
                    <a:p>
                      <a:pPr algn="ctr"/>
                      <a:r>
                        <a:rPr lang="en-GB" sz="1200" dirty="0">
                          <a:solidFill>
                            <a:srgbClr val="002060"/>
                          </a:solidFill>
                        </a:rPr>
                        <a:t>C.</a:t>
                      </a:r>
                    </a:p>
                  </a:txBody>
                  <a:tcPr anchor="ctr"/>
                </a:tc>
                <a:tc>
                  <a:txBody>
                    <a:bodyPr/>
                    <a:lstStyle/>
                    <a:p>
                      <a:r>
                        <a:rPr lang="en-GB" sz="1200" dirty="0" err="1">
                          <a:solidFill>
                            <a:srgbClr val="002060"/>
                          </a:solidFill>
                        </a:rPr>
                        <a:t>réussir</a:t>
                      </a:r>
                      <a:r>
                        <a:rPr lang="en-GB" sz="1200" dirty="0">
                          <a:solidFill>
                            <a:srgbClr val="002060"/>
                          </a:solidFill>
                        </a:rPr>
                        <a:t>,</a:t>
                      </a:r>
                      <a:r>
                        <a:rPr lang="en-GB" sz="1200" baseline="0" dirty="0">
                          <a:solidFill>
                            <a:srgbClr val="002060"/>
                          </a:solidFill>
                        </a:rPr>
                        <a:t> </a:t>
                      </a:r>
                      <a:r>
                        <a:rPr lang="en-GB" sz="1200" baseline="0" dirty="0" err="1">
                          <a:solidFill>
                            <a:srgbClr val="002060"/>
                          </a:solidFill>
                        </a:rPr>
                        <a:t>nos</a:t>
                      </a:r>
                      <a:r>
                        <a:rPr lang="en-GB" sz="1200" baseline="0" dirty="0">
                          <a:solidFill>
                            <a:srgbClr val="002060"/>
                          </a:solidFill>
                        </a:rPr>
                        <a:t> examens</a:t>
                      </a:r>
                      <a:endParaRPr lang="en-GB" sz="1200" dirty="0">
                        <a:solidFill>
                          <a:srgbClr val="002060"/>
                        </a:solidFill>
                      </a:endParaRPr>
                    </a:p>
                  </a:txBody>
                  <a:tcPr anchor="ctr"/>
                </a:tc>
                <a:tc>
                  <a:txBody>
                    <a:bodyPr/>
                    <a:lstStyle/>
                    <a:p>
                      <a:pPr algn="ctr"/>
                      <a:r>
                        <a:rPr lang="en-GB" sz="1200" dirty="0">
                          <a:solidFill>
                            <a:srgbClr val="002060"/>
                          </a:solidFill>
                        </a:rPr>
                        <a:t>G.</a:t>
                      </a:r>
                    </a:p>
                  </a:txBody>
                  <a:tcPr anchor="ctr"/>
                </a:tc>
                <a:tc>
                  <a:txBody>
                    <a:bodyPr/>
                    <a:lstStyle/>
                    <a:p>
                      <a:r>
                        <a:rPr lang="en-GB" sz="1200" dirty="0" err="1">
                          <a:solidFill>
                            <a:srgbClr val="002060"/>
                          </a:solidFill>
                        </a:rPr>
                        <a:t>remplir</a:t>
                      </a:r>
                      <a:r>
                        <a:rPr lang="en-GB" sz="1200" dirty="0">
                          <a:solidFill>
                            <a:srgbClr val="002060"/>
                          </a:solidFill>
                        </a:rPr>
                        <a:t> 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rgbClr val="002060"/>
                          </a:solidFill>
                        </a:rPr>
                        <a:t>D.</a:t>
                      </a:r>
                    </a:p>
                  </a:txBody>
                  <a:tcPr anchor="ctr"/>
                </a:tc>
                <a:tc>
                  <a:txBody>
                    <a:bodyPr/>
                    <a:lstStyle/>
                    <a:p>
                      <a:r>
                        <a:rPr lang="en-GB" sz="1200" dirty="0" err="1">
                          <a:solidFill>
                            <a:srgbClr val="002060"/>
                          </a:solidFill>
                        </a:rPr>
                        <a:t>finir</a:t>
                      </a:r>
                      <a:r>
                        <a:rPr lang="en-GB" sz="1200" dirty="0">
                          <a:solidFill>
                            <a:srgbClr val="002060"/>
                          </a:solidFill>
                        </a:rPr>
                        <a:t>, le ménage</a:t>
                      </a:r>
                    </a:p>
                  </a:txBody>
                  <a:tcPr anchor="ctr"/>
                </a:tc>
                <a:tc>
                  <a:txBody>
                    <a:bodyPr/>
                    <a:lstStyle/>
                    <a:p>
                      <a:pPr algn="ctr"/>
                      <a:r>
                        <a:rPr lang="en-GB" sz="1200" dirty="0">
                          <a:solidFill>
                            <a:srgbClr val="002060"/>
                          </a:solidFill>
                        </a:rPr>
                        <a:t>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choisir</a:t>
                      </a:r>
                      <a:r>
                        <a:rPr lang="en-GB" sz="1200" dirty="0">
                          <a:solidFill>
                            <a:srgbClr val="002060"/>
                          </a:solidFill>
                        </a:rPr>
                        <a:t> </a:t>
                      </a:r>
                      <a:r>
                        <a:rPr lang="en-GB" sz="1200" b="0" dirty="0">
                          <a:solidFill>
                            <a:srgbClr val="002060"/>
                          </a:solidFill>
                        </a:rPr>
                        <a:t>_________________________</a:t>
                      </a:r>
                      <a:endParaRPr lang="en-GB" sz="1200" dirty="0">
                        <a:solidFill>
                          <a:srgbClr val="002060"/>
                        </a:solidFill>
                      </a:endParaRPr>
                    </a:p>
                  </a:txBody>
                  <a:tcPr anchor="ctr"/>
                </a:tc>
                <a:extLst>
                  <a:ext uri="{0D108BD9-81ED-4DB2-BD59-A6C34878D82A}">
                    <a16:rowId xmlns:a16="http://schemas.microsoft.com/office/drawing/2014/main" val="3812225336"/>
                  </a:ext>
                </a:extLst>
              </a:tr>
            </a:tbl>
          </a:graphicData>
        </a:graphic>
      </p:graphicFrame>
      <p:graphicFrame>
        <p:nvGraphicFramePr>
          <p:cNvPr id="14" name="Table 4">
            <a:extLst>
              <a:ext uri="{FF2B5EF4-FFF2-40B4-BE49-F238E27FC236}">
                <a16:creationId xmlns:a16="http://schemas.microsoft.com/office/drawing/2014/main" id="{F40C4AE1-2E47-4671-A826-28F77B355805}"/>
              </a:ext>
            </a:extLst>
          </p:cNvPr>
          <p:cNvGraphicFramePr>
            <a:graphicFrameLocks noGrp="1"/>
          </p:cNvGraphicFramePr>
          <p:nvPr>
            <p:extLst>
              <p:ext uri="{D42A27DB-BD31-4B8C-83A1-F6EECF244321}">
                <p14:modId xmlns:p14="http://schemas.microsoft.com/office/powerpoint/2010/main" val="1034320396"/>
              </p:ext>
            </p:extLst>
          </p:nvPr>
        </p:nvGraphicFramePr>
        <p:xfrm>
          <a:off x="6170140" y="2183330"/>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dirty="0">
                          <a:solidFill>
                            <a:srgbClr val="002060"/>
                          </a:solidFill>
                        </a:rPr>
                        <a:t>      </a:t>
                      </a:r>
                    </a:p>
                  </a:txBody>
                  <a:tcPr/>
                </a:tc>
                <a:tc>
                  <a:txBody>
                    <a:bodyPr/>
                    <a:lstStyle/>
                    <a:p>
                      <a:pPr algn="ctr"/>
                      <a:r>
                        <a:rPr lang="en-GB" sz="1200" b="1" dirty="0">
                          <a:solidFill>
                            <a:srgbClr val="002060"/>
                          </a:solidFill>
                        </a:rPr>
                        <a:t>Tell your partners </a:t>
                      </a:r>
                      <a:r>
                        <a:rPr lang="en-GB" sz="1200" dirty="0">
                          <a:solidFill>
                            <a:srgbClr val="002060"/>
                          </a:solidFill>
                        </a:rPr>
                        <a:t>you are doing this (nous)</a:t>
                      </a:r>
                      <a:endParaRPr lang="en-GB" sz="1200" b="0" dirty="0">
                        <a:solidFill>
                          <a:srgbClr val="002060"/>
                        </a:solidFill>
                      </a:endParaRPr>
                    </a:p>
                  </a:txBody>
                  <a:tcPr/>
                </a:tc>
                <a:tc>
                  <a:txBody>
                    <a:bodyPr/>
                    <a:lstStyle/>
                    <a:p>
                      <a:pPr algn="ctr"/>
                      <a:endParaRPr lang="en-GB" sz="1200" b="0" dirty="0">
                        <a:solidFill>
                          <a:srgbClr val="002060"/>
                        </a:solidFill>
                      </a:endParaRPr>
                    </a:p>
                  </a:txBody>
                  <a:tcPr/>
                </a:tc>
                <a:tc>
                  <a:txBody>
                    <a:bodyPr/>
                    <a:lstStyle/>
                    <a:p>
                      <a:pPr algn="ctr"/>
                      <a:r>
                        <a:rPr lang="en-GB" sz="1200" b="1" dirty="0">
                          <a:solidFill>
                            <a:srgbClr val="002060"/>
                          </a:solidFill>
                        </a:rPr>
                        <a:t>Ask </a:t>
                      </a:r>
                      <a:r>
                        <a:rPr lang="en-GB" sz="1200" b="0" dirty="0">
                          <a:solidFill>
                            <a:srgbClr val="002060"/>
                          </a:solidFill>
                        </a:rPr>
                        <a:t>your partners a question (</a:t>
                      </a:r>
                      <a:r>
                        <a:rPr lang="en-GB" sz="1200" b="0" dirty="0" err="1">
                          <a:solidFill>
                            <a:srgbClr val="002060"/>
                          </a:solidFill>
                        </a:rPr>
                        <a:t>vous</a:t>
                      </a:r>
                      <a:r>
                        <a:rPr lang="en-GB" sz="1200" b="0" dirty="0">
                          <a:solidFill>
                            <a:srgbClr val="002060"/>
                          </a:solidFill>
                        </a:rPr>
                        <a:t>) and </a:t>
                      </a:r>
                      <a:r>
                        <a:rPr lang="en-GB" sz="1200" b="1" dirty="0">
                          <a:solidFill>
                            <a:srgbClr val="002060"/>
                          </a:solidFill>
                        </a:rPr>
                        <a:t>write </a:t>
                      </a:r>
                      <a:r>
                        <a:rPr lang="en-GB" sz="1200" b="0" dirty="0">
                          <a:solidFill>
                            <a:srgbClr val="002060"/>
                          </a:solidFill>
                        </a:rPr>
                        <a:t>a sentence (</a:t>
                      </a:r>
                      <a:r>
                        <a:rPr lang="en-GB" sz="1200" b="0" dirty="0" err="1">
                          <a:solidFill>
                            <a:srgbClr val="002060"/>
                          </a:solidFill>
                        </a:rPr>
                        <a:t>ils</a:t>
                      </a:r>
                      <a:r>
                        <a:rPr lang="en-GB" sz="1200" b="0" dirty="0">
                          <a:solidFill>
                            <a:srgbClr val="002060"/>
                          </a:solidFill>
                        </a:rPr>
                        <a:t>/</a:t>
                      </a:r>
                      <a:r>
                        <a:rPr lang="en-GB" sz="1200" b="0" dirty="0" err="1">
                          <a:solidFill>
                            <a:srgbClr val="002060"/>
                          </a:solidFill>
                        </a:rPr>
                        <a:t>elles</a:t>
                      </a:r>
                      <a:r>
                        <a:rPr lang="en-GB" sz="1200" b="0" dirty="0">
                          <a:solidFill>
                            <a:srgbClr val="002060"/>
                          </a:solidFill>
                        </a:rPr>
                        <a:t>)</a:t>
                      </a:r>
                    </a:p>
                  </a:txBody>
                  <a:tcPr/>
                </a:tc>
                <a:extLst>
                  <a:ext uri="{0D108BD9-81ED-4DB2-BD59-A6C34878D82A}">
                    <a16:rowId xmlns:a16="http://schemas.microsoft.com/office/drawing/2014/main" val="465209129"/>
                  </a:ext>
                </a:extLst>
              </a:tr>
              <a:tr h="387513">
                <a:tc>
                  <a:txBody>
                    <a:bodyPr/>
                    <a:lstStyle/>
                    <a:p>
                      <a:pPr algn="ctr"/>
                      <a:r>
                        <a:rPr lang="en-GB" sz="12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nourrir</a:t>
                      </a:r>
                      <a:r>
                        <a:rPr lang="en-GB" sz="1200" dirty="0">
                          <a:solidFill>
                            <a:srgbClr val="002060"/>
                          </a:solidFill>
                        </a:rPr>
                        <a:t>, </a:t>
                      </a:r>
                      <a:r>
                        <a:rPr lang="en-GB" sz="1200" dirty="0" err="1">
                          <a:solidFill>
                            <a:srgbClr val="002060"/>
                          </a:solidFill>
                        </a:rPr>
                        <a:t>nos</a:t>
                      </a:r>
                      <a:r>
                        <a:rPr lang="en-GB" sz="1200" dirty="0">
                          <a:solidFill>
                            <a:srgbClr val="002060"/>
                          </a:solidFill>
                        </a:rPr>
                        <a:t> chats</a:t>
                      </a:r>
                    </a:p>
                  </a:txBody>
                  <a:tcPr anchor="ctr"/>
                </a:tc>
                <a:tc>
                  <a:txBody>
                    <a:bodyPr/>
                    <a:lstStyle/>
                    <a:p>
                      <a:pPr algn="ctr"/>
                      <a:r>
                        <a:rPr lang="en-GB" sz="1200" dirty="0">
                          <a:solidFill>
                            <a:srgbClr val="002060"/>
                          </a:solidFill>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rPr>
                        <a:t>finir</a:t>
                      </a:r>
                      <a:r>
                        <a:rPr lang="en-GB" sz="1200" b="0" dirty="0">
                          <a:solidFill>
                            <a:srgbClr val="002060"/>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rgbClr val="002060"/>
                          </a:solidFill>
                        </a:rPr>
                        <a:t>B.</a:t>
                      </a:r>
                    </a:p>
                  </a:txBody>
                  <a:tcPr anchor="ctr"/>
                </a:tc>
                <a:tc>
                  <a:txBody>
                    <a:bodyPr/>
                    <a:lstStyle/>
                    <a:p>
                      <a:r>
                        <a:rPr lang="en-GB" sz="1200">
                          <a:solidFill>
                            <a:srgbClr val="002060"/>
                          </a:solidFill>
                        </a:rPr>
                        <a:t>choisir, les cahiers</a:t>
                      </a:r>
                      <a:endParaRPr lang="en-GB" sz="1200" dirty="0">
                        <a:solidFill>
                          <a:srgbClr val="002060"/>
                        </a:solidFill>
                      </a:endParaRPr>
                    </a:p>
                  </a:txBody>
                  <a:tcPr anchor="ctr"/>
                </a:tc>
                <a:tc>
                  <a:txBody>
                    <a:bodyPr/>
                    <a:lstStyle/>
                    <a:p>
                      <a:pPr algn="ctr"/>
                      <a:r>
                        <a:rPr lang="en-GB" sz="1200" dirty="0">
                          <a:solidFill>
                            <a:srgbClr val="002060"/>
                          </a:solidFill>
                        </a:rPr>
                        <a:t>F.</a:t>
                      </a:r>
                    </a:p>
                  </a:txBody>
                  <a:tcPr anchor="ctr"/>
                </a:tc>
                <a:tc>
                  <a:txBody>
                    <a:bodyPr/>
                    <a:lstStyle/>
                    <a:p>
                      <a:r>
                        <a:rPr lang="en-GB" sz="1200" dirty="0" err="1">
                          <a:solidFill>
                            <a:srgbClr val="002060"/>
                          </a:solidFill>
                        </a:rPr>
                        <a:t>définir</a:t>
                      </a:r>
                      <a:r>
                        <a:rPr lang="en-GB" sz="1200" baseline="0" dirty="0">
                          <a:solidFill>
                            <a:srgbClr val="002060"/>
                          </a:solidFill>
                        </a:rPr>
                        <a:t> ______________________</a:t>
                      </a:r>
                      <a:endParaRPr lang="en-GB" sz="1200" dirty="0">
                        <a:solidFill>
                          <a:srgbClr val="002060"/>
                        </a:solidFill>
                      </a:endParaRPr>
                    </a:p>
                  </a:txBody>
                  <a:tcPr anchor="ctr"/>
                </a:tc>
                <a:extLst>
                  <a:ext uri="{0D108BD9-81ED-4DB2-BD59-A6C34878D82A}">
                    <a16:rowId xmlns:a16="http://schemas.microsoft.com/office/drawing/2014/main" val="2955840991"/>
                  </a:ext>
                </a:extLst>
              </a:tr>
              <a:tr h="387513">
                <a:tc>
                  <a:txBody>
                    <a:bodyPr/>
                    <a:lstStyle/>
                    <a:p>
                      <a:pPr algn="ctr"/>
                      <a:r>
                        <a:rPr lang="en-GB" sz="1200" dirty="0">
                          <a:solidFill>
                            <a:srgbClr val="002060"/>
                          </a:solidFill>
                        </a:rPr>
                        <a:t>C.</a:t>
                      </a:r>
                    </a:p>
                  </a:txBody>
                  <a:tcPr anchor="ctr"/>
                </a:tc>
                <a:tc>
                  <a:txBody>
                    <a:bodyPr/>
                    <a:lstStyle/>
                    <a:p>
                      <a:r>
                        <a:rPr lang="en-GB" sz="1200" dirty="0" err="1">
                          <a:solidFill>
                            <a:srgbClr val="002060"/>
                          </a:solidFill>
                        </a:rPr>
                        <a:t>réussir</a:t>
                      </a:r>
                      <a:r>
                        <a:rPr lang="en-GB" sz="1200" dirty="0">
                          <a:solidFill>
                            <a:srgbClr val="002060"/>
                          </a:solidFill>
                        </a:rPr>
                        <a:t>,</a:t>
                      </a:r>
                      <a:r>
                        <a:rPr lang="en-GB" sz="1200" baseline="0" dirty="0">
                          <a:solidFill>
                            <a:srgbClr val="002060"/>
                          </a:solidFill>
                        </a:rPr>
                        <a:t> </a:t>
                      </a:r>
                      <a:r>
                        <a:rPr lang="en-GB" sz="1200" baseline="0" dirty="0" err="1">
                          <a:solidFill>
                            <a:srgbClr val="002060"/>
                          </a:solidFill>
                        </a:rPr>
                        <a:t>nos</a:t>
                      </a:r>
                      <a:r>
                        <a:rPr lang="en-GB" sz="1200" baseline="0" dirty="0">
                          <a:solidFill>
                            <a:srgbClr val="002060"/>
                          </a:solidFill>
                        </a:rPr>
                        <a:t> examens</a:t>
                      </a:r>
                      <a:endParaRPr lang="en-GB" sz="1200" dirty="0">
                        <a:solidFill>
                          <a:srgbClr val="002060"/>
                        </a:solidFill>
                      </a:endParaRPr>
                    </a:p>
                  </a:txBody>
                  <a:tcPr anchor="ctr"/>
                </a:tc>
                <a:tc>
                  <a:txBody>
                    <a:bodyPr/>
                    <a:lstStyle/>
                    <a:p>
                      <a:pPr algn="ctr"/>
                      <a:r>
                        <a:rPr lang="en-GB" sz="1200" dirty="0">
                          <a:solidFill>
                            <a:srgbClr val="002060"/>
                          </a:solidFill>
                        </a:rPr>
                        <a:t>G.</a:t>
                      </a:r>
                    </a:p>
                  </a:txBody>
                  <a:tcPr anchor="ctr"/>
                </a:tc>
                <a:tc>
                  <a:txBody>
                    <a:bodyPr/>
                    <a:lstStyle/>
                    <a:p>
                      <a:r>
                        <a:rPr lang="en-GB" sz="1200" dirty="0" err="1">
                          <a:solidFill>
                            <a:srgbClr val="002060"/>
                          </a:solidFill>
                        </a:rPr>
                        <a:t>remplir</a:t>
                      </a:r>
                      <a:r>
                        <a:rPr lang="en-GB" sz="1200" dirty="0">
                          <a:solidFill>
                            <a:srgbClr val="002060"/>
                          </a:solidFill>
                        </a:rPr>
                        <a:t> 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rgbClr val="002060"/>
                          </a:solidFill>
                        </a:rPr>
                        <a:t>D.</a:t>
                      </a:r>
                    </a:p>
                  </a:txBody>
                  <a:tcPr anchor="ctr"/>
                </a:tc>
                <a:tc>
                  <a:txBody>
                    <a:bodyPr/>
                    <a:lstStyle/>
                    <a:p>
                      <a:r>
                        <a:rPr lang="en-GB" sz="1200" dirty="0" err="1">
                          <a:solidFill>
                            <a:srgbClr val="002060"/>
                          </a:solidFill>
                        </a:rPr>
                        <a:t>finir</a:t>
                      </a:r>
                      <a:r>
                        <a:rPr lang="en-GB" sz="1200" dirty="0">
                          <a:solidFill>
                            <a:srgbClr val="002060"/>
                          </a:solidFill>
                        </a:rPr>
                        <a:t>, le ménage</a:t>
                      </a:r>
                    </a:p>
                  </a:txBody>
                  <a:tcPr anchor="ctr"/>
                </a:tc>
                <a:tc>
                  <a:txBody>
                    <a:bodyPr/>
                    <a:lstStyle/>
                    <a:p>
                      <a:pPr algn="ctr"/>
                      <a:r>
                        <a:rPr lang="en-GB" sz="1200" dirty="0">
                          <a:solidFill>
                            <a:srgbClr val="002060"/>
                          </a:solidFill>
                        </a:rPr>
                        <a:t>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choisir</a:t>
                      </a:r>
                      <a:r>
                        <a:rPr lang="en-GB" sz="1200" dirty="0">
                          <a:solidFill>
                            <a:srgbClr val="002060"/>
                          </a:solidFill>
                        </a:rPr>
                        <a:t> </a:t>
                      </a:r>
                      <a:r>
                        <a:rPr lang="en-GB" sz="1200" b="0" dirty="0">
                          <a:solidFill>
                            <a:srgbClr val="002060"/>
                          </a:solidFill>
                        </a:rPr>
                        <a:t>_________________________</a:t>
                      </a:r>
                      <a:endParaRPr lang="en-GB" sz="1200" dirty="0">
                        <a:solidFill>
                          <a:srgbClr val="002060"/>
                        </a:solidFill>
                      </a:endParaRPr>
                    </a:p>
                  </a:txBody>
                  <a:tcPr anchor="ctr"/>
                </a:tc>
                <a:extLst>
                  <a:ext uri="{0D108BD9-81ED-4DB2-BD59-A6C34878D82A}">
                    <a16:rowId xmlns:a16="http://schemas.microsoft.com/office/drawing/2014/main" val="3812225336"/>
                  </a:ext>
                </a:extLst>
              </a:tr>
            </a:tbl>
          </a:graphicData>
        </a:graphic>
      </p:graphicFrame>
      <p:graphicFrame>
        <p:nvGraphicFramePr>
          <p:cNvPr id="16" name="Table 4">
            <a:extLst>
              <a:ext uri="{FF2B5EF4-FFF2-40B4-BE49-F238E27FC236}">
                <a16:creationId xmlns:a16="http://schemas.microsoft.com/office/drawing/2014/main" id="{DF3B783B-0F57-454C-8C1E-0EA37801257A}"/>
              </a:ext>
            </a:extLst>
          </p:cNvPr>
          <p:cNvGraphicFramePr>
            <a:graphicFrameLocks noGrp="1"/>
          </p:cNvGraphicFramePr>
          <p:nvPr>
            <p:extLst>
              <p:ext uri="{D42A27DB-BD31-4B8C-83A1-F6EECF244321}">
                <p14:modId xmlns:p14="http://schemas.microsoft.com/office/powerpoint/2010/main" val="1926725998"/>
              </p:ext>
            </p:extLst>
          </p:nvPr>
        </p:nvGraphicFramePr>
        <p:xfrm>
          <a:off x="6170140" y="90585"/>
          <a:ext cx="5740400" cy="2007252"/>
        </p:xfrm>
        <a:graphic>
          <a:graphicData uri="http://schemas.openxmlformats.org/drawingml/2006/table">
            <a:tbl>
              <a:tblPr firstRow="1" bandRow="1">
                <a:tableStyleId>{5940675A-B579-460E-94D1-54222C63F5DA}</a:tableStyleId>
              </a:tblPr>
              <a:tblGrid>
                <a:gridCol w="401270">
                  <a:extLst>
                    <a:ext uri="{9D8B030D-6E8A-4147-A177-3AD203B41FA5}">
                      <a16:colId xmlns:a16="http://schemas.microsoft.com/office/drawing/2014/main" val="1181226948"/>
                    </a:ext>
                  </a:extLst>
                </a:gridCol>
                <a:gridCol w="2162405">
                  <a:extLst>
                    <a:ext uri="{9D8B030D-6E8A-4147-A177-3AD203B41FA5}">
                      <a16:colId xmlns:a16="http://schemas.microsoft.com/office/drawing/2014/main" val="4058903970"/>
                    </a:ext>
                  </a:extLst>
                </a:gridCol>
                <a:gridCol w="389934">
                  <a:extLst>
                    <a:ext uri="{9D8B030D-6E8A-4147-A177-3AD203B41FA5}">
                      <a16:colId xmlns:a16="http://schemas.microsoft.com/office/drawing/2014/main" val="1532565368"/>
                    </a:ext>
                  </a:extLst>
                </a:gridCol>
                <a:gridCol w="2786791">
                  <a:extLst>
                    <a:ext uri="{9D8B030D-6E8A-4147-A177-3AD203B41FA5}">
                      <a16:colId xmlns:a16="http://schemas.microsoft.com/office/drawing/2014/main" val="2049085416"/>
                    </a:ext>
                  </a:extLst>
                </a:gridCol>
              </a:tblGrid>
              <a:tr h="387513">
                <a:tc>
                  <a:txBody>
                    <a:bodyPr/>
                    <a:lstStyle/>
                    <a:p>
                      <a:pPr algn="ctr"/>
                      <a:r>
                        <a:rPr lang="en-GB" sz="1200" dirty="0">
                          <a:solidFill>
                            <a:srgbClr val="002060"/>
                          </a:solidFill>
                        </a:rPr>
                        <a:t>      </a:t>
                      </a:r>
                    </a:p>
                  </a:txBody>
                  <a:tcPr/>
                </a:tc>
                <a:tc>
                  <a:txBody>
                    <a:bodyPr/>
                    <a:lstStyle/>
                    <a:p>
                      <a:pPr algn="ctr"/>
                      <a:r>
                        <a:rPr lang="en-GB" sz="1200" b="1" dirty="0">
                          <a:solidFill>
                            <a:srgbClr val="002060"/>
                          </a:solidFill>
                        </a:rPr>
                        <a:t>Tell your partners </a:t>
                      </a:r>
                      <a:r>
                        <a:rPr lang="en-GB" sz="1200" dirty="0">
                          <a:solidFill>
                            <a:srgbClr val="002060"/>
                          </a:solidFill>
                        </a:rPr>
                        <a:t>you are doing this (nous)</a:t>
                      </a:r>
                      <a:endParaRPr lang="en-GB" sz="1200" b="0" dirty="0">
                        <a:solidFill>
                          <a:srgbClr val="002060"/>
                        </a:solidFill>
                      </a:endParaRPr>
                    </a:p>
                  </a:txBody>
                  <a:tcPr/>
                </a:tc>
                <a:tc>
                  <a:txBody>
                    <a:bodyPr/>
                    <a:lstStyle/>
                    <a:p>
                      <a:pPr algn="ctr"/>
                      <a:endParaRPr lang="en-GB" sz="1200" b="0" dirty="0">
                        <a:solidFill>
                          <a:srgbClr val="002060"/>
                        </a:solidFill>
                      </a:endParaRPr>
                    </a:p>
                  </a:txBody>
                  <a:tcPr/>
                </a:tc>
                <a:tc>
                  <a:txBody>
                    <a:bodyPr/>
                    <a:lstStyle/>
                    <a:p>
                      <a:pPr algn="ctr"/>
                      <a:r>
                        <a:rPr lang="en-GB" sz="1200" b="1" dirty="0">
                          <a:solidFill>
                            <a:srgbClr val="002060"/>
                          </a:solidFill>
                        </a:rPr>
                        <a:t>Ask </a:t>
                      </a:r>
                      <a:r>
                        <a:rPr lang="en-GB" sz="1200" b="0" dirty="0">
                          <a:solidFill>
                            <a:srgbClr val="002060"/>
                          </a:solidFill>
                        </a:rPr>
                        <a:t>your partners a question (</a:t>
                      </a:r>
                      <a:r>
                        <a:rPr lang="en-GB" sz="1200" b="0" dirty="0" err="1">
                          <a:solidFill>
                            <a:srgbClr val="002060"/>
                          </a:solidFill>
                        </a:rPr>
                        <a:t>vous</a:t>
                      </a:r>
                      <a:r>
                        <a:rPr lang="en-GB" sz="1200" b="0" dirty="0">
                          <a:solidFill>
                            <a:srgbClr val="002060"/>
                          </a:solidFill>
                        </a:rPr>
                        <a:t>) and </a:t>
                      </a:r>
                      <a:r>
                        <a:rPr lang="en-GB" sz="1200" b="1" dirty="0">
                          <a:solidFill>
                            <a:srgbClr val="002060"/>
                          </a:solidFill>
                        </a:rPr>
                        <a:t>write </a:t>
                      </a:r>
                      <a:r>
                        <a:rPr lang="en-GB" sz="1200" b="0" dirty="0">
                          <a:solidFill>
                            <a:srgbClr val="002060"/>
                          </a:solidFill>
                        </a:rPr>
                        <a:t>a sentence (</a:t>
                      </a:r>
                      <a:r>
                        <a:rPr lang="en-GB" sz="1200" b="0" dirty="0" err="1">
                          <a:solidFill>
                            <a:srgbClr val="002060"/>
                          </a:solidFill>
                        </a:rPr>
                        <a:t>ils</a:t>
                      </a:r>
                      <a:r>
                        <a:rPr lang="en-GB" sz="1200" b="0" dirty="0">
                          <a:solidFill>
                            <a:srgbClr val="002060"/>
                          </a:solidFill>
                        </a:rPr>
                        <a:t>/</a:t>
                      </a:r>
                      <a:r>
                        <a:rPr lang="en-GB" sz="1200" b="0" dirty="0" err="1">
                          <a:solidFill>
                            <a:srgbClr val="002060"/>
                          </a:solidFill>
                        </a:rPr>
                        <a:t>elles</a:t>
                      </a:r>
                      <a:r>
                        <a:rPr lang="en-GB" sz="1200" b="0" dirty="0">
                          <a:solidFill>
                            <a:srgbClr val="002060"/>
                          </a:solidFill>
                        </a:rPr>
                        <a:t>)</a:t>
                      </a:r>
                    </a:p>
                  </a:txBody>
                  <a:tcPr/>
                </a:tc>
                <a:extLst>
                  <a:ext uri="{0D108BD9-81ED-4DB2-BD59-A6C34878D82A}">
                    <a16:rowId xmlns:a16="http://schemas.microsoft.com/office/drawing/2014/main" val="465209129"/>
                  </a:ext>
                </a:extLst>
              </a:tr>
              <a:tr h="387513">
                <a:tc>
                  <a:txBody>
                    <a:bodyPr/>
                    <a:lstStyle/>
                    <a:p>
                      <a:pPr algn="ctr"/>
                      <a:r>
                        <a:rPr lang="en-GB" sz="12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nourrir</a:t>
                      </a:r>
                      <a:r>
                        <a:rPr lang="en-GB" sz="1200" dirty="0">
                          <a:solidFill>
                            <a:srgbClr val="002060"/>
                          </a:solidFill>
                        </a:rPr>
                        <a:t>, </a:t>
                      </a:r>
                      <a:r>
                        <a:rPr lang="en-GB" sz="1200" dirty="0" err="1">
                          <a:solidFill>
                            <a:srgbClr val="002060"/>
                          </a:solidFill>
                        </a:rPr>
                        <a:t>nos</a:t>
                      </a:r>
                      <a:r>
                        <a:rPr lang="en-GB" sz="1200" dirty="0">
                          <a:solidFill>
                            <a:srgbClr val="002060"/>
                          </a:solidFill>
                        </a:rPr>
                        <a:t> chats</a:t>
                      </a:r>
                    </a:p>
                  </a:txBody>
                  <a:tcPr anchor="ctr"/>
                </a:tc>
                <a:tc>
                  <a:txBody>
                    <a:bodyPr/>
                    <a:lstStyle/>
                    <a:p>
                      <a:pPr algn="ctr"/>
                      <a:r>
                        <a:rPr lang="en-GB" sz="1200" dirty="0">
                          <a:solidFill>
                            <a:srgbClr val="002060"/>
                          </a:solidFill>
                        </a:rPr>
                        <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rPr>
                        <a:t>finir</a:t>
                      </a:r>
                      <a:r>
                        <a:rPr lang="en-GB" sz="1200" b="0" dirty="0">
                          <a:solidFill>
                            <a:srgbClr val="002060"/>
                          </a:solidFill>
                        </a:rPr>
                        <a:t> _________________________</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rgbClr val="002060"/>
                          </a:solidFill>
                        </a:rPr>
                        <a:t>B.</a:t>
                      </a:r>
                    </a:p>
                  </a:txBody>
                  <a:tcPr anchor="ctr"/>
                </a:tc>
                <a:tc>
                  <a:txBody>
                    <a:bodyPr/>
                    <a:lstStyle/>
                    <a:p>
                      <a:r>
                        <a:rPr lang="en-GB" sz="1200" dirty="0" err="1">
                          <a:solidFill>
                            <a:srgbClr val="002060"/>
                          </a:solidFill>
                        </a:rPr>
                        <a:t>choisir</a:t>
                      </a:r>
                      <a:r>
                        <a:rPr lang="en-GB" sz="1200" dirty="0">
                          <a:solidFill>
                            <a:srgbClr val="002060"/>
                          </a:solidFill>
                        </a:rPr>
                        <a:t>, les cahiers</a:t>
                      </a:r>
                    </a:p>
                  </a:txBody>
                  <a:tcPr anchor="ctr"/>
                </a:tc>
                <a:tc>
                  <a:txBody>
                    <a:bodyPr/>
                    <a:lstStyle/>
                    <a:p>
                      <a:pPr algn="ctr"/>
                      <a:r>
                        <a:rPr lang="en-GB" sz="1200" dirty="0">
                          <a:solidFill>
                            <a:srgbClr val="002060"/>
                          </a:solidFill>
                        </a:rPr>
                        <a:t>F.</a:t>
                      </a:r>
                    </a:p>
                  </a:txBody>
                  <a:tcPr anchor="ctr"/>
                </a:tc>
                <a:tc>
                  <a:txBody>
                    <a:bodyPr/>
                    <a:lstStyle/>
                    <a:p>
                      <a:r>
                        <a:rPr lang="en-GB" sz="1200" dirty="0" err="1">
                          <a:solidFill>
                            <a:srgbClr val="002060"/>
                          </a:solidFill>
                        </a:rPr>
                        <a:t>définir</a:t>
                      </a:r>
                      <a:r>
                        <a:rPr lang="en-GB" sz="1200" baseline="0" dirty="0">
                          <a:solidFill>
                            <a:srgbClr val="002060"/>
                          </a:solidFill>
                        </a:rPr>
                        <a:t> ______________________</a:t>
                      </a:r>
                      <a:endParaRPr lang="en-GB" sz="1200" dirty="0">
                        <a:solidFill>
                          <a:srgbClr val="002060"/>
                        </a:solidFill>
                      </a:endParaRPr>
                    </a:p>
                  </a:txBody>
                  <a:tcPr anchor="ctr"/>
                </a:tc>
                <a:extLst>
                  <a:ext uri="{0D108BD9-81ED-4DB2-BD59-A6C34878D82A}">
                    <a16:rowId xmlns:a16="http://schemas.microsoft.com/office/drawing/2014/main" val="2955840991"/>
                  </a:ext>
                </a:extLst>
              </a:tr>
              <a:tr h="387513">
                <a:tc>
                  <a:txBody>
                    <a:bodyPr/>
                    <a:lstStyle/>
                    <a:p>
                      <a:pPr algn="ctr"/>
                      <a:r>
                        <a:rPr lang="en-GB" sz="1200" dirty="0">
                          <a:solidFill>
                            <a:srgbClr val="002060"/>
                          </a:solidFill>
                        </a:rPr>
                        <a:t>C.</a:t>
                      </a:r>
                    </a:p>
                  </a:txBody>
                  <a:tcPr anchor="ctr"/>
                </a:tc>
                <a:tc>
                  <a:txBody>
                    <a:bodyPr/>
                    <a:lstStyle/>
                    <a:p>
                      <a:r>
                        <a:rPr lang="en-GB" sz="1200" dirty="0" err="1">
                          <a:solidFill>
                            <a:srgbClr val="002060"/>
                          </a:solidFill>
                        </a:rPr>
                        <a:t>réussir</a:t>
                      </a:r>
                      <a:r>
                        <a:rPr lang="en-GB" sz="1200" dirty="0">
                          <a:solidFill>
                            <a:srgbClr val="002060"/>
                          </a:solidFill>
                        </a:rPr>
                        <a:t>,</a:t>
                      </a:r>
                      <a:r>
                        <a:rPr lang="en-GB" sz="1200" baseline="0" dirty="0">
                          <a:solidFill>
                            <a:srgbClr val="002060"/>
                          </a:solidFill>
                        </a:rPr>
                        <a:t> </a:t>
                      </a:r>
                      <a:r>
                        <a:rPr lang="en-GB" sz="1200" baseline="0" dirty="0" err="1">
                          <a:solidFill>
                            <a:srgbClr val="002060"/>
                          </a:solidFill>
                        </a:rPr>
                        <a:t>nos</a:t>
                      </a:r>
                      <a:r>
                        <a:rPr lang="en-GB" sz="1200" baseline="0" dirty="0">
                          <a:solidFill>
                            <a:srgbClr val="002060"/>
                          </a:solidFill>
                        </a:rPr>
                        <a:t> examens</a:t>
                      </a:r>
                      <a:endParaRPr lang="en-GB" sz="1200" dirty="0">
                        <a:solidFill>
                          <a:srgbClr val="002060"/>
                        </a:solidFill>
                      </a:endParaRPr>
                    </a:p>
                  </a:txBody>
                  <a:tcPr anchor="ctr"/>
                </a:tc>
                <a:tc>
                  <a:txBody>
                    <a:bodyPr/>
                    <a:lstStyle/>
                    <a:p>
                      <a:pPr algn="ctr"/>
                      <a:r>
                        <a:rPr lang="en-GB" sz="1200" dirty="0">
                          <a:solidFill>
                            <a:srgbClr val="002060"/>
                          </a:solidFill>
                        </a:rPr>
                        <a:t>G.</a:t>
                      </a:r>
                    </a:p>
                  </a:txBody>
                  <a:tcPr anchor="ctr"/>
                </a:tc>
                <a:tc>
                  <a:txBody>
                    <a:bodyPr/>
                    <a:lstStyle/>
                    <a:p>
                      <a:r>
                        <a:rPr lang="en-GB" sz="1200" dirty="0" err="1">
                          <a:solidFill>
                            <a:srgbClr val="002060"/>
                          </a:solidFill>
                        </a:rPr>
                        <a:t>remplir</a:t>
                      </a:r>
                      <a:r>
                        <a:rPr lang="en-GB" sz="1200" dirty="0">
                          <a:solidFill>
                            <a:srgbClr val="002060"/>
                          </a:solidFill>
                        </a:rPr>
                        <a:t> ______________________</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rgbClr val="002060"/>
                          </a:solidFill>
                        </a:rPr>
                        <a:t>D.</a:t>
                      </a:r>
                    </a:p>
                  </a:txBody>
                  <a:tcPr anchor="ctr"/>
                </a:tc>
                <a:tc>
                  <a:txBody>
                    <a:bodyPr/>
                    <a:lstStyle/>
                    <a:p>
                      <a:r>
                        <a:rPr lang="en-GB" sz="1200" dirty="0" err="1">
                          <a:solidFill>
                            <a:srgbClr val="002060"/>
                          </a:solidFill>
                        </a:rPr>
                        <a:t>finir</a:t>
                      </a:r>
                      <a:r>
                        <a:rPr lang="en-GB" sz="1200" dirty="0">
                          <a:solidFill>
                            <a:srgbClr val="002060"/>
                          </a:solidFill>
                        </a:rPr>
                        <a:t>, le ménage</a:t>
                      </a:r>
                    </a:p>
                  </a:txBody>
                  <a:tcPr anchor="ctr"/>
                </a:tc>
                <a:tc>
                  <a:txBody>
                    <a:bodyPr/>
                    <a:lstStyle/>
                    <a:p>
                      <a:pPr algn="ctr"/>
                      <a:r>
                        <a:rPr lang="en-GB" sz="1200" dirty="0">
                          <a:solidFill>
                            <a:srgbClr val="002060"/>
                          </a:solidFill>
                        </a:rPr>
                        <a:t>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choisir</a:t>
                      </a:r>
                      <a:r>
                        <a:rPr lang="en-GB" sz="1200" dirty="0">
                          <a:solidFill>
                            <a:srgbClr val="002060"/>
                          </a:solidFill>
                        </a:rPr>
                        <a:t> </a:t>
                      </a:r>
                      <a:r>
                        <a:rPr lang="en-GB" sz="1200" b="0" dirty="0">
                          <a:solidFill>
                            <a:srgbClr val="002060"/>
                          </a:solidFill>
                        </a:rPr>
                        <a:t>_________________________</a:t>
                      </a:r>
                      <a:endParaRPr lang="en-GB" sz="1200" dirty="0">
                        <a:solidFill>
                          <a:srgbClr val="002060"/>
                        </a:solidFill>
                      </a:endParaRPr>
                    </a:p>
                  </a:txBody>
                  <a:tcPr anchor="ctr"/>
                </a:tc>
                <a:extLst>
                  <a:ext uri="{0D108BD9-81ED-4DB2-BD59-A6C34878D82A}">
                    <a16:rowId xmlns:a16="http://schemas.microsoft.com/office/drawing/2014/main" val="3812225336"/>
                  </a:ext>
                </a:extLst>
              </a:tr>
            </a:tbl>
          </a:graphicData>
        </a:graphic>
      </p:graphicFrame>
    </p:spTree>
    <p:extLst>
      <p:ext uri="{BB962C8B-B14F-4D97-AF65-F5344CB8AC3E}">
        <p14:creationId xmlns:p14="http://schemas.microsoft.com/office/powerpoint/2010/main" val="1786366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6F4A639A-604C-418E-B029-5EF2ACEB5DB0}"/>
              </a:ext>
            </a:extLst>
          </p:cNvPr>
          <p:cNvGraphicFramePr>
            <a:graphicFrameLocks noGrp="1"/>
          </p:cNvGraphicFramePr>
          <p:nvPr/>
        </p:nvGraphicFramePr>
        <p:xfrm>
          <a:off x="593809" y="1624256"/>
          <a:ext cx="11004381" cy="3425571"/>
        </p:xfrm>
        <a:graphic>
          <a:graphicData uri="http://schemas.openxmlformats.org/drawingml/2006/table">
            <a:tbl>
              <a:tblPr firstRow="1" bandRow="1">
                <a:tableStyleId>{21E4AEA4-8DFA-4A89-87EB-49C32662AFE0}</a:tableStyleId>
              </a:tblPr>
              <a:tblGrid>
                <a:gridCol w="698141">
                  <a:extLst>
                    <a:ext uri="{9D8B030D-6E8A-4147-A177-3AD203B41FA5}">
                      <a16:colId xmlns:a16="http://schemas.microsoft.com/office/drawing/2014/main" val="1181226948"/>
                    </a:ext>
                  </a:extLst>
                </a:gridCol>
                <a:gridCol w="5034709">
                  <a:extLst>
                    <a:ext uri="{9D8B030D-6E8A-4147-A177-3AD203B41FA5}">
                      <a16:colId xmlns:a16="http://schemas.microsoft.com/office/drawing/2014/main" val="4058903970"/>
                    </a:ext>
                  </a:extLst>
                </a:gridCol>
                <a:gridCol w="716692">
                  <a:extLst>
                    <a:ext uri="{9D8B030D-6E8A-4147-A177-3AD203B41FA5}">
                      <a16:colId xmlns:a16="http://schemas.microsoft.com/office/drawing/2014/main" val="1532565368"/>
                    </a:ext>
                  </a:extLst>
                </a:gridCol>
                <a:gridCol w="4554839">
                  <a:extLst>
                    <a:ext uri="{9D8B030D-6E8A-4147-A177-3AD203B41FA5}">
                      <a16:colId xmlns:a16="http://schemas.microsoft.com/office/drawing/2014/main" val="2049085416"/>
                    </a:ext>
                  </a:extLst>
                </a:gridCol>
              </a:tblGrid>
              <a:tr h="811435">
                <a:tc>
                  <a:txBody>
                    <a:bodyPr/>
                    <a:lstStyle/>
                    <a:p>
                      <a:pPr algn="ctr"/>
                      <a:r>
                        <a:rPr lang="en-GB" sz="2000" dirty="0">
                          <a:solidFill>
                            <a:schemeClr val="bg1"/>
                          </a:solidFill>
                        </a:rPr>
                        <a:t>      </a:t>
                      </a:r>
                    </a:p>
                  </a:txBody>
                  <a:tcPr/>
                </a:tc>
                <a:tc>
                  <a:txBody>
                    <a:bodyPr/>
                    <a:lstStyle/>
                    <a:p>
                      <a:pPr algn="ctr"/>
                      <a:endParaRPr lang="en-GB" sz="2000">
                        <a:solidFill>
                          <a:schemeClr val="bg1"/>
                        </a:solidFill>
                      </a:endParaRPr>
                    </a:p>
                    <a:p>
                      <a:pPr algn="ctr"/>
                      <a:r>
                        <a:rPr lang="en-GB" sz="2000">
                          <a:solidFill>
                            <a:schemeClr val="bg1"/>
                          </a:solidFill>
                        </a:rPr>
                        <a:t>Ask the questions</a:t>
                      </a:r>
                      <a:endParaRPr lang="en-GB" sz="2000" b="0" dirty="0">
                        <a:solidFill>
                          <a:schemeClr val="bg1"/>
                        </a:solidFill>
                      </a:endParaRPr>
                    </a:p>
                  </a:txBody>
                  <a:tcPr/>
                </a:tc>
                <a:tc>
                  <a:txBody>
                    <a:bodyPr/>
                    <a:lstStyle/>
                    <a:p>
                      <a:pPr algn="ctr"/>
                      <a:endParaRPr lang="en-GB" sz="2000" b="0" dirty="0">
                        <a:solidFill>
                          <a:schemeClr val="bg1"/>
                        </a:solidFill>
                      </a:endParaRPr>
                    </a:p>
                  </a:txBody>
                  <a:tcPr/>
                </a:tc>
                <a:tc>
                  <a:txBody>
                    <a:bodyPr/>
                    <a:lstStyle/>
                    <a:p>
                      <a:pPr algn="ctr"/>
                      <a:endParaRPr lang="en-GB" sz="2000" b="1" dirty="0">
                        <a:solidFill>
                          <a:schemeClr val="bg1"/>
                        </a:solidFill>
                      </a:endParaRPr>
                    </a:p>
                    <a:p>
                      <a:pPr algn="ctr"/>
                      <a:r>
                        <a:rPr lang="en-GB" sz="2000" b="1" dirty="0">
                          <a:solidFill>
                            <a:schemeClr val="bg1"/>
                          </a:solidFill>
                        </a:rPr>
                        <a:t>Write your partners’ answers</a:t>
                      </a:r>
                    </a:p>
                  </a:txBody>
                  <a:tcPr/>
                </a:tc>
                <a:extLst>
                  <a:ext uri="{0D108BD9-81ED-4DB2-BD59-A6C34878D82A}">
                    <a16:rowId xmlns:a16="http://schemas.microsoft.com/office/drawing/2014/main" val="465209129"/>
                  </a:ext>
                </a:extLst>
              </a:tr>
              <a:tr h="653534">
                <a:tc>
                  <a:txBody>
                    <a:bodyPr/>
                    <a:lstStyle/>
                    <a:p>
                      <a:pPr algn="ctr"/>
                      <a:r>
                        <a:rPr lang="en-GB" sz="2000" dirty="0">
                          <a:solidFill>
                            <a:schemeClr val="accent1">
                              <a:lumMod val="50000"/>
                            </a:schemeClr>
                          </a:solidFill>
                        </a:rPr>
                        <a:t>A.</a:t>
                      </a:r>
                    </a:p>
                  </a:txBody>
                  <a:tcPr anchor="ctr"/>
                </a:tc>
                <a:tc>
                  <a:txBody>
                    <a:bodyPr/>
                    <a:lstStyle/>
                    <a:p>
                      <a:r>
                        <a:rPr lang="en-GB" sz="2000" b="1" dirty="0" err="1">
                          <a:solidFill>
                            <a:schemeClr val="accent1">
                              <a:lumMod val="50000"/>
                            </a:schemeClr>
                          </a:solidFill>
                        </a:rPr>
                        <a:t>Vous</a:t>
                      </a:r>
                      <a:r>
                        <a:rPr lang="en-GB" sz="2000" dirty="0">
                          <a:solidFill>
                            <a:schemeClr val="accent1">
                              <a:lumMod val="50000"/>
                            </a:schemeClr>
                          </a:solidFill>
                        </a:rPr>
                        <a:t> </a:t>
                      </a:r>
                      <a:r>
                        <a:rPr lang="en-GB" sz="2000" b="1" dirty="0" err="1">
                          <a:solidFill>
                            <a:srgbClr val="ED7D31"/>
                          </a:solidFill>
                        </a:rPr>
                        <a:t>nourrissez</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nourrir</a:t>
                      </a:r>
                      <a:r>
                        <a:rPr lang="en-GB" sz="2000" dirty="0">
                          <a:solidFill>
                            <a:schemeClr val="accent1">
                              <a:lumMod val="50000"/>
                            </a:schemeClr>
                          </a:solidFill>
                        </a:rPr>
                        <a:t>] quoi ?</a:t>
                      </a:r>
                    </a:p>
                  </a:txBody>
                  <a:tcPr anchor="ctr"/>
                </a:tc>
                <a:tc>
                  <a:txBody>
                    <a:bodyPr/>
                    <a:lstStyle/>
                    <a:p>
                      <a:pPr algn="ctr"/>
                      <a:r>
                        <a:rPr lang="en-GB" sz="2000" dirty="0">
                          <a:solidFill>
                            <a:schemeClr val="accent1">
                              <a:lumMod val="50000"/>
                            </a:schemeClr>
                          </a:solidFill>
                        </a:rPr>
                        <a:t>A.</a:t>
                      </a:r>
                    </a:p>
                  </a:txBody>
                  <a:tcPr anchor="ctr"/>
                </a:tc>
                <a:tc>
                  <a:txBody>
                    <a:bodyPr/>
                    <a:lstStyle/>
                    <a:p>
                      <a:r>
                        <a:rPr lang="en-GB" sz="2000" dirty="0" err="1">
                          <a:solidFill>
                            <a:schemeClr val="accent1">
                              <a:lumMod val="50000"/>
                            </a:schemeClr>
                          </a:solidFill>
                        </a:rPr>
                        <a:t>Ils</a:t>
                      </a:r>
                      <a:r>
                        <a:rPr lang="en-GB" sz="2000" dirty="0">
                          <a:solidFill>
                            <a:schemeClr val="accent1">
                              <a:lumMod val="50000"/>
                            </a:schemeClr>
                          </a:solidFill>
                        </a:rPr>
                        <a:t> </a:t>
                      </a:r>
                      <a:r>
                        <a:rPr lang="en-GB" sz="2000" b="1" dirty="0" err="1">
                          <a:solidFill>
                            <a:srgbClr val="ED7D31"/>
                          </a:solidFill>
                        </a:rPr>
                        <a:t>nourrissent</a:t>
                      </a:r>
                      <a:r>
                        <a:rPr lang="en-GB" sz="2000" baseline="0" dirty="0">
                          <a:solidFill>
                            <a:schemeClr val="accent1">
                              <a:lumMod val="50000"/>
                            </a:schemeClr>
                          </a:solidFill>
                        </a:rPr>
                        <a:t> un chat.</a:t>
                      </a:r>
                      <a:r>
                        <a:rPr lang="en-GB" sz="2000" dirty="0">
                          <a:solidFill>
                            <a:schemeClr val="accent1">
                              <a:lumMod val="50000"/>
                            </a:schemeClr>
                          </a:solidFill>
                        </a:rPr>
                        <a:t>               </a:t>
                      </a:r>
                    </a:p>
                  </a:txBody>
                  <a:tcPr anchor="ctr"/>
                </a:tc>
                <a:extLst>
                  <a:ext uri="{0D108BD9-81ED-4DB2-BD59-A6C34878D82A}">
                    <a16:rowId xmlns:a16="http://schemas.microsoft.com/office/drawing/2014/main" val="3084039764"/>
                  </a:ext>
                </a:extLst>
              </a:tr>
              <a:tr h="653534">
                <a:tc>
                  <a:txBody>
                    <a:bodyPr/>
                    <a:lstStyle/>
                    <a:p>
                      <a:pPr algn="ctr"/>
                      <a:r>
                        <a:rPr lang="en-GB" sz="2000" dirty="0">
                          <a:solidFill>
                            <a:schemeClr val="accent1">
                              <a:lumMod val="50000"/>
                            </a:schemeClr>
                          </a:solidFill>
                        </a:rPr>
                        <a:t>B.</a:t>
                      </a:r>
                    </a:p>
                  </a:txBody>
                  <a:tcPr anchor="ctr"/>
                </a:tc>
                <a:tc>
                  <a:txBody>
                    <a:bodyPr/>
                    <a:lstStyle/>
                    <a:p>
                      <a:r>
                        <a:rPr lang="en-GB" sz="2000" b="1">
                          <a:solidFill>
                            <a:schemeClr val="accent1">
                              <a:lumMod val="50000"/>
                            </a:schemeClr>
                          </a:solidFill>
                        </a:rPr>
                        <a:t>Vous</a:t>
                      </a:r>
                      <a:r>
                        <a:rPr lang="en-GB" sz="2000">
                          <a:solidFill>
                            <a:srgbClr val="ED7D31"/>
                          </a:solidFill>
                        </a:rPr>
                        <a:t> </a:t>
                      </a:r>
                      <a:r>
                        <a:rPr lang="en-GB" sz="2000" b="1">
                          <a:solidFill>
                            <a:srgbClr val="ED7D31"/>
                          </a:solidFill>
                        </a:rPr>
                        <a:t>choisissez </a:t>
                      </a:r>
                      <a:r>
                        <a:rPr lang="en-GB" sz="2000">
                          <a:solidFill>
                            <a:schemeClr val="accent1">
                              <a:lumMod val="50000"/>
                            </a:schemeClr>
                          </a:solidFill>
                        </a:rPr>
                        <a:t>[choisir] quoi ?</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B.</a:t>
                      </a:r>
                    </a:p>
                  </a:txBody>
                  <a:tcPr anchor="ctr"/>
                </a:tc>
                <a:tc>
                  <a:txBody>
                    <a:bodyPr/>
                    <a:lstStyle/>
                    <a:p>
                      <a:r>
                        <a:rPr lang="en-GB" sz="2000" dirty="0" err="1">
                          <a:solidFill>
                            <a:schemeClr val="accent1">
                              <a:lumMod val="50000"/>
                            </a:schemeClr>
                          </a:solidFill>
                        </a:rPr>
                        <a:t>Ils</a:t>
                      </a:r>
                      <a:r>
                        <a:rPr lang="en-GB" sz="2000" dirty="0">
                          <a:solidFill>
                            <a:schemeClr val="accent1">
                              <a:lumMod val="50000"/>
                            </a:schemeClr>
                          </a:solidFill>
                        </a:rPr>
                        <a:t> </a:t>
                      </a:r>
                      <a:r>
                        <a:rPr lang="en-GB" sz="2000" b="1" dirty="0" err="1">
                          <a:solidFill>
                            <a:srgbClr val="ED7D31"/>
                          </a:solidFill>
                        </a:rPr>
                        <a:t>choisissent</a:t>
                      </a:r>
                      <a:r>
                        <a:rPr lang="en-GB" sz="2000" dirty="0">
                          <a:solidFill>
                            <a:schemeClr val="accent1">
                              <a:lumMod val="50000"/>
                            </a:schemeClr>
                          </a:solidFill>
                        </a:rPr>
                        <a:t> un lycée.</a:t>
                      </a:r>
                    </a:p>
                  </a:txBody>
                  <a:tcPr anchor="ctr"/>
                </a:tc>
                <a:extLst>
                  <a:ext uri="{0D108BD9-81ED-4DB2-BD59-A6C34878D82A}">
                    <a16:rowId xmlns:a16="http://schemas.microsoft.com/office/drawing/2014/main" val="2955840991"/>
                  </a:ext>
                </a:extLst>
              </a:tr>
              <a:tr h="653534">
                <a:tc>
                  <a:txBody>
                    <a:bodyPr/>
                    <a:lstStyle/>
                    <a:p>
                      <a:pPr algn="ctr"/>
                      <a:r>
                        <a:rPr lang="en-GB" sz="2000" dirty="0">
                          <a:solidFill>
                            <a:schemeClr val="accent1">
                              <a:lumMod val="50000"/>
                            </a:schemeClr>
                          </a:solidFill>
                        </a:rPr>
                        <a:t>C.</a:t>
                      </a:r>
                    </a:p>
                  </a:txBody>
                  <a:tcPr anchor="ctr"/>
                </a:tc>
                <a:tc>
                  <a:txBody>
                    <a:bodyPr/>
                    <a:lstStyle/>
                    <a:p>
                      <a:r>
                        <a:rPr lang="en-GB" sz="2000" b="1" dirty="0" err="1">
                          <a:solidFill>
                            <a:schemeClr val="accent1">
                              <a:lumMod val="50000"/>
                            </a:schemeClr>
                          </a:solidFill>
                        </a:rPr>
                        <a:t>Vous</a:t>
                      </a:r>
                      <a:r>
                        <a:rPr lang="en-GB" sz="2000" dirty="0">
                          <a:solidFill>
                            <a:schemeClr val="accent1">
                              <a:lumMod val="50000"/>
                            </a:schemeClr>
                          </a:solidFill>
                        </a:rPr>
                        <a:t> </a:t>
                      </a:r>
                      <a:r>
                        <a:rPr lang="en-GB" sz="2000" b="1" dirty="0" err="1">
                          <a:solidFill>
                            <a:srgbClr val="ED7D31"/>
                          </a:solidFill>
                        </a:rPr>
                        <a:t>réussissez</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réussir</a:t>
                      </a:r>
                      <a:r>
                        <a:rPr lang="en-GB" sz="2000" dirty="0">
                          <a:solidFill>
                            <a:schemeClr val="accent1">
                              <a:lumMod val="50000"/>
                            </a:schemeClr>
                          </a:solidFill>
                        </a:rPr>
                        <a:t>] quoi ?</a:t>
                      </a:r>
                    </a:p>
                  </a:txBody>
                  <a:tcPr anchor="ctr"/>
                </a:tc>
                <a:tc>
                  <a:txBody>
                    <a:bodyPr/>
                    <a:lstStyle/>
                    <a:p>
                      <a:pPr algn="ctr"/>
                      <a:r>
                        <a:rPr lang="en-GB" sz="2000" dirty="0">
                          <a:solidFill>
                            <a:schemeClr val="accent1">
                              <a:lumMod val="50000"/>
                            </a:schemeClr>
                          </a:solidFill>
                        </a:rPr>
                        <a:t>C.</a:t>
                      </a:r>
                    </a:p>
                  </a:txBody>
                  <a:tcPr anchor="ctr"/>
                </a:tc>
                <a:tc>
                  <a:txBody>
                    <a:bodyPr/>
                    <a:lstStyle/>
                    <a:p>
                      <a:r>
                        <a:rPr lang="en-GB" sz="2000" dirty="0" err="1">
                          <a:solidFill>
                            <a:schemeClr val="accent1">
                              <a:lumMod val="50000"/>
                            </a:schemeClr>
                          </a:solidFill>
                        </a:rPr>
                        <a:t>Ils</a:t>
                      </a:r>
                      <a:r>
                        <a:rPr lang="en-GB" sz="2000" dirty="0">
                          <a:solidFill>
                            <a:schemeClr val="accent1">
                              <a:lumMod val="50000"/>
                            </a:schemeClr>
                          </a:solidFill>
                        </a:rPr>
                        <a:t> </a:t>
                      </a:r>
                      <a:r>
                        <a:rPr lang="en-GB" sz="2000" b="1" dirty="0" err="1">
                          <a:solidFill>
                            <a:srgbClr val="ED7D31"/>
                          </a:solidFill>
                        </a:rPr>
                        <a:t>réussissent</a:t>
                      </a:r>
                      <a:r>
                        <a:rPr lang="en-GB" sz="2000" dirty="0">
                          <a:solidFill>
                            <a:schemeClr val="accent1">
                              <a:lumMod val="50000"/>
                            </a:schemeClr>
                          </a:solidFill>
                        </a:rPr>
                        <a:t> </a:t>
                      </a:r>
                      <a:r>
                        <a:rPr lang="en-GB" sz="2000" dirty="0" err="1">
                          <a:solidFill>
                            <a:schemeClr val="accent1">
                              <a:lumMod val="50000"/>
                            </a:schemeClr>
                          </a:solidFill>
                        </a:rPr>
                        <a:t>l’examen</a:t>
                      </a:r>
                      <a:r>
                        <a:rPr lang="en-GB" sz="2000" dirty="0">
                          <a:solidFill>
                            <a:schemeClr val="accent1">
                              <a:lumMod val="50000"/>
                            </a:schemeClr>
                          </a:solidFill>
                        </a:rPr>
                        <a:t>.</a:t>
                      </a:r>
                    </a:p>
                  </a:txBody>
                  <a:tcPr anchor="ctr"/>
                </a:tc>
                <a:extLst>
                  <a:ext uri="{0D108BD9-81ED-4DB2-BD59-A6C34878D82A}">
                    <a16:rowId xmlns:a16="http://schemas.microsoft.com/office/drawing/2014/main" val="670436756"/>
                  </a:ext>
                </a:extLst>
              </a:tr>
              <a:tr h="653534">
                <a:tc>
                  <a:txBody>
                    <a:bodyPr/>
                    <a:lstStyle/>
                    <a:p>
                      <a:pPr algn="ctr"/>
                      <a:r>
                        <a:rPr lang="en-GB" sz="2000" dirty="0">
                          <a:solidFill>
                            <a:schemeClr val="accent1">
                              <a:lumMod val="50000"/>
                            </a:schemeClr>
                          </a:solidFill>
                        </a:rPr>
                        <a:t>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Vous</a:t>
                      </a:r>
                      <a:r>
                        <a:rPr lang="en-GB" sz="2000" dirty="0">
                          <a:solidFill>
                            <a:schemeClr val="accent1">
                              <a:lumMod val="50000"/>
                            </a:schemeClr>
                          </a:solidFill>
                        </a:rPr>
                        <a:t> </a:t>
                      </a:r>
                      <a:r>
                        <a:rPr lang="en-GB" sz="2000" b="1" dirty="0" err="1">
                          <a:solidFill>
                            <a:srgbClr val="ED7D31"/>
                          </a:solidFill>
                        </a:rPr>
                        <a:t>finissez</a:t>
                      </a:r>
                      <a:r>
                        <a:rPr lang="en-GB" sz="2000" b="1" dirty="0">
                          <a:solidFill>
                            <a:srgbClr val="E65D00"/>
                          </a:solidFill>
                        </a:rPr>
                        <a:t> </a:t>
                      </a:r>
                      <a:r>
                        <a:rPr lang="en-GB" sz="2000" b="1" dirty="0">
                          <a:solidFill>
                            <a:schemeClr val="accent1">
                              <a:lumMod val="50000"/>
                            </a:schemeClr>
                          </a:solidFill>
                        </a:rPr>
                        <a:t> </a:t>
                      </a:r>
                      <a:r>
                        <a:rPr lang="en-GB" sz="2000" dirty="0">
                          <a:solidFill>
                            <a:schemeClr val="accent1">
                              <a:lumMod val="50000"/>
                            </a:schemeClr>
                          </a:solidFill>
                        </a:rPr>
                        <a:t>[</a:t>
                      </a:r>
                      <a:r>
                        <a:rPr lang="en-GB" sz="2000" dirty="0" err="1">
                          <a:solidFill>
                            <a:schemeClr val="accent1">
                              <a:lumMod val="50000"/>
                            </a:schemeClr>
                          </a:solidFill>
                        </a:rPr>
                        <a:t>finir</a:t>
                      </a:r>
                      <a:r>
                        <a:rPr lang="en-GB" sz="2000" dirty="0">
                          <a:solidFill>
                            <a:schemeClr val="accent1">
                              <a:lumMod val="50000"/>
                            </a:schemeClr>
                          </a:solidFill>
                        </a:rPr>
                        <a:t>] quoi ?</a:t>
                      </a:r>
                    </a:p>
                  </a:txBody>
                  <a:tcPr anchor="ctr"/>
                </a:tc>
                <a:tc>
                  <a:txBody>
                    <a:bodyPr/>
                    <a:lstStyle/>
                    <a:p>
                      <a:pPr algn="ctr"/>
                      <a:r>
                        <a:rPr lang="en-GB" sz="2000" dirty="0">
                          <a:solidFill>
                            <a:schemeClr val="accent1">
                              <a:lumMod val="50000"/>
                            </a:schemeClr>
                          </a:solidFill>
                        </a:rPr>
                        <a:t>D.</a:t>
                      </a:r>
                    </a:p>
                  </a:txBody>
                  <a:tcPr anchor="ctr"/>
                </a:tc>
                <a:tc>
                  <a:txBody>
                    <a:bodyPr/>
                    <a:lstStyle/>
                    <a:p>
                      <a:r>
                        <a:rPr lang="en-GB" sz="2000" dirty="0" err="1">
                          <a:solidFill>
                            <a:schemeClr val="accent1">
                              <a:lumMod val="50000"/>
                            </a:schemeClr>
                          </a:solidFill>
                        </a:rPr>
                        <a:t>Ils</a:t>
                      </a:r>
                      <a:r>
                        <a:rPr lang="en-GB" sz="2000" dirty="0">
                          <a:solidFill>
                            <a:schemeClr val="accent1">
                              <a:lumMod val="50000"/>
                            </a:schemeClr>
                          </a:solidFill>
                        </a:rPr>
                        <a:t> </a:t>
                      </a:r>
                      <a:r>
                        <a:rPr lang="en-GB" sz="2000" b="1" dirty="0" err="1">
                          <a:solidFill>
                            <a:srgbClr val="ED7D31"/>
                          </a:solidFill>
                        </a:rPr>
                        <a:t>finissent</a:t>
                      </a:r>
                      <a:r>
                        <a:rPr lang="en-GB" sz="2000" b="1" dirty="0">
                          <a:solidFill>
                            <a:srgbClr val="ED7D31"/>
                          </a:solidFill>
                        </a:rPr>
                        <a:t> </a:t>
                      </a:r>
                      <a:r>
                        <a:rPr lang="en-GB" sz="2000" dirty="0">
                          <a:solidFill>
                            <a:schemeClr val="accent5">
                              <a:lumMod val="50000"/>
                            </a:schemeClr>
                          </a:solidFill>
                        </a:rPr>
                        <a:t>le ménage.</a:t>
                      </a:r>
                      <a:endParaRPr lang="en-GB" sz="2000" dirty="0">
                        <a:solidFill>
                          <a:schemeClr val="accent1">
                            <a:lumMod val="50000"/>
                          </a:schemeClr>
                        </a:solidFill>
                      </a:endParaRPr>
                    </a:p>
                  </a:txBody>
                  <a:tcPr anchor="ctr"/>
                </a:tc>
                <a:extLst>
                  <a:ext uri="{0D108BD9-81ED-4DB2-BD59-A6C34878D82A}">
                    <a16:rowId xmlns:a16="http://schemas.microsoft.com/office/drawing/2014/main" val="4035649079"/>
                  </a:ext>
                </a:extLst>
              </a:tr>
            </a:tbl>
          </a:graphicData>
        </a:graphic>
      </p:graphicFrame>
      <p:sp>
        <p:nvSpPr>
          <p:cNvPr id="4" name="Title 3"/>
          <p:cNvSpPr>
            <a:spLocks noGrp="1"/>
          </p:cNvSpPr>
          <p:nvPr>
            <p:ph type="title"/>
          </p:nvPr>
        </p:nvSpPr>
        <p:spPr/>
        <p:txBody>
          <a:bodyPr>
            <a:normAutofit fontScale="90000"/>
          </a:bodyPr>
          <a:lstStyle/>
          <a:p>
            <a:r>
              <a:rPr lang="en-GB" sz="3600" b="1" dirty="0" err="1">
                <a:solidFill>
                  <a:schemeClr val="bg1"/>
                </a:solidFill>
                <a:latin typeface="+mj-lt"/>
              </a:rPr>
              <a:t>Vous</a:t>
            </a:r>
            <a:r>
              <a:rPr lang="en-GB" sz="3600" b="1" dirty="0">
                <a:solidFill>
                  <a:schemeClr val="bg1"/>
                </a:solidFill>
                <a:latin typeface="+mj-lt"/>
              </a:rPr>
              <a:t> </a:t>
            </a:r>
            <a:r>
              <a:rPr lang="en-GB" sz="3600" b="1" dirty="0" err="1">
                <a:solidFill>
                  <a:schemeClr val="bg1"/>
                </a:solidFill>
                <a:latin typeface="+mj-lt"/>
              </a:rPr>
              <a:t>faites</a:t>
            </a:r>
            <a:r>
              <a:rPr lang="en-GB" sz="3600" b="1" dirty="0">
                <a:solidFill>
                  <a:schemeClr val="bg1"/>
                </a:solidFill>
                <a:latin typeface="+mj-lt"/>
              </a:rPr>
              <a:t> quoi ? (A)</a:t>
            </a:r>
          </a:p>
        </p:txBody>
      </p:sp>
      <p:sp>
        <p:nvSpPr>
          <p:cNvPr id="2" name="Rounded Rectangle 46">
            <a:extLst>
              <a:ext uri="{FF2B5EF4-FFF2-40B4-BE49-F238E27FC236}">
                <a16:creationId xmlns:a16="http://schemas.microsoft.com/office/drawing/2014/main" id="{3BBFC2CA-8EA5-4B46-8F24-083896782665}"/>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ectangle 31">
            <a:extLst>
              <a:ext uri="{FF2B5EF4-FFF2-40B4-BE49-F238E27FC236}">
                <a16:creationId xmlns:a16="http://schemas.microsoft.com/office/drawing/2014/main" id="{6CCBCC5E-CDB0-4E8B-9865-FAFC3AC3CD55}"/>
              </a:ext>
            </a:extLst>
          </p:cNvPr>
          <p:cNvSpPr/>
          <p:nvPr/>
        </p:nvSpPr>
        <p:spPr>
          <a:xfrm>
            <a:off x="7103837" y="2593494"/>
            <a:ext cx="3273132" cy="357721"/>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0C4C342D-28C6-485C-B498-D19B2C8E8006}"/>
              </a:ext>
            </a:extLst>
          </p:cNvPr>
          <p:cNvSpPr/>
          <p:nvPr/>
        </p:nvSpPr>
        <p:spPr>
          <a:xfrm>
            <a:off x="7103837" y="3250551"/>
            <a:ext cx="4424633" cy="33079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B244EBDF-3E4F-454F-B5E7-752D26425A96}"/>
              </a:ext>
            </a:extLst>
          </p:cNvPr>
          <p:cNvSpPr/>
          <p:nvPr/>
        </p:nvSpPr>
        <p:spPr>
          <a:xfrm>
            <a:off x="7070115" y="3920453"/>
            <a:ext cx="3644193" cy="33526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96505262-A12F-4E4A-BFF0-CFDDA363BF12}"/>
              </a:ext>
            </a:extLst>
          </p:cNvPr>
          <p:cNvSpPr txBox="1"/>
          <p:nvPr/>
        </p:nvSpPr>
        <p:spPr>
          <a:xfrm>
            <a:off x="2006253" y="2564409"/>
            <a:ext cx="1293537" cy="369332"/>
          </a:xfrm>
          <a:prstGeom prst="rect">
            <a:avLst/>
          </a:prstGeom>
          <a:solidFill>
            <a:srgbClr val="F8D7CD"/>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18" name="TextBox 17">
            <a:extLst>
              <a:ext uri="{FF2B5EF4-FFF2-40B4-BE49-F238E27FC236}">
                <a16:creationId xmlns:a16="http://schemas.microsoft.com/office/drawing/2014/main" id="{A3970D75-68E3-4D41-B789-5813F12B259A}"/>
              </a:ext>
            </a:extLst>
          </p:cNvPr>
          <p:cNvSpPr txBox="1"/>
          <p:nvPr/>
        </p:nvSpPr>
        <p:spPr>
          <a:xfrm>
            <a:off x="6457245" y="327622"/>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F0302020204030204"/>
                <a:ea typeface="+mn-ea"/>
                <a:cs typeface="+mn-cs"/>
              </a:rPr>
              <a:t>Réponses</a:t>
            </a:r>
            <a:endParaRPr kumimoji="0" lang="en-GB" sz="3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96505262-A12F-4E4A-BFF0-CFDDA363BF12}"/>
              </a:ext>
            </a:extLst>
          </p:cNvPr>
          <p:cNvSpPr txBox="1"/>
          <p:nvPr/>
        </p:nvSpPr>
        <p:spPr>
          <a:xfrm>
            <a:off x="2006253" y="3834463"/>
            <a:ext cx="1293537" cy="369332"/>
          </a:xfrm>
          <a:prstGeom prst="rect">
            <a:avLst/>
          </a:prstGeom>
          <a:solidFill>
            <a:srgbClr val="F8D7CD"/>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21" name="Rectangle 20">
            <a:extLst>
              <a:ext uri="{FF2B5EF4-FFF2-40B4-BE49-F238E27FC236}">
                <a16:creationId xmlns:a16="http://schemas.microsoft.com/office/drawing/2014/main" id="{0C4C342D-28C6-485C-B498-D19B2C8E8006}"/>
              </a:ext>
            </a:extLst>
          </p:cNvPr>
          <p:cNvSpPr/>
          <p:nvPr/>
        </p:nvSpPr>
        <p:spPr>
          <a:xfrm>
            <a:off x="1979749" y="3196087"/>
            <a:ext cx="1293538" cy="422551"/>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dirty="0">
                <a:solidFill>
                  <a:srgbClr val="5B9BD5">
                    <a:lumMod val="50000"/>
                  </a:srgbClr>
                </a:solidFill>
              </a:rPr>
              <a:t>_______</a:t>
            </a:r>
          </a:p>
        </p:txBody>
      </p:sp>
      <p:sp>
        <p:nvSpPr>
          <p:cNvPr id="13" name="Rectangle 12">
            <a:extLst>
              <a:ext uri="{FF2B5EF4-FFF2-40B4-BE49-F238E27FC236}">
                <a16:creationId xmlns:a16="http://schemas.microsoft.com/office/drawing/2014/main" id="{A588B339-76CC-4FEF-9D58-DD2B0B84EEB3}"/>
              </a:ext>
            </a:extLst>
          </p:cNvPr>
          <p:cNvSpPr/>
          <p:nvPr/>
        </p:nvSpPr>
        <p:spPr>
          <a:xfrm>
            <a:off x="2006253" y="4525991"/>
            <a:ext cx="998229" cy="348720"/>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dirty="0">
                <a:solidFill>
                  <a:srgbClr val="5B9BD5">
                    <a:lumMod val="50000"/>
                  </a:srgbClr>
                </a:solidFill>
              </a:rPr>
              <a:t>_____</a:t>
            </a:r>
          </a:p>
        </p:txBody>
      </p:sp>
      <p:sp>
        <p:nvSpPr>
          <p:cNvPr id="14" name="Rectangle 13">
            <a:extLst>
              <a:ext uri="{FF2B5EF4-FFF2-40B4-BE49-F238E27FC236}">
                <a16:creationId xmlns:a16="http://schemas.microsoft.com/office/drawing/2014/main" id="{E3128EFA-FDED-4194-97D2-2678C4B98DCB}"/>
              </a:ext>
            </a:extLst>
          </p:cNvPr>
          <p:cNvSpPr/>
          <p:nvPr/>
        </p:nvSpPr>
        <p:spPr>
          <a:xfrm>
            <a:off x="7103837" y="4525991"/>
            <a:ext cx="4424633" cy="33079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0388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9" grpId="0" animBg="1"/>
      <p:bldP spid="5" grpId="0" animBg="1"/>
      <p:bldP spid="20" grpId="0" animBg="1"/>
      <p:bldP spid="21"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6F4A639A-604C-418E-B029-5EF2ACEB5DB0}"/>
              </a:ext>
            </a:extLst>
          </p:cNvPr>
          <p:cNvGraphicFramePr>
            <a:graphicFrameLocks noGrp="1"/>
          </p:cNvGraphicFramePr>
          <p:nvPr/>
        </p:nvGraphicFramePr>
        <p:xfrm>
          <a:off x="593809" y="1637508"/>
          <a:ext cx="10989182" cy="3425571"/>
        </p:xfrm>
        <a:graphic>
          <a:graphicData uri="http://schemas.openxmlformats.org/drawingml/2006/table">
            <a:tbl>
              <a:tblPr firstRow="1" bandRow="1">
                <a:tableStyleId>{21E4AEA4-8DFA-4A89-87EB-49C32662AFE0}</a:tableStyleId>
              </a:tblPr>
              <a:tblGrid>
                <a:gridCol w="682942">
                  <a:extLst>
                    <a:ext uri="{9D8B030D-6E8A-4147-A177-3AD203B41FA5}">
                      <a16:colId xmlns:a16="http://schemas.microsoft.com/office/drawing/2014/main" val="1181226948"/>
                    </a:ext>
                  </a:extLst>
                </a:gridCol>
                <a:gridCol w="5034709">
                  <a:extLst>
                    <a:ext uri="{9D8B030D-6E8A-4147-A177-3AD203B41FA5}">
                      <a16:colId xmlns:a16="http://schemas.microsoft.com/office/drawing/2014/main" val="4058903970"/>
                    </a:ext>
                  </a:extLst>
                </a:gridCol>
                <a:gridCol w="716692">
                  <a:extLst>
                    <a:ext uri="{9D8B030D-6E8A-4147-A177-3AD203B41FA5}">
                      <a16:colId xmlns:a16="http://schemas.microsoft.com/office/drawing/2014/main" val="1532565368"/>
                    </a:ext>
                  </a:extLst>
                </a:gridCol>
                <a:gridCol w="4554839">
                  <a:extLst>
                    <a:ext uri="{9D8B030D-6E8A-4147-A177-3AD203B41FA5}">
                      <a16:colId xmlns:a16="http://schemas.microsoft.com/office/drawing/2014/main" val="2049085416"/>
                    </a:ext>
                  </a:extLst>
                </a:gridCol>
              </a:tblGrid>
              <a:tr h="811435">
                <a:tc>
                  <a:txBody>
                    <a:bodyPr/>
                    <a:lstStyle/>
                    <a:p>
                      <a:pPr algn="ctr"/>
                      <a:r>
                        <a:rPr lang="en-GB" sz="2000" dirty="0">
                          <a:solidFill>
                            <a:schemeClr val="bg1"/>
                          </a:solidFill>
                        </a:rPr>
                        <a:t>      </a:t>
                      </a:r>
                    </a:p>
                  </a:txBody>
                  <a:tcPr/>
                </a:tc>
                <a:tc>
                  <a:txBody>
                    <a:bodyPr/>
                    <a:lstStyle/>
                    <a:p>
                      <a:pPr algn="ctr"/>
                      <a:endParaRPr lang="en-GB" sz="2000">
                        <a:solidFill>
                          <a:schemeClr val="bg1"/>
                        </a:solidFill>
                      </a:endParaRPr>
                    </a:p>
                    <a:p>
                      <a:pPr algn="ctr"/>
                      <a:r>
                        <a:rPr lang="en-GB" sz="2000">
                          <a:solidFill>
                            <a:schemeClr val="bg1"/>
                          </a:solidFill>
                        </a:rPr>
                        <a:t>Ask the questions</a:t>
                      </a:r>
                      <a:endParaRPr lang="en-GB" sz="2000" b="0" dirty="0">
                        <a:solidFill>
                          <a:schemeClr val="bg1"/>
                        </a:solidFill>
                      </a:endParaRPr>
                    </a:p>
                  </a:txBody>
                  <a:tcPr/>
                </a:tc>
                <a:tc>
                  <a:txBody>
                    <a:bodyPr/>
                    <a:lstStyle/>
                    <a:p>
                      <a:pPr algn="ctr"/>
                      <a:endParaRPr lang="en-GB" sz="2000" b="0" dirty="0">
                        <a:solidFill>
                          <a:schemeClr val="bg1"/>
                        </a:solidFill>
                      </a:endParaRPr>
                    </a:p>
                  </a:txBody>
                  <a:tcPr/>
                </a:tc>
                <a:tc>
                  <a:txBody>
                    <a:bodyPr/>
                    <a:lstStyle/>
                    <a:p>
                      <a:pPr algn="ctr"/>
                      <a:endParaRPr lang="en-GB" sz="2000" b="1" dirty="0">
                        <a:solidFill>
                          <a:schemeClr val="bg1"/>
                        </a:solidFill>
                      </a:endParaRPr>
                    </a:p>
                    <a:p>
                      <a:pPr algn="ctr"/>
                      <a:r>
                        <a:rPr lang="en-GB" sz="2000" b="1" dirty="0">
                          <a:solidFill>
                            <a:schemeClr val="bg1"/>
                          </a:solidFill>
                        </a:rPr>
                        <a:t>Write your partners’ answers</a:t>
                      </a:r>
                    </a:p>
                  </a:txBody>
                  <a:tcPr/>
                </a:tc>
                <a:extLst>
                  <a:ext uri="{0D108BD9-81ED-4DB2-BD59-A6C34878D82A}">
                    <a16:rowId xmlns:a16="http://schemas.microsoft.com/office/drawing/2014/main" val="465209129"/>
                  </a:ext>
                </a:extLst>
              </a:tr>
              <a:tr h="653534">
                <a:tc>
                  <a:txBody>
                    <a:bodyPr/>
                    <a:lstStyle/>
                    <a:p>
                      <a:pPr algn="ctr"/>
                      <a:r>
                        <a:rPr lang="en-GB" sz="2000" dirty="0">
                          <a:solidFill>
                            <a:schemeClr val="accent1">
                              <a:lumMod val="50000"/>
                            </a:schemeClr>
                          </a:solidFill>
                        </a:rPr>
                        <a:t>E.</a:t>
                      </a:r>
                    </a:p>
                  </a:txBody>
                  <a:tcPr anchor="ctr"/>
                </a:tc>
                <a:tc>
                  <a:txBody>
                    <a:bodyPr/>
                    <a:lstStyle/>
                    <a:p>
                      <a:r>
                        <a:rPr lang="en-GB" sz="2000" b="1">
                          <a:solidFill>
                            <a:schemeClr val="accent1">
                              <a:lumMod val="50000"/>
                            </a:schemeClr>
                          </a:solidFill>
                        </a:rPr>
                        <a:t>Vous</a:t>
                      </a:r>
                      <a:r>
                        <a:rPr lang="en-GB" sz="2000">
                          <a:solidFill>
                            <a:schemeClr val="accent1">
                              <a:lumMod val="50000"/>
                            </a:schemeClr>
                          </a:solidFill>
                        </a:rPr>
                        <a:t> </a:t>
                      </a:r>
                      <a:r>
                        <a:rPr lang="en-GB" sz="2000" b="1">
                          <a:solidFill>
                            <a:srgbClr val="ED7D31"/>
                          </a:solidFill>
                        </a:rPr>
                        <a:t>finissez</a:t>
                      </a:r>
                      <a:r>
                        <a:rPr lang="en-GB" sz="2000" b="1">
                          <a:solidFill>
                            <a:srgbClr val="E65D00"/>
                          </a:solidFill>
                        </a:rPr>
                        <a:t> </a:t>
                      </a:r>
                      <a:r>
                        <a:rPr lang="en-GB" sz="2000">
                          <a:solidFill>
                            <a:schemeClr val="accent1">
                              <a:lumMod val="50000"/>
                            </a:schemeClr>
                          </a:solidFill>
                        </a:rPr>
                        <a:t>[finir] quoi ?</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E.</a:t>
                      </a:r>
                    </a:p>
                  </a:txBody>
                  <a:tcPr anchor="ctr"/>
                </a:tc>
                <a:tc>
                  <a:txBody>
                    <a:bodyPr/>
                    <a:lstStyle/>
                    <a:p>
                      <a:r>
                        <a:rPr lang="en-GB" sz="2000" dirty="0" err="1">
                          <a:solidFill>
                            <a:schemeClr val="accent1">
                              <a:lumMod val="50000"/>
                            </a:schemeClr>
                          </a:solidFill>
                        </a:rPr>
                        <a:t>Ils</a:t>
                      </a:r>
                      <a:r>
                        <a:rPr lang="en-GB" sz="2000" dirty="0">
                          <a:solidFill>
                            <a:schemeClr val="accent1">
                              <a:lumMod val="50000"/>
                            </a:schemeClr>
                          </a:solidFill>
                        </a:rPr>
                        <a:t> </a:t>
                      </a:r>
                      <a:r>
                        <a:rPr lang="en-GB" sz="2000" b="1" dirty="0" err="1">
                          <a:solidFill>
                            <a:srgbClr val="ED7D31"/>
                          </a:solidFill>
                        </a:rPr>
                        <a:t>finissent</a:t>
                      </a:r>
                      <a:r>
                        <a:rPr lang="en-GB" sz="2000" baseline="0" dirty="0">
                          <a:solidFill>
                            <a:schemeClr val="accent1">
                              <a:lumMod val="50000"/>
                            </a:schemeClr>
                          </a:solidFill>
                        </a:rPr>
                        <a:t> les devoirs.</a:t>
                      </a:r>
                      <a:r>
                        <a:rPr lang="en-GB" sz="2000" dirty="0">
                          <a:solidFill>
                            <a:schemeClr val="accent1">
                              <a:lumMod val="50000"/>
                            </a:schemeClr>
                          </a:solidFill>
                        </a:rPr>
                        <a:t>               </a:t>
                      </a:r>
                    </a:p>
                  </a:txBody>
                  <a:tcPr anchor="ctr"/>
                </a:tc>
                <a:extLst>
                  <a:ext uri="{0D108BD9-81ED-4DB2-BD59-A6C34878D82A}">
                    <a16:rowId xmlns:a16="http://schemas.microsoft.com/office/drawing/2014/main" val="3084039764"/>
                  </a:ext>
                </a:extLst>
              </a:tr>
              <a:tr h="653534">
                <a:tc>
                  <a:txBody>
                    <a:bodyPr/>
                    <a:lstStyle/>
                    <a:p>
                      <a:pPr algn="ctr"/>
                      <a:r>
                        <a:rPr lang="en-GB" sz="2000" dirty="0">
                          <a:solidFill>
                            <a:schemeClr val="accent1">
                              <a:lumMod val="50000"/>
                            </a:schemeClr>
                          </a:solidFill>
                        </a:rPr>
                        <a:t>F.</a:t>
                      </a:r>
                    </a:p>
                  </a:txBody>
                  <a:tcPr anchor="ctr"/>
                </a:tc>
                <a:tc>
                  <a:txBody>
                    <a:bodyPr/>
                    <a:lstStyle/>
                    <a:p>
                      <a:r>
                        <a:rPr lang="en-GB" sz="2000" b="1">
                          <a:solidFill>
                            <a:schemeClr val="accent1">
                              <a:lumMod val="50000"/>
                            </a:schemeClr>
                          </a:solidFill>
                        </a:rPr>
                        <a:t>Vous</a:t>
                      </a:r>
                      <a:r>
                        <a:rPr lang="en-GB" sz="2000">
                          <a:solidFill>
                            <a:schemeClr val="accent1">
                              <a:lumMod val="50000"/>
                            </a:schemeClr>
                          </a:solidFill>
                        </a:rPr>
                        <a:t> </a:t>
                      </a:r>
                      <a:r>
                        <a:rPr lang="en-GB" sz="2000" b="1">
                          <a:solidFill>
                            <a:srgbClr val="ED7D31"/>
                          </a:solidFill>
                        </a:rPr>
                        <a:t>définissez</a:t>
                      </a:r>
                      <a:r>
                        <a:rPr lang="en-GB" sz="2000" b="1">
                          <a:solidFill>
                            <a:srgbClr val="E65D00"/>
                          </a:solidFill>
                        </a:rPr>
                        <a:t> </a:t>
                      </a:r>
                      <a:r>
                        <a:rPr lang="en-GB" sz="2000">
                          <a:solidFill>
                            <a:schemeClr val="accent1">
                              <a:lumMod val="50000"/>
                            </a:schemeClr>
                          </a:solidFill>
                        </a:rPr>
                        <a:t>[définir] quoi ?</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F.</a:t>
                      </a:r>
                    </a:p>
                  </a:txBody>
                  <a:tcPr anchor="ctr"/>
                </a:tc>
                <a:tc>
                  <a:txBody>
                    <a:bodyPr/>
                    <a:lstStyle/>
                    <a:p>
                      <a:r>
                        <a:rPr lang="en-GB" sz="2000" dirty="0">
                          <a:solidFill>
                            <a:schemeClr val="accent1">
                              <a:lumMod val="50000"/>
                            </a:schemeClr>
                          </a:solidFill>
                        </a:rPr>
                        <a:t>Nous </a:t>
                      </a:r>
                      <a:r>
                        <a:rPr lang="en-GB" sz="2000" b="1" dirty="0" err="1">
                          <a:solidFill>
                            <a:srgbClr val="ED7D31"/>
                          </a:solidFill>
                        </a:rPr>
                        <a:t>définissent</a:t>
                      </a:r>
                      <a:r>
                        <a:rPr lang="en-GB" sz="2000" dirty="0">
                          <a:solidFill>
                            <a:schemeClr val="accent1">
                              <a:lumMod val="50000"/>
                            </a:schemeClr>
                          </a:solidFill>
                        </a:rPr>
                        <a:t> le mot.</a:t>
                      </a:r>
                    </a:p>
                  </a:txBody>
                  <a:tcPr anchor="ctr"/>
                </a:tc>
                <a:extLst>
                  <a:ext uri="{0D108BD9-81ED-4DB2-BD59-A6C34878D82A}">
                    <a16:rowId xmlns:a16="http://schemas.microsoft.com/office/drawing/2014/main" val="2955840991"/>
                  </a:ext>
                </a:extLst>
              </a:tr>
              <a:tr h="653534">
                <a:tc>
                  <a:txBody>
                    <a:bodyPr/>
                    <a:lstStyle/>
                    <a:p>
                      <a:pPr algn="ctr"/>
                      <a:r>
                        <a:rPr lang="en-GB" sz="2000" dirty="0">
                          <a:solidFill>
                            <a:schemeClr val="accent1">
                              <a:lumMod val="50000"/>
                            </a:schemeClr>
                          </a:solidFill>
                        </a:rPr>
                        <a:t>G.</a:t>
                      </a:r>
                    </a:p>
                  </a:txBody>
                  <a:tcPr anchor="ctr"/>
                </a:tc>
                <a:tc>
                  <a:txBody>
                    <a:bodyPr/>
                    <a:lstStyle/>
                    <a:p>
                      <a:r>
                        <a:rPr lang="en-GB" sz="2000" b="1" dirty="0" err="1">
                          <a:solidFill>
                            <a:schemeClr val="accent1">
                              <a:lumMod val="50000"/>
                            </a:schemeClr>
                          </a:solidFill>
                        </a:rPr>
                        <a:t>Vous</a:t>
                      </a:r>
                      <a:r>
                        <a:rPr lang="en-GB" sz="2000" dirty="0">
                          <a:solidFill>
                            <a:schemeClr val="accent1">
                              <a:lumMod val="50000"/>
                            </a:schemeClr>
                          </a:solidFill>
                        </a:rPr>
                        <a:t> </a:t>
                      </a:r>
                      <a:r>
                        <a:rPr lang="en-GB" sz="2000" b="1" dirty="0" err="1">
                          <a:solidFill>
                            <a:srgbClr val="ED7D31"/>
                          </a:solidFill>
                        </a:rPr>
                        <a:t>remplissez</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remplir</a:t>
                      </a:r>
                      <a:r>
                        <a:rPr lang="en-GB" sz="2000" dirty="0">
                          <a:solidFill>
                            <a:schemeClr val="accent1">
                              <a:lumMod val="50000"/>
                            </a:schemeClr>
                          </a:solidFill>
                        </a:rPr>
                        <a:t>] quoi ?</a:t>
                      </a:r>
                    </a:p>
                  </a:txBody>
                  <a:tcPr anchor="ctr"/>
                </a:tc>
                <a:tc>
                  <a:txBody>
                    <a:bodyPr/>
                    <a:lstStyle/>
                    <a:p>
                      <a:pPr algn="ctr"/>
                      <a:r>
                        <a:rPr lang="en-GB" sz="2000" dirty="0">
                          <a:solidFill>
                            <a:schemeClr val="accent1">
                              <a:lumMod val="50000"/>
                            </a:schemeClr>
                          </a:solidFill>
                        </a:rPr>
                        <a:t>G.</a:t>
                      </a:r>
                    </a:p>
                  </a:txBody>
                  <a:tcPr anchor="ctr"/>
                </a:tc>
                <a:tc>
                  <a:txBody>
                    <a:bodyPr/>
                    <a:lstStyle/>
                    <a:p>
                      <a:r>
                        <a:rPr lang="en-GB" sz="2000" dirty="0" err="1">
                          <a:solidFill>
                            <a:schemeClr val="accent1">
                              <a:lumMod val="50000"/>
                            </a:schemeClr>
                          </a:solidFill>
                        </a:rPr>
                        <a:t>Ils</a:t>
                      </a:r>
                      <a:r>
                        <a:rPr lang="en-GB" sz="2000" dirty="0">
                          <a:solidFill>
                            <a:schemeClr val="accent1">
                              <a:lumMod val="50000"/>
                            </a:schemeClr>
                          </a:solidFill>
                        </a:rPr>
                        <a:t> </a:t>
                      </a:r>
                      <a:r>
                        <a:rPr lang="en-GB" sz="2000" b="1" dirty="0" err="1">
                          <a:solidFill>
                            <a:srgbClr val="ED7D31"/>
                          </a:solidFill>
                        </a:rPr>
                        <a:t>remplissent</a:t>
                      </a:r>
                      <a:r>
                        <a:rPr lang="en-GB" sz="2000" dirty="0">
                          <a:solidFill>
                            <a:schemeClr val="accent1">
                              <a:lumMod val="50000"/>
                            </a:schemeClr>
                          </a:solidFill>
                        </a:rPr>
                        <a:t> les </a:t>
                      </a:r>
                      <a:r>
                        <a:rPr lang="en-GB" sz="2000" dirty="0" err="1">
                          <a:solidFill>
                            <a:schemeClr val="accent1">
                              <a:lumMod val="50000"/>
                            </a:schemeClr>
                          </a:solidFill>
                        </a:rPr>
                        <a:t>blancs</a:t>
                      </a:r>
                      <a:r>
                        <a:rPr lang="en-GB" sz="2000" dirty="0">
                          <a:solidFill>
                            <a:schemeClr val="accent1">
                              <a:lumMod val="50000"/>
                            </a:schemeClr>
                          </a:solidFill>
                        </a:rPr>
                        <a:t>.</a:t>
                      </a:r>
                    </a:p>
                  </a:txBody>
                  <a:tcPr anchor="ctr"/>
                </a:tc>
                <a:extLst>
                  <a:ext uri="{0D108BD9-81ED-4DB2-BD59-A6C34878D82A}">
                    <a16:rowId xmlns:a16="http://schemas.microsoft.com/office/drawing/2014/main" val="670436756"/>
                  </a:ext>
                </a:extLst>
              </a:tr>
              <a:tr h="653534">
                <a:tc>
                  <a:txBody>
                    <a:bodyPr/>
                    <a:lstStyle/>
                    <a:p>
                      <a:pPr algn="ctr"/>
                      <a:r>
                        <a:rPr lang="en-GB" sz="2000" dirty="0">
                          <a:solidFill>
                            <a:schemeClr val="accent1">
                              <a:lumMod val="50000"/>
                            </a:schemeClr>
                          </a:solidFill>
                        </a:rPr>
                        <a:t>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Vous</a:t>
                      </a:r>
                      <a:r>
                        <a:rPr lang="en-GB" sz="2000" dirty="0">
                          <a:solidFill>
                            <a:schemeClr val="accent1">
                              <a:lumMod val="50000"/>
                            </a:schemeClr>
                          </a:solidFill>
                        </a:rPr>
                        <a:t> </a:t>
                      </a:r>
                      <a:r>
                        <a:rPr lang="en-GB" sz="2000" b="1" dirty="0" err="1">
                          <a:solidFill>
                            <a:srgbClr val="ED7D31"/>
                          </a:solidFill>
                        </a:rPr>
                        <a:t>choississez</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choisir</a:t>
                      </a:r>
                      <a:r>
                        <a:rPr lang="en-GB" sz="2000" dirty="0">
                          <a:solidFill>
                            <a:schemeClr val="accent1">
                              <a:lumMod val="50000"/>
                            </a:schemeClr>
                          </a:solidFill>
                        </a:rPr>
                        <a:t>] quoi ?</a:t>
                      </a:r>
                    </a:p>
                  </a:txBody>
                  <a:tcPr anchor="ctr"/>
                </a:tc>
                <a:tc>
                  <a:txBody>
                    <a:bodyPr/>
                    <a:lstStyle/>
                    <a:p>
                      <a:pPr algn="ctr"/>
                      <a:r>
                        <a:rPr lang="en-GB" sz="2000" dirty="0">
                          <a:solidFill>
                            <a:schemeClr val="accent1">
                              <a:lumMod val="50000"/>
                            </a:schemeClr>
                          </a:solidFill>
                        </a:rPr>
                        <a:t>H.</a:t>
                      </a:r>
                    </a:p>
                  </a:txBody>
                  <a:tcPr anchor="ctr"/>
                </a:tc>
                <a:tc>
                  <a:txBody>
                    <a:bodyPr/>
                    <a:lstStyle/>
                    <a:p>
                      <a:r>
                        <a:rPr lang="en-GB" sz="2000" b="0" dirty="0" err="1">
                          <a:solidFill>
                            <a:schemeClr val="accent1">
                              <a:lumMod val="50000"/>
                            </a:schemeClr>
                          </a:solidFill>
                        </a:rPr>
                        <a:t>Ils</a:t>
                      </a:r>
                      <a:r>
                        <a:rPr lang="en-GB" sz="2000" b="1" dirty="0">
                          <a:solidFill>
                            <a:schemeClr val="accent1">
                              <a:lumMod val="50000"/>
                            </a:schemeClr>
                          </a:solidFill>
                        </a:rPr>
                        <a:t> </a:t>
                      </a:r>
                      <a:r>
                        <a:rPr lang="en-GB" sz="2000" b="1" dirty="0" err="1">
                          <a:solidFill>
                            <a:srgbClr val="E87D1E"/>
                          </a:solidFill>
                        </a:rPr>
                        <a:t>choississent</a:t>
                      </a:r>
                      <a:r>
                        <a:rPr lang="en-GB" sz="2000" b="1" dirty="0">
                          <a:solidFill>
                            <a:srgbClr val="E87D1E"/>
                          </a:solidFill>
                        </a:rPr>
                        <a:t> </a:t>
                      </a:r>
                      <a:r>
                        <a:rPr lang="en-GB" sz="2000" b="0" dirty="0">
                          <a:solidFill>
                            <a:srgbClr val="104F75"/>
                          </a:solidFill>
                        </a:rPr>
                        <a:t>des livres.</a:t>
                      </a:r>
                    </a:p>
                  </a:txBody>
                  <a:tcPr anchor="ctr"/>
                </a:tc>
                <a:extLst>
                  <a:ext uri="{0D108BD9-81ED-4DB2-BD59-A6C34878D82A}">
                    <a16:rowId xmlns:a16="http://schemas.microsoft.com/office/drawing/2014/main" val="4159389421"/>
                  </a:ext>
                </a:extLst>
              </a:tr>
            </a:tbl>
          </a:graphicData>
        </a:graphic>
      </p:graphicFrame>
      <p:sp>
        <p:nvSpPr>
          <p:cNvPr id="4" name="Title 3"/>
          <p:cNvSpPr>
            <a:spLocks noGrp="1"/>
          </p:cNvSpPr>
          <p:nvPr>
            <p:ph type="title"/>
          </p:nvPr>
        </p:nvSpPr>
        <p:spPr/>
        <p:txBody>
          <a:bodyPr>
            <a:normAutofit/>
          </a:bodyPr>
          <a:lstStyle/>
          <a:p>
            <a:r>
              <a:rPr lang="en-GB" sz="2800" b="1" dirty="0" err="1">
                <a:solidFill>
                  <a:schemeClr val="bg1"/>
                </a:solidFill>
                <a:latin typeface="+mj-lt"/>
              </a:rPr>
              <a:t>Vous</a:t>
            </a:r>
            <a:r>
              <a:rPr lang="en-GB" sz="2800" b="1" dirty="0">
                <a:solidFill>
                  <a:schemeClr val="bg1"/>
                </a:solidFill>
                <a:latin typeface="+mj-lt"/>
              </a:rPr>
              <a:t> </a:t>
            </a:r>
            <a:r>
              <a:rPr lang="en-GB" sz="2800" b="1" dirty="0" err="1">
                <a:solidFill>
                  <a:schemeClr val="bg1"/>
                </a:solidFill>
                <a:latin typeface="+mj-lt"/>
              </a:rPr>
              <a:t>faites</a:t>
            </a:r>
            <a:r>
              <a:rPr lang="en-GB" sz="2800" b="1" dirty="0">
                <a:solidFill>
                  <a:schemeClr val="bg1"/>
                </a:solidFill>
                <a:latin typeface="+mj-lt"/>
              </a:rPr>
              <a:t> quoi ? (B)</a:t>
            </a:r>
          </a:p>
        </p:txBody>
      </p:sp>
      <p:sp>
        <p:nvSpPr>
          <p:cNvPr id="2" name="Rounded Rectangle 46">
            <a:extLst>
              <a:ext uri="{FF2B5EF4-FFF2-40B4-BE49-F238E27FC236}">
                <a16:creationId xmlns:a16="http://schemas.microsoft.com/office/drawing/2014/main" id="{3BBFC2CA-8EA5-4B46-8F24-083896782665}"/>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ectangle 31">
            <a:extLst>
              <a:ext uri="{FF2B5EF4-FFF2-40B4-BE49-F238E27FC236}">
                <a16:creationId xmlns:a16="http://schemas.microsoft.com/office/drawing/2014/main" id="{6CCBCC5E-CDB0-4E8B-9865-FAFC3AC3CD55}"/>
              </a:ext>
            </a:extLst>
          </p:cNvPr>
          <p:cNvSpPr/>
          <p:nvPr/>
        </p:nvSpPr>
        <p:spPr>
          <a:xfrm>
            <a:off x="7079210" y="2642896"/>
            <a:ext cx="3273132" cy="357721"/>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0C4C342D-28C6-485C-B498-D19B2C8E8006}"/>
              </a:ext>
            </a:extLst>
          </p:cNvPr>
          <p:cNvSpPr/>
          <p:nvPr/>
        </p:nvSpPr>
        <p:spPr>
          <a:xfrm>
            <a:off x="7079210" y="3257474"/>
            <a:ext cx="4424633" cy="33079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B244EBDF-3E4F-454F-B5E7-752D26425A96}"/>
              </a:ext>
            </a:extLst>
          </p:cNvPr>
          <p:cNvSpPr/>
          <p:nvPr/>
        </p:nvSpPr>
        <p:spPr>
          <a:xfrm>
            <a:off x="7079210" y="3921029"/>
            <a:ext cx="3496091" cy="33526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96505262-A12F-4E4A-BFF0-CFDDA363BF12}"/>
              </a:ext>
            </a:extLst>
          </p:cNvPr>
          <p:cNvSpPr txBox="1"/>
          <p:nvPr/>
        </p:nvSpPr>
        <p:spPr>
          <a:xfrm>
            <a:off x="2024681" y="2629908"/>
            <a:ext cx="909226" cy="369332"/>
          </a:xfrm>
          <a:prstGeom prst="rect">
            <a:avLst/>
          </a:prstGeom>
          <a:solidFill>
            <a:srgbClr val="F8D7CD"/>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18" name="TextBox 17">
            <a:extLst>
              <a:ext uri="{FF2B5EF4-FFF2-40B4-BE49-F238E27FC236}">
                <a16:creationId xmlns:a16="http://schemas.microsoft.com/office/drawing/2014/main" id="{A3970D75-68E3-4D41-B789-5813F12B259A}"/>
              </a:ext>
            </a:extLst>
          </p:cNvPr>
          <p:cNvSpPr txBox="1"/>
          <p:nvPr/>
        </p:nvSpPr>
        <p:spPr>
          <a:xfrm>
            <a:off x="6457245" y="327622"/>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584E"/>
                </a:solidFill>
                <a:effectLst/>
                <a:uLnTx/>
                <a:uFillTx/>
                <a:latin typeface="Century Gothic" panose="020F0302020204030204"/>
                <a:ea typeface="+mn-ea"/>
                <a:cs typeface="+mn-cs"/>
              </a:rPr>
              <a:t>Réponses</a:t>
            </a:r>
            <a:endParaRPr kumimoji="0" lang="en-GB" sz="3600" b="1" i="0" u="none" strike="noStrike" kern="1200" cap="none" spc="0" normalizeH="0" baseline="0" noProof="0" dirty="0">
              <a:ln>
                <a:noFill/>
              </a:ln>
              <a:solidFill>
                <a:srgbClr val="EE584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96505262-A12F-4E4A-BFF0-CFDDA363BF12}"/>
              </a:ext>
            </a:extLst>
          </p:cNvPr>
          <p:cNvSpPr txBox="1"/>
          <p:nvPr/>
        </p:nvSpPr>
        <p:spPr>
          <a:xfrm>
            <a:off x="2046010" y="3886965"/>
            <a:ext cx="1293537" cy="369332"/>
          </a:xfrm>
          <a:prstGeom prst="rect">
            <a:avLst/>
          </a:prstGeom>
          <a:solidFill>
            <a:srgbClr val="F8D7CD"/>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21" name="Rectangle 20">
            <a:extLst>
              <a:ext uri="{FF2B5EF4-FFF2-40B4-BE49-F238E27FC236}">
                <a16:creationId xmlns:a16="http://schemas.microsoft.com/office/drawing/2014/main" id="{0C4C342D-28C6-485C-B498-D19B2C8E8006}"/>
              </a:ext>
            </a:extLst>
          </p:cNvPr>
          <p:cNvSpPr/>
          <p:nvPr/>
        </p:nvSpPr>
        <p:spPr>
          <a:xfrm>
            <a:off x="1993001" y="3240175"/>
            <a:ext cx="1293538" cy="422551"/>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dirty="0">
                <a:solidFill>
                  <a:srgbClr val="5B9BD5">
                    <a:lumMod val="50000"/>
                  </a:srgbClr>
                </a:solidFill>
              </a:rPr>
              <a:t>_______</a:t>
            </a:r>
          </a:p>
        </p:txBody>
      </p:sp>
      <p:sp>
        <p:nvSpPr>
          <p:cNvPr id="13" name="Rectangle 12">
            <a:extLst>
              <a:ext uri="{FF2B5EF4-FFF2-40B4-BE49-F238E27FC236}">
                <a16:creationId xmlns:a16="http://schemas.microsoft.com/office/drawing/2014/main" id="{39CFFFF3-EC90-4D85-A98E-D874716ABBC2}"/>
              </a:ext>
            </a:extLst>
          </p:cNvPr>
          <p:cNvSpPr/>
          <p:nvPr/>
        </p:nvSpPr>
        <p:spPr>
          <a:xfrm>
            <a:off x="2046010" y="4439488"/>
            <a:ext cx="1389168" cy="480364"/>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dirty="0">
                <a:solidFill>
                  <a:srgbClr val="5B9BD5">
                    <a:lumMod val="50000"/>
                  </a:srgbClr>
                </a:solidFill>
              </a:rPr>
              <a:t>_______</a:t>
            </a:r>
          </a:p>
        </p:txBody>
      </p:sp>
      <p:sp>
        <p:nvSpPr>
          <p:cNvPr id="14" name="Rectangle 13">
            <a:extLst>
              <a:ext uri="{FF2B5EF4-FFF2-40B4-BE49-F238E27FC236}">
                <a16:creationId xmlns:a16="http://schemas.microsoft.com/office/drawing/2014/main" id="{7E87FC0A-2BB7-4A00-A636-9979777FF0C8}"/>
              </a:ext>
            </a:extLst>
          </p:cNvPr>
          <p:cNvSpPr/>
          <p:nvPr/>
        </p:nvSpPr>
        <p:spPr>
          <a:xfrm>
            <a:off x="7079210" y="4589054"/>
            <a:ext cx="4424633" cy="33079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5439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9" grpId="0" animBg="1"/>
      <p:bldP spid="5" grpId="0" animBg="1"/>
      <p:bldP spid="18" grpId="0"/>
      <p:bldP spid="20" grpId="0" animBg="1"/>
      <p:bldP spid="21"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235FE3-2988-4576-90B6-0035F7965A8A}"/>
              </a:ext>
            </a:extLst>
          </p:cNvPr>
          <p:cNvSpPr/>
          <p:nvPr/>
        </p:nvSpPr>
        <p:spPr>
          <a:xfrm>
            <a:off x="175149" y="5405065"/>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		Y8 Term 2.1 Week 5 | Y8 Term 1.2 Week 3</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b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12">
            <a:extLst>
              <a:ext uri="{FF2B5EF4-FFF2-40B4-BE49-F238E27FC236}">
                <a16:creationId xmlns:a16="http://schemas.microsoft.com/office/drawing/2014/main" id="{B546F5DF-13C5-4CE8-9E79-D4EC02F6D858}"/>
              </a:ext>
            </a:extLst>
          </p:cNvPr>
          <p:cNvSpPr txBox="1"/>
          <p:nvPr/>
        </p:nvSpPr>
        <p:spPr>
          <a:xfrm>
            <a:off x="175149" y="19238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265528" cy="647577"/>
          </a:xfrm>
        </p:spPr>
        <p:txBody>
          <a:bodyPr>
            <a:normAutofit/>
          </a:bodyPr>
          <a:lstStyle/>
          <a:p>
            <a:r>
              <a:rPr lang="en-GB" sz="36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Term 2.2, Week 3)</a:t>
            </a:r>
            <a:endParaRPr kumimoji="0" lang="en-GB" sz="28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endParaRP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178FB9BB-316D-4F96-A350-1EAC36D23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134826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09440" cy="647577"/>
          </a:xfrm>
        </p:spPr>
        <p:txBody>
          <a:bodyPr>
            <a:normAutofit/>
          </a:bodyPr>
          <a:lstStyle/>
          <a:p>
            <a:r>
              <a:rPr lang="en-GB" sz="2800" b="1" dirty="0" err="1">
                <a:solidFill>
                  <a:schemeClr val="bg1"/>
                </a:solidFill>
              </a:rPr>
              <a:t>Phonétique</a:t>
            </a:r>
            <a:r>
              <a:rPr lang="en-GB" sz="2800" b="1" dirty="0">
                <a:solidFill>
                  <a:schemeClr val="bg1"/>
                </a:solidFill>
              </a:rPr>
              <a:t>  </a:t>
            </a:r>
          </a:p>
        </p:txBody>
      </p:sp>
      <p:sp>
        <p:nvSpPr>
          <p:cNvPr id="2" name="TextBox 1">
            <a:extLst>
              <a:ext uri="{FF2B5EF4-FFF2-40B4-BE49-F238E27FC236}">
                <a16:creationId xmlns:a16="http://schemas.microsoft.com/office/drawing/2014/main" id="{04524CD9-5714-48D2-9EA5-9FC9615F01F7}"/>
              </a:ext>
            </a:extLst>
          </p:cNvPr>
          <p:cNvSpPr txBox="1"/>
          <p:nvPr/>
        </p:nvSpPr>
        <p:spPr>
          <a:xfrm>
            <a:off x="179999" y="1296000"/>
            <a:ext cx="1162864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Although some of these words look like English, the [h] is </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silent</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 name="Rectangle 2">
            <a:hlinkClick r:id="" action="ppaction://noaction">
              <a:snd r:embed="rId3" name="envahir.wav"/>
            </a:hlinkClick>
            <a:extLst>
              <a:ext uri="{FF2B5EF4-FFF2-40B4-BE49-F238E27FC236}">
                <a16:creationId xmlns:a16="http://schemas.microsoft.com/office/drawing/2014/main" id="{17229C72-4178-4E0B-8AF6-5DAAAFF88248}"/>
              </a:ext>
            </a:extLst>
          </p:cNvPr>
          <p:cNvSpPr/>
          <p:nvPr/>
        </p:nvSpPr>
        <p:spPr>
          <a:xfrm>
            <a:off x="76308" y="4054508"/>
            <a:ext cx="2409822"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enva</a:t>
            </a:r>
            <a:r>
              <a:rPr kumimoji="0" lang="en-GB" sz="42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ir</a:t>
            </a:r>
            <a:endParaRPr kumimoji="0" lang="en-GB" sz="4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7" name="Rectangle 16">
            <a:hlinkClick r:id="" action="ppaction://noaction">
              <a:snd r:embed="rId4" name="hostilite.wav"/>
            </a:hlinkClick>
            <a:extLst>
              <a:ext uri="{FF2B5EF4-FFF2-40B4-BE49-F238E27FC236}">
                <a16:creationId xmlns:a16="http://schemas.microsoft.com/office/drawing/2014/main" id="{AE039A53-6182-4C65-865A-9071EA42C2AF}"/>
              </a:ext>
            </a:extLst>
          </p:cNvPr>
          <p:cNvSpPr/>
          <p:nvPr/>
        </p:nvSpPr>
        <p:spPr>
          <a:xfrm>
            <a:off x="6921614" y="2817573"/>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ostilité</a:t>
            </a:r>
            <a:endParaRPr kumimoji="0" lang="en-GB" sz="4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8" name="Rectangle 27">
            <a:hlinkClick r:id="" action="ppaction://noaction">
              <a:snd r:embed="rId5" name="8.2.1.6-horrible.wav"/>
            </a:hlinkClick>
            <a:extLst>
              <a:ext uri="{FF2B5EF4-FFF2-40B4-BE49-F238E27FC236}">
                <a16:creationId xmlns:a16="http://schemas.microsoft.com/office/drawing/2014/main" id="{B02E3321-06E3-4E0D-A42E-86DEB649E8DA}"/>
              </a:ext>
            </a:extLst>
          </p:cNvPr>
          <p:cNvSpPr/>
          <p:nvPr/>
        </p:nvSpPr>
        <p:spPr>
          <a:xfrm>
            <a:off x="695625" y="1993405"/>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orrible</a:t>
            </a:r>
          </a:p>
        </p:txBody>
      </p:sp>
      <p:sp>
        <p:nvSpPr>
          <p:cNvPr id="30" name="Rectangle 29">
            <a:hlinkClick r:id="" action="ppaction://noaction">
              <a:snd r:embed="rId6" name="hote.wav"/>
            </a:hlinkClick>
            <a:extLst>
              <a:ext uri="{FF2B5EF4-FFF2-40B4-BE49-F238E27FC236}">
                <a16:creationId xmlns:a16="http://schemas.microsoft.com/office/drawing/2014/main" id="{631F0A6C-F90A-4E55-A5F0-57E030C6427C}"/>
              </a:ext>
            </a:extLst>
          </p:cNvPr>
          <p:cNvSpPr/>
          <p:nvPr/>
        </p:nvSpPr>
        <p:spPr>
          <a:xfrm>
            <a:off x="3932946" y="5105806"/>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ôte</a:t>
            </a:r>
            <a:endParaRPr kumimoji="0" lang="en-GB" sz="4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34" name="Rectangle 33">
            <a:hlinkClick r:id="" action="ppaction://noaction">
              <a:snd r:embed="rId7" name="malheureusement.wav"/>
            </a:hlinkClick>
            <a:extLst>
              <a:ext uri="{FF2B5EF4-FFF2-40B4-BE49-F238E27FC236}">
                <a16:creationId xmlns:a16="http://schemas.microsoft.com/office/drawing/2014/main" id="{4DA42003-710D-4D54-9FFD-CC50AE78D2C9}"/>
              </a:ext>
            </a:extLst>
          </p:cNvPr>
          <p:cNvSpPr/>
          <p:nvPr/>
        </p:nvSpPr>
        <p:spPr>
          <a:xfrm>
            <a:off x="171652" y="2908630"/>
            <a:ext cx="5609222"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mal</a:t>
            </a:r>
            <a:r>
              <a:rPr kumimoji="0" lang="en-GB" sz="42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eureusement</a:t>
            </a:r>
            <a:endParaRPr kumimoji="0" lang="en-GB" sz="4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8" name="Rectangle 37">
            <a:hlinkClick r:id="" action="ppaction://noaction">
              <a:snd r:embed="rId8" name="souhait.wav"/>
            </a:hlinkClick>
            <a:extLst>
              <a:ext uri="{FF2B5EF4-FFF2-40B4-BE49-F238E27FC236}">
                <a16:creationId xmlns:a16="http://schemas.microsoft.com/office/drawing/2014/main" id="{D75C78A6-9BD8-43C0-99E5-CFF11D564E5A}"/>
              </a:ext>
            </a:extLst>
          </p:cNvPr>
          <p:cNvSpPr/>
          <p:nvPr/>
        </p:nvSpPr>
        <p:spPr>
          <a:xfrm>
            <a:off x="5798076" y="4980869"/>
            <a:ext cx="3271717"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sou</a:t>
            </a:r>
            <a:r>
              <a:rPr kumimoji="0" lang="en-GB" sz="42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ait</a:t>
            </a:r>
            <a:endParaRPr kumimoji="0" lang="en-GB" sz="4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40" name="Rectangle 39">
            <a:hlinkClick r:id="" action="ppaction://noaction">
              <a:snd r:embed="rId9" name="habitation.wav"/>
            </a:hlinkClick>
            <a:extLst>
              <a:ext uri="{FF2B5EF4-FFF2-40B4-BE49-F238E27FC236}">
                <a16:creationId xmlns:a16="http://schemas.microsoft.com/office/drawing/2014/main" id="{CEE436D9-CA86-4B31-8B00-D9FD01114F8D}"/>
              </a:ext>
            </a:extLst>
          </p:cNvPr>
          <p:cNvSpPr/>
          <p:nvPr/>
        </p:nvSpPr>
        <p:spPr>
          <a:xfrm>
            <a:off x="3638446" y="4085623"/>
            <a:ext cx="316605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abitation</a:t>
            </a:r>
            <a:endParaRPr kumimoji="0" lang="en-GB" sz="4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2" name="Rectangle 41">
            <a:hlinkClick r:id="" action="ppaction://noaction">
              <a:snd r:embed="rId10" name="hesitation.wav"/>
            </a:hlinkClick>
            <a:extLst>
              <a:ext uri="{FF2B5EF4-FFF2-40B4-BE49-F238E27FC236}">
                <a16:creationId xmlns:a16="http://schemas.microsoft.com/office/drawing/2014/main" id="{3459DBA3-711A-4851-964E-86351B9250ED}"/>
              </a:ext>
            </a:extLst>
          </p:cNvPr>
          <p:cNvSpPr/>
          <p:nvPr/>
        </p:nvSpPr>
        <p:spPr>
          <a:xfrm>
            <a:off x="6895607" y="4033476"/>
            <a:ext cx="3477064"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ésitation</a:t>
            </a:r>
            <a:endParaRPr kumimoji="0" lang="en-GB" sz="4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1" name="Rectangle 20">
            <a:hlinkClick r:id="" action="ppaction://noaction">
              <a:snd r:embed="rId11" name="comprehension.wav"/>
            </a:hlinkClick>
            <a:extLst>
              <a:ext uri="{FF2B5EF4-FFF2-40B4-BE49-F238E27FC236}">
                <a16:creationId xmlns:a16="http://schemas.microsoft.com/office/drawing/2014/main" id="{A764A08D-8160-4282-BDE7-AB995E91FBC8}"/>
              </a:ext>
            </a:extLst>
          </p:cNvPr>
          <p:cNvSpPr/>
          <p:nvPr/>
        </p:nvSpPr>
        <p:spPr>
          <a:xfrm>
            <a:off x="-117594" y="5226372"/>
            <a:ext cx="4488802"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a:t>
            </a: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ompréhension</a:t>
            </a:r>
            <a:endParaRPr kumimoji="0" lang="en-GB" sz="4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2" name="Rectangle 31">
            <a:hlinkClick r:id="" action="ppaction://noaction">
              <a:snd r:embed="rId12" name="inherent.wav"/>
            </a:hlinkClick>
            <a:extLst>
              <a:ext uri="{FF2B5EF4-FFF2-40B4-BE49-F238E27FC236}">
                <a16:creationId xmlns:a16="http://schemas.microsoft.com/office/drawing/2014/main" id="{5CC2D647-EDE7-4992-BB26-758133B00C7B}"/>
              </a:ext>
            </a:extLst>
          </p:cNvPr>
          <p:cNvSpPr/>
          <p:nvPr/>
        </p:nvSpPr>
        <p:spPr>
          <a:xfrm>
            <a:off x="4110640" y="1843506"/>
            <a:ext cx="2368571"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in</a:t>
            </a:r>
            <a:r>
              <a:rPr kumimoji="0" lang="en-GB" sz="42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érent</a:t>
            </a:r>
          </a:p>
        </p:txBody>
      </p:sp>
      <p:sp>
        <p:nvSpPr>
          <p:cNvPr id="47" name="Rounded Rectangle 46">
            <a:extLst>
              <a:ext uri="{FF2B5EF4-FFF2-40B4-BE49-F238E27FC236}">
                <a16:creationId xmlns:a16="http://schemas.microsoft.com/office/drawing/2014/main" id="{3C571985-3C57-48D2-B080-61B4779C3B09}"/>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a:hlinkClick r:id="" action="ppaction://noaction">
              <a:snd r:embed="rId13" name="coherent.wav"/>
            </a:hlinkClick>
            <a:extLst>
              <a:ext uri="{FF2B5EF4-FFF2-40B4-BE49-F238E27FC236}">
                <a16:creationId xmlns:a16="http://schemas.microsoft.com/office/drawing/2014/main" id="{AE039A53-6182-4C65-865A-9071EA42C2AF}"/>
              </a:ext>
            </a:extLst>
          </p:cNvPr>
          <p:cNvSpPr/>
          <p:nvPr/>
        </p:nvSpPr>
        <p:spPr>
          <a:xfrm>
            <a:off x="6719616" y="1726928"/>
            <a:ext cx="3402561"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co</a:t>
            </a:r>
            <a:r>
              <a:rPr kumimoji="0" lang="en-GB" sz="42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érent</a:t>
            </a:r>
            <a:endParaRPr kumimoji="0" lang="en-GB" sz="4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Kekestory Clip Art">
            <a:extLst>
              <a:ext uri="{FF2B5EF4-FFF2-40B4-BE49-F238E27FC236}">
                <a16:creationId xmlns:a16="http://schemas.microsoft.com/office/drawing/2014/main" id="{F8ED041B-3B5E-4D0C-92B0-D0259C4669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4803" y="1928548"/>
            <a:ext cx="702722" cy="830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adin Lamp Clip Art">
            <a:extLst>
              <a:ext uri="{FF2B5EF4-FFF2-40B4-BE49-F238E27FC236}">
                <a16:creationId xmlns:a16="http://schemas.microsoft.com/office/drawing/2014/main" id="{AE225982-3E38-45A5-AC8D-F75A9EAF025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51724" y="5254194"/>
            <a:ext cx="1142265" cy="7386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BD8046-5309-4E91-9A52-7FBAD1AA42BB}"/>
              </a:ext>
            </a:extLst>
          </p:cNvPr>
          <p:cNvSpPr txBox="1"/>
          <p:nvPr/>
        </p:nvSpPr>
        <p:spPr>
          <a:xfrm>
            <a:off x="642735" y="4592706"/>
            <a:ext cx="19667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[to </a:t>
            </a:r>
            <a:r>
              <a:rPr kumimoji="0" lang="fr-FR" sz="2200" b="0" i="0" u="none" strike="noStrike" kern="1200" cap="none" spc="0" normalizeH="0" baseline="0" noProof="0" dirty="0" err="1">
                <a:ln>
                  <a:noFill/>
                </a:ln>
                <a:solidFill>
                  <a:srgbClr val="104F75"/>
                </a:solidFill>
                <a:effectLst/>
                <a:uLnTx/>
                <a:uFillTx/>
                <a:latin typeface="Century Gothic" panose="020F0302020204030204"/>
                <a:ea typeface="+mn-ea"/>
                <a:cs typeface="+mn-cs"/>
              </a:rPr>
              <a:t>invade</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7" name="TextBox 6">
            <a:extLst>
              <a:ext uri="{FF2B5EF4-FFF2-40B4-BE49-F238E27FC236}">
                <a16:creationId xmlns:a16="http://schemas.microsoft.com/office/drawing/2014/main" id="{B9235202-5127-4980-B967-023A1872DDA9}"/>
              </a:ext>
            </a:extLst>
          </p:cNvPr>
          <p:cNvSpPr txBox="1"/>
          <p:nvPr/>
        </p:nvSpPr>
        <p:spPr>
          <a:xfrm>
            <a:off x="5134877" y="5669159"/>
            <a:ext cx="10443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[host]</a:t>
            </a:r>
          </a:p>
        </p:txBody>
      </p:sp>
      <p:sp>
        <p:nvSpPr>
          <p:cNvPr id="9" name="TextBox 8">
            <a:extLst>
              <a:ext uri="{FF2B5EF4-FFF2-40B4-BE49-F238E27FC236}">
                <a16:creationId xmlns:a16="http://schemas.microsoft.com/office/drawing/2014/main" id="{8D713337-FA7F-4D7E-A6D0-89E3665FE5A8}"/>
              </a:ext>
            </a:extLst>
          </p:cNvPr>
          <p:cNvSpPr txBox="1"/>
          <p:nvPr/>
        </p:nvSpPr>
        <p:spPr>
          <a:xfrm>
            <a:off x="3089625" y="3447059"/>
            <a:ext cx="224287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200" b="0" i="0" u="none" strike="noStrike" kern="1200" cap="none" spc="0" normalizeH="0" baseline="0" noProof="0" dirty="0" err="1">
                <a:ln>
                  <a:noFill/>
                </a:ln>
                <a:solidFill>
                  <a:srgbClr val="104F75"/>
                </a:solidFill>
                <a:effectLst/>
                <a:uLnTx/>
                <a:uFillTx/>
                <a:latin typeface="Century Gothic" panose="020F0302020204030204"/>
                <a:ea typeface="+mn-ea"/>
                <a:cs typeface="+mn-cs"/>
              </a:rPr>
              <a:t>unfortunately</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pic>
        <p:nvPicPr>
          <p:cNvPr id="1030" name="Picture 6" descr="House Toe Move Clip Art">
            <a:extLst>
              <a:ext uri="{FF2B5EF4-FFF2-40B4-BE49-F238E27FC236}">
                <a16:creationId xmlns:a16="http://schemas.microsoft.com/office/drawing/2014/main" id="{C938883F-BCEE-426C-BA1D-FF948FCF8AD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65184" y="3429000"/>
            <a:ext cx="829473" cy="8643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8D1DB53-48C2-4D95-8882-4511420AC25C}"/>
              </a:ext>
            </a:extLst>
          </p:cNvPr>
          <p:cNvSpPr txBox="1"/>
          <p:nvPr/>
        </p:nvSpPr>
        <p:spPr>
          <a:xfrm>
            <a:off x="1737404" y="5768250"/>
            <a:ext cx="274602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200" b="0" i="0" u="none" strike="noStrike" kern="1200" cap="none" spc="0" normalizeH="0" baseline="0" noProof="0" dirty="0" err="1">
                <a:ln>
                  <a:noFill/>
                </a:ln>
                <a:solidFill>
                  <a:srgbClr val="104F75"/>
                </a:solidFill>
                <a:effectLst/>
                <a:uLnTx/>
                <a:uFillTx/>
                <a:latin typeface="Century Gothic" panose="020F0302020204030204"/>
                <a:ea typeface="+mn-ea"/>
                <a:cs typeface="+mn-cs"/>
              </a:rPr>
              <a:t>understanding</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252903EB-D3AE-4DB3-A6E5-9C36D487B2A0}"/>
              </a:ext>
            </a:extLst>
          </p:cNvPr>
          <p:cNvSpPr txBox="1"/>
          <p:nvPr/>
        </p:nvSpPr>
        <p:spPr>
          <a:xfrm>
            <a:off x="7944700" y="3370870"/>
            <a:ext cx="19667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200" b="0" i="0" u="none" strike="noStrike" kern="1200" cap="none" spc="0" normalizeH="0" baseline="0" noProof="0" dirty="0" err="1">
                <a:ln>
                  <a:noFill/>
                </a:ln>
                <a:solidFill>
                  <a:srgbClr val="104F75"/>
                </a:solidFill>
                <a:effectLst/>
                <a:uLnTx/>
                <a:uFillTx/>
                <a:latin typeface="Century Gothic" panose="020F0302020204030204"/>
                <a:ea typeface="+mn-ea"/>
                <a:cs typeface="+mn-cs"/>
              </a:rPr>
              <a:t>hostility</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DFAD77F0-F6DC-40D7-9918-36A8B8400E72}"/>
              </a:ext>
            </a:extLst>
          </p:cNvPr>
          <p:cNvSpPr txBox="1"/>
          <p:nvPr/>
        </p:nvSpPr>
        <p:spPr>
          <a:xfrm>
            <a:off x="7227906" y="5623527"/>
            <a:ext cx="10443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200" b="0" i="0" u="none" strike="noStrike" kern="1200" cap="none" spc="0" normalizeH="0" baseline="0" noProof="0" dirty="0" err="1">
                <a:ln>
                  <a:noFill/>
                </a:ln>
                <a:solidFill>
                  <a:srgbClr val="104F75"/>
                </a:solidFill>
                <a:effectLst/>
                <a:uLnTx/>
                <a:uFillTx/>
                <a:latin typeface="Century Gothic" panose="020F0302020204030204"/>
                <a:ea typeface="+mn-ea"/>
                <a:cs typeface="+mn-cs"/>
              </a:rPr>
              <a:t>wish</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3" name="Rectangle 2" descr="rectangle for the timer">
            <a:extLst>
              <a:ext uri="{FF2B5EF4-FFF2-40B4-BE49-F238E27FC236}">
                <a16:creationId xmlns:a16="http://schemas.microsoft.com/office/drawing/2014/main" id="{D0BE6E68-4214-46A4-8373-5CB483023E8C}"/>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Rectangle 3" descr="rectangle for the timer, it moves down the screen as the time passes">
            <a:extLst>
              <a:ext uri="{FF2B5EF4-FFF2-40B4-BE49-F238E27FC236}">
                <a16:creationId xmlns:a16="http://schemas.microsoft.com/office/drawing/2014/main" id="{0775AA20-EDD1-41C0-BF08-271185240149}"/>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7" name="Line 7" descr="line to denote the top of the timer, 60 seconds">
            <a:extLst>
              <a:ext uri="{FF2B5EF4-FFF2-40B4-BE49-F238E27FC236}">
                <a16:creationId xmlns:a16="http://schemas.microsoft.com/office/drawing/2014/main" id="{FC0E123C-916E-4D6D-8077-6DC39CE8AB53}"/>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9" name="Text Box 12">
            <a:extLst>
              <a:ext uri="{FF2B5EF4-FFF2-40B4-BE49-F238E27FC236}">
                <a16:creationId xmlns:a16="http://schemas.microsoft.com/office/drawing/2014/main" id="{872A339D-CEA4-4F17-ADC6-1A44978A064E}"/>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41" name="Text Box 10">
            <a:extLst>
              <a:ext uri="{FF2B5EF4-FFF2-40B4-BE49-F238E27FC236}">
                <a16:creationId xmlns:a16="http://schemas.microsoft.com/office/drawing/2014/main" id="{365913A3-7A1F-4CEB-B92F-69C586AD2A05}"/>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43" name="Line 4" descr="line for the timer, 60 to 0 seconds">
            <a:extLst>
              <a:ext uri="{FF2B5EF4-FFF2-40B4-BE49-F238E27FC236}">
                <a16:creationId xmlns:a16="http://schemas.microsoft.com/office/drawing/2014/main" id="{B2E0105F-373A-480E-9360-DB320ED225C9}"/>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4" name="Line 9" descr="line to denote the end of the timer (i.e. zero seconds)">
            <a:extLst>
              <a:ext uri="{FF2B5EF4-FFF2-40B4-BE49-F238E27FC236}">
                <a16:creationId xmlns:a16="http://schemas.microsoft.com/office/drawing/2014/main" id="{A16CA5D8-11CA-4A20-BF88-279AD0ED0FF9}"/>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5" name="Text Box 14">
            <a:extLst>
              <a:ext uri="{FF2B5EF4-FFF2-40B4-BE49-F238E27FC236}">
                <a16:creationId xmlns:a16="http://schemas.microsoft.com/office/drawing/2014/main" id="{00AC64B4-ECC7-417F-91A7-516063AE3112}"/>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46" name="AutoShape 11">
            <a:hlinkClick r:id="" action="ppaction://noaction" highlightClick="1"/>
            <a:extLst>
              <a:ext uri="{FF2B5EF4-FFF2-40B4-BE49-F238E27FC236}">
                <a16:creationId xmlns:a16="http://schemas.microsoft.com/office/drawing/2014/main" id="{8A96A46C-16C0-4A6E-8D09-EDA7342DB672}"/>
              </a:ext>
            </a:extLst>
          </p:cNvPr>
          <p:cNvSpPr>
            <a:spLocks noChangeArrowheads="1"/>
          </p:cNvSpPr>
          <p:nvPr/>
        </p:nvSpPr>
        <p:spPr bwMode="auto">
          <a:xfrm>
            <a:off x="9952385" y="5769303"/>
            <a:ext cx="1058732" cy="382082"/>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Tree>
    <p:extLst>
      <p:ext uri="{BB962C8B-B14F-4D97-AF65-F5344CB8AC3E}">
        <p14:creationId xmlns:p14="http://schemas.microsoft.com/office/powerpoint/2010/main" val="210691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35"/>
                                        </p:tgtEl>
                                      </p:cBhvr>
                                    </p:animEffect>
                                    <p:set>
                                      <p:cBhvr>
                                        <p:cTn id="7" dur="1" fill="hold">
                                          <p:stCondLst>
                                            <p:cond delay="58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4406"/>
            <a:ext cx="2733261" cy="647577"/>
          </a:xfrm>
        </p:spPr>
        <p:txBody>
          <a:bodyPr anchor="ctr">
            <a:normAutofit/>
          </a:bodyPr>
          <a:lstStyle/>
          <a:p>
            <a:r>
              <a:rPr lang="en-GB" sz="2800" b="1" dirty="0" err="1">
                <a:solidFill>
                  <a:schemeClr val="bg1"/>
                </a:solidFill>
                <a:latin typeface="+mj-lt"/>
              </a:rPr>
              <a:t>Vocabulaire</a:t>
            </a:r>
            <a:endParaRPr lang="en-GB" sz="2800" b="1" dirty="0">
              <a:solidFill>
                <a:schemeClr val="bg1"/>
              </a:solidFill>
              <a:latin typeface="+mj-lt"/>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p:cNvSpPr txBox="1"/>
          <p:nvPr/>
        </p:nvSpPr>
        <p:spPr>
          <a:xfrm>
            <a:off x="896679" y="5247261"/>
            <a:ext cx="10398642" cy="830997"/>
          </a:xfrm>
          <a:prstGeom prst="rect">
            <a:avLst/>
          </a:prstGeom>
          <a:noFill/>
          <a:ln>
            <a:solidFill>
              <a:srgbClr val="104F75"/>
            </a:solidFill>
          </a:ln>
        </p:spPr>
        <p:txBody>
          <a:bodyPr wrap="square" rtlCol="0">
            <a:spAutoFit/>
          </a:bodyPr>
          <a:lstStyle/>
          <a:p>
            <a:pPr algn="ctr"/>
            <a:r>
              <a:rPr lang="en-GB" sz="2400" dirty="0" err="1">
                <a:solidFill>
                  <a:srgbClr val="104F75"/>
                </a:solidFill>
              </a:rPr>
              <a:t>finir</a:t>
            </a:r>
            <a:r>
              <a:rPr lang="en-GB" sz="2400" dirty="0">
                <a:solidFill>
                  <a:srgbClr val="104F75"/>
                </a:solidFill>
              </a:rPr>
              <a:t> – </a:t>
            </a:r>
            <a:r>
              <a:rPr lang="en-GB" sz="2400" dirty="0" err="1">
                <a:solidFill>
                  <a:srgbClr val="104F75"/>
                </a:solidFill>
              </a:rPr>
              <a:t>nourrir</a:t>
            </a:r>
            <a:r>
              <a:rPr lang="en-GB" sz="2400" dirty="0">
                <a:solidFill>
                  <a:srgbClr val="104F75"/>
                </a:solidFill>
              </a:rPr>
              <a:t> – un chat – </a:t>
            </a:r>
            <a:r>
              <a:rPr lang="en-GB" sz="2400" dirty="0" err="1">
                <a:solidFill>
                  <a:srgbClr val="104F75"/>
                </a:solidFill>
              </a:rPr>
              <a:t>dimanche</a:t>
            </a:r>
            <a:r>
              <a:rPr lang="en-GB" sz="2400" dirty="0">
                <a:solidFill>
                  <a:srgbClr val="104F75"/>
                </a:solidFill>
              </a:rPr>
              <a:t> – </a:t>
            </a:r>
            <a:r>
              <a:rPr lang="en-GB" sz="2400" dirty="0" err="1">
                <a:solidFill>
                  <a:srgbClr val="104F75"/>
                </a:solidFill>
              </a:rPr>
              <a:t>une</a:t>
            </a:r>
            <a:r>
              <a:rPr lang="en-GB" sz="2400" dirty="0">
                <a:solidFill>
                  <a:srgbClr val="104F75"/>
                </a:solidFill>
              </a:rPr>
              <a:t> </a:t>
            </a:r>
            <a:r>
              <a:rPr lang="en-GB" sz="2400" dirty="0" err="1">
                <a:solidFill>
                  <a:srgbClr val="104F75"/>
                </a:solidFill>
              </a:rPr>
              <a:t>heure</a:t>
            </a:r>
            <a:r>
              <a:rPr lang="en-GB" sz="2400" dirty="0">
                <a:solidFill>
                  <a:srgbClr val="104F75"/>
                </a:solidFill>
              </a:rPr>
              <a:t> – </a:t>
            </a:r>
            <a:r>
              <a:rPr lang="en-GB" sz="2400" dirty="0" err="1">
                <a:solidFill>
                  <a:srgbClr val="104F75"/>
                </a:solidFill>
              </a:rPr>
              <a:t>jeudi</a:t>
            </a:r>
            <a:r>
              <a:rPr lang="en-GB" sz="2400" dirty="0">
                <a:solidFill>
                  <a:srgbClr val="104F75"/>
                </a:solidFill>
              </a:rPr>
              <a:t> – </a:t>
            </a:r>
            <a:r>
              <a:rPr lang="en-GB" sz="2400" dirty="0" err="1">
                <a:solidFill>
                  <a:srgbClr val="104F75"/>
                </a:solidFill>
              </a:rPr>
              <a:t>lundi</a:t>
            </a:r>
            <a:r>
              <a:rPr lang="en-GB" sz="2400" dirty="0">
                <a:solidFill>
                  <a:srgbClr val="104F75"/>
                </a:solidFill>
              </a:rPr>
              <a:t> – </a:t>
            </a:r>
            <a:r>
              <a:rPr lang="en-GB" sz="2400" dirty="0" err="1">
                <a:solidFill>
                  <a:srgbClr val="104F75"/>
                </a:solidFill>
              </a:rPr>
              <a:t>mardi</a:t>
            </a:r>
            <a:r>
              <a:rPr lang="en-GB" sz="2400" dirty="0">
                <a:solidFill>
                  <a:srgbClr val="104F75"/>
                </a:solidFill>
              </a:rPr>
              <a:t> – </a:t>
            </a:r>
            <a:r>
              <a:rPr lang="en-GB" sz="2400" dirty="0" err="1">
                <a:solidFill>
                  <a:srgbClr val="104F75"/>
                </a:solidFill>
              </a:rPr>
              <a:t>mercredi</a:t>
            </a:r>
            <a:r>
              <a:rPr lang="en-GB" sz="2400" dirty="0">
                <a:solidFill>
                  <a:srgbClr val="104F75"/>
                </a:solidFill>
              </a:rPr>
              <a:t> – </a:t>
            </a:r>
            <a:r>
              <a:rPr lang="en-GB" sz="2400" dirty="0" err="1">
                <a:solidFill>
                  <a:srgbClr val="104F75"/>
                </a:solidFill>
              </a:rPr>
              <a:t>une</a:t>
            </a:r>
            <a:r>
              <a:rPr lang="en-GB" sz="2400" dirty="0">
                <a:solidFill>
                  <a:srgbClr val="104F75"/>
                </a:solidFill>
              </a:rPr>
              <a:t> minute – </a:t>
            </a:r>
            <a:r>
              <a:rPr lang="en-GB" sz="2400" dirty="0" err="1">
                <a:solidFill>
                  <a:srgbClr val="104F75"/>
                </a:solidFill>
              </a:rPr>
              <a:t>vendredi</a:t>
            </a:r>
            <a:endParaRPr lang="en-GB" sz="2400" dirty="0">
              <a:solidFill>
                <a:schemeClr val="accent5">
                  <a:lumMod val="50000"/>
                </a:schemeClr>
              </a:solidFill>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2788" y="0"/>
            <a:ext cx="1028750" cy="1028750"/>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93138" y="-28355"/>
            <a:ext cx="1063943" cy="1063943"/>
          </a:xfrm>
          <a:prstGeom prst="rect">
            <a:avLst/>
          </a:prstGeom>
        </p:spPr>
      </p:pic>
      <p:sp>
        <p:nvSpPr>
          <p:cNvPr id="9" name="TextBox 8"/>
          <p:cNvSpPr txBox="1"/>
          <p:nvPr/>
        </p:nvSpPr>
        <p:spPr>
          <a:xfrm>
            <a:off x="295714" y="1891528"/>
            <a:ext cx="11614206" cy="3074944"/>
          </a:xfrm>
          <a:prstGeom prst="rect">
            <a:avLst/>
          </a:prstGeom>
          <a:noFill/>
          <a:ln>
            <a:solidFill>
              <a:srgbClr val="104F75"/>
            </a:solidFill>
          </a:ln>
        </p:spPr>
        <p:txBody>
          <a:bodyPr wrap="square" rtlCol="0">
            <a:spAutoFit/>
          </a:bodyPr>
          <a:lstStyle/>
          <a:p>
            <a:pPr>
              <a:lnSpc>
                <a:spcPct val="150000"/>
              </a:lnSpc>
            </a:pPr>
            <a:r>
              <a:rPr lang="en-GB" sz="2200" dirty="0">
                <a:solidFill>
                  <a:srgbClr val="104F75"/>
                </a:solidFill>
              </a:rPr>
              <a:t>1. un animal					 7.  60 minutes</a:t>
            </a:r>
          </a:p>
          <a:p>
            <a:pPr>
              <a:lnSpc>
                <a:spcPct val="150000"/>
              </a:lnSpc>
            </a:pPr>
            <a:r>
              <a:rPr lang="en-GB" sz="2200" dirty="0">
                <a:solidFill>
                  <a:srgbClr val="104F75"/>
                </a:solidFill>
              </a:rPr>
              <a:t>2. un jour de week-end			 8.  entre </a:t>
            </a:r>
            <a:r>
              <a:rPr lang="en-GB" sz="2200" dirty="0" err="1">
                <a:solidFill>
                  <a:srgbClr val="104F75"/>
                </a:solidFill>
              </a:rPr>
              <a:t>jeudi</a:t>
            </a:r>
            <a:r>
              <a:rPr lang="en-GB" sz="2200" dirty="0">
                <a:solidFill>
                  <a:srgbClr val="104F75"/>
                </a:solidFill>
              </a:rPr>
              <a:t> et </a:t>
            </a:r>
            <a:r>
              <a:rPr lang="en-GB" sz="2200" dirty="0" err="1">
                <a:solidFill>
                  <a:srgbClr val="104F75"/>
                </a:solidFill>
              </a:rPr>
              <a:t>samedi</a:t>
            </a:r>
            <a:endParaRPr lang="en-GB" sz="2200" dirty="0">
              <a:solidFill>
                <a:srgbClr val="104F75"/>
              </a:solidFill>
            </a:endParaRPr>
          </a:p>
          <a:p>
            <a:pPr>
              <a:lnSpc>
                <a:spcPct val="150000"/>
              </a:lnSpc>
            </a:pPr>
            <a:r>
              <a:rPr lang="en-GB" sz="2200" dirty="0">
                <a:solidFill>
                  <a:srgbClr val="104F75"/>
                </a:solidFill>
              </a:rPr>
              <a:t>3. 60 </a:t>
            </a:r>
            <a:r>
              <a:rPr lang="en-GB" sz="2200" dirty="0" err="1">
                <a:solidFill>
                  <a:srgbClr val="104F75"/>
                </a:solidFill>
              </a:rPr>
              <a:t>secondes</a:t>
            </a:r>
            <a:r>
              <a:rPr lang="en-GB" sz="2200" dirty="0">
                <a:solidFill>
                  <a:srgbClr val="104F75"/>
                </a:solidFill>
              </a:rPr>
              <a:t>				 9.  </a:t>
            </a:r>
            <a:r>
              <a:rPr lang="en-GB" sz="2200" dirty="0" err="1">
                <a:solidFill>
                  <a:srgbClr val="104F75"/>
                </a:solidFill>
              </a:rPr>
              <a:t>compléter</a:t>
            </a:r>
            <a:endParaRPr lang="en-GB" sz="2200" dirty="0">
              <a:solidFill>
                <a:srgbClr val="104F75"/>
              </a:solidFill>
            </a:endParaRPr>
          </a:p>
          <a:p>
            <a:pPr>
              <a:lnSpc>
                <a:spcPct val="150000"/>
              </a:lnSpc>
            </a:pPr>
            <a:r>
              <a:rPr lang="en-GB" sz="2200" dirty="0">
                <a:solidFill>
                  <a:srgbClr val="104F75"/>
                </a:solidFill>
              </a:rPr>
              <a:t>4. entre </a:t>
            </a:r>
            <a:r>
              <a:rPr lang="en-GB" sz="2200" dirty="0" err="1">
                <a:solidFill>
                  <a:srgbClr val="104F75"/>
                </a:solidFill>
              </a:rPr>
              <a:t>lundi</a:t>
            </a:r>
            <a:r>
              <a:rPr lang="en-GB" sz="2200" dirty="0">
                <a:solidFill>
                  <a:srgbClr val="104F75"/>
                </a:solidFill>
              </a:rPr>
              <a:t> et </a:t>
            </a:r>
            <a:r>
              <a:rPr lang="en-GB" sz="2200" dirty="0" err="1">
                <a:solidFill>
                  <a:srgbClr val="104F75"/>
                </a:solidFill>
              </a:rPr>
              <a:t>mercredi</a:t>
            </a:r>
            <a:r>
              <a:rPr lang="en-GB" sz="2200" dirty="0">
                <a:solidFill>
                  <a:srgbClr val="104F75"/>
                </a:solidFill>
              </a:rPr>
              <a:t>			10. entre </a:t>
            </a:r>
            <a:r>
              <a:rPr lang="en-GB" sz="2200" dirty="0" err="1">
                <a:solidFill>
                  <a:srgbClr val="104F75"/>
                </a:solidFill>
              </a:rPr>
              <a:t>mercredi</a:t>
            </a:r>
            <a:r>
              <a:rPr lang="en-GB" sz="2200" dirty="0">
                <a:solidFill>
                  <a:srgbClr val="104F75"/>
                </a:solidFill>
              </a:rPr>
              <a:t> et </a:t>
            </a:r>
            <a:r>
              <a:rPr lang="en-GB" sz="2200" dirty="0" err="1">
                <a:solidFill>
                  <a:srgbClr val="104F75"/>
                </a:solidFill>
              </a:rPr>
              <a:t>vendredi</a:t>
            </a:r>
            <a:endParaRPr lang="en-GB" sz="2200" dirty="0">
              <a:solidFill>
                <a:srgbClr val="104F75"/>
              </a:solidFill>
            </a:endParaRPr>
          </a:p>
          <a:p>
            <a:pPr>
              <a:lnSpc>
                <a:spcPct val="150000"/>
              </a:lnSpc>
            </a:pPr>
            <a:r>
              <a:rPr lang="en-GB" sz="2200" dirty="0">
                <a:solidFill>
                  <a:srgbClr val="104F75"/>
                </a:solidFill>
              </a:rPr>
              <a:t>5. donner à manger			 	11. premier jour de la </a:t>
            </a:r>
            <a:r>
              <a:rPr lang="en-GB" sz="2200" dirty="0" err="1">
                <a:solidFill>
                  <a:srgbClr val="104F75"/>
                </a:solidFill>
              </a:rPr>
              <a:t>semaine</a:t>
            </a:r>
            <a:endParaRPr lang="en-GB" sz="2200" dirty="0">
              <a:solidFill>
                <a:srgbClr val="104F75"/>
              </a:solidFill>
            </a:endParaRPr>
          </a:p>
          <a:p>
            <a:pPr>
              <a:lnSpc>
                <a:spcPct val="150000"/>
              </a:lnSpc>
            </a:pPr>
            <a:r>
              <a:rPr lang="en-GB" sz="2200" dirty="0">
                <a:solidFill>
                  <a:srgbClr val="104F75"/>
                </a:solidFill>
              </a:rPr>
              <a:t>6. entre </a:t>
            </a:r>
            <a:r>
              <a:rPr lang="en-GB" sz="2200" dirty="0" err="1">
                <a:solidFill>
                  <a:srgbClr val="104F75"/>
                </a:solidFill>
              </a:rPr>
              <a:t>mardi</a:t>
            </a:r>
            <a:r>
              <a:rPr lang="en-GB" sz="2200" dirty="0">
                <a:solidFill>
                  <a:srgbClr val="104F75"/>
                </a:solidFill>
              </a:rPr>
              <a:t> et </a:t>
            </a:r>
            <a:r>
              <a:rPr lang="en-GB" sz="2200" dirty="0" err="1">
                <a:solidFill>
                  <a:srgbClr val="104F75"/>
                </a:solidFill>
              </a:rPr>
              <a:t>jeudi</a:t>
            </a:r>
            <a:r>
              <a:rPr lang="en-GB" sz="2200" dirty="0">
                <a:solidFill>
                  <a:srgbClr val="104F75"/>
                </a:solidFill>
              </a:rPr>
              <a:t>		                  de travail.</a:t>
            </a:r>
          </a:p>
        </p:txBody>
      </p:sp>
      <p:sp>
        <p:nvSpPr>
          <p:cNvPr id="10" name="TextBox 9"/>
          <p:cNvSpPr txBox="1"/>
          <p:nvPr/>
        </p:nvSpPr>
        <p:spPr>
          <a:xfrm>
            <a:off x="3955372" y="1949267"/>
            <a:ext cx="1616149" cy="430887"/>
          </a:xfrm>
          <a:prstGeom prst="rect">
            <a:avLst/>
          </a:prstGeom>
          <a:noFill/>
        </p:spPr>
        <p:txBody>
          <a:bodyPr wrap="square" rtlCol="0">
            <a:spAutoFit/>
          </a:bodyPr>
          <a:lstStyle/>
          <a:p>
            <a:r>
              <a:rPr lang="en-GB" sz="2200" b="1" dirty="0">
                <a:solidFill>
                  <a:srgbClr val="EE584E"/>
                </a:solidFill>
              </a:rPr>
              <a:t>un chat</a:t>
            </a:r>
          </a:p>
        </p:txBody>
      </p:sp>
      <p:sp>
        <p:nvSpPr>
          <p:cNvPr id="11" name="TextBox 10"/>
          <p:cNvSpPr txBox="1"/>
          <p:nvPr/>
        </p:nvSpPr>
        <p:spPr>
          <a:xfrm>
            <a:off x="3955375" y="2457987"/>
            <a:ext cx="1793361" cy="430887"/>
          </a:xfrm>
          <a:prstGeom prst="rect">
            <a:avLst/>
          </a:prstGeom>
          <a:noFill/>
        </p:spPr>
        <p:txBody>
          <a:bodyPr wrap="square" rtlCol="0">
            <a:spAutoFit/>
          </a:bodyPr>
          <a:lstStyle/>
          <a:p>
            <a:r>
              <a:rPr lang="en-GB" sz="2200" b="1" dirty="0" err="1">
                <a:solidFill>
                  <a:srgbClr val="EE584E"/>
                </a:solidFill>
              </a:rPr>
              <a:t>dimanche</a:t>
            </a:r>
            <a:endParaRPr lang="en-GB" sz="2200" b="1" dirty="0">
              <a:solidFill>
                <a:srgbClr val="EE584E"/>
              </a:solidFill>
            </a:endParaRPr>
          </a:p>
        </p:txBody>
      </p:sp>
      <p:sp>
        <p:nvSpPr>
          <p:cNvPr id="12" name="TextBox 11"/>
          <p:cNvSpPr txBox="1"/>
          <p:nvPr/>
        </p:nvSpPr>
        <p:spPr>
          <a:xfrm>
            <a:off x="3955375" y="2966707"/>
            <a:ext cx="1916327" cy="430887"/>
          </a:xfrm>
          <a:prstGeom prst="rect">
            <a:avLst/>
          </a:prstGeom>
          <a:noFill/>
        </p:spPr>
        <p:txBody>
          <a:bodyPr wrap="square" rtlCol="0">
            <a:spAutoFit/>
          </a:bodyPr>
          <a:lstStyle/>
          <a:p>
            <a:r>
              <a:rPr lang="en-GB" sz="2200" b="1" dirty="0" err="1">
                <a:solidFill>
                  <a:srgbClr val="EE584E"/>
                </a:solidFill>
              </a:rPr>
              <a:t>une</a:t>
            </a:r>
            <a:r>
              <a:rPr lang="en-GB" sz="2200" b="1" dirty="0">
                <a:solidFill>
                  <a:srgbClr val="EE584E"/>
                </a:solidFill>
              </a:rPr>
              <a:t> minute</a:t>
            </a:r>
          </a:p>
        </p:txBody>
      </p:sp>
      <p:sp>
        <p:nvSpPr>
          <p:cNvPr id="13" name="TextBox 12"/>
          <p:cNvSpPr txBox="1"/>
          <p:nvPr/>
        </p:nvSpPr>
        <p:spPr>
          <a:xfrm>
            <a:off x="3955374" y="3475427"/>
            <a:ext cx="1616149" cy="430887"/>
          </a:xfrm>
          <a:prstGeom prst="rect">
            <a:avLst/>
          </a:prstGeom>
          <a:noFill/>
        </p:spPr>
        <p:txBody>
          <a:bodyPr wrap="square" rtlCol="0">
            <a:spAutoFit/>
          </a:bodyPr>
          <a:lstStyle/>
          <a:p>
            <a:r>
              <a:rPr lang="en-GB" sz="2200" b="1" dirty="0" err="1">
                <a:solidFill>
                  <a:srgbClr val="EE584E"/>
                </a:solidFill>
              </a:rPr>
              <a:t>mardi</a:t>
            </a:r>
            <a:endParaRPr lang="en-GB" sz="2200" b="1" dirty="0">
              <a:solidFill>
                <a:srgbClr val="EE584E"/>
              </a:solidFill>
            </a:endParaRPr>
          </a:p>
        </p:txBody>
      </p:sp>
      <p:sp>
        <p:nvSpPr>
          <p:cNvPr id="14" name="TextBox 13"/>
          <p:cNvSpPr txBox="1"/>
          <p:nvPr/>
        </p:nvSpPr>
        <p:spPr>
          <a:xfrm>
            <a:off x="3955373" y="3984147"/>
            <a:ext cx="1616149" cy="430887"/>
          </a:xfrm>
          <a:prstGeom prst="rect">
            <a:avLst/>
          </a:prstGeom>
          <a:noFill/>
        </p:spPr>
        <p:txBody>
          <a:bodyPr wrap="square" rtlCol="0">
            <a:spAutoFit/>
          </a:bodyPr>
          <a:lstStyle/>
          <a:p>
            <a:r>
              <a:rPr lang="en-GB" sz="2200" b="1" dirty="0" err="1">
                <a:solidFill>
                  <a:srgbClr val="EE584E"/>
                </a:solidFill>
              </a:rPr>
              <a:t>nourrir</a:t>
            </a:r>
            <a:endParaRPr lang="en-GB" sz="2200" b="1" dirty="0">
              <a:solidFill>
                <a:srgbClr val="EE584E"/>
              </a:solidFill>
            </a:endParaRPr>
          </a:p>
        </p:txBody>
      </p:sp>
      <p:sp>
        <p:nvSpPr>
          <p:cNvPr id="15" name="TextBox 14"/>
          <p:cNvSpPr txBox="1"/>
          <p:nvPr/>
        </p:nvSpPr>
        <p:spPr>
          <a:xfrm>
            <a:off x="3955372" y="4492865"/>
            <a:ext cx="1616149" cy="430887"/>
          </a:xfrm>
          <a:prstGeom prst="rect">
            <a:avLst/>
          </a:prstGeom>
          <a:noFill/>
        </p:spPr>
        <p:txBody>
          <a:bodyPr wrap="square" rtlCol="0">
            <a:spAutoFit/>
          </a:bodyPr>
          <a:lstStyle/>
          <a:p>
            <a:r>
              <a:rPr lang="en-GB" sz="2200" b="1" dirty="0" err="1">
                <a:solidFill>
                  <a:srgbClr val="EE584E"/>
                </a:solidFill>
              </a:rPr>
              <a:t>mercredi</a:t>
            </a:r>
            <a:endParaRPr lang="en-GB" sz="2200" b="1" dirty="0">
              <a:solidFill>
                <a:srgbClr val="EE584E"/>
              </a:solidFill>
            </a:endParaRPr>
          </a:p>
        </p:txBody>
      </p:sp>
      <p:sp>
        <p:nvSpPr>
          <p:cNvPr id="16" name="TextBox 15"/>
          <p:cNvSpPr txBox="1"/>
          <p:nvPr/>
        </p:nvSpPr>
        <p:spPr>
          <a:xfrm>
            <a:off x="10348230" y="1949267"/>
            <a:ext cx="2314355" cy="430887"/>
          </a:xfrm>
          <a:prstGeom prst="rect">
            <a:avLst/>
          </a:prstGeom>
          <a:noFill/>
        </p:spPr>
        <p:txBody>
          <a:bodyPr wrap="square" rtlCol="0">
            <a:spAutoFit/>
          </a:bodyPr>
          <a:lstStyle/>
          <a:p>
            <a:r>
              <a:rPr lang="en-GB" sz="2200" b="1" dirty="0" err="1">
                <a:solidFill>
                  <a:srgbClr val="EE584E"/>
                </a:solidFill>
              </a:rPr>
              <a:t>une</a:t>
            </a:r>
            <a:r>
              <a:rPr lang="en-GB" sz="2200" b="1" dirty="0">
                <a:solidFill>
                  <a:srgbClr val="EE584E"/>
                </a:solidFill>
              </a:rPr>
              <a:t> </a:t>
            </a:r>
            <a:r>
              <a:rPr lang="en-GB" sz="2200" b="1" dirty="0" err="1">
                <a:solidFill>
                  <a:srgbClr val="EE584E"/>
                </a:solidFill>
              </a:rPr>
              <a:t>heure</a:t>
            </a:r>
            <a:endParaRPr lang="en-GB" sz="2200" b="1" dirty="0">
              <a:solidFill>
                <a:srgbClr val="EE584E"/>
              </a:solidFill>
            </a:endParaRPr>
          </a:p>
        </p:txBody>
      </p:sp>
      <p:sp>
        <p:nvSpPr>
          <p:cNvPr id="17" name="TextBox 16"/>
          <p:cNvSpPr txBox="1"/>
          <p:nvPr/>
        </p:nvSpPr>
        <p:spPr>
          <a:xfrm>
            <a:off x="10348229" y="2458299"/>
            <a:ext cx="1616149" cy="430887"/>
          </a:xfrm>
          <a:prstGeom prst="rect">
            <a:avLst/>
          </a:prstGeom>
          <a:noFill/>
        </p:spPr>
        <p:txBody>
          <a:bodyPr wrap="square" rtlCol="0">
            <a:spAutoFit/>
          </a:bodyPr>
          <a:lstStyle/>
          <a:p>
            <a:r>
              <a:rPr lang="en-GB" sz="2200" b="1" dirty="0" err="1">
                <a:solidFill>
                  <a:srgbClr val="EE584E"/>
                </a:solidFill>
              </a:rPr>
              <a:t>vendredi</a:t>
            </a:r>
            <a:endParaRPr lang="en-GB" sz="2200" b="1" dirty="0">
              <a:solidFill>
                <a:srgbClr val="EE584E"/>
              </a:solidFill>
            </a:endParaRPr>
          </a:p>
        </p:txBody>
      </p:sp>
      <p:sp>
        <p:nvSpPr>
          <p:cNvPr id="18" name="TextBox 17"/>
          <p:cNvSpPr txBox="1"/>
          <p:nvPr/>
        </p:nvSpPr>
        <p:spPr>
          <a:xfrm>
            <a:off x="10348231" y="2967331"/>
            <a:ext cx="1616149" cy="430887"/>
          </a:xfrm>
          <a:prstGeom prst="rect">
            <a:avLst/>
          </a:prstGeom>
          <a:noFill/>
        </p:spPr>
        <p:txBody>
          <a:bodyPr wrap="square" rtlCol="0">
            <a:spAutoFit/>
          </a:bodyPr>
          <a:lstStyle/>
          <a:p>
            <a:r>
              <a:rPr lang="en-GB" sz="2200" b="1" dirty="0" err="1">
                <a:solidFill>
                  <a:srgbClr val="EE584E"/>
                </a:solidFill>
              </a:rPr>
              <a:t>finir</a:t>
            </a:r>
            <a:endParaRPr lang="en-GB" sz="2200" b="1" dirty="0">
              <a:solidFill>
                <a:srgbClr val="EE584E"/>
              </a:solidFill>
            </a:endParaRPr>
          </a:p>
        </p:txBody>
      </p:sp>
      <p:sp>
        <p:nvSpPr>
          <p:cNvPr id="19" name="TextBox 18"/>
          <p:cNvSpPr txBox="1"/>
          <p:nvPr/>
        </p:nvSpPr>
        <p:spPr>
          <a:xfrm>
            <a:off x="10348230" y="3476363"/>
            <a:ext cx="1616149" cy="430887"/>
          </a:xfrm>
          <a:prstGeom prst="rect">
            <a:avLst/>
          </a:prstGeom>
          <a:noFill/>
        </p:spPr>
        <p:txBody>
          <a:bodyPr wrap="square" rtlCol="0">
            <a:spAutoFit/>
          </a:bodyPr>
          <a:lstStyle/>
          <a:p>
            <a:r>
              <a:rPr lang="en-GB" sz="2200" b="1" dirty="0" err="1">
                <a:solidFill>
                  <a:srgbClr val="EE584E"/>
                </a:solidFill>
              </a:rPr>
              <a:t>jeudi</a:t>
            </a:r>
            <a:endParaRPr lang="en-GB" sz="2200" b="1" dirty="0">
              <a:solidFill>
                <a:srgbClr val="EE584E"/>
              </a:solidFill>
            </a:endParaRPr>
          </a:p>
        </p:txBody>
      </p:sp>
      <p:sp>
        <p:nvSpPr>
          <p:cNvPr id="20" name="TextBox 19"/>
          <p:cNvSpPr txBox="1"/>
          <p:nvPr/>
        </p:nvSpPr>
        <p:spPr>
          <a:xfrm>
            <a:off x="10348228" y="3985395"/>
            <a:ext cx="1616149" cy="430887"/>
          </a:xfrm>
          <a:prstGeom prst="rect">
            <a:avLst/>
          </a:prstGeom>
          <a:noFill/>
        </p:spPr>
        <p:txBody>
          <a:bodyPr wrap="square" rtlCol="0">
            <a:spAutoFit/>
          </a:bodyPr>
          <a:lstStyle/>
          <a:p>
            <a:r>
              <a:rPr lang="en-GB" sz="2200" b="1" dirty="0" err="1">
                <a:solidFill>
                  <a:srgbClr val="EE584E"/>
                </a:solidFill>
              </a:rPr>
              <a:t>lundi</a:t>
            </a:r>
            <a:endParaRPr lang="en-GB" sz="2200" b="1" dirty="0">
              <a:solidFill>
                <a:srgbClr val="EE584E"/>
              </a:solidFill>
            </a:endParaRPr>
          </a:p>
        </p:txBody>
      </p:sp>
      <p:sp>
        <p:nvSpPr>
          <p:cNvPr id="22" name="TextBox 21">
            <a:extLst>
              <a:ext uri="{FF2B5EF4-FFF2-40B4-BE49-F238E27FC236}">
                <a16:creationId xmlns:a16="http://schemas.microsoft.com/office/drawing/2014/main" id="{28D7B59B-124D-4A8C-A054-CDC797692DA9}"/>
              </a:ext>
            </a:extLst>
          </p:cNvPr>
          <p:cNvSpPr txBox="1"/>
          <p:nvPr/>
        </p:nvSpPr>
        <p:spPr>
          <a:xfrm>
            <a:off x="180000" y="1296000"/>
            <a:ext cx="1119808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dirty="0">
                <a:solidFill>
                  <a:srgbClr val="104F75"/>
                </a:solidFill>
                <a:latin typeface="Century Gothic" panose="020F0302020204030204"/>
              </a:rPr>
              <a:t>Amir et Noura font un quiz </a:t>
            </a:r>
            <a:r>
              <a:rPr lang="fr-FR" sz="2400" dirty="0">
                <a:solidFill>
                  <a:srgbClr val="104F75"/>
                </a:solidFill>
              </a:rPr>
              <a:t>en voiture. Lis les définitions. C’est quel mot ?</a:t>
            </a:r>
            <a:endParaRPr kumimoji="0" lang="fr-FR" sz="2400" b="0" i="0" u="none" strike="noStrike" kern="1200" cap="none" spc="0" normalizeH="0" baseline="0" dirty="0">
              <a:ln>
                <a:noFill/>
              </a:ln>
              <a:solidFill>
                <a:srgbClr val="104F75"/>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39416F81-5EB7-4D83-8002-1FD88A1B83A9}"/>
              </a:ext>
            </a:extLst>
          </p:cNvPr>
          <p:cNvSpPr txBox="1"/>
          <p:nvPr/>
        </p:nvSpPr>
        <p:spPr>
          <a:xfrm>
            <a:off x="3034919" y="5293427"/>
            <a:ext cx="1212990" cy="369332"/>
          </a:xfrm>
          <a:prstGeom prst="rect">
            <a:avLst/>
          </a:prstGeom>
          <a:solidFill>
            <a:schemeClr val="bg1"/>
          </a:solidFill>
        </p:spPr>
        <p:txBody>
          <a:bodyPr wrap="square" rtlCol="0">
            <a:spAutoFit/>
          </a:bodyPr>
          <a:lstStyle/>
          <a:p>
            <a:endParaRPr lang="en-GB" dirty="0"/>
          </a:p>
        </p:txBody>
      </p:sp>
      <p:sp>
        <p:nvSpPr>
          <p:cNvPr id="24" name="TextBox 23">
            <a:extLst>
              <a:ext uri="{FF2B5EF4-FFF2-40B4-BE49-F238E27FC236}">
                <a16:creationId xmlns:a16="http://schemas.microsoft.com/office/drawing/2014/main" id="{3480DA39-A651-49A8-BAD1-6DCD341FD134}"/>
              </a:ext>
            </a:extLst>
          </p:cNvPr>
          <p:cNvSpPr txBox="1"/>
          <p:nvPr/>
        </p:nvSpPr>
        <p:spPr>
          <a:xfrm>
            <a:off x="4535746" y="5267261"/>
            <a:ext cx="1560254" cy="395498"/>
          </a:xfrm>
          <a:prstGeom prst="rect">
            <a:avLst/>
          </a:prstGeom>
          <a:solidFill>
            <a:schemeClr val="bg1"/>
          </a:solidFill>
        </p:spPr>
        <p:txBody>
          <a:bodyPr wrap="square" rtlCol="0">
            <a:spAutoFit/>
          </a:bodyPr>
          <a:lstStyle/>
          <a:p>
            <a:endParaRPr lang="en-GB" dirty="0"/>
          </a:p>
        </p:txBody>
      </p:sp>
      <p:sp>
        <p:nvSpPr>
          <p:cNvPr id="25" name="TextBox 24">
            <a:extLst>
              <a:ext uri="{FF2B5EF4-FFF2-40B4-BE49-F238E27FC236}">
                <a16:creationId xmlns:a16="http://schemas.microsoft.com/office/drawing/2014/main" id="{3A1F77EE-9068-4384-9714-1638D07E9AFA}"/>
              </a:ext>
            </a:extLst>
          </p:cNvPr>
          <p:cNvSpPr txBox="1"/>
          <p:nvPr/>
        </p:nvSpPr>
        <p:spPr>
          <a:xfrm>
            <a:off x="5322690" y="5666245"/>
            <a:ext cx="1733018" cy="395498"/>
          </a:xfrm>
          <a:prstGeom prst="rect">
            <a:avLst/>
          </a:prstGeom>
          <a:solidFill>
            <a:schemeClr val="bg1"/>
          </a:solidFill>
        </p:spPr>
        <p:txBody>
          <a:bodyPr wrap="square" rtlCol="0">
            <a:spAutoFit/>
          </a:bodyPr>
          <a:lstStyle/>
          <a:p>
            <a:endParaRPr lang="en-GB" dirty="0"/>
          </a:p>
        </p:txBody>
      </p:sp>
      <p:sp>
        <p:nvSpPr>
          <p:cNvPr id="26" name="TextBox 25">
            <a:extLst>
              <a:ext uri="{FF2B5EF4-FFF2-40B4-BE49-F238E27FC236}">
                <a16:creationId xmlns:a16="http://schemas.microsoft.com/office/drawing/2014/main" id="{CC3BB4AF-FD3D-4CA4-BFBD-ADCA3950CA08}"/>
              </a:ext>
            </a:extLst>
          </p:cNvPr>
          <p:cNvSpPr txBox="1"/>
          <p:nvPr/>
        </p:nvSpPr>
        <p:spPr>
          <a:xfrm>
            <a:off x="10289793" y="5293257"/>
            <a:ext cx="893072" cy="395498"/>
          </a:xfrm>
          <a:prstGeom prst="rect">
            <a:avLst/>
          </a:prstGeom>
          <a:solidFill>
            <a:schemeClr val="bg1"/>
          </a:solidFill>
        </p:spPr>
        <p:txBody>
          <a:bodyPr wrap="square" rtlCol="0">
            <a:spAutoFit/>
          </a:bodyPr>
          <a:lstStyle/>
          <a:p>
            <a:endParaRPr lang="en-GB" dirty="0"/>
          </a:p>
        </p:txBody>
      </p:sp>
      <p:sp>
        <p:nvSpPr>
          <p:cNvPr id="27" name="TextBox 26">
            <a:extLst>
              <a:ext uri="{FF2B5EF4-FFF2-40B4-BE49-F238E27FC236}">
                <a16:creationId xmlns:a16="http://schemas.microsoft.com/office/drawing/2014/main" id="{D8CD344C-195B-4770-AF99-96F2EECEB91A}"/>
              </a:ext>
            </a:extLst>
          </p:cNvPr>
          <p:cNvSpPr txBox="1"/>
          <p:nvPr/>
        </p:nvSpPr>
        <p:spPr>
          <a:xfrm>
            <a:off x="1823141" y="5297904"/>
            <a:ext cx="990997" cy="364855"/>
          </a:xfrm>
          <a:prstGeom prst="rect">
            <a:avLst/>
          </a:prstGeom>
          <a:solidFill>
            <a:schemeClr val="bg1"/>
          </a:solidFill>
        </p:spPr>
        <p:txBody>
          <a:bodyPr wrap="square" rtlCol="0">
            <a:spAutoFit/>
          </a:bodyPr>
          <a:lstStyle/>
          <a:p>
            <a:endParaRPr lang="en-GB" dirty="0"/>
          </a:p>
        </p:txBody>
      </p:sp>
      <p:sp>
        <p:nvSpPr>
          <p:cNvPr id="28" name="TextBox 27">
            <a:extLst>
              <a:ext uri="{FF2B5EF4-FFF2-40B4-BE49-F238E27FC236}">
                <a16:creationId xmlns:a16="http://schemas.microsoft.com/office/drawing/2014/main" id="{1DCFD3B5-36D0-4B02-BAD8-A6F84EB9A70A}"/>
              </a:ext>
            </a:extLst>
          </p:cNvPr>
          <p:cNvSpPr txBox="1"/>
          <p:nvPr/>
        </p:nvSpPr>
        <p:spPr>
          <a:xfrm>
            <a:off x="6392009" y="5319027"/>
            <a:ext cx="1523120" cy="395498"/>
          </a:xfrm>
          <a:prstGeom prst="rect">
            <a:avLst/>
          </a:prstGeom>
          <a:solidFill>
            <a:schemeClr val="bg1"/>
          </a:solidFill>
        </p:spPr>
        <p:txBody>
          <a:bodyPr wrap="square" rtlCol="0">
            <a:spAutoFit/>
          </a:bodyPr>
          <a:lstStyle/>
          <a:p>
            <a:endParaRPr lang="en-GB" dirty="0"/>
          </a:p>
        </p:txBody>
      </p:sp>
      <p:sp>
        <p:nvSpPr>
          <p:cNvPr id="29" name="TextBox 28">
            <a:extLst>
              <a:ext uri="{FF2B5EF4-FFF2-40B4-BE49-F238E27FC236}">
                <a16:creationId xmlns:a16="http://schemas.microsoft.com/office/drawing/2014/main" id="{5BFD23C3-CDB9-4F94-9FA6-39D2994AD169}"/>
              </a:ext>
            </a:extLst>
          </p:cNvPr>
          <p:cNvSpPr txBox="1"/>
          <p:nvPr/>
        </p:nvSpPr>
        <p:spPr>
          <a:xfrm>
            <a:off x="3687114" y="5682759"/>
            <a:ext cx="1457478" cy="336264"/>
          </a:xfrm>
          <a:prstGeom prst="rect">
            <a:avLst/>
          </a:prstGeom>
          <a:solidFill>
            <a:schemeClr val="bg1"/>
          </a:solidFill>
        </p:spPr>
        <p:txBody>
          <a:bodyPr wrap="square" rtlCol="0">
            <a:spAutoFit/>
          </a:bodyPr>
          <a:lstStyle/>
          <a:p>
            <a:endParaRPr lang="en-GB" dirty="0"/>
          </a:p>
        </p:txBody>
      </p:sp>
      <p:sp>
        <p:nvSpPr>
          <p:cNvPr id="30" name="TextBox 29">
            <a:extLst>
              <a:ext uri="{FF2B5EF4-FFF2-40B4-BE49-F238E27FC236}">
                <a16:creationId xmlns:a16="http://schemas.microsoft.com/office/drawing/2014/main" id="{6C4562BF-605E-4124-94CD-5A06C04B88E4}"/>
              </a:ext>
            </a:extLst>
          </p:cNvPr>
          <p:cNvSpPr txBox="1"/>
          <p:nvPr/>
        </p:nvSpPr>
        <p:spPr>
          <a:xfrm>
            <a:off x="7309358" y="5658620"/>
            <a:ext cx="1733018" cy="395498"/>
          </a:xfrm>
          <a:prstGeom prst="rect">
            <a:avLst/>
          </a:prstGeom>
          <a:solidFill>
            <a:schemeClr val="bg1"/>
          </a:solidFill>
        </p:spPr>
        <p:txBody>
          <a:bodyPr wrap="square" rtlCol="0">
            <a:spAutoFit/>
          </a:bodyPr>
          <a:lstStyle/>
          <a:p>
            <a:endParaRPr lang="en-GB" dirty="0"/>
          </a:p>
        </p:txBody>
      </p:sp>
      <p:sp>
        <p:nvSpPr>
          <p:cNvPr id="31" name="TextBox 30">
            <a:extLst>
              <a:ext uri="{FF2B5EF4-FFF2-40B4-BE49-F238E27FC236}">
                <a16:creationId xmlns:a16="http://schemas.microsoft.com/office/drawing/2014/main" id="{8E874EAF-10DC-4E9F-A884-5C9F1A48D8AB}"/>
              </a:ext>
            </a:extLst>
          </p:cNvPr>
          <p:cNvSpPr txBox="1"/>
          <p:nvPr/>
        </p:nvSpPr>
        <p:spPr>
          <a:xfrm>
            <a:off x="1009135" y="5270747"/>
            <a:ext cx="557586" cy="443778"/>
          </a:xfrm>
          <a:prstGeom prst="rect">
            <a:avLst/>
          </a:prstGeom>
          <a:solidFill>
            <a:schemeClr val="bg1"/>
          </a:solidFill>
        </p:spPr>
        <p:txBody>
          <a:bodyPr wrap="square" rtlCol="0">
            <a:spAutoFit/>
          </a:bodyPr>
          <a:lstStyle/>
          <a:p>
            <a:endParaRPr lang="en-GB" dirty="0"/>
          </a:p>
        </p:txBody>
      </p:sp>
      <p:sp>
        <p:nvSpPr>
          <p:cNvPr id="32" name="TextBox 31">
            <a:extLst>
              <a:ext uri="{FF2B5EF4-FFF2-40B4-BE49-F238E27FC236}">
                <a16:creationId xmlns:a16="http://schemas.microsoft.com/office/drawing/2014/main" id="{D7831A08-8C66-4880-B9EC-B78F8B9A8CE1}"/>
              </a:ext>
            </a:extLst>
          </p:cNvPr>
          <p:cNvSpPr txBox="1"/>
          <p:nvPr/>
        </p:nvSpPr>
        <p:spPr>
          <a:xfrm>
            <a:off x="8211138" y="5373659"/>
            <a:ext cx="764131" cy="292586"/>
          </a:xfrm>
          <a:prstGeom prst="rect">
            <a:avLst/>
          </a:prstGeom>
          <a:solidFill>
            <a:schemeClr val="bg1"/>
          </a:solidFill>
        </p:spPr>
        <p:txBody>
          <a:bodyPr wrap="square" rtlCol="0">
            <a:spAutoFit/>
          </a:bodyPr>
          <a:lstStyle/>
          <a:p>
            <a:endParaRPr lang="en-GB" dirty="0"/>
          </a:p>
        </p:txBody>
      </p:sp>
      <p:sp>
        <p:nvSpPr>
          <p:cNvPr id="33" name="TextBox 32">
            <a:extLst>
              <a:ext uri="{FF2B5EF4-FFF2-40B4-BE49-F238E27FC236}">
                <a16:creationId xmlns:a16="http://schemas.microsoft.com/office/drawing/2014/main" id="{A78F5AF2-D8FF-4C92-8031-81BC447DC5EF}"/>
              </a:ext>
            </a:extLst>
          </p:cNvPr>
          <p:cNvSpPr txBox="1"/>
          <p:nvPr/>
        </p:nvSpPr>
        <p:spPr>
          <a:xfrm>
            <a:off x="9242315" y="5331800"/>
            <a:ext cx="764130" cy="292586"/>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39727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6" grpId="0"/>
      <p:bldP spid="17" grpId="0"/>
      <p:bldP spid="18" grpId="0"/>
      <p:bldP spid="19" grpId="0"/>
      <p:bldP spid="20"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73800"/>
            <a:ext cx="5196514" cy="647577"/>
          </a:xfrm>
        </p:spPr>
        <p:txBody>
          <a:bodyPr>
            <a:noAutofit/>
          </a:bodyPr>
          <a:lstStyle/>
          <a:p>
            <a:pPr lvl="0">
              <a:lnSpc>
                <a:spcPct val="100000"/>
              </a:lnSpc>
              <a:spcBef>
                <a:spcPts val="0"/>
              </a:spcBef>
              <a:defRPr/>
            </a:pPr>
            <a:r>
              <a:rPr lang="en-US" sz="2400" b="1" dirty="0" err="1">
                <a:solidFill>
                  <a:schemeClr val="bg1"/>
                </a:solidFill>
                <a:latin typeface="Century Gothic" panose="020F0302020204030204"/>
              </a:rPr>
              <a:t>Léa</a:t>
            </a:r>
            <a:r>
              <a:rPr lang="en-US" sz="2400" b="1" dirty="0">
                <a:solidFill>
                  <a:schemeClr val="bg1"/>
                </a:solidFill>
                <a:latin typeface="Century Gothic" panose="020F0302020204030204"/>
              </a:rPr>
              <a:t> fait quoi </a:t>
            </a:r>
            <a:r>
              <a:rPr lang="en-US" sz="2400" b="1" dirty="0" err="1">
                <a:solidFill>
                  <a:schemeClr val="bg1"/>
                </a:solidFill>
                <a:latin typeface="Century Gothic" panose="020F0302020204030204"/>
              </a:rPr>
              <a:t>cette</a:t>
            </a:r>
            <a:r>
              <a:rPr lang="en-US" sz="2400" b="1" dirty="0">
                <a:solidFill>
                  <a:schemeClr val="bg1"/>
                </a:solidFill>
                <a:latin typeface="Century Gothic" panose="020F0302020204030204"/>
              </a:rPr>
              <a:t> </a:t>
            </a:r>
            <a:r>
              <a:rPr lang="en-US" sz="2400" b="1" dirty="0" err="1">
                <a:solidFill>
                  <a:schemeClr val="bg1"/>
                </a:solidFill>
                <a:latin typeface="Century Gothic" panose="020F0302020204030204"/>
              </a:rPr>
              <a:t>semaine</a:t>
            </a:r>
            <a:r>
              <a:rPr lang="en-US" sz="2400" b="1" dirty="0">
                <a:solidFill>
                  <a:schemeClr val="bg1"/>
                </a:solidFill>
                <a:latin typeface="Century Gothic" panose="020F0302020204030204"/>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527858" y="3857444"/>
            <a:ext cx="437084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quel</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jour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Symbol" panose="05050102010706020507" pitchFamily="18" charset="2"/>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Symbol" panose="05050102010706020507" pitchFamily="18" charset="2"/>
              </a:rPr>
              <a:t>Écris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Symbol" panose="05050102010706020507" pitchFamily="18" charset="2"/>
              </a:rPr>
              <a:t> le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sym typeface="Symbol" panose="05050102010706020507" pitchFamily="18" charset="2"/>
              </a:rPr>
              <a:t>numéro</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Symbol" panose="05050102010706020507" pitchFamily="18"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sym typeface="Symbol" panose="050501020107060205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B. </a:t>
            </a:r>
            <a:r>
              <a:rPr lang="en-US" sz="2400" dirty="0" err="1">
                <a:solidFill>
                  <a:srgbClr val="002060"/>
                </a:solidFill>
                <a:latin typeface="Century Gothic" panose="020F0302020204030204"/>
              </a:rPr>
              <a:t>C’est</a:t>
            </a:r>
            <a:r>
              <a:rPr lang="en-US" sz="2400" dirty="0">
                <a:solidFill>
                  <a:srgbClr val="002060"/>
                </a:solidFill>
                <a:latin typeface="Century Gothic" panose="020F0302020204030204"/>
              </a:rPr>
              <a:t> quoi </a:t>
            </a:r>
            <a:r>
              <a:rPr lang="en-US" sz="2400" dirty="0" err="1">
                <a:solidFill>
                  <a:srgbClr val="002060"/>
                </a:solidFill>
                <a:latin typeface="Century Gothic" panose="020F0302020204030204"/>
              </a:rPr>
              <a:t>en</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anglais</a:t>
            </a:r>
            <a:r>
              <a:rPr lang="en-US" sz="2400" dirty="0">
                <a:solidFill>
                  <a:srgbClr val="002060"/>
                </a:solidFill>
                <a:latin typeface="Century Gothic" panose="020F0302020204030204"/>
              </a:rPr>
              <a:t> ?</a:t>
            </a:r>
          </a:p>
          <a:p>
            <a:pPr>
              <a:defRPr/>
            </a:pPr>
            <a:r>
              <a:rPr lang="en-US" sz="2400" dirty="0">
                <a:solidFill>
                  <a:srgbClr val="002060"/>
                </a:solidFill>
                <a:sym typeface="Symbol" panose="05050102010706020507" pitchFamily="18" charset="2"/>
              </a:rPr>
              <a:t> </a:t>
            </a:r>
            <a:r>
              <a:rPr lang="en-US" sz="2400" dirty="0" err="1">
                <a:solidFill>
                  <a:srgbClr val="002060"/>
                </a:solidFill>
                <a:sym typeface="Symbol" panose="05050102010706020507" pitchFamily="18" charset="2"/>
              </a:rPr>
              <a:t>Écris</a:t>
            </a:r>
            <a:r>
              <a:rPr lang="en-US" sz="2400" dirty="0">
                <a:solidFill>
                  <a:srgbClr val="002060"/>
                </a:solidFill>
                <a:sym typeface="Symbol" panose="05050102010706020507" pitchFamily="18" charset="2"/>
              </a:rPr>
              <a:t> la phrase.</a:t>
            </a:r>
            <a:endParaRPr lang="en-US" sz="2400" dirty="0">
              <a:solidFill>
                <a:srgbClr val="002060"/>
              </a:solidFill>
              <a:latin typeface="Century Gothic" panose="020F0302020204030204"/>
            </a:endParaRPr>
          </a:p>
        </p:txBody>
      </p:sp>
      <p:pic>
        <p:nvPicPr>
          <p:cNvPr id="1028" name="Picture 4">
            <a:extLst>
              <a:ext uri="{FF2B5EF4-FFF2-40B4-BE49-F238E27FC236}">
                <a16:creationId xmlns:a16="http://schemas.microsoft.com/office/drawing/2014/main" id="{24F6C188-E491-4AC9-A7B3-366783551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509" y="1344296"/>
            <a:ext cx="7380364" cy="48956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87C66CD-90D3-404E-BF4A-BE69A5B05B5D}"/>
              </a:ext>
            </a:extLst>
          </p:cNvPr>
          <p:cNvSpPr txBox="1"/>
          <p:nvPr/>
        </p:nvSpPr>
        <p:spPr>
          <a:xfrm>
            <a:off x="5255965" y="1857500"/>
            <a:ext cx="2744141" cy="400110"/>
          </a:xfrm>
          <a:prstGeom prst="rect">
            <a:avLst/>
          </a:prstGeom>
          <a:noFill/>
        </p:spPr>
        <p:txBody>
          <a:bodyPr wrap="square" rtlCol="0">
            <a:spAutoFit/>
          </a:bodyPr>
          <a:lstStyle/>
          <a:p>
            <a:pPr algn="l"/>
            <a:r>
              <a:rPr lang="en-GB" sz="2000" b="1" dirty="0">
                <a:solidFill>
                  <a:srgbClr val="002060"/>
                </a:solidFill>
              </a:rPr>
              <a:t>Monday</a:t>
            </a:r>
          </a:p>
        </p:txBody>
      </p:sp>
      <p:sp>
        <p:nvSpPr>
          <p:cNvPr id="11" name="TextBox 10">
            <a:extLst>
              <a:ext uri="{FF2B5EF4-FFF2-40B4-BE49-F238E27FC236}">
                <a16:creationId xmlns:a16="http://schemas.microsoft.com/office/drawing/2014/main" id="{993065A6-EA93-4028-BB73-EF95EE777C50}"/>
              </a:ext>
            </a:extLst>
          </p:cNvPr>
          <p:cNvSpPr txBox="1"/>
          <p:nvPr/>
        </p:nvSpPr>
        <p:spPr>
          <a:xfrm>
            <a:off x="5264207" y="3098884"/>
            <a:ext cx="2744141" cy="1015663"/>
          </a:xfrm>
          <a:prstGeom prst="rect">
            <a:avLst/>
          </a:prstGeom>
          <a:noFill/>
        </p:spPr>
        <p:txBody>
          <a:bodyPr wrap="square" rtlCol="0">
            <a:spAutoFit/>
          </a:bodyPr>
          <a:lstStyle/>
          <a:p>
            <a:pPr algn="l"/>
            <a:r>
              <a:rPr lang="en-GB" sz="2000" b="1" dirty="0">
                <a:solidFill>
                  <a:srgbClr val="002060"/>
                </a:solidFill>
              </a:rPr>
              <a:t>Tuesday</a:t>
            </a:r>
          </a:p>
          <a:p>
            <a:pPr algn="l"/>
            <a:endParaRPr lang="en-GB" sz="2000" dirty="0">
              <a:solidFill>
                <a:srgbClr val="002060"/>
              </a:solidFill>
            </a:endParaRPr>
          </a:p>
          <a:p>
            <a:pPr algn="l"/>
            <a:endParaRPr lang="en-GB" sz="2000" dirty="0">
              <a:solidFill>
                <a:srgbClr val="002060"/>
              </a:solidFill>
            </a:endParaRPr>
          </a:p>
        </p:txBody>
      </p:sp>
      <p:sp>
        <p:nvSpPr>
          <p:cNvPr id="12" name="TextBox 11">
            <a:extLst>
              <a:ext uri="{FF2B5EF4-FFF2-40B4-BE49-F238E27FC236}">
                <a16:creationId xmlns:a16="http://schemas.microsoft.com/office/drawing/2014/main" id="{8B47E445-DECA-4DAA-9511-1CA0CA3CFC47}"/>
              </a:ext>
            </a:extLst>
          </p:cNvPr>
          <p:cNvSpPr txBox="1"/>
          <p:nvPr/>
        </p:nvSpPr>
        <p:spPr>
          <a:xfrm>
            <a:off x="5255964" y="4312045"/>
            <a:ext cx="2744141" cy="400110"/>
          </a:xfrm>
          <a:prstGeom prst="rect">
            <a:avLst/>
          </a:prstGeom>
          <a:noFill/>
        </p:spPr>
        <p:txBody>
          <a:bodyPr wrap="square" rtlCol="0">
            <a:spAutoFit/>
          </a:bodyPr>
          <a:lstStyle/>
          <a:p>
            <a:pPr algn="l"/>
            <a:r>
              <a:rPr lang="en-GB" sz="2000" b="1" dirty="0">
                <a:solidFill>
                  <a:srgbClr val="002060"/>
                </a:solidFill>
              </a:rPr>
              <a:t>Wednesday</a:t>
            </a:r>
          </a:p>
        </p:txBody>
      </p:sp>
      <p:sp>
        <p:nvSpPr>
          <p:cNvPr id="14" name="TextBox 13">
            <a:extLst>
              <a:ext uri="{FF2B5EF4-FFF2-40B4-BE49-F238E27FC236}">
                <a16:creationId xmlns:a16="http://schemas.microsoft.com/office/drawing/2014/main" id="{9B042A76-9377-4FE5-ACAA-07E12A59D37F}"/>
              </a:ext>
            </a:extLst>
          </p:cNvPr>
          <p:cNvSpPr txBox="1"/>
          <p:nvPr/>
        </p:nvSpPr>
        <p:spPr>
          <a:xfrm>
            <a:off x="8721267" y="1883636"/>
            <a:ext cx="2744141" cy="400110"/>
          </a:xfrm>
          <a:prstGeom prst="rect">
            <a:avLst/>
          </a:prstGeom>
          <a:noFill/>
        </p:spPr>
        <p:txBody>
          <a:bodyPr wrap="square" rtlCol="0">
            <a:spAutoFit/>
          </a:bodyPr>
          <a:lstStyle/>
          <a:p>
            <a:pPr algn="l"/>
            <a:r>
              <a:rPr lang="en-GB" sz="2000" b="1" dirty="0">
                <a:solidFill>
                  <a:srgbClr val="002060"/>
                </a:solidFill>
              </a:rPr>
              <a:t>Thursday</a:t>
            </a:r>
          </a:p>
        </p:txBody>
      </p:sp>
      <p:sp>
        <p:nvSpPr>
          <p:cNvPr id="16" name="TextBox 15">
            <a:extLst>
              <a:ext uri="{FF2B5EF4-FFF2-40B4-BE49-F238E27FC236}">
                <a16:creationId xmlns:a16="http://schemas.microsoft.com/office/drawing/2014/main" id="{E90A4614-9877-473D-9EB7-0C81EE7FC3E3}"/>
              </a:ext>
            </a:extLst>
          </p:cNvPr>
          <p:cNvSpPr txBox="1"/>
          <p:nvPr/>
        </p:nvSpPr>
        <p:spPr>
          <a:xfrm>
            <a:off x="8751956" y="3105387"/>
            <a:ext cx="2744141" cy="400110"/>
          </a:xfrm>
          <a:prstGeom prst="rect">
            <a:avLst/>
          </a:prstGeom>
          <a:noFill/>
        </p:spPr>
        <p:txBody>
          <a:bodyPr wrap="square" rtlCol="0">
            <a:spAutoFit/>
          </a:bodyPr>
          <a:lstStyle/>
          <a:p>
            <a:pPr algn="l"/>
            <a:r>
              <a:rPr lang="en-GB" sz="2000" b="1" dirty="0">
                <a:solidFill>
                  <a:srgbClr val="002060"/>
                </a:solidFill>
              </a:rPr>
              <a:t>Friday</a:t>
            </a:r>
          </a:p>
        </p:txBody>
      </p:sp>
      <p:sp>
        <p:nvSpPr>
          <p:cNvPr id="18" name="TextBox 17">
            <a:extLst>
              <a:ext uri="{FF2B5EF4-FFF2-40B4-BE49-F238E27FC236}">
                <a16:creationId xmlns:a16="http://schemas.microsoft.com/office/drawing/2014/main" id="{DC6EDF94-030A-44D8-9488-A26E0A6DEABD}"/>
              </a:ext>
            </a:extLst>
          </p:cNvPr>
          <p:cNvSpPr txBox="1"/>
          <p:nvPr/>
        </p:nvSpPr>
        <p:spPr>
          <a:xfrm>
            <a:off x="8733225" y="4044837"/>
            <a:ext cx="2744141" cy="400110"/>
          </a:xfrm>
          <a:prstGeom prst="rect">
            <a:avLst/>
          </a:prstGeom>
          <a:noFill/>
        </p:spPr>
        <p:txBody>
          <a:bodyPr wrap="square" rtlCol="0">
            <a:spAutoFit/>
          </a:bodyPr>
          <a:lstStyle/>
          <a:p>
            <a:pPr algn="l"/>
            <a:r>
              <a:rPr lang="en-GB" sz="2000" b="1" dirty="0">
                <a:solidFill>
                  <a:srgbClr val="002060"/>
                </a:solidFill>
              </a:rPr>
              <a:t>Saturday</a:t>
            </a:r>
          </a:p>
        </p:txBody>
      </p:sp>
      <p:sp>
        <p:nvSpPr>
          <p:cNvPr id="20" name="TextBox 19">
            <a:extLst>
              <a:ext uri="{FF2B5EF4-FFF2-40B4-BE49-F238E27FC236}">
                <a16:creationId xmlns:a16="http://schemas.microsoft.com/office/drawing/2014/main" id="{BA723CF9-883A-4D27-A0CB-4EB15C7AC668}"/>
              </a:ext>
            </a:extLst>
          </p:cNvPr>
          <p:cNvSpPr txBox="1"/>
          <p:nvPr/>
        </p:nvSpPr>
        <p:spPr>
          <a:xfrm>
            <a:off x="8751956" y="4949015"/>
            <a:ext cx="1253446" cy="400110"/>
          </a:xfrm>
          <a:prstGeom prst="rect">
            <a:avLst/>
          </a:prstGeom>
          <a:noFill/>
        </p:spPr>
        <p:txBody>
          <a:bodyPr wrap="square" rtlCol="0">
            <a:spAutoFit/>
          </a:bodyPr>
          <a:lstStyle/>
          <a:p>
            <a:pPr algn="l"/>
            <a:r>
              <a:rPr lang="en-GB" sz="2000" b="1" dirty="0">
                <a:solidFill>
                  <a:srgbClr val="002060"/>
                </a:solidFill>
              </a:rPr>
              <a:t>Sunday</a:t>
            </a:r>
          </a:p>
        </p:txBody>
      </p:sp>
      <p:sp>
        <p:nvSpPr>
          <p:cNvPr id="22" name="Action Button: Custom 66" descr="number 1">
            <a:hlinkClick r:id="" action="ppaction://noaction" highlightClick="1">
              <a:snd r:embed="rId4" name="1.wav"/>
            </a:hlinkClick>
            <a:extLst>
              <a:ext uri="{FF2B5EF4-FFF2-40B4-BE49-F238E27FC236}">
                <a16:creationId xmlns:a16="http://schemas.microsoft.com/office/drawing/2014/main" id="{408344ED-6313-4C9E-A3D1-3BC1FB863DB7}"/>
              </a:ext>
            </a:extLst>
          </p:cNvPr>
          <p:cNvSpPr/>
          <p:nvPr/>
        </p:nvSpPr>
        <p:spPr>
          <a:xfrm>
            <a:off x="6457245" y="268173"/>
            <a:ext cx="432000" cy="432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4" name="Action Button: Custom 66" descr="number 1">
            <a:hlinkClick r:id="" action="ppaction://noaction" highlightClick="1">
              <a:snd r:embed="rId5" name="2.wav"/>
            </a:hlinkClick>
            <a:extLst>
              <a:ext uri="{FF2B5EF4-FFF2-40B4-BE49-F238E27FC236}">
                <a16:creationId xmlns:a16="http://schemas.microsoft.com/office/drawing/2014/main" id="{276EAFBE-4F7F-43D5-B5B2-03DFEA8F9A5E}"/>
              </a:ext>
            </a:extLst>
          </p:cNvPr>
          <p:cNvSpPr/>
          <p:nvPr/>
        </p:nvSpPr>
        <p:spPr>
          <a:xfrm>
            <a:off x="6995487" y="262098"/>
            <a:ext cx="432000" cy="432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6" name="Action Button: Custom 66" descr="number 1">
            <a:hlinkClick r:id="" action="ppaction://noaction" highlightClick="1">
              <a:snd r:embed="rId6" name="3.wav"/>
            </a:hlinkClick>
            <a:extLst>
              <a:ext uri="{FF2B5EF4-FFF2-40B4-BE49-F238E27FC236}">
                <a16:creationId xmlns:a16="http://schemas.microsoft.com/office/drawing/2014/main" id="{787F0421-F012-49B0-B703-3A627D5A3DA6}"/>
              </a:ext>
            </a:extLst>
          </p:cNvPr>
          <p:cNvSpPr/>
          <p:nvPr/>
        </p:nvSpPr>
        <p:spPr>
          <a:xfrm>
            <a:off x="7533729" y="262098"/>
            <a:ext cx="432000" cy="432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Action Button: Custom 66" descr="number 1">
            <a:hlinkClick r:id="" action="ppaction://noaction" highlightClick="1">
              <a:snd r:embed="rId7" name="4.wav"/>
            </a:hlinkClick>
            <a:extLst>
              <a:ext uri="{FF2B5EF4-FFF2-40B4-BE49-F238E27FC236}">
                <a16:creationId xmlns:a16="http://schemas.microsoft.com/office/drawing/2014/main" id="{F8C78481-22A1-43CA-AFA1-9D67DA92FBAA}"/>
              </a:ext>
            </a:extLst>
          </p:cNvPr>
          <p:cNvSpPr/>
          <p:nvPr/>
        </p:nvSpPr>
        <p:spPr>
          <a:xfrm>
            <a:off x="8066761" y="254650"/>
            <a:ext cx="432000" cy="432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0" name="Action Button: Custom 66" descr="number 1">
            <a:hlinkClick r:id="" action="ppaction://noaction" highlightClick="1">
              <a:snd r:embed="rId8" name="5.wav"/>
            </a:hlinkClick>
            <a:extLst>
              <a:ext uri="{FF2B5EF4-FFF2-40B4-BE49-F238E27FC236}">
                <a16:creationId xmlns:a16="http://schemas.microsoft.com/office/drawing/2014/main" id="{DBD320F0-77F0-41B1-9A0B-06048A7C70E9}"/>
              </a:ext>
            </a:extLst>
          </p:cNvPr>
          <p:cNvSpPr/>
          <p:nvPr/>
        </p:nvSpPr>
        <p:spPr>
          <a:xfrm>
            <a:off x="8599793" y="254650"/>
            <a:ext cx="432000" cy="432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2" name="Action Button: Custom 66" descr="number 1">
            <a:hlinkClick r:id="" action="ppaction://noaction" highlightClick="1">
              <a:snd r:embed="rId9" name="6.wav"/>
            </a:hlinkClick>
            <a:extLst>
              <a:ext uri="{FF2B5EF4-FFF2-40B4-BE49-F238E27FC236}">
                <a16:creationId xmlns:a16="http://schemas.microsoft.com/office/drawing/2014/main" id="{ADF616F0-B3FB-445F-8E14-69A6C6ADE589}"/>
              </a:ext>
            </a:extLst>
          </p:cNvPr>
          <p:cNvSpPr/>
          <p:nvPr/>
        </p:nvSpPr>
        <p:spPr>
          <a:xfrm>
            <a:off x="9132825" y="254650"/>
            <a:ext cx="432000" cy="432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4" name="Action Button: Custom 66" descr="number 1">
            <a:hlinkClick r:id="" action="ppaction://noaction" highlightClick="1">
              <a:snd r:embed="rId10" name="7.wav"/>
            </a:hlinkClick>
            <a:extLst>
              <a:ext uri="{FF2B5EF4-FFF2-40B4-BE49-F238E27FC236}">
                <a16:creationId xmlns:a16="http://schemas.microsoft.com/office/drawing/2014/main" id="{BE112673-851C-4190-A759-EF0C96C26C36}"/>
              </a:ext>
            </a:extLst>
          </p:cNvPr>
          <p:cNvSpPr/>
          <p:nvPr/>
        </p:nvSpPr>
        <p:spPr>
          <a:xfrm>
            <a:off x="9664620" y="254650"/>
            <a:ext cx="432000" cy="432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 name="TextBox 1"/>
          <p:cNvSpPr txBox="1"/>
          <p:nvPr/>
        </p:nvSpPr>
        <p:spPr>
          <a:xfrm>
            <a:off x="6365821" y="1857500"/>
            <a:ext cx="680484" cy="400110"/>
          </a:xfrm>
          <a:prstGeom prst="rect">
            <a:avLst/>
          </a:prstGeom>
          <a:noFill/>
        </p:spPr>
        <p:txBody>
          <a:bodyPr wrap="square" rtlCol="0">
            <a:spAutoFit/>
          </a:bodyPr>
          <a:lstStyle/>
          <a:p>
            <a:pPr algn="l"/>
            <a:r>
              <a:rPr lang="en-GB" sz="2000" b="1" dirty="0">
                <a:solidFill>
                  <a:srgbClr val="002060"/>
                </a:solidFill>
              </a:rPr>
              <a:t>[2]</a:t>
            </a:r>
          </a:p>
        </p:txBody>
      </p:sp>
      <p:sp>
        <p:nvSpPr>
          <p:cNvPr id="23" name="TextBox 22"/>
          <p:cNvSpPr txBox="1"/>
          <p:nvPr/>
        </p:nvSpPr>
        <p:spPr>
          <a:xfrm>
            <a:off x="6365821" y="3112104"/>
            <a:ext cx="680484" cy="400110"/>
          </a:xfrm>
          <a:prstGeom prst="rect">
            <a:avLst/>
          </a:prstGeom>
          <a:noFill/>
        </p:spPr>
        <p:txBody>
          <a:bodyPr wrap="square" rtlCol="0">
            <a:spAutoFit/>
          </a:bodyPr>
          <a:lstStyle/>
          <a:p>
            <a:pPr algn="l"/>
            <a:r>
              <a:rPr lang="en-GB" sz="2000" b="1" dirty="0">
                <a:solidFill>
                  <a:srgbClr val="002060"/>
                </a:solidFill>
              </a:rPr>
              <a:t>[4]</a:t>
            </a:r>
          </a:p>
        </p:txBody>
      </p:sp>
      <p:sp>
        <p:nvSpPr>
          <p:cNvPr id="25" name="TextBox 24"/>
          <p:cNvSpPr txBox="1"/>
          <p:nvPr/>
        </p:nvSpPr>
        <p:spPr>
          <a:xfrm>
            <a:off x="6795477" y="4312045"/>
            <a:ext cx="680484" cy="400110"/>
          </a:xfrm>
          <a:prstGeom prst="rect">
            <a:avLst/>
          </a:prstGeom>
          <a:noFill/>
        </p:spPr>
        <p:txBody>
          <a:bodyPr wrap="square" rtlCol="0">
            <a:spAutoFit/>
          </a:bodyPr>
          <a:lstStyle/>
          <a:p>
            <a:pPr algn="l"/>
            <a:r>
              <a:rPr lang="en-GB" sz="2000" b="1" dirty="0">
                <a:solidFill>
                  <a:srgbClr val="002060"/>
                </a:solidFill>
              </a:rPr>
              <a:t>[7]</a:t>
            </a:r>
          </a:p>
        </p:txBody>
      </p:sp>
      <p:sp>
        <p:nvSpPr>
          <p:cNvPr id="27" name="TextBox 26"/>
          <p:cNvSpPr txBox="1"/>
          <p:nvPr/>
        </p:nvSpPr>
        <p:spPr>
          <a:xfrm>
            <a:off x="9880620" y="1896718"/>
            <a:ext cx="680484" cy="400110"/>
          </a:xfrm>
          <a:prstGeom prst="rect">
            <a:avLst/>
          </a:prstGeom>
          <a:noFill/>
        </p:spPr>
        <p:txBody>
          <a:bodyPr wrap="square" rtlCol="0">
            <a:spAutoFit/>
          </a:bodyPr>
          <a:lstStyle/>
          <a:p>
            <a:pPr algn="l"/>
            <a:r>
              <a:rPr lang="en-GB" sz="2000" b="1" dirty="0">
                <a:solidFill>
                  <a:srgbClr val="002060"/>
                </a:solidFill>
              </a:rPr>
              <a:t>[6]</a:t>
            </a:r>
          </a:p>
        </p:txBody>
      </p:sp>
      <p:sp>
        <p:nvSpPr>
          <p:cNvPr id="29" name="TextBox 28"/>
          <p:cNvSpPr txBox="1"/>
          <p:nvPr/>
        </p:nvSpPr>
        <p:spPr>
          <a:xfrm>
            <a:off x="9568143" y="3119501"/>
            <a:ext cx="680484" cy="400110"/>
          </a:xfrm>
          <a:prstGeom prst="rect">
            <a:avLst/>
          </a:prstGeom>
          <a:noFill/>
        </p:spPr>
        <p:txBody>
          <a:bodyPr wrap="square" rtlCol="0">
            <a:spAutoFit/>
          </a:bodyPr>
          <a:lstStyle/>
          <a:p>
            <a:pPr algn="l"/>
            <a:r>
              <a:rPr lang="en-GB" sz="2000" b="1" dirty="0">
                <a:solidFill>
                  <a:srgbClr val="002060"/>
                </a:solidFill>
              </a:rPr>
              <a:t>[5]</a:t>
            </a:r>
          </a:p>
        </p:txBody>
      </p:sp>
      <p:sp>
        <p:nvSpPr>
          <p:cNvPr id="31" name="TextBox 30"/>
          <p:cNvSpPr txBox="1"/>
          <p:nvPr/>
        </p:nvSpPr>
        <p:spPr>
          <a:xfrm>
            <a:off x="9880620" y="4040512"/>
            <a:ext cx="680484" cy="400110"/>
          </a:xfrm>
          <a:prstGeom prst="rect">
            <a:avLst/>
          </a:prstGeom>
          <a:noFill/>
        </p:spPr>
        <p:txBody>
          <a:bodyPr wrap="square" rtlCol="0">
            <a:spAutoFit/>
          </a:bodyPr>
          <a:lstStyle/>
          <a:p>
            <a:pPr algn="l"/>
            <a:r>
              <a:rPr lang="en-GB" sz="2000" b="1" dirty="0">
                <a:solidFill>
                  <a:srgbClr val="002060"/>
                </a:solidFill>
              </a:rPr>
              <a:t>[1]</a:t>
            </a:r>
          </a:p>
        </p:txBody>
      </p:sp>
      <p:sp>
        <p:nvSpPr>
          <p:cNvPr id="33" name="TextBox 32"/>
          <p:cNvSpPr txBox="1"/>
          <p:nvPr/>
        </p:nvSpPr>
        <p:spPr>
          <a:xfrm>
            <a:off x="9753095" y="4949015"/>
            <a:ext cx="680484" cy="400110"/>
          </a:xfrm>
          <a:prstGeom prst="rect">
            <a:avLst/>
          </a:prstGeom>
          <a:noFill/>
        </p:spPr>
        <p:txBody>
          <a:bodyPr wrap="square" rtlCol="0">
            <a:spAutoFit/>
          </a:bodyPr>
          <a:lstStyle/>
          <a:p>
            <a:pPr algn="l"/>
            <a:r>
              <a:rPr lang="en-GB" sz="2000" b="1" dirty="0">
                <a:solidFill>
                  <a:srgbClr val="002060"/>
                </a:solidFill>
                <a:latin typeface="+mj-lt"/>
              </a:rPr>
              <a:t>[3]</a:t>
            </a:r>
          </a:p>
        </p:txBody>
      </p:sp>
      <p:sp>
        <p:nvSpPr>
          <p:cNvPr id="3" name="TextBox 2"/>
          <p:cNvSpPr txBox="1"/>
          <p:nvPr/>
        </p:nvSpPr>
        <p:spPr>
          <a:xfrm>
            <a:off x="5235623" y="2195670"/>
            <a:ext cx="2548677" cy="400110"/>
          </a:xfrm>
          <a:prstGeom prst="rect">
            <a:avLst/>
          </a:prstGeom>
          <a:noFill/>
        </p:spPr>
        <p:txBody>
          <a:bodyPr wrap="square" rtlCol="0">
            <a:spAutoFit/>
          </a:bodyPr>
          <a:lstStyle/>
          <a:p>
            <a:pPr algn="l"/>
            <a:r>
              <a:rPr lang="en-GB" sz="2000" i="1" dirty="0">
                <a:solidFill>
                  <a:srgbClr val="EE584E"/>
                </a:solidFill>
                <a:latin typeface="Ink Free" panose="03080402000500000000" pitchFamily="66" charset="0"/>
              </a:rPr>
              <a:t>finish my homework</a:t>
            </a:r>
          </a:p>
        </p:txBody>
      </p:sp>
      <p:sp>
        <p:nvSpPr>
          <p:cNvPr id="35" name="TextBox 34"/>
          <p:cNvSpPr txBox="1"/>
          <p:nvPr/>
        </p:nvSpPr>
        <p:spPr>
          <a:xfrm>
            <a:off x="5235624" y="3429000"/>
            <a:ext cx="2548677" cy="707886"/>
          </a:xfrm>
          <a:prstGeom prst="rect">
            <a:avLst/>
          </a:prstGeom>
          <a:noFill/>
        </p:spPr>
        <p:txBody>
          <a:bodyPr wrap="square" rtlCol="0">
            <a:spAutoFit/>
          </a:bodyPr>
          <a:lstStyle/>
          <a:p>
            <a:pPr algn="l"/>
            <a:r>
              <a:rPr lang="en-GB" sz="2000" i="1" dirty="0">
                <a:solidFill>
                  <a:srgbClr val="EE584E"/>
                </a:solidFill>
                <a:latin typeface="Ink Free" panose="03080402000500000000" pitchFamily="66" charset="0"/>
              </a:rPr>
              <a:t>spend an hour at the park</a:t>
            </a:r>
          </a:p>
        </p:txBody>
      </p:sp>
      <p:sp>
        <p:nvSpPr>
          <p:cNvPr id="36" name="TextBox 35"/>
          <p:cNvSpPr txBox="1"/>
          <p:nvPr/>
        </p:nvSpPr>
        <p:spPr>
          <a:xfrm>
            <a:off x="5264207" y="4639426"/>
            <a:ext cx="2548677" cy="400110"/>
          </a:xfrm>
          <a:prstGeom prst="rect">
            <a:avLst/>
          </a:prstGeom>
          <a:noFill/>
        </p:spPr>
        <p:txBody>
          <a:bodyPr wrap="square" rtlCol="0">
            <a:spAutoFit/>
          </a:bodyPr>
          <a:lstStyle/>
          <a:p>
            <a:pPr algn="l"/>
            <a:r>
              <a:rPr lang="en-GB" sz="2000" i="1" dirty="0">
                <a:solidFill>
                  <a:srgbClr val="EE584E"/>
                </a:solidFill>
                <a:latin typeface="Ink Free" panose="03080402000500000000" pitchFamily="66" charset="0"/>
              </a:rPr>
              <a:t>drink a coffee in town</a:t>
            </a:r>
          </a:p>
        </p:txBody>
      </p:sp>
      <p:sp>
        <p:nvSpPr>
          <p:cNvPr id="37" name="TextBox 36"/>
          <p:cNvSpPr txBox="1"/>
          <p:nvPr/>
        </p:nvSpPr>
        <p:spPr>
          <a:xfrm>
            <a:off x="8680722" y="2224931"/>
            <a:ext cx="2548677" cy="707886"/>
          </a:xfrm>
          <a:prstGeom prst="rect">
            <a:avLst/>
          </a:prstGeom>
          <a:noFill/>
        </p:spPr>
        <p:txBody>
          <a:bodyPr wrap="square" rtlCol="0">
            <a:spAutoFit/>
          </a:bodyPr>
          <a:lstStyle/>
          <a:p>
            <a:pPr algn="l"/>
            <a:r>
              <a:rPr lang="en-GB" sz="2000" i="1" dirty="0">
                <a:solidFill>
                  <a:srgbClr val="EE584E"/>
                </a:solidFill>
                <a:latin typeface="Ink Free" panose="03080402000500000000" pitchFamily="66" charset="0"/>
              </a:rPr>
              <a:t>fill the washing machine</a:t>
            </a:r>
          </a:p>
        </p:txBody>
      </p:sp>
      <p:sp>
        <p:nvSpPr>
          <p:cNvPr id="38" name="TextBox 37"/>
          <p:cNvSpPr txBox="1"/>
          <p:nvPr/>
        </p:nvSpPr>
        <p:spPr>
          <a:xfrm>
            <a:off x="8751956" y="3457334"/>
            <a:ext cx="2548677" cy="400110"/>
          </a:xfrm>
          <a:prstGeom prst="rect">
            <a:avLst/>
          </a:prstGeom>
          <a:noFill/>
        </p:spPr>
        <p:txBody>
          <a:bodyPr wrap="square" rtlCol="0">
            <a:spAutoFit/>
          </a:bodyPr>
          <a:lstStyle/>
          <a:p>
            <a:pPr algn="l"/>
            <a:r>
              <a:rPr lang="en-GB" sz="2000" i="1" dirty="0">
                <a:solidFill>
                  <a:srgbClr val="EE584E"/>
                </a:solidFill>
                <a:latin typeface="Ink Free" panose="03080402000500000000" pitchFamily="66" charset="0"/>
              </a:rPr>
              <a:t>read a lot</a:t>
            </a:r>
          </a:p>
        </p:txBody>
      </p:sp>
      <p:sp>
        <p:nvSpPr>
          <p:cNvPr id="39" name="TextBox 38"/>
          <p:cNvSpPr txBox="1"/>
          <p:nvPr/>
        </p:nvSpPr>
        <p:spPr>
          <a:xfrm>
            <a:off x="8721267" y="4386322"/>
            <a:ext cx="2548677" cy="400110"/>
          </a:xfrm>
          <a:prstGeom prst="rect">
            <a:avLst/>
          </a:prstGeom>
          <a:noFill/>
        </p:spPr>
        <p:txBody>
          <a:bodyPr wrap="square" rtlCol="0">
            <a:spAutoFit/>
          </a:bodyPr>
          <a:lstStyle/>
          <a:p>
            <a:pPr algn="l"/>
            <a:r>
              <a:rPr lang="en-GB" sz="2000" i="1" dirty="0">
                <a:solidFill>
                  <a:srgbClr val="EE584E"/>
                </a:solidFill>
                <a:latin typeface="Ink Free" panose="03080402000500000000" pitchFamily="66" charset="0"/>
              </a:rPr>
              <a:t>feed the cat</a:t>
            </a:r>
          </a:p>
        </p:txBody>
      </p:sp>
      <p:sp>
        <p:nvSpPr>
          <p:cNvPr id="40" name="TextBox 39"/>
          <p:cNvSpPr txBox="1"/>
          <p:nvPr/>
        </p:nvSpPr>
        <p:spPr>
          <a:xfrm>
            <a:off x="8721266" y="5279885"/>
            <a:ext cx="2548677" cy="400110"/>
          </a:xfrm>
          <a:prstGeom prst="rect">
            <a:avLst/>
          </a:prstGeom>
          <a:noFill/>
        </p:spPr>
        <p:txBody>
          <a:bodyPr wrap="square" rtlCol="0">
            <a:spAutoFit/>
          </a:bodyPr>
          <a:lstStyle/>
          <a:p>
            <a:pPr algn="l"/>
            <a:r>
              <a:rPr lang="en-GB" sz="2000" i="1" dirty="0">
                <a:solidFill>
                  <a:srgbClr val="EE584E"/>
                </a:solidFill>
                <a:latin typeface="Ink Free" panose="03080402000500000000" pitchFamily="66" charset="0"/>
              </a:rPr>
              <a:t>buy some bread</a:t>
            </a:r>
          </a:p>
        </p:txBody>
      </p:sp>
      <p:pic>
        <p:nvPicPr>
          <p:cNvPr id="9" name="Picture 8" descr="A close up of a logo&#10;&#10;Description automatically generated">
            <a:extLst>
              <a:ext uri="{FF2B5EF4-FFF2-40B4-BE49-F238E27FC236}">
                <a16:creationId xmlns:a16="http://schemas.microsoft.com/office/drawing/2014/main" id="{F9E8B23D-3CF1-4424-8EAB-20F87E9BA6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969" y="1563289"/>
            <a:ext cx="1735303" cy="1735303"/>
          </a:xfrm>
          <a:prstGeom prst="rect">
            <a:avLst/>
          </a:prstGeom>
        </p:spPr>
      </p:pic>
      <p:sp>
        <p:nvSpPr>
          <p:cNvPr id="13" name="Speech Bubble: Rectangle with Corners Rounded 12">
            <a:extLst>
              <a:ext uri="{FF2B5EF4-FFF2-40B4-BE49-F238E27FC236}">
                <a16:creationId xmlns:a16="http://schemas.microsoft.com/office/drawing/2014/main" id="{D5B343E3-1CB6-404E-8768-737BC71FDF82}"/>
              </a:ext>
            </a:extLst>
          </p:cNvPr>
          <p:cNvSpPr/>
          <p:nvPr/>
        </p:nvSpPr>
        <p:spPr>
          <a:xfrm>
            <a:off x="2266191" y="1857500"/>
            <a:ext cx="2015481" cy="1385910"/>
          </a:xfrm>
          <a:prstGeom prst="wedgeRoundRectCallout">
            <a:avLst>
              <a:gd name="adj1" fmla="val -60899"/>
              <a:gd name="adj2" fmla="val -19609"/>
              <a:gd name="adj3" fmla="val 16667"/>
            </a:avLst>
          </a:prstGeom>
          <a:solidFill>
            <a:srgbClr val="0055A5"/>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a:t>
            </a:r>
            <a:r>
              <a:rPr lang="en-GB" sz="2000" b="1" dirty="0"/>
              <a:t>la machine à laver </a:t>
            </a:r>
            <a:r>
              <a:rPr lang="en-GB" sz="2000" dirty="0"/>
              <a:t>= washing machine</a:t>
            </a:r>
          </a:p>
        </p:txBody>
      </p:sp>
    </p:spTree>
    <p:extLst>
      <p:ext uri="{BB962C8B-B14F-4D97-AF65-F5344CB8AC3E}">
        <p14:creationId xmlns:p14="http://schemas.microsoft.com/office/powerpoint/2010/main" val="332122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5" grpId="0"/>
      <p:bldP spid="27" grpId="0"/>
      <p:bldP spid="29" grpId="0"/>
      <p:bldP spid="31" grpId="0"/>
      <p:bldP spid="33" grpId="0"/>
      <p:bldP spid="3" grpId="0"/>
      <p:bldP spid="35" grpId="0"/>
      <p:bldP spid="36" grpId="0"/>
      <p:bldP spid="37" grpId="0"/>
      <p:bldP spid="38"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9686"/>
            <a:ext cx="4427580" cy="647577"/>
          </a:xfrm>
        </p:spPr>
        <p:txBody>
          <a:bodyPr anchor="ctr">
            <a:normAutofit/>
          </a:bodyPr>
          <a:lstStyle/>
          <a:p>
            <a:r>
              <a:rPr lang="en-GB" sz="2800" b="1" dirty="0">
                <a:solidFill>
                  <a:schemeClr val="bg1"/>
                </a:solidFill>
                <a:latin typeface="+mj-lt"/>
              </a:rPr>
              <a:t>Adverbs of time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62186" y="1315417"/>
            <a:ext cx="11198087" cy="4832092"/>
          </a:xfrm>
          <a:prstGeom prst="rect">
            <a:avLst/>
          </a:prstGeom>
          <a:noFill/>
        </p:spPr>
        <p:txBody>
          <a:bodyPr wrap="square" rtlCol="0">
            <a:spAutoFit/>
          </a:bodyPr>
          <a:lstStyle/>
          <a:p>
            <a:pPr lvl="0">
              <a:defRPr/>
            </a:pPr>
            <a:r>
              <a:rPr lang="en-GB" sz="2200" b="1" dirty="0">
                <a:solidFill>
                  <a:srgbClr val="4472C4">
                    <a:lumMod val="50000"/>
                  </a:srgbClr>
                </a:solidFill>
              </a:rPr>
              <a:t>Adverbs of time </a:t>
            </a:r>
            <a:r>
              <a:rPr lang="en-GB" sz="2200" dirty="0">
                <a:solidFill>
                  <a:srgbClr val="4472C4">
                    <a:lumMod val="50000"/>
                  </a:srgbClr>
                </a:solidFill>
              </a:rPr>
              <a:t>tell you </a:t>
            </a:r>
            <a:r>
              <a:rPr lang="en-GB" sz="2200" b="1" dirty="0">
                <a:solidFill>
                  <a:srgbClr val="4472C4">
                    <a:lumMod val="50000"/>
                  </a:srgbClr>
                </a:solidFill>
              </a:rPr>
              <a:t>when</a:t>
            </a:r>
            <a:r>
              <a:rPr lang="en-GB" sz="2200" dirty="0">
                <a:solidFill>
                  <a:srgbClr val="4472C4">
                    <a:lumMod val="50000"/>
                  </a:srgbClr>
                </a:solidFill>
              </a:rPr>
              <a:t> something happens.</a:t>
            </a:r>
            <a:endParaRPr lang="en-GB" sz="2200" b="1" dirty="0">
              <a:solidFill>
                <a:srgbClr val="4472C4">
                  <a:lumMod val="50000"/>
                </a:srgbClr>
              </a:solidFill>
            </a:endParaRPr>
          </a:p>
          <a:p>
            <a:pPr lvl="0">
              <a:defRPr/>
            </a:pPr>
            <a:endParaRPr lang="en-GB" sz="2200" dirty="0">
              <a:solidFill>
                <a:srgbClr val="4472C4">
                  <a:lumMod val="50000"/>
                </a:srgbClr>
              </a:solidFill>
            </a:endParaRPr>
          </a:p>
          <a:p>
            <a:pPr lvl="0">
              <a:defRPr/>
            </a:pPr>
            <a:r>
              <a:rPr lang="en-GB" sz="2200" dirty="0">
                <a:solidFill>
                  <a:srgbClr val="4472C4">
                    <a:lumMod val="50000"/>
                  </a:srgbClr>
                </a:solidFill>
              </a:rPr>
              <a:t>How many adverbs of time can you think of that express </a:t>
            </a:r>
            <a:r>
              <a:rPr lang="en-GB" sz="2200" b="1" dirty="0">
                <a:solidFill>
                  <a:srgbClr val="4472C4">
                    <a:lumMod val="50000"/>
                  </a:srgbClr>
                </a:solidFill>
              </a:rPr>
              <a:t>the future</a:t>
            </a:r>
            <a:r>
              <a:rPr lang="en-GB" sz="2200" dirty="0">
                <a:solidFill>
                  <a:srgbClr val="4472C4">
                    <a:lumMod val="50000"/>
                  </a:srgbClr>
                </a:solidFill>
              </a:rPr>
              <a:t> ?</a:t>
            </a:r>
          </a:p>
          <a:p>
            <a:pPr lvl="0">
              <a:defRPr/>
            </a:pPr>
            <a:endParaRPr lang="en-GB" sz="2200" dirty="0">
              <a:solidFill>
                <a:srgbClr val="4472C4">
                  <a:lumMod val="50000"/>
                </a:srgbClr>
              </a:solidFill>
            </a:endParaRPr>
          </a:p>
          <a:p>
            <a:pPr lvl="0">
              <a:defRPr/>
            </a:pPr>
            <a:r>
              <a:rPr lang="en-GB" sz="2200" dirty="0">
                <a:solidFill>
                  <a:srgbClr val="4472C4">
                    <a:lumMod val="50000"/>
                  </a:srgbClr>
                </a:solidFill>
              </a:rPr>
              <a:t>What do the adverbs of time below mean?</a:t>
            </a:r>
            <a:r>
              <a:rPr lang="en-GB" sz="2200" b="1" dirty="0">
                <a:solidFill>
                  <a:srgbClr val="4472C4">
                    <a:lumMod val="50000"/>
                  </a:srgbClr>
                </a:solidFill>
              </a:rPr>
              <a:t> </a:t>
            </a:r>
          </a:p>
          <a:p>
            <a:pPr lvl="0">
              <a:defRPr/>
            </a:pPr>
            <a:endParaRPr lang="en-GB" sz="2200" b="1" dirty="0">
              <a:solidFill>
                <a:srgbClr val="4472C4">
                  <a:lumMod val="50000"/>
                </a:srgbClr>
              </a:solidFill>
            </a:endParaRPr>
          </a:p>
          <a:p>
            <a:pPr lvl="0">
              <a:defRPr/>
            </a:pPr>
            <a:r>
              <a:rPr lang="en-GB" sz="2200" b="1" dirty="0">
                <a:solidFill>
                  <a:srgbClr val="4472C4">
                    <a:lumMod val="50000"/>
                  </a:srgbClr>
                </a:solidFill>
              </a:rPr>
              <a:t>			dans cinq minutes</a:t>
            </a:r>
          </a:p>
          <a:p>
            <a:pPr lvl="0">
              <a:defRPr/>
            </a:pPr>
            <a:r>
              <a:rPr lang="en-GB" sz="2200" b="1" dirty="0">
                <a:solidFill>
                  <a:srgbClr val="4472C4">
                    <a:lumMod val="50000"/>
                  </a:srgbClr>
                </a:solidFill>
              </a:rPr>
              <a:t>			dans </a:t>
            </a:r>
            <a:r>
              <a:rPr lang="en-GB" sz="2200" b="1" dirty="0" err="1">
                <a:solidFill>
                  <a:srgbClr val="4472C4">
                    <a:lumMod val="50000"/>
                  </a:srgbClr>
                </a:solidFill>
              </a:rPr>
              <a:t>une</a:t>
            </a:r>
            <a:r>
              <a:rPr lang="en-GB" sz="2200" b="1" dirty="0">
                <a:solidFill>
                  <a:srgbClr val="4472C4">
                    <a:lumMod val="50000"/>
                  </a:srgbClr>
                </a:solidFill>
              </a:rPr>
              <a:t> </a:t>
            </a:r>
            <a:r>
              <a:rPr lang="en-GB" sz="2200" b="1" dirty="0" err="1">
                <a:solidFill>
                  <a:srgbClr val="4472C4">
                    <a:lumMod val="50000"/>
                  </a:srgbClr>
                </a:solidFill>
              </a:rPr>
              <a:t>heure</a:t>
            </a:r>
            <a:endParaRPr lang="en-GB" sz="2200" b="1" dirty="0">
              <a:solidFill>
                <a:srgbClr val="4472C4">
                  <a:lumMod val="50000"/>
                </a:srgbClr>
              </a:solidFill>
            </a:endParaRPr>
          </a:p>
          <a:p>
            <a:pPr lvl="0">
              <a:defRPr/>
            </a:pPr>
            <a:r>
              <a:rPr lang="en-GB" sz="2200" b="1" dirty="0">
                <a:solidFill>
                  <a:srgbClr val="4472C4">
                    <a:lumMod val="50000"/>
                  </a:srgbClr>
                </a:solidFill>
              </a:rPr>
              <a:t>			dans trois </a:t>
            </a:r>
            <a:r>
              <a:rPr lang="en-GB" sz="2200" b="1" dirty="0" err="1">
                <a:solidFill>
                  <a:srgbClr val="4472C4">
                    <a:lumMod val="50000"/>
                  </a:srgbClr>
                </a:solidFill>
              </a:rPr>
              <a:t>jours</a:t>
            </a:r>
            <a:endParaRPr lang="en-GB" sz="2200" b="1" dirty="0">
              <a:solidFill>
                <a:srgbClr val="4472C4">
                  <a:lumMod val="50000"/>
                </a:srgbClr>
              </a:solidFill>
            </a:endParaRPr>
          </a:p>
          <a:p>
            <a:pPr lvl="0">
              <a:defRPr/>
            </a:pPr>
            <a:r>
              <a:rPr lang="en-GB" sz="2200" b="1" dirty="0">
                <a:solidFill>
                  <a:srgbClr val="4472C4">
                    <a:lumMod val="50000"/>
                  </a:srgbClr>
                </a:solidFill>
              </a:rPr>
              <a:t>			dans un </a:t>
            </a:r>
            <a:r>
              <a:rPr lang="en-GB" sz="2200" b="1" dirty="0" err="1">
                <a:solidFill>
                  <a:srgbClr val="4472C4">
                    <a:lumMod val="50000"/>
                  </a:srgbClr>
                </a:solidFill>
              </a:rPr>
              <a:t>mois</a:t>
            </a:r>
            <a:endParaRPr lang="en-GB" sz="2200" b="1" dirty="0">
              <a:solidFill>
                <a:srgbClr val="4472C4">
                  <a:lumMod val="50000"/>
                </a:srgbClr>
              </a:solidFill>
            </a:endParaRPr>
          </a:p>
          <a:p>
            <a:pPr lvl="0">
              <a:defRPr/>
            </a:pPr>
            <a:r>
              <a:rPr lang="en-GB" sz="2200" b="1" dirty="0">
                <a:solidFill>
                  <a:srgbClr val="4472C4">
                    <a:lumMod val="50000"/>
                  </a:srgbClr>
                </a:solidFill>
              </a:rPr>
              <a:t>			</a:t>
            </a:r>
            <a:r>
              <a:rPr lang="en-GB" sz="2200" b="1" dirty="0" err="1">
                <a:solidFill>
                  <a:srgbClr val="4472C4">
                    <a:lumMod val="50000"/>
                  </a:srgbClr>
                </a:solidFill>
              </a:rPr>
              <a:t>demain</a:t>
            </a:r>
            <a:endParaRPr lang="en-GB" sz="2200" b="1" dirty="0">
              <a:solidFill>
                <a:srgbClr val="4472C4">
                  <a:lumMod val="50000"/>
                </a:srgbClr>
              </a:solidFill>
            </a:endParaRPr>
          </a:p>
          <a:p>
            <a:pPr lvl="0">
              <a:defRPr/>
            </a:pPr>
            <a:r>
              <a:rPr lang="en-GB" sz="2200" b="1" dirty="0">
                <a:solidFill>
                  <a:srgbClr val="4472C4">
                    <a:lumMod val="50000"/>
                  </a:srgbClr>
                </a:solidFill>
              </a:rPr>
              <a:t>			le week-end prochain</a:t>
            </a:r>
          </a:p>
          <a:p>
            <a:pPr lvl="0">
              <a:defRPr/>
            </a:pPr>
            <a:r>
              <a:rPr lang="en-GB" sz="2200" b="1" dirty="0">
                <a:solidFill>
                  <a:srgbClr val="4472C4">
                    <a:lumMod val="50000"/>
                  </a:srgbClr>
                </a:solidFill>
              </a:rPr>
              <a:t>			la </a:t>
            </a:r>
            <a:r>
              <a:rPr lang="en-GB" sz="2200" b="1" dirty="0" err="1">
                <a:solidFill>
                  <a:srgbClr val="4472C4">
                    <a:lumMod val="50000"/>
                  </a:srgbClr>
                </a:solidFill>
              </a:rPr>
              <a:t>semaine</a:t>
            </a:r>
            <a:r>
              <a:rPr lang="en-GB" sz="2200" b="1" dirty="0">
                <a:solidFill>
                  <a:srgbClr val="4472C4">
                    <a:lumMod val="50000"/>
                  </a:srgbClr>
                </a:solidFill>
              </a:rPr>
              <a:t> </a:t>
            </a:r>
            <a:r>
              <a:rPr lang="en-GB" sz="2200" b="1" dirty="0" err="1">
                <a:solidFill>
                  <a:srgbClr val="4472C4">
                    <a:lumMod val="50000"/>
                  </a:srgbClr>
                </a:solidFill>
              </a:rPr>
              <a:t>prochaine</a:t>
            </a:r>
            <a:endParaRPr lang="en-GB" sz="2200" b="1" dirty="0">
              <a:solidFill>
                <a:srgbClr val="4472C4">
                  <a:lumMod val="50000"/>
                </a:srgbClr>
              </a:solidFill>
            </a:endParaRPr>
          </a:p>
          <a:p>
            <a:pPr lvl="0">
              <a:defRPr/>
            </a:pPr>
            <a:r>
              <a:rPr lang="en-GB" sz="2200" b="1" dirty="0">
                <a:solidFill>
                  <a:srgbClr val="4472C4">
                    <a:lumMod val="50000"/>
                  </a:srgbClr>
                </a:solidFill>
              </a:rPr>
              <a:t>			</a:t>
            </a:r>
            <a:r>
              <a:rPr lang="en-GB" sz="2200" b="1" dirty="0" err="1">
                <a:solidFill>
                  <a:srgbClr val="4472C4">
                    <a:lumMod val="50000"/>
                  </a:srgbClr>
                </a:solidFill>
              </a:rPr>
              <a:t>l’année</a:t>
            </a:r>
            <a:r>
              <a:rPr lang="en-GB" sz="2200" b="1" dirty="0">
                <a:solidFill>
                  <a:srgbClr val="4472C4">
                    <a:lumMod val="50000"/>
                  </a:srgbClr>
                </a:solidFill>
              </a:rPr>
              <a:t> </a:t>
            </a:r>
            <a:r>
              <a:rPr lang="en-GB" sz="2200" b="1" dirty="0" err="1">
                <a:solidFill>
                  <a:srgbClr val="4472C4">
                    <a:lumMod val="50000"/>
                  </a:srgbClr>
                </a:solidFill>
              </a:rPr>
              <a:t>prochaine</a:t>
            </a:r>
            <a:endParaRPr lang="en-GB" sz="2200" b="1" dirty="0">
              <a:solidFill>
                <a:srgbClr val="4472C4">
                  <a:lumMod val="50000"/>
                </a:srgbClr>
              </a:solidFill>
            </a:endParaRPr>
          </a:p>
        </p:txBody>
      </p:sp>
      <p:sp>
        <p:nvSpPr>
          <p:cNvPr id="2" name="TextBox 1"/>
          <p:cNvSpPr txBox="1"/>
          <p:nvPr/>
        </p:nvSpPr>
        <p:spPr>
          <a:xfrm>
            <a:off x="6895551" y="3325185"/>
            <a:ext cx="3742660" cy="430887"/>
          </a:xfrm>
          <a:prstGeom prst="rect">
            <a:avLst/>
          </a:prstGeom>
          <a:noFill/>
        </p:spPr>
        <p:txBody>
          <a:bodyPr wrap="square" rtlCol="0">
            <a:spAutoFit/>
          </a:bodyPr>
          <a:lstStyle/>
          <a:p>
            <a:pPr algn="l"/>
            <a:r>
              <a:rPr lang="en-GB" sz="2200" b="1" dirty="0">
                <a:solidFill>
                  <a:srgbClr val="EE584E"/>
                </a:solidFill>
              </a:rPr>
              <a:t>in five minutes</a:t>
            </a:r>
          </a:p>
        </p:txBody>
      </p:sp>
      <p:sp>
        <p:nvSpPr>
          <p:cNvPr id="9" name="TextBox 8"/>
          <p:cNvSpPr txBox="1"/>
          <p:nvPr/>
        </p:nvSpPr>
        <p:spPr>
          <a:xfrm>
            <a:off x="6895551" y="3666819"/>
            <a:ext cx="3742660" cy="430887"/>
          </a:xfrm>
          <a:prstGeom prst="rect">
            <a:avLst/>
          </a:prstGeom>
          <a:noFill/>
        </p:spPr>
        <p:txBody>
          <a:bodyPr wrap="square" rtlCol="0">
            <a:spAutoFit/>
          </a:bodyPr>
          <a:lstStyle/>
          <a:p>
            <a:pPr algn="l"/>
            <a:r>
              <a:rPr lang="en-GB" sz="2200" b="1" dirty="0">
                <a:solidFill>
                  <a:srgbClr val="EE584E"/>
                </a:solidFill>
              </a:rPr>
              <a:t>in one hour</a:t>
            </a:r>
          </a:p>
        </p:txBody>
      </p:sp>
      <p:sp>
        <p:nvSpPr>
          <p:cNvPr id="12" name="TextBox 11"/>
          <p:cNvSpPr txBox="1"/>
          <p:nvPr/>
        </p:nvSpPr>
        <p:spPr>
          <a:xfrm>
            <a:off x="6884342" y="4008453"/>
            <a:ext cx="3742660" cy="430887"/>
          </a:xfrm>
          <a:prstGeom prst="rect">
            <a:avLst/>
          </a:prstGeom>
          <a:noFill/>
        </p:spPr>
        <p:txBody>
          <a:bodyPr wrap="square" rtlCol="0">
            <a:spAutoFit/>
          </a:bodyPr>
          <a:lstStyle/>
          <a:p>
            <a:pPr algn="l"/>
            <a:r>
              <a:rPr lang="en-GB" sz="2200" b="1" dirty="0">
                <a:solidFill>
                  <a:srgbClr val="EE584E"/>
                </a:solidFill>
              </a:rPr>
              <a:t>in three days</a:t>
            </a:r>
          </a:p>
        </p:txBody>
      </p:sp>
      <p:sp>
        <p:nvSpPr>
          <p:cNvPr id="13" name="TextBox 12"/>
          <p:cNvSpPr txBox="1"/>
          <p:nvPr/>
        </p:nvSpPr>
        <p:spPr>
          <a:xfrm>
            <a:off x="6888078" y="4350087"/>
            <a:ext cx="3742660" cy="430887"/>
          </a:xfrm>
          <a:prstGeom prst="rect">
            <a:avLst/>
          </a:prstGeom>
          <a:noFill/>
        </p:spPr>
        <p:txBody>
          <a:bodyPr wrap="square" rtlCol="0">
            <a:spAutoFit/>
          </a:bodyPr>
          <a:lstStyle/>
          <a:p>
            <a:pPr algn="l"/>
            <a:r>
              <a:rPr lang="en-GB" sz="2200" b="1" dirty="0">
                <a:solidFill>
                  <a:srgbClr val="EE584E"/>
                </a:solidFill>
              </a:rPr>
              <a:t>in one month</a:t>
            </a:r>
          </a:p>
        </p:txBody>
      </p:sp>
      <p:sp>
        <p:nvSpPr>
          <p:cNvPr id="14" name="TextBox 13"/>
          <p:cNvSpPr txBox="1"/>
          <p:nvPr/>
        </p:nvSpPr>
        <p:spPr>
          <a:xfrm>
            <a:off x="6888078" y="4691721"/>
            <a:ext cx="3742660" cy="430887"/>
          </a:xfrm>
          <a:prstGeom prst="rect">
            <a:avLst/>
          </a:prstGeom>
          <a:noFill/>
        </p:spPr>
        <p:txBody>
          <a:bodyPr wrap="square" rtlCol="0">
            <a:spAutoFit/>
          </a:bodyPr>
          <a:lstStyle/>
          <a:p>
            <a:pPr algn="l"/>
            <a:r>
              <a:rPr lang="en-GB" sz="2200" b="1" dirty="0">
                <a:solidFill>
                  <a:srgbClr val="EE584E"/>
                </a:solidFill>
              </a:rPr>
              <a:t>tomorrow</a:t>
            </a:r>
          </a:p>
        </p:txBody>
      </p:sp>
      <p:sp>
        <p:nvSpPr>
          <p:cNvPr id="15" name="TextBox 14"/>
          <p:cNvSpPr txBox="1"/>
          <p:nvPr/>
        </p:nvSpPr>
        <p:spPr>
          <a:xfrm>
            <a:off x="6895551" y="5033355"/>
            <a:ext cx="3742660" cy="430887"/>
          </a:xfrm>
          <a:prstGeom prst="rect">
            <a:avLst/>
          </a:prstGeom>
          <a:noFill/>
        </p:spPr>
        <p:txBody>
          <a:bodyPr wrap="square" rtlCol="0">
            <a:spAutoFit/>
          </a:bodyPr>
          <a:lstStyle/>
          <a:p>
            <a:pPr algn="l"/>
            <a:r>
              <a:rPr lang="en-GB" sz="2200" b="1" dirty="0">
                <a:solidFill>
                  <a:srgbClr val="EE584E"/>
                </a:solidFill>
              </a:rPr>
              <a:t>next weekend</a:t>
            </a:r>
          </a:p>
        </p:txBody>
      </p:sp>
      <p:sp>
        <p:nvSpPr>
          <p:cNvPr id="16" name="TextBox 15"/>
          <p:cNvSpPr txBox="1"/>
          <p:nvPr/>
        </p:nvSpPr>
        <p:spPr>
          <a:xfrm>
            <a:off x="6895551" y="5374989"/>
            <a:ext cx="3742660" cy="430887"/>
          </a:xfrm>
          <a:prstGeom prst="rect">
            <a:avLst/>
          </a:prstGeom>
          <a:noFill/>
        </p:spPr>
        <p:txBody>
          <a:bodyPr wrap="square" rtlCol="0">
            <a:spAutoFit/>
          </a:bodyPr>
          <a:lstStyle/>
          <a:p>
            <a:pPr algn="l"/>
            <a:r>
              <a:rPr lang="en-GB" sz="2200" b="1" dirty="0">
                <a:solidFill>
                  <a:srgbClr val="EE584E"/>
                </a:solidFill>
              </a:rPr>
              <a:t>next week</a:t>
            </a:r>
          </a:p>
        </p:txBody>
      </p:sp>
      <p:sp>
        <p:nvSpPr>
          <p:cNvPr id="17" name="TextBox 16"/>
          <p:cNvSpPr txBox="1"/>
          <p:nvPr/>
        </p:nvSpPr>
        <p:spPr>
          <a:xfrm>
            <a:off x="6884342" y="5716622"/>
            <a:ext cx="3742660" cy="430887"/>
          </a:xfrm>
          <a:prstGeom prst="rect">
            <a:avLst/>
          </a:prstGeom>
          <a:noFill/>
        </p:spPr>
        <p:txBody>
          <a:bodyPr wrap="square" rtlCol="0">
            <a:spAutoFit/>
          </a:bodyPr>
          <a:lstStyle/>
          <a:p>
            <a:pPr algn="l"/>
            <a:r>
              <a:rPr lang="en-GB" sz="2200" b="1" dirty="0">
                <a:solidFill>
                  <a:srgbClr val="EE584E"/>
                </a:solidFill>
              </a:rPr>
              <a:t>next year</a:t>
            </a:r>
          </a:p>
        </p:txBody>
      </p:sp>
      <p:pic>
        <p:nvPicPr>
          <p:cNvPr id="3074" name="Picture 2" descr="Watch, Wristwatch, Wrist Watch, Time, Clock, Wrist">
            <a:extLst>
              <a:ext uri="{FF2B5EF4-FFF2-40B4-BE49-F238E27FC236}">
                <a16:creationId xmlns:a16="http://schemas.microsoft.com/office/drawing/2014/main" id="{696179CA-438D-4004-AC43-CB3EC2B4A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458" y="3731463"/>
            <a:ext cx="1234662" cy="18443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lock, Hourglass, Time">
            <a:extLst>
              <a:ext uri="{FF2B5EF4-FFF2-40B4-BE49-F238E27FC236}">
                <a16:creationId xmlns:a16="http://schemas.microsoft.com/office/drawing/2014/main" id="{EDE3CDBB-477D-453F-9A57-FC98CB750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2988" y="1391180"/>
            <a:ext cx="994570" cy="19891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larm Clock, Clock, Time, Wake Up, Awaken, Analog Clock">
            <a:extLst>
              <a:ext uri="{FF2B5EF4-FFF2-40B4-BE49-F238E27FC236}">
                <a16:creationId xmlns:a16="http://schemas.microsoft.com/office/drawing/2014/main" id="{12435A7A-BC6F-4327-9D4F-FF19454542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4968" y="4122030"/>
            <a:ext cx="1858426" cy="168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9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3"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E51413-8D46-4B60-A5C1-84FCA8B3C8EF}"/>
              </a:ext>
            </a:extLst>
          </p:cNvPr>
          <p:cNvSpPr txBox="1"/>
          <p:nvPr/>
        </p:nvSpPr>
        <p:spPr>
          <a:xfrm>
            <a:off x="4449802" y="1203379"/>
            <a:ext cx="3562779" cy="400110"/>
          </a:xfrm>
          <a:prstGeom prst="rect">
            <a:avLst/>
          </a:prstGeom>
          <a:noFill/>
          <a:ln>
            <a:solidFill>
              <a:schemeClr val="accent1">
                <a:lumMod val="50000"/>
              </a:schemeClr>
            </a:solidFill>
          </a:ln>
        </p:spPr>
        <p:txBody>
          <a:bodyPr wrap="square" rtlCol="0">
            <a:spAutoFit/>
          </a:bodyPr>
          <a:lstStyle/>
          <a:p>
            <a:pPr algn="ctr"/>
            <a:r>
              <a:rPr lang="en-GB" sz="2000" dirty="0">
                <a:solidFill>
                  <a:srgbClr val="002060"/>
                </a:solidFill>
              </a:rPr>
              <a:t>Mardi </a:t>
            </a:r>
            <a:r>
              <a:rPr lang="en-GB" sz="2000" b="1" dirty="0">
                <a:solidFill>
                  <a:srgbClr val="002060"/>
                </a:solidFill>
              </a:rPr>
              <a:t>je </a:t>
            </a:r>
            <a:r>
              <a:rPr lang="en-GB" sz="2000" b="1" dirty="0" err="1">
                <a:solidFill>
                  <a:srgbClr val="002060"/>
                </a:solidFill>
              </a:rPr>
              <a:t>travaille</a:t>
            </a:r>
            <a:r>
              <a:rPr lang="en-GB" sz="2000" b="1" dirty="0">
                <a:solidFill>
                  <a:srgbClr val="002060"/>
                </a:solidFill>
              </a:rPr>
              <a:t> </a:t>
            </a:r>
            <a:r>
              <a:rPr lang="en-GB" sz="2000" dirty="0" err="1">
                <a:solidFill>
                  <a:srgbClr val="002060"/>
                </a:solidFill>
              </a:rPr>
              <a:t>en</a:t>
            </a:r>
            <a:r>
              <a:rPr lang="en-GB" sz="2000" dirty="0">
                <a:solidFill>
                  <a:srgbClr val="002060"/>
                </a:solidFill>
              </a:rPr>
              <a:t> </a:t>
            </a:r>
            <a:r>
              <a:rPr lang="en-GB" sz="2000" dirty="0" err="1">
                <a:solidFill>
                  <a:srgbClr val="002060"/>
                </a:solidFill>
              </a:rPr>
              <a:t>ville</a:t>
            </a:r>
            <a:r>
              <a:rPr lang="en-GB" sz="2000" dirty="0">
                <a:solidFill>
                  <a:srgbClr val="002060"/>
                </a:solidFill>
              </a:rPr>
              <a:t>.</a:t>
            </a:r>
          </a:p>
        </p:txBody>
      </p:sp>
      <p:sp>
        <p:nvSpPr>
          <p:cNvPr id="4" name="Title 3"/>
          <p:cNvSpPr>
            <a:spLocks noGrp="1"/>
          </p:cNvSpPr>
          <p:nvPr>
            <p:ph type="title"/>
          </p:nvPr>
        </p:nvSpPr>
        <p:spPr>
          <a:xfrm>
            <a:off x="-1" y="173800"/>
            <a:ext cx="6530009" cy="647577"/>
          </a:xfrm>
        </p:spPr>
        <p:txBody>
          <a:bodyPr anchor="ctr">
            <a:noAutofit/>
          </a:bodyPr>
          <a:lstStyle/>
          <a:p>
            <a:r>
              <a:rPr lang="en-GB" sz="2600" b="1" dirty="0">
                <a:solidFill>
                  <a:schemeClr val="bg1"/>
                </a:solidFill>
                <a:latin typeface="+mj-lt"/>
              </a:rPr>
              <a:t>Present tense with future meaning</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204887" y="1730048"/>
            <a:ext cx="11705034" cy="4093428"/>
          </a:xfrm>
          <a:prstGeom prst="rect">
            <a:avLst/>
          </a:prstGeom>
          <a:noFill/>
        </p:spPr>
        <p:txBody>
          <a:bodyPr wrap="square" rtlCol="0">
            <a:spAutoFit/>
          </a:bodyPr>
          <a:lstStyle/>
          <a:p>
            <a:pPr>
              <a:defRPr/>
            </a:pPr>
            <a:r>
              <a:rPr lang="en-GB" sz="2000" b="1" i="1" dirty="0">
                <a:solidFill>
                  <a:srgbClr val="002060"/>
                </a:solidFill>
              </a:rPr>
              <a:t>Mardi</a:t>
            </a:r>
            <a:r>
              <a:rPr lang="en-GB" sz="2000" dirty="0">
                <a:solidFill>
                  <a:srgbClr val="002060"/>
                </a:solidFill>
              </a:rPr>
              <a:t> used </a:t>
            </a:r>
            <a:r>
              <a:rPr lang="en-GB" sz="2000" b="1" dirty="0">
                <a:solidFill>
                  <a:srgbClr val="002060"/>
                </a:solidFill>
              </a:rPr>
              <a:t>without an article </a:t>
            </a:r>
            <a:r>
              <a:rPr lang="en-GB" sz="2000" dirty="0">
                <a:solidFill>
                  <a:srgbClr val="002060"/>
                </a:solidFill>
              </a:rPr>
              <a:t>means ‘on Tuesday’ or</a:t>
            </a:r>
            <a:r>
              <a:rPr lang="en-GB" sz="2000" i="1" dirty="0">
                <a:solidFill>
                  <a:srgbClr val="002060"/>
                </a:solidFill>
              </a:rPr>
              <a:t> </a:t>
            </a:r>
            <a:r>
              <a:rPr lang="en-GB" sz="2000" dirty="0">
                <a:solidFill>
                  <a:srgbClr val="002060"/>
                </a:solidFill>
              </a:rPr>
              <a:t>‘this (coming) Tuesday’.  We use this to talk about what we are doing </a:t>
            </a:r>
            <a:r>
              <a:rPr lang="en-GB" sz="2000" b="1" dirty="0">
                <a:solidFill>
                  <a:srgbClr val="002060"/>
                </a:solidFill>
              </a:rPr>
              <a:t>on a specific day in the future.</a:t>
            </a:r>
          </a:p>
          <a:p>
            <a:pPr>
              <a:defRPr/>
            </a:pPr>
            <a:endParaRPr lang="en-GB" sz="2000" dirty="0">
              <a:solidFill>
                <a:srgbClr val="002060"/>
              </a:solidFill>
            </a:endParaRPr>
          </a:p>
          <a:p>
            <a:pPr>
              <a:defRPr/>
            </a:pPr>
            <a:r>
              <a:rPr kumimoji="0" lang="en-GB" sz="2000" b="0" i="0" u="none" strike="noStrike" kern="1200" cap="none" spc="0" normalizeH="0" baseline="0" noProof="0" dirty="0">
                <a:ln>
                  <a:noFill/>
                </a:ln>
                <a:solidFill>
                  <a:srgbClr val="002060"/>
                </a:solidFill>
                <a:effectLst/>
                <a:uLnTx/>
                <a:uFillTx/>
              </a:rPr>
              <a:t>We do this in English too, using the </a:t>
            </a:r>
            <a:r>
              <a:rPr kumimoji="0" lang="en-GB" sz="2000" b="1" i="0" u="none" strike="noStrike" kern="1200" cap="none" spc="0" normalizeH="0" baseline="0" noProof="0" dirty="0">
                <a:ln>
                  <a:noFill/>
                </a:ln>
                <a:solidFill>
                  <a:srgbClr val="002060"/>
                </a:solidFill>
                <a:effectLst/>
                <a:uLnTx/>
                <a:uFillTx/>
              </a:rPr>
              <a:t>present continuous</a:t>
            </a:r>
            <a:r>
              <a:rPr kumimoji="0" lang="en-GB" sz="2000" i="0" u="none" strike="noStrike" kern="1200" cap="none" spc="0" normalizeH="0" baseline="0" noProof="0" dirty="0">
                <a:ln>
                  <a:noFill/>
                </a:ln>
                <a:solidFill>
                  <a:srgbClr val="002060"/>
                </a:solidFill>
                <a:effectLst/>
                <a:uLnTx/>
                <a:uFillTx/>
              </a:rPr>
              <a:t>:</a:t>
            </a:r>
            <a:endParaRPr lang="en-GB" sz="2000" i="1" dirty="0">
              <a:solidFill>
                <a:srgbClr val="002060"/>
              </a:solidFill>
            </a:endParaRPr>
          </a:p>
          <a:p>
            <a:pPr>
              <a:defRPr/>
            </a:pPr>
            <a:endParaRPr lang="en-GB" sz="2000" dirty="0">
              <a:solidFill>
                <a:srgbClr val="002060"/>
              </a:solidFill>
            </a:endParaRPr>
          </a:p>
          <a:p>
            <a:pPr marL="0" marR="0" lvl="0" indent="0" algn="l" defTabSz="914400" rtl="0" eaLnBrk="1" fontAlgn="auto" latinLnBrk="0" hangingPunct="1">
              <a:spcBef>
                <a:spcPts val="0"/>
              </a:spcBef>
              <a:spcAft>
                <a:spcPts val="0"/>
              </a:spcAft>
              <a:buClrTx/>
              <a:buSzTx/>
              <a:buFontTx/>
              <a:buNone/>
              <a:tabLst/>
              <a:defRPr/>
            </a:pPr>
            <a:endParaRPr lang="en-GB" sz="2000" dirty="0">
              <a:solidFill>
                <a:srgbClr val="002060"/>
              </a:solidFill>
            </a:endParaRPr>
          </a:p>
          <a:p>
            <a:pPr>
              <a:defRPr/>
            </a:pPr>
            <a:endParaRPr kumimoji="0" lang="en-GB" sz="2000" b="0" i="0" u="none" strike="noStrike" kern="1200" cap="none" spc="0" normalizeH="0" baseline="0" noProof="0" dirty="0">
              <a:ln>
                <a:noFill/>
              </a:ln>
              <a:solidFill>
                <a:srgbClr val="002060"/>
              </a:solidFill>
              <a:effectLst/>
              <a:uLnTx/>
              <a:uFillTx/>
            </a:endParaRPr>
          </a:p>
          <a:p>
            <a:pPr marL="0" marR="0" lvl="0" indent="0" algn="l" defTabSz="914400" rtl="0" eaLnBrk="1" fontAlgn="auto" latinLnBrk="0" hangingPunct="1">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rPr>
              <a:t>Le </a:t>
            </a:r>
            <a:r>
              <a:rPr kumimoji="0" lang="en-GB" sz="2000" b="1" i="1" u="none" strike="noStrike" kern="1200" cap="none" spc="0" normalizeH="0" baseline="0" noProof="0" dirty="0" err="1">
                <a:ln>
                  <a:noFill/>
                </a:ln>
                <a:solidFill>
                  <a:srgbClr val="002060"/>
                </a:solidFill>
                <a:effectLst/>
                <a:uLnTx/>
                <a:uFillTx/>
              </a:rPr>
              <a:t>mardi</a:t>
            </a:r>
            <a:r>
              <a:rPr kumimoji="0" lang="en-GB" sz="2000" b="1" i="1" u="none" strike="noStrike" kern="1200" cap="none" spc="0" normalizeH="0" baseline="0" noProof="0" dirty="0">
                <a:ln>
                  <a:noFill/>
                </a:ln>
                <a:solidFill>
                  <a:srgbClr val="002060"/>
                </a:solidFill>
                <a:effectLst/>
                <a:uLnTx/>
                <a:uFillTx/>
              </a:rPr>
              <a:t> </a:t>
            </a:r>
            <a:r>
              <a:rPr lang="en-GB" sz="2000" dirty="0">
                <a:solidFill>
                  <a:srgbClr val="002060"/>
                </a:solidFill>
              </a:rPr>
              <a:t>in French means ‘</a:t>
            </a:r>
            <a:r>
              <a:rPr kumimoji="0" lang="en-GB" sz="2000" b="1" i="0" u="none" strike="noStrike" kern="1200" cap="none" spc="0" normalizeH="0" baseline="0" noProof="0" dirty="0">
                <a:ln>
                  <a:noFill/>
                </a:ln>
                <a:solidFill>
                  <a:srgbClr val="002060"/>
                </a:solidFill>
                <a:effectLst/>
                <a:uLnTx/>
                <a:uFillTx/>
              </a:rPr>
              <a:t>on </a:t>
            </a:r>
            <a:r>
              <a:rPr kumimoji="0" lang="en-GB" sz="2000" i="0" u="none" strike="noStrike" kern="1200" cap="none" spc="0" normalizeH="0" baseline="0" noProof="0" dirty="0">
                <a:ln>
                  <a:noFill/>
                </a:ln>
                <a:solidFill>
                  <a:srgbClr val="002060"/>
                </a:solidFill>
                <a:effectLst/>
                <a:uLnTx/>
                <a:uFillTx/>
              </a:rPr>
              <a:t>Tuesday</a:t>
            </a:r>
            <a:r>
              <a:rPr kumimoji="0" lang="en-GB" sz="2000" b="1" i="0" u="none" strike="noStrike" kern="1200" cap="none" spc="0" normalizeH="0" baseline="0" noProof="0" dirty="0">
                <a:ln>
                  <a:noFill/>
                </a:ln>
                <a:solidFill>
                  <a:srgbClr val="002060"/>
                </a:solidFill>
                <a:effectLst/>
                <a:uLnTx/>
                <a:uFillTx/>
              </a:rPr>
              <a:t>s’</a:t>
            </a:r>
            <a:r>
              <a:rPr kumimoji="0" lang="en-GB" sz="2000" i="0" u="none" strike="noStrike" kern="1200" cap="none" spc="0" normalizeH="0" baseline="0" noProof="0" dirty="0">
                <a:ln>
                  <a:noFill/>
                </a:ln>
                <a:solidFill>
                  <a:srgbClr val="002060"/>
                </a:solidFill>
                <a:effectLst/>
                <a:uLnTx/>
                <a:uFillTx/>
              </a:rPr>
              <a:t> or ‘</a:t>
            </a:r>
            <a:r>
              <a:rPr kumimoji="0" lang="en-GB" sz="2000" b="1" i="0" u="none" strike="noStrike" kern="1200" cap="none" spc="0" normalizeH="0" baseline="0" noProof="0" dirty="0">
                <a:ln>
                  <a:noFill/>
                </a:ln>
                <a:solidFill>
                  <a:srgbClr val="002060"/>
                </a:solidFill>
                <a:effectLst/>
                <a:uLnTx/>
                <a:uFillTx/>
              </a:rPr>
              <a:t>every</a:t>
            </a:r>
            <a:r>
              <a:rPr kumimoji="0" lang="en-GB" sz="2000" i="0" u="none" strike="noStrike" kern="1200" cap="none" spc="0" normalizeH="0" baseline="0" noProof="0" dirty="0">
                <a:ln>
                  <a:noFill/>
                </a:ln>
                <a:solidFill>
                  <a:srgbClr val="002060"/>
                </a:solidFill>
                <a:effectLst/>
                <a:uLnTx/>
                <a:uFillTx/>
              </a:rPr>
              <a:t> Tuesday’. We use this to talk about what we do </a:t>
            </a:r>
            <a:r>
              <a:rPr kumimoji="0" lang="en-GB" sz="2000" b="1" i="0" u="none" strike="noStrike" kern="1200" cap="none" spc="0" normalizeH="0" baseline="0" noProof="0" dirty="0">
                <a:ln>
                  <a:noFill/>
                </a:ln>
                <a:solidFill>
                  <a:srgbClr val="002060"/>
                </a:solidFill>
                <a:effectLst/>
                <a:uLnTx/>
                <a:uFillTx/>
              </a:rPr>
              <a:t>every week</a:t>
            </a:r>
            <a:r>
              <a:rPr kumimoji="0" lang="en-GB" sz="2000" i="0" u="none" strike="noStrike" kern="1200" cap="none" spc="0" normalizeH="0" baseline="0" noProof="0" dirty="0">
                <a:ln>
                  <a:noFill/>
                </a:ln>
                <a:solidFill>
                  <a:srgbClr val="002060"/>
                </a:solidFill>
                <a:effectLst/>
                <a:uLnTx/>
                <a:uFillTx/>
              </a:rPr>
              <a:t> (rather than on one</a:t>
            </a:r>
            <a:r>
              <a:rPr kumimoji="0" lang="en-GB" sz="2000" i="0" u="none" strike="noStrike" kern="1200" cap="none" spc="0" normalizeH="0" noProof="0" dirty="0">
                <a:ln>
                  <a:noFill/>
                </a:ln>
                <a:solidFill>
                  <a:srgbClr val="002060"/>
                </a:solidFill>
                <a:effectLst/>
                <a:uLnTx/>
                <a:uFillTx/>
              </a:rPr>
              <a:t> specific day in the future).</a:t>
            </a:r>
          </a:p>
          <a:p>
            <a:pPr marL="0" marR="0" lvl="0" indent="0" algn="l" defTabSz="914400" rtl="0" eaLnBrk="1" fontAlgn="auto" latinLnBrk="0" hangingPunct="1">
              <a:spcBef>
                <a:spcPts val="0"/>
              </a:spcBef>
              <a:spcAft>
                <a:spcPts val="0"/>
              </a:spcAft>
              <a:buClrTx/>
              <a:buSzTx/>
              <a:buFontTx/>
              <a:buNone/>
              <a:tabLst/>
              <a:defRPr/>
            </a:pPr>
            <a:endParaRPr lang="en-GB" sz="2000" baseline="0" dirty="0">
              <a:solidFill>
                <a:srgbClr val="002060"/>
              </a:solidFill>
            </a:endParaRPr>
          </a:p>
          <a:p>
            <a:pPr>
              <a:defRPr/>
            </a:pPr>
            <a:endParaRPr lang="en-GB" sz="2000" dirty="0">
              <a:solidFill>
                <a:srgbClr val="002060"/>
              </a:solidFill>
            </a:endParaRPr>
          </a:p>
          <a:p>
            <a:pPr>
              <a:defRPr/>
            </a:pPr>
            <a:endParaRPr lang="en-GB" sz="2000" dirty="0">
              <a:solidFill>
                <a:srgbClr val="002060"/>
              </a:solidFill>
            </a:endParaRPr>
          </a:p>
          <a:p>
            <a:pPr>
              <a:defRPr/>
            </a:pPr>
            <a:r>
              <a:rPr lang="en-GB" sz="2000" dirty="0">
                <a:solidFill>
                  <a:srgbClr val="002060"/>
                </a:solidFill>
              </a:rPr>
              <a:t>In English, we express this using the </a:t>
            </a:r>
            <a:r>
              <a:rPr lang="en-GB" sz="2000" b="1" dirty="0">
                <a:solidFill>
                  <a:srgbClr val="002060"/>
                </a:solidFill>
              </a:rPr>
              <a:t>present simple</a:t>
            </a:r>
            <a:r>
              <a:rPr lang="en-GB" sz="2000" dirty="0">
                <a:solidFill>
                  <a:srgbClr val="002060"/>
                </a:solidFill>
              </a:rPr>
              <a:t>:</a:t>
            </a:r>
          </a:p>
        </p:txBody>
      </p:sp>
      <p:sp>
        <p:nvSpPr>
          <p:cNvPr id="2" name="Oval 1">
            <a:extLst>
              <a:ext uri="{FF2B5EF4-FFF2-40B4-BE49-F238E27FC236}">
                <a16:creationId xmlns:a16="http://schemas.microsoft.com/office/drawing/2014/main" id="{F1052DBE-D42B-464F-B0B2-0A72F0343F17}"/>
              </a:ext>
            </a:extLst>
          </p:cNvPr>
          <p:cNvSpPr/>
          <p:nvPr/>
        </p:nvSpPr>
        <p:spPr>
          <a:xfrm>
            <a:off x="6716014" y="3152302"/>
            <a:ext cx="1622158" cy="501805"/>
          </a:xfrm>
          <a:prstGeom prst="ellipse">
            <a:avLst/>
          </a:prstGeom>
          <a:noFill/>
          <a:ln w="28575">
            <a:solidFill>
              <a:srgbClr val="EE5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9" name="Oval 8">
            <a:extLst>
              <a:ext uri="{FF2B5EF4-FFF2-40B4-BE49-F238E27FC236}">
                <a16:creationId xmlns:a16="http://schemas.microsoft.com/office/drawing/2014/main" id="{E9359297-7E17-4406-9648-D0567D59CE6C}"/>
              </a:ext>
            </a:extLst>
          </p:cNvPr>
          <p:cNvSpPr/>
          <p:nvPr/>
        </p:nvSpPr>
        <p:spPr>
          <a:xfrm>
            <a:off x="4678026" y="1163992"/>
            <a:ext cx="843761" cy="501805"/>
          </a:xfrm>
          <a:prstGeom prst="ellipse">
            <a:avLst/>
          </a:prstGeom>
          <a:noFill/>
          <a:ln w="28575">
            <a:solidFill>
              <a:srgbClr val="EE5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3" name="Speech Bubble: Rectangle with Corners Rounded 2">
            <a:extLst>
              <a:ext uri="{FF2B5EF4-FFF2-40B4-BE49-F238E27FC236}">
                <a16:creationId xmlns:a16="http://schemas.microsoft.com/office/drawing/2014/main" id="{66E6CB31-BAB5-4CD9-AB09-7FCE0EF0242E}"/>
              </a:ext>
            </a:extLst>
          </p:cNvPr>
          <p:cNvSpPr/>
          <p:nvPr/>
        </p:nvSpPr>
        <p:spPr>
          <a:xfrm>
            <a:off x="9589350" y="2422340"/>
            <a:ext cx="2282003" cy="1098653"/>
          </a:xfrm>
          <a:prstGeom prst="wedgeRoundRectCallout">
            <a:avLst>
              <a:gd name="adj1" fmla="val -58820"/>
              <a:gd name="adj2" fmla="val -20340"/>
              <a:gd name="adj3" fmla="val 16667"/>
            </a:avLst>
          </a:prstGeom>
          <a:solidFill>
            <a:srgbClr val="0055A5"/>
          </a:solidFill>
          <a:ln w="190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One word in French, two words in English</a:t>
            </a:r>
          </a:p>
        </p:txBody>
      </p:sp>
      <p:sp>
        <p:nvSpPr>
          <p:cNvPr id="11" name="TextBox 10">
            <a:extLst>
              <a:ext uri="{FF2B5EF4-FFF2-40B4-BE49-F238E27FC236}">
                <a16:creationId xmlns:a16="http://schemas.microsoft.com/office/drawing/2014/main" id="{3215198B-C55C-4F9A-8825-BCD4F8C53CD0}"/>
              </a:ext>
            </a:extLst>
          </p:cNvPr>
          <p:cNvSpPr txBox="1"/>
          <p:nvPr/>
        </p:nvSpPr>
        <p:spPr>
          <a:xfrm>
            <a:off x="3791804" y="3203150"/>
            <a:ext cx="4878779" cy="400110"/>
          </a:xfrm>
          <a:prstGeom prst="rect">
            <a:avLst/>
          </a:prstGeom>
          <a:noFill/>
          <a:ln>
            <a:solidFill>
              <a:schemeClr val="accent1">
                <a:lumMod val="50000"/>
              </a:schemeClr>
            </a:solidFill>
          </a:ln>
        </p:spPr>
        <p:txBody>
          <a:bodyPr wrap="square" rtlCol="0">
            <a:spAutoFit/>
          </a:bodyPr>
          <a:lstStyle/>
          <a:p>
            <a:pPr algn="ctr"/>
            <a:r>
              <a:rPr lang="en-GB" sz="2000" b="1" dirty="0">
                <a:solidFill>
                  <a:srgbClr val="002060"/>
                </a:solidFill>
              </a:rPr>
              <a:t>I am working </a:t>
            </a:r>
            <a:r>
              <a:rPr lang="en-GB" sz="2000" dirty="0">
                <a:solidFill>
                  <a:srgbClr val="002060"/>
                </a:solidFill>
              </a:rPr>
              <a:t>in town on Tuesday.</a:t>
            </a:r>
            <a:endParaRPr lang="en-GB" sz="2000" b="1" dirty="0">
              <a:solidFill>
                <a:srgbClr val="002060"/>
              </a:solidFill>
            </a:endParaRPr>
          </a:p>
        </p:txBody>
      </p:sp>
      <p:sp>
        <p:nvSpPr>
          <p:cNvPr id="13" name="TextBox 12">
            <a:extLst>
              <a:ext uri="{FF2B5EF4-FFF2-40B4-BE49-F238E27FC236}">
                <a16:creationId xmlns:a16="http://schemas.microsoft.com/office/drawing/2014/main" id="{76305969-F441-414D-8FE9-1E6D60631A51}"/>
              </a:ext>
            </a:extLst>
          </p:cNvPr>
          <p:cNvSpPr txBox="1"/>
          <p:nvPr/>
        </p:nvSpPr>
        <p:spPr>
          <a:xfrm>
            <a:off x="4449803" y="4755698"/>
            <a:ext cx="3562779" cy="400110"/>
          </a:xfrm>
          <a:prstGeom prst="rect">
            <a:avLst/>
          </a:prstGeom>
          <a:noFill/>
          <a:ln>
            <a:solidFill>
              <a:schemeClr val="accent1">
                <a:lumMod val="50000"/>
              </a:schemeClr>
            </a:solidFill>
          </a:ln>
        </p:spPr>
        <p:txBody>
          <a:bodyPr wrap="square" rtlCol="0">
            <a:spAutoFit/>
          </a:bodyPr>
          <a:lstStyle/>
          <a:p>
            <a:pPr algn="ctr"/>
            <a:r>
              <a:rPr lang="fr-FR" sz="2000" b="1" dirty="0">
                <a:solidFill>
                  <a:srgbClr val="002060"/>
                </a:solidFill>
              </a:rPr>
              <a:t>Le mardi </a:t>
            </a:r>
            <a:r>
              <a:rPr lang="fr-FR" sz="2000" dirty="0">
                <a:solidFill>
                  <a:srgbClr val="002060"/>
                </a:solidFill>
              </a:rPr>
              <a:t>je travaille en ville. </a:t>
            </a:r>
          </a:p>
        </p:txBody>
      </p:sp>
      <p:sp>
        <p:nvSpPr>
          <p:cNvPr id="15" name="TextBox 14">
            <a:extLst>
              <a:ext uri="{FF2B5EF4-FFF2-40B4-BE49-F238E27FC236}">
                <a16:creationId xmlns:a16="http://schemas.microsoft.com/office/drawing/2014/main" id="{345B31C1-066C-4DED-9A55-96B1F5451D3A}"/>
              </a:ext>
            </a:extLst>
          </p:cNvPr>
          <p:cNvSpPr txBox="1"/>
          <p:nvPr/>
        </p:nvSpPr>
        <p:spPr>
          <a:xfrm>
            <a:off x="4449802" y="5905813"/>
            <a:ext cx="3562779" cy="400110"/>
          </a:xfrm>
          <a:prstGeom prst="rect">
            <a:avLst/>
          </a:prstGeom>
          <a:noFill/>
          <a:ln>
            <a:solidFill>
              <a:schemeClr val="accent1">
                <a:lumMod val="50000"/>
              </a:schemeClr>
            </a:solidFill>
          </a:ln>
        </p:spPr>
        <p:txBody>
          <a:bodyPr wrap="square" rtlCol="0">
            <a:spAutoFit/>
          </a:bodyPr>
          <a:lstStyle/>
          <a:p>
            <a:pPr algn="ctr"/>
            <a:r>
              <a:rPr lang="fr-FR" sz="2000" dirty="0">
                <a:solidFill>
                  <a:srgbClr val="002060"/>
                </a:solidFill>
              </a:rPr>
              <a:t>I </a:t>
            </a:r>
            <a:r>
              <a:rPr lang="fr-FR" sz="2000" dirty="0" err="1">
                <a:solidFill>
                  <a:srgbClr val="002060"/>
                </a:solidFill>
              </a:rPr>
              <a:t>work</a:t>
            </a:r>
            <a:r>
              <a:rPr lang="fr-FR" sz="2000" dirty="0">
                <a:solidFill>
                  <a:srgbClr val="002060"/>
                </a:solidFill>
              </a:rPr>
              <a:t> in </a:t>
            </a:r>
            <a:r>
              <a:rPr lang="fr-FR" sz="2000" dirty="0" err="1">
                <a:solidFill>
                  <a:srgbClr val="002060"/>
                </a:solidFill>
              </a:rPr>
              <a:t>town</a:t>
            </a:r>
            <a:r>
              <a:rPr lang="fr-FR" sz="2000" dirty="0">
                <a:solidFill>
                  <a:srgbClr val="002060"/>
                </a:solidFill>
              </a:rPr>
              <a:t> </a:t>
            </a:r>
            <a:r>
              <a:rPr lang="fr-FR" sz="2000" b="1" dirty="0">
                <a:solidFill>
                  <a:srgbClr val="002060"/>
                </a:solidFill>
              </a:rPr>
              <a:t>on Tuesdays</a:t>
            </a:r>
            <a:r>
              <a:rPr lang="fr-FR" sz="2000" dirty="0">
                <a:solidFill>
                  <a:srgbClr val="002060"/>
                </a:solidFill>
              </a:rPr>
              <a:t>. </a:t>
            </a:r>
          </a:p>
        </p:txBody>
      </p:sp>
      <p:sp>
        <p:nvSpPr>
          <p:cNvPr id="14" name="Speech Bubble: Rectangle with Corners Rounded 13">
            <a:extLst>
              <a:ext uri="{FF2B5EF4-FFF2-40B4-BE49-F238E27FC236}">
                <a16:creationId xmlns:a16="http://schemas.microsoft.com/office/drawing/2014/main" id="{09009E39-05EE-4572-9346-2D7324268527}"/>
              </a:ext>
            </a:extLst>
          </p:cNvPr>
          <p:cNvSpPr/>
          <p:nvPr/>
        </p:nvSpPr>
        <p:spPr>
          <a:xfrm>
            <a:off x="8612438" y="894884"/>
            <a:ext cx="3303321" cy="708605"/>
          </a:xfrm>
          <a:prstGeom prst="wedgeRoundRectCallout">
            <a:avLst>
              <a:gd name="adj1" fmla="val -56094"/>
              <a:gd name="adj2" fmla="val 21207"/>
              <a:gd name="adj3" fmla="val 16667"/>
            </a:avLst>
          </a:prstGeom>
          <a:solidFill>
            <a:srgbClr val="0055A5"/>
          </a:solidFill>
          <a:ln w="190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Note: </a:t>
            </a:r>
            <a:r>
              <a:rPr lang="en-GB" sz="2000" b="1" dirty="0" err="1"/>
              <a:t>ce</a:t>
            </a:r>
            <a:r>
              <a:rPr lang="en-GB" sz="2000" dirty="0"/>
              <a:t> </a:t>
            </a:r>
            <a:r>
              <a:rPr lang="en-GB" sz="2000" dirty="0" err="1"/>
              <a:t>mardi</a:t>
            </a:r>
            <a:r>
              <a:rPr lang="en-GB" sz="2000" dirty="0"/>
              <a:t> (</a:t>
            </a:r>
            <a:r>
              <a:rPr lang="en-GB" sz="2000" b="1" dirty="0"/>
              <a:t>this</a:t>
            </a:r>
            <a:r>
              <a:rPr lang="en-GB" sz="2000" dirty="0"/>
              <a:t> Tuesday) is also used.</a:t>
            </a:r>
          </a:p>
        </p:txBody>
      </p:sp>
      <p:sp>
        <p:nvSpPr>
          <p:cNvPr id="16" name="Speech Bubble: Rectangle with Corners Rounded 15">
            <a:extLst>
              <a:ext uri="{FF2B5EF4-FFF2-40B4-BE49-F238E27FC236}">
                <a16:creationId xmlns:a16="http://schemas.microsoft.com/office/drawing/2014/main" id="{0251F928-C985-4FE1-A25D-FC20EDB70B12}"/>
              </a:ext>
            </a:extLst>
          </p:cNvPr>
          <p:cNvSpPr/>
          <p:nvPr/>
        </p:nvSpPr>
        <p:spPr>
          <a:xfrm>
            <a:off x="8402457" y="4339844"/>
            <a:ext cx="3513302" cy="1928103"/>
          </a:xfrm>
          <a:prstGeom prst="wedgeRoundRectCallout">
            <a:avLst>
              <a:gd name="adj1" fmla="val -58294"/>
              <a:gd name="adj2" fmla="val -21777"/>
              <a:gd name="adj3" fmla="val 16667"/>
            </a:avLst>
          </a:prstGeom>
          <a:solidFill>
            <a:srgbClr val="0055A5"/>
          </a:solidFill>
          <a:ln w="190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Adverbs referring to specific days and times can go at the </a:t>
            </a:r>
            <a:r>
              <a:rPr lang="en-GB" sz="2000" b="1" dirty="0"/>
              <a:t>start OR at the end</a:t>
            </a:r>
            <a:r>
              <a:rPr lang="en-GB" sz="2000" dirty="0"/>
              <a:t> of the sentence. In English, these are normally at the </a:t>
            </a:r>
            <a:r>
              <a:rPr lang="en-GB" sz="2000" b="1" dirty="0"/>
              <a:t>end</a:t>
            </a:r>
            <a:r>
              <a:rPr lang="en-GB" sz="2000" dirty="0"/>
              <a:t>.</a:t>
            </a:r>
          </a:p>
        </p:txBody>
      </p:sp>
    </p:spTree>
    <p:extLst>
      <p:ext uri="{BB962C8B-B14F-4D97-AF65-F5344CB8AC3E}">
        <p14:creationId xmlns:p14="http://schemas.microsoft.com/office/powerpoint/2010/main" val="347663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3" grpId="0" animBg="1"/>
      <p:bldP spid="11" grpId="0" animBg="1"/>
      <p:bldP spid="13" grpId="0" animBg="1"/>
      <p:bldP spid="15" grpId="0" animBg="1"/>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694"/>
            <a:ext cx="6390861" cy="647577"/>
          </a:xfrm>
        </p:spPr>
        <p:txBody>
          <a:bodyPr>
            <a:noAutofit/>
          </a:bodyPr>
          <a:lstStyle/>
          <a:p>
            <a:r>
              <a:rPr lang="en-GB" sz="2400" b="1" dirty="0" err="1">
                <a:solidFill>
                  <a:schemeClr val="bg1"/>
                </a:solidFill>
                <a:latin typeface="+mn-lt"/>
              </a:rPr>
              <a:t>Cette</a:t>
            </a:r>
            <a:r>
              <a:rPr lang="en-GB" sz="2400" b="1" dirty="0">
                <a:solidFill>
                  <a:schemeClr val="bg1"/>
                </a:solidFill>
                <a:latin typeface="+mn-lt"/>
              </a:rPr>
              <a:t> </a:t>
            </a:r>
            <a:r>
              <a:rPr lang="en-GB" sz="2400" b="1" dirty="0" err="1">
                <a:solidFill>
                  <a:schemeClr val="bg1"/>
                </a:solidFill>
                <a:latin typeface="+mn-lt"/>
              </a:rPr>
              <a:t>semaine</a:t>
            </a:r>
            <a:r>
              <a:rPr lang="en-GB" sz="2400" b="1" dirty="0">
                <a:solidFill>
                  <a:schemeClr val="bg1"/>
                </a:solidFill>
                <a:latin typeface="+mn-lt"/>
              </a:rPr>
              <a:t> </a:t>
            </a:r>
            <a:r>
              <a:rPr lang="en-GB" sz="2400" b="1" dirty="0" err="1">
                <a:solidFill>
                  <a:schemeClr val="bg1"/>
                </a:solidFill>
                <a:latin typeface="+mn-lt"/>
              </a:rPr>
              <a:t>ou</a:t>
            </a:r>
            <a:r>
              <a:rPr lang="en-GB" sz="2400" b="1" dirty="0">
                <a:solidFill>
                  <a:schemeClr val="bg1"/>
                </a:solidFill>
                <a:latin typeface="+mn-lt"/>
              </a:rPr>
              <a:t> </a:t>
            </a:r>
            <a:r>
              <a:rPr lang="en-GB" sz="2400" b="1" dirty="0" err="1">
                <a:solidFill>
                  <a:schemeClr val="bg1"/>
                </a:solidFill>
                <a:latin typeface="+mn-lt"/>
              </a:rPr>
              <a:t>chaque</a:t>
            </a:r>
            <a:r>
              <a:rPr lang="en-GB" sz="2400" b="1" dirty="0">
                <a:solidFill>
                  <a:schemeClr val="bg1"/>
                </a:solidFill>
                <a:latin typeface="+mn-lt"/>
              </a:rPr>
              <a:t> </a:t>
            </a:r>
            <a:r>
              <a:rPr lang="en-GB" sz="2400" b="1" dirty="0" err="1">
                <a:solidFill>
                  <a:schemeClr val="bg1"/>
                </a:solidFill>
                <a:latin typeface="+mn-lt"/>
              </a:rPr>
              <a:t>semaine</a:t>
            </a:r>
            <a:r>
              <a:rPr lang="en-GB" sz="2400" b="1" dirty="0">
                <a:solidFill>
                  <a:schemeClr val="bg1"/>
                </a:solidFill>
                <a:latin typeface="+mn-lt"/>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3235594542"/>
              </p:ext>
            </p:extLst>
          </p:nvPr>
        </p:nvGraphicFramePr>
        <p:xfrm>
          <a:off x="482390" y="1795174"/>
          <a:ext cx="11227220" cy="4473603"/>
        </p:xfrm>
        <a:graphic>
          <a:graphicData uri="http://schemas.openxmlformats.org/drawingml/2006/table">
            <a:tbl>
              <a:tblPr firstRow="1" bandRow="1">
                <a:tableStyleId>{BDBED569-4797-4DF1-A0F4-6AAB3CD982D8}</a:tableStyleId>
              </a:tblPr>
              <a:tblGrid>
                <a:gridCol w="733648">
                  <a:extLst>
                    <a:ext uri="{9D8B030D-6E8A-4147-A177-3AD203B41FA5}">
                      <a16:colId xmlns:a16="http://schemas.microsoft.com/office/drawing/2014/main" val="2607353726"/>
                    </a:ext>
                  </a:extLst>
                </a:gridCol>
                <a:gridCol w="3912781">
                  <a:extLst>
                    <a:ext uri="{9D8B030D-6E8A-4147-A177-3AD203B41FA5}">
                      <a16:colId xmlns:a16="http://schemas.microsoft.com/office/drawing/2014/main" val="1600817978"/>
                    </a:ext>
                  </a:extLst>
                </a:gridCol>
                <a:gridCol w="3533417">
                  <a:extLst>
                    <a:ext uri="{9D8B030D-6E8A-4147-A177-3AD203B41FA5}">
                      <a16:colId xmlns:a16="http://schemas.microsoft.com/office/drawing/2014/main" val="4128092149"/>
                    </a:ext>
                  </a:extLst>
                </a:gridCol>
                <a:gridCol w="3047374">
                  <a:extLst>
                    <a:ext uri="{9D8B030D-6E8A-4147-A177-3AD203B41FA5}">
                      <a16:colId xmlns:a16="http://schemas.microsoft.com/office/drawing/2014/main" val="2609792770"/>
                    </a:ext>
                  </a:extLst>
                </a:gridCol>
              </a:tblGrid>
              <a:tr h="497067">
                <a:tc>
                  <a:txBody>
                    <a:bodyPr/>
                    <a:lstStyle/>
                    <a:p>
                      <a:r>
                        <a:rPr lang="en-GB" dirty="0"/>
                        <a:t> </a:t>
                      </a:r>
                    </a:p>
                  </a:txBody>
                  <a:tcPr>
                    <a:lnL w="12700" cmpd="sng">
                      <a:noFill/>
                    </a:lnL>
                    <a:lnR w="12700" cap="flat" cmpd="sng" algn="ctr">
                      <a:solidFill>
                        <a:schemeClr val="accent2">
                          <a:lumMod val="60000"/>
                          <a:lumOff val="40000"/>
                        </a:schemeClr>
                      </a:solidFill>
                      <a:prstDash val="solid"/>
                      <a:round/>
                      <a:headEnd type="none" w="med" len="med"/>
                      <a:tailEnd type="none" w="med" len="med"/>
                    </a:lnR>
                    <a:lnT w="12700" cmpd="sng">
                      <a:noFill/>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1" kern="1200" dirty="0">
                          <a:solidFill>
                            <a:schemeClr val="lt1"/>
                          </a:solidFill>
                        </a:rPr>
                        <a:t>day and activity</a:t>
                      </a:r>
                      <a:endParaRPr lang="en-GB" sz="2000" b="1" kern="1200" dirty="0">
                        <a:solidFill>
                          <a:schemeClr val="lt1"/>
                        </a:solidFill>
                        <a:latin typeface="+mn-lt"/>
                        <a:ea typeface="+mn-ea"/>
                        <a:cs typeface="+mn-cs"/>
                      </a:endParaRPr>
                    </a:p>
                  </a:txBody>
                  <a:tcP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is doing it this week only</a:t>
                      </a:r>
                    </a:p>
                  </a:txBody>
                  <a:tcPr>
                    <a:lnL w="12700" cap="flat" cmpd="sng" algn="ctr">
                      <a:solidFill>
                        <a:schemeClr val="accent2">
                          <a:lumMod val="60000"/>
                          <a:lumOff val="40000"/>
                        </a:schemeClr>
                      </a:solidFill>
                      <a:prstDash val="solid"/>
                      <a:round/>
                      <a:headEnd type="none" w="med" len="med"/>
                      <a:tailEnd type="none" w="med" len="med"/>
                    </a:lnL>
                    <a:lnB w="12700" cap="flat" cmpd="sng" algn="ctr">
                      <a:solidFill>
                        <a:schemeClr val="accent2">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does it every week</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r>
                        <a:rPr lang="en-GB" sz="2000" dirty="0">
                          <a:solidFill>
                            <a:schemeClr val="accent1">
                              <a:lumMod val="50000"/>
                            </a:schemeClr>
                          </a:solidFill>
                        </a:rPr>
                        <a:t>Sunday – buying ice</a:t>
                      </a:r>
                      <a:r>
                        <a:rPr lang="en-GB" sz="2000" baseline="0" dirty="0">
                          <a:solidFill>
                            <a:schemeClr val="accent1">
                              <a:lumMod val="50000"/>
                            </a:schemeClr>
                          </a:solidFill>
                        </a:rPr>
                        <a:t> cream</a:t>
                      </a:r>
                      <a:endParaRPr lang="en-GB" sz="2000" dirty="0">
                        <a:solidFill>
                          <a:schemeClr val="accent1">
                            <a:lumMod val="50000"/>
                          </a:schemeClr>
                        </a:solidFill>
                      </a:endParaRP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accent2">
                          <a:lumMod val="60000"/>
                          <a:lumOff val="40000"/>
                        </a:schemeClr>
                      </a:solidFill>
                      <a:prstDash val="solid"/>
                      <a:round/>
                      <a:headEnd type="none" w="med" len="med"/>
                      <a:tailEnd type="none" w="med" len="med"/>
                    </a:lnL>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tcPr>
                </a:tc>
                <a:tc>
                  <a:txBody>
                    <a:bodyPr/>
                    <a:lstStyle/>
                    <a:p>
                      <a:r>
                        <a:rPr lang="en-GB" sz="2000">
                          <a:solidFill>
                            <a:schemeClr val="accent1">
                              <a:lumMod val="50000"/>
                            </a:schemeClr>
                          </a:solidFill>
                        </a:rPr>
                        <a:t>Saturday – doing exercise</a:t>
                      </a:r>
                      <a:endParaRPr lang="en-GB" sz="2000" dirty="0">
                        <a:solidFill>
                          <a:schemeClr val="accent1">
                            <a:lumMod val="50000"/>
                          </a:schemeClr>
                        </a:solidFill>
                      </a:endParaRP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accent2">
                          <a:lumMod val="60000"/>
                          <a:lumOff val="40000"/>
                        </a:schemeClr>
                      </a:solidFill>
                      <a:prstDash val="solid"/>
                      <a:round/>
                      <a:headEnd type="none" w="med" len="med"/>
                      <a:tailEnd type="none" w="med" len="med"/>
                    </a:lnL>
                    <a:lnT w="12700" cap="flat" cmpd="sng" algn="ctr">
                      <a:solidFill>
                        <a:schemeClr val="accent2">
                          <a:lumMod val="60000"/>
                          <a:lumOff val="40000"/>
                        </a:schemeClr>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lnR w="12700" cap="flat" cmpd="sng" algn="ctr">
                      <a:solidFill>
                        <a:schemeClr val="accent2">
                          <a:lumMod val="60000"/>
                          <a:lumOff val="4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rgbClr val="5B9BD5">
                              <a:lumMod val="50000"/>
                            </a:srgbClr>
                          </a:solidFill>
                          <a:effectLst/>
                          <a:uLnTx/>
                          <a:uFillTx/>
                        </a:rPr>
                        <a:t>Monday – using the computer</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endParaRPr lang="en-GB" sz="2000">
                        <a:solidFill>
                          <a:schemeClr val="accent1">
                            <a:lumMod val="50000"/>
                          </a:schemeClr>
                        </a:solidFill>
                      </a:endParaRPr>
                    </a:p>
                  </a:txBody>
                  <a:tcPr>
                    <a:lnL w="12700" cap="flat" cmpd="sng" algn="ctr">
                      <a:solidFill>
                        <a:schemeClr val="accent2">
                          <a:lumMod val="60000"/>
                          <a:lumOff val="40000"/>
                        </a:schemeClr>
                      </a:solidFill>
                      <a:prstDash val="solid"/>
                      <a:round/>
                      <a:headEnd type="none" w="med" len="med"/>
                      <a:tailEnd type="none" w="med" len="med"/>
                    </a:lnL>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lnR w="12700" cap="flat" cmpd="sng" algn="ctr">
                      <a:solidFill>
                        <a:schemeClr val="accent2">
                          <a:lumMod val="60000"/>
                          <a:lumOff val="4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a:ln>
                            <a:noFill/>
                          </a:ln>
                          <a:solidFill>
                            <a:srgbClr val="5B9BD5">
                              <a:lumMod val="50000"/>
                            </a:srgbClr>
                          </a:solidFill>
                          <a:effectLst/>
                          <a:uLnTx/>
                          <a:uFillTx/>
                        </a:rPr>
                        <a:t>Friday – finishing homework</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accent2">
                          <a:lumMod val="60000"/>
                          <a:lumOff val="40000"/>
                        </a:schemeClr>
                      </a:solidFill>
                      <a:prstDash val="solid"/>
                      <a:round/>
                      <a:headEnd type="none" w="med" len="med"/>
                      <a:tailEnd type="none" w="med" len="med"/>
                    </a:lnL>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lnR w="12700" cap="flat" cmpd="sng" algn="ctr">
                      <a:solidFill>
                        <a:schemeClr val="accent2">
                          <a:lumMod val="60000"/>
                          <a:lumOff val="4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rgbClr val="5B9BD5">
                              <a:lumMod val="50000"/>
                            </a:srgbClr>
                          </a:solidFill>
                          <a:effectLst/>
                          <a:uLnTx/>
                          <a:uFillTx/>
                        </a:rPr>
                        <a:t>Tuesday – feeding the cat</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endParaRPr lang="en-GB" sz="2000">
                        <a:solidFill>
                          <a:schemeClr val="accent1">
                            <a:lumMod val="50000"/>
                          </a:schemeClr>
                        </a:solidFill>
                      </a:endParaRPr>
                    </a:p>
                  </a:txBody>
                  <a:tcPr>
                    <a:lnL w="12700" cap="flat" cmpd="sng" algn="ctr">
                      <a:solidFill>
                        <a:schemeClr val="accent2">
                          <a:lumMod val="60000"/>
                          <a:lumOff val="40000"/>
                        </a:schemeClr>
                      </a:solidFill>
                      <a:prstDash val="solid"/>
                      <a:round/>
                      <a:headEnd type="none" w="med" len="med"/>
                      <a:tailEnd type="none" w="med" len="med"/>
                    </a:lnL>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lnR w="12700" cap="flat" cmpd="sng" algn="ctr">
                      <a:solidFill>
                        <a:schemeClr val="accent2">
                          <a:lumMod val="60000"/>
                          <a:lumOff val="4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a:ln>
                            <a:noFill/>
                          </a:ln>
                          <a:solidFill>
                            <a:srgbClr val="5B9BD5">
                              <a:lumMod val="50000"/>
                            </a:srgbClr>
                          </a:solidFill>
                          <a:effectLst/>
                          <a:uLnTx/>
                          <a:uFillTx/>
                        </a:rPr>
                        <a:t>Wednesday – drinking tea</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accent2">
                          <a:lumMod val="60000"/>
                          <a:lumOff val="40000"/>
                        </a:schemeClr>
                      </a:solidFill>
                      <a:prstDash val="solid"/>
                      <a:round/>
                      <a:headEnd type="none" w="med" len="med"/>
                      <a:tailEnd type="none" w="med" len="med"/>
                    </a:lnL>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lnR w="12700" cap="flat" cmpd="sng" algn="ctr">
                      <a:solidFill>
                        <a:schemeClr val="accent2">
                          <a:lumMod val="60000"/>
                          <a:lumOff val="4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rgbClr val="5B9BD5">
                              <a:lumMod val="50000"/>
                            </a:srgbClr>
                          </a:solidFill>
                          <a:effectLst/>
                          <a:uLnTx/>
                          <a:uFillTx/>
                        </a:rPr>
                        <a:t>Thursday – sending a letter</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accent2">
                          <a:lumMod val="60000"/>
                          <a:lumOff val="40000"/>
                        </a:schemeClr>
                      </a:solidFill>
                      <a:prstDash val="solid"/>
                      <a:round/>
                      <a:headEnd type="none" w="med" len="med"/>
                      <a:tailEnd type="none" w="med" len="med"/>
                    </a:lnL>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lnR w="12700" cap="flat" cmpd="sng" algn="ctr">
                      <a:solidFill>
                        <a:schemeClr val="accent2">
                          <a:lumMod val="60000"/>
                          <a:lumOff val="4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rgbClr val="5B9BD5">
                              <a:lumMod val="50000"/>
                            </a:srgbClr>
                          </a:solidFill>
                          <a:effectLst/>
                          <a:uLnTx/>
                          <a:uFillTx/>
                        </a:rPr>
                        <a:t>Monday – earning money</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accent2">
                          <a:lumMod val="60000"/>
                          <a:lumOff val="40000"/>
                        </a:schemeClr>
                      </a:solidFill>
                      <a:prstDash val="solid"/>
                      <a:round/>
                      <a:headEnd type="none" w="med" len="med"/>
                      <a:tailEnd type="none" w="med" len="med"/>
                    </a:lnL>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2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654362" y="234533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1260683" y="2428884"/>
            <a:ext cx="3454681" cy="285116"/>
          </a:xfrm>
          <a:prstGeom prst="rect">
            <a:avLst/>
          </a:prstGeom>
          <a:solidFill>
            <a:schemeClr val="accent5">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4447" y="2387332"/>
            <a:ext cx="282522" cy="294294"/>
          </a:xfrm>
          <a:prstGeom prst="rect">
            <a:avLst/>
          </a:prstGeom>
        </p:spPr>
      </p:pic>
      <p:sp>
        <p:nvSpPr>
          <p:cNvPr id="26"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656440" y="283809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1260683" y="2883787"/>
            <a:ext cx="3310990" cy="317093"/>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1" name="Picture 1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0300" y="2870932"/>
            <a:ext cx="282522" cy="294294"/>
          </a:xfrm>
          <a:prstGeom prst="rect">
            <a:avLst/>
          </a:prstGeom>
        </p:spPr>
      </p:pic>
      <p:sp>
        <p:nvSpPr>
          <p:cNvPr id="27" name="Action Button: Custom 16">
            <a:hlinkClick r:id="" action="ppaction://noaction" highlightClick="1">
              <a:snd r:embed="rId6" name="3.wav"/>
            </a:hlinkClick>
            <a:extLst>
              <a:ext uri="{FF2B5EF4-FFF2-40B4-BE49-F238E27FC236}">
                <a16:creationId xmlns:a16="http://schemas.microsoft.com/office/drawing/2014/main" id="{D4B491BE-DEE1-4BAB-B62E-08BEC8F84C2F}"/>
              </a:ext>
            </a:extLst>
          </p:cNvPr>
          <p:cNvSpPr/>
          <p:nvPr/>
        </p:nvSpPr>
        <p:spPr>
          <a:xfrm>
            <a:off x="654362" y="333086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1303357" y="3407042"/>
            <a:ext cx="3751642" cy="292902"/>
          </a:xfrm>
          <a:prstGeom prst="rect">
            <a:avLst/>
          </a:prstGeom>
          <a:solidFill>
            <a:schemeClr val="accent5">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654362" y="382363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39B3BBDA-AB98-401E-8A76-59E12E549D27}"/>
              </a:ext>
            </a:extLst>
          </p:cNvPr>
          <p:cNvSpPr txBox="1"/>
          <p:nvPr/>
        </p:nvSpPr>
        <p:spPr>
          <a:xfrm>
            <a:off x="1288838" y="3882509"/>
            <a:ext cx="3426526" cy="311229"/>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Action Button: Custom 16">
            <a:hlinkClick r:id="" action="ppaction://noaction" highlightClick="1">
              <a:snd r:embed="rId8" name="5.wav"/>
            </a:hlinkClick>
            <a:extLst>
              <a:ext uri="{FF2B5EF4-FFF2-40B4-BE49-F238E27FC236}">
                <a16:creationId xmlns:a16="http://schemas.microsoft.com/office/drawing/2014/main" id="{735F5EA0-D015-4C01-9444-94092DE5E112}"/>
              </a:ext>
            </a:extLst>
          </p:cNvPr>
          <p:cNvSpPr/>
          <p:nvPr/>
        </p:nvSpPr>
        <p:spPr>
          <a:xfrm>
            <a:off x="654362" y="431640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9" name="TextBox 18" descr="text box hiding answer">
            <a:extLst>
              <a:ext uri="{FF2B5EF4-FFF2-40B4-BE49-F238E27FC236}">
                <a16:creationId xmlns:a16="http://schemas.microsoft.com/office/drawing/2014/main" id="{0313F100-3B15-4F5C-9B13-9D28D81AF35D}"/>
              </a:ext>
            </a:extLst>
          </p:cNvPr>
          <p:cNvSpPr txBox="1"/>
          <p:nvPr/>
        </p:nvSpPr>
        <p:spPr>
          <a:xfrm>
            <a:off x="1237358" y="4415921"/>
            <a:ext cx="3397873" cy="311305"/>
          </a:xfrm>
          <a:prstGeom prst="rect">
            <a:avLst/>
          </a:prstGeom>
          <a:solidFill>
            <a:schemeClr val="accent5">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Action Button: Custom 16">
            <a:hlinkClick r:id="" action="ppaction://noaction" highlightClick="1">
              <a:snd r:embed="rId9" name="6.wav"/>
            </a:hlinkClick>
            <a:extLst>
              <a:ext uri="{FF2B5EF4-FFF2-40B4-BE49-F238E27FC236}">
                <a16:creationId xmlns:a16="http://schemas.microsoft.com/office/drawing/2014/main" id="{C85FFF45-DBEA-4B31-808F-B9B100F63A1A}"/>
              </a:ext>
            </a:extLst>
          </p:cNvPr>
          <p:cNvSpPr/>
          <p:nvPr/>
        </p:nvSpPr>
        <p:spPr>
          <a:xfrm>
            <a:off x="659156" y="480917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TextBox 22" descr="text box hiding answer">
            <a:extLst>
              <a:ext uri="{FF2B5EF4-FFF2-40B4-BE49-F238E27FC236}">
                <a16:creationId xmlns:a16="http://schemas.microsoft.com/office/drawing/2014/main" id="{165151A3-2AC5-403B-BF7A-C726863F137C}"/>
              </a:ext>
            </a:extLst>
          </p:cNvPr>
          <p:cNvSpPr txBox="1"/>
          <p:nvPr/>
        </p:nvSpPr>
        <p:spPr>
          <a:xfrm>
            <a:off x="1247237" y="4902801"/>
            <a:ext cx="3324436" cy="333687"/>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Action Button: Custom 16">
            <a:hlinkClick r:id="" action="ppaction://noaction" highlightClick="1">
              <a:snd r:embed="rId10" name="7.wav"/>
            </a:hlinkClick>
            <a:extLst>
              <a:ext uri="{FF2B5EF4-FFF2-40B4-BE49-F238E27FC236}">
                <a16:creationId xmlns:a16="http://schemas.microsoft.com/office/drawing/2014/main" id="{C30A216B-AEBB-4E5C-9D72-F3186157431E}"/>
              </a:ext>
            </a:extLst>
          </p:cNvPr>
          <p:cNvSpPr/>
          <p:nvPr/>
        </p:nvSpPr>
        <p:spPr>
          <a:xfrm>
            <a:off x="664556" y="530193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0" name="TextBox 19" descr="text box hiding answer">
            <a:extLst>
              <a:ext uri="{FF2B5EF4-FFF2-40B4-BE49-F238E27FC236}">
                <a16:creationId xmlns:a16="http://schemas.microsoft.com/office/drawing/2014/main" id="{2DDD71BB-AA18-4D68-9118-8234C664256B}"/>
              </a:ext>
            </a:extLst>
          </p:cNvPr>
          <p:cNvSpPr txBox="1"/>
          <p:nvPr/>
        </p:nvSpPr>
        <p:spPr>
          <a:xfrm>
            <a:off x="1287128" y="5415747"/>
            <a:ext cx="3537809" cy="310426"/>
          </a:xfrm>
          <a:prstGeom prst="rect">
            <a:avLst/>
          </a:prstGeom>
          <a:solidFill>
            <a:schemeClr val="accent5">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Action Button: Custom 16">
            <a:hlinkClick r:id="" action="ppaction://noaction" highlightClick="1">
              <a:snd r:embed="rId11" name="8.wav"/>
            </a:hlinkClick>
            <a:extLst>
              <a:ext uri="{FF2B5EF4-FFF2-40B4-BE49-F238E27FC236}">
                <a16:creationId xmlns:a16="http://schemas.microsoft.com/office/drawing/2014/main" id="{B283615F-33BB-4FCE-934D-0B85B4100205}"/>
              </a:ext>
            </a:extLst>
          </p:cNvPr>
          <p:cNvSpPr/>
          <p:nvPr/>
        </p:nvSpPr>
        <p:spPr>
          <a:xfrm>
            <a:off x="654362" y="579470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1" name="TextBox 20" descr="text box hiding answer">
            <a:extLst>
              <a:ext uri="{FF2B5EF4-FFF2-40B4-BE49-F238E27FC236}">
                <a16:creationId xmlns:a16="http://schemas.microsoft.com/office/drawing/2014/main" id="{E0FA32E6-0792-4F9F-8B5C-5A6512C4535D}"/>
              </a:ext>
            </a:extLst>
          </p:cNvPr>
          <p:cNvSpPr txBox="1"/>
          <p:nvPr/>
        </p:nvSpPr>
        <p:spPr>
          <a:xfrm>
            <a:off x="1316418" y="5857575"/>
            <a:ext cx="3398946" cy="333133"/>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9454" y="3366428"/>
            <a:ext cx="282522" cy="294294"/>
          </a:xfrm>
          <a:prstGeom prst="rect">
            <a:avLst/>
          </a:prstGeom>
        </p:spPr>
      </p:pic>
      <p:pic>
        <p:nvPicPr>
          <p:cNvPr id="34" name="Picture 33"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9442" y="4954873"/>
            <a:ext cx="282522" cy="294294"/>
          </a:xfrm>
          <a:prstGeom prst="rect">
            <a:avLst/>
          </a:prstGeom>
        </p:spPr>
      </p:pic>
      <p:pic>
        <p:nvPicPr>
          <p:cNvPr id="35" name="Picture 34"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3727" y="5871058"/>
            <a:ext cx="282522" cy="294294"/>
          </a:xfrm>
          <a:prstGeom prst="rect">
            <a:avLst/>
          </a:prstGeom>
        </p:spPr>
      </p:pic>
      <p:pic>
        <p:nvPicPr>
          <p:cNvPr id="36" name="Picture 35"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3739" y="5358422"/>
            <a:ext cx="282522" cy="294294"/>
          </a:xfrm>
          <a:prstGeom prst="rect">
            <a:avLst/>
          </a:prstGeom>
        </p:spPr>
      </p:pic>
      <p:pic>
        <p:nvPicPr>
          <p:cNvPr id="37" name="Picture 36"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3739" y="4368076"/>
            <a:ext cx="282522" cy="294294"/>
          </a:xfrm>
          <a:prstGeom prst="rect">
            <a:avLst/>
          </a:prstGeom>
        </p:spPr>
      </p:pic>
      <p:pic>
        <p:nvPicPr>
          <p:cNvPr id="38" name="Picture 37"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4720" y="3899444"/>
            <a:ext cx="282522" cy="294294"/>
          </a:xfrm>
          <a:prstGeom prst="rect">
            <a:avLst/>
          </a:prstGeom>
        </p:spPr>
      </p:pic>
      <p:sp>
        <p:nvSpPr>
          <p:cNvPr id="3" name="TextBox 2">
            <a:extLst>
              <a:ext uri="{FF2B5EF4-FFF2-40B4-BE49-F238E27FC236}">
                <a16:creationId xmlns:a16="http://schemas.microsoft.com/office/drawing/2014/main" id="{620B71FC-3FA3-4E18-AD66-4685E70F141A}"/>
              </a:ext>
            </a:extLst>
          </p:cNvPr>
          <p:cNvSpPr txBox="1"/>
          <p:nvPr/>
        </p:nvSpPr>
        <p:spPr>
          <a:xfrm>
            <a:off x="180000" y="1296000"/>
            <a:ext cx="11198087" cy="430887"/>
          </a:xfrm>
          <a:prstGeom prst="rect">
            <a:avLst/>
          </a:prstGeom>
          <a:noFill/>
        </p:spPr>
        <p:txBody>
          <a:bodyPr wrap="square" rtlCol="0">
            <a:spAutoFit/>
          </a:bodyPr>
          <a:lstStyle/>
          <a:p>
            <a:r>
              <a:rPr lang="en-US" sz="2200" dirty="0">
                <a:solidFill>
                  <a:schemeClr val="accent1">
                    <a:lumMod val="50000"/>
                  </a:schemeClr>
                </a:solidFill>
              </a:rPr>
              <a:t>Que fait Antoine </a:t>
            </a:r>
            <a:r>
              <a:rPr lang="en-US" sz="2200" dirty="0" err="1">
                <a:solidFill>
                  <a:schemeClr val="accent1">
                    <a:lumMod val="50000"/>
                  </a:schemeClr>
                </a:solidFill>
              </a:rPr>
              <a:t>cette</a:t>
            </a:r>
            <a:r>
              <a:rPr lang="en-US" sz="2200" dirty="0">
                <a:solidFill>
                  <a:schemeClr val="accent1">
                    <a:lumMod val="50000"/>
                  </a:schemeClr>
                </a:solidFill>
              </a:rPr>
              <a:t> </a:t>
            </a:r>
            <a:r>
              <a:rPr lang="en-US" sz="2200" dirty="0" err="1">
                <a:solidFill>
                  <a:schemeClr val="accent1">
                    <a:lumMod val="50000"/>
                  </a:schemeClr>
                </a:solidFill>
              </a:rPr>
              <a:t>semaine</a:t>
            </a:r>
            <a:r>
              <a:rPr lang="en-US" sz="2200" dirty="0">
                <a:solidFill>
                  <a:schemeClr val="accent1">
                    <a:lumMod val="50000"/>
                  </a:schemeClr>
                </a:solidFill>
              </a:rPr>
              <a:t> ? Que fait-il </a:t>
            </a:r>
            <a:r>
              <a:rPr lang="en-US" sz="2200" dirty="0" err="1">
                <a:solidFill>
                  <a:schemeClr val="accent1">
                    <a:lumMod val="50000"/>
                  </a:schemeClr>
                </a:solidFill>
              </a:rPr>
              <a:t>normalement</a:t>
            </a:r>
            <a:r>
              <a:rPr lang="en-US" sz="2200" dirty="0">
                <a:solidFill>
                  <a:schemeClr val="accent1">
                    <a:lumMod val="50000"/>
                  </a:schemeClr>
                </a:solidFill>
              </a:rPr>
              <a:t> ?  </a:t>
            </a:r>
          </a:p>
        </p:txBody>
      </p:sp>
      <p:pic>
        <p:nvPicPr>
          <p:cNvPr id="12" name="Picture 11" descr="A picture containing shirt&#10;&#10;Description automatically generated">
            <a:extLst>
              <a:ext uri="{FF2B5EF4-FFF2-40B4-BE49-F238E27FC236}">
                <a16:creationId xmlns:a16="http://schemas.microsoft.com/office/drawing/2014/main" id="{690161FA-DBDD-4941-A05C-D64D784275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77514" y="-202190"/>
            <a:ext cx="1763486" cy="1763486"/>
          </a:xfrm>
          <a:prstGeom prst="rect">
            <a:avLst/>
          </a:prstGeom>
        </p:spPr>
      </p:pic>
    </p:spTree>
    <p:extLst>
      <p:ext uri="{BB962C8B-B14F-4D97-AF65-F5344CB8AC3E}">
        <p14:creationId xmlns:p14="http://schemas.microsoft.com/office/powerpoint/2010/main" val="51220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18" grpId="0" animBg="1"/>
      <p:bldP spid="19" grpId="0" animBg="1"/>
      <p:bldP spid="23" grpId="0" animBg="1"/>
      <p:bldP spid="20" grpId="0" animBg="1"/>
      <p:bldP spid="21" grpId="0" animBg="1"/>
    </p:bldLst>
  </p:timing>
</p:sld>
</file>

<file path=ppt/theme/theme1.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3.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2776</TotalTime>
  <Words>8394</Words>
  <Application>Microsoft Office PowerPoint</Application>
  <PresentationFormat>Widescreen</PresentationFormat>
  <Paragraphs>1186</Paragraphs>
  <Slides>35</Slides>
  <Notes>35</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35</vt:i4>
      </vt:variant>
    </vt:vector>
  </HeadingPairs>
  <TitlesOfParts>
    <vt:vector size="46" baseType="lpstr">
      <vt:lpstr>Arial</vt:lpstr>
      <vt:lpstr>Arial</vt:lpstr>
      <vt:lpstr>Calibri</vt:lpstr>
      <vt:lpstr>Century Gothic</vt:lpstr>
      <vt:lpstr>Ink Free</vt:lpstr>
      <vt:lpstr>Tw Cen MT</vt:lpstr>
      <vt:lpstr>Wingdings</vt:lpstr>
      <vt:lpstr>NCELP Theme</vt:lpstr>
      <vt:lpstr>4_Office Theme</vt:lpstr>
      <vt:lpstr>NCELP_German_2022</vt:lpstr>
      <vt:lpstr>Bitmap Image</vt:lpstr>
      <vt:lpstr>PowerPoint Presentation</vt:lpstr>
      <vt:lpstr>h</vt:lpstr>
      <vt:lpstr>h</vt:lpstr>
      <vt:lpstr>Phonétique  </vt:lpstr>
      <vt:lpstr>Vocabulaire</vt:lpstr>
      <vt:lpstr>Léa fait quoi cette semaine ?</vt:lpstr>
      <vt:lpstr>Adverbs of time</vt:lpstr>
      <vt:lpstr>Present tense with future meaning</vt:lpstr>
      <vt:lpstr>Cette semaine ou chaque semaine ?</vt:lpstr>
      <vt:lpstr>Ma semaine</vt:lpstr>
      <vt:lpstr>Verbs like choisir (nous, vous)</vt:lpstr>
      <vt:lpstr>Qui fait quoi à la maison ? </vt:lpstr>
      <vt:lpstr>En classe</vt:lpstr>
      <vt:lpstr>En classe (réponses)</vt:lpstr>
      <vt:lpstr>PowerPoint Presentation</vt:lpstr>
      <vt:lpstr>Liaison with [h]   </vt:lpstr>
      <vt:lpstr>Liaison with [h]   </vt:lpstr>
      <vt:lpstr>Elision with [h]   </vt:lpstr>
      <vt:lpstr>Elision with [h]   </vt:lpstr>
      <vt:lpstr>C’est quoi en français ? [1/2]</vt:lpstr>
      <vt:lpstr>Réponses </vt:lpstr>
      <vt:lpstr>C’est quoi en français ? [2/2]</vt:lpstr>
      <vt:lpstr>Réponses </vt:lpstr>
      <vt:lpstr>Verbs like choisir (il/elle)</vt:lpstr>
      <vt:lpstr>Verbs like choisir (ils/elles)</vt:lpstr>
      <vt:lpstr>Seul ou avec sa sœur ? </vt:lpstr>
      <vt:lpstr>Maman écrit aux enfants</vt:lpstr>
      <vt:lpstr>Noura répond à maman</vt:lpstr>
      <vt:lpstr>Réponses</vt:lpstr>
      <vt:lpstr>Vous faites quoi ?</vt:lpstr>
      <vt:lpstr>Printable rolecards – Group A</vt:lpstr>
      <vt:lpstr>Printable rolecards – Group B</vt:lpstr>
      <vt:lpstr>Vous faites quoi ? (A)</vt:lpstr>
      <vt:lpstr>Vous faites quoi ? (B)</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Rachel Hawkes</cp:lastModifiedBy>
  <cp:revision>668</cp:revision>
  <dcterms:created xsi:type="dcterms:W3CDTF">2020-08-31T17:44:05Z</dcterms:created>
  <dcterms:modified xsi:type="dcterms:W3CDTF">2024-03-15T16:55:03Z</dcterms:modified>
</cp:coreProperties>
</file>