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64" r:id="rId2"/>
    <p:sldId id="336" r:id="rId3"/>
    <p:sldId id="337" r:id="rId4"/>
    <p:sldId id="338" r:id="rId5"/>
    <p:sldId id="339" r:id="rId6"/>
    <p:sldId id="340" r:id="rId7"/>
    <p:sldId id="341" r:id="rId8"/>
    <p:sldId id="643" r:id="rId9"/>
    <p:sldId id="604" r:id="rId10"/>
    <p:sldId id="613" r:id="rId11"/>
    <p:sldId id="498" r:id="rId12"/>
    <p:sldId id="499" r:id="rId13"/>
    <p:sldId id="500" r:id="rId14"/>
    <p:sldId id="501" r:id="rId15"/>
    <p:sldId id="502" r:id="rId16"/>
    <p:sldId id="503" r:id="rId17"/>
    <p:sldId id="324" r:id="rId18"/>
    <p:sldId id="507" r:id="rId19"/>
    <p:sldId id="587" r:id="rId20"/>
    <p:sldId id="588" r:id="rId21"/>
    <p:sldId id="589" r:id="rId22"/>
    <p:sldId id="590" r:id="rId23"/>
    <p:sldId id="591" r:id="rId24"/>
    <p:sldId id="592" r:id="rId25"/>
    <p:sldId id="593" r:id="rId26"/>
    <p:sldId id="594" r:id="rId27"/>
    <p:sldId id="506" r:id="rId28"/>
    <p:sldId id="595" r:id="rId29"/>
    <p:sldId id="596" r:id="rId30"/>
    <p:sldId id="597" r:id="rId31"/>
    <p:sldId id="602" r:id="rId32"/>
    <p:sldId id="653" r:id="rId33"/>
    <p:sldId id="652" r:id="rId34"/>
    <p:sldId id="651" r:id="rId35"/>
    <p:sldId id="319" r:id="rId36"/>
    <p:sldId id="598" r:id="rId37"/>
    <p:sldId id="599" r:id="rId38"/>
    <p:sldId id="600" r:id="rId39"/>
    <p:sldId id="605" r:id="rId40"/>
    <p:sldId id="606" r:id="rId41"/>
    <p:sldId id="607" r:id="rId42"/>
    <p:sldId id="608" r:id="rId43"/>
    <p:sldId id="609" r:id="rId44"/>
    <p:sldId id="610" r:id="rId45"/>
    <p:sldId id="508" r:id="rId46"/>
    <p:sldId id="509" r:id="rId47"/>
    <p:sldId id="601" r:id="rId48"/>
    <p:sldId id="585" r:id="rId49"/>
    <p:sldId id="586" r:id="rId50"/>
    <p:sldId id="312" r:id="rId51"/>
    <p:sldId id="582" r:id="rId52"/>
    <p:sldId id="583" r:id="rId53"/>
    <p:sldId id="612" r:id="rId54"/>
    <p:sldId id="52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1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704" autoAdjust="0"/>
  </p:normalViewPr>
  <p:slideViewPr>
    <p:cSldViewPr snapToGrid="0">
      <p:cViewPr>
        <p:scale>
          <a:sx n="50" d="100"/>
          <a:sy n="50" d="100"/>
        </p:scale>
        <p:origin x="1934" y="178"/>
      </p:cViewPr>
      <p:guideLst/>
    </p:cSldViewPr>
  </p:slideViewPr>
  <p:notesTextViewPr>
    <p:cViewPr>
      <p:scale>
        <a:sx n="1" d="1"/>
        <a:sy n="1" d="1"/>
      </p:scale>
      <p:origin x="0" y="0"/>
    </p:cViewPr>
  </p:notesTextViewPr>
  <p:sorterViewPr>
    <p:cViewPr>
      <p:scale>
        <a:sx n="100" d="100"/>
        <a:sy n="100" d="100"/>
      </p:scale>
      <p:origin x="0" y="-152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55707-6256-4FED-AB0C-E0C2B1A911AC}" type="datetimeFigureOut">
              <a:rPr lang="en-GB" smtClean="0"/>
              <a:t>14/03/2024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22802-9EA0-45DC-8BCE-5740EE56478F}" type="slidenum">
              <a:rPr lang="en-GB" smtClean="0"/>
              <a:t>‹#›</a:t>
            </a:fld>
            <a:endParaRPr lang="en-GB"/>
          </a:p>
        </p:txBody>
      </p:sp>
    </p:spTree>
    <p:extLst>
      <p:ext uri="{BB962C8B-B14F-4D97-AF65-F5344CB8AC3E}">
        <p14:creationId xmlns:p14="http://schemas.microsoft.com/office/powerpoint/2010/main" val="403174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none"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of SSC </a:t>
            </a:r>
            <a:r>
              <a:rPr lang="en-GB" sz="1200" dirty="0">
                <a:solidFill>
                  <a:prstClr val="white"/>
                </a:solidFill>
              </a:rPr>
              <a:t>[y]</a:t>
            </a:r>
            <a:endParaRPr lang="en-GB" b="0" dirty="0"/>
          </a:p>
          <a:p>
            <a:pPr algn="l"/>
            <a:r>
              <a:rPr lang="en-GB" b="0" dirty="0"/>
              <a:t>Introduction</a:t>
            </a:r>
            <a:r>
              <a:rPr lang="en-GB" b="0" baseline="0" dirty="0"/>
              <a:t> of</a:t>
            </a:r>
            <a:r>
              <a:rPr lang="en-GB" dirty="0"/>
              <a:t> </a:t>
            </a:r>
            <a:r>
              <a:rPr lang="fr-FR" sz="1200" dirty="0">
                <a:solidFill>
                  <a:prstClr val="white"/>
                </a:solidFill>
              </a:rPr>
              <a:t>verbs like </a:t>
            </a:r>
            <a:r>
              <a:rPr lang="fr-FR" sz="1200" i="1" dirty="0">
                <a:solidFill>
                  <a:prstClr val="white"/>
                </a:solidFill>
              </a:rPr>
              <a:t>choisir </a:t>
            </a:r>
            <a:r>
              <a:rPr lang="fr-FR" sz="1200" dirty="0">
                <a:solidFill>
                  <a:prstClr val="white"/>
                </a:solidFill>
              </a:rPr>
              <a:t>(present) (je, il/elle)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8.2.2.1 (introduce) </a:t>
            </a:r>
            <a:r>
              <a:rPr lang="fr-FR" dirty="0">
                <a:solidFill>
                  <a:srgbClr val="000000"/>
                </a:solidFill>
                <a:latin typeface="Century Gothic" panose="020B0502020202020204" pitchFamily="34" charset="0"/>
              </a:rPr>
              <a:t>choisir [226], réussir [279], remplir [751], définir [916], blanc</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[701], examen [1448], lycée [2816], note [1161], cahier [4001], alors [81]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acheter [636], coûter [984], peser [1584], eau [475], euro [1753], exercice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[1290], fromage [4475], glace [2580], pain [2802], natation [&gt;5000], poisson [1616], sport [2011], travail [153]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8.1.2.1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apporter [339], dit [dire 37], fait [faire 25], envoyer [526], utiliser [345], maintenant [192], hier [872], appartement [2323], banque [774], marché [280], passé [501]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p>
          <a:p>
            <a:r>
              <a:rPr lang="en-US" sz="1200" b="0" i="0" u="none" strike="noStrike" kern="1200" dirty="0" err="1">
                <a:solidFill>
                  <a:srgbClr val="000000"/>
                </a:solidFill>
                <a:effectLst/>
                <a:latin typeface="Arial" panose="020B0604020202020204" pitchFamily="34" charset="0"/>
                <a:ea typeface="+mn-ea"/>
                <a:cs typeface="+mn-cs"/>
              </a:rPr>
              <a:t>remplir</a:t>
            </a:r>
            <a:r>
              <a:rPr lang="en-US" sz="1200" b="0" i="0" u="none" strike="noStrike" kern="1200" dirty="0">
                <a:solidFill>
                  <a:srgbClr val="000000"/>
                </a:solidFill>
                <a:effectLst/>
                <a:latin typeface="Arial" panose="020B0604020202020204" pitchFamily="34" charset="0"/>
                <a:ea typeface="+mn-ea"/>
                <a:cs typeface="+mn-cs"/>
              </a:rPr>
              <a:t>: to fill, filling; </a:t>
            </a:r>
            <a:r>
              <a:rPr lang="en-US" sz="1200" b="0" i="1" u="none" strike="noStrike" kern="1200" dirty="0">
                <a:solidFill>
                  <a:srgbClr val="000000"/>
                </a:solidFill>
                <a:effectLst/>
                <a:latin typeface="Arial" panose="020B0604020202020204" pitchFamily="34" charset="0"/>
                <a:ea typeface="+mn-ea"/>
                <a:cs typeface="+mn-cs"/>
              </a:rPr>
              <a:t>to fill (up), (in), filling (up) (in)</a:t>
            </a:r>
          </a:p>
          <a:p>
            <a:r>
              <a:rPr lang="en-US" sz="1200" b="0" i="0" u="none" strike="noStrike" kern="1200" dirty="0">
                <a:solidFill>
                  <a:srgbClr val="000000"/>
                </a:solidFill>
                <a:effectLst/>
                <a:latin typeface="Arial" panose="020B0604020202020204" pitchFamily="34" charset="0"/>
                <a:ea typeface="+mn-ea"/>
                <a:cs typeface="+mn-cs"/>
              </a:rPr>
              <a:t>note: mark, </a:t>
            </a:r>
            <a:r>
              <a:rPr lang="en-US" sz="1200" b="0" i="1" u="none" strike="noStrike" kern="1200" dirty="0">
                <a:solidFill>
                  <a:srgbClr val="000000"/>
                </a:solidFill>
                <a:effectLst/>
                <a:latin typeface="Arial" panose="020B0604020202020204" pitchFamily="34" charset="0"/>
                <a:ea typeface="+mn-ea"/>
                <a:cs typeface="+mn-cs"/>
              </a:rPr>
              <a:t>grade</a:t>
            </a:r>
          </a:p>
          <a:p>
            <a:r>
              <a:rPr lang="en-CA" sz="1200" b="0" i="0" u="none" strike="noStrike" kern="1200" dirty="0">
                <a:solidFill>
                  <a:schemeClr val="tx1"/>
                </a:solidFill>
                <a:effectLst/>
                <a:latin typeface="+mn-lt"/>
                <a:ea typeface="+mn-ea"/>
                <a:cs typeface="+mn-cs"/>
              </a:rPr>
              <a:t>lycée: high school, </a:t>
            </a:r>
            <a:r>
              <a:rPr lang="en-CA" sz="1200" b="0" i="1" u="none" strike="noStrike" kern="1200" dirty="0">
                <a:solidFill>
                  <a:schemeClr val="tx1"/>
                </a:solidFill>
                <a:effectLst/>
                <a:latin typeface="+mn-lt"/>
                <a:ea typeface="+mn-ea"/>
                <a:cs typeface="+mn-cs"/>
              </a:rPr>
              <a:t>(sixth form)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a:t>
            </a:r>
            <a:r>
              <a:rPr lang="en-US" b="0" baseline="0" dirty="0"/>
              <a:t>week’s new vocabulary. Strengthen semantic associations between words.</a:t>
            </a:r>
            <a:endParaRPr lang="en-US" b="0" dirty="0"/>
          </a:p>
          <a:p>
            <a:endParaRPr lang="en-US" b="0" dirty="0"/>
          </a:p>
          <a:p>
            <a:r>
              <a:rPr lang="en-US" b="1" dirty="0"/>
              <a:t>Procedure:</a:t>
            </a:r>
          </a:p>
          <a:p>
            <a:r>
              <a:rPr lang="en-US" b="0" dirty="0"/>
              <a:t>1. Students form six sentences by matching each verb with a suitable noun. </a:t>
            </a:r>
            <a:r>
              <a:rPr lang="en-US" b="1" baseline="0" dirty="0"/>
              <a:t>NB: </a:t>
            </a:r>
            <a:r>
              <a:rPr lang="en-US" b="0" baseline="0" dirty="0"/>
              <a:t>as students haven’t yet learned the conjugation pattern for verbs like </a:t>
            </a:r>
            <a:r>
              <a:rPr lang="en-US" b="0" baseline="0" dirty="0" err="1"/>
              <a:t>choisir</a:t>
            </a:r>
            <a:r>
              <a:rPr lang="en-US" b="0" baseline="0" dirty="0"/>
              <a:t>, the exercise is written in the future with </a:t>
            </a:r>
            <a:r>
              <a:rPr lang="en-US" b="0" i="1" baseline="0" dirty="0" err="1"/>
              <a:t>aller</a:t>
            </a:r>
            <a:r>
              <a:rPr lang="en-US" b="0" i="1" baseline="0" dirty="0"/>
              <a:t> </a:t>
            </a:r>
            <a:r>
              <a:rPr lang="en-US" b="0" i="0" baseline="0" dirty="0"/>
              <a:t>so the infinitives may be used.</a:t>
            </a:r>
            <a:endParaRPr lang="en-US" b="0" dirty="0"/>
          </a:p>
          <a:p>
            <a:r>
              <a:rPr lang="en-US" b="0" dirty="0"/>
              <a:t>2. Elicit translations</a:t>
            </a:r>
            <a:r>
              <a:rPr lang="en-US" b="0" baseline="0" dirty="0"/>
              <a:t> into English for each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Click to display</a:t>
            </a:r>
            <a:r>
              <a:rPr lang="en-US" b="0" baseline="0" dirty="0"/>
              <a:t> the answers.</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Draw attention to the filler word </a:t>
            </a:r>
            <a:r>
              <a:rPr lang="en-GB" b="0" i="1" baseline="0" dirty="0" err="1"/>
              <a:t>alors</a:t>
            </a:r>
            <a:r>
              <a:rPr lang="en-GB" b="0" i="0" baseline="0" dirty="0"/>
              <a:t> and explain usage.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(1 is the most frequent word in French): </a:t>
            </a:r>
            <a:br>
              <a:rPr lang="en-GB" baseline="0" dirty="0"/>
            </a:br>
            <a:r>
              <a:rPr lang="en-GB" b="0" baseline="0" dirty="0" err="1"/>
              <a:t>paire</a:t>
            </a:r>
            <a:r>
              <a:rPr lang="en-GB" b="0" baseline="0" dirty="0"/>
              <a:t> [3926], </a:t>
            </a:r>
            <a:r>
              <a:rPr lang="en-GB" b="0" baseline="0" dirty="0" err="1"/>
              <a:t>alors</a:t>
            </a:r>
            <a:r>
              <a:rPr lang="en-GB" b="0" baseline="0" dirty="0"/>
              <a:t> [81]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241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choisir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SSCs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ch</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scratch you chin and use your finger to mime pointing.</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choisit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SSC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ch</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first and third person singular</a:t>
            </a:r>
            <a:r>
              <a:rPr lang="en-US" b="0" baseline="0" dirty="0"/>
              <a:t> of present tense verbs like </a:t>
            </a:r>
            <a:r>
              <a:rPr lang="en-US" b="0" baseline="0" dirty="0" err="1"/>
              <a:t>choisir</a:t>
            </a:r>
            <a:r>
              <a:rPr lang="en-US" b="0" baseline="0" dirty="0"/>
              <a:t>.</a:t>
            </a:r>
            <a:endParaRPr lang="en-US" b="0" dirty="0"/>
          </a:p>
          <a:p>
            <a:endParaRPr lang="en-US" b="1" dirty="0"/>
          </a:p>
          <a:p>
            <a:r>
              <a:rPr lang="en-US" b="1" dirty="0"/>
              <a:t>Procedure:</a:t>
            </a:r>
          </a:p>
          <a:p>
            <a:r>
              <a:rPr lang="en-US" b="0" dirty="0"/>
              <a:t>1. Click to bring up the explanation.</a:t>
            </a:r>
          </a:p>
          <a:p>
            <a:r>
              <a:rPr lang="en-US" b="0" dirty="0"/>
              <a:t>2. </a:t>
            </a:r>
            <a:r>
              <a:rPr lang="en-US" b="0" dirty="0" err="1"/>
              <a:t>Emphasise</a:t>
            </a:r>
            <a:r>
              <a:rPr lang="en-US" b="0" dirty="0"/>
              <a:t> that the </a:t>
            </a:r>
            <a:r>
              <a:rPr lang="en-US" b="0" i="1" dirty="0"/>
              <a:t>je </a:t>
            </a:r>
            <a:r>
              <a:rPr lang="en-US" b="0" i="0" dirty="0"/>
              <a:t>and </a:t>
            </a:r>
            <a:r>
              <a:rPr lang="en-US" b="0" i="1" dirty="0" err="1"/>
              <a:t>il</a:t>
            </a:r>
            <a:r>
              <a:rPr lang="en-US" b="0" i="1" dirty="0"/>
              <a:t>/</a:t>
            </a:r>
            <a:r>
              <a:rPr lang="en-US" b="0" i="1" dirty="0" err="1"/>
              <a:t>elle</a:t>
            </a:r>
            <a:r>
              <a:rPr lang="en-US" b="0" i="1" dirty="0"/>
              <a:t> </a:t>
            </a:r>
            <a:r>
              <a:rPr lang="en-US" b="0" i="0" dirty="0"/>
              <a:t>forms sound the same.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present tense endings of verbs like </a:t>
            </a:r>
            <a:r>
              <a:rPr lang="en-US" b="0" i="1" dirty="0" err="1"/>
              <a:t>choisir</a:t>
            </a:r>
            <a:r>
              <a:rPr lang="en-US" b="0" dirty="0"/>
              <a:t> in first and third person singular and connecting these with meaning.</a:t>
            </a:r>
          </a:p>
          <a:p>
            <a:endParaRPr lang="en-US" b="1" dirty="0"/>
          </a:p>
          <a:p>
            <a:r>
              <a:rPr lang="en-US" b="1" dirty="0"/>
              <a:t>Procedure:</a:t>
            </a:r>
          </a:p>
          <a:p>
            <a:r>
              <a:rPr lang="en-US" b="0" dirty="0"/>
              <a:t>1. Students</a:t>
            </a:r>
            <a:r>
              <a:rPr lang="en-US" b="0" baseline="0" dirty="0"/>
              <a:t> write 1-8 in their exercise books and write ‘I’ or ‘he’ for each speech bubble, using their knowledge of forms of verbs like </a:t>
            </a:r>
            <a:r>
              <a:rPr lang="en-US" b="0" i="1" baseline="0" dirty="0" err="1"/>
              <a:t>choisir</a:t>
            </a:r>
            <a:r>
              <a:rPr lang="en-US" b="0" baseline="0" dirty="0"/>
              <a:t> to inform their choices.</a:t>
            </a:r>
            <a:endParaRPr lang="en-US" b="0" dirty="0"/>
          </a:p>
          <a:p>
            <a:r>
              <a:rPr lang="en-US" b="0" dirty="0"/>
              <a:t>2. Click on the question mark to reveal</a:t>
            </a:r>
            <a:r>
              <a:rPr lang="en-US" b="0" baseline="0" dirty="0"/>
              <a:t> the subject pronoun.</a:t>
            </a:r>
            <a:endParaRPr lang="en-US" b="0" dirty="0"/>
          </a:p>
          <a:p>
            <a:r>
              <a:rPr lang="en-US" b="0" dirty="0"/>
              <a:t>3. Students then complete the grid in English</a:t>
            </a:r>
            <a:r>
              <a:rPr lang="en-US" b="0" baseline="0" dirty="0"/>
              <a:t> with the details of each sentence.</a:t>
            </a:r>
            <a:endParaRPr lang="en-US" b="0" dirty="0"/>
          </a:p>
          <a:p>
            <a:r>
              <a:rPr lang="en-US" b="0" dirty="0"/>
              <a:t>4. Answers are revealed</a:t>
            </a:r>
            <a:r>
              <a:rPr lang="en-US" b="0" baseline="0" dirty="0"/>
              <a:t> on a mouse click. Note that the English translations in both the present simple and continuous are possible. Discuss how the choice of English tense affects meaning during the feedback.</a:t>
            </a:r>
            <a:endParaRPr lang="en-US" b="0" dirty="0"/>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vocabulaire</a:t>
            </a:r>
            <a:r>
              <a:rPr lang="en-GB" baseline="0" dirty="0"/>
              <a:t> [4159], sandwich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the next 8 slides)</a:t>
            </a:r>
          </a:p>
          <a:p>
            <a:endParaRPr lang="en-US" b="1" dirty="0"/>
          </a:p>
          <a:p>
            <a:r>
              <a:rPr lang="en-US" b="1" dirty="0"/>
              <a:t>Aim: </a:t>
            </a:r>
            <a:r>
              <a:rPr lang="en-US" b="0" dirty="0"/>
              <a:t>Written production of </a:t>
            </a:r>
            <a:r>
              <a:rPr lang="en-US" b="0" baseline="0" dirty="0"/>
              <a:t>present tense verbs like </a:t>
            </a:r>
            <a:r>
              <a:rPr lang="en-US" b="0" i="1" baseline="0" dirty="0" err="1"/>
              <a:t>choisir</a:t>
            </a:r>
            <a:r>
              <a:rPr lang="en-US" b="0" baseline="0" dirty="0"/>
              <a:t> in first and third person singular. Reinforcing the fact that the </a:t>
            </a:r>
            <a:r>
              <a:rPr lang="en-US" b="0" i="1" baseline="0" dirty="0"/>
              <a:t>je </a:t>
            </a:r>
            <a:r>
              <a:rPr lang="en-US" b="0" i="0" baseline="0" dirty="0"/>
              <a:t>and </a:t>
            </a:r>
            <a:r>
              <a:rPr lang="en-US" b="0" i="1" baseline="0" dirty="0"/>
              <a:t>il/</a:t>
            </a:r>
            <a:r>
              <a:rPr lang="en-US" b="0" i="1" baseline="0" dirty="0" err="1"/>
              <a:t>elle</a:t>
            </a:r>
            <a:r>
              <a:rPr lang="en-US" b="0" i="1" baseline="0" dirty="0"/>
              <a:t> </a:t>
            </a:r>
            <a:r>
              <a:rPr lang="en-US" b="0" i="0" baseline="0" dirty="0"/>
              <a:t>forms of verbs like </a:t>
            </a:r>
            <a:r>
              <a:rPr lang="en-US" b="0" i="1" baseline="0" dirty="0" err="1"/>
              <a:t>choisir</a:t>
            </a:r>
            <a:r>
              <a:rPr lang="en-US" b="0" i="0" baseline="0" dirty="0"/>
              <a:t> sound identical.</a:t>
            </a:r>
            <a:endParaRPr lang="en-US" b="0" baseline="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Explain</a:t>
            </a:r>
            <a:r>
              <a:rPr lang="en-US" b="0" baseline="0" dirty="0"/>
              <a:t> to students they will hear a verb without the subject pronoun.  At the same time as hearing the verb, a circle will appear to indicate the pronoun required. Remind students that the audio won’t give them clues about the spelling as the </a:t>
            </a:r>
            <a:r>
              <a:rPr lang="en-US" b="0" i="1" baseline="0" dirty="0"/>
              <a:t>je </a:t>
            </a:r>
            <a:r>
              <a:rPr lang="en-US" b="0" i="0" baseline="0" dirty="0"/>
              <a:t>and </a:t>
            </a:r>
            <a:r>
              <a:rPr lang="en-US" b="0" i="1" baseline="0" dirty="0"/>
              <a:t>il/</a:t>
            </a:r>
            <a:r>
              <a:rPr lang="en-US" b="0" i="1" baseline="0" dirty="0" err="1"/>
              <a:t>elle</a:t>
            </a:r>
            <a:r>
              <a:rPr lang="en-US" b="0" i="1" baseline="0" dirty="0"/>
              <a:t> </a:t>
            </a:r>
            <a:r>
              <a:rPr lang="en-US" b="0" i="0" baseline="0" dirty="0"/>
              <a:t>forms sound identical!</a:t>
            </a:r>
            <a:endParaRPr lang="en-US" b="0" baseline="0" dirty="0"/>
          </a:p>
          <a:p>
            <a:pPr marL="228600" indent="-228600">
              <a:buAutoNum type="arabicPeriod"/>
            </a:pPr>
            <a:r>
              <a:rPr lang="en-US" b="0" dirty="0"/>
              <a:t>Students write the pronoun and the verb</a:t>
            </a:r>
            <a:r>
              <a:rPr lang="en-US" b="0" baseline="0" dirty="0"/>
              <a:t> with its correct ending.</a:t>
            </a:r>
          </a:p>
          <a:p>
            <a:pPr marL="228600" indent="-228600">
              <a:buAutoNum type="arabicPeriod"/>
            </a:pPr>
            <a:r>
              <a:rPr lang="en-US" b="0" dirty="0"/>
              <a:t>Click to reveal the French.</a:t>
            </a:r>
          </a:p>
          <a:p>
            <a:endParaRPr lang="en-US" b="0" dirty="0"/>
          </a:p>
          <a:p>
            <a:r>
              <a:rPr lang="en-US" b="1" dirty="0"/>
              <a:t>Transcript:</a:t>
            </a:r>
          </a:p>
          <a:p>
            <a:r>
              <a:rPr lang="en-US" b="0" dirty="0" err="1"/>
              <a:t>réussit</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cognates used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verbe</a:t>
            </a:r>
            <a:r>
              <a:rPr lang="en-GB" baseline="0" dirty="0"/>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179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[y]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y</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point over ‘there’].</a:t>
            </a:r>
            <a:br>
              <a:rPr lang="en-GB" baseline="0" dirty="0"/>
            </a:br>
            <a:r>
              <a:rPr lang="en-GB" baseline="0" dirty="0"/>
              <a:t>4. Roll back the animations and work through 1-3 again, but this time, dropping your voice completely to listen carefully to the students saying the </a:t>
            </a:r>
            <a:r>
              <a:rPr lang="en-GB" b="1" dirty="0"/>
              <a:t>[y] </a:t>
            </a:r>
            <a:r>
              <a:rPr lang="en-GB" baseline="0" dirty="0"/>
              <a:t>sound, pronouncing </a:t>
            </a:r>
            <a:r>
              <a:rPr lang="en-GB" b="0" baseline="0" dirty="0"/>
              <a:t>”</a:t>
            </a:r>
            <a:r>
              <a:rPr lang="en-GB" b="1" baseline="0" dirty="0"/>
              <a:t>y</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 </a:t>
            </a:r>
            <a:r>
              <a:rPr lang="en-GB" b="0" dirty="0"/>
              <a:t>[36]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choisis</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143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définis</a:t>
            </a:r>
            <a:endParaRPr lang="en-GB" sz="1200" dirty="0">
              <a:solidFill>
                <a:schemeClr val="accent5">
                  <a:lumMod val="50000"/>
                </a:schemeClr>
              </a:solidFill>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4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remplit</a:t>
            </a:r>
            <a:endParaRPr lang="en-GB" sz="1200" dirty="0">
              <a:solidFill>
                <a:schemeClr val="accent5">
                  <a:lumMod val="50000"/>
                </a:schemeClr>
              </a:solidFill>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164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réussis</a:t>
            </a:r>
            <a:endParaRPr lang="en-GB" sz="1200" dirty="0">
              <a:solidFill>
                <a:schemeClr val="accent5">
                  <a:lumMod val="50000"/>
                </a:schemeClr>
              </a:solidFill>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946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choisit</a:t>
            </a:r>
            <a:endParaRPr lang="en-GB" sz="1200" dirty="0">
              <a:solidFill>
                <a:schemeClr val="accent5">
                  <a:lumMod val="50000"/>
                </a:schemeClr>
              </a:solidFill>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104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définit</a:t>
            </a:r>
            <a:endParaRPr lang="en-GB" sz="1200" dirty="0">
              <a:solidFill>
                <a:schemeClr val="accent5">
                  <a:lumMod val="50000"/>
                </a:schemeClr>
              </a:solidFill>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825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remplis</a:t>
            </a:r>
            <a:endParaRPr lang="en-GB" sz="1200" dirty="0">
              <a:solidFill>
                <a:schemeClr val="accent5">
                  <a:lumMod val="50000"/>
                </a:schemeClr>
              </a:solidFill>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474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recall of school vocabulary to prime students for the texts about school to come</a:t>
            </a:r>
            <a:r>
              <a:rPr lang="en-US" b="0" baseline="0" dirty="0"/>
              <a:t> in order to aid their comprehension.</a:t>
            </a:r>
            <a:endParaRPr lang="en-US" b="0" dirty="0"/>
          </a:p>
          <a:p>
            <a:endParaRPr lang="en-US" b="1" dirty="0"/>
          </a:p>
          <a:p>
            <a:r>
              <a:rPr lang="en-US" b="1" dirty="0"/>
              <a:t>Procedure:</a:t>
            </a:r>
          </a:p>
          <a:p>
            <a:r>
              <a:rPr lang="en-US" b="0" dirty="0"/>
              <a:t>1. Give</a:t>
            </a:r>
            <a:r>
              <a:rPr lang="en-US" b="0" baseline="0" dirty="0"/>
              <a:t> students three minutes in groups of two four to complete as many of the words on the lists as they can.</a:t>
            </a:r>
            <a:endParaRPr lang="en-US" b="0" dirty="0"/>
          </a:p>
          <a:p>
            <a:r>
              <a:rPr lang="en-US" b="0" dirty="0"/>
              <a:t>2. Reveal</a:t>
            </a:r>
            <a:r>
              <a:rPr lang="en-US" b="0" baseline="0" dirty="0"/>
              <a:t> the answers on a mouse click. Students award themselves one point for a partially-correct word, and a second point for a word that is spelled correctly an, for nouns, has the right gender.</a:t>
            </a:r>
            <a:endParaRPr lang="en-US" b="0" dirty="0"/>
          </a:p>
          <a:p>
            <a:r>
              <a:rPr lang="en-US" b="0" dirty="0"/>
              <a:t>3. Clarify/elicit meanings in English where necessary.</a:t>
            </a:r>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GB" sz="1200" kern="1200" dirty="0">
                <a:solidFill>
                  <a:schemeClr val="tx1"/>
                </a:solidFill>
                <a:effectLst/>
                <a:latin typeface="+mn-lt"/>
                <a:ea typeface="+mn-ea"/>
                <a:cs typeface="+mn-cs"/>
              </a:rPr>
              <a:t>To practise oral production and aural recognition of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forms of verbs like </a:t>
            </a:r>
            <a:r>
              <a:rPr lang="en-GB" sz="1200" i="1" kern="1200" dirty="0" err="1">
                <a:solidFill>
                  <a:schemeClr val="tx1"/>
                </a:solidFill>
                <a:effectLst/>
                <a:latin typeface="+mn-lt"/>
                <a:ea typeface="+mn-ea"/>
                <a:cs typeface="+mn-cs"/>
              </a:rPr>
              <a:t>choisir</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the present tense. In addition, students practise written recognition of vocabulary / reading comprehension.</a:t>
            </a:r>
            <a:br>
              <a:rPr lang="en-GB" sz="1200" kern="1200" dirty="0">
                <a:solidFill>
                  <a:schemeClr val="tx1"/>
                </a:solidFill>
                <a:effectLst/>
                <a:latin typeface="+mn-lt"/>
                <a:ea typeface="+mn-ea"/>
                <a:cs typeface="+mn-cs"/>
              </a:rPr>
            </a:br>
            <a:endParaRPr lang="en-US" b="1" dirty="0"/>
          </a:p>
          <a:p>
            <a:r>
              <a:rPr lang="en-US" b="1" dirty="0"/>
              <a:t>Procedure:</a:t>
            </a:r>
          </a:p>
          <a:p>
            <a:pPr marL="228600" indent="-228600">
              <a:buAutoNum type="arabicPeriod"/>
            </a:pPr>
            <a:r>
              <a:rPr lang="en-US" b="0" dirty="0"/>
              <a:t>I</a:t>
            </a:r>
            <a:r>
              <a:rPr lang="en-US" b="0" baseline="0" dirty="0"/>
              <a:t>n pairs, one student takes the role of A, the other is B.</a:t>
            </a:r>
          </a:p>
          <a:p>
            <a:pPr marL="228600" indent="-228600">
              <a:buAutoNum type="arabicPeriod"/>
            </a:pPr>
            <a:r>
              <a:rPr lang="en-US" b="0" dirty="0"/>
              <a:t>Give students a couple</a:t>
            </a:r>
            <a:r>
              <a:rPr lang="en-US" b="0" baseline="0" dirty="0"/>
              <a:t> of minutes to consider how they will construct their set of questions in French. Work through the first example as a class (a suggested question with </a:t>
            </a:r>
            <a:r>
              <a:rPr lang="en-US" b="0" i="1" baseline="0" dirty="0"/>
              <a:t>qui </a:t>
            </a:r>
            <a:r>
              <a:rPr lang="en-US" b="0" i="0" baseline="0" dirty="0"/>
              <a:t>appears on a click). Give </a:t>
            </a:r>
            <a:r>
              <a:rPr lang="en-US" b="0" baseline="0" dirty="0"/>
              <a:t>students time to make some notes if they wish (either in French or English).  This could be done in exercise books.  There is no need to print this sheet.  Also encourage recourse to reference materials if students cannot readily recall the necessary vocab.</a:t>
            </a:r>
          </a:p>
          <a:p>
            <a:pPr marL="228600" indent="-228600">
              <a:buAutoNum type="arabicPeriod"/>
            </a:pPr>
            <a:r>
              <a:rPr lang="en-US" b="0" baseline="0" dirty="0"/>
              <a:t>Display the next slide, asking student B to turn away from the board.</a:t>
            </a:r>
          </a:p>
          <a:p>
            <a:pPr marL="228600" indent="-228600">
              <a:buAutoNum type="arabicPeriod"/>
            </a:pPr>
            <a:r>
              <a:rPr lang="en-US" b="0" dirty="0"/>
              <a:t>Student A uses the text (on the following slide)</a:t>
            </a:r>
            <a:r>
              <a:rPr lang="en-US" b="0" baseline="0" dirty="0"/>
              <a:t> as the stimulus to give the appropriate answers to student B.</a:t>
            </a:r>
          </a:p>
          <a:p>
            <a:pPr marL="228600" indent="-228600">
              <a:buAutoNum type="arabicPeriod"/>
            </a:pPr>
            <a:r>
              <a:rPr lang="en-US" b="0" dirty="0"/>
              <a:t>Student</a:t>
            </a:r>
            <a:r>
              <a:rPr lang="en-US" b="0" baseline="0" dirty="0"/>
              <a:t> B faces away from the board and asks student A the questions in French from their prompt sheet.</a:t>
            </a:r>
          </a:p>
          <a:p>
            <a:pPr marL="228600" indent="-228600">
              <a:buAutoNum type="arabicPeriod"/>
            </a:pPr>
            <a:r>
              <a:rPr lang="en-US" b="0" dirty="0"/>
              <a:t>Student A listens to the question</a:t>
            </a:r>
            <a:r>
              <a:rPr lang="en-US" b="0" baseline="0" dirty="0"/>
              <a:t> in French and then gives the answer – either Amir or </a:t>
            </a:r>
            <a:r>
              <a:rPr lang="en-US" b="0" baseline="0" dirty="0" err="1"/>
              <a:t>Léa</a:t>
            </a:r>
            <a:r>
              <a:rPr lang="en-US" b="0" baseline="0" dirty="0"/>
              <a:t>.</a:t>
            </a:r>
          </a:p>
          <a:p>
            <a:pPr marL="228600" indent="-228600">
              <a:buAutoNum type="arabicPeriod"/>
            </a:pPr>
            <a:r>
              <a:rPr lang="en-US" b="0" dirty="0"/>
              <a:t>Student B ticks the correct column on his/her sheet.</a:t>
            </a:r>
          </a:p>
          <a:p>
            <a:pPr marL="228600" indent="-228600">
              <a:buAutoNum type="arabicPeriod"/>
            </a:pPr>
            <a:r>
              <a:rPr lang="en-US" b="0" baseline="0" dirty="0"/>
              <a:t>Partners then swap roles (see following slide).</a:t>
            </a:r>
          </a:p>
          <a:p>
            <a:pPr marL="228600" indent="-228600">
              <a:buAutoNum type="arabicPeriod"/>
            </a:pPr>
            <a:r>
              <a:rPr lang="en-US" b="0" baseline="0" dirty="0"/>
              <a:t>Go through the answers on the final slide of the sequence to bring the activity to a close.</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vocabulaire</a:t>
            </a:r>
            <a:r>
              <a:rPr lang="en-GB" baseline="0" dirty="0"/>
              <a:t> [4159]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421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Student</a:t>
            </a:r>
            <a:r>
              <a:rPr lang="en-US" b="0" baseline="0" dirty="0"/>
              <a:t> A stimulus text.</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vocabulaire</a:t>
            </a:r>
            <a:r>
              <a:rPr lang="en-GB" baseline="0" dirty="0"/>
              <a:t> [4159], </a:t>
            </a:r>
            <a:r>
              <a:rPr lang="en-GB" sz="1200" dirty="0" err="1">
                <a:solidFill>
                  <a:schemeClr val="accent5">
                    <a:lumMod val="50000"/>
                  </a:schemeClr>
                </a:solidFill>
              </a:rPr>
              <a:t>complète</a:t>
            </a:r>
            <a:r>
              <a:rPr lang="en-GB" sz="1200" dirty="0">
                <a:solidFill>
                  <a:schemeClr val="accent5">
                    <a:lumMod val="50000"/>
                  </a:schemeClr>
                </a:solidFill>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928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1699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Student</a:t>
            </a:r>
            <a:r>
              <a:rPr lang="en-US" b="0" baseline="0" dirty="0"/>
              <a:t> B stimulus text</a:t>
            </a:r>
            <a:br>
              <a:rPr lang="en-US" b="0" baseline="0" dirty="0"/>
            </a:br>
            <a:br>
              <a:rPr lang="en-US" b="0" baseline="0" dirty="0"/>
            </a:br>
            <a:r>
              <a:rPr lang="en-GB" b="1" baseline="0" dirty="0"/>
              <a:t>Word frequency of cognates used (1 is the most frequent word in French): </a:t>
            </a:r>
            <a:br>
              <a:rPr lang="en-GB" baseline="0" dirty="0"/>
            </a:br>
            <a:r>
              <a:rPr lang="en-GB" baseline="0" dirty="0" err="1"/>
              <a:t>vocabulaire</a:t>
            </a:r>
            <a:r>
              <a:rPr lang="en-GB" baseline="0" dirty="0"/>
              <a:t> [4159], </a:t>
            </a:r>
            <a:r>
              <a:rPr lang="en-GB" sz="1200" dirty="0">
                <a:solidFill>
                  <a:schemeClr val="accent5">
                    <a:lumMod val="50000"/>
                  </a:schemeClr>
                </a:solidFill>
              </a:rPr>
              <a:t>bizarre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46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a:t>
            </a:r>
            <a:r>
              <a:rPr lang="en-US" b="0" baseline="0" dirty="0"/>
              <a:t> slide.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524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none"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SSC </a:t>
            </a:r>
            <a:r>
              <a:rPr lang="en-GB" sz="1200" dirty="0">
                <a:solidFill>
                  <a:prstClr val="white"/>
                </a:solidFill>
              </a:rPr>
              <a:t>[y]</a:t>
            </a:r>
            <a:endParaRPr lang="en-GB" b="0" dirty="0"/>
          </a:p>
          <a:p>
            <a:pPr algn="l"/>
            <a:r>
              <a:rPr lang="en-GB" b="0" dirty="0"/>
              <a:t>Introduction</a:t>
            </a:r>
            <a:r>
              <a:rPr lang="en-GB" b="0" baseline="0" dirty="0"/>
              <a:t> of</a:t>
            </a:r>
            <a:r>
              <a:rPr lang="en-GB" dirty="0"/>
              <a:t> </a:t>
            </a:r>
            <a:r>
              <a:rPr lang="fr-FR" sz="1200" dirty="0">
                <a:solidFill>
                  <a:prstClr val="white"/>
                </a:solidFill>
              </a:rPr>
              <a:t>verbs like </a:t>
            </a:r>
            <a:r>
              <a:rPr lang="fr-FR" sz="1200" i="1" dirty="0">
                <a:solidFill>
                  <a:prstClr val="white"/>
                </a:solidFill>
              </a:rPr>
              <a:t>choisir</a:t>
            </a:r>
            <a:r>
              <a:rPr lang="fr-FR" sz="1200" dirty="0">
                <a:solidFill>
                  <a:prstClr val="white"/>
                </a:solidFill>
              </a:rPr>
              <a:t> (present) (tu, il/elle)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8.2.2.1 (introduce) </a:t>
            </a:r>
            <a:r>
              <a:rPr lang="fr-FR" dirty="0">
                <a:solidFill>
                  <a:srgbClr val="000000"/>
                </a:solidFill>
                <a:latin typeface="Century Gothic" panose="020B0502020202020204" pitchFamily="34" charset="0"/>
              </a:rPr>
              <a:t>choisir [226], réussir [279], remplir [751], définir [916], blanc</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[701], examen [1448], lycée [2816], note [1161], cahier [4001], alors [81]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acheter [636], coûter [984], peser [1584], eau [475], euro [1753], exercice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[1290], fromage [4475], glace [2580], pain [2802], natation [&gt;5000], poisson [1616], sport [2011], travail [153]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8.1.2.1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apporter [339], dit [dire 37], fait [faire 25], envoyer [526], utiliser [345], maintenant [192], hier [872], appartement [2323], banque [774], marché [280], passé [501]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p>
          <a:p>
            <a:r>
              <a:rPr lang="en-US" sz="1200" b="0" i="0" u="none" strike="noStrike" kern="1200" dirty="0" err="1">
                <a:solidFill>
                  <a:srgbClr val="000000"/>
                </a:solidFill>
                <a:effectLst/>
                <a:latin typeface="Arial" panose="020B0604020202020204" pitchFamily="34" charset="0"/>
                <a:ea typeface="+mn-ea"/>
                <a:cs typeface="+mn-cs"/>
              </a:rPr>
              <a:t>remplir</a:t>
            </a:r>
            <a:r>
              <a:rPr lang="en-US" sz="1200" b="0" i="0" u="none" strike="noStrike" kern="1200" dirty="0">
                <a:solidFill>
                  <a:srgbClr val="000000"/>
                </a:solidFill>
                <a:effectLst/>
                <a:latin typeface="Arial" panose="020B0604020202020204" pitchFamily="34" charset="0"/>
                <a:ea typeface="+mn-ea"/>
                <a:cs typeface="+mn-cs"/>
              </a:rPr>
              <a:t>: to fill, filling; </a:t>
            </a:r>
            <a:r>
              <a:rPr lang="en-US" sz="1200" b="0" i="1" u="none" strike="noStrike" kern="1200" dirty="0">
                <a:solidFill>
                  <a:srgbClr val="000000"/>
                </a:solidFill>
                <a:effectLst/>
                <a:latin typeface="Arial" panose="020B0604020202020204" pitchFamily="34" charset="0"/>
                <a:ea typeface="+mn-ea"/>
                <a:cs typeface="+mn-cs"/>
              </a:rPr>
              <a:t>to fill (up), (in), filling (up) (in)</a:t>
            </a:r>
          </a:p>
          <a:p>
            <a:r>
              <a:rPr lang="en-US" sz="1200" b="0" i="0" u="none" strike="noStrike" kern="1200" dirty="0">
                <a:solidFill>
                  <a:srgbClr val="000000"/>
                </a:solidFill>
                <a:effectLst/>
                <a:latin typeface="Arial" panose="020B0604020202020204" pitchFamily="34" charset="0"/>
                <a:ea typeface="+mn-ea"/>
                <a:cs typeface="+mn-cs"/>
              </a:rPr>
              <a:t>note: mark, </a:t>
            </a:r>
            <a:r>
              <a:rPr lang="en-US" sz="1200" b="0" i="1" u="none" strike="noStrike" kern="1200" dirty="0">
                <a:solidFill>
                  <a:srgbClr val="000000"/>
                </a:solidFill>
                <a:effectLst/>
                <a:latin typeface="Arial" panose="020B0604020202020204" pitchFamily="34" charset="0"/>
                <a:ea typeface="+mn-ea"/>
                <a:cs typeface="+mn-cs"/>
              </a:rPr>
              <a:t>grade</a:t>
            </a:r>
          </a:p>
          <a:p>
            <a:r>
              <a:rPr lang="en-CA" sz="1200" b="0" i="0" u="none" strike="noStrike" kern="1200" dirty="0">
                <a:solidFill>
                  <a:schemeClr val="tx1"/>
                </a:solidFill>
                <a:effectLst/>
                <a:latin typeface="+mn-lt"/>
                <a:ea typeface="+mn-ea"/>
                <a:cs typeface="+mn-cs"/>
              </a:rPr>
              <a:t>lycée: high school, </a:t>
            </a:r>
            <a:r>
              <a:rPr lang="en-CA" sz="1200" b="0" i="1" u="none" strike="noStrike" kern="1200" dirty="0">
                <a:solidFill>
                  <a:schemeClr val="tx1"/>
                </a:solidFill>
                <a:effectLst/>
                <a:latin typeface="+mn-lt"/>
                <a:ea typeface="+mn-ea"/>
                <a:cs typeface="+mn-cs"/>
              </a:rPr>
              <a:t>(sixth form)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63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[y] </a:t>
            </a:r>
            <a:r>
              <a:rPr lang="en-GB" baseline="0" dirty="0"/>
              <a:t>and then the </a:t>
            </a:r>
            <a:r>
              <a:rPr lang="en-GB" b="1" baseline="0" dirty="0"/>
              <a:t>source</a:t>
            </a:r>
            <a:r>
              <a:rPr lang="en-GB" baseline="0" dirty="0"/>
              <a:t> word again ‘</a:t>
            </a:r>
            <a:r>
              <a:rPr lang="en-GB" b="1" baseline="0" dirty="0"/>
              <a:t>y</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système</a:t>
            </a:r>
            <a:r>
              <a:rPr lang="en-GB" baseline="0" dirty="0"/>
              <a:t> [289]; </a:t>
            </a:r>
            <a:r>
              <a:rPr lang="en-GB" b="1" baseline="0" dirty="0"/>
              <a:t>style </a:t>
            </a:r>
            <a:r>
              <a:rPr lang="en-GB" b="0" baseline="0" dirty="0"/>
              <a:t>[1999]</a:t>
            </a:r>
            <a:r>
              <a:rPr lang="en-GB" baseline="0" dirty="0"/>
              <a:t> </a:t>
            </a:r>
            <a:r>
              <a:rPr lang="en-GB" b="1" baseline="0" dirty="0"/>
              <a:t>physique</a:t>
            </a:r>
            <a:r>
              <a:rPr lang="en-GB" baseline="0" dirty="0"/>
              <a:t> [1146]; </a:t>
            </a:r>
            <a:r>
              <a:rPr lang="en-GB" b="1" baseline="0" dirty="0"/>
              <a:t>analyser</a:t>
            </a:r>
            <a:r>
              <a:rPr lang="en-GB" baseline="0" dirty="0"/>
              <a:t> [1209]; </a:t>
            </a:r>
            <a:r>
              <a:rPr lang="en-GB" b="1" baseline="0" dirty="0" err="1"/>
              <a:t>rythme</a:t>
            </a:r>
            <a:r>
              <a:rPr lang="en-GB" baseline="0" dirty="0"/>
              <a:t> [1662]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production of unknown words containing SSC [y].</a:t>
            </a:r>
            <a:endParaRPr lang="en-US" b="1" dirty="0"/>
          </a:p>
          <a:p>
            <a:endParaRPr lang="en-US" b="1" dirty="0"/>
          </a:p>
          <a:p>
            <a:r>
              <a:rPr lang="en-US" b="1" dirty="0"/>
              <a:t>Procedure:</a:t>
            </a:r>
          </a:p>
          <a:p>
            <a:pPr marL="0" indent="0">
              <a:buNone/>
            </a:pPr>
            <a:r>
              <a:rPr lang="en-US" b="0" dirty="0"/>
              <a:t>1. Split students into pairs.</a:t>
            </a:r>
          </a:p>
          <a:p>
            <a:pPr marL="0" indent="0">
              <a:buNone/>
            </a:pPr>
            <a:r>
              <a:rPr lang="en-US" b="0" dirty="0"/>
              <a:t>2. Click début to start the timer. </a:t>
            </a:r>
            <a:r>
              <a:rPr lang="en-US" b="1" dirty="0"/>
              <a:t>NB: </a:t>
            </a:r>
            <a:r>
              <a:rPr lang="en-US" b="0" dirty="0"/>
              <a:t>at higher levels, the timer can be set to a shorter time. To do this, click on ‘animations’ and then the orange timer bar. Adjust the number of seconds in ‘duration’.</a:t>
            </a:r>
          </a:p>
          <a:p>
            <a:pPr marL="0" indent="0">
              <a:buNone/>
            </a:pPr>
            <a:r>
              <a:rPr lang="en-US" b="0" dirty="0"/>
              <a:t>3. Speaking student tries to pronounce all words accurately within a minute.</a:t>
            </a:r>
          </a:p>
          <a:p>
            <a:pPr marL="0" indent="0">
              <a:buNone/>
            </a:pPr>
            <a:r>
              <a:rPr lang="en-US" b="0" dirty="0"/>
              <a:t>4. Listening student checks pronunciation. If they hear an English pronunciation of [y], they ask their partner to repeat the word correctly three times before proceeding.</a:t>
            </a:r>
          </a:p>
          <a:p>
            <a:pPr marL="0" indent="0">
              <a:buNone/>
            </a:pPr>
            <a:r>
              <a:rPr lang="en-US" b="0" dirty="0"/>
              <a:t>5. When timer finishes, swap so other person speaks.</a:t>
            </a:r>
          </a:p>
          <a:p>
            <a:pPr marL="0" indent="0">
              <a:buNone/>
            </a:pPr>
            <a:r>
              <a:rPr lang="en-US" b="0" dirty="0"/>
              <a:t>6. The winner is the student who pronounced the most words correctly within a given time.</a:t>
            </a:r>
          </a:p>
          <a:p>
            <a:pPr marL="0" indent="0">
              <a:buNone/>
            </a:pPr>
            <a:r>
              <a:rPr lang="en-US" b="0" dirty="0"/>
              <a:t>7. Check pronunciation by clicking on words to hear them said by a native speaker. Students repeat.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cycle [2462], </a:t>
            </a:r>
            <a:r>
              <a:rPr lang="en-GB" baseline="0" dirty="0" err="1"/>
              <a:t>mystère</a:t>
            </a:r>
            <a:r>
              <a:rPr lang="en-GB" baseline="0" dirty="0"/>
              <a:t> [2777], analyser [1209], </a:t>
            </a:r>
            <a:r>
              <a:rPr lang="en-GB" baseline="0" dirty="0" err="1"/>
              <a:t>cynique</a:t>
            </a:r>
            <a:r>
              <a:rPr lang="en-GB" baseline="0" dirty="0"/>
              <a:t> [3547], </a:t>
            </a:r>
            <a:r>
              <a:rPr lang="en-GB" baseline="0" dirty="0" err="1"/>
              <a:t>hypothèse</a:t>
            </a:r>
            <a:r>
              <a:rPr lang="en-GB" baseline="0" dirty="0"/>
              <a:t> [1669], </a:t>
            </a:r>
            <a:r>
              <a:rPr lang="en-GB" baseline="0" dirty="0" err="1"/>
              <a:t>typique</a:t>
            </a:r>
            <a:r>
              <a:rPr lang="en-GB" baseline="0" dirty="0"/>
              <a:t> [4178], </a:t>
            </a:r>
            <a:r>
              <a:rPr lang="en-GB" baseline="0" dirty="0" err="1"/>
              <a:t>dynamique</a:t>
            </a:r>
            <a:r>
              <a:rPr lang="en-GB" baseline="0" dirty="0"/>
              <a:t> [2078], </a:t>
            </a:r>
            <a:r>
              <a:rPr lang="en-GB" baseline="0" dirty="0" err="1"/>
              <a:t>psychologie</a:t>
            </a:r>
            <a:r>
              <a:rPr lang="en-GB" baseline="0" dirty="0"/>
              <a:t> [4836], python [&gt;5000], recycler [&gt;5000], </a:t>
            </a:r>
            <a:r>
              <a:rPr lang="en-GB" baseline="0" dirty="0" err="1"/>
              <a:t>rythme</a:t>
            </a:r>
            <a:r>
              <a:rPr lang="en-GB" baseline="0" dirty="0"/>
              <a:t> [1662], typhon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next 4 slides)</a:t>
            </a:r>
          </a:p>
          <a:p>
            <a:endParaRPr lang="en-US" b="1" dirty="0"/>
          </a:p>
          <a:p>
            <a:r>
              <a:rPr lang="en-US" b="1" dirty="0"/>
              <a:t>Aim: </a:t>
            </a:r>
            <a:r>
              <a:rPr lang="en-US" b="0" dirty="0"/>
              <a:t>to revisit</a:t>
            </a:r>
            <a:r>
              <a:rPr lang="en-US" b="0" baseline="0" dirty="0"/>
              <a:t> vocabulary from 8.1.2.7 </a:t>
            </a:r>
            <a:r>
              <a:rPr lang="en-US" b="0" baseline="0"/>
              <a:t>and 8.1.2.1 </a:t>
            </a:r>
            <a:r>
              <a:rPr lang="en-US" b="0" baseline="0" dirty="0"/>
              <a:t>as per the cycle of revisiting in the SoW</a:t>
            </a:r>
            <a:endParaRPr lang="en-US" b="0" dirty="0"/>
          </a:p>
          <a:p>
            <a:endParaRPr lang="en-US" b="1" dirty="0"/>
          </a:p>
          <a:p>
            <a:r>
              <a:rPr lang="en-US" b="1" dirty="0"/>
              <a:t>Procedure:</a:t>
            </a:r>
          </a:p>
          <a:p>
            <a:r>
              <a:rPr lang="en-US" b="0" dirty="0"/>
              <a:t>1. Click</a:t>
            </a:r>
            <a:r>
              <a:rPr lang="en-US" b="0" baseline="0" dirty="0"/>
              <a:t> to reveal the first text box.</a:t>
            </a:r>
            <a:endParaRPr lang="en-US" b="0" dirty="0"/>
          </a:p>
          <a:p>
            <a:r>
              <a:rPr lang="en-US" b="0" dirty="0"/>
              <a:t>2. Student A says this to their partner.</a:t>
            </a:r>
          </a:p>
          <a:p>
            <a:r>
              <a:rPr lang="en-US" b="0" dirty="0"/>
              <a:t>3. Click</a:t>
            </a:r>
            <a:r>
              <a:rPr lang="en-US" b="0" baseline="0" dirty="0"/>
              <a:t> to reveal the options.</a:t>
            </a:r>
            <a:endParaRPr lang="en-US" b="0" dirty="0"/>
          </a:p>
          <a:p>
            <a:r>
              <a:rPr lang="en-US" b="0" dirty="0"/>
              <a:t>4. Student B then says all the possible</a:t>
            </a:r>
            <a:r>
              <a:rPr lang="en-US" b="0" baseline="0" dirty="0"/>
              <a:t> answers that fit.</a:t>
            </a:r>
            <a:endParaRPr lang="en-US" b="0" dirty="0"/>
          </a:p>
          <a:p>
            <a:r>
              <a:rPr lang="en-US" b="0" dirty="0"/>
              <a:t>5. Click to reveal the</a:t>
            </a:r>
            <a:r>
              <a:rPr lang="en-US" b="0" baseline="0" dirty="0"/>
              <a:t> answers.</a:t>
            </a:r>
          </a:p>
          <a:p>
            <a:r>
              <a:rPr lang="en-US" b="0" baseline="0" dirty="0"/>
              <a:t>6. Partners then swap roles. (Each student has two turns at asking and two turns at answering).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words used (1 is the most frequent word in French): </a:t>
            </a:r>
            <a:br>
              <a:rPr lang="en-GB" baseline="0" dirty="0"/>
            </a:br>
            <a:r>
              <a:rPr lang="en-GB" baseline="0" dirty="0"/>
              <a:t>sac [2343]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02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message [792]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128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253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for sequence of six verbs</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remplir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SSC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em</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/am]</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mime pouring liquid into a glass.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remplit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SSC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em</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/am]</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and SFC.</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second person singular</a:t>
            </a:r>
            <a:r>
              <a:rPr lang="en-US" b="0" baseline="0" dirty="0"/>
              <a:t> of present tense verbs like </a:t>
            </a:r>
            <a:r>
              <a:rPr lang="en-US" b="0" i="1" baseline="0" dirty="0" err="1"/>
              <a:t>choisir</a:t>
            </a:r>
            <a:r>
              <a:rPr lang="en-US" b="0" baseline="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65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present tense endings of verbs like</a:t>
            </a:r>
            <a:r>
              <a:rPr lang="en-US" b="0" i="1" dirty="0"/>
              <a:t> </a:t>
            </a:r>
            <a:r>
              <a:rPr lang="en-US" b="0" i="1" dirty="0" err="1"/>
              <a:t>choisir</a:t>
            </a:r>
            <a:r>
              <a:rPr lang="en-US" b="0" i="1" dirty="0"/>
              <a:t> </a:t>
            </a:r>
            <a:r>
              <a:rPr lang="en-US" b="0" dirty="0"/>
              <a:t>in second and third person singular and connecting these with meaning.</a:t>
            </a:r>
          </a:p>
          <a:p>
            <a:endParaRPr lang="en-US" b="1" dirty="0"/>
          </a:p>
          <a:p>
            <a:r>
              <a:rPr lang="en-US" b="1" dirty="0"/>
              <a:t>Procedure:</a:t>
            </a:r>
          </a:p>
          <a:p>
            <a:r>
              <a:rPr lang="en-US" b="0" dirty="0"/>
              <a:t>1. Students read the text,</a:t>
            </a:r>
            <a:r>
              <a:rPr lang="en-US" b="0" baseline="0" dirty="0"/>
              <a:t> focusing on the verbs and write ‘you’ or ‘she’ for each one.</a:t>
            </a:r>
            <a:endParaRPr lang="en-US" b="0" dirty="0"/>
          </a:p>
          <a:p>
            <a:r>
              <a:rPr lang="en-US" b="0" dirty="0"/>
              <a:t>2. Click</a:t>
            </a:r>
            <a:r>
              <a:rPr lang="en-US" b="0" baseline="0" dirty="0"/>
              <a:t> to reveal the pronoun.</a:t>
            </a:r>
          </a:p>
          <a:p>
            <a:r>
              <a:rPr lang="en-US" b="0" baseline="0" dirty="0"/>
              <a:t>3. Move on to the comprehension task on the next slide.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super [2993]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644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reading comprehension to further embed understanding of</a:t>
            </a:r>
            <a:r>
              <a:rPr lang="en-US" b="0" baseline="0" dirty="0"/>
              <a:t> </a:t>
            </a:r>
            <a:r>
              <a:rPr lang="en-US" b="0" dirty="0"/>
              <a:t>vocabulary and endings of verbs like </a:t>
            </a:r>
            <a:r>
              <a:rPr lang="en-US" b="0" i="1" dirty="0" err="1"/>
              <a:t>choisir</a:t>
            </a:r>
            <a:r>
              <a:rPr lang="en-US" b="0" dirty="0"/>
              <a:t> at</a:t>
            </a:r>
            <a:r>
              <a:rPr lang="en-US" b="0" baseline="0" dirty="0"/>
              <a:t> paragraph level.</a:t>
            </a:r>
            <a:endParaRPr lang="en-US" b="0" dirty="0"/>
          </a:p>
          <a:p>
            <a:endParaRPr lang="en-US" b="1" dirty="0"/>
          </a:p>
          <a:p>
            <a:r>
              <a:rPr lang="en-US" b="1" dirty="0"/>
              <a:t>Procedure:</a:t>
            </a:r>
          </a:p>
          <a:p>
            <a:pPr marL="228600" indent="-228600">
              <a:buAutoNum type="arabicPeriod"/>
            </a:pPr>
            <a:r>
              <a:rPr lang="en-US" b="0" dirty="0"/>
              <a:t>Students read the text and decide if the sentences are true or false.</a:t>
            </a:r>
          </a:p>
          <a:p>
            <a:pPr marL="228600" indent="-228600">
              <a:buAutoNum type="arabicPeriod"/>
            </a:pPr>
            <a:r>
              <a:rPr lang="en-US" b="0" dirty="0"/>
              <a:t>Click</a:t>
            </a:r>
            <a:r>
              <a:rPr lang="en-US" b="0" baseline="0" dirty="0"/>
              <a:t> to reveal the answers.</a:t>
            </a:r>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187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L1-L2 translation.  Written production of verbs like </a:t>
            </a:r>
            <a:r>
              <a:rPr lang="en-US" b="0" i="1" dirty="0" err="1"/>
              <a:t>choisir</a:t>
            </a:r>
            <a:r>
              <a:rPr lang="en-US" b="0" dirty="0"/>
              <a:t>, formulation of yes/no questions. adjective agreement, adjective placement and adverb placement.</a:t>
            </a:r>
          </a:p>
          <a:p>
            <a:endParaRPr lang="en-US" b="1" dirty="0"/>
          </a:p>
          <a:p>
            <a:r>
              <a:rPr lang="en-US" b="1" dirty="0"/>
              <a:t>Procedure:</a:t>
            </a:r>
          </a:p>
          <a:p>
            <a:r>
              <a:rPr lang="en-US" b="0" dirty="0"/>
              <a:t>1. Students translate the email into French.</a:t>
            </a:r>
          </a:p>
          <a:p>
            <a:r>
              <a:rPr lang="en-US" b="0" dirty="0"/>
              <a:t>2. A suggested translation is provided on the next slide. Accept accurate alternative translations.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texte</a:t>
            </a:r>
            <a:r>
              <a:rPr lang="en-GB" baseline="0" dirty="0"/>
              <a:t> [631]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337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Suggested solution to the text on the previous slide.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628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[y] </a:t>
            </a:r>
            <a:r>
              <a:rPr lang="en-GB" baseline="0" dirty="0"/>
              <a:t>and then the </a:t>
            </a:r>
            <a:r>
              <a:rPr lang="en-GB" b="1" baseline="0" dirty="0"/>
              <a:t>source</a:t>
            </a:r>
            <a:r>
              <a:rPr lang="en-GB" baseline="0" dirty="0"/>
              <a:t> word again ‘</a:t>
            </a:r>
            <a:r>
              <a:rPr lang="en-GB" b="1" baseline="0" dirty="0"/>
              <a:t>y</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système</a:t>
            </a:r>
            <a:r>
              <a:rPr lang="en-GB" baseline="0" dirty="0"/>
              <a:t> [289]; </a:t>
            </a:r>
            <a:r>
              <a:rPr lang="en-GB" b="1" baseline="0" dirty="0"/>
              <a:t>style </a:t>
            </a:r>
            <a:r>
              <a:rPr lang="en-GB" b="0" baseline="0" dirty="0"/>
              <a:t>[1999]</a:t>
            </a:r>
            <a:r>
              <a:rPr lang="en-GB" baseline="0" dirty="0"/>
              <a:t> </a:t>
            </a:r>
            <a:r>
              <a:rPr lang="en-GB" b="1" baseline="0" dirty="0"/>
              <a:t>physique</a:t>
            </a:r>
            <a:r>
              <a:rPr lang="en-GB" baseline="0" dirty="0"/>
              <a:t> [1146]; </a:t>
            </a:r>
            <a:r>
              <a:rPr lang="en-GB" b="1" baseline="0" dirty="0"/>
              <a:t>analyser</a:t>
            </a:r>
            <a:r>
              <a:rPr lang="en-GB" baseline="0" dirty="0"/>
              <a:t> [1209]; </a:t>
            </a:r>
            <a:r>
              <a:rPr lang="en-GB" b="1" baseline="0" dirty="0" err="1"/>
              <a:t>rythme</a:t>
            </a:r>
            <a:r>
              <a:rPr lang="en-GB" baseline="0" dirty="0"/>
              <a:t> [1662]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b="1" dirty="0"/>
          </a:p>
          <a:p>
            <a:r>
              <a:rPr lang="en-GB" b="1" dirty="0"/>
              <a:t>Aim: </a:t>
            </a:r>
            <a:r>
              <a:rPr lang="en-GB" b="1" dirty="0" err="1"/>
              <a:t>Dictagloss</a:t>
            </a:r>
            <a:r>
              <a:rPr lang="en-GB" b="1" dirty="0"/>
              <a:t> – </a:t>
            </a:r>
            <a:r>
              <a:rPr lang="en-GB" b="0" dirty="0"/>
              <a:t>Reconstruct a text from notes</a:t>
            </a:r>
            <a:endParaRPr lang="en-GB" b="1" dirty="0"/>
          </a:p>
          <a:p>
            <a:endParaRPr lang="en-GB" b="1" dirty="0"/>
          </a:p>
          <a:p>
            <a:r>
              <a:rPr lang="en-GB" b="1" dirty="0"/>
              <a:t>Procedure:</a:t>
            </a:r>
          </a:p>
          <a:p>
            <a:pPr marL="228600" indent="-228600">
              <a:buFont typeface="+mj-lt"/>
              <a:buAutoNum type="arabicPeriod"/>
            </a:pPr>
            <a:r>
              <a:rPr lang="en-GB" b="0" dirty="0"/>
              <a:t>Students write 1-10 in their notebooks with plenty of space for each point.</a:t>
            </a:r>
          </a:p>
          <a:p>
            <a:pPr marL="228600" indent="-228600">
              <a:buFont typeface="+mj-lt"/>
              <a:buAutoNum type="arabicPeriod"/>
            </a:pPr>
            <a:r>
              <a:rPr lang="en-GB" b="0" dirty="0"/>
              <a:t>Students listen to the presentation and take notes about each</a:t>
            </a:r>
            <a:r>
              <a:rPr lang="en-GB" b="0" baseline="0" dirty="0"/>
              <a:t> point</a:t>
            </a:r>
            <a:r>
              <a:rPr lang="en-GB" b="0" dirty="0"/>
              <a:t>.</a:t>
            </a:r>
          </a:p>
          <a:p>
            <a:pPr marL="228600" indent="-228600">
              <a:buFont typeface="+mj-lt"/>
              <a:buAutoNum type="arabicPeriod"/>
            </a:pPr>
            <a:r>
              <a:rPr lang="en-GB" b="0" dirty="0"/>
              <a:t>Play the presentation again if necessary. How many times depends on the class and ability level and is up to the teacher’s judgment.</a:t>
            </a:r>
          </a:p>
          <a:p>
            <a:pPr marL="228600" indent="-228600">
              <a:buFont typeface="+mj-lt"/>
              <a:buAutoNum type="arabicPeriod"/>
            </a:pPr>
            <a:r>
              <a:rPr lang="en-GB" b="0" dirty="0"/>
              <a:t>Based on the notes students reconstruct the monologue (could be done in pairs/groups of</a:t>
            </a:r>
            <a:r>
              <a:rPr lang="en-GB" b="0" baseline="0" dirty="0"/>
              <a:t> four</a:t>
            </a:r>
            <a:r>
              <a:rPr lang="en-GB" b="0" dirty="0"/>
              <a:t>).</a:t>
            </a:r>
          </a:p>
          <a:p>
            <a:pPr marL="228600" indent="-228600">
              <a:buFont typeface="+mj-lt"/>
              <a:buAutoNum type="arabicPeriod"/>
            </a:pPr>
            <a:r>
              <a:rPr lang="en-GB" b="0" dirty="0"/>
              <a:t>Students summarise the text in English and discuss any differences between school in France and England.</a:t>
            </a:r>
          </a:p>
          <a:p>
            <a:pPr marL="228600" indent="-228600">
              <a:buFont typeface="+mj-lt"/>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Transcript:</a:t>
            </a:r>
            <a:br>
              <a:rPr lang="en-GB" b="1" dirty="0"/>
            </a:br>
            <a:r>
              <a:rPr lang="fr-FR" sz="1200" b="0" dirty="0">
                <a:solidFill>
                  <a:srgbClr val="115076"/>
                </a:solidFill>
              </a:rPr>
              <a:t>L’école primaire est pour les élèves de six à onze ans. </a:t>
            </a:r>
            <a:endParaRPr kumimoji="0" lang="fr-FR" sz="1200" b="0" i="0" u="none" strike="noStrike" kern="1200" cap="none" spc="0" normalizeH="0" baseline="0" noProof="0" dirty="0">
              <a:ln>
                <a:noFill/>
              </a:ln>
              <a:solidFill>
                <a:srgbClr val="115076"/>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On ne va pas à l’école le mercredi après-midi.</a:t>
            </a:r>
            <a:endParaRPr kumimoji="0" lang="fr-FR" sz="1200" b="0" i="0" u="none" strike="noStrike" kern="1200" cap="none" spc="0" normalizeH="0" baseline="0" noProof="0" dirty="0">
              <a:ln>
                <a:noFill/>
              </a:ln>
              <a:solidFill>
                <a:srgbClr val="115076"/>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 collège est pour les élèves de onze à quinze ans.</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r>
              <a:rPr kumimoji="0" lang="fr-FR" sz="12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ne porte pas d’uniforme.</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 déjeuner est très important</a:t>
            </a:r>
            <a:r>
              <a:rPr kumimoji="0" lang="fr-FR" sz="12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Chaque jour, on mange les repas à table dans la cantine.</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Les professeurs donnent des notes sur vingt aux élèves.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Pour réussir un examen, un élève doit avoir une note de dix sur vingt (au minimum).</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Si on a une mauvaise note à la fin de l’année*, on doit redoubler</a:t>
            </a:r>
            <a:r>
              <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 lycée est pour les élèves de quinze à dix-huit ans.</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Au lycée, on prépare le baccalauréat. Si on réussit, on peut aller à l’université. </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0" dirty="0"/>
          </a:p>
          <a:p>
            <a:pPr marL="0" indent="0">
              <a:buFont typeface="+mj-lt"/>
              <a:buNone/>
            </a:pPr>
            <a:endParaRPr lang="en-GB" b="0" dirty="0"/>
          </a:p>
          <a:p>
            <a:pPr marL="0" indent="0">
              <a:buFont typeface="+mj-lt"/>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i="0" u="none" strike="noStrike" kern="1200" cap="none" dirty="0">
                <a:solidFill>
                  <a:schemeClr val="tx1"/>
                </a:solidFill>
                <a:effectLst/>
                <a:latin typeface="+mn-lt"/>
                <a:ea typeface="Calibri"/>
                <a:cs typeface="Calibri"/>
                <a:sym typeface="Calibri"/>
              </a:rPr>
              <a:t>note [1161], </a:t>
            </a:r>
            <a:r>
              <a:rPr lang="en-GB" sz="1800" b="0" i="0" u="none" strike="noStrike" dirty="0" err="1">
                <a:solidFill>
                  <a:srgbClr val="000000"/>
                </a:solidFill>
                <a:effectLst/>
                <a:latin typeface="Calibri" panose="020F0502020204030204" pitchFamily="34" charset="0"/>
              </a:rPr>
              <a:t>système</a:t>
            </a:r>
            <a:r>
              <a:rPr lang="en-GB" dirty="0"/>
              <a:t> [289],</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présentation</a:t>
            </a:r>
            <a:r>
              <a:rPr lang="en-GB" sz="1200" b="0" i="0" u="none" strike="noStrike" kern="1200" cap="none" dirty="0">
                <a:solidFill>
                  <a:schemeClr val="tx1"/>
                </a:solidFill>
                <a:effectLst/>
                <a:latin typeface="+mn-lt"/>
                <a:ea typeface="Calibri"/>
                <a:cs typeface="Calibri"/>
                <a:sym typeface="Calibri"/>
              </a:rPr>
              <a:t> [1723]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891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a:t>
            </a:r>
            <a:r>
              <a:rPr lang="en-GB" dirty="0" err="1"/>
              <a:t>dictagloss</a:t>
            </a:r>
            <a:r>
              <a:rPr lang="en-GB" dirty="0"/>
              <a:t> for checking.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Word frequency of (near-)cognates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primaire</a:t>
            </a:r>
            <a:r>
              <a:rPr lang="en-GB" sz="1200" b="0" i="0" u="none" strike="noStrike" kern="1200" cap="none" dirty="0">
                <a:solidFill>
                  <a:schemeClr val="tx1"/>
                </a:solidFill>
                <a:effectLst/>
                <a:latin typeface="+mn-lt"/>
                <a:ea typeface="Calibri"/>
                <a:cs typeface="Calibri"/>
                <a:sym typeface="Calibri"/>
              </a:rPr>
              <a:t> [2527]; table [1019];</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cantine</a:t>
            </a:r>
            <a:r>
              <a:rPr lang="en-GB" sz="1200" b="0" i="0" u="none" strike="noStrike" kern="1200" cap="none" baseline="0" dirty="0">
                <a:solidFill>
                  <a:schemeClr val="tx1"/>
                </a:solidFill>
                <a:effectLst/>
                <a:latin typeface="+mn-lt"/>
                <a:ea typeface="Calibri"/>
                <a:cs typeface="Calibri"/>
                <a:sym typeface="Calibri"/>
              </a:rPr>
              <a:t> [&gt;5000]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9627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a:t>
            </a:r>
            <a:r>
              <a:rPr lang="en-GB" dirty="0" err="1"/>
              <a:t>dictagloss</a:t>
            </a:r>
            <a:r>
              <a:rPr lang="en-GB" dirty="0"/>
              <a:t> for checking.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Word frequency of (near-)cognates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minimum [1410], </a:t>
            </a:r>
            <a:r>
              <a:rPr lang="en-GB" sz="1200" b="0" i="0" u="none" strike="noStrike" kern="1200" cap="none" dirty="0" err="1">
                <a:solidFill>
                  <a:schemeClr val="tx1"/>
                </a:solidFill>
                <a:effectLst/>
                <a:latin typeface="+mn-lt"/>
                <a:ea typeface="Calibri"/>
                <a:cs typeface="Calibri"/>
                <a:sym typeface="Calibri"/>
              </a:rPr>
              <a:t>redoubler</a:t>
            </a:r>
            <a:r>
              <a:rPr lang="en-GB" sz="1200" b="0" i="0" u="none" strike="noStrike" kern="1200" cap="none" dirty="0">
                <a:solidFill>
                  <a:schemeClr val="tx1"/>
                </a:solidFill>
                <a:effectLst/>
                <a:latin typeface="+mn-lt"/>
                <a:ea typeface="Calibri"/>
                <a:cs typeface="Calibri"/>
                <a:sym typeface="Calibri"/>
              </a:rPr>
              <a:t> [&gt;5000]; </a:t>
            </a:r>
            <a:r>
              <a:rPr lang="fr-FR" sz="1200" b="0" dirty="0">
                <a:solidFill>
                  <a:srgbClr val="115076"/>
                </a:solidFill>
              </a:rPr>
              <a:t>baccalauréat [&gt;5000], cantine [&gt;5000]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8882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Applying cultural knowledge of the French school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use the information about the school system that they learned through the </a:t>
            </a:r>
            <a:r>
              <a:rPr lang="en-GB" b="0" dirty="0" err="1"/>
              <a:t>dictagloss</a:t>
            </a:r>
            <a:r>
              <a:rPr lang="en-GB" b="0" dirty="0"/>
              <a:t> to determine which stage of the education system the young people are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Teachers elicit answers by asking e.g. ‘Amir, </a:t>
            </a:r>
            <a:r>
              <a:rPr lang="en-GB" b="0" dirty="0" err="1"/>
              <a:t>il</a:t>
            </a:r>
            <a:r>
              <a:rPr lang="en-GB" b="0" dirty="0"/>
              <a:t> </a:t>
            </a:r>
            <a:r>
              <a:rPr lang="en-GB" b="0" dirty="0" err="1"/>
              <a:t>va</a:t>
            </a:r>
            <a:r>
              <a:rPr lang="en-GB" b="0" dirty="0"/>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o</a:t>
            </a:r>
            <a:r>
              <a:rPr kumimoji="0" lang="en-GB" sz="1200" b="0" i="0" u="none" strike="noStrike" kern="1200" cap="none" spc="0" normalizeH="0" baseline="0" noProof="0" dirty="0" err="1">
                <a:ln>
                  <a:noFill/>
                </a:ln>
                <a:solidFill>
                  <a:prstClr val="white"/>
                </a:solidFill>
                <a:effectLst/>
                <a:uLnTx/>
                <a:uFillTx/>
              </a:rPr>
              <a:t>ù</a:t>
            </a:r>
            <a:r>
              <a:rPr kumimoji="0" lang="en-GB" sz="1200" b="0" i="0" u="none" strike="noStrike" kern="1200" cap="none" spc="0" normalizeH="0" baseline="0" noProof="0" dirty="0">
                <a:ln>
                  <a:noFill/>
                </a:ln>
                <a:solidFill>
                  <a:prstClr val="white"/>
                </a:solidFill>
                <a:effectLst/>
                <a:uLnTx/>
                <a:uFillTx/>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rPr>
              <a:t>3. On clicks, the faces fly to the appropriate type of school.</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596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The answer sheet for the Y8, Term 2.2 Week 1 vocabulary learning HW is 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https://rachelhawkes.com/LDPresources/Yr8French/French_Y8_Term2ii_Wk2_audio_HW_sheet_answers.docx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Relevant games for this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week:Verbs</a:t>
            </a:r>
            <a:r>
              <a:rPr lang="en-GB" sz="1200" dirty="0">
                <a:effectLst/>
                <a:latin typeface="Calibri" panose="020F0502020204030204" pitchFamily="34" charset="0"/>
                <a:ea typeface="Calibri" panose="020F0502020204030204" pitchFamily="34" charset="0"/>
                <a:cs typeface="Times New Roman" panose="02020603050405020304" pitchFamily="18" charset="0"/>
              </a:rPr>
              <a:t> (present): 1st person singular/plural (Verb agreement (present))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Questions: subject-verb inversion (Question formation)</a:t>
            </a:r>
          </a:p>
          <a:p>
            <a:br>
              <a:rPr lang="en-GB" sz="1200" dirty="0">
                <a:effectLst/>
                <a:latin typeface="Calibri" panose="020F050202020403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972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53441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Oral production of SSC [y]. Raising awareness of pronunciation differences between French and English [y].</a:t>
            </a:r>
            <a:endParaRPr lang="en-US" b="1" dirty="0"/>
          </a:p>
          <a:p>
            <a:endParaRPr lang="en-US" b="1" dirty="0"/>
          </a:p>
          <a:p>
            <a:r>
              <a:rPr lang="en-US" b="1" dirty="0"/>
              <a:t>Procedure:</a:t>
            </a:r>
          </a:p>
          <a:p>
            <a:pPr marL="0" indent="0">
              <a:buNone/>
            </a:pPr>
            <a:r>
              <a:rPr lang="en-US" b="0" dirty="0"/>
              <a:t>1. Students say the English words and French words – focusing on the difference in pronunciation [French y is a more exaggerated sound than English y]</a:t>
            </a:r>
          </a:p>
          <a:p>
            <a:pPr marL="0" indent="0">
              <a:buNone/>
            </a:pPr>
            <a:r>
              <a:rPr lang="en-US" b="0" dirty="0"/>
              <a:t>2. Click on letters to hear French pronunciation. Students repeat.</a:t>
            </a:r>
          </a:p>
          <a:p>
            <a:pPr marL="0" indent="0">
              <a:buNone/>
            </a:pPr>
            <a:r>
              <a:rPr lang="en-US" b="0" dirty="0"/>
              <a:t>3. Click to bring up pronunciation tip.</a:t>
            </a:r>
          </a:p>
          <a:p>
            <a:pPr marL="0" indent="0">
              <a:buNone/>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Century Gothic" panose="020B0502020202020204" pitchFamily="34" charset="0"/>
              </a:rPr>
              <a:t>a. syrien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Century Gothic" panose="020B0502020202020204" pitchFamily="34" charset="0"/>
              </a:rPr>
              <a:t>b. anonyme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Century Gothic" panose="020B0502020202020204" pitchFamily="34" charset="0"/>
              </a:rPr>
              <a:t>c. système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Century Gothic" panose="020B0502020202020204" pitchFamily="34" charset="0"/>
              </a:rPr>
              <a:t>d. </a:t>
            </a:r>
            <a:r>
              <a:rPr lang="fr-FR" sz="1200" b="0" dirty="0" err="1">
                <a:solidFill>
                  <a:srgbClr val="115076"/>
                </a:solidFill>
                <a:latin typeface="Century Gothic" panose="020B0502020202020204" pitchFamily="34" charset="0"/>
              </a:rPr>
              <a:t>pythagore</a:t>
            </a:r>
            <a:endParaRPr lang="fr-FR" sz="1200" b="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Century Gothic" panose="020B0502020202020204" pitchFamily="34" charset="0"/>
              </a:rPr>
              <a:t>e. mythe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latin typeface="Century Gothic" panose="020B0502020202020204" pitchFamily="34" charset="0"/>
              </a:rPr>
              <a:t>f. cyclisme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anonyme[3129], </a:t>
            </a:r>
            <a:r>
              <a:rPr lang="en-GB" baseline="0" dirty="0" err="1"/>
              <a:t>syrien</a:t>
            </a:r>
            <a:r>
              <a:rPr lang="en-GB" baseline="0" dirty="0"/>
              <a:t> [4453], </a:t>
            </a:r>
            <a:r>
              <a:rPr lang="en-GB" baseline="0" dirty="0" err="1"/>
              <a:t>pythagore</a:t>
            </a:r>
            <a:r>
              <a:rPr lang="en-GB" baseline="0" dirty="0"/>
              <a:t> [&gt;5000], </a:t>
            </a:r>
            <a:r>
              <a:rPr lang="en-GB" baseline="0" dirty="0" err="1"/>
              <a:t>système</a:t>
            </a:r>
            <a:r>
              <a:rPr lang="en-GB" baseline="0" dirty="0"/>
              <a:t> [289], </a:t>
            </a:r>
            <a:r>
              <a:rPr lang="en-GB" baseline="0" dirty="0" err="1"/>
              <a:t>cyclisme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a:t>
            </a:r>
            <a:r>
              <a:rPr lang="en-US" b="0" baseline="0" dirty="0"/>
              <a:t>words from this week’s vocabulary set.</a:t>
            </a:r>
            <a:endParaRPr lang="en-US" b="0" dirty="0"/>
          </a:p>
          <a:p>
            <a:endParaRPr lang="en-US" b="0" dirty="0"/>
          </a:p>
          <a:p>
            <a:r>
              <a:rPr lang="en-US" b="1" dirty="0"/>
              <a:t>Procedure:</a:t>
            </a:r>
          </a:p>
          <a:p>
            <a:r>
              <a:rPr lang="en-US" b="0" dirty="0"/>
              <a:t>1. Click on</a:t>
            </a:r>
            <a:r>
              <a:rPr lang="en-US" b="0" baseline="0" dirty="0"/>
              <a:t> the numbers to play each vocabulary item</a:t>
            </a:r>
            <a:endParaRPr lang="en-US" b="0" dirty="0"/>
          </a:p>
          <a:p>
            <a:r>
              <a:rPr lang="en-US" b="0" dirty="0"/>
              <a:t>2. Students</a:t>
            </a:r>
            <a:r>
              <a:rPr lang="en-US" b="0" baseline="0" dirty="0"/>
              <a:t> match the audio to the correct picture by writing the letter.</a:t>
            </a:r>
          </a:p>
          <a:p>
            <a:r>
              <a:rPr lang="en-US" b="0" baseline="0" dirty="0"/>
              <a:t>3. Elicit the answers/alphabet practice by asking ‘</a:t>
            </a:r>
            <a:r>
              <a:rPr lang="en-GB" b="0" i="0" dirty="0" err="1">
                <a:solidFill>
                  <a:srgbClr val="222222"/>
                </a:solidFill>
                <a:effectLst/>
                <a:latin typeface="Georgia" panose="02040502050405020303" pitchFamily="18" charset="0"/>
              </a:rPr>
              <a:t>numéro</a:t>
            </a:r>
            <a:r>
              <a:rPr lang="en-GB" b="0" i="0" dirty="0">
                <a:solidFill>
                  <a:srgbClr val="222222"/>
                </a:solidFill>
                <a:effectLst/>
                <a:latin typeface="Georgia" panose="02040502050405020303" pitchFamily="18" charset="0"/>
              </a:rPr>
              <a:t> 1, </a:t>
            </a:r>
            <a:r>
              <a:rPr lang="en-GB" b="0" i="0" dirty="0" err="1">
                <a:solidFill>
                  <a:srgbClr val="222222"/>
                </a:solidFill>
                <a:effectLst/>
                <a:latin typeface="Georgia" panose="02040502050405020303" pitchFamily="18" charset="0"/>
              </a:rPr>
              <a:t>c’est</a:t>
            </a:r>
            <a:r>
              <a:rPr lang="en-GB" b="0" i="0" dirty="0">
                <a:solidFill>
                  <a:srgbClr val="222222"/>
                </a:solidFill>
                <a:effectLst/>
                <a:latin typeface="Georgia" panose="02040502050405020303" pitchFamily="18" charset="0"/>
              </a:rPr>
              <a:t> quelle </a:t>
            </a:r>
            <a:r>
              <a:rPr lang="en-GB" b="0" i="0" dirty="0" err="1">
                <a:solidFill>
                  <a:srgbClr val="222222"/>
                </a:solidFill>
                <a:effectLst/>
                <a:latin typeface="Georgia" panose="02040502050405020303" pitchFamily="18" charset="0"/>
              </a:rPr>
              <a:t>lettre</a:t>
            </a:r>
            <a:r>
              <a:rPr lang="en-GB" b="0" i="0" dirty="0">
                <a:solidFill>
                  <a:srgbClr val="222222"/>
                </a:solidFill>
                <a:effectLst/>
                <a:latin typeface="Georgia" panose="02040502050405020303" pitchFamily="18" charset="0"/>
              </a:rPr>
              <a:t> ?’ Students respond with the French letter name.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définir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la note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choisir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le cahier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un examen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le lycée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réussir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le</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blanc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remplir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alors </a:t>
            </a:r>
            <a:r>
              <a:rPr lang="fr-FR" b="0" dirty="0"/>
              <a:t> </a:t>
            </a:r>
            <a:endParaRPr lang="en-GB" sz="1200" b="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809464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5807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75049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63198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5904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515821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073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416918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95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7204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36987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6588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42832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26628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39624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6475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40317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audio" Target="../media/audio24.wav"/></Relationships>
</file>

<file path=ppt/slides/_rels/slide12.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audio" Target="../media/audio24.wav"/></Relationships>
</file>

<file path=ppt/slides/_rels/slide13.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audio" Target="../media/audio25.wav"/></Relationships>
</file>

<file path=ppt/slides/_rels/slide14.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audio" Target="../media/audio26.wav"/></Relationships>
</file>

<file path=ppt/slides/_rels/slide15.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audio" Target="../media/audio25.wav"/></Relationships>
</file>

<file path=ppt/slides/_rels/slide16.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audio" Target="../media/audio26.wa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18" Type="http://schemas.openxmlformats.org/officeDocument/2006/relationships/image" Target="../media/image35.png"/><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audio" Target="../media/audio40.wav"/><Relationship Id="rId17" Type="http://schemas.openxmlformats.org/officeDocument/2006/relationships/image" Target="../media/image34.png"/><Relationship Id="rId2" Type="http://schemas.openxmlformats.org/officeDocument/2006/relationships/notesSlide" Target="../notesSlides/notesSlide34.xml"/><Relationship Id="rId16"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audio" Target="../media/audio34.wav"/><Relationship Id="rId11" Type="http://schemas.openxmlformats.org/officeDocument/2006/relationships/audio" Target="../media/audio39.wav"/><Relationship Id="rId5" Type="http://schemas.openxmlformats.org/officeDocument/2006/relationships/audio" Target="../media/audio33.wav"/><Relationship Id="rId15" Type="http://schemas.openxmlformats.org/officeDocument/2006/relationships/image" Target="../media/image32.png"/><Relationship Id="rId10" Type="http://schemas.openxmlformats.org/officeDocument/2006/relationships/audio" Target="../media/audio38.wav"/><Relationship Id="rId19" Type="http://schemas.openxmlformats.org/officeDocument/2006/relationships/image" Target="../media/image36.png"/><Relationship Id="rId4" Type="http://schemas.openxmlformats.org/officeDocument/2006/relationships/audio" Target="../media/audio32.wav"/><Relationship Id="rId9" Type="http://schemas.openxmlformats.org/officeDocument/2006/relationships/audio" Target="../media/audio37.wav"/><Relationship Id="rId14" Type="http://schemas.openxmlformats.org/officeDocument/2006/relationships/audio" Target="../media/audio42.wav"/></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audio" Target="../media/audio44.wav"/></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audio" Target="../media/audio44.wav"/></Relationships>
</file>

<file path=ppt/slides/_rels/slide41.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audio" Target="../media/audio45.wav"/></Relationships>
</file>

<file path=ppt/slides/_rels/slide42.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audio" Target="../media/audio46.wav"/></Relationships>
</file>

<file path=ppt/slides/_rels/slide43.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audio" Target="../media/audio45.wav"/></Relationships>
</file>

<file path=ppt/slides/_rels/slide44.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audio" Target="../media/audio46.wav"/></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7.wav"/><Relationship Id="rId7" Type="http://schemas.openxmlformats.org/officeDocument/2006/relationships/audio" Target="../media/audio51.wav"/><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audio" Target="../media/audio48.wav"/><Relationship Id="rId9" Type="http://schemas.openxmlformats.org/officeDocument/2006/relationships/image" Target="../media/image31.png"/></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52.wav"/><Relationship Id="rId7" Type="http://schemas.openxmlformats.org/officeDocument/2006/relationships/audio" Target="../media/audio56.wav"/><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audio" Target="../media/audio55.wav"/><Relationship Id="rId5" Type="http://schemas.openxmlformats.org/officeDocument/2006/relationships/audio" Target="../media/audio54.wav"/><Relationship Id="rId4" Type="http://schemas.openxmlformats.org/officeDocument/2006/relationships/audio" Target="../media/audio53.wav"/><Relationship Id="rId9" Type="http://schemas.openxmlformats.org/officeDocument/2006/relationships/image" Target="../media/image31.png"/></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hyperlink" Target="https://www.rachelhawkes.com/LDPresources/Yr8French/French_Y8_Term2ii_Wk2_audio_HW_sheet.docx" TargetMode="External"/><Relationship Id="rId4" Type="http://schemas.openxmlformats.org/officeDocument/2006/relationships/hyperlink" Target="https://www.rachelhawkes.com/LDPresources/Yr8French/French_Y8_Term2ii_Wk2_audio.html"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4.wav"/><Relationship Id="rId18" Type="http://schemas.openxmlformats.org/officeDocument/2006/relationships/audio" Target="../media/audio19.wav"/><Relationship Id="rId3" Type="http://schemas.openxmlformats.org/officeDocument/2006/relationships/image" Target="../media/image16.png"/><Relationship Id="rId21" Type="http://schemas.openxmlformats.org/officeDocument/2006/relationships/audio" Target="../media/audio22.wav"/><Relationship Id="rId7" Type="http://schemas.openxmlformats.org/officeDocument/2006/relationships/image" Target="../media/image17.png"/><Relationship Id="rId12" Type="http://schemas.openxmlformats.org/officeDocument/2006/relationships/audio" Target="../media/audio13.wav"/><Relationship Id="rId17" Type="http://schemas.openxmlformats.org/officeDocument/2006/relationships/audio" Target="../media/audio18.wav"/><Relationship Id="rId2" Type="http://schemas.openxmlformats.org/officeDocument/2006/relationships/notesSlide" Target="../notesSlides/notesSlide9.xml"/><Relationship Id="rId16" Type="http://schemas.openxmlformats.org/officeDocument/2006/relationships/audio" Target="../media/audio17.wav"/><Relationship Id="rId20" Type="http://schemas.openxmlformats.org/officeDocument/2006/relationships/audio" Target="../media/audio21.wav"/><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21.png"/><Relationship Id="rId5" Type="http://schemas.openxmlformats.org/officeDocument/2006/relationships/image" Target="../media/image5.png"/><Relationship Id="rId15" Type="http://schemas.openxmlformats.org/officeDocument/2006/relationships/audio" Target="../media/audio16.wav"/><Relationship Id="rId10" Type="http://schemas.openxmlformats.org/officeDocument/2006/relationships/image" Target="../media/image20.png"/><Relationship Id="rId19" Type="http://schemas.openxmlformats.org/officeDocument/2006/relationships/audio" Target="../media/audio20.wav"/><Relationship Id="rId4" Type="http://schemas.openxmlformats.org/officeDocument/2006/relationships/image" Target="../media/image9.png"/><Relationship Id="rId9" Type="http://schemas.openxmlformats.org/officeDocument/2006/relationships/image" Target="../media/image19.png"/><Relationship Id="rId14"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04E2DCF-181D-46FC-9554-26B678E586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3336" y="2979642"/>
            <a:ext cx="4615485" cy="2307743"/>
          </a:xfrm>
          <a:prstGeom prst="rect">
            <a:avLst/>
          </a:prstGeom>
        </p:spPr>
      </p:pic>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5" name="Bitmap Image" r:id="rId5" imgW="0" imgH="0" progId="Paint.Picture">
                  <p:embed/>
                </p:oleObj>
              </mc:Choice>
              <mc:Fallback>
                <p:oleObj name="Bitmap Image" r:id="rId5"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1"/>
            <a:ext cx="4617765" cy="1299455"/>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1 - Lesson 39</a:t>
            </a:r>
            <a:b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Natalie Finlayson / Stephen Owen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14.03.24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85208" y="2641088"/>
            <a:ext cx="6722795" cy="1689078"/>
          </a:xfrm>
        </p:spPr>
        <p:txBody>
          <a:bodyPr>
            <a:normAutofit/>
          </a:bodyPr>
          <a:lstStyle/>
          <a:p>
            <a:pPr algn="l"/>
            <a:r>
              <a:rPr lang="fr-FR" sz="2400" dirty="0">
                <a:solidFill>
                  <a:prstClr val="white"/>
                </a:solidFill>
              </a:rPr>
              <a:t>verbs like choisir (present) (je, il/elle)</a:t>
            </a:r>
          </a:p>
          <a:p>
            <a:pPr algn="l"/>
            <a:r>
              <a:rPr lang="en-GB" sz="2400" dirty="0">
                <a:solidFill>
                  <a:prstClr val="white"/>
                </a:solidFill>
                <a:latin typeface="+mj-lt"/>
              </a:rPr>
              <a:t>SSC [y]</a:t>
            </a:r>
            <a:endParaRPr lang="fr-FR"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6"/>
            <a:ext cx="8953934" cy="1168133"/>
          </a:xfrm>
        </p:spPr>
        <p:txBody>
          <a:bodyPr>
            <a:normAutofit/>
          </a:bodyPr>
          <a:lstStyle/>
          <a:p>
            <a:r>
              <a:rPr lang="en-GB" sz="3200" b="1" dirty="0">
                <a:solidFill>
                  <a:prstClr val="white"/>
                </a:solidFill>
              </a:rPr>
              <a:t>Life at school</a:t>
            </a:r>
            <a:br>
              <a:rPr lang="en-GB" sz="3200" b="1" dirty="0">
                <a:solidFill>
                  <a:prstClr val="white"/>
                </a:solidFill>
              </a:rPr>
            </a:br>
            <a:r>
              <a:rPr lang="en-GB" sz="2400" b="0" dirty="0">
                <a:solidFill>
                  <a:prstClr val="white"/>
                </a:solidFill>
              </a:rPr>
              <a:t>Talking about what you and others do at school</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B404E033-675C-4E28-A646-75FCD738B105}"/>
              </a:ext>
            </a:extLst>
          </p:cNvPr>
          <p:cNvSpPr/>
          <p:nvPr/>
        </p:nvSpPr>
        <p:spPr>
          <a:xfrm>
            <a:off x="8484109" y="2940999"/>
            <a:ext cx="293273" cy="426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13" name="Picture 12">
            <a:extLst>
              <a:ext uri="{FF2B5EF4-FFF2-40B4-BE49-F238E27FC236}">
                <a16:creationId xmlns:a16="http://schemas.microsoft.com/office/drawing/2014/main" id="{AADCCD31-9562-4CC4-A5A9-0A50C312BE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50970" y="4218529"/>
            <a:ext cx="2009029" cy="2020842"/>
          </a:xfrm>
          <a:prstGeom prst="rect">
            <a:avLst/>
          </a:prstGeom>
        </p:spPr>
      </p:pic>
      <p:pic>
        <p:nvPicPr>
          <p:cNvPr id="16" name="Picture 15">
            <a:extLst>
              <a:ext uri="{FF2B5EF4-FFF2-40B4-BE49-F238E27FC236}">
                <a16:creationId xmlns:a16="http://schemas.microsoft.com/office/drawing/2014/main" id="{C378D8F9-4A10-48F9-B0A0-30B0ABEF1AA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215667" y="4431321"/>
            <a:ext cx="1798638" cy="1809214"/>
          </a:xfrm>
          <a:prstGeom prst="rect">
            <a:avLst/>
          </a:prstGeom>
        </p:spPr>
      </p:pic>
      <p:grpSp>
        <p:nvGrpSpPr>
          <p:cNvPr id="17" name="Group 16">
            <a:extLst>
              <a:ext uri="{FF2B5EF4-FFF2-40B4-BE49-F238E27FC236}">
                <a16:creationId xmlns:a16="http://schemas.microsoft.com/office/drawing/2014/main" id="{3A0AA7D1-2D01-49E4-9D50-0704F619C848}"/>
              </a:ext>
            </a:extLst>
          </p:cNvPr>
          <p:cNvGrpSpPr/>
          <p:nvPr/>
        </p:nvGrpSpPr>
        <p:grpSpPr>
          <a:xfrm>
            <a:off x="10567056" y="2788867"/>
            <a:ext cx="1366705" cy="1480019"/>
            <a:chOff x="6938362" y="2259005"/>
            <a:chExt cx="1366705" cy="1480019"/>
          </a:xfrm>
        </p:grpSpPr>
        <p:pic>
          <p:nvPicPr>
            <p:cNvPr id="19" name="Picture 18">
              <a:extLst>
                <a:ext uri="{FF2B5EF4-FFF2-40B4-BE49-F238E27FC236}">
                  <a16:creationId xmlns:a16="http://schemas.microsoft.com/office/drawing/2014/main" id="{B3FFA7FB-38ED-4FD2-B89A-0C729B909F1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38362" y="2259005"/>
              <a:ext cx="1366705" cy="1480019"/>
            </a:xfrm>
            <a:prstGeom prst="rect">
              <a:avLst/>
            </a:prstGeom>
          </p:spPr>
        </p:pic>
        <p:sp>
          <p:nvSpPr>
            <p:cNvPr id="23" name="Oval 22">
              <a:extLst>
                <a:ext uri="{FF2B5EF4-FFF2-40B4-BE49-F238E27FC236}">
                  <a16:creationId xmlns:a16="http://schemas.microsoft.com/office/drawing/2014/main" id="{71FF25B3-3FE2-47C6-A7D2-9430866DB3B0}"/>
                </a:ext>
              </a:extLst>
            </p:cNvPr>
            <p:cNvSpPr/>
            <p:nvPr/>
          </p:nvSpPr>
          <p:spPr>
            <a:xfrm>
              <a:off x="7481579" y="2277957"/>
              <a:ext cx="487680" cy="4639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24" name="Picture 23">
            <a:extLst>
              <a:ext uri="{FF2B5EF4-FFF2-40B4-BE49-F238E27FC236}">
                <a16:creationId xmlns:a16="http://schemas.microsoft.com/office/drawing/2014/main" id="{E5DB749C-9B4F-4ECF-B441-3C89132FE23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42473" y="5046406"/>
            <a:ext cx="1627500" cy="1627500"/>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044"/>
            <a:ext cx="2835965" cy="647577"/>
          </a:xfrm>
        </p:spPr>
        <p:txBody>
          <a:bodyPr>
            <a:normAutofit/>
          </a:bodyPr>
          <a:lstStyle/>
          <a:p>
            <a:r>
              <a:rPr lang="fr-FR" sz="28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A picture containing doll, toy, pink, food&#10;&#10;Description automatically generated">
            <a:extLst>
              <a:ext uri="{FF2B5EF4-FFF2-40B4-BE49-F238E27FC236}">
                <a16:creationId xmlns:a16="http://schemas.microsoft.com/office/drawing/2014/main" id="{19DF0F91-1C0A-43FE-ABBB-11857921B7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9857" y="2549572"/>
            <a:ext cx="2400300" cy="2400300"/>
          </a:xfrm>
          <a:prstGeom prst="rect">
            <a:avLst/>
          </a:prstGeom>
        </p:spPr>
      </p:pic>
      <p:sp>
        <p:nvSpPr>
          <p:cNvPr id="5" name="Speech Bubble: Rectangle with Corners Rounded 4">
            <a:extLst>
              <a:ext uri="{FF2B5EF4-FFF2-40B4-BE49-F238E27FC236}">
                <a16:creationId xmlns:a16="http://schemas.microsoft.com/office/drawing/2014/main" id="{ECF6C2C5-0DA9-44C0-89D0-305EDBA8AE00}"/>
              </a:ext>
            </a:extLst>
          </p:cNvPr>
          <p:cNvSpPr/>
          <p:nvPr/>
        </p:nvSpPr>
        <p:spPr>
          <a:xfrm>
            <a:off x="3434672" y="1549400"/>
            <a:ext cx="8250844" cy="3804855"/>
          </a:xfrm>
          <a:prstGeom prst="wedgeRoundRectCallout">
            <a:avLst>
              <a:gd name="adj1" fmla="val -59213"/>
              <a:gd name="adj2" fmla="val -10776"/>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760E176-0D3E-4BC0-A572-88733BA17459}"/>
              </a:ext>
            </a:extLst>
          </p:cNvPr>
          <p:cNvSpPr txBox="1"/>
          <p:nvPr/>
        </p:nvSpPr>
        <p:spPr>
          <a:xfrm>
            <a:off x="3763062" y="1644544"/>
            <a:ext cx="7491887" cy="461665"/>
          </a:xfrm>
          <a:prstGeom prst="rect">
            <a:avLst/>
          </a:prstGeom>
          <a:noFill/>
        </p:spPr>
        <p:txBody>
          <a:bodyPr wrap="square" rtlCol="0">
            <a:spAutoFit/>
          </a:bodyPr>
          <a:lstStyle/>
          <a:p>
            <a:pPr algn="l"/>
            <a:r>
              <a:rPr lang="fr-FR" sz="2400" dirty="0">
                <a:solidFill>
                  <a:srgbClr val="002060"/>
                </a:solidFill>
              </a:rPr>
              <a:t>Alors*, aujourd’hui nous allons …</a:t>
            </a:r>
          </a:p>
        </p:txBody>
      </p:sp>
      <p:sp>
        <p:nvSpPr>
          <p:cNvPr id="10" name="TextBox 9"/>
          <p:cNvSpPr txBox="1"/>
          <p:nvPr/>
        </p:nvSpPr>
        <p:spPr>
          <a:xfrm>
            <a:off x="4579327" y="2876399"/>
            <a:ext cx="194234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fr-FR" sz="2400" dirty="0">
                <a:solidFill>
                  <a:schemeClr val="accent5">
                    <a:lumMod val="50000"/>
                  </a:schemeClr>
                </a:solidFill>
              </a:rPr>
              <a:t>choisir</a:t>
            </a:r>
          </a:p>
        </p:txBody>
      </p:sp>
      <p:sp>
        <p:nvSpPr>
          <p:cNvPr id="11" name="TextBox 10"/>
          <p:cNvSpPr txBox="1"/>
          <p:nvPr/>
        </p:nvSpPr>
        <p:spPr>
          <a:xfrm>
            <a:off x="9481377" y="2591671"/>
            <a:ext cx="194234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fr-FR" sz="2400" dirty="0">
                <a:solidFill>
                  <a:schemeClr val="accent5">
                    <a:lumMod val="50000"/>
                  </a:schemeClr>
                </a:solidFill>
              </a:rPr>
              <a:t>réussir</a:t>
            </a:r>
          </a:p>
        </p:txBody>
      </p:sp>
      <p:sp>
        <p:nvSpPr>
          <p:cNvPr id="12" name="TextBox 11"/>
          <p:cNvSpPr txBox="1"/>
          <p:nvPr/>
        </p:nvSpPr>
        <p:spPr>
          <a:xfrm rot="21112263">
            <a:off x="6849498" y="3976334"/>
            <a:ext cx="194234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fr-FR" sz="2400" dirty="0">
                <a:solidFill>
                  <a:schemeClr val="accent5">
                    <a:lumMod val="50000"/>
                  </a:schemeClr>
                </a:solidFill>
              </a:rPr>
              <a:t>définir</a:t>
            </a:r>
          </a:p>
        </p:txBody>
      </p:sp>
      <p:sp>
        <p:nvSpPr>
          <p:cNvPr id="13" name="TextBox 12"/>
          <p:cNvSpPr txBox="1"/>
          <p:nvPr/>
        </p:nvSpPr>
        <p:spPr>
          <a:xfrm>
            <a:off x="9312607" y="4621892"/>
            <a:ext cx="194234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un </a:t>
            </a:r>
            <a:r>
              <a:rPr lang="fr-FR" sz="2400" dirty="0">
                <a:solidFill>
                  <a:schemeClr val="accent5">
                    <a:lumMod val="50000"/>
                  </a:schemeClr>
                </a:solidFill>
              </a:rPr>
              <a:t>examen</a:t>
            </a:r>
          </a:p>
        </p:txBody>
      </p:sp>
      <p:sp>
        <p:nvSpPr>
          <p:cNvPr id="14" name="TextBox 13"/>
          <p:cNvSpPr txBox="1"/>
          <p:nvPr/>
        </p:nvSpPr>
        <p:spPr>
          <a:xfrm rot="21388464">
            <a:off x="9418699" y="1766362"/>
            <a:ext cx="194234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les </a:t>
            </a:r>
            <a:r>
              <a:rPr lang="fr-FR" sz="2400" dirty="0">
                <a:solidFill>
                  <a:schemeClr val="accent5">
                    <a:lumMod val="50000"/>
                  </a:schemeClr>
                </a:solidFill>
              </a:rPr>
              <a:t>blancs</a:t>
            </a:r>
          </a:p>
        </p:txBody>
      </p:sp>
      <p:sp>
        <p:nvSpPr>
          <p:cNvPr id="15" name="TextBox 14"/>
          <p:cNvSpPr txBox="1"/>
          <p:nvPr/>
        </p:nvSpPr>
        <p:spPr>
          <a:xfrm>
            <a:off x="6946048" y="2290883"/>
            <a:ext cx="194234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les mots</a:t>
            </a:r>
          </a:p>
        </p:txBody>
      </p:sp>
      <p:sp>
        <p:nvSpPr>
          <p:cNvPr id="16" name="TextBox 15"/>
          <p:cNvSpPr txBox="1"/>
          <p:nvPr/>
        </p:nvSpPr>
        <p:spPr>
          <a:xfrm>
            <a:off x="6705650" y="4750645"/>
            <a:ext cx="194234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un </a:t>
            </a:r>
            <a:r>
              <a:rPr lang="fr-FR" sz="2400" dirty="0">
                <a:solidFill>
                  <a:schemeClr val="accent5">
                    <a:lumMod val="50000"/>
                  </a:schemeClr>
                </a:solidFill>
              </a:rPr>
              <a:t>lycée</a:t>
            </a:r>
          </a:p>
        </p:txBody>
      </p:sp>
      <p:sp>
        <p:nvSpPr>
          <p:cNvPr id="2" name="TextBox 1"/>
          <p:cNvSpPr txBox="1"/>
          <p:nvPr/>
        </p:nvSpPr>
        <p:spPr>
          <a:xfrm rot="21328402">
            <a:off x="3911373" y="4617369"/>
            <a:ext cx="194234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fr-FR" sz="2400" dirty="0">
                <a:solidFill>
                  <a:schemeClr val="accent5">
                    <a:lumMod val="50000"/>
                  </a:schemeClr>
                </a:solidFill>
              </a:rPr>
              <a:t>remplir</a:t>
            </a:r>
          </a:p>
        </p:txBody>
      </p:sp>
      <p:sp>
        <p:nvSpPr>
          <p:cNvPr id="25" name="TextBox 24">
            <a:extLst>
              <a:ext uri="{FF2B5EF4-FFF2-40B4-BE49-F238E27FC236}">
                <a16:creationId xmlns:a16="http://schemas.microsoft.com/office/drawing/2014/main" id="{D2869BB8-F321-4879-BE97-0218376B21E8}"/>
              </a:ext>
            </a:extLst>
          </p:cNvPr>
          <p:cNvSpPr txBox="1"/>
          <p:nvPr/>
        </p:nvSpPr>
        <p:spPr>
          <a:xfrm>
            <a:off x="6457245" y="257281"/>
            <a:ext cx="42234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a:solidFill>
                  <a:srgbClr val="4472C4">
                    <a:lumMod val="50000"/>
                  </a:srgbClr>
                </a:solidFill>
                <a:latin typeface="Century Gothic" panose="020F0302020204030204"/>
              </a:rPr>
              <a:t>Lis et trouve six paires</a:t>
            </a:r>
            <a:r>
              <a:rPr kumimoji="0" lang="fr-FR" sz="2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br>
              <a:rPr kumimoji="0" lang="fr-FR" sz="2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br>
            <a:r>
              <a:rPr kumimoji="0" lang="fr-FR" sz="2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Écris l’anglais</a:t>
            </a:r>
            <a:r>
              <a:rPr kumimoji="0" lang="fr-FR" sz="2400" i="0" u="none" strike="noStrike" kern="1200" cap="none" spc="0" normalizeH="0" noProof="0">
                <a:ln>
                  <a:noFill/>
                </a:ln>
                <a:solidFill>
                  <a:srgbClr val="4472C4">
                    <a:lumMod val="50000"/>
                  </a:srgbClr>
                </a:solidFill>
                <a:effectLst/>
                <a:uLnTx/>
                <a:uFillTx/>
                <a:latin typeface="Century Gothic" panose="020F0302020204030204"/>
                <a:ea typeface="+mn-ea"/>
                <a:cs typeface="+mn-cs"/>
              </a:rPr>
              <a:t> aussi.</a:t>
            </a:r>
            <a:endPar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A94FD614-A0E8-4B8B-9149-6F712223AEA3}"/>
              </a:ext>
            </a:extLst>
          </p:cNvPr>
          <p:cNvSpPr txBox="1"/>
          <p:nvPr/>
        </p:nvSpPr>
        <p:spPr>
          <a:xfrm rot="524724">
            <a:off x="6969854" y="3093565"/>
            <a:ext cx="194234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fr-FR" sz="2400" dirty="0">
                <a:solidFill>
                  <a:schemeClr val="accent5">
                    <a:lumMod val="50000"/>
                  </a:schemeClr>
                </a:solidFill>
              </a:rPr>
              <a:t>donner</a:t>
            </a:r>
          </a:p>
        </p:txBody>
      </p:sp>
      <p:sp>
        <p:nvSpPr>
          <p:cNvPr id="27" name="TextBox 26">
            <a:extLst>
              <a:ext uri="{FF2B5EF4-FFF2-40B4-BE49-F238E27FC236}">
                <a16:creationId xmlns:a16="http://schemas.microsoft.com/office/drawing/2014/main" id="{87990B6D-D01B-4130-ABC5-E3EE89913B14}"/>
              </a:ext>
            </a:extLst>
          </p:cNvPr>
          <p:cNvSpPr txBox="1"/>
          <p:nvPr/>
        </p:nvSpPr>
        <p:spPr>
          <a:xfrm rot="460772">
            <a:off x="9450427" y="3770438"/>
            <a:ext cx="194234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des </a:t>
            </a:r>
            <a:r>
              <a:rPr lang="fr-FR" sz="2400" dirty="0">
                <a:solidFill>
                  <a:schemeClr val="accent5">
                    <a:lumMod val="50000"/>
                  </a:schemeClr>
                </a:solidFill>
              </a:rPr>
              <a:t>notes</a:t>
            </a:r>
          </a:p>
        </p:txBody>
      </p:sp>
      <p:sp>
        <p:nvSpPr>
          <p:cNvPr id="36" name="TextBox 35">
            <a:extLst>
              <a:ext uri="{FF2B5EF4-FFF2-40B4-BE49-F238E27FC236}">
                <a16:creationId xmlns:a16="http://schemas.microsoft.com/office/drawing/2014/main" id="{CDBBEF0F-4BCF-4FD6-BB04-4C24ADE2C3E8}"/>
              </a:ext>
            </a:extLst>
          </p:cNvPr>
          <p:cNvSpPr txBox="1"/>
          <p:nvPr/>
        </p:nvSpPr>
        <p:spPr>
          <a:xfrm rot="21314266">
            <a:off x="3508041" y="2274860"/>
            <a:ext cx="194234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fr-FR" sz="2400" dirty="0">
                <a:solidFill>
                  <a:schemeClr val="accent5">
                    <a:lumMod val="50000"/>
                  </a:schemeClr>
                </a:solidFill>
              </a:rPr>
              <a:t>sortir</a:t>
            </a:r>
          </a:p>
        </p:txBody>
      </p:sp>
      <p:sp>
        <p:nvSpPr>
          <p:cNvPr id="37" name="TextBox 36">
            <a:extLst>
              <a:ext uri="{FF2B5EF4-FFF2-40B4-BE49-F238E27FC236}">
                <a16:creationId xmlns:a16="http://schemas.microsoft.com/office/drawing/2014/main" id="{0EB352A3-729D-435F-8137-7299A32D6A9D}"/>
              </a:ext>
            </a:extLst>
          </p:cNvPr>
          <p:cNvSpPr txBox="1"/>
          <p:nvPr/>
        </p:nvSpPr>
        <p:spPr>
          <a:xfrm rot="442985">
            <a:off x="4689869" y="3726330"/>
            <a:ext cx="194234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fr-FR" sz="2400" dirty="0">
                <a:solidFill>
                  <a:schemeClr val="accent5">
                    <a:lumMod val="50000"/>
                  </a:schemeClr>
                </a:solidFill>
              </a:rPr>
              <a:t>nos</a:t>
            </a:r>
            <a:r>
              <a:rPr lang="en-GB" sz="2400" dirty="0">
                <a:solidFill>
                  <a:schemeClr val="accent5">
                    <a:lumMod val="50000"/>
                  </a:schemeClr>
                </a:solidFill>
              </a:rPr>
              <a:t> </a:t>
            </a:r>
            <a:r>
              <a:rPr lang="fr-FR" sz="2400" dirty="0">
                <a:solidFill>
                  <a:schemeClr val="accent5">
                    <a:lumMod val="50000"/>
                  </a:schemeClr>
                </a:solidFill>
              </a:rPr>
              <a:t>cahiers</a:t>
            </a:r>
          </a:p>
        </p:txBody>
      </p:sp>
      <p:sp>
        <p:nvSpPr>
          <p:cNvPr id="38" name="TextBox 37">
            <a:extLst>
              <a:ext uri="{FF2B5EF4-FFF2-40B4-BE49-F238E27FC236}">
                <a16:creationId xmlns:a16="http://schemas.microsoft.com/office/drawing/2014/main" id="{8C900363-5C53-4869-8246-79B9F90FBAF7}"/>
              </a:ext>
            </a:extLst>
          </p:cNvPr>
          <p:cNvSpPr txBox="1"/>
          <p:nvPr/>
        </p:nvSpPr>
        <p:spPr>
          <a:xfrm>
            <a:off x="1884048" y="5653123"/>
            <a:ext cx="4675877"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sortir</a:t>
            </a:r>
            <a:r>
              <a:rPr lang="en-GB" sz="2400" dirty="0">
                <a:solidFill>
                  <a:schemeClr val="accent5">
                    <a:lumMod val="50000"/>
                  </a:schemeClr>
                </a:solidFill>
              </a:rPr>
              <a:t> </a:t>
            </a:r>
            <a:r>
              <a:rPr lang="en-GB" sz="2400" dirty="0" err="1">
                <a:solidFill>
                  <a:schemeClr val="accent5">
                    <a:lumMod val="50000"/>
                  </a:schemeClr>
                </a:solidFill>
              </a:rPr>
              <a:t>nos</a:t>
            </a:r>
            <a:r>
              <a:rPr lang="en-GB" sz="2400" dirty="0">
                <a:solidFill>
                  <a:schemeClr val="accent5">
                    <a:lumMod val="50000"/>
                  </a:schemeClr>
                </a:solidFill>
              </a:rPr>
              <a:t> cahiers</a:t>
            </a:r>
          </a:p>
        </p:txBody>
      </p:sp>
      <p:sp>
        <p:nvSpPr>
          <p:cNvPr id="39" name="TextBox 38">
            <a:extLst>
              <a:ext uri="{FF2B5EF4-FFF2-40B4-BE49-F238E27FC236}">
                <a16:creationId xmlns:a16="http://schemas.microsoft.com/office/drawing/2014/main" id="{995EE970-6F1B-47ED-8E11-50DB3CA70261}"/>
              </a:ext>
            </a:extLst>
          </p:cNvPr>
          <p:cNvSpPr txBox="1"/>
          <p:nvPr/>
        </p:nvSpPr>
        <p:spPr>
          <a:xfrm>
            <a:off x="7196683" y="5643001"/>
            <a:ext cx="4675877"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to take out our exercise books</a:t>
            </a:r>
          </a:p>
        </p:txBody>
      </p:sp>
      <p:sp>
        <p:nvSpPr>
          <p:cNvPr id="29" name="TextBox 28">
            <a:extLst>
              <a:ext uri="{FF2B5EF4-FFF2-40B4-BE49-F238E27FC236}">
                <a16:creationId xmlns:a16="http://schemas.microsoft.com/office/drawing/2014/main" id="{5765E869-8E7F-4B1B-AD89-89BC4EB28FC0}"/>
              </a:ext>
            </a:extLst>
          </p:cNvPr>
          <p:cNvSpPr txBox="1"/>
          <p:nvPr/>
        </p:nvSpPr>
        <p:spPr>
          <a:xfrm>
            <a:off x="7196682" y="5653123"/>
            <a:ext cx="4675877"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to give marks</a:t>
            </a:r>
          </a:p>
        </p:txBody>
      </p:sp>
      <p:sp>
        <p:nvSpPr>
          <p:cNvPr id="28" name="TextBox 27">
            <a:extLst>
              <a:ext uri="{FF2B5EF4-FFF2-40B4-BE49-F238E27FC236}">
                <a16:creationId xmlns:a16="http://schemas.microsoft.com/office/drawing/2014/main" id="{86ED4DAD-A8A3-4783-A87A-344309B2CAF6}"/>
              </a:ext>
            </a:extLst>
          </p:cNvPr>
          <p:cNvSpPr txBox="1"/>
          <p:nvPr/>
        </p:nvSpPr>
        <p:spPr>
          <a:xfrm>
            <a:off x="1884048" y="5653123"/>
            <a:ext cx="4675877"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donner des notes</a:t>
            </a:r>
          </a:p>
        </p:txBody>
      </p:sp>
      <p:sp>
        <p:nvSpPr>
          <p:cNvPr id="24" name="TextBox 23"/>
          <p:cNvSpPr txBox="1"/>
          <p:nvPr/>
        </p:nvSpPr>
        <p:spPr>
          <a:xfrm>
            <a:off x="7201466" y="5641907"/>
            <a:ext cx="4675877"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to define words</a:t>
            </a:r>
          </a:p>
        </p:txBody>
      </p:sp>
      <p:sp>
        <p:nvSpPr>
          <p:cNvPr id="23" name="TextBox 22"/>
          <p:cNvSpPr txBox="1"/>
          <p:nvPr/>
        </p:nvSpPr>
        <p:spPr>
          <a:xfrm>
            <a:off x="1879264" y="5656189"/>
            <a:ext cx="4675877"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definir</a:t>
            </a:r>
            <a:r>
              <a:rPr lang="en-GB" sz="2400" dirty="0">
                <a:solidFill>
                  <a:schemeClr val="accent5">
                    <a:lumMod val="50000"/>
                  </a:schemeClr>
                </a:solidFill>
              </a:rPr>
              <a:t> les mots</a:t>
            </a:r>
          </a:p>
        </p:txBody>
      </p:sp>
      <p:sp>
        <p:nvSpPr>
          <p:cNvPr id="18" name="TextBox 17"/>
          <p:cNvSpPr txBox="1"/>
          <p:nvPr/>
        </p:nvSpPr>
        <p:spPr>
          <a:xfrm>
            <a:off x="7206249" y="5645772"/>
            <a:ext cx="4675877"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fill the gaps</a:t>
            </a:r>
          </a:p>
        </p:txBody>
      </p:sp>
      <p:sp>
        <p:nvSpPr>
          <p:cNvPr id="17" name="TextBox 16"/>
          <p:cNvSpPr txBox="1"/>
          <p:nvPr/>
        </p:nvSpPr>
        <p:spPr>
          <a:xfrm>
            <a:off x="1869697" y="5640634"/>
            <a:ext cx="4675877"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remplir</a:t>
            </a:r>
            <a:r>
              <a:rPr lang="en-GB" sz="2400" dirty="0">
                <a:solidFill>
                  <a:schemeClr val="accent5">
                    <a:lumMod val="50000"/>
                  </a:schemeClr>
                </a:solidFill>
              </a:rPr>
              <a:t> les </a:t>
            </a:r>
            <a:r>
              <a:rPr lang="en-GB" sz="2400" dirty="0" err="1">
                <a:solidFill>
                  <a:schemeClr val="accent5">
                    <a:lumMod val="50000"/>
                  </a:schemeClr>
                </a:solidFill>
              </a:rPr>
              <a:t>blancs</a:t>
            </a:r>
            <a:endParaRPr lang="en-GB" sz="2400" dirty="0">
              <a:solidFill>
                <a:schemeClr val="accent5">
                  <a:lumMod val="50000"/>
                </a:schemeClr>
              </a:solidFill>
            </a:endParaRPr>
          </a:p>
        </p:txBody>
      </p:sp>
      <p:sp>
        <p:nvSpPr>
          <p:cNvPr id="22" name="TextBox 21"/>
          <p:cNvSpPr txBox="1"/>
          <p:nvPr/>
        </p:nvSpPr>
        <p:spPr>
          <a:xfrm>
            <a:off x="7197061" y="5665650"/>
            <a:ext cx="4675877"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to pass an exam</a:t>
            </a:r>
          </a:p>
        </p:txBody>
      </p:sp>
      <p:sp>
        <p:nvSpPr>
          <p:cNvPr id="21" name="TextBox 20"/>
          <p:cNvSpPr txBox="1"/>
          <p:nvPr/>
        </p:nvSpPr>
        <p:spPr>
          <a:xfrm>
            <a:off x="1888452" y="5642453"/>
            <a:ext cx="4675877"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réussir</a:t>
            </a:r>
            <a:r>
              <a:rPr lang="en-GB" sz="2400" dirty="0">
                <a:solidFill>
                  <a:schemeClr val="accent5">
                    <a:lumMod val="50000"/>
                  </a:schemeClr>
                </a:solidFill>
              </a:rPr>
              <a:t> un </a:t>
            </a:r>
            <a:r>
              <a:rPr lang="en-GB" sz="2400" dirty="0" err="1">
                <a:solidFill>
                  <a:schemeClr val="accent5">
                    <a:lumMod val="50000"/>
                  </a:schemeClr>
                </a:solidFill>
              </a:rPr>
              <a:t>examen</a:t>
            </a:r>
            <a:endParaRPr lang="en-GB" sz="2400" dirty="0">
              <a:solidFill>
                <a:schemeClr val="accent5">
                  <a:lumMod val="50000"/>
                </a:schemeClr>
              </a:solidFill>
            </a:endParaRPr>
          </a:p>
        </p:txBody>
      </p:sp>
      <p:sp>
        <p:nvSpPr>
          <p:cNvPr id="20" name="TextBox 19"/>
          <p:cNvSpPr txBox="1"/>
          <p:nvPr/>
        </p:nvSpPr>
        <p:spPr>
          <a:xfrm>
            <a:off x="7215817" y="5651999"/>
            <a:ext cx="4675877"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choose a college</a:t>
            </a:r>
          </a:p>
        </p:txBody>
      </p:sp>
      <p:sp>
        <p:nvSpPr>
          <p:cNvPr id="19" name="TextBox 18"/>
          <p:cNvSpPr txBox="1"/>
          <p:nvPr/>
        </p:nvSpPr>
        <p:spPr>
          <a:xfrm>
            <a:off x="1891014" y="5647502"/>
            <a:ext cx="4675877"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fr-FR" sz="2400" dirty="0">
                <a:solidFill>
                  <a:schemeClr val="accent5">
                    <a:lumMod val="50000"/>
                  </a:schemeClr>
                </a:solidFill>
              </a:rPr>
              <a:t>choisir</a:t>
            </a:r>
            <a:r>
              <a:rPr lang="en-GB" sz="2400" dirty="0">
                <a:solidFill>
                  <a:schemeClr val="accent5">
                    <a:lumMod val="50000"/>
                  </a:schemeClr>
                </a:solidFill>
              </a:rPr>
              <a:t> un </a:t>
            </a:r>
            <a:r>
              <a:rPr lang="fr-FR" sz="2400" dirty="0">
                <a:solidFill>
                  <a:schemeClr val="accent5">
                    <a:lumMod val="50000"/>
                  </a:schemeClr>
                </a:solidFill>
              </a:rPr>
              <a:t>lycée</a:t>
            </a:r>
          </a:p>
        </p:txBody>
      </p:sp>
    </p:spTree>
    <p:extLst>
      <p:ext uri="{BB962C8B-B14F-4D97-AF65-F5344CB8AC3E}">
        <p14:creationId xmlns:p14="http://schemas.microsoft.com/office/powerpoint/2010/main" val="302593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29" grpId="0" animBg="1"/>
      <p:bldP spid="28" grpId="0" animBg="1"/>
      <p:bldP spid="24" grpId="0" animBg="1"/>
      <p:bldP spid="23" grpId="0" animBg="1"/>
      <p:bldP spid="18" grpId="0" animBg="1"/>
      <p:bldP spid="17" grpId="0" animBg="1"/>
      <p:bldP spid="22" grpId="0" animBg="1"/>
      <p:bldP spid="21" grpId="0" animBg="1"/>
      <p:bldP spid="20"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fr-FR" sz="11520" b="1" dirty="0">
                <a:solidFill>
                  <a:srgbClr val="1E4E79"/>
                </a:solidFill>
              </a:rPr>
              <a:t>choisir</a:t>
            </a:r>
            <a:endParaRPr lang="fr-F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choose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err="1">
                <a:solidFill>
                  <a:srgbClr val="1E4E79"/>
                </a:solidFill>
                <a:latin typeface="Century Gothic"/>
                <a:ea typeface="Century Gothic"/>
                <a:cs typeface="Century Gothic"/>
                <a:sym typeface="Century Gothic"/>
              </a:rPr>
              <a:t>choos</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fr-FR" sz="11500" b="1" kern="0" dirty="0">
                <a:solidFill>
                  <a:srgbClr val="1E4E79"/>
                </a:solidFill>
                <a:latin typeface="Century Gothic"/>
                <a:ea typeface="Century Gothic"/>
                <a:cs typeface="Century Gothic"/>
                <a:sym typeface="Century Gothic"/>
              </a:rPr>
              <a:t>choisit</a:t>
            </a:r>
            <a:endParaRPr kumimoji="0" lang="fr-FR"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choose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 | is </a:t>
            </a:r>
            <a:r>
              <a:rPr lang="en-GB" sz="3200" kern="0" dirty="0" err="1">
                <a:solidFill>
                  <a:srgbClr val="1E4E79"/>
                </a:solidFill>
                <a:latin typeface="Century Gothic"/>
                <a:ea typeface="Century Gothic"/>
                <a:cs typeface="Century Gothic"/>
                <a:sym typeface="Century Gothic"/>
              </a:rPr>
              <a:t>choos</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66563" y="-213742"/>
            <a:ext cx="2237509" cy="22375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s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choisit.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fr-FR" sz="11520" b="1" dirty="0">
                <a:solidFill>
                  <a:srgbClr val="1E4E79"/>
                </a:solidFill>
              </a:rPr>
              <a:t>choisir</a:t>
            </a:r>
            <a:endParaRPr lang="fr-F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choose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err="1">
                <a:solidFill>
                  <a:srgbClr val="1E4E79"/>
                </a:solidFill>
                <a:latin typeface="Century Gothic"/>
                <a:ea typeface="Century Gothic"/>
                <a:cs typeface="Century Gothic"/>
                <a:sym typeface="Century Gothic"/>
              </a:rPr>
              <a:t>choos</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 name="Google Shape;65;p12" descr="question mark action button">
            <a:hlinkClick r:id="" action="ppaction://noaction">
              <a:snd r:embed="rId4" name="choisit.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fr-FR" sz="11500" b="1" kern="0" dirty="0">
                <a:solidFill>
                  <a:srgbClr val="1E4E79"/>
                </a:solidFill>
                <a:latin typeface="Century Gothic"/>
                <a:ea typeface="Century Gothic"/>
                <a:cs typeface="Century Gothic"/>
                <a:sym typeface="Century Gothic"/>
              </a:rPr>
              <a:t>choisit</a:t>
            </a:r>
            <a:endParaRPr kumimoji="0" lang="fr-FR"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chose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 | is </a:t>
            </a:r>
            <a:r>
              <a:rPr lang="en-GB" sz="3200" kern="0" dirty="0" err="1">
                <a:solidFill>
                  <a:srgbClr val="1E4E79"/>
                </a:solidFill>
                <a:latin typeface="Century Gothic"/>
                <a:ea typeface="Century Gothic"/>
                <a:cs typeface="Century Gothic"/>
                <a:sym typeface="Century Gothic"/>
              </a:rPr>
              <a:t>choos</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62;p12" descr="question mark action button">
            <a:hlinkClick r:id="" action="ppaction://noaction">
              <a:snd r:embed="rId3" name="choisi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chois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chois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fr-FR" sz="11500" b="1" dirty="0">
                <a:solidFill>
                  <a:srgbClr val="1E4E79"/>
                </a:solidFill>
              </a:rPr>
              <a:t>choisit</a:t>
            </a:r>
            <a:endParaRPr lang="fr-F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choose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 | is </a:t>
            </a:r>
            <a:r>
              <a:rPr lang="en-GB" sz="3200" kern="0" dirty="0" err="1">
                <a:solidFill>
                  <a:srgbClr val="1E4E79"/>
                </a:solidFill>
                <a:latin typeface="Century Gothic"/>
                <a:ea typeface="Century Gothic"/>
                <a:cs typeface="Century Gothic"/>
                <a:sym typeface="Century Gothic"/>
              </a:rPr>
              <a:t>choos</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222218" y="4150337"/>
            <a:ext cx="9747562"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lang="fr-FR" sz="6000" b="1" kern="0" dirty="0">
                <a:solidFill>
                  <a:srgbClr val="ED7D31"/>
                </a:solidFill>
                <a:latin typeface="Century Gothic"/>
                <a:ea typeface="Century Gothic"/>
                <a:cs typeface="Century Gothic"/>
                <a:sym typeface="Century Gothic"/>
              </a:rPr>
              <a:t>choisit</a:t>
            </a:r>
            <a:r>
              <a:rPr kumimoji="0" lang="fr-FR"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fr-FR" sz="6000" kern="0" dirty="0">
                <a:solidFill>
                  <a:srgbClr val="1E4E79"/>
                </a:solidFill>
                <a:latin typeface="Century Gothic"/>
                <a:ea typeface="Century Gothic"/>
                <a:cs typeface="Century Gothic"/>
                <a:sym typeface="Century Gothic"/>
              </a:rPr>
              <a:t>le cahier bleu</a:t>
            </a:r>
            <a:r>
              <a:rPr kumimoji="0" lang="fr-FR"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lang="fr-FR"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718126" y="5166000"/>
            <a:ext cx="1075574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lang="en-GB" sz="3200" b="1" kern="0" dirty="0" err="1">
                <a:solidFill>
                  <a:srgbClr val="ED7D31"/>
                </a:solidFill>
                <a:latin typeface="Century Gothic"/>
                <a:ea typeface="Century Gothic"/>
                <a:cs typeface="Century Gothic"/>
                <a:sym typeface="Century Gothic"/>
              </a:rPr>
              <a:t>choo</a:t>
            </a:r>
            <a:r>
              <a:rPr kumimoji="0" lang="en-GB" sz="32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ses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a:t>
            </a:r>
            <a:r>
              <a:rPr lang="en-GB" sz="3200" b="1" kern="0" dirty="0" err="1">
                <a:solidFill>
                  <a:srgbClr val="ED7D31"/>
                </a:solidFill>
                <a:latin typeface="Century Gothic"/>
                <a:ea typeface="Century Gothic"/>
                <a:cs typeface="Century Gothic"/>
                <a:sym typeface="Century Gothic"/>
              </a:rPr>
              <a:t>choos</a:t>
            </a:r>
            <a:r>
              <a:rPr kumimoji="0" lang="en-GB" sz="32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ing</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the blue exercise book</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chois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chois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fr-FR" sz="11520" b="1" dirty="0">
                <a:solidFill>
                  <a:srgbClr val="1E4E79"/>
                </a:solidFill>
              </a:rPr>
              <a:t>choisir</a:t>
            </a:r>
            <a:endParaRPr lang="fr-F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choose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is </a:t>
            </a:r>
            <a:r>
              <a:rPr lang="en-GB" sz="3200" kern="0" dirty="0" err="1">
                <a:solidFill>
                  <a:srgbClr val="1E4E79"/>
                </a:solidFill>
                <a:latin typeface="Century Gothic"/>
                <a:ea typeface="Century Gothic"/>
                <a:cs typeface="Century Gothic"/>
                <a:sym typeface="Century Gothic"/>
              </a:rPr>
              <a:t>choos</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lang="fr-FR" sz="6000" kern="0" dirty="0">
                <a:solidFill>
                  <a:srgbClr val="1E4E79"/>
                </a:solidFill>
                <a:latin typeface="Century Gothic"/>
                <a:ea typeface="Century Gothic"/>
                <a:cs typeface="Century Gothic"/>
                <a:sym typeface="Century Gothic"/>
              </a:rPr>
              <a:t>va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fr-FR" sz="6000" b="1" kern="0" dirty="0">
                <a:solidFill>
                  <a:srgbClr val="ED7D31"/>
                </a:solidFill>
                <a:latin typeface="Century Gothic"/>
                <a:ea typeface="Century Gothic"/>
                <a:cs typeface="Century Gothic"/>
                <a:sym typeface="Century Gothic"/>
              </a:rPr>
              <a:t>choisir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a:t>
            </a:r>
            <a:r>
              <a:rPr kumimoji="0" lang="en-GB" sz="6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cahier bleu</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1076599" y="5054863"/>
            <a:ext cx="1033581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lang="en-GB" sz="3200" kern="0" dirty="0">
                <a:solidFill>
                  <a:srgbClr val="1E4E79"/>
                </a:solidFill>
                <a:latin typeface="Century Gothic"/>
                <a:ea typeface="Century Gothic"/>
                <a:cs typeface="Century Gothic"/>
                <a:sym typeface="Century Gothic"/>
              </a:rPr>
              <a:t>is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to choose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the</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blue exercise book</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s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va choisi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choisit.wav"/>
            </a:hlinkClick>
          </p:cNvPr>
          <p:cNvSpPr/>
          <p:nvPr/>
        </p:nvSpPr>
        <p:spPr>
          <a:xfrm>
            <a:off x="875505" y="2641153"/>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fr-FR" sz="11500" b="1" dirty="0">
                <a:solidFill>
                  <a:srgbClr val="1E4E79"/>
                </a:solidFill>
              </a:rPr>
              <a:t>choisit</a:t>
            </a:r>
            <a:endParaRPr lang="fr-F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choose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 | is </a:t>
            </a:r>
            <a:r>
              <a:rPr lang="en-GB" sz="3200" kern="0" dirty="0" err="1">
                <a:solidFill>
                  <a:srgbClr val="1E4E79"/>
                </a:solidFill>
                <a:latin typeface="Century Gothic"/>
                <a:ea typeface="Century Gothic"/>
                <a:cs typeface="Century Gothic"/>
                <a:sym typeface="Century Gothic"/>
              </a:rPr>
              <a:t>choos</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choisit.wav"/>
            </a:hlinkClick>
          </p:cNvPr>
          <p:cNvSpPr/>
          <p:nvPr/>
        </p:nvSpPr>
        <p:spPr>
          <a:xfrm>
            <a:off x="875505" y="5252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lang="en-GB" sz="6000" kern="0" dirty="0">
                <a:solidFill>
                  <a:srgbClr val="1E4E79"/>
                </a:solidFill>
                <a:latin typeface="Century Gothic"/>
                <a:ea typeface="Century Gothic"/>
                <a:cs typeface="Century Gothic"/>
                <a:sym typeface="Century Gothic"/>
              </a:rPr>
              <a:t>le cahier bleu</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2804767" y="4039200"/>
            <a:ext cx="3103663"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lang="fr-FR" sz="6000" b="1" kern="0" dirty="0">
                <a:solidFill>
                  <a:srgbClr val="ED7D31"/>
                </a:solidFill>
                <a:latin typeface="Century Gothic"/>
                <a:ea typeface="Century Gothic"/>
                <a:cs typeface="Century Gothic"/>
                <a:sym typeface="Century Gothic"/>
              </a:rPr>
              <a:t>choisit</a:t>
            </a:r>
            <a:endParaRPr kumimoji="0" lang="fr-FR"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442518" y="5252788"/>
            <a:ext cx="10700837"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lang="en-GB" sz="3200" b="1" kern="0" dirty="0">
                <a:solidFill>
                  <a:srgbClr val="ED7D31"/>
                </a:solidFill>
                <a:latin typeface="Century Gothic"/>
                <a:ea typeface="Century Gothic"/>
                <a:cs typeface="Century Gothic"/>
                <a:sym typeface="Century Gothic"/>
              </a:rPr>
              <a:t>choose</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a:t>
            </a:r>
            <a:r>
              <a:rPr lang="en-GB" sz="3200" b="1" kern="0" dirty="0" err="1">
                <a:solidFill>
                  <a:srgbClr val="ED7D31"/>
                </a:solidFill>
                <a:latin typeface="Century Gothic"/>
                <a:ea typeface="Century Gothic"/>
                <a:cs typeface="Century Gothic"/>
                <a:sym typeface="Century Gothic"/>
              </a:rPr>
              <a:t>choos</a:t>
            </a:r>
            <a:r>
              <a:rPr kumimoji="0" lang="en-GB" sz="32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ing</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the blue exercise book</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s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chois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choose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err="1">
                <a:solidFill>
                  <a:srgbClr val="1E4E79"/>
                </a:solidFill>
                <a:latin typeface="Century Gothic"/>
                <a:ea typeface="Century Gothic"/>
                <a:cs typeface="Century Gothic"/>
                <a:sym typeface="Century Gothic"/>
              </a:rPr>
              <a:t>choos</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choisi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fr-FR" sz="11500" b="1" dirty="0">
                <a:solidFill>
                  <a:srgbClr val="1E4E79"/>
                </a:solidFill>
              </a:rPr>
              <a:t>choisir</a:t>
            </a:r>
            <a:endParaRPr lang="fr-FR" sz="11500" dirty="0"/>
          </a:p>
        </p:txBody>
      </p:sp>
      <p:sp>
        <p:nvSpPr>
          <p:cNvPr id="106" name="Google Shape;106;p16" descr="question mark action button">
            <a:hlinkClick r:id="" action="ppaction://noaction">
              <a:snd r:embed="rId4" name="elle va choisir.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lang="fr-FR" sz="5400" kern="0" dirty="0">
                <a:solidFill>
                  <a:srgbClr val="1E4E79"/>
                </a:solidFill>
                <a:latin typeface="Century Gothic"/>
                <a:ea typeface="Century Gothic"/>
                <a:cs typeface="Century Gothic"/>
                <a:sym typeface="Century Gothic"/>
              </a:rPr>
              <a:t>va</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a:t>
            </a:r>
            <a:r>
              <a:rPr kumimoji="0" lang="en-GB" sz="54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cahier bleu</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3559803" y="3983786"/>
            <a:ext cx="2981673"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lang="fr-FR" sz="6000" b="1" kern="0" dirty="0">
                <a:solidFill>
                  <a:srgbClr val="ED7D31"/>
                </a:solidFill>
                <a:latin typeface="Century Gothic"/>
                <a:ea typeface="Century Gothic"/>
                <a:cs typeface="Century Gothic"/>
                <a:sym typeface="Century Gothic"/>
              </a:rPr>
              <a:t>choisir</a:t>
            </a:r>
            <a:endParaRPr kumimoji="0" lang="fr-FR"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1548701" y="5227607"/>
            <a:ext cx="9985549"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lang="en-GB" sz="3200" kern="0" dirty="0">
                <a:solidFill>
                  <a:srgbClr val="1E4E79"/>
                </a:solidFill>
                <a:latin typeface="Century Gothic"/>
                <a:ea typeface="Century Gothic"/>
                <a:cs typeface="Century Gothic"/>
                <a:sym typeface="Century Gothic"/>
              </a:rPr>
              <a:t>is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to choose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the</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blue exercise book</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chois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va choisi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8114"/>
            <a:ext cx="3723861" cy="647577"/>
          </a:xfrm>
        </p:spPr>
        <p:txBody>
          <a:bodyPr>
            <a:normAutofit/>
          </a:bodyPr>
          <a:lstStyle/>
          <a:p>
            <a:r>
              <a:rPr lang="en-GB" sz="2800" b="1" dirty="0">
                <a:solidFill>
                  <a:schemeClr val="bg1"/>
                </a:solidFill>
              </a:rPr>
              <a:t>Verbs like </a:t>
            </a:r>
            <a:r>
              <a:rPr lang="fr-FR" sz="2800" b="1" dirty="0">
                <a:solidFill>
                  <a:schemeClr val="bg1"/>
                </a:solidFill>
              </a:rPr>
              <a:t>choisir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6" name="TextBox 5">
            <a:extLst>
              <a:ext uri="{FF2B5EF4-FFF2-40B4-BE49-F238E27FC236}">
                <a16:creationId xmlns:a16="http://schemas.microsoft.com/office/drawing/2014/main" id="{14F55C5B-6E69-D74E-9BE5-8088EB3228DB}"/>
              </a:ext>
            </a:extLst>
          </p:cNvPr>
          <p:cNvSpPr txBox="1"/>
          <p:nvPr/>
        </p:nvSpPr>
        <p:spPr>
          <a:xfrm>
            <a:off x="179999" y="1873664"/>
            <a:ext cx="4680759" cy="461665"/>
          </a:xfrm>
          <a:prstGeom prst="rect">
            <a:avLst/>
          </a:prstGeom>
          <a:noFill/>
        </p:spPr>
        <p:txBody>
          <a:bodyPr wrap="square" rtlCol="0">
            <a:spAutoFit/>
          </a:bodyPr>
          <a:lstStyle/>
          <a:p>
            <a:pPr lvl="0">
              <a:defRPr/>
            </a:pPr>
            <a:r>
              <a:rPr lang="en-US" sz="2400" b="1" noProof="0" dirty="0">
                <a:solidFill>
                  <a:srgbClr val="4472C4">
                    <a:lumMod val="50000"/>
                  </a:srgbClr>
                </a:solidFill>
                <a:latin typeface="Century Gothic" panose="020F0302020204030204"/>
              </a:rPr>
              <a:t>verbs like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sortir (partir, dormir)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14F55C5B-6E69-D74E-9BE5-8088EB3228DB}"/>
              </a:ext>
            </a:extLst>
          </p:cNvPr>
          <p:cNvSpPr txBox="1"/>
          <p:nvPr/>
        </p:nvSpPr>
        <p:spPr>
          <a:xfrm>
            <a:off x="180000" y="1367220"/>
            <a:ext cx="11198087" cy="461665"/>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You already know some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verbs which end in </a:t>
            </a:r>
            <a:r>
              <a:rPr lang="en-US" sz="2400" b="1" dirty="0">
                <a:solidFill>
                  <a:srgbClr val="4472C4">
                    <a:lumMod val="50000"/>
                  </a:srgbClr>
                </a:solidFill>
              </a:rPr>
              <a:t>-IR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instead of –ER</a:t>
            </a:r>
            <a:r>
              <a:rPr lang="en-US" sz="2400" dirty="0">
                <a:solidFill>
                  <a:srgbClr val="4472C4">
                    <a:lumMod val="50000"/>
                  </a:srgbClr>
                </a:solidFill>
                <a:latin typeface="Century Gothic" panose="020F0302020204030204"/>
              </a:rPr>
              <a:t>:</a:t>
            </a:r>
            <a:endPar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9"/>
          <p:cNvSpPr/>
          <p:nvPr/>
        </p:nvSpPr>
        <p:spPr>
          <a:xfrm>
            <a:off x="157936" y="3377255"/>
            <a:ext cx="12034064" cy="461665"/>
          </a:xfrm>
          <a:prstGeom prst="rect">
            <a:avLst/>
          </a:prstGeom>
        </p:spPr>
        <p:txBody>
          <a:bodyPr wrap="none">
            <a:spAutoFit/>
          </a:bodyPr>
          <a:lstStyle/>
          <a:p>
            <a:pPr lvl="0">
              <a:defRPr/>
            </a:pPr>
            <a:r>
              <a:rPr lang="fr-FR" sz="2400" dirty="0">
                <a:solidFill>
                  <a:srgbClr val="4472C4">
                    <a:lumMod val="50000"/>
                  </a:srgbClr>
                </a:solidFill>
              </a:rPr>
              <a:t>To </a:t>
            </a:r>
            <a:r>
              <a:rPr lang="fr-FR" sz="2400" dirty="0" err="1">
                <a:solidFill>
                  <a:srgbClr val="4472C4">
                    <a:lumMod val="50000"/>
                  </a:srgbClr>
                </a:solidFill>
              </a:rPr>
              <a:t>say</a:t>
            </a:r>
            <a:r>
              <a:rPr lang="fr-FR" sz="2400" dirty="0">
                <a:solidFill>
                  <a:srgbClr val="4472C4">
                    <a:lumMod val="50000"/>
                  </a:srgbClr>
                </a:solidFill>
              </a:rPr>
              <a:t> ‘</a:t>
            </a:r>
            <a:r>
              <a:rPr lang="fr-FR" sz="2400" b="1" dirty="0">
                <a:solidFill>
                  <a:srgbClr val="4472C4">
                    <a:lumMod val="50000"/>
                  </a:srgbClr>
                </a:solidFill>
              </a:rPr>
              <a:t>I</a:t>
            </a:r>
            <a:r>
              <a:rPr lang="fr-FR" sz="2400" dirty="0">
                <a:solidFill>
                  <a:srgbClr val="4472C4">
                    <a:lumMod val="50000"/>
                  </a:srgbClr>
                </a:solidFill>
              </a:rPr>
              <a:t>’ </a:t>
            </a:r>
            <a:r>
              <a:rPr lang="fr-FR" sz="2400" dirty="0" err="1">
                <a:solidFill>
                  <a:srgbClr val="4472C4">
                    <a:lumMod val="50000"/>
                  </a:srgbClr>
                </a:solidFill>
              </a:rPr>
              <a:t>with</a:t>
            </a:r>
            <a:r>
              <a:rPr lang="fr-FR" sz="2400" dirty="0">
                <a:solidFill>
                  <a:srgbClr val="4472C4">
                    <a:lumMod val="50000"/>
                  </a:srgbClr>
                </a:solidFill>
              </a:rPr>
              <a:t> a </a:t>
            </a:r>
            <a:r>
              <a:rPr lang="fr-FR" sz="2400" dirty="0" err="1">
                <a:solidFill>
                  <a:srgbClr val="4472C4">
                    <a:lumMod val="50000"/>
                  </a:srgbClr>
                </a:solidFill>
              </a:rPr>
              <a:t>verb</a:t>
            </a:r>
            <a:r>
              <a:rPr lang="fr-FR" sz="2400" dirty="0">
                <a:solidFill>
                  <a:srgbClr val="4472C4">
                    <a:lumMod val="50000"/>
                  </a:srgbClr>
                </a:solidFill>
              </a:rPr>
              <a:t> </a:t>
            </a:r>
            <a:r>
              <a:rPr lang="fr-FR" sz="2400" dirty="0" err="1">
                <a:solidFill>
                  <a:srgbClr val="4472C4">
                    <a:lumMod val="50000"/>
                  </a:srgbClr>
                </a:solidFill>
              </a:rPr>
              <a:t>like</a:t>
            </a:r>
            <a:r>
              <a:rPr lang="fr-FR" sz="2400" dirty="0">
                <a:solidFill>
                  <a:srgbClr val="4472C4">
                    <a:lumMod val="50000"/>
                  </a:srgbClr>
                </a:solidFill>
              </a:rPr>
              <a:t> choisir, </a:t>
            </a:r>
            <a:r>
              <a:rPr lang="fr-FR" sz="2400" dirty="0" err="1">
                <a:solidFill>
                  <a:srgbClr val="4472C4">
                    <a:lumMod val="50000"/>
                  </a:srgbClr>
                </a:solidFill>
              </a:rPr>
              <a:t>remove</a:t>
            </a:r>
            <a:r>
              <a:rPr lang="fr-FR" sz="2400" dirty="0">
                <a:solidFill>
                  <a:srgbClr val="4472C4">
                    <a:lumMod val="50000"/>
                  </a:srgbClr>
                </a:solidFill>
              </a:rPr>
              <a:t> the –IR </a:t>
            </a:r>
            <a:r>
              <a:rPr lang="fr-FR" sz="2400" dirty="0" err="1">
                <a:solidFill>
                  <a:srgbClr val="4472C4">
                    <a:lumMod val="50000"/>
                  </a:srgbClr>
                </a:solidFill>
              </a:rPr>
              <a:t>from</a:t>
            </a:r>
            <a:r>
              <a:rPr lang="fr-FR" sz="2400" dirty="0">
                <a:solidFill>
                  <a:srgbClr val="4472C4">
                    <a:lumMod val="50000"/>
                  </a:srgbClr>
                </a:solidFill>
              </a:rPr>
              <a:t> the infinitive and </a:t>
            </a:r>
            <a:r>
              <a:rPr lang="fr-FR" sz="2400" dirty="0" err="1">
                <a:solidFill>
                  <a:srgbClr val="4472C4">
                    <a:lumMod val="50000"/>
                  </a:srgbClr>
                </a:solidFill>
              </a:rPr>
              <a:t>add</a:t>
            </a:r>
            <a:r>
              <a:rPr lang="fr-FR" sz="2400" dirty="0">
                <a:solidFill>
                  <a:srgbClr val="4472C4">
                    <a:lumMod val="50000"/>
                  </a:srgbClr>
                </a:solidFill>
              </a:rPr>
              <a:t> ‘</a:t>
            </a:r>
            <a:r>
              <a:rPr lang="fr-FR" sz="2400" b="1" dirty="0">
                <a:solidFill>
                  <a:srgbClr val="4472C4">
                    <a:lumMod val="50000"/>
                  </a:srgbClr>
                </a:solidFill>
              </a:rPr>
              <a:t>-</a:t>
            </a:r>
            <a:r>
              <a:rPr lang="fr-FR" sz="2400" b="1" dirty="0" err="1">
                <a:solidFill>
                  <a:srgbClr val="4472C4">
                    <a:lumMod val="50000"/>
                  </a:srgbClr>
                </a:solidFill>
              </a:rPr>
              <a:t>is</a:t>
            </a:r>
            <a:r>
              <a:rPr lang="fr-FR" sz="2400" dirty="0">
                <a:solidFill>
                  <a:srgbClr val="4472C4">
                    <a:lumMod val="50000"/>
                  </a:srgbClr>
                </a:solidFill>
              </a:rPr>
              <a:t>’. </a:t>
            </a:r>
            <a:endParaRPr lang="en-US" sz="2400" dirty="0">
              <a:solidFill>
                <a:srgbClr val="4472C4">
                  <a:lumMod val="50000"/>
                </a:srgbClr>
              </a:solidFill>
            </a:endParaRPr>
          </a:p>
        </p:txBody>
      </p:sp>
      <p:sp>
        <p:nvSpPr>
          <p:cNvPr id="11" name="Rectangle 10"/>
          <p:cNvSpPr/>
          <p:nvPr/>
        </p:nvSpPr>
        <p:spPr>
          <a:xfrm>
            <a:off x="362652" y="4042148"/>
            <a:ext cx="1125629" cy="461665"/>
          </a:xfrm>
          <a:prstGeom prst="rect">
            <a:avLst/>
          </a:prstGeom>
        </p:spPr>
        <p:txBody>
          <a:bodyPr wrap="none">
            <a:spAutoFit/>
          </a:bodyPr>
          <a:lstStyle/>
          <a:p>
            <a:pPr lvl="0">
              <a:defRPr/>
            </a:pPr>
            <a:r>
              <a:rPr lang="fr-FR" sz="2400" dirty="0">
                <a:solidFill>
                  <a:srgbClr val="4472C4">
                    <a:lumMod val="50000"/>
                  </a:srgbClr>
                </a:solidFill>
              </a:rPr>
              <a:t>chois</a:t>
            </a:r>
            <a:r>
              <a:rPr lang="fr-FR" sz="2400" b="1" dirty="0">
                <a:solidFill>
                  <a:srgbClr val="4472C4">
                    <a:lumMod val="50000"/>
                  </a:srgbClr>
                </a:solidFill>
              </a:rPr>
              <a:t>ir</a:t>
            </a:r>
          </a:p>
        </p:txBody>
      </p:sp>
      <p:cxnSp>
        <p:nvCxnSpPr>
          <p:cNvPr id="12" name="Straight Arrow Connector 11"/>
          <p:cNvCxnSpPr/>
          <p:nvPr/>
        </p:nvCxnSpPr>
        <p:spPr>
          <a:xfrm>
            <a:off x="1670259" y="4272980"/>
            <a:ext cx="1169662" cy="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206559" y="4042148"/>
            <a:ext cx="1125629" cy="461665"/>
          </a:xfrm>
          <a:prstGeom prst="rect">
            <a:avLst/>
          </a:prstGeom>
        </p:spPr>
        <p:txBody>
          <a:bodyPr wrap="none">
            <a:spAutoFit/>
          </a:bodyPr>
          <a:lstStyle/>
          <a:p>
            <a:pPr lvl="0">
              <a:defRPr/>
            </a:pPr>
            <a:r>
              <a:rPr lang="fr-FR" sz="2400" dirty="0">
                <a:solidFill>
                  <a:srgbClr val="4472C4">
                    <a:lumMod val="50000"/>
                  </a:srgbClr>
                </a:solidFill>
              </a:rPr>
              <a:t>chois</a:t>
            </a:r>
            <a:r>
              <a:rPr lang="fr-FR" sz="2400" b="1" strike="sngStrike" dirty="0">
                <a:solidFill>
                  <a:srgbClr val="4472C4">
                    <a:lumMod val="50000"/>
                  </a:srgbClr>
                </a:solidFill>
              </a:rPr>
              <a:t>ir</a:t>
            </a:r>
          </a:p>
        </p:txBody>
      </p:sp>
      <p:sp>
        <p:nvSpPr>
          <p:cNvPr id="14" name="Rectangle 13"/>
          <p:cNvSpPr/>
          <p:nvPr/>
        </p:nvSpPr>
        <p:spPr>
          <a:xfrm>
            <a:off x="6026941" y="4038752"/>
            <a:ext cx="1660207" cy="461665"/>
          </a:xfrm>
          <a:prstGeom prst="rect">
            <a:avLst/>
          </a:prstGeom>
        </p:spPr>
        <p:txBody>
          <a:bodyPr wrap="square">
            <a:spAutoFit/>
          </a:bodyPr>
          <a:lstStyle/>
          <a:p>
            <a:pPr lvl="0">
              <a:defRPr/>
            </a:pPr>
            <a:r>
              <a:rPr lang="en-US" sz="2400" b="1" dirty="0">
                <a:solidFill>
                  <a:srgbClr val="4472C4">
                    <a:lumMod val="50000"/>
                  </a:srgbClr>
                </a:solidFill>
              </a:rPr>
              <a:t>je</a:t>
            </a:r>
            <a:r>
              <a:rPr lang="en-US" sz="2400" dirty="0">
                <a:solidFill>
                  <a:srgbClr val="4472C4">
                    <a:lumMod val="50000"/>
                  </a:srgbClr>
                </a:solidFill>
              </a:rPr>
              <a:t> </a:t>
            </a:r>
            <a:r>
              <a:rPr lang="fr-FR" sz="2400" dirty="0">
                <a:solidFill>
                  <a:srgbClr val="4472C4">
                    <a:lumMod val="50000"/>
                  </a:srgbClr>
                </a:solidFill>
              </a:rPr>
              <a:t>chois</a:t>
            </a:r>
            <a:r>
              <a:rPr lang="fr-FR" sz="2400" b="1" dirty="0">
                <a:solidFill>
                  <a:srgbClr val="4472C4">
                    <a:lumMod val="50000"/>
                  </a:srgbClr>
                </a:solidFill>
              </a:rPr>
              <a:t>is</a:t>
            </a:r>
            <a:endParaRPr lang="fr-FR" sz="2400" b="1" strike="sngStrike" dirty="0">
              <a:solidFill>
                <a:srgbClr val="4472C4">
                  <a:lumMod val="50000"/>
                </a:srgbClr>
              </a:solidFill>
            </a:endParaRPr>
          </a:p>
        </p:txBody>
      </p:sp>
      <p:cxnSp>
        <p:nvCxnSpPr>
          <p:cNvPr id="15" name="Straight Arrow Connector 14"/>
          <p:cNvCxnSpPr/>
          <p:nvPr/>
        </p:nvCxnSpPr>
        <p:spPr>
          <a:xfrm>
            <a:off x="4587317" y="4287102"/>
            <a:ext cx="1169662" cy="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096934" y="4056270"/>
            <a:ext cx="3930747" cy="461665"/>
          </a:xfrm>
          <a:prstGeom prst="rect">
            <a:avLst/>
          </a:prstGeom>
        </p:spPr>
        <p:txBody>
          <a:bodyPr wrap="square">
            <a:spAutoFit/>
          </a:bodyPr>
          <a:lstStyle/>
          <a:p>
            <a:pPr lvl="0">
              <a:defRPr/>
            </a:pPr>
            <a:r>
              <a:rPr lang="en-US" sz="2400" i="1" dirty="0">
                <a:solidFill>
                  <a:srgbClr val="4472C4">
                    <a:lumMod val="50000"/>
                  </a:srgbClr>
                </a:solidFill>
              </a:rPr>
              <a:t>I choose / am choosing</a:t>
            </a:r>
            <a:endParaRPr lang="en-US" sz="2400" i="1" strike="sngStrike" dirty="0">
              <a:solidFill>
                <a:srgbClr val="4472C4">
                  <a:lumMod val="50000"/>
                </a:srgbClr>
              </a:solidFill>
            </a:endParaRPr>
          </a:p>
        </p:txBody>
      </p:sp>
      <p:sp>
        <p:nvSpPr>
          <p:cNvPr id="17" name="Rectangle 16"/>
          <p:cNvSpPr/>
          <p:nvPr/>
        </p:nvSpPr>
        <p:spPr>
          <a:xfrm>
            <a:off x="158296" y="4735285"/>
            <a:ext cx="9946954" cy="461665"/>
          </a:xfrm>
          <a:prstGeom prst="rect">
            <a:avLst/>
          </a:prstGeom>
        </p:spPr>
        <p:txBody>
          <a:bodyPr wrap="none">
            <a:spAutoFit/>
          </a:bodyPr>
          <a:lstStyle/>
          <a:p>
            <a:pPr lvl="0">
              <a:defRPr/>
            </a:pPr>
            <a:r>
              <a:rPr lang="fr-FR" sz="2400" dirty="0">
                <a:solidFill>
                  <a:srgbClr val="4472C4">
                    <a:lumMod val="50000"/>
                  </a:srgbClr>
                </a:solidFill>
              </a:rPr>
              <a:t>To </a:t>
            </a:r>
            <a:r>
              <a:rPr lang="fr-FR" sz="2400" dirty="0" err="1">
                <a:solidFill>
                  <a:srgbClr val="4472C4">
                    <a:lumMod val="50000"/>
                  </a:srgbClr>
                </a:solidFill>
              </a:rPr>
              <a:t>say</a:t>
            </a:r>
            <a:r>
              <a:rPr lang="fr-FR" sz="2400" dirty="0">
                <a:solidFill>
                  <a:srgbClr val="4472C4">
                    <a:lumMod val="50000"/>
                  </a:srgbClr>
                </a:solidFill>
              </a:rPr>
              <a:t> ‘</a:t>
            </a:r>
            <a:r>
              <a:rPr lang="fr-FR" sz="2400" b="1" dirty="0">
                <a:solidFill>
                  <a:srgbClr val="4472C4">
                    <a:lumMod val="50000"/>
                  </a:srgbClr>
                </a:solidFill>
              </a:rPr>
              <a:t>s/</a:t>
            </a:r>
            <a:r>
              <a:rPr lang="fr-FR" sz="2400" b="1" dirty="0" err="1">
                <a:solidFill>
                  <a:srgbClr val="4472C4">
                    <a:lumMod val="50000"/>
                  </a:srgbClr>
                </a:solidFill>
              </a:rPr>
              <a:t>he</a:t>
            </a:r>
            <a:r>
              <a:rPr lang="fr-FR" sz="2400" dirty="0">
                <a:solidFill>
                  <a:srgbClr val="4472C4">
                    <a:lumMod val="50000"/>
                  </a:srgbClr>
                </a:solidFill>
              </a:rPr>
              <a:t>’ </a:t>
            </a:r>
            <a:r>
              <a:rPr lang="fr-FR" sz="2400" dirty="0" err="1">
                <a:solidFill>
                  <a:srgbClr val="4472C4">
                    <a:lumMod val="50000"/>
                  </a:srgbClr>
                </a:solidFill>
              </a:rPr>
              <a:t>with</a:t>
            </a:r>
            <a:r>
              <a:rPr lang="fr-FR" sz="2400" dirty="0">
                <a:solidFill>
                  <a:srgbClr val="4472C4">
                    <a:lumMod val="50000"/>
                  </a:srgbClr>
                </a:solidFill>
              </a:rPr>
              <a:t> a </a:t>
            </a:r>
            <a:r>
              <a:rPr lang="fr-FR" sz="2400" dirty="0" err="1">
                <a:solidFill>
                  <a:srgbClr val="4472C4">
                    <a:lumMod val="50000"/>
                  </a:srgbClr>
                </a:solidFill>
              </a:rPr>
              <a:t>verb</a:t>
            </a:r>
            <a:r>
              <a:rPr lang="fr-FR" sz="2400" dirty="0">
                <a:solidFill>
                  <a:srgbClr val="4472C4">
                    <a:lumMod val="50000"/>
                  </a:srgbClr>
                </a:solidFill>
              </a:rPr>
              <a:t> </a:t>
            </a:r>
            <a:r>
              <a:rPr lang="fr-FR" sz="2400" dirty="0" err="1">
                <a:solidFill>
                  <a:srgbClr val="4472C4">
                    <a:lumMod val="50000"/>
                  </a:srgbClr>
                </a:solidFill>
              </a:rPr>
              <a:t>like</a:t>
            </a:r>
            <a:r>
              <a:rPr lang="fr-FR" sz="2400" dirty="0">
                <a:solidFill>
                  <a:srgbClr val="4472C4">
                    <a:lumMod val="50000"/>
                  </a:srgbClr>
                </a:solidFill>
              </a:rPr>
              <a:t> choisir, </a:t>
            </a:r>
            <a:r>
              <a:rPr lang="fr-FR" sz="2400" dirty="0" err="1">
                <a:solidFill>
                  <a:srgbClr val="4472C4">
                    <a:lumMod val="50000"/>
                  </a:srgbClr>
                </a:solidFill>
              </a:rPr>
              <a:t>remove</a:t>
            </a:r>
            <a:r>
              <a:rPr lang="fr-FR" sz="2400" dirty="0">
                <a:solidFill>
                  <a:srgbClr val="4472C4">
                    <a:lumMod val="50000"/>
                  </a:srgbClr>
                </a:solidFill>
              </a:rPr>
              <a:t> the –IR and </a:t>
            </a:r>
            <a:r>
              <a:rPr lang="fr-FR" sz="2400" dirty="0" err="1">
                <a:solidFill>
                  <a:srgbClr val="4472C4">
                    <a:lumMod val="50000"/>
                  </a:srgbClr>
                </a:solidFill>
              </a:rPr>
              <a:t>add</a:t>
            </a:r>
            <a:r>
              <a:rPr lang="fr-FR" sz="2400" dirty="0">
                <a:solidFill>
                  <a:srgbClr val="4472C4">
                    <a:lumMod val="50000"/>
                  </a:srgbClr>
                </a:solidFill>
              </a:rPr>
              <a:t> ‘</a:t>
            </a:r>
            <a:r>
              <a:rPr lang="fr-FR" sz="2400" b="1" dirty="0">
                <a:solidFill>
                  <a:srgbClr val="4472C4">
                    <a:lumMod val="50000"/>
                  </a:srgbClr>
                </a:solidFill>
              </a:rPr>
              <a:t>-</a:t>
            </a:r>
            <a:r>
              <a:rPr lang="fr-FR" sz="2400" b="1" dirty="0" err="1">
                <a:solidFill>
                  <a:srgbClr val="4472C4">
                    <a:lumMod val="50000"/>
                  </a:srgbClr>
                </a:solidFill>
              </a:rPr>
              <a:t>it</a:t>
            </a:r>
            <a:r>
              <a:rPr lang="fr-FR" sz="2400" dirty="0">
                <a:solidFill>
                  <a:srgbClr val="4472C4">
                    <a:lumMod val="50000"/>
                  </a:srgbClr>
                </a:solidFill>
              </a:rPr>
              <a:t>’. </a:t>
            </a:r>
            <a:endParaRPr lang="en-US" sz="2400" dirty="0">
              <a:solidFill>
                <a:srgbClr val="4472C4">
                  <a:lumMod val="50000"/>
                </a:srgbClr>
              </a:solidFill>
            </a:endParaRPr>
          </a:p>
        </p:txBody>
      </p:sp>
      <p:sp>
        <p:nvSpPr>
          <p:cNvPr id="18" name="Rectangle 17"/>
          <p:cNvSpPr/>
          <p:nvPr/>
        </p:nvSpPr>
        <p:spPr>
          <a:xfrm>
            <a:off x="362652" y="5375684"/>
            <a:ext cx="1125629" cy="461665"/>
          </a:xfrm>
          <a:prstGeom prst="rect">
            <a:avLst/>
          </a:prstGeom>
        </p:spPr>
        <p:txBody>
          <a:bodyPr wrap="none">
            <a:spAutoFit/>
          </a:bodyPr>
          <a:lstStyle/>
          <a:p>
            <a:pPr lvl="0">
              <a:defRPr/>
            </a:pPr>
            <a:r>
              <a:rPr lang="fr-FR" sz="2400" dirty="0">
                <a:solidFill>
                  <a:srgbClr val="4472C4">
                    <a:lumMod val="50000"/>
                  </a:srgbClr>
                </a:solidFill>
              </a:rPr>
              <a:t>chois</a:t>
            </a:r>
            <a:r>
              <a:rPr lang="fr-FR" sz="2400" b="1" dirty="0">
                <a:solidFill>
                  <a:srgbClr val="4472C4">
                    <a:lumMod val="50000"/>
                  </a:srgbClr>
                </a:solidFill>
              </a:rPr>
              <a:t>ir</a:t>
            </a:r>
          </a:p>
        </p:txBody>
      </p:sp>
      <p:cxnSp>
        <p:nvCxnSpPr>
          <p:cNvPr id="19" name="Straight Arrow Connector 18"/>
          <p:cNvCxnSpPr/>
          <p:nvPr/>
        </p:nvCxnSpPr>
        <p:spPr>
          <a:xfrm>
            <a:off x="1670259" y="5606516"/>
            <a:ext cx="1169662" cy="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206559" y="5375684"/>
            <a:ext cx="1125629" cy="461665"/>
          </a:xfrm>
          <a:prstGeom prst="rect">
            <a:avLst/>
          </a:prstGeom>
        </p:spPr>
        <p:txBody>
          <a:bodyPr wrap="none">
            <a:spAutoFit/>
          </a:bodyPr>
          <a:lstStyle/>
          <a:p>
            <a:pPr lvl="0">
              <a:defRPr/>
            </a:pPr>
            <a:r>
              <a:rPr lang="fr-FR" sz="2400" dirty="0">
                <a:solidFill>
                  <a:srgbClr val="4472C4">
                    <a:lumMod val="50000"/>
                  </a:srgbClr>
                </a:solidFill>
              </a:rPr>
              <a:t>chois</a:t>
            </a:r>
            <a:r>
              <a:rPr lang="fr-FR" sz="2400" b="1" strike="sngStrike" dirty="0">
                <a:solidFill>
                  <a:srgbClr val="4472C4">
                    <a:lumMod val="50000"/>
                  </a:srgbClr>
                </a:solidFill>
              </a:rPr>
              <a:t>ir</a:t>
            </a:r>
          </a:p>
        </p:txBody>
      </p:sp>
      <p:sp>
        <p:nvSpPr>
          <p:cNvPr id="21" name="Rectangle 20"/>
          <p:cNvSpPr/>
          <p:nvPr/>
        </p:nvSpPr>
        <p:spPr>
          <a:xfrm>
            <a:off x="6026941" y="5338724"/>
            <a:ext cx="2271962" cy="461665"/>
          </a:xfrm>
          <a:prstGeom prst="rect">
            <a:avLst/>
          </a:prstGeom>
        </p:spPr>
        <p:txBody>
          <a:bodyPr wrap="square">
            <a:spAutoFit/>
          </a:bodyPr>
          <a:lstStyle/>
          <a:p>
            <a:pPr lvl="0">
              <a:defRPr/>
            </a:pPr>
            <a:r>
              <a:rPr lang="en-US" sz="2400" b="1" dirty="0">
                <a:solidFill>
                  <a:srgbClr val="4472C4">
                    <a:lumMod val="50000"/>
                  </a:srgbClr>
                </a:solidFill>
              </a:rPr>
              <a:t>il/</a:t>
            </a:r>
            <a:r>
              <a:rPr lang="fr-FR" sz="2400" b="1" dirty="0">
                <a:solidFill>
                  <a:srgbClr val="4472C4">
                    <a:lumMod val="50000"/>
                  </a:srgbClr>
                </a:solidFill>
              </a:rPr>
              <a:t>elle</a:t>
            </a:r>
            <a:r>
              <a:rPr lang="en-US" sz="2400" dirty="0">
                <a:solidFill>
                  <a:srgbClr val="4472C4">
                    <a:lumMod val="50000"/>
                  </a:srgbClr>
                </a:solidFill>
              </a:rPr>
              <a:t> </a:t>
            </a:r>
            <a:r>
              <a:rPr lang="fr-FR" sz="2400" dirty="0">
                <a:solidFill>
                  <a:srgbClr val="4472C4">
                    <a:lumMod val="50000"/>
                  </a:srgbClr>
                </a:solidFill>
              </a:rPr>
              <a:t>chois</a:t>
            </a:r>
            <a:r>
              <a:rPr lang="fr-FR" sz="2400" b="1" dirty="0">
                <a:solidFill>
                  <a:srgbClr val="4472C4">
                    <a:lumMod val="50000"/>
                  </a:srgbClr>
                </a:solidFill>
              </a:rPr>
              <a:t>it</a:t>
            </a:r>
            <a:endParaRPr lang="fr-FR" sz="2400" b="1" strike="sngStrike" dirty="0">
              <a:solidFill>
                <a:srgbClr val="4472C4">
                  <a:lumMod val="50000"/>
                </a:srgbClr>
              </a:solidFill>
            </a:endParaRPr>
          </a:p>
        </p:txBody>
      </p:sp>
      <p:cxnSp>
        <p:nvCxnSpPr>
          <p:cNvPr id="22" name="Straight Arrow Connector 21"/>
          <p:cNvCxnSpPr/>
          <p:nvPr/>
        </p:nvCxnSpPr>
        <p:spPr>
          <a:xfrm>
            <a:off x="4587317" y="5620638"/>
            <a:ext cx="1169662" cy="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096934" y="5338723"/>
            <a:ext cx="4167562" cy="461665"/>
          </a:xfrm>
          <a:prstGeom prst="rect">
            <a:avLst/>
          </a:prstGeom>
        </p:spPr>
        <p:txBody>
          <a:bodyPr wrap="square">
            <a:spAutoFit/>
          </a:bodyPr>
          <a:lstStyle/>
          <a:p>
            <a:pPr lvl="0">
              <a:defRPr/>
            </a:pPr>
            <a:r>
              <a:rPr lang="en-US" sz="2400" i="1" dirty="0">
                <a:solidFill>
                  <a:srgbClr val="4472C4">
                    <a:lumMod val="50000"/>
                  </a:srgbClr>
                </a:solidFill>
              </a:rPr>
              <a:t>s/he chooses / is choosing</a:t>
            </a:r>
            <a:endParaRPr lang="en-US" sz="2400" i="1" strike="sngStrike" dirty="0">
              <a:solidFill>
                <a:srgbClr val="4472C4">
                  <a:lumMod val="50000"/>
                </a:srgbClr>
              </a:solidFill>
            </a:endParaRPr>
          </a:p>
        </p:txBody>
      </p:sp>
      <p:sp>
        <p:nvSpPr>
          <p:cNvPr id="25" name="TextBox 24">
            <a:extLst>
              <a:ext uri="{FF2B5EF4-FFF2-40B4-BE49-F238E27FC236}">
                <a16:creationId xmlns:a16="http://schemas.microsoft.com/office/drawing/2014/main" id="{F3317320-711E-4119-B300-87D83A2D167D}"/>
              </a:ext>
            </a:extLst>
          </p:cNvPr>
          <p:cNvSpPr txBox="1"/>
          <p:nvPr/>
        </p:nvSpPr>
        <p:spPr>
          <a:xfrm>
            <a:off x="6174968" y="1873663"/>
            <a:ext cx="5123748" cy="461665"/>
          </a:xfrm>
          <a:prstGeom prst="rect">
            <a:avLst/>
          </a:prstGeom>
          <a:noFill/>
        </p:spPr>
        <p:txBody>
          <a:bodyPr wrap="square" rtlCol="0">
            <a:spAutoFit/>
          </a:bodyPr>
          <a:lstStyle/>
          <a:p>
            <a:pPr lvl="0">
              <a:defRPr/>
            </a:pP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verbs</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venir</a:t>
            </a:r>
            <a:r>
              <a:rPr lang="fr-FR" sz="2400" dirty="0">
                <a:solidFill>
                  <a:srgbClr val="4472C4">
                    <a:lumMod val="50000"/>
                  </a:srgbClr>
                </a:solidFill>
                <a:latin typeface="Century Gothic" panose="020F0302020204030204"/>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(revenir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devenir)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B232AB47-7F51-4ABC-ADEE-AE38C5F98CAA}"/>
              </a:ext>
            </a:extLst>
          </p:cNvPr>
          <p:cNvSpPr txBox="1"/>
          <p:nvPr/>
        </p:nvSpPr>
        <p:spPr>
          <a:xfrm>
            <a:off x="179999" y="2740876"/>
            <a:ext cx="10840927" cy="461665"/>
          </a:xfrm>
          <a:prstGeom prst="rect">
            <a:avLst/>
          </a:prstGeom>
          <a:noFill/>
        </p:spPr>
        <p:txBody>
          <a:bodyPr wrap="square" rtlCol="0">
            <a:spAutoFit/>
          </a:bodyPr>
          <a:lstStyle/>
          <a:p>
            <a:pPr lvl="0">
              <a:defRPr/>
            </a:pPr>
            <a:r>
              <a:rPr lang="en-GB" sz="2400" b="1" noProof="0" dirty="0">
                <a:solidFill>
                  <a:srgbClr val="4472C4">
                    <a:lumMod val="50000"/>
                  </a:srgbClr>
                </a:solidFill>
                <a:latin typeface="Century Gothic" panose="020F0302020204030204"/>
              </a:rPr>
              <a:t>Verbs like </a:t>
            </a:r>
            <a:r>
              <a:rPr lang="fr-FR" sz="2400" b="1" noProof="0" dirty="0">
                <a:solidFill>
                  <a:srgbClr val="4472C4">
                    <a:lumMod val="50000"/>
                  </a:srgbClr>
                </a:solidFill>
                <a:latin typeface="Century Gothic" panose="020F0302020204030204"/>
              </a:rPr>
              <a:t>choisir</a:t>
            </a:r>
            <a:r>
              <a:rPr lang="en-GB" sz="2400" b="1" noProof="0" dirty="0">
                <a:solidFill>
                  <a:srgbClr val="4472C4">
                    <a:lumMod val="50000"/>
                  </a:srgbClr>
                </a:solidFill>
                <a:latin typeface="Century Gothic" panose="020F0302020204030204"/>
              </a:rPr>
              <a:t> </a:t>
            </a:r>
            <a:r>
              <a:rPr lang="en-GB" sz="2400" noProof="0" dirty="0">
                <a:solidFill>
                  <a:srgbClr val="4472C4">
                    <a:lumMod val="50000"/>
                  </a:srgbClr>
                </a:solidFill>
                <a:latin typeface="Century Gothic" panose="020F0302020204030204"/>
              </a:rPr>
              <a:t>are another type of </a:t>
            </a:r>
            <a:r>
              <a:rPr lang="en-GB" sz="2400" b="1" noProof="0" dirty="0">
                <a:solidFill>
                  <a:srgbClr val="4472C4">
                    <a:lumMod val="50000"/>
                  </a:srgbClr>
                </a:solidFill>
                <a:latin typeface="Century Gothic" panose="020F0302020204030204"/>
              </a:rPr>
              <a:t>–IR verb</a:t>
            </a:r>
            <a:r>
              <a:rPr lang="en-GB" sz="2400" noProof="0"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4" name="Rounded Rectangular Callout 2">
            <a:extLst>
              <a:ext uri="{FF2B5EF4-FFF2-40B4-BE49-F238E27FC236}">
                <a16:creationId xmlns:a16="http://schemas.microsoft.com/office/drawing/2014/main" id="{800DA518-054E-4760-92D8-7E30150DDE0A}"/>
              </a:ext>
            </a:extLst>
          </p:cNvPr>
          <p:cNvSpPr/>
          <p:nvPr/>
        </p:nvSpPr>
        <p:spPr>
          <a:xfrm>
            <a:off x="9504947" y="858699"/>
            <a:ext cx="2507054" cy="2108990"/>
          </a:xfrm>
          <a:prstGeom prst="wedgeRoundRectCallout">
            <a:avLst>
              <a:gd name="adj1" fmla="val -22655"/>
              <a:gd name="adj2" fmla="val 62016"/>
              <a:gd name="adj3" fmla="val 16667"/>
            </a:avLst>
          </a:prstGeom>
          <a:solidFill>
            <a:srgbClr val="0055A5"/>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These verb forms sound the same!</a:t>
            </a:r>
          </a:p>
          <a:p>
            <a:pPr lvl="0" algn="ctr">
              <a:defRPr/>
            </a:pPr>
            <a:r>
              <a:rPr lang="en-GB" sz="2000" dirty="0">
                <a:solidFill>
                  <a:prstClr val="white"/>
                </a:solidFill>
              </a:rPr>
              <a:t>The </a:t>
            </a:r>
            <a:r>
              <a:rPr lang="en-GB" sz="2000" b="1" dirty="0">
                <a:solidFill>
                  <a:prstClr val="white"/>
                </a:solidFill>
              </a:rPr>
              <a:t>–s and –t </a:t>
            </a:r>
            <a:r>
              <a:rPr lang="en-GB" sz="2000" dirty="0">
                <a:solidFill>
                  <a:prstClr val="white"/>
                </a:solidFill>
              </a:rPr>
              <a:t>are</a:t>
            </a:r>
            <a:br>
              <a:rPr lang="en-GB" sz="2000" dirty="0">
                <a:solidFill>
                  <a:prstClr val="white"/>
                </a:solidFill>
              </a:rPr>
            </a:br>
            <a:r>
              <a:rPr lang="en-GB" sz="2000" b="1" dirty="0">
                <a:solidFill>
                  <a:prstClr val="white"/>
                </a:solidFill>
              </a:rPr>
              <a:t>silent final consonants </a:t>
            </a:r>
            <a:r>
              <a:rPr lang="en-GB" sz="2000" dirty="0">
                <a:solidFill>
                  <a:prstClr val="white"/>
                </a:solidFill>
              </a:rPr>
              <a:t>(SFC)</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3" grpId="0"/>
      <p:bldP spid="14" grpId="0"/>
      <p:bldP spid="16" grpId="0"/>
      <p:bldP spid="17" grpId="0"/>
      <p:bldP spid="18" grpId="0"/>
      <p:bldP spid="20" grpId="0"/>
      <p:bldP spid="21" grpId="0"/>
      <p:bldP spid="23" grpId="0"/>
      <p:bldP spid="25" grpId="0"/>
      <p:bldP spid="26" grpId="0"/>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044"/>
            <a:ext cx="2014330" cy="647577"/>
          </a:xfrm>
        </p:spPr>
        <p:txBody>
          <a:bodyPr>
            <a:normAutofit/>
          </a:bodyPr>
          <a:lstStyle/>
          <a:p>
            <a:r>
              <a:rPr lang="en-GB" sz="2800" b="1" dirty="0">
                <a:solidFill>
                  <a:schemeClr val="bg1"/>
                </a:solidFill>
              </a:rPr>
              <a:t>À </a:t>
            </a:r>
            <a:r>
              <a:rPr lang="fr-FR" sz="2800" b="1" dirty="0">
                <a:solidFill>
                  <a:schemeClr val="bg1"/>
                </a:solidFill>
              </a:rPr>
              <a:t>l’école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16E5D2C8-39D0-B149-BD4B-D3EDCF96BB45}"/>
              </a:ext>
            </a:extLst>
          </p:cNvPr>
          <p:cNvSpPr txBox="1"/>
          <p:nvPr/>
        </p:nvSpPr>
        <p:spPr>
          <a:xfrm>
            <a:off x="54005" y="902973"/>
            <a:ext cx="12346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rgbClr val="4472C4">
                    <a:lumMod val="50000"/>
                  </a:srgbClr>
                </a:solidFill>
                <a:latin typeface="Century Gothic" panose="020F0302020204030204"/>
              </a:rPr>
              <a:t>Léa écrit un texte sur la vie à l’école.  Elle parle de qui ? ‘Je’ (Léa ) ou ‘il’ (Amir)?</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78556" y="2955387"/>
            <a:ext cx="1549334" cy="1549334"/>
          </a:xfrm>
          <a:prstGeom prst="rect">
            <a:avLst/>
          </a:prstGeom>
        </p:spPr>
      </p:pic>
      <p:graphicFrame>
        <p:nvGraphicFramePr>
          <p:cNvPr id="20" name="Table 6">
            <a:extLst>
              <a:ext uri="{FF2B5EF4-FFF2-40B4-BE49-F238E27FC236}">
                <a16:creationId xmlns:a16="http://schemas.microsoft.com/office/drawing/2014/main" id="{9C994CA2-8AFC-4B7B-859B-DDCB1E1688D6}"/>
              </a:ext>
            </a:extLst>
          </p:cNvPr>
          <p:cNvGraphicFramePr>
            <a:graphicFrameLocks noGrp="1"/>
          </p:cNvGraphicFramePr>
          <p:nvPr/>
        </p:nvGraphicFramePr>
        <p:xfrm>
          <a:off x="8373896" y="1889673"/>
          <a:ext cx="3818104" cy="4480560"/>
        </p:xfrm>
        <a:graphic>
          <a:graphicData uri="http://schemas.openxmlformats.org/drawingml/2006/table">
            <a:tbl>
              <a:tblPr firstRow="1" bandRow="1">
                <a:tableStyleId>{21E4AEA4-8DFA-4A89-87EB-49C32662AFE0}</a:tableStyleId>
              </a:tblPr>
              <a:tblGrid>
                <a:gridCol w="1909052">
                  <a:extLst>
                    <a:ext uri="{9D8B030D-6E8A-4147-A177-3AD203B41FA5}">
                      <a16:colId xmlns:a16="http://schemas.microsoft.com/office/drawing/2014/main" val="2609792770"/>
                    </a:ext>
                  </a:extLst>
                </a:gridCol>
                <a:gridCol w="1909052">
                  <a:extLst>
                    <a:ext uri="{9D8B030D-6E8A-4147-A177-3AD203B41FA5}">
                      <a16:colId xmlns:a16="http://schemas.microsoft.com/office/drawing/2014/main" val="161683671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‘He’</a:t>
                      </a:r>
                    </a:p>
                  </a:txBody>
                  <a:tcPr/>
                </a:tc>
                <a:extLst>
                  <a:ext uri="{0D108BD9-81ED-4DB2-BD59-A6C34878D82A}">
                    <a16:rowId xmlns:a16="http://schemas.microsoft.com/office/drawing/2014/main" val="1153431983"/>
                  </a:ext>
                </a:extLst>
              </a:tr>
              <a:tr h="370840">
                <a:tc>
                  <a:txBody>
                    <a:bodyPr/>
                    <a:lstStyle/>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18" name="Picture 1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9995" y="1180121"/>
            <a:ext cx="1351175" cy="1359120"/>
          </a:xfrm>
          <a:prstGeom prst="rect">
            <a:avLst/>
          </a:prstGeom>
        </p:spPr>
      </p:pic>
      <p:pic>
        <p:nvPicPr>
          <p:cNvPr id="19" name="Picture 1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33785" y="1322917"/>
            <a:ext cx="1209676" cy="1216789"/>
          </a:xfrm>
          <a:prstGeom prst="rect">
            <a:avLst/>
          </a:prstGeom>
        </p:spPr>
      </p:pic>
      <p:sp>
        <p:nvSpPr>
          <p:cNvPr id="12" name="Rounded Rectangular Callout 11"/>
          <p:cNvSpPr/>
          <p:nvPr/>
        </p:nvSpPr>
        <p:spPr>
          <a:xfrm flipH="1">
            <a:off x="180000" y="1889673"/>
            <a:ext cx="2673609" cy="1082842"/>
          </a:xfrm>
          <a:prstGeom prst="wedgeRoundRectCallout">
            <a:avLst>
              <a:gd name="adj1" fmla="val -53051"/>
              <a:gd name="adj2" fmla="val 7361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   Il </a:t>
            </a:r>
            <a:r>
              <a:rPr lang="fr-FR" sz="2000" dirty="0">
                <a:solidFill>
                  <a:srgbClr val="002060"/>
                </a:solidFill>
              </a:rPr>
              <a:t>remplit les blancs en allemand.</a:t>
            </a:r>
          </a:p>
        </p:txBody>
      </p:sp>
      <p:sp>
        <p:nvSpPr>
          <p:cNvPr id="5" name="Rounded Rectangular Callout 4"/>
          <p:cNvSpPr/>
          <p:nvPr/>
        </p:nvSpPr>
        <p:spPr>
          <a:xfrm>
            <a:off x="6035300" y="1810522"/>
            <a:ext cx="2306084" cy="1457439"/>
          </a:xfrm>
          <a:prstGeom prst="wedgeRoundRectCallout">
            <a:avLst>
              <a:gd name="adj1" fmla="val -64008"/>
              <a:gd name="adj2" fmla="val 6528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rgbClr val="002060"/>
                </a:solidFill>
              </a:rPr>
              <a:t>Je </a:t>
            </a:r>
            <a:r>
              <a:rPr lang="fr-FR" sz="2000">
                <a:solidFill>
                  <a:srgbClr val="002060"/>
                </a:solidFill>
              </a:rPr>
              <a:t>réussis l’examen avec une très bonne note.</a:t>
            </a:r>
            <a:endParaRPr lang="fr-FR" dirty="0">
              <a:solidFill>
                <a:srgbClr val="002060"/>
              </a:solidFill>
            </a:endParaRPr>
          </a:p>
        </p:txBody>
      </p:sp>
      <p:sp>
        <p:nvSpPr>
          <p:cNvPr id="11" name="Rounded Rectangular Callout 10"/>
          <p:cNvSpPr/>
          <p:nvPr/>
        </p:nvSpPr>
        <p:spPr>
          <a:xfrm>
            <a:off x="54005" y="4837620"/>
            <a:ext cx="2508722" cy="1414151"/>
          </a:xfrm>
          <a:prstGeom prst="wedgeRoundRectCallout">
            <a:avLst>
              <a:gd name="adj1" fmla="val 41512"/>
              <a:gd name="adj2" fmla="val -7416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rgbClr val="002060"/>
                </a:solidFill>
              </a:rPr>
              <a:t>Je remplis le verre pour Madame Chevrolet.</a:t>
            </a:r>
            <a:endParaRPr lang="fr-FR" dirty="0">
              <a:solidFill>
                <a:srgbClr val="002060"/>
              </a:solidFill>
            </a:endParaRPr>
          </a:p>
        </p:txBody>
      </p:sp>
      <p:sp>
        <p:nvSpPr>
          <p:cNvPr id="10" name="Rounded Rectangular Callout 9"/>
          <p:cNvSpPr/>
          <p:nvPr/>
        </p:nvSpPr>
        <p:spPr>
          <a:xfrm>
            <a:off x="5474847" y="5168931"/>
            <a:ext cx="2786343" cy="1082842"/>
          </a:xfrm>
          <a:prstGeom prst="wedgeRoundRectCallout">
            <a:avLst>
              <a:gd name="adj1" fmla="val -57720"/>
              <a:gd name="adj2" fmla="val -5750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rgbClr val="002060"/>
                </a:solidFill>
              </a:rPr>
              <a:t>Je définis des mots anglais difficiles.</a:t>
            </a:r>
            <a:endParaRPr lang="fr-FR" sz="2000" dirty="0">
              <a:solidFill>
                <a:srgbClr val="002060"/>
              </a:solidFill>
            </a:endParaRPr>
          </a:p>
        </p:txBody>
      </p:sp>
      <p:sp>
        <p:nvSpPr>
          <p:cNvPr id="16" name="Oval Callout 15"/>
          <p:cNvSpPr/>
          <p:nvPr/>
        </p:nvSpPr>
        <p:spPr>
          <a:xfrm>
            <a:off x="97344" y="3190467"/>
            <a:ext cx="2698016" cy="1373365"/>
          </a:xfrm>
          <a:prstGeom prst="wedgeEllipseCallout">
            <a:avLst>
              <a:gd name="adj1" fmla="val 67936"/>
              <a:gd name="adj2" fmla="val -110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rPr>
              <a:t> Il réussit l’examen de piano. </a:t>
            </a:r>
            <a:endParaRPr lang="fr-FR" sz="2000" dirty="0">
              <a:solidFill>
                <a:schemeClr val="bg1"/>
              </a:solidFill>
            </a:endParaRPr>
          </a:p>
        </p:txBody>
      </p:sp>
      <p:sp>
        <p:nvSpPr>
          <p:cNvPr id="27" name="Oval Callout 26"/>
          <p:cNvSpPr/>
          <p:nvPr/>
        </p:nvSpPr>
        <p:spPr>
          <a:xfrm>
            <a:off x="2916985" y="1920515"/>
            <a:ext cx="3064632" cy="1155001"/>
          </a:xfrm>
          <a:prstGeom prst="wedgeEllipseCallout">
            <a:avLst>
              <a:gd name="adj1" fmla="val -48057"/>
              <a:gd name="adj2" fmla="val 659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rPr>
              <a:t>    Il définit le vocabulaire important.</a:t>
            </a:r>
            <a:endParaRPr lang="fr-FR" sz="2000" dirty="0">
              <a:solidFill>
                <a:schemeClr val="bg1"/>
              </a:solidFill>
            </a:endParaRPr>
          </a:p>
        </p:txBody>
      </p:sp>
      <p:sp>
        <p:nvSpPr>
          <p:cNvPr id="37" name="TextBox 36"/>
          <p:cNvSpPr txBox="1"/>
          <p:nvPr/>
        </p:nvSpPr>
        <p:spPr>
          <a:xfrm>
            <a:off x="8373895" y="2314152"/>
            <a:ext cx="1980176" cy="1015663"/>
          </a:xfrm>
          <a:prstGeom prst="rect">
            <a:avLst/>
          </a:prstGeom>
          <a:noFill/>
        </p:spPr>
        <p:txBody>
          <a:bodyPr wrap="square" rtlCol="0">
            <a:spAutoFit/>
          </a:bodyPr>
          <a:lstStyle/>
          <a:p>
            <a:pPr algn="l"/>
            <a:r>
              <a:rPr lang="en-GB" sz="2000" dirty="0">
                <a:solidFill>
                  <a:srgbClr val="002060"/>
                </a:solidFill>
              </a:rPr>
              <a:t>pass the exam with a very good grade.</a:t>
            </a:r>
          </a:p>
        </p:txBody>
      </p:sp>
      <p:sp>
        <p:nvSpPr>
          <p:cNvPr id="38" name="TextBox 37"/>
          <p:cNvSpPr txBox="1"/>
          <p:nvPr/>
        </p:nvSpPr>
        <p:spPr>
          <a:xfrm>
            <a:off x="8343764" y="4458439"/>
            <a:ext cx="1980176" cy="707886"/>
          </a:xfrm>
          <a:prstGeom prst="rect">
            <a:avLst/>
          </a:prstGeom>
          <a:noFill/>
        </p:spPr>
        <p:txBody>
          <a:bodyPr wrap="square" rtlCol="0">
            <a:spAutoFit/>
          </a:bodyPr>
          <a:lstStyle/>
          <a:p>
            <a:pPr algn="l"/>
            <a:r>
              <a:rPr lang="en-GB" sz="2000" dirty="0">
                <a:solidFill>
                  <a:srgbClr val="002060"/>
                </a:solidFill>
              </a:rPr>
              <a:t>fill the glass for Mrs Chevrolet.</a:t>
            </a:r>
          </a:p>
        </p:txBody>
      </p:sp>
      <p:sp>
        <p:nvSpPr>
          <p:cNvPr id="39" name="TextBox 38"/>
          <p:cNvSpPr txBox="1"/>
          <p:nvPr/>
        </p:nvSpPr>
        <p:spPr>
          <a:xfrm>
            <a:off x="8385818" y="3329807"/>
            <a:ext cx="1980176" cy="1015663"/>
          </a:xfrm>
          <a:prstGeom prst="rect">
            <a:avLst/>
          </a:prstGeom>
          <a:noFill/>
        </p:spPr>
        <p:txBody>
          <a:bodyPr wrap="square" rtlCol="0">
            <a:spAutoFit/>
          </a:bodyPr>
          <a:lstStyle/>
          <a:p>
            <a:pPr algn="l"/>
            <a:r>
              <a:rPr lang="en-GB" sz="2000" dirty="0">
                <a:solidFill>
                  <a:srgbClr val="002060"/>
                </a:solidFill>
              </a:rPr>
              <a:t>am choosing a maths exercise book.</a:t>
            </a:r>
          </a:p>
        </p:txBody>
      </p:sp>
      <p:sp>
        <p:nvSpPr>
          <p:cNvPr id="40" name="TextBox 39"/>
          <p:cNvSpPr txBox="1"/>
          <p:nvPr/>
        </p:nvSpPr>
        <p:spPr>
          <a:xfrm>
            <a:off x="10276845" y="3370682"/>
            <a:ext cx="1980176" cy="1015663"/>
          </a:xfrm>
          <a:prstGeom prst="rect">
            <a:avLst/>
          </a:prstGeom>
          <a:noFill/>
        </p:spPr>
        <p:txBody>
          <a:bodyPr wrap="square" rtlCol="0">
            <a:spAutoFit/>
          </a:bodyPr>
          <a:lstStyle/>
          <a:p>
            <a:pPr algn="l"/>
            <a:r>
              <a:rPr lang="en-GB" sz="2000" dirty="0">
                <a:solidFill>
                  <a:srgbClr val="002060"/>
                </a:solidFill>
              </a:rPr>
              <a:t>defines the important vocabulary.</a:t>
            </a:r>
          </a:p>
        </p:txBody>
      </p:sp>
      <p:sp>
        <p:nvSpPr>
          <p:cNvPr id="41" name="TextBox 40"/>
          <p:cNvSpPr txBox="1"/>
          <p:nvPr/>
        </p:nvSpPr>
        <p:spPr>
          <a:xfrm>
            <a:off x="10281605" y="2458008"/>
            <a:ext cx="1980176" cy="707886"/>
          </a:xfrm>
          <a:prstGeom prst="rect">
            <a:avLst/>
          </a:prstGeom>
          <a:noFill/>
        </p:spPr>
        <p:txBody>
          <a:bodyPr wrap="square" rtlCol="0">
            <a:spAutoFit/>
          </a:bodyPr>
          <a:lstStyle/>
          <a:p>
            <a:pPr algn="l"/>
            <a:r>
              <a:rPr lang="en-GB" sz="2000" dirty="0">
                <a:solidFill>
                  <a:srgbClr val="002060"/>
                </a:solidFill>
              </a:rPr>
              <a:t>fills the blanks in German.</a:t>
            </a:r>
          </a:p>
        </p:txBody>
      </p:sp>
      <p:sp>
        <p:nvSpPr>
          <p:cNvPr id="42" name="TextBox 41"/>
          <p:cNvSpPr txBox="1"/>
          <p:nvPr/>
        </p:nvSpPr>
        <p:spPr>
          <a:xfrm>
            <a:off x="8373895" y="5375003"/>
            <a:ext cx="1980176" cy="1015663"/>
          </a:xfrm>
          <a:prstGeom prst="rect">
            <a:avLst/>
          </a:prstGeom>
          <a:noFill/>
        </p:spPr>
        <p:txBody>
          <a:bodyPr wrap="square" rtlCol="0">
            <a:spAutoFit/>
          </a:bodyPr>
          <a:lstStyle/>
          <a:p>
            <a:pPr algn="l"/>
            <a:r>
              <a:rPr lang="en-GB" sz="2000" dirty="0">
                <a:solidFill>
                  <a:srgbClr val="002060"/>
                </a:solidFill>
              </a:rPr>
              <a:t>am defining some difficult English words.</a:t>
            </a:r>
          </a:p>
        </p:txBody>
      </p:sp>
      <p:sp>
        <p:nvSpPr>
          <p:cNvPr id="43" name="TextBox 42"/>
          <p:cNvSpPr txBox="1"/>
          <p:nvPr/>
        </p:nvSpPr>
        <p:spPr>
          <a:xfrm>
            <a:off x="10244335" y="4461045"/>
            <a:ext cx="1980176" cy="707886"/>
          </a:xfrm>
          <a:prstGeom prst="rect">
            <a:avLst/>
          </a:prstGeom>
          <a:noFill/>
        </p:spPr>
        <p:txBody>
          <a:bodyPr wrap="square" rtlCol="0">
            <a:spAutoFit/>
          </a:bodyPr>
          <a:lstStyle/>
          <a:p>
            <a:pPr algn="l"/>
            <a:r>
              <a:rPr lang="en-GB" sz="2000" dirty="0">
                <a:solidFill>
                  <a:srgbClr val="002060"/>
                </a:solidFill>
              </a:rPr>
              <a:t>passes the piano exam.</a:t>
            </a:r>
          </a:p>
        </p:txBody>
      </p:sp>
      <p:sp>
        <p:nvSpPr>
          <p:cNvPr id="44" name="TextBox 43"/>
          <p:cNvSpPr txBox="1"/>
          <p:nvPr/>
        </p:nvSpPr>
        <p:spPr>
          <a:xfrm>
            <a:off x="10244335" y="5327148"/>
            <a:ext cx="1980176" cy="1015663"/>
          </a:xfrm>
          <a:prstGeom prst="rect">
            <a:avLst/>
          </a:prstGeom>
          <a:noFill/>
        </p:spPr>
        <p:txBody>
          <a:bodyPr wrap="square" rtlCol="0">
            <a:spAutoFit/>
          </a:bodyPr>
          <a:lstStyle/>
          <a:p>
            <a:pPr algn="l"/>
            <a:r>
              <a:rPr lang="en-GB" sz="2000" dirty="0">
                <a:solidFill>
                  <a:srgbClr val="002060"/>
                </a:solidFill>
              </a:rPr>
              <a:t>is choosing a sandwich for his lunch.</a:t>
            </a:r>
          </a:p>
        </p:txBody>
      </p:sp>
      <p:pic>
        <p:nvPicPr>
          <p:cNvPr id="45" name="Picture 44"/>
          <p:cNvPicPr>
            <a:picLocks noChangeAspect="1"/>
          </p:cNvPicPr>
          <p:nvPr/>
        </p:nvPicPr>
        <p:blipFill rotWithShape="1">
          <a:blip r:embed="rId6">
            <a:extLst>
              <a:ext uri="{28A0092B-C50C-407E-A947-70E740481C1C}">
                <a14:useLocalDpi xmlns:a14="http://schemas.microsoft.com/office/drawing/2010/main" val="0"/>
              </a:ext>
            </a:extLst>
          </a:blip>
          <a:srcRect r="67856" b="28168"/>
          <a:stretch/>
        </p:blipFill>
        <p:spPr>
          <a:xfrm>
            <a:off x="670166" y="1931312"/>
            <a:ext cx="403487" cy="423787"/>
          </a:xfrm>
          <a:prstGeom prst="rect">
            <a:avLst/>
          </a:prstGeom>
        </p:spPr>
      </p:pic>
      <p:pic>
        <p:nvPicPr>
          <p:cNvPr id="46" name="Picture 45"/>
          <p:cNvPicPr>
            <a:picLocks noChangeAspect="1"/>
          </p:cNvPicPr>
          <p:nvPr/>
        </p:nvPicPr>
        <p:blipFill rotWithShape="1">
          <a:blip r:embed="rId6">
            <a:extLst>
              <a:ext uri="{28A0092B-C50C-407E-A947-70E740481C1C}">
                <a14:useLocalDpi xmlns:a14="http://schemas.microsoft.com/office/drawing/2010/main" val="0"/>
              </a:ext>
            </a:extLst>
          </a:blip>
          <a:srcRect r="67856" b="28168"/>
          <a:stretch/>
        </p:blipFill>
        <p:spPr>
          <a:xfrm>
            <a:off x="3739151" y="1986970"/>
            <a:ext cx="403487" cy="423787"/>
          </a:xfrm>
          <a:prstGeom prst="rect">
            <a:avLst/>
          </a:prstGeom>
        </p:spPr>
      </p:pic>
      <p:pic>
        <p:nvPicPr>
          <p:cNvPr id="47" name="Picture 46"/>
          <p:cNvPicPr>
            <a:picLocks noChangeAspect="1"/>
          </p:cNvPicPr>
          <p:nvPr/>
        </p:nvPicPr>
        <p:blipFill rotWithShape="1">
          <a:blip r:embed="rId6">
            <a:extLst>
              <a:ext uri="{28A0092B-C50C-407E-A947-70E740481C1C}">
                <a14:useLocalDpi xmlns:a14="http://schemas.microsoft.com/office/drawing/2010/main" val="0"/>
              </a:ext>
            </a:extLst>
          </a:blip>
          <a:srcRect r="67856" b="28168"/>
          <a:stretch/>
        </p:blipFill>
        <p:spPr>
          <a:xfrm>
            <a:off x="6577238" y="1838385"/>
            <a:ext cx="403487" cy="423787"/>
          </a:xfrm>
          <a:prstGeom prst="rect">
            <a:avLst/>
          </a:prstGeom>
        </p:spPr>
      </p:pic>
      <p:pic>
        <p:nvPicPr>
          <p:cNvPr id="48" name="Picture 47"/>
          <p:cNvPicPr>
            <a:picLocks noChangeAspect="1"/>
          </p:cNvPicPr>
          <p:nvPr/>
        </p:nvPicPr>
        <p:blipFill rotWithShape="1">
          <a:blip r:embed="rId6">
            <a:extLst>
              <a:ext uri="{28A0092B-C50C-407E-A947-70E740481C1C}">
                <a14:useLocalDpi xmlns:a14="http://schemas.microsoft.com/office/drawing/2010/main" val="0"/>
              </a:ext>
            </a:extLst>
          </a:blip>
          <a:srcRect r="67856" b="28168"/>
          <a:stretch/>
        </p:blipFill>
        <p:spPr>
          <a:xfrm>
            <a:off x="791715" y="3384149"/>
            <a:ext cx="403487" cy="423787"/>
          </a:xfrm>
          <a:prstGeom prst="rect">
            <a:avLst/>
          </a:prstGeom>
        </p:spPr>
      </p:pic>
      <p:sp>
        <p:nvSpPr>
          <p:cNvPr id="13" name="Oval Callout 12"/>
          <p:cNvSpPr/>
          <p:nvPr/>
        </p:nvSpPr>
        <p:spPr>
          <a:xfrm>
            <a:off x="2625299" y="4708022"/>
            <a:ext cx="2713594" cy="1634789"/>
          </a:xfrm>
          <a:prstGeom prst="wedgeEllipseCallout">
            <a:avLst>
              <a:gd name="adj1" fmla="val -26547"/>
              <a:gd name="adj2" fmla="val -670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rPr>
              <a:t>Il choisit un sandwich pour son déjeuner.</a:t>
            </a:r>
            <a:endParaRPr lang="fr-FR" sz="2000" dirty="0">
              <a:solidFill>
                <a:schemeClr val="bg1"/>
              </a:solidFill>
            </a:endParaRPr>
          </a:p>
        </p:txBody>
      </p:sp>
      <p:pic>
        <p:nvPicPr>
          <p:cNvPr id="50" name="Picture 49"/>
          <p:cNvPicPr>
            <a:picLocks noChangeAspect="1"/>
          </p:cNvPicPr>
          <p:nvPr/>
        </p:nvPicPr>
        <p:blipFill rotWithShape="1">
          <a:blip r:embed="rId6">
            <a:extLst>
              <a:ext uri="{28A0092B-C50C-407E-A947-70E740481C1C}">
                <a14:useLocalDpi xmlns:a14="http://schemas.microsoft.com/office/drawing/2010/main" val="0"/>
              </a:ext>
            </a:extLst>
          </a:blip>
          <a:srcRect r="67856" b="28168"/>
          <a:stretch/>
        </p:blipFill>
        <p:spPr>
          <a:xfrm>
            <a:off x="472781" y="4922152"/>
            <a:ext cx="403487" cy="423787"/>
          </a:xfrm>
          <a:prstGeom prst="rect">
            <a:avLst/>
          </a:prstGeom>
        </p:spPr>
      </p:pic>
      <p:sp>
        <p:nvSpPr>
          <p:cNvPr id="15" name="Oval Callout 14"/>
          <p:cNvSpPr/>
          <p:nvPr/>
        </p:nvSpPr>
        <p:spPr>
          <a:xfrm>
            <a:off x="5451599" y="3443858"/>
            <a:ext cx="2074878" cy="1626592"/>
          </a:xfrm>
          <a:prstGeom prst="wedgeEllipseCallout">
            <a:avLst>
              <a:gd name="adj1" fmla="val -71034"/>
              <a:gd name="adj2" fmla="val -300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000">
                <a:solidFill>
                  <a:schemeClr val="bg1"/>
                </a:solidFill>
              </a:rPr>
              <a:t>Je choisis un cahier de maths.</a:t>
            </a:r>
            <a:endParaRPr lang="fr-FR" sz="2000" dirty="0">
              <a:solidFill>
                <a:schemeClr val="bg1"/>
              </a:solidFill>
            </a:endParaRPr>
          </a:p>
        </p:txBody>
      </p:sp>
      <p:pic>
        <p:nvPicPr>
          <p:cNvPr id="52" name="Picture 51"/>
          <p:cNvPicPr>
            <a:picLocks noChangeAspect="1"/>
          </p:cNvPicPr>
          <p:nvPr/>
        </p:nvPicPr>
        <p:blipFill rotWithShape="1">
          <a:blip r:embed="rId6">
            <a:extLst>
              <a:ext uri="{28A0092B-C50C-407E-A947-70E740481C1C}">
                <a14:useLocalDpi xmlns:a14="http://schemas.microsoft.com/office/drawing/2010/main" val="0"/>
              </a:ext>
            </a:extLst>
          </a:blip>
          <a:srcRect r="67856" b="28168"/>
          <a:stretch/>
        </p:blipFill>
        <p:spPr>
          <a:xfrm>
            <a:off x="5677023" y="5394478"/>
            <a:ext cx="403487" cy="423787"/>
          </a:xfrm>
          <a:prstGeom prst="rect">
            <a:avLst/>
          </a:prstGeom>
        </p:spPr>
      </p:pic>
      <p:sp>
        <p:nvSpPr>
          <p:cNvPr id="55" name="Rectangle 54"/>
          <p:cNvSpPr/>
          <p:nvPr/>
        </p:nvSpPr>
        <p:spPr>
          <a:xfrm>
            <a:off x="156388" y="1832681"/>
            <a:ext cx="401072" cy="400110"/>
          </a:xfrm>
          <a:prstGeom prst="rect">
            <a:avLst/>
          </a:prstGeom>
          <a:noFill/>
        </p:spPr>
        <p:txBody>
          <a:bodyPr wrap="none" lIns="91440" tIns="45720" rIns="91440" bIns="45720">
            <a:spAutoFit/>
          </a:bodyPr>
          <a:lstStyle/>
          <a:p>
            <a:pPr algn="ctr"/>
            <a:r>
              <a:rPr lang="en-US" sz="2000" b="1" cap="none" spc="0" dirty="0">
                <a:ln w="12700">
                  <a:solidFill>
                    <a:schemeClr val="accent1"/>
                  </a:solidFill>
                  <a:prstDash val="solid"/>
                </a:ln>
                <a:solidFill>
                  <a:schemeClr val="accent5">
                    <a:lumMod val="50000"/>
                  </a:schemeClr>
                </a:solidFill>
                <a:effectLst>
                  <a:outerShdw dist="38100" dir="2640000" algn="bl" rotWithShape="0">
                    <a:schemeClr val="accent1"/>
                  </a:outerShdw>
                </a:effectLst>
              </a:rPr>
              <a:t>1.</a:t>
            </a:r>
          </a:p>
        </p:txBody>
      </p:sp>
      <p:sp>
        <p:nvSpPr>
          <p:cNvPr id="56" name="Rectangle 55"/>
          <p:cNvSpPr/>
          <p:nvPr/>
        </p:nvSpPr>
        <p:spPr>
          <a:xfrm>
            <a:off x="3194356" y="2021091"/>
            <a:ext cx="401072" cy="400110"/>
          </a:xfrm>
          <a:prstGeom prst="rect">
            <a:avLst/>
          </a:prstGeom>
          <a:noFill/>
        </p:spPr>
        <p:txBody>
          <a:bodyPr wrap="none" lIns="91440" tIns="45720" rIns="91440" bIns="45720">
            <a:spAutoFit/>
          </a:bodyPr>
          <a:lstStyle/>
          <a:p>
            <a:pPr algn="ctr"/>
            <a:r>
              <a:rPr lang="en-US" sz="2000" b="1" dirty="0">
                <a:ln w="12700">
                  <a:solidFill>
                    <a:schemeClr val="accent1"/>
                  </a:solidFill>
                  <a:prstDash val="solid"/>
                </a:ln>
                <a:solidFill>
                  <a:schemeClr val="accent5">
                    <a:lumMod val="50000"/>
                  </a:schemeClr>
                </a:solidFill>
                <a:effectLst>
                  <a:outerShdw dist="38100" dir="2640000" algn="bl" rotWithShape="0">
                    <a:schemeClr val="accent1"/>
                  </a:outerShdw>
                </a:effectLst>
              </a:rPr>
              <a:t>2</a:t>
            </a:r>
            <a:r>
              <a:rPr lang="en-US" sz="2000" b="1" cap="none" spc="0" dirty="0">
                <a:ln w="12700">
                  <a:solidFill>
                    <a:schemeClr val="accent1"/>
                  </a:solidFill>
                  <a:prstDash val="solid"/>
                </a:ln>
                <a:solidFill>
                  <a:schemeClr val="accent5">
                    <a:lumMod val="50000"/>
                  </a:schemeClr>
                </a:solidFill>
                <a:effectLst>
                  <a:outerShdw dist="38100" dir="2640000" algn="bl" rotWithShape="0">
                    <a:schemeClr val="accent1"/>
                  </a:outerShdw>
                </a:effectLst>
              </a:rPr>
              <a:t>.</a:t>
            </a:r>
          </a:p>
        </p:txBody>
      </p:sp>
      <p:sp>
        <p:nvSpPr>
          <p:cNvPr id="57" name="Rectangle 56"/>
          <p:cNvSpPr/>
          <p:nvPr/>
        </p:nvSpPr>
        <p:spPr>
          <a:xfrm>
            <a:off x="6120015" y="1791074"/>
            <a:ext cx="401072" cy="400110"/>
          </a:xfrm>
          <a:prstGeom prst="rect">
            <a:avLst/>
          </a:prstGeom>
          <a:noFill/>
        </p:spPr>
        <p:txBody>
          <a:bodyPr wrap="none" lIns="91440" tIns="45720" rIns="91440" bIns="45720">
            <a:spAutoFit/>
          </a:bodyPr>
          <a:lstStyle/>
          <a:p>
            <a:pPr algn="ctr"/>
            <a:r>
              <a:rPr lang="en-US" sz="2000" b="1" dirty="0">
                <a:ln w="12700">
                  <a:solidFill>
                    <a:schemeClr val="accent1"/>
                  </a:solidFill>
                  <a:prstDash val="solid"/>
                </a:ln>
                <a:solidFill>
                  <a:schemeClr val="accent5">
                    <a:lumMod val="50000"/>
                  </a:schemeClr>
                </a:solidFill>
                <a:effectLst>
                  <a:outerShdw dist="38100" dir="2640000" algn="bl" rotWithShape="0">
                    <a:schemeClr val="accent1"/>
                  </a:outerShdw>
                </a:effectLst>
              </a:rPr>
              <a:t>3</a:t>
            </a:r>
            <a:r>
              <a:rPr lang="en-US" sz="2000" b="1" cap="none" spc="0" dirty="0">
                <a:ln w="12700">
                  <a:solidFill>
                    <a:schemeClr val="accent1"/>
                  </a:solidFill>
                  <a:prstDash val="solid"/>
                </a:ln>
                <a:solidFill>
                  <a:schemeClr val="accent5">
                    <a:lumMod val="50000"/>
                  </a:schemeClr>
                </a:solidFill>
                <a:effectLst>
                  <a:outerShdw dist="38100" dir="2640000" algn="bl" rotWithShape="0">
                    <a:schemeClr val="accent1"/>
                  </a:outerShdw>
                </a:effectLst>
              </a:rPr>
              <a:t>.</a:t>
            </a:r>
          </a:p>
        </p:txBody>
      </p:sp>
      <p:sp>
        <p:nvSpPr>
          <p:cNvPr id="58" name="Rectangle 57"/>
          <p:cNvSpPr/>
          <p:nvPr/>
        </p:nvSpPr>
        <p:spPr>
          <a:xfrm>
            <a:off x="374387" y="3329944"/>
            <a:ext cx="401072" cy="400110"/>
          </a:xfrm>
          <a:prstGeom prst="rect">
            <a:avLst/>
          </a:prstGeom>
          <a:noFill/>
        </p:spPr>
        <p:txBody>
          <a:bodyPr wrap="none" lIns="91440" tIns="45720" rIns="91440" bIns="45720">
            <a:spAutoFit/>
          </a:bodyPr>
          <a:lstStyle/>
          <a:p>
            <a:pPr algn="ctr"/>
            <a:r>
              <a:rPr lang="en-US" sz="2000" b="1" dirty="0">
                <a:ln w="12700">
                  <a:solidFill>
                    <a:schemeClr val="accent1"/>
                  </a:solidFill>
                  <a:prstDash val="solid"/>
                </a:ln>
                <a:solidFill>
                  <a:schemeClr val="accent5">
                    <a:lumMod val="50000"/>
                  </a:schemeClr>
                </a:solidFill>
                <a:effectLst>
                  <a:outerShdw dist="38100" dir="2640000" algn="bl" rotWithShape="0">
                    <a:schemeClr val="accent1"/>
                  </a:outerShdw>
                </a:effectLst>
              </a:rPr>
              <a:t>4</a:t>
            </a:r>
            <a:r>
              <a:rPr lang="en-US" sz="2000" b="1" cap="none" spc="0" dirty="0">
                <a:ln w="12700">
                  <a:solidFill>
                    <a:schemeClr val="accent1"/>
                  </a:solidFill>
                  <a:prstDash val="solid"/>
                </a:ln>
                <a:solidFill>
                  <a:schemeClr val="accent5">
                    <a:lumMod val="50000"/>
                  </a:schemeClr>
                </a:solidFill>
                <a:effectLst>
                  <a:outerShdw dist="38100" dir="2640000" algn="bl" rotWithShape="0">
                    <a:schemeClr val="accent1"/>
                  </a:outerShdw>
                </a:effectLst>
              </a:rPr>
              <a:t>.</a:t>
            </a:r>
          </a:p>
        </p:txBody>
      </p:sp>
      <p:sp>
        <p:nvSpPr>
          <p:cNvPr id="59" name="Rectangle 58"/>
          <p:cNvSpPr/>
          <p:nvPr/>
        </p:nvSpPr>
        <p:spPr>
          <a:xfrm>
            <a:off x="5432907" y="3779112"/>
            <a:ext cx="401072" cy="400110"/>
          </a:xfrm>
          <a:prstGeom prst="rect">
            <a:avLst/>
          </a:prstGeom>
          <a:noFill/>
        </p:spPr>
        <p:txBody>
          <a:bodyPr wrap="none" lIns="91440" tIns="45720" rIns="91440" bIns="45720">
            <a:spAutoFit/>
          </a:bodyPr>
          <a:lstStyle/>
          <a:p>
            <a:pPr algn="ctr"/>
            <a:r>
              <a:rPr lang="en-US" sz="2000" b="1" dirty="0">
                <a:ln w="12700">
                  <a:solidFill>
                    <a:schemeClr val="accent1"/>
                  </a:solidFill>
                  <a:prstDash val="solid"/>
                </a:ln>
                <a:solidFill>
                  <a:schemeClr val="accent5">
                    <a:lumMod val="50000"/>
                  </a:schemeClr>
                </a:solidFill>
                <a:effectLst>
                  <a:outerShdw dist="38100" dir="2640000" algn="bl" rotWithShape="0">
                    <a:schemeClr val="accent1"/>
                  </a:outerShdw>
                </a:effectLst>
              </a:rPr>
              <a:t>5</a:t>
            </a:r>
            <a:r>
              <a:rPr lang="en-US" sz="2000" b="1" cap="none" spc="0" dirty="0">
                <a:ln w="12700">
                  <a:solidFill>
                    <a:schemeClr val="accent1"/>
                  </a:solidFill>
                  <a:prstDash val="solid"/>
                </a:ln>
                <a:solidFill>
                  <a:schemeClr val="accent5">
                    <a:lumMod val="50000"/>
                  </a:schemeClr>
                </a:solidFill>
                <a:effectLst>
                  <a:outerShdw dist="38100" dir="2640000" algn="bl" rotWithShape="0">
                    <a:schemeClr val="accent1"/>
                  </a:outerShdw>
                </a:effectLst>
              </a:rPr>
              <a:t>.</a:t>
            </a:r>
          </a:p>
        </p:txBody>
      </p:sp>
      <p:sp>
        <p:nvSpPr>
          <p:cNvPr id="60" name="Rectangle 59"/>
          <p:cNvSpPr/>
          <p:nvPr/>
        </p:nvSpPr>
        <p:spPr>
          <a:xfrm>
            <a:off x="86720" y="4837620"/>
            <a:ext cx="401072" cy="400110"/>
          </a:xfrm>
          <a:prstGeom prst="rect">
            <a:avLst/>
          </a:prstGeom>
          <a:noFill/>
        </p:spPr>
        <p:txBody>
          <a:bodyPr wrap="none" lIns="91440" tIns="45720" rIns="91440" bIns="45720">
            <a:spAutoFit/>
          </a:bodyPr>
          <a:lstStyle/>
          <a:p>
            <a:pPr algn="ctr"/>
            <a:r>
              <a:rPr lang="en-US" sz="2000" b="1" dirty="0">
                <a:ln w="12700">
                  <a:solidFill>
                    <a:schemeClr val="accent1"/>
                  </a:solidFill>
                  <a:prstDash val="solid"/>
                </a:ln>
                <a:solidFill>
                  <a:schemeClr val="accent5">
                    <a:lumMod val="50000"/>
                  </a:schemeClr>
                </a:solidFill>
                <a:effectLst>
                  <a:outerShdw dist="38100" dir="2640000" algn="bl" rotWithShape="0">
                    <a:schemeClr val="accent1"/>
                  </a:outerShdw>
                </a:effectLst>
              </a:rPr>
              <a:t>6</a:t>
            </a:r>
            <a:r>
              <a:rPr lang="en-US" sz="2000" b="1" cap="none" spc="0" dirty="0">
                <a:ln w="12700">
                  <a:solidFill>
                    <a:schemeClr val="accent1"/>
                  </a:solidFill>
                  <a:prstDash val="solid"/>
                </a:ln>
                <a:solidFill>
                  <a:schemeClr val="accent5">
                    <a:lumMod val="50000"/>
                  </a:schemeClr>
                </a:solidFill>
                <a:effectLst>
                  <a:outerShdw dist="38100" dir="2640000" algn="bl" rotWithShape="0">
                    <a:schemeClr val="accent1"/>
                  </a:outerShdw>
                </a:effectLst>
              </a:rPr>
              <a:t>.</a:t>
            </a:r>
          </a:p>
        </p:txBody>
      </p:sp>
      <p:sp>
        <p:nvSpPr>
          <p:cNvPr id="61" name="Rectangle 60"/>
          <p:cNvSpPr/>
          <p:nvPr/>
        </p:nvSpPr>
        <p:spPr>
          <a:xfrm>
            <a:off x="2838408" y="4881154"/>
            <a:ext cx="401072" cy="400110"/>
          </a:xfrm>
          <a:prstGeom prst="rect">
            <a:avLst/>
          </a:prstGeom>
          <a:noFill/>
        </p:spPr>
        <p:txBody>
          <a:bodyPr wrap="none" lIns="91440" tIns="45720" rIns="91440" bIns="45720">
            <a:spAutoFit/>
          </a:bodyPr>
          <a:lstStyle/>
          <a:p>
            <a:pPr algn="ctr"/>
            <a:r>
              <a:rPr lang="en-US" sz="2000" b="1" dirty="0">
                <a:ln w="12700">
                  <a:solidFill>
                    <a:schemeClr val="accent1"/>
                  </a:solidFill>
                  <a:prstDash val="solid"/>
                </a:ln>
                <a:solidFill>
                  <a:schemeClr val="accent5">
                    <a:lumMod val="50000"/>
                  </a:schemeClr>
                </a:solidFill>
                <a:effectLst>
                  <a:outerShdw dist="38100" dir="2640000" algn="bl" rotWithShape="0">
                    <a:schemeClr val="accent1"/>
                  </a:outerShdw>
                </a:effectLst>
              </a:rPr>
              <a:t>7</a:t>
            </a:r>
            <a:r>
              <a:rPr lang="en-US" sz="2000" b="1" cap="none" spc="0" dirty="0">
                <a:ln w="12700">
                  <a:solidFill>
                    <a:schemeClr val="accent1"/>
                  </a:solidFill>
                  <a:prstDash val="solid"/>
                </a:ln>
                <a:solidFill>
                  <a:schemeClr val="accent5">
                    <a:lumMod val="50000"/>
                  </a:schemeClr>
                </a:solidFill>
                <a:effectLst>
                  <a:outerShdw dist="38100" dir="2640000" algn="bl" rotWithShape="0">
                    <a:schemeClr val="accent1"/>
                  </a:outerShdw>
                </a:effectLst>
              </a:rPr>
              <a:t>.</a:t>
            </a:r>
          </a:p>
        </p:txBody>
      </p:sp>
      <p:sp>
        <p:nvSpPr>
          <p:cNvPr id="62" name="Rectangle 61"/>
          <p:cNvSpPr/>
          <p:nvPr/>
        </p:nvSpPr>
        <p:spPr>
          <a:xfrm>
            <a:off x="5474846" y="5125306"/>
            <a:ext cx="401072" cy="400110"/>
          </a:xfrm>
          <a:prstGeom prst="rect">
            <a:avLst/>
          </a:prstGeom>
          <a:noFill/>
        </p:spPr>
        <p:txBody>
          <a:bodyPr wrap="none" lIns="91440" tIns="45720" rIns="91440" bIns="45720">
            <a:spAutoFit/>
          </a:bodyPr>
          <a:lstStyle/>
          <a:p>
            <a:pPr algn="ctr"/>
            <a:r>
              <a:rPr lang="en-US" sz="2000" b="1" dirty="0">
                <a:ln w="12700">
                  <a:solidFill>
                    <a:schemeClr val="accent1"/>
                  </a:solidFill>
                  <a:prstDash val="solid"/>
                </a:ln>
                <a:solidFill>
                  <a:schemeClr val="accent5">
                    <a:lumMod val="50000"/>
                  </a:schemeClr>
                </a:solidFill>
                <a:effectLst>
                  <a:outerShdw dist="38100" dir="2640000" algn="bl" rotWithShape="0">
                    <a:schemeClr val="accent1"/>
                  </a:outerShdw>
                </a:effectLst>
              </a:rPr>
              <a:t>8</a:t>
            </a:r>
            <a:r>
              <a:rPr lang="en-US" sz="2000" b="1" cap="none" spc="0" dirty="0">
                <a:ln w="12700">
                  <a:solidFill>
                    <a:schemeClr val="accent1"/>
                  </a:solidFill>
                  <a:prstDash val="solid"/>
                </a:ln>
                <a:solidFill>
                  <a:schemeClr val="accent5">
                    <a:lumMod val="50000"/>
                  </a:schemeClr>
                </a:solidFill>
                <a:effectLst>
                  <a:outerShdw dist="38100" dir="2640000" algn="bl" rotWithShape="0">
                    <a:schemeClr val="accent1"/>
                  </a:outerShdw>
                </a:effectLst>
              </a:rPr>
              <a:t>.</a:t>
            </a:r>
          </a:p>
        </p:txBody>
      </p:sp>
      <p:pic>
        <p:nvPicPr>
          <p:cNvPr id="63" name="Picture 62"/>
          <p:cNvPicPr>
            <a:picLocks noChangeAspect="1"/>
          </p:cNvPicPr>
          <p:nvPr/>
        </p:nvPicPr>
        <p:blipFill rotWithShape="1">
          <a:blip r:embed="rId6">
            <a:extLst>
              <a:ext uri="{28A0092B-C50C-407E-A947-70E740481C1C}">
                <a14:useLocalDpi xmlns:a14="http://schemas.microsoft.com/office/drawing/2010/main" val="0"/>
              </a:ext>
            </a:extLst>
          </a:blip>
          <a:srcRect r="67856" b="28168"/>
          <a:stretch/>
        </p:blipFill>
        <p:spPr>
          <a:xfrm>
            <a:off x="5875309" y="3749469"/>
            <a:ext cx="403487" cy="423787"/>
          </a:xfrm>
          <a:prstGeom prst="rect">
            <a:avLst/>
          </a:prstGeom>
        </p:spPr>
      </p:pic>
      <p:pic>
        <p:nvPicPr>
          <p:cNvPr id="64" name="Picture 63"/>
          <p:cNvPicPr>
            <a:picLocks noChangeAspect="1"/>
          </p:cNvPicPr>
          <p:nvPr/>
        </p:nvPicPr>
        <p:blipFill rotWithShape="1">
          <a:blip r:embed="rId6">
            <a:extLst>
              <a:ext uri="{28A0092B-C50C-407E-A947-70E740481C1C}">
                <a14:useLocalDpi xmlns:a14="http://schemas.microsoft.com/office/drawing/2010/main" val="0"/>
              </a:ext>
            </a:extLst>
          </a:blip>
          <a:srcRect r="67856" b="28168"/>
          <a:stretch/>
        </p:blipFill>
        <p:spPr>
          <a:xfrm>
            <a:off x="3121218" y="4857477"/>
            <a:ext cx="403487" cy="423787"/>
          </a:xfrm>
          <a:prstGeom prst="rect">
            <a:avLst/>
          </a:prstGeom>
        </p:spPr>
      </p:pic>
    </p:spTree>
    <p:extLst>
      <p:ext uri="{BB962C8B-B14F-4D97-AF65-F5344CB8AC3E}">
        <p14:creationId xmlns:p14="http://schemas.microsoft.com/office/powerpoint/2010/main" val="90468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0" restart="whenNotActive" fill="hold" evtFilter="cancelBubble" nodeType="interactiveSeq">
                <p:stCondLst>
                  <p:cond evt="onClick" delay="0">
                    <p:tgtEl>
                      <p:spTgt spid="46"/>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5" restart="whenNotActive" fill="hold" evtFilter="cancelBubble" nodeType="interactiveSeq">
                <p:stCondLst>
                  <p:cond evt="onClick" delay="0">
                    <p:tgtEl>
                      <p:spTgt spid="50"/>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0" restart="whenNotActive" fill="hold" evtFilter="cancelBubble" nodeType="interactiveSeq">
                <p:stCondLst>
                  <p:cond evt="onClick" delay="0">
                    <p:tgtEl>
                      <p:spTgt spid="52"/>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5" restart="whenNotActive" fill="hold" evtFilter="cancelBubble" nodeType="interactiveSeq">
                <p:stCondLst>
                  <p:cond evt="onClick" delay="0">
                    <p:tgtEl>
                      <p:spTgt spid="63"/>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70" restart="whenNotActive" fill="hold" evtFilter="cancelBubble" nodeType="interactiveSeq">
                <p:stCondLst>
                  <p:cond evt="onClick" delay="0">
                    <p:tgtEl>
                      <p:spTgt spid="64"/>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37" grpId="0"/>
      <p:bldP spid="38" grpId="0"/>
      <p:bldP spid="39" grpId="0"/>
      <p:bldP spid="40" grpId="0"/>
      <p:bldP spid="41" grpId="0"/>
      <p:bldP spid="42" grpId="0"/>
      <p:bldP spid="43"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044"/>
            <a:ext cx="2531165" cy="647577"/>
          </a:xfrm>
        </p:spPr>
        <p:txBody>
          <a:bodyPr>
            <a:normAutofit/>
          </a:bodyPr>
          <a:lstStyle/>
          <a:p>
            <a:r>
              <a:rPr lang="en-GB" sz="2800" b="1" dirty="0">
                <a:solidFill>
                  <a:schemeClr val="bg1"/>
                </a:solidFill>
              </a:rPr>
              <a:t>Je </a:t>
            </a:r>
            <a:r>
              <a:rPr lang="en-GB" sz="2800" b="1" dirty="0" err="1">
                <a:solidFill>
                  <a:schemeClr val="bg1"/>
                </a:solidFill>
              </a:rPr>
              <a:t>ou</a:t>
            </a:r>
            <a:r>
              <a:rPr lang="en-GB" sz="2800" b="1" dirty="0">
                <a:solidFill>
                  <a:schemeClr val="bg1"/>
                </a:solidFill>
              </a:rPr>
              <a:t> </a:t>
            </a:r>
            <a:r>
              <a:rPr lang="en-GB" sz="2800" b="1" dirty="0" err="1">
                <a:solidFill>
                  <a:schemeClr val="bg1"/>
                </a:solidFill>
              </a:rPr>
              <a:t>elle</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01200" y="170357"/>
            <a:ext cx="23087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86642" y="2126997"/>
            <a:ext cx="2482888" cy="2482888"/>
          </a:xfrm>
          <a:prstGeom prst="rect">
            <a:avLst/>
          </a:prstGeom>
        </p:spPr>
      </p:pic>
      <p:sp>
        <p:nvSpPr>
          <p:cNvPr id="3" name="Oval 2"/>
          <p:cNvSpPr/>
          <p:nvPr/>
        </p:nvSpPr>
        <p:spPr>
          <a:xfrm>
            <a:off x="5779043" y="2053097"/>
            <a:ext cx="3328589" cy="3257488"/>
          </a:xfrm>
          <a:prstGeom prst="ellipse">
            <a:avLst/>
          </a:prstGeom>
          <a:noFill/>
          <a:ln w="762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6E5D2C8-39D0-B149-BD4B-D3EDCF96BB45}"/>
              </a:ext>
            </a:extLst>
          </p:cNvPr>
          <p:cNvSpPr txBox="1"/>
          <p:nvPr/>
        </p:nvSpPr>
        <p:spPr>
          <a:xfrm>
            <a:off x="180000" y="1222100"/>
            <a:ext cx="11198087" cy="830997"/>
          </a:xfrm>
          <a:prstGeom prst="rect">
            <a:avLst/>
          </a:prstGeom>
          <a:noFill/>
        </p:spPr>
        <p:txBody>
          <a:bodyPr wrap="square" rtlCol="0">
            <a:spAutoFit/>
          </a:bodyPr>
          <a:lstStyle/>
          <a:p>
            <a:pPr lvl="0">
              <a:defRPr/>
            </a:pPr>
            <a:r>
              <a:rPr lang="en-US" sz="2400" dirty="0" err="1">
                <a:solidFill>
                  <a:srgbClr val="4472C4">
                    <a:lumMod val="50000"/>
                  </a:srgbClr>
                </a:solidFill>
                <a:latin typeface="Century Gothic" panose="020F0302020204030204"/>
              </a:rPr>
              <a:t>Maintenant</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Antoine </a:t>
            </a:r>
            <a:r>
              <a:rPr lang="en-US" sz="2400" dirty="0">
                <a:solidFill>
                  <a:srgbClr val="4472C4">
                    <a:lumMod val="50000"/>
                  </a:srgbClr>
                </a:solidFill>
                <a:latin typeface="Century Gothic" panose="020F0302020204030204"/>
              </a:rPr>
              <a:t>parle sur la vie à </a:t>
            </a:r>
            <a:r>
              <a:rPr lang="en-US" sz="2400" dirty="0" err="1">
                <a:solidFill>
                  <a:srgbClr val="4472C4">
                    <a:lumMod val="50000"/>
                  </a:srgbClr>
                </a:solidFill>
                <a:latin typeface="Century Gothic" panose="020F0302020204030204"/>
              </a:rPr>
              <a:t>l’école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Écoute</a:t>
            </a:r>
            <a:r>
              <a:rPr lang="en-US" sz="2400" dirty="0">
                <a:solidFill>
                  <a:srgbClr val="4472C4">
                    <a:lumMod val="50000"/>
                  </a:srgbClr>
                </a:solidFill>
                <a:latin typeface="Century Gothic" panose="020F0302020204030204"/>
              </a:rPr>
              <a:t> et </a:t>
            </a:r>
            <a:r>
              <a:rPr lang="en-US" sz="2400" dirty="0" err="1">
                <a:solidFill>
                  <a:srgbClr val="4472C4">
                    <a:lumMod val="50000"/>
                  </a:srgbClr>
                </a:solidFill>
                <a:latin typeface="Century Gothic" panose="020F0302020204030204"/>
              </a:rPr>
              <a:t>regarde</a:t>
            </a:r>
            <a:r>
              <a:rPr lang="en-US" sz="2400" dirty="0">
                <a:solidFill>
                  <a:srgbClr val="4472C4">
                    <a:lumMod val="50000"/>
                  </a:srgbClr>
                </a:solidFill>
                <a:latin typeface="Century Gothic" panose="020F0302020204030204"/>
              </a:rPr>
              <a:t>.  Il parle de qui?  ‘Je’ (Antoine)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elle</a:t>
            </a:r>
            <a:r>
              <a:rPr lang="en-US" sz="2400" dirty="0">
                <a:solidFill>
                  <a:srgbClr val="4472C4">
                    <a:lumMod val="50000"/>
                  </a:srgbClr>
                </a:solidFill>
              </a:rPr>
              <a:t>’ (</a:t>
            </a:r>
            <a:r>
              <a:rPr lang="en-US" sz="2400" dirty="0" err="1">
                <a:solidFill>
                  <a:srgbClr val="4472C4">
                    <a:lumMod val="50000"/>
                  </a:srgbClr>
                </a:solidFill>
              </a:rPr>
              <a:t>Léa</a:t>
            </a:r>
            <a:r>
              <a:rPr lang="en-US" sz="2400" dirty="0">
                <a:solidFill>
                  <a:srgbClr val="4472C4">
                    <a:lumMod val="50000"/>
                  </a:srgbClr>
                </a:solidFill>
              </a:rPr>
              <a:t>) ?  </a:t>
            </a:r>
            <a:r>
              <a:rPr lang="en-US" sz="2400" b="1"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le </a:t>
            </a:r>
            <a:r>
              <a:rPr lang="en-US" sz="2400" dirty="0" err="1">
                <a:solidFill>
                  <a:srgbClr val="4472C4">
                    <a:lumMod val="50000"/>
                  </a:srgbClr>
                </a:solidFill>
                <a:latin typeface="Century Gothic" panose="020F0302020204030204"/>
              </a:rPr>
              <a:t>verbe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16E5D2C8-39D0-B149-BD4B-D3EDCF96BB45}"/>
              </a:ext>
            </a:extLst>
          </p:cNvPr>
          <p:cNvSpPr txBox="1"/>
          <p:nvPr/>
        </p:nvSpPr>
        <p:spPr>
          <a:xfrm>
            <a:off x="180000" y="2183067"/>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 name="TextBox 4"/>
          <p:cNvSpPr txBox="1"/>
          <p:nvPr/>
        </p:nvSpPr>
        <p:spPr>
          <a:xfrm>
            <a:off x="3740879" y="4993959"/>
            <a:ext cx="4891525" cy="1200329"/>
          </a:xfrm>
          <a:prstGeom prst="rect">
            <a:avLst/>
          </a:prstGeom>
          <a:solidFill>
            <a:schemeClr val="accent2">
              <a:lumMod val="20000"/>
              <a:lumOff val="80000"/>
            </a:schemeClr>
          </a:solidFill>
        </p:spPr>
        <p:txBody>
          <a:bodyPr wrap="square" rtlCol="0">
            <a:spAutoFit/>
          </a:bodyPr>
          <a:lstStyle/>
          <a:p>
            <a:pPr algn="l"/>
            <a:r>
              <a:rPr lang="en-GB" sz="7200" dirty="0">
                <a:solidFill>
                  <a:srgbClr val="002060"/>
                </a:solidFill>
              </a:rPr>
              <a:t>Elle </a:t>
            </a:r>
            <a:r>
              <a:rPr lang="en-GB" sz="7200" dirty="0" err="1">
                <a:solidFill>
                  <a:srgbClr val="002060"/>
                </a:solidFill>
              </a:rPr>
              <a:t>réussit</a:t>
            </a:r>
            <a:endParaRPr lang="en-GB" sz="7200" dirty="0">
              <a:solidFill>
                <a:srgbClr val="002060"/>
              </a:solidFill>
            </a:endParaRPr>
          </a:p>
        </p:txBody>
      </p:sp>
      <p:pic>
        <p:nvPicPr>
          <p:cNvPr id="12" name="Picture 11" descr="A picture containing shirt&#10;&#10;Description automatically generated">
            <a:extLst>
              <a:ext uri="{FF2B5EF4-FFF2-40B4-BE49-F238E27FC236}">
                <a16:creationId xmlns:a16="http://schemas.microsoft.com/office/drawing/2014/main" id="{D846C976-C4F6-4241-A7D7-60A60AF4D5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303" y="1796708"/>
            <a:ext cx="2819316" cy="2819316"/>
          </a:xfrm>
          <a:prstGeom prst="rect">
            <a:avLst/>
          </a:prstGeom>
        </p:spPr>
      </p:pic>
      <p:sp>
        <p:nvSpPr>
          <p:cNvPr id="2" name="Speech Bubble: Oval 1">
            <a:extLst>
              <a:ext uri="{FF2B5EF4-FFF2-40B4-BE49-F238E27FC236}">
                <a16:creationId xmlns:a16="http://schemas.microsoft.com/office/drawing/2014/main" id="{189D4F1A-7742-4F3D-8255-314CBBC03A53}"/>
              </a:ext>
            </a:extLst>
          </p:cNvPr>
          <p:cNvSpPr/>
          <p:nvPr/>
        </p:nvSpPr>
        <p:spPr>
          <a:xfrm>
            <a:off x="3165408" y="2879523"/>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650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reussis_reussit.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220279"/>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y</a:t>
            </a:r>
            <a:endParaRPr lang="en-US" dirty="0"/>
          </a:p>
        </p:txBody>
      </p:sp>
      <p:sp>
        <p:nvSpPr>
          <p:cNvPr id="4" name="TextBox 3"/>
          <p:cNvSpPr txBox="1"/>
          <p:nvPr/>
        </p:nvSpPr>
        <p:spPr>
          <a:xfrm>
            <a:off x="5557230" y="4303986"/>
            <a:ext cx="107753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y</a:t>
            </a:r>
          </a:p>
        </p:txBody>
      </p:sp>
      <p:pic>
        <p:nvPicPr>
          <p:cNvPr id="3" name="Picture 2" descr="'you are her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978"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3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51652" cy="647577"/>
          </a:xfrm>
        </p:spPr>
        <p:txBody>
          <a:bodyPr>
            <a:normAutofit/>
          </a:bodyPr>
          <a:lstStyle/>
          <a:p>
            <a:r>
              <a:rPr lang="en-GB" sz="2800" b="1" dirty="0">
                <a:solidFill>
                  <a:schemeClr val="bg1"/>
                </a:solidFill>
              </a:rPr>
              <a:t>Je </a:t>
            </a:r>
            <a:r>
              <a:rPr lang="en-GB" sz="2800" b="1" dirty="0" err="1">
                <a:solidFill>
                  <a:schemeClr val="bg1"/>
                </a:solidFill>
              </a:rPr>
              <a:t>ou</a:t>
            </a:r>
            <a:r>
              <a:rPr lang="en-GB" sz="2800" b="1" dirty="0">
                <a:solidFill>
                  <a:schemeClr val="bg1"/>
                </a:solidFill>
              </a:rPr>
              <a:t> </a:t>
            </a:r>
            <a:r>
              <a:rPr lang="en-GB" sz="2800" b="1" dirty="0" err="1">
                <a:solidFill>
                  <a:schemeClr val="bg1"/>
                </a:solidFill>
              </a:rPr>
              <a:t>elle</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01200" y="249870"/>
            <a:ext cx="23087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35479" y="1689879"/>
            <a:ext cx="2482888" cy="2482888"/>
          </a:xfrm>
          <a:prstGeom prst="rect">
            <a:avLst/>
          </a:prstGeom>
        </p:spPr>
      </p:pic>
      <p:sp>
        <p:nvSpPr>
          <p:cNvPr id="3" name="Oval 2"/>
          <p:cNvSpPr/>
          <p:nvPr/>
        </p:nvSpPr>
        <p:spPr>
          <a:xfrm>
            <a:off x="5418367" y="1393471"/>
            <a:ext cx="3328589" cy="3257488"/>
          </a:xfrm>
          <a:prstGeom prst="ellipse">
            <a:avLst/>
          </a:prstGeom>
          <a:noFill/>
          <a:ln w="762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740879" y="4993959"/>
            <a:ext cx="4891525" cy="1200329"/>
          </a:xfrm>
          <a:prstGeom prst="rect">
            <a:avLst/>
          </a:prstGeom>
          <a:solidFill>
            <a:schemeClr val="accent2">
              <a:lumMod val="20000"/>
              <a:lumOff val="80000"/>
            </a:schemeClr>
          </a:solidFill>
        </p:spPr>
        <p:txBody>
          <a:bodyPr wrap="square" rtlCol="0">
            <a:spAutoFit/>
          </a:bodyPr>
          <a:lstStyle/>
          <a:p>
            <a:pPr algn="l"/>
            <a:r>
              <a:rPr lang="en-GB" sz="7200" dirty="0">
                <a:solidFill>
                  <a:srgbClr val="002060"/>
                </a:solidFill>
              </a:rPr>
              <a:t>Je </a:t>
            </a:r>
            <a:r>
              <a:rPr lang="en-GB" sz="7200" dirty="0" err="1">
                <a:solidFill>
                  <a:srgbClr val="002060"/>
                </a:solidFill>
              </a:rPr>
              <a:t>choisis</a:t>
            </a:r>
            <a:endParaRPr lang="en-GB" sz="7200" dirty="0">
              <a:solidFill>
                <a:srgbClr val="002060"/>
              </a:solidFill>
            </a:endParaRPr>
          </a:p>
        </p:txBody>
      </p:sp>
      <p:pic>
        <p:nvPicPr>
          <p:cNvPr id="5" name="Picture 4" descr="A picture containing shirt&#10;&#10;Description automatically generated">
            <a:extLst>
              <a:ext uri="{FF2B5EF4-FFF2-40B4-BE49-F238E27FC236}">
                <a16:creationId xmlns:a16="http://schemas.microsoft.com/office/drawing/2014/main" id="{A4FB7A32-0991-486C-9780-50030DDC22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003" y="1353451"/>
            <a:ext cx="2819316" cy="2819316"/>
          </a:xfrm>
          <a:prstGeom prst="rect">
            <a:avLst/>
          </a:prstGeom>
        </p:spPr>
      </p:pic>
      <p:sp>
        <p:nvSpPr>
          <p:cNvPr id="11" name="Speech Bubble: Oval 10">
            <a:extLst>
              <a:ext uri="{FF2B5EF4-FFF2-40B4-BE49-F238E27FC236}">
                <a16:creationId xmlns:a16="http://schemas.microsoft.com/office/drawing/2014/main" id="{DA5FD1D4-EA91-41FA-8C9A-2D04B349150F}"/>
              </a:ext>
            </a:extLst>
          </p:cNvPr>
          <p:cNvSpPr/>
          <p:nvPr/>
        </p:nvSpPr>
        <p:spPr>
          <a:xfrm>
            <a:off x="7762217" y="2695372"/>
            <a:ext cx="984738" cy="653685"/>
          </a:xfrm>
          <a:prstGeom prst="wedgeEllipseCallout">
            <a:avLst>
              <a:gd name="adj1" fmla="val -97363"/>
              <a:gd name="adj2" fmla="val 25608"/>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259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oisis_choisi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044"/>
            <a:ext cx="2308721" cy="647577"/>
          </a:xfrm>
        </p:spPr>
        <p:txBody>
          <a:bodyPr>
            <a:normAutofit/>
          </a:bodyPr>
          <a:lstStyle/>
          <a:p>
            <a:r>
              <a:rPr lang="en-GB" sz="2800" b="1" dirty="0">
                <a:solidFill>
                  <a:schemeClr val="bg1"/>
                </a:solidFill>
              </a:rPr>
              <a:t>Je </a:t>
            </a:r>
            <a:r>
              <a:rPr lang="en-GB" sz="2800" b="1" dirty="0" err="1">
                <a:solidFill>
                  <a:schemeClr val="bg1"/>
                </a:solidFill>
              </a:rPr>
              <a:t>ou</a:t>
            </a:r>
            <a:r>
              <a:rPr lang="en-GB" sz="2800" b="1" dirty="0">
                <a:solidFill>
                  <a:schemeClr val="bg1"/>
                </a:solidFill>
              </a:rPr>
              <a:t> </a:t>
            </a:r>
            <a:r>
              <a:rPr lang="en-GB" sz="2800" b="1" dirty="0" err="1">
                <a:solidFill>
                  <a:schemeClr val="bg1"/>
                </a:solidFill>
              </a:rPr>
              <a:t>elle</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01200" y="249870"/>
            <a:ext cx="23087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35479" y="1689879"/>
            <a:ext cx="2482888" cy="2482888"/>
          </a:xfrm>
          <a:prstGeom prst="rect">
            <a:avLst/>
          </a:prstGeom>
        </p:spPr>
      </p:pic>
      <p:sp>
        <p:nvSpPr>
          <p:cNvPr id="3" name="Oval 2"/>
          <p:cNvSpPr/>
          <p:nvPr/>
        </p:nvSpPr>
        <p:spPr>
          <a:xfrm>
            <a:off x="5418367" y="1393471"/>
            <a:ext cx="3328589" cy="3257488"/>
          </a:xfrm>
          <a:prstGeom prst="ellipse">
            <a:avLst/>
          </a:prstGeom>
          <a:noFill/>
          <a:ln w="762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740879" y="5073472"/>
            <a:ext cx="4891525" cy="1200329"/>
          </a:xfrm>
          <a:prstGeom prst="rect">
            <a:avLst/>
          </a:prstGeom>
          <a:solidFill>
            <a:schemeClr val="accent2">
              <a:lumMod val="20000"/>
              <a:lumOff val="80000"/>
            </a:schemeClr>
          </a:solidFill>
        </p:spPr>
        <p:txBody>
          <a:bodyPr wrap="square" rtlCol="0">
            <a:spAutoFit/>
          </a:bodyPr>
          <a:lstStyle/>
          <a:p>
            <a:pPr algn="l"/>
            <a:r>
              <a:rPr lang="en-GB" sz="7200" dirty="0">
                <a:solidFill>
                  <a:srgbClr val="002060"/>
                </a:solidFill>
              </a:rPr>
              <a:t>Je </a:t>
            </a:r>
            <a:r>
              <a:rPr lang="en-GB" sz="7200" dirty="0" err="1">
                <a:solidFill>
                  <a:srgbClr val="002060"/>
                </a:solidFill>
              </a:rPr>
              <a:t>définis</a:t>
            </a:r>
            <a:endParaRPr lang="en-GB" sz="7200" dirty="0">
              <a:solidFill>
                <a:srgbClr val="002060"/>
              </a:solidFill>
            </a:endParaRPr>
          </a:p>
        </p:txBody>
      </p:sp>
      <p:pic>
        <p:nvPicPr>
          <p:cNvPr id="5" name="Picture 4" descr="A picture containing shirt&#10;&#10;Description automatically generated">
            <a:extLst>
              <a:ext uri="{FF2B5EF4-FFF2-40B4-BE49-F238E27FC236}">
                <a16:creationId xmlns:a16="http://schemas.microsoft.com/office/drawing/2014/main" id="{1DFFC7C5-62FE-4B59-B90D-721A646BD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003" y="1353451"/>
            <a:ext cx="2819316" cy="2819316"/>
          </a:xfrm>
          <a:prstGeom prst="rect">
            <a:avLst/>
          </a:prstGeom>
        </p:spPr>
      </p:pic>
      <p:sp>
        <p:nvSpPr>
          <p:cNvPr id="11" name="Speech Bubble: Oval 10">
            <a:extLst>
              <a:ext uri="{FF2B5EF4-FFF2-40B4-BE49-F238E27FC236}">
                <a16:creationId xmlns:a16="http://schemas.microsoft.com/office/drawing/2014/main" id="{61D56D4A-6831-403F-B9F2-2D42B901646E}"/>
              </a:ext>
            </a:extLst>
          </p:cNvPr>
          <p:cNvSpPr/>
          <p:nvPr/>
        </p:nvSpPr>
        <p:spPr>
          <a:xfrm>
            <a:off x="7762217" y="2695372"/>
            <a:ext cx="984738" cy="653685"/>
          </a:xfrm>
          <a:prstGeom prst="wedgeEllipseCallout">
            <a:avLst>
              <a:gd name="adj1" fmla="val -97363"/>
              <a:gd name="adj2" fmla="val 25608"/>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67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definis_defini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044"/>
            <a:ext cx="2425148" cy="647577"/>
          </a:xfrm>
        </p:spPr>
        <p:txBody>
          <a:bodyPr>
            <a:normAutofit/>
          </a:bodyPr>
          <a:lstStyle/>
          <a:p>
            <a:r>
              <a:rPr lang="en-GB" sz="2800" b="1" dirty="0">
                <a:solidFill>
                  <a:schemeClr val="bg1"/>
                </a:solidFill>
              </a:rPr>
              <a:t>Je </a:t>
            </a:r>
            <a:r>
              <a:rPr lang="en-GB" sz="2800" b="1" dirty="0" err="1">
                <a:solidFill>
                  <a:schemeClr val="bg1"/>
                </a:solidFill>
              </a:rPr>
              <a:t>ou</a:t>
            </a:r>
            <a:r>
              <a:rPr lang="en-GB" sz="2800" b="1" dirty="0">
                <a:solidFill>
                  <a:schemeClr val="bg1"/>
                </a:solidFill>
              </a:rPr>
              <a:t> </a:t>
            </a:r>
            <a:r>
              <a:rPr lang="en-GB" sz="2800" b="1" dirty="0" err="1">
                <a:solidFill>
                  <a:schemeClr val="bg1"/>
                </a:solidFill>
              </a:rPr>
              <a:t>elle</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01200" y="249870"/>
            <a:ext cx="23087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41217" y="1544621"/>
            <a:ext cx="2482888" cy="2482888"/>
          </a:xfrm>
          <a:prstGeom prst="rect">
            <a:avLst/>
          </a:prstGeom>
        </p:spPr>
      </p:pic>
      <p:sp>
        <p:nvSpPr>
          <p:cNvPr id="3" name="Oval 2"/>
          <p:cNvSpPr/>
          <p:nvPr/>
        </p:nvSpPr>
        <p:spPr>
          <a:xfrm>
            <a:off x="5418367" y="1393471"/>
            <a:ext cx="3328589" cy="3257488"/>
          </a:xfrm>
          <a:prstGeom prst="ellipse">
            <a:avLst/>
          </a:prstGeom>
          <a:noFill/>
          <a:ln w="762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740879" y="4993959"/>
            <a:ext cx="5475310" cy="1200329"/>
          </a:xfrm>
          <a:prstGeom prst="rect">
            <a:avLst/>
          </a:prstGeom>
          <a:solidFill>
            <a:schemeClr val="accent2">
              <a:lumMod val="20000"/>
              <a:lumOff val="80000"/>
            </a:schemeClr>
          </a:solidFill>
        </p:spPr>
        <p:txBody>
          <a:bodyPr wrap="square" rtlCol="0">
            <a:spAutoFit/>
          </a:bodyPr>
          <a:lstStyle/>
          <a:p>
            <a:pPr algn="ctr"/>
            <a:r>
              <a:rPr lang="en-GB" sz="7200" dirty="0">
                <a:solidFill>
                  <a:srgbClr val="002060"/>
                </a:solidFill>
              </a:rPr>
              <a:t>Elle </a:t>
            </a:r>
            <a:r>
              <a:rPr lang="en-GB" sz="7200" dirty="0" err="1">
                <a:solidFill>
                  <a:srgbClr val="002060"/>
                </a:solidFill>
              </a:rPr>
              <a:t>remplit</a:t>
            </a:r>
            <a:endParaRPr lang="en-GB" sz="7200" dirty="0">
              <a:solidFill>
                <a:srgbClr val="002060"/>
              </a:solidFill>
            </a:endParaRPr>
          </a:p>
        </p:txBody>
      </p:sp>
      <p:pic>
        <p:nvPicPr>
          <p:cNvPr id="5" name="Picture 4" descr="A picture containing shirt&#10;&#10;Description automatically generated">
            <a:extLst>
              <a:ext uri="{FF2B5EF4-FFF2-40B4-BE49-F238E27FC236}">
                <a16:creationId xmlns:a16="http://schemas.microsoft.com/office/drawing/2014/main" id="{4FB73581-A276-40C3-878C-E6431B462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7652" y="1208193"/>
            <a:ext cx="2819316" cy="2819316"/>
          </a:xfrm>
          <a:prstGeom prst="rect">
            <a:avLst/>
          </a:prstGeom>
        </p:spPr>
      </p:pic>
      <p:sp>
        <p:nvSpPr>
          <p:cNvPr id="11" name="Speech Bubble: Oval 10">
            <a:extLst>
              <a:ext uri="{FF2B5EF4-FFF2-40B4-BE49-F238E27FC236}">
                <a16:creationId xmlns:a16="http://schemas.microsoft.com/office/drawing/2014/main" id="{CE07202F-11C9-44BF-878D-39072FE866C1}"/>
              </a:ext>
            </a:extLst>
          </p:cNvPr>
          <p:cNvSpPr/>
          <p:nvPr/>
        </p:nvSpPr>
        <p:spPr>
          <a:xfrm>
            <a:off x="2981711" y="2291008"/>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471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emplis_rempli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044"/>
            <a:ext cx="2504661" cy="647577"/>
          </a:xfrm>
        </p:spPr>
        <p:txBody>
          <a:bodyPr>
            <a:normAutofit/>
          </a:bodyPr>
          <a:lstStyle/>
          <a:p>
            <a:r>
              <a:rPr lang="en-GB" sz="2800" b="1" dirty="0">
                <a:solidFill>
                  <a:schemeClr val="bg1"/>
                </a:solidFill>
              </a:rPr>
              <a:t>Je </a:t>
            </a:r>
            <a:r>
              <a:rPr lang="en-GB" sz="2800" b="1" dirty="0" err="1">
                <a:solidFill>
                  <a:schemeClr val="bg1"/>
                </a:solidFill>
              </a:rPr>
              <a:t>ou</a:t>
            </a:r>
            <a:r>
              <a:rPr lang="en-GB" sz="2800" b="1" dirty="0">
                <a:solidFill>
                  <a:schemeClr val="bg1"/>
                </a:solidFill>
              </a:rPr>
              <a:t> </a:t>
            </a:r>
            <a:r>
              <a:rPr lang="en-GB" sz="2800" b="1" dirty="0" err="1">
                <a:solidFill>
                  <a:schemeClr val="bg1"/>
                </a:solidFill>
              </a:rPr>
              <a:t>elle</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01200" y="249870"/>
            <a:ext cx="23087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23056" y="1544621"/>
            <a:ext cx="2482888" cy="2482888"/>
          </a:xfrm>
          <a:prstGeom prst="rect">
            <a:avLst/>
          </a:prstGeom>
        </p:spPr>
      </p:pic>
      <p:sp>
        <p:nvSpPr>
          <p:cNvPr id="3" name="Oval 2"/>
          <p:cNvSpPr/>
          <p:nvPr/>
        </p:nvSpPr>
        <p:spPr>
          <a:xfrm>
            <a:off x="2747357" y="1323271"/>
            <a:ext cx="3328589" cy="3257488"/>
          </a:xfrm>
          <a:prstGeom prst="ellipse">
            <a:avLst/>
          </a:prstGeom>
          <a:noFill/>
          <a:ln w="762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740879" y="4993959"/>
            <a:ext cx="5475310" cy="1200329"/>
          </a:xfrm>
          <a:prstGeom prst="rect">
            <a:avLst/>
          </a:prstGeom>
          <a:solidFill>
            <a:schemeClr val="accent2">
              <a:lumMod val="20000"/>
              <a:lumOff val="80000"/>
            </a:schemeClr>
          </a:solidFill>
        </p:spPr>
        <p:txBody>
          <a:bodyPr wrap="square" rtlCol="0">
            <a:spAutoFit/>
          </a:bodyPr>
          <a:lstStyle/>
          <a:p>
            <a:pPr algn="ctr"/>
            <a:r>
              <a:rPr lang="en-GB" sz="7200" dirty="0">
                <a:solidFill>
                  <a:srgbClr val="002060"/>
                </a:solidFill>
              </a:rPr>
              <a:t>Je </a:t>
            </a:r>
            <a:r>
              <a:rPr lang="en-GB" sz="7200" dirty="0" err="1">
                <a:solidFill>
                  <a:srgbClr val="002060"/>
                </a:solidFill>
              </a:rPr>
              <a:t>réussis</a:t>
            </a:r>
            <a:endParaRPr lang="en-GB" sz="7200" dirty="0">
              <a:solidFill>
                <a:srgbClr val="002060"/>
              </a:solidFill>
            </a:endParaRPr>
          </a:p>
        </p:txBody>
      </p:sp>
      <p:pic>
        <p:nvPicPr>
          <p:cNvPr id="5" name="Picture 4" descr="A picture containing shirt&#10;&#10;Description automatically generated">
            <a:extLst>
              <a:ext uri="{FF2B5EF4-FFF2-40B4-BE49-F238E27FC236}">
                <a16:creationId xmlns:a16="http://schemas.microsoft.com/office/drawing/2014/main" id="{1C48C9B2-339A-46EE-B27F-9981681A4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5549" y="1208193"/>
            <a:ext cx="2819316" cy="2819316"/>
          </a:xfrm>
          <a:prstGeom prst="rect">
            <a:avLst/>
          </a:prstGeom>
        </p:spPr>
      </p:pic>
      <p:sp>
        <p:nvSpPr>
          <p:cNvPr id="11" name="Speech Bubble: Oval 10">
            <a:extLst>
              <a:ext uri="{FF2B5EF4-FFF2-40B4-BE49-F238E27FC236}">
                <a16:creationId xmlns:a16="http://schemas.microsoft.com/office/drawing/2014/main" id="{32D832A3-4E6A-452B-AB69-EB47980AE1E4}"/>
              </a:ext>
            </a:extLst>
          </p:cNvPr>
          <p:cNvSpPr/>
          <p:nvPr/>
        </p:nvSpPr>
        <p:spPr>
          <a:xfrm>
            <a:off x="2736253" y="2298330"/>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070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eussis_reussi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044"/>
            <a:ext cx="2308721" cy="647577"/>
          </a:xfrm>
        </p:spPr>
        <p:txBody>
          <a:bodyPr>
            <a:normAutofit/>
          </a:bodyPr>
          <a:lstStyle/>
          <a:p>
            <a:r>
              <a:rPr lang="en-GB" sz="2800" b="1" dirty="0">
                <a:solidFill>
                  <a:schemeClr val="bg1"/>
                </a:solidFill>
              </a:rPr>
              <a:t>Je </a:t>
            </a:r>
            <a:r>
              <a:rPr lang="en-GB" sz="2800" b="1" dirty="0" err="1">
                <a:solidFill>
                  <a:schemeClr val="bg1"/>
                </a:solidFill>
              </a:rPr>
              <a:t>ou</a:t>
            </a:r>
            <a:r>
              <a:rPr lang="en-GB" sz="2800" b="1" dirty="0">
                <a:solidFill>
                  <a:schemeClr val="bg1"/>
                </a:solidFill>
              </a:rPr>
              <a:t> </a:t>
            </a:r>
            <a:r>
              <a:rPr lang="en-GB" sz="2800" b="1" dirty="0" err="1">
                <a:solidFill>
                  <a:schemeClr val="bg1"/>
                </a:solidFill>
              </a:rPr>
              <a:t>elle</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01200" y="249870"/>
            <a:ext cx="23087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3921" y="1544621"/>
            <a:ext cx="2482888" cy="2482888"/>
          </a:xfrm>
          <a:prstGeom prst="rect">
            <a:avLst/>
          </a:prstGeom>
        </p:spPr>
      </p:pic>
      <p:sp>
        <p:nvSpPr>
          <p:cNvPr id="3" name="Oval 2"/>
          <p:cNvSpPr/>
          <p:nvPr/>
        </p:nvSpPr>
        <p:spPr>
          <a:xfrm>
            <a:off x="5550715" y="1323271"/>
            <a:ext cx="3328589" cy="3257488"/>
          </a:xfrm>
          <a:prstGeom prst="ellipse">
            <a:avLst/>
          </a:prstGeom>
          <a:noFill/>
          <a:ln w="762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740879" y="4993959"/>
            <a:ext cx="5475310" cy="1200329"/>
          </a:xfrm>
          <a:prstGeom prst="rect">
            <a:avLst/>
          </a:prstGeom>
          <a:solidFill>
            <a:schemeClr val="accent2">
              <a:lumMod val="20000"/>
              <a:lumOff val="80000"/>
            </a:schemeClr>
          </a:solidFill>
        </p:spPr>
        <p:txBody>
          <a:bodyPr wrap="square" rtlCol="0">
            <a:spAutoFit/>
          </a:bodyPr>
          <a:lstStyle/>
          <a:p>
            <a:pPr algn="ctr"/>
            <a:r>
              <a:rPr lang="en-GB" sz="7200" dirty="0">
                <a:solidFill>
                  <a:srgbClr val="002060"/>
                </a:solidFill>
              </a:rPr>
              <a:t>Elle </a:t>
            </a:r>
            <a:r>
              <a:rPr lang="en-GB" sz="7200" dirty="0" err="1">
                <a:solidFill>
                  <a:srgbClr val="002060"/>
                </a:solidFill>
              </a:rPr>
              <a:t>choisit</a:t>
            </a:r>
            <a:endParaRPr lang="en-GB" sz="7200" dirty="0">
              <a:solidFill>
                <a:srgbClr val="002060"/>
              </a:solidFill>
            </a:endParaRPr>
          </a:p>
        </p:txBody>
      </p:sp>
      <p:pic>
        <p:nvPicPr>
          <p:cNvPr id="5" name="Picture 4" descr="A picture containing shirt&#10;&#10;Description automatically generated">
            <a:extLst>
              <a:ext uri="{FF2B5EF4-FFF2-40B4-BE49-F238E27FC236}">
                <a16:creationId xmlns:a16="http://schemas.microsoft.com/office/drawing/2014/main" id="{AAC40F1C-262F-4AB3-AFBE-928EF31EDF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4605" y="1208193"/>
            <a:ext cx="2819316" cy="2819316"/>
          </a:xfrm>
          <a:prstGeom prst="rect">
            <a:avLst/>
          </a:prstGeom>
        </p:spPr>
      </p:pic>
      <p:sp>
        <p:nvSpPr>
          <p:cNvPr id="11" name="Speech Bubble: Oval 10">
            <a:extLst>
              <a:ext uri="{FF2B5EF4-FFF2-40B4-BE49-F238E27FC236}">
                <a16:creationId xmlns:a16="http://schemas.microsoft.com/office/drawing/2014/main" id="{07144581-EF40-4669-96A8-FFA533BC567B}"/>
              </a:ext>
            </a:extLst>
          </p:cNvPr>
          <p:cNvSpPr/>
          <p:nvPr/>
        </p:nvSpPr>
        <p:spPr>
          <a:xfrm>
            <a:off x="2838664" y="2298330"/>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631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oisis_choisi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044"/>
            <a:ext cx="2308721" cy="647577"/>
          </a:xfrm>
        </p:spPr>
        <p:txBody>
          <a:bodyPr>
            <a:normAutofit/>
          </a:bodyPr>
          <a:lstStyle/>
          <a:p>
            <a:r>
              <a:rPr lang="en-GB" sz="2800" b="1" dirty="0">
                <a:solidFill>
                  <a:schemeClr val="bg1"/>
                </a:solidFill>
              </a:rPr>
              <a:t>Je </a:t>
            </a:r>
            <a:r>
              <a:rPr lang="en-GB" sz="2800" b="1" dirty="0" err="1">
                <a:solidFill>
                  <a:schemeClr val="bg1"/>
                </a:solidFill>
              </a:rPr>
              <a:t>ou</a:t>
            </a:r>
            <a:r>
              <a:rPr lang="en-GB" sz="2800" b="1" dirty="0">
                <a:solidFill>
                  <a:schemeClr val="bg1"/>
                </a:solidFill>
              </a:rPr>
              <a:t> </a:t>
            </a:r>
            <a:r>
              <a:rPr lang="en-GB" sz="2800" b="1" dirty="0" err="1">
                <a:solidFill>
                  <a:schemeClr val="bg1"/>
                </a:solidFill>
              </a:rPr>
              <a:t>elle</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01200" y="249870"/>
            <a:ext cx="23087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49668" y="1689879"/>
            <a:ext cx="2482888" cy="2482888"/>
          </a:xfrm>
          <a:prstGeom prst="rect">
            <a:avLst/>
          </a:prstGeom>
        </p:spPr>
      </p:pic>
      <p:sp>
        <p:nvSpPr>
          <p:cNvPr id="3" name="Oval 2"/>
          <p:cNvSpPr/>
          <p:nvPr/>
        </p:nvSpPr>
        <p:spPr>
          <a:xfrm>
            <a:off x="2632692" y="1450231"/>
            <a:ext cx="3328589" cy="3257488"/>
          </a:xfrm>
          <a:prstGeom prst="ellipse">
            <a:avLst/>
          </a:prstGeom>
          <a:noFill/>
          <a:ln w="762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740879" y="4993959"/>
            <a:ext cx="4891525" cy="1200329"/>
          </a:xfrm>
          <a:prstGeom prst="rect">
            <a:avLst/>
          </a:prstGeom>
          <a:solidFill>
            <a:schemeClr val="accent2">
              <a:lumMod val="20000"/>
              <a:lumOff val="80000"/>
            </a:schemeClr>
          </a:solidFill>
        </p:spPr>
        <p:txBody>
          <a:bodyPr wrap="square" rtlCol="0">
            <a:spAutoFit/>
          </a:bodyPr>
          <a:lstStyle/>
          <a:p>
            <a:pPr algn="ctr"/>
            <a:r>
              <a:rPr lang="en-GB" sz="7200" dirty="0">
                <a:solidFill>
                  <a:srgbClr val="002060"/>
                </a:solidFill>
              </a:rPr>
              <a:t>Elle </a:t>
            </a:r>
            <a:r>
              <a:rPr lang="en-GB" sz="7200" dirty="0" err="1">
                <a:solidFill>
                  <a:srgbClr val="002060"/>
                </a:solidFill>
              </a:rPr>
              <a:t>définit</a:t>
            </a:r>
            <a:endParaRPr lang="en-GB" sz="7200" dirty="0">
              <a:solidFill>
                <a:srgbClr val="002060"/>
              </a:solidFill>
            </a:endParaRPr>
          </a:p>
        </p:txBody>
      </p:sp>
      <p:pic>
        <p:nvPicPr>
          <p:cNvPr id="5" name="Picture 4" descr="A picture containing shirt&#10;&#10;Description automatically generated">
            <a:extLst>
              <a:ext uri="{FF2B5EF4-FFF2-40B4-BE49-F238E27FC236}">
                <a16:creationId xmlns:a16="http://schemas.microsoft.com/office/drawing/2014/main" id="{3D6F5071-7D40-4284-BBF0-04A826764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8833" y="1353451"/>
            <a:ext cx="2819316" cy="2819316"/>
          </a:xfrm>
          <a:prstGeom prst="rect">
            <a:avLst/>
          </a:prstGeom>
        </p:spPr>
      </p:pic>
      <p:sp>
        <p:nvSpPr>
          <p:cNvPr id="11" name="Speech Bubble: Oval 10">
            <a:extLst>
              <a:ext uri="{FF2B5EF4-FFF2-40B4-BE49-F238E27FC236}">
                <a16:creationId xmlns:a16="http://schemas.microsoft.com/office/drawing/2014/main" id="{CE186A98-1DC4-49CF-AB4D-13064D296E0B}"/>
              </a:ext>
            </a:extLst>
          </p:cNvPr>
          <p:cNvSpPr/>
          <p:nvPr/>
        </p:nvSpPr>
        <p:spPr>
          <a:xfrm>
            <a:off x="7762217" y="2695372"/>
            <a:ext cx="984738" cy="653685"/>
          </a:xfrm>
          <a:prstGeom prst="wedgeEllipseCallout">
            <a:avLst>
              <a:gd name="adj1" fmla="val -97363"/>
              <a:gd name="adj2" fmla="val 25608"/>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958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definis_defini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044"/>
            <a:ext cx="2308721" cy="647577"/>
          </a:xfrm>
        </p:spPr>
        <p:txBody>
          <a:bodyPr>
            <a:normAutofit/>
          </a:bodyPr>
          <a:lstStyle/>
          <a:p>
            <a:r>
              <a:rPr lang="en-GB" sz="2800" b="1" dirty="0">
                <a:solidFill>
                  <a:schemeClr val="bg1"/>
                </a:solidFill>
              </a:rPr>
              <a:t>Je </a:t>
            </a:r>
            <a:r>
              <a:rPr lang="en-GB" sz="2800" b="1" dirty="0" err="1">
                <a:solidFill>
                  <a:schemeClr val="bg1"/>
                </a:solidFill>
              </a:rPr>
              <a:t>ou</a:t>
            </a:r>
            <a:r>
              <a:rPr lang="en-GB" sz="2800" b="1" dirty="0">
                <a:solidFill>
                  <a:schemeClr val="bg1"/>
                </a:solidFill>
              </a:rPr>
              <a:t> </a:t>
            </a:r>
            <a:r>
              <a:rPr lang="en-GB" sz="2800" b="1" dirty="0" err="1">
                <a:solidFill>
                  <a:schemeClr val="bg1"/>
                </a:solidFill>
              </a:rPr>
              <a:t>elle</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01200" y="249870"/>
            <a:ext cx="23087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5088" y="1544621"/>
            <a:ext cx="2482888" cy="2482888"/>
          </a:xfrm>
          <a:prstGeom prst="rect">
            <a:avLst/>
          </a:prstGeom>
        </p:spPr>
      </p:pic>
      <p:sp>
        <p:nvSpPr>
          <p:cNvPr id="3" name="Oval 2"/>
          <p:cNvSpPr/>
          <p:nvPr/>
        </p:nvSpPr>
        <p:spPr>
          <a:xfrm>
            <a:off x="2767411" y="1323271"/>
            <a:ext cx="3328589" cy="3257488"/>
          </a:xfrm>
          <a:prstGeom prst="ellipse">
            <a:avLst/>
          </a:prstGeom>
          <a:noFill/>
          <a:ln w="762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740879" y="4993959"/>
            <a:ext cx="5475310" cy="1200329"/>
          </a:xfrm>
          <a:prstGeom prst="rect">
            <a:avLst/>
          </a:prstGeom>
          <a:solidFill>
            <a:schemeClr val="accent2">
              <a:lumMod val="20000"/>
              <a:lumOff val="80000"/>
            </a:schemeClr>
          </a:solidFill>
        </p:spPr>
        <p:txBody>
          <a:bodyPr wrap="square" rtlCol="0">
            <a:spAutoFit/>
          </a:bodyPr>
          <a:lstStyle/>
          <a:p>
            <a:pPr algn="ctr"/>
            <a:r>
              <a:rPr lang="en-GB" sz="7200" dirty="0">
                <a:solidFill>
                  <a:srgbClr val="002060"/>
                </a:solidFill>
              </a:rPr>
              <a:t>Je </a:t>
            </a:r>
            <a:r>
              <a:rPr lang="en-GB" sz="7200" dirty="0" err="1">
                <a:solidFill>
                  <a:srgbClr val="002060"/>
                </a:solidFill>
              </a:rPr>
              <a:t>remplis</a:t>
            </a:r>
            <a:endParaRPr lang="en-GB" sz="7200" dirty="0">
              <a:solidFill>
                <a:srgbClr val="002060"/>
              </a:solidFill>
            </a:endParaRPr>
          </a:p>
        </p:txBody>
      </p:sp>
      <p:pic>
        <p:nvPicPr>
          <p:cNvPr id="5" name="Picture 4" descr="A picture containing shirt&#10;&#10;Description automatically generated">
            <a:extLst>
              <a:ext uri="{FF2B5EF4-FFF2-40B4-BE49-F238E27FC236}">
                <a16:creationId xmlns:a16="http://schemas.microsoft.com/office/drawing/2014/main" id="{D20FF3B0-4153-4F8C-A676-E4D28A51B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971" y="1208193"/>
            <a:ext cx="2819316" cy="2819316"/>
          </a:xfrm>
          <a:prstGeom prst="rect">
            <a:avLst/>
          </a:prstGeom>
        </p:spPr>
      </p:pic>
      <p:sp>
        <p:nvSpPr>
          <p:cNvPr id="11" name="Speech Bubble: Oval 10">
            <a:extLst>
              <a:ext uri="{FF2B5EF4-FFF2-40B4-BE49-F238E27FC236}">
                <a16:creationId xmlns:a16="http://schemas.microsoft.com/office/drawing/2014/main" id="{44D59600-CD7F-42CA-8D83-6CDA4DEE2A59}"/>
              </a:ext>
            </a:extLst>
          </p:cNvPr>
          <p:cNvSpPr/>
          <p:nvPr/>
        </p:nvSpPr>
        <p:spPr>
          <a:xfrm>
            <a:off x="2838664" y="2298330"/>
            <a:ext cx="984738" cy="653685"/>
          </a:xfrm>
          <a:prstGeom prst="wedgeEllipseCallout">
            <a:avLst>
              <a:gd name="adj1" fmla="val 87331"/>
              <a:gd name="adj2" fmla="val 54814"/>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8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emplis_rempli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La vie à </a:t>
            </a:r>
            <a:r>
              <a:rPr lang="en-GB" sz="3600" b="1" dirty="0" err="1">
                <a:solidFill>
                  <a:schemeClr val="bg1"/>
                </a:solidFill>
              </a:rPr>
              <a:t>l’école</a:t>
            </a:r>
            <a:endParaRPr lang="en-GB" sz="3600" b="1" dirty="0">
              <a:solidFill>
                <a:schemeClr val="bg1"/>
              </a:solidFill>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2933048" y="1186698"/>
            <a:ext cx="3224936" cy="408477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400" u="sng" dirty="0" err="1">
                <a:solidFill>
                  <a:srgbClr val="002060"/>
                </a:solidFill>
                <a:latin typeface="Century Gothic" panose="020F0302020204030204"/>
              </a:rPr>
              <a:t>Adjectif</a:t>
            </a:r>
            <a:r>
              <a:rPr kumimoji="0" lang="en-US" sz="2400" b="0" i="0" u="sng" strike="noStrike" kern="1200" cap="none" spc="0" normalizeH="0" baseline="0" noProof="0" dirty="0">
                <a:ln>
                  <a:noFill/>
                </a:ln>
                <a:solidFill>
                  <a:srgbClr val="002060"/>
                </a:solidFill>
                <a:effectLst/>
                <a:uLnTx/>
                <a:uFillTx/>
                <a:latin typeface="Century Gothic" panose="020F0302020204030204"/>
                <a:ea typeface="+mn-ea"/>
                <a:cs typeface="+mn-cs"/>
              </a:rPr>
              <a:t>s</a:t>
            </a:r>
          </a:p>
          <a:p>
            <a:pPr>
              <a:defRPr/>
            </a:pPr>
            <a:r>
              <a:rPr lang="en-US" sz="2400" dirty="0" err="1">
                <a:solidFill>
                  <a:srgbClr val="002060"/>
                </a:solidFill>
              </a:rPr>
              <a:t>im</a:t>
            </a:r>
            <a:r>
              <a:rPr lang="en-US" sz="2400" dirty="0">
                <a:solidFill>
                  <a:srgbClr val="002060"/>
                </a:solidFill>
              </a:rPr>
              <a:t> _ _ _ _ _ _ _</a:t>
            </a:r>
          </a:p>
          <a:p>
            <a:pPr>
              <a:lnSpc>
                <a:spcPct val="150000"/>
              </a:lnSpc>
              <a:defRPr/>
            </a:pPr>
            <a:r>
              <a:rPr lang="en-US" sz="2400" dirty="0">
                <a:solidFill>
                  <a:srgbClr val="002060"/>
                </a:solidFill>
              </a:rPr>
              <a:t>in _ _ _ _ _ _ _ _ _</a:t>
            </a:r>
          </a:p>
          <a:p>
            <a:pPr>
              <a:lnSpc>
                <a:spcPct val="150000"/>
              </a:lnSpc>
              <a:defRPr/>
            </a:pPr>
            <a:r>
              <a:rPr lang="en-US" sz="2400" dirty="0">
                <a:solidFill>
                  <a:srgbClr val="002060"/>
                </a:solidFill>
              </a:rPr>
              <a:t>in _ _ _ _ _ _ _ _ _ _</a:t>
            </a:r>
          </a:p>
          <a:p>
            <a:pPr>
              <a:lnSpc>
                <a:spcPct val="150000"/>
              </a:lnSpc>
              <a:defRPr/>
            </a:pPr>
            <a:r>
              <a:rPr lang="en-US" sz="2400" dirty="0" err="1">
                <a:solidFill>
                  <a:srgbClr val="002060"/>
                </a:solidFill>
              </a:rPr>
              <a:t>st</a:t>
            </a:r>
            <a:r>
              <a:rPr lang="en-US" sz="2400" dirty="0">
                <a:solidFill>
                  <a:srgbClr val="002060"/>
                </a:solidFill>
              </a:rPr>
              <a:t> _ _ _ _</a:t>
            </a:r>
          </a:p>
          <a:p>
            <a:pPr>
              <a:lnSpc>
                <a:spcPct val="150000"/>
              </a:lnSpc>
              <a:defRPr/>
            </a:pPr>
            <a:r>
              <a:rPr lang="en-US" sz="2400" dirty="0">
                <a:solidFill>
                  <a:srgbClr val="002060"/>
                </a:solidFill>
              </a:rPr>
              <a:t>tr _ _ _ _ _ _ _ _ _</a:t>
            </a:r>
          </a:p>
          <a:p>
            <a:pPr>
              <a:lnSpc>
                <a:spcPct val="150000"/>
              </a:lnSpc>
              <a:defRPr/>
            </a:pPr>
            <a:r>
              <a:rPr lang="en-US" sz="2400" dirty="0">
                <a:solidFill>
                  <a:srgbClr val="002060"/>
                </a:solidFill>
              </a:rPr>
              <a:t>fa _ _ _ _ </a:t>
            </a:r>
          </a:p>
          <a:p>
            <a:pPr>
              <a:lnSpc>
                <a:spcPct val="150000"/>
              </a:lnSpc>
              <a:defRPr/>
            </a:pPr>
            <a:r>
              <a:rPr lang="en-US" sz="2400" dirty="0">
                <a:solidFill>
                  <a:srgbClr val="002060"/>
                </a:solidFill>
              </a:rPr>
              <a:t>di _ _ _ _ _ _ _</a:t>
            </a:r>
          </a:p>
        </p:txBody>
      </p:sp>
      <p:sp>
        <p:nvSpPr>
          <p:cNvPr id="9" name="TextBox 8">
            <a:extLst>
              <a:ext uri="{FF2B5EF4-FFF2-40B4-BE49-F238E27FC236}">
                <a16:creationId xmlns:a16="http://schemas.microsoft.com/office/drawing/2014/main" id="{0A92D81F-0650-F447-8359-0A6373AAFC18}"/>
              </a:ext>
            </a:extLst>
          </p:cNvPr>
          <p:cNvSpPr txBox="1"/>
          <p:nvPr/>
        </p:nvSpPr>
        <p:spPr>
          <a:xfrm>
            <a:off x="138294" y="1186698"/>
            <a:ext cx="2803832" cy="519276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0" i="0" u="sng" strike="noStrike" kern="1200" cap="none" spc="0" normalizeH="0" baseline="0" noProof="0" dirty="0" err="1">
                <a:ln>
                  <a:noFill/>
                </a:ln>
                <a:solidFill>
                  <a:srgbClr val="002060"/>
                </a:solidFill>
                <a:effectLst/>
                <a:uLnTx/>
                <a:uFillTx/>
                <a:latin typeface="Century Gothic" panose="020F0302020204030204"/>
                <a:ea typeface="+mn-ea"/>
                <a:cs typeface="+mn-cs"/>
              </a:rPr>
              <a:t>Verbes</a:t>
            </a:r>
            <a:endParaRPr kumimoji="0" lang="en-US" sz="2400" b="0" i="0" u="sng"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spcBef>
                <a:spcPts val="0"/>
              </a:spcBef>
              <a:spcAft>
                <a:spcPts val="0"/>
              </a:spcAft>
              <a:buClrTx/>
              <a:buSzTx/>
              <a:buFontTx/>
              <a:buNone/>
              <a:tabLst/>
              <a:defRPr/>
            </a:pPr>
            <a:r>
              <a:rPr lang="en-US" sz="2400" dirty="0" err="1">
                <a:solidFill>
                  <a:srgbClr val="002060"/>
                </a:solidFill>
                <a:latin typeface="Century Gothic" panose="020F0302020204030204"/>
              </a:rPr>
              <a:t>éc</a:t>
            </a:r>
            <a:r>
              <a:rPr lang="en-US" sz="2400" dirty="0">
                <a:solidFill>
                  <a:srgbClr val="002060"/>
                </a:solidFill>
                <a:latin typeface="Century Gothic" panose="020F0302020204030204"/>
              </a:rPr>
              <a:t> _ _ _ _</a:t>
            </a:r>
          </a:p>
          <a:p>
            <a:pPr>
              <a:lnSpc>
                <a:spcPct val="150000"/>
              </a:lnSpc>
              <a:defRPr/>
            </a:pPr>
            <a:r>
              <a:rPr lang="en-US" sz="2400" dirty="0" err="1">
                <a:solidFill>
                  <a:srgbClr val="002060"/>
                </a:solidFill>
              </a:rPr>
              <a:t>éc</a:t>
            </a:r>
            <a:r>
              <a:rPr lang="en-US" sz="2400" dirty="0">
                <a:solidFill>
                  <a:srgbClr val="002060"/>
                </a:solidFill>
              </a:rPr>
              <a:t> _ _ _ _ _</a:t>
            </a:r>
          </a:p>
          <a:p>
            <a:pPr>
              <a:lnSpc>
                <a:spcPct val="150000"/>
              </a:lnSpc>
              <a:defRPr/>
            </a:pPr>
            <a:r>
              <a:rPr lang="en-US" sz="2400" dirty="0">
                <a:solidFill>
                  <a:srgbClr val="002060"/>
                </a:solidFill>
              </a:rPr>
              <a:t>pa _ _ _ _ </a:t>
            </a:r>
          </a:p>
          <a:p>
            <a:pPr>
              <a:lnSpc>
                <a:spcPct val="150000"/>
              </a:lnSpc>
              <a:defRPr/>
            </a:pPr>
            <a:r>
              <a:rPr lang="en-US" sz="2400" dirty="0">
                <a:solidFill>
                  <a:srgbClr val="002060"/>
                </a:solidFill>
              </a:rPr>
              <a:t>li _ _</a:t>
            </a:r>
          </a:p>
          <a:p>
            <a:pPr>
              <a:lnSpc>
                <a:spcPct val="150000"/>
              </a:lnSpc>
              <a:defRPr/>
            </a:pPr>
            <a:r>
              <a:rPr lang="en-US" sz="2400" dirty="0">
                <a:solidFill>
                  <a:srgbClr val="002060"/>
                </a:solidFill>
              </a:rPr>
              <a:t>tr _ _ _ _ _ _ _ _</a:t>
            </a:r>
          </a:p>
          <a:p>
            <a:pPr>
              <a:lnSpc>
                <a:spcPct val="150000"/>
              </a:lnSpc>
              <a:defRPr/>
            </a:pPr>
            <a:r>
              <a:rPr lang="en-US" sz="2400" dirty="0" err="1">
                <a:solidFill>
                  <a:srgbClr val="002060"/>
                </a:solidFill>
              </a:rPr>
              <a:t>ét</a:t>
            </a:r>
            <a:r>
              <a:rPr lang="en-US" sz="2400" dirty="0">
                <a:solidFill>
                  <a:srgbClr val="002060"/>
                </a:solidFill>
              </a:rPr>
              <a:t> _ _ _ _ _</a:t>
            </a:r>
          </a:p>
          <a:p>
            <a:pPr>
              <a:lnSpc>
                <a:spcPct val="150000"/>
              </a:lnSpc>
              <a:defRPr/>
            </a:pPr>
            <a:r>
              <a:rPr lang="en-US" sz="2400" dirty="0">
                <a:solidFill>
                  <a:srgbClr val="002060"/>
                </a:solidFill>
                <a:latin typeface="Century Gothic" panose="020F0302020204030204"/>
              </a:rPr>
              <a:t>co _ _ _ _ _ _ _ _ _</a:t>
            </a:r>
          </a:p>
          <a:p>
            <a:pPr>
              <a:lnSpc>
                <a:spcPct val="150000"/>
              </a:lnSpc>
              <a:defRPr/>
            </a:pPr>
            <a:r>
              <a:rPr lang="en-US" sz="2400" dirty="0">
                <a:solidFill>
                  <a:srgbClr val="002060"/>
                </a:solidFill>
                <a:latin typeface="Century Gothic" panose="020F0302020204030204"/>
              </a:rPr>
              <a:t>ap _ _ _ _ _ _ _</a:t>
            </a:r>
          </a:p>
          <a:p>
            <a:pPr>
              <a:lnSpc>
                <a:spcPct val="150000"/>
              </a:lnSpc>
              <a:defRPr/>
            </a:pPr>
            <a:r>
              <a:rPr lang="en-US" sz="2400" dirty="0">
                <a:solidFill>
                  <a:srgbClr val="002060"/>
                </a:solidFill>
                <a:latin typeface="Century Gothic" panose="020F0302020204030204"/>
              </a:rPr>
              <a:t>tr _ _ _ _ _</a:t>
            </a:r>
            <a:endParaRPr lang="en-US" sz="2400" dirty="0">
              <a:solidFill>
                <a:srgbClr val="002060"/>
              </a:solidFill>
            </a:endParaRPr>
          </a:p>
        </p:txBody>
      </p:sp>
      <p:sp>
        <p:nvSpPr>
          <p:cNvPr id="10" name="TextBox 9">
            <a:extLst>
              <a:ext uri="{FF2B5EF4-FFF2-40B4-BE49-F238E27FC236}">
                <a16:creationId xmlns:a16="http://schemas.microsoft.com/office/drawing/2014/main" id="{0A92D81F-0650-F447-8359-0A6373AAFC18}"/>
              </a:ext>
            </a:extLst>
          </p:cNvPr>
          <p:cNvSpPr txBox="1"/>
          <p:nvPr/>
        </p:nvSpPr>
        <p:spPr>
          <a:xfrm>
            <a:off x="6089278" y="115602"/>
            <a:ext cx="3224936" cy="63709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400" u="sng" noProof="0" dirty="0" err="1">
                <a:solidFill>
                  <a:srgbClr val="4472C4">
                    <a:lumMod val="50000"/>
                  </a:srgbClr>
                </a:solidFill>
                <a:latin typeface="Century Gothic" panose="020F0302020204030204"/>
              </a:rPr>
              <a:t>Nom</a:t>
            </a:r>
            <a:r>
              <a:rPr kumimoji="0" lang="en-US"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endPar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lang="en-US" sz="2400" dirty="0">
                <a:solidFill>
                  <a:srgbClr val="4472C4">
                    <a:lumMod val="50000"/>
                  </a:srgbClr>
                </a:solidFill>
              </a:rPr>
              <a:t>le </a:t>
            </a:r>
            <a:r>
              <a:rPr lang="en-US" sz="2400" dirty="0" err="1">
                <a:solidFill>
                  <a:srgbClr val="4472C4">
                    <a:lumMod val="50000"/>
                  </a:srgbClr>
                </a:solidFill>
              </a:rPr>
              <a:t>bu</a:t>
            </a:r>
            <a:r>
              <a:rPr lang="en-US" sz="2400" dirty="0">
                <a:solidFill>
                  <a:srgbClr val="4472C4">
                    <a:lumMod val="50000"/>
                  </a:srgbClr>
                </a:solidFill>
              </a:rPr>
              <a:t> _ _ _ _</a:t>
            </a:r>
          </a:p>
          <a:p>
            <a:pPr>
              <a:lnSpc>
                <a:spcPct val="150000"/>
              </a:lnSpc>
              <a:defRPr/>
            </a:pPr>
            <a:r>
              <a:rPr lang="en-US" sz="2400" dirty="0">
                <a:solidFill>
                  <a:srgbClr val="4472C4">
                    <a:lumMod val="50000"/>
                  </a:srgbClr>
                </a:solidFill>
              </a:rPr>
              <a:t>le co _ _ _ _ _ </a:t>
            </a:r>
          </a:p>
          <a:p>
            <a:pPr>
              <a:lnSpc>
                <a:spcPct val="150000"/>
              </a:lnSpc>
              <a:defRPr/>
            </a:pPr>
            <a:r>
              <a:rPr lang="en-US" sz="2400" dirty="0">
                <a:solidFill>
                  <a:srgbClr val="4472C4">
                    <a:lumMod val="50000"/>
                  </a:srgbClr>
                </a:solidFill>
              </a:rPr>
              <a:t>le </a:t>
            </a:r>
            <a:r>
              <a:rPr lang="en-US" sz="2400" dirty="0" err="1">
                <a:solidFill>
                  <a:srgbClr val="4472C4">
                    <a:lumMod val="50000"/>
                  </a:srgbClr>
                </a:solidFill>
              </a:rPr>
              <a:t>dé</a:t>
            </a:r>
            <a:r>
              <a:rPr lang="en-US" sz="2400" dirty="0">
                <a:solidFill>
                  <a:srgbClr val="4472C4">
                    <a:lumMod val="50000"/>
                  </a:srgbClr>
                </a:solidFill>
              </a:rPr>
              <a:t> _ _ _ _ _ _</a:t>
            </a:r>
          </a:p>
          <a:p>
            <a:pPr>
              <a:lnSpc>
                <a:spcPct val="150000"/>
              </a:lnSpc>
              <a:defRPr/>
            </a:pPr>
            <a:r>
              <a:rPr lang="en-US" sz="2400" dirty="0">
                <a:solidFill>
                  <a:srgbClr val="4472C4">
                    <a:lumMod val="50000"/>
                  </a:srgbClr>
                </a:solidFill>
              </a:rPr>
              <a:t>le di _ _ _ _ _ _ _</a:t>
            </a:r>
          </a:p>
          <a:p>
            <a:pPr>
              <a:lnSpc>
                <a:spcPct val="150000"/>
              </a:lnSpc>
              <a:defRPr/>
            </a:pPr>
            <a:r>
              <a:rPr lang="en-US" sz="2400" dirty="0">
                <a:solidFill>
                  <a:srgbClr val="4472C4">
                    <a:lumMod val="50000"/>
                  </a:srgbClr>
                </a:solidFill>
              </a:rPr>
              <a:t>le li _ _ _ </a:t>
            </a:r>
          </a:p>
          <a:p>
            <a:pPr>
              <a:lnSpc>
                <a:spcPct val="150000"/>
              </a:lnSpc>
              <a:defRPr/>
            </a:pPr>
            <a:r>
              <a:rPr lang="en-US" sz="2400" dirty="0">
                <a:solidFill>
                  <a:srgbClr val="4472C4">
                    <a:lumMod val="50000"/>
                  </a:srgbClr>
                </a:solidFill>
              </a:rPr>
              <a:t>le </a:t>
            </a:r>
            <a:r>
              <a:rPr lang="en-US" sz="2400" dirty="0" err="1">
                <a:solidFill>
                  <a:srgbClr val="4472C4">
                    <a:lumMod val="50000"/>
                  </a:srgbClr>
                </a:solidFill>
              </a:rPr>
              <a:t>mo</a:t>
            </a:r>
            <a:r>
              <a:rPr lang="en-US" sz="2400" dirty="0">
                <a:solidFill>
                  <a:srgbClr val="4472C4">
                    <a:lumMod val="50000"/>
                  </a:srgbClr>
                </a:solidFill>
              </a:rPr>
              <a:t> _</a:t>
            </a:r>
          </a:p>
          <a:p>
            <a:pPr>
              <a:lnSpc>
                <a:spcPct val="150000"/>
              </a:lnSpc>
              <a:defRPr/>
            </a:pPr>
            <a:r>
              <a:rPr lang="en-US" sz="2400" dirty="0">
                <a:solidFill>
                  <a:srgbClr val="4472C4">
                    <a:lumMod val="50000"/>
                  </a:srgbClr>
                </a:solidFill>
              </a:rPr>
              <a:t>le </a:t>
            </a:r>
            <a:r>
              <a:rPr lang="en-US" sz="2400" dirty="0" err="1">
                <a:solidFill>
                  <a:srgbClr val="4472C4">
                    <a:lumMod val="50000"/>
                  </a:srgbClr>
                </a:solidFill>
              </a:rPr>
              <a:t>pr</a:t>
            </a:r>
            <a:r>
              <a:rPr lang="en-US" sz="2400" dirty="0">
                <a:solidFill>
                  <a:srgbClr val="4472C4">
                    <a:lumMod val="50000"/>
                  </a:srgbClr>
                </a:solidFill>
              </a:rPr>
              <a:t> _ _ _ _ _ _ _ _</a:t>
            </a:r>
          </a:p>
          <a:p>
            <a:pPr>
              <a:lnSpc>
                <a:spcPct val="150000"/>
              </a:lnSpc>
              <a:defRPr/>
            </a:pPr>
            <a:r>
              <a:rPr lang="en-US" sz="2400" dirty="0">
                <a:solidFill>
                  <a:srgbClr val="4472C4">
                    <a:lumMod val="50000"/>
                  </a:srgbClr>
                </a:solidFill>
              </a:rPr>
              <a:t>le </a:t>
            </a:r>
            <a:r>
              <a:rPr lang="en-US" sz="2400" dirty="0" err="1">
                <a:solidFill>
                  <a:srgbClr val="4472C4">
                    <a:lumMod val="50000"/>
                  </a:srgbClr>
                </a:solidFill>
              </a:rPr>
              <a:t>pr</a:t>
            </a:r>
            <a:r>
              <a:rPr lang="en-US" sz="2400" dirty="0">
                <a:solidFill>
                  <a:srgbClr val="4472C4">
                    <a:lumMod val="50000"/>
                  </a:srgbClr>
                </a:solidFill>
              </a:rPr>
              <a:t> _ _ _ _</a:t>
            </a:r>
          </a:p>
          <a:p>
            <a:pPr>
              <a:lnSpc>
                <a:spcPct val="150000"/>
              </a:lnSpc>
              <a:defRPr/>
            </a:pPr>
            <a:r>
              <a:rPr lang="en-US" sz="2400" dirty="0">
                <a:solidFill>
                  <a:srgbClr val="4472C4">
                    <a:lumMod val="50000"/>
                  </a:srgbClr>
                </a:solidFill>
              </a:rPr>
              <a:t>le </a:t>
            </a:r>
            <a:r>
              <a:rPr lang="en-US" sz="2400" dirty="0" err="1">
                <a:solidFill>
                  <a:srgbClr val="4472C4">
                    <a:lumMod val="50000"/>
                  </a:srgbClr>
                </a:solidFill>
              </a:rPr>
              <a:t>pr</a:t>
            </a:r>
            <a:r>
              <a:rPr lang="en-US" sz="2400" dirty="0">
                <a:solidFill>
                  <a:srgbClr val="4472C4">
                    <a:lumMod val="50000"/>
                  </a:srgbClr>
                </a:solidFill>
              </a:rPr>
              <a:t> _ _ _ _ _ _</a:t>
            </a:r>
          </a:p>
          <a:p>
            <a:pPr>
              <a:lnSpc>
                <a:spcPct val="150000"/>
              </a:lnSpc>
              <a:defRPr/>
            </a:pPr>
            <a:r>
              <a:rPr lang="en-US" sz="2400" dirty="0">
                <a:solidFill>
                  <a:srgbClr val="4472C4">
                    <a:lumMod val="50000"/>
                  </a:srgbClr>
                </a:solidFill>
              </a:rPr>
              <a:t>le pa _ _ _ _ _ _ _ _ </a:t>
            </a:r>
          </a:p>
          <a:p>
            <a:pPr>
              <a:lnSpc>
                <a:spcPct val="150000"/>
              </a:lnSpc>
              <a:defRPr/>
            </a:pPr>
            <a:r>
              <a:rPr lang="en-US" sz="2400" dirty="0">
                <a:solidFill>
                  <a:srgbClr val="4472C4">
                    <a:lumMod val="50000"/>
                  </a:srgbClr>
                </a:solidFill>
              </a:rPr>
              <a:t>le </a:t>
            </a:r>
            <a:r>
              <a:rPr lang="en-US" sz="2400" dirty="0" err="1">
                <a:solidFill>
                  <a:srgbClr val="4472C4">
                    <a:lumMod val="50000"/>
                  </a:srgbClr>
                </a:solidFill>
              </a:rPr>
              <a:t>sp</a:t>
            </a:r>
            <a:r>
              <a:rPr lang="en-US" sz="2400" dirty="0">
                <a:solidFill>
                  <a:srgbClr val="4472C4">
                    <a:lumMod val="50000"/>
                  </a:srgbClr>
                </a:solidFill>
              </a:rPr>
              <a:t> _ _ _</a:t>
            </a:r>
          </a:p>
        </p:txBody>
      </p:sp>
      <p:sp>
        <p:nvSpPr>
          <p:cNvPr id="11" name="TextBox 10"/>
          <p:cNvSpPr txBox="1"/>
          <p:nvPr/>
        </p:nvSpPr>
        <p:spPr>
          <a:xfrm>
            <a:off x="126000" y="1605538"/>
            <a:ext cx="268871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écouter</a:t>
            </a:r>
            <a:endParaRPr lang="en-GB" sz="2200" b="1" dirty="0">
              <a:solidFill>
                <a:srgbClr val="002060"/>
              </a:solidFill>
            </a:endParaRPr>
          </a:p>
        </p:txBody>
      </p:sp>
      <p:sp>
        <p:nvSpPr>
          <p:cNvPr id="12" name="TextBox 11"/>
          <p:cNvSpPr txBox="1"/>
          <p:nvPr/>
        </p:nvSpPr>
        <p:spPr>
          <a:xfrm>
            <a:off x="126000" y="2138645"/>
            <a:ext cx="2702224"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écrire</a:t>
            </a:r>
            <a:endParaRPr lang="en-GB" sz="2200" b="1" dirty="0">
              <a:solidFill>
                <a:srgbClr val="002060"/>
              </a:solidFill>
            </a:endParaRPr>
          </a:p>
        </p:txBody>
      </p:sp>
      <p:sp>
        <p:nvSpPr>
          <p:cNvPr id="13" name="TextBox 12"/>
          <p:cNvSpPr txBox="1"/>
          <p:nvPr/>
        </p:nvSpPr>
        <p:spPr>
          <a:xfrm>
            <a:off x="126000" y="2671752"/>
            <a:ext cx="2688719"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parler</a:t>
            </a:r>
            <a:endParaRPr lang="en-GB" sz="2200" b="1" dirty="0">
              <a:solidFill>
                <a:srgbClr val="002060"/>
              </a:solidFill>
            </a:endParaRPr>
          </a:p>
        </p:txBody>
      </p:sp>
      <p:sp>
        <p:nvSpPr>
          <p:cNvPr id="14" name="TextBox 13"/>
          <p:cNvSpPr txBox="1"/>
          <p:nvPr/>
        </p:nvSpPr>
        <p:spPr>
          <a:xfrm>
            <a:off x="126000" y="3204859"/>
            <a:ext cx="2702224"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lire</a:t>
            </a:r>
          </a:p>
        </p:txBody>
      </p:sp>
      <p:sp>
        <p:nvSpPr>
          <p:cNvPr id="15" name="TextBox 14"/>
          <p:cNvSpPr txBox="1"/>
          <p:nvPr/>
        </p:nvSpPr>
        <p:spPr>
          <a:xfrm>
            <a:off x="126000" y="3737966"/>
            <a:ext cx="2702225"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travailler</a:t>
            </a:r>
            <a:endParaRPr lang="en-GB" sz="2200" b="1" dirty="0">
              <a:solidFill>
                <a:srgbClr val="002060"/>
              </a:solidFill>
            </a:endParaRPr>
          </a:p>
        </p:txBody>
      </p:sp>
      <p:sp>
        <p:nvSpPr>
          <p:cNvPr id="17" name="TextBox 16"/>
          <p:cNvSpPr txBox="1"/>
          <p:nvPr/>
        </p:nvSpPr>
        <p:spPr>
          <a:xfrm>
            <a:off x="126000" y="4271073"/>
            <a:ext cx="2693146"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étudier</a:t>
            </a:r>
            <a:endParaRPr lang="en-GB" sz="2200" b="1" dirty="0">
              <a:solidFill>
                <a:srgbClr val="002060"/>
              </a:solidFill>
            </a:endParaRPr>
          </a:p>
        </p:txBody>
      </p:sp>
      <p:sp>
        <p:nvSpPr>
          <p:cNvPr id="18" name="TextBox 17"/>
          <p:cNvSpPr txBox="1"/>
          <p:nvPr/>
        </p:nvSpPr>
        <p:spPr>
          <a:xfrm>
            <a:off x="126000" y="4804180"/>
            <a:ext cx="2702226"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comprendre</a:t>
            </a:r>
            <a:endParaRPr lang="en-GB" sz="2200" b="1" dirty="0">
              <a:solidFill>
                <a:srgbClr val="002060"/>
              </a:solidFill>
            </a:endParaRPr>
          </a:p>
        </p:txBody>
      </p:sp>
      <p:sp>
        <p:nvSpPr>
          <p:cNvPr id="19" name="TextBox 18"/>
          <p:cNvSpPr txBox="1"/>
          <p:nvPr/>
        </p:nvSpPr>
        <p:spPr>
          <a:xfrm>
            <a:off x="126000" y="5337287"/>
            <a:ext cx="2702226"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apprendre</a:t>
            </a:r>
            <a:endParaRPr lang="en-GB" sz="2200" b="1" dirty="0">
              <a:solidFill>
                <a:srgbClr val="002060"/>
              </a:solidFill>
            </a:endParaRPr>
          </a:p>
        </p:txBody>
      </p:sp>
      <p:sp>
        <p:nvSpPr>
          <p:cNvPr id="20" name="TextBox 19"/>
          <p:cNvSpPr txBox="1"/>
          <p:nvPr/>
        </p:nvSpPr>
        <p:spPr>
          <a:xfrm>
            <a:off x="138294" y="5870392"/>
            <a:ext cx="2702226"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trouver</a:t>
            </a:r>
            <a:endParaRPr lang="en-GB" sz="2200" b="1" dirty="0">
              <a:solidFill>
                <a:srgbClr val="002060"/>
              </a:solidFill>
            </a:endParaRPr>
          </a:p>
        </p:txBody>
      </p:sp>
      <p:sp>
        <p:nvSpPr>
          <p:cNvPr id="21" name="TextBox 20"/>
          <p:cNvSpPr txBox="1"/>
          <p:nvPr/>
        </p:nvSpPr>
        <p:spPr>
          <a:xfrm>
            <a:off x="2919052" y="1605538"/>
            <a:ext cx="3083726"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important</a:t>
            </a:r>
          </a:p>
        </p:txBody>
      </p:sp>
      <p:sp>
        <p:nvSpPr>
          <p:cNvPr id="22" name="TextBox 21"/>
          <p:cNvSpPr txBox="1"/>
          <p:nvPr/>
        </p:nvSpPr>
        <p:spPr>
          <a:xfrm>
            <a:off x="2919161" y="2138249"/>
            <a:ext cx="3083726"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intelligent</a:t>
            </a:r>
          </a:p>
        </p:txBody>
      </p:sp>
      <p:sp>
        <p:nvSpPr>
          <p:cNvPr id="23" name="TextBox 22"/>
          <p:cNvSpPr txBox="1"/>
          <p:nvPr/>
        </p:nvSpPr>
        <p:spPr>
          <a:xfrm>
            <a:off x="2919270" y="2670960"/>
            <a:ext cx="3083726"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intéressant</a:t>
            </a:r>
            <a:endParaRPr lang="en-GB" sz="2200" b="1" dirty="0">
              <a:solidFill>
                <a:srgbClr val="002060"/>
              </a:solidFill>
            </a:endParaRPr>
          </a:p>
        </p:txBody>
      </p:sp>
      <p:sp>
        <p:nvSpPr>
          <p:cNvPr id="24" name="TextBox 23"/>
          <p:cNvSpPr txBox="1"/>
          <p:nvPr/>
        </p:nvSpPr>
        <p:spPr>
          <a:xfrm>
            <a:off x="2919379" y="3203671"/>
            <a:ext cx="3083726"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strict</a:t>
            </a:r>
          </a:p>
        </p:txBody>
      </p:sp>
      <p:sp>
        <p:nvSpPr>
          <p:cNvPr id="25" name="TextBox 24"/>
          <p:cNvSpPr txBox="1"/>
          <p:nvPr/>
        </p:nvSpPr>
        <p:spPr>
          <a:xfrm>
            <a:off x="2919488" y="3736382"/>
            <a:ext cx="3083726"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travailleur</a:t>
            </a:r>
            <a:endParaRPr lang="en-GB" sz="2200" b="1" dirty="0">
              <a:solidFill>
                <a:srgbClr val="002060"/>
              </a:solidFill>
            </a:endParaRPr>
          </a:p>
        </p:txBody>
      </p:sp>
      <p:sp>
        <p:nvSpPr>
          <p:cNvPr id="26" name="TextBox 25"/>
          <p:cNvSpPr txBox="1"/>
          <p:nvPr/>
        </p:nvSpPr>
        <p:spPr>
          <a:xfrm>
            <a:off x="2919600" y="4269093"/>
            <a:ext cx="3083726"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facile</a:t>
            </a:r>
          </a:p>
        </p:txBody>
      </p:sp>
      <p:sp>
        <p:nvSpPr>
          <p:cNvPr id="27" name="TextBox 26"/>
          <p:cNvSpPr txBox="1"/>
          <p:nvPr/>
        </p:nvSpPr>
        <p:spPr>
          <a:xfrm>
            <a:off x="2918943" y="4801801"/>
            <a:ext cx="3083726"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difficile</a:t>
            </a:r>
          </a:p>
        </p:txBody>
      </p:sp>
      <p:sp>
        <p:nvSpPr>
          <p:cNvPr id="28" name="TextBox 27"/>
          <p:cNvSpPr txBox="1"/>
          <p:nvPr/>
        </p:nvSpPr>
        <p:spPr>
          <a:xfrm>
            <a:off x="6120000" y="573825"/>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le bureau</a:t>
            </a:r>
          </a:p>
        </p:txBody>
      </p:sp>
      <p:sp>
        <p:nvSpPr>
          <p:cNvPr id="29" name="TextBox 28"/>
          <p:cNvSpPr txBox="1"/>
          <p:nvPr/>
        </p:nvSpPr>
        <p:spPr>
          <a:xfrm>
            <a:off x="6120000" y="1102322"/>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le </a:t>
            </a:r>
            <a:r>
              <a:rPr lang="en-GB" sz="2200" b="1" dirty="0" err="1">
                <a:solidFill>
                  <a:srgbClr val="002060"/>
                </a:solidFill>
              </a:rPr>
              <a:t>collège</a:t>
            </a:r>
            <a:endParaRPr lang="en-GB" sz="2200" b="1" dirty="0">
              <a:solidFill>
                <a:srgbClr val="002060"/>
              </a:solidFill>
            </a:endParaRPr>
          </a:p>
        </p:txBody>
      </p:sp>
      <p:sp>
        <p:nvSpPr>
          <p:cNvPr id="30" name="TextBox 29"/>
          <p:cNvSpPr txBox="1"/>
          <p:nvPr/>
        </p:nvSpPr>
        <p:spPr>
          <a:xfrm>
            <a:off x="6120000" y="1630819"/>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le </a:t>
            </a:r>
            <a:r>
              <a:rPr lang="en-GB" sz="2200" b="1" dirty="0" err="1">
                <a:solidFill>
                  <a:srgbClr val="002060"/>
                </a:solidFill>
              </a:rPr>
              <a:t>déjeuner</a:t>
            </a:r>
            <a:endParaRPr lang="en-GB" sz="2200" b="1" dirty="0">
              <a:solidFill>
                <a:srgbClr val="002060"/>
              </a:solidFill>
            </a:endParaRPr>
          </a:p>
        </p:txBody>
      </p:sp>
      <p:sp>
        <p:nvSpPr>
          <p:cNvPr id="31" name="TextBox 30"/>
          <p:cNvSpPr txBox="1"/>
          <p:nvPr/>
        </p:nvSpPr>
        <p:spPr>
          <a:xfrm>
            <a:off x="6120000" y="2159316"/>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le </a:t>
            </a:r>
            <a:r>
              <a:rPr lang="en-GB" sz="2200" b="1" dirty="0" err="1">
                <a:solidFill>
                  <a:srgbClr val="002060"/>
                </a:solidFill>
              </a:rPr>
              <a:t>directeur</a:t>
            </a:r>
            <a:endParaRPr lang="en-GB" sz="2200" b="1" dirty="0">
              <a:solidFill>
                <a:srgbClr val="002060"/>
              </a:solidFill>
            </a:endParaRPr>
          </a:p>
        </p:txBody>
      </p:sp>
      <p:sp>
        <p:nvSpPr>
          <p:cNvPr id="32" name="TextBox 31"/>
          <p:cNvSpPr txBox="1"/>
          <p:nvPr/>
        </p:nvSpPr>
        <p:spPr>
          <a:xfrm>
            <a:off x="6120000" y="2687813"/>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le livre</a:t>
            </a:r>
          </a:p>
        </p:txBody>
      </p:sp>
      <p:sp>
        <p:nvSpPr>
          <p:cNvPr id="33" name="TextBox 32"/>
          <p:cNvSpPr txBox="1"/>
          <p:nvPr/>
        </p:nvSpPr>
        <p:spPr>
          <a:xfrm>
            <a:off x="6120000" y="3216310"/>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le mot</a:t>
            </a:r>
          </a:p>
        </p:txBody>
      </p:sp>
      <p:sp>
        <p:nvSpPr>
          <p:cNvPr id="34" name="TextBox 33"/>
          <p:cNvSpPr txBox="1"/>
          <p:nvPr/>
        </p:nvSpPr>
        <p:spPr>
          <a:xfrm>
            <a:off x="6120000" y="3744807"/>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le </a:t>
            </a:r>
            <a:r>
              <a:rPr lang="en-GB" sz="2200" b="1" dirty="0" err="1">
                <a:solidFill>
                  <a:srgbClr val="002060"/>
                </a:solidFill>
              </a:rPr>
              <a:t>professeur</a:t>
            </a:r>
            <a:endParaRPr lang="en-GB" sz="2200" b="1" dirty="0">
              <a:solidFill>
                <a:srgbClr val="002060"/>
              </a:solidFill>
            </a:endParaRPr>
          </a:p>
        </p:txBody>
      </p:sp>
      <p:sp>
        <p:nvSpPr>
          <p:cNvPr id="35" name="TextBox 34"/>
          <p:cNvSpPr txBox="1"/>
          <p:nvPr/>
        </p:nvSpPr>
        <p:spPr>
          <a:xfrm>
            <a:off x="6120000" y="4273304"/>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le </a:t>
            </a:r>
            <a:r>
              <a:rPr lang="en-GB" sz="2200" b="1" dirty="0" err="1">
                <a:solidFill>
                  <a:srgbClr val="002060"/>
                </a:solidFill>
              </a:rPr>
              <a:t>projet</a:t>
            </a:r>
            <a:endParaRPr lang="en-GB" sz="2200" b="1" dirty="0">
              <a:solidFill>
                <a:srgbClr val="002060"/>
              </a:solidFill>
            </a:endParaRPr>
          </a:p>
        </p:txBody>
      </p:sp>
      <p:sp>
        <p:nvSpPr>
          <p:cNvPr id="36" name="TextBox 35"/>
          <p:cNvSpPr txBox="1"/>
          <p:nvPr/>
        </p:nvSpPr>
        <p:spPr>
          <a:xfrm>
            <a:off x="6120000" y="4801801"/>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le </a:t>
            </a:r>
            <a:r>
              <a:rPr lang="en-GB" sz="2200" b="1" dirty="0" err="1">
                <a:solidFill>
                  <a:srgbClr val="002060"/>
                </a:solidFill>
              </a:rPr>
              <a:t>problème</a:t>
            </a:r>
            <a:endParaRPr lang="en-GB" sz="2200" b="1" dirty="0">
              <a:solidFill>
                <a:srgbClr val="002060"/>
              </a:solidFill>
            </a:endParaRPr>
          </a:p>
        </p:txBody>
      </p:sp>
      <p:sp>
        <p:nvSpPr>
          <p:cNvPr id="37" name="TextBox 36"/>
          <p:cNvSpPr txBox="1"/>
          <p:nvPr/>
        </p:nvSpPr>
        <p:spPr>
          <a:xfrm>
            <a:off x="6120000" y="5330298"/>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le </a:t>
            </a:r>
            <a:r>
              <a:rPr lang="en-GB" sz="2200" b="1" dirty="0" err="1">
                <a:solidFill>
                  <a:srgbClr val="002060"/>
                </a:solidFill>
              </a:rPr>
              <a:t>partenaire</a:t>
            </a:r>
            <a:endParaRPr lang="en-GB" sz="2200" b="1" dirty="0">
              <a:solidFill>
                <a:srgbClr val="002060"/>
              </a:solidFill>
            </a:endParaRPr>
          </a:p>
        </p:txBody>
      </p:sp>
      <p:sp>
        <p:nvSpPr>
          <p:cNvPr id="39" name="TextBox 38">
            <a:extLst>
              <a:ext uri="{FF2B5EF4-FFF2-40B4-BE49-F238E27FC236}">
                <a16:creationId xmlns:a16="http://schemas.microsoft.com/office/drawing/2014/main" id="{0A92D81F-0650-F447-8359-0A6373AAFC18}"/>
              </a:ext>
            </a:extLst>
          </p:cNvPr>
          <p:cNvSpPr txBox="1"/>
          <p:nvPr/>
        </p:nvSpPr>
        <p:spPr>
          <a:xfrm>
            <a:off x="9086336" y="-208729"/>
            <a:ext cx="3224936" cy="6670096"/>
          </a:xfrm>
          <a:prstGeom prst="rect">
            <a:avLst/>
          </a:prstGeom>
          <a:noFill/>
        </p:spPr>
        <p:txBody>
          <a:bodyPr wrap="square" rtlCol="0">
            <a:spAutoFit/>
          </a:bodyPr>
          <a:lstStyle/>
          <a:p>
            <a:pPr>
              <a:lnSpc>
                <a:spcPct val="150000"/>
              </a:lnSpc>
              <a:defRPr/>
            </a:pPr>
            <a:r>
              <a:rPr lang="en-US" sz="2400" dirty="0">
                <a:solidFill>
                  <a:srgbClr val="4472C4">
                    <a:lumMod val="50000"/>
                  </a:srgbClr>
                </a:solidFill>
                <a:latin typeface="Century Gothic" panose="020F0302020204030204"/>
              </a:rPr>
              <a:t>la </a:t>
            </a:r>
            <a:r>
              <a:rPr lang="en-US" sz="2400" dirty="0" err="1">
                <a:solidFill>
                  <a:srgbClr val="4472C4">
                    <a:lumMod val="50000"/>
                  </a:srgbClr>
                </a:solidFill>
                <a:latin typeface="Century Gothic" panose="020F0302020204030204"/>
              </a:rPr>
              <a:t>la</a:t>
            </a:r>
            <a:r>
              <a:rPr lang="en-US" sz="2400" dirty="0">
                <a:solidFill>
                  <a:srgbClr val="4472C4">
                    <a:lumMod val="50000"/>
                  </a:srgbClr>
                </a:solidFill>
                <a:latin typeface="Century Gothic" panose="020F0302020204030204"/>
              </a:rPr>
              <a:t> _ _ _ _ </a:t>
            </a:r>
          </a:p>
          <a:p>
            <a:pPr>
              <a:lnSpc>
                <a:spcPct val="150000"/>
              </a:lnSpc>
              <a:defRPr/>
            </a:pPr>
            <a:r>
              <a:rPr lang="en-US" sz="2400" dirty="0">
                <a:solidFill>
                  <a:srgbClr val="4472C4">
                    <a:lumMod val="50000"/>
                  </a:srgbClr>
                </a:solidFill>
                <a:latin typeface="Century Gothic" panose="020F0302020204030204"/>
              </a:rPr>
              <a:t>la ma _ _ _ _ _</a:t>
            </a:r>
          </a:p>
          <a:p>
            <a:pPr>
              <a:lnSpc>
                <a:spcPct val="150000"/>
              </a:lnSpc>
              <a:defRPr/>
            </a:pPr>
            <a:r>
              <a:rPr lang="en-US" sz="2400" dirty="0">
                <a:solidFill>
                  <a:srgbClr val="4472C4">
                    <a:lumMod val="50000"/>
                  </a:srgbClr>
                </a:solidFill>
                <a:latin typeface="Century Gothic" panose="020F0302020204030204"/>
              </a:rPr>
              <a:t>la mu _ _ _ _ _</a:t>
            </a:r>
          </a:p>
          <a:p>
            <a:pPr>
              <a:lnSpc>
                <a:spcPct val="150000"/>
              </a:lnSpc>
              <a:defRPr/>
            </a:pPr>
            <a:r>
              <a:rPr lang="en-US" sz="2400" dirty="0">
                <a:solidFill>
                  <a:srgbClr val="4472C4">
                    <a:lumMod val="50000"/>
                  </a:srgbClr>
                </a:solidFill>
                <a:latin typeface="Century Gothic" panose="020F0302020204030204"/>
              </a:rPr>
              <a:t>la </a:t>
            </a:r>
            <a:r>
              <a:rPr lang="en-US" sz="2400" dirty="0" err="1">
                <a:solidFill>
                  <a:srgbClr val="4472C4">
                    <a:lumMod val="50000"/>
                  </a:srgbClr>
                </a:solidFill>
                <a:latin typeface="Century Gothic" panose="020F0302020204030204"/>
              </a:rPr>
              <a:t>ph</a:t>
            </a:r>
            <a:r>
              <a:rPr lang="en-US" sz="2400" dirty="0">
                <a:solidFill>
                  <a:srgbClr val="4472C4">
                    <a:lumMod val="50000"/>
                  </a:srgbClr>
                </a:solidFill>
                <a:latin typeface="Century Gothic" panose="020F0302020204030204"/>
              </a:rPr>
              <a:t> _ _ _ _</a:t>
            </a:r>
            <a:br>
              <a:rPr lang="en-US" sz="2400" dirty="0">
                <a:solidFill>
                  <a:srgbClr val="4472C4">
                    <a:lumMod val="50000"/>
                  </a:srgbClr>
                </a:solidFill>
                <a:latin typeface="Century Gothic" panose="020F0302020204030204"/>
              </a:rPr>
            </a:br>
            <a:r>
              <a:rPr lang="en-US" sz="2400" dirty="0">
                <a:solidFill>
                  <a:srgbClr val="4472C4">
                    <a:lumMod val="50000"/>
                  </a:srgbClr>
                </a:solidFill>
                <a:latin typeface="Century Gothic" panose="020F0302020204030204"/>
              </a:rPr>
              <a:t>la </a:t>
            </a:r>
            <a:r>
              <a:rPr lang="en-US" sz="2400" dirty="0" err="1">
                <a:solidFill>
                  <a:srgbClr val="4472C4">
                    <a:lumMod val="50000"/>
                  </a:srgbClr>
                </a:solidFill>
                <a:latin typeface="Century Gothic" panose="020F0302020204030204"/>
              </a:rPr>
              <a:t>ré</a:t>
            </a:r>
            <a:r>
              <a:rPr lang="en-US" sz="2400" dirty="0">
                <a:solidFill>
                  <a:srgbClr val="4472C4">
                    <a:lumMod val="50000"/>
                  </a:srgbClr>
                </a:solidFill>
                <a:latin typeface="Century Gothic" panose="020F0302020204030204"/>
              </a:rPr>
              <a:t> _ _ _ _ _ </a:t>
            </a:r>
          </a:p>
          <a:p>
            <a:pPr>
              <a:lnSpc>
                <a:spcPct val="150000"/>
              </a:lnSpc>
              <a:defRPr/>
            </a:pPr>
            <a:r>
              <a:rPr lang="en-US" sz="2400" dirty="0">
                <a:solidFill>
                  <a:srgbClr val="4472C4">
                    <a:lumMod val="50000"/>
                  </a:srgbClr>
                </a:solidFill>
                <a:latin typeface="Century Gothic" panose="020F0302020204030204"/>
              </a:rPr>
              <a:t>la </a:t>
            </a:r>
            <a:r>
              <a:rPr lang="en-US" sz="2400" dirty="0" err="1">
                <a:solidFill>
                  <a:srgbClr val="4472C4">
                    <a:lumMod val="50000"/>
                  </a:srgbClr>
                </a:solidFill>
                <a:latin typeface="Century Gothic" panose="020F0302020204030204"/>
              </a:rPr>
              <a:t>sc</a:t>
            </a:r>
            <a:r>
              <a:rPr lang="en-US" sz="2400" dirty="0">
                <a:solidFill>
                  <a:srgbClr val="4472C4">
                    <a:lumMod val="50000"/>
                  </a:srgbClr>
                </a:solidFill>
                <a:latin typeface="Century Gothic" panose="020F0302020204030204"/>
              </a:rPr>
              <a:t> _ _ _ _ _</a:t>
            </a:r>
          </a:p>
          <a:p>
            <a:pPr>
              <a:lnSpc>
                <a:spcPct val="150000"/>
              </a:lnSpc>
              <a:defRPr/>
            </a:pPr>
            <a:r>
              <a:rPr lang="en-US" sz="2400" dirty="0">
                <a:solidFill>
                  <a:srgbClr val="4472C4">
                    <a:lumMod val="50000"/>
                  </a:srgbClr>
                </a:solidFill>
                <a:latin typeface="Century Gothic" panose="020F0302020204030204"/>
              </a:rPr>
              <a:t>la so _ _ _ _ _ _</a:t>
            </a:r>
          </a:p>
          <a:p>
            <a:pPr>
              <a:lnSpc>
                <a:spcPct val="150000"/>
              </a:lnSpc>
              <a:defRPr/>
            </a:pPr>
            <a:r>
              <a:rPr lang="en-US" sz="2400" dirty="0" err="1">
                <a:solidFill>
                  <a:srgbClr val="4472C4">
                    <a:lumMod val="50000"/>
                  </a:srgbClr>
                </a:solidFill>
                <a:latin typeface="Century Gothic" panose="020F0302020204030204"/>
              </a:rPr>
              <a:t>l’ac</a:t>
            </a:r>
            <a:r>
              <a:rPr lang="en-US" sz="2400" dirty="0">
                <a:solidFill>
                  <a:srgbClr val="4472C4">
                    <a:lumMod val="50000"/>
                  </a:srgbClr>
                </a:solidFill>
                <a:latin typeface="Century Gothic" panose="020F0302020204030204"/>
              </a:rPr>
              <a:t> _ _ _ _ _ _</a:t>
            </a:r>
          </a:p>
          <a:p>
            <a:pPr>
              <a:lnSpc>
                <a:spcPct val="150000"/>
              </a:lnSpc>
              <a:defRPr/>
            </a:pPr>
            <a:r>
              <a:rPr lang="en-US" sz="2400" dirty="0" err="1">
                <a:solidFill>
                  <a:srgbClr val="4472C4">
                    <a:lumMod val="50000"/>
                  </a:srgbClr>
                </a:solidFill>
                <a:latin typeface="Century Gothic" panose="020F0302020204030204"/>
              </a:rPr>
              <a:t>l’al</a:t>
            </a:r>
            <a:r>
              <a:rPr lang="en-US" sz="2400" dirty="0">
                <a:solidFill>
                  <a:srgbClr val="4472C4">
                    <a:lumMod val="50000"/>
                  </a:srgbClr>
                </a:solidFill>
                <a:latin typeface="Century Gothic" panose="020F0302020204030204"/>
              </a:rPr>
              <a:t> </a:t>
            </a:r>
            <a:r>
              <a:rPr lang="en-US" sz="2400" dirty="0">
                <a:solidFill>
                  <a:srgbClr val="4472C4">
                    <a:lumMod val="50000"/>
                  </a:srgbClr>
                </a:solidFill>
              </a:rPr>
              <a:t>_ _ _ _ _ _</a:t>
            </a:r>
          </a:p>
          <a:p>
            <a:pPr>
              <a:lnSpc>
                <a:spcPct val="150000"/>
              </a:lnSpc>
              <a:defRPr/>
            </a:pPr>
            <a:r>
              <a:rPr lang="en-US" sz="2400" dirty="0" err="1">
                <a:solidFill>
                  <a:srgbClr val="4472C4">
                    <a:lumMod val="50000"/>
                  </a:srgbClr>
                </a:solidFill>
              </a:rPr>
              <a:t>l’él</a:t>
            </a:r>
            <a:r>
              <a:rPr lang="en-US" sz="2400" dirty="0">
                <a:solidFill>
                  <a:srgbClr val="4472C4">
                    <a:lumMod val="50000"/>
                  </a:srgbClr>
                </a:solidFill>
              </a:rPr>
              <a:t> _ _ _</a:t>
            </a:r>
          </a:p>
          <a:p>
            <a:pPr>
              <a:lnSpc>
                <a:spcPct val="150000"/>
              </a:lnSpc>
              <a:defRPr/>
            </a:pPr>
            <a:r>
              <a:rPr lang="en-US" sz="2400" dirty="0" err="1">
                <a:solidFill>
                  <a:srgbClr val="4472C4">
                    <a:lumMod val="50000"/>
                  </a:srgbClr>
                </a:solidFill>
              </a:rPr>
              <a:t>l’er</a:t>
            </a:r>
            <a:r>
              <a:rPr lang="en-US" sz="2400" dirty="0">
                <a:solidFill>
                  <a:srgbClr val="4472C4">
                    <a:lumMod val="50000"/>
                  </a:srgbClr>
                </a:solidFill>
              </a:rPr>
              <a:t> _ _ _ _</a:t>
            </a:r>
          </a:p>
          <a:p>
            <a:pPr>
              <a:lnSpc>
                <a:spcPct val="150000"/>
              </a:lnSpc>
              <a:defRPr/>
            </a:pPr>
            <a:r>
              <a:rPr lang="en-US" sz="2400" dirty="0" err="1">
                <a:solidFill>
                  <a:srgbClr val="4472C4">
                    <a:lumMod val="50000"/>
                  </a:srgbClr>
                </a:solidFill>
              </a:rPr>
              <a:t>l’hi</a:t>
            </a:r>
            <a:r>
              <a:rPr lang="en-US" sz="2400" dirty="0">
                <a:solidFill>
                  <a:srgbClr val="4472C4">
                    <a:lumMod val="50000"/>
                  </a:srgbClr>
                </a:solidFill>
              </a:rPr>
              <a:t> _ _ _ _ _ _</a:t>
            </a:r>
          </a:p>
        </p:txBody>
      </p:sp>
      <p:sp>
        <p:nvSpPr>
          <p:cNvPr id="40" name="TextBox 39"/>
          <p:cNvSpPr txBox="1"/>
          <p:nvPr/>
        </p:nvSpPr>
        <p:spPr>
          <a:xfrm>
            <a:off x="6120000" y="5870392"/>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le sport</a:t>
            </a:r>
          </a:p>
        </p:txBody>
      </p:sp>
      <p:sp>
        <p:nvSpPr>
          <p:cNvPr id="42" name="TextBox 41"/>
          <p:cNvSpPr txBox="1"/>
          <p:nvPr/>
        </p:nvSpPr>
        <p:spPr>
          <a:xfrm>
            <a:off x="9135849" y="555816"/>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la </a:t>
            </a:r>
            <a:r>
              <a:rPr lang="en-GB" sz="2200" b="1" dirty="0" err="1">
                <a:solidFill>
                  <a:srgbClr val="002060"/>
                </a:solidFill>
              </a:rPr>
              <a:t>matière</a:t>
            </a:r>
            <a:endParaRPr lang="en-GB" sz="2200" b="1" dirty="0">
              <a:solidFill>
                <a:srgbClr val="002060"/>
              </a:solidFill>
            </a:endParaRPr>
          </a:p>
        </p:txBody>
      </p:sp>
      <p:sp>
        <p:nvSpPr>
          <p:cNvPr id="43" name="TextBox 42"/>
          <p:cNvSpPr txBox="1"/>
          <p:nvPr/>
        </p:nvSpPr>
        <p:spPr>
          <a:xfrm>
            <a:off x="9108000" y="1098247"/>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la </a:t>
            </a:r>
            <a:r>
              <a:rPr lang="en-GB" sz="2200" b="1" dirty="0" err="1">
                <a:solidFill>
                  <a:srgbClr val="002060"/>
                </a:solidFill>
              </a:rPr>
              <a:t>musique</a:t>
            </a:r>
            <a:endParaRPr lang="en-GB" sz="2200" b="1" dirty="0">
              <a:solidFill>
                <a:srgbClr val="002060"/>
              </a:solidFill>
            </a:endParaRPr>
          </a:p>
        </p:txBody>
      </p:sp>
      <p:sp>
        <p:nvSpPr>
          <p:cNvPr id="44" name="TextBox 43"/>
          <p:cNvSpPr txBox="1"/>
          <p:nvPr/>
        </p:nvSpPr>
        <p:spPr>
          <a:xfrm>
            <a:off x="9108000" y="1628485"/>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la phrase</a:t>
            </a:r>
          </a:p>
        </p:txBody>
      </p:sp>
      <p:sp>
        <p:nvSpPr>
          <p:cNvPr id="45" name="TextBox 44"/>
          <p:cNvSpPr txBox="1"/>
          <p:nvPr/>
        </p:nvSpPr>
        <p:spPr>
          <a:xfrm>
            <a:off x="9108000" y="2688961"/>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la science</a:t>
            </a:r>
          </a:p>
        </p:txBody>
      </p:sp>
      <p:sp>
        <p:nvSpPr>
          <p:cNvPr id="46" name="TextBox 45"/>
          <p:cNvSpPr txBox="1"/>
          <p:nvPr/>
        </p:nvSpPr>
        <p:spPr>
          <a:xfrm>
            <a:off x="9108000" y="11032"/>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la langue</a:t>
            </a:r>
          </a:p>
        </p:txBody>
      </p:sp>
      <p:sp>
        <p:nvSpPr>
          <p:cNvPr id="47" name="TextBox 46"/>
          <p:cNvSpPr txBox="1"/>
          <p:nvPr/>
        </p:nvSpPr>
        <p:spPr>
          <a:xfrm>
            <a:off x="9087933" y="3219199"/>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la solution</a:t>
            </a:r>
          </a:p>
        </p:txBody>
      </p:sp>
      <p:sp>
        <p:nvSpPr>
          <p:cNvPr id="48" name="TextBox 47"/>
          <p:cNvSpPr txBox="1"/>
          <p:nvPr/>
        </p:nvSpPr>
        <p:spPr>
          <a:xfrm>
            <a:off x="9108000" y="3749437"/>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l’activité</a:t>
            </a:r>
            <a:endParaRPr lang="en-GB" sz="2200" b="1" dirty="0">
              <a:solidFill>
                <a:srgbClr val="002060"/>
              </a:solidFill>
            </a:endParaRPr>
          </a:p>
        </p:txBody>
      </p:sp>
      <p:sp>
        <p:nvSpPr>
          <p:cNvPr id="49" name="TextBox 48"/>
          <p:cNvSpPr txBox="1"/>
          <p:nvPr/>
        </p:nvSpPr>
        <p:spPr>
          <a:xfrm>
            <a:off x="9108000" y="4279675"/>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l’allemand</a:t>
            </a:r>
            <a:endParaRPr lang="en-GB" sz="2200" b="1" dirty="0">
              <a:solidFill>
                <a:srgbClr val="002060"/>
              </a:solidFill>
            </a:endParaRPr>
          </a:p>
        </p:txBody>
      </p:sp>
      <p:sp>
        <p:nvSpPr>
          <p:cNvPr id="50" name="TextBox 49"/>
          <p:cNvSpPr txBox="1"/>
          <p:nvPr/>
        </p:nvSpPr>
        <p:spPr>
          <a:xfrm>
            <a:off x="9108000" y="4809913"/>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l’élève</a:t>
            </a:r>
            <a:endParaRPr lang="en-GB" sz="2200" b="1" dirty="0">
              <a:solidFill>
                <a:srgbClr val="002060"/>
              </a:solidFill>
            </a:endParaRPr>
          </a:p>
        </p:txBody>
      </p:sp>
      <p:sp>
        <p:nvSpPr>
          <p:cNvPr id="51" name="TextBox 50"/>
          <p:cNvSpPr txBox="1"/>
          <p:nvPr/>
        </p:nvSpPr>
        <p:spPr>
          <a:xfrm>
            <a:off x="9108000" y="5340151"/>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l’erreur</a:t>
            </a:r>
            <a:endParaRPr lang="en-GB" sz="2200" b="1" dirty="0">
              <a:solidFill>
                <a:srgbClr val="002060"/>
              </a:solidFill>
            </a:endParaRPr>
          </a:p>
        </p:txBody>
      </p:sp>
      <p:sp>
        <p:nvSpPr>
          <p:cNvPr id="52" name="TextBox 51"/>
          <p:cNvSpPr txBox="1"/>
          <p:nvPr/>
        </p:nvSpPr>
        <p:spPr>
          <a:xfrm>
            <a:off x="9108000" y="5877418"/>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err="1">
                <a:solidFill>
                  <a:srgbClr val="002060"/>
                </a:solidFill>
              </a:rPr>
              <a:t>l’histoire</a:t>
            </a:r>
            <a:endParaRPr lang="en-GB" sz="2200" b="1" dirty="0">
              <a:solidFill>
                <a:srgbClr val="002060"/>
              </a:solidFill>
            </a:endParaRPr>
          </a:p>
        </p:txBody>
      </p:sp>
      <p:sp>
        <p:nvSpPr>
          <p:cNvPr id="38" name="TextBox 37"/>
          <p:cNvSpPr txBox="1"/>
          <p:nvPr/>
        </p:nvSpPr>
        <p:spPr>
          <a:xfrm>
            <a:off x="9108000" y="2158723"/>
            <a:ext cx="2879727" cy="430887"/>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200" b="1" dirty="0">
                <a:solidFill>
                  <a:srgbClr val="002060"/>
                </a:solidFill>
              </a:rPr>
              <a:t>la </a:t>
            </a:r>
            <a:r>
              <a:rPr lang="en-GB" sz="2200" b="1" dirty="0" err="1">
                <a:solidFill>
                  <a:srgbClr val="002060"/>
                </a:solidFill>
              </a:rPr>
              <a:t>réponse</a:t>
            </a:r>
            <a:endParaRPr lang="en-GB" sz="2200" b="1" dirty="0">
              <a:solidFill>
                <a:srgbClr val="002060"/>
              </a:solidFill>
            </a:endParaRP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0"/>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1"/>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8317"/>
            <a:ext cx="3977640" cy="647577"/>
          </a:xfrm>
        </p:spPr>
        <p:txBody>
          <a:bodyPr>
            <a:normAutofit/>
          </a:bodyPr>
          <a:lstStyle/>
          <a:p>
            <a:r>
              <a:rPr lang="en-GB" sz="2800" b="1" dirty="0">
                <a:solidFill>
                  <a:schemeClr val="bg1"/>
                </a:solidFill>
              </a:rPr>
              <a:t>La vie au </a:t>
            </a:r>
            <a:r>
              <a:rPr lang="en-GB" sz="2800" b="1" dirty="0" err="1">
                <a:solidFill>
                  <a:schemeClr val="bg1"/>
                </a:solidFill>
              </a:rPr>
              <a:t>collège</a:t>
            </a:r>
            <a:endParaRPr lang="en-GB" sz="2800" b="1"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587870535"/>
              </p:ext>
            </p:extLst>
          </p:nvPr>
        </p:nvGraphicFramePr>
        <p:xfrm>
          <a:off x="186100" y="1957620"/>
          <a:ext cx="5957856" cy="3322320"/>
        </p:xfrm>
        <a:graphic>
          <a:graphicData uri="http://schemas.openxmlformats.org/drawingml/2006/table">
            <a:tbl>
              <a:tblPr firstRow="1" bandRow="1">
                <a:tableStyleId>{5C22544A-7EE6-4342-B048-85BDC9FD1C3A}</a:tableStyleId>
              </a:tblPr>
              <a:tblGrid>
                <a:gridCol w="3806519">
                  <a:extLst>
                    <a:ext uri="{9D8B030D-6E8A-4147-A177-3AD203B41FA5}">
                      <a16:colId xmlns:a16="http://schemas.microsoft.com/office/drawing/2014/main" val="1248832195"/>
                    </a:ext>
                  </a:extLst>
                </a:gridCol>
                <a:gridCol w="1106905">
                  <a:extLst>
                    <a:ext uri="{9D8B030D-6E8A-4147-A177-3AD203B41FA5}">
                      <a16:colId xmlns:a16="http://schemas.microsoft.com/office/drawing/2014/main" val="3779959429"/>
                    </a:ext>
                  </a:extLst>
                </a:gridCol>
                <a:gridCol w="1044432">
                  <a:extLst>
                    <a:ext uri="{9D8B030D-6E8A-4147-A177-3AD203B41FA5}">
                      <a16:colId xmlns:a16="http://schemas.microsoft.com/office/drawing/2014/main" val="1023897782"/>
                    </a:ext>
                  </a:extLst>
                </a:gridCol>
              </a:tblGrid>
              <a:tr h="370840">
                <a:tc>
                  <a:txBody>
                    <a:bodyPr/>
                    <a:lstStyle/>
                    <a:p>
                      <a:r>
                        <a:rPr lang="en-GB" sz="2200" dirty="0">
                          <a:solidFill>
                            <a:srgbClr val="002060"/>
                          </a:solidFill>
                        </a:rPr>
                        <a:t>Who…?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97612981"/>
                  </a:ext>
                </a:extLst>
              </a:tr>
              <a:tr h="370840">
                <a:tc>
                  <a:txBody>
                    <a:bodyPr/>
                    <a:lstStyle/>
                    <a:p>
                      <a:r>
                        <a:rPr lang="en-GB" sz="2200" dirty="0">
                          <a:solidFill>
                            <a:srgbClr val="002060"/>
                          </a:solidFill>
                        </a:rPr>
                        <a:t>is choosing English</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1208673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is passing</a:t>
                      </a:r>
                      <a:r>
                        <a:rPr lang="en-GB" sz="2200" baseline="0" dirty="0">
                          <a:solidFill>
                            <a:srgbClr val="002060"/>
                          </a:solidFill>
                        </a:rPr>
                        <a:t> a guitar exam</a:t>
                      </a:r>
                      <a:endParaRPr lang="en-GB" sz="220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490085373"/>
                  </a:ext>
                </a:extLst>
              </a:tr>
              <a:tr h="370840">
                <a:tc>
                  <a:txBody>
                    <a:bodyPr/>
                    <a:lstStyle/>
                    <a:p>
                      <a:r>
                        <a:rPr lang="en-GB" sz="2200" dirty="0">
                          <a:solidFill>
                            <a:srgbClr val="002060"/>
                          </a:solidFill>
                        </a:rPr>
                        <a:t>is defining English words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67080063"/>
                  </a:ext>
                </a:extLst>
              </a:tr>
              <a:tr h="370840">
                <a:tc>
                  <a:txBody>
                    <a:bodyPr/>
                    <a:lstStyle/>
                    <a:p>
                      <a:r>
                        <a:rPr lang="en-GB" sz="2200" dirty="0">
                          <a:solidFill>
                            <a:srgbClr val="002060"/>
                          </a:solidFill>
                        </a:rPr>
                        <a:t>is choosing German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66057520"/>
                  </a:ext>
                </a:extLst>
              </a:tr>
              <a:tr h="370840">
                <a:tc>
                  <a:txBody>
                    <a:bodyPr/>
                    <a:lstStyle/>
                    <a:p>
                      <a:r>
                        <a:rPr lang="en-GB" sz="2200" dirty="0">
                          <a:solidFill>
                            <a:srgbClr val="002060"/>
                          </a:solidFill>
                        </a:rPr>
                        <a:t>is filling in the gaps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783369069"/>
                  </a:ext>
                </a:extLst>
              </a:tr>
              <a:tr h="370840">
                <a:tc>
                  <a:txBody>
                    <a:bodyPr/>
                    <a:lstStyle/>
                    <a:p>
                      <a:r>
                        <a:rPr lang="en-GB" sz="2200" dirty="0">
                          <a:solidFill>
                            <a:srgbClr val="002060"/>
                          </a:solidFill>
                        </a:rPr>
                        <a:t>is defining German</a:t>
                      </a:r>
                      <a:r>
                        <a:rPr lang="en-GB" sz="2200" baseline="0" dirty="0">
                          <a:solidFill>
                            <a:srgbClr val="002060"/>
                          </a:solidFill>
                        </a:rPr>
                        <a:t> vocabulary*</a:t>
                      </a:r>
                      <a:endParaRPr lang="en-GB" sz="220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43725337"/>
                  </a:ext>
                </a:extLst>
              </a:tr>
            </a:tbl>
          </a:graphicData>
        </a:graphic>
      </p:graphicFrame>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91678" y="1266377"/>
            <a:ext cx="1351175" cy="1359120"/>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98300" y="1376622"/>
            <a:ext cx="1209676" cy="1216789"/>
          </a:xfrm>
          <a:prstGeom prst="rect">
            <a:avLst/>
          </a:prstGeom>
        </p:spPr>
      </p:pic>
      <p:sp>
        <p:nvSpPr>
          <p:cNvPr id="11" name="TextBox 10"/>
          <p:cNvSpPr txBox="1"/>
          <p:nvPr/>
        </p:nvSpPr>
        <p:spPr>
          <a:xfrm>
            <a:off x="190281" y="1234291"/>
            <a:ext cx="2271745" cy="461665"/>
          </a:xfrm>
          <a:prstGeom prst="rect">
            <a:avLst/>
          </a:prstGeom>
          <a:noFill/>
          <a:ln>
            <a:solidFill>
              <a:schemeClr val="accent5">
                <a:lumMod val="50000"/>
              </a:schemeClr>
            </a:solidFill>
          </a:ln>
        </p:spPr>
        <p:txBody>
          <a:bodyPr wrap="square" rtlCol="0">
            <a:spAutoFit/>
          </a:bodyPr>
          <a:lstStyle/>
          <a:p>
            <a:pPr algn="l"/>
            <a:r>
              <a:rPr lang="en-GB" sz="2400" b="1" dirty="0" err="1">
                <a:solidFill>
                  <a:srgbClr val="002060"/>
                </a:solidFill>
              </a:rPr>
              <a:t>Personne</a:t>
            </a:r>
            <a:r>
              <a:rPr lang="en-GB" sz="2400" b="1" dirty="0">
                <a:solidFill>
                  <a:srgbClr val="002060"/>
                </a:solidFill>
              </a:rPr>
              <a:t> B</a:t>
            </a:r>
          </a:p>
        </p:txBody>
      </p:sp>
      <p:graphicFrame>
        <p:nvGraphicFramePr>
          <p:cNvPr id="12" name="Table 11"/>
          <p:cNvGraphicFramePr>
            <a:graphicFrameLocks noGrp="1"/>
          </p:cNvGraphicFramePr>
          <p:nvPr>
            <p:extLst>
              <p:ext uri="{D42A27DB-BD31-4B8C-83A1-F6EECF244321}">
                <p14:modId xmlns:p14="http://schemas.microsoft.com/office/powerpoint/2010/main" val="3422950039"/>
              </p:ext>
            </p:extLst>
          </p:nvPr>
        </p:nvGraphicFramePr>
        <p:xfrm>
          <a:off x="6300537" y="1957620"/>
          <a:ext cx="5609384" cy="3937000"/>
        </p:xfrm>
        <a:graphic>
          <a:graphicData uri="http://schemas.openxmlformats.org/drawingml/2006/table">
            <a:tbl>
              <a:tblPr firstRow="1" bandRow="1">
                <a:tableStyleId>{5C22544A-7EE6-4342-B048-85BDC9FD1C3A}</a:tableStyleId>
              </a:tblPr>
              <a:tblGrid>
                <a:gridCol w="3890210">
                  <a:extLst>
                    <a:ext uri="{9D8B030D-6E8A-4147-A177-3AD203B41FA5}">
                      <a16:colId xmlns:a16="http://schemas.microsoft.com/office/drawing/2014/main" val="1248832195"/>
                    </a:ext>
                  </a:extLst>
                </a:gridCol>
                <a:gridCol w="830179">
                  <a:extLst>
                    <a:ext uri="{9D8B030D-6E8A-4147-A177-3AD203B41FA5}">
                      <a16:colId xmlns:a16="http://schemas.microsoft.com/office/drawing/2014/main" val="3779959429"/>
                    </a:ext>
                  </a:extLst>
                </a:gridCol>
                <a:gridCol w="888995">
                  <a:extLst>
                    <a:ext uri="{9D8B030D-6E8A-4147-A177-3AD203B41FA5}">
                      <a16:colId xmlns:a16="http://schemas.microsoft.com/office/drawing/2014/main" val="1023897782"/>
                    </a:ext>
                  </a:extLst>
                </a:gridCol>
              </a:tblGrid>
              <a:tr h="370840">
                <a:tc>
                  <a:txBody>
                    <a:bodyPr/>
                    <a:lstStyle/>
                    <a:p>
                      <a:r>
                        <a:rPr lang="en-GB" dirty="0">
                          <a:solidFill>
                            <a:srgbClr val="002060"/>
                          </a:solidFill>
                        </a:rPr>
                        <a:t>Who…?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97612981"/>
                  </a:ext>
                </a:extLst>
              </a:tr>
              <a:tr h="370840">
                <a:tc>
                  <a:txBody>
                    <a:bodyPr/>
                    <a:lstStyle/>
                    <a:p>
                      <a:r>
                        <a:rPr lang="en-GB" sz="2200" dirty="0">
                          <a:solidFill>
                            <a:srgbClr val="002060"/>
                          </a:solidFill>
                        </a:rPr>
                        <a:t>is choosing</a:t>
                      </a:r>
                      <a:r>
                        <a:rPr lang="en-GB" sz="2200" baseline="0" dirty="0">
                          <a:solidFill>
                            <a:srgbClr val="002060"/>
                          </a:solidFill>
                        </a:rPr>
                        <a:t> ‘</a:t>
                      </a:r>
                      <a:r>
                        <a:rPr lang="en-GB" sz="2200" baseline="0" dirty="0" err="1">
                          <a:solidFill>
                            <a:srgbClr val="002060"/>
                          </a:solidFill>
                        </a:rPr>
                        <a:t>pétanque</a:t>
                      </a:r>
                      <a:r>
                        <a:rPr lang="en-GB" sz="2200" baseline="0" dirty="0">
                          <a:solidFill>
                            <a:srgbClr val="002060"/>
                          </a:solidFill>
                        </a:rPr>
                        <a:t>’</a:t>
                      </a:r>
                      <a:endParaRPr lang="en-GB" sz="220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120867353"/>
                  </a:ext>
                </a:extLst>
              </a:tr>
              <a:tr h="370840">
                <a:tc>
                  <a:txBody>
                    <a:bodyPr/>
                    <a:lstStyle/>
                    <a:p>
                      <a:r>
                        <a:rPr lang="en-GB" sz="2200" dirty="0">
                          <a:solidFill>
                            <a:srgbClr val="002060"/>
                          </a:solidFill>
                        </a:rPr>
                        <a:t>is defining words for an exam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490085373"/>
                  </a:ext>
                </a:extLst>
              </a:tr>
              <a:tr h="370840">
                <a:tc>
                  <a:txBody>
                    <a:bodyPr/>
                    <a:lstStyle/>
                    <a:p>
                      <a:r>
                        <a:rPr lang="en-GB" sz="2200" baseline="0" dirty="0">
                          <a:solidFill>
                            <a:srgbClr val="002060"/>
                          </a:solidFill>
                        </a:rPr>
                        <a:t>is filling their exercise book with important vocabulary*</a:t>
                      </a:r>
                      <a:endParaRPr lang="en-GB" sz="220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67080063"/>
                  </a:ext>
                </a:extLst>
              </a:tr>
              <a:tr h="370840">
                <a:tc>
                  <a:txBody>
                    <a:bodyPr/>
                    <a:lstStyle/>
                    <a:p>
                      <a:r>
                        <a:rPr lang="en-GB" sz="2200" dirty="0">
                          <a:solidFill>
                            <a:srgbClr val="002060"/>
                          </a:solidFill>
                        </a:rPr>
                        <a:t>is choosing football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66057520"/>
                  </a:ext>
                </a:extLst>
              </a:tr>
              <a:tr h="370840">
                <a:tc>
                  <a:txBody>
                    <a:bodyPr/>
                    <a:lstStyle/>
                    <a:p>
                      <a:r>
                        <a:rPr lang="en-GB" sz="2200" dirty="0">
                          <a:solidFill>
                            <a:srgbClr val="002060"/>
                          </a:solidFill>
                        </a:rPr>
                        <a:t>passes difficult exams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783369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is filling their maths exercise book with answers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43725337"/>
                  </a:ext>
                </a:extLst>
              </a:tr>
            </a:tbl>
          </a:graphicData>
        </a:graphic>
      </p:graphicFrame>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02032" y="1234291"/>
            <a:ext cx="1351175" cy="1359120"/>
          </a:xfrm>
          <a:prstGeom prst="rect">
            <a:avLst/>
          </a:prstGeom>
        </p:spPr>
      </p:pic>
      <p:pic>
        <p:nvPicPr>
          <p:cNvPr id="14" name="Pictur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67081" y="1349225"/>
            <a:ext cx="1209676" cy="1216789"/>
          </a:xfrm>
          <a:prstGeom prst="rect">
            <a:avLst/>
          </a:prstGeom>
        </p:spPr>
      </p:pic>
      <p:sp>
        <p:nvSpPr>
          <p:cNvPr id="15" name="TextBox 14"/>
          <p:cNvSpPr txBox="1"/>
          <p:nvPr/>
        </p:nvSpPr>
        <p:spPr>
          <a:xfrm>
            <a:off x="6300537" y="1267379"/>
            <a:ext cx="2271745" cy="461665"/>
          </a:xfrm>
          <a:prstGeom prst="rect">
            <a:avLst/>
          </a:prstGeom>
          <a:noFill/>
          <a:ln>
            <a:solidFill>
              <a:schemeClr val="accent5">
                <a:lumMod val="50000"/>
              </a:schemeClr>
            </a:solidFill>
          </a:ln>
        </p:spPr>
        <p:txBody>
          <a:bodyPr wrap="square" rtlCol="0">
            <a:spAutoFit/>
          </a:bodyPr>
          <a:lstStyle/>
          <a:p>
            <a:pPr algn="l"/>
            <a:r>
              <a:rPr lang="en-GB" sz="2400" b="1" dirty="0" err="1">
                <a:solidFill>
                  <a:srgbClr val="002060"/>
                </a:solidFill>
              </a:rPr>
              <a:t>Personne</a:t>
            </a:r>
            <a:r>
              <a:rPr lang="en-GB" sz="2400" b="1" dirty="0">
                <a:solidFill>
                  <a:srgbClr val="002060"/>
                </a:solidFill>
              </a:rPr>
              <a:t> A</a:t>
            </a:r>
          </a:p>
        </p:txBody>
      </p:sp>
      <p:sp>
        <p:nvSpPr>
          <p:cNvPr id="17" name="Rounded Rectangle 46">
            <a:extLst>
              <a:ext uri="{FF2B5EF4-FFF2-40B4-BE49-F238E27FC236}">
                <a16:creationId xmlns:a16="http://schemas.microsoft.com/office/drawing/2014/main" id="{FB09667E-50A2-4099-B9F5-10D9728BF65D}"/>
              </a:ext>
            </a:extLst>
          </p:cNvPr>
          <p:cNvSpPr/>
          <p:nvPr/>
        </p:nvSpPr>
        <p:spPr>
          <a:xfrm>
            <a:off x="8734927" y="249870"/>
            <a:ext cx="317499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619251D-D0B5-4577-A58A-2075681B2A2C}"/>
              </a:ext>
            </a:extLst>
          </p:cNvPr>
          <p:cNvSpPr txBox="1"/>
          <p:nvPr/>
        </p:nvSpPr>
        <p:spPr>
          <a:xfrm>
            <a:off x="186100" y="5448822"/>
            <a:ext cx="5957856" cy="461665"/>
          </a:xfrm>
          <a:prstGeom prst="rect">
            <a:avLst/>
          </a:prstGeom>
          <a:noFill/>
          <a:ln w="19050">
            <a:solidFill>
              <a:srgbClr val="FF6600"/>
            </a:solidFill>
          </a:ln>
        </p:spPr>
        <p:txBody>
          <a:bodyPr wrap="square" rtlCol="0">
            <a:spAutoFit/>
          </a:bodyPr>
          <a:lstStyle/>
          <a:p>
            <a:pPr algn="l"/>
            <a:r>
              <a:rPr lang="en-GB" sz="2400" b="1" dirty="0">
                <a:solidFill>
                  <a:srgbClr val="EF4135"/>
                </a:solidFill>
              </a:rPr>
              <a:t>Example</a:t>
            </a:r>
            <a:r>
              <a:rPr lang="en-GB" sz="2400" b="1" dirty="0">
                <a:solidFill>
                  <a:srgbClr val="002060"/>
                </a:solidFill>
              </a:rPr>
              <a:t>: </a:t>
            </a:r>
            <a:r>
              <a:rPr lang="en-GB" sz="2400" dirty="0">
                <a:solidFill>
                  <a:srgbClr val="002060"/>
                </a:solidFill>
              </a:rPr>
              <a:t>Qui </a:t>
            </a:r>
            <a:r>
              <a:rPr lang="en-GB" sz="2400" dirty="0" err="1">
                <a:solidFill>
                  <a:srgbClr val="002060"/>
                </a:solidFill>
              </a:rPr>
              <a:t>choisit</a:t>
            </a:r>
            <a:r>
              <a:rPr lang="en-GB" sz="2400" dirty="0">
                <a:solidFill>
                  <a:srgbClr val="002060"/>
                </a:solidFill>
              </a:rPr>
              <a:t> </a:t>
            </a:r>
            <a:r>
              <a:rPr lang="en-GB" sz="2400" dirty="0" err="1">
                <a:solidFill>
                  <a:srgbClr val="002060"/>
                </a:solidFill>
              </a:rPr>
              <a:t>l’anglais</a:t>
            </a:r>
            <a:r>
              <a:rPr lang="en-GB" sz="2400" dirty="0">
                <a:solidFill>
                  <a:srgbClr val="002060"/>
                </a:solidFill>
              </a:rPr>
              <a:t> ?</a:t>
            </a:r>
            <a:endParaRPr lang="en-GB" sz="2400" b="1" dirty="0">
              <a:solidFill>
                <a:srgbClr val="002060"/>
              </a:solidFill>
            </a:endParaRPr>
          </a:p>
        </p:txBody>
      </p:sp>
      <p:sp>
        <p:nvSpPr>
          <p:cNvPr id="21" name="Speech Bubble: Rectangle with Corners Rounded 20">
            <a:extLst>
              <a:ext uri="{FF2B5EF4-FFF2-40B4-BE49-F238E27FC236}">
                <a16:creationId xmlns:a16="http://schemas.microsoft.com/office/drawing/2014/main" id="{FB917F91-8BC6-4226-86C6-8C163D5F8570}"/>
              </a:ext>
            </a:extLst>
          </p:cNvPr>
          <p:cNvSpPr/>
          <p:nvPr/>
        </p:nvSpPr>
        <p:spPr>
          <a:xfrm>
            <a:off x="6461923" y="266920"/>
            <a:ext cx="2110359" cy="765099"/>
          </a:xfrm>
          <a:prstGeom prst="wedgeRoundRectCallout">
            <a:avLst>
              <a:gd name="adj1" fmla="val 48442"/>
              <a:gd name="adj2" fmla="val -9450"/>
              <a:gd name="adj3" fmla="val 16667"/>
            </a:avLst>
          </a:prstGeom>
          <a:solidFill>
            <a:srgbClr val="0055A5"/>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*vocabulary = le </a:t>
            </a:r>
            <a:r>
              <a:rPr lang="en-GB" sz="2000" dirty="0" err="1"/>
              <a:t>vocabulaire</a:t>
            </a:r>
            <a:endParaRPr lang="en-GB" sz="2000" b="1" dirty="0"/>
          </a:p>
        </p:txBody>
      </p:sp>
    </p:spTree>
    <p:extLst>
      <p:ext uri="{BB962C8B-B14F-4D97-AF65-F5344CB8AC3E}">
        <p14:creationId xmlns:p14="http://schemas.microsoft.com/office/powerpoint/2010/main" val="29718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8317"/>
            <a:ext cx="4427580" cy="647577"/>
          </a:xfrm>
        </p:spPr>
        <p:txBody>
          <a:bodyPr>
            <a:normAutofit/>
          </a:bodyPr>
          <a:lstStyle/>
          <a:p>
            <a:r>
              <a:rPr lang="en-GB" sz="2800" b="1" dirty="0">
                <a:solidFill>
                  <a:schemeClr val="bg1"/>
                </a:solidFill>
              </a:rPr>
              <a:t>La vie au </a:t>
            </a:r>
            <a:r>
              <a:rPr lang="en-GB" sz="2800" b="1" dirty="0" err="1">
                <a:solidFill>
                  <a:schemeClr val="bg1"/>
                </a:solidFill>
              </a:rPr>
              <a:t>collège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8734927" y="249870"/>
            <a:ext cx="317499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393" y="3326808"/>
            <a:ext cx="1916092" cy="1916092"/>
          </a:xfrm>
          <a:prstGeom prst="rect">
            <a:avLst/>
          </a:prstGeom>
        </p:spPr>
      </p:pic>
      <p:sp>
        <p:nvSpPr>
          <p:cNvPr id="2" name="Rounded Rectangular Callout 1"/>
          <p:cNvSpPr/>
          <p:nvPr/>
        </p:nvSpPr>
        <p:spPr>
          <a:xfrm>
            <a:off x="3053393" y="1408409"/>
            <a:ext cx="8856528" cy="4005802"/>
          </a:xfrm>
          <a:prstGeom prst="wedgeRoundRectCallout">
            <a:avLst>
              <a:gd name="adj1" fmla="val -56613"/>
              <a:gd name="adj2" fmla="val 26030"/>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algn="ctr"/>
            <a:r>
              <a:rPr lang="en-GB" sz="2400" dirty="0">
                <a:solidFill>
                  <a:srgbClr val="002060"/>
                </a:solidFill>
              </a:rPr>
              <a:t>La vie au </a:t>
            </a:r>
            <a:r>
              <a:rPr lang="en-GB" sz="2400" dirty="0" err="1">
                <a:solidFill>
                  <a:srgbClr val="002060"/>
                </a:solidFill>
              </a:rPr>
              <a:t>collège</a:t>
            </a:r>
            <a:r>
              <a:rPr lang="en-GB" sz="2400" dirty="0">
                <a:solidFill>
                  <a:srgbClr val="002060"/>
                </a:solidFill>
              </a:rPr>
              <a:t> </a:t>
            </a:r>
            <a:r>
              <a:rPr lang="en-GB" sz="2400" dirty="0" err="1">
                <a:solidFill>
                  <a:srgbClr val="002060"/>
                </a:solidFill>
              </a:rPr>
              <a:t>est</a:t>
            </a:r>
            <a:r>
              <a:rPr lang="en-GB" sz="2400" dirty="0">
                <a:solidFill>
                  <a:srgbClr val="002060"/>
                </a:solidFill>
              </a:rPr>
              <a:t> </a:t>
            </a:r>
            <a:r>
              <a:rPr lang="en-GB" sz="2400" dirty="0" err="1">
                <a:solidFill>
                  <a:srgbClr val="002060"/>
                </a:solidFill>
              </a:rPr>
              <a:t>très</a:t>
            </a:r>
            <a:r>
              <a:rPr lang="en-GB" sz="2400" dirty="0">
                <a:solidFill>
                  <a:srgbClr val="002060"/>
                </a:solidFill>
              </a:rPr>
              <a:t> bien. Dans ma </a:t>
            </a:r>
            <a:r>
              <a:rPr lang="en-GB" sz="2400" dirty="0" err="1">
                <a:solidFill>
                  <a:srgbClr val="002060"/>
                </a:solidFill>
              </a:rPr>
              <a:t>famille</a:t>
            </a:r>
            <a:r>
              <a:rPr lang="en-GB" sz="2400" dirty="0">
                <a:solidFill>
                  <a:srgbClr val="002060"/>
                </a:solidFill>
              </a:rPr>
              <a:t>, on </a:t>
            </a:r>
            <a:r>
              <a:rPr lang="en-GB" sz="2400" dirty="0" err="1">
                <a:solidFill>
                  <a:srgbClr val="002060"/>
                </a:solidFill>
              </a:rPr>
              <a:t>aime</a:t>
            </a:r>
            <a:r>
              <a:rPr lang="en-GB" sz="2400" dirty="0">
                <a:solidFill>
                  <a:srgbClr val="002060"/>
                </a:solidFill>
              </a:rPr>
              <a:t> des </a:t>
            </a:r>
            <a:r>
              <a:rPr lang="en-GB" sz="2400" dirty="0" err="1">
                <a:solidFill>
                  <a:srgbClr val="002060"/>
                </a:solidFill>
              </a:rPr>
              <a:t>langues</a:t>
            </a:r>
            <a:r>
              <a:rPr lang="en-GB" sz="2400" dirty="0">
                <a:solidFill>
                  <a:srgbClr val="002060"/>
                </a:solidFill>
              </a:rPr>
              <a:t> </a:t>
            </a:r>
            <a:r>
              <a:rPr lang="en-GB" sz="2400" dirty="0" err="1">
                <a:solidFill>
                  <a:srgbClr val="002060"/>
                </a:solidFill>
              </a:rPr>
              <a:t>étrangères</a:t>
            </a:r>
            <a:r>
              <a:rPr lang="en-GB" sz="2400" dirty="0">
                <a:solidFill>
                  <a:srgbClr val="002060"/>
                </a:solidFill>
              </a:rPr>
              <a:t> ! Je </a:t>
            </a:r>
            <a:r>
              <a:rPr lang="en-GB" sz="2400" dirty="0" err="1">
                <a:solidFill>
                  <a:srgbClr val="002060"/>
                </a:solidFill>
              </a:rPr>
              <a:t>choisis</a:t>
            </a:r>
            <a:r>
              <a:rPr lang="en-GB" sz="2400" dirty="0">
                <a:solidFill>
                  <a:srgbClr val="002060"/>
                </a:solidFill>
              </a:rPr>
              <a:t> </a:t>
            </a:r>
            <a:r>
              <a:rPr lang="en-GB" sz="2400" dirty="0" err="1">
                <a:solidFill>
                  <a:srgbClr val="002060"/>
                </a:solidFill>
              </a:rPr>
              <a:t>l’anglais</a:t>
            </a:r>
            <a:r>
              <a:rPr lang="en-GB" sz="2400" dirty="0">
                <a:solidFill>
                  <a:srgbClr val="002060"/>
                </a:solidFill>
              </a:rPr>
              <a:t> et </a:t>
            </a:r>
            <a:r>
              <a:rPr lang="en-GB" dirty="0" err="1">
                <a:solidFill>
                  <a:srgbClr val="002060"/>
                </a:solidFill>
              </a:rPr>
              <a:t>Léa</a:t>
            </a:r>
            <a:r>
              <a:rPr lang="en-GB" sz="2400" dirty="0">
                <a:solidFill>
                  <a:srgbClr val="002060"/>
                </a:solidFill>
              </a:rPr>
              <a:t> </a:t>
            </a:r>
            <a:r>
              <a:rPr lang="en-GB" sz="2400" dirty="0" err="1">
                <a:solidFill>
                  <a:srgbClr val="002060"/>
                </a:solidFill>
              </a:rPr>
              <a:t>choisit</a:t>
            </a:r>
            <a:r>
              <a:rPr lang="en-GB" sz="2400" dirty="0">
                <a:solidFill>
                  <a:srgbClr val="002060"/>
                </a:solidFill>
              </a:rPr>
              <a:t> </a:t>
            </a:r>
            <a:r>
              <a:rPr lang="en-GB" sz="2400" dirty="0" err="1">
                <a:solidFill>
                  <a:srgbClr val="002060"/>
                </a:solidFill>
              </a:rPr>
              <a:t>l’anglais</a:t>
            </a:r>
            <a:r>
              <a:rPr lang="en-GB" sz="2400" dirty="0">
                <a:solidFill>
                  <a:srgbClr val="002060"/>
                </a:solidFill>
              </a:rPr>
              <a:t> et </a:t>
            </a:r>
            <a:r>
              <a:rPr lang="en-GB" sz="2400" dirty="0" err="1">
                <a:solidFill>
                  <a:srgbClr val="002060"/>
                </a:solidFill>
              </a:rPr>
              <a:t>l’allemand</a:t>
            </a:r>
            <a:r>
              <a:rPr lang="en-GB" sz="2400" dirty="0">
                <a:solidFill>
                  <a:srgbClr val="002060"/>
                </a:solidFill>
              </a:rPr>
              <a:t> </a:t>
            </a:r>
            <a:r>
              <a:rPr lang="en-GB" sz="2400" dirty="0" err="1">
                <a:solidFill>
                  <a:srgbClr val="002060"/>
                </a:solidFill>
              </a:rPr>
              <a:t>aussi</a:t>
            </a:r>
            <a:r>
              <a:rPr lang="en-GB" sz="2400" dirty="0">
                <a:solidFill>
                  <a:srgbClr val="002060"/>
                </a:solidFill>
              </a:rPr>
              <a:t>. </a:t>
            </a:r>
            <a:r>
              <a:rPr lang="en-GB" sz="2400" dirty="0" err="1">
                <a:solidFill>
                  <a:srgbClr val="002060"/>
                </a:solidFill>
              </a:rPr>
              <a:t>Aujourd’hui</a:t>
            </a:r>
            <a:r>
              <a:rPr lang="en-GB" sz="2400" dirty="0">
                <a:solidFill>
                  <a:srgbClr val="002060"/>
                </a:solidFill>
              </a:rPr>
              <a:t> je  </a:t>
            </a:r>
            <a:r>
              <a:rPr lang="en-GB" sz="2400" dirty="0" err="1">
                <a:solidFill>
                  <a:srgbClr val="002060"/>
                </a:solidFill>
              </a:rPr>
              <a:t>définis</a:t>
            </a:r>
            <a:r>
              <a:rPr lang="en-GB" sz="2400" dirty="0">
                <a:solidFill>
                  <a:srgbClr val="002060"/>
                </a:solidFill>
              </a:rPr>
              <a:t> les mots </a:t>
            </a:r>
            <a:r>
              <a:rPr lang="en-GB" sz="2400" dirty="0" err="1">
                <a:solidFill>
                  <a:srgbClr val="002060"/>
                </a:solidFill>
              </a:rPr>
              <a:t>difficiles</a:t>
            </a:r>
            <a:r>
              <a:rPr lang="en-GB" sz="2400" dirty="0">
                <a:solidFill>
                  <a:srgbClr val="002060"/>
                </a:solidFill>
              </a:rPr>
              <a:t> </a:t>
            </a:r>
            <a:r>
              <a:rPr lang="en-GB" sz="2400" dirty="0" err="1">
                <a:solidFill>
                  <a:srgbClr val="002060"/>
                </a:solidFill>
              </a:rPr>
              <a:t>en</a:t>
            </a:r>
            <a:r>
              <a:rPr lang="en-GB" sz="2400" dirty="0">
                <a:solidFill>
                  <a:srgbClr val="002060"/>
                </a:solidFill>
              </a:rPr>
              <a:t> </a:t>
            </a:r>
            <a:r>
              <a:rPr lang="en-GB" sz="2400" dirty="0" err="1">
                <a:solidFill>
                  <a:srgbClr val="002060"/>
                </a:solidFill>
              </a:rPr>
              <a:t>anglais</a:t>
            </a:r>
            <a:r>
              <a:rPr lang="en-GB" sz="2400" dirty="0">
                <a:solidFill>
                  <a:srgbClr val="002060"/>
                </a:solidFill>
              </a:rPr>
              <a:t>. </a:t>
            </a:r>
            <a:r>
              <a:rPr lang="en-GB" sz="2400" dirty="0" err="1">
                <a:solidFill>
                  <a:srgbClr val="002060"/>
                </a:solidFill>
              </a:rPr>
              <a:t>J’ai</a:t>
            </a:r>
            <a:r>
              <a:rPr lang="en-GB" sz="2400" dirty="0">
                <a:solidFill>
                  <a:srgbClr val="002060"/>
                </a:solidFill>
              </a:rPr>
              <a:t> des </a:t>
            </a:r>
            <a:r>
              <a:rPr lang="en-GB" sz="2400" dirty="0" err="1">
                <a:solidFill>
                  <a:srgbClr val="002060"/>
                </a:solidFill>
              </a:rPr>
              <a:t>bonnes</a:t>
            </a:r>
            <a:r>
              <a:rPr lang="en-GB" sz="2400" dirty="0">
                <a:solidFill>
                  <a:srgbClr val="002060"/>
                </a:solidFill>
              </a:rPr>
              <a:t> notes </a:t>
            </a:r>
            <a:r>
              <a:rPr lang="en-GB" sz="2400" dirty="0" err="1">
                <a:solidFill>
                  <a:srgbClr val="002060"/>
                </a:solidFill>
              </a:rPr>
              <a:t>en</a:t>
            </a:r>
            <a:r>
              <a:rPr lang="en-GB" sz="2400" dirty="0">
                <a:solidFill>
                  <a:srgbClr val="002060"/>
                </a:solidFill>
              </a:rPr>
              <a:t> </a:t>
            </a:r>
            <a:r>
              <a:rPr lang="en-GB" sz="2400" dirty="0" err="1">
                <a:solidFill>
                  <a:srgbClr val="002060"/>
                </a:solidFill>
              </a:rPr>
              <a:t>anglais</a:t>
            </a:r>
            <a:r>
              <a:rPr lang="en-GB" sz="2400" dirty="0">
                <a:solidFill>
                  <a:srgbClr val="002060"/>
                </a:solidFill>
              </a:rPr>
              <a:t> ! </a:t>
            </a:r>
            <a:r>
              <a:rPr lang="en-GB" dirty="0" err="1">
                <a:solidFill>
                  <a:srgbClr val="002060"/>
                </a:solidFill>
              </a:rPr>
              <a:t>Léa</a:t>
            </a:r>
            <a:r>
              <a:rPr lang="en-GB" sz="2400" dirty="0">
                <a:solidFill>
                  <a:srgbClr val="002060"/>
                </a:solidFill>
              </a:rPr>
              <a:t> </a:t>
            </a:r>
            <a:r>
              <a:rPr lang="en-GB" sz="2400" dirty="0" err="1">
                <a:solidFill>
                  <a:srgbClr val="002060"/>
                </a:solidFill>
              </a:rPr>
              <a:t>définit</a:t>
            </a:r>
            <a:r>
              <a:rPr lang="en-GB" sz="2400" dirty="0">
                <a:solidFill>
                  <a:srgbClr val="002060"/>
                </a:solidFill>
              </a:rPr>
              <a:t> le </a:t>
            </a:r>
            <a:r>
              <a:rPr lang="en-GB" sz="2400" dirty="0" err="1">
                <a:solidFill>
                  <a:srgbClr val="002060"/>
                </a:solidFill>
              </a:rPr>
              <a:t>vocabulaire</a:t>
            </a:r>
            <a:r>
              <a:rPr lang="en-GB" sz="2400" dirty="0">
                <a:solidFill>
                  <a:srgbClr val="002060"/>
                </a:solidFill>
              </a:rPr>
              <a:t> </a:t>
            </a:r>
            <a:r>
              <a:rPr lang="en-GB" sz="2400" dirty="0" err="1">
                <a:solidFill>
                  <a:srgbClr val="002060"/>
                </a:solidFill>
              </a:rPr>
              <a:t>allemand</a:t>
            </a:r>
            <a:r>
              <a:rPr lang="en-GB" sz="2400" dirty="0">
                <a:solidFill>
                  <a:srgbClr val="002060"/>
                </a:solidFill>
              </a:rPr>
              <a:t>.  </a:t>
            </a:r>
            <a:r>
              <a:rPr lang="en-GB" sz="2400" dirty="0" err="1">
                <a:solidFill>
                  <a:srgbClr val="002060"/>
                </a:solidFill>
              </a:rPr>
              <a:t>Souvent</a:t>
            </a:r>
            <a:r>
              <a:rPr lang="en-GB" sz="2400" dirty="0">
                <a:solidFill>
                  <a:srgbClr val="002060"/>
                </a:solidFill>
              </a:rPr>
              <a:t> je  </a:t>
            </a:r>
            <a:r>
              <a:rPr lang="en-GB" sz="2400" dirty="0" err="1">
                <a:solidFill>
                  <a:srgbClr val="002060"/>
                </a:solidFill>
              </a:rPr>
              <a:t>remplis</a:t>
            </a:r>
            <a:r>
              <a:rPr lang="en-GB" sz="2400" dirty="0">
                <a:solidFill>
                  <a:srgbClr val="002060"/>
                </a:solidFill>
              </a:rPr>
              <a:t> les </a:t>
            </a:r>
            <a:r>
              <a:rPr lang="en-GB" sz="2400" dirty="0" err="1">
                <a:solidFill>
                  <a:srgbClr val="002060"/>
                </a:solidFill>
              </a:rPr>
              <a:t>blancs</a:t>
            </a:r>
            <a:r>
              <a:rPr lang="en-GB" sz="2400" dirty="0">
                <a:solidFill>
                  <a:srgbClr val="002060"/>
                </a:solidFill>
              </a:rPr>
              <a:t> </a:t>
            </a:r>
            <a:r>
              <a:rPr lang="en-GB" sz="2400" dirty="0" err="1">
                <a:solidFill>
                  <a:srgbClr val="002060"/>
                </a:solidFill>
              </a:rPr>
              <a:t>mais</a:t>
            </a:r>
            <a:r>
              <a:rPr lang="en-GB" sz="2400" dirty="0">
                <a:solidFill>
                  <a:srgbClr val="002060"/>
                </a:solidFill>
              </a:rPr>
              <a:t> je </a:t>
            </a:r>
            <a:r>
              <a:rPr lang="en-GB" sz="2400" dirty="0" err="1">
                <a:solidFill>
                  <a:srgbClr val="002060"/>
                </a:solidFill>
              </a:rPr>
              <a:t>préfère</a:t>
            </a:r>
            <a:r>
              <a:rPr lang="en-GB" sz="2400" dirty="0">
                <a:solidFill>
                  <a:srgbClr val="002060"/>
                </a:solidFill>
              </a:rPr>
              <a:t> </a:t>
            </a:r>
            <a:r>
              <a:rPr lang="en-GB" sz="2400" dirty="0" err="1">
                <a:solidFill>
                  <a:srgbClr val="002060"/>
                </a:solidFill>
              </a:rPr>
              <a:t>écrire</a:t>
            </a:r>
            <a:r>
              <a:rPr lang="en-GB" sz="2400" dirty="0">
                <a:solidFill>
                  <a:srgbClr val="002060"/>
                </a:solidFill>
              </a:rPr>
              <a:t> des phrases </a:t>
            </a:r>
            <a:r>
              <a:rPr lang="en-GB" sz="2400" dirty="0" err="1">
                <a:solidFill>
                  <a:srgbClr val="002060"/>
                </a:solidFill>
              </a:rPr>
              <a:t>complètes</a:t>
            </a:r>
            <a:r>
              <a:rPr lang="en-GB" sz="2400" dirty="0">
                <a:solidFill>
                  <a:srgbClr val="002060"/>
                </a:solidFill>
              </a:rPr>
              <a:t>. </a:t>
            </a:r>
            <a:r>
              <a:rPr lang="en-GB" dirty="0" err="1">
                <a:solidFill>
                  <a:srgbClr val="002060"/>
                </a:solidFill>
              </a:rPr>
              <a:t>Léa</a:t>
            </a:r>
            <a:r>
              <a:rPr lang="en-GB" sz="2400" dirty="0">
                <a:solidFill>
                  <a:srgbClr val="002060"/>
                </a:solidFill>
              </a:rPr>
              <a:t> </a:t>
            </a:r>
            <a:r>
              <a:rPr lang="en-GB" sz="2400" dirty="0" err="1">
                <a:solidFill>
                  <a:srgbClr val="002060"/>
                </a:solidFill>
              </a:rPr>
              <a:t>reussit</a:t>
            </a:r>
            <a:r>
              <a:rPr lang="en-GB" sz="2400" dirty="0">
                <a:solidFill>
                  <a:srgbClr val="002060"/>
                </a:solidFill>
              </a:rPr>
              <a:t> </a:t>
            </a:r>
            <a:r>
              <a:rPr lang="en-GB" sz="2400" dirty="0" err="1">
                <a:solidFill>
                  <a:srgbClr val="002060"/>
                </a:solidFill>
              </a:rPr>
              <a:t>l’examen</a:t>
            </a:r>
            <a:r>
              <a:rPr lang="en-GB" sz="2400" dirty="0">
                <a:solidFill>
                  <a:srgbClr val="002060"/>
                </a:solidFill>
              </a:rPr>
              <a:t> de </a:t>
            </a:r>
            <a:r>
              <a:rPr lang="en-GB" sz="2400" dirty="0" err="1">
                <a:solidFill>
                  <a:srgbClr val="002060"/>
                </a:solidFill>
              </a:rPr>
              <a:t>guitare</a:t>
            </a:r>
            <a:r>
              <a:rPr lang="en-GB" sz="2400" dirty="0">
                <a:solidFill>
                  <a:srgbClr val="002060"/>
                </a:solidFill>
              </a:rPr>
              <a:t>.  Elle adore la musique. Je </a:t>
            </a:r>
            <a:r>
              <a:rPr lang="en-GB" sz="2400" dirty="0" err="1">
                <a:solidFill>
                  <a:srgbClr val="002060"/>
                </a:solidFill>
              </a:rPr>
              <a:t>veux</a:t>
            </a:r>
            <a:r>
              <a:rPr lang="en-GB" sz="2400" dirty="0">
                <a:solidFill>
                  <a:srgbClr val="002060"/>
                </a:solidFill>
              </a:rPr>
              <a:t> </a:t>
            </a:r>
            <a:r>
              <a:rPr lang="en-GB" sz="2400" dirty="0" err="1">
                <a:solidFill>
                  <a:srgbClr val="002060"/>
                </a:solidFill>
              </a:rPr>
              <a:t>jouer</a:t>
            </a:r>
            <a:r>
              <a:rPr lang="en-GB" sz="2400" dirty="0">
                <a:solidFill>
                  <a:srgbClr val="002060"/>
                </a:solidFill>
              </a:rPr>
              <a:t> d’un instrument </a:t>
            </a:r>
            <a:r>
              <a:rPr lang="en-GB" sz="2400" dirty="0" err="1">
                <a:solidFill>
                  <a:srgbClr val="002060"/>
                </a:solidFill>
              </a:rPr>
              <a:t>aussi</a:t>
            </a:r>
            <a:r>
              <a:rPr lang="en-GB" sz="2400" dirty="0">
                <a:solidFill>
                  <a:srgbClr val="002060"/>
                </a:solidFill>
              </a:rPr>
              <a:t> !   </a:t>
            </a:r>
          </a:p>
        </p:txBody>
      </p:sp>
      <p:sp>
        <p:nvSpPr>
          <p:cNvPr id="3" name="TextBox 2"/>
          <p:cNvSpPr txBox="1"/>
          <p:nvPr/>
        </p:nvSpPr>
        <p:spPr>
          <a:xfrm>
            <a:off x="204537" y="1408409"/>
            <a:ext cx="2271745" cy="461665"/>
          </a:xfrm>
          <a:prstGeom prst="rect">
            <a:avLst/>
          </a:prstGeom>
          <a:noFill/>
          <a:ln>
            <a:solidFill>
              <a:srgbClr val="0055A5"/>
            </a:solidFill>
          </a:ln>
        </p:spPr>
        <p:txBody>
          <a:bodyPr wrap="square" rtlCol="0">
            <a:spAutoFit/>
          </a:bodyPr>
          <a:lstStyle/>
          <a:p>
            <a:pPr algn="l"/>
            <a:r>
              <a:rPr lang="en-GB" sz="2400" b="1" dirty="0" err="1">
                <a:solidFill>
                  <a:srgbClr val="EF4135"/>
                </a:solidFill>
              </a:rPr>
              <a:t>Partenaire</a:t>
            </a:r>
            <a:r>
              <a:rPr lang="en-GB" sz="2400" b="1" dirty="0">
                <a:solidFill>
                  <a:srgbClr val="EF4135"/>
                </a:solidFill>
              </a:rPr>
              <a:t> A</a:t>
            </a:r>
          </a:p>
        </p:txBody>
      </p:sp>
      <p:pic>
        <p:nvPicPr>
          <p:cNvPr id="10" name="Picture 9">
            <a:extLst>
              <a:ext uri="{FF2B5EF4-FFF2-40B4-BE49-F238E27FC236}">
                <a16:creationId xmlns:a16="http://schemas.microsoft.com/office/drawing/2014/main" id="{4828EBC9-A8E1-4B27-A6FE-13720D433076}"/>
              </a:ext>
            </a:extLst>
          </p:cNvPr>
          <p:cNvPicPr>
            <a:picLocks noChangeAspect="1"/>
          </p:cNvPicPr>
          <p:nvPr/>
        </p:nvPicPr>
        <p:blipFill rotWithShape="1">
          <a:blip r:embed="rId4">
            <a:extLst>
              <a:ext uri="{28A0092B-C50C-407E-A947-70E740481C1C}">
                <a14:useLocalDpi xmlns:a14="http://schemas.microsoft.com/office/drawing/2010/main" val="0"/>
              </a:ext>
            </a:extLst>
          </a:blip>
          <a:srcRect r="67856" b="28168"/>
          <a:stretch/>
        </p:blipFill>
        <p:spPr>
          <a:xfrm>
            <a:off x="7955430" y="2282103"/>
            <a:ext cx="482359" cy="506627"/>
          </a:xfrm>
          <a:prstGeom prst="rect">
            <a:avLst/>
          </a:prstGeom>
        </p:spPr>
      </p:pic>
      <p:pic>
        <p:nvPicPr>
          <p:cNvPr id="12" name="Picture 11">
            <a:extLst>
              <a:ext uri="{FF2B5EF4-FFF2-40B4-BE49-F238E27FC236}">
                <a16:creationId xmlns:a16="http://schemas.microsoft.com/office/drawing/2014/main" id="{867EAA29-E60D-4123-ACB3-6659E31E5602}"/>
              </a:ext>
            </a:extLst>
          </p:cNvPr>
          <p:cNvPicPr>
            <a:picLocks noChangeAspect="1"/>
          </p:cNvPicPr>
          <p:nvPr/>
        </p:nvPicPr>
        <p:blipFill rotWithShape="1">
          <a:blip r:embed="rId4">
            <a:extLst>
              <a:ext uri="{28A0092B-C50C-407E-A947-70E740481C1C}">
                <a14:useLocalDpi xmlns:a14="http://schemas.microsoft.com/office/drawing/2010/main" val="0"/>
              </a:ext>
            </a:extLst>
          </a:blip>
          <a:srcRect r="67856" b="28168"/>
          <a:stretch/>
        </p:blipFill>
        <p:spPr>
          <a:xfrm>
            <a:off x="11133019" y="2282103"/>
            <a:ext cx="482359" cy="506627"/>
          </a:xfrm>
          <a:prstGeom prst="rect">
            <a:avLst/>
          </a:prstGeom>
        </p:spPr>
      </p:pic>
      <p:pic>
        <p:nvPicPr>
          <p:cNvPr id="13" name="Picture 12">
            <a:extLst>
              <a:ext uri="{FF2B5EF4-FFF2-40B4-BE49-F238E27FC236}">
                <a16:creationId xmlns:a16="http://schemas.microsoft.com/office/drawing/2014/main" id="{D9A8F0B9-41E7-465F-8665-C39BE4D06D5D}"/>
              </a:ext>
            </a:extLst>
          </p:cNvPr>
          <p:cNvPicPr>
            <a:picLocks noChangeAspect="1"/>
          </p:cNvPicPr>
          <p:nvPr/>
        </p:nvPicPr>
        <p:blipFill rotWithShape="1">
          <a:blip r:embed="rId4">
            <a:extLst>
              <a:ext uri="{28A0092B-C50C-407E-A947-70E740481C1C}">
                <a14:useLocalDpi xmlns:a14="http://schemas.microsoft.com/office/drawing/2010/main" val="0"/>
              </a:ext>
            </a:extLst>
          </a:blip>
          <a:srcRect r="67856" b="28168"/>
          <a:stretch/>
        </p:blipFill>
        <p:spPr>
          <a:xfrm>
            <a:off x="10812351" y="2634529"/>
            <a:ext cx="482359" cy="506627"/>
          </a:xfrm>
          <a:prstGeom prst="rect">
            <a:avLst/>
          </a:prstGeom>
        </p:spPr>
      </p:pic>
      <p:pic>
        <p:nvPicPr>
          <p:cNvPr id="14" name="Picture 13">
            <a:extLst>
              <a:ext uri="{FF2B5EF4-FFF2-40B4-BE49-F238E27FC236}">
                <a16:creationId xmlns:a16="http://schemas.microsoft.com/office/drawing/2014/main" id="{B0CE1EB0-7085-4A76-BC2D-B379D0FE4967}"/>
              </a:ext>
            </a:extLst>
          </p:cNvPr>
          <p:cNvPicPr>
            <a:picLocks noChangeAspect="1"/>
          </p:cNvPicPr>
          <p:nvPr/>
        </p:nvPicPr>
        <p:blipFill rotWithShape="1">
          <a:blip r:embed="rId4">
            <a:extLst>
              <a:ext uri="{28A0092B-C50C-407E-A947-70E740481C1C}">
                <a14:useLocalDpi xmlns:a14="http://schemas.microsoft.com/office/drawing/2010/main" val="0"/>
              </a:ext>
            </a:extLst>
          </a:blip>
          <a:srcRect r="67856" b="28168"/>
          <a:stretch/>
        </p:blipFill>
        <p:spPr>
          <a:xfrm>
            <a:off x="6216065" y="3411310"/>
            <a:ext cx="482359" cy="506627"/>
          </a:xfrm>
          <a:prstGeom prst="rect">
            <a:avLst/>
          </a:prstGeom>
        </p:spPr>
      </p:pic>
      <p:pic>
        <p:nvPicPr>
          <p:cNvPr id="15" name="Picture 14">
            <a:extLst>
              <a:ext uri="{FF2B5EF4-FFF2-40B4-BE49-F238E27FC236}">
                <a16:creationId xmlns:a16="http://schemas.microsoft.com/office/drawing/2014/main" id="{2F91029E-4AEE-4A6C-B9D4-D5BF10036AD2}"/>
              </a:ext>
            </a:extLst>
          </p:cNvPr>
          <p:cNvPicPr>
            <a:picLocks noChangeAspect="1"/>
          </p:cNvPicPr>
          <p:nvPr/>
        </p:nvPicPr>
        <p:blipFill rotWithShape="1">
          <a:blip r:embed="rId4">
            <a:extLst>
              <a:ext uri="{28A0092B-C50C-407E-A947-70E740481C1C}">
                <a14:useLocalDpi xmlns:a14="http://schemas.microsoft.com/office/drawing/2010/main" val="0"/>
              </a:ext>
            </a:extLst>
          </a:blip>
          <a:srcRect r="67856" b="28168"/>
          <a:stretch/>
        </p:blipFill>
        <p:spPr>
          <a:xfrm>
            <a:off x="4677695" y="3778227"/>
            <a:ext cx="482359" cy="506627"/>
          </a:xfrm>
          <a:prstGeom prst="rect">
            <a:avLst/>
          </a:prstGeom>
        </p:spPr>
      </p:pic>
      <p:pic>
        <p:nvPicPr>
          <p:cNvPr id="16" name="Picture 15">
            <a:extLst>
              <a:ext uri="{FF2B5EF4-FFF2-40B4-BE49-F238E27FC236}">
                <a16:creationId xmlns:a16="http://schemas.microsoft.com/office/drawing/2014/main" id="{F67E5785-895C-4EC7-931C-6B4C3AEB1528}"/>
              </a:ext>
            </a:extLst>
          </p:cNvPr>
          <p:cNvPicPr>
            <a:picLocks noChangeAspect="1"/>
          </p:cNvPicPr>
          <p:nvPr/>
        </p:nvPicPr>
        <p:blipFill rotWithShape="1">
          <a:blip r:embed="rId4">
            <a:extLst>
              <a:ext uri="{28A0092B-C50C-407E-A947-70E740481C1C}">
                <a14:useLocalDpi xmlns:a14="http://schemas.microsoft.com/office/drawing/2010/main" val="0"/>
              </a:ext>
            </a:extLst>
          </a:blip>
          <a:srcRect r="67856" b="28168"/>
          <a:stretch/>
        </p:blipFill>
        <p:spPr>
          <a:xfrm>
            <a:off x="6359046" y="4117828"/>
            <a:ext cx="482359" cy="506627"/>
          </a:xfrm>
          <a:prstGeom prst="rect">
            <a:avLst/>
          </a:prstGeom>
        </p:spPr>
      </p:pic>
    </p:spTree>
    <p:extLst>
      <p:ext uri="{BB962C8B-B14F-4D97-AF65-F5344CB8AC3E}">
        <p14:creationId xmlns:p14="http://schemas.microsoft.com/office/powerpoint/2010/main" val="4254686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3889-946A-C44A-BB30-1C1834E0B163}"/>
              </a:ext>
            </a:extLst>
          </p:cNvPr>
          <p:cNvSpPr>
            <a:spLocks noGrp="1"/>
          </p:cNvSpPr>
          <p:nvPr>
            <p:ph type="title"/>
          </p:nvPr>
        </p:nvSpPr>
        <p:spPr>
          <a:xfrm>
            <a:off x="167358" y="15401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y</a:t>
            </a:r>
            <a:endParaRPr lang="en-US" dirty="0"/>
          </a:p>
        </p:txBody>
      </p:sp>
      <p:sp>
        <p:nvSpPr>
          <p:cNvPr id="4" name="TextBox 3"/>
          <p:cNvSpPr txBox="1"/>
          <p:nvPr/>
        </p:nvSpPr>
        <p:spPr>
          <a:xfrm>
            <a:off x="5557230" y="2459504"/>
            <a:ext cx="107753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y</a:t>
            </a:r>
          </a:p>
        </p:txBody>
      </p:sp>
    </p:spTree>
    <p:extLst>
      <p:ext uri="{BB962C8B-B14F-4D97-AF65-F5344CB8AC3E}">
        <p14:creationId xmlns:p14="http://schemas.microsoft.com/office/powerpoint/2010/main" val="181048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8317"/>
            <a:ext cx="3627120" cy="647577"/>
          </a:xfrm>
        </p:spPr>
        <p:txBody>
          <a:bodyPr>
            <a:normAutofit/>
          </a:bodyPr>
          <a:lstStyle/>
          <a:p>
            <a:r>
              <a:rPr lang="en-GB" sz="2800" b="1" dirty="0">
                <a:solidFill>
                  <a:schemeClr val="bg1"/>
                </a:solidFill>
              </a:rPr>
              <a:t>La vie au </a:t>
            </a:r>
            <a:r>
              <a:rPr lang="fr-FR" sz="2800" b="1" dirty="0">
                <a:solidFill>
                  <a:schemeClr val="bg1"/>
                </a:solidFill>
              </a:rPr>
              <a:t>collège</a:t>
            </a:r>
          </a:p>
        </p:txBody>
      </p:sp>
      <p:sp>
        <p:nvSpPr>
          <p:cNvPr id="2" name="Rounded Rectangular Callout 1"/>
          <p:cNvSpPr/>
          <p:nvPr/>
        </p:nvSpPr>
        <p:spPr>
          <a:xfrm>
            <a:off x="2969173" y="1639241"/>
            <a:ext cx="8940748" cy="3777202"/>
          </a:xfrm>
          <a:prstGeom prst="wedgeRoundRectCallout">
            <a:avLst>
              <a:gd name="adj1" fmla="val -56613"/>
              <a:gd name="adj2" fmla="val 26030"/>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algn="ctr"/>
            <a:r>
              <a:rPr lang="fr-FR" sz="2400" dirty="0">
                <a:solidFill>
                  <a:srgbClr val="002060"/>
                </a:solidFill>
              </a:rPr>
              <a:t>La vie au collège est assez bien. Dans ma famille, on n’aime pas beaucoup faire du sport, mais je  choisis le foot et </a:t>
            </a:r>
            <a:r>
              <a:rPr lang="fr-FR" sz="1600" dirty="0">
                <a:solidFill>
                  <a:srgbClr val="002060"/>
                </a:solidFill>
              </a:rPr>
              <a:t>Amir</a:t>
            </a:r>
            <a:r>
              <a:rPr lang="fr-FR" sz="2400" dirty="0">
                <a:solidFill>
                  <a:srgbClr val="002060"/>
                </a:solidFill>
              </a:rPr>
              <a:t> choisit la pétanque. En ce moment  je définis les mots pour réussir les examen d’anglais. En allemand, je remplis mon cahier avec le vocabulaire important. Amir est intelligent -   il  réussit les examens difficiles.</a:t>
            </a:r>
            <a:br>
              <a:rPr lang="fr-FR" sz="2400" dirty="0">
                <a:solidFill>
                  <a:srgbClr val="002060"/>
                </a:solidFill>
              </a:rPr>
            </a:br>
            <a:r>
              <a:rPr lang="fr-FR" sz="2400" dirty="0">
                <a:solidFill>
                  <a:srgbClr val="002060"/>
                </a:solidFill>
              </a:rPr>
              <a:t> Il remplit son cahier de maths avec les réponses aux problèmes difficiles. Il adore les maths – c’est bizarre !</a:t>
            </a:r>
          </a:p>
        </p:txBody>
      </p:sp>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2677" y="3545380"/>
            <a:ext cx="1675463" cy="1675463"/>
          </a:xfrm>
          <a:prstGeom prst="rect">
            <a:avLst/>
          </a:prstGeom>
        </p:spPr>
      </p:pic>
      <p:sp>
        <p:nvSpPr>
          <p:cNvPr id="9" name="TextBox 8"/>
          <p:cNvSpPr txBox="1"/>
          <p:nvPr/>
        </p:nvSpPr>
        <p:spPr>
          <a:xfrm>
            <a:off x="204537" y="1408409"/>
            <a:ext cx="2271745" cy="461665"/>
          </a:xfrm>
          <a:prstGeom prst="rect">
            <a:avLst/>
          </a:prstGeom>
          <a:noFill/>
          <a:ln>
            <a:solidFill>
              <a:srgbClr val="0055A5"/>
            </a:solidFill>
          </a:ln>
        </p:spPr>
        <p:txBody>
          <a:bodyPr wrap="square" rtlCol="0">
            <a:spAutoFit/>
          </a:bodyPr>
          <a:lstStyle/>
          <a:p>
            <a:pPr algn="l"/>
            <a:r>
              <a:rPr lang="en-GB" sz="2400" b="1" dirty="0" err="1">
                <a:solidFill>
                  <a:srgbClr val="EF4135"/>
                </a:solidFill>
              </a:rPr>
              <a:t>Partenaire</a:t>
            </a:r>
            <a:r>
              <a:rPr lang="en-GB" sz="2400" b="1" dirty="0">
                <a:solidFill>
                  <a:srgbClr val="EF4135"/>
                </a:solidFill>
              </a:rPr>
              <a:t> B</a:t>
            </a:r>
          </a:p>
        </p:txBody>
      </p:sp>
      <p:sp>
        <p:nvSpPr>
          <p:cNvPr id="12" name="Rounded Rectangle 46">
            <a:extLst>
              <a:ext uri="{FF2B5EF4-FFF2-40B4-BE49-F238E27FC236}">
                <a16:creationId xmlns:a16="http://schemas.microsoft.com/office/drawing/2014/main" id="{FB09667E-50A2-4099-B9F5-10D9728BF65D}"/>
              </a:ext>
            </a:extLst>
          </p:cNvPr>
          <p:cNvSpPr/>
          <p:nvPr/>
        </p:nvSpPr>
        <p:spPr>
          <a:xfrm>
            <a:off x="8734927" y="249870"/>
            <a:ext cx="317499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7F16B77E-4FF8-4938-AEDA-A504E09FBA65}"/>
              </a:ext>
            </a:extLst>
          </p:cNvPr>
          <p:cNvPicPr>
            <a:picLocks noChangeAspect="1"/>
          </p:cNvPicPr>
          <p:nvPr/>
        </p:nvPicPr>
        <p:blipFill rotWithShape="1">
          <a:blip r:embed="rId4">
            <a:extLst>
              <a:ext uri="{28A0092B-C50C-407E-A947-70E740481C1C}">
                <a14:useLocalDpi xmlns:a14="http://schemas.microsoft.com/office/drawing/2010/main" val="0"/>
              </a:ext>
            </a:extLst>
          </a:blip>
          <a:srcRect r="67856" b="28168"/>
          <a:stretch/>
        </p:blipFill>
        <p:spPr>
          <a:xfrm>
            <a:off x="4385655" y="2775635"/>
            <a:ext cx="510195" cy="535863"/>
          </a:xfrm>
          <a:prstGeom prst="rect">
            <a:avLst/>
          </a:prstGeom>
        </p:spPr>
      </p:pic>
      <p:pic>
        <p:nvPicPr>
          <p:cNvPr id="13" name="Picture 12">
            <a:extLst>
              <a:ext uri="{FF2B5EF4-FFF2-40B4-BE49-F238E27FC236}">
                <a16:creationId xmlns:a16="http://schemas.microsoft.com/office/drawing/2014/main" id="{2BBB61DB-F520-435C-A465-429E0A3A71E2}"/>
              </a:ext>
            </a:extLst>
          </p:cNvPr>
          <p:cNvPicPr>
            <a:picLocks noChangeAspect="1"/>
          </p:cNvPicPr>
          <p:nvPr/>
        </p:nvPicPr>
        <p:blipFill rotWithShape="1">
          <a:blip r:embed="rId4">
            <a:extLst>
              <a:ext uri="{28A0092B-C50C-407E-A947-70E740481C1C}">
                <a14:useLocalDpi xmlns:a14="http://schemas.microsoft.com/office/drawing/2010/main" val="0"/>
              </a:ext>
            </a:extLst>
          </a:blip>
          <a:srcRect r="67856" b="28168"/>
          <a:stretch/>
        </p:blipFill>
        <p:spPr>
          <a:xfrm>
            <a:off x="9662505" y="2412454"/>
            <a:ext cx="510195" cy="535863"/>
          </a:xfrm>
          <a:prstGeom prst="rect">
            <a:avLst/>
          </a:prstGeom>
        </p:spPr>
      </p:pic>
      <p:pic>
        <p:nvPicPr>
          <p:cNvPr id="14" name="Picture 13">
            <a:extLst>
              <a:ext uri="{FF2B5EF4-FFF2-40B4-BE49-F238E27FC236}">
                <a16:creationId xmlns:a16="http://schemas.microsoft.com/office/drawing/2014/main" id="{BF35E584-75D8-41FE-82EC-D7B59CFAEE21}"/>
              </a:ext>
            </a:extLst>
          </p:cNvPr>
          <p:cNvPicPr>
            <a:picLocks noChangeAspect="1"/>
          </p:cNvPicPr>
          <p:nvPr/>
        </p:nvPicPr>
        <p:blipFill rotWithShape="1">
          <a:blip r:embed="rId4">
            <a:extLst>
              <a:ext uri="{28A0092B-C50C-407E-A947-70E740481C1C}">
                <a14:useLocalDpi xmlns:a14="http://schemas.microsoft.com/office/drawing/2010/main" val="0"/>
              </a:ext>
            </a:extLst>
          </a:blip>
          <a:srcRect r="67856" b="28168"/>
          <a:stretch/>
        </p:blipFill>
        <p:spPr>
          <a:xfrm>
            <a:off x="10172700" y="2775636"/>
            <a:ext cx="510195" cy="535863"/>
          </a:xfrm>
          <a:prstGeom prst="rect">
            <a:avLst/>
          </a:prstGeom>
        </p:spPr>
      </p:pic>
      <p:pic>
        <p:nvPicPr>
          <p:cNvPr id="15" name="Picture 14">
            <a:extLst>
              <a:ext uri="{FF2B5EF4-FFF2-40B4-BE49-F238E27FC236}">
                <a16:creationId xmlns:a16="http://schemas.microsoft.com/office/drawing/2014/main" id="{5B80ED6C-BF60-4751-A601-F90ED4B35FA1}"/>
              </a:ext>
            </a:extLst>
          </p:cNvPr>
          <p:cNvPicPr>
            <a:picLocks noChangeAspect="1"/>
          </p:cNvPicPr>
          <p:nvPr/>
        </p:nvPicPr>
        <p:blipFill rotWithShape="1">
          <a:blip r:embed="rId4">
            <a:extLst>
              <a:ext uri="{28A0092B-C50C-407E-A947-70E740481C1C}">
                <a14:useLocalDpi xmlns:a14="http://schemas.microsoft.com/office/drawing/2010/main" val="0"/>
              </a:ext>
            </a:extLst>
          </a:blip>
          <a:srcRect r="67856" b="28168"/>
          <a:stretch/>
        </p:blipFill>
        <p:spPr>
          <a:xfrm>
            <a:off x="3356955" y="3527842"/>
            <a:ext cx="510195" cy="535863"/>
          </a:xfrm>
          <a:prstGeom prst="rect">
            <a:avLst/>
          </a:prstGeom>
        </p:spPr>
      </p:pic>
      <p:pic>
        <p:nvPicPr>
          <p:cNvPr id="16" name="Picture 15">
            <a:extLst>
              <a:ext uri="{FF2B5EF4-FFF2-40B4-BE49-F238E27FC236}">
                <a16:creationId xmlns:a16="http://schemas.microsoft.com/office/drawing/2014/main" id="{01278D22-C0CE-4099-8ACA-94D81A08F79C}"/>
              </a:ext>
            </a:extLst>
          </p:cNvPr>
          <p:cNvPicPr>
            <a:picLocks noChangeAspect="1"/>
          </p:cNvPicPr>
          <p:nvPr/>
        </p:nvPicPr>
        <p:blipFill rotWithShape="1">
          <a:blip r:embed="rId4">
            <a:extLst>
              <a:ext uri="{28A0092B-C50C-407E-A947-70E740481C1C}">
                <a14:useLocalDpi xmlns:a14="http://schemas.microsoft.com/office/drawing/2010/main" val="0"/>
              </a:ext>
            </a:extLst>
          </a:blip>
          <a:srcRect r="67856" b="28168"/>
          <a:stretch/>
        </p:blipFill>
        <p:spPr>
          <a:xfrm>
            <a:off x="6581070" y="3847248"/>
            <a:ext cx="510195" cy="535863"/>
          </a:xfrm>
          <a:prstGeom prst="rect">
            <a:avLst/>
          </a:prstGeom>
        </p:spPr>
      </p:pic>
      <p:pic>
        <p:nvPicPr>
          <p:cNvPr id="17" name="Picture 16">
            <a:extLst>
              <a:ext uri="{FF2B5EF4-FFF2-40B4-BE49-F238E27FC236}">
                <a16:creationId xmlns:a16="http://schemas.microsoft.com/office/drawing/2014/main" id="{A7AF2982-B8D3-449A-AF74-DAD168D7A9E0}"/>
              </a:ext>
            </a:extLst>
          </p:cNvPr>
          <p:cNvPicPr>
            <a:picLocks noChangeAspect="1"/>
          </p:cNvPicPr>
          <p:nvPr/>
        </p:nvPicPr>
        <p:blipFill rotWithShape="1">
          <a:blip r:embed="rId4">
            <a:extLst>
              <a:ext uri="{28A0092B-C50C-407E-A947-70E740481C1C}">
                <a14:useLocalDpi xmlns:a14="http://schemas.microsoft.com/office/drawing/2010/main" val="0"/>
              </a:ext>
            </a:extLst>
          </a:blip>
          <a:srcRect r="67856" b="28168"/>
          <a:stretch/>
        </p:blipFill>
        <p:spPr>
          <a:xfrm>
            <a:off x="3356955" y="4204210"/>
            <a:ext cx="510195" cy="535863"/>
          </a:xfrm>
          <a:prstGeom prst="rect">
            <a:avLst/>
          </a:prstGeom>
        </p:spPr>
      </p:pic>
    </p:spTree>
    <p:extLst>
      <p:ext uri="{BB962C8B-B14F-4D97-AF65-F5344CB8AC3E}">
        <p14:creationId xmlns:p14="http://schemas.microsoft.com/office/powerpoint/2010/main" val="3838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8317"/>
            <a:ext cx="4427580" cy="647577"/>
          </a:xfrm>
        </p:spPr>
        <p:txBody>
          <a:bodyPr>
            <a:normAutofit/>
          </a:bodyPr>
          <a:lstStyle/>
          <a:p>
            <a:r>
              <a:rPr lang="en-GB" sz="2800" b="1" dirty="0">
                <a:solidFill>
                  <a:schemeClr val="bg1"/>
                </a:solidFill>
              </a:rPr>
              <a:t>La vie au </a:t>
            </a:r>
            <a:r>
              <a:rPr lang="en-GB" sz="2800" b="1" dirty="0" err="1">
                <a:solidFill>
                  <a:schemeClr val="bg1"/>
                </a:solidFill>
              </a:rPr>
              <a:t>collège</a:t>
            </a:r>
            <a:endParaRPr lang="en-GB" sz="2800" b="1"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266206732"/>
              </p:ext>
            </p:extLst>
          </p:nvPr>
        </p:nvGraphicFramePr>
        <p:xfrm>
          <a:off x="187965" y="1957620"/>
          <a:ext cx="5957856" cy="3322320"/>
        </p:xfrm>
        <a:graphic>
          <a:graphicData uri="http://schemas.openxmlformats.org/drawingml/2006/table">
            <a:tbl>
              <a:tblPr firstRow="1" bandRow="1">
                <a:tableStyleId>{5C22544A-7EE6-4342-B048-85BDC9FD1C3A}</a:tableStyleId>
              </a:tblPr>
              <a:tblGrid>
                <a:gridCol w="3806519">
                  <a:extLst>
                    <a:ext uri="{9D8B030D-6E8A-4147-A177-3AD203B41FA5}">
                      <a16:colId xmlns:a16="http://schemas.microsoft.com/office/drawing/2014/main" val="1248832195"/>
                    </a:ext>
                  </a:extLst>
                </a:gridCol>
                <a:gridCol w="1106905">
                  <a:extLst>
                    <a:ext uri="{9D8B030D-6E8A-4147-A177-3AD203B41FA5}">
                      <a16:colId xmlns:a16="http://schemas.microsoft.com/office/drawing/2014/main" val="3779959429"/>
                    </a:ext>
                  </a:extLst>
                </a:gridCol>
                <a:gridCol w="1044432">
                  <a:extLst>
                    <a:ext uri="{9D8B030D-6E8A-4147-A177-3AD203B41FA5}">
                      <a16:colId xmlns:a16="http://schemas.microsoft.com/office/drawing/2014/main" val="1023897782"/>
                    </a:ext>
                  </a:extLst>
                </a:gridCol>
              </a:tblGrid>
              <a:tr h="370840">
                <a:tc>
                  <a:txBody>
                    <a:bodyPr/>
                    <a:lstStyle/>
                    <a:p>
                      <a:r>
                        <a:rPr lang="en-GB" sz="2200" dirty="0">
                          <a:solidFill>
                            <a:srgbClr val="002060"/>
                          </a:solidFill>
                        </a:rPr>
                        <a:t>Who…?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97612981"/>
                  </a:ext>
                </a:extLst>
              </a:tr>
              <a:tr h="370840">
                <a:tc>
                  <a:txBody>
                    <a:bodyPr/>
                    <a:lstStyle/>
                    <a:p>
                      <a:r>
                        <a:rPr lang="en-GB" sz="2200" dirty="0">
                          <a:solidFill>
                            <a:srgbClr val="002060"/>
                          </a:solidFill>
                        </a:rPr>
                        <a:t>is choosing English</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1208673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is passing</a:t>
                      </a:r>
                      <a:r>
                        <a:rPr lang="en-GB" sz="2200" baseline="0" dirty="0">
                          <a:solidFill>
                            <a:srgbClr val="002060"/>
                          </a:solidFill>
                        </a:rPr>
                        <a:t> a guitar exam</a:t>
                      </a:r>
                      <a:endParaRPr lang="en-GB" sz="220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490085373"/>
                  </a:ext>
                </a:extLst>
              </a:tr>
              <a:tr h="370840">
                <a:tc>
                  <a:txBody>
                    <a:bodyPr/>
                    <a:lstStyle/>
                    <a:p>
                      <a:r>
                        <a:rPr lang="en-GB" sz="2200" dirty="0">
                          <a:solidFill>
                            <a:srgbClr val="002060"/>
                          </a:solidFill>
                        </a:rPr>
                        <a:t>is defining English words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67080063"/>
                  </a:ext>
                </a:extLst>
              </a:tr>
              <a:tr h="370840">
                <a:tc>
                  <a:txBody>
                    <a:bodyPr/>
                    <a:lstStyle/>
                    <a:p>
                      <a:r>
                        <a:rPr lang="en-GB" sz="2200" dirty="0">
                          <a:solidFill>
                            <a:srgbClr val="002060"/>
                          </a:solidFill>
                        </a:rPr>
                        <a:t>is choosing German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66057520"/>
                  </a:ext>
                </a:extLst>
              </a:tr>
              <a:tr h="370840">
                <a:tc>
                  <a:txBody>
                    <a:bodyPr/>
                    <a:lstStyle/>
                    <a:p>
                      <a:r>
                        <a:rPr lang="en-GB" sz="2200" dirty="0">
                          <a:solidFill>
                            <a:srgbClr val="002060"/>
                          </a:solidFill>
                        </a:rPr>
                        <a:t>is filling in the gaps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783369069"/>
                  </a:ext>
                </a:extLst>
              </a:tr>
              <a:tr h="370840">
                <a:tc>
                  <a:txBody>
                    <a:bodyPr/>
                    <a:lstStyle/>
                    <a:p>
                      <a:r>
                        <a:rPr lang="en-GB" sz="2200" dirty="0">
                          <a:solidFill>
                            <a:srgbClr val="002060"/>
                          </a:solidFill>
                        </a:rPr>
                        <a:t>is defining German</a:t>
                      </a:r>
                      <a:r>
                        <a:rPr lang="en-GB" sz="2200" baseline="0" dirty="0">
                          <a:solidFill>
                            <a:srgbClr val="002060"/>
                          </a:solidFill>
                        </a:rPr>
                        <a:t> vocabulary</a:t>
                      </a:r>
                      <a:endParaRPr lang="en-GB" sz="220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43725337"/>
                  </a:ext>
                </a:extLst>
              </a:tr>
            </a:tbl>
          </a:graphicData>
        </a:graphic>
      </p:graphicFrame>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91678" y="1266377"/>
            <a:ext cx="1351175" cy="1359120"/>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98300" y="1376622"/>
            <a:ext cx="1209676" cy="1216789"/>
          </a:xfrm>
          <a:prstGeom prst="rect">
            <a:avLst/>
          </a:prstGeom>
        </p:spPr>
      </p:pic>
      <p:sp>
        <p:nvSpPr>
          <p:cNvPr id="11" name="TextBox 10"/>
          <p:cNvSpPr txBox="1"/>
          <p:nvPr/>
        </p:nvSpPr>
        <p:spPr>
          <a:xfrm>
            <a:off x="190281" y="1234291"/>
            <a:ext cx="2271745" cy="461665"/>
          </a:xfrm>
          <a:prstGeom prst="rect">
            <a:avLst/>
          </a:prstGeom>
          <a:noFill/>
          <a:ln>
            <a:solidFill>
              <a:srgbClr val="0055A5"/>
            </a:solidFill>
          </a:ln>
        </p:spPr>
        <p:txBody>
          <a:bodyPr wrap="square" rtlCol="0">
            <a:spAutoFit/>
          </a:bodyPr>
          <a:lstStyle/>
          <a:p>
            <a:pPr algn="l"/>
            <a:r>
              <a:rPr lang="en-GB" sz="2400" b="1" dirty="0" err="1">
                <a:solidFill>
                  <a:srgbClr val="EF4135"/>
                </a:solidFill>
              </a:rPr>
              <a:t>Partenaire</a:t>
            </a:r>
            <a:r>
              <a:rPr lang="en-GB" sz="2400" b="1" dirty="0">
                <a:solidFill>
                  <a:srgbClr val="EF4135"/>
                </a:solidFill>
              </a:rPr>
              <a:t> B</a:t>
            </a:r>
          </a:p>
        </p:txBody>
      </p:sp>
      <p:graphicFrame>
        <p:nvGraphicFramePr>
          <p:cNvPr id="12" name="Table 11"/>
          <p:cNvGraphicFramePr>
            <a:graphicFrameLocks noGrp="1"/>
          </p:cNvGraphicFramePr>
          <p:nvPr>
            <p:extLst>
              <p:ext uri="{D42A27DB-BD31-4B8C-83A1-F6EECF244321}">
                <p14:modId xmlns:p14="http://schemas.microsoft.com/office/powerpoint/2010/main" val="2274321632"/>
              </p:ext>
            </p:extLst>
          </p:nvPr>
        </p:nvGraphicFramePr>
        <p:xfrm>
          <a:off x="6300537" y="1957620"/>
          <a:ext cx="5609384" cy="3937000"/>
        </p:xfrm>
        <a:graphic>
          <a:graphicData uri="http://schemas.openxmlformats.org/drawingml/2006/table">
            <a:tbl>
              <a:tblPr firstRow="1" bandRow="1">
                <a:tableStyleId>{5C22544A-7EE6-4342-B048-85BDC9FD1C3A}</a:tableStyleId>
              </a:tblPr>
              <a:tblGrid>
                <a:gridCol w="3890210">
                  <a:extLst>
                    <a:ext uri="{9D8B030D-6E8A-4147-A177-3AD203B41FA5}">
                      <a16:colId xmlns:a16="http://schemas.microsoft.com/office/drawing/2014/main" val="1248832195"/>
                    </a:ext>
                  </a:extLst>
                </a:gridCol>
                <a:gridCol w="830179">
                  <a:extLst>
                    <a:ext uri="{9D8B030D-6E8A-4147-A177-3AD203B41FA5}">
                      <a16:colId xmlns:a16="http://schemas.microsoft.com/office/drawing/2014/main" val="3779959429"/>
                    </a:ext>
                  </a:extLst>
                </a:gridCol>
                <a:gridCol w="888995">
                  <a:extLst>
                    <a:ext uri="{9D8B030D-6E8A-4147-A177-3AD203B41FA5}">
                      <a16:colId xmlns:a16="http://schemas.microsoft.com/office/drawing/2014/main" val="1023897782"/>
                    </a:ext>
                  </a:extLst>
                </a:gridCol>
              </a:tblGrid>
              <a:tr h="370840">
                <a:tc>
                  <a:txBody>
                    <a:bodyPr/>
                    <a:lstStyle/>
                    <a:p>
                      <a:r>
                        <a:rPr lang="en-GB" dirty="0">
                          <a:solidFill>
                            <a:srgbClr val="002060"/>
                          </a:solidFill>
                        </a:rPr>
                        <a:t>Who…?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97612981"/>
                  </a:ext>
                </a:extLst>
              </a:tr>
              <a:tr h="370840">
                <a:tc>
                  <a:txBody>
                    <a:bodyPr/>
                    <a:lstStyle/>
                    <a:p>
                      <a:r>
                        <a:rPr lang="en-GB" sz="2200" dirty="0">
                          <a:solidFill>
                            <a:srgbClr val="002060"/>
                          </a:solidFill>
                        </a:rPr>
                        <a:t>is choosing</a:t>
                      </a:r>
                      <a:r>
                        <a:rPr lang="en-GB" sz="2200" baseline="0" dirty="0">
                          <a:solidFill>
                            <a:srgbClr val="002060"/>
                          </a:solidFill>
                        </a:rPr>
                        <a:t> ‘</a:t>
                      </a:r>
                      <a:r>
                        <a:rPr lang="en-GB" sz="2200" baseline="0" dirty="0" err="1">
                          <a:solidFill>
                            <a:srgbClr val="002060"/>
                          </a:solidFill>
                        </a:rPr>
                        <a:t>pétanque</a:t>
                      </a:r>
                      <a:r>
                        <a:rPr lang="en-GB" sz="2200" baseline="0" dirty="0">
                          <a:solidFill>
                            <a:srgbClr val="002060"/>
                          </a:solidFill>
                        </a:rPr>
                        <a:t>’</a:t>
                      </a:r>
                      <a:endParaRPr lang="en-GB" sz="220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120867353"/>
                  </a:ext>
                </a:extLst>
              </a:tr>
              <a:tr h="370840">
                <a:tc>
                  <a:txBody>
                    <a:bodyPr/>
                    <a:lstStyle/>
                    <a:p>
                      <a:r>
                        <a:rPr lang="en-GB" sz="2200" dirty="0">
                          <a:solidFill>
                            <a:srgbClr val="002060"/>
                          </a:solidFill>
                        </a:rPr>
                        <a:t>is defining words for an exam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490085373"/>
                  </a:ext>
                </a:extLst>
              </a:tr>
              <a:tr h="370840">
                <a:tc>
                  <a:txBody>
                    <a:bodyPr/>
                    <a:lstStyle/>
                    <a:p>
                      <a:r>
                        <a:rPr lang="en-GB" sz="2200" baseline="0" dirty="0">
                          <a:solidFill>
                            <a:srgbClr val="002060"/>
                          </a:solidFill>
                        </a:rPr>
                        <a:t>is filling their exercise book with important vocabulary</a:t>
                      </a:r>
                      <a:endParaRPr lang="en-GB" sz="220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67080063"/>
                  </a:ext>
                </a:extLst>
              </a:tr>
              <a:tr h="370840">
                <a:tc>
                  <a:txBody>
                    <a:bodyPr/>
                    <a:lstStyle/>
                    <a:p>
                      <a:r>
                        <a:rPr lang="en-GB" sz="2200" dirty="0">
                          <a:solidFill>
                            <a:srgbClr val="002060"/>
                          </a:solidFill>
                        </a:rPr>
                        <a:t>is choosing football</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66057520"/>
                  </a:ext>
                </a:extLst>
              </a:tr>
              <a:tr h="370840">
                <a:tc>
                  <a:txBody>
                    <a:bodyPr/>
                    <a:lstStyle/>
                    <a:p>
                      <a:r>
                        <a:rPr lang="en-GB" sz="2200" dirty="0">
                          <a:solidFill>
                            <a:srgbClr val="002060"/>
                          </a:solidFill>
                        </a:rPr>
                        <a:t>passes difficult exams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783369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is filling their maths exercise book with answers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43725337"/>
                  </a:ext>
                </a:extLst>
              </a:tr>
            </a:tbl>
          </a:graphicData>
        </a:graphic>
      </p:graphicFrame>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02032" y="1234291"/>
            <a:ext cx="1351175" cy="1359120"/>
          </a:xfrm>
          <a:prstGeom prst="rect">
            <a:avLst/>
          </a:prstGeom>
        </p:spPr>
      </p:pic>
      <p:pic>
        <p:nvPicPr>
          <p:cNvPr id="14" name="Pictur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67081" y="1349225"/>
            <a:ext cx="1209676" cy="1216789"/>
          </a:xfrm>
          <a:prstGeom prst="rect">
            <a:avLst/>
          </a:prstGeom>
        </p:spPr>
      </p:pic>
      <p:sp>
        <p:nvSpPr>
          <p:cNvPr id="15" name="TextBox 14"/>
          <p:cNvSpPr txBox="1"/>
          <p:nvPr/>
        </p:nvSpPr>
        <p:spPr>
          <a:xfrm>
            <a:off x="6300537" y="1266377"/>
            <a:ext cx="2271745" cy="461665"/>
          </a:xfrm>
          <a:prstGeom prst="rect">
            <a:avLst/>
          </a:prstGeom>
          <a:noFill/>
          <a:ln>
            <a:solidFill>
              <a:srgbClr val="0055A5"/>
            </a:solidFill>
          </a:ln>
        </p:spPr>
        <p:txBody>
          <a:bodyPr wrap="square" rtlCol="0">
            <a:spAutoFit/>
          </a:bodyPr>
          <a:lstStyle/>
          <a:p>
            <a:r>
              <a:rPr lang="en-GB" sz="2400" b="1" dirty="0" err="1">
                <a:solidFill>
                  <a:srgbClr val="EF4135"/>
                </a:solidFill>
              </a:rPr>
              <a:t>Partenaire</a:t>
            </a:r>
            <a:r>
              <a:rPr lang="en-GB" sz="2400" b="1" dirty="0">
                <a:solidFill>
                  <a:srgbClr val="EF4135"/>
                </a:solidFill>
              </a:rPr>
              <a:t> A</a:t>
            </a:r>
          </a:p>
        </p:txBody>
      </p:sp>
      <p:sp>
        <p:nvSpPr>
          <p:cNvPr id="17" name="Rounded Rectangle 46">
            <a:extLst>
              <a:ext uri="{FF2B5EF4-FFF2-40B4-BE49-F238E27FC236}">
                <a16:creationId xmlns:a16="http://schemas.microsoft.com/office/drawing/2014/main" id="{FB09667E-50A2-4099-B9F5-10D9728BF65D}"/>
              </a:ext>
            </a:extLst>
          </p:cNvPr>
          <p:cNvSpPr/>
          <p:nvPr/>
        </p:nvSpPr>
        <p:spPr>
          <a:xfrm>
            <a:off x="8734927" y="249870"/>
            <a:ext cx="317499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EF1194A-953A-4FC0-9171-57C7575063C2}"/>
              </a:ext>
            </a:extLst>
          </p:cNvPr>
          <p:cNvSpPr txBox="1"/>
          <p:nvPr/>
        </p:nvSpPr>
        <p:spPr>
          <a:xfrm>
            <a:off x="6300537" y="334049"/>
            <a:ext cx="2326278" cy="646331"/>
          </a:xfrm>
          <a:prstGeom prst="rect">
            <a:avLst/>
          </a:prstGeom>
          <a:noFill/>
        </p:spPr>
        <p:txBody>
          <a:bodyPr wrap="none" rtlCol="0">
            <a:spAutoFit/>
          </a:bodyPr>
          <a:lstStyle/>
          <a:p>
            <a:r>
              <a:rPr lang="en-GB" sz="3600" b="1" dirty="0" err="1">
                <a:solidFill>
                  <a:srgbClr val="EF4135"/>
                </a:solidFill>
              </a:rPr>
              <a:t>Réponses</a:t>
            </a:r>
            <a:endParaRPr lang="en-GB" sz="3600" b="1" dirty="0">
              <a:solidFill>
                <a:srgbClr val="EF4135"/>
              </a:solidFill>
            </a:endParaRPr>
          </a:p>
        </p:txBody>
      </p:sp>
      <p:pic>
        <p:nvPicPr>
          <p:cNvPr id="19" name="Picture 18"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3338" y="2363371"/>
            <a:ext cx="441676" cy="460080"/>
          </a:xfrm>
          <a:prstGeom prst="rect">
            <a:avLst/>
          </a:prstGeom>
        </p:spPr>
      </p:pic>
      <p:pic>
        <p:nvPicPr>
          <p:cNvPr id="20" name="Picture 19"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2586" y="3583151"/>
            <a:ext cx="441676" cy="460080"/>
          </a:xfrm>
          <a:prstGeom prst="rect">
            <a:avLst/>
          </a:prstGeom>
        </p:spPr>
      </p:pic>
      <p:pic>
        <p:nvPicPr>
          <p:cNvPr id="21" name="Picture 2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3338" y="3206495"/>
            <a:ext cx="441676" cy="460080"/>
          </a:xfrm>
          <a:prstGeom prst="rect">
            <a:avLst/>
          </a:prstGeom>
        </p:spPr>
      </p:pic>
      <p:pic>
        <p:nvPicPr>
          <p:cNvPr id="22" name="Picture 21"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2586" y="4671610"/>
            <a:ext cx="441676" cy="460080"/>
          </a:xfrm>
          <a:prstGeom prst="rect">
            <a:avLst/>
          </a:prstGeom>
        </p:spPr>
      </p:pic>
      <p:pic>
        <p:nvPicPr>
          <p:cNvPr id="23" name="Picture 22"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2586" y="2822390"/>
            <a:ext cx="441676" cy="460080"/>
          </a:xfrm>
          <a:prstGeom prst="rect">
            <a:avLst/>
          </a:prstGeom>
        </p:spPr>
      </p:pic>
      <p:pic>
        <p:nvPicPr>
          <p:cNvPr id="24" name="Picture 23"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3338" y="4049619"/>
            <a:ext cx="441676" cy="460080"/>
          </a:xfrm>
          <a:prstGeom prst="rect">
            <a:avLst/>
          </a:prstGeom>
        </p:spPr>
      </p:pic>
      <p:pic>
        <p:nvPicPr>
          <p:cNvPr id="25" name="Picture 24"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9318" y="2335693"/>
            <a:ext cx="441676" cy="460080"/>
          </a:xfrm>
          <a:prstGeom prst="rect">
            <a:avLst/>
          </a:prstGeom>
        </p:spPr>
      </p:pic>
      <p:pic>
        <p:nvPicPr>
          <p:cNvPr id="26" name="Picture 25"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8305" y="2944369"/>
            <a:ext cx="441676" cy="460080"/>
          </a:xfrm>
          <a:prstGeom prst="rect">
            <a:avLst/>
          </a:prstGeom>
        </p:spPr>
      </p:pic>
      <p:pic>
        <p:nvPicPr>
          <p:cNvPr id="27" name="Picture 26"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8305" y="3627953"/>
            <a:ext cx="441676" cy="460080"/>
          </a:xfrm>
          <a:prstGeom prst="rect">
            <a:avLst/>
          </a:prstGeom>
        </p:spPr>
      </p:pic>
      <p:pic>
        <p:nvPicPr>
          <p:cNvPr id="28" name="Picture 27"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8305" y="4260019"/>
            <a:ext cx="441676" cy="460080"/>
          </a:xfrm>
          <a:prstGeom prst="rect">
            <a:avLst/>
          </a:prstGeom>
        </p:spPr>
      </p:pic>
      <p:pic>
        <p:nvPicPr>
          <p:cNvPr id="29" name="Picture 28"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9318" y="4709351"/>
            <a:ext cx="441676" cy="460080"/>
          </a:xfrm>
          <a:prstGeom prst="rect">
            <a:avLst/>
          </a:prstGeom>
        </p:spPr>
      </p:pic>
      <p:pic>
        <p:nvPicPr>
          <p:cNvPr id="30" name="Picture 29"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9318" y="5305234"/>
            <a:ext cx="441676" cy="460080"/>
          </a:xfrm>
          <a:prstGeom prst="rect">
            <a:avLst/>
          </a:prstGeom>
        </p:spPr>
      </p:pic>
      <p:pic>
        <p:nvPicPr>
          <p:cNvPr id="31" name="Picture 30" descr="green checkmark">
            <a:extLst>
              <a:ext uri="{FF2B5EF4-FFF2-40B4-BE49-F238E27FC236}">
                <a16:creationId xmlns:a16="http://schemas.microsoft.com/office/drawing/2014/main" id="{EFC741A8-43D1-4062-AA1C-2ADF96AD0C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3785" y="2395457"/>
            <a:ext cx="441676" cy="460080"/>
          </a:xfrm>
          <a:prstGeom prst="rect">
            <a:avLst/>
          </a:prstGeom>
        </p:spPr>
      </p:pic>
    </p:spTree>
    <p:extLst>
      <p:ext uri="{BB962C8B-B14F-4D97-AF65-F5344CB8AC3E}">
        <p14:creationId xmlns:p14="http://schemas.microsoft.com/office/powerpoint/2010/main" val="158641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1"/>
            <a:ext cx="4617765" cy="1299455"/>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1 - Lesson </a:t>
            </a:r>
            <a:r>
              <a:rPr lang="en-GB" sz="6600" dirty="0">
                <a:solidFill>
                  <a:prstClr val="white"/>
                </a:solidFill>
                <a:ea typeface="+mj-ea"/>
                <a:cs typeface="+mj-cs"/>
              </a:rPr>
              <a:t>40</a:t>
            </a:r>
            <a:b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Natalie Finlayson / Stephen Owen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14.03.24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85208" y="2641088"/>
            <a:ext cx="6722795" cy="1689078"/>
          </a:xfrm>
        </p:spPr>
        <p:txBody>
          <a:bodyPr>
            <a:normAutofit/>
          </a:bodyPr>
          <a:lstStyle/>
          <a:p>
            <a:pPr algn="l"/>
            <a:r>
              <a:rPr lang="fr-FR" sz="2400" dirty="0">
                <a:solidFill>
                  <a:prstClr val="white"/>
                </a:solidFill>
              </a:rPr>
              <a:t>verbs like choisir (present) (tu, il/elle)</a:t>
            </a:r>
          </a:p>
          <a:p>
            <a:pPr algn="l"/>
            <a:r>
              <a:rPr lang="en-GB" sz="2400" dirty="0">
                <a:solidFill>
                  <a:prstClr val="white"/>
                </a:solidFill>
              </a:rPr>
              <a:t>SSC [y]</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6"/>
            <a:ext cx="8953934" cy="1168133"/>
          </a:xfrm>
        </p:spPr>
        <p:txBody>
          <a:bodyPr>
            <a:normAutofit/>
          </a:bodyPr>
          <a:lstStyle/>
          <a:p>
            <a:r>
              <a:rPr lang="en-GB" sz="3200" b="1" dirty="0">
                <a:solidFill>
                  <a:prstClr val="white"/>
                </a:solidFill>
              </a:rPr>
              <a:t>Life at school</a:t>
            </a:r>
            <a:br>
              <a:rPr lang="en-GB" sz="3200" b="1" dirty="0">
                <a:solidFill>
                  <a:prstClr val="white"/>
                </a:solidFill>
              </a:rPr>
            </a:br>
            <a:r>
              <a:rPr lang="en-GB" sz="2400" b="0" dirty="0">
                <a:solidFill>
                  <a:prstClr val="white"/>
                </a:solidFill>
              </a:rPr>
              <a:t>Talking about what you and others do at school</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B404E033-675C-4E28-A646-75FCD738B105}"/>
              </a:ext>
            </a:extLst>
          </p:cNvPr>
          <p:cNvSpPr/>
          <p:nvPr/>
        </p:nvSpPr>
        <p:spPr>
          <a:xfrm>
            <a:off x="8484109" y="2940999"/>
            <a:ext cx="293273" cy="426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8" name="Picture 7">
            <a:extLst>
              <a:ext uri="{FF2B5EF4-FFF2-40B4-BE49-F238E27FC236}">
                <a16:creationId xmlns:a16="http://schemas.microsoft.com/office/drawing/2014/main" id="{ABCE3E9F-026C-43FB-B49B-4476EEB9A42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66674" y="3356155"/>
            <a:ext cx="2482888" cy="2482888"/>
          </a:xfrm>
          <a:prstGeom prst="rect">
            <a:avLst/>
          </a:prstGeom>
        </p:spPr>
      </p:pic>
      <p:grpSp>
        <p:nvGrpSpPr>
          <p:cNvPr id="9" name="Group 8">
            <a:extLst>
              <a:ext uri="{FF2B5EF4-FFF2-40B4-BE49-F238E27FC236}">
                <a16:creationId xmlns:a16="http://schemas.microsoft.com/office/drawing/2014/main" id="{DD0155CD-4F45-433D-A142-86CFAE3422C1}"/>
              </a:ext>
            </a:extLst>
          </p:cNvPr>
          <p:cNvGrpSpPr/>
          <p:nvPr/>
        </p:nvGrpSpPr>
        <p:grpSpPr>
          <a:xfrm>
            <a:off x="7459042" y="2901798"/>
            <a:ext cx="4643427" cy="3059015"/>
            <a:chOff x="5263806" y="2911491"/>
            <a:chExt cx="4643427" cy="3059015"/>
          </a:xfrm>
        </p:grpSpPr>
        <p:pic>
          <p:nvPicPr>
            <p:cNvPr id="10" name="Picture 9">
              <a:extLst>
                <a:ext uri="{FF2B5EF4-FFF2-40B4-BE49-F238E27FC236}">
                  <a16:creationId xmlns:a16="http://schemas.microsoft.com/office/drawing/2014/main" id="{5DFB43BB-6DE7-4B4C-8A4A-64FD1FC74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3806" y="2911491"/>
              <a:ext cx="4643427" cy="3059015"/>
            </a:xfrm>
            <a:prstGeom prst="rect">
              <a:avLst/>
            </a:prstGeom>
          </p:spPr>
        </p:pic>
        <p:sp>
          <p:nvSpPr>
            <p:cNvPr id="11" name="TextBox 10">
              <a:extLst>
                <a:ext uri="{FF2B5EF4-FFF2-40B4-BE49-F238E27FC236}">
                  <a16:creationId xmlns:a16="http://schemas.microsoft.com/office/drawing/2014/main" id="{21FE1D57-EB91-4182-A324-20D1A36135C7}"/>
                </a:ext>
              </a:extLst>
            </p:cNvPr>
            <p:cNvSpPr txBox="1"/>
            <p:nvPr/>
          </p:nvSpPr>
          <p:spPr>
            <a:xfrm>
              <a:off x="5558590" y="3506035"/>
              <a:ext cx="3537284" cy="1323439"/>
            </a:xfrm>
            <a:prstGeom prst="rect">
              <a:avLst/>
            </a:prstGeom>
            <a:noFill/>
          </p:spPr>
          <p:txBody>
            <a:bodyPr wrap="square" rtlCol="0">
              <a:spAutoFit/>
            </a:bodyPr>
            <a:lstStyle/>
            <a:p>
              <a:r>
                <a:rPr lang="fr-FR" sz="2000" b="1">
                  <a:solidFill>
                    <a:schemeClr val="bg1"/>
                  </a:solidFill>
                </a:rPr>
                <a:t>Les différentes écoles en France.</a:t>
              </a:r>
            </a:p>
            <a:p>
              <a:endParaRPr lang="fr-FR" sz="2000" b="1">
                <a:solidFill>
                  <a:schemeClr val="bg1"/>
                </a:solidFill>
              </a:endParaRPr>
            </a:p>
            <a:p>
              <a:r>
                <a:rPr lang="fr-FR" sz="2000" b="1">
                  <a:solidFill>
                    <a:schemeClr val="bg1"/>
                  </a:solidFill>
                </a:rPr>
                <a:t>Présentation de Léa. </a:t>
              </a:r>
              <a:endParaRPr lang="fr-FR" sz="2000" b="1" dirty="0">
                <a:solidFill>
                  <a:schemeClr val="bg1"/>
                </a:solidFill>
              </a:endParaRPr>
            </a:p>
          </p:txBody>
        </p:sp>
      </p:grpSp>
    </p:spTree>
    <p:extLst>
      <p:ext uri="{BB962C8B-B14F-4D97-AF65-F5344CB8AC3E}">
        <p14:creationId xmlns:p14="http://schemas.microsoft.com/office/powerpoint/2010/main" val="2960566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y</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797678" y="3594940"/>
            <a:ext cx="59663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y</a:t>
            </a:r>
          </a:p>
        </p:txBody>
      </p:sp>
      <p:sp>
        <p:nvSpPr>
          <p:cNvPr id="4" name="Rectangle 3"/>
          <p:cNvSpPr/>
          <p:nvPr/>
        </p:nvSpPr>
        <p:spPr>
          <a:xfrm>
            <a:off x="507004" y="584479"/>
            <a:ext cx="31758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stème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sique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thme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280878" y="3687273"/>
            <a:ext cx="33009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anal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738970" y="4558863"/>
            <a:ext cx="282962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analyse]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you are her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0658"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lots of multicoloured cogs">
            <a:extLst>
              <a:ext uri="{FF2B5EF4-FFF2-40B4-BE49-F238E27FC236}">
                <a16:creationId xmlns:a16="http://schemas.microsoft.com/office/drawing/2014/main" id="{3F49D309-36A8-4F74-97E8-8782EC8DF9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197" y="1450907"/>
            <a:ext cx="2213337" cy="15977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woman in a black dress">
            <a:extLst>
              <a:ext uri="{FF2B5EF4-FFF2-40B4-BE49-F238E27FC236}">
                <a16:creationId xmlns:a16="http://schemas.microsoft.com/office/drawing/2014/main" id="{D1A9FA24-61D6-492A-81C5-0880790571A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7111" y="3860603"/>
            <a:ext cx="1146509" cy="168466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diagram of an atom">
            <a:extLst>
              <a:ext uri="{FF2B5EF4-FFF2-40B4-BE49-F238E27FC236}">
                <a16:creationId xmlns:a16="http://schemas.microsoft.com/office/drawing/2014/main" id="{BD3A1A35-0210-4C25-8DAC-DB40CCA8AB0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2217" y="5061120"/>
            <a:ext cx="1303194" cy="128710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eartbeat ">
            <a:extLst>
              <a:ext uri="{FF2B5EF4-FFF2-40B4-BE49-F238E27FC236}">
                <a16:creationId xmlns:a16="http://schemas.microsoft.com/office/drawing/2014/main" id="{96118C38-D619-49C8-8EBE-01DC578FE48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37612"/>
          <a:stretch/>
        </p:blipFill>
        <p:spPr bwMode="auto">
          <a:xfrm>
            <a:off x="8509129" y="1023813"/>
            <a:ext cx="3059462" cy="245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50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y system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4" name="y system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y rythm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320"/>
                                        </p:tgtEl>
                                        <p:attrNameLst>
                                          <p:attrName>style.visibility</p:attrName>
                                        </p:attrNameLst>
                                      </p:cBhvr>
                                      <p:to>
                                        <p:strVal val="visible"/>
                                      </p:to>
                                    </p:set>
                                    <p:animEffect transition="in" filter="fade">
                                      <p:cBhvr>
                                        <p:cTn id="38" dur="500"/>
                                        <p:tgtEl>
                                          <p:spTgt spid="13320"/>
                                        </p:tgtEl>
                                      </p:cBhvr>
                                    </p:animEffect>
                                  </p:childTnLst>
                                  <p:subTnLst>
                                    <p:audio>
                                      <p:cMediaNode>
                                        <p:cTn display="0" masterRel="sameClick">
                                          <p:stCondLst>
                                            <p:cond evt="begin" delay="0">
                                              <p:tn val="36"/>
                                            </p:cond>
                                          </p:stCondLst>
                                          <p:endCondLst>
                                            <p:cond evt="onStopAudio" delay="0">
                                              <p:tgtEl>
                                                <p:sldTgt/>
                                              </p:tgtEl>
                                            </p:cond>
                                          </p:endCondLst>
                                        </p:cTn>
                                        <p:tgtEl>
                                          <p:sndTgt r:embed="rId5" name="y ryth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y sty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316"/>
                                        </p:tgtEl>
                                        <p:attrNameLst>
                                          <p:attrName>style.visibility</p:attrName>
                                        </p:attrNameLst>
                                      </p:cBhvr>
                                      <p:to>
                                        <p:strVal val="visible"/>
                                      </p:to>
                                    </p:set>
                                    <p:animEffect transition="in" filter="fade">
                                      <p:cBhvr>
                                        <p:cTn id="48" dur="500"/>
                                        <p:tgtEl>
                                          <p:spTgt spid="13316"/>
                                        </p:tgtEl>
                                      </p:cBhvr>
                                    </p:animEffect>
                                  </p:childTnLst>
                                  <p:subTnLst>
                                    <p:audio>
                                      <p:cMediaNode>
                                        <p:cTn display="0" masterRel="sameClick">
                                          <p:stCondLst>
                                            <p:cond evt="begin" delay="0">
                                              <p:tn val="46"/>
                                            </p:cond>
                                          </p:stCondLst>
                                          <p:endCondLst>
                                            <p:cond evt="onStopAudio" delay="0">
                                              <p:tgtEl>
                                                <p:sldTgt/>
                                              </p:tgtEl>
                                            </p:cond>
                                          </p:endCondLst>
                                        </p:cTn>
                                        <p:tgtEl>
                                          <p:sndTgt r:embed="rId6" name="y sty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7" name="y physiqu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318"/>
                                        </p:tgtEl>
                                        <p:attrNameLst>
                                          <p:attrName>style.visibility</p:attrName>
                                        </p:attrNameLst>
                                      </p:cBhvr>
                                      <p:to>
                                        <p:strVal val="visible"/>
                                      </p:to>
                                    </p:set>
                                    <p:animEffect transition="in" filter="fade">
                                      <p:cBhvr>
                                        <p:cTn id="58" dur="500"/>
                                        <p:tgtEl>
                                          <p:spTgt spid="13318"/>
                                        </p:tgtEl>
                                      </p:cBhvr>
                                    </p:animEffect>
                                  </p:childTnLst>
                                  <p:subTnLst>
                                    <p:audio>
                                      <p:cMediaNode>
                                        <p:cTn display="0" masterRel="sameClick">
                                          <p:stCondLst>
                                            <p:cond evt="begin" delay="0">
                                              <p:tn val="56"/>
                                            </p:cond>
                                          </p:stCondLst>
                                          <p:endCondLst>
                                            <p:cond evt="onStopAudio" delay="0">
                                              <p:tgtEl>
                                                <p:sldTgt/>
                                              </p:tgtEl>
                                            </p:cond>
                                          </p:endCondLst>
                                        </p:cTn>
                                        <p:tgtEl>
                                          <p:sndTgt r:embed="rId7" name="y physiqu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y analy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8" name="y analy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23160"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extLst>
              <a:ext uri="{FF2B5EF4-FFF2-40B4-BE49-F238E27FC236}">
                <a16:creationId xmlns:a16="http://schemas.microsoft.com/office/drawing/2014/main" id="{6850E955-A1D6-4AD9-B2D5-FE18040F76E7}"/>
              </a:ext>
            </a:extLst>
          </p:cNvPr>
          <p:cNvSpPr txBox="1"/>
          <p:nvPr/>
        </p:nvSpPr>
        <p:spPr>
          <a:xfrm>
            <a:off x="180000" y="1296319"/>
            <a:ext cx="93382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mots. 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sure to use your knowledge of French SSCs and not your knowledge of English!</a:t>
            </a:r>
          </a:p>
        </p:txBody>
      </p:sp>
      <p:sp>
        <p:nvSpPr>
          <p:cNvPr id="20" name="TextBox 19">
            <a:hlinkClick r:id="" action="ppaction://noaction">
              <a:snd r:embed="rId3" name="typhon.wav"/>
            </a:hlinkClick>
            <a:extLst>
              <a:ext uri="{FF2B5EF4-FFF2-40B4-BE49-F238E27FC236}">
                <a16:creationId xmlns:a16="http://schemas.microsoft.com/office/drawing/2014/main" id="{09DF9387-2E66-4B13-A42C-022A27D0DDE2}"/>
              </a:ext>
            </a:extLst>
          </p:cNvPr>
          <p:cNvSpPr txBox="1"/>
          <p:nvPr/>
        </p:nvSpPr>
        <p:spPr>
          <a:xfrm>
            <a:off x="550656" y="2200202"/>
            <a:ext cx="15171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typhon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4" name="cycle.wav"/>
            </a:hlinkClick>
            <a:extLst>
              <a:ext uri="{FF2B5EF4-FFF2-40B4-BE49-F238E27FC236}">
                <a16:creationId xmlns:a16="http://schemas.microsoft.com/office/drawing/2014/main" id="{E4AFF261-7517-417F-8307-7ED5614DF092}"/>
              </a:ext>
            </a:extLst>
          </p:cNvPr>
          <p:cNvSpPr txBox="1"/>
          <p:nvPr/>
        </p:nvSpPr>
        <p:spPr>
          <a:xfrm>
            <a:off x="7957958" y="2675209"/>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cycle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5" name="mystère.wav"/>
            </a:hlinkClick>
            <a:extLst>
              <a:ext uri="{FF2B5EF4-FFF2-40B4-BE49-F238E27FC236}">
                <a16:creationId xmlns:a16="http://schemas.microsoft.com/office/drawing/2014/main" id="{205DF3A0-253D-4CE6-94B8-F72BB17FF762}"/>
              </a:ext>
            </a:extLst>
          </p:cNvPr>
          <p:cNvSpPr txBox="1"/>
          <p:nvPr/>
        </p:nvSpPr>
        <p:spPr>
          <a:xfrm>
            <a:off x="2633172" y="2585499"/>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mystère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6" name="analyser.wav"/>
            </a:hlinkClick>
            <a:extLst>
              <a:ext uri="{FF2B5EF4-FFF2-40B4-BE49-F238E27FC236}">
                <a16:creationId xmlns:a16="http://schemas.microsoft.com/office/drawing/2014/main" id="{B2C07F50-C37C-4893-AA2E-7A0AECF9D68C}"/>
              </a:ext>
            </a:extLst>
          </p:cNvPr>
          <p:cNvSpPr txBox="1"/>
          <p:nvPr/>
        </p:nvSpPr>
        <p:spPr>
          <a:xfrm>
            <a:off x="5137173" y="2200202"/>
            <a:ext cx="16399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analyser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7" name="cynique.wav"/>
            </a:hlinkClick>
            <a:extLst>
              <a:ext uri="{FF2B5EF4-FFF2-40B4-BE49-F238E27FC236}">
                <a16:creationId xmlns:a16="http://schemas.microsoft.com/office/drawing/2014/main" id="{D19B3479-FB73-4A98-B2FC-36DDE23C1B9F}"/>
              </a:ext>
            </a:extLst>
          </p:cNvPr>
          <p:cNvSpPr txBox="1"/>
          <p:nvPr/>
        </p:nvSpPr>
        <p:spPr>
          <a:xfrm>
            <a:off x="3493604" y="5354436"/>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cynique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8" name="hypothèse.wav"/>
            </a:hlinkClick>
            <a:extLst>
              <a:ext uri="{FF2B5EF4-FFF2-40B4-BE49-F238E27FC236}">
                <a16:creationId xmlns:a16="http://schemas.microsoft.com/office/drawing/2014/main" id="{A99866B3-45BF-4976-AD94-BB030B8BC9F6}"/>
              </a:ext>
            </a:extLst>
          </p:cNvPr>
          <p:cNvSpPr txBox="1"/>
          <p:nvPr/>
        </p:nvSpPr>
        <p:spPr>
          <a:xfrm>
            <a:off x="605614" y="4768196"/>
            <a:ext cx="2109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hypothèse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9" name="typique.wav"/>
            </a:hlinkClick>
            <a:extLst>
              <a:ext uri="{FF2B5EF4-FFF2-40B4-BE49-F238E27FC236}">
                <a16:creationId xmlns:a16="http://schemas.microsoft.com/office/drawing/2014/main" id="{ACE0EF0E-4CDD-4594-A484-F0048C8DC7D4}"/>
              </a:ext>
            </a:extLst>
          </p:cNvPr>
          <p:cNvSpPr txBox="1"/>
          <p:nvPr/>
        </p:nvSpPr>
        <p:spPr>
          <a:xfrm>
            <a:off x="7672589" y="5350292"/>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typique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0" name="dynamique.wav"/>
            </a:hlinkClick>
            <a:extLst>
              <a:ext uri="{FF2B5EF4-FFF2-40B4-BE49-F238E27FC236}">
                <a16:creationId xmlns:a16="http://schemas.microsoft.com/office/drawing/2014/main" id="{A2C613B7-71E6-4CF1-ADD2-BE0512816B0C}"/>
              </a:ext>
            </a:extLst>
          </p:cNvPr>
          <p:cNvSpPr txBox="1"/>
          <p:nvPr/>
        </p:nvSpPr>
        <p:spPr>
          <a:xfrm>
            <a:off x="5529344" y="4571096"/>
            <a:ext cx="2639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dynamique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1" name="python.wav"/>
            </a:hlinkClick>
            <a:extLst>
              <a:ext uri="{FF2B5EF4-FFF2-40B4-BE49-F238E27FC236}">
                <a16:creationId xmlns:a16="http://schemas.microsoft.com/office/drawing/2014/main" id="{48686703-C831-4F6E-A8AF-5869143455D8}"/>
              </a:ext>
            </a:extLst>
          </p:cNvPr>
          <p:cNvSpPr txBox="1"/>
          <p:nvPr/>
        </p:nvSpPr>
        <p:spPr>
          <a:xfrm>
            <a:off x="1007646" y="3539244"/>
            <a:ext cx="18454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python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hlinkClick r:id="" action="ppaction://noaction">
              <a:snd r:embed="rId12" name="rythme.wav"/>
            </a:hlinkClick>
            <a:extLst>
              <a:ext uri="{FF2B5EF4-FFF2-40B4-BE49-F238E27FC236}">
                <a16:creationId xmlns:a16="http://schemas.microsoft.com/office/drawing/2014/main" id="{29356BCF-1B14-4D46-AC91-E32A3FDDAB74}"/>
              </a:ext>
            </a:extLst>
          </p:cNvPr>
          <p:cNvSpPr txBox="1"/>
          <p:nvPr/>
        </p:nvSpPr>
        <p:spPr>
          <a:xfrm>
            <a:off x="8290534" y="4418502"/>
            <a:ext cx="14489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rythme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hlinkClick r:id="" action="ppaction://noaction">
              <a:snd r:embed="rId13" name="recycler.wav"/>
            </a:hlinkClick>
            <a:extLst>
              <a:ext uri="{FF2B5EF4-FFF2-40B4-BE49-F238E27FC236}">
                <a16:creationId xmlns:a16="http://schemas.microsoft.com/office/drawing/2014/main" id="{69F24FE7-DCE6-4466-B5D2-C40E2F2D5132}"/>
              </a:ext>
            </a:extLst>
          </p:cNvPr>
          <p:cNvSpPr txBox="1"/>
          <p:nvPr/>
        </p:nvSpPr>
        <p:spPr>
          <a:xfrm>
            <a:off x="2686724" y="4011581"/>
            <a:ext cx="18195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recycler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hlinkClick r:id="" action="ppaction://noaction">
              <a:snd r:embed="rId14" name="psychologie.wav"/>
            </a:hlinkClick>
            <a:extLst>
              <a:ext uri="{FF2B5EF4-FFF2-40B4-BE49-F238E27FC236}">
                <a16:creationId xmlns:a16="http://schemas.microsoft.com/office/drawing/2014/main" id="{B0C402AA-2F5E-4C14-B365-34BF98ED9F5A}"/>
              </a:ext>
            </a:extLst>
          </p:cNvPr>
          <p:cNvSpPr txBox="1"/>
          <p:nvPr/>
        </p:nvSpPr>
        <p:spPr>
          <a:xfrm>
            <a:off x="5529344" y="3344986"/>
            <a:ext cx="2316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psychologie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C2059B83-F664-434C-A00D-D0DA94E57F15}"/>
              </a:ext>
            </a:extLst>
          </p:cNvPr>
          <p:cNvSpPr txBox="1"/>
          <p:nvPr/>
        </p:nvSpPr>
        <p:spPr>
          <a:xfrm>
            <a:off x="5065699" y="2604867"/>
            <a:ext cx="17075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analyse]</a:t>
            </a:r>
          </a:p>
        </p:txBody>
      </p:sp>
      <p:sp>
        <p:nvSpPr>
          <p:cNvPr id="61" name="TextBox 60">
            <a:extLst>
              <a:ext uri="{FF2B5EF4-FFF2-40B4-BE49-F238E27FC236}">
                <a16:creationId xmlns:a16="http://schemas.microsoft.com/office/drawing/2014/main" id="{B0247C72-A5C7-4673-975C-2D3EA9D5F694}"/>
              </a:ext>
            </a:extLst>
          </p:cNvPr>
          <p:cNvSpPr txBox="1"/>
          <p:nvPr/>
        </p:nvSpPr>
        <p:spPr>
          <a:xfrm>
            <a:off x="2879496" y="2992140"/>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mystery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9" name="TextBox 68">
            <a:extLst>
              <a:ext uri="{FF2B5EF4-FFF2-40B4-BE49-F238E27FC236}">
                <a16:creationId xmlns:a16="http://schemas.microsoft.com/office/drawing/2014/main" id="{B34CE399-98DE-487D-8B29-0AB5D611CAA4}"/>
              </a:ext>
            </a:extLst>
          </p:cNvPr>
          <p:cNvSpPr txBox="1"/>
          <p:nvPr/>
        </p:nvSpPr>
        <p:spPr>
          <a:xfrm>
            <a:off x="967174" y="5150199"/>
            <a:ext cx="18195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hypothesis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1" name="TextBox 70">
            <a:extLst>
              <a:ext uri="{FF2B5EF4-FFF2-40B4-BE49-F238E27FC236}">
                <a16:creationId xmlns:a16="http://schemas.microsoft.com/office/drawing/2014/main" id="{C0D5916A-AAEB-4147-9BC9-B4FB514E0BE3}"/>
              </a:ext>
            </a:extLst>
          </p:cNvPr>
          <p:cNvSpPr txBox="1"/>
          <p:nvPr/>
        </p:nvSpPr>
        <p:spPr>
          <a:xfrm>
            <a:off x="3813077" y="5736439"/>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cynical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5" name="TextBox 74">
            <a:extLst>
              <a:ext uri="{FF2B5EF4-FFF2-40B4-BE49-F238E27FC236}">
                <a16:creationId xmlns:a16="http://schemas.microsoft.com/office/drawing/2014/main" id="{BDC747EC-061D-4A1F-ADDE-A43AABBA9031}"/>
              </a:ext>
            </a:extLst>
          </p:cNvPr>
          <p:cNvSpPr txBox="1"/>
          <p:nvPr/>
        </p:nvSpPr>
        <p:spPr>
          <a:xfrm>
            <a:off x="7990694" y="5729378"/>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typical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52" name="Picture 4" descr="Browser, Graphic, Flat Design, Window, Desktop, App">
            <a:extLst>
              <a:ext uri="{FF2B5EF4-FFF2-40B4-BE49-F238E27FC236}">
                <a16:creationId xmlns:a16="http://schemas.microsoft.com/office/drawing/2014/main" id="{E38FED50-D840-4313-81BB-C3D98ECB29BD}"/>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7729" y="2159569"/>
            <a:ext cx="1267183" cy="9319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asons Of The Year, Year, Tree, Nature, Autumn, Winter">
            <a:extLst>
              <a:ext uri="{FF2B5EF4-FFF2-40B4-BE49-F238E27FC236}">
                <a16:creationId xmlns:a16="http://schemas.microsoft.com/office/drawing/2014/main" id="{1A4D9788-D0C6-4A74-8515-388A03547C9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30764" y="2230494"/>
            <a:ext cx="1160364" cy="116521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488B83E-A237-49B3-9724-F50239D37B73}"/>
              </a:ext>
            </a:extLst>
          </p:cNvPr>
          <p:cNvSpPr txBox="1"/>
          <p:nvPr/>
        </p:nvSpPr>
        <p:spPr>
          <a:xfrm>
            <a:off x="698069" y="2564447"/>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typhoon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6" name="Picture 2" descr="Snake, Python, Serpent, Green, Reptile">
            <a:extLst>
              <a:ext uri="{FF2B5EF4-FFF2-40B4-BE49-F238E27FC236}">
                <a16:creationId xmlns:a16="http://schemas.microsoft.com/office/drawing/2014/main" id="{A5CC22F8-84B0-4165-B6B6-2C124A27BCA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9439" y="3325941"/>
            <a:ext cx="1376414" cy="1231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man, Girl, Black, Female, Rubbish">
            <a:extLst>
              <a:ext uri="{FF2B5EF4-FFF2-40B4-BE49-F238E27FC236}">
                <a16:creationId xmlns:a16="http://schemas.microsoft.com/office/drawing/2014/main" id="{F40FA7E0-E8EE-4C29-A192-C296F55EA39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34565" y="3606596"/>
            <a:ext cx="1300960" cy="134038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0F3F898C-13CE-4C17-A392-50E98942563B}"/>
              </a:ext>
            </a:extLst>
          </p:cNvPr>
          <p:cNvSpPr txBox="1"/>
          <p:nvPr/>
        </p:nvSpPr>
        <p:spPr>
          <a:xfrm>
            <a:off x="5730047" y="3741037"/>
            <a:ext cx="19425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psychology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32" name="Picture 8" descr="Electrocardiogram, Blood Pressure, Ekg">
            <a:extLst>
              <a:ext uri="{FF2B5EF4-FFF2-40B4-BE49-F238E27FC236}">
                <a16:creationId xmlns:a16="http://schemas.microsoft.com/office/drawing/2014/main" id="{7B52121E-2614-415D-A2CE-F33E30F446F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832509" y="3884224"/>
            <a:ext cx="1267044" cy="753138"/>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D1445CBB-8396-45B2-9BEF-F3949D23AA9B}"/>
              </a:ext>
            </a:extLst>
          </p:cNvPr>
          <p:cNvSpPr txBox="1"/>
          <p:nvPr/>
        </p:nvSpPr>
        <p:spPr>
          <a:xfrm>
            <a:off x="5834086" y="4950144"/>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[vibrant]</a:t>
            </a:r>
          </a:p>
        </p:txBody>
      </p:sp>
    </p:spTree>
    <p:extLst>
      <p:ext uri="{BB962C8B-B14F-4D97-AF65-F5344CB8AC3E}">
        <p14:creationId xmlns:p14="http://schemas.microsoft.com/office/powerpoint/2010/main" val="3989226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35573"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A</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024349"/>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B</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extBox 1"/>
          <p:cNvSpPr txBox="1"/>
          <p:nvPr/>
        </p:nvSpPr>
        <p:spPr>
          <a:xfrm>
            <a:off x="180000" y="2029607"/>
            <a:ext cx="11291564"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Au </a:t>
            </a:r>
            <a:r>
              <a:rPr lang="en-GB" sz="4400" dirty="0" err="1">
                <a:solidFill>
                  <a:srgbClr val="002060"/>
                </a:solidFill>
              </a:rPr>
              <a:t>marché</a:t>
            </a:r>
            <a:r>
              <a:rPr lang="en-GB" sz="4400" dirty="0">
                <a:solidFill>
                  <a:srgbClr val="002060"/>
                </a:solidFill>
              </a:rPr>
              <a:t> je </a:t>
            </a:r>
            <a:r>
              <a:rPr lang="en-GB" sz="4400" dirty="0" err="1">
                <a:solidFill>
                  <a:srgbClr val="002060"/>
                </a:solidFill>
              </a:rPr>
              <a:t>remplis</a:t>
            </a:r>
            <a:r>
              <a:rPr lang="en-GB" sz="4400" dirty="0">
                <a:solidFill>
                  <a:srgbClr val="002060"/>
                </a:solidFill>
              </a:rPr>
              <a:t> mon sac* avec…</a:t>
            </a:r>
          </a:p>
        </p:txBody>
      </p:sp>
      <p:sp>
        <p:nvSpPr>
          <p:cNvPr id="10" name="TextBox 9"/>
          <p:cNvSpPr txBox="1"/>
          <p:nvPr/>
        </p:nvSpPr>
        <p:spPr>
          <a:xfrm>
            <a:off x="116809" y="3709365"/>
            <a:ext cx="2735573"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le </a:t>
            </a:r>
            <a:r>
              <a:rPr lang="en-GB" sz="4400" dirty="0" err="1">
                <a:solidFill>
                  <a:srgbClr val="002060"/>
                </a:solidFill>
              </a:rPr>
              <a:t>lycée</a:t>
            </a:r>
            <a:endParaRPr lang="en-GB" sz="4400" dirty="0">
              <a:solidFill>
                <a:srgbClr val="002060"/>
              </a:solidFill>
            </a:endParaRPr>
          </a:p>
        </p:txBody>
      </p:sp>
      <p:sp>
        <p:nvSpPr>
          <p:cNvPr id="11" name="TextBox 10"/>
          <p:cNvSpPr txBox="1"/>
          <p:nvPr/>
        </p:nvSpPr>
        <p:spPr>
          <a:xfrm>
            <a:off x="2954215" y="3722333"/>
            <a:ext cx="305849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du </a:t>
            </a:r>
            <a:r>
              <a:rPr lang="en-GB" sz="4400" dirty="0" err="1">
                <a:solidFill>
                  <a:srgbClr val="002060"/>
                </a:solidFill>
              </a:rPr>
              <a:t>poisson</a:t>
            </a:r>
            <a:endParaRPr lang="en-GB" sz="4400" dirty="0">
              <a:solidFill>
                <a:srgbClr val="002060"/>
              </a:solidFill>
            </a:endParaRPr>
          </a:p>
        </p:txBody>
      </p:sp>
      <p:sp>
        <p:nvSpPr>
          <p:cNvPr id="12" name="TextBox 11"/>
          <p:cNvSpPr txBox="1"/>
          <p:nvPr/>
        </p:nvSpPr>
        <p:spPr>
          <a:xfrm>
            <a:off x="6107433" y="3722332"/>
            <a:ext cx="2900593"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les </a:t>
            </a:r>
            <a:r>
              <a:rPr lang="en-GB" sz="4400" dirty="0" err="1">
                <a:solidFill>
                  <a:srgbClr val="002060"/>
                </a:solidFill>
              </a:rPr>
              <a:t>blancs</a:t>
            </a:r>
            <a:endParaRPr lang="en-GB" sz="4400" dirty="0">
              <a:solidFill>
                <a:srgbClr val="002060"/>
              </a:solidFill>
            </a:endParaRPr>
          </a:p>
        </p:txBody>
      </p:sp>
      <p:sp>
        <p:nvSpPr>
          <p:cNvPr id="13" name="TextBox 12"/>
          <p:cNvSpPr txBox="1"/>
          <p:nvPr/>
        </p:nvSpPr>
        <p:spPr>
          <a:xfrm>
            <a:off x="581893" y="4565528"/>
            <a:ext cx="2900593"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le sport</a:t>
            </a:r>
          </a:p>
        </p:txBody>
      </p:sp>
      <p:sp>
        <p:nvSpPr>
          <p:cNvPr id="14" name="TextBox 13"/>
          <p:cNvSpPr txBox="1"/>
          <p:nvPr/>
        </p:nvSpPr>
        <p:spPr>
          <a:xfrm>
            <a:off x="2597891" y="5426077"/>
            <a:ext cx="334914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la </a:t>
            </a:r>
            <a:r>
              <a:rPr lang="en-GB" sz="4400" dirty="0" err="1">
                <a:solidFill>
                  <a:srgbClr val="002060"/>
                </a:solidFill>
              </a:rPr>
              <a:t>banque</a:t>
            </a:r>
            <a:endParaRPr lang="en-GB" sz="4400" dirty="0">
              <a:solidFill>
                <a:srgbClr val="002060"/>
              </a:solidFill>
            </a:endParaRPr>
          </a:p>
        </p:txBody>
      </p:sp>
      <p:sp>
        <p:nvSpPr>
          <p:cNvPr id="15" name="TextBox 14"/>
          <p:cNvSpPr txBox="1"/>
          <p:nvPr/>
        </p:nvSpPr>
        <p:spPr>
          <a:xfrm>
            <a:off x="9102745" y="3709364"/>
            <a:ext cx="2900593"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err="1">
                <a:solidFill>
                  <a:srgbClr val="002060"/>
                </a:solidFill>
              </a:rPr>
              <a:t>une</a:t>
            </a:r>
            <a:r>
              <a:rPr lang="en-GB" sz="4400" dirty="0">
                <a:solidFill>
                  <a:srgbClr val="002060"/>
                </a:solidFill>
              </a:rPr>
              <a:t> note</a:t>
            </a:r>
          </a:p>
        </p:txBody>
      </p:sp>
      <p:sp>
        <p:nvSpPr>
          <p:cNvPr id="16" name="TextBox 15"/>
          <p:cNvSpPr txBox="1"/>
          <p:nvPr/>
        </p:nvSpPr>
        <p:spPr>
          <a:xfrm>
            <a:off x="3634743" y="4582881"/>
            <a:ext cx="3445170"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du </a:t>
            </a:r>
            <a:r>
              <a:rPr lang="en-GB" sz="4400" dirty="0" err="1">
                <a:solidFill>
                  <a:srgbClr val="002060"/>
                </a:solidFill>
              </a:rPr>
              <a:t>fromage</a:t>
            </a:r>
            <a:endParaRPr lang="en-GB" sz="4400" dirty="0">
              <a:solidFill>
                <a:srgbClr val="002060"/>
              </a:solidFill>
            </a:endParaRPr>
          </a:p>
        </p:txBody>
      </p:sp>
      <p:sp>
        <p:nvSpPr>
          <p:cNvPr id="17" name="TextBox 16"/>
          <p:cNvSpPr txBox="1"/>
          <p:nvPr/>
        </p:nvSpPr>
        <p:spPr>
          <a:xfrm>
            <a:off x="116810" y="5426078"/>
            <a:ext cx="2312491"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du pain</a:t>
            </a:r>
          </a:p>
        </p:txBody>
      </p:sp>
      <p:sp>
        <p:nvSpPr>
          <p:cNvPr id="18" name="TextBox 17"/>
          <p:cNvSpPr txBox="1"/>
          <p:nvPr/>
        </p:nvSpPr>
        <p:spPr>
          <a:xfrm>
            <a:off x="7232171" y="4574205"/>
            <a:ext cx="4042373"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de la natation</a:t>
            </a:r>
          </a:p>
        </p:txBody>
      </p:sp>
      <p:sp>
        <p:nvSpPr>
          <p:cNvPr id="19" name="TextBox 18"/>
          <p:cNvSpPr txBox="1"/>
          <p:nvPr/>
        </p:nvSpPr>
        <p:spPr>
          <a:xfrm>
            <a:off x="6107432" y="5426078"/>
            <a:ext cx="3377763"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de la glace</a:t>
            </a:r>
          </a:p>
        </p:txBody>
      </p:sp>
      <p:sp>
        <p:nvSpPr>
          <p:cNvPr id="20" name="TextBox 19"/>
          <p:cNvSpPr txBox="1"/>
          <p:nvPr/>
        </p:nvSpPr>
        <p:spPr>
          <a:xfrm>
            <a:off x="9579914" y="5426078"/>
            <a:ext cx="2612086"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le travail</a:t>
            </a:r>
          </a:p>
        </p:txBody>
      </p:sp>
      <p:pic>
        <p:nvPicPr>
          <p:cNvPr id="3" name="Picture 2">
            <a:extLst>
              <a:ext uri="{FF2B5EF4-FFF2-40B4-BE49-F238E27FC236}">
                <a16:creationId xmlns:a16="http://schemas.microsoft.com/office/drawing/2014/main" id="{4539E41D-25E5-4D11-929A-A66055A38A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79256" y="-138177"/>
            <a:ext cx="1601316" cy="1601316"/>
          </a:xfrm>
          <a:prstGeom prst="rect">
            <a:avLst/>
          </a:prstGeom>
        </p:spPr>
      </p:pic>
      <p:sp>
        <p:nvSpPr>
          <p:cNvPr id="5" name="Speech Bubble: Rectangle with Corners Rounded 4">
            <a:extLst>
              <a:ext uri="{FF2B5EF4-FFF2-40B4-BE49-F238E27FC236}">
                <a16:creationId xmlns:a16="http://schemas.microsoft.com/office/drawing/2014/main" id="{1E9972FB-A0A7-4EE5-B4B5-CD2DFC189DAB}"/>
              </a:ext>
            </a:extLst>
          </p:cNvPr>
          <p:cNvSpPr/>
          <p:nvPr/>
        </p:nvSpPr>
        <p:spPr>
          <a:xfrm>
            <a:off x="7079913" y="249870"/>
            <a:ext cx="1699343" cy="769441"/>
          </a:xfrm>
          <a:prstGeom prst="wedgeRoundRectCallout">
            <a:avLst>
              <a:gd name="adj1" fmla="val 59881"/>
              <a:gd name="adj2" fmla="val -21678"/>
              <a:gd name="adj3" fmla="val 16667"/>
            </a:avLst>
          </a:prstGeom>
          <a:solidFill>
            <a:srgbClr val="0055A5"/>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b="1" dirty="0"/>
              <a:t>le sac</a:t>
            </a:r>
            <a:br>
              <a:rPr lang="en-GB" sz="2000" b="1" dirty="0"/>
            </a:br>
            <a:r>
              <a:rPr lang="en-GB" sz="2000" dirty="0"/>
              <a:t>= bag</a:t>
            </a: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grpId="1" nodeType="clickEffect">
                                  <p:stCondLst>
                                    <p:cond delay="0"/>
                                  </p:stCondLst>
                                  <p:childTnLst>
                                    <p:animClr clrSpc="rgb" dir="cw">
                                      <p:cBhvr override="childStyle">
                                        <p:cTn id="46" dur="2000" fill="hold"/>
                                        <p:tgtEl>
                                          <p:spTgt spid="11"/>
                                        </p:tgtEl>
                                        <p:attrNameLst>
                                          <p:attrName>style.color</p:attrName>
                                        </p:attrNameLst>
                                      </p:cBhvr>
                                      <p:to>
                                        <a:schemeClr val="accent2"/>
                                      </p:to>
                                    </p:animClr>
                                  </p:childTnLst>
                                </p:cTn>
                              </p:par>
                              <p:par>
                                <p:cTn id="47" presetID="3" presetClass="emph" presetSubtype="2" fill="hold" grpId="1" nodeType="withEffect">
                                  <p:stCondLst>
                                    <p:cond delay="0"/>
                                  </p:stCondLst>
                                  <p:childTnLst>
                                    <p:animClr clrSpc="rgb" dir="cw">
                                      <p:cBhvr override="childStyle">
                                        <p:cTn id="48" dur="2000" fill="hold"/>
                                        <p:tgtEl>
                                          <p:spTgt spid="16"/>
                                        </p:tgtEl>
                                        <p:attrNameLst>
                                          <p:attrName>style.color</p:attrName>
                                        </p:attrNameLst>
                                      </p:cBhvr>
                                      <p:to>
                                        <a:schemeClr val="accent2"/>
                                      </p:to>
                                    </p:animClr>
                                  </p:childTnLst>
                                </p:cTn>
                              </p:par>
                              <p:par>
                                <p:cTn id="49" presetID="3" presetClass="emph" presetSubtype="2" fill="hold" grpId="1" nodeType="withEffect">
                                  <p:stCondLst>
                                    <p:cond delay="0"/>
                                  </p:stCondLst>
                                  <p:childTnLst>
                                    <p:animClr clrSpc="rgb" dir="cw">
                                      <p:cBhvr override="childStyle">
                                        <p:cTn id="50" dur="2000" fill="hold"/>
                                        <p:tgtEl>
                                          <p:spTgt spid="17"/>
                                        </p:tgtEl>
                                        <p:attrNameLst>
                                          <p:attrName>style.color</p:attrName>
                                        </p:attrNameLst>
                                      </p:cBhvr>
                                      <p:to>
                                        <a:schemeClr val="accent2"/>
                                      </p:to>
                                    </p:animClr>
                                  </p:childTnLst>
                                </p:cTn>
                              </p:par>
                              <p:par>
                                <p:cTn id="51" presetID="3" presetClass="emph" presetSubtype="2" fill="hold" grpId="1" nodeType="withEffect">
                                  <p:stCondLst>
                                    <p:cond delay="0"/>
                                  </p:stCondLst>
                                  <p:childTnLst>
                                    <p:animClr clrSpc="rgb" dir="cw">
                                      <p:cBhvr override="childStyle">
                                        <p:cTn id="52" dur="2000" fill="hold"/>
                                        <p:tgtEl>
                                          <p:spTgt spid="1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1" grpId="1"/>
      <p:bldP spid="12" grpId="0" animBg="1"/>
      <p:bldP spid="13" grpId="0" animBg="1"/>
      <p:bldP spid="14" grpId="0" animBg="1"/>
      <p:bldP spid="15" grpId="0" animBg="1"/>
      <p:bldP spid="16" grpId="0" animBg="1"/>
      <p:bldP spid="16" grpId="1"/>
      <p:bldP spid="17" grpId="0" animBg="1"/>
      <p:bldP spid="17" grpId="1"/>
      <p:bldP spid="18" grpId="0" animBg="1"/>
      <p:bldP spid="19" grpId="0" animBg="1"/>
      <p:bldP spid="19" grpId="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74215"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B</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024349"/>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A</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extBox 1"/>
          <p:cNvSpPr txBox="1"/>
          <p:nvPr/>
        </p:nvSpPr>
        <p:spPr>
          <a:xfrm>
            <a:off x="180000" y="2029607"/>
            <a:ext cx="11291564"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Au </a:t>
            </a:r>
            <a:r>
              <a:rPr lang="en-GB" sz="4400" dirty="0" err="1">
                <a:solidFill>
                  <a:srgbClr val="002060"/>
                </a:solidFill>
              </a:rPr>
              <a:t>lycée</a:t>
            </a:r>
            <a:r>
              <a:rPr lang="en-GB" sz="4400" dirty="0">
                <a:solidFill>
                  <a:srgbClr val="002060"/>
                </a:solidFill>
              </a:rPr>
              <a:t> je </a:t>
            </a:r>
            <a:r>
              <a:rPr lang="en-GB" sz="4400" dirty="0" err="1">
                <a:solidFill>
                  <a:srgbClr val="002060"/>
                </a:solidFill>
              </a:rPr>
              <a:t>réussis</a:t>
            </a:r>
            <a:r>
              <a:rPr lang="en-GB" sz="4400" dirty="0">
                <a:solidFill>
                  <a:srgbClr val="002060"/>
                </a:solidFill>
              </a:rPr>
              <a:t> un </a:t>
            </a:r>
            <a:r>
              <a:rPr lang="en-GB" sz="4400" dirty="0" err="1">
                <a:solidFill>
                  <a:srgbClr val="002060"/>
                </a:solidFill>
              </a:rPr>
              <a:t>examen</a:t>
            </a:r>
            <a:r>
              <a:rPr lang="en-GB" sz="4400" dirty="0">
                <a:solidFill>
                  <a:srgbClr val="002060"/>
                </a:solidFill>
              </a:rPr>
              <a:t>…</a:t>
            </a:r>
          </a:p>
        </p:txBody>
      </p:sp>
      <p:sp>
        <p:nvSpPr>
          <p:cNvPr id="10" name="TextBox 9"/>
          <p:cNvSpPr txBox="1"/>
          <p:nvPr/>
        </p:nvSpPr>
        <p:spPr>
          <a:xfrm>
            <a:off x="469126" y="4574205"/>
            <a:ext cx="2534975"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de </a:t>
            </a:r>
            <a:r>
              <a:rPr lang="en-GB" sz="4400" dirty="0" err="1">
                <a:solidFill>
                  <a:srgbClr val="002060"/>
                </a:solidFill>
              </a:rPr>
              <a:t>l’eau</a:t>
            </a:r>
            <a:endParaRPr lang="en-GB" sz="4400" dirty="0">
              <a:solidFill>
                <a:srgbClr val="002060"/>
              </a:solidFill>
            </a:endParaRPr>
          </a:p>
        </p:txBody>
      </p:sp>
      <p:sp>
        <p:nvSpPr>
          <p:cNvPr id="11" name="TextBox 10"/>
          <p:cNvSpPr txBox="1"/>
          <p:nvPr/>
        </p:nvSpPr>
        <p:spPr>
          <a:xfrm>
            <a:off x="2954215" y="3722333"/>
            <a:ext cx="4879600"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un </a:t>
            </a:r>
            <a:r>
              <a:rPr lang="en-GB" sz="4400" dirty="0" err="1">
                <a:solidFill>
                  <a:srgbClr val="002060"/>
                </a:solidFill>
              </a:rPr>
              <a:t>appartement</a:t>
            </a:r>
            <a:r>
              <a:rPr lang="en-GB" sz="4400" dirty="0">
                <a:solidFill>
                  <a:srgbClr val="002060"/>
                </a:solidFill>
              </a:rPr>
              <a:t> </a:t>
            </a:r>
          </a:p>
        </p:txBody>
      </p:sp>
      <p:sp>
        <p:nvSpPr>
          <p:cNvPr id="13" name="TextBox 12"/>
          <p:cNvSpPr txBox="1"/>
          <p:nvPr/>
        </p:nvSpPr>
        <p:spPr>
          <a:xfrm>
            <a:off x="226196" y="3704905"/>
            <a:ext cx="2626186"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de sport</a:t>
            </a:r>
          </a:p>
        </p:txBody>
      </p:sp>
      <p:sp>
        <p:nvSpPr>
          <p:cNvPr id="14" name="TextBox 13"/>
          <p:cNvSpPr txBox="1"/>
          <p:nvPr/>
        </p:nvSpPr>
        <p:spPr>
          <a:xfrm>
            <a:off x="180000" y="5443505"/>
            <a:ext cx="1187097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a:solidFill>
                  <a:srgbClr val="002060"/>
                </a:solidFill>
              </a:rPr>
              <a:t>et </a:t>
            </a:r>
            <a:r>
              <a:rPr lang="en-GB" sz="3200" dirty="0" err="1">
                <a:solidFill>
                  <a:srgbClr val="002060"/>
                </a:solidFill>
              </a:rPr>
              <a:t>maintenant</a:t>
            </a:r>
            <a:r>
              <a:rPr lang="en-GB" sz="3200" dirty="0">
                <a:solidFill>
                  <a:srgbClr val="002060"/>
                </a:solidFill>
              </a:rPr>
              <a:t> </a:t>
            </a:r>
            <a:r>
              <a:rPr lang="en-GB" sz="3200" dirty="0" err="1">
                <a:solidFill>
                  <a:srgbClr val="002060"/>
                </a:solidFill>
              </a:rPr>
              <a:t>j’ai</a:t>
            </a:r>
            <a:r>
              <a:rPr lang="en-GB" sz="3200" dirty="0">
                <a:solidFill>
                  <a:srgbClr val="002060"/>
                </a:solidFill>
              </a:rPr>
              <a:t> dix euros pour mon </a:t>
            </a:r>
            <a:r>
              <a:rPr lang="en-GB" sz="3200" dirty="0" err="1">
                <a:solidFill>
                  <a:srgbClr val="002060"/>
                </a:solidFill>
              </a:rPr>
              <a:t>compte</a:t>
            </a:r>
            <a:r>
              <a:rPr lang="en-GB" sz="3200" dirty="0">
                <a:solidFill>
                  <a:srgbClr val="002060"/>
                </a:solidFill>
              </a:rPr>
              <a:t> </a:t>
            </a:r>
            <a:r>
              <a:rPr lang="en-GB" sz="3200" dirty="0" err="1">
                <a:solidFill>
                  <a:srgbClr val="002060"/>
                </a:solidFill>
              </a:rPr>
              <a:t>en</a:t>
            </a:r>
            <a:r>
              <a:rPr lang="en-GB" sz="3200" dirty="0">
                <a:solidFill>
                  <a:srgbClr val="002060"/>
                </a:solidFill>
              </a:rPr>
              <a:t> </a:t>
            </a:r>
            <a:r>
              <a:rPr lang="en-GB" sz="3200" dirty="0" err="1">
                <a:solidFill>
                  <a:srgbClr val="002060"/>
                </a:solidFill>
              </a:rPr>
              <a:t>banque</a:t>
            </a:r>
            <a:r>
              <a:rPr lang="en-GB" sz="3200" dirty="0">
                <a:solidFill>
                  <a:srgbClr val="002060"/>
                </a:solidFill>
              </a:rPr>
              <a:t> </a:t>
            </a:r>
          </a:p>
        </p:txBody>
      </p:sp>
      <p:sp>
        <p:nvSpPr>
          <p:cNvPr id="15" name="TextBox 14"/>
          <p:cNvSpPr txBox="1"/>
          <p:nvPr/>
        </p:nvSpPr>
        <p:spPr>
          <a:xfrm>
            <a:off x="7935648" y="3722333"/>
            <a:ext cx="3494138"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du </a:t>
            </a:r>
            <a:r>
              <a:rPr lang="en-GB" sz="4400" dirty="0" err="1">
                <a:solidFill>
                  <a:srgbClr val="002060"/>
                </a:solidFill>
              </a:rPr>
              <a:t>poisson</a:t>
            </a:r>
            <a:endParaRPr lang="en-GB" sz="4400" dirty="0">
              <a:solidFill>
                <a:srgbClr val="002060"/>
              </a:solidFill>
            </a:endParaRPr>
          </a:p>
        </p:txBody>
      </p:sp>
      <p:sp>
        <p:nvSpPr>
          <p:cNvPr id="17" name="TextBox 16"/>
          <p:cNvSpPr txBox="1"/>
          <p:nvPr/>
        </p:nvSpPr>
        <p:spPr>
          <a:xfrm>
            <a:off x="9466374" y="4565528"/>
            <a:ext cx="2216958"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difficile</a:t>
            </a:r>
          </a:p>
        </p:txBody>
      </p:sp>
      <p:sp>
        <p:nvSpPr>
          <p:cNvPr id="18" name="TextBox 17"/>
          <p:cNvSpPr txBox="1"/>
          <p:nvPr/>
        </p:nvSpPr>
        <p:spPr>
          <a:xfrm>
            <a:off x="3053987" y="4565528"/>
            <a:ext cx="6312615"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avec </a:t>
            </a:r>
            <a:r>
              <a:rPr lang="en-GB" sz="4400" dirty="0" err="1">
                <a:solidFill>
                  <a:srgbClr val="002060"/>
                </a:solidFill>
              </a:rPr>
              <a:t>une</a:t>
            </a:r>
            <a:r>
              <a:rPr lang="en-GB" sz="4400" dirty="0">
                <a:solidFill>
                  <a:srgbClr val="002060"/>
                </a:solidFill>
              </a:rPr>
              <a:t> bonne note</a:t>
            </a:r>
          </a:p>
        </p:txBody>
      </p:sp>
    </p:spTree>
    <p:extLst>
      <p:ext uri="{BB962C8B-B14F-4D97-AF65-F5344CB8AC3E}">
        <p14:creationId xmlns:p14="http://schemas.microsoft.com/office/powerpoint/2010/main" val="202934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1" nodeType="clickEffect">
                                  <p:stCondLst>
                                    <p:cond delay="0"/>
                                  </p:stCondLst>
                                  <p:childTnLst>
                                    <p:animClr clrSpc="rgb" dir="cw">
                                      <p:cBhvr override="childStyle">
                                        <p:cTn id="34" dur="2000" fill="hold"/>
                                        <p:tgtEl>
                                          <p:spTgt spid="13"/>
                                        </p:tgtEl>
                                        <p:attrNameLst>
                                          <p:attrName>style.color</p:attrName>
                                        </p:attrNameLst>
                                      </p:cBhvr>
                                      <p:to>
                                        <a:schemeClr val="accent2"/>
                                      </p:to>
                                    </p:animClr>
                                  </p:childTnLst>
                                </p:cTn>
                              </p:par>
                              <p:par>
                                <p:cTn id="35" presetID="3" presetClass="emph" presetSubtype="2" fill="hold" grpId="1" nodeType="withEffect">
                                  <p:stCondLst>
                                    <p:cond delay="0"/>
                                  </p:stCondLst>
                                  <p:childTnLst>
                                    <p:animClr clrSpc="rgb" dir="cw">
                                      <p:cBhvr override="childStyle">
                                        <p:cTn id="36" dur="2000" fill="hold"/>
                                        <p:tgtEl>
                                          <p:spTgt spid="14"/>
                                        </p:tgtEl>
                                        <p:attrNameLst>
                                          <p:attrName>style.color</p:attrName>
                                        </p:attrNameLst>
                                      </p:cBhvr>
                                      <p:to>
                                        <a:schemeClr val="accent2"/>
                                      </p:to>
                                    </p:animClr>
                                  </p:childTnLst>
                                </p:cTn>
                              </p:par>
                              <p:par>
                                <p:cTn id="37" presetID="3" presetClass="emph" presetSubtype="2" fill="hold" grpId="1" nodeType="withEffect">
                                  <p:stCondLst>
                                    <p:cond delay="0"/>
                                  </p:stCondLst>
                                  <p:childTnLst>
                                    <p:animClr clrSpc="rgb" dir="cw">
                                      <p:cBhvr override="childStyle">
                                        <p:cTn id="38" dur="2000" fill="hold"/>
                                        <p:tgtEl>
                                          <p:spTgt spid="17"/>
                                        </p:tgtEl>
                                        <p:attrNameLst>
                                          <p:attrName>style.color</p:attrName>
                                        </p:attrNameLst>
                                      </p:cBhvr>
                                      <p:to>
                                        <a:schemeClr val="accent2"/>
                                      </p:to>
                                    </p:animClr>
                                  </p:childTnLst>
                                </p:cTn>
                              </p:par>
                              <p:par>
                                <p:cTn id="39" presetID="3" presetClass="emph" presetSubtype="2" fill="hold" grpId="1" nodeType="withEffect">
                                  <p:stCondLst>
                                    <p:cond delay="0"/>
                                  </p:stCondLst>
                                  <p:childTnLst>
                                    <p:animClr clrSpc="rgb" dir="cw">
                                      <p:cBhvr override="childStyle">
                                        <p:cTn id="40" dur="2000" fill="hold"/>
                                        <p:tgtEl>
                                          <p:spTgt spid="1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3" grpId="0" animBg="1"/>
      <p:bldP spid="13" grpId="1"/>
      <p:bldP spid="14" grpId="0" animBg="1"/>
      <p:bldP spid="14" grpId="1"/>
      <p:bldP spid="15" grpId="0" animBg="1"/>
      <p:bldP spid="17" grpId="0" animBg="1"/>
      <p:bldP spid="17" grpId="1"/>
      <p:bldP spid="18" grpId="0" animBg="1"/>
      <p:bldP spid="18"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74215"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A</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024349"/>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B</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extBox 1"/>
          <p:cNvSpPr txBox="1"/>
          <p:nvPr/>
        </p:nvSpPr>
        <p:spPr>
          <a:xfrm>
            <a:off x="180000" y="2029607"/>
            <a:ext cx="11291564"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a:solidFill>
                  <a:srgbClr val="002060"/>
                </a:solidFill>
              </a:rPr>
              <a:t>Au lycée je/j’ …</a:t>
            </a:r>
          </a:p>
        </p:txBody>
      </p:sp>
      <p:sp>
        <p:nvSpPr>
          <p:cNvPr id="10" name="TextBox 9"/>
          <p:cNvSpPr txBox="1"/>
          <p:nvPr/>
        </p:nvSpPr>
        <p:spPr>
          <a:xfrm>
            <a:off x="116809" y="3594410"/>
            <a:ext cx="431869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fais</a:t>
            </a:r>
            <a:r>
              <a:rPr lang="en-GB" sz="3200" dirty="0">
                <a:solidFill>
                  <a:srgbClr val="002060"/>
                </a:solidFill>
              </a:rPr>
              <a:t> de la natation</a:t>
            </a:r>
          </a:p>
        </p:txBody>
      </p:sp>
      <p:sp>
        <p:nvSpPr>
          <p:cNvPr id="21" name="TextBox 20"/>
          <p:cNvSpPr txBox="1"/>
          <p:nvPr/>
        </p:nvSpPr>
        <p:spPr>
          <a:xfrm>
            <a:off x="8697351" y="3594410"/>
            <a:ext cx="278679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fais</a:t>
            </a:r>
            <a:r>
              <a:rPr lang="en-GB" sz="3200" dirty="0">
                <a:solidFill>
                  <a:srgbClr val="002060"/>
                </a:solidFill>
              </a:rPr>
              <a:t> du sport</a:t>
            </a:r>
          </a:p>
        </p:txBody>
      </p:sp>
      <p:sp>
        <p:nvSpPr>
          <p:cNvPr id="22" name="TextBox 21"/>
          <p:cNvSpPr txBox="1"/>
          <p:nvPr/>
        </p:nvSpPr>
        <p:spPr>
          <a:xfrm>
            <a:off x="3796780" y="4292128"/>
            <a:ext cx="379500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fais</a:t>
            </a:r>
            <a:r>
              <a:rPr lang="en-GB" sz="3200" dirty="0">
                <a:solidFill>
                  <a:srgbClr val="002060"/>
                </a:solidFill>
              </a:rPr>
              <a:t> un </a:t>
            </a:r>
            <a:r>
              <a:rPr lang="en-GB" sz="3200" dirty="0" err="1">
                <a:solidFill>
                  <a:srgbClr val="002060"/>
                </a:solidFill>
              </a:rPr>
              <a:t>exercice</a:t>
            </a:r>
            <a:endParaRPr lang="en-GB" sz="3200" dirty="0">
              <a:solidFill>
                <a:srgbClr val="002060"/>
              </a:solidFill>
            </a:endParaRPr>
          </a:p>
        </p:txBody>
      </p:sp>
      <p:sp>
        <p:nvSpPr>
          <p:cNvPr id="23" name="TextBox 22"/>
          <p:cNvSpPr txBox="1"/>
          <p:nvPr/>
        </p:nvSpPr>
        <p:spPr>
          <a:xfrm>
            <a:off x="4544685" y="3594410"/>
            <a:ext cx="404348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ach</a:t>
            </a:r>
            <a:r>
              <a:rPr lang="en-GB" sz="3200" dirty="0" err="1">
                <a:solidFill>
                  <a:srgbClr val="002060"/>
                </a:solidFill>
                <a:latin typeface="Century Gothic" panose="020B0502020202020204" pitchFamily="34" charset="0"/>
              </a:rPr>
              <a:t>è</a:t>
            </a:r>
            <a:r>
              <a:rPr lang="en-GB" sz="3200" dirty="0" err="1">
                <a:solidFill>
                  <a:srgbClr val="002060"/>
                </a:solidFill>
              </a:rPr>
              <a:t>te</a:t>
            </a:r>
            <a:r>
              <a:rPr lang="en-GB" sz="3200" dirty="0">
                <a:solidFill>
                  <a:srgbClr val="002060"/>
                </a:solidFill>
              </a:rPr>
              <a:t> du </a:t>
            </a:r>
            <a:r>
              <a:rPr lang="en-GB" sz="3200" dirty="0" err="1">
                <a:solidFill>
                  <a:srgbClr val="002060"/>
                </a:solidFill>
              </a:rPr>
              <a:t>poisson</a:t>
            </a:r>
            <a:endParaRPr lang="en-GB" sz="3200" dirty="0">
              <a:solidFill>
                <a:srgbClr val="002060"/>
              </a:solidFill>
            </a:endParaRPr>
          </a:p>
        </p:txBody>
      </p:sp>
      <p:sp>
        <p:nvSpPr>
          <p:cNvPr id="24" name="TextBox 23"/>
          <p:cNvSpPr txBox="1"/>
          <p:nvPr/>
        </p:nvSpPr>
        <p:spPr>
          <a:xfrm>
            <a:off x="7662725" y="4292128"/>
            <a:ext cx="442642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r>
              <a:rPr lang="en-GB" sz="3200" dirty="0" err="1">
                <a:solidFill>
                  <a:srgbClr val="002060"/>
                </a:solidFill>
              </a:rPr>
              <a:t>définis</a:t>
            </a:r>
            <a:r>
              <a:rPr lang="en-GB" sz="3200" dirty="0">
                <a:solidFill>
                  <a:srgbClr val="002060"/>
                </a:solidFill>
              </a:rPr>
              <a:t> le </a:t>
            </a:r>
            <a:r>
              <a:rPr lang="en-GB" sz="3200" dirty="0" err="1">
                <a:solidFill>
                  <a:srgbClr val="002060"/>
                </a:solidFill>
              </a:rPr>
              <a:t>vocabulaire</a:t>
            </a:r>
            <a:r>
              <a:rPr lang="en-GB" sz="3200" dirty="0">
                <a:solidFill>
                  <a:srgbClr val="002060"/>
                </a:solidFill>
              </a:rPr>
              <a:t> </a:t>
            </a:r>
          </a:p>
        </p:txBody>
      </p:sp>
      <p:sp>
        <p:nvSpPr>
          <p:cNvPr id="25" name="TextBox 24"/>
          <p:cNvSpPr txBox="1"/>
          <p:nvPr/>
        </p:nvSpPr>
        <p:spPr>
          <a:xfrm>
            <a:off x="116809" y="4292128"/>
            <a:ext cx="3609030"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r>
              <a:rPr lang="en-GB" sz="3200" dirty="0" err="1">
                <a:solidFill>
                  <a:srgbClr val="002060"/>
                </a:solidFill>
              </a:rPr>
              <a:t>p</a:t>
            </a:r>
            <a:r>
              <a:rPr lang="en-GB" sz="3200" dirty="0" err="1">
                <a:solidFill>
                  <a:srgbClr val="002060"/>
                </a:solidFill>
                <a:latin typeface="Century Gothic" panose="020B0502020202020204" pitchFamily="34" charset="0"/>
              </a:rPr>
              <a:t>èse</a:t>
            </a:r>
            <a:r>
              <a:rPr lang="en-GB" sz="3200" dirty="0">
                <a:solidFill>
                  <a:srgbClr val="002060"/>
                </a:solidFill>
              </a:rPr>
              <a:t> le fromage</a:t>
            </a:r>
          </a:p>
        </p:txBody>
      </p:sp>
      <p:sp>
        <p:nvSpPr>
          <p:cNvPr id="26" name="TextBox 25"/>
          <p:cNvSpPr txBox="1"/>
          <p:nvPr/>
        </p:nvSpPr>
        <p:spPr>
          <a:xfrm>
            <a:off x="256786" y="4989966"/>
            <a:ext cx="6676277"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envoie</a:t>
            </a:r>
            <a:r>
              <a:rPr lang="en-GB" sz="3200" dirty="0">
                <a:solidFill>
                  <a:srgbClr val="002060"/>
                </a:solidFill>
              </a:rPr>
              <a:t> des messages </a:t>
            </a:r>
            <a:r>
              <a:rPr lang="en-GB" sz="3200" dirty="0" err="1">
                <a:solidFill>
                  <a:srgbClr val="002060"/>
                </a:solidFill>
              </a:rPr>
              <a:t>en</a:t>
            </a:r>
            <a:r>
              <a:rPr lang="en-GB" sz="3200" dirty="0">
                <a:solidFill>
                  <a:srgbClr val="002060"/>
                </a:solidFill>
              </a:rPr>
              <a:t> </a:t>
            </a:r>
            <a:r>
              <a:rPr lang="en-GB" sz="3200" dirty="0" err="1">
                <a:solidFill>
                  <a:srgbClr val="002060"/>
                </a:solidFill>
              </a:rPr>
              <a:t>classe</a:t>
            </a:r>
            <a:r>
              <a:rPr lang="en-GB" sz="3200" dirty="0">
                <a:solidFill>
                  <a:srgbClr val="002060"/>
                </a:solidFill>
              </a:rPr>
              <a:t> </a:t>
            </a:r>
          </a:p>
        </p:txBody>
      </p:sp>
      <p:sp>
        <p:nvSpPr>
          <p:cNvPr id="27" name="TextBox 26"/>
          <p:cNvSpPr txBox="1"/>
          <p:nvPr/>
        </p:nvSpPr>
        <p:spPr>
          <a:xfrm>
            <a:off x="5151044" y="5657434"/>
            <a:ext cx="693810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apporte</a:t>
            </a:r>
            <a:r>
              <a:rPr lang="en-GB" sz="3200" dirty="0">
                <a:solidFill>
                  <a:srgbClr val="002060"/>
                </a:solidFill>
              </a:rPr>
              <a:t> </a:t>
            </a:r>
            <a:r>
              <a:rPr lang="en-GB" sz="3200" dirty="0" err="1">
                <a:solidFill>
                  <a:srgbClr val="002060"/>
                </a:solidFill>
              </a:rPr>
              <a:t>mes</a:t>
            </a:r>
            <a:r>
              <a:rPr lang="en-GB" sz="3200" dirty="0">
                <a:solidFill>
                  <a:srgbClr val="002060"/>
                </a:solidFill>
              </a:rPr>
              <a:t> cahiers </a:t>
            </a:r>
            <a:r>
              <a:rPr lang="en-GB" sz="3200" dirty="0" err="1">
                <a:solidFill>
                  <a:srgbClr val="002060"/>
                </a:solidFill>
              </a:rPr>
              <a:t>chaque</a:t>
            </a:r>
            <a:r>
              <a:rPr lang="en-GB" sz="3200" dirty="0">
                <a:solidFill>
                  <a:srgbClr val="002060"/>
                </a:solidFill>
              </a:rPr>
              <a:t> jour</a:t>
            </a:r>
          </a:p>
        </p:txBody>
      </p:sp>
      <p:sp>
        <p:nvSpPr>
          <p:cNvPr id="28" name="TextBox 27"/>
          <p:cNvSpPr txBox="1"/>
          <p:nvPr/>
        </p:nvSpPr>
        <p:spPr>
          <a:xfrm>
            <a:off x="7028578" y="4989966"/>
            <a:ext cx="4640486"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utlilise</a:t>
            </a:r>
            <a:r>
              <a:rPr lang="en-GB" sz="3200" dirty="0">
                <a:solidFill>
                  <a:srgbClr val="002060"/>
                </a:solidFill>
              </a:rPr>
              <a:t> un </a:t>
            </a:r>
            <a:r>
              <a:rPr lang="en-GB" sz="3200" dirty="0" err="1">
                <a:solidFill>
                  <a:srgbClr val="002060"/>
                </a:solidFill>
              </a:rPr>
              <a:t>ordinateur</a:t>
            </a:r>
            <a:r>
              <a:rPr lang="en-GB" sz="3200" dirty="0">
                <a:solidFill>
                  <a:srgbClr val="002060"/>
                </a:solidFill>
              </a:rPr>
              <a:t> </a:t>
            </a:r>
          </a:p>
        </p:txBody>
      </p:sp>
      <p:sp>
        <p:nvSpPr>
          <p:cNvPr id="29" name="TextBox 28"/>
          <p:cNvSpPr txBox="1"/>
          <p:nvPr/>
        </p:nvSpPr>
        <p:spPr>
          <a:xfrm>
            <a:off x="650715" y="5652230"/>
            <a:ext cx="438530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fais</a:t>
            </a:r>
            <a:r>
              <a:rPr lang="en-GB" sz="3200" dirty="0">
                <a:solidFill>
                  <a:srgbClr val="002060"/>
                </a:solidFill>
              </a:rPr>
              <a:t> le travail</a:t>
            </a:r>
          </a:p>
        </p:txBody>
      </p:sp>
    </p:spTree>
    <p:extLst>
      <p:ext uri="{BB962C8B-B14F-4D97-AF65-F5344CB8AC3E}">
        <p14:creationId xmlns:p14="http://schemas.microsoft.com/office/powerpoint/2010/main" val="369212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mph" presetSubtype="2" fill="hold" grpId="1" nodeType="clickEffect">
                                  <p:stCondLst>
                                    <p:cond delay="0"/>
                                  </p:stCondLst>
                                  <p:childTnLst>
                                    <p:animClr clrSpc="rgb" dir="cw">
                                      <p:cBhvr override="childStyle">
                                        <p:cTn id="43" dur="2000" fill="hold"/>
                                        <p:tgtEl>
                                          <p:spTgt spid="10"/>
                                        </p:tgtEl>
                                        <p:attrNameLst>
                                          <p:attrName>style.color</p:attrName>
                                        </p:attrNameLst>
                                      </p:cBhvr>
                                      <p:to>
                                        <a:schemeClr val="accent2"/>
                                      </p:to>
                                    </p:animClr>
                                  </p:childTnLst>
                                </p:cTn>
                              </p:par>
                              <p:par>
                                <p:cTn id="44" presetID="3" presetClass="emph" presetSubtype="2" fill="hold" grpId="1" nodeType="withEffect">
                                  <p:stCondLst>
                                    <p:cond delay="0"/>
                                  </p:stCondLst>
                                  <p:childTnLst>
                                    <p:animClr clrSpc="rgb" dir="cw">
                                      <p:cBhvr override="childStyle">
                                        <p:cTn id="45" dur="2000" fill="hold"/>
                                        <p:tgtEl>
                                          <p:spTgt spid="21"/>
                                        </p:tgtEl>
                                        <p:attrNameLst>
                                          <p:attrName>style.color</p:attrName>
                                        </p:attrNameLst>
                                      </p:cBhvr>
                                      <p:to>
                                        <a:schemeClr val="accent2"/>
                                      </p:to>
                                    </p:animClr>
                                  </p:childTnLst>
                                </p:cTn>
                              </p:par>
                              <p:par>
                                <p:cTn id="46" presetID="3" presetClass="emph" presetSubtype="2" fill="hold" grpId="1" nodeType="withEffect">
                                  <p:stCondLst>
                                    <p:cond delay="0"/>
                                  </p:stCondLst>
                                  <p:childTnLst>
                                    <p:animClr clrSpc="rgb" dir="cw">
                                      <p:cBhvr override="childStyle">
                                        <p:cTn id="47" dur="2000" fill="hold"/>
                                        <p:tgtEl>
                                          <p:spTgt spid="22"/>
                                        </p:tgtEl>
                                        <p:attrNameLst>
                                          <p:attrName>style.color</p:attrName>
                                        </p:attrNameLst>
                                      </p:cBhvr>
                                      <p:to>
                                        <a:schemeClr val="accent2"/>
                                      </p:to>
                                    </p:animClr>
                                  </p:childTnLst>
                                </p:cTn>
                              </p:par>
                              <p:par>
                                <p:cTn id="48" presetID="3" presetClass="emph" presetSubtype="2" fill="hold" grpId="1" nodeType="withEffect">
                                  <p:stCondLst>
                                    <p:cond delay="0"/>
                                  </p:stCondLst>
                                  <p:childTnLst>
                                    <p:animClr clrSpc="rgb" dir="cw">
                                      <p:cBhvr override="childStyle">
                                        <p:cTn id="49" dur="2000" fill="hold"/>
                                        <p:tgtEl>
                                          <p:spTgt spid="24"/>
                                        </p:tgtEl>
                                        <p:attrNameLst>
                                          <p:attrName>style.color</p:attrName>
                                        </p:attrNameLst>
                                      </p:cBhvr>
                                      <p:to>
                                        <a:schemeClr val="accent2"/>
                                      </p:to>
                                    </p:animClr>
                                  </p:childTnLst>
                                </p:cTn>
                              </p:par>
                              <p:par>
                                <p:cTn id="50" presetID="3" presetClass="emph" presetSubtype="2" fill="hold" grpId="1" nodeType="withEffect">
                                  <p:stCondLst>
                                    <p:cond delay="0"/>
                                  </p:stCondLst>
                                  <p:childTnLst>
                                    <p:animClr clrSpc="rgb" dir="cw">
                                      <p:cBhvr override="childStyle">
                                        <p:cTn id="51" dur="2000" fill="hold"/>
                                        <p:tgtEl>
                                          <p:spTgt spid="26"/>
                                        </p:tgtEl>
                                        <p:attrNameLst>
                                          <p:attrName>style.color</p:attrName>
                                        </p:attrNameLst>
                                      </p:cBhvr>
                                      <p:to>
                                        <a:schemeClr val="accent2"/>
                                      </p:to>
                                    </p:animClr>
                                  </p:childTnLst>
                                </p:cTn>
                              </p:par>
                              <p:par>
                                <p:cTn id="52" presetID="3" presetClass="emph" presetSubtype="2" fill="hold" grpId="1" nodeType="withEffect">
                                  <p:stCondLst>
                                    <p:cond delay="0"/>
                                  </p:stCondLst>
                                  <p:childTnLst>
                                    <p:animClr clrSpc="rgb" dir="cw">
                                      <p:cBhvr override="childStyle">
                                        <p:cTn id="53" dur="2000" fill="hold"/>
                                        <p:tgtEl>
                                          <p:spTgt spid="27"/>
                                        </p:tgtEl>
                                        <p:attrNameLst>
                                          <p:attrName>style.color</p:attrName>
                                        </p:attrNameLst>
                                      </p:cBhvr>
                                      <p:to>
                                        <a:schemeClr val="accent2"/>
                                      </p:to>
                                    </p:animClr>
                                  </p:childTnLst>
                                </p:cTn>
                              </p:par>
                              <p:par>
                                <p:cTn id="54" presetID="3" presetClass="emph" presetSubtype="2" fill="hold" grpId="1" nodeType="withEffect">
                                  <p:stCondLst>
                                    <p:cond delay="0"/>
                                  </p:stCondLst>
                                  <p:childTnLst>
                                    <p:animClr clrSpc="rgb" dir="cw">
                                      <p:cBhvr override="childStyle">
                                        <p:cTn id="55" dur="2000" fill="hold"/>
                                        <p:tgtEl>
                                          <p:spTgt spid="28"/>
                                        </p:tgtEl>
                                        <p:attrNameLst>
                                          <p:attrName>style.color</p:attrName>
                                        </p:attrNameLst>
                                      </p:cBhvr>
                                      <p:to>
                                        <a:schemeClr val="accent2"/>
                                      </p:to>
                                    </p:animClr>
                                  </p:childTnLst>
                                </p:cTn>
                              </p:par>
                              <p:par>
                                <p:cTn id="56" presetID="3" presetClass="emph" presetSubtype="2" fill="hold" grpId="1" nodeType="withEffect">
                                  <p:stCondLst>
                                    <p:cond delay="0"/>
                                  </p:stCondLst>
                                  <p:childTnLst>
                                    <p:animClr clrSpc="rgb" dir="cw">
                                      <p:cBhvr override="childStyle">
                                        <p:cTn id="57" dur="2000" fill="hold"/>
                                        <p:tgtEl>
                                          <p:spTgt spid="29"/>
                                        </p:tgtEl>
                                        <p:attrNameLst>
                                          <p:attrName>style.color</p:attrName>
                                        </p:attrNameLst>
                                      </p:cBhvr>
                                      <p:to>
                                        <a:schemeClr val="accent2"/>
                                      </p:to>
                                    </p:animClr>
                                  </p:childTnLst>
                                </p:cTn>
                              </p:par>
                              <p:par>
                                <p:cTn id="58" presetID="3" presetClass="emph" presetSubtype="2" fill="hold" grpId="1" nodeType="withEffect">
                                  <p:stCondLst>
                                    <p:cond delay="0"/>
                                  </p:stCondLst>
                                  <p:childTnLst>
                                    <p:animClr clrSpc="rgb" dir="cw">
                                      <p:cBhvr override="childStyle">
                                        <p:cTn id="59" dur="2000" fill="hold"/>
                                        <p:tgtEl>
                                          <p:spTgt spid="2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0" grpId="1"/>
      <p:bldP spid="21" grpId="0" animBg="1"/>
      <p:bldP spid="21" grpId="1"/>
      <p:bldP spid="22" grpId="0" animBg="1"/>
      <p:bldP spid="22" grpId="1"/>
      <p:bldP spid="23" grpId="0" animBg="1"/>
      <p:bldP spid="24" grpId="0" animBg="1"/>
      <p:bldP spid="24" grpId="1"/>
      <p:bldP spid="25" grpId="0" animBg="1"/>
      <p:bldP spid="25" grpId="1"/>
      <p:bldP spid="26" grpId="0" animBg="1"/>
      <p:bldP spid="26" grpId="1"/>
      <p:bldP spid="27" grpId="0" animBg="1"/>
      <p:bldP spid="27" grpId="1"/>
      <p:bldP spid="28" grpId="0" animBg="1"/>
      <p:bldP spid="28" grpId="1"/>
      <p:bldP spid="29" grpId="0" animBg="1"/>
      <p:bldP spid="2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74215"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B</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024349"/>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A</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extBox 1"/>
          <p:cNvSpPr txBox="1"/>
          <p:nvPr/>
        </p:nvSpPr>
        <p:spPr>
          <a:xfrm>
            <a:off x="180000" y="2029607"/>
            <a:ext cx="11291564"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4400" dirty="0" err="1">
                <a:solidFill>
                  <a:srgbClr val="002060"/>
                </a:solidFill>
              </a:rPr>
              <a:t>Hier</a:t>
            </a:r>
            <a:r>
              <a:rPr lang="en-GB" sz="4400" dirty="0">
                <a:solidFill>
                  <a:srgbClr val="002060"/>
                </a:solidFill>
              </a:rPr>
              <a:t> au </a:t>
            </a:r>
            <a:r>
              <a:rPr lang="en-GB" sz="4400" dirty="0" err="1">
                <a:solidFill>
                  <a:srgbClr val="002060"/>
                </a:solidFill>
              </a:rPr>
              <a:t>marché</a:t>
            </a:r>
            <a:r>
              <a:rPr lang="en-GB" sz="4400" dirty="0">
                <a:solidFill>
                  <a:srgbClr val="002060"/>
                </a:solidFill>
              </a:rPr>
              <a:t> </a:t>
            </a:r>
            <a:r>
              <a:rPr lang="en-GB" sz="4400" dirty="0" err="1">
                <a:solidFill>
                  <a:srgbClr val="002060"/>
                </a:solidFill>
              </a:rPr>
              <a:t>j’ai</a:t>
            </a:r>
            <a:r>
              <a:rPr lang="en-GB" sz="4400" dirty="0">
                <a:solidFill>
                  <a:srgbClr val="002060"/>
                </a:solidFill>
              </a:rPr>
              <a:t>…</a:t>
            </a:r>
          </a:p>
        </p:txBody>
      </p:sp>
      <p:sp>
        <p:nvSpPr>
          <p:cNvPr id="14" name="TextBox 13"/>
          <p:cNvSpPr txBox="1"/>
          <p:nvPr/>
        </p:nvSpPr>
        <p:spPr>
          <a:xfrm>
            <a:off x="3918760" y="4202925"/>
            <a:ext cx="405153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utilisé</a:t>
            </a:r>
            <a:r>
              <a:rPr lang="en-GB" sz="3200" dirty="0">
                <a:solidFill>
                  <a:srgbClr val="002060"/>
                </a:solidFill>
              </a:rPr>
              <a:t> un </a:t>
            </a:r>
            <a:r>
              <a:rPr lang="en-GB" sz="3200" dirty="0" err="1">
                <a:solidFill>
                  <a:srgbClr val="002060"/>
                </a:solidFill>
              </a:rPr>
              <a:t>ordinateur</a:t>
            </a:r>
            <a:endParaRPr lang="en-GB" sz="3200" dirty="0">
              <a:solidFill>
                <a:srgbClr val="002060"/>
              </a:solidFill>
            </a:endParaRPr>
          </a:p>
        </p:txBody>
      </p:sp>
      <p:sp>
        <p:nvSpPr>
          <p:cNvPr id="16" name="TextBox 15"/>
          <p:cNvSpPr txBox="1"/>
          <p:nvPr/>
        </p:nvSpPr>
        <p:spPr>
          <a:xfrm>
            <a:off x="199734" y="4179185"/>
            <a:ext cx="357313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pesé</a:t>
            </a:r>
            <a:r>
              <a:rPr lang="en-GB" sz="3200" dirty="0">
                <a:solidFill>
                  <a:srgbClr val="002060"/>
                </a:solidFill>
              </a:rPr>
              <a:t> le </a:t>
            </a:r>
            <a:r>
              <a:rPr lang="en-GB" sz="3200" dirty="0" err="1">
                <a:solidFill>
                  <a:srgbClr val="002060"/>
                </a:solidFill>
              </a:rPr>
              <a:t>fromage</a:t>
            </a:r>
            <a:endParaRPr lang="en-GB" sz="3200" dirty="0">
              <a:solidFill>
                <a:srgbClr val="002060"/>
              </a:solidFill>
            </a:endParaRPr>
          </a:p>
        </p:txBody>
      </p:sp>
      <p:sp>
        <p:nvSpPr>
          <p:cNvPr id="19" name="TextBox 18"/>
          <p:cNvSpPr txBox="1"/>
          <p:nvPr/>
        </p:nvSpPr>
        <p:spPr>
          <a:xfrm>
            <a:off x="8116185" y="4178543"/>
            <a:ext cx="390749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acheté</a:t>
            </a:r>
            <a:r>
              <a:rPr lang="en-GB" sz="3200" dirty="0">
                <a:solidFill>
                  <a:srgbClr val="002060"/>
                </a:solidFill>
              </a:rPr>
              <a:t> de </a:t>
            </a:r>
            <a:r>
              <a:rPr lang="en-GB" sz="3200" dirty="0" err="1">
                <a:solidFill>
                  <a:srgbClr val="002060"/>
                </a:solidFill>
              </a:rPr>
              <a:t>l’eau</a:t>
            </a:r>
            <a:endParaRPr lang="en-GB" sz="3200" dirty="0">
              <a:solidFill>
                <a:srgbClr val="002060"/>
              </a:solidFill>
            </a:endParaRPr>
          </a:p>
        </p:txBody>
      </p:sp>
      <p:sp>
        <p:nvSpPr>
          <p:cNvPr id="20" name="TextBox 19"/>
          <p:cNvSpPr txBox="1"/>
          <p:nvPr/>
        </p:nvSpPr>
        <p:spPr>
          <a:xfrm>
            <a:off x="1567107" y="4881212"/>
            <a:ext cx="390749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mangé</a:t>
            </a:r>
            <a:r>
              <a:rPr lang="en-GB" sz="3200" dirty="0">
                <a:solidFill>
                  <a:srgbClr val="002060"/>
                </a:solidFill>
              </a:rPr>
              <a:t> </a:t>
            </a:r>
            <a:r>
              <a:rPr lang="en-GB" sz="3200" dirty="0" err="1">
                <a:solidFill>
                  <a:srgbClr val="002060"/>
                </a:solidFill>
              </a:rPr>
              <a:t>une</a:t>
            </a:r>
            <a:r>
              <a:rPr lang="en-GB" sz="3200" dirty="0">
                <a:solidFill>
                  <a:srgbClr val="002060"/>
                </a:solidFill>
              </a:rPr>
              <a:t> glace</a:t>
            </a:r>
          </a:p>
        </p:txBody>
      </p:sp>
      <p:sp>
        <p:nvSpPr>
          <p:cNvPr id="21" name="TextBox 20"/>
          <p:cNvSpPr txBox="1"/>
          <p:nvPr/>
        </p:nvSpPr>
        <p:spPr>
          <a:xfrm>
            <a:off x="5593624" y="4881212"/>
            <a:ext cx="643005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envoyé</a:t>
            </a:r>
            <a:r>
              <a:rPr lang="en-GB" sz="3200" dirty="0">
                <a:solidFill>
                  <a:srgbClr val="002060"/>
                </a:solidFill>
              </a:rPr>
              <a:t> </a:t>
            </a:r>
            <a:r>
              <a:rPr lang="en-GB" sz="3200" dirty="0" err="1">
                <a:solidFill>
                  <a:srgbClr val="002060"/>
                </a:solidFill>
              </a:rPr>
              <a:t>vingt</a:t>
            </a:r>
            <a:r>
              <a:rPr lang="en-GB" sz="3200" dirty="0">
                <a:solidFill>
                  <a:srgbClr val="002060"/>
                </a:solidFill>
              </a:rPr>
              <a:t> euros à ma </a:t>
            </a:r>
            <a:r>
              <a:rPr lang="en-GB" sz="3200" dirty="0" err="1">
                <a:solidFill>
                  <a:srgbClr val="002060"/>
                </a:solidFill>
              </a:rPr>
              <a:t>mère</a:t>
            </a:r>
            <a:endParaRPr lang="en-GB" sz="3200" dirty="0">
              <a:solidFill>
                <a:srgbClr val="002060"/>
              </a:solidFill>
            </a:endParaRPr>
          </a:p>
        </p:txBody>
      </p:sp>
      <p:sp>
        <p:nvSpPr>
          <p:cNvPr id="22" name="TextBox 21"/>
          <p:cNvSpPr txBox="1"/>
          <p:nvPr/>
        </p:nvSpPr>
        <p:spPr>
          <a:xfrm>
            <a:off x="109109" y="5568179"/>
            <a:ext cx="3809651"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a:solidFill>
                  <a:srgbClr val="002060"/>
                </a:solidFill>
              </a:rPr>
              <a:t>fait de la natation</a:t>
            </a:r>
          </a:p>
        </p:txBody>
      </p:sp>
      <p:sp>
        <p:nvSpPr>
          <p:cNvPr id="23" name="TextBox 22"/>
          <p:cNvSpPr txBox="1"/>
          <p:nvPr/>
        </p:nvSpPr>
        <p:spPr>
          <a:xfrm>
            <a:off x="4026052" y="5568178"/>
            <a:ext cx="584127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dit</a:t>
            </a:r>
            <a:r>
              <a:rPr lang="en-GB" sz="3200" dirty="0">
                <a:solidFill>
                  <a:srgbClr val="002060"/>
                </a:solidFill>
              </a:rPr>
              <a:t>, ‘</a:t>
            </a:r>
            <a:r>
              <a:rPr lang="en-GB" sz="3200" dirty="0" err="1">
                <a:solidFill>
                  <a:srgbClr val="002060"/>
                </a:solidFill>
              </a:rPr>
              <a:t>Ça</a:t>
            </a:r>
            <a:r>
              <a:rPr lang="en-GB" sz="3200" dirty="0">
                <a:solidFill>
                  <a:srgbClr val="002060"/>
                </a:solidFill>
              </a:rPr>
              <a:t> </a:t>
            </a:r>
            <a:r>
              <a:rPr lang="en-GB" sz="3200" dirty="0" err="1">
                <a:solidFill>
                  <a:srgbClr val="002060"/>
                </a:solidFill>
              </a:rPr>
              <a:t>coûte</a:t>
            </a:r>
            <a:r>
              <a:rPr lang="en-GB" sz="3200" dirty="0">
                <a:solidFill>
                  <a:srgbClr val="002060"/>
                </a:solidFill>
              </a:rPr>
              <a:t> </a:t>
            </a:r>
            <a:r>
              <a:rPr lang="en-GB" sz="3200" dirty="0" err="1">
                <a:solidFill>
                  <a:srgbClr val="002060"/>
                </a:solidFill>
              </a:rPr>
              <a:t>combien</a:t>
            </a:r>
            <a:r>
              <a:rPr lang="en-GB" sz="3200" dirty="0">
                <a:solidFill>
                  <a:srgbClr val="002060"/>
                </a:solidFill>
              </a:rPr>
              <a:t> ?’</a:t>
            </a:r>
          </a:p>
        </p:txBody>
      </p:sp>
      <p:sp>
        <p:nvSpPr>
          <p:cNvPr id="24" name="TextBox 23"/>
          <p:cNvSpPr txBox="1"/>
          <p:nvPr/>
        </p:nvSpPr>
        <p:spPr>
          <a:xfrm>
            <a:off x="1323797" y="3516727"/>
            <a:ext cx="300254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a:solidFill>
                  <a:srgbClr val="002060"/>
                </a:solidFill>
              </a:rPr>
              <a:t>fait du sport</a:t>
            </a:r>
          </a:p>
        </p:txBody>
      </p:sp>
      <p:sp>
        <p:nvSpPr>
          <p:cNvPr id="25" name="TextBox 24"/>
          <p:cNvSpPr txBox="1"/>
          <p:nvPr/>
        </p:nvSpPr>
        <p:spPr>
          <a:xfrm>
            <a:off x="4443254" y="3516727"/>
            <a:ext cx="300254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err="1">
                <a:solidFill>
                  <a:srgbClr val="002060"/>
                </a:solidFill>
              </a:rPr>
              <a:t>joué</a:t>
            </a:r>
            <a:r>
              <a:rPr lang="en-GB" sz="3200" dirty="0">
                <a:solidFill>
                  <a:srgbClr val="002060"/>
                </a:solidFill>
              </a:rPr>
              <a:t> au foot</a:t>
            </a:r>
          </a:p>
        </p:txBody>
      </p:sp>
      <p:sp>
        <p:nvSpPr>
          <p:cNvPr id="26" name="TextBox 25"/>
          <p:cNvSpPr txBox="1"/>
          <p:nvPr/>
        </p:nvSpPr>
        <p:spPr>
          <a:xfrm>
            <a:off x="7595660" y="3516727"/>
            <a:ext cx="387590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3200" dirty="0">
                <a:solidFill>
                  <a:srgbClr val="002060"/>
                </a:solidFill>
              </a:rPr>
              <a:t>fait de </a:t>
            </a:r>
            <a:r>
              <a:rPr lang="en-GB" sz="3200" dirty="0" err="1">
                <a:solidFill>
                  <a:srgbClr val="002060"/>
                </a:solidFill>
              </a:rPr>
              <a:t>l’exercice</a:t>
            </a:r>
            <a:endParaRPr lang="en-GB" sz="3200" dirty="0">
              <a:solidFill>
                <a:srgbClr val="002060"/>
              </a:solidFill>
            </a:endParaRPr>
          </a:p>
        </p:txBody>
      </p:sp>
    </p:spTree>
    <p:extLst>
      <p:ext uri="{BB962C8B-B14F-4D97-AF65-F5344CB8AC3E}">
        <p14:creationId xmlns:p14="http://schemas.microsoft.com/office/powerpoint/2010/main" val="25034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mph" presetSubtype="2" fill="hold" grpId="1" nodeType="clickEffect">
                                  <p:stCondLst>
                                    <p:cond delay="0"/>
                                  </p:stCondLst>
                                  <p:childTnLst>
                                    <p:animClr clrSpc="rgb" dir="cw">
                                      <p:cBhvr override="childStyle">
                                        <p:cTn id="43" dur="2000" fill="hold"/>
                                        <p:tgtEl>
                                          <p:spTgt spid="16"/>
                                        </p:tgtEl>
                                        <p:attrNameLst>
                                          <p:attrName>style.color</p:attrName>
                                        </p:attrNameLst>
                                      </p:cBhvr>
                                      <p:to>
                                        <a:schemeClr val="accent2"/>
                                      </p:to>
                                    </p:animClr>
                                  </p:childTnLst>
                                </p:cTn>
                              </p:par>
                              <p:par>
                                <p:cTn id="44" presetID="3" presetClass="emph" presetSubtype="2" fill="hold" grpId="1" nodeType="withEffect">
                                  <p:stCondLst>
                                    <p:cond delay="0"/>
                                  </p:stCondLst>
                                  <p:childTnLst>
                                    <p:animClr clrSpc="rgb" dir="cw">
                                      <p:cBhvr override="childStyle">
                                        <p:cTn id="45" dur="2000" fill="hold"/>
                                        <p:tgtEl>
                                          <p:spTgt spid="19"/>
                                        </p:tgtEl>
                                        <p:attrNameLst>
                                          <p:attrName>style.color</p:attrName>
                                        </p:attrNameLst>
                                      </p:cBhvr>
                                      <p:to>
                                        <a:schemeClr val="accent2"/>
                                      </p:to>
                                    </p:animClr>
                                  </p:childTnLst>
                                </p:cTn>
                              </p:par>
                              <p:par>
                                <p:cTn id="46" presetID="3" presetClass="emph" presetSubtype="2" fill="hold" grpId="1" nodeType="withEffect">
                                  <p:stCondLst>
                                    <p:cond delay="0"/>
                                  </p:stCondLst>
                                  <p:childTnLst>
                                    <p:animClr clrSpc="rgb" dir="cw">
                                      <p:cBhvr override="childStyle">
                                        <p:cTn id="47" dur="2000" fill="hold"/>
                                        <p:tgtEl>
                                          <p:spTgt spid="20"/>
                                        </p:tgtEl>
                                        <p:attrNameLst>
                                          <p:attrName>style.color</p:attrName>
                                        </p:attrNameLst>
                                      </p:cBhvr>
                                      <p:to>
                                        <a:schemeClr val="accent2"/>
                                      </p:to>
                                    </p:animClr>
                                  </p:childTnLst>
                                </p:cTn>
                              </p:par>
                              <p:par>
                                <p:cTn id="48" presetID="3" presetClass="emph" presetSubtype="2" fill="hold" grpId="1" nodeType="withEffect">
                                  <p:stCondLst>
                                    <p:cond delay="0"/>
                                  </p:stCondLst>
                                  <p:childTnLst>
                                    <p:animClr clrSpc="rgb" dir="cw">
                                      <p:cBhvr override="childStyle">
                                        <p:cTn id="49" dur="2000" fill="hold"/>
                                        <p:tgtEl>
                                          <p:spTgt spid="2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16" grpId="1"/>
      <p:bldP spid="19" grpId="0" animBg="1"/>
      <p:bldP spid="19" grpId="1"/>
      <p:bldP spid="20" grpId="0" animBg="1"/>
      <p:bldP spid="20" grpId="1"/>
      <p:bldP spid="21" grpId="0" animBg="1"/>
      <p:bldP spid="22" grpId="0" animBg="1"/>
      <p:bldP spid="23" grpId="0" animBg="1"/>
      <p:bldP spid="23" grpId="1"/>
      <p:bldP spid="24" grpId="0" animBg="1"/>
      <p:bldP spid="25"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remplir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fill (up/in)|filling, to fill (up/in)]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remplit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[fills (up/in)|is filling (up/in)]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85887" y="308558"/>
            <a:ext cx="2054266" cy="22258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rempl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remplit.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FFFC-BACD-0848-9721-5A640E0FCA9D}"/>
              </a:ext>
            </a:extLst>
          </p:cNvPr>
          <p:cNvSpPr>
            <a:spLocks noGrp="1"/>
          </p:cNvSpPr>
          <p:nvPr>
            <p:ph type="title"/>
          </p:nvPr>
        </p:nvSpPr>
        <p:spPr>
          <a:xfrm>
            <a:off x="140853" y="15401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y</a:t>
            </a:r>
            <a:endParaRPr lang="en-US" dirty="0"/>
          </a:p>
        </p:txBody>
      </p:sp>
      <p:sp>
        <p:nvSpPr>
          <p:cNvPr id="4" name="TextBox 3"/>
          <p:cNvSpPr txBox="1"/>
          <p:nvPr/>
        </p:nvSpPr>
        <p:spPr>
          <a:xfrm>
            <a:off x="5749275" y="4437115"/>
            <a:ext cx="107753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y</a:t>
            </a:r>
          </a:p>
        </p:txBody>
      </p:sp>
      <p:pic>
        <p:nvPicPr>
          <p:cNvPr id="5" name="Picture 4" descr="'you are here' icon">
            <a:extLst>
              <a:ext uri="{FF2B5EF4-FFF2-40B4-BE49-F238E27FC236}">
                <a16:creationId xmlns:a16="http://schemas.microsoft.com/office/drawing/2014/main" id="{78835C1A-A2C7-40A7-BF89-2550B5B0D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978" y="707093"/>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34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remplir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[to fill (up/in)|filling, to fill (up/in)]</a:t>
            </a:r>
            <a:endParaRPr lang="en-US" sz="1400" kern="0" dirty="0">
              <a:solidFill>
                <a:srgbClr val="000000"/>
              </a:solidFill>
              <a:cs typeface="Arial"/>
              <a:sym typeface="Arial"/>
            </a:endParaRPr>
          </a:p>
        </p:txBody>
      </p:sp>
      <p:sp>
        <p:nvSpPr>
          <p:cNvPr id="65" name="Google Shape;65;p12" descr="question mark action button">
            <a:hlinkClick r:id="" action="ppaction://noaction">
              <a:snd r:embed="rId4" name="remplit.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remplit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[fills (up/in)|is filling (up/in)]</a:t>
            </a:r>
            <a:endParaRPr lang="en-US" sz="1400" kern="0" dirty="0">
              <a:solidFill>
                <a:srgbClr val="000000"/>
              </a:solidFill>
              <a:cs typeface="Arial"/>
              <a:sym typeface="Arial"/>
            </a:endParaRPr>
          </a:p>
        </p:txBody>
      </p:sp>
      <p:sp>
        <p:nvSpPr>
          <p:cNvPr id="62" name="Google Shape;62;p12" descr="question mark action button">
            <a:hlinkClick r:id="" action="ppaction://noaction">
              <a:snd r:embed="rId3" name="rempli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rempl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rempl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remplit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[fills (up/in)|is filling (up/in)]</a:t>
            </a:r>
            <a:endParaRPr lang="en-US" sz="1400" kern="0" dirty="0">
              <a:solidFill>
                <a:srgbClr val="000000"/>
              </a:solidFill>
              <a:cs typeface="Arial"/>
              <a:sym typeface="Arial"/>
            </a:endParaRPr>
          </a:p>
        </p:txBody>
      </p:sp>
      <p:sp>
        <p:nvSpPr>
          <p:cNvPr id="75" name="Google Shape;75;p13"/>
          <p:cNvSpPr txBox="1"/>
          <p:nvPr/>
        </p:nvSpPr>
        <p:spPr>
          <a:xfrm>
            <a:off x="2174807" y="4039200"/>
            <a:ext cx="8851002"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remplit</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les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blancs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fills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in</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filling </a:t>
            </a:r>
            <a:r>
              <a:rPr lang="en-GB" sz="3200" kern="0" dirty="0">
                <a:solidFill>
                  <a:srgbClr val="104F75"/>
                </a:solidFill>
                <a:latin typeface="Century Gothic"/>
                <a:ea typeface="Century Gothic"/>
                <a:cs typeface="Century Gothic"/>
                <a:sym typeface="Century Gothic"/>
              </a:rPr>
              <a:t>in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gaps.]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rempl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rempl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remplir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[to fill (up/in)|filling, to fill (up/in)]</a:t>
            </a:r>
            <a:endParaRPr lang="en-US" sz="1400" kern="0" dirty="0">
              <a:solidFill>
                <a:srgbClr val="000000"/>
              </a:solidFil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sait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rempli</a:t>
            </a: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les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blancs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2499360" y="5165639"/>
            <a:ext cx="7589520" cy="61236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knows how </a:t>
            </a:r>
            <a:r>
              <a:rPr kumimoji="0" lang="en-GB" sz="32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fill</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in the gaps.]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rempl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sait rempli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remplit.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remplit</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[fills (up/in)|is filling (up/in)]</a:t>
            </a:r>
            <a:endParaRPr lang="en-US" sz="1400" kern="0" dirty="0">
              <a:solidFill>
                <a:srgbClr val="000000"/>
              </a:solidFill>
              <a:cs typeface="Arial"/>
              <a:sym typeface="Arial"/>
            </a:endParaRPr>
          </a:p>
        </p:txBody>
      </p:sp>
      <p:sp>
        <p:nvSpPr>
          <p:cNvPr id="94" name="Google Shape;94;p15" descr="question mark action button">
            <a:hlinkClick r:id="" action="ppaction://noaction">
              <a:snd r:embed="rId4" name="elle remplit.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les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blancs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433187" y="4023758"/>
            <a:ext cx="313605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remplit</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fills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in</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filling </a:t>
            </a:r>
            <a:r>
              <a:rPr kumimoji="0" lang="en-GB" sz="320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in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gaps.]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rempl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rempl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[to fill (up/in)|filling, to fill (up/in)]</a:t>
            </a:r>
            <a:endParaRPr lang="en-US" sz="1400" kern="0" dirty="0">
              <a:solidFill>
                <a:srgbClr val="000000"/>
              </a:solidFill>
              <a:cs typeface="Arial"/>
              <a:sym typeface="Arial"/>
            </a:endParaRPr>
          </a:p>
        </p:txBody>
      </p:sp>
      <p:sp>
        <p:nvSpPr>
          <p:cNvPr id="103" name="Google Shape;103;p16" descr="question mark action button">
            <a:hlinkClick r:id="" action="ppaction://noaction">
              <a:snd r:embed="rId3" name="rempli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remplir</a:t>
            </a:r>
            <a:endParaRPr sz="11500" dirty="0"/>
          </a:p>
        </p:txBody>
      </p:sp>
      <p:sp>
        <p:nvSpPr>
          <p:cNvPr id="106" name="Google Shape;106;p16" descr="question mark action button">
            <a:hlinkClick r:id="" action="ppaction://noaction">
              <a:snd r:embed="rId4" name="elle sait remplir.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sait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les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blancs</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4213396" y="3983786"/>
            <a:ext cx="3125126"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remplir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knows how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fill</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in the gaps.]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rempl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sait rempli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05038" cy="647577"/>
          </a:xfrm>
        </p:spPr>
        <p:txBody>
          <a:bodyPr>
            <a:normAutofit/>
          </a:bodyPr>
          <a:lstStyle/>
          <a:p>
            <a:r>
              <a:rPr lang="en-GB" sz="2800" b="1" dirty="0">
                <a:solidFill>
                  <a:schemeClr val="bg1"/>
                </a:solidFill>
              </a:rPr>
              <a:t>Verbs like </a:t>
            </a:r>
            <a:r>
              <a:rPr lang="fr-FR" sz="2800" b="1" dirty="0">
                <a:solidFill>
                  <a:schemeClr val="bg1"/>
                </a:solidFill>
              </a:rPr>
              <a:t>choisir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14F55C5B-6E69-D74E-9BE5-8088EB3228DB}"/>
              </a:ext>
            </a:extLst>
          </p:cNvPr>
          <p:cNvSpPr txBox="1"/>
          <p:nvPr/>
        </p:nvSpPr>
        <p:spPr>
          <a:xfrm>
            <a:off x="180000" y="1367220"/>
            <a:ext cx="11198087" cy="830997"/>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As you have learnt, some verbs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end in </a:t>
            </a:r>
            <a:r>
              <a:rPr lang="en-US" sz="2400" noProof="0" dirty="0">
                <a:solidFill>
                  <a:srgbClr val="4472C4">
                    <a:lumMod val="50000"/>
                  </a:srgbClr>
                </a:solidFill>
              </a:rPr>
              <a:t>-</a:t>
            </a:r>
            <a:r>
              <a:rPr lang="en-US" sz="2400" dirty="0">
                <a:solidFill>
                  <a:srgbClr val="4472C4">
                    <a:lumMod val="50000"/>
                  </a:srgbClr>
                </a:solidFill>
              </a:rPr>
              <a:t>IR</a:t>
            </a:r>
            <a:r>
              <a:rPr lang="en-US" sz="2400" dirty="0">
                <a:solidFill>
                  <a:srgbClr val="4472C4">
                    <a:lumMod val="50000"/>
                  </a:srgbClr>
                </a:solidFill>
                <a:latin typeface="Century Gothic" panose="020F0302020204030204"/>
              </a:rPr>
              <a:t> instead of -ER.</a:t>
            </a:r>
            <a:endPar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aseline="0" dirty="0">
              <a:solidFill>
                <a:srgbClr val="4472C4">
                  <a:lumMod val="50000"/>
                </a:srgbClr>
              </a:solidFill>
              <a:latin typeface="Century Gothic" panose="020F0302020204030204"/>
            </a:endParaRPr>
          </a:p>
        </p:txBody>
      </p:sp>
      <p:sp>
        <p:nvSpPr>
          <p:cNvPr id="10" name="Rectangle 9"/>
          <p:cNvSpPr/>
          <p:nvPr/>
        </p:nvSpPr>
        <p:spPr>
          <a:xfrm>
            <a:off x="180000" y="2626994"/>
            <a:ext cx="10683618" cy="461665"/>
          </a:xfrm>
          <a:prstGeom prst="rect">
            <a:avLst/>
          </a:prstGeom>
        </p:spPr>
        <p:txBody>
          <a:bodyPr wrap="square">
            <a:spAutoFit/>
          </a:bodyPr>
          <a:lstStyle/>
          <a:p>
            <a:pPr lvl="0">
              <a:defRPr/>
            </a:pPr>
            <a:r>
              <a:rPr lang="en-GB" sz="2400" dirty="0">
                <a:solidFill>
                  <a:srgbClr val="4472C4">
                    <a:lumMod val="50000"/>
                  </a:srgbClr>
                </a:solidFill>
              </a:rPr>
              <a:t>To say ‘</a:t>
            </a:r>
            <a:r>
              <a:rPr lang="en-GB" sz="2400" b="1" dirty="0">
                <a:solidFill>
                  <a:srgbClr val="4472C4">
                    <a:lumMod val="50000"/>
                  </a:srgbClr>
                </a:solidFill>
              </a:rPr>
              <a:t>s/he</a:t>
            </a:r>
            <a:r>
              <a:rPr lang="en-GB" sz="2400" dirty="0">
                <a:solidFill>
                  <a:srgbClr val="4472C4">
                    <a:lumMod val="50000"/>
                  </a:srgbClr>
                </a:solidFill>
              </a:rPr>
              <a:t>’ with a verb like </a:t>
            </a:r>
            <a:r>
              <a:rPr lang="fr-FR" sz="2400" dirty="0">
                <a:solidFill>
                  <a:srgbClr val="4472C4">
                    <a:lumMod val="50000"/>
                  </a:srgbClr>
                </a:solidFill>
              </a:rPr>
              <a:t>choisir</a:t>
            </a:r>
            <a:r>
              <a:rPr lang="en-GB" sz="2400" dirty="0">
                <a:solidFill>
                  <a:srgbClr val="4472C4">
                    <a:lumMod val="50000"/>
                  </a:srgbClr>
                </a:solidFill>
              </a:rPr>
              <a:t>, remove the -IR and add ‘</a:t>
            </a:r>
            <a:r>
              <a:rPr lang="en-GB" sz="2400" b="1" dirty="0">
                <a:solidFill>
                  <a:srgbClr val="4472C4">
                    <a:lumMod val="50000"/>
                  </a:srgbClr>
                </a:solidFill>
              </a:rPr>
              <a:t>-it</a:t>
            </a:r>
            <a:r>
              <a:rPr lang="en-GB" sz="2400" dirty="0">
                <a:solidFill>
                  <a:srgbClr val="4472C4">
                    <a:lumMod val="50000"/>
                  </a:srgbClr>
                </a:solidFill>
              </a:rPr>
              <a:t>’. </a:t>
            </a:r>
          </a:p>
        </p:txBody>
      </p:sp>
      <p:sp>
        <p:nvSpPr>
          <p:cNvPr id="11" name="TextBox 10">
            <a:extLst>
              <a:ext uri="{FF2B5EF4-FFF2-40B4-BE49-F238E27FC236}">
                <a16:creationId xmlns:a16="http://schemas.microsoft.com/office/drawing/2014/main" id="{14F55C5B-6E69-D74E-9BE5-8088EB3228DB}"/>
              </a:ext>
            </a:extLst>
          </p:cNvPr>
          <p:cNvSpPr txBox="1"/>
          <p:nvPr/>
        </p:nvSpPr>
        <p:spPr>
          <a:xfrm>
            <a:off x="180000" y="202683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Verbs like </a:t>
            </a:r>
            <a:r>
              <a:rPr kumimoji="0" lang="fr-FR"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choisir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follow a pattern in the present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aseline="0" dirty="0">
              <a:solidFill>
                <a:srgbClr val="4472C4">
                  <a:lumMod val="50000"/>
                </a:srgbClr>
              </a:solidFill>
              <a:latin typeface="Century Gothic" panose="020F0302020204030204"/>
            </a:endParaRPr>
          </a:p>
        </p:txBody>
      </p:sp>
      <p:sp>
        <p:nvSpPr>
          <p:cNvPr id="2" name="TextBox 1"/>
          <p:cNvSpPr txBox="1"/>
          <p:nvPr/>
        </p:nvSpPr>
        <p:spPr>
          <a:xfrm>
            <a:off x="9156510" y="2670683"/>
            <a:ext cx="1173708" cy="461665"/>
          </a:xfrm>
          <a:prstGeom prst="rect">
            <a:avLst/>
          </a:prstGeom>
          <a:solidFill>
            <a:schemeClr val="bg1"/>
          </a:solidFill>
        </p:spPr>
        <p:txBody>
          <a:bodyPr wrap="square" rtlCol="0">
            <a:spAutoFit/>
          </a:bodyPr>
          <a:lstStyle/>
          <a:p>
            <a:pPr algn="l"/>
            <a:r>
              <a:rPr lang="en-GB" sz="2400" b="1" dirty="0">
                <a:solidFill>
                  <a:srgbClr val="FF6600"/>
                </a:solidFill>
              </a:rPr>
              <a:t>_____.</a:t>
            </a:r>
          </a:p>
        </p:txBody>
      </p:sp>
      <p:sp>
        <p:nvSpPr>
          <p:cNvPr id="12" name="Rectangle 11"/>
          <p:cNvSpPr/>
          <p:nvPr/>
        </p:nvSpPr>
        <p:spPr>
          <a:xfrm>
            <a:off x="4858210" y="3282352"/>
            <a:ext cx="2271962" cy="461665"/>
          </a:xfrm>
          <a:prstGeom prst="rect">
            <a:avLst/>
          </a:prstGeom>
        </p:spPr>
        <p:txBody>
          <a:bodyPr wrap="square">
            <a:spAutoFit/>
          </a:bodyPr>
          <a:lstStyle/>
          <a:p>
            <a:pPr lvl="0">
              <a:defRPr/>
            </a:pPr>
            <a:r>
              <a:rPr lang="fr-FR" sz="2400" b="1" dirty="0">
                <a:solidFill>
                  <a:srgbClr val="4472C4">
                    <a:lumMod val="50000"/>
                  </a:srgbClr>
                </a:solidFill>
              </a:rPr>
              <a:t>il/elle</a:t>
            </a:r>
            <a:r>
              <a:rPr lang="fr-FR" sz="2400" dirty="0">
                <a:solidFill>
                  <a:srgbClr val="4472C4">
                    <a:lumMod val="50000"/>
                  </a:srgbClr>
                </a:solidFill>
              </a:rPr>
              <a:t> chois</a:t>
            </a:r>
            <a:r>
              <a:rPr lang="fr-FR" sz="2400" b="1" dirty="0">
                <a:solidFill>
                  <a:srgbClr val="4472C4">
                    <a:lumMod val="50000"/>
                  </a:srgbClr>
                </a:solidFill>
              </a:rPr>
              <a:t>it</a:t>
            </a:r>
            <a:endParaRPr lang="fr-FR" sz="2400" b="1" strike="sngStrike" dirty="0">
              <a:solidFill>
                <a:srgbClr val="4472C4">
                  <a:lumMod val="50000"/>
                </a:srgbClr>
              </a:solidFill>
            </a:endParaRPr>
          </a:p>
        </p:txBody>
      </p:sp>
      <p:sp>
        <p:nvSpPr>
          <p:cNvPr id="13" name="Rectangle 12"/>
          <p:cNvSpPr/>
          <p:nvPr/>
        </p:nvSpPr>
        <p:spPr>
          <a:xfrm>
            <a:off x="339771" y="3282353"/>
            <a:ext cx="5439271" cy="461665"/>
          </a:xfrm>
          <a:prstGeom prst="rect">
            <a:avLst/>
          </a:prstGeom>
        </p:spPr>
        <p:txBody>
          <a:bodyPr wrap="square">
            <a:spAutoFit/>
          </a:bodyPr>
          <a:lstStyle/>
          <a:p>
            <a:pPr lvl="0">
              <a:defRPr/>
            </a:pPr>
            <a:r>
              <a:rPr lang="en-US" sz="2400" i="1" dirty="0">
                <a:solidFill>
                  <a:srgbClr val="4472C4">
                    <a:lumMod val="50000"/>
                  </a:srgbClr>
                </a:solidFill>
              </a:rPr>
              <a:t>s/he chooses / is choosing </a:t>
            </a:r>
            <a:r>
              <a:rPr lang="en-US" sz="2400" b="1" i="1" dirty="0">
                <a:solidFill>
                  <a:srgbClr val="FF6600"/>
                </a:solidFill>
              </a:rPr>
              <a:t>=</a:t>
            </a:r>
            <a:endParaRPr lang="en-US" sz="2400" b="1" i="1" strike="sngStrike" dirty="0">
              <a:solidFill>
                <a:srgbClr val="FF6600"/>
              </a:solidFill>
            </a:endParaRPr>
          </a:p>
        </p:txBody>
      </p:sp>
      <p:sp>
        <p:nvSpPr>
          <p:cNvPr id="14" name="Rectangle 13"/>
          <p:cNvSpPr/>
          <p:nvPr/>
        </p:nvSpPr>
        <p:spPr>
          <a:xfrm>
            <a:off x="4858210" y="3747367"/>
            <a:ext cx="2271962" cy="461665"/>
          </a:xfrm>
          <a:prstGeom prst="rect">
            <a:avLst/>
          </a:prstGeom>
        </p:spPr>
        <p:txBody>
          <a:bodyPr wrap="square">
            <a:spAutoFit/>
          </a:bodyPr>
          <a:lstStyle/>
          <a:p>
            <a:pPr lvl="0">
              <a:defRPr/>
            </a:pPr>
            <a:r>
              <a:rPr lang="fr-FR" sz="2400" b="1" dirty="0">
                <a:solidFill>
                  <a:srgbClr val="4472C4">
                    <a:lumMod val="50000"/>
                  </a:srgbClr>
                </a:solidFill>
              </a:rPr>
              <a:t>il/elle</a:t>
            </a:r>
            <a:r>
              <a:rPr lang="fr-FR" sz="2400" dirty="0">
                <a:solidFill>
                  <a:srgbClr val="4472C4">
                    <a:lumMod val="50000"/>
                  </a:srgbClr>
                </a:solidFill>
              </a:rPr>
              <a:t> rempl</a:t>
            </a:r>
            <a:r>
              <a:rPr lang="fr-FR" sz="2400" b="1" dirty="0">
                <a:solidFill>
                  <a:srgbClr val="4472C4">
                    <a:lumMod val="50000"/>
                  </a:srgbClr>
                </a:solidFill>
              </a:rPr>
              <a:t>it</a:t>
            </a:r>
            <a:endParaRPr lang="fr-FR" sz="2400" b="1" strike="sngStrike" dirty="0">
              <a:solidFill>
                <a:srgbClr val="4472C4">
                  <a:lumMod val="50000"/>
                </a:srgbClr>
              </a:solidFill>
            </a:endParaRPr>
          </a:p>
        </p:txBody>
      </p:sp>
      <p:sp>
        <p:nvSpPr>
          <p:cNvPr id="15" name="Rectangle 14"/>
          <p:cNvSpPr/>
          <p:nvPr/>
        </p:nvSpPr>
        <p:spPr>
          <a:xfrm>
            <a:off x="339771" y="3744017"/>
            <a:ext cx="5439271" cy="461665"/>
          </a:xfrm>
          <a:prstGeom prst="rect">
            <a:avLst/>
          </a:prstGeom>
        </p:spPr>
        <p:txBody>
          <a:bodyPr wrap="square">
            <a:spAutoFit/>
          </a:bodyPr>
          <a:lstStyle/>
          <a:p>
            <a:pPr lvl="0">
              <a:defRPr/>
            </a:pPr>
            <a:r>
              <a:rPr lang="en-US" sz="2400" i="1" dirty="0">
                <a:solidFill>
                  <a:srgbClr val="4472C4">
                    <a:lumMod val="50000"/>
                  </a:srgbClr>
                </a:solidFill>
              </a:rPr>
              <a:t>s/he fills / is filling </a:t>
            </a:r>
            <a:r>
              <a:rPr lang="en-US" sz="2400" b="1" i="1" dirty="0">
                <a:solidFill>
                  <a:srgbClr val="FF6600"/>
                </a:solidFill>
              </a:rPr>
              <a:t>=</a:t>
            </a:r>
            <a:endParaRPr lang="en-US" sz="2400" b="1" i="1" strike="sngStrike" dirty="0">
              <a:solidFill>
                <a:srgbClr val="FF6600"/>
              </a:solidFill>
            </a:endParaRPr>
          </a:p>
        </p:txBody>
      </p:sp>
      <p:sp>
        <p:nvSpPr>
          <p:cNvPr id="16" name="Rectangle 15"/>
          <p:cNvSpPr/>
          <p:nvPr/>
        </p:nvSpPr>
        <p:spPr>
          <a:xfrm>
            <a:off x="180000" y="4362534"/>
            <a:ext cx="10683618" cy="461665"/>
          </a:xfrm>
          <a:prstGeom prst="rect">
            <a:avLst/>
          </a:prstGeom>
        </p:spPr>
        <p:txBody>
          <a:bodyPr wrap="square">
            <a:spAutoFit/>
          </a:bodyPr>
          <a:lstStyle/>
          <a:p>
            <a:pPr lvl="0">
              <a:defRPr/>
            </a:pPr>
            <a:r>
              <a:rPr lang="en-GB" sz="2400" dirty="0">
                <a:solidFill>
                  <a:srgbClr val="4472C4">
                    <a:lumMod val="50000"/>
                  </a:srgbClr>
                </a:solidFill>
              </a:rPr>
              <a:t>To say ‘</a:t>
            </a:r>
            <a:r>
              <a:rPr lang="en-GB" sz="2400" b="1" dirty="0">
                <a:solidFill>
                  <a:srgbClr val="4472C4">
                    <a:lumMod val="50000"/>
                  </a:srgbClr>
                </a:solidFill>
              </a:rPr>
              <a:t>you</a:t>
            </a:r>
            <a:r>
              <a:rPr lang="en-GB" sz="2400" dirty="0">
                <a:solidFill>
                  <a:srgbClr val="4472C4">
                    <a:lumMod val="50000"/>
                  </a:srgbClr>
                </a:solidFill>
              </a:rPr>
              <a:t>’ with a verb like </a:t>
            </a:r>
            <a:r>
              <a:rPr lang="fr-FR" sz="2400" dirty="0">
                <a:solidFill>
                  <a:srgbClr val="4472C4">
                    <a:lumMod val="50000"/>
                  </a:srgbClr>
                </a:solidFill>
              </a:rPr>
              <a:t>choisir, </a:t>
            </a:r>
            <a:r>
              <a:rPr lang="en-GB" sz="2400" dirty="0">
                <a:solidFill>
                  <a:srgbClr val="4472C4">
                    <a:lumMod val="50000"/>
                  </a:srgbClr>
                </a:solidFill>
              </a:rPr>
              <a:t>remove</a:t>
            </a:r>
            <a:r>
              <a:rPr lang="fr-FR" sz="2400" dirty="0">
                <a:solidFill>
                  <a:srgbClr val="4472C4">
                    <a:lumMod val="50000"/>
                  </a:srgbClr>
                </a:solidFill>
              </a:rPr>
              <a:t> the –IR and </a:t>
            </a:r>
            <a:r>
              <a:rPr lang="en-GB" sz="2400" dirty="0">
                <a:solidFill>
                  <a:srgbClr val="4472C4">
                    <a:lumMod val="50000"/>
                  </a:srgbClr>
                </a:solidFill>
              </a:rPr>
              <a:t>add</a:t>
            </a:r>
            <a:r>
              <a:rPr lang="fr-FR" sz="2400" dirty="0">
                <a:solidFill>
                  <a:srgbClr val="4472C4">
                    <a:lumMod val="50000"/>
                  </a:srgbClr>
                </a:solidFill>
              </a:rPr>
              <a:t> ‘</a:t>
            </a:r>
            <a:r>
              <a:rPr lang="fr-FR" sz="2400" b="1" dirty="0">
                <a:solidFill>
                  <a:srgbClr val="4472C4">
                    <a:lumMod val="50000"/>
                  </a:srgbClr>
                </a:solidFill>
              </a:rPr>
              <a:t>-</a:t>
            </a:r>
            <a:r>
              <a:rPr lang="fr-FR" sz="2400" b="1" dirty="0" err="1">
                <a:solidFill>
                  <a:srgbClr val="4472C4">
                    <a:lumMod val="50000"/>
                  </a:srgbClr>
                </a:solidFill>
              </a:rPr>
              <a:t>is</a:t>
            </a:r>
            <a:r>
              <a:rPr lang="fr-FR" sz="2400" dirty="0">
                <a:solidFill>
                  <a:srgbClr val="4472C4">
                    <a:lumMod val="50000"/>
                  </a:srgbClr>
                </a:solidFill>
              </a:rPr>
              <a:t>’. </a:t>
            </a:r>
            <a:endParaRPr lang="en-US" sz="2400" dirty="0">
              <a:solidFill>
                <a:srgbClr val="4472C4">
                  <a:lumMod val="50000"/>
                </a:srgbClr>
              </a:solidFill>
            </a:endParaRPr>
          </a:p>
        </p:txBody>
      </p:sp>
      <p:sp>
        <p:nvSpPr>
          <p:cNvPr id="17" name="Rectangle 16"/>
          <p:cNvSpPr/>
          <p:nvPr/>
        </p:nvSpPr>
        <p:spPr>
          <a:xfrm>
            <a:off x="513130" y="5022755"/>
            <a:ext cx="2271962" cy="461665"/>
          </a:xfrm>
          <a:prstGeom prst="rect">
            <a:avLst/>
          </a:prstGeom>
        </p:spPr>
        <p:txBody>
          <a:bodyPr wrap="square">
            <a:spAutoFit/>
          </a:bodyPr>
          <a:lstStyle/>
          <a:p>
            <a:pPr lvl="0">
              <a:defRPr/>
            </a:pPr>
            <a:r>
              <a:rPr lang="fr-FR" sz="2400" b="1" dirty="0">
                <a:solidFill>
                  <a:srgbClr val="4472C4">
                    <a:lumMod val="50000"/>
                  </a:srgbClr>
                </a:solidFill>
              </a:rPr>
              <a:t>tu</a:t>
            </a:r>
            <a:r>
              <a:rPr lang="en-US" sz="2400" dirty="0">
                <a:solidFill>
                  <a:srgbClr val="4472C4">
                    <a:lumMod val="50000"/>
                  </a:srgbClr>
                </a:solidFill>
              </a:rPr>
              <a:t> </a:t>
            </a:r>
            <a:r>
              <a:rPr lang="fr-FR" sz="2400" dirty="0">
                <a:solidFill>
                  <a:srgbClr val="4472C4">
                    <a:lumMod val="50000"/>
                  </a:srgbClr>
                </a:solidFill>
              </a:rPr>
              <a:t>chois</a:t>
            </a:r>
            <a:r>
              <a:rPr lang="fr-FR" sz="2400" b="1" dirty="0">
                <a:solidFill>
                  <a:srgbClr val="4472C4">
                    <a:lumMod val="50000"/>
                  </a:srgbClr>
                </a:solidFill>
              </a:rPr>
              <a:t>is</a:t>
            </a:r>
            <a:endParaRPr lang="fr-FR" sz="2400" b="1" strike="sngStrike" dirty="0">
              <a:solidFill>
                <a:srgbClr val="4472C4">
                  <a:lumMod val="50000"/>
                </a:srgbClr>
              </a:solidFill>
            </a:endParaRPr>
          </a:p>
        </p:txBody>
      </p:sp>
      <p:sp>
        <p:nvSpPr>
          <p:cNvPr id="18" name="Rectangle 17"/>
          <p:cNvSpPr/>
          <p:nvPr/>
        </p:nvSpPr>
        <p:spPr>
          <a:xfrm>
            <a:off x="2545748" y="5017892"/>
            <a:ext cx="5439271" cy="461665"/>
          </a:xfrm>
          <a:prstGeom prst="rect">
            <a:avLst/>
          </a:prstGeom>
        </p:spPr>
        <p:txBody>
          <a:bodyPr wrap="square">
            <a:spAutoFit/>
          </a:bodyPr>
          <a:lstStyle/>
          <a:p>
            <a:pPr lvl="0">
              <a:defRPr/>
            </a:pPr>
            <a:r>
              <a:rPr lang="en-US" sz="2400" i="1" dirty="0">
                <a:solidFill>
                  <a:srgbClr val="4472C4">
                    <a:lumMod val="50000"/>
                  </a:srgbClr>
                </a:solidFill>
              </a:rPr>
              <a:t>you choose / are choosing </a:t>
            </a:r>
            <a:endParaRPr lang="en-US" sz="2400" b="1" i="1" strike="sngStrike" dirty="0">
              <a:solidFill>
                <a:srgbClr val="FF6600"/>
              </a:solidFill>
            </a:endParaRPr>
          </a:p>
        </p:txBody>
      </p:sp>
      <p:sp>
        <p:nvSpPr>
          <p:cNvPr id="19" name="Rectangle 18"/>
          <p:cNvSpPr/>
          <p:nvPr/>
        </p:nvSpPr>
        <p:spPr>
          <a:xfrm>
            <a:off x="513130" y="5682976"/>
            <a:ext cx="2271962" cy="461665"/>
          </a:xfrm>
          <a:prstGeom prst="rect">
            <a:avLst/>
          </a:prstGeom>
        </p:spPr>
        <p:txBody>
          <a:bodyPr wrap="square">
            <a:spAutoFit/>
          </a:bodyPr>
          <a:lstStyle/>
          <a:p>
            <a:pPr lvl="0">
              <a:defRPr/>
            </a:pPr>
            <a:r>
              <a:rPr lang="fr-FR" sz="2400" b="1" dirty="0">
                <a:solidFill>
                  <a:srgbClr val="4472C4">
                    <a:lumMod val="50000"/>
                  </a:srgbClr>
                </a:solidFill>
              </a:rPr>
              <a:t>tu</a:t>
            </a:r>
            <a:r>
              <a:rPr lang="en-US" sz="2400" dirty="0">
                <a:solidFill>
                  <a:srgbClr val="4472C4">
                    <a:lumMod val="50000"/>
                  </a:srgbClr>
                </a:solidFill>
              </a:rPr>
              <a:t> </a:t>
            </a:r>
            <a:r>
              <a:rPr lang="fr-FR" sz="2400" dirty="0">
                <a:solidFill>
                  <a:srgbClr val="4472C4">
                    <a:lumMod val="50000"/>
                  </a:srgbClr>
                </a:solidFill>
              </a:rPr>
              <a:t>rempl</a:t>
            </a:r>
            <a:r>
              <a:rPr lang="fr-FR" sz="2400" b="1" dirty="0">
                <a:solidFill>
                  <a:srgbClr val="4472C4">
                    <a:lumMod val="50000"/>
                  </a:srgbClr>
                </a:solidFill>
              </a:rPr>
              <a:t>is</a:t>
            </a:r>
            <a:endParaRPr lang="fr-FR" sz="2400" b="1" strike="sngStrike" dirty="0">
              <a:solidFill>
                <a:srgbClr val="4472C4">
                  <a:lumMod val="50000"/>
                </a:srgbClr>
              </a:solidFill>
            </a:endParaRPr>
          </a:p>
        </p:txBody>
      </p:sp>
      <p:sp>
        <p:nvSpPr>
          <p:cNvPr id="20" name="Rectangle 19"/>
          <p:cNvSpPr/>
          <p:nvPr/>
        </p:nvSpPr>
        <p:spPr>
          <a:xfrm>
            <a:off x="2632692" y="5682976"/>
            <a:ext cx="5439271" cy="461665"/>
          </a:xfrm>
          <a:prstGeom prst="rect">
            <a:avLst/>
          </a:prstGeom>
        </p:spPr>
        <p:txBody>
          <a:bodyPr wrap="square">
            <a:spAutoFit/>
          </a:bodyPr>
          <a:lstStyle/>
          <a:p>
            <a:pPr lvl="0">
              <a:defRPr/>
            </a:pPr>
            <a:r>
              <a:rPr lang="en-US" sz="2400" i="1" dirty="0">
                <a:solidFill>
                  <a:srgbClr val="4472C4">
                    <a:lumMod val="50000"/>
                  </a:srgbClr>
                </a:solidFill>
              </a:rPr>
              <a:t>you fill / are filling </a:t>
            </a:r>
            <a:endParaRPr lang="en-US" sz="2400" b="1" i="1" strike="sngStrike" dirty="0">
              <a:solidFill>
                <a:srgbClr val="FF6600"/>
              </a:solidFill>
            </a:endParaRPr>
          </a:p>
        </p:txBody>
      </p:sp>
      <p:sp>
        <p:nvSpPr>
          <p:cNvPr id="21" name="TextBox 20">
            <a:extLst>
              <a:ext uri="{FF2B5EF4-FFF2-40B4-BE49-F238E27FC236}">
                <a16:creationId xmlns:a16="http://schemas.microsoft.com/office/drawing/2014/main" id="{99AA8B91-1B5D-47F9-A34B-BF53DA4ADF14}"/>
              </a:ext>
            </a:extLst>
          </p:cNvPr>
          <p:cNvSpPr txBox="1"/>
          <p:nvPr/>
        </p:nvSpPr>
        <p:spPr>
          <a:xfrm>
            <a:off x="6883778" y="5248724"/>
            <a:ext cx="4795091" cy="919401"/>
          </a:xfrm>
          <a:prstGeom prst="wedgeRoundRectCallout">
            <a:avLst>
              <a:gd name="adj1" fmla="val -57032"/>
              <a:gd name="adj2" fmla="val 21203"/>
              <a:gd name="adj3" fmla="val 16667"/>
            </a:avLst>
          </a:prstGeom>
          <a:solidFill>
            <a:srgbClr val="0055A5"/>
          </a:solidFill>
          <a:ln>
            <a:solidFill>
              <a:srgbClr val="E65D00"/>
            </a:solidFill>
          </a:ln>
        </p:spPr>
        <p:txBody>
          <a:bodyPr wrap="square" rtlCol="0">
            <a:spAutoFit/>
          </a:bodyPr>
          <a:lstStyle/>
          <a:p>
            <a:pPr algn="ctr"/>
            <a:r>
              <a:rPr lang="en-GB" sz="2400" dirty="0">
                <a:solidFill>
                  <a:schemeClr val="bg1"/>
                </a:solidFill>
              </a:rPr>
              <a:t>Verbs like </a:t>
            </a:r>
            <a:r>
              <a:rPr lang="fr-FR" sz="2400" dirty="0">
                <a:solidFill>
                  <a:schemeClr val="bg1"/>
                </a:solidFill>
              </a:rPr>
              <a:t>choisir</a:t>
            </a:r>
            <a:r>
              <a:rPr lang="en-GB" sz="2400" dirty="0">
                <a:solidFill>
                  <a:schemeClr val="bg1"/>
                </a:solidFill>
              </a:rPr>
              <a:t> after ‘</a:t>
            </a:r>
            <a:r>
              <a:rPr lang="fr-FR" sz="2400" dirty="0">
                <a:solidFill>
                  <a:schemeClr val="bg1"/>
                </a:solidFill>
              </a:rPr>
              <a:t>tu</a:t>
            </a:r>
            <a:r>
              <a:rPr lang="en-GB" sz="2400" dirty="0">
                <a:solidFill>
                  <a:schemeClr val="bg1"/>
                </a:solidFill>
              </a:rPr>
              <a:t>’</a:t>
            </a:r>
            <a:r>
              <a:rPr lang="en-GB" sz="2400" i="1" dirty="0">
                <a:solidFill>
                  <a:schemeClr val="bg1"/>
                </a:solidFill>
              </a:rPr>
              <a:t> </a:t>
            </a:r>
            <a:r>
              <a:rPr lang="en-GB" sz="2400" dirty="0">
                <a:solidFill>
                  <a:schemeClr val="bg1"/>
                </a:solidFill>
              </a:rPr>
              <a:t>take the same ending as after ‘je’.</a:t>
            </a:r>
          </a:p>
        </p:txBody>
      </p:sp>
      <p:sp>
        <p:nvSpPr>
          <p:cNvPr id="24" name="Rounded Rectangular Callout 2">
            <a:extLst>
              <a:ext uri="{FF2B5EF4-FFF2-40B4-BE49-F238E27FC236}">
                <a16:creationId xmlns:a16="http://schemas.microsoft.com/office/drawing/2014/main" id="{DEB3B780-F574-4EAA-9379-8D5E15365DCC}"/>
              </a:ext>
            </a:extLst>
          </p:cNvPr>
          <p:cNvSpPr/>
          <p:nvPr/>
        </p:nvSpPr>
        <p:spPr>
          <a:xfrm>
            <a:off x="1137185" y="2496100"/>
            <a:ext cx="2467853" cy="2226150"/>
          </a:xfrm>
          <a:prstGeom prst="wedgeRoundRectCallout">
            <a:avLst>
              <a:gd name="adj1" fmla="val -22655"/>
              <a:gd name="adj2" fmla="val 62016"/>
              <a:gd name="adj3" fmla="val 16667"/>
            </a:avLst>
          </a:prstGeom>
          <a:solidFill>
            <a:srgbClr val="0055A5"/>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These verb forms sound the same!</a:t>
            </a:r>
          </a:p>
          <a:p>
            <a:pPr lvl="0" algn="ctr">
              <a:defRPr/>
            </a:pPr>
            <a:r>
              <a:rPr lang="en-GB" sz="2000" dirty="0">
                <a:solidFill>
                  <a:prstClr val="white"/>
                </a:solidFill>
              </a:rPr>
              <a:t>The </a:t>
            </a:r>
            <a:r>
              <a:rPr lang="en-GB" sz="2000" b="1" dirty="0">
                <a:solidFill>
                  <a:prstClr val="white"/>
                </a:solidFill>
              </a:rPr>
              <a:t>–s and –t </a:t>
            </a:r>
            <a:r>
              <a:rPr lang="en-GB" sz="2000" dirty="0">
                <a:solidFill>
                  <a:prstClr val="white"/>
                </a:solidFill>
              </a:rPr>
              <a:t>are</a:t>
            </a:r>
            <a:br>
              <a:rPr lang="en-GB" sz="2000" dirty="0">
                <a:solidFill>
                  <a:prstClr val="white"/>
                </a:solidFill>
              </a:rPr>
            </a:br>
            <a:r>
              <a:rPr lang="en-GB" sz="2000" b="1" dirty="0">
                <a:solidFill>
                  <a:prstClr val="white"/>
                </a:solidFill>
              </a:rPr>
              <a:t>silent final consonants </a:t>
            </a:r>
            <a:r>
              <a:rPr lang="en-GB" sz="2000" dirty="0">
                <a:solidFill>
                  <a:prstClr val="white"/>
                </a:solidFill>
              </a:rPr>
              <a:t>(SFC)</a:t>
            </a:r>
          </a:p>
        </p:txBody>
      </p:sp>
    </p:spTree>
    <p:extLst>
      <p:ext uri="{BB962C8B-B14F-4D97-AF65-F5344CB8AC3E}">
        <p14:creationId xmlns:p14="http://schemas.microsoft.com/office/powerpoint/2010/main" val="391725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 grpId="0" animBg="1"/>
      <p:bldP spid="2" grpId="1" animBg="1"/>
      <p:bldP spid="12" grpId="0"/>
      <p:bldP spid="13" grpId="0"/>
      <p:bldP spid="14" grpId="0"/>
      <p:bldP spid="15" grpId="0"/>
      <p:bldP spid="16" grpId="0"/>
      <p:bldP spid="17" grpId="0"/>
      <p:bldP spid="18" grpId="0"/>
      <p:bldP spid="19" grpId="0"/>
      <p:bldP spid="20" grpId="0"/>
      <p:bldP spid="21" grpId="0" animBg="1"/>
      <p:bldP spid="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FR" sz="2800" b="1">
                <a:solidFill>
                  <a:schemeClr val="bg1"/>
                </a:solidFill>
              </a:rPr>
              <a:t>À l’école: Tu ou elle?</a:t>
            </a:r>
            <a:endParaRPr lang="fr-FR"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14F55C5B-6E69-D74E-9BE5-8088EB3228DB}"/>
              </a:ext>
            </a:extLst>
          </p:cNvPr>
          <p:cNvSpPr txBox="1"/>
          <p:nvPr/>
        </p:nvSpPr>
        <p:spPr>
          <a:xfrm>
            <a:off x="156000" y="1223549"/>
            <a:ext cx="111980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noProof="0">
                <a:ln>
                  <a:noFill/>
                </a:ln>
                <a:solidFill>
                  <a:srgbClr val="4472C4">
                    <a:lumMod val="50000"/>
                  </a:srgbClr>
                </a:solidFill>
                <a:effectLst/>
                <a:uLnTx/>
                <a:uFillTx/>
                <a:latin typeface="Century Gothic" panose="020F0302020204030204"/>
              </a:rPr>
              <a:t>Amir écrit un email à Kirsten à York.  Il parle d</a:t>
            </a:r>
            <a:r>
              <a:rPr lang="fr-FR" sz="2000" noProof="0">
                <a:solidFill>
                  <a:srgbClr val="4472C4">
                    <a:lumMod val="50000"/>
                  </a:srgbClr>
                </a:solidFill>
                <a:latin typeface="Century Gothic" panose="020F0302020204030204"/>
              </a:rPr>
              <a:t>’</a:t>
            </a:r>
            <a:r>
              <a:rPr kumimoji="0" lang="fr-FR" sz="2000" b="0" i="0" u="none" strike="noStrike" kern="1200" cap="none" spc="0" normalizeH="0" noProof="0">
                <a:ln>
                  <a:noFill/>
                </a:ln>
                <a:solidFill>
                  <a:srgbClr val="4472C4">
                    <a:lumMod val="50000"/>
                  </a:srgbClr>
                </a:solidFill>
                <a:effectLst/>
                <a:uLnTx/>
                <a:uFillTx/>
                <a:latin typeface="Century Gothic" panose="020F0302020204030204"/>
              </a:rPr>
              <a:t>Océane.</a:t>
            </a:r>
          </a:p>
          <a:p>
            <a:pPr lvl="0">
              <a:defRPr/>
            </a:pPr>
            <a:r>
              <a:rPr lang="fr-FR" sz="2000">
                <a:solidFill>
                  <a:srgbClr val="4472C4">
                    <a:lumMod val="50000"/>
                  </a:srgbClr>
                </a:solidFill>
                <a:latin typeface="Century Gothic" panose="020F0302020204030204"/>
              </a:rPr>
              <a:t>Lis et écris ‘Kirsten’ (tu) ou ‘</a:t>
            </a:r>
            <a:r>
              <a:rPr lang="fr-FR" sz="2000">
                <a:solidFill>
                  <a:srgbClr val="4472C4">
                    <a:lumMod val="50000"/>
                  </a:srgbClr>
                </a:solidFill>
              </a:rPr>
              <a:t>Océane</a:t>
            </a:r>
            <a:r>
              <a:rPr lang="fr-FR" sz="2000">
                <a:solidFill>
                  <a:srgbClr val="4472C4">
                    <a:lumMod val="50000"/>
                  </a:srgbClr>
                </a:solidFill>
                <a:latin typeface="Century Gothic" panose="020F0302020204030204"/>
              </a:rPr>
              <a:t>’(elle) pour chaque numéro.</a:t>
            </a:r>
            <a:endParaRPr kumimoji="0" lang="fr-FR" sz="2000" b="0" i="0" u="none" strike="noStrike" kern="1200" cap="none" spc="0" normalizeH="0" noProof="0" dirty="0">
              <a:ln>
                <a:noFill/>
              </a:ln>
              <a:solidFill>
                <a:srgbClr val="4472C4">
                  <a:lumMod val="50000"/>
                </a:srgbClr>
              </a:solidFill>
              <a:effectLst/>
              <a:uLnTx/>
              <a:uFillTx/>
              <a:latin typeface="Century Gothic" panose="020F0302020204030204"/>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41729" y="-8481"/>
            <a:ext cx="1230783" cy="1230783"/>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67716" y="705810"/>
            <a:ext cx="1173162" cy="1173162"/>
          </a:xfrm>
          <a:prstGeom prst="rect">
            <a:avLst/>
          </a:prstGeom>
        </p:spPr>
      </p:pic>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47378" y="133031"/>
            <a:ext cx="1188703" cy="1188703"/>
          </a:xfrm>
          <a:prstGeom prst="rect">
            <a:avLst/>
          </a:prstGeom>
        </p:spPr>
      </p:pic>
      <p:sp>
        <p:nvSpPr>
          <p:cNvPr id="2" name="Rectangle 1">
            <a:extLst>
              <a:ext uri="{FF2B5EF4-FFF2-40B4-BE49-F238E27FC236}">
                <a16:creationId xmlns:a16="http://schemas.microsoft.com/office/drawing/2014/main" id="{3AAA5D6B-F3CF-49BC-A95B-56304D91E0E0}"/>
              </a:ext>
            </a:extLst>
          </p:cNvPr>
          <p:cNvSpPr/>
          <p:nvPr/>
        </p:nvSpPr>
        <p:spPr>
          <a:xfrm>
            <a:off x="156000" y="2035756"/>
            <a:ext cx="11880000" cy="42439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fr-FR" sz="2000">
                <a:solidFill>
                  <a:srgbClr val="203864"/>
                </a:solidFill>
              </a:rPr>
              <a:t>&gt;&gt; sujet: école</a:t>
            </a:r>
          </a:p>
          <a:p>
            <a:endParaRPr lang="fr-FR" sz="2000">
              <a:solidFill>
                <a:srgbClr val="203864"/>
              </a:solidFill>
            </a:endParaRPr>
          </a:p>
          <a:p>
            <a:pPr>
              <a:lnSpc>
                <a:spcPct val="150000"/>
              </a:lnSpc>
            </a:pPr>
            <a:r>
              <a:rPr lang="fr-FR" sz="2000">
                <a:solidFill>
                  <a:srgbClr val="203864"/>
                </a:solidFill>
              </a:rPr>
              <a:t>Salut Kirsten! Ça va ? La vie à l’école est super en ce moment.  On n’a pas d’examens!  Je suis très content.  Océane n’est pas heureuse. Tu as dit que  tu  réussis des examens de science, de maths et de langues.  Elle réussit seulement les examens d’histoire.  Elle ne sait pas pourquoi ! En classe elle remplit ses cahiers avec beaucoup de travail et elle définit le vocabulaire, mais les examens sont difficiles.  Tu remplis tes cahiers avec quoi ?.  Tu choisis les matières intéressantes mais elle choisit des langues difficiles. C’est peut- être ça, la raison ? Elle est travailleuse, je ne trouve pas de solution!  Peux-tu aider? </a:t>
            </a:r>
          </a:p>
          <a:p>
            <a:pPr>
              <a:lnSpc>
                <a:spcPct val="150000"/>
              </a:lnSpc>
            </a:pPr>
            <a:r>
              <a:rPr lang="fr-FR" sz="2000">
                <a:solidFill>
                  <a:srgbClr val="203864"/>
                </a:solidFill>
              </a:rPr>
              <a:t>À bientôt, Amir.</a:t>
            </a:r>
            <a:endParaRPr lang="fr-FR" sz="2000" dirty="0">
              <a:solidFill>
                <a:srgbClr val="203864"/>
              </a:solidFill>
            </a:endParaRPr>
          </a:p>
        </p:txBody>
      </p:sp>
      <p:sp>
        <p:nvSpPr>
          <p:cNvPr id="14" name="TextBox 13"/>
          <p:cNvSpPr txBox="1"/>
          <p:nvPr/>
        </p:nvSpPr>
        <p:spPr>
          <a:xfrm>
            <a:off x="7074643" y="3159200"/>
            <a:ext cx="407743" cy="400110"/>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000" dirty="0">
                <a:solidFill>
                  <a:schemeClr val="accent5">
                    <a:lumMod val="50000"/>
                  </a:schemeClr>
                </a:solidFill>
              </a:rPr>
              <a:t>1.</a:t>
            </a:r>
          </a:p>
        </p:txBody>
      </p:sp>
      <p:sp>
        <p:nvSpPr>
          <p:cNvPr id="15" name="TextBox 14"/>
          <p:cNvSpPr txBox="1"/>
          <p:nvPr/>
        </p:nvSpPr>
        <p:spPr>
          <a:xfrm>
            <a:off x="2917623" y="3609641"/>
            <a:ext cx="407743" cy="400110"/>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000" dirty="0">
                <a:solidFill>
                  <a:schemeClr val="accent5">
                    <a:lumMod val="50000"/>
                  </a:schemeClr>
                </a:solidFill>
              </a:rPr>
              <a:t>2.</a:t>
            </a:r>
          </a:p>
        </p:txBody>
      </p:sp>
      <p:sp>
        <p:nvSpPr>
          <p:cNvPr id="16" name="TextBox 15"/>
          <p:cNvSpPr txBox="1"/>
          <p:nvPr/>
        </p:nvSpPr>
        <p:spPr>
          <a:xfrm>
            <a:off x="8450475" y="3664591"/>
            <a:ext cx="407743" cy="400110"/>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000" dirty="0">
                <a:solidFill>
                  <a:schemeClr val="accent5">
                    <a:lumMod val="50000"/>
                  </a:schemeClr>
                </a:solidFill>
              </a:rPr>
              <a:t>3.</a:t>
            </a:r>
          </a:p>
        </p:txBody>
      </p:sp>
      <p:sp>
        <p:nvSpPr>
          <p:cNvPr id="17" name="TextBox 16"/>
          <p:cNvSpPr txBox="1"/>
          <p:nvPr/>
        </p:nvSpPr>
        <p:spPr>
          <a:xfrm>
            <a:off x="1022434" y="4087417"/>
            <a:ext cx="407743" cy="400110"/>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000" dirty="0">
                <a:solidFill>
                  <a:schemeClr val="accent5">
                    <a:lumMod val="50000"/>
                  </a:schemeClr>
                </a:solidFill>
              </a:rPr>
              <a:t>4.</a:t>
            </a:r>
          </a:p>
        </p:txBody>
      </p:sp>
      <p:sp>
        <p:nvSpPr>
          <p:cNvPr id="18" name="TextBox 17"/>
          <p:cNvSpPr txBox="1"/>
          <p:nvPr/>
        </p:nvSpPr>
        <p:spPr>
          <a:xfrm>
            <a:off x="7482386" y="4087417"/>
            <a:ext cx="407743" cy="400110"/>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000" dirty="0">
                <a:solidFill>
                  <a:schemeClr val="accent5">
                    <a:lumMod val="50000"/>
                  </a:schemeClr>
                </a:solidFill>
              </a:rPr>
              <a:t>5.</a:t>
            </a:r>
          </a:p>
        </p:txBody>
      </p:sp>
      <p:sp>
        <p:nvSpPr>
          <p:cNvPr id="19" name="TextBox 18"/>
          <p:cNvSpPr txBox="1"/>
          <p:nvPr/>
        </p:nvSpPr>
        <p:spPr>
          <a:xfrm>
            <a:off x="3024750" y="4544543"/>
            <a:ext cx="407743" cy="400110"/>
          </a:xfrm>
          <a:prstGeom prst="rect">
            <a:avLst/>
          </a:prstGeom>
          <a:solidFill>
            <a:schemeClr val="accent2">
              <a:lumMod val="20000"/>
              <a:lumOff val="80000"/>
            </a:schemeClr>
          </a:solidFill>
          <a:ln>
            <a:solidFill>
              <a:srgbClr val="002060"/>
            </a:solidFill>
          </a:ln>
        </p:spPr>
        <p:txBody>
          <a:bodyPr wrap="square" rtlCol="0">
            <a:spAutoFit/>
          </a:bodyPr>
          <a:lstStyle/>
          <a:p>
            <a:pPr algn="l"/>
            <a:r>
              <a:rPr lang="en-GB" sz="2000" dirty="0">
                <a:solidFill>
                  <a:schemeClr val="accent5">
                    <a:lumMod val="50000"/>
                  </a:schemeClr>
                </a:solidFill>
              </a:rPr>
              <a:t>6.</a:t>
            </a:r>
          </a:p>
        </p:txBody>
      </p:sp>
      <p:sp>
        <p:nvSpPr>
          <p:cNvPr id="20" name="TextBox 19"/>
          <p:cNvSpPr txBox="1"/>
          <p:nvPr/>
        </p:nvSpPr>
        <p:spPr>
          <a:xfrm>
            <a:off x="7355698" y="4544543"/>
            <a:ext cx="407743" cy="400110"/>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000" dirty="0">
                <a:solidFill>
                  <a:schemeClr val="accent5">
                    <a:lumMod val="50000"/>
                  </a:schemeClr>
                </a:solidFill>
              </a:rPr>
              <a:t>7.</a:t>
            </a:r>
          </a:p>
        </p:txBody>
      </p:sp>
      <p:sp>
        <p:nvSpPr>
          <p:cNvPr id="21" name="TextBox 20">
            <a:extLst>
              <a:ext uri="{FF2B5EF4-FFF2-40B4-BE49-F238E27FC236}">
                <a16:creationId xmlns:a16="http://schemas.microsoft.com/office/drawing/2014/main" id="{39909D32-6B77-42C0-9FA6-3C57B0982D08}"/>
              </a:ext>
            </a:extLst>
          </p:cNvPr>
          <p:cNvSpPr txBox="1"/>
          <p:nvPr/>
        </p:nvSpPr>
        <p:spPr>
          <a:xfrm>
            <a:off x="818562" y="4983486"/>
            <a:ext cx="407743" cy="400110"/>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000" dirty="0">
                <a:solidFill>
                  <a:schemeClr val="accent5">
                    <a:lumMod val="50000"/>
                  </a:schemeClr>
                </a:solidFill>
              </a:rPr>
              <a:t>8.</a:t>
            </a:r>
          </a:p>
        </p:txBody>
      </p:sp>
    </p:spTree>
    <p:extLst>
      <p:ext uri="{BB962C8B-B14F-4D97-AF65-F5344CB8AC3E}">
        <p14:creationId xmlns:p14="http://schemas.microsoft.com/office/powerpoint/2010/main" val="190219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09764"/>
            <a:ext cx="4953000" cy="647577"/>
          </a:xfrm>
        </p:spPr>
        <p:txBody>
          <a:bodyPr>
            <a:noAutofit/>
          </a:bodyPr>
          <a:lstStyle/>
          <a:p>
            <a:r>
              <a:rPr lang="en-GB" sz="2800" b="1" dirty="0">
                <a:solidFill>
                  <a:schemeClr val="bg1"/>
                </a:solidFill>
              </a:rPr>
              <a:t>À </a:t>
            </a:r>
            <a:r>
              <a:rPr lang="en-GB" sz="2800" b="1" dirty="0" err="1">
                <a:solidFill>
                  <a:schemeClr val="bg1"/>
                </a:solidFill>
              </a:rPr>
              <a:t>l’école</a:t>
            </a:r>
            <a:r>
              <a:rPr lang="en-GB" sz="2800" b="1" dirty="0">
                <a:solidFill>
                  <a:schemeClr val="bg1"/>
                </a:solidFill>
              </a:rPr>
              <a:t>: </a:t>
            </a:r>
            <a:r>
              <a:rPr lang="en-GB" sz="2800" b="1" dirty="0" err="1">
                <a:solidFill>
                  <a:schemeClr val="bg1"/>
                </a:solidFill>
              </a:rPr>
              <a:t>vrai</a:t>
            </a:r>
            <a:r>
              <a:rPr lang="en-GB" sz="2800" b="1" dirty="0">
                <a:solidFill>
                  <a:schemeClr val="bg1"/>
                </a:solidFill>
              </a:rPr>
              <a:t> </a:t>
            </a:r>
            <a:r>
              <a:rPr lang="en-GB" sz="2800" b="1" dirty="0" err="1">
                <a:solidFill>
                  <a:schemeClr val="bg1"/>
                </a:solidFill>
              </a:rPr>
              <a:t>ou</a:t>
            </a:r>
            <a:r>
              <a:rPr lang="en-GB" sz="2800" b="1" dirty="0">
                <a:solidFill>
                  <a:schemeClr val="bg1"/>
                </a:solidFill>
              </a:rPr>
              <a:t> faux?[</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14F55C5B-6E69-D74E-9BE5-8088EB3228DB}"/>
              </a:ext>
            </a:extLst>
          </p:cNvPr>
          <p:cNvSpPr txBox="1"/>
          <p:nvPr/>
        </p:nvSpPr>
        <p:spPr>
          <a:xfrm>
            <a:off x="43024" y="1292359"/>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Lis et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les phrases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vraies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fausses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21735" y="250387"/>
            <a:ext cx="1230783" cy="1230783"/>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74560" y="-228857"/>
            <a:ext cx="1173162" cy="1173162"/>
          </a:xfrm>
          <a:prstGeom prst="rect">
            <a:avLst/>
          </a:prstGeom>
        </p:spPr>
      </p:pic>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27384" y="391899"/>
            <a:ext cx="1188703" cy="1188703"/>
          </a:xfrm>
          <a:prstGeom prst="rect">
            <a:avLst/>
          </a:prstGeom>
        </p:spPr>
      </p:pic>
      <p:sp>
        <p:nvSpPr>
          <p:cNvPr id="2" name="Rectangle 1">
            <a:extLst>
              <a:ext uri="{FF2B5EF4-FFF2-40B4-BE49-F238E27FC236}">
                <a16:creationId xmlns:a16="http://schemas.microsoft.com/office/drawing/2014/main" id="{3AAA5D6B-F3CF-49BC-A95B-56304D91E0E0}"/>
              </a:ext>
            </a:extLst>
          </p:cNvPr>
          <p:cNvSpPr/>
          <p:nvPr/>
        </p:nvSpPr>
        <p:spPr>
          <a:xfrm>
            <a:off x="7765771" y="1844765"/>
            <a:ext cx="4333161" cy="44477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457200" indent="-457200">
              <a:buAutoNum type="arabicParenR"/>
            </a:pPr>
            <a:r>
              <a:rPr lang="en-GB" sz="2000" dirty="0" err="1">
                <a:solidFill>
                  <a:srgbClr val="203864"/>
                </a:solidFill>
              </a:rPr>
              <a:t>Océane</a:t>
            </a:r>
            <a:r>
              <a:rPr lang="en-GB" sz="2000" dirty="0">
                <a:solidFill>
                  <a:srgbClr val="203864"/>
                </a:solidFill>
              </a:rPr>
              <a:t> is very happy.</a:t>
            </a:r>
          </a:p>
          <a:p>
            <a:pPr marL="457200" indent="-457200">
              <a:buAutoNum type="arabicParenR"/>
            </a:pPr>
            <a:endParaRPr lang="en-GB" sz="2000" dirty="0">
              <a:solidFill>
                <a:srgbClr val="203864"/>
              </a:solidFill>
            </a:endParaRPr>
          </a:p>
          <a:p>
            <a:pPr marL="457200" indent="-457200">
              <a:buAutoNum type="arabicParenR"/>
            </a:pPr>
            <a:r>
              <a:rPr lang="en-GB" sz="2000" dirty="0">
                <a:solidFill>
                  <a:srgbClr val="203864"/>
                </a:solidFill>
              </a:rPr>
              <a:t>Kirsten is passing her science, maths and history exams.</a:t>
            </a:r>
          </a:p>
          <a:p>
            <a:pPr marL="457200" indent="-457200">
              <a:buAutoNum type="arabicParenR"/>
            </a:pPr>
            <a:endParaRPr lang="en-GB" sz="2000" dirty="0">
              <a:solidFill>
                <a:srgbClr val="203864"/>
              </a:solidFill>
            </a:endParaRPr>
          </a:p>
          <a:p>
            <a:pPr marL="457200" indent="-457200">
              <a:buAutoNum type="arabicParenR"/>
            </a:pPr>
            <a:r>
              <a:rPr lang="en-GB" sz="2000" dirty="0" err="1">
                <a:solidFill>
                  <a:srgbClr val="203864"/>
                </a:solidFill>
              </a:rPr>
              <a:t>Océane</a:t>
            </a:r>
            <a:r>
              <a:rPr lang="en-GB" sz="2000" dirty="0">
                <a:solidFill>
                  <a:srgbClr val="203864"/>
                </a:solidFill>
              </a:rPr>
              <a:t> is only passing her history exams.</a:t>
            </a:r>
          </a:p>
          <a:p>
            <a:pPr marL="457200" indent="-457200">
              <a:buAutoNum type="arabicParenR"/>
            </a:pPr>
            <a:endParaRPr lang="en-GB" sz="2000" dirty="0">
              <a:solidFill>
                <a:srgbClr val="203864"/>
              </a:solidFill>
            </a:endParaRPr>
          </a:p>
          <a:p>
            <a:pPr marL="457200" indent="-457200">
              <a:buAutoNum type="arabicParenR"/>
            </a:pPr>
            <a:r>
              <a:rPr lang="en-GB" sz="2000" dirty="0">
                <a:solidFill>
                  <a:srgbClr val="203864"/>
                </a:solidFill>
              </a:rPr>
              <a:t>Kirsten chooses interesting subjects.</a:t>
            </a:r>
          </a:p>
          <a:p>
            <a:pPr marL="457200" indent="-457200">
              <a:buAutoNum type="arabicParenR"/>
            </a:pPr>
            <a:endParaRPr lang="en-GB" sz="2000" dirty="0">
              <a:solidFill>
                <a:srgbClr val="203864"/>
              </a:solidFill>
            </a:endParaRPr>
          </a:p>
          <a:p>
            <a:pPr marL="457200" indent="-457200">
              <a:buAutoNum type="arabicParenR"/>
            </a:pPr>
            <a:r>
              <a:rPr lang="en-GB" sz="2000" dirty="0" err="1">
                <a:solidFill>
                  <a:srgbClr val="203864"/>
                </a:solidFill>
              </a:rPr>
              <a:t>Océane</a:t>
            </a:r>
            <a:r>
              <a:rPr lang="en-GB" sz="2000" dirty="0">
                <a:solidFill>
                  <a:srgbClr val="203864"/>
                </a:solidFill>
              </a:rPr>
              <a:t> chooses two difficult sciences. </a:t>
            </a:r>
          </a:p>
        </p:txBody>
      </p:sp>
      <p:sp>
        <p:nvSpPr>
          <p:cNvPr id="21" name="Rectangle 20">
            <a:extLst>
              <a:ext uri="{FF2B5EF4-FFF2-40B4-BE49-F238E27FC236}">
                <a16:creationId xmlns:a16="http://schemas.microsoft.com/office/drawing/2014/main" id="{3AAA5D6B-F3CF-49BC-A95B-56304D91E0E0}"/>
              </a:ext>
            </a:extLst>
          </p:cNvPr>
          <p:cNvSpPr/>
          <p:nvPr/>
        </p:nvSpPr>
        <p:spPr>
          <a:xfrm>
            <a:off x="159704" y="1853538"/>
            <a:ext cx="7019139" cy="44477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en-GB" sz="2000" dirty="0">
                <a:solidFill>
                  <a:srgbClr val="203864"/>
                </a:solidFill>
              </a:rPr>
              <a:t>&gt;&gt; </a:t>
            </a:r>
            <a:r>
              <a:rPr lang="en-GB" sz="2000" dirty="0" err="1">
                <a:solidFill>
                  <a:srgbClr val="203864"/>
                </a:solidFill>
              </a:rPr>
              <a:t>sujet</a:t>
            </a:r>
            <a:r>
              <a:rPr lang="en-GB" sz="2000" dirty="0">
                <a:solidFill>
                  <a:srgbClr val="203864"/>
                </a:solidFill>
              </a:rPr>
              <a:t>: </a:t>
            </a:r>
            <a:r>
              <a:rPr lang="en-GB" sz="2000" dirty="0" err="1">
                <a:solidFill>
                  <a:srgbClr val="203864"/>
                </a:solidFill>
              </a:rPr>
              <a:t>école</a:t>
            </a:r>
            <a:endParaRPr lang="en-GB" sz="2000" i="1" dirty="0">
              <a:solidFill>
                <a:srgbClr val="203864"/>
              </a:solidFill>
            </a:endParaRPr>
          </a:p>
          <a:p>
            <a:r>
              <a:rPr lang="fr-FR" sz="2000" dirty="0">
                <a:solidFill>
                  <a:srgbClr val="203864"/>
                </a:solidFill>
              </a:rPr>
              <a:t>Salut Kirsten! Ça va ? La vie à l’école est super en ce moment. On n’a pas d’examens! Je suis très content.  Océane n’est pas heureuse. Tu as dit que tu réussis des examens de science, de maths et de langues.  Elle réussit seulement les examens d’histoire. Elle ne sait pas pourquoi ! En classe elle remplit ses cahiers avec beaucoup de travail et elle définit le vocabulaire, mais les examens sont difficiles. Tu remplis tes cahiers avec quoi ?. Tu choisis les matières intéressantes mais elle choisit des langues difficiles. C’est peut- être ça, la raison ? Elle est travailleuse, je ne trouve pas de solution!  Peux-tu aider? </a:t>
            </a:r>
          </a:p>
          <a:p>
            <a:r>
              <a:rPr lang="en-GB" sz="2000" dirty="0">
                <a:solidFill>
                  <a:srgbClr val="203864"/>
                </a:solidFill>
              </a:rPr>
              <a:t>À </a:t>
            </a:r>
            <a:r>
              <a:rPr lang="en-GB" sz="2000" dirty="0" err="1">
                <a:solidFill>
                  <a:srgbClr val="203864"/>
                </a:solidFill>
              </a:rPr>
              <a:t>bientôt</a:t>
            </a:r>
            <a:r>
              <a:rPr lang="en-GB" sz="2000" dirty="0">
                <a:solidFill>
                  <a:srgbClr val="203864"/>
                </a:solidFill>
              </a:rPr>
              <a:t>, Amir.</a:t>
            </a:r>
          </a:p>
        </p:txBody>
      </p:sp>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182459" y="1784748"/>
            <a:ext cx="583312" cy="583312"/>
          </a:xfrm>
          <a:prstGeom prst="rect">
            <a:avLst/>
          </a:prstGeom>
        </p:spPr>
      </p:pic>
      <p:pic>
        <p:nvPicPr>
          <p:cNvPr id="22" name="Picture 21" descr="green checkmark">
            <a:extLst>
              <a:ext uri="{FF2B5EF4-FFF2-40B4-BE49-F238E27FC236}">
                <a16:creationId xmlns:a16="http://schemas.microsoft.com/office/drawing/2014/main" id="{BEA48408-6454-443D-9F14-530DE0CD6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9001" y="3306187"/>
            <a:ext cx="566001" cy="589585"/>
          </a:xfrm>
          <a:prstGeom prst="rect">
            <a:avLst/>
          </a:prstGeom>
        </p:spPr>
      </p:pic>
      <p:pic>
        <p:nvPicPr>
          <p:cNvPr id="24" name="Picture 23" descr="green checkmark">
            <a:extLst>
              <a:ext uri="{FF2B5EF4-FFF2-40B4-BE49-F238E27FC236}">
                <a16:creationId xmlns:a16="http://schemas.microsoft.com/office/drawing/2014/main" id="{BEA48408-6454-443D-9F14-530DE0CD6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3600" y="4237595"/>
            <a:ext cx="566001" cy="589585"/>
          </a:xfrm>
          <a:prstGeom prst="rect">
            <a:avLst/>
          </a:prstGeom>
        </p:spPr>
      </p:pic>
      <p:pic>
        <p:nvPicPr>
          <p:cNvPr id="25" name="Picture 2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33600" y="5169003"/>
            <a:ext cx="583312" cy="583312"/>
          </a:xfrm>
          <a:prstGeom prst="rect">
            <a:avLst/>
          </a:prstGeom>
        </p:spPr>
      </p:pic>
      <p:sp>
        <p:nvSpPr>
          <p:cNvPr id="6" name="Speech Bubble: Rectangle with Corners Rounded 5">
            <a:extLst>
              <a:ext uri="{FF2B5EF4-FFF2-40B4-BE49-F238E27FC236}">
                <a16:creationId xmlns:a16="http://schemas.microsoft.com/office/drawing/2014/main" id="{E171FE29-6ECE-48DE-A75A-EFBA9673976E}"/>
              </a:ext>
            </a:extLst>
          </p:cNvPr>
          <p:cNvSpPr/>
          <p:nvPr/>
        </p:nvSpPr>
        <p:spPr>
          <a:xfrm>
            <a:off x="6380987" y="249870"/>
            <a:ext cx="2576308" cy="914122"/>
          </a:xfrm>
          <a:prstGeom prst="wedgeRoundRectCallout">
            <a:avLst/>
          </a:prstGeom>
          <a:solidFill>
            <a:srgbClr val="0055A5"/>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a:t>‘Faux’ has an irregular feminine form.</a:t>
            </a:r>
          </a:p>
        </p:txBody>
      </p:sp>
      <p:pic>
        <p:nvPicPr>
          <p:cNvPr id="17" name="Picture 16" descr="green checkmark">
            <a:extLst>
              <a:ext uri="{FF2B5EF4-FFF2-40B4-BE49-F238E27FC236}">
                <a16:creationId xmlns:a16="http://schemas.microsoft.com/office/drawing/2014/main" id="{41DCAA67-F0FE-478A-80C2-229C585EEB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8843" y="2481532"/>
            <a:ext cx="566001" cy="589585"/>
          </a:xfrm>
          <a:prstGeom prst="rect">
            <a:avLst/>
          </a:prstGeom>
        </p:spPr>
      </p:pic>
    </p:spTree>
    <p:extLst>
      <p:ext uri="{BB962C8B-B14F-4D97-AF65-F5344CB8AC3E}">
        <p14:creationId xmlns:p14="http://schemas.microsoft.com/office/powerpoint/2010/main" val="369600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42360" cy="647577"/>
          </a:xfrm>
        </p:spPr>
        <p:txBody>
          <a:bodyPr>
            <a:normAutofit/>
          </a:bodyPr>
          <a:lstStyle/>
          <a:p>
            <a:r>
              <a:rPr lang="fr-FR" sz="2800" b="1">
                <a:solidFill>
                  <a:schemeClr val="bg1"/>
                </a:solidFill>
              </a:rPr>
              <a:t>Écris en français !</a:t>
            </a:r>
            <a:endParaRPr lang="fr-FR" sz="2800" b="1" dirty="0">
              <a:solidFill>
                <a:schemeClr val="bg1"/>
              </a:solidFill>
            </a:endParaRPr>
          </a:p>
        </p:txBody>
      </p:sp>
      <p:sp>
        <p:nvSpPr>
          <p:cNvPr id="2" name="Rectangle 1">
            <a:extLst>
              <a:ext uri="{FF2B5EF4-FFF2-40B4-BE49-F238E27FC236}">
                <a16:creationId xmlns:a16="http://schemas.microsoft.com/office/drawing/2014/main" id="{3AAA5D6B-F3CF-49BC-A95B-56304D91E0E0}"/>
              </a:ext>
            </a:extLst>
          </p:cNvPr>
          <p:cNvSpPr/>
          <p:nvPr/>
        </p:nvSpPr>
        <p:spPr>
          <a:xfrm>
            <a:off x="180000" y="1889673"/>
            <a:ext cx="11880000" cy="38043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rPr>
              <a:t>&gt;&gt; RE: </a:t>
            </a:r>
            <a:r>
              <a:rPr kumimoji="0" lang="fr-FR" sz="2200" b="0" i="0" u="none" strike="noStrike" kern="1200" cap="none" spc="0" normalizeH="0" baseline="0" noProof="0" dirty="0">
                <a:ln>
                  <a:noFill/>
                </a:ln>
                <a:solidFill>
                  <a:srgbClr val="203864"/>
                </a:solidFill>
                <a:effectLst/>
                <a:uLnTx/>
                <a:uFillTx/>
                <a:latin typeface="Century Gothic" panose="020F0302020204030204"/>
              </a:rPr>
              <a:t>école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rPr>
              <a:t>Hello Amir,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rPr>
              <a:t>I am happy that you are passing your exams! Are</a:t>
            </a:r>
            <a:r>
              <a:rPr kumimoji="0" lang="en-GB" sz="2200" b="0" i="0" u="none" strike="noStrike" kern="1200" cap="none" spc="0" normalizeH="0" noProof="0" dirty="0">
                <a:ln>
                  <a:noFill/>
                </a:ln>
                <a:solidFill>
                  <a:srgbClr val="203864"/>
                </a:solidFill>
                <a:effectLst/>
                <a:uLnTx/>
                <a:uFillTx/>
                <a:latin typeface="Century Gothic" panose="020F0302020204030204"/>
              </a:rPr>
              <a:t> you filling your bank account with euros now? </a:t>
            </a:r>
            <a:r>
              <a:rPr kumimoji="0" lang="en-GB" sz="2200" b="0" i="0" u="none" strike="noStrike" kern="1200" cap="none" spc="0" normalizeH="0" baseline="0" noProof="0" dirty="0">
                <a:ln>
                  <a:noFill/>
                </a:ln>
                <a:solidFill>
                  <a:srgbClr val="203864"/>
                </a:solidFill>
                <a:effectLst/>
                <a:uLnTx/>
                <a:uFillTx/>
                <a:latin typeface="Century Gothic" panose="020F0302020204030204"/>
              </a:rPr>
              <a:t>My friend</a:t>
            </a:r>
            <a:r>
              <a:rPr kumimoji="0" lang="en-GB" sz="2200" b="0" i="0" u="none" strike="noStrike" kern="1200" cap="none" spc="0" normalizeH="0" noProof="0" dirty="0">
                <a:ln>
                  <a:noFill/>
                </a:ln>
                <a:solidFill>
                  <a:srgbClr val="203864"/>
                </a:solidFill>
                <a:effectLst/>
                <a:uLnTx/>
                <a:uFillTx/>
                <a:latin typeface="Century Gothic" panose="020F0302020204030204"/>
              </a:rPr>
              <a:t> Natalie doesn’t have a problem with exams. She chooses difficult subjects like </a:t>
            </a:r>
            <a:r>
              <a:rPr kumimoji="0" lang="fr-FR" sz="2200" b="0" i="0" u="none" strike="noStrike" kern="1200" cap="none" spc="0" normalizeH="0" noProof="0" dirty="0">
                <a:ln>
                  <a:noFill/>
                </a:ln>
                <a:solidFill>
                  <a:srgbClr val="203864"/>
                </a:solidFill>
                <a:effectLst/>
                <a:uLnTx/>
                <a:uFillTx/>
                <a:latin typeface="Century Gothic" panose="020F0302020204030204"/>
              </a:rPr>
              <a:t>Océane</a:t>
            </a:r>
            <a:r>
              <a:rPr kumimoji="0" lang="en-GB" sz="2200" b="0" i="0" u="none" strike="noStrike" kern="1200" cap="none" spc="0" normalizeH="0" noProof="0" dirty="0">
                <a:ln>
                  <a:noFill/>
                </a:ln>
                <a:solidFill>
                  <a:srgbClr val="203864"/>
                </a:solidFill>
                <a:effectLst/>
                <a:uLnTx/>
                <a:uFillTx/>
                <a:latin typeface="Century Gothic" panose="020F0302020204030204"/>
              </a:rPr>
              <a:t> but she passes exams. She has a good mark in French! In class, the teacher defines difficult words, then she fills her exercise book </a:t>
            </a:r>
            <a:r>
              <a:rPr lang="en-GB" sz="2200" dirty="0">
                <a:solidFill>
                  <a:srgbClr val="203864"/>
                </a:solidFill>
                <a:latin typeface="Century Gothic" panose="020F0302020204030204"/>
              </a:rPr>
              <a:t>with important words. It’s Mr Campbell’s idea. He chooses intelligent activities. It’s a big project but it is a good solution. Does </a:t>
            </a:r>
            <a:r>
              <a:rPr lang="fr-FR" sz="2200" dirty="0">
                <a:solidFill>
                  <a:srgbClr val="203864"/>
                </a:solidFill>
                <a:latin typeface="Century Gothic" panose="020F0302020204030204"/>
              </a:rPr>
              <a:t>Océane</a:t>
            </a:r>
            <a:r>
              <a:rPr lang="en-GB" sz="2200" dirty="0">
                <a:solidFill>
                  <a:srgbClr val="203864"/>
                </a:solidFill>
                <a:latin typeface="Century Gothic" panose="020F0302020204030204"/>
              </a:rPr>
              <a:t> define important words in English?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rPr>
              <a:t>Bye, Kirsten.</a:t>
            </a:r>
          </a:p>
        </p:txBody>
      </p:sp>
      <p:sp>
        <p:nvSpPr>
          <p:cNvPr id="5" name="Rounded Rectangle 46">
            <a:extLst>
              <a:ext uri="{FF2B5EF4-FFF2-40B4-BE49-F238E27FC236}">
                <a16:creationId xmlns:a16="http://schemas.microsoft.com/office/drawing/2014/main" id="{6D6C20B1-D739-48A6-830F-9800CEB4DCE5}"/>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écrire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erson wearing a costume&#10;&#10;Description automatically generated">
            <a:extLst>
              <a:ext uri="{FF2B5EF4-FFF2-40B4-BE49-F238E27FC236}">
                <a16:creationId xmlns:a16="http://schemas.microsoft.com/office/drawing/2014/main" id="{980B431D-22C6-4568-9F88-FFFD113395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46487" y="4093325"/>
            <a:ext cx="2045513" cy="2045513"/>
          </a:xfrm>
          <a:prstGeom prst="rect">
            <a:avLst/>
          </a:prstGeom>
        </p:spPr>
      </p:pic>
      <p:sp>
        <p:nvSpPr>
          <p:cNvPr id="9" name="TextBox 8">
            <a:extLst>
              <a:ext uri="{FF2B5EF4-FFF2-40B4-BE49-F238E27FC236}">
                <a16:creationId xmlns:a16="http://schemas.microsoft.com/office/drawing/2014/main" id="{0A92D81F-0650-F447-8359-0A6373AAFC18}"/>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rgbClr val="4472C4">
                    <a:lumMod val="50000"/>
                  </a:srgbClr>
                </a:solidFill>
                <a:latin typeface="Century Gothic" panose="020F0302020204030204"/>
              </a:rPr>
              <a:t>Kirsten</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écrit un email à Amir en anglais. Écris le </a:t>
            </a:r>
            <a:r>
              <a:rPr lang="fr-FR" sz="2400">
                <a:solidFill>
                  <a:srgbClr val="4472C4">
                    <a:lumMod val="50000"/>
                  </a:srgbClr>
                </a:solidFill>
                <a:latin typeface="Century Gothic" panose="020F0302020204030204"/>
              </a:rPr>
              <a:t>texte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en français.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591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25040" cy="647577"/>
          </a:xfrm>
        </p:spPr>
        <p:txBody>
          <a:bodyPr>
            <a:normAutofit/>
          </a:bodyPr>
          <a:lstStyle/>
          <a:p>
            <a:r>
              <a:rPr lang="en-GB" sz="2800" b="1" dirty="0" err="1">
                <a:solidFill>
                  <a:schemeClr val="bg1"/>
                </a:solidFill>
              </a:rPr>
              <a:t>Réponses</a:t>
            </a:r>
            <a:endParaRPr lang="en-GB" sz="2800" b="1" dirty="0">
              <a:solidFill>
                <a:schemeClr val="bg1"/>
              </a:solidFill>
            </a:endParaRPr>
          </a:p>
        </p:txBody>
      </p:sp>
      <p:sp>
        <p:nvSpPr>
          <p:cNvPr id="2" name="Rectangle 1">
            <a:extLst>
              <a:ext uri="{FF2B5EF4-FFF2-40B4-BE49-F238E27FC236}">
                <a16:creationId xmlns:a16="http://schemas.microsoft.com/office/drawing/2014/main" id="{3AAA5D6B-F3CF-49BC-A95B-56304D91E0E0}"/>
              </a:ext>
            </a:extLst>
          </p:cNvPr>
          <p:cNvSpPr/>
          <p:nvPr/>
        </p:nvSpPr>
        <p:spPr>
          <a:xfrm>
            <a:off x="180000" y="1810522"/>
            <a:ext cx="11870829" cy="448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EF4135"/>
                </a:solidFill>
                <a:effectLst/>
                <a:uLnTx/>
                <a:uFillTx/>
                <a:latin typeface="Century Gothic" panose="020F0302020204030204"/>
              </a:rPr>
              <a:t>&gt;&gt; RE: école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200" dirty="0">
              <a:solidFill>
                <a:srgbClr val="EF4135"/>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EF4135"/>
                </a:solidFill>
                <a:effectLst/>
                <a:uLnTx/>
                <a:uFillTx/>
                <a:latin typeface="Century Gothic" panose="020F0302020204030204"/>
              </a:rPr>
              <a:t>Bonjour</a:t>
            </a:r>
            <a:r>
              <a:rPr kumimoji="0" lang="fr-FR" sz="2200" b="0" i="0" u="none" strike="noStrike" kern="1200" cap="none" spc="0" normalizeH="0" noProof="0" dirty="0">
                <a:ln>
                  <a:noFill/>
                </a:ln>
                <a:solidFill>
                  <a:srgbClr val="EF4135"/>
                </a:solidFill>
                <a:effectLst/>
                <a:uLnTx/>
                <a:uFillTx/>
                <a:latin typeface="Century Gothic" panose="020F0302020204030204"/>
              </a:rPr>
              <a:t> Amir, </a:t>
            </a:r>
          </a:p>
          <a:p>
            <a:pPr lvl="0">
              <a:defRPr/>
            </a:pPr>
            <a:r>
              <a:rPr lang="fr-FR" sz="2200" dirty="0">
                <a:solidFill>
                  <a:srgbClr val="EF4135"/>
                </a:solidFill>
                <a:latin typeface="Century Gothic" panose="020F0302020204030204"/>
              </a:rPr>
              <a:t>J</a:t>
            </a:r>
            <a:r>
              <a:rPr kumimoji="0" lang="fr-FR" sz="2200" b="0" i="0" u="none" strike="noStrike" kern="1200" cap="none" spc="0" normalizeH="0" noProof="0" dirty="0">
                <a:ln>
                  <a:noFill/>
                </a:ln>
                <a:solidFill>
                  <a:srgbClr val="EF4135"/>
                </a:solidFill>
                <a:effectLst/>
                <a:uLnTx/>
                <a:uFillTx/>
                <a:latin typeface="Century Gothic" panose="020F0302020204030204"/>
              </a:rPr>
              <a:t>e suis heureuse </a:t>
            </a:r>
            <a:r>
              <a:rPr lang="fr-FR" sz="2200" dirty="0">
                <a:solidFill>
                  <a:srgbClr val="EF4135"/>
                </a:solidFill>
                <a:latin typeface="Century Gothic" panose="020F0302020204030204"/>
              </a:rPr>
              <a:t>que tu réussis tes examens !</a:t>
            </a:r>
            <a:r>
              <a:rPr kumimoji="0" lang="fr-FR" sz="2200" b="0" i="0" u="none" strike="noStrike" kern="1200" cap="none" spc="0" normalizeH="0" noProof="0" dirty="0">
                <a:ln>
                  <a:noFill/>
                </a:ln>
                <a:solidFill>
                  <a:srgbClr val="EF4135"/>
                </a:solidFill>
                <a:effectLst/>
                <a:uLnTx/>
                <a:uFillTx/>
                <a:latin typeface="Century Gothic" panose="020F0302020204030204"/>
              </a:rPr>
              <a:t>  Remplis-tu ton compte en banque avec des euros maintenant?  Mon amie Natalie n’a pas de problème avec les examens. Elle choisit</a:t>
            </a:r>
            <a:r>
              <a:rPr lang="fr-FR" sz="2200" dirty="0">
                <a:solidFill>
                  <a:srgbClr val="EF4135"/>
                </a:solidFill>
                <a:latin typeface="Century Gothic" panose="020F0302020204030204"/>
              </a:rPr>
              <a:t> les matières difficiles comme Océane, mais elle réussit les examens. Elle a une bonne note en français ! En classe, le professeur définit les mots difficiles, puis elle remplit son cahier avec les mots importants.  C’est l’idée de Monsieur Campbell. Il choisit des activitiés intelligentes.  C’est un grand </a:t>
            </a:r>
            <a:r>
              <a:rPr lang="fr-FR" sz="2200" dirty="0">
                <a:solidFill>
                  <a:srgbClr val="EF4135"/>
                </a:solidFill>
              </a:rPr>
              <a:t>projet mais </a:t>
            </a:r>
            <a:r>
              <a:rPr lang="fr-FR" sz="2200" dirty="0">
                <a:solidFill>
                  <a:srgbClr val="EF4135"/>
                </a:solidFill>
                <a:latin typeface="Century Gothic" panose="020F0302020204030204"/>
              </a:rPr>
              <a:t>c’est une bonne solution. Océane définit-elle les mots importants en anglais?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EF4135"/>
                </a:solidFill>
                <a:effectLst/>
                <a:uLnTx/>
                <a:uFillTx/>
                <a:latin typeface="Century Gothic" panose="020F0302020204030204"/>
              </a:rPr>
              <a:t>Au revoir,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solidFill>
                  <a:srgbClr val="EF4135"/>
                </a:solidFill>
                <a:latin typeface="Century Gothic" panose="020F0302020204030204"/>
              </a:rPr>
              <a:t>Kirsten.</a:t>
            </a:r>
            <a:endParaRPr kumimoji="0" lang="fr-FR" sz="2200" b="0" i="0" u="none" strike="noStrike" kern="1200" cap="none" spc="0" normalizeH="0" baseline="0" noProof="0" dirty="0">
              <a:ln>
                <a:noFill/>
              </a:ln>
              <a:solidFill>
                <a:srgbClr val="EF4135"/>
              </a:solidFill>
              <a:effectLst/>
              <a:uLnTx/>
              <a:uFillTx/>
              <a:latin typeface="Century Gothic" panose="020F0302020204030204"/>
            </a:endParaRPr>
          </a:p>
        </p:txBody>
      </p:sp>
      <p:sp>
        <p:nvSpPr>
          <p:cNvPr id="5" name="Rounded Rectangle 46">
            <a:extLst>
              <a:ext uri="{FF2B5EF4-FFF2-40B4-BE49-F238E27FC236}">
                <a16:creationId xmlns:a16="http://schemas.microsoft.com/office/drawing/2014/main" id="{6D6C20B1-D739-48A6-830F-9800CEB4DCE5}"/>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écrire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erson wearing a costume&#10;&#10;Description automatically generated">
            <a:extLst>
              <a:ext uri="{FF2B5EF4-FFF2-40B4-BE49-F238E27FC236}">
                <a16:creationId xmlns:a16="http://schemas.microsoft.com/office/drawing/2014/main" id="{980B431D-22C6-4568-9F88-FFFD113395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55824" y="4533192"/>
            <a:ext cx="1837439" cy="1837439"/>
          </a:xfrm>
          <a:prstGeom prst="rect">
            <a:avLst/>
          </a:prstGeom>
        </p:spPr>
      </p:pic>
      <p:sp>
        <p:nvSpPr>
          <p:cNvPr id="10" name="TextBox 9">
            <a:extLst>
              <a:ext uri="{FF2B5EF4-FFF2-40B4-BE49-F238E27FC236}">
                <a16:creationId xmlns:a16="http://schemas.microsoft.com/office/drawing/2014/main" id="{0A92D81F-0650-F447-8359-0A6373AAFC18}"/>
              </a:ext>
            </a:extLst>
          </p:cNvPr>
          <p:cNvSpPr txBox="1"/>
          <p:nvPr/>
        </p:nvSpPr>
        <p:spPr>
          <a:xfrm>
            <a:off x="180000" y="143316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rgbClr val="4472C4">
                    <a:lumMod val="50000"/>
                  </a:srgbClr>
                </a:solidFill>
                <a:latin typeface="Century Gothic" panose="020F0302020204030204"/>
              </a:rPr>
              <a:t>Kirsten</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écrit un email à Amir en anglais. Écris le </a:t>
            </a:r>
            <a:r>
              <a:rPr lang="fr-FR" sz="2400">
                <a:solidFill>
                  <a:srgbClr val="4472C4">
                    <a:lumMod val="50000"/>
                  </a:srgbClr>
                </a:solidFill>
                <a:latin typeface="Century Gothic" panose="020F0302020204030204"/>
              </a:rPr>
              <a:t>texte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en français.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84645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y</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797678" y="3594940"/>
            <a:ext cx="59663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y</a:t>
            </a:r>
          </a:p>
        </p:txBody>
      </p:sp>
      <p:sp>
        <p:nvSpPr>
          <p:cNvPr id="4" name="Rectangle 3"/>
          <p:cNvSpPr/>
          <p:nvPr/>
        </p:nvSpPr>
        <p:spPr>
          <a:xfrm>
            <a:off x="507004" y="584479"/>
            <a:ext cx="31758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stème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t>
            </a:r>
            <a:r>
              <a:rPr kumimoji="0" lang="fr-FR"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fr-FR"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a:t>
            </a:r>
            <a:r>
              <a:rPr kumimoji="0" lang="fr-FR"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sique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fr-FR"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thme</a:t>
            </a:r>
            <a:endParaRPr kumimoji="0" lang="fr-FR"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280878" y="3687273"/>
            <a:ext cx="33009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anal</a:t>
            </a:r>
            <a:r>
              <a:rPr kumimoji="0" lang="fr-FR"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738970" y="4558863"/>
            <a:ext cx="282962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analyse]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you are her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0658"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lots of multicoloured cogs">
            <a:extLst>
              <a:ext uri="{FF2B5EF4-FFF2-40B4-BE49-F238E27FC236}">
                <a16:creationId xmlns:a16="http://schemas.microsoft.com/office/drawing/2014/main" id="{3F49D309-36A8-4F74-97E8-8782EC8DF9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197" y="1450907"/>
            <a:ext cx="2213337" cy="15977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woman in a black dress">
            <a:extLst>
              <a:ext uri="{FF2B5EF4-FFF2-40B4-BE49-F238E27FC236}">
                <a16:creationId xmlns:a16="http://schemas.microsoft.com/office/drawing/2014/main" id="{D1A9FA24-61D6-492A-81C5-0880790571A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7111" y="3860603"/>
            <a:ext cx="1146509" cy="168466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diagram of an atom">
            <a:extLst>
              <a:ext uri="{FF2B5EF4-FFF2-40B4-BE49-F238E27FC236}">
                <a16:creationId xmlns:a16="http://schemas.microsoft.com/office/drawing/2014/main" id="{BD3A1A35-0210-4C25-8DAC-DB40CCA8AB0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2217" y="5061120"/>
            <a:ext cx="1303194" cy="128710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eartbeat ">
            <a:extLst>
              <a:ext uri="{FF2B5EF4-FFF2-40B4-BE49-F238E27FC236}">
                <a16:creationId xmlns:a16="http://schemas.microsoft.com/office/drawing/2014/main" id="{96118C38-D619-49C8-8EBE-01DC578FE48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37612"/>
          <a:stretch/>
        </p:blipFill>
        <p:spPr bwMode="auto">
          <a:xfrm>
            <a:off x="8509129" y="1023813"/>
            <a:ext cx="3059462" cy="245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5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y system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4" name="y system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y rythm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320"/>
                                        </p:tgtEl>
                                        <p:attrNameLst>
                                          <p:attrName>style.visibility</p:attrName>
                                        </p:attrNameLst>
                                      </p:cBhvr>
                                      <p:to>
                                        <p:strVal val="visible"/>
                                      </p:to>
                                    </p:set>
                                    <p:animEffect transition="in" filter="fade">
                                      <p:cBhvr>
                                        <p:cTn id="38" dur="500"/>
                                        <p:tgtEl>
                                          <p:spTgt spid="13320"/>
                                        </p:tgtEl>
                                      </p:cBhvr>
                                    </p:animEffect>
                                  </p:childTnLst>
                                  <p:subTnLst>
                                    <p:audio>
                                      <p:cMediaNode>
                                        <p:cTn display="0" masterRel="sameClick">
                                          <p:stCondLst>
                                            <p:cond evt="begin" delay="0">
                                              <p:tn val="36"/>
                                            </p:cond>
                                          </p:stCondLst>
                                          <p:endCondLst>
                                            <p:cond evt="onStopAudio" delay="0">
                                              <p:tgtEl>
                                                <p:sldTgt/>
                                              </p:tgtEl>
                                            </p:cond>
                                          </p:endCondLst>
                                        </p:cTn>
                                        <p:tgtEl>
                                          <p:sndTgt r:embed="rId5" name="y ryth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y sty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316"/>
                                        </p:tgtEl>
                                        <p:attrNameLst>
                                          <p:attrName>style.visibility</p:attrName>
                                        </p:attrNameLst>
                                      </p:cBhvr>
                                      <p:to>
                                        <p:strVal val="visible"/>
                                      </p:to>
                                    </p:set>
                                    <p:animEffect transition="in" filter="fade">
                                      <p:cBhvr>
                                        <p:cTn id="48" dur="500"/>
                                        <p:tgtEl>
                                          <p:spTgt spid="13316"/>
                                        </p:tgtEl>
                                      </p:cBhvr>
                                    </p:animEffect>
                                  </p:childTnLst>
                                  <p:subTnLst>
                                    <p:audio>
                                      <p:cMediaNode>
                                        <p:cTn display="0" masterRel="sameClick">
                                          <p:stCondLst>
                                            <p:cond evt="begin" delay="0">
                                              <p:tn val="46"/>
                                            </p:cond>
                                          </p:stCondLst>
                                          <p:endCondLst>
                                            <p:cond evt="onStopAudio" delay="0">
                                              <p:tgtEl>
                                                <p:sldTgt/>
                                              </p:tgtEl>
                                            </p:cond>
                                          </p:endCondLst>
                                        </p:cTn>
                                        <p:tgtEl>
                                          <p:sndTgt r:embed="rId6" name="y sty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7" name="y physiqu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318"/>
                                        </p:tgtEl>
                                        <p:attrNameLst>
                                          <p:attrName>style.visibility</p:attrName>
                                        </p:attrNameLst>
                                      </p:cBhvr>
                                      <p:to>
                                        <p:strVal val="visible"/>
                                      </p:to>
                                    </p:set>
                                    <p:animEffect transition="in" filter="fade">
                                      <p:cBhvr>
                                        <p:cTn id="58" dur="500"/>
                                        <p:tgtEl>
                                          <p:spTgt spid="13318"/>
                                        </p:tgtEl>
                                      </p:cBhvr>
                                    </p:animEffect>
                                  </p:childTnLst>
                                  <p:subTnLst>
                                    <p:audio>
                                      <p:cMediaNode>
                                        <p:cTn display="0" masterRel="sameClick">
                                          <p:stCondLst>
                                            <p:cond evt="begin" delay="0">
                                              <p:tn val="56"/>
                                            </p:cond>
                                          </p:stCondLst>
                                          <p:endCondLst>
                                            <p:cond evt="onStopAudio" delay="0">
                                              <p:tgtEl>
                                                <p:sldTgt/>
                                              </p:tgtEl>
                                            </p:cond>
                                          </p:endCondLst>
                                        </p:cTn>
                                        <p:tgtEl>
                                          <p:sndTgt r:embed="rId7" name="y physiqu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y analy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8" name="y analy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264"/>
            <a:ext cx="6457246" cy="647577"/>
          </a:xfrm>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1" dirty="0" err="1">
                <a:solidFill>
                  <a:prstClr val="white"/>
                </a:solidFill>
              </a:rPr>
              <a:t>Léa</a:t>
            </a:r>
            <a:r>
              <a:rPr lang="en-GB" sz="2800" b="1" dirty="0">
                <a:solidFill>
                  <a:prstClr val="white"/>
                </a:solidFill>
              </a:rPr>
              <a:t> parle des écoles </a:t>
            </a:r>
            <a:r>
              <a:rPr lang="en-GB" sz="2800" b="1" dirty="0" err="1">
                <a:solidFill>
                  <a:prstClr val="white"/>
                </a:solidFill>
              </a:rPr>
              <a:t>en</a:t>
            </a:r>
            <a:r>
              <a:rPr lang="en-GB" sz="2800" b="1" dirty="0">
                <a:solidFill>
                  <a:prstClr val="white"/>
                </a:solidFill>
              </a:rPr>
              <a:t> France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2" name="TextBox 1">
            <a:extLst>
              <a:ext uri="{FF2B5EF4-FFF2-40B4-BE49-F238E27FC236}">
                <a16:creationId xmlns:a16="http://schemas.microsoft.com/office/drawing/2014/main" id="{77E274DB-3801-4729-80DD-6CAA868E1C2B}"/>
              </a:ext>
            </a:extLst>
          </p:cNvPr>
          <p:cNvSpPr txBox="1"/>
          <p:nvPr/>
        </p:nvSpPr>
        <p:spPr>
          <a:xfrm>
            <a:off x="327052" y="1303745"/>
            <a:ext cx="112834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a:solidFill>
                  <a:srgbClr val="002060"/>
                </a:solidFill>
                <a:latin typeface="Century Gothic" panose="020F0302020204030204"/>
              </a:rPr>
              <a:t>Léa donne une présentation en classe sur le système scolaire en France.</a:t>
            </a:r>
            <a:r>
              <a:rPr kumimoji="0" lang="fr-FR" sz="3200" i="0" u="none" strike="noStrike" kern="1200" cap="none" spc="0" normalizeH="0" baseline="0" noProof="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i="0" u="none" strike="noStrike" kern="1200" cap="none" spc="0" normalizeH="0" baseline="0" noProof="0">
                <a:ln>
                  <a:noFill/>
                </a:ln>
                <a:solidFill>
                  <a:srgbClr val="002060"/>
                </a:solidFill>
                <a:effectLst/>
                <a:uLnTx/>
                <a:uFillTx/>
                <a:latin typeface="Century Gothic" panose="020F0302020204030204"/>
                <a:ea typeface="+mn-ea"/>
                <a:cs typeface="+mn-cs"/>
              </a:rPr>
              <a:t>Écoute et prends des notes.</a:t>
            </a:r>
            <a:endParaRPr kumimoji="0" lang="fr-FR" sz="32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Rounded Rectangle 46">
            <a:extLst>
              <a:ext uri="{FF2B5EF4-FFF2-40B4-BE49-F238E27FC236}">
                <a16:creationId xmlns:a16="http://schemas.microsoft.com/office/drawing/2014/main" id="{1E8B3F3C-A916-4663-809C-A612C6272018}"/>
              </a:ext>
            </a:extLst>
          </p:cNvPr>
          <p:cNvSpPr/>
          <p:nvPr/>
        </p:nvSpPr>
        <p:spPr>
          <a:xfrm>
            <a:off x="8509000" y="249869"/>
            <a:ext cx="3400921" cy="42119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 / écrire / parler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71438" y="3365848"/>
            <a:ext cx="2482888" cy="2482888"/>
          </a:xfrm>
          <a:prstGeom prst="rect">
            <a:avLst/>
          </a:prstGeom>
        </p:spPr>
      </p:pic>
      <p:grpSp>
        <p:nvGrpSpPr>
          <p:cNvPr id="8" name="Group 7"/>
          <p:cNvGrpSpPr/>
          <p:nvPr/>
        </p:nvGrpSpPr>
        <p:grpSpPr>
          <a:xfrm>
            <a:off x="5263806" y="2911491"/>
            <a:ext cx="4643427" cy="3059015"/>
            <a:chOff x="5263806" y="2911491"/>
            <a:chExt cx="4643427" cy="3059015"/>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3806" y="2911491"/>
              <a:ext cx="4643427" cy="3059015"/>
            </a:xfrm>
            <a:prstGeom prst="rect">
              <a:avLst/>
            </a:prstGeom>
          </p:spPr>
        </p:pic>
        <p:sp>
          <p:nvSpPr>
            <p:cNvPr id="5" name="TextBox 4"/>
            <p:cNvSpPr txBox="1"/>
            <p:nvPr/>
          </p:nvSpPr>
          <p:spPr>
            <a:xfrm>
              <a:off x="5558590" y="3506035"/>
              <a:ext cx="3537284" cy="1323439"/>
            </a:xfrm>
            <a:prstGeom prst="rect">
              <a:avLst/>
            </a:prstGeom>
            <a:noFill/>
          </p:spPr>
          <p:txBody>
            <a:bodyPr wrap="square" rtlCol="0">
              <a:spAutoFit/>
            </a:bodyPr>
            <a:lstStyle/>
            <a:p>
              <a:r>
                <a:rPr lang="fr-FR" sz="2000" b="1">
                  <a:solidFill>
                    <a:schemeClr val="bg1"/>
                  </a:solidFill>
                </a:rPr>
                <a:t>Les différentes écoles en France.</a:t>
              </a:r>
            </a:p>
            <a:p>
              <a:endParaRPr lang="fr-FR" sz="2000" b="1">
                <a:solidFill>
                  <a:schemeClr val="bg1"/>
                </a:solidFill>
              </a:endParaRPr>
            </a:p>
            <a:p>
              <a:r>
                <a:rPr lang="fr-FR" sz="2000" b="1">
                  <a:solidFill>
                    <a:schemeClr val="bg1"/>
                  </a:solidFill>
                </a:rPr>
                <a:t>Présentation de Léa. </a:t>
              </a:r>
              <a:endParaRPr lang="fr-FR" sz="2000" b="1" dirty="0">
                <a:solidFill>
                  <a:schemeClr val="bg1"/>
                </a:solidFill>
              </a:endParaRPr>
            </a:p>
          </p:txBody>
        </p:sp>
      </p:grpSp>
      <p:pic>
        <p:nvPicPr>
          <p:cNvPr id="6" name="full audio">
            <a:hlinkClick r:id="" action="ppaction://media"/>
            <a:extLst>
              <a:ext uri="{FF2B5EF4-FFF2-40B4-BE49-F238E27FC236}">
                <a16:creationId xmlns:a16="http://schemas.microsoft.com/office/drawing/2014/main" id="{C51E902C-ED54-4272-B8B8-8857E677D8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2801" y="249869"/>
            <a:ext cx="609600" cy="609600"/>
          </a:xfrm>
          <a:prstGeom prst="rect">
            <a:avLst/>
          </a:prstGeom>
        </p:spPr>
      </p:pic>
    </p:spTree>
    <p:extLst>
      <p:ext uri="{BB962C8B-B14F-4D97-AF65-F5344CB8AC3E}">
        <p14:creationId xmlns:p14="http://schemas.microsoft.com/office/powerpoint/2010/main" val="44283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431281" cy="647577"/>
          </a:xfrm>
        </p:spPr>
        <p:txBody>
          <a:bodyPr>
            <a:noAutofit/>
          </a:bodyPr>
          <a:lstStyle/>
          <a:p>
            <a:r>
              <a:rPr lang="en-GB" sz="2800" b="1" dirty="0" err="1">
                <a:solidFill>
                  <a:prstClr val="white"/>
                </a:solidFill>
              </a:rPr>
              <a:t>Léa</a:t>
            </a:r>
            <a:r>
              <a:rPr lang="en-GB" sz="2800" b="1" dirty="0">
                <a:solidFill>
                  <a:prstClr val="white"/>
                </a:solidFill>
              </a:rPr>
              <a:t> parle des écoles </a:t>
            </a:r>
            <a:r>
              <a:rPr lang="en-GB" sz="2800" b="1" dirty="0" err="1">
                <a:solidFill>
                  <a:prstClr val="white"/>
                </a:solidFill>
              </a:rPr>
              <a:t>en</a:t>
            </a:r>
            <a:r>
              <a:rPr lang="en-GB" sz="2800" b="1" dirty="0">
                <a:solidFill>
                  <a:prstClr val="white"/>
                </a:solidFill>
              </a:rPr>
              <a:t> France</a:t>
            </a:r>
            <a:r>
              <a:rPr lang="en-GB" sz="2800" b="1" dirty="0">
                <a:solidFill>
                  <a:prstClr val="white"/>
                </a:solidFill>
                <a:latin typeface="Century Gothic" panose="020B0502020202020204" pitchFamily="34" charset="0"/>
              </a:rPr>
              <a:t>  </a:t>
            </a:r>
            <a:br>
              <a:rPr lang="en-GB" sz="2800" b="1" dirty="0">
                <a:solidFill>
                  <a:prstClr val="white"/>
                </a:solidFill>
                <a:latin typeface="Century Gothic" panose="020B0502020202020204" pitchFamily="34" charset="0"/>
              </a:rPr>
            </a:br>
            <a:endParaRPr lang="en-GB" sz="2800" b="1" dirty="0">
              <a:solidFill>
                <a:schemeClr val="bg1"/>
              </a:solidFill>
            </a:endParaRPr>
          </a:p>
        </p:txBody>
      </p:sp>
      <p:sp>
        <p:nvSpPr>
          <p:cNvPr id="12" name="Title 11">
            <a:extLst>
              <a:ext uri="{FF2B5EF4-FFF2-40B4-BE49-F238E27FC236}">
                <a16:creationId xmlns:a16="http://schemas.microsoft.com/office/drawing/2014/main" id="{BD546021-CFE1-4025-97B5-9D9F41992716}"/>
              </a:ext>
            </a:extLst>
          </p:cNvPr>
          <p:cNvSpPr txBox="1">
            <a:spLocks/>
          </p:cNvSpPr>
          <p:nvPr/>
        </p:nvSpPr>
        <p:spPr>
          <a:xfrm>
            <a:off x="1226454" y="1510480"/>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b="1" dirty="0">
                <a:solidFill>
                  <a:srgbClr val="002060"/>
                </a:solidFill>
              </a:rPr>
              <a:t>L’école primaire est pour les élèves de six à onze ans. </a:t>
            </a:r>
            <a:endParaRPr kumimoji="0" lang="fr-FR" sz="2000" b="1" i="0" u="none" strike="noStrike" kern="1200" cap="none" spc="0" normalizeH="0" baseline="0" noProof="0" dirty="0">
              <a:ln>
                <a:noFill/>
              </a:ln>
              <a:solidFill>
                <a:srgbClr val="002060"/>
              </a:solidFill>
              <a:effectLst/>
              <a:uLnTx/>
              <a:uFillTx/>
            </a:endParaRPr>
          </a:p>
        </p:txBody>
      </p:sp>
      <p:sp>
        <p:nvSpPr>
          <p:cNvPr id="22" name="Action Button: Custom 66" descr="number 1">
            <a:hlinkClick r:id="" action="ppaction://noaction" highlightClick="1">
              <a:snd r:embed="rId3" name="1.wav"/>
            </a:hlinkClick>
            <a:extLst>
              <a:ext uri="{FF2B5EF4-FFF2-40B4-BE49-F238E27FC236}">
                <a16:creationId xmlns:a16="http://schemas.microsoft.com/office/drawing/2014/main" id="{2288E84B-C4D5-4654-892B-9E6CF1C8ACF2}"/>
              </a:ext>
            </a:extLst>
          </p:cNvPr>
          <p:cNvSpPr/>
          <p:nvPr/>
        </p:nvSpPr>
        <p:spPr>
          <a:xfrm>
            <a:off x="188942" y="1600480"/>
            <a:ext cx="720000" cy="72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66" descr="number 1">
            <a:hlinkClick r:id="" action="ppaction://noaction" highlightClick="1">
              <a:snd r:embed="rId4" name="2.wav"/>
            </a:hlinkClick>
            <a:extLst>
              <a:ext uri="{FF2B5EF4-FFF2-40B4-BE49-F238E27FC236}">
                <a16:creationId xmlns:a16="http://schemas.microsoft.com/office/drawing/2014/main" id="{9E7A0374-2C6C-40AB-BB52-AA343390E55C}"/>
              </a:ext>
            </a:extLst>
          </p:cNvPr>
          <p:cNvSpPr/>
          <p:nvPr/>
        </p:nvSpPr>
        <p:spPr>
          <a:xfrm>
            <a:off x="188942" y="2498293"/>
            <a:ext cx="720000" cy="72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8" name="Action Button: Custom 66" descr="number 1">
            <a:hlinkClick r:id="" action="ppaction://noaction" highlightClick="1">
              <a:snd r:embed="rId5" name="3.wav"/>
            </a:hlinkClick>
            <a:extLst>
              <a:ext uri="{FF2B5EF4-FFF2-40B4-BE49-F238E27FC236}">
                <a16:creationId xmlns:a16="http://schemas.microsoft.com/office/drawing/2014/main" id="{0EA57DE8-480E-474A-9BAB-5EA74D1D97FE}"/>
              </a:ext>
            </a:extLst>
          </p:cNvPr>
          <p:cNvSpPr/>
          <p:nvPr/>
        </p:nvSpPr>
        <p:spPr>
          <a:xfrm>
            <a:off x="188942" y="3393919"/>
            <a:ext cx="720000" cy="72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9" name="Action Button: Custom 66" descr="number 1">
            <a:hlinkClick r:id="" action="ppaction://noaction" highlightClick="1">
              <a:snd r:embed="rId6" name="4.wav"/>
            </a:hlinkClick>
            <a:extLst>
              <a:ext uri="{FF2B5EF4-FFF2-40B4-BE49-F238E27FC236}">
                <a16:creationId xmlns:a16="http://schemas.microsoft.com/office/drawing/2014/main" id="{5E63E3C2-DD09-4E20-80E8-FA8798D687BC}"/>
              </a:ext>
            </a:extLst>
          </p:cNvPr>
          <p:cNvSpPr/>
          <p:nvPr/>
        </p:nvSpPr>
        <p:spPr>
          <a:xfrm>
            <a:off x="188942" y="4289545"/>
            <a:ext cx="720000" cy="72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0" name="Action Button: Custom 66" descr="number 1">
            <a:hlinkClick r:id="" action="ppaction://noaction" highlightClick="1">
              <a:snd r:embed="rId7" name="61-5.wav"/>
            </a:hlinkClick>
            <a:extLst>
              <a:ext uri="{FF2B5EF4-FFF2-40B4-BE49-F238E27FC236}">
                <a16:creationId xmlns:a16="http://schemas.microsoft.com/office/drawing/2014/main" id="{0A125EBE-7EEE-457B-8E66-A42D2DDB9244}"/>
              </a:ext>
            </a:extLst>
          </p:cNvPr>
          <p:cNvSpPr/>
          <p:nvPr/>
        </p:nvSpPr>
        <p:spPr>
          <a:xfrm>
            <a:off x="188942" y="5186539"/>
            <a:ext cx="720000" cy="72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5" name="Title 11">
            <a:extLst>
              <a:ext uri="{FF2B5EF4-FFF2-40B4-BE49-F238E27FC236}">
                <a16:creationId xmlns:a16="http://schemas.microsoft.com/office/drawing/2014/main" id="{C00C0474-8405-4450-BCE2-7DB2E53D1663}"/>
              </a:ext>
            </a:extLst>
          </p:cNvPr>
          <p:cNvSpPr txBox="1">
            <a:spLocks/>
          </p:cNvSpPr>
          <p:nvPr/>
        </p:nvSpPr>
        <p:spPr>
          <a:xfrm>
            <a:off x="1203058" y="3318724"/>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b="1" dirty="0">
                <a:solidFill>
                  <a:srgbClr val="002060"/>
                </a:solidFill>
              </a:rPr>
              <a:t>Le collège est pour les élèves de onze à quinze ans.</a:t>
            </a:r>
            <a:endPar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6" name="Title 11">
            <a:extLst>
              <a:ext uri="{FF2B5EF4-FFF2-40B4-BE49-F238E27FC236}">
                <a16:creationId xmlns:a16="http://schemas.microsoft.com/office/drawing/2014/main" id="{C3A58F06-6FE2-468F-BB18-826150949ADB}"/>
              </a:ext>
            </a:extLst>
          </p:cNvPr>
          <p:cNvSpPr txBox="1">
            <a:spLocks/>
          </p:cNvSpPr>
          <p:nvPr/>
        </p:nvSpPr>
        <p:spPr>
          <a:xfrm>
            <a:off x="1226454" y="4222846"/>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On</a:t>
            </a:r>
            <a:r>
              <a:rPr kumimoji="0" lang="fr-FR" sz="2000" b="1" i="0" u="none" strike="noStrike" kern="1200" cap="none" spc="0" normalizeH="0" noProof="0" dirty="0">
                <a:ln>
                  <a:noFill/>
                </a:ln>
                <a:solidFill>
                  <a:srgbClr val="002060"/>
                </a:solidFill>
                <a:effectLst/>
                <a:uLnTx/>
                <a:uFillTx/>
                <a:latin typeface="Century Gothic" panose="020B0502020202020204" pitchFamily="34" charset="0"/>
                <a:ea typeface="+mj-ea"/>
                <a:cs typeface="+mj-cs"/>
              </a:rPr>
              <a:t> ne porte pas d’uniforme.</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7" name="Title 11">
            <a:extLst>
              <a:ext uri="{FF2B5EF4-FFF2-40B4-BE49-F238E27FC236}">
                <a16:creationId xmlns:a16="http://schemas.microsoft.com/office/drawing/2014/main" id="{3EB6C2AD-35E2-40F2-BB8F-1B091712D9FE}"/>
              </a:ext>
            </a:extLst>
          </p:cNvPr>
          <p:cNvSpPr txBox="1">
            <a:spLocks/>
          </p:cNvSpPr>
          <p:nvPr/>
        </p:nvSpPr>
        <p:spPr>
          <a:xfrm>
            <a:off x="1203058" y="2414602"/>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b="1" dirty="0">
                <a:solidFill>
                  <a:srgbClr val="002060"/>
                </a:solidFill>
              </a:rPr>
              <a:t>On ne va pas à l’école le mercredi après-midi.</a:t>
            </a:r>
            <a:endParaRPr kumimoji="0" lang="fr-FR" sz="2000" b="1" i="0" u="none" strike="noStrike" kern="1200" cap="none" spc="0" normalizeH="0" baseline="0" noProof="0" dirty="0">
              <a:ln>
                <a:noFill/>
              </a:ln>
              <a:solidFill>
                <a:srgbClr val="002060"/>
              </a:solidFill>
              <a:effectLst/>
              <a:uLnTx/>
              <a:uFillTx/>
            </a:endParaRPr>
          </a:p>
        </p:txBody>
      </p:sp>
      <p:sp>
        <p:nvSpPr>
          <p:cNvPr id="38" name="Title 11">
            <a:extLst>
              <a:ext uri="{FF2B5EF4-FFF2-40B4-BE49-F238E27FC236}">
                <a16:creationId xmlns:a16="http://schemas.microsoft.com/office/drawing/2014/main" id="{B38B65EB-5BA8-4C15-9EE1-3E57227D68D5}"/>
              </a:ext>
            </a:extLst>
          </p:cNvPr>
          <p:cNvSpPr txBox="1">
            <a:spLocks/>
          </p:cNvSpPr>
          <p:nvPr/>
        </p:nvSpPr>
        <p:spPr>
          <a:xfrm>
            <a:off x="1226454" y="512696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none" spc="0" normalizeH="0" baseline="0" noProof="0" dirty="0">
              <a:ln>
                <a:noFill/>
              </a:ln>
              <a:solidFill>
                <a:srgbClr val="002060"/>
              </a:solidFill>
              <a:effectLst/>
              <a:uLnTx/>
              <a:uFillTx/>
            </a:endParaRPr>
          </a:p>
        </p:txBody>
      </p:sp>
      <p:sp>
        <p:nvSpPr>
          <p:cNvPr id="18" name="Title 3">
            <a:extLst>
              <a:ext uri="{FF2B5EF4-FFF2-40B4-BE49-F238E27FC236}">
                <a16:creationId xmlns:a16="http://schemas.microsoft.com/office/drawing/2014/main" id="{B68E6453-90C6-421F-82B8-DF0D8C139502}"/>
              </a:ext>
            </a:extLst>
          </p:cNvPr>
          <p:cNvSpPr txBox="1">
            <a:spLocks/>
          </p:cNvSpPr>
          <p:nvPr/>
        </p:nvSpPr>
        <p:spPr>
          <a:xfrm>
            <a:off x="-1" y="205424"/>
            <a:ext cx="764823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9" name="Rounded Rectangle 46">
            <a:extLst>
              <a:ext uri="{FF2B5EF4-FFF2-40B4-BE49-F238E27FC236}">
                <a16:creationId xmlns:a16="http://schemas.microsoft.com/office/drawing/2014/main" id="{DC0B7A53-58C6-425D-9425-B25C7A0C47B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98324" y="94789"/>
            <a:ext cx="1453944" cy="1453944"/>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17250" y="202967"/>
            <a:ext cx="2754175" cy="1473049"/>
          </a:xfrm>
          <a:prstGeom prst="rect">
            <a:avLst/>
          </a:prstGeom>
        </p:spPr>
      </p:pic>
      <p:sp>
        <p:nvSpPr>
          <p:cNvPr id="25" name="Title 11">
            <a:extLst>
              <a:ext uri="{FF2B5EF4-FFF2-40B4-BE49-F238E27FC236}">
                <a16:creationId xmlns:a16="http://schemas.microsoft.com/office/drawing/2014/main" id="{C3A58F06-6FE2-468F-BB18-826150949ADB}"/>
              </a:ext>
            </a:extLst>
          </p:cNvPr>
          <p:cNvSpPr txBox="1">
            <a:spLocks/>
          </p:cNvSpPr>
          <p:nvPr/>
        </p:nvSpPr>
        <p:spPr>
          <a:xfrm>
            <a:off x="1249850" y="5122846"/>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b="1" dirty="0">
                <a:solidFill>
                  <a:srgbClr val="002060"/>
                </a:solidFill>
              </a:rPr>
              <a:t>Le déjeuner est très important</a:t>
            </a:r>
            <a:r>
              <a:rPr kumimoji="0" lang="fr-FR" sz="2000" b="1" i="0" u="none" strike="noStrike" kern="1200" cap="none" spc="0" normalizeH="0" noProof="0" dirty="0">
                <a:ln>
                  <a:noFill/>
                </a:ln>
                <a:solidFill>
                  <a:srgbClr val="002060"/>
                </a:solidFill>
                <a:effectLst/>
                <a:uLnTx/>
                <a:uFillTx/>
                <a:latin typeface="Century Gothic" panose="020B0502020202020204" pitchFamily="34" charset="0"/>
                <a:ea typeface="+mj-ea"/>
                <a:cs typeface="+mj-cs"/>
              </a:rPr>
              <a:t>. Chaque jour, on mange les repas à table à la cantine.</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852680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8068"/>
            <a:ext cx="6457246" cy="647577"/>
          </a:xfrm>
        </p:spPr>
        <p:txBody>
          <a:bodyPr>
            <a:noAutofit/>
          </a:bodyPr>
          <a:lstStyle/>
          <a:p>
            <a:pPr>
              <a:defRPr/>
            </a:pPr>
            <a:r>
              <a:rPr lang="fr-FR" sz="2800" b="1" dirty="0">
                <a:solidFill>
                  <a:prstClr val="white"/>
                </a:solidFill>
              </a:rPr>
              <a:t>Léa parle des écoles en France  </a:t>
            </a:r>
          </a:p>
        </p:txBody>
      </p:sp>
      <p:sp>
        <p:nvSpPr>
          <p:cNvPr id="12" name="Title 11">
            <a:extLst>
              <a:ext uri="{FF2B5EF4-FFF2-40B4-BE49-F238E27FC236}">
                <a16:creationId xmlns:a16="http://schemas.microsoft.com/office/drawing/2014/main" id="{BD546021-CFE1-4025-97B5-9D9F41992716}"/>
              </a:ext>
            </a:extLst>
          </p:cNvPr>
          <p:cNvSpPr txBox="1">
            <a:spLocks/>
          </p:cNvSpPr>
          <p:nvPr/>
        </p:nvSpPr>
        <p:spPr>
          <a:xfrm>
            <a:off x="1226454" y="1485428"/>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fr-FR" sz="2000" b="1" dirty="0">
              <a:solidFill>
                <a:srgbClr val="002060"/>
              </a:solidFill>
            </a:endParaRPr>
          </a:p>
          <a:p>
            <a:pPr>
              <a:defRPr/>
            </a:pPr>
            <a:r>
              <a:rPr lang="fr-FR" sz="2000" b="1" dirty="0">
                <a:solidFill>
                  <a:srgbClr val="002060"/>
                </a:solidFill>
              </a:rPr>
              <a:t>Les professeurs donnent des notes sur vingt aux élèves. </a:t>
            </a:r>
          </a:p>
          <a:p>
            <a:pPr>
              <a:defRPr/>
            </a:pPr>
            <a:endParaRPr lang="fr-FR" sz="2000" b="1" dirty="0">
              <a:solidFill>
                <a:srgbClr val="002060"/>
              </a:solidFill>
            </a:endParaRPr>
          </a:p>
        </p:txBody>
      </p:sp>
      <p:sp>
        <p:nvSpPr>
          <p:cNvPr id="22" name="Action Button: Custom 66" descr="number 1">
            <a:hlinkClick r:id="" action="ppaction://noaction" highlightClick="1">
              <a:snd r:embed="rId3" name="6.wav"/>
            </a:hlinkClick>
            <a:extLst>
              <a:ext uri="{FF2B5EF4-FFF2-40B4-BE49-F238E27FC236}">
                <a16:creationId xmlns:a16="http://schemas.microsoft.com/office/drawing/2014/main" id="{2288E84B-C4D5-4654-892B-9E6CF1C8ACF2}"/>
              </a:ext>
            </a:extLst>
          </p:cNvPr>
          <p:cNvSpPr/>
          <p:nvPr/>
        </p:nvSpPr>
        <p:spPr>
          <a:xfrm>
            <a:off x="188942" y="1575428"/>
            <a:ext cx="720000" cy="72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7" name="Action Button: Custom 66" descr="number 1">
            <a:hlinkClick r:id="" action="ppaction://noaction" highlightClick="1">
              <a:snd r:embed="rId4" name="7.wav"/>
            </a:hlinkClick>
            <a:extLst>
              <a:ext uri="{FF2B5EF4-FFF2-40B4-BE49-F238E27FC236}">
                <a16:creationId xmlns:a16="http://schemas.microsoft.com/office/drawing/2014/main" id="{9E7A0374-2C6C-40AB-BB52-AA343390E55C}"/>
              </a:ext>
            </a:extLst>
          </p:cNvPr>
          <p:cNvSpPr/>
          <p:nvPr/>
        </p:nvSpPr>
        <p:spPr>
          <a:xfrm>
            <a:off x="188942" y="2473241"/>
            <a:ext cx="720000" cy="72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8" name="Action Button: Custom 66" descr="number 1">
            <a:hlinkClick r:id="" action="ppaction://noaction" highlightClick="1">
              <a:snd r:embed="rId5" name="8.wav"/>
            </a:hlinkClick>
            <a:extLst>
              <a:ext uri="{FF2B5EF4-FFF2-40B4-BE49-F238E27FC236}">
                <a16:creationId xmlns:a16="http://schemas.microsoft.com/office/drawing/2014/main" id="{0EA57DE8-480E-474A-9BAB-5EA74D1D97FE}"/>
              </a:ext>
            </a:extLst>
          </p:cNvPr>
          <p:cNvSpPr/>
          <p:nvPr/>
        </p:nvSpPr>
        <p:spPr>
          <a:xfrm>
            <a:off x="188942" y="3368867"/>
            <a:ext cx="720000" cy="72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9" name="Action Button: Custom 66" descr="number 1">
            <a:hlinkClick r:id="" action="ppaction://noaction" highlightClick="1">
              <a:snd r:embed="rId6" name="9.wav"/>
            </a:hlinkClick>
            <a:extLst>
              <a:ext uri="{FF2B5EF4-FFF2-40B4-BE49-F238E27FC236}">
                <a16:creationId xmlns:a16="http://schemas.microsoft.com/office/drawing/2014/main" id="{5E63E3C2-DD09-4E20-80E8-FA8798D687BC}"/>
              </a:ext>
            </a:extLst>
          </p:cNvPr>
          <p:cNvSpPr/>
          <p:nvPr/>
        </p:nvSpPr>
        <p:spPr>
          <a:xfrm>
            <a:off x="188942" y="4264493"/>
            <a:ext cx="720000" cy="72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0" name="Action Button: Custom 66" descr="number 1">
            <a:hlinkClick r:id="" action="ppaction://noaction" highlightClick="1">
              <a:snd r:embed="rId7" name="10.wav"/>
            </a:hlinkClick>
            <a:extLst>
              <a:ext uri="{FF2B5EF4-FFF2-40B4-BE49-F238E27FC236}">
                <a16:creationId xmlns:a16="http://schemas.microsoft.com/office/drawing/2014/main" id="{0A125EBE-7EEE-457B-8E66-A42D2DDB9244}"/>
              </a:ext>
            </a:extLst>
          </p:cNvPr>
          <p:cNvSpPr/>
          <p:nvPr/>
        </p:nvSpPr>
        <p:spPr>
          <a:xfrm>
            <a:off x="188942" y="5161487"/>
            <a:ext cx="720000" cy="72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35" name="Title 11">
            <a:extLst>
              <a:ext uri="{FF2B5EF4-FFF2-40B4-BE49-F238E27FC236}">
                <a16:creationId xmlns:a16="http://schemas.microsoft.com/office/drawing/2014/main" id="{C00C0474-8405-4450-BCE2-7DB2E53D1663}"/>
              </a:ext>
            </a:extLst>
          </p:cNvPr>
          <p:cNvSpPr txBox="1">
            <a:spLocks/>
          </p:cNvSpPr>
          <p:nvPr/>
        </p:nvSpPr>
        <p:spPr>
          <a:xfrm>
            <a:off x="1226454" y="336886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kumimoji="0" lang="fr-FR" sz="2000" b="1" i="0" u="none" strike="noStrike" kern="1200" cap="none" spc="0" normalizeH="0" noProof="0" dirty="0">
                <a:ln>
                  <a:noFill/>
                </a:ln>
                <a:solidFill>
                  <a:srgbClr val="002060"/>
                </a:solidFill>
                <a:effectLst/>
                <a:uLnTx/>
                <a:uFillTx/>
                <a:latin typeface="Century Gothic" panose="020B0502020202020204" pitchFamily="34" charset="0"/>
                <a:ea typeface="+mj-ea"/>
                <a:cs typeface="+mj-cs"/>
              </a:rPr>
              <a:t>Si on a une mauvaise note à la fin de l’année*, on doit redoubler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p>
        </p:txBody>
      </p:sp>
      <p:sp>
        <p:nvSpPr>
          <p:cNvPr id="17" name="Rounded Rectangle 46">
            <a:extLst>
              <a:ext uri="{FF2B5EF4-FFF2-40B4-BE49-F238E27FC236}">
                <a16:creationId xmlns:a16="http://schemas.microsoft.com/office/drawing/2014/main" id="{73B21E3C-3BBF-4C5E-90D0-29E296298FCC}"/>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8" name="Title 11">
            <a:extLst>
              <a:ext uri="{FF2B5EF4-FFF2-40B4-BE49-F238E27FC236}">
                <a16:creationId xmlns:a16="http://schemas.microsoft.com/office/drawing/2014/main" id="{BD546021-CFE1-4025-97B5-9D9F41992716}"/>
              </a:ext>
            </a:extLst>
          </p:cNvPr>
          <p:cNvSpPr txBox="1">
            <a:spLocks/>
          </p:cNvSpPr>
          <p:nvPr/>
        </p:nvSpPr>
        <p:spPr>
          <a:xfrm>
            <a:off x="1226454" y="2383241"/>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fr-FR" sz="2000" b="1" dirty="0">
                <a:solidFill>
                  <a:srgbClr val="002060"/>
                </a:solidFill>
              </a:rPr>
              <a:t>Pour réussir un examen, un élève doit avoir une note de dix sur vingt (au minimum).</a:t>
            </a:r>
            <a:endParaRPr kumimoji="0" lang="fr-FR" sz="2000" b="0" i="0" u="none" strike="noStrike" kern="1200" cap="none" spc="0" normalizeH="0" baseline="0" noProof="0" dirty="0">
              <a:ln>
                <a:noFill/>
              </a:ln>
              <a:solidFill>
                <a:srgbClr val="002060"/>
              </a:solidFill>
              <a:effectLst/>
              <a:uLnTx/>
              <a:uFillTx/>
            </a:endParaRPr>
          </a:p>
        </p:txBody>
      </p:sp>
      <p:sp>
        <p:nvSpPr>
          <p:cNvPr id="19" name="Title 11">
            <a:extLst>
              <a:ext uri="{FF2B5EF4-FFF2-40B4-BE49-F238E27FC236}">
                <a16:creationId xmlns:a16="http://schemas.microsoft.com/office/drawing/2014/main" id="{C00C0474-8405-4450-BCE2-7DB2E53D1663}"/>
              </a:ext>
            </a:extLst>
          </p:cNvPr>
          <p:cNvSpPr txBox="1">
            <a:spLocks/>
          </p:cNvSpPr>
          <p:nvPr/>
        </p:nvSpPr>
        <p:spPr>
          <a:xfrm>
            <a:off x="1226454" y="4181054"/>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b="1" dirty="0">
                <a:solidFill>
                  <a:srgbClr val="002060"/>
                </a:solidFill>
              </a:rPr>
              <a:t>Le lycée est pour les élèves de quinze à dix-huit ans.</a:t>
            </a:r>
            <a:endParaRPr kumimoji="0" lang="fr-FR" sz="2000" b="0" i="0" u="none" strike="noStrike" kern="1200" cap="none" spc="0" normalizeH="0" baseline="0" noProof="0" dirty="0">
              <a:ln>
                <a:noFill/>
              </a:ln>
              <a:solidFill>
                <a:srgbClr val="002060"/>
              </a:solidFill>
              <a:effectLst/>
              <a:uLnTx/>
              <a:uFillTx/>
            </a:endParaRPr>
          </a:p>
        </p:txBody>
      </p:sp>
      <p:sp>
        <p:nvSpPr>
          <p:cNvPr id="20" name="Title 11">
            <a:extLst>
              <a:ext uri="{FF2B5EF4-FFF2-40B4-BE49-F238E27FC236}">
                <a16:creationId xmlns:a16="http://schemas.microsoft.com/office/drawing/2014/main" id="{C00C0474-8405-4450-BCE2-7DB2E53D1663}"/>
              </a:ext>
            </a:extLst>
          </p:cNvPr>
          <p:cNvSpPr txBox="1">
            <a:spLocks/>
          </p:cNvSpPr>
          <p:nvPr/>
        </p:nvSpPr>
        <p:spPr>
          <a:xfrm>
            <a:off x="1226454" y="507148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fr-FR" sz="2000" b="1" dirty="0">
                <a:solidFill>
                  <a:srgbClr val="002060"/>
                </a:solidFill>
              </a:rPr>
              <a:t>Au lycée, on prépare le baccalauréat. Si on réussit, on peut aller à l’université. </a:t>
            </a:r>
            <a:endParaRPr kumimoji="0" lang="fr-FR" sz="2000" b="0" i="0" u="none" strike="noStrike" kern="1200" cap="none" spc="0" normalizeH="0" baseline="0" noProof="0" dirty="0">
              <a:ln>
                <a:noFill/>
              </a:ln>
              <a:solidFill>
                <a:srgbClr val="002060"/>
              </a:solidFill>
              <a:effectLst/>
              <a:uLnTx/>
              <a:uFillTx/>
            </a:endParaRPr>
          </a:p>
        </p:txBody>
      </p:sp>
      <p:sp>
        <p:nvSpPr>
          <p:cNvPr id="2" name="Rounded Rectangular Callout 1"/>
          <p:cNvSpPr/>
          <p:nvPr/>
        </p:nvSpPr>
        <p:spPr>
          <a:xfrm>
            <a:off x="9110547" y="3165435"/>
            <a:ext cx="2915908" cy="1976340"/>
          </a:xfrm>
          <a:prstGeom prst="wedgeRoundRectCallout">
            <a:avLst>
              <a:gd name="adj1" fmla="val -65598"/>
              <a:gd name="adj2" fmla="val -22584"/>
              <a:gd name="adj3" fmla="val 16667"/>
            </a:avLst>
          </a:prstGeom>
          <a:solidFill>
            <a:srgbClr val="0055A5"/>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2"/>
                </a:solidFill>
              </a:rPr>
              <a:t>‘</a:t>
            </a:r>
            <a:r>
              <a:rPr lang="fr-FR" sz="2000" b="1" dirty="0">
                <a:solidFill>
                  <a:schemeClr val="bg2"/>
                </a:solidFill>
              </a:rPr>
              <a:t>Redoubler</a:t>
            </a:r>
            <a:r>
              <a:rPr lang="en-GB" sz="2000" dirty="0">
                <a:solidFill>
                  <a:schemeClr val="bg2"/>
                </a:solidFill>
              </a:rPr>
              <a:t>’ means to repeat a year.  This happens if you are not ready to move up to the next academic year.</a:t>
            </a:r>
          </a:p>
        </p:txBody>
      </p:sp>
      <p:sp>
        <p:nvSpPr>
          <p:cNvPr id="21" name="Rounded Rectangular Callout 20"/>
          <p:cNvSpPr/>
          <p:nvPr/>
        </p:nvSpPr>
        <p:spPr>
          <a:xfrm>
            <a:off x="1226453" y="5893241"/>
            <a:ext cx="9470122" cy="761792"/>
          </a:xfrm>
          <a:prstGeom prst="wedgeRoundRectCallout">
            <a:avLst>
              <a:gd name="adj1" fmla="val -23715"/>
              <a:gd name="adj2" fmla="val -70517"/>
              <a:gd name="adj3" fmla="val 16667"/>
            </a:avLst>
          </a:prstGeom>
          <a:solidFill>
            <a:srgbClr val="0055A5"/>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2"/>
                </a:solidFill>
              </a:rPr>
              <a:t>The ‘</a:t>
            </a:r>
            <a:r>
              <a:rPr lang="fr-FR" sz="2000" b="1" dirty="0">
                <a:solidFill>
                  <a:schemeClr val="bg2"/>
                </a:solidFill>
              </a:rPr>
              <a:t>baccalauréat</a:t>
            </a:r>
            <a:r>
              <a:rPr lang="en-GB" sz="2000" dirty="0">
                <a:solidFill>
                  <a:schemeClr val="bg2"/>
                </a:solidFill>
              </a:rPr>
              <a:t>’ is the high school leaving qualification you need to get if you want to study at university. You take it at around age 18.</a:t>
            </a:r>
          </a:p>
        </p:txBody>
      </p:sp>
      <p:pic>
        <p:nvPicPr>
          <p:cNvPr id="23" name="Picture 2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15432" y="69160"/>
            <a:ext cx="1453944" cy="1453944"/>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4358" y="177338"/>
            <a:ext cx="2754175" cy="1473049"/>
          </a:xfrm>
          <a:prstGeom prst="rect">
            <a:avLst/>
          </a:prstGeom>
        </p:spPr>
      </p:pic>
      <p:sp>
        <p:nvSpPr>
          <p:cNvPr id="3" name="TextBox 2"/>
          <p:cNvSpPr txBox="1"/>
          <p:nvPr/>
        </p:nvSpPr>
        <p:spPr>
          <a:xfrm>
            <a:off x="7733930" y="430477"/>
            <a:ext cx="1955029" cy="707886"/>
          </a:xfrm>
          <a:prstGeom prst="rect">
            <a:avLst/>
          </a:prstGeom>
          <a:noFill/>
          <a:ln>
            <a:noFill/>
          </a:ln>
        </p:spPr>
        <p:txBody>
          <a:bodyPr wrap="square" rtlCol="0">
            <a:spAutoFit/>
          </a:bodyPr>
          <a:lstStyle/>
          <a:p>
            <a:r>
              <a:rPr lang="en-GB" sz="2000" dirty="0">
                <a:solidFill>
                  <a:schemeClr val="bg1"/>
                </a:solidFill>
              </a:rPr>
              <a:t>* at the end of the year.</a:t>
            </a:r>
          </a:p>
        </p:txBody>
      </p:sp>
    </p:spTree>
    <p:extLst>
      <p:ext uri="{BB962C8B-B14F-4D97-AF65-F5344CB8AC3E}">
        <p14:creationId xmlns:p14="http://schemas.microsoft.com/office/powerpoint/2010/main" val="42759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2193"/>
            <a:ext cx="2651760" cy="647577"/>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Qui va o</a:t>
            </a:r>
            <a:r>
              <a:rPr kumimoji="0" lang="fr-FR" sz="2800" b="1" i="0" u="none" strike="noStrike" kern="1200" cap="none" spc="0" normalizeH="0" baseline="0" noProof="0" dirty="0">
                <a:ln>
                  <a:noFill/>
                </a:ln>
                <a:solidFill>
                  <a:prstClr val="white"/>
                </a:solidFill>
                <a:effectLst/>
                <a:uLnTx/>
                <a:uFillTx/>
                <a:latin typeface="Century Gothic"/>
                <a:ea typeface="+mn-ea"/>
                <a:cs typeface="+mn-cs"/>
              </a:rPr>
              <a:t>ù </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6AEABE5B-6012-4DFC-83B6-C7726180A2E6}"/>
              </a:ext>
            </a:extLst>
          </p:cNvPr>
          <p:cNvSpPr txBox="1"/>
          <p:nvPr/>
        </p:nvSpPr>
        <p:spPr>
          <a:xfrm>
            <a:off x="188942" y="1413164"/>
            <a:ext cx="1889240" cy="4708981"/>
          </a:xfrm>
          <a:prstGeom prst="rect">
            <a:avLst/>
          </a:prstGeom>
          <a:noFill/>
          <a:ln w="19050">
            <a:solidFill>
              <a:schemeClr val="accent1">
                <a:lumMod val="50000"/>
              </a:schemeClr>
            </a:solidFill>
          </a:ln>
        </p:spPr>
        <p:txBody>
          <a:bodyPr wrap="square" rtlCol="0">
            <a:spAutoFit/>
          </a:bodyPr>
          <a:lstStyle/>
          <a:p>
            <a:pPr algn="ctr"/>
            <a:r>
              <a:rPr lang="fr-FR" sz="2000" b="1" dirty="0">
                <a:solidFill>
                  <a:srgbClr val="002060"/>
                </a:solidFill>
              </a:rPr>
              <a:t>L’école primaire</a:t>
            </a: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en-GB" sz="2000" dirty="0">
              <a:solidFill>
                <a:srgbClr val="002060"/>
              </a:solidFill>
            </a:endParaRPr>
          </a:p>
        </p:txBody>
      </p:sp>
      <p:sp>
        <p:nvSpPr>
          <p:cNvPr id="6" name="TextBox 5">
            <a:extLst>
              <a:ext uri="{FF2B5EF4-FFF2-40B4-BE49-F238E27FC236}">
                <a16:creationId xmlns:a16="http://schemas.microsoft.com/office/drawing/2014/main" id="{3E7B965C-50E5-461C-B6D4-3AD92770090F}"/>
              </a:ext>
            </a:extLst>
          </p:cNvPr>
          <p:cNvSpPr txBox="1"/>
          <p:nvPr/>
        </p:nvSpPr>
        <p:spPr>
          <a:xfrm>
            <a:off x="2284002" y="1413164"/>
            <a:ext cx="1889240" cy="4708981"/>
          </a:xfrm>
          <a:prstGeom prst="rect">
            <a:avLst/>
          </a:prstGeom>
          <a:noFill/>
          <a:ln w="19050">
            <a:solidFill>
              <a:schemeClr val="accent1">
                <a:lumMod val="50000"/>
              </a:schemeClr>
            </a:solidFill>
          </a:ln>
        </p:spPr>
        <p:txBody>
          <a:bodyPr wrap="square" rtlCol="0">
            <a:spAutoFit/>
          </a:bodyPr>
          <a:lstStyle/>
          <a:p>
            <a:pPr algn="ctr"/>
            <a:r>
              <a:rPr lang="fr-FR" sz="2000" b="1" dirty="0">
                <a:solidFill>
                  <a:srgbClr val="002060"/>
                </a:solidFill>
              </a:rPr>
              <a:t>Le collège</a:t>
            </a: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en-GB" sz="2000" dirty="0">
              <a:solidFill>
                <a:srgbClr val="002060"/>
              </a:solidFill>
            </a:endParaRPr>
          </a:p>
        </p:txBody>
      </p:sp>
      <p:sp>
        <p:nvSpPr>
          <p:cNvPr id="7" name="TextBox 6">
            <a:extLst>
              <a:ext uri="{FF2B5EF4-FFF2-40B4-BE49-F238E27FC236}">
                <a16:creationId xmlns:a16="http://schemas.microsoft.com/office/drawing/2014/main" id="{7694ABFE-1EA0-44A3-AE49-4FF497F5DA45}"/>
              </a:ext>
            </a:extLst>
          </p:cNvPr>
          <p:cNvSpPr txBox="1"/>
          <p:nvPr/>
        </p:nvSpPr>
        <p:spPr>
          <a:xfrm>
            <a:off x="4379062" y="1413163"/>
            <a:ext cx="1889240" cy="4708981"/>
          </a:xfrm>
          <a:prstGeom prst="rect">
            <a:avLst/>
          </a:prstGeom>
          <a:noFill/>
          <a:ln w="19050">
            <a:solidFill>
              <a:schemeClr val="accent1">
                <a:lumMod val="50000"/>
              </a:schemeClr>
            </a:solidFill>
          </a:ln>
        </p:spPr>
        <p:txBody>
          <a:bodyPr wrap="square" rtlCol="0">
            <a:spAutoFit/>
          </a:bodyPr>
          <a:lstStyle/>
          <a:p>
            <a:pPr algn="ctr"/>
            <a:r>
              <a:rPr lang="fr-FR" sz="2000" b="1" dirty="0">
                <a:solidFill>
                  <a:srgbClr val="002060"/>
                </a:solidFill>
              </a:rPr>
              <a:t>Le lycée</a:t>
            </a:r>
          </a:p>
          <a:p>
            <a:pPr algn="ctr"/>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en-GB" sz="2000" dirty="0">
              <a:solidFill>
                <a:srgbClr val="002060"/>
              </a:solidFill>
            </a:endParaRPr>
          </a:p>
        </p:txBody>
      </p:sp>
      <p:sp>
        <p:nvSpPr>
          <p:cNvPr id="8" name="TextBox 7">
            <a:extLst>
              <a:ext uri="{FF2B5EF4-FFF2-40B4-BE49-F238E27FC236}">
                <a16:creationId xmlns:a16="http://schemas.microsoft.com/office/drawing/2014/main" id="{3A1383B0-7681-4453-858F-086037ABF652}"/>
              </a:ext>
            </a:extLst>
          </p:cNvPr>
          <p:cNvSpPr txBox="1"/>
          <p:nvPr/>
        </p:nvSpPr>
        <p:spPr>
          <a:xfrm>
            <a:off x="6454313" y="1413162"/>
            <a:ext cx="1889240" cy="4708981"/>
          </a:xfrm>
          <a:prstGeom prst="rect">
            <a:avLst/>
          </a:prstGeom>
          <a:noFill/>
          <a:ln w="19050">
            <a:solidFill>
              <a:schemeClr val="accent1">
                <a:lumMod val="50000"/>
              </a:schemeClr>
            </a:solidFill>
          </a:ln>
        </p:spPr>
        <p:txBody>
          <a:bodyPr wrap="square" rtlCol="0">
            <a:spAutoFit/>
          </a:bodyPr>
          <a:lstStyle/>
          <a:p>
            <a:pPr algn="ctr"/>
            <a:r>
              <a:rPr lang="fr-FR" sz="2000" b="1" dirty="0">
                <a:solidFill>
                  <a:srgbClr val="002060"/>
                </a:solidFill>
              </a:rPr>
              <a:t>L’université</a:t>
            </a:r>
          </a:p>
          <a:p>
            <a:pPr algn="ctr"/>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fr-FR" sz="2000" b="1" dirty="0">
              <a:solidFill>
                <a:srgbClr val="002060"/>
              </a:solidFill>
            </a:endParaRPr>
          </a:p>
          <a:p>
            <a:endParaRPr lang="en-GB" sz="2000" dirty="0">
              <a:solidFill>
                <a:srgbClr val="002060"/>
              </a:solidFill>
            </a:endParaRPr>
          </a:p>
        </p:txBody>
      </p:sp>
      <p:grpSp>
        <p:nvGrpSpPr>
          <p:cNvPr id="14" name="Group 13">
            <a:extLst>
              <a:ext uri="{FF2B5EF4-FFF2-40B4-BE49-F238E27FC236}">
                <a16:creationId xmlns:a16="http://schemas.microsoft.com/office/drawing/2014/main" id="{8929494E-F036-47C3-994B-8A7DC1B3DAD2}"/>
              </a:ext>
            </a:extLst>
          </p:cNvPr>
          <p:cNvGrpSpPr/>
          <p:nvPr/>
        </p:nvGrpSpPr>
        <p:grpSpPr>
          <a:xfrm>
            <a:off x="8508473" y="-164137"/>
            <a:ext cx="1722983" cy="1977409"/>
            <a:chOff x="8508473" y="-164137"/>
            <a:chExt cx="1722983" cy="1977409"/>
          </a:xfrm>
        </p:grpSpPr>
        <p:pic>
          <p:nvPicPr>
            <p:cNvPr id="10" name="Picture 9" descr="A picture containing doll, shirt&#10;&#10;Description automatically generated">
              <a:extLst>
                <a:ext uri="{FF2B5EF4-FFF2-40B4-BE49-F238E27FC236}">
                  <a16:creationId xmlns:a16="http://schemas.microsoft.com/office/drawing/2014/main" id="{2F8D858E-8EEE-454C-8D48-E8C549C3E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473" y="-164137"/>
              <a:ext cx="1722983" cy="1722983"/>
            </a:xfrm>
            <a:prstGeom prst="rect">
              <a:avLst/>
            </a:prstGeom>
          </p:spPr>
        </p:pic>
        <p:sp>
          <p:nvSpPr>
            <p:cNvPr id="13" name="TextBox 12">
              <a:extLst>
                <a:ext uri="{FF2B5EF4-FFF2-40B4-BE49-F238E27FC236}">
                  <a16:creationId xmlns:a16="http://schemas.microsoft.com/office/drawing/2014/main" id="{5DF42A71-73D7-4157-B5C0-16C31A38E0ED}"/>
                </a:ext>
              </a:extLst>
            </p:cNvPr>
            <p:cNvSpPr txBox="1"/>
            <p:nvPr/>
          </p:nvSpPr>
          <p:spPr>
            <a:xfrm>
              <a:off x="8811936" y="1413162"/>
              <a:ext cx="1170177" cy="400110"/>
            </a:xfrm>
            <a:prstGeom prst="rect">
              <a:avLst/>
            </a:prstGeom>
            <a:solidFill>
              <a:schemeClr val="bg1"/>
            </a:solidFill>
            <a:ln w="19050">
              <a:solidFill>
                <a:schemeClr val="accent1">
                  <a:lumMod val="50000"/>
                </a:schemeClr>
              </a:solidFill>
            </a:ln>
          </p:spPr>
          <p:txBody>
            <a:bodyPr wrap="square" rtlCol="0">
              <a:spAutoFit/>
            </a:bodyPr>
            <a:lstStyle/>
            <a:p>
              <a:r>
                <a:rPr lang="en-GB" sz="2000" dirty="0">
                  <a:solidFill>
                    <a:schemeClr val="accent5">
                      <a:lumMod val="50000"/>
                    </a:schemeClr>
                  </a:solidFill>
                </a:rPr>
                <a:t>Amir, 12</a:t>
              </a:r>
            </a:p>
          </p:txBody>
        </p:sp>
      </p:grpSp>
      <p:grpSp>
        <p:nvGrpSpPr>
          <p:cNvPr id="37" name="Group 36">
            <a:extLst>
              <a:ext uri="{FF2B5EF4-FFF2-40B4-BE49-F238E27FC236}">
                <a16:creationId xmlns:a16="http://schemas.microsoft.com/office/drawing/2014/main" id="{860ADE66-B2C4-4B9F-9942-9CE8E5D2B86E}"/>
              </a:ext>
            </a:extLst>
          </p:cNvPr>
          <p:cNvGrpSpPr/>
          <p:nvPr/>
        </p:nvGrpSpPr>
        <p:grpSpPr>
          <a:xfrm>
            <a:off x="10061441" y="505982"/>
            <a:ext cx="1941616" cy="2141671"/>
            <a:chOff x="10061442" y="650788"/>
            <a:chExt cx="1941616" cy="2141671"/>
          </a:xfrm>
        </p:grpSpPr>
        <p:pic>
          <p:nvPicPr>
            <p:cNvPr id="33" name="Picture 32">
              <a:extLst>
                <a:ext uri="{FF2B5EF4-FFF2-40B4-BE49-F238E27FC236}">
                  <a16:creationId xmlns:a16="http://schemas.microsoft.com/office/drawing/2014/main" id="{61DC50CD-831B-44D0-99E1-EB58EDD47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442" y="650788"/>
              <a:ext cx="1941616" cy="1941616"/>
            </a:xfrm>
            <a:prstGeom prst="rect">
              <a:avLst/>
            </a:prstGeom>
          </p:spPr>
        </p:pic>
        <p:sp>
          <p:nvSpPr>
            <p:cNvPr id="34" name="TextBox 33">
              <a:extLst>
                <a:ext uri="{FF2B5EF4-FFF2-40B4-BE49-F238E27FC236}">
                  <a16:creationId xmlns:a16="http://schemas.microsoft.com/office/drawing/2014/main" id="{E283ED8C-F4CB-46B0-A5D2-278AC426B06A}"/>
                </a:ext>
              </a:extLst>
            </p:cNvPr>
            <p:cNvSpPr txBox="1"/>
            <p:nvPr/>
          </p:nvSpPr>
          <p:spPr>
            <a:xfrm>
              <a:off x="10321251" y="2392349"/>
              <a:ext cx="1421997" cy="400110"/>
            </a:xfrm>
            <a:prstGeom prst="rect">
              <a:avLst/>
            </a:prstGeom>
            <a:solidFill>
              <a:schemeClr val="bg1"/>
            </a:solidFill>
            <a:ln w="19050">
              <a:solidFill>
                <a:schemeClr val="accent1">
                  <a:lumMod val="50000"/>
                </a:schemeClr>
              </a:solidFill>
            </a:ln>
          </p:spPr>
          <p:txBody>
            <a:bodyPr wrap="square" rtlCol="0">
              <a:spAutoFit/>
            </a:bodyPr>
            <a:lstStyle/>
            <a:p>
              <a:pPr algn="ctr"/>
              <a:r>
                <a:rPr lang="fr-FR" sz="2000" dirty="0">
                  <a:solidFill>
                    <a:schemeClr val="accent5">
                      <a:lumMod val="50000"/>
                    </a:schemeClr>
                  </a:solidFill>
                  <a:latin typeface="Century Gothic" panose="020B0502020202020204" pitchFamily="34" charset="0"/>
                </a:rPr>
                <a:t>Élodie</a:t>
              </a:r>
              <a:r>
                <a:rPr lang="en-GB" sz="2000" dirty="0">
                  <a:solidFill>
                    <a:schemeClr val="accent5">
                      <a:lumMod val="50000"/>
                    </a:schemeClr>
                  </a:solidFill>
                </a:rPr>
                <a:t>, 17</a:t>
              </a:r>
            </a:p>
          </p:txBody>
        </p:sp>
      </p:grpSp>
      <p:grpSp>
        <p:nvGrpSpPr>
          <p:cNvPr id="42" name="Group 41">
            <a:extLst>
              <a:ext uri="{FF2B5EF4-FFF2-40B4-BE49-F238E27FC236}">
                <a16:creationId xmlns:a16="http://schemas.microsoft.com/office/drawing/2014/main" id="{D663D3B9-11E9-4DB6-8BBC-410C2E5BBECB}"/>
              </a:ext>
            </a:extLst>
          </p:cNvPr>
          <p:cNvGrpSpPr/>
          <p:nvPr/>
        </p:nvGrpSpPr>
        <p:grpSpPr>
          <a:xfrm>
            <a:off x="10571885" y="2603015"/>
            <a:ext cx="1431172" cy="1807388"/>
            <a:chOff x="10571885" y="2792459"/>
            <a:chExt cx="1431172" cy="1807388"/>
          </a:xfrm>
        </p:grpSpPr>
        <p:pic>
          <p:nvPicPr>
            <p:cNvPr id="39" name="Picture 38" descr="A picture containing toy, doll&#10;&#10;Description automatically generated">
              <a:extLst>
                <a:ext uri="{FF2B5EF4-FFF2-40B4-BE49-F238E27FC236}">
                  <a16:creationId xmlns:a16="http://schemas.microsoft.com/office/drawing/2014/main" id="{91FFF98C-FC3F-4322-8528-D15646514D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1885" y="2792459"/>
              <a:ext cx="1431172" cy="1431172"/>
            </a:xfrm>
            <a:prstGeom prst="rect">
              <a:avLst/>
            </a:prstGeom>
          </p:spPr>
        </p:pic>
        <p:sp>
          <p:nvSpPr>
            <p:cNvPr id="41" name="TextBox 40">
              <a:extLst>
                <a:ext uri="{FF2B5EF4-FFF2-40B4-BE49-F238E27FC236}">
                  <a16:creationId xmlns:a16="http://schemas.microsoft.com/office/drawing/2014/main" id="{37BCE70D-39FA-4275-9FCC-2203A9B6CCD0}"/>
                </a:ext>
              </a:extLst>
            </p:cNvPr>
            <p:cNvSpPr txBox="1"/>
            <p:nvPr/>
          </p:nvSpPr>
          <p:spPr>
            <a:xfrm>
              <a:off x="10624624" y="4199737"/>
              <a:ext cx="1338035" cy="400110"/>
            </a:xfrm>
            <a:prstGeom prst="rect">
              <a:avLst/>
            </a:prstGeom>
            <a:solidFill>
              <a:schemeClr val="bg1"/>
            </a:solidFill>
            <a:ln w="19050">
              <a:solidFill>
                <a:schemeClr val="accent1">
                  <a:lumMod val="50000"/>
                </a:schemeClr>
              </a:solidFill>
            </a:ln>
          </p:spPr>
          <p:txBody>
            <a:bodyPr wrap="square" rtlCol="0">
              <a:spAutoFit/>
            </a:bodyPr>
            <a:lstStyle/>
            <a:p>
              <a:pPr algn="ctr"/>
              <a:r>
                <a:rPr lang="fr-FR" sz="2000" dirty="0">
                  <a:solidFill>
                    <a:schemeClr val="accent5">
                      <a:lumMod val="50000"/>
                    </a:schemeClr>
                  </a:solidFill>
                  <a:latin typeface="Century Gothic" panose="020B0502020202020204" pitchFamily="34" charset="0"/>
                </a:rPr>
                <a:t>Noura</a:t>
              </a:r>
              <a:r>
                <a:rPr lang="en-GB" sz="2000" dirty="0">
                  <a:solidFill>
                    <a:schemeClr val="accent5">
                      <a:lumMod val="50000"/>
                    </a:schemeClr>
                  </a:solidFill>
                  <a:latin typeface="Century Gothic" panose="020B0502020202020204" pitchFamily="34" charset="0"/>
                </a:rPr>
                <a:t>, 9</a:t>
              </a:r>
              <a:endParaRPr lang="en-GB" sz="2000" dirty="0">
                <a:solidFill>
                  <a:schemeClr val="accent5">
                    <a:lumMod val="50000"/>
                  </a:schemeClr>
                </a:solidFill>
              </a:endParaRPr>
            </a:p>
          </p:txBody>
        </p:sp>
      </p:grpSp>
      <p:grpSp>
        <p:nvGrpSpPr>
          <p:cNvPr id="49" name="Group 48">
            <a:extLst>
              <a:ext uri="{FF2B5EF4-FFF2-40B4-BE49-F238E27FC236}">
                <a16:creationId xmlns:a16="http://schemas.microsoft.com/office/drawing/2014/main" id="{BC409B56-4A8B-472C-A74D-CB984956799B}"/>
              </a:ext>
            </a:extLst>
          </p:cNvPr>
          <p:cNvGrpSpPr/>
          <p:nvPr/>
        </p:nvGrpSpPr>
        <p:grpSpPr>
          <a:xfrm>
            <a:off x="8736653" y="2120490"/>
            <a:ext cx="1442134" cy="1789506"/>
            <a:chOff x="8736653" y="2096656"/>
            <a:chExt cx="1442134" cy="1789506"/>
          </a:xfrm>
        </p:grpSpPr>
        <p:pic>
          <p:nvPicPr>
            <p:cNvPr id="44" name="Picture 43" descr="A picture containing doll, shirt&#10;&#10;Description automatically generated">
              <a:extLst>
                <a:ext uri="{FF2B5EF4-FFF2-40B4-BE49-F238E27FC236}">
                  <a16:creationId xmlns:a16="http://schemas.microsoft.com/office/drawing/2014/main" id="{5407F699-6AEE-495A-8845-BDB082562A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9390" y="2096656"/>
              <a:ext cx="1389396" cy="1389396"/>
            </a:xfrm>
            <a:prstGeom prst="rect">
              <a:avLst/>
            </a:prstGeom>
          </p:spPr>
        </p:pic>
        <p:sp>
          <p:nvSpPr>
            <p:cNvPr id="48" name="TextBox 47">
              <a:extLst>
                <a:ext uri="{FF2B5EF4-FFF2-40B4-BE49-F238E27FC236}">
                  <a16:creationId xmlns:a16="http://schemas.microsoft.com/office/drawing/2014/main" id="{19788F62-88EE-45DC-8191-83DEF0CB513A}"/>
                </a:ext>
              </a:extLst>
            </p:cNvPr>
            <p:cNvSpPr txBox="1"/>
            <p:nvPr/>
          </p:nvSpPr>
          <p:spPr>
            <a:xfrm>
              <a:off x="8736653" y="3486052"/>
              <a:ext cx="1442134" cy="40011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dirty="0">
                  <a:solidFill>
                    <a:schemeClr val="accent5">
                      <a:lumMod val="50000"/>
                    </a:schemeClr>
                  </a:solidFill>
                  <a:latin typeface="Century Gothic" panose="020B0502020202020204" pitchFamily="34" charset="0"/>
                </a:rPr>
                <a:t>Abdel, 20</a:t>
              </a:r>
              <a:endParaRPr lang="en-GB" sz="2000" dirty="0">
                <a:solidFill>
                  <a:schemeClr val="accent5">
                    <a:lumMod val="50000"/>
                  </a:schemeClr>
                </a:solidFill>
              </a:endParaRPr>
            </a:p>
          </p:txBody>
        </p:sp>
      </p:grpSp>
      <p:grpSp>
        <p:nvGrpSpPr>
          <p:cNvPr id="56" name="Group 55">
            <a:extLst>
              <a:ext uri="{FF2B5EF4-FFF2-40B4-BE49-F238E27FC236}">
                <a16:creationId xmlns:a16="http://schemas.microsoft.com/office/drawing/2014/main" id="{44533F0A-78A9-4589-BDA3-04250AE10F63}"/>
              </a:ext>
            </a:extLst>
          </p:cNvPr>
          <p:cNvGrpSpPr/>
          <p:nvPr/>
        </p:nvGrpSpPr>
        <p:grpSpPr>
          <a:xfrm>
            <a:off x="8610806" y="3842757"/>
            <a:ext cx="1693828" cy="2002191"/>
            <a:chOff x="8610806" y="3842757"/>
            <a:chExt cx="1693828" cy="2002191"/>
          </a:xfrm>
        </p:grpSpPr>
        <p:pic>
          <p:nvPicPr>
            <p:cNvPr id="51" name="Picture 50" descr="A picture containing shirt&#10;&#10;Description automatically generated">
              <a:extLst>
                <a:ext uri="{FF2B5EF4-FFF2-40B4-BE49-F238E27FC236}">
                  <a16:creationId xmlns:a16="http://schemas.microsoft.com/office/drawing/2014/main" id="{5790F815-EE57-48F1-8FD7-8A5C510117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806" y="3842757"/>
              <a:ext cx="1693828" cy="1693828"/>
            </a:xfrm>
            <a:prstGeom prst="rect">
              <a:avLst/>
            </a:prstGeom>
          </p:spPr>
        </p:pic>
        <p:sp>
          <p:nvSpPr>
            <p:cNvPr id="55" name="TextBox 54">
              <a:extLst>
                <a:ext uri="{FF2B5EF4-FFF2-40B4-BE49-F238E27FC236}">
                  <a16:creationId xmlns:a16="http://schemas.microsoft.com/office/drawing/2014/main" id="{CE5E706F-826B-4B9A-850C-A7FA090747CE}"/>
                </a:ext>
              </a:extLst>
            </p:cNvPr>
            <p:cNvSpPr txBox="1"/>
            <p:nvPr/>
          </p:nvSpPr>
          <p:spPr>
            <a:xfrm>
              <a:off x="8660545" y="5444838"/>
              <a:ext cx="1594349" cy="40011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dirty="0">
                  <a:solidFill>
                    <a:schemeClr val="accent5">
                      <a:lumMod val="50000"/>
                    </a:schemeClr>
                  </a:solidFill>
                  <a:latin typeface="Century Gothic" panose="020B0502020202020204" pitchFamily="34" charset="0"/>
                </a:rPr>
                <a:t>Antoine, 15</a:t>
              </a:r>
              <a:endParaRPr lang="en-GB" sz="2000" dirty="0">
                <a:solidFill>
                  <a:schemeClr val="accent5">
                    <a:lumMod val="50000"/>
                  </a:schemeClr>
                </a:solidFill>
              </a:endParaRPr>
            </a:p>
          </p:txBody>
        </p:sp>
      </p:grpSp>
      <p:grpSp>
        <p:nvGrpSpPr>
          <p:cNvPr id="63" name="Group 62">
            <a:extLst>
              <a:ext uri="{FF2B5EF4-FFF2-40B4-BE49-F238E27FC236}">
                <a16:creationId xmlns:a16="http://schemas.microsoft.com/office/drawing/2014/main" id="{D8398B8C-449C-4681-B708-609FEB84E899}"/>
              </a:ext>
            </a:extLst>
          </p:cNvPr>
          <p:cNvGrpSpPr/>
          <p:nvPr/>
        </p:nvGrpSpPr>
        <p:grpSpPr>
          <a:xfrm>
            <a:off x="10491088" y="4497031"/>
            <a:ext cx="1471571" cy="1752016"/>
            <a:chOff x="10491088" y="4497031"/>
            <a:chExt cx="1471571" cy="1752016"/>
          </a:xfrm>
        </p:grpSpPr>
        <p:pic>
          <p:nvPicPr>
            <p:cNvPr id="58" name="Picture 57" descr="A close up of a logo&#10;&#10;Description automatically generated">
              <a:extLst>
                <a:ext uri="{FF2B5EF4-FFF2-40B4-BE49-F238E27FC236}">
                  <a16:creationId xmlns:a16="http://schemas.microsoft.com/office/drawing/2014/main" id="{3F5B1099-9531-4F49-B02B-0B9961A1E1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91088" y="4497031"/>
              <a:ext cx="1471571" cy="1471571"/>
            </a:xfrm>
            <a:prstGeom prst="rect">
              <a:avLst/>
            </a:prstGeom>
          </p:spPr>
        </p:pic>
        <p:sp>
          <p:nvSpPr>
            <p:cNvPr id="62" name="TextBox 61">
              <a:extLst>
                <a:ext uri="{FF2B5EF4-FFF2-40B4-BE49-F238E27FC236}">
                  <a16:creationId xmlns:a16="http://schemas.microsoft.com/office/drawing/2014/main" id="{BA1C4DF6-C0BA-4DAF-92EE-28278B7F4DBC}"/>
                </a:ext>
              </a:extLst>
            </p:cNvPr>
            <p:cNvSpPr txBox="1"/>
            <p:nvPr/>
          </p:nvSpPr>
          <p:spPr>
            <a:xfrm>
              <a:off x="10702382" y="5848937"/>
              <a:ext cx="1170177" cy="400110"/>
            </a:xfrm>
            <a:prstGeom prst="rect">
              <a:avLst/>
            </a:prstGeom>
            <a:solidFill>
              <a:schemeClr val="bg1"/>
            </a:solidFill>
            <a:ln w="19050">
              <a:solidFill>
                <a:schemeClr val="accent1">
                  <a:lumMod val="50000"/>
                </a:schemeClr>
              </a:solidFill>
            </a:ln>
          </p:spPr>
          <p:txBody>
            <a:bodyPr wrap="square" rtlCol="0">
              <a:spAutoFit/>
            </a:bodyPr>
            <a:lstStyle/>
            <a:p>
              <a:r>
                <a:rPr lang="fr-FR" sz="2000" dirty="0">
                  <a:solidFill>
                    <a:schemeClr val="accent5">
                      <a:lumMod val="50000"/>
                    </a:schemeClr>
                  </a:solidFill>
                </a:rPr>
                <a:t>L</a:t>
              </a:r>
              <a:r>
                <a:rPr lang="fr-FR" sz="2000" dirty="0">
                  <a:solidFill>
                    <a:schemeClr val="accent5">
                      <a:lumMod val="50000"/>
                    </a:schemeClr>
                  </a:solidFill>
                  <a:latin typeface="Century Gothic" panose="020B0502020202020204" pitchFamily="34" charset="0"/>
                </a:rPr>
                <a:t>é</a:t>
              </a:r>
              <a:r>
                <a:rPr lang="fr-FR" sz="2000" dirty="0">
                  <a:solidFill>
                    <a:schemeClr val="accent5">
                      <a:lumMod val="50000"/>
                    </a:schemeClr>
                  </a:solidFill>
                </a:rPr>
                <a:t>a</a:t>
              </a:r>
              <a:r>
                <a:rPr lang="en-GB" sz="2000" dirty="0">
                  <a:solidFill>
                    <a:schemeClr val="accent5">
                      <a:lumMod val="50000"/>
                    </a:schemeClr>
                  </a:solidFill>
                </a:rPr>
                <a:t>, 12</a:t>
              </a:r>
            </a:p>
          </p:txBody>
        </p:sp>
      </p:grpSp>
      <p:sp>
        <p:nvSpPr>
          <p:cNvPr id="65" name="Rounded Rectangle 46">
            <a:extLst>
              <a:ext uri="{FF2B5EF4-FFF2-40B4-BE49-F238E27FC236}">
                <a16:creationId xmlns:a16="http://schemas.microsoft.com/office/drawing/2014/main" id="{211CF7CE-159D-4927-B413-6EF379FE7E90}"/>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36884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1.11111E-6 L -0.51029 0.26597 " pathEditMode="relative" rAng="0" ptsTypes="AA">
                                      <p:cBhvr>
                                        <p:cTn id="6" dur="2000" fill="hold"/>
                                        <p:tgtEl>
                                          <p:spTgt spid="14"/>
                                        </p:tgtEl>
                                        <p:attrNameLst>
                                          <p:attrName>ppt_x</p:attrName>
                                          <p:attrName>ppt_y</p:attrName>
                                        </p:attrNameLst>
                                      </p:cBhvr>
                                      <p:rCtr x="-25521" y="1328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29167E-6 -1.11111E-6 L -0.46667 0.15625 " pathEditMode="relative" rAng="0" ptsTypes="AA">
                                      <p:cBhvr>
                                        <p:cTn id="10" dur="2000" fill="hold"/>
                                        <p:tgtEl>
                                          <p:spTgt spid="37"/>
                                        </p:tgtEl>
                                        <p:attrNameLst>
                                          <p:attrName>ppt_x</p:attrName>
                                          <p:attrName>ppt_y</p:attrName>
                                        </p:attrNameLst>
                                      </p:cBhvr>
                                      <p:rCtr x="-23333" y="780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2.59259E-6 L -0.83502 -0.10254 " pathEditMode="relative" rAng="0" ptsTypes="AA">
                                      <p:cBhvr>
                                        <p:cTn id="14" dur="2000" fill="hold"/>
                                        <p:tgtEl>
                                          <p:spTgt spid="42"/>
                                        </p:tgtEl>
                                        <p:attrNameLst>
                                          <p:attrName>ppt_x</p:attrName>
                                          <p:attrName>ppt_y</p:attrName>
                                        </p:attrNameLst>
                                      </p:cBhvr>
                                      <p:rCtr x="-41758" y="-513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04167E-6 -3.33333E-6 L -0.16614 -0.05347 " pathEditMode="relative" rAng="0" ptsTypes="AA">
                                      <p:cBhvr>
                                        <p:cTn id="18" dur="2000" fill="hold"/>
                                        <p:tgtEl>
                                          <p:spTgt spid="49"/>
                                        </p:tgtEl>
                                        <p:attrNameLst>
                                          <p:attrName>ppt_x</p:attrName>
                                          <p:attrName>ppt_y</p:attrName>
                                        </p:attrNameLst>
                                      </p:cBhvr>
                                      <p:rCtr x="-8307" y="-268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04167E-6 0 L -0.33594 -0.01435 " pathEditMode="relative" rAng="0" ptsTypes="AA">
                                      <p:cBhvr>
                                        <p:cTn id="22" dur="2000" fill="hold"/>
                                        <p:tgtEl>
                                          <p:spTgt spid="56"/>
                                        </p:tgtEl>
                                        <p:attrNameLst>
                                          <p:attrName>ppt_x</p:attrName>
                                          <p:attrName>ppt_y</p:attrName>
                                        </p:attrNameLst>
                                      </p:cBhvr>
                                      <p:rCtr x="-16797" y="-71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33333E-6 -3.33333E-6 L -0.66106 -0.09166 " pathEditMode="relative" rAng="0" ptsTypes="AA">
                                      <p:cBhvr>
                                        <p:cTn id="26" dur="2000" fill="hold"/>
                                        <p:tgtEl>
                                          <p:spTgt spid="63"/>
                                        </p:tgtEl>
                                        <p:attrNameLst>
                                          <p:attrName>ppt_x</p:attrName>
                                          <p:attrName>ppt_y</p:attrName>
                                        </p:attrNameLst>
                                      </p:cBhvr>
                                      <p:rCtr x="-33060" y="-4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Y8 Term 2.1 Week 1 | Y8 Term 1.2 Week 2</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265528" cy="647577"/>
          </a:xfrm>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2.2, Week 2)</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134826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y</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797678" y="3473750"/>
            <a:ext cx="59663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y</a:t>
            </a:r>
          </a:p>
        </p:txBody>
      </p:sp>
      <p:sp>
        <p:nvSpPr>
          <p:cNvPr id="4" name="Rectangle 3"/>
          <p:cNvSpPr/>
          <p:nvPr/>
        </p:nvSpPr>
        <p:spPr>
          <a:xfrm>
            <a:off x="507002" y="584479"/>
            <a:ext cx="31758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stème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30" y="509692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sique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fr-FR"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thme</a:t>
            </a:r>
            <a:endParaRPr kumimoji="0" lang="fr-FR"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196344" y="3641106"/>
            <a:ext cx="33009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anal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you are here' icon">
            <a:extLst>
              <a:ext uri="{FF2B5EF4-FFF2-40B4-BE49-F238E27FC236}">
                <a16:creationId xmlns:a16="http://schemas.microsoft.com/office/drawing/2014/main" id="{F45F8973-9144-A646-967C-DA2063B387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0658"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5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y system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5" name="y rythm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6" name="y sty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y physi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8" name="y analyser.wav"/>
                                        </p:tgtEl>
                                      </p:cMediaNode>
                                    </p:audio>
                                  </p:sub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y</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797678" y="3594940"/>
            <a:ext cx="59663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y</a:t>
            </a:r>
          </a:p>
        </p:txBody>
      </p:sp>
      <p:sp>
        <p:nvSpPr>
          <p:cNvPr id="4" name="Rectangle 3"/>
          <p:cNvSpPr/>
          <p:nvPr/>
        </p:nvSpPr>
        <p:spPr>
          <a:xfrm>
            <a:off x="507002" y="584479"/>
            <a:ext cx="31758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stème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sique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fr-FR"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thme</a:t>
            </a:r>
            <a:endParaRPr kumimoji="0" lang="fr-FR"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204008" y="3652254"/>
            <a:ext cx="33009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anal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you are here' icon">
            <a:extLst>
              <a:ext uri="{FF2B5EF4-FFF2-40B4-BE49-F238E27FC236}">
                <a16:creationId xmlns:a16="http://schemas.microsoft.com/office/drawing/2014/main" id="{1D6F166C-2A9A-4D1C-9E35-60ED659E45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0658"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0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7">
            <a:extLst>
              <a:ext uri="{FF2B5EF4-FFF2-40B4-BE49-F238E27FC236}">
                <a16:creationId xmlns:a16="http://schemas.microsoft.com/office/drawing/2014/main" id="{86097BAF-7658-4687-9981-7B1A1B542C33}"/>
              </a:ext>
            </a:extLst>
          </p:cNvPr>
          <p:cNvGraphicFramePr>
            <a:graphicFrameLocks noGrp="1"/>
          </p:cNvGraphicFramePr>
          <p:nvPr/>
        </p:nvGraphicFramePr>
        <p:xfrm>
          <a:off x="265473" y="1295161"/>
          <a:ext cx="6668728" cy="4940712"/>
        </p:xfrm>
        <a:graphic>
          <a:graphicData uri="http://schemas.openxmlformats.org/drawingml/2006/table">
            <a:tbl>
              <a:tblPr bandRow="1">
                <a:tableStyleId>{5C22544A-7EE6-4342-B048-85BDC9FD1C3A}</a:tableStyleId>
              </a:tblPr>
              <a:tblGrid>
                <a:gridCol w="3334364">
                  <a:extLst>
                    <a:ext uri="{9D8B030D-6E8A-4147-A177-3AD203B41FA5}">
                      <a16:colId xmlns:a16="http://schemas.microsoft.com/office/drawing/2014/main" val="2395178133"/>
                    </a:ext>
                  </a:extLst>
                </a:gridCol>
                <a:gridCol w="3334364">
                  <a:extLst>
                    <a:ext uri="{9D8B030D-6E8A-4147-A177-3AD203B41FA5}">
                      <a16:colId xmlns:a16="http://schemas.microsoft.com/office/drawing/2014/main" val="41927768"/>
                    </a:ext>
                  </a:extLst>
                </a:gridCol>
              </a:tblGrid>
              <a:tr h="502553">
                <a:tc>
                  <a:txBody>
                    <a:bodyPr/>
                    <a:lstStyle/>
                    <a:p>
                      <a:pPr algn="ctr"/>
                      <a:r>
                        <a:rPr lang="fr-FR" sz="3000" b="1" dirty="0">
                          <a:solidFill>
                            <a:srgbClr val="115076"/>
                          </a:solidFill>
                          <a:latin typeface="Century Gothic" panose="020B0502020202020204" pitchFamily="34" charset="0"/>
                        </a:rPr>
                        <a:t>English</a:t>
                      </a:r>
                    </a:p>
                  </a:txBody>
                  <a:tcPr anchor="ctr">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French</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723664"/>
                  </a:ext>
                </a:extLst>
              </a:tr>
              <a:tr h="732012">
                <a:tc>
                  <a:txBody>
                    <a:bodyPr/>
                    <a:lstStyle/>
                    <a:p>
                      <a:pPr algn="ctr"/>
                      <a:r>
                        <a:rPr lang="fr-FR" sz="3000" b="0" dirty="0" err="1">
                          <a:solidFill>
                            <a:srgbClr val="115076"/>
                          </a:solidFill>
                          <a:latin typeface="Century Gothic" panose="020B0502020202020204" pitchFamily="34" charset="0"/>
                        </a:rPr>
                        <a:t>S</a:t>
                      </a:r>
                      <a:r>
                        <a:rPr lang="fr-FR" sz="3000" b="1" dirty="0" err="1">
                          <a:solidFill>
                            <a:srgbClr val="EE6000"/>
                          </a:solidFill>
                          <a:latin typeface="Century Gothic" panose="020B0502020202020204" pitchFamily="34" charset="0"/>
                        </a:rPr>
                        <a:t>y</a:t>
                      </a:r>
                      <a:r>
                        <a:rPr lang="fr-FR" sz="3000" b="0" dirty="0" err="1">
                          <a:solidFill>
                            <a:srgbClr val="115076"/>
                          </a:solidFill>
                          <a:latin typeface="Century Gothic" panose="020B0502020202020204" pitchFamily="34" charset="0"/>
                        </a:rPr>
                        <a:t>rian</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s</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rien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9021"/>
                  </a:ext>
                </a:extLst>
              </a:tr>
              <a:tr h="732012">
                <a:tc>
                  <a:txBody>
                    <a:bodyPr/>
                    <a:lstStyle/>
                    <a:p>
                      <a:pPr algn="ctr"/>
                      <a:r>
                        <a:rPr lang="fr-FR" sz="3000" b="0" dirty="0" err="1">
                          <a:solidFill>
                            <a:srgbClr val="115076"/>
                          </a:solidFill>
                          <a:latin typeface="Century Gothic" panose="020B0502020202020204" pitchFamily="34" charset="0"/>
                        </a:rPr>
                        <a:t>anon</a:t>
                      </a:r>
                      <a:r>
                        <a:rPr lang="fr-FR" sz="3000" b="1" dirty="0" err="1">
                          <a:solidFill>
                            <a:srgbClr val="EE6000"/>
                          </a:solidFill>
                          <a:latin typeface="Century Gothic" panose="020B0502020202020204" pitchFamily="34" charset="0"/>
                        </a:rPr>
                        <a:t>y</a:t>
                      </a:r>
                      <a:r>
                        <a:rPr lang="fr-FR" sz="3000" b="0" dirty="0" err="1">
                          <a:solidFill>
                            <a:srgbClr val="115076"/>
                          </a:solidFill>
                          <a:latin typeface="Century Gothic" panose="020B0502020202020204" pitchFamily="34" charset="0"/>
                        </a:rPr>
                        <a:t>mous</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anon</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998646"/>
                  </a:ext>
                </a:extLst>
              </a:tr>
              <a:tr h="732012">
                <a:tc>
                  <a:txBody>
                    <a:bodyPr/>
                    <a:lstStyle/>
                    <a:p>
                      <a:pPr algn="ctr"/>
                      <a:r>
                        <a:rPr lang="fr-FR" sz="3000" b="0" dirty="0">
                          <a:solidFill>
                            <a:srgbClr val="115076"/>
                          </a:solidFill>
                          <a:latin typeface="Century Gothic" panose="020B0502020202020204" pitchFamily="34" charset="0"/>
                        </a:rPr>
                        <a:t>s</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stem</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s</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stème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528311"/>
                  </a:ext>
                </a:extLst>
              </a:tr>
              <a:tr h="732012">
                <a:tc>
                  <a:txBody>
                    <a:bodyPr/>
                    <a:lstStyle/>
                    <a:p>
                      <a:pPr algn="ctr"/>
                      <a:r>
                        <a:rPr lang="fr-FR" sz="3000" b="0" dirty="0" err="1">
                          <a:solidFill>
                            <a:srgbClr val="115076"/>
                          </a:solidFill>
                          <a:latin typeface="Century Gothic" panose="020B0502020202020204" pitchFamily="34" charset="0"/>
                        </a:rPr>
                        <a:t>P</a:t>
                      </a:r>
                      <a:r>
                        <a:rPr lang="fr-FR" sz="3000" b="1" dirty="0" err="1">
                          <a:solidFill>
                            <a:srgbClr val="EE6000"/>
                          </a:solidFill>
                          <a:latin typeface="Century Gothic" panose="020B0502020202020204" pitchFamily="34" charset="0"/>
                        </a:rPr>
                        <a:t>y</a:t>
                      </a:r>
                      <a:r>
                        <a:rPr lang="fr-FR" sz="3000" b="0" dirty="0" err="1">
                          <a:solidFill>
                            <a:srgbClr val="115076"/>
                          </a:solidFill>
                          <a:latin typeface="Century Gothic" panose="020B0502020202020204" pitchFamily="34" charset="0"/>
                        </a:rPr>
                        <a:t>thagoras</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P</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thagore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08309"/>
                  </a:ext>
                </a:extLst>
              </a:tr>
              <a:tr h="732012">
                <a:tc>
                  <a:txBody>
                    <a:bodyPr/>
                    <a:lstStyle/>
                    <a:p>
                      <a:pPr algn="ctr"/>
                      <a:r>
                        <a:rPr lang="fr-FR" sz="3000" b="0" dirty="0" err="1">
                          <a:solidFill>
                            <a:srgbClr val="115076"/>
                          </a:solidFill>
                          <a:latin typeface="Century Gothic" panose="020B0502020202020204" pitchFamily="34" charset="0"/>
                        </a:rPr>
                        <a:t>m</a:t>
                      </a:r>
                      <a:r>
                        <a:rPr lang="fr-FR" sz="3000" b="1" dirty="0" err="1">
                          <a:solidFill>
                            <a:srgbClr val="EE6000"/>
                          </a:solidFill>
                          <a:latin typeface="Century Gothic" panose="020B0502020202020204" pitchFamily="34" charset="0"/>
                        </a:rPr>
                        <a:t>y</a:t>
                      </a:r>
                      <a:r>
                        <a:rPr lang="fr-FR" sz="3000" b="0" dirty="0" err="1">
                          <a:solidFill>
                            <a:srgbClr val="115076"/>
                          </a:solidFill>
                          <a:latin typeface="Century Gothic" panose="020B0502020202020204" pitchFamily="34" charset="0"/>
                        </a:rPr>
                        <a:t>th</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m</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the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4095314"/>
                  </a:ext>
                </a:extLst>
              </a:tr>
              <a:tr h="732012">
                <a:tc>
                  <a:txBody>
                    <a:bodyPr/>
                    <a:lstStyle/>
                    <a:p>
                      <a:pPr algn="ctr"/>
                      <a:r>
                        <a:rPr lang="fr-FR" sz="3000" b="0" dirty="0" err="1">
                          <a:solidFill>
                            <a:srgbClr val="115076"/>
                          </a:solidFill>
                          <a:latin typeface="Century Gothic" panose="020B0502020202020204" pitchFamily="34" charset="0"/>
                        </a:rPr>
                        <a:t>c</a:t>
                      </a:r>
                      <a:r>
                        <a:rPr lang="fr-FR" sz="3000" b="1" dirty="0" err="1">
                          <a:solidFill>
                            <a:srgbClr val="EE6000"/>
                          </a:solidFill>
                          <a:latin typeface="Century Gothic" panose="020B0502020202020204" pitchFamily="34" charset="0"/>
                        </a:rPr>
                        <a:t>y</a:t>
                      </a:r>
                      <a:r>
                        <a:rPr lang="fr-FR" sz="3000" b="0" dirty="0" err="1">
                          <a:solidFill>
                            <a:srgbClr val="115076"/>
                          </a:solidFill>
                          <a:latin typeface="Century Gothic" panose="020B0502020202020204" pitchFamily="34" charset="0"/>
                        </a:rPr>
                        <a:t>cling</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c</a:t>
                      </a:r>
                      <a:r>
                        <a:rPr lang="fr-FR" sz="3000" b="1" dirty="0">
                          <a:solidFill>
                            <a:srgbClr val="EE6000"/>
                          </a:solidFill>
                          <a:latin typeface="Century Gothic" panose="020B0502020202020204" pitchFamily="34" charset="0"/>
                        </a:rPr>
                        <a:t>y</a:t>
                      </a:r>
                      <a:r>
                        <a:rPr lang="fr-FR" sz="3000" b="0" dirty="0">
                          <a:solidFill>
                            <a:srgbClr val="115076"/>
                          </a:solidFill>
                          <a:latin typeface="Century Gothic" panose="020B0502020202020204" pitchFamily="34" charset="0"/>
                        </a:rPr>
                        <a:t>clisme</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91496641"/>
                  </a:ext>
                </a:extLst>
              </a:tr>
            </a:tbl>
          </a:graphicData>
        </a:graphic>
      </p:graphicFrame>
      <p:sp>
        <p:nvSpPr>
          <p:cNvPr id="4" name="Title 3"/>
          <p:cNvSpPr>
            <a:spLocks noGrp="1"/>
          </p:cNvSpPr>
          <p:nvPr>
            <p:ph type="title"/>
          </p:nvPr>
        </p:nvSpPr>
        <p:spPr>
          <a:xfrm>
            <a:off x="-1" y="134044"/>
            <a:ext cx="5857461" cy="647577"/>
          </a:xfrm>
        </p:spPr>
        <p:txBody>
          <a:bodyPr>
            <a:normAutofit/>
          </a:bodyPr>
          <a:lstStyle/>
          <a:p>
            <a:r>
              <a:rPr lang="fr-FR" sz="2800" b="1">
                <a:solidFill>
                  <a:schemeClr val="bg1"/>
                </a:solidFill>
              </a:rPr>
              <a:t>[y] en anglais vs français  </a:t>
            </a:r>
            <a:endParaRPr lang="fr-FR" sz="2800" b="1" dirty="0">
              <a:solidFill>
                <a:schemeClr val="bg1"/>
              </a:solidFill>
            </a:endParaRPr>
          </a:p>
        </p:txBody>
      </p:sp>
      <p:sp>
        <p:nvSpPr>
          <p:cNvPr id="3" name="Rounded Rectangle 46">
            <a:extLst>
              <a:ext uri="{FF2B5EF4-FFF2-40B4-BE49-F238E27FC236}">
                <a16:creationId xmlns:a16="http://schemas.microsoft.com/office/drawing/2014/main" id="{8CBDB488-DFC7-44C8-95A4-F40CC76EE209}"/>
              </a:ext>
            </a:extLst>
          </p:cNvPr>
          <p:cNvSpPr/>
          <p:nvPr/>
        </p:nvSpPr>
        <p:spPr>
          <a:xfrm>
            <a:off x="9715499" y="97064"/>
            <a:ext cx="21944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 / parler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3" name="syrien.wav"/>
            </a:hlinkClick>
            <a:extLst>
              <a:ext uri="{FF2B5EF4-FFF2-40B4-BE49-F238E27FC236}">
                <a16:creationId xmlns:a16="http://schemas.microsoft.com/office/drawing/2014/main" id="{484726CB-0AC4-4177-9A49-79D73E0B65BC}"/>
              </a:ext>
            </a:extLst>
          </p:cNvPr>
          <p:cNvSpPr/>
          <p:nvPr/>
        </p:nvSpPr>
        <p:spPr>
          <a:xfrm>
            <a:off x="6457245" y="1972950"/>
            <a:ext cx="471949" cy="461665"/>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0" name="Rectangle 9">
            <a:hlinkClick r:id="" action="ppaction://noaction">
              <a:snd r:embed="rId4" name="anonyme.wav"/>
            </a:hlinkClick>
            <a:extLst>
              <a:ext uri="{FF2B5EF4-FFF2-40B4-BE49-F238E27FC236}">
                <a16:creationId xmlns:a16="http://schemas.microsoft.com/office/drawing/2014/main" id="{B46470BD-5750-4156-86A2-37A5469C45F6}"/>
              </a:ext>
            </a:extLst>
          </p:cNvPr>
          <p:cNvSpPr/>
          <p:nvPr/>
        </p:nvSpPr>
        <p:spPr>
          <a:xfrm>
            <a:off x="6457245" y="2711940"/>
            <a:ext cx="471949" cy="461665"/>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 name="Rectangle 11">
            <a:hlinkClick r:id="" action="ppaction://noaction">
              <a:snd r:embed="rId5" name="système.wav"/>
            </a:hlinkClick>
            <a:extLst>
              <a:ext uri="{FF2B5EF4-FFF2-40B4-BE49-F238E27FC236}">
                <a16:creationId xmlns:a16="http://schemas.microsoft.com/office/drawing/2014/main" id="{026B4E34-B92F-4A1C-AFE1-226637AD6973}"/>
              </a:ext>
            </a:extLst>
          </p:cNvPr>
          <p:cNvSpPr/>
          <p:nvPr/>
        </p:nvSpPr>
        <p:spPr>
          <a:xfrm>
            <a:off x="6457245" y="3450930"/>
            <a:ext cx="471949" cy="461665"/>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4" name="Rectangle 13">
            <a:hlinkClick r:id="" action="ppaction://noaction">
              <a:snd r:embed="rId6" name="pythagore.wav"/>
            </a:hlinkClick>
            <a:extLst>
              <a:ext uri="{FF2B5EF4-FFF2-40B4-BE49-F238E27FC236}">
                <a16:creationId xmlns:a16="http://schemas.microsoft.com/office/drawing/2014/main" id="{9E163363-5C0F-4DA4-84A7-D1E0E5DD110B}"/>
              </a:ext>
            </a:extLst>
          </p:cNvPr>
          <p:cNvSpPr/>
          <p:nvPr/>
        </p:nvSpPr>
        <p:spPr>
          <a:xfrm>
            <a:off x="6457245" y="4189920"/>
            <a:ext cx="471949" cy="461665"/>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 name="Rectangle 15">
            <a:hlinkClick r:id="" action="ppaction://noaction">
              <a:snd r:embed="rId7" name="mythe.wav"/>
            </a:hlinkClick>
            <a:extLst>
              <a:ext uri="{FF2B5EF4-FFF2-40B4-BE49-F238E27FC236}">
                <a16:creationId xmlns:a16="http://schemas.microsoft.com/office/drawing/2014/main" id="{777B9205-1178-4992-A207-DEE3240DAEA0}"/>
              </a:ext>
            </a:extLst>
          </p:cNvPr>
          <p:cNvSpPr/>
          <p:nvPr/>
        </p:nvSpPr>
        <p:spPr>
          <a:xfrm>
            <a:off x="6457245" y="4928910"/>
            <a:ext cx="471949" cy="461665"/>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0" name="Rectangle 19">
            <a:hlinkClick r:id="" action="ppaction://noaction">
              <a:snd r:embed="rId8" name="cyclisme.wav"/>
            </a:hlinkClick>
            <a:extLst>
              <a:ext uri="{FF2B5EF4-FFF2-40B4-BE49-F238E27FC236}">
                <a16:creationId xmlns:a16="http://schemas.microsoft.com/office/drawing/2014/main" id="{13727E69-F114-4C71-B729-838EC5EF3F4E}"/>
              </a:ext>
            </a:extLst>
          </p:cNvPr>
          <p:cNvSpPr/>
          <p:nvPr/>
        </p:nvSpPr>
        <p:spPr>
          <a:xfrm>
            <a:off x="6457245" y="5667898"/>
            <a:ext cx="471949" cy="461665"/>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15" name="Speech Bubble: Rectangle with Corners Rounded 14">
            <a:extLst>
              <a:ext uri="{FF2B5EF4-FFF2-40B4-BE49-F238E27FC236}">
                <a16:creationId xmlns:a16="http://schemas.microsoft.com/office/drawing/2014/main" id="{7D1EA36D-49D6-4A29-9137-AEB71725A0BE}"/>
              </a:ext>
            </a:extLst>
          </p:cNvPr>
          <p:cNvSpPr/>
          <p:nvPr/>
        </p:nvSpPr>
        <p:spPr>
          <a:xfrm>
            <a:off x="8188656" y="1801990"/>
            <a:ext cx="3575713" cy="2190118"/>
          </a:xfrm>
          <a:prstGeom prst="wedgeRoundRectCallout">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English [y]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the middle of a word sounds like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ih</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French [y]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sounds like SSC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662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10385050" y="420186"/>
          <a:ext cx="1590573" cy="5425968"/>
        </p:xfrm>
        <a:graphic>
          <a:graphicData uri="http://schemas.openxmlformats.org/drawingml/2006/table">
            <a:tbl>
              <a:tblPr firstRow="1" bandRow="1">
                <a:tableStyleId>{21E4AEA4-8DFA-4A89-87EB-49C32662AFE0}</a:tableStyleId>
              </a:tblPr>
              <a:tblGrid>
                <a:gridCol w="758983">
                  <a:extLst>
                    <a:ext uri="{9D8B030D-6E8A-4147-A177-3AD203B41FA5}">
                      <a16:colId xmlns:a16="http://schemas.microsoft.com/office/drawing/2014/main" val="2607353726"/>
                    </a:ext>
                  </a:extLst>
                </a:gridCol>
                <a:gridCol w="831590">
                  <a:extLst>
                    <a:ext uri="{9D8B030D-6E8A-4147-A177-3AD203B41FA5}">
                      <a16:colId xmlns:a16="http://schemas.microsoft.com/office/drawing/2014/main" val="1600817978"/>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dirty="0"/>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a:p>
                  </a:txBody>
                  <a:tcPr anchor="ct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endParaRPr lang="en-GB"/>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dirty="0"/>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dirty="0"/>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dirty="0"/>
                    </a:p>
                  </a:txBody>
                  <a:tcPr anchor="ct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endParaRPr lang="en-GB" dirty="0"/>
                    </a:p>
                  </a:txBody>
                  <a:tcPr anchor="ctr"/>
                </a:tc>
                <a:extLst>
                  <a:ext uri="{0D108BD9-81ED-4DB2-BD59-A6C34878D82A}">
                    <a16:rowId xmlns:a16="http://schemas.microsoft.com/office/drawing/2014/main" val="992308416"/>
                  </a:ext>
                </a:extLst>
              </a:tr>
              <a:tr h="497067">
                <a:tc>
                  <a:txBody>
                    <a:bodyPr/>
                    <a:lstStyle/>
                    <a:p>
                      <a:pPr algn="ctr"/>
                      <a:endParaRPr lang="en-GB" sz="2000" dirty="0">
                        <a:solidFill>
                          <a:schemeClr val="accent1">
                            <a:lumMod val="50000"/>
                          </a:schemeClr>
                        </a:solidFill>
                      </a:endParaRPr>
                    </a:p>
                  </a:txBody>
                  <a:tcPr/>
                </a:tc>
                <a:tc>
                  <a:txBody>
                    <a:bodyPr/>
                    <a:lstStyle/>
                    <a:p>
                      <a:endParaRPr lang="en-GB" dirty="0"/>
                    </a:p>
                  </a:txBody>
                  <a:tcPr anchor="ctr"/>
                </a:tc>
                <a:extLst>
                  <a:ext uri="{0D108BD9-81ED-4DB2-BD59-A6C34878D82A}">
                    <a16:rowId xmlns:a16="http://schemas.microsoft.com/office/drawing/2014/main" val="3061146434"/>
                  </a:ext>
                </a:extLst>
              </a:tr>
            </a:tbl>
          </a:graphicData>
        </a:graphic>
      </p:graphicFrame>
      <p:sp>
        <p:nvSpPr>
          <p:cNvPr id="4" name="Title 3"/>
          <p:cNvSpPr>
            <a:spLocks noGrp="1"/>
          </p:cNvSpPr>
          <p:nvPr>
            <p:ph type="title"/>
          </p:nvPr>
        </p:nvSpPr>
        <p:spPr>
          <a:xfrm>
            <a:off x="0" y="160548"/>
            <a:ext cx="2742128" cy="647577"/>
          </a:xfrm>
        </p:spPr>
        <p:txBody>
          <a:bodyPr>
            <a:normAutofit/>
          </a:bodyPr>
          <a:lstStyle/>
          <a:p>
            <a:r>
              <a:rPr lang="fr-FR" sz="28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196860"/>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49195" y="3018259"/>
            <a:ext cx="983597" cy="1316949"/>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4300" y="2938151"/>
            <a:ext cx="1627500" cy="1627500"/>
          </a:xfrm>
          <a:prstGeom prst="rect">
            <a:avLst/>
          </a:prstGeom>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55060" y="2906209"/>
            <a:ext cx="3302006" cy="1651003"/>
          </a:xfrm>
          <a:prstGeom prst="rect">
            <a:avLst/>
          </a:prstGeom>
        </p:spPr>
      </p:pic>
      <p:grpSp>
        <p:nvGrpSpPr>
          <p:cNvPr id="22" name="Group 21"/>
          <p:cNvGrpSpPr/>
          <p:nvPr/>
        </p:nvGrpSpPr>
        <p:grpSpPr>
          <a:xfrm>
            <a:off x="6223067" y="1448759"/>
            <a:ext cx="1366705" cy="1480019"/>
            <a:chOff x="6938362" y="2259005"/>
            <a:chExt cx="1366705" cy="1480019"/>
          </a:xfrm>
        </p:grpSpPr>
        <p:pic>
          <p:nvPicPr>
            <p:cNvPr id="15" name="Picture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38362" y="2259005"/>
              <a:ext cx="1366705" cy="1480019"/>
            </a:xfrm>
            <a:prstGeom prst="rect">
              <a:avLst/>
            </a:prstGeom>
          </p:spPr>
        </p:pic>
        <p:sp>
          <p:nvSpPr>
            <p:cNvPr id="21" name="Oval 20"/>
            <p:cNvSpPr/>
            <p:nvPr/>
          </p:nvSpPr>
          <p:spPr>
            <a:xfrm>
              <a:off x="7481579" y="2277957"/>
              <a:ext cx="487680" cy="4639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9" name="Group 28"/>
          <p:cNvGrpSpPr/>
          <p:nvPr/>
        </p:nvGrpSpPr>
        <p:grpSpPr>
          <a:xfrm>
            <a:off x="426172" y="4425829"/>
            <a:ext cx="2357284" cy="2135794"/>
            <a:chOff x="531208" y="4027225"/>
            <a:chExt cx="2357284" cy="2135794"/>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47870">
              <a:off x="531208" y="4027225"/>
              <a:ext cx="2357284" cy="2135794"/>
            </a:xfrm>
            <a:prstGeom prst="rect">
              <a:avLst/>
            </a:prstGeom>
          </p:spPr>
        </p:pic>
        <p:sp>
          <p:nvSpPr>
            <p:cNvPr id="28" name="TextBox 27"/>
            <p:cNvSpPr txBox="1"/>
            <p:nvPr/>
          </p:nvSpPr>
          <p:spPr>
            <a:xfrm rot="20644890">
              <a:off x="861919" y="4624859"/>
              <a:ext cx="2015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choose, choosing</a:t>
              </a:r>
            </a:p>
          </p:txBody>
        </p:sp>
      </p:grpSp>
      <p:grpSp>
        <p:nvGrpSpPr>
          <p:cNvPr id="35" name="Group 34"/>
          <p:cNvGrpSpPr/>
          <p:nvPr/>
        </p:nvGrpSpPr>
        <p:grpSpPr>
          <a:xfrm>
            <a:off x="3068018" y="4375034"/>
            <a:ext cx="2357284" cy="2135794"/>
            <a:chOff x="2925335" y="3910978"/>
            <a:chExt cx="2357284" cy="2135794"/>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47870">
              <a:off x="2925335" y="3910978"/>
              <a:ext cx="2357284" cy="2135794"/>
            </a:xfrm>
            <a:prstGeom prst="rect">
              <a:avLst/>
            </a:prstGeom>
          </p:spPr>
        </p:pic>
        <p:sp>
          <p:nvSpPr>
            <p:cNvPr id="30" name="TextBox 29"/>
            <p:cNvSpPr txBox="1"/>
            <p:nvPr/>
          </p:nvSpPr>
          <p:spPr>
            <a:xfrm rot="20644890">
              <a:off x="3243369" y="4553113"/>
              <a:ext cx="17064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pass, passing</a:t>
              </a:r>
            </a:p>
          </p:txBody>
        </p:sp>
      </p:grpSp>
      <p:grpSp>
        <p:nvGrpSpPr>
          <p:cNvPr id="34" name="Group 33"/>
          <p:cNvGrpSpPr/>
          <p:nvPr/>
        </p:nvGrpSpPr>
        <p:grpSpPr>
          <a:xfrm>
            <a:off x="5490087" y="4395085"/>
            <a:ext cx="2357284" cy="2135794"/>
            <a:chOff x="5384890" y="3865560"/>
            <a:chExt cx="2357284" cy="2135794"/>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47870">
              <a:off x="5384890" y="3865560"/>
              <a:ext cx="2357284" cy="2135794"/>
            </a:xfrm>
            <a:prstGeom prst="rect">
              <a:avLst/>
            </a:prstGeom>
          </p:spPr>
        </p:pic>
        <p:sp>
          <p:nvSpPr>
            <p:cNvPr id="31" name="TextBox 30"/>
            <p:cNvSpPr txBox="1"/>
            <p:nvPr/>
          </p:nvSpPr>
          <p:spPr>
            <a:xfrm rot="20644890">
              <a:off x="5704548" y="4477890"/>
              <a:ext cx="18411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fill, filling (up/in) </a:t>
              </a:r>
            </a:p>
          </p:txBody>
        </p:sp>
      </p:grpSp>
      <p:grpSp>
        <p:nvGrpSpPr>
          <p:cNvPr id="33" name="Group 32"/>
          <p:cNvGrpSpPr/>
          <p:nvPr/>
        </p:nvGrpSpPr>
        <p:grpSpPr>
          <a:xfrm>
            <a:off x="8024280" y="4369611"/>
            <a:ext cx="2357284" cy="2135794"/>
            <a:chOff x="7766467" y="3733551"/>
            <a:chExt cx="2357284" cy="2135794"/>
          </a:xfrm>
        </p:grpSpPr>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47870">
              <a:off x="7766467" y="3733551"/>
              <a:ext cx="2357284" cy="2135794"/>
            </a:xfrm>
            <a:prstGeom prst="rect">
              <a:avLst/>
            </a:prstGeom>
          </p:spPr>
        </p:pic>
        <p:sp>
          <p:nvSpPr>
            <p:cNvPr id="32" name="TextBox 31"/>
            <p:cNvSpPr txBox="1"/>
            <p:nvPr/>
          </p:nvSpPr>
          <p:spPr>
            <a:xfrm rot="20644890">
              <a:off x="8049618" y="4387673"/>
              <a:ext cx="17064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define, defining</a:t>
              </a:r>
            </a:p>
          </p:txBody>
        </p:sp>
      </p:grpSp>
      <p:grpSp>
        <p:nvGrpSpPr>
          <p:cNvPr id="41" name="Group 40"/>
          <p:cNvGrpSpPr/>
          <p:nvPr/>
        </p:nvGrpSpPr>
        <p:grpSpPr>
          <a:xfrm>
            <a:off x="1959367" y="1725201"/>
            <a:ext cx="3248212" cy="1165076"/>
            <a:chOff x="3627933" y="1233054"/>
            <a:chExt cx="3248212" cy="1165076"/>
          </a:xfrm>
        </p:grpSpPr>
        <p:grpSp>
          <p:nvGrpSpPr>
            <p:cNvPr id="39" name="Group 38"/>
            <p:cNvGrpSpPr/>
            <p:nvPr/>
          </p:nvGrpSpPr>
          <p:grpSpPr>
            <a:xfrm>
              <a:off x="3627933" y="1233054"/>
              <a:ext cx="3082401" cy="1165076"/>
              <a:chOff x="3520153" y="1373614"/>
              <a:chExt cx="3082401" cy="1165076"/>
            </a:xfrm>
          </p:grpSpPr>
          <p:grpSp>
            <p:nvGrpSpPr>
              <p:cNvPr id="16" name="Group 15"/>
              <p:cNvGrpSpPr/>
              <p:nvPr/>
            </p:nvGrpSpPr>
            <p:grpSpPr>
              <a:xfrm>
                <a:off x="3520153" y="1373614"/>
                <a:ext cx="3082401" cy="1165076"/>
                <a:chOff x="3585781" y="2390724"/>
                <a:chExt cx="3082401" cy="1165076"/>
              </a:xfrm>
            </p:grpSpPr>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5906" y="2390724"/>
                  <a:ext cx="1582276" cy="1134764"/>
                </a:xfrm>
                <a:prstGeom prst="rect">
                  <a:avLst/>
                </a:prstGeom>
              </p:spPr>
            </p:pic>
            <p:grpSp>
              <p:nvGrpSpPr>
                <p:cNvPr id="13" name="Group 12"/>
                <p:cNvGrpSpPr/>
                <p:nvPr/>
              </p:nvGrpSpPr>
              <p:grpSpPr>
                <a:xfrm>
                  <a:off x="3585781" y="2421036"/>
                  <a:ext cx="1582276" cy="1134764"/>
                  <a:chOff x="6314337" y="2474068"/>
                  <a:chExt cx="1582276" cy="1134764"/>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4337" y="2474068"/>
                    <a:ext cx="1582276" cy="1134764"/>
                  </a:xfrm>
                  <a:prstGeom prst="rect">
                    <a:avLst/>
                  </a:prstGeom>
                </p:spPr>
              </p:pic>
              <p:pic>
                <p:nvPicPr>
                  <p:cNvPr id="11" name="Picture 10"/>
                  <p:cNvPicPr>
                    <a:picLocks noChangeAspect="1"/>
                  </p:cNvPicPr>
                  <p:nvPr/>
                </p:nvPicPr>
                <p:blipFill rotWithShape="1">
                  <a:blip r:embed="rId9" cstate="hqprint">
                    <a:extLst>
                      <a:ext uri="{28A0092B-C50C-407E-A947-70E740481C1C}">
                        <a14:useLocalDpi xmlns:a14="http://schemas.microsoft.com/office/drawing/2010/main" val="0"/>
                      </a:ext>
                    </a:extLst>
                  </a:blip>
                  <a:srcRect r="23584" b="3157"/>
                  <a:stretch/>
                </p:blipFill>
                <p:spPr>
                  <a:xfrm rot="20557608">
                    <a:off x="6685731" y="2804453"/>
                    <a:ext cx="348551" cy="473993"/>
                  </a:xfrm>
                  <a:prstGeom prst="rect">
                    <a:avLst/>
                  </a:prstGeom>
                </p:spPr>
              </p:pic>
              <p:pic>
                <p:nvPicPr>
                  <p:cNvPr id="12" name="Picture 11"/>
                  <p:cNvPicPr>
                    <a:picLocks noChangeAspect="1"/>
                  </p:cNvPicPr>
                  <p:nvPr/>
                </p:nvPicPr>
                <p:blipFill rotWithShape="1">
                  <a:blip r:embed="rId10" cstate="hqprint">
                    <a:extLst>
                      <a:ext uri="{28A0092B-C50C-407E-A947-70E740481C1C}">
                        <a14:useLocalDpi xmlns:a14="http://schemas.microsoft.com/office/drawing/2010/main" val="0"/>
                      </a:ext>
                    </a:extLst>
                  </a:blip>
                  <a:srcRect l="20095" b="240"/>
                  <a:stretch/>
                </p:blipFill>
                <p:spPr>
                  <a:xfrm rot="20317265">
                    <a:off x="7054165" y="2686562"/>
                    <a:ext cx="384365" cy="442308"/>
                  </a:xfrm>
                  <a:prstGeom prst="rect">
                    <a:avLst/>
                  </a:prstGeom>
                </p:spPr>
              </p:pic>
            </p:grpSp>
          </p:grpSp>
          <p:pic>
            <p:nvPicPr>
              <p:cNvPr id="20" name="Picture 19"/>
              <p:cNvPicPr>
                <a:picLocks noChangeAspect="1"/>
              </p:cNvPicPr>
              <p:nvPr/>
            </p:nvPicPr>
            <p:blipFill rotWithShape="1">
              <a:blip r:embed="rId10" cstate="hqprint">
                <a:extLst>
                  <a:ext uri="{28A0092B-C50C-407E-A947-70E740481C1C}">
                    <a14:useLocalDpi xmlns:a14="http://schemas.microsoft.com/office/drawing/2010/main" val="0"/>
                  </a:ext>
                </a:extLst>
              </a:blip>
              <a:srcRect l="20095" b="240"/>
              <a:stretch/>
            </p:blipFill>
            <p:spPr>
              <a:xfrm rot="20317265">
                <a:off x="5767668" y="1565549"/>
                <a:ext cx="384365" cy="442308"/>
              </a:xfrm>
              <a:prstGeom prst="rect">
                <a:avLst/>
              </a:prstGeom>
            </p:spPr>
          </p:pic>
          <p:sp>
            <p:nvSpPr>
              <p:cNvPr id="19" name="TextBox 18"/>
              <p:cNvSpPr txBox="1"/>
              <p:nvPr/>
            </p:nvSpPr>
            <p:spPr>
              <a:xfrm rot="20246191">
                <a:off x="5747552" y="1701213"/>
                <a:ext cx="362445" cy="171351"/>
              </a:xfrm>
              <a:prstGeom prst="rect">
                <a:avLst/>
              </a:prstGeom>
              <a:solidFill>
                <a:schemeClr val="bg1"/>
              </a:solidFill>
              <a:ln w="1905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3" name="Picture 22"/>
              <p:cNvPicPr>
                <a:picLocks noChangeAspect="1"/>
              </p:cNvPicPr>
              <p:nvPr/>
            </p:nvPicPr>
            <p:blipFill rotWithShape="1">
              <a:blip r:embed="rId9" cstate="hqprint">
                <a:extLst>
                  <a:ext uri="{28A0092B-C50C-407E-A947-70E740481C1C}">
                    <a14:useLocalDpi xmlns:a14="http://schemas.microsoft.com/office/drawing/2010/main" val="0"/>
                  </a:ext>
                </a:extLst>
              </a:blip>
              <a:srcRect r="23584" b="3157"/>
              <a:stretch/>
            </p:blipFill>
            <p:spPr>
              <a:xfrm rot="20557608">
                <a:off x="5424934" y="1684194"/>
                <a:ext cx="348551" cy="473993"/>
              </a:xfrm>
              <a:prstGeom prst="rect">
                <a:avLst/>
              </a:prstGeom>
            </p:spPr>
          </p:pic>
        </p:grpSp>
        <p:sp>
          <p:nvSpPr>
            <p:cNvPr id="40" name="Up Arrow 39"/>
            <p:cNvSpPr/>
            <p:nvPr/>
          </p:nvSpPr>
          <p:spPr>
            <a:xfrm rot="17131666">
              <a:off x="6333590" y="1359733"/>
              <a:ext cx="370361" cy="714748"/>
            </a:xfrm>
            <a:prstGeom prst="upArrow">
              <a:avLst>
                <a:gd name="adj1" fmla="val 42342"/>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3" name="Group 42"/>
          <p:cNvGrpSpPr/>
          <p:nvPr/>
        </p:nvGrpSpPr>
        <p:grpSpPr>
          <a:xfrm>
            <a:off x="7532512" y="642841"/>
            <a:ext cx="2196241" cy="2375418"/>
            <a:chOff x="8623456" y="1308736"/>
            <a:chExt cx="2196241" cy="2375418"/>
          </a:xfrm>
        </p:grpSpPr>
        <p:grpSp>
          <p:nvGrpSpPr>
            <p:cNvPr id="38" name="Group 37"/>
            <p:cNvGrpSpPr/>
            <p:nvPr/>
          </p:nvGrpSpPr>
          <p:grpSpPr>
            <a:xfrm>
              <a:off x="8623456" y="1308736"/>
              <a:ext cx="2196241" cy="2375418"/>
              <a:chOff x="9556344" y="3501816"/>
              <a:chExt cx="2196241" cy="2375418"/>
            </a:xfrm>
          </p:grpSpPr>
          <p:pic>
            <p:nvPicPr>
              <p:cNvPr id="36" name="Picture 35"/>
              <p:cNvPicPr>
                <a:picLocks noChangeAspect="1"/>
              </p:cNvPicPr>
              <p:nvPr/>
            </p:nvPicPr>
            <p:blipFill rotWithShape="1">
              <a:blip r:embed="rId11" cstate="hqprint">
                <a:extLst>
                  <a:ext uri="{28A0092B-C50C-407E-A947-70E740481C1C}">
                    <a14:useLocalDpi xmlns:a14="http://schemas.microsoft.com/office/drawing/2010/main" val="0"/>
                  </a:ext>
                </a:extLst>
              </a:blip>
              <a:srcRect l="58519" t="44365"/>
              <a:stretch/>
            </p:blipFill>
            <p:spPr>
              <a:xfrm>
                <a:off x="10434809" y="4109821"/>
                <a:ext cx="1317776" cy="1767413"/>
              </a:xfrm>
              <a:prstGeom prst="rect">
                <a:avLst/>
              </a:prstGeom>
            </p:spPr>
          </p:pic>
          <p:sp>
            <p:nvSpPr>
              <p:cNvPr id="37" name="Oval Callout 36"/>
              <p:cNvSpPr/>
              <p:nvPr/>
            </p:nvSpPr>
            <p:spPr>
              <a:xfrm>
                <a:off x="9556344" y="3501816"/>
                <a:ext cx="1088907" cy="930705"/>
              </a:xfrm>
              <a:prstGeom prst="wedgeEllipseCallout">
                <a:avLst>
                  <a:gd name="adj1" fmla="val 51793"/>
                  <a:gd name="adj2" fmla="val 52020"/>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2" name="TextBox 41"/>
            <p:cNvSpPr txBox="1"/>
            <p:nvPr/>
          </p:nvSpPr>
          <p:spPr>
            <a:xfrm>
              <a:off x="8752428" y="1372891"/>
              <a:ext cx="10889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well, so</a:t>
              </a:r>
            </a:p>
          </p:txBody>
        </p:sp>
      </p:grpSp>
      <p:sp>
        <p:nvSpPr>
          <p:cNvPr id="45" name="Action Button: Custom 16">
            <a:hlinkClick r:id="" action="ppaction://noaction" highlightClick="1">
              <a:snd r:embed="rId12" name="definir.wav"/>
            </a:hlinkClick>
            <a:extLst>
              <a:ext uri="{FF2B5EF4-FFF2-40B4-BE49-F238E27FC236}">
                <a16:creationId xmlns:a16="http://schemas.microsoft.com/office/drawing/2014/main" id="{00B3E4C1-DFF4-46C3-8013-784275E7AA6B}"/>
              </a:ext>
            </a:extLst>
          </p:cNvPr>
          <p:cNvSpPr/>
          <p:nvPr/>
        </p:nvSpPr>
        <p:spPr>
          <a:xfrm>
            <a:off x="10572304" y="96599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6" name="Action Button: Custom 16">
            <a:hlinkClick r:id="" action="ppaction://noaction" highlightClick="1">
              <a:snd r:embed="rId13" name="la note.wav"/>
            </a:hlinkClick>
            <a:extLst>
              <a:ext uri="{FF2B5EF4-FFF2-40B4-BE49-F238E27FC236}">
                <a16:creationId xmlns:a16="http://schemas.microsoft.com/office/drawing/2014/main" id="{5B92A95F-523A-4E36-B65E-94DAE9FBB368}"/>
              </a:ext>
            </a:extLst>
          </p:cNvPr>
          <p:cNvSpPr/>
          <p:nvPr/>
        </p:nvSpPr>
        <p:spPr>
          <a:xfrm>
            <a:off x="10577990" y="145801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7" name="Action Button: Custom 16">
            <a:hlinkClick r:id="" action="ppaction://noaction" highlightClick="1">
              <a:snd r:embed="rId14" name="choisir.wav"/>
            </a:hlinkClick>
            <a:extLst>
              <a:ext uri="{FF2B5EF4-FFF2-40B4-BE49-F238E27FC236}">
                <a16:creationId xmlns:a16="http://schemas.microsoft.com/office/drawing/2014/main" id="{D4B491BE-DEE1-4BAB-B62E-08BEC8F84C2F}"/>
              </a:ext>
            </a:extLst>
          </p:cNvPr>
          <p:cNvSpPr/>
          <p:nvPr/>
        </p:nvSpPr>
        <p:spPr>
          <a:xfrm>
            <a:off x="10575912" y="195004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8" name="Action Button: Custom 16">
            <a:hlinkClick r:id="" action="ppaction://noaction" highlightClick="1">
              <a:snd r:embed="rId15" name="le cahier.wav"/>
            </a:hlinkClick>
            <a:extLst>
              <a:ext uri="{FF2B5EF4-FFF2-40B4-BE49-F238E27FC236}">
                <a16:creationId xmlns:a16="http://schemas.microsoft.com/office/drawing/2014/main" id="{7C5D1C98-B338-48C7-A0D6-9CC93C596CA9}"/>
              </a:ext>
            </a:extLst>
          </p:cNvPr>
          <p:cNvSpPr/>
          <p:nvPr/>
        </p:nvSpPr>
        <p:spPr>
          <a:xfrm>
            <a:off x="10575912" y="244206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9" name="Action Button: Custom 16">
            <a:hlinkClick r:id="" action="ppaction://noaction" highlightClick="1">
              <a:snd r:embed="rId16" name="un examen.wav"/>
            </a:hlinkClick>
            <a:extLst>
              <a:ext uri="{FF2B5EF4-FFF2-40B4-BE49-F238E27FC236}">
                <a16:creationId xmlns:a16="http://schemas.microsoft.com/office/drawing/2014/main" id="{735F5EA0-D015-4C01-9444-94092DE5E112}"/>
              </a:ext>
            </a:extLst>
          </p:cNvPr>
          <p:cNvSpPr/>
          <p:nvPr/>
        </p:nvSpPr>
        <p:spPr>
          <a:xfrm>
            <a:off x="10575912" y="293409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0" name="Action Button: Custom 16">
            <a:hlinkClick r:id="" action="ppaction://noaction" highlightClick="1">
              <a:snd r:embed="rId17" name="le lycee.wav"/>
            </a:hlinkClick>
            <a:extLst>
              <a:ext uri="{FF2B5EF4-FFF2-40B4-BE49-F238E27FC236}">
                <a16:creationId xmlns:a16="http://schemas.microsoft.com/office/drawing/2014/main" id="{C85FFF45-DBEA-4B31-808F-B9B100F63A1A}"/>
              </a:ext>
            </a:extLst>
          </p:cNvPr>
          <p:cNvSpPr/>
          <p:nvPr/>
        </p:nvSpPr>
        <p:spPr>
          <a:xfrm>
            <a:off x="10580706" y="342611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1" name="Action Button: Custom 16">
            <a:hlinkClick r:id="" action="ppaction://noaction" highlightClick="1">
              <a:snd r:embed="rId18" name="reussir.wav"/>
            </a:hlinkClick>
            <a:extLst>
              <a:ext uri="{FF2B5EF4-FFF2-40B4-BE49-F238E27FC236}">
                <a16:creationId xmlns:a16="http://schemas.microsoft.com/office/drawing/2014/main" id="{C30A216B-AEBB-4E5C-9D72-F3186157431E}"/>
              </a:ext>
            </a:extLst>
          </p:cNvPr>
          <p:cNvSpPr/>
          <p:nvPr/>
        </p:nvSpPr>
        <p:spPr>
          <a:xfrm>
            <a:off x="10586106" y="391814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Action Button: Custom 16">
            <a:hlinkClick r:id="" action="ppaction://noaction" highlightClick="1">
              <a:snd r:embed="rId19" name="le blanc.wav"/>
            </a:hlinkClick>
            <a:extLst>
              <a:ext uri="{FF2B5EF4-FFF2-40B4-BE49-F238E27FC236}">
                <a16:creationId xmlns:a16="http://schemas.microsoft.com/office/drawing/2014/main" id="{B283615F-33BB-4FCE-934D-0B85B4100205}"/>
              </a:ext>
            </a:extLst>
          </p:cNvPr>
          <p:cNvSpPr/>
          <p:nvPr/>
        </p:nvSpPr>
        <p:spPr>
          <a:xfrm>
            <a:off x="10575912" y="441016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3" name="Action Button: Custom 16">
            <a:hlinkClick r:id="" action="ppaction://noaction" highlightClick="1">
              <a:snd r:embed="rId20" name="remplir.wav"/>
            </a:hlinkClick>
            <a:extLst>
              <a:ext uri="{FF2B5EF4-FFF2-40B4-BE49-F238E27FC236}">
                <a16:creationId xmlns:a16="http://schemas.microsoft.com/office/drawing/2014/main" id="{B283615F-33BB-4FCE-934D-0B85B4100205}"/>
              </a:ext>
            </a:extLst>
          </p:cNvPr>
          <p:cNvSpPr/>
          <p:nvPr/>
        </p:nvSpPr>
        <p:spPr>
          <a:xfrm>
            <a:off x="10587920" y="490219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4" name="Action Button: Custom 16">
            <a:hlinkClick r:id="" action="ppaction://noaction" highlightClick="1">
              <a:snd r:embed="rId21" name="alors.wav"/>
            </a:hlinkClick>
            <a:extLst>
              <a:ext uri="{FF2B5EF4-FFF2-40B4-BE49-F238E27FC236}">
                <a16:creationId xmlns:a16="http://schemas.microsoft.com/office/drawing/2014/main" id="{B283615F-33BB-4FCE-934D-0B85B4100205}"/>
              </a:ext>
            </a:extLst>
          </p:cNvPr>
          <p:cNvSpPr/>
          <p:nvPr/>
        </p:nvSpPr>
        <p:spPr>
          <a:xfrm>
            <a:off x="10572470" y="539421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5" name="TextBox 54">
            <a:extLst>
              <a:ext uri="{FF2B5EF4-FFF2-40B4-BE49-F238E27FC236}">
                <a16:creationId xmlns:a16="http://schemas.microsoft.com/office/drawing/2014/main" id="{D2869BB8-F321-4879-BE97-0218376B21E8}"/>
              </a:ext>
            </a:extLst>
          </p:cNvPr>
          <p:cNvSpPr txBox="1"/>
          <p:nvPr/>
        </p:nvSpPr>
        <p:spPr>
          <a:xfrm>
            <a:off x="23138" y="1173204"/>
            <a:ext cx="59457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lettre</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correcte</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6" name="Rectangle 55"/>
          <p:cNvSpPr/>
          <p:nvPr/>
        </p:nvSpPr>
        <p:spPr>
          <a:xfrm>
            <a:off x="1108600" y="1798144"/>
            <a:ext cx="697628"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a:t>
            </a:r>
          </a:p>
        </p:txBody>
      </p:sp>
      <p:sp>
        <p:nvSpPr>
          <p:cNvPr id="57" name="Rectangle 56"/>
          <p:cNvSpPr/>
          <p:nvPr/>
        </p:nvSpPr>
        <p:spPr>
          <a:xfrm>
            <a:off x="5640108" y="1798144"/>
            <a:ext cx="587020"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B</a:t>
            </a:r>
          </a:p>
        </p:txBody>
      </p:sp>
      <p:sp>
        <p:nvSpPr>
          <p:cNvPr id="58" name="Rectangle 57"/>
          <p:cNvSpPr/>
          <p:nvPr/>
        </p:nvSpPr>
        <p:spPr>
          <a:xfrm>
            <a:off x="7815746" y="1795803"/>
            <a:ext cx="724878"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C</a:t>
            </a:r>
          </a:p>
        </p:txBody>
      </p:sp>
      <p:sp>
        <p:nvSpPr>
          <p:cNvPr id="59" name="Rectangle 58"/>
          <p:cNvSpPr/>
          <p:nvPr/>
        </p:nvSpPr>
        <p:spPr>
          <a:xfrm>
            <a:off x="281947" y="3446281"/>
            <a:ext cx="668773"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D</a:t>
            </a:r>
          </a:p>
        </p:txBody>
      </p:sp>
      <p:sp>
        <p:nvSpPr>
          <p:cNvPr id="60" name="Rectangle 59"/>
          <p:cNvSpPr/>
          <p:nvPr/>
        </p:nvSpPr>
        <p:spPr>
          <a:xfrm>
            <a:off x="2858366" y="3446281"/>
            <a:ext cx="545342"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E</a:t>
            </a:r>
          </a:p>
        </p:txBody>
      </p:sp>
      <p:sp>
        <p:nvSpPr>
          <p:cNvPr id="61" name="Rectangle 60"/>
          <p:cNvSpPr/>
          <p:nvPr/>
        </p:nvSpPr>
        <p:spPr>
          <a:xfrm>
            <a:off x="7180254" y="3480605"/>
            <a:ext cx="516488"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F</a:t>
            </a:r>
          </a:p>
        </p:txBody>
      </p:sp>
      <p:sp>
        <p:nvSpPr>
          <p:cNvPr id="63" name="Rectangle 62"/>
          <p:cNvSpPr/>
          <p:nvPr/>
        </p:nvSpPr>
        <p:spPr>
          <a:xfrm>
            <a:off x="-53990" y="5384489"/>
            <a:ext cx="766557"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G</a:t>
            </a:r>
          </a:p>
        </p:txBody>
      </p:sp>
      <p:sp>
        <p:nvSpPr>
          <p:cNvPr id="64" name="Rectangle 63"/>
          <p:cNvSpPr/>
          <p:nvPr/>
        </p:nvSpPr>
        <p:spPr>
          <a:xfrm>
            <a:off x="2631800" y="5344439"/>
            <a:ext cx="655949"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H</a:t>
            </a:r>
          </a:p>
        </p:txBody>
      </p:sp>
      <p:sp>
        <p:nvSpPr>
          <p:cNvPr id="65" name="Rectangle 64"/>
          <p:cNvSpPr/>
          <p:nvPr/>
        </p:nvSpPr>
        <p:spPr>
          <a:xfrm>
            <a:off x="5341092" y="5384489"/>
            <a:ext cx="378630"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I</a:t>
            </a:r>
          </a:p>
        </p:txBody>
      </p:sp>
      <p:sp>
        <p:nvSpPr>
          <p:cNvPr id="66" name="Rectangle 65"/>
          <p:cNvSpPr/>
          <p:nvPr/>
        </p:nvSpPr>
        <p:spPr>
          <a:xfrm>
            <a:off x="7722470" y="5394217"/>
            <a:ext cx="516488"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J</a:t>
            </a:r>
          </a:p>
        </p:txBody>
      </p:sp>
      <p:sp>
        <p:nvSpPr>
          <p:cNvPr id="67" name="Rectangle 66"/>
          <p:cNvSpPr/>
          <p:nvPr/>
        </p:nvSpPr>
        <p:spPr>
          <a:xfrm>
            <a:off x="11299031" y="776680"/>
            <a:ext cx="431528" cy="707886"/>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J</a:t>
            </a:r>
          </a:p>
        </p:txBody>
      </p:sp>
      <p:sp>
        <p:nvSpPr>
          <p:cNvPr id="68" name="Rectangle 67"/>
          <p:cNvSpPr/>
          <p:nvPr/>
        </p:nvSpPr>
        <p:spPr>
          <a:xfrm>
            <a:off x="11250972" y="1280926"/>
            <a:ext cx="482824" cy="707886"/>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B</a:t>
            </a:r>
          </a:p>
        </p:txBody>
      </p:sp>
      <p:sp>
        <p:nvSpPr>
          <p:cNvPr id="69" name="Rectangle 68"/>
          <p:cNvSpPr/>
          <p:nvPr/>
        </p:nvSpPr>
        <p:spPr>
          <a:xfrm>
            <a:off x="11206858" y="1787113"/>
            <a:ext cx="615874" cy="707886"/>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G</a:t>
            </a:r>
          </a:p>
        </p:txBody>
      </p:sp>
      <p:sp>
        <p:nvSpPr>
          <p:cNvPr id="70" name="Rectangle 69"/>
          <p:cNvSpPr/>
          <p:nvPr/>
        </p:nvSpPr>
        <p:spPr>
          <a:xfrm>
            <a:off x="11276620" y="2257468"/>
            <a:ext cx="431528" cy="707886"/>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F</a:t>
            </a:r>
          </a:p>
        </p:txBody>
      </p:sp>
      <p:sp>
        <p:nvSpPr>
          <p:cNvPr id="71" name="Rectangle 70"/>
          <p:cNvSpPr/>
          <p:nvPr/>
        </p:nvSpPr>
        <p:spPr>
          <a:xfrm>
            <a:off x="11267175" y="2735158"/>
            <a:ext cx="543740" cy="707886"/>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D</a:t>
            </a:r>
          </a:p>
        </p:txBody>
      </p:sp>
      <p:sp>
        <p:nvSpPr>
          <p:cNvPr id="72" name="Rectangle 71"/>
          <p:cNvSpPr/>
          <p:nvPr/>
        </p:nvSpPr>
        <p:spPr>
          <a:xfrm>
            <a:off x="11285769" y="3228433"/>
            <a:ext cx="450764" cy="707886"/>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E</a:t>
            </a:r>
          </a:p>
        </p:txBody>
      </p:sp>
      <p:sp>
        <p:nvSpPr>
          <p:cNvPr id="73" name="Rectangle 72"/>
          <p:cNvSpPr/>
          <p:nvPr/>
        </p:nvSpPr>
        <p:spPr>
          <a:xfrm>
            <a:off x="11267175" y="3711079"/>
            <a:ext cx="534121" cy="707886"/>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H</a:t>
            </a:r>
          </a:p>
        </p:txBody>
      </p:sp>
      <p:sp>
        <p:nvSpPr>
          <p:cNvPr id="74" name="Rectangle 73"/>
          <p:cNvSpPr/>
          <p:nvPr/>
        </p:nvSpPr>
        <p:spPr>
          <a:xfrm>
            <a:off x="11227982" y="4216341"/>
            <a:ext cx="564578" cy="707886"/>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a:t>
            </a:r>
          </a:p>
        </p:txBody>
      </p:sp>
      <p:sp>
        <p:nvSpPr>
          <p:cNvPr id="75" name="Rectangle 74"/>
          <p:cNvSpPr/>
          <p:nvPr/>
        </p:nvSpPr>
        <p:spPr>
          <a:xfrm>
            <a:off x="11321028" y="4713719"/>
            <a:ext cx="328936" cy="707886"/>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I</a:t>
            </a:r>
          </a:p>
        </p:txBody>
      </p:sp>
      <p:sp>
        <p:nvSpPr>
          <p:cNvPr id="76" name="Rectangle 75"/>
          <p:cNvSpPr/>
          <p:nvPr/>
        </p:nvSpPr>
        <p:spPr>
          <a:xfrm>
            <a:off x="11180336" y="5198590"/>
            <a:ext cx="585417" cy="707886"/>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C</a:t>
            </a:r>
          </a:p>
        </p:txBody>
      </p:sp>
      <p:sp>
        <p:nvSpPr>
          <p:cNvPr id="78" name="Rounded Rectangular Callout 77"/>
          <p:cNvSpPr/>
          <p:nvPr/>
        </p:nvSpPr>
        <p:spPr>
          <a:xfrm>
            <a:off x="7314138" y="2783719"/>
            <a:ext cx="2791168" cy="1541093"/>
          </a:xfrm>
          <a:prstGeom prst="wedgeRoundRectCallout">
            <a:avLst>
              <a:gd name="adj1" fmla="val -80181"/>
              <a:gd name="adj2" fmla="val 37563"/>
              <a:gd name="adj3" fmla="val 16667"/>
            </a:avLst>
          </a:prstGeom>
          <a:solidFill>
            <a:schemeClr val="accent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lycée</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this means ‘high school’ or ‘6</a:t>
            </a:r>
            <a:r>
              <a:rPr kumimoji="0" lang="en-GB" sz="2000" b="0"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form college’.</a:t>
            </a:r>
          </a:p>
        </p:txBody>
      </p:sp>
      <p:pic>
        <p:nvPicPr>
          <p:cNvPr id="77" name="Picture 76">
            <a:extLst>
              <a:ext uri="{FF2B5EF4-FFF2-40B4-BE49-F238E27FC236}">
                <a16:creationId xmlns:a16="http://schemas.microsoft.com/office/drawing/2014/main" id="{89F368F2-CF6B-434C-B4EA-FCB272457A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4300" y="2938151"/>
            <a:ext cx="1627500" cy="1627500"/>
          </a:xfrm>
          <a:prstGeom prst="rect">
            <a:avLst/>
          </a:prstGeom>
        </p:spPr>
      </p:pic>
      <p:pic>
        <p:nvPicPr>
          <p:cNvPr id="79" name="Picture 78">
            <a:extLst>
              <a:ext uri="{FF2B5EF4-FFF2-40B4-BE49-F238E27FC236}">
                <a16:creationId xmlns:a16="http://schemas.microsoft.com/office/drawing/2014/main" id="{3D8BA101-4296-4322-B9A3-F8230898390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55339" y="2906503"/>
            <a:ext cx="3302006" cy="1651003"/>
          </a:xfrm>
          <a:prstGeom prst="rect">
            <a:avLst/>
          </a:prstGeom>
        </p:spPr>
      </p:pic>
    </p:spTree>
    <p:extLst>
      <p:ext uri="{BB962C8B-B14F-4D97-AF65-F5344CB8AC3E}">
        <p14:creationId xmlns:p14="http://schemas.microsoft.com/office/powerpoint/2010/main" val="43361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0" grpId="0"/>
      <p:bldP spid="71" grpId="0"/>
      <p:bldP spid="72" grpId="0"/>
      <p:bldP spid="73" grpId="0"/>
      <p:bldP spid="74" grpId="0"/>
      <p:bldP spid="75" grpId="0"/>
      <p:bldP spid="76" grpId="0"/>
      <p:bldP spid="78"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8117</Words>
  <Application>Microsoft Office PowerPoint</Application>
  <PresentationFormat>Widescreen</PresentationFormat>
  <Paragraphs>1065</Paragraphs>
  <Slides>54</Slides>
  <Notes>54</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1" baseType="lpstr">
      <vt:lpstr>Arial</vt:lpstr>
      <vt:lpstr>Arial</vt:lpstr>
      <vt:lpstr>Calibri</vt:lpstr>
      <vt:lpstr>Century Gothic</vt:lpstr>
      <vt:lpstr>Georgia</vt:lpstr>
      <vt:lpstr>NCELP_German_2022</vt:lpstr>
      <vt:lpstr>Bitmap Image</vt:lpstr>
      <vt:lpstr>PowerPoint Presentation</vt:lpstr>
      <vt:lpstr>y</vt:lpstr>
      <vt:lpstr>y</vt:lpstr>
      <vt:lpstr>y</vt:lpstr>
      <vt:lpstr>y</vt:lpstr>
      <vt:lpstr>y</vt:lpstr>
      <vt:lpstr>y</vt:lpstr>
      <vt:lpstr>[y] en anglais vs français  </vt:lpstr>
      <vt:lpstr>Vocabulaire</vt:lpstr>
      <vt:lpstr>Vocabulaire</vt:lpstr>
      <vt:lpstr>choisir</vt:lpstr>
      <vt:lpstr>choisir</vt:lpstr>
      <vt:lpstr>choisit</vt:lpstr>
      <vt:lpstr>choisir</vt:lpstr>
      <vt:lpstr>choisit</vt:lpstr>
      <vt:lpstr>choisir</vt:lpstr>
      <vt:lpstr>Verbs like choisir</vt:lpstr>
      <vt:lpstr>À l’école</vt:lpstr>
      <vt:lpstr>Je ou elle?</vt:lpstr>
      <vt:lpstr>Je ou elle?</vt:lpstr>
      <vt:lpstr>Je ou elle?</vt:lpstr>
      <vt:lpstr>Je ou elle?</vt:lpstr>
      <vt:lpstr>Je ou elle?</vt:lpstr>
      <vt:lpstr>Je ou elle?</vt:lpstr>
      <vt:lpstr>Je ou elle?</vt:lpstr>
      <vt:lpstr>Je ou elle?</vt:lpstr>
      <vt:lpstr>La vie à l’école</vt:lpstr>
      <vt:lpstr>La vie au collège</vt:lpstr>
      <vt:lpstr>La vie au collège</vt:lpstr>
      <vt:lpstr>La vie au collège</vt:lpstr>
      <vt:lpstr>La vie au collège</vt:lpstr>
      <vt:lpstr>PowerPoint Presentation</vt:lpstr>
      <vt:lpstr>y</vt:lpstr>
      <vt:lpstr>Phonétique  </vt:lpstr>
      <vt:lpstr>Vocabulaire</vt:lpstr>
      <vt:lpstr>Vocabulaire</vt:lpstr>
      <vt:lpstr>Vocabulaire</vt:lpstr>
      <vt:lpstr>Vocabulaire</vt:lpstr>
      <vt:lpstr>remplir</vt:lpstr>
      <vt:lpstr>remplir</vt:lpstr>
      <vt:lpstr>remplit</vt:lpstr>
      <vt:lpstr>remplir</vt:lpstr>
      <vt:lpstr>remplit</vt:lpstr>
      <vt:lpstr>remplir</vt:lpstr>
      <vt:lpstr>Verbs like choisir</vt:lpstr>
      <vt:lpstr>À l’école: Tu ou elle?</vt:lpstr>
      <vt:lpstr>À l’école: vrai ou faux?[</vt:lpstr>
      <vt:lpstr>Écris en français !</vt:lpstr>
      <vt:lpstr>Réponses</vt:lpstr>
      <vt:lpstr>Léa parle des écoles en France  </vt:lpstr>
      <vt:lpstr>Léa parle des écoles en France   </vt:lpstr>
      <vt:lpstr>Léa parle des écoles en France  </vt:lpstr>
      <vt:lpstr>Qui va où ?</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11</cp:revision>
  <dcterms:created xsi:type="dcterms:W3CDTF">2024-03-14T15:30:19Z</dcterms:created>
  <dcterms:modified xsi:type="dcterms:W3CDTF">2024-03-14T16:44:07Z</dcterms:modified>
</cp:coreProperties>
</file>