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48"/>
  </p:notesMasterIdLst>
  <p:sldIdLst>
    <p:sldId id="264" r:id="rId3"/>
    <p:sldId id="337" r:id="rId4"/>
    <p:sldId id="326" r:id="rId5"/>
    <p:sldId id="438" r:id="rId6"/>
    <p:sldId id="627" r:id="rId7"/>
    <p:sldId id="432" r:id="rId8"/>
    <p:sldId id="433" r:id="rId9"/>
    <p:sldId id="434" r:id="rId10"/>
    <p:sldId id="276" r:id="rId11"/>
    <p:sldId id="308" r:id="rId12"/>
    <p:sldId id="309" r:id="rId13"/>
    <p:sldId id="330" r:id="rId14"/>
    <p:sldId id="628" r:id="rId15"/>
    <p:sldId id="332" r:id="rId16"/>
    <p:sldId id="626" r:id="rId17"/>
    <p:sldId id="316" r:id="rId18"/>
    <p:sldId id="324" r:id="rId19"/>
    <p:sldId id="331" r:id="rId20"/>
    <p:sldId id="329" r:id="rId21"/>
    <p:sldId id="501" r:id="rId22"/>
    <p:sldId id="502" r:id="rId23"/>
    <p:sldId id="609" r:id="rId24"/>
    <p:sldId id="503" r:id="rId25"/>
    <p:sldId id="616" r:id="rId26"/>
    <p:sldId id="658" r:id="rId27"/>
    <p:sldId id="613" r:id="rId28"/>
    <p:sldId id="607" r:id="rId29"/>
    <p:sldId id="608" r:id="rId30"/>
    <p:sldId id="322" r:id="rId31"/>
    <p:sldId id="510" r:id="rId32"/>
    <p:sldId id="511" r:id="rId33"/>
    <p:sldId id="614" r:id="rId34"/>
    <p:sldId id="382" r:id="rId35"/>
    <p:sldId id="384" r:id="rId36"/>
    <p:sldId id="386" r:id="rId37"/>
    <p:sldId id="387" r:id="rId38"/>
    <p:sldId id="388" r:id="rId39"/>
    <p:sldId id="383" r:id="rId40"/>
    <p:sldId id="512" r:id="rId41"/>
    <p:sldId id="513" r:id="rId42"/>
    <p:sldId id="610" r:id="rId43"/>
    <p:sldId id="611" r:id="rId44"/>
    <p:sldId id="659" r:id="rId45"/>
    <p:sldId id="612" r:id="rId46"/>
    <p:sldId id="52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EF4136"/>
    <a:srgbClr val="FDEDEC"/>
    <a:srgbClr val="FCD9D7"/>
    <a:srgbClr val="FF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54642" autoAdjust="0"/>
  </p:normalViewPr>
  <p:slideViewPr>
    <p:cSldViewPr snapToGrid="0">
      <p:cViewPr varScale="1">
        <p:scale>
          <a:sx n="58" d="100"/>
          <a:sy n="58" d="100"/>
        </p:scale>
        <p:origin x="1800" y="78"/>
      </p:cViewPr>
      <p:guideLst/>
    </p:cSldViewPr>
  </p:slideViewPr>
  <p:notesTextViewPr>
    <p:cViewPr>
      <p:scale>
        <a:sx n="3" d="2"/>
        <a:sy n="3" d="2"/>
      </p:scale>
      <p:origin x="0" y="0"/>
    </p:cViewPr>
  </p:notesTextViewPr>
  <p:sorterViewPr>
    <p:cViewPr>
      <p:scale>
        <a:sx n="100" d="100"/>
        <a:sy n="100" d="100"/>
      </p:scale>
      <p:origin x="0" y="-56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FE8BB-A485-4E90-BDEA-850D90AAC008}" type="datetimeFigureOut">
              <a:rPr lang="en-GB" smtClean="0"/>
              <a:t>19/02/2024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A7256C-0E4D-48B0-8DDE-C750D32BF9DA}" type="slidenum">
              <a:rPr lang="en-GB" smtClean="0"/>
              <a:t>‹#›</a:t>
            </a:fld>
            <a:endParaRPr lang="en-GB"/>
          </a:p>
        </p:txBody>
      </p:sp>
    </p:spTree>
    <p:extLst>
      <p:ext uri="{BB962C8B-B14F-4D97-AF65-F5344CB8AC3E}">
        <p14:creationId xmlns:p14="http://schemas.microsoft.com/office/powerpoint/2010/main" val="2477767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t>
            </a:r>
            <a:r>
              <a:rPr lang="en-GB" b="1" u="none" dirty="0">
                <a:solidFill>
                  <a:srgbClr val="FF0000"/>
                </a:solidFill>
              </a:rPr>
              <a:t>AQA list does not have </a:t>
            </a:r>
            <a:r>
              <a:rPr lang="en-GB" b="1" u="sng" dirty="0" err="1">
                <a:solidFill>
                  <a:srgbClr val="FF0000"/>
                </a:solidFill>
              </a:rPr>
              <a:t>guitare</a:t>
            </a:r>
            <a:r>
              <a:rPr lang="en-GB" b="1" u="sng" dirty="0">
                <a:solidFill>
                  <a:srgbClr val="FF0000"/>
                </a:solidFill>
              </a:rPr>
              <a:t>, maman, </a:t>
            </a:r>
            <a:r>
              <a:rPr lang="en-GB" b="1" u="sng" dirty="0" err="1">
                <a:solidFill>
                  <a:srgbClr val="FF0000"/>
                </a:solidFill>
              </a:rPr>
              <a:t>pétanque</a:t>
            </a:r>
            <a:r>
              <a:rPr lang="en-GB" b="1" u="sng" dirty="0">
                <a:solidFill>
                  <a:srgbClr val="FF0000"/>
                </a:solidFill>
              </a:rPr>
              <a:t>, piano</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 </a:t>
            </a:r>
            <a:r>
              <a:rPr lang="en-GB" b="1" u="none" dirty="0">
                <a:solidFill>
                  <a:srgbClr val="FF0000"/>
                </a:solidFill>
              </a:rPr>
              <a:t>Edexcel </a:t>
            </a:r>
            <a:r>
              <a:rPr lang="en-GB" b="1" dirty="0">
                <a:solidFill>
                  <a:srgbClr val="FF0000"/>
                </a:solidFill>
              </a:rPr>
              <a:t>list does not have </a:t>
            </a:r>
            <a:r>
              <a:rPr lang="en-GB" b="1" u="sng" dirty="0" err="1">
                <a:solidFill>
                  <a:srgbClr val="FF0000"/>
                </a:solidFill>
              </a:rPr>
              <a:t>chacun</a:t>
            </a:r>
            <a:r>
              <a:rPr lang="en-GB" b="1" u="sng" dirty="0">
                <a:solidFill>
                  <a:srgbClr val="FF0000"/>
                </a:solidFill>
              </a:rPr>
              <a:t>, </a:t>
            </a:r>
            <a:r>
              <a:rPr lang="en-GB" b="1" u="sng" dirty="0" err="1">
                <a:solidFill>
                  <a:srgbClr val="FF0000"/>
                </a:solidFill>
              </a:rPr>
              <a:t>guitare</a:t>
            </a:r>
            <a:r>
              <a:rPr lang="en-GB" b="1" u="sng" dirty="0">
                <a:solidFill>
                  <a:srgbClr val="FF0000"/>
                </a:solidFill>
              </a:rPr>
              <a:t>, maman, papa, </a:t>
            </a:r>
            <a:r>
              <a:rPr lang="en-GB" b="1" u="sng" dirty="0" err="1">
                <a:solidFill>
                  <a:srgbClr val="FF0000"/>
                </a:solidFill>
              </a:rPr>
              <a:t>pétanque</a:t>
            </a:r>
            <a:r>
              <a:rPr lang="en-GB" b="1" u="sng" dirty="0">
                <a:solidFill>
                  <a:srgbClr val="FF0000"/>
                </a:solidFill>
              </a:rPr>
              <a:t>, piano</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iii) </a:t>
            </a:r>
            <a:r>
              <a:rPr lang="en-GB" b="1" u="none" dirty="0" err="1">
                <a:solidFill>
                  <a:srgbClr val="FF0000"/>
                </a:solidFill>
              </a:rPr>
              <a:t>Eduqas</a:t>
            </a:r>
            <a:r>
              <a:rPr lang="en-GB" b="1" u="none" dirty="0">
                <a:solidFill>
                  <a:srgbClr val="FF0000"/>
                </a:solidFill>
              </a:rPr>
              <a:t> </a:t>
            </a:r>
            <a:r>
              <a:rPr lang="en-GB" b="1" dirty="0">
                <a:solidFill>
                  <a:srgbClr val="FF0000"/>
                </a:solidFill>
              </a:rPr>
              <a:t>list does not have </a:t>
            </a:r>
            <a:r>
              <a:rPr lang="en-GB" b="1" u="none" dirty="0" err="1">
                <a:solidFill>
                  <a:srgbClr val="FF0000"/>
                </a:solidFill>
              </a:rPr>
              <a:t>have</a:t>
            </a:r>
            <a:r>
              <a:rPr lang="en-GB" b="1" u="none" dirty="0">
                <a:solidFill>
                  <a:srgbClr val="FF0000"/>
                </a:solidFill>
              </a:rPr>
              <a:t> </a:t>
            </a:r>
            <a:r>
              <a:rPr lang="en-GB" b="1" u="sng" dirty="0" err="1">
                <a:solidFill>
                  <a:srgbClr val="FF0000"/>
                </a:solidFill>
              </a:rPr>
              <a:t>guitare</a:t>
            </a:r>
            <a:r>
              <a:rPr lang="en-GB" b="1" u="sng" dirty="0">
                <a:solidFill>
                  <a:srgbClr val="FF0000"/>
                </a:solidFill>
              </a:rPr>
              <a:t>, </a:t>
            </a:r>
            <a:r>
              <a:rPr lang="en-GB" b="1" u="sng" dirty="0" err="1">
                <a:solidFill>
                  <a:srgbClr val="FF0000"/>
                </a:solidFill>
              </a:rPr>
              <a:t>pétanque</a:t>
            </a:r>
            <a:r>
              <a:rPr lang="en-GB" b="1" u="sng" dirty="0">
                <a:solidFill>
                  <a:srgbClr val="FF0000"/>
                </a:solidFill>
              </a:rPr>
              <a:t>, piano</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SSCs </a:t>
            </a:r>
            <a:r>
              <a:rPr lang="en-GB" b="1" dirty="0"/>
              <a:t>[-</a:t>
            </a:r>
            <a:r>
              <a:rPr lang="en-GB" b="1" dirty="0" err="1"/>
              <a:t>eill</a:t>
            </a:r>
            <a:r>
              <a:rPr lang="en-GB" b="1" dirty="0"/>
              <a:t>-, -</a:t>
            </a:r>
            <a:r>
              <a:rPr lang="en-GB" b="1" dirty="0" err="1"/>
              <a:t>eil</a:t>
            </a:r>
            <a:r>
              <a:rPr lang="en-GB" b="1" dirty="0"/>
              <a:t>], [-</a:t>
            </a:r>
            <a:r>
              <a:rPr lang="en-GB" b="1" dirty="0" err="1"/>
              <a:t>euill</a:t>
            </a:r>
            <a:r>
              <a:rPr lang="en-GB" b="1" dirty="0"/>
              <a:t>-, -</a:t>
            </a:r>
            <a:r>
              <a:rPr lang="en-GB" b="1" dirty="0" err="1"/>
              <a:t>euil</a:t>
            </a:r>
            <a:r>
              <a:rPr lang="en-GB" b="1" dirty="0"/>
              <a:t>], [-</a:t>
            </a:r>
            <a:r>
              <a:rPr lang="en-GB" b="1" dirty="0" err="1"/>
              <a:t>ouill</a:t>
            </a:r>
            <a:r>
              <a:rPr lang="en-GB" b="1" dirty="0"/>
              <a:t>-, -</a:t>
            </a:r>
            <a:r>
              <a:rPr lang="en-GB" b="1" dirty="0" err="1"/>
              <a:t>ouil</a:t>
            </a:r>
            <a:r>
              <a:rPr lang="en-GB" b="1" dirty="0"/>
              <a:t>]</a:t>
            </a:r>
            <a:r>
              <a:rPr lang="en-GB" b="0" dirty="0"/>
              <a:t>, revision of </a:t>
            </a:r>
            <a:r>
              <a:rPr lang="en-GB" b="1" dirty="0"/>
              <a:t>[</a:t>
            </a:r>
            <a:r>
              <a:rPr lang="en-GB" b="1" dirty="0">
                <a:latin typeface="Century Gothic" panose="020B0502020202020204" pitchFamily="34" charset="0"/>
              </a:rPr>
              <a:t>è/ê], [</a:t>
            </a:r>
            <a:r>
              <a:rPr lang="en-GB" b="1" dirty="0" err="1">
                <a:latin typeface="Century Gothic" panose="020B0502020202020204" pitchFamily="34" charset="0"/>
              </a:rPr>
              <a:t>ou</a:t>
            </a:r>
            <a:r>
              <a:rPr lang="en-GB" b="1" dirty="0">
                <a:latin typeface="Century Gothic" panose="020B0502020202020204" pitchFamily="34" charset="0"/>
              </a:rPr>
              <a:t>], </a:t>
            </a:r>
            <a:r>
              <a:rPr lang="en-GB" b="0" dirty="0">
                <a:latin typeface="Century Gothic" panose="020B0502020202020204" pitchFamily="34" charset="0"/>
              </a:rPr>
              <a:t>and </a:t>
            </a:r>
            <a:r>
              <a:rPr lang="en-GB" sz="1200" b="1" dirty="0">
                <a:solidFill>
                  <a:prstClr val="white"/>
                </a:solidFill>
              </a:rPr>
              <a:t>open [</a:t>
            </a:r>
            <a:r>
              <a:rPr lang="en-GB" sz="1200" b="1" dirty="0" err="1">
                <a:solidFill>
                  <a:prstClr val="white"/>
                </a:solidFill>
              </a:rPr>
              <a:t>eu</a:t>
            </a:r>
            <a:r>
              <a:rPr lang="en-GB" sz="1200" b="1" dirty="0">
                <a:solidFill>
                  <a:prstClr val="white"/>
                </a:solidFill>
              </a:rPr>
              <a:t>]/[</a:t>
            </a:r>
            <a:r>
              <a:rPr lang="en-GB" sz="1200" b="1" dirty="0" err="1">
                <a:solidFill>
                  <a:prstClr val="white"/>
                </a:solidFill>
              </a:rPr>
              <a:t>œu</a:t>
            </a:r>
            <a:r>
              <a:rPr lang="en-GB" sz="1200" b="1" dirty="0">
                <a:solidFill>
                  <a:prstClr val="white"/>
                </a:solidFill>
              </a:rPr>
              <a:t>] </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 </a:t>
            </a:r>
            <a:r>
              <a:rPr lang="en-GB" b="1" dirty="0"/>
              <a:t>first</a:t>
            </a:r>
            <a:r>
              <a:rPr lang="en-GB" b="1" baseline="0" dirty="0"/>
              <a:t> and second person singular forms of </a:t>
            </a:r>
            <a:r>
              <a:rPr lang="en-GB" sz="1200" b="1" dirty="0">
                <a:solidFill>
                  <a:prstClr val="white"/>
                </a:solidFill>
              </a:rPr>
              <a:t>verbs like </a:t>
            </a:r>
            <a:r>
              <a:rPr lang="en-GB" sz="1200" b="1" dirty="0" err="1">
                <a:solidFill>
                  <a:prstClr val="white"/>
                </a:solidFill>
              </a:rPr>
              <a:t>sortir</a:t>
            </a:r>
            <a:r>
              <a:rPr lang="en-GB" sz="1200" b="1" dirty="0">
                <a:solidFill>
                  <a:prstClr val="white"/>
                </a:solidFill>
              </a:rPr>
              <a:t> and </a:t>
            </a:r>
            <a:r>
              <a:rPr lang="en-GB" sz="1200" b="1" dirty="0" err="1">
                <a:solidFill>
                  <a:prstClr val="white"/>
                </a:solidFill>
              </a:rPr>
              <a:t>venir</a:t>
            </a:r>
            <a:r>
              <a:rPr lang="en-GB" sz="1200" b="1" dirty="0">
                <a:solidFill>
                  <a:prstClr val="white"/>
                </a:solidFill>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first</a:t>
            </a:r>
            <a:r>
              <a:rPr lang="en-GB" b="1" baseline="0" dirty="0"/>
              <a:t> and second person plural forms of</a:t>
            </a:r>
            <a:r>
              <a:rPr lang="en-GB" b="1" dirty="0"/>
              <a:t> </a:t>
            </a:r>
            <a:r>
              <a:rPr lang="en-GB" sz="1200" b="1" dirty="0">
                <a:solidFill>
                  <a:prstClr val="white"/>
                </a:solidFill>
              </a:rPr>
              <a:t>verbs like </a:t>
            </a:r>
            <a:r>
              <a:rPr lang="en-GB" sz="1200" b="1" dirty="0" err="1">
                <a:solidFill>
                  <a:prstClr val="white"/>
                </a:solidFill>
              </a:rPr>
              <a:t>sortir</a:t>
            </a:r>
            <a:r>
              <a:rPr lang="en-GB" sz="1200" b="1" dirty="0">
                <a:solidFill>
                  <a:prstClr val="white"/>
                </a:solidFill>
              </a:rPr>
              <a:t> and </a:t>
            </a:r>
            <a:r>
              <a:rPr lang="en-GB" sz="1200" b="1" dirty="0" err="1">
                <a:solidFill>
                  <a:prstClr val="white"/>
                </a:solidFill>
              </a:rPr>
              <a:t>venir</a:t>
            </a:r>
            <a:r>
              <a:rPr lang="en-GB" sz="1200" b="1" dirty="0">
                <a:solidFill>
                  <a:prstClr val="white"/>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a:t>
            </a:r>
            <a:r>
              <a:rPr lang="en-GB" sz="1200" b="1" i="0" dirty="0">
                <a:solidFill>
                  <a:prstClr val="white"/>
                </a:solidFill>
                <a:latin typeface="Calibri" panose="020F0502020204030204" pitchFamily="34" charset="0"/>
                <a:cs typeface="Calibri" panose="020F0502020204030204" pitchFamily="34" charset="0"/>
              </a:rPr>
              <a:t>sans + infinitive</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latin typeface="+mn-lt"/>
              </a:rPr>
              <a:t>Word frequency </a:t>
            </a:r>
            <a:r>
              <a:rPr lang="en-GB" b="1" baseline="0" dirty="0">
                <a:latin typeface="+mn-lt"/>
              </a:rPr>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8.2.1.5 (introduce) </a:t>
            </a:r>
            <a:r>
              <a:rPr lang="fr-FR" dirty="0">
                <a:solidFill>
                  <a:srgbClr val="000000"/>
                </a:solidFill>
                <a:latin typeface="+mn-lt"/>
              </a:rPr>
              <a:t>sortir</a:t>
            </a:r>
            <a:r>
              <a:rPr lang="fr-FR" baseline="30000" dirty="0">
                <a:solidFill>
                  <a:srgbClr val="000000"/>
                </a:solidFill>
                <a:latin typeface="+mn-lt"/>
              </a:rPr>
              <a:t>2</a:t>
            </a:r>
            <a:r>
              <a:rPr lang="fr-FR" dirty="0">
                <a:solidFill>
                  <a:srgbClr val="000000"/>
                </a:solidFill>
                <a:latin typeface="+mn-lt"/>
              </a:rPr>
              <a:t> [309], vous</a:t>
            </a:r>
            <a:r>
              <a:rPr lang="fr-FR" baseline="30000" dirty="0">
                <a:solidFill>
                  <a:srgbClr val="000000"/>
                </a:solidFill>
                <a:latin typeface="+mn-lt"/>
              </a:rPr>
              <a:t>2</a:t>
            </a:r>
            <a:r>
              <a:rPr lang="fr-FR" dirty="0">
                <a:solidFill>
                  <a:srgbClr val="000000"/>
                </a:solidFill>
                <a:latin typeface="+mn-lt"/>
              </a:rPr>
              <a:t> [50], maman [2168], papa [2458], possible [175], seul [101], sans [71], salut [2205], s’il te plaît [34/13/112/804], s'il vous plaît [34/13/50/804]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carte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[955], côté [123], foot(ball) [2602], guitare [&gt;5000], instrument [1650], pétanque [&gt;5000] piano [4967], droit [1293], gauche [607], loin [341], près [225]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organiser [701], chacun [323], anniversaire [2043], août [1445], décembre [891], juillet [1326], septembre [944], octobre [826], novembre [982], général [147], national [227], partout [581]</a:t>
            </a: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71699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9600" b="1" dirty="0">
                <a:solidFill>
                  <a:srgbClr val="1F4E79"/>
                </a:solidFill>
                <a:latin typeface="Century Gothic" panose="020B0502020202020204" pitchFamily="34" charset="0"/>
                <a:ea typeface="+mn-ea"/>
                <a:cs typeface="Calibri" panose="020F0502020204030204" pitchFamily="34" charset="0"/>
              </a:rPr>
              <a:t>-</a:t>
            </a:r>
            <a:r>
              <a:rPr lang="en-GB" sz="9600" b="1" dirty="0" err="1">
                <a:solidFill>
                  <a:srgbClr val="1F4E79"/>
                </a:solidFill>
                <a:latin typeface="Century Gothic" panose="020B0502020202020204" pitchFamily="34" charset="0"/>
                <a:ea typeface="+mn-ea"/>
                <a:cs typeface="Calibri" panose="020F0502020204030204" pitchFamily="34" charset="0"/>
              </a:rPr>
              <a:t>ouill</a:t>
            </a:r>
            <a:r>
              <a:rPr lang="en-GB" sz="9600" b="1" dirty="0">
                <a:solidFill>
                  <a:srgbClr val="1F4E79"/>
                </a:solidFill>
                <a:latin typeface="Century Gothic" panose="020B0502020202020204" pitchFamily="34" charset="0"/>
                <a:ea typeface="+mn-ea"/>
                <a:cs typeface="Calibri" panose="020F0502020204030204" pitchFamily="34" charset="0"/>
              </a:rPr>
              <a:t>-/-</a:t>
            </a:r>
            <a:r>
              <a:rPr lang="en-GB" sz="9600" b="1" dirty="0" err="1">
                <a:solidFill>
                  <a:srgbClr val="1F4E79"/>
                </a:solidFill>
                <a:latin typeface="Century Gothic" panose="020B0502020202020204" pitchFamily="34" charset="0"/>
                <a:cs typeface="Calibri" panose="020F0502020204030204" pitchFamily="34" charset="0"/>
              </a:rPr>
              <a:t>ouil</a:t>
            </a:r>
            <a:r>
              <a:rPr lang="en-GB" sz="9600" b="1" dirty="0">
                <a:solidFill>
                  <a:srgbClr val="1F4E79"/>
                </a:solidFill>
                <a:latin typeface="Century Gothic" panose="020B0502020202020204" pitchFamily="34" charset="0"/>
                <a:cs typeface="Calibri" panose="020F0502020204030204" pitchFamily="34" charset="0"/>
              </a:rPr>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cs typeface="Calibri" panose="020F0502020204030204" pitchFamily="34" charset="0"/>
              </a:rPr>
              <a:t>ouil</a:t>
            </a:r>
            <a:r>
              <a:rPr lang="en-GB" sz="1200" b="1" dirty="0">
                <a:solidFill>
                  <a:srgbClr val="1F4E79"/>
                </a:solidFill>
                <a:latin typeface="Century Gothic" panose="020B0502020202020204" pitchFamily="34" charset="0"/>
                <a:cs typeface="Calibri" panose="020F0502020204030204" pitchFamily="34" charset="0"/>
              </a:rPr>
              <a:t>]</a:t>
            </a:r>
            <a:r>
              <a:rPr lang="en-GB" sz="1200" b="1" baseline="0" dirty="0">
                <a:solidFill>
                  <a:srgbClr val="1F4E79"/>
                </a:solidFill>
                <a:latin typeface="Century Gothic" panose="020B0502020202020204" pitchFamily="34" charset="0"/>
                <a:cs typeface="Calibri" panose="020F0502020204030204" pitchFamily="34" charset="0"/>
              </a:rPr>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brouillard</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squint and </a:t>
            </a:r>
            <a:r>
              <a:rPr lang="en-GB" b="1" dirty="0"/>
              <a:t>wiggle fingers in front of face miming being unable to see through fog].</a:t>
            </a:r>
            <a:br>
              <a:rPr lang="en-GB" baseline="0" dirty="0"/>
            </a:br>
            <a:r>
              <a:rPr lang="en-GB" baseline="0" dirty="0"/>
              <a:t>4. Roll back the animations and work through 1-3 again, but this time, dropping your voice completely to listen carefully to the students saying the </a:t>
            </a:r>
            <a:r>
              <a:rPr lang="en-GB" b="1" baseline="0" dirty="0"/>
              <a:t>[</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cs typeface="Calibri" panose="020F0502020204030204" pitchFamily="34" charset="0"/>
              </a:rPr>
              <a:t>ouil</a:t>
            </a:r>
            <a:r>
              <a:rPr lang="en-GB" sz="1200" b="1" dirty="0">
                <a:solidFill>
                  <a:srgbClr val="1F4E79"/>
                </a:solidFill>
                <a:latin typeface="Century Gothic" panose="020B0502020202020204" pitchFamily="34" charset="0"/>
                <a:cs typeface="Calibri" panose="020F0502020204030204" pitchFamily="34" charset="0"/>
              </a:rPr>
              <a:t>]</a:t>
            </a:r>
            <a:r>
              <a:rPr lang="en-GB" sz="1200" b="1" baseline="0" dirty="0">
                <a:solidFill>
                  <a:srgbClr val="1F4E79"/>
                </a:solidFill>
                <a:latin typeface="Century Gothic" panose="020B0502020202020204" pitchFamily="34" charset="0"/>
                <a:cs typeface="Calibri" panose="020F0502020204030204" pitchFamily="34" charset="0"/>
              </a:rPr>
              <a:t> </a:t>
            </a:r>
            <a:r>
              <a:rPr lang="en-GB" baseline="0" dirty="0"/>
              <a:t>sound, pronouncing </a:t>
            </a:r>
            <a:r>
              <a:rPr lang="en-GB" b="0" baseline="0" dirty="0"/>
              <a:t>”</a:t>
            </a:r>
            <a:r>
              <a:rPr lang="en-GB" b="1" baseline="0" dirty="0" err="1"/>
              <a:t>brouillard</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brouillard</a:t>
            </a:r>
            <a:r>
              <a:rPr lang="en-GB" b="1" dirty="0"/>
              <a:t> </a:t>
            </a:r>
            <a:r>
              <a:rPr lang="en-GB" b="0" dirty="0"/>
              <a:t>[4452]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brouiller</a:t>
            </a:r>
            <a:r>
              <a:rPr lang="en-GB" b="1" dirty="0"/>
              <a:t> </a:t>
            </a:r>
            <a:r>
              <a:rPr lang="en-GB" b="0" dirty="0"/>
              <a:t>[4682]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71699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Timing: 7 minutes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Aim:</a:t>
            </a:r>
            <a:r>
              <a:rPr lang="en-US" b="0" baseline="0" dirty="0"/>
              <a:t> aural recognition of SSCs [</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eil</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eill</a:t>
            </a:r>
            <a:r>
              <a:rPr kumimoji="0" lang="en-GB" sz="1200" b="0" i="0" u="none" strike="noStrike" kern="1200" cap="none" spc="0" normalizeH="0" baseline="0" noProof="0" dirty="0">
                <a:ln>
                  <a:noFill/>
                </a:ln>
                <a:solidFill>
                  <a:prstClr val="white"/>
                </a:solidFill>
                <a:effectLst/>
                <a:uLnTx/>
                <a:uFillTx/>
                <a:latin typeface="+mn-lt"/>
                <a:ea typeface="+mn-ea"/>
                <a:cs typeface="+mn-cs"/>
              </a:rPr>
              <a:t>], </a:t>
            </a:r>
            <a:r>
              <a:rPr lang="en-US" b="0" baseline="0" dirty="0"/>
              <a:t>[</a:t>
            </a:r>
            <a:r>
              <a:rPr lang="en-GB" sz="1200" dirty="0"/>
              <a:t>è</a:t>
            </a:r>
            <a:r>
              <a:rPr lang="en-US" b="0" baseline="0" dirty="0"/>
              <a:t>], [</a:t>
            </a:r>
            <a:r>
              <a:rPr kumimoji="0" lang="en-GB" sz="1200" b="0" i="0" u="none" strike="noStrike" kern="1200" cap="none" spc="0" normalizeH="0" baseline="0" noProof="0" dirty="0" err="1">
                <a:ln>
                  <a:noFill/>
                </a:ln>
                <a:solidFill>
                  <a:prstClr val="white"/>
                </a:solidFill>
                <a:effectLst/>
                <a:uLnTx/>
                <a:uFillTx/>
                <a:latin typeface="+mn-lt"/>
                <a:ea typeface="+mn-ea"/>
                <a:cs typeface="+mn-cs"/>
              </a:rPr>
              <a:t>ouil</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ouill</a:t>
            </a:r>
            <a:r>
              <a:rPr kumimoji="0" lang="en-GB" sz="1200" b="0" i="0" u="none" strike="noStrike" kern="1200" cap="none" spc="0" normalizeH="0" baseline="0" noProof="0" dirty="0">
                <a:ln>
                  <a:noFill/>
                </a:ln>
                <a:solidFill>
                  <a:prstClr val="white"/>
                </a:solidFill>
                <a:effectLst/>
                <a:uLnTx/>
                <a:uFillTx/>
                <a:latin typeface="+mn-lt"/>
                <a:ea typeface="+mn-ea"/>
                <a:cs typeface="+mn-cs"/>
              </a:rPr>
              <a:t>], [</a:t>
            </a:r>
            <a:r>
              <a:rPr kumimoji="0" lang="en-GB" sz="1200" b="0" i="0" u="none" strike="noStrike" kern="1200" cap="none" spc="0" normalizeH="0" baseline="0" noProof="0" dirty="0" err="1">
                <a:ln>
                  <a:noFill/>
                </a:ln>
                <a:solidFill>
                  <a:prstClr val="white"/>
                </a:solidFill>
                <a:effectLst/>
                <a:uLnTx/>
                <a:uFillTx/>
                <a:latin typeface="+mn-lt"/>
                <a:ea typeface="+mn-ea"/>
                <a:cs typeface="+mn-cs"/>
              </a:rPr>
              <a:t>ou</a:t>
            </a:r>
            <a:r>
              <a:rPr kumimoji="0" lang="en-GB" sz="1200" b="0" i="0" u="none" strike="noStrike" kern="1200" cap="none" spc="0" normalizeH="0" baseline="0" noProof="0" dirty="0">
                <a:ln>
                  <a:noFill/>
                </a:ln>
                <a:solidFill>
                  <a:prstClr val="white"/>
                </a:solidFill>
                <a:effectLst/>
                <a:uLnTx/>
                <a:uFillTx/>
                <a:latin typeface="+mn-lt"/>
                <a:ea typeface="+mn-ea"/>
                <a:cs typeface="+mn-cs"/>
              </a:rPr>
              <a:t>], </a:t>
            </a:r>
            <a:r>
              <a:rPr lang="en-US" b="0" baseline="0" dirty="0"/>
              <a:t>[</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euil</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euill</a:t>
            </a:r>
            <a:r>
              <a:rPr lang="en-US" b="0" baseline="0" dirty="0"/>
              <a:t>] and long [</a:t>
            </a:r>
            <a:r>
              <a:rPr lang="en-US" b="0" baseline="0" dirty="0" err="1"/>
              <a:t>eu</a:t>
            </a:r>
            <a:r>
              <a:rPr lang="en-US" b="0" baseline="0" dirty="0"/>
              <a:t>/</a:t>
            </a:r>
            <a:r>
              <a:rPr lang="en-US" b="0" baseline="0" dirty="0" err="1"/>
              <a:t>oe</a:t>
            </a:r>
            <a:r>
              <a:rPr lang="en-US" b="0" baseline="0" dirty="0"/>
              <a:t>]</a:t>
            </a:r>
          </a:p>
          <a:p>
            <a:endParaRPr lang="en-US" b="1" baseline="0" dirty="0"/>
          </a:p>
          <a:p>
            <a:r>
              <a:rPr lang="en-US" b="1" baseline="0" dirty="0"/>
              <a:t>Procedure:</a:t>
            </a:r>
          </a:p>
          <a:p>
            <a:pPr marL="0" indent="0">
              <a:buNone/>
            </a:pPr>
            <a:r>
              <a:rPr lang="en-US" b="0" baseline="0" dirty="0"/>
              <a:t>1. Click the numbers to play the audio.</a:t>
            </a:r>
          </a:p>
          <a:p>
            <a:pPr marL="0" indent="0">
              <a:buNone/>
            </a:pPr>
            <a:r>
              <a:rPr lang="en-US" b="0" baseline="0" dirty="0"/>
              <a:t>2. Students write 1-9 and choose which SSC they think is missing.</a:t>
            </a:r>
          </a:p>
          <a:p>
            <a:pPr marL="0" indent="0">
              <a:buNone/>
            </a:pPr>
            <a:r>
              <a:rPr lang="en-US" b="0" baseline="0" dirty="0"/>
              <a:t>3. Click to reveal the answers.</a:t>
            </a:r>
          </a:p>
          <a:p>
            <a:endParaRPr lang="en-US" b="1" baseline="0" dirty="0"/>
          </a:p>
          <a:p>
            <a:r>
              <a:rPr lang="en-US" b="1" baseline="0" dirty="0"/>
              <a:t>Transcript:</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1. </a:t>
            </a:r>
            <a:r>
              <a:rPr lang="en-GB" sz="1200" b="0" i="0" u="none" strike="noStrike" kern="1200" baseline="0" dirty="0" err="1">
                <a:solidFill>
                  <a:schemeClr val="tx1"/>
                </a:solidFill>
                <a:effectLst/>
                <a:latin typeface="+mn-lt"/>
                <a:ea typeface="+mn-ea"/>
                <a:cs typeface="+mn-cs"/>
              </a:rPr>
              <a:t>sommeil</a:t>
            </a:r>
            <a:r>
              <a:rPr lang="en-GB" sz="1200" b="0" i="0" u="none" strike="noStrike" kern="1200" baseline="0" dirty="0">
                <a:solidFill>
                  <a:schemeClr val="tx1"/>
                </a:solidFill>
                <a:effectLst/>
                <a:latin typeface="+mn-lt"/>
                <a:ea typeface="+mn-ea"/>
                <a:cs typeface="+mn-cs"/>
              </a:rPr>
              <a:t> </a:t>
            </a:r>
            <a:endParaRPr lang="en-GB" sz="1200" b="1"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dirty="0">
                <a:solidFill>
                  <a:schemeClr val="accent1">
                    <a:lumMod val="50000"/>
                  </a:schemeClr>
                </a:solidFill>
              </a:rPr>
              <a:t>2. </a:t>
            </a:r>
            <a:r>
              <a:rPr lang="en-GB" sz="1200" dirty="0" err="1">
                <a:solidFill>
                  <a:schemeClr val="accent1">
                    <a:lumMod val="50000"/>
                  </a:schemeClr>
                </a:solidFill>
              </a:rPr>
              <a:t>gr</a:t>
            </a:r>
            <a:r>
              <a:rPr lang="en-GB" sz="1200" b="0" dirty="0" err="1">
                <a:solidFill>
                  <a:srgbClr val="FF6600"/>
                </a:solidFill>
              </a:rPr>
              <a:t>è</a:t>
            </a:r>
            <a:r>
              <a:rPr lang="en-GB" sz="1200" b="0" dirty="0" err="1">
                <a:solidFill>
                  <a:schemeClr val="accent1">
                    <a:lumMod val="50000"/>
                  </a:schemeClr>
                </a:solidFill>
              </a:rPr>
              <a:t>s</a:t>
            </a:r>
            <a:r>
              <a:rPr lang="en-GB" sz="1200" b="0" dirty="0">
                <a:solidFill>
                  <a:schemeClr val="accent1">
                    <a:lumMod val="50000"/>
                  </a:schemeClr>
                </a:solidFill>
              </a:rPr>
              <a:t> </a:t>
            </a:r>
            <a:endParaRPr lang="en-GB" sz="1200" b="1"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3. </a:t>
            </a:r>
            <a:r>
              <a:rPr lang="en-GB" sz="1200" b="0" i="0" u="none" strike="noStrike" kern="1200" baseline="0" dirty="0" err="1">
                <a:solidFill>
                  <a:schemeClr val="tx1"/>
                </a:solidFill>
                <a:effectLst/>
                <a:latin typeface="+mn-lt"/>
                <a:ea typeface="+mn-ea"/>
                <a:cs typeface="+mn-cs"/>
              </a:rPr>
              <a:t>bouteille</a:t>
            </a:r>
            <a:endParaRPr lang="en-GB" sz="1200" b="0"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4. </a:t>
            </a:r>
            <a:r>
              <a:rPr lang="en-GB" sz="1200" b="0" i="0" u="none" strike="noStrike" kern="1200" baseline="0" dirty="0" err="1">
                <a:solidFill>
                  <a:schemeClr val="tx1"/>
                </a:solidFill>
                <a:effectLst/>
                <a:latin typeface="+mn-lt"/>
                <a:ea typeface="+mn-ea"/>
                <a:cs typeface="+mn-cs"/>
              </a:rPr>
              <a:t>fouiller</a:t>
            </a:r>
            <a:endParaRPr lang="en-GB" sz="1200" b="0"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accent1">
                    <a:lumMod val="50000"/>
                  </a:schemeClr>
                </a:solidFill>
                <a:effectLst/>
                <a:latin typeface="+mn-lt"/>
                <a:ea typeface="+mn-ea"/>
                <a:cs typeface="+mn-cs"/>
              </a:rPr>
              <a:t>5. r</a:t>
            </a:r>
            <a:r>
              <a:rPr lang="en-GB" sz="1200" dirty="0">
                <a:solidFill>
                  <a:srgbClr val="FF6600"/>
                </a:solidFill>
              </a:rPr>
              <a:t>ouill</a:t>
            </a:r>
            <a:r>
              <a:rPr lang="en-GB" sz="1200" dirty="0">
                <a:solidFill>
                  <a:schemeClr val="accent1">
                    <a:lumMod val="50000"/>
                  </a:schemeClr>
                </a:solidFill>
              </a:rPr>
              <a:t>e</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6. bouton</a:t>
            </a:r>
          </a:p>
          <a:p>
            <a:pPr marL="0" indent="0" rtl="0" eaLnBrk="1" fontAlgn="ctr" latinLnBrk="0" hangingPunct="1">
              <a:buNone/>
            </a:pPr>
            <a:r>
              <a:rPr lang="fr-FR" b="0" i="0" dirty="0">
                <a:solidFill>
                  <a:srgbClr val="222222"/>
                </a:solidFill>
                <a:effectLst/>
                <a:latin typeface="Georgia" panose="02040502050405020303" pitchFamily="18" charset="0"/>
              </a:rPr>
              <a:t>7. bonheur</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8. </a:t>
            </a:r>
            <a:r>
              <a:rPr lang="en-GB" sz="1200" b="0" i="0" u="none" strike="noStrike" kern="1200" baseline="0" dirty="0" err="1">
                <a:solidFill>
                  <a:schemeClr val="tx1"/>
                </a:solidFill>
                <a:effectLst/>
                <a:latin typeface="+mn-lt"/>
                <a:ea typeface="+mn-ea"/>
                <a:cs typeface="+mn-cs"/>
              </a:rPr>
              <a:t>seuil</a:t>
            </a:r>
            <a:endParaRPr lang="en-GB" sz="1200" b="0"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9. </a:t>
            </a:r>
            <a:r>
              <a:rPr lang="en-GB" sz="1200" b="0" i="0" u="none" strike="noStrike" kern="1200" baseline="0" dirty="0" err="1">
                <a:solidFill>
                  <a:schemeClr val="tx1"/>
                </a:solidFill>
                <a:effectLst/>
                <a:latin typeface="+mn-lt"/>
                <a:ea typeface="+mn-ea"/>
                <a:cs typeface="+mn-cs"/>
              </a:rPr>
              <a:t>deuil</a:t>
            </a:r>
            <a:endParaRPr lang="en-GB" sz="1200" b="0" i="0" u="none" strike="noStrike" kern="1200" baseline="0" dirty="0">
              <a:solidFill>
                <a:schemeClr val="tx1"/>
              </a:solidFill>
              <a:effectLst/>
              <a:latin typeface="+mn-lt"/>
              <a:ea typeface="+mn-ea"/>
              <a:cs typeface="+mn-cs"/>
            </a:endParaRP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0" u="none" strike="noStrike" kern="1200" baseline="0" dirty="0" err="1">
                <a:solidFill>
                  <a:schemeClr val="tx1"/>
                </a:solidFill>
                <a:effectLst/>
                <a:latin typeface="+mn-lt"/>
                <a:ea typeface="+mn-ea"/>
                <a:cs typeface="+mn-cs"/>
              </a:rPr>
              <a:t>sommeil</a:t>
            </a:r>
            <a:r>
              <a:rPr lang="en-GB" baseline="0" dirty="0"/>
              <a:t> [3393], </a:t>
            </a:r>
            <a:r>
              <a:rPr lang="en-GB" sz="1200" dirty="0" err="1">
                <a:solidFill>
                  <a:schemeClr val="accent1">
                    <a:lumMod val="50000"/>
                  </a:schemeClr>
                </a:solidFill>
              </a:rPr>
              <a:t>gr</a:t>
            </a:r>
            <a:r>
              <a:rPr lang="en-GB" sz="1200" b="0" dirty="0" err="1">
                <a:solidFill>
                  <a:srgbClr val="FF6600"/>
                </a:solidFill>
              </a:rPr>
              <a:t>è</a:t>
            </a:r>
            <a:r>
              <a:rPr lang="en-GB" sz="1200" b="0" dirty="0" err="1">
                <a:solidFill>
                  <a:schemeClr val="accent1">
                    <a:lumMod val="50000"/>
                  </a:schemeClr>
                </a:solidFill>
              </a:rPr>
              <a:t>s</a:t>
            </a:r>
            <a:r>
              <a:rPr lang="en-GB" baseline="0" dirty="0"/>
              <a:t> [&gt;5000], </a:t>
            </a:r>
            <a:r>
              <a:rPr lang="en-GB" baseline="0" dirty="0" err="1"/>
              <a:t>bouteille</a:t>
            </a:r>
            <a:r>
              <a:rPr lang="en-GB" baseline="0" dirty="0"/>
              <a:t> [2979], </a:t>
            </a:r>
            <a:r>
              <a:rPr lang="en-GB" baseline="0" dirty="0" err="1"/>
              <a:t>fouiller</a:t>
            </a:r>
            <a:r>
              <a:rPr lang="en-GB" baseline="0" dirty="0"/>
              <a:t> [3431], </a:t>
            </a:r>
            <a:r>
              <a:rPr lang="en-GB" sz="1200" dirty="0">
                <a:solidFill>
                  <a:schemeClr val="accent1">
                    <a:lumMod val="50000"/>
                  </a:schemeClr>
                </a:solidFill>
              </a:rPr>
              <a:t>r</a:t>
            </a:r>
            <a:r>
              <a:rPr lang="en-GB" sz="1200" dirty="0">
                <a:solidFill>
                  <a:srgbClr val="FF6600"/>
                </a:solidFill>
              </a:rPr>
              <a:t>ouille</a:t>
            </a:r>
            <a:r>
              <a:rPr lang="en-GB" baseline="0" dirty="0"/>
              <a:t> [&gt;5000], bouton [4462], </a:t>
            </a:r>
            <a:r>
              <a:rPr lang="fr-FR" b="0" i="0" dirty="0">
                <a:solidFill>
                  <a:srgbClr val="222222"/>
                </a:solidFill>
                <a:effectLst/>
                <a:latin typeface="Georgia" panose="02040502050405020303" pitchFamily="18" charset="0"/>
              </a:rPr>
              <a:t>bonheur</a:t>
            </a:r>
            <a:r>
              <a:rPr lang="en-GB" baseline="0" dirty="0"/>
              <a:t> [1948], </a:t>
            </a:r>
            <a:r>
              <a:rPr lang="en-GB" sz="1200" b="0" i="0" u="none" strike="noStrike" kern="1200" baseline="0" dirty="0" err="1">
                <a:solidFill>
                  <a:schemeClr val="tx1"/>
                </a:solidFill>
                <a:effectLst/>
                <a:latin typeface="+mn-lt"/>
                <a:ea typeface="+mn-ea"/>
                <a:cs typeface="+mn-cs"/>
              </a:rPr>
              <a:t>seuil</a:t>
            </a:r>
            <a:r>
              <a:rPr lang="en-GB" baseline="0" dirty="0"/>
              <a:t> [2068], </a:t>
            </a:r>
            <a:r>
              <a:rPr lang="en-GB" baseline="0" dirty="0" err="1"/>
              <a:t>deuil</a:t>
            </a:r>
            <a:r>
              <a:rPr lang="en-GB" baseline="0" dirty="0"/>
              <a:t> [3540]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err="1">
                <a:solidFill>
                  <a:schemeClr val="tx1"/>
                </a:solidFill>
                <a:effectLst/>
                <a:latin typeface="Century Gothic" panose="020B0502020202020204" pitchFamily="34" charset="0"/>
                <a:ea typeface="+mn-ea"/>
                <a:cs typeface="+mn-cs"/>
              </a:rPr>
              <a:t>Londsale</a:t>
            </a:r>
            <a:r>
              <a:rPr lang="en-GB" sz="1200" kern="1200" baseline="0" dirty="0">
                <a:solidFill>
                  <a:schemeClr val="tx1"/>
                </a:solidFill>
                <a:effectLst/>
                <a:latin typeface="Century Gothic" panose="020B0502020202020204" pitchFamily="34" charset="0"/>
                <a:ea typeface="+mn-ea"/>
                <a:cs typeface="+mn-cs"/>
              </a:rPr>
              <a:t>,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endParaRPr lang="en-US"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94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Written recognition or words in this week’s new vocabulary set, and of revisited verbs </a:t>
            </a:r>
            <a:r>
              <a:rPr lang="en-US" b="0" i="1" dirty="0" err="1"/>
              <a:t>partir</a:t>
            </a:r>
            <a:r>
              <a:rPr lang="en-US" b="0" i="1" dirty="0"/>
              <a:t>, </a:t>
            </a:r>
            <a:r>
              <a:rPr lang="en-US" b="0" i="1" dirty="0" err="1"/>
              <a:t>dormir</a:t>
            </a:r>
            <a:r>
              <a:rPr lang="en-US" b="0" i="1" dirty="0"/>
              <a:t>, </a:t>
            </a:r>
            <a:r>
              <a:rPr lang="en-US" b="0" i="1" dirty="0" err="1"/>
              <a:t>venir</a:t>
            </a:r>
            <a:r>
              <a:rPr lang="en-US" b="0" i="1" dirty="0"/>
              <a:t>, </a:t>
            </a:r>
            <a:r>
              <a:rPr lang="en-US" b="0" i="1" dirty="0" err="1"/>
              <a:t>revenir</a:t>
            </a:r>
            <a:r>
              <a:rPr lang="en-US" b="0" i="1" dirty="0"/>
              <a:t> </a:t>
            </a:r>
            <a:r>
              <a:rPr lang="en-US" b="0" i="0" dirty="0"/>
              <a:t>and </a:t>
            </a:r>
            <a:r>
              <a:rPr lang="en-US" b="0" i="1" dirty="0" err="1"/>
              <a:t>devenir</a:t>
            </a:r>
            <a:r>
              <a:rPr lang="en-US" b="0" i="1" dirty="0"/>
              <a:t> </a:t>
            </a:r>
            <a:r>
              <a:rPr lang="en-US" b="0" i="0" dirty="0"/>
              <a:t>which feature heavily in this double lesson.</a:t>
            </a:r>
            <a:endParaRPr lang="en-US" b="0" dirty="0"/>
          </a:p>
          <a:p>
            <a:endParaRPr lang="en-US" b="1" dirty="0"/>
          </a:p>
          <a:p>
            <a:r>
              <a:rPr lang="en-US" b="1" dirty="0"/>
              <a:t>Procedure:</a:t>
            </a:r>
          </a:p>
          <a:p>
            <a:pPr marL="228600" indent="-228600">
              <a:buAutoNum type="arabicPeriod"/>
            </a:pPr>
            <a:r>
              <a:rPr lang="en-US" b="0" dirty="0"/>
              <a:t>Students match word to pictorial representation or translation. </a:t>
            </a:r>
          </a:p>
          <a:p>
            <a:pPr marL="228600" indent="-228600">
              <a:buAutoNum type="arabicPeriod"/>
            </a:pPr>
            <a:r>
              <a:rPr lang="en-US" b="0" dirty="0"/>
              <a:t>2. Click to reveal answers 1-14. Say the word aloud while giving feedback. Students repeat.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the use of </a:t>
            </a:r>
            <a:r>
              <a:rPr lang="en-US" b="0" i="1" dirty="0"/>
              <a:t>sans</a:t>
            </a:r>
            <a:r>
              <a:rPr lang="en-US" b="0" dirty="0"/>
              <a:t> before nouns and infinitives.</a:t>
            </a:r>
            <a:endParaRPr lang="en-US" b="1" dirty="0"/>
          </a:p>
          <a:p>
            <a:endParaRPr lang="en-US" b="1" dirty="0"/>
          </a:p>
          <a:p>
            <a:r>
              <a:rPr lang="en-US" b="1" dirty="0"/>
              <a:t>Procedure:</a:t>
            </a:r>
          </a:p>
          <a:p>
            <a:pPr marL="0" indent="0">
              <a:buFont typeface="+mj-lt"/>
              <a:buNone/>
            </a:pPr>
            <a:r>
              <a:rPr lang="en-US" b="0" dirty="0"/>
              <a:t>1. Click to animate the explanation. </a:t>
            </a:r>
          </a:p>
          <a:p>
            <a:pPr marL="0" indent="0">
              <a:buFont typeface="+mj-lt"/>
              <a:buNone/>
            </a:pPr>
            <a:r>
              <a:rPr lang="en-US" b="0" dirty="0"/>
              <a:t>2. Draw attention to the English –</a:t>
            </a:r>
            <a:r>
              <a:rPr lang="en-US" b="0" dirty="0" err="1"/>
              <a:t>ing</a:t>
            </a:r>
            <a:r>
              <a:rPr lang="en-US" b="0" dirty="0"/>
              <a:t> equivalent of the French infinitive after </a:t>
            </a:r>
            <a:r>
              <a:rPr lang="en-US" b="0" i="1" dirty="0"/>
              <a:t>sans</a:t>
            </a:r>
            <a:r>
              <a:rPr lang="en-US" b="0" i="0" dirty="0"/>
              <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 </a:t>
            </a:r>
          </a:p>
          <a:p>
            <a:endParaRPr lang="en-US" b="1" dirty="0"/>
          </a:p>
          <a:p>
            <a:r>
              <a:rPr lang="en-US" b="1" dirty="0"/>
              <a:t>Aim: </a:t>
            </a:r>
            <a:r>
              <a:rPr lang="en-US" b="0" dirty="0"/>
              <a:t>Written recognition to contrast </a:t>
            </a:r>
            <a:r>
              <a:rPr lang="en-US" b="0" i="1" dirty="0"/>
              <a:t>sans</a:t>
            </a:r>
            <a:r>
              <a:rPr lang="en-US" b="0" dirty="0"/>
              <a:t> + verb (long form) with </a:t>
            </a:r>
            <a:r>
              <a:rPr lang="en-US" b="0" i="1" dirty="0"/>
              <a:t>et</a:t>
            </a:r>
            <a:r>
              <a:rPr lang="en-US" b="0" dirty="0"/>
              <a:t> + verb (short form).</a:t>
            </a:r>
          </a:p>
          <a:p>
            <a:endParaRPr lang="en-US" b="1" dirty="0"/>
          </a:p>
          <a:p>
            <a:r>
              <a:rPr lang="en-US" b="1" dirty="0"/>
              <a:t>Procedure:</a:t>
            </a:r>
          </a:p>
          <a:p>
            <a:pPr marL="0" indent="0">
              <a:buFont typeface="+mj-lt"/>
              <a:buNone/>
            </a:pPr>
            <a:r>
              <a:rPr lang="en-US" b="0" dirty="0"/>
              <a:t>1. Tell students that they are going to read sentences containing two verbs in which the connecting word/conjunction is missing. Remind students that the form of the verb (long after </a:t>
            </a:r>
            <a:r>
              <a:rPr lang="en-US" b="0" i="1" dirty="0"/>
              <a:t>sans, </a:t>
            </a:r>
            <a:r>
              <a:rPr lang="en-US" b="0" dirty="0"/>
              <a:t>short after </a:t>
            </a:r>
            <a:r>
              <a:rPr lang="en-US" b="0" i="1" dirty="0"/>
              <a:t>et</a:t>
            </a:r>
            <a:r>
              <a:rPr lang="en-US" b="0" dirty="0"/>
              <a:t>) will give them the answer. </a:t>
            </a:r>
          </a:p>
          <a:p>
            <a:pPr marL="0" indent="0">
              <a:buFont typeface="+mj-lt"/>
              <a:buNone/>
            </a:pPr>
            <a:r>
              <a:rPr lang="en-US" b="0" dirty="0"/>
              <a:t>2. Click to reveal answers. </a:t>
            </a:r>
          </a:p>
          <a:p>
            <a:pPr marL="0" indent="0">
              <a:buFont typeface="+mj-lt"/>
              <a:buNone/>
            </a:pPr>
            <a:r>
              <a:rPr lang="en-US" b="0" dirty="0"/>
              <a:t>3. Oral translation of each sentence. Draw attention to the verb forms in English (-</a:t>
            </a:r>
            <a:r>
              <a:rPr lang="en-US" b="0" dirty="0" err="1"/>
              <a:t>ing</a:t>
            </a:r>
            <a:r>
              <a:rPr lang="en-US" b="0" dirty="0"/>
              <a:t> after ‘</a:t>
            </a:r>
            <a:r>
              <a:rPr lang="en-US" b="0" i="0" dirty="0"/>
              <a:t>without’, short form after ‘and’).</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aural identification of the meaning of </a:t>
            </a:r>
            <a:r>
              <a:rPr lang="en-US" b="0" i="1" dirty="0" err="1"/>
              <a:t>sortir</a:t>
            </a:r>
            <a:r>
              <a:rPr lang="en-US" b="0" i="1" dirty="0"/>
              <a:t> </a:t>
            </a:r>
            <a:r>
              <a:rPr lang="en-US" b="0" i="0" dirty="0"/>
              <a:t>from context.</a:t>
            </a:r>
            <a:endParaRPr lang="en-US" b="1" dirty="0"/>
          </a:p>
          <a:p>
            <a:endParaRPr lang="en-US" b="1" dirty="0"/>
          </a:p>
          <a:p>
            <a:r>
              <a:rPr lang="en-US" b="1" dirty="0"/>
              <a:t>Procedure:</a:t>
            </a:r>
          </a:p>
          <a:p>
            <a:pPr marL="228600" indent="-228600">
              <a:buAutoNum type="arabicPeriod"/>
            </a:pPr>
            <a:r>
              <a:rPr lang="en-GB" b="0" dirty="0"/>
              <a:t>Click the numbers to listen to the audio </a:t>
            </a:r>
          </a:p>
          <a:p>
            <a:pPr marL="228600" indent="-228600">
              <a:buAutoNum type="arabicPeriod"/>
            </a:pPr>
            <a:r>
              <a:rPr lang="en-GB" b="0" dirty="0"/>
              <a:t>Does </a:t>
            </a:r>
            <a:r>
              <a:rPr lang="en-GB" b="0" i="1" dirty="0" err="1"/>
              <a:t>sortir</a:t>
            </a:r>
            <a:r>
              <a:rPr lang="en-GB" b="0" i="0" dirty="0"/>
              <a:t> mean ‘go out’ or ‘take out’ in each sentence?</a:t>
            </a:r>
          </a:p>
          <a:p>
            <a:pPr marL="228600" indent="-228600">
              <a:buAutoNum type="arabicPeriod"/>
            </a:pPr>
            <a:r>
              <a:rPr lang="en-GB" b="0" i="0" dirty="0"/>
              <a:t>What does each sentence mean? Students can work in pairs to translate the sentences.</a:t>
            </a:r>
          </a:p>
          <a:p>
            <a:pPr marL="228600" indent="-228600">
              <a:buAutoNum type="arabicPeriod"/>
            </a:pPr>
            <a:r>
              <a:rPr lang="en-GB" b="0" dirty="0"/>
              <a:t>Click to see the answers. (first meaning of </a:t>
            </a:r>
            <a:r>
              <a:rPr lang="en-GB" b="0" i="1" dirty="0" err="1"/>
              <a:t>sortir</a:t>
            </a:r>
            <a:r>
              <a:rPr lang="en-GB" b="0" i="0" dirty="0"/>
              <a:t>, then sentence translation)</a:t>
            </a:r>
            <a:br>
              <a:rPr lang="en-GB" b="1" dirty="0"/>
            </a:br>
            <a:endParaRPr lang="en-US" b="0" dirty="0"/>
          </a:p>
          <a:p>
            <a:r>
              <a:rPr lang="en-US" b="1" dirty="0"/>
              <a:t>Transcript:</a:t>
            </a:r>
          </a:p>
          <a:p>
            <a:pPr marL="228600" indent="-228600">
              <a:buAutoNum type="arabicPeriod"/>
            </a:pPr>
            <a:r>
              <a:rPr lang="en-US" b="0" dirty="0"/>
              <a:t>Je </a:t>
            </a:r>
            <a:r>
              <a:rPr lang="en-US" b="0" dirty="0" err="1"/>
              <a:t>vais</a:t>
            </a:r>
            <a:r>
              <a:rPr lang="en-US" b="0" dirty="0"/>
              <a:t> </a:t>
            </a:r>
            <a:r>
              <a:rPr lang="en-US" b="0" dirty="0" err="1"/>
              <a:t>sortir</a:t>
            </a:r>
            <a:r>
              <a:rPr lang="en-US" b="0" dirty="0"/>
              <a:t> avec </a:t>
            </a:r>
            <a:r>
              <a:rPr lang="en-US" b="0" dirty="0" err="1"/>
              <a:t>mes</a:t>
            </a:r>
            <a:r>
              <a:rPr lang="en-US" b="0" dirty="0"/>
              <a:t> </a:t>
            </a:r>
            <a:r>
              <a:rPr lang="en-US" b="0" dirty="0" err="1"/>
              <a:t>amis</a:t>
            </a:r>
            <a:r>
              <a:rPr lang="en-US" b="0" dirty="0"/>
              <a:t>.</a:t>
            </a:r>
          </a:p>
          <a:p>
            <a:pPr marL="228600" indent="-228600">
              <a:buAutoNum type="arabicPeriod"/>
            </a:pPr>
            <a:r>
              <a:rPr lang="en-US" b="0" dirty="0"/>
              <a:t>Je </a:t>
            </a:r>
            <a:r>
              <a:rPr lang="en-US" b="0" dirty="0" err="1"/>
              <a:t>vais</a:t>
            </a:r>
            <a:r>
              <a:rPr lang="en-US" b="0" dirty="0"/>
              <a:t> </a:t>
            </a:r>
            <a:r>
              <a:rPr lang="en-US" b="0" dirty="0" err="1"/>
              <a:t>sortir</a:t>
            </a:r>
            <a:r>
              <a:rPr lang="en-US" b="0" dirty="0"/>
              <a:t> le </a:t>
            </a:r>
            <a:r>
              <a:rPr lang="en-US" b="0" dirty="0" err="1"/>
              <a:t>chien</a:t>
            </a:r>
            <a:r>
              <a:rPr lang="en-US" b="0" dirty="0"/>
              <a:t> de la </a:t>
            </a:r>
            <a:r>
              <a:rPr lang="en-US" b="0" dirty="0" err="1"/>
              <a:t>maison</a:t>
            </a:r>
            <a:r>
              <a:rPr lang="en-US" b="0" dirty="0"/>
              <a:t>.</a:t>
            </a:r>
          </a:p>
          <a:p>
            <a:pPr marL="228600" indent="-228600">
              <a:buAutoNum type="arabicPeriod"/>
            </a:pPr>
            <a:r>
              <a:rPr lang="en-US" b="0" dirty="0" err="1"/>
              <a:t>Ils</a:t>
            </a:r>
            <a:r>
              <a:rPr lang="en-US" b="0" dirty="0"/>
              <a:t> </a:t>
            </a:r>
            <a:r>
              <a:rPr lang="en-US" b="0" dirty="0" err="1"/>
              <a:t>sortent</a:t>
            </a:r>
            <a:r>
              <a:rPr lang="en-US" b="0" dirty="0"/>
              <a:t> beaucoup </a:t>
            </a:r>
            <a:r>
              <a:rPr lang="en-US" b="0" dirty="0" err="1"/>
              <a:t>d’argent</a:t>
            </a:r>
            <a:r>
              <a:rPr lang="en-US" b="0" dirty="0"/>
              <a:t> à la </a:t>
            </a:r>
            <a:r>
              <a:rPr lang="en-US" b="0" dirty="0" err="1"/>
              <a:t>banque</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dirty="0">
                <a:solidFill>
                  <a:srgbClr val="115076"/>
                </a:solidFill>
              </a:rPr>
              <a:t>S'il vous plaît, sortez pour trouver le médecin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138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a:t>
            </a:r>
            <a:r>
              <a:rPr lang="en-GB" b="0" baseline="0" dirty="0"/>
              <a:t>(3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[ê/è]</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err="1"/>
              <a:t>ê</a:t>
            </a:r>
            <a:r>
              <a:rPr lang="en-GB" b="1" baseline="0" dirty="0"/>
              <a:t>/</a:t>
            </a:r>
            <a:r>
              <a:rPr lang="en-GB" b="1" baseline="0" dirty="0" err="1"/>
              <a:t>è</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tête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 to one’s head.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baseline="0" dirty="0" err="1"/>
              <a:t>ê</a:t>
            </a:r>
            <a:r>
              <a:rPr lang="en-GB" b="1" baseline="0" dirty="0"/>
              <a:t>/</a:t>
            </a:r>
            <a:r>
              <a:rPr lang="en-GB" b="1" baseline="0" dirty="0" err="1"/>
              <a:t>è</a:t>
            </a:r>
            <a:r>
              <a:rPr lang="en-GB" b="1" dirty="0"/>
              <a:t>] </a:t>
            </a:r>
            <a:r>
              <a:rPr lang="en-GB" baseline="0" dirty="0"/>
              <a:t>sound, pronouncing </a:t>
            </a:r>
            <a:r>
              <a:rPr lang="en-GB" b="0" baseline="0" dirty="0"/>
              <a:t>”</a:t>
            </a:r>
            <a:r>
              <a:rPr lang="en-GB" sz="1200" b="1" baseline="0" dirty="0">
                <a:solidFill>
                  <a:srgbClr val="002060"/>
                </a:solidFill>
                <a:latin typeface="Century Gothic" panose="020B0502020202020204" pitchFamily="34" charset="0"/>
              </a:rPr>
              <a:t> tête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5289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introducing the first- and second-person plural forms of verbs like </a:t>
            </a:r>
            <a:r>
              <a:rPr lang="en-US" b="0" i="1" dirty="0" err="1"/>
              <a:t>sortir</a:t>
            </a:r>
            <a:r>
              <a:rPr lang="en-US" b="0" i="0" dirty="0"/>
              <a:t> (</a:t>
            </a:r>
            <a:r>
              <a:rPr lang="en-US" b="0" i="1" dirty="0" err="1"/>
              <a:t>dormir</a:t>
            </a:r>
            <a:r>
              <a:rPr lang="en-US" b="0" i="0" dirty="0"/>
              <a:t>, </a:t>
            </a:r>
            <a:r>
              <a:rPr lang="en-US" b="0" i="1" dirty="0" err="1"/>
              <a:t>partir</a:t>
            </a:r>
            <a:r>
              <a:rPr lang="en-US" b="0" i="0" dirty="0"/>
              <a:t>) and verbs like </a:t>
            </a:r>
            <a:r>
              <a:rPr lang="en-US" b="0" i="1" dirty="0" err="1"/>
              <a:t>venir</a:t>
            </a:r>
            <a:r>
              <a:rPr lang="en-US" b="0" i="0" dirty="0"/>
              <a:t> (</a:t>
            </a:r>
            <a:r>
              <a:rPr lang="en-US" b="0" i="1" dirty="0" err="1"/>
              <a:t>devenir</a:t>
            </a:r>
            <a:r>
              <a:rPr lang="en-US" b="0" i="0" dirty="0"/>
              <a:t>, </a:t>
            </a:r>
            <a:r>
              <a:rPr lang="en-US" b="0" i="1" dirty="0" err="1"/>
              <a:t>revenir</a:t>
            </a:r>
            <a:r>
              <a:rPr lang="en-US" b="0" i="0" dirty="0"/>
              <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436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recognition of the first- and second-person plural forms of verbs like </a:t>
            </a:r>
            <a:r>
              <a:rPr lang="en-US" b="0" i="1" dirty="0" err="1"/>
              <a:t>sortir</a:t>
            </a:r>
            <a:r>
              <a:rPr lang="en-US" b="0" i="1" dirty="0"/>
              <a:t> </a:t>
            </a:r>
            <a:r>
              <a:rPr lang="en-US" b="0" i="0" dirty="0"/>
              <a:t>and </a:t>
            </a:r>
            <a:r>
              <a:rPr lang="en-US" b="0" i="1" dirty="0" err="1"/>
              <a:t>venir</a:t>
            </a:r>
            <a:r>
              <a:rPr lang="en-US" b="0" i="1" dirty="0"/>
              <a:t>.</a:t>
            </a:r>
            <a:endParaRPr lang="en-US" b="0" dirty="0"/>
          </a:p>
          <a:p>
            <a:endParaRPr lang="en-US" b="1" dirty="0"/>
          </a:p>
          <a:p>
            <a:r>
              <a:rPr lang="en-US" b="1" dirty="0"/>
              <a:t>Procedure:</a:t>
            </a:r>
          </a:p>
          <a:p>
            <a:r>
              <a:rPr lang="en-US" b="0" dirty="0"/>
              <a:t>1. Students write 1-8 and choose </a:t>
            </a:r>
            <a:r>
              <a:rPr lang="en-US" b="0" i="1" dirty="0"/>
              <a:t>nous</a:t>
            </a:r>
            <a:r>
              <a:rPr lang="en-US" b="0" i="0" dirty="0"/>
              <a:t> or </a:t>
            </a:r>
            <a:r>
              <a:rPr lang="en-US" b="0" i="1" dirty="0" err="1"/>
              <a:t>vous</a:t>
            </a:r>
            <a:r>
              <a:rPr lang="en-US" b="0" i="0" dirty="0"/>
              <a:t> for each.</a:t>
            </a:r>
            <a:endParaRPr lang="en-US" b="0" dirty="0"/>
          </a:p>
          <a:p>
            <a:r>
              <a:rPr lang="en-US" b="0" dirty="0"/>
              <a:t>2. Click to reveal the answers.</a:t>
            </a:r>
          </a:p>
          <a:p>
            <a:r>
              <a:rPr lang="en-US" b="0" dirty="0"/>
              <a:t>3. Students sketch a table in their books with the headings ‘whole group’ and ‘just the pupils’ and take notes in English underneath. At higher levels, teachers may want to skip stage 2, and give all feedback at the same time.</a:t>
            </a:r>
          </a:p>
          <a:p>
            <a:r>
              <a:rPr lang="en-US" b="0" dirty="0"/>
              <a:t>4. Solutions on following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échange</a:t>
            </a:r>
            <a:r>
              <a:rPr lang="en-GB" baseline="0" dirty="0"/>
              <a:t> [785], </a:t>
            </a:r>
            <a:r>
              <a:rPr lang="en-GB" baseline="0" dirty="0" err="1"/>
              <a:t>scolaire</a:t>
            </a:r>
            <a:r>
              <a:rPr lang="en-GB" baseline="0" dirty="0"/>
              <a:t> [1993], </a:t>
            </a:r>
            <a:r>
              <a:rPr lang="en-GB" baseline="0" dirty="0" err="1"/>
              <a:t>groupe</a:t>
            </a:r>
            <a:r>
              <a:rPr lang="en-GB" baseline="0" dirty="0"/>
              <a:t> [187], information [317]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65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2/2</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928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This is slide </a:t>
            </a:r>
            <a:r>
              <a:rPr lang="en-US" b="1" dirty="0"/>
              <a:t>1/2.</a:t>
            </a:r>
          </a:p>
          <a:p>
            <a:endParaRPr lang="en-US" b="1" dirty="0"/>
          </a:p>
          <a:p>
            <a:r>
              <a:rPr lang="en-US" b="1" dirty="0"/>
              <a:t>Aim: </a:t>
            </a:r>
            <a:r>
              <a:rPr lang="en-US" b="0" dirty="0"/>
              <a:t>aural recognition of the first- and second-person plural forms of verbs like </a:t>
            </a:r>
            <a:r>
              <a:rPr lang="en-US" b="0" i="1" dirty="0" err="1"/>
              <a:t>sortir</a:t>
            </a:r>
            <a:r>
              <a:rPr lang="en-US" b="0" i="1" dirty="0"/>
              <a:t> </a:t>
            </a:r>
            <a:r>
              <a:rPr lang="en-US" b="0" i="0" dirty="0"/>
              <a:t>and </a:t>
            </a:r>
            <a:r>
              <a:rPr lang="en-US" b="0" i="1" dirty="0" err="1"/>
              <a:t>venir</a:t>
            </a:r>
            <a:r>
              <a:rPr lang="en-US" b="0" i="1" dirty="0"/>
              <a:t>.</a:t>
            </a:r>
            <a:endParaRPr lang="en-US" b="0" dirty="0"/>
          </a:p>
          <a:p>
            <a:endParaRPr lang="en-US" b="1" dirty="0"/>
          </a:p>
          <a:p>
            <a:r>
              <a:rPr lang="en-US" b="1" dirty="0"/>
              <a:t>Procedure:</a:t>
            </a:r>
          </a:p>
          <a:p>
            <a:r>
              <a:rPr lang="en-US" b="0" dirty="0"/>
              <a:t>1. Click the numbers to play the audio. The subject pronouns are obscured by beeps.</a:t>
            </a:r>
          </a:p>
          <a:p>
            <a:r>
              <a:rPr lang="en-US" b="0" dirty="0"/>
              <a:t>2. Students write 1-6 and choose </a:t>
            </a:r>
            <a:r>
              <a:rPr lang="en-US" b="0" i="1" dirty="0"/>
              <a:t>nous</a:t>
            </a:r>
            <a:r>
              <a:rPr lang="en-US" b="0" i="0" dirty="0"/>
              <a:t> or </a:t>
            </a:r>
            <a:r>
              <a:rPr lang="en-US" b="0" i="1" dirty="0" err="1"/>
              <a:t>vous</a:t>
            </a:r>
            <a:r>
              <a:rPr lang="en-US" b="0" i="0" dirty="0"/>
              <a:t> for each.</a:t>
            </a:r>
            <a:endParaRPr lang="en-US" b="0" dirty="0"/>
          </a:p>
          <a:p>
            <a:r>
              <a:rPr lang="en-US" b="0" dirty="0"/>
              <a:t>3. Click to reveal the answers.</a:t>
            </a:r>
          </a:p>
          <a:p>
            <a:r>
              <a:rPr lang="en-US" b="0" dirty="0"/>
              <a:t>4. The full audio (without beeps) is provided on the next slide, along with a comprehension activity.</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Voyager tôt, c’est facile si [nous] dormons bien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[Vous] sortez les passeports.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[Nous] venons de l’étranger.</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[Nous] revenons ici avec les billets.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[Nous] partons pour le bus maintenant.</a:t>
            </a:r>
          </a:p>
          <a:p>
            <a:pPr marL="228600" indent="-228600">
              <a:buFont typeface="+mj-lt"/>
              <a:buAutoNum type="arabicPeriod"/>
            </a:pPr>
            <a:r>
              <a:rPr lang="fr-FR" sz="1200" kern="1200" dirty="0">
                <a:solidFill>
                  <a:schemeClr val="tx1"/>
                </a:solidFill>
                <a:effectLst/>
                <a:latin typeface="+mn-lt"/>
                <a:ea typeface="+mn-ea"/>
                <a:cs typeface="+mn-cs"/>
              </a:rPr>
              <a:t>[Vous] sortez les cadeaux pour les familles.</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instruction [1632], </a:t>
            </a:r>
            <a:r>
              <a:rPr lang="en-GB" baseline="0" dirty="0" err="1"/>
              <a:t>groupe</a:t>
            </a:r>
            <a:r>
              <a:rPr lang="en-GB" baseline="0" dirty="0"/>
              <a:t> [187], </a:t>
            </a:r>
            <a:r>
              <a:rPr lang="en-GB" baseline="0" dirty="0" err="1"/>
              <a:t>passeport</a:t>
            </a:r>
            <a:r>
              <a:rPr lang="en-GB" baseline="0" dirty="0"/>
              <a:t> [&gt;5000], bus [4027], </a:t>
            </a:r>
            <a:r>
              <a:rPr lang="en-GB" baseline="0" dirty="0" err="1"/>
              <a:t>traduction</a:t>
            </a:r>
            <a:r>
              <a:rPr lang="en-GB" baseline="0" dirty="0"/>
              <a:t> [2826]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734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2/2.</a:t>
            </a:r>
          </a:p>
          <a:p>
            <a:endParaRPr lang="en-US" b="1" dirty="0"/>
          </a:p>
          <a:p>
            <a:r>
              <a:rPr lang="en-US" b="1" dirty="0"/>
              <a:t>Procedure:</a:t>
            </a:r>
          </a:p>
          <a:p>
            <a:r>
              <a:rPr lang="en-US" b="0" dirty="0"/>
              <a:t>1. Click the numbers to play the full audio, including pronouns.</a:t>
            </a:r>
          </a:p>
          <a:p>
            <a:r>
              <a:rPr lang="en-US" b="0" dirty="0"/>
              <a:t>2. Students write 1-8 and </a:t>
            </a:r>
            <a:r>
              <a:rPr lang="en-US" b="0" i="1" dirty="0" err="1"/>
              <a:t>oui</a:t>
            </a:r>
            <a:r>
              <a:rPr lang="en-US" b="0" i="1" dirty="0"/>
              <a:t> </a:t>
            </a:r>
            <a:r>
              <a:rPr lang="en-US" b="0" i="0" dirty="0"/>
              <a:t>or </a:t>
            </a:r>
            <a:r>
              <a:rPr lang="en-US" b="0" i="1" dirty="0"/>
              <a:t>non</a:t>
            </a:r>
            <a:r>
              <a:rPr lang="en-US" b="0" i="0" dirty="0"/>
              <a:t> depending on</a:t>
            </a:r>
            <a:r>
              <a:rPr lang="en-US" b="0" dirty="0"/>
              <a:t> whether they think the English translations are correct. If they write </a:t>
            </a:r>
            <a:r>
              <a:rPr lang="en-US" b="0" i="1" dirty="0"/>
              <a:t>non</a:t>
            </a:r>
            <a:r>
              <a:rPr lang="en-US" b="0" i="0" dirty="0"/>
              <a:t>, they should try to provide a correct translation.</a:t>
            </a:r>
          </a:p>
          <a:p>
            <a:r>
              <a:rPr lang="en-US" b="0" i="0" dirty="0"/>
              <a:t>3. Answers appear on clicks.</a:t>
            </a:r>
            <a:endParaRPr lang="en-US" b="0" dirty="0"/>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Voyager tôt, c’est facile si nous dormons bien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Vous sortez les passeports.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Nous venons de l’étranger.</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Nous revenons ici avec les billets.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Nous partons pour le bus maintenant.</a:t>
            </a:r>
          </a:p>
          <a:p>
            <a:pPr marL="228600" indent="-228600">
              <a:buFont typeface="+mj-lt"/>
              <a:buAutoNum type="arabicPeriod"/>
            </a:pPr>
            <a:r>
              <a:rPr lang="fr-FR" sz="1200" kern="1200" dirty="0">
                <a:solidFill>
                  <a:schemeClr val="tx1"/>
                </a:solidFill>
                <a:effectLst/>
                <a:latin typeface="+mn-lt"/>
                <a:ea typeface="+mn-ea"/>
                <a:cs typeface="+mn-cs"/>
              </a:rPr>
              <a:t>Vous sortez les cadeaux pour les familles.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Vous venez dans le bus un par un.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On doit dire si vous devenez malade.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308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t>
            </a:r>
            <a:r>
              <a:rPr lang="en-GB" b="1" u="none" dirty="0">
                <a:solidFill>
                  <a:srgbClr val="FF0000"/>
                </a:solidFill>
              </a:rPr>
              <a:t>AQA list does not have </a:t>
            </a:r>
            <a:r>
              <a:rPr lang="en-GB" b="1" u="sng" dirty="0" err="1">
                <a:solidFill>
                  <a:srgbClr val="FF0000"/>
                </a:solidFill>
              </a:rPr>
              <a:t>guitare</a:t>
            </a:r>
            <a:r>
              <a:rPr lang="en-GB" b="1" u="sng" dirty="0">
                <a:solidFill>
                  <a:srgbClr val="FF0000"/>
                </a:solidFill>
              </a:rPr>
              <a:t>, maman, </a:t>
            </a:r>
            <a:r>
              <a:rPr lang="en-GB" b="1" u="sng" dirty="0" err="1">
                <a:solidFill>
                  <a:srgbClr val="FF0000"/>
                </a:solidFill>
              </a:rPr>
              <a:t>pétanque</a:t>
            </a:r>
            <a:r>
              <a:rPr lang="en-GB" b="1" u="sng" dirty="0">
                <a:solidFill>
                  <a:srgbClr val="FF0000"/>
                </a:solidFill>
              </a:rPr>
              <a:t>, piano</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 </a:t>
            </a:r>
            <a:r>
              <a:rPr lang="en-GB" b="1" u="none" dirty="0">
                <a:solidFill>
                  <a:srgbClr val="FF0000"/>
                </a:solidFill>
              </a:rPr>
              <a:t>Edexcel </a:t>
            </a:r>
            <a:r>
              <a:rPr lang="en-GB" b="1" dirty="0">
                <a:solidFill>
                  <a:srgbClr val="FF0000"/>
                </a:solidFill>
              </a:rPr>
              <a:t>list does not have </a:t>
            </a:r>
            <a:r>
              <a:rPr lang="en-GB" b="1" u="sng" dirty="0" err="1">
                <a:solidFill>
                  <a:srgbClr val="FF0000"/>
                </a:solidFill>
              </a:rPr>
              <a:t>chacun</a:t>
            </a:r>
            <a:r>
              <a:rPr lang="en-GB" b="1" u="sng" dirty="0">
                <a:solidFill>
                  <a:srgbClr val="FF0000"/>
                </a:solidFill>
              </a:rPr>
              <a:t>, </a:t>
            </a:r>
            <a:r>
              <a:rPr lang="en-GB" b="1" u="sng" dirty="0" err="1">
                <a:solidFill>
                  <a:srgbClr val="FF0000"/>
                </a:solidFill>
              </a:rPr>
              <a:t>guitare</a:t>
            </a:r>
            <a:r>
              <a:rPr lang="en-GB" b="1" u="sng" dirty="0">
                <a:solidFill>
                  <a:srgbClr val="FF0000"/>
                </a:solidFill>
              </a:rPr>
              <a:t>, maman, papa, </a:t>
            </a:r>
            <a:r>
              <a:rPr lang="en-GB" b="1" u="sng" dirty="0" err="1">
                <a:solidFill>
                  <a:srgbClr val="FF0000"/>
                </a:solidFill>
              </a:rPr>
              <a:t>pétanque</a:t>
            </a:r>
            <a:r>
              <a:rPr lang="en-GB" b="1" u="sng" dirty="0">
                <a:solidFill>
                  <a:srgbClr val="FF0000"/>
                </a:solidFill>
              </a:rPr>
              <a:t>, piano</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iii) </a:t>
            </a:r>
            <a:r>
              <a:rPr lang="en-GB" b="1" u="none" dirty="0" err="1">
                <a:solidFill>
                  <a:srgbClr val="FF0000"/>
                </a:solidFill>
              </a:rPr>
              <a:t>Eduqas</a:t>
            </a:r>
            <a:r>
              <a:rPr lang="en-GB" b="1" u="none" dirty="0">
                <a:solidFill>
                  <a:srgbClr val="FF0000"/>
                </a:solidFill>
              </a:rPr>
              <a:t> </a:t>
            </a:r>
            <a:r>
              <a:rPr lang="en-GB" b="1" dirty="0">
                <a:solidFill>
                  <a:srgbClr val="FF0000"/>
                </a:solidFill>
              </a:rPr>
              <a:t>list does not have </a:t>
            </a:r>
            <a:r>
              <a:rPr lang="en-GB" b="1" u="none" dirty="0" err="1">
                <a:solidFill>
                  <a:srgbClr val="FF0000"/>
                </a:solidFill>
              </a:rPr>
              <a:t>have</a:t>
            </a:r>
            <a:r>
              <a:rPr lang="en-GB" b="1" u="none" dirty="0">
                <a:solidFill>
                  <a:srgbClr val="FF0000"/>
                </a:solidFill>
              </a:rPr>
              <a:t> </a:t>
            </a:r>
            <a:r>
              <a:rPr lang="en-GB" b="1" u="sng" dirty="0" err="1">
                <a:solidFill>
                  <a:srgbClr val="FF0000"/>
                </a:solidFill>
              </a:rPr>
              <a:t>guitare</a:t>
            </a:r>
            <a:r>
              <a:rPr lang="en-GB" b="1" u="sng" dirty="0">
                <a:solidFill>
                  <a:srgbClr val="FF0000"/>
                </a:solidFill>
              </a:rPr>
              <a:t>, </a:t>
            </a:r>
            <a:r>
              <a:rPr lang="en-GB" b="1" u="sng" dirty="0" err="1">
                <a:solidFill>
                  <a:srgbClr val="FF0000"/>
                </a:solidFill>
              </a:rPr>
              <a:t>pétanque</a:t>
            </a:r>
            <a:r>
              <a:rPr lang="en-GB" b="1" u="sng" dirty="0">
                <a:solidFill>
                  <a:srgbClr val="FF0000"/>
                </a:solidFill>
              </a:rPr>
              <a:t>, piano</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SSCs </a:t>
            </a:r>
            <a:r>
              <a:rPr lang="en-GB" b="1" dirty="0"/>
              <a:t>[-</a:t>
            </a:r>
            <a:r>
              <a:rPr lang="en-GB" b="1" dirty="0" err="1"/>
              <a:t>eill</a:t>
            </a:r>
            <a:r>
              <a:rPr lang="en-GB" b="1" dirty="0"/>
              <a:t>-, -</a:t>
            </a:r>
            <a:r>
              <a:rPr lang="en-GB" b="1" dirty="0" err="1"/>
              <a:t>eil</a:t>
            </a:r>
            <a:r>
              <a:rPr lang="en-GB" b="1" dirty="0"/>
              <a:t>], [-</a:t>
            </a:r>
            <a:r>
              <a:rPr lang="en-GB" b="1" dirty="0" err="1"/>
              <a:t>euill</a:t>
            </a:r>
            <a:r>
              <a:rPr lang="en-GB" b="1" dirty="0"/>
              <a:t>-, -</a:t>
            </a:r>
            <a:r>
              <a:rPr lang="en-GB" b="1" dirty="0" err="1"/>
              <a:t>euil</a:t>
            </a:r>
            <a:r>
              <a:rPr lang="en-GB" b="1" dirty="0"/>
              <a:t>], [-</a:t>
            </a:r>
            <a:r>
              <a:rPr lang="en-GB" b="1" dirty="0" err="1"/>
              <a:t>ouill</a:t>
            </a:r>
            <a:r>
              <a:rPr lang="en-GB" b="1" dirty="0"/>
              <a:t>-, -</a:t>
            </a:r>
            <a:r>
              <a:rPr lang="en-GB" b="1" dirty="0" err="1"/>
              <a:t>ouil</a:t>
            </a:r>
            <a:r>
              <a:rPr lang="en-GB" b="1" dirty="0"/>
              <a:t>]</a:t>
            </a:r>
            <a:r>
              <a:rPr lang="en-GB" b="0" dirty="0"/>
              <a:t>, revision of </a:t>
            </a:r>
            <a:r>
              <a:rPr lang="en-GB" b="1" dirty="0"/>
              <a:t>[</a:t>
            </a:r>
            <a:r>
              <a:rPr lang="en-GB" b="1" dirty="0">
                <a:latin typeface="Century Gothic" panose="020B0502020202020204" pitchFamily="34" charset="0"/>
              </a:rPr>
              <a:t>è/ê], [</a:t>
            </a:r>
            <a:r>
              <a:rPr lang="en-GB" b="1" dirty="0" err="1">
                <a:latin typeface="Century Gothic" panose="020B0502020202020204" pitchFamily="34" charset="0"/>
              </a:rPr>
              <a:t>ou</a:t>
            </a:r>
            <a:r>
              <a:rPr lang="en-GB" b="1" dirty="0">
                <a:latin typeface="Century Gothic" panose="020B0502020202020204" pitchFamily="34" charset="0"/>
              </a:rPr>
              <a:t>], </a:t>
            </a:r>
            <a:r>
              <a:rPr lang="en-GB" b="0" dirty="0">
                <a:latin typeface="Century Gothic" panose="020B0502020202020204" pitchFamily="34" charset="0"/>
              </a:rPr>
              <a:t>and </a:t>
            </a:r>
            <a:r>
              <a:rPr lang="en-GB" sz="1200" b="1" dirty="0">
                <a:solidFill>
                  <a:prstClr val="white"/>
                </a:solidFill>
              </a:rPr>
              <a:t>open [</a:t>
            </a:r>
            <a:r>
              <a:rPr lang="en-GB" sz="1200" b="1" dirty="0" err="1">
                <a:solidFill>
                  <a:prstClr val="white"/>
                </a:solidFill>
              </a:rPr>
              <a:t>eu</a:t>
            </a:r>
            <a:r>
              <a:rPr lang="en-GB" sz="1200" b="1" dirty="0">
                <a:solidFill>
                  <a:prstClr val="white"/>
                </a:solidFill>
              </a:rPr>
              <a:t>]/[</a:t>
            </a:r>
            <a:r>
              <a:rPr lang="en-GB" sz="1200" b="1" dirty="0" err="1">
                <a:solidFill>
                  <a:prstClr val="white"/>
                </a:solidFill>
              </a:rPr>
              <a:t>œu</a:t>
            </a:r>
            <a:r>
              <a:rPr lang="en-GB" sz="1200" b="1" dirty="0">
                <a:solidFill>
                  <a:prstClr val="white"/>
                </a:solidFill>
              </a:rPr>
              <a:t>] </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 </a:t>
            </a:r>
            <a:r>
              <a:rPr lang="en-GB" b="1" baseline="0" dirty="0"/>
              <a:t>third person singular forms of </a:t>
            </a:r>
            <a:r>
              <a:rPr lang="en-GB" sz="1200" b="1" dirty="0">
                <a:solidFill>
                  <a:prstClr val="white"/>
                </a:solidFill>
              </a:rPr>
              <a:t>verbs like </a:t>
            </a:r>
            <a:r>
              <a:rPr lang="en-GB" sz="1200" b="1" dirty="0" err="1">
                <a:solidFill>
                  <a:prstClr val="white"/>
                </a:solidFill>
              </a:rPr>
              <a:t>sortir</a:t>
            </a:r>
            <a:r>
              <a:rPr lang="en-GB" sz="1200" b="1" dirty="0">
                <a:solidFill>
                  <a:prstClr val="white"/>
                </a:solidFill>
              </a:rPr>
              <a:t> and </a:t>
            </a:r>
            <a:r>
              <a:rPr lang="en-GB" sz="1200" b="1" dirty="0" err="1">
                <a:solidFill>
                  <a:prstClr val="white"/>
                </a:solidFill>
              </a:rPr>
              <a:t>venir</a:t>
            </a:r>
            <a:r>
              <a:rPr lang="en-GB" sz="1200" b="1" dirty="0">
                <a:solidFill>
                  <a:prstClr val="white"/>
                </a:solidFill>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baseline="0" dirty="0"/>
              <a:t>third person plural forms of</a:t>
            </a:r>
            <a:r>
              <a:rPr lang="en-GB" b="1" dirty="0"/>
              <a:t> </a:t>
            </a:r>
            <a:r>
              <a:rPr lang="en-GB" sz="1200" b="1" dirty="0">
                <a:solidFill>
                  <a:prstClr val="white"/>
                </a:solidFill>
              </a:rPr>
              <a:t>verbs like </a:t>
            </a:r>
            <a:r>
              <a:rPr lang="en-GB" sz="1200" b="1" dirty="0" err="1">
                <a:solidFill>
                  <a:prstClr val="white"/>
                </a:solidFill>
              </a:rPr>
              <a:t>sortir</a:t>
            </a:r>
            <a:r>
              <a:rPr lang="en-GB" sz="1200" b="1" dirty="0">
                <a:solidFill>
                  <a:prstClr val="white"/>
                </a:solidFill>
              </a:rPr>
              <a:t> and </a:t>
            </a:r>
            <a:r>
              <a:rPr lang="en-GB" sz="1200" b="1" dirty="0" err="1">
                <a:solidFill>
                  <a:prstClr val="white"/>
                </a:solidFill>
              </a:rPr>
              <a:t>venir</a:t>
            </a:r>
            <a:r>
              <a:rPr lang="en-GB" sz="1200" b="1" dirty="0">
                <a:solidFill>
                  <a:prstClr val="white"/>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a:t>
            </a:r>
            <a:r>
              <a:rPr lang="en-GB" sz="1200" b="1" i="0" dirty="0">
                <a:solidFill>
                  <a:prstClr val="white"/>
                </a:solidFill>
                <a:latin typeface="Calibri" panose="020F0502020204030204" pitchFamily="34" charset="0"/>
                <a:cs typeface="Calibri" panose="020F0502020204030204" pitchFamily="34" charset="0"/>
              </a:rPr>
              <a:t>sans + infinitive</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latin typeface="+mn-lt"/>
              </a:rPr>
              <a:t>Word frequency </a:t>
            </a:r>
            <a:r>
              <a:rPr lang="en-GB" b="1" baseline="0" dirty="0">
                <a:latin typeface="+mn-lt"/>
              </a:rPr>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8.2.1.5 (introduce) </a:t>
            </a:r>
            <a:r>
              <a:rPr lang="fr-FR" dirty="0">
                <a:solidFill>
                  <a:srgbClr val="000000"/>
                </a:solidFill>
                <a:latin typeface="+mn-lt"/>
              </a:rPr>
              <a:t>sortir</a:t>
            </a:r>
            <a:r>
              <a:rPr lang="fr-FR" baseline="30000" dirty="0">
                <a:solidFill>
                  <a:srgbClr val="000000"/>
                </a:solidFill>
                <a:latin typeface="+mn-lt"/>
              </a:rPr>
              <a:t>2</a:t>
            </a:r>
            <a:r>
              <a:rPr lang="fr-FR" dirty="0">
                <a:solidFill>
                  <a:srgbClr val="000000"/>
                </a:solidFill>
                <a:latin typeface="+mn-lt"/>
              </a:rPr>
              <a:t> [309], vous</a:t>
            </a:r>
            <a:r>
              <a:rPr lang="fr-FR" baseline="30000" dirty="0">
                <a:solidFill>
                  <a:srgbClr val="000000"/>
                </a:solidFill>
                <a:latin typeface="+mn-lt"/>
              </a:rPr>
              <a:t>2</a:t>
            </a:r>
            <a:r>
              <a:rPr lang="fr-FR" dirty="0">
                <a:solidFill>
                  <a:srgbClr val="000000"/>
                </a:solidFill>
                <a:latin typeface="+mn-lt"/>
              </a:rPr>
              <a:t> [50], maman [2168], papa [2458], possible [175], seul [101], sans [71], salut [2205], s’il te plaît [34/13/112/804], s'il vous plaît [34/13/50/804]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carte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[955], côté [123], foot(ball) [2602], guitare [&gt;5000], instrument [1650], pétanque [&gt;5000] piano [4967], droit [1293], gauche [607], loin [341], près [225]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organiser [701], chacun [323], anniversaire [2043], août [1445], décembre [891], juillet [1326], septembre [944], octobre [826], novembre [982], général [147], national [227], partout [581]</a:t>
            </a: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034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Written comprehension of various forms of verbs like </a:t>
            </a:r>
            <a:r>
              <a:rPr lang="en-US" b="0" i="1" dirty="0" err="1"/>
              <a:t>sortir</a:t>
            </a:r>
            <a:r>
              <a:rPr lang="en-US" b="0" i="1" dirty="0"/>
              <a:t> </a:t>
            </a:r>
            <a:r>
              <a:rPr lang="en-US" b="0" i="0" dirty="0"/>
              <a:t>and </a:t>
            </a:r>
            <a:r>
              <a:rPr lang="en-US" b="0" i="1" dirty="0" err="1"/>
              <a:t>venir</a:t>
            </a:r>
            <a:r>
              <a:rPr lang="en-US" b="0" i="1" dirty="0"/>
              <a:t> </a:t>
            </a:r>
            <a:r>
              <a:rPr lang="en-US" b="0" i="0" dirty="0"/>
              <a:t>in short sentences.</a:t>
            </a:r>
            <a:endParaRPr lang="en-US" b="1" dirty="0"/>
          </a:p>
          <a:p>
            <a:endParaRPr lang="en-US" b="1" dirty="0"/>
          </a:p>
          <a:p>
            <a:r>
              <a:rPr lang="en-US" b="1" dirty="0"/>
              <a:t>Procedure:</a:t>
            </a:r>
          </a:p>
          <a:p>
            <a:r>
              <a:rPr lang="en-US" b="0" dirty="0"/>
              <a:t>1. Students read French sentences and translate into English. Remind them of: position of adverb in French (after the verb); translation of English present simple and continuous (present tense in French for both).</a:t>
            </a:r>
          </a:p>
          <a:p>
            <a:r>
              <a:rPr lang="en-US" b="0" dirty="0"/>
              <a:t>2. Click to reveal translations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tenir</a:t>
            </a:r>
            <a:r>
              <a:rPr lang="en-GB" baseline="0" dirty="0"/>
              <a:t> [104], sac [2343]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journal [520]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written production of new vocabulary.</a:t>
            </a:r>
          </a:p>
          <a:p>
            <a:endParaRPr lang="en-US" b="1" dirty="0"/>
          </a:p>
          <a:p>
            <a:r>
              <a:rPr lang="en-US" b="1" dirty="0"/>
              <a:t>Procedure:</a:t>
            </a:r>
          </a:p>
          <a:p>
            <a:r>
              <a:rPr lang="en-US" b="0" dirty="0"/>
              <a:t>1. Students write A-L in books in the order shown here.</a:t>
            </a:r>
          </a:p>
          <a:p>
            <a:r>
              <a:rPr lang="en-US" b="0" dirty="0"/>
              <a:t>2. Click or press ‘enter’ to flash an English word/phrase. It will disappear after three seconds. (NOTE: words do not appear in alphabetical order)</a:t>
            </a:r>
          </a:p>
          <a:p>
            <a:r>
              <a:rPr lang="en-US" b="0" dirty="0"/>
              <a:t>3. Students write down the French word before the English word has faded away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aseline="0" dirty="0"/>
              <a:t>Ensure that gender/definite articles are known for any words that are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Answers on the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Answers to the activity on the previous slide.</a:t>
            </a:r>
          </a:p>
          <a:p>
            <a:endParaRPr lang="en-US" b="0" dirty="0"/>
          </a:p>
          <a:p>
            <a:r>
              <a:rPr lang="en-US" b="1" dirty="0"/>
              <a:t>NB: </a:t>
            </a:r>
            <a:r>
              <a:rPr lang="en-US" b="0" dirty="0"/>
              <a:t>for the items that are questions, also accept inversion questions and </a:t>
            </a:r>
            <a:r>
              <a:rPr lang="en-US" b="0" i="1" dirty="0" err="1"/>
              <a:t>est-ce</a:t>
            </a:r>
            <a:r>
              <a:rPr lang="en-US" b="0" i="1" dirty="0"/>
              <a:t> que </a:t>
            </a:r>
            <a:r>
              <a:rPr lang="en-US" b="0" dirty="0"/>
              <a:t>questions.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479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production of </a:t>
            </a:r>
            <a:r>
              <a:rPr lang="en-US" b="0" i="1" dirty="0"/>
              <a:t>sans </a:t>
            </a:r>
            <a:r>
              <a:rPr lang="en-US" b="0" i="0" dirty="0"/>
              <a:t>+ noun and </a:t>
            </a:r>
            <a:r>
              <a:rPr lang="en-US" b="0" i="1" dirty="0"/>
              <a:t>sans </a:t>
            </a:r>
            <a:r>
              <a:rPr lang="en-US" b="0" i="0" dirty="0"/>
              <a:t>+ infinitive.</a:t>
            </a:r>
            <a:endParaRPr lang="en-US" b="0" dirty="0"/>
          </a:p>
          <a:p>
            <a:endParaRPr lang="en-US" b="1" dirty="0"/>
          </a:p>
          <a:p>
            <a:r>
              <a:rPr lang="en-US" b="1" dirty="0"/>
              <a:t>Procedure:</a:t>
            </a:r>
          </a:p>
          <a:p>
            <a:r>
              <a:rPr lang="en-US" b="0" dirty="0"/>
              <a:t>1. Students read English sentences and translate the missing words into French. Remind students of the forms of verb form needed after </a:t>
            </a:r>
            <a:r>
              <a:rPr lang="en-US" b="0" i="1" dirty="0"/>
              <a:t>sans </a:t>
            </a:r>
            <a:r>
              <a:rPr lang="en-US" b="0" i="0" dirty="0"/>
              <a:t>(infinitive).</a:t>
            </a:r>
            <a:endParaRPr lang="en-US" b="0" dirty="0"/>
          </a:p>
          <a:p>
            <a:r>
              <a:rPr lang="en-US" b="0" dirty="0"/>
              <a:t>2. Click to bring up answers.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inquiet</a:t>
            </a:r>
            <a:r>
              <a:rPr lang="en-GB" baseline="0" dirty="0"/>
              <a:t> [1392], </a:t>
            </a:r>
            <a:r>
              <a:rPr lang="en-GB" baseline="0" dirty="0" err="1"/>
              <a:t>oublier</a:t>
            </a:r>
            <a:r>
              <a:rPr lang="en-GB" baseline="0" dirty="0"/>
              <a:t> [504]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dictionnaire</a:t>
            </a:r>
            <a:r>
              <a:rPr lang="en-GB" baseline="0" dirty="0"/>
              <a:t> [4094], snack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ou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ou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nous</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have</a:t>
            </a:r>
            <a:r>
              <a:rPr lang="en-GB" baseline="0" dirty="0"/>
              <a:t> both hands draw semi-circles out away from the body. Hands start by the sides of the body, circle swiftly outwards and join up again in front, indicating the inclusion of the self in a larger group.</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ou</a:t>
            </a:r>
            <a:r>
              <a:rPr lang="en-GB" b="1" dirty="0"/>
              <a:t>] </a:t>
            </a:r>
            <a:r>
              <a:rPr lang="en-GB" baseline="0" dirty="0"/>
              <a:t>sound, pronouncing </a:t>
            </a:r>
            <a:r>
              <a:rPr lang="en-GB" b="0" baseline="0" dirty="0"/>
              <a:t>”</a:t>
            </a:r>
            <a:r>
              <a:rPr lang="en-GB" b="1" baseline="0" dirty="0"/>
              <a:t>nous</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nous</a:t>
            </a:r>
            <a:r>
              <a:rPr lang="en-GB" baseline="0" dirty="0"/>
              <a:t> [31]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70738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introducing the third person plural forms of verbs like </a:t>
            </a:r>
            <a:r>
              <a:rPr lang="en-US" b="0" i="1" dirty="0" err="1"/>
              <a:t>sortir</a:t>
            </a:r>
            <a:r>
              <a:rPr lang="en-US" b="0" i="0" dirty="0"/>
              <a:t> (</a:t>
            </a:r>
            <a:r>
              <a:rPr lang="en-US" b="0" i="1" dirty="0" err="1"/>
              <a:t>dormir</a:t>
            </a:r>
            <a:r>
              <a:rPr lang="en-US" b="0" i="0" dirty="0"/>
              <a:t>, </a:t>
            </a:r>
            <a:r>
              <a:rPr lang="en-US" b="0" i="1" dirty="0" err="1"/>
              <a:t>partir</a:t>
            </a:r>
            <a:r>
              <a:rPr lang="en-US" b="0" i="0" dirty="0"/>
              <a:t>) and </a:t>
            </a:r>
            <a:r>
              <a:rPr lang="en-US" b="0" i="1" dirty="0" err="1"/>
              <a:t>venir</a:t>
            </a:r>
            <a:r>
              <a:rPr lang="en-US" b="0" i="0" dirty="0"/>
              <a:t> (</a:t>
            </a:r>
            <a:r>
              <a:rPr lang="en-US" b="0" i="1" dirty="0" err="1"/>
              <a:t>devenir</a:t>
            </a:r>
            <a:r>
              <a:rPr lang="en-US" b="0" i="0" dirty="0"/>
              <a:t>, </a:t>
            </a:r>
            <a:r>
              <a:rPr lang="en-US" b="0" i="1" dirty="0" err="1"/>
              <a:t>revenir</a:t>
            </a:r>
            <a:r>
              <a:rPr lang="en-US" b="0" i="0" dirty="0"/>
              <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051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r>
              <a:rPr lang="en-US" b="0" dirty="0"/>
              <a:t>. This is slide </a:t>
            </a:r>
            <a:r>
              <a:rPr lang="en-US" b="1" dirty="0"/>
              <a:t>1/2.</a:t>
            </a:r>
          </a:p>
          <a:p>
            <a:endParaRPr lang="en-US" b="1" dirty="0"/>
          </a:p>
          <a:p>
            <a:r>
              <a:rPr lang="en-US" b="1" dirty="0"/>
              <a:t>Aim: </a:t>
            </a:r>
            <a:r>
              <a:rPr lang="en-US" b="0" dirty="0"/>
              <a:t>written recognition of the third person plural form of verbs like </a:t>
            </a:r>
            <a:r>
              <a:rPr lang="en-US" b="0" i="1" dirty="0" err="1"/>
              <a:t>sortir</a:t>
            </a:r>
            <a:r>
              <a:rPr lang="en-US" b="0" i="1" dirty="0"/>
              <a:t> </a:t>
            </a:r>
            <a:r>
              <a:rPr lang="en-US" b="0" i="0" dirty="0"/>
              <a:t>and </a:t>
            </a:r>
            <a:r>
              <a:rPr lang="en-US" b="0" i="1" dirty="0" err="1"/>
              <a:t>venir</a:t>
            </a:r>
            <a:r>
              <a:rPr lang="en-US" b="0" i="1" dirty="0"/>
              <a:t>.</a:t>
            </a:r>
            <a:endParaRPr lang="en-US" b="0" dirty="0"/>
          </a:p>
          <a:p>
            <a:endParaRPr lang="en-US" b="1" dirty="0"/>
          </a:p>
          <a:p>
            <a:r>
              <a:rPr lang="en-US" b="1" dirty="0"/>
              <a:t>Procedure:</a:t>
            </a:r>
          </a:p>
          <a:p>
            <a:r>
              <a:rPr lang="en-US" b="0" dirty="0"/>
              <a:t>1. Students write 1-8 and choose </a:t>
            </a:r>
            <a:r>
              <a:rPr lang="en-US" b="0" i="1" dirty="0" err="1"/>
              <a:t>elle</a:t>
            </a:r>
            <a:r>
              <a:rPr lang="en-US" b="0" i="0" dirty="0"/>
              <a:t> or </a:t>
            </a:r>
            <a:r>
              <a:rPr lang="en-US" b="0" i="1" dirty="0" err="1"/>
              <a:t>elles</a:t>
            </a:r>
            <a:r>
              <a:rPr lang="en-US" b="0" i="0" dirty="0"/>
              <a:t> for each.</a:t>
            </a:r>
            <a:endParaRPr lang="en-US" b="0" dirty="0"/>
          </a:p>
          <a:p>
            <a:r>
              <a:rPr lang="en-US" b="0" dirty="0"/>
              <a:t>2. Click to reveal the answers.</a:t>
            </a:r>
          </a:p>
          <a:p>
            <a:r>
              <a:rPr lang="en-US" b="0" dirty="0"/>
              <a:t>3. If time permits, students translate the full text. Encourage them to think about whether the present simple or continuous tense sounds best.</a:t>
            </a:r>
          </a:p>
          <a:p>
            <a:r>
              <a:rPr lang="en-US" b="0" dirty="0"/>
              <a:t>4. Full suggested translation may be found on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visiteur</a:t>
            </a:r>
            <a:r>
              <a:rPr lang="en-GB" baseline="0" dirty="0"/>
              <a:t> [2266], photo [1412]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64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2/2.</a:t>
            </a:r>
          </a:p>
          <a:p>
            <a:endParaRPr lang="en-US" b="1" dirty="0"/>
          </a:p>
          <a:p>
            <a:r>
              <a:rPr lang="en-US" b="1" dirty="0"/>
              <a:t>Procedure:</a:t>
            </a:r>
          </a:p>
          <a:p>
            <a:r>
              <a:rPr lang="en-US" b="0" dirty="0"/>
              <a:t>1. Click to reveal suggested translation one sentence at a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235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Timing: 4 minutes </a:t>
            </a:r>
            <a:r>
              <a:rPr lang="en-GB" b="0" i="0" dirty="0"/>
              <a:t>for 6 slides</a:t>
            </a: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r>
              <a:rPr lang="en-US" b="1" dirty="0"/>
              <a:t>Aim: </a:t>
            </a:r>
            <a:r>
              <a:rPr lang="en-US" b="0" dirty="0"/>
              <a:t>pronunciation of the third person singular and plural forms of verbs like </a:t>
            </a:r>
            <a:r>
              <a:rPr lang="en-US" b="0" i="1" dirty="0" err="1"/>
              <a:t>sortir</a:t>
            </a:r>
            <a:r>
              <a:rPr lang="en-US" b="0" i="1" dirty="0"/>
              <a:t> </a:t>
            </a:r>
            <a:r>
              <a:rPr lang="en-US" b="0" i="0" dirty="0"/>
              <a:t>and </a:t>
            </a:r>
            <a:r>
              <a:rPr lang="en-US" b="0" i="1" dirty="0" err="1"/>
              <a:t>venir</a:t>
            </a:r>
            <a:r>
              <a:rPr lang="en-US" b="0" i="1" dirty="0"/>
              <a:t>.</a:t>
            </a:r>
            <a:endParaRPr lang="en-US" b="0" dirty="0"/>
          </a:p>
          <a:p>
            <a:pPr marL="0" lvl="0" indent="0" algn="l" rtl="0">
              <a:spcBef>
                <a:spcPts val="0"/>
              </a:spcBef>
              <a:spcAft>
                <a:spcPts val="0"/>
              </a:spcAft>
              <a:buNone/>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t>Ils</a:t>
            </a:r>
            <a:r>
              <a:rPr lang="en-GB" b="0" i="0" dirty="0"/>
              <a:t> </a:t>
            </a:r>
            <a:r>
              <a:rPr lang="en-GB" b="0" i="0" dirty="0" err="1"/>
              <a:t>vien</a:t>
            </a:r>
            <a:r>
              <a:rPr lang="en-GB" b="1" i="0" dirty="0" err="1"/>
              <a:t>nent</a:t>
            </a:r>
            <a:r>
              <a:rPr lang="en-GB" b="0" i="0" dirty="0"/>
              <a:t> </a:t>
            </a:r>
            <a:r>
              <a:rPr lang="en-GB" b="0" i="0" dirty="0" err="1"/>
              <a:t>en</a:t>
            </a:r>
            <a:r>
              <a:rPr lang="en-GB" b="0" i="0" dirty="0"/>
              <a:t> train.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949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Elle </a:t>
            </a:r>
            <a:r>
              <a:rPr lang="en-GB" b="0" i="0" dirty="0" err="1"/>
              <a:t>dor</a:t>
            </a:r>
            <a:r>
              <a:rPr lang="en-GB" b="1" i="0" dirty="0" err="1"/>
              <a:t>t</a:t>
            </a:r>
            <a:r>
              <a:rPr lang="en-GB" b="1" i="0" dirty="0"/>
              <a:t> </a:t>
            </a:r>
            <a:r>
              <a:rPr lang="en-GB" b="0" i="0" dirty="0" err="1"/>
              <a:t>très</a:t>
            </a:r>
            <a:r>
              <a:rPr lang="en-GB" b="0" i="0" dirty="0"/>
              <a:t> </a:t>
            </a:r>
            <a:r>
              <a:rPr lang="en-GB" b="0" i="0" dirty="0" err="1"/>
              <a:t>peu</a:t>
            </a:r>
            <a:r>
              <a:rPr lang="en-GB" b="0" i="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292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t>Elles</a:t>
            </a:r>
            <a:r>
              <a:rPr lang="en-GB" b="0" i="0" dirty="0"/>
              <a:t> </a:t>
            </a:r>
            <a:r>
              <a:rPr lang="en-GB" b="0" i="0" dirty="0" err="1"/>
              <a:t>dor</a:t>
            </a:r>
            <a:r>
              <a:rPr lang="en-GB" b="1" i="0" dirty="0" err="1"/>
              <a:t>ment</a:t>
            </a:r>
            <a:r>
              <a:rPr lang="en-GB" b="0" i="0" dirty="0"/>
              <a:t> sur la </a:t>
            </a:r>
            <a:r>
              <a:rPr lang="en-GB" b="0" i="0" dirty="0" err="1"/>
              <a:t>plage</a:t>
            </a:r>
            <a:r>
              <a:rPr lang="en-GB" b="0" i="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645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Elle </a:t>
            </a:r>
            <a:r>
              <a:rPr lang="en-GB" b="0" i="0" dirty="0" err="1"/>
              <a:t>revien</a:t>
            </a:r>
            <a:r>
              <a:rPr lang="en-GB" b="1" i="0" dirty="0" err="1"/>
              <a:t>t</a:t>
            </a:r>
            <a:r>
              <a:rPr lang="en-GB" b="0" i="0" dirty="0"/>
              <a:t> avec du pain.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0501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t>Elles</a:t>
            </a:r>
            <a:r>
              <a:rPr lang="en-GB" b="0" i="0" dirty="0"/>
              <a:t> </a:t>
            </a:r>
            <a:r>
              <a:rPr lang="en-GB" b="0" i="0" dirty="0" err="1"/>
              <a:t>devien</a:t>
            </a:r>
            <a:r>
              <a:rPr lang="en-GB" b="1" i="0" dirty="0" err="1"/>
              <a:t>nent</a:t>
            </a:r>
            <a:r>
              <a:rPr lang="en-GB" b="0" i="0" dirty="0"/>
              <a:t> </a:t>
            </a:r>
            <a:r>
              <a:rPr lang="en-GB" b="0" i="0" dirty="0" err="1"/>
              <a:t>françaises</a:t>
            </a:r>
            <a:r>
              <a:rPr lang="en-GB" b="0" i="0"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2984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t>Ils</a:t>
            </a:r>
            <a:r>
              <a:rPr lang="en-GB" b="0" i="0" dirty="0"/>
              <a:t> </a:t>
            </a:r>
            <a:r>
              <a:rPr lang="en-GB" b="0" i="0" dirty="0" err="1"/>
              <a:t>par</a:t>
            </a:r>
            <a:r>
              <a:rPr lang="en-GB" b="1" i="0" dirty="0" err="1"/>
              <a:t>tent</a:t>
            </a:r>
            <a:r>
              <a:rPr lang="en-GB" b="0" i="0" dirty="0"/>
              <a:t> ensemble.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8051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a:t>
            </a:r>
            <a:r>
              <a:rPr lang="en-US" b="0" dirty="0"/>
              <a:t>for 2 slides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the third person plural form of verbs like </a:t>
            </a:r>
            <a:r>
              <a:rPr lang="en-US" b="0" i="1" dirty="0" err="1"/>
              <a:t>sortir</a:t>
            </a:r>
            <a:r>
              <a:rPr lang="en-US" b="0" i="1" dirty="0"/>
              <a:t> </a:t>
            </a:r>
            <a:r>
              <a:rPr lang="en-US" b="0" i="0" dirty="0"/>
              <a:t>and </a:t>
            </a:r>
            <a:r>
              <a:rPr lang="en-US" b="0" i="1" dirty="0" err="1"/>
              <a:t>venir</a:t>
            </a:r>
            <a:r>
              <a:rPr lang="en-US" b="0" i="0" dirty="0"/>
              <a:t>.</a:t>
            </a:r>
            <a:endParaRPr lang="en-US" b="0" dirty="0"/>
          </a:p>
          <a:p>
            <a:endParaRPr lang="en-US" b="1" dirty="0"/>
          </a:p>
          <a:p>
            <a:r>
              <a:rPr lang="en-US" b="1" dirty="0"/>
              <a:t>Procedure:</a:t>
            </a:r>
          </a:p>
          <a:p>
            <a:r>
              <a:rPr lang="en-US" b="0" dirty="0"/>
              <a:t>1. Click the numbers to play the audio. The subject pronouns are obscured by beeps.</a:t>
            </a:r>
          </a:p>
          <a:p>
            <a:r>
              <a:rPr lang="en-US" b="0" dirty="0"/>
              <a:t>2. Students write 1-8 and choose </a:t>
            </a:r>
            <a:r>
              <a:rPr lang="en-US" b="0" i="1" dirty="0" err="1"/>
              <a:t>il</a:t>
            </a:r>
            <a:r>
              <a:rPr lang="en-US" b="0" i="1" dirty="0"/>
              <a:t>/</a:t>
            </a:r>
            <a:r>
              <a:rPr lang="en-US" b="0" i="1" dirty="0" err="1"/>
              <a:t>elle</a:t>
            </a:r>
            <a:r>
              <a:rPr lang="en-US" b="0" i="1" dirty="0"/>
              <a:t> </a:t>
            </a:r>
            <a:r>
              <a:rPr lang="en-US" b="0" i="0" dirty="0"/>
              <a:t>or </a:t>
            </a:r>
            <a:r>
              <a:rPr lang="en-US" b="0" i="1" dirty="0" err="1"/>
              <a:t>ils</a:t>
            </a:r>
            <a:r>
              <a:rPr lang="en-US" b="0" i="1" dirty="0"/>
              <a:t>/</a:t>
            </a:r>
            <a:r>
              <a:rPr lang="en-US" b="0" i="1" dirty="0" err="1"/>
              <a:t>elles</a:t>
            </a:r>
            <a:r>
              <a:rPr lang="en-US" b="0" i="1" dirty="0"/>
              <a:t> </a:t>
            </a:r>
            <a:r>
              <a:rPr lang="en-US" b="0" i="0" dirty="0"/>
              <a:t>for each.</a:t>
            </a:r>
            <a:endParaRPr lang="en-US" b="0" dirty="0"/>
          </a:p>
          <a:p>
            <a:r>
              <a:rPr lang="en-US" b="0" dirty="0"/>
              <a:t>3. Click to reveal the answers.</a:t>
            </a:r>
          </a:p>
          <a:p>
            <a:r>
              <a:rPr lang="en-US" b="0" dirty="0"/>
              <a:t>4. The full audio (without beeps) is provided on the next slide.</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 dort près de l’eau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vient d’Angleterre aussi.</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sort une guitare.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sortent des verres.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viennent parler avec la classe.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devient amie avec Natalie.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685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 </a:t>
            </a:r>
            <a:r>
              <a:rPr lang="en-GB" b="0" dirty="0"/>
              <a:t>sound first, on its own. Students repeat it with you.</a:t>
            </a:r>
            <a:br>
              <a:rPr lang="en-GB" b="0" dirty="0"/>
            </a:br>
            <a:r>
              <a:rPr lang="en-GB" b="0" dirty="0"/>
              <a:t>2. Bring up the word </a:t>
            </a:r>
            <a:r>
              <a:rPr lang="en-GB" b="0" baseline="0" dirty="0"/>
              <a:t>”</a:t>
            </a:r>
            <a:r>
              <a:rPr lang="en-GB" b="1" baseline="0" dirty="0" err="1"/>
              <a:t>c</a:t>
            </a:r>
            <a:r>
              <a:rPr lang="en-GB" sz="9600" b="1" dirty="0" err="1">
                <a:solidFill>
                  <a:srgbClr val="1F4E79"/>
                </a:solidFill>
                <a:latin typeface="Century Gothic" panose="020B0502020202020204" pitchFamily="34" charset="0"/>
                <a:ea typeface="+mn-ea"/>
                <a:cs typeface="Calibri" panose="020F0502020204030204" pitchFamily="34" charset="0"/>
              </a:rPr>
              <a:t>œur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put your hand on your chest over your heart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 </a:t>
            </a:r>
            <a:r>
              <a:rPr lang="en-GB" baseline="0" dirty="0"/>
              <a:t>sound, pronouncing </a:t>
            </a:r>
            <a:r>
              <a:rPr lang="en-GB" b="0" baseline="0" dirty="0"/>
              <a:t>”</a:t>
            </a:r>
            <a:r>
              <a:rPr lang="en-GB" b="1" baseline="0" dirty="0" err="1"/>
              <a:t>c</a:t>
            </a:r>
            <a:r>
              <a:rPr lang="en-GB" sz="9600" b="1" dirty="0" err="1">
                <a:solidFill>
                  <a:srgbClr val="1F4E79"/>
                </a:solidFill>
                <a:latin typeface="Century Gothic" panose="020B0502020202020204" pitchFamily="34" charset="0"/>
                <a:ea typeface="+mn-ea"/>
                <a:cs typeface="Calibri" panose="020F0502020204030204" pitchFamily="34" charset="0"/>
              </a:rPr>
              <a:t>œur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9600" b="1" dirty="0" err="1">
                <a:solidFill>
                  <a:srgbClr val="1F4E79"/>
                </a:solidFill>
                <a:latin typeface="Century Gothic" panose="020B0502020202020204" pitchFamily="34" charset="0"/>
                <a:ea typeface="+mn-ea"/>
                <a:cs typeface="Calibri" panose="020F0502020204030204" pitchFamily="34" charset="0"/>
              </a:rPr>
              <a:t>cœur</a:t>
            </a:r>
            <a:r>
              <a:rPr lang="en-GB" b="1" dirty="0"/>
              <a:t> </a:t>
            </a:r>
            <a:r>
              <a:rPr lang="en-GB" b="0" dirty="0"/>
              <a:t>[568]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07314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Click the numbers to play the full audio without beeps.</a:t>
            </a:r>
          </a:p>
          <a:p>
            <a:r>
              <a:rPr lang="en-US" b="0" dirty="0"/>
              <a:t>2. English translations can also be elicited.</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Il dort près de l’eau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Elle vient d’Angleterre aussi.</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sort une guitare.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Elles sortent des verres.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Ils viennent parler avec la classe.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Elle devient amie avec Natalie.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9137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recognise and produce verbs likes </a:t>
            </a:r>
            <a:r>
              <a:rPr lang="en-GB" b="0" i="1" dirty="0" err="1"/>
              <a:t>sortir</a:t>
            </a:r>
            <a:r>
              <a:rPr lang="en-GB" b="0" i="1" dirty="0"/>
              <a:t> </a:t>
            </a:r>
            <a:r>
              <a:rPr lang="en-GB" b="0" i="0" dirty="0"/>
              <a:t>and </a:t>
            </a:r>
            <a:r>
              <a:rPr lang="en-GB" b="0" i="1" dirty="0" err="1"/>
              <a:t>venir</a:t>
            </a:r>
            <a:r>
              <a:rPr lang="en-GB" b="0" i="1" dirty="0"/>
              <a:t> </a:t>
            </a:r>
            <a:r>
              <a:rPr lang="en-GB" b="0" i="0" dirty="0"/>
              <a:t>in all present tense forms; reading aloud an unfamiliar text; cooperative story-telling.</a:t>
            </a:r>
            <a:br>
              <a:rPr kumimoji="0" lang="en-GB" sz="1200" b="0" i="0" u="none" strike="noStrike" kern="1200" cap="none" spc="0" normalizeH="0" baseline="0" noProof="0" dirty="0">
                <a:ln>
                  <a:noFill/>
                </a:ln>
                <a:solidFill>
                  <a:prstClr val="black"/>
                </a:solidFill>
                <a:effectLst/>
                <a:uLnTx/>
                <a:uFillTx/>
                <a:latin typeface="+mn-lt"/>
                <a:ea typeface="+mn-ea"/>
                <a:cs typeface="+mn-cs"/>
              </a:rPr>
            </a:br>
            <a:br>
              <a:rPr kumimoji="0" lang="en-GB" sz="1200" b="0" i="0" u="none" strike="noStrike" kern="1200" cap="none" spc="0" normalizeH="0" baseline="0" noProof="0" dirty="0">
                <a:ln>
                  <a:noFill/>
                </a:ln>
                <a:solidFill>
                  <a:prstClr val="black"/>
                </a:solidFill>
                <a:effectLst/>
                <a:uLnTx/>
                <a:uFillTx/>
                <a:latin typeface="+mn-lt"/>
                <a:ea typeface="+mn-ea"/>
                <a:cs typeface="+mn-cs"/>
              </a:rPr>
            </a:br>
            <a:r>
              <a:rPr kumimoji="0" lang="en-GB" sz="1200" b="1" i="0" u="none" strike="noStrike" kern="1200" cap="none" spc="0" normalizeH="0" baseline="0" noProof="0" dirty="0">
                <a:ln>
                  <a:noFill/>
                </a:ln>
                <a:solidFill>
                  <a:prstClr val="black"/>
                </a:solidFill>
                <a:effectLst/>
                <a:uLnTx/>
                <a:uFillTx/>
                <a:latin typeface="+mn-lt"/>
                <a:ea typeface="+mn-ea"/>
                <a:cs typeface="+mn-cs"/>
              </a:rPr>
              <a:t>Procedure:</a:t>
            </a:r>
            <a:br>
              <a:rPr kumimoji="0" lang="en-GB" sz="1200" b="0" i="0" u="none" strike="noStrike" kern="1200" cap="none" spc="0" normalizeH="0" baseline="0" noProof="0" dirty="0">
                <a:ln>
                  <a:noFill/>
                </a:ln>
                <a:solidFill>
                  <a:prstClr val="black"/>
                </a:solidFill>
                <a:effectLst/>
                <a:uLnTx/>
                <a:uFillTx/>
                <a:latin typeface="+mn-lt"/>
                <a:ea typeface="+mn-ea"/>
                <a:cs typeface="+mn-cs"/>
              </a:rPr>
            </a:br>
            <a:r>
              <a:rPr kumimoji="0" lang="en-GB" sz="1200" b="0" i="0" u="none" strike="noStrike" kern="1200" cap="none" spc="0" normalizeH="0" baseline="0" noProof="0" dirty="0">
                <a:ln>
                  <a:noFill/>
                </a:ln>
                <a:solidFill>
                  <a:prstClr val="black"/>
                </a:solidFill>
                <a:effectLst/>
                <a:uLnTx/>
                <a:uFillTx/>
                <a:latin typeface="+mn-lt"/>
                <a:ea typeface="+mn-ea"/>
                <a:cs typeface="+mn-cs"/>
              </a:rPr>
              <a:t>1. Tell students that they are going to work in pairs to tell a story together. Use this slide to model the task. Click to bring up </a:t>
            </a:r>
            <a:r>
              <a:rPr kumimoji="0" lang="en-GB" sz="1200" b="0" i="0" u="none" strike="noStrike" kern="1200" cap="none" spc="0" normalizeH="0" baseline="0" noProof="0" dirty="0" err="1">
                <a:ln>
                  <a:noFill/>
                </a:ln>
                <a:solidFill>
                  <a:prstClr val="black"/>
                </a:solidFill>
                <a:effectLst/>
                <a:uLnTx/>
                <a:uFillTx/>
                <a:latin typeface="+mn-lt"/>
                <a:ea typeface="+mn-ea"/>
                <a:cs typeface="+mn-cs"/>
              </a:rPr>
              <a:t>Noura’s</a:t>
            </a:r>
            <a:r>
              <a:rPr kumimoji="0" lang="en-GB" sz="1200" b="0" i="0" u="none" strike="noStrike" kern="1200" cap="none" spc="0" normalizeH="0" baseline="0" noProof="0" dirty="0">
                <a:ln>
                  <a:noFill/>
                </a:ln>
                <a:solidFill>
                  <a:prstClr val="black"/>
                </a:solidFill>
                <a:effectLst/>
                <a:uLnTx/>
                <a:uFillTx/>
                <a:latin typeface="+mn-lt"/>
                <a:ea typeface="+mn-ea"/>
                <a:cs typeface="+mn-cs"/>
              </a:rPr>
              <a:t> sentence. Ask students what form of </a:t>
            </a:r>
            <a:r>
              <a:rPr kumimoji="0" lang="en-GB" sz="1200" b="0" i="1" u="none" strike="noStrike" kern="1200" cap="none" spc="0" normalizeH="0" baseline="0" noProof="0" dirty="0" err="1">
                <a:ln>
                  <a:noFill/>
                </a:ln>
                <a:solidFill>
                  <a:prstClr val="black"/>
                </a:solidFill>
                <a:effectLst/>
                <a:uLnTx/>
                <a:uFillTx/>
                <a:latin typeface="+mn-lt"/>
                <a:ea typeface="+mn-ea"/>
                <a:cs typeface="+mn-cs"/>
              </a:rPr>
              <a:t>venir</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she must say to continue the sentence that Amir has begun. Click to reveal the answer and bring up Amir’s second sentence. Repeat.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2. Print and distribute the </a:t>
            </a:r>
            <a:r>
              <a:rPr kumimoji="0" lang="en-GB" sz="1200" b="0" i="0" u="none" strike="noStrike" kern="1200" cap="none" spc="0" normalizeH="0" baseline="0" noProof="0" dirty="0" err="1">
                <a:ln>
                  <a:noFill/>
                </a:ln>
                <a:solidFill>
                  <a:prstClr val="black"/>
                </a:solidFill>
                <a:effectLst/>
                <a:uLnTx/>
                <a:uFillTx/>
                <a:latin typeface="+mn-lt"/>
                <a:ea typeface="+mn-ea"/>
                <a:cs typeface="+mn-cs"/>
              </a:rPr>
              <a:t>rolecards</a:t>
            </a:r>
            <a:r>
              <a:rPr kumimoji="0" lang="en-GB" sz="1200" b="0" i="0" u="none" strike="noStrike" kern="1200" cap="none" spc="0" normalizeH="0" baseline="0" noProof="0" dirty="0">
                <a:ln>
                  <a:noFill/>
                </a:ln>
                <a:solidFill>
                  <a:prstClr val="black"/>
                </a:solidFill>
                <a:effectLst/>
                <a:uLnTx/>
                <a:uFillTx/>
                <a:latin typeface="+mn-lt"/>
                <a:ea typeface="+mn-ea"/>
                <a:cs typeface="+mn-cs"/>
              </a:rPr>
              <a:t> on slide 32.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3. Person A reads the first part of sentence 1, ending with a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4. Person B completes the sentence with form of the verb in brackets on their </a:t>
            </a:r>
            <a:r>
              <a:rPr kumimoji="0" lang="en-GB" sz="1200" b="0" i="0" u="none" strike="noStrike" kern="1200" cap="none" spc="0" normalizeH="0" baseline="0" noProof="0" dirty="0" err="1">
                <a:ln>
                  <a:noFill/>
                </a:ln>
                <a:solidFill>
                  <a:prstClr val="black"/>
                </a:solidFill>
                <a:effectLst/>
                <a:uLnTx/>
                <a:uFillTx/>
                <a:latin typeface="+mn-lt"/>
                <a:ea typeface="+mn-ea"/>
                <a:cs typeface="+mn-cs"/>
              </a:rPr>
              <a:t>rolecard</a:t>
            </a:r>
            <a:r>
              <a:rPr kumimoji="0" lang="en-GB" sz="1200" b="0" i="0" u="none" strike="noStrike" kern="1200" cap="none" spc="0" normalizeH="0" baseline="0" noProof="0" dirty="0">
                <a:ln>
                  <a:noFill/>
                </a:ln>
                <a:solidFill>
                  <a:prstClr val="black"/>
                </a:solidFill>
                <a:effectLst/>
                <a:uLnTx/>
                <a:uFillTx/>
                <a:latin typeface="+mn-lt"/>
                <a:ea typeface="+mn-ea"/>
                <a:cs typeface="+mn-cs"/>
              </a:rPr>
              <a:t> that matches the subject they hear. They then begin the next sentence.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5. Repeat steps 1-2 until the story is complete.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6. Check answers and translation on slide 33.</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for some classes it may be useful to display this slide during the activity for written support.  Students still need to manipulate and produce the verbs.</a:t>
            </a:r>
            <a:br>
              <a:rPr lang="en-US" b="1" dirty="0"/>
            </a:br>
            <a:br>
              <a:rPr lang="en-US" b="1" dirty="0"/>
            </a:br>
            <a:r>
              <a:rPr lang="en-US" b="1" dirty="0"/>
              <a:t>For more challenge, print the cards on the next slide and distribute.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7571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Handouts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757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Full story and translation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9087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b="0" i="0" dirty="0">
                <a:solidFill>
                  <a:srgbClr val="222222"/>
                </a:solidFill>
                <a:effectLst/>
                <a:latin typeface="Arial" panose="020B0604020202020204" pitchFamily="34" charset="0"/>
              </a:rPr>
              <a:t>NOTE: This is the same HW as was set at the end of Week 4 after the assessment week. There is no new vocabulary for next week and no revision of previous vocabulary, so students have another week to practise this vocabulary.  This is just to give a little slack in the schedule, knowing that this can be very helpful!</a:t>
            </a:r>
          </a:p>
          <a:p>
            <a:pPr>
              <a:lnSpc>
                <a:spcPct val="107000"/>
              </a:lnSpc>
              <a:spcAft>
                <a:spcPts val="800"/>
              </a:spcAft>
            </a:pPr>
            <a:endParaRPr lang="en-GB" b="0" i="0" dirty="0">
              <a:solidFill>
                <a:srgbClr val="222222"/>
              </a:solidFill>
              <a:effectLst/>
              <a:latin typeface="Arial" panose="020B0604020202020204" pitchFamily="34" charset="0"/>
            </a:endParaRPr>
          </a:p>
          <a:p>
            <a:pPr>
              <a:lnSpc>
                <a:spcPct val="107000"/>
              </a:lnSpc>
              <a:spcAft>
                <a:spcPts val="800"/>
              </a:spcAft>
            </a:pPr>
            <a:r>
              <a:rPr lang="en-GB" b="0" i="0" dirty="0">
                <a:solidFill>
                  <a:srgbClr val="222222"/>
                </a:solidFill>
                <a:effectLst/>
                <a:latin typeface="Arial" panose="020B0604020202020204" pitchFamily="34" charset="0"/>
              </a:rPr>
              <a:t>The answer sheet for the Y8, Term 2.1, Week 5 vocabulary learning HW is here: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https://rachelhawkes.com/LDPresources/Yr8French/French_Y8_Term2i_Wk5_audio_HW_sheet_answers.docx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Don’t share this link with students </a:t>
            </a:r>
            <a:r>
              <a:rPr lang="en-US" sz="1800" b="1"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This week:</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1st person singular/plural (Verb agreement (present))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2nd person singular/plural (Verb agreement (present))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3rd person singular/plural (Verb agreement (present))</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Timing: 2 minutes</a:t>
            </a:r>
            <a:endParaRPr lang="en-US" b="0" baseline="0" dirty="0"/>
          </a:p>
          <a:p>
            <a:endParaRPr lang="en-US" b="1" baseline="0" dirty="0"/>
          </a:p>
          <a:p>
            <a:r>
              <a:rPr lang="en-US" b="1" baseline="0" dirty="0"/>
              <a:t>Aim: </a:t>
            </a:r>
            <a:r>
              <a:rPr lang="en-US" b="0" baseline="0" dirty="0"/>
              <a:t>Introduction of SSCs [-</a:t>
            </a:r>
            <a:r>
              <a:rPr lang="en-US" b="0" baseline="0" dirty="0" err="1"/>
              <a:t>eil</a:t>
            </a:r>
            <a:r>
              <a:rPr lang="en-US" b="0" baseline="0" dirty="0"/>
              <a:t>/</a:t>
            </a:r>
            <a:r>
              <a:rPr lang="en-US" b="0" baseline="0" dirty="0" err="1"/>
              <a:t>eill</a:t>
            </a:r>
            <a:r>
              <a:rPr lang="en-US" b="0" baseline="0" dirty="0"/>
              <a:t>], [-</a:t>
            </a:r>
            <a:r>
              <a:rPr lang="en-US" b="0" baseline="0" dirty="0" err="1"/>
              <a:t>euil</a:t>
            </a:r>
            <a:r>
              <a:rPr lang="en-US" b="0" baseline="0" dirty="0"/>
              <a:t>/</a:t>
            </a:r>
            <a:r>
              <a:rPr lang="en-US" b="0" baseline="0" dirty="0" err="1"/>
              <a:t>euill</a:t>
            </a:r>
            <a:r>
              <a:rPr lang="en-US" b="0" baseline="0" dirty="0"/>
              <a:t>], and [-</a:t>
            </a:r>
            <a:r>
              <a:rPr lang="en-US" b="0" baseline="0" dirty="0" err="1"/>
              <a:t>ouil</a:t>
            </a:r>
            <a:r>
              <a:rPr lang="en-US" b="0" baseline="0" dirty="0"/>
              <a:t>/</a:t>
            </a:r>
            <a:r>
              <a:rPr lang="en-US" b="0" baseline="0" dirty="0" err="1"/>
              <a:t>ouill</a:t>
            </a:r>
            <a:r>
              <a:rPr lang="en-US" b="0" baseline="0" dirty="0"/>
              <a:t>]. Introducing the idea of vowel + [-il/ill] to help students break down these less frequent SSCs.</a:t>
            </a:r>
          </a:p>
          <a:p>
            <a:endParaRPr lang="en-US" b="1" baseline="0" dirty="0"/>
          </a:p>
          <a:p>
            <a:r>
              <a:rPr lang="en-US" b="1" baseline="0" dirty="0"/>
              <a:t>Procedure:</a:t>
            </a:r>
          </a:p>
          <a:p>
            <a:r>
              <a:rPr lang="en-US" b="0" baseline="0" dirty="0"/>
              <a:t>1. Click to remind students of SSCs </a:t>
            </a:r>
            <a:r>
              <a:rPr kumimoji="0" lang="fr-FR"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ill</a:t>
            </a:r>
            <a:r>
              <a:rPr kumimoji="0" lang="fr-FR"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/ille] </a:t>
            </a:r>
            <a:r>
              <a:rPr lang="fr-FR" sz="1200" dirty="0">
                <a:solidFill>
                  <a:srgbClr val="5B9BD5">
                    <a:lumMod val="50000"/>
                  </a:srgbClr>
                </a:solidFill>
              </a:rPr>
              <a:t>and [-ail/</a:t>
            </a:r>
            <a:r>
              <a:rPr lang="fr-FR" sz="1200" dirty="0" err="1">
                <a:solidFill>
                  <a:srgbClr val="5B9BD5">
                    <a:lumMod val="50000"/>
                  </a:srgbClr>
                </a:solidFill>
              </a:rPr>
              <a:t>aill</a:t>
            </a:r>
            <a:r>
              <a:rPr lang="fr-FR" sz="1200" dirty="0">
                <a:solidFill>
                  <a:srgbClr val="5B9BD5">
                    <a:lumMod val="50000"/>
                  </a:srgbClr>
                </a:solidFill>
              </a:rPr>
              <a:t>], </a:t>
            </a:r>
            <a:r>
              <a:rPr lang="fr-FR" sz="1200" dirty="0" err="1">
                <a:solidFill>
                  <a:srgbClr val="5B9BD5">
                    <a:lumMod val="50000"/>
                  </a:srgbClr>
                </a:solidFill>
              </a:rPr>
              <a:t>drawing</a:t>
            </a:r>
            <a:r>
              <a:rPr lang="fr-FR" sz="1200" dirty="0">
                <a:solidFill>
                  <a:srgbClr val="5B9BD5">
                    <a:lumMod val="50000"/>
                  </a:srgbClr>
                </a:solidFill>
              </a:rPr>
              <a:t> attention to the </a:t>
            </a:r>
            <a:r>
              <a:rPr lang="fr-FR" sz="1200" dirty="0" err="1">
                <a:solidFill>
                  <a:srgbClr val="5B9BD5">
                    <a:lumMod val="50000"/>
                  </a:srgbClr>
                </a:solidFill>
              </a:rPr>
              <a:t>fact</a:t>
            </a:r>
            <a:r>
              <a:rPr lang="fr-FR" sz="1200" dirty="0">
                <a:solidFill>
                  <a:srgbClr val="5B9BD5">
                    <a:lumMod val="50000"/>
                  </a:srgbClr>
                </a:solidFill>
              </a:rPr>
              <a:t> </a:t>
            </a:r>
            <a:r>
              <a:rPr lang="fr-FR" sz="1200" dirty="0" err="1">
                <a:solidFill>
                  <a:srgbClr val="5B9BD5">
                    <a:lumMod val="50000"/>
                  </a:srgbClr>
                </a:solidFill>
              </a:rPr>
              <a:t>that</a:t>
            </a:r>
            <a:r>
              <a:rPr lang="fr-FR" sz="1200" dirty="0">
                <a:solidFill>
                  <a:srgbClr val="5B9BD5">
                    <a:lumMod val="50000"/>
                  </a:srgbClr>
                </a:solidFill>
              </a:rPr>
              <a:t> </a:t>
            </a:r>
            <a:r>
              <a:rPr lang="fr-FR" sz="1200" dirty="0" err="1">
                <a:solidFill>
                  <a:srgbClr val="5B9BD5">
                    <a:lumMod val="50000"/>
                  </a:srgbClr>
                </a:solidFill>
              </a:rPr>
              <a:t>they</a:t>
            </a:r>
            <a:r>
              <a:rPr lang="fr-FR" sz="1200" dirty="0">
                <a:solidFill>
                  <a:srgbClr val="5B9BD5">
                    <a:lumMod val="50000"/>
                  </a:srgbClr>
                </a:solidFill>
              </a:rPr>
              <a:t> can </a:t>
            </a:r>
            <a:r>
              <a:rPr lang="fr-FR" sz="1200" dirty="0" err="1">
                <a:solidFill>
                  <a:srgbClr val="5B9BD5">
                    <a:lumMod val="50000"/>
                  </a:srgbClr>
                </a:solidFill>
              </a:rPr>
              <a:t>be</a:t>
            </a:r>
            <a:r>
              <a:rPr lang="fr-FR" sz="1200" dirty="0">
                <a:solidFill>
                  <a:srgbClr val="5B9BD5">
                    <a:lumMod val="50000"/>
                  </a:srgbClr>
                </a:solidFill>
              </a:rPr>
              <a:t> </a:t>
            </a:r>
            <a:r>
              <a:rPr lang="fr-FR" sz="1200" dirty="0" err="1">
                <a:solidFill>
                  <a:srgbClr val="5B9BD5">
                    <a:lumMod val="50000"/>
                  </a:srgbClr>
                </a:solidFill>
              </a:rPr>
              <a:t>broken</a:t>
            </a:r>
            <a:r>
              <a:rPr lang="fr-FR" sz="1200" dirty="0">
                <a:solidFill>
                  <a:srgbClr val="5B9BD5">
                    <a:lumMod val="50000"/>
                  </a:srgbClr>
                </a:solidFill>
              </a:rPr>
              <a:t> down </a:t>
            </a:r>
            <a:r>
              <a:rPr lang="fr-FR" sz="1200" dirty="0" err="1">
                <a:solidFill>
                  <a:srgbClr val="5B9BD5">
                    <a:lumMod val="50000"/>
                  </a:srgbClr>
                </a:solidFill>
              </a:rPr>
              <a:t>into</a:t>
            </a:r>
            <a:r>
              <a:rPr lang="fr-FR" sz="1200" dirty="0">
                <a:solidFill>
                  <a:srgbClr val="5B9BD5">
                    <a:lumMod val="50000"/>
                  </a:srgbClr>
                </a:solidFill>
              </a:rPr>
              <a:t> </a:t>
            </a:r>
            <a:r>
              <a:rPr lang="fr-FR" sz="1200" dirty="0" err="1">
                <a:solidFill>
                  <a:srgbClr val="5B9BD5">
                    <a:lumMod val="50000"/>
                  </a:srgbClr>
                </a:solidFill>
              </a:rPr>
              <a:t>SSCs</a:t>
            </a:r>
            <a:r>
              <a:rPr lang="fr-FR" sz="1200" dirty="0">
                <a:solidFill>
                  <a:srgbClr val="5B9BD5">
                    <a:lumMod val="50000"/>
                  </a:srgbClr>
                </a:solidFill>
              </a:rPr>
              <a:t> [i]/[a] + </a:t>
            </a:r>
            <a:r>
              <a:rPr lang="fr-FR" sz="1200" dirty="0" err="1">
                <a:solidFill>
                  <a:srgbClr val="5B9BD5">
                    <a:lumMod val="50000"/>
                  </a:srgbClr>
                </a:solidFill>
              </a:rPr>
              <a:t>yih</a:t>
            </a:r>
            <a:r>
              <a:rPr lang="fr-FR" sz="1200" dirty="0">
                <a:solidFill>
                  <a:srgbClr val="5B9BD5">
                    <a:lumMod val="50000"/>
                  </a:srgbClr>
                </a:solidFill>
              </a:rPr>
              <a:t>.</a:t>
            </a:r>
            <a:endParaRPr lang="en-US" b="0" baseline="0" dirty="0"/>
          </a:p>
          <a:p>
            <a:r>
              <a:rPr lang="en-US" b="0" baseline="0" dirty="0"/>
              <a:t>2. Click to bring up the first new SSC. Students say SSC [-</a:t>
            </a:r>
            <a:r>
              <a:rPr lang="en-US" b="0" baseline="0" dirty="0" err="1"/>
              <a:t>eil</a:t>
            </a:r>
            <a:r>
              <a:rPr lang="en-US" b="0" baseline="0" dirty="0"/>
              <a:t>/</a:t>
            </a:r>
            <a:r>
              <a:rPr lang="en-US" b="0" baseline="0" dirty="0" err="1"/>
              <a:t>eill</a:t>
            </a:r>
            <a:r>
              <a:rPr lang="en-US" b="0" baseline="0" dirty="0"/>
              <a:t>] following the pronunciation tips given.</a:t>
            </a:r>
          </a:p>
          <a:p>
            <a:r>
              <a:rPr lang="en-US" b="0" baseline="0" dirty="0"/>
              <a:t>3. Click to reveal ‘decoded’ pronunciation and example word (click picture to hear pronunciation).</a:t>
            </a:r>
          </a:p>
          <a:p>
            <a:r>
              <a:rPr lang="en-US" b="0" baseline="0" dirty="0"/>
              <a:t>4. Repeat for [-</a:t>
            </a:r>
            <a:r>
              <a:rPr lang="en-US" b="0" baseline="0" dirty="0" err="1"/>
              <a:t>ouil</a:t>
            </a:r>
            <a:r>
              <a:rPr lang="en-US" b="0" baseline="0" dirty="0"/>
              <a:t>/</a:t>
            </a:r>
            <a:r>
              <a:rPr lang="en-US" b="0" baseline="0" dirty="0" err="1"/>
              <a:t>ouill</a:t>
            </a:r>
            <a:r>
              <a:rPr lang="en-US" b="0" baseline="0" dirty="0"/>
              <a:t>] and [-</a:t>
            </a:r>
            <a:r>
              <a:rPr lang="en-US" b="0" baseline="0" dirty="0" err="1"/>
              <a:t>euil</a:t>
            </a:r>
            <a:r>
              <a:rPr lang="en-US" b="0" baseline="0" dirty="0"/>
              <a:t>/</a:t>
            </a:r>
            <a:r>
              <a:rPr lang="en-US" b="0" baseline="0" dirty="0" err="1"/>
              <a:t>euill</a:t>
            </a:r>
            <a:r>
              <a:rPr lang="en-US" b="0" baseline="0" dirty="0"/>
              <a:t>].</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oreille</a:t>
            </a:r>
            <a:r>
              <a:rPr lang="en-GB" b="0" dirty="0"/>
              <a:t> [1884], </a:t>
            </a:r>
            <a:r>
              <a:rPr lang="en-GB" b="0" baseline="0" dirty="0" err="1"/>
              <a:t>feuille</a:t>
            </a:r>
            <a:r>
              <a:rPr lang="en-GB" b="0" baseline="0" dirty="0"/>
              <a:t> [2440], </a:t>
            </a:r>
            <a:r>
              <a:rPr lang="en-GB" b="0" dirty="0" err="1"/>
              <a:t>brouillard</a:t>
            </a:r>
            <a:r>
              <a:rPr lang="en-GB" b="0" dirty="0"/>
              <a:t> [4452]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err="1">
                <a:solidFill>
                  <a:schemeClr val="tx1"/>
                </a:solidFill>
                <a:effectLst/>
                <a:latin typeface="Century Gothic" panose="020B0502020202020204" pitchFamily="34" charset="0"/>
                <a:ea typeface="+mn-ea"/>
                <a:cs typeface="+mn-cs"/>
              </a:rPr>
              <a:t>Londsale</a:t>
            </a:r>
            <a:r>
              <a:rPr lang="en-GB" sz="1200" kern="1200" baseline="0" dirty="0">
                <a:solidFill>
                  <a:schemeClr val="tx1"/>
                </a:solidFill>
                <a:effectLst/>
                <a:latin typeface="Century Gothic" panose="020B0502020202020204" pitchFamily="34" charset="0"/>
                <a:ea typeface="+mn-ea"/>
                <a:cs typeface="+mn-cs"/>
              </a:rPr>
              <a:t>,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604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eill</a:t>
            </a:r>
            <a:r>
              <a:rPr lang="en-GB" b="1" baseline="0" dirty="0"/>
              <a:t>-/-</a:t>
            </a:r>
            <a:r>
              <a:rPr lang="en-GB" b="1" baseline="0" dirty="0" err="1"/>
              <a:t>eil</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a:t>
            </a:r>
            <a:r>
              <a:rPr lang="en-GB" b="1" baseline="0" dirty="0" err="1"/>
              <a:t>eill</a:t>
            </a:r>
            <a:r>
              <a:rPr lang="en-GB" b="1" baseline="0" dirty="0"/>
              <a:t>-/-</a:t>
            </a:r>
            <a:r>
              <a:rPr lang="en-GB" b="1" baseline="0" dirty="0" err="1"/>
              <a:t>eil</a:t>
            </a:r>
            <a:r>
              <a:rPr lang="en-GB" b="1" baseline="0"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oreille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point to your ear.</a:t>
            </a:r>
            <a:br>
              <a:rPr lang="en-GB" baseline="0" dirty="0"/>
            </a:br>
            <a:r>
              <a:rPr lang="en-GB" baseline="0" dirty="0"/>
              <a:t>4. Roll back the animations and work through 1-3 again, but this time, dropping your voice completely to listen carefully to the students saying the </a:t>
            </a:r>
            <a:r>
              <a:rPr lang="en-GB" b="1" baseline="0" dirty="0"/>
              <a:t>[-</a:t>
            </a:r>
            <a:r>
              <a:rPr lang="en-GB" b="1" baseline="0" dirty="0" err="1"/>
              <a:t>eill</a:t>
            </a:r>
            <a:r>
              <a:rPr lang="en-GB" b="1" baseline="0" dirty="0"/>
              <a:t>-/-</a:t>
            </a:r>
            <a:r>
              <a:rPr lang="en-GB" b="1" baseline="0" dirty="0" err="1"/>
              <a:t>eil</a:t>
            </a:r>
            <a:r>
              <a:rPr lang="en-GB" b="1" baseline="0" dirty="0"/>
              <a:t>] </a:t>
            </a:r>
            <a:r>
              <a:rPr lang="en-GB" baseline="0" dirty="0"/>
              <a:t>sound, pronouncing </a:t>
            </a:r>
            <a:r>
              <a:rPr lang="en-GB" b="0" baseline="0" dirty="0"/>
              <a:t>”</a:t>
            </a:r>
            <a:r>
              <a:rPr lang="en-GB" b="1" baseline="0" dirty="0" err="1"/>
              <a:t>oreille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oreille</a:t>
            </a:r>
            <a:r>
              <a:rPr lang="en-GB" b="1" dirty="0"/>
              <a:t> </a:t>
            </a:r>
            <a:r>
              <a:rPr lang="en-GB" b="0" dirty="0"/>
              <a:t>[1884]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72590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98206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09357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euill</a:t>
            </a:r>
            <a:r>
              <a:rPr lang="en-GB" b="1" baseline="0" dirty="0"/>
              <a:t>-/-</a:t>
            </a:r>
            <a:r>
              <a:rPr lang="en-GB" b="1" baseline="0" dirty="0" err="1"/>
              <a:t>euil</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a:t>
            </a:r>
            <a:r>
              <a:rPr lang="en-GB" b="1" baseline="0" dirty="0" err="1"/>
              <a:t>euill</a:t>
            </a:r>
            <a:r>
              <a:rPr lang="en-GB" b="1" baseline="0" dirty="0"/>
              <a:t>-/-</a:t>
            </a:r>
            <a:r>
              <a:rPr lang="en-GB" b="1" baseline="0" dirty="0" err="1"/>
              <a:t>euil</a:t>
            </a:r>
            <a:r>
              <a:rPr lang="en-GB" b="1" baseline="0"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feuille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stroke the back of one hand</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baseline="0" dirty="0"/>
              <a:t>[-</a:t>
            </a:r>
            <a:r>
              <a:rPr lang="en-GB" b="1" baseline="0" dirty="0" err="1"/>
              <a:t>euill</a:t>
            </a:r>
            <a:r>
              <a:rPr lang="en-GB" b="1" baseline="0" dirty="0"/>
              <a:t>-/-</a:t>
            </a:r>
            <a:r>
              <a:rPr lang="en-GB" b="1" baseline="0" dirty="0" err="1"/>
              <a:t>euil</a:t>
            </a:r>
            <a:r>
              <a:rPr lang="en-GB" b="1" baseline="0" dirty="0"/>
              <a:t>] </a:t>
            </a:r>
            <a:r>
              <a:rPr lang="en-GB" baseline="0" dirty="0"/>
              <a:t>sound, pronouncing </a:t>
            </a:r>
            <a:r>
              <a:rPr lang="en-GB" b="0" baseline="0" dirty="0"/>
              <a:t>”</a:t>
            </a:r>
            <a:r>
              <a:rPr lang="en-GB" b="1" baseline="0" dirty="0" err="1"/>
              <a:t>feuille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feuille</a:t>
            </a:r>
            <a:r>
              <a:rPr lang="en-GB" b="1" baseline="0" dirty="0"/>
              <a:t> </a:t>
            </a:r>
            <a:r>
              <a:rPr lang="en-GB" b="0" baseline="0" dirty="0"/>
              <a:t>[2440]</a:t>
            </a:r>
            <a:r>
              <a:rPr lang="en-GB" baseline="0" dirty="0"/>
              <a:t> </a:t>
            </a:r>
            <a:endParaRPr lang="de-DE" sz="1200" b="0" i="0" kern="1200" baseline="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a:t>
            </a:r>
            <a:r>
              <a:rPr lang="de-DE" sz="1200" b="0" i="0" kern="1200" dirty="0">
                <a:solidFill>
                  <a:schemeClr val="tx1"/>
                </a:solidFill>
                <a:effectLst/>
                <a:latin typeface="Century Gothic" panose="020B0502020202020204" pitchFamily="34" charset="0"/>
                <a:ea typeface="+mn-ea"/>
                <a:cs typeface="+mn-cs"/>
              </a:rPr>
              <a:t>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287032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85000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376738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127684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932832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651065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059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04665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2298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40F96-D001-4B54-9A95-583BA2B85E6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3714A54-9285-4CCC-91F1-1B137147E6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5321B10-9BF6-44F9-AF63-DCBD6FA6132B}"/>
              </a:ext>
            </a:extLst>
          </p:cNvPr>
          <p:cNvSpPr>
            <a:spLocks noGrp="1"/>
          </p:cNvSpPr>
          <p:nvPr>
            <p:ph type="dt" sz="half" idx="10"/>
          </p:nvPr>
        </p:nvSpPr>
        <p:spPr/>
        <p:txBody>
          <a:bodyPr/>
          <a:lstStyle/>
          <a:p>
            <a:fld id="{D2C7F11A-52D8-418E-BC26-4764CED09CA8}" type="datetimeFigureOut">
              <a:rPr lang="en-GB" smtClean="0"/>
              <a:t>19/02/2024</a:t>
            </a:fld>
            <a:endParaRPr lang="en-GB"/>
          </a:p>
        </p:txBody>
      </p:sp>
      <p:sp>
        <p:nvSpPr>
          <p:cNvPr id="5" name="Footer Placeholder 4">
            <a:extLst>
              <a:ext uri="{FF2B5EF4-FFF2-40B4-BE49-F238E27FC236}">
                <a16:creationId xmlns:a16="http://schemas.microsoft.com/office/drawing/2014/main" id="{87826B29-5E48-4249-B7EC-989786CA31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40D2FA-770D-4415-B90B-0004A86E9DCC}"/>
              </a:ext>
            </a:extLst>
          </p:cNvPr>
          <p:cNvSpPr>
            <a:spLocks noGrp="1"/>
          </p:cNvSpPr>
          <p:nvPr>
            <p:ph type="sldNum" sz="quarter" idx="12"/>
          </p:nvPr>
        </p:nvSpPr>
        <p:spPr/>
        <p:txBody>
          <a:bodyPr/>
          <a:lstStyle/>
          <a:p>
            <a:fld id="{DCE46AA1-D2EB-4455-8F6A-E66F2FE1AFFA}" type="slidenum">
              <a:rPr lang="en-GB" smtClean="0"/>
              <a:t>‹#›</a:t>
            </a:fld>
            <a:endParaRPr lang="en-GB"/>
          </a:p>
        </p:txBody>
      </p:sp>
    </p:spTree>
    <p:extLst>
      <p:ext uri="{BB962C8B-B14F-4D97-AF65-F5344CB8AC3E}">
        <p14:creationId xmlns:p14="http://schemas.microsoft.com/office/powerpoint/2010/main" val="2222898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6C47A-2A14-427F-AF04-7447720EE8D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FAF65BA-2FA9-4E05-BADD-B9692B6F8BE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257DBE0-C317-4696-9534-B7F004605A5F}"/>
              </a:ext>
            </a:extLst>
          </p:cNvPr>
          <p:cNvSpPr>
            <a:spLocks noGrp="1"/>
          </p:cNvSpPr>
          <p:nvPr>
            <p:ph type="dt" sz="half" idx="10"/>
          </p:nvPr>
        </p:nvSpPr>
        <p:spPr/>
        <p:txBody>
          <a:bodyPr/>
          <a:lstStyle/>
          <a:p>
            <a:fld id="{D2C7F11A-52D8-418E-BC26-4764CED09CA8}" type="datetimeFigureOut">
              <a:rPr lang="en-GB" smtClean="0"/>
              <a:t>19/02/2024</a:t>
            </a:fld>
            <a:endParaRPr lang="en-GB"/>
          </a:p>
        </p:txBody>
      </p:sp>
      <p:sp>
        <p:nvSpPr>
          <p:cNvPr id="5" name="Footer Placeholder 4">
            <a:extLst>
              <a:ext uri="{FF2B5EF4-FFF2-40B4-BE49-F238E27FC236}">
                <a16:creationId xmlns:a16="http://schemas.microsoft.com/office/drawing/2014/main" id="{DF426D62-EBAA-425A-919E-16E119D70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789AF0-E68B-4726-9E9D-3C11C17A2E4E}"/>
              </a:ext>
            </a:extLst>
          </p:cNvPr>
          <p:cNvSpPr>
            <a:spLocks noGrp="1"/>
          </p:cNvSpPr>
          <p:nvPr>
            <p:ph type="sldNum" sz="quarter" idx="12"/>
          </p:nvPr>
        </p:nvSpPr>
        <p:spPr/>
        <p:txBody>
          <a:bodyPr/>
          <a:lstStyle/>
          <a:p>
            <a:fld id="{DCE46AA1-D2EB-4455-8F6A-E66F2FE1AFFA}" type="slidenum">
              <a:rPr lang="en-GB" smtClean="0"/>
              <a:t>‹#›</a:t>
            </a:fld>
            <a:endParaRPr lang="en-GB"/>
          </a:p>
        </p:txBody>
      </p:sp>
    </p:spTree>
    <p:extLst>
      <p:ext uri="{BB962C8B-B14F-4D97-AF65-F5344CB8AC3E}">
        <p14:creationId xmlns:p14="http://schemas.microsoft.com/office/powerpoint/2010/main" val="3749906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701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7491A-F372-4ABA-9371-A6CF373D185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81B3117-1A94-46B9-A2AD-5D3088D77A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F94CC15-EE37-4AD5-8B9B-2EAD642B89E3}"/>
              </a:ext>
            </a:extLst>
          </p:cNvPr>
          <p:cNvSpPr>
            <a:spLocks noGrp="1"/>
          </p:cNvSpPr>
          <p:nvPr>
            <p:ph type="dt" sz="half" idx="10"/>
          </p:nvPr>
        </p:nvSpPr>
        <p:spPr/>
        <p:txBody>
          <a:bodyPr/>
          <a:lstStyle/>
          <a:p>
            <a:fld id="{D2C7F11A-52D8-418E-BC26-4764CED09CA8}" type="datetimeFigureOut">
              <a:rPr lang="en-GB" smtClean="0"/>
              <a:t>19/02/2024</a:t>
            </a:fld>
            <a:endParaRPr lang="en-GB"/>
          </a:p>
        </p:txBody>
      </p:sp>
      <p:sp>
        <p:nvSpPr>
          <p:cNvPr id="5" name="Footer Placeholder 4">
            <a:extLst>
              <a:ext uri="{FF2B5EF4-FFF2-40B4-BE49-F238E27FC236}">
                <a16:creationId xmlns:a16="http://schemas.microsoft.com/office/drawing/2014/main" id="{E883A7C5-7AFE-4C03-9A96-50A71A0A72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83A15D-79AB-4AF5-8AB3-BFA9F8AFC492}"/>
              </a:ext>
            </a:extLst>
          </p:cNvPr>
          <p:cNvSpPr>
            <a:spLocks noGrp="1"/>
          </p:cNvSpPr>
          <p:nvPr>
            <p:ph type="sldNum" sz="quarter" idx="12"/>
          </p:nvPr>
        </p:nvSpPr>
        <p:spPr/>
        <p:txBody>
          <a:bodyPr/>
          <a:lstStyle/>
          <a:p>
            <a:fld id="{DCE46AA1-D2EB-4455-8F6A-E66F2FE1AFFA}" type="slidenum">
              <a:rPr lang="en-GB" smtClean="0"/>
              <a:t>‹#›</a:t>
            </a:fld>
            <a:endParaRPr lang="en-GB"/>
          </a:p>
        </p:txBody>
      </p:sp>
    </p:spTree>
    <p:extLst>
      <p:ext uri="{BB962C8B-B14F-4D97-AF65-F5344CB8AC3E}">
        <p14:creationId xmlns:p14="http://schemas.microsoft.com/office/powerpoint/2010/main" val="3134783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7FAEF-12D0-469B-B6AA-3B9FD7FA354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20D78D5-618E-457A-8A61-316760548D5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C7952B1-860B-4079-80B4-964173A33C8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6575B9B-3DD0-421C-B862-6153520EC34C}"/>
              </a:ext>
            </a:extLst>
          </p:cNvPr>
          <p:cNvSpPr>
            <a:spLocks noGrp="1"/>
          </p:cNvSpPr>
          <p:nvPr>
            <p:ph type="dt" sz="half" idx="10"/>
          </p:nvPr>
        </p:nvSpPr>
        <p:spPr/>
        <p:txBody>
          <a:bodyPr/>
          <a:lstStyle/>
          <a:p>
            <a:fld id="{D2C7F11A-52D8-418E-BC26-4764CED09CA8}" type="datetimeFigureOut">
              <a:rPr lang="en-GB" smtClean="0"/>
              <a:t>19/02/2024</a:t>
            </a:fld>
            <a:endParaRPr lang="en-GB"/>
          </a:p>
        </p:txBody>
      </p:sp>
      <p:sp>
        <p:nvSpPr>
          <p:cNvPr id="6" name="Footer Placeholder 5">
            <a:extLst>
              <a:ext uri="{FF2B5EF4-FFF2-40B4-BE49-F238E27FC236}">
                <a16:creationId xmlns:a16="http://schemas.microsoft.com/office/drawing/2014/main" id="{430E6E4A-2A31-4B6E-930F-82089345DC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ADBA21-D630-464E-9677-32B215B7444E}"/>
              </a:ext>
            </a:extLst>
          </p:cNvPr>
          <p:cNvSpPr>
            <a:spLocks noGrp="1"/>
          </p:cNvSpPr>
          <p:nvPr>
            <p:ph type="sldNum" sz="quarter" idx="12"/>
          </p:nvPr>
        </p:nvSpPr>
        <p:spPr/>
        <p:txBody>
          <a:bodyPr/>
          <a:lstStyle/>
          <a:p>
            <a:fld id="{DCE46AA1-D2EB-4455-8F6A-E66F2FE1AFFA}" type="slidenum">
              <a:rPr lang="en-GB" smtClean="0"/>
              <a:t>‹#›</a:t>
            </a:fld>
            <a:endParaRPr lang="en-GB"/>
          </a:p>
        </p:txBody>
      </p:sp>
    </p:spTree>
    <p:extLst>
      <p:ext uri="{BB962C8B-B14F-4D97-AF65-F5344CB8AC3E}">
        <p14:creationId xmlns:p14="http://schemas.microsoft.com/office/powerpoint/2010/main" val="3734276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E0148-200B-4E1C-A781-7FD95A14D4B8}"/>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A0B0313-F56A-44A9-9E9C-437E23C0B0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E460E51-E835-47CC-9C85-F989A3880D6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3E5AC8E-8D76-40D8-8BAF-E45357E8A7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458FC8F-3CC4-4B84-B1C9-8072BA718BE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4E14189-DED0-4FE8-8504-42BC879E0F51}"/>
              </a:ext>
            </a:extLst>
          </p:cNvPr>
          <p:cNvSpPr>
            <a:spLocks noGrp="1"/>
          </p:cNvSpPr>
          <p:nvPr>
            <p:ph type="dt" sz="half" idx="10"/>
          </p:nvPr>
        </p:nvSpPr>
        <p:spPr/>
        <p:txBody>
          <a:bodyPr/>
          <a:lstStyle/>
          <a:p>
            <a:fld id="{D2C7F11A-52D8-418E-BC26-4764CED09CA8}" type="datetimeFigureOut">
              <a:rPr lang="en-GB" smtClean="0"/>
              <a:t>19/02/2024</a:t>
            </a:fld>
            <a:endParaRPr lang="en-GB"/>
          </a:p>
        </p:txBody>
      </p:sp>
      <p:sp>
        <p:nvSpPr>
          <p:cNvPr id="8" name="Footer Placeholder 7">
            <a:extLst>
              <a:ext uri="{FF2B5EF4-FFF2-40B4-BE49-F238E27FC236}">
                <a16:creationId xmlns:a16="http://schemas.microsoft.com/office/drawing/2014/main" id="{37037C89-2C9A-446A-A137-EF72BFE15CC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E59A6CD-7D9C-44D3-B3D5-DB23B5382BBC}"/>
              </a:ext>
            </a:extLst>
          </p:cNvPr>
          <p:cNvSpPr>
            <a:spLocks noGrp="1"/>
          </p:cNvSpPr>
          <p:nvPr>
            <p:ph type="sldNum" sz="quarter" idx="12"/>
          </p:nvPr>
        </p:nvSpPr>
        <p:spPr/>
        <p:txBody>
          <a:bodyPr/>
          <a:lstStyle/>
          <a:p>
            <a:fld id="{DCE46AA1-D2EB-4455-8F6A-E66F2FE1AFFA}" type="slidenum">
              <a:rPr lang="en-GB" smtClean="0"/>
              <a:t>‹#›</a:t>
            </a:fld>
            <a:endParaRPr lang="en-GB"/>
          </a:p>
        </p:txBody>
      </p:sp>
    </p:spTree>
    <p:extLst>
      <p:ext uri="{BB962C8B-B14F-4D97-AF65-F5344CB8AC3E}">
        <p14:creationId xmlns:p14="http://schemas.microsoft.com/office/powerpoint/2010/main" val="718159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A8925-5E0B-40A7-A76A-9131681C418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F727722-358C-49B6-8551-0B5DF5A8054B}"/>
              </a:ext>
            </a:extLst>
          </p:cNvPr>
          <p:cNvSpPr>
            <a:spLocks noGrp="1"/>
          </p:cNvSpPr>
          <p:nvPr>
            <p:ph type="dt" sz="half" idx="10"/>
          </p:nvPr>
        </p:nvSpPr>
        <p:spPr/>
        <p:txBody>
          <a:bodyPr/>
          <a:lstStyle/>
          <a:p>
            <a:fld id="{D2C7F11A-52D8-418E-BC26-4764CED09CA8}" type="datetimeFigureOut">
              <a:rPr lang="en-GB" smtClean="0"/>
              <a:t>19/02/2024</a:t>
            </a:fld>
            <a:endParaRPr lang="en-GB"/>
          </a:p>
        </p:txBody>
      </p:sp>
      <p:sp>
        <p:nvSpPr>
          <p:cNvPr id="4" name="Footer Placeholder 3">
            <a:extLst>
              <a:ext uri="{FF2B5EF4-FFF2-40B4-BE49-F238E27FC236}">
                <a16:creationId xmlns:a16="http://schemas.microsoft.com/office/drawing/2014/main" id="{4BBB4985-5BF1-4E51-90DC-BF1888934B1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6DB6403-1594-4085-81BB-2AF3231C49E5}"/>
              </a:ext>
            </a:extLst>
          </p:cNvPr>
          <p:cNvSpPr>
            <a:spLocks noGrp="1"/>
          </p:cNvSpPr>
          <p:nvPr>
            <p:ph type="sldNum" sz="quarter" idx="12"/>
          </p:nvPr>
        </p:nvSpPr>
        <p:spPr/>
        <p:txBody>
          <a:bodyPr/>
          <a:lstStyle/>
          <a:p>
            <a:fld id="{DCE46AA1-D2EB-4455-8F6A-E66F2FE1AFFA}" type="slidenum">
              <a:rPr lang="en-GB" smtClean="0"/>
              <a:t>‹#›</a:t>
            </a:fld>
            <a:endParaRPr lang="en-GB"/>
          </a:p>
        </p:txBody>
      </p:sp>
    </p:spTree>
    <p:extLst>
      <p:ext uri="{BB962C8B-B14F-4D97-AF65-F5344CB8AC3E}">
        <p14:creationId xmlns:p14="http://schemas.microsoft.com/office/powerpoint/2010/main" val="3318406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2745F6-6EB3-4B5D-9FEC-53D7B28BBE61}"/>
              </a:ext>
            </a:extLst>
          </p:cNvPr>
          <p:cNvSpPr>
            <a:spLocks noGrp="1"/>
          </p:cNvSpPr>
          <p:nvPr>
            <p:ph type="dt" sz="half" idx="10"/>
          </p:nvPr>
        </p:nvSpPr>
        <p:spPr/>
        <p:txBody>
          <a:bodyPr/>
          <a:lstStyle/>
          <a:p>
            <a:fld id="{D2C7F11A-52D8-418E-BC26-4764CED09CA8}" type="datetimeFigureOut">
              <a:rPr lang="en-GB" smtClean="0"/>
              <a:t>19/02/2024</a:t>
            </a:fld>
            <a:endParaRPr lang="en-GB"/>
          </a:p>
        </p:txBody>
      </p:sp>
      <p:sp>
        <p:nvSpPr>
          <p:cNvPr id="3" name="Footer Placeholder 2">
            <a:extLst>
              <a:ext uri="{FF2B5EF4-FFF2-40B4-BE49-F238E27FC236}">
                <a16:creationId xmlns:a16="http://schemas.microsoft.com/office/drawing/2014/main" id="{3671EDBB-9B67-45EC-85BC-9E119DB4C18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903969F-41C3-4F1B-BD87-D4091681A5B2}"/>
              </a:ext>
            </a:extLst>
          </p:cNvPr>
          <p:cNvSpPr>
            <a:spLocks noGrp="1"/>
          </p:cNvSpPr>
          <p:nvPr>
            <p:ph type="sldNum" sz="quarter" idx="12"/>
          </p:nvPr>
        </p:nvSpPr>
        <p:spPr/>
        <p:txBody>
          <a:bodyPr/>
          <a:lstStyle/>
          <a:p>
            <a:fld id="{DCE46AA1-D2EB-4455-8F6A-E66F2FE1AFFA}" type="slidenum">
              <a:rPr lang="en-GB" smtClean="0"/>
              <a:t>‹#›</a:t>
            </a:fld>
            <a:endParaRPr lang="en-GB"/>
          </a:p>
        </p:txBody>
      </p:sp>
    </p:spTree>
    <p:extLst>
      <p:ext uri="{BB962C8B-B14F-4D97-AF65-F5344CB8AC3E}">
        <p14:creationId xmlns:p14="http://schemas.microsoft.com/office/powerpoint/2010/main" val="237777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E90F3-B2AD-4327-BE43-CA5AE95A21B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094AA3FC-4498-4E0D-9E2D-0D7E0470F1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E80C527-853F-46C3-95EA-A2AFF0647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A572C1-96E8-4759-93C4-DD15A7975650}"/>
              </a:ext>
            </a:extLst>
          </p:cNvPr>
          <p:cNvSpPr>
            <a:spLocks noGrp="1"/>
          </p:cNvSpPr>
          <p:nvPr>
            <p:ph type="dt" sz="half" idx="10"/>
          </p:nvPr>
        </p:nvSpPr>
        <p:spPr/>
        <p:txBody>
          <a:bodyPr/>
          <a:lstStyle/>
          <a:p>
            <a:fld id="{D2C7F11A-52D8-418E-BC26-4764CED09CA8}" type="datetimeFigureOut">
              <a:rPr lang="en-GB" smtClean="0"/>
              <a:t>19/02/2024</a:t>
            </a:fld>
            <a:endParaRPr lang="en-GB"/>
          </a:p>
        </p:txBody>
      </p:sp>
      <p:sp>
        <p:nvSpPr>
          <p:cNvPr id="6" name="Footer Placeholder 5">
            <a:extLst>
              <a:ext uri="{FF2B5EF4-FFF2-40B4-BE49-F238E27FC236}">
                <a16:creationId xmlns:a16="http://schemas.microsoft.com/office/drawing/2014/main" id="{A0E77CFF-1695-4838-9BF2-471CA2F9EE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877535-7AB0-4034-8862-DAC249E55243}"/>
              </a:ext>
            </a:extLst>
          </p:cNvPr>
          <p:cNvSpPr>
            <a:spLocks noGrp="1"/>
          </p:cNvSpPr>
          <p:nvPr>
            <p:ph type="sldNum" sz="quarter" idx="12"/>
          </p:nvPr>
        </p:nvSpPr>
        <p:spPr/>
        <p:txBody>
          <a:bodyPr/>
          <a:lstStyle/>
          <a:p>
            <a:fld id="{DCE46AA1-D2EB-4455-8F6A-E66F2FE1AFFA}" type="slidenum">
              <a:rPr lang="en-GB" smtClean="0"/>
              <a:t>‹#›</a:t>
            </a:fld>
            <a:endParaRPr lang="en-GB"/>
          </a:p>
        </p:txBody>
      </p:sp>
    </p:spTree>
    <p:extLst>
      <p:ext uri="{BB962C8B-B14F-4D97-AF65-F5344CB8AC3E}">
        <p14:creationId xmlns:p14="http://schemas.microsoft.com/office/powerpoint/2010/main" val="983963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6CD5-F865-40FF-9C7D-0721C9BDAC7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FC5AD4E0-B05A-4B56-AFDD-E8D527CCD3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65E34E8-1F02-4A41-831B-77A4047498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ED81004-A4DC-462A-90FE-E9FAA47CF4FE}"/>
              </a:ext>
            </a:extLst>
          </p:cNvPr>
          <p:cNvSpPr>
            <a:spLocks noGrp="1"/>
          </p:cNvSpPr>
          <p:nvPr>
            <p:ph type="dt" sz="half" idx="10"/>
          </p:nvPr>
        </p:nvSpPr>
        <p:spPr/>
        <p:txBody>
          <a:bodyPr/>
          <a:lstStyle/>
          <a:p>
            <a:fld id="{D2C7F11A-52D8-418E-BC26-4764CED09CA8}" type="datetimeFigureOut">
              <a:rPr lang="en-GB" smtClean="0"/>
              <a:t>19/02/2024</a:t>
            </a:fld>
            <a:endParaRPr lang="en-GB"/>
          </a:p>
        </p:txBody>
      </p:sp>
      <p:sp>
        <p:nvSpPr>
          <p:cNvPr id="6" name="Footer Placeholder 5">
            <a:extLst>
              <a:ext uri="{FF2B5EF4-FFF2-40B4-BE49-F238E27FC236}">
                <a16:creationId xmlns:a16="http://schemas.microsoft.com/office/drawing/2014/main" id="{1589780C-B6F6-4746-8577-455FB113BB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BF67FD-67D6-462A-87C6-81A33AF6B0B6}"/>
              </a:ext>
            </a:extLst>
          </p:cNvPr>
          <p:cNvSpPr>
            <a:spLocks noGrp="1"/>
          </p:cNvSpPr>
          <p:nvPr>
            <p:ph type="sldNum" sz="quarter" idx="12"/>
          </p:nvPr>
        </p:nvSpPr>
        <p:spPr/>
        <p:txBody>
          <a:bodyPr/>
          <a:lstStyle/>
          <a:p>
            <a:fld id="{DCE46AA1-D2EB-4455-8F6A-E66F2FE1AFFA}" type="slidenum">
              <a:rPr lang="en-GB" smtClean="0"/>
              <a:t>‹#›</a:t>
            </a:fld>
            <a:endParaRPr lang="en-GB"/>
          </a:p>
        </p:txBody>
      </p:sp>
    </p:spTree>
    <p:extLst>
      <p:ext uri="{BB962C8B-B14F-4D97-AF65-F5344CB8AC3E}">
        <p14:creationId xmlns:p14="http://schemas.microsoft.com/office/powerpoint/2010/main" val="3880574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0B7F0-702F-4983-89FE-CA6744C96D3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5B8BD32-F2D3-4418-BD5F-A91406A035B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878BEF4-35D4-4E2C-ACC8-2543DB8FD8D5}"/>
              </a:ext>
            </a:extLst>
          </p:cNvPr>
          <p:cNvSpPr>
            <a:spLocks noGrp="1"/>
          </p:cNvSpPr>
          <p:nvPr>
            <p:ph type="dt" sz="half" idx="10"/>
          </p:nvPr>
        </p:nvSpPr>
        <p:spPr/>
        <p:txBody>
          <a:bodyPr/>
          <a:lstStyle/>
          <a:p>
            <a:fld id="{D2C7F11A-52D8-418E-BC26-4764CED09CA8}" type="datetimeFigureOut">
              <a:rPr lang="en-GB" smtClean="0"/>
              <a:t>19/02/2024</a:t>
            </a:fld>
            <a:endParaRPr lang="en-GB"/>
          </a:p>
        </p:txBody>
      </p:sp>
      <p:sp>
        <p:nvSpPr>
          <p:cNvPr id="5" name="Footer Placeholder 4">
            <a:extLst>
              <a:ext uri="{FF2B5EF4-FFF2-40B4-BE49-F238E27FC236}">
                <a16:creationId xmlns:a16="http://schemas.microsoft.com/office/drawing/2014/main" id="{0255001E-05B0-4557-98A5-B841BF90BD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8302FA-3783-4ABE-98DE-9E9A944A4005}"/>
              </a:ext>
            </a:extLst>
          </p:cNvPr>
          <p:cNvSpPr>
            <a:spLocks noGrp="1"/>
          </p:cNvSpPr>
          <p:nvPr>
            <p:ph type="sldNum" sz="quarter" idx="12"/>
          </p:nvPr>
        </p:nvSpPr>
        <p:spPr/>
        <p:txBody>
          <a:bodyPr/>
          <a:lstStyle/>
          <a:p>
            <a:fld id="{DCE46AA1-D2EB-4455-8F6A-E66F2FE1AFFA}" type="slidenum">
              <a:rPr lang="en-GB" smtClean="0"/>
              <a:t>‹#›</a:t>
            </a:fld>
            <a:endParaRPr lang="en-GB"/>
          </a:p>
        </p:txBody>
      </p:sp>
    </p:spTree>
    <p:extLst>
      <p:ext uri="{BB962C8B-B14F-4D97-AF65-F5344CB8AC3E}">
        <p14:creationId xmlns:p14="http://schemas.microsoft.com/office/powerpoint/2010/main" val="1550807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062F5-4B04-4E7C-B712-93B1FC07492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0A782A4-5EE4-4FB9-889D-32C43E9A010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7D6AC8A-C481-44D7-8A30-EE2DBE8FD601}"/>
              </a:ext>
            </a:extLst>
          </p:cNvPr>
          <p:cNvSpPr>
            <a:spLocks noGrp="1"/>
          </p:cNvSpPr>
          <p:nvPr>
            <p:ph type="dt" sz="half" idx="10"/>
          </p:nvPr>
        </p:nvSpPr>
        <p:spPr/>
        <p:txBody>
          <a:bodyPr/>
          <a:lstStyle/>
          <a:p>
            <a:fld id="{D2C7F11A-52D8-418E-BC26-4764CED09CA8}" type="datetimeFigureOut">
              <a:rPr lang="en-GB" smtClean="0"/>
              <a:t>19/02/2024</a:t>
            </a:fld>
            <a:endParaRPr lang="en-GB"/>
          </a:p>
        </p:txBody>
      </p:sp>
      <p:sp>
        <p:nvSpPr>
          <p:cNvPr id="5" name="Footer Placeholder 4">
            <a:extLst>
              <a:ext uri="{FF2B5EF4-FFF2-40B4-BE49-F238E27FC236}">
                <a16:creationId xmlns:a16="http://schemas.microsoft.com/office/drawing/2014/main" id="{144ED1DC-EFF7-41C3-883C-5EA2288CE2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808657-106C-4A18-B687-3E64B22684BC}"/>
              </a:ext>
            </a:extLst>
          </p:cNvPr>
          <p:cNvSpPr>
            <a:spLocks noGrp="1"/>
          </p:cNvSpPr>
          <p:nvPr>
            <p:ph type="sldNum" sz="quarter" idx="12"/>
          </p:nvPr>
        </p:nvSpPr>
        <p:spPr/>
        <p:txBody>
          <a:bodyPr/>
          <a:lstStyle/>
          <a:p>
            <a:fld id="{DCE46AA1-D2EB-4455-8F6A-E66F2FE1AFFA}" type="slidenum">
              <a:rPr lang="en-GB" smtClean="0"/>
              <a:t>‹#›</a:t>
            </a:fld>
            <a:endParaRPr lang="en-GB"/>
          </a:p>
        </p:txBody>
      </p:sp>
    </p:spTree>
    <p:extLst>
      <p:ext uri="{BB962C8B-B14F-4D97-AF65-F5344CB8AC3E}">
        <p14:creationId xmlns:p14="http://schemas.microsoft.com/office/powerpoint/2010/main" val="511196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37974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05258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56613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416835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136364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844621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95330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74655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339215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 id="2147483678"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A1FE22-EE7A-4B3C-A06A-F848A57226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D8365B7-1A55-4DAE-8D52-2DE963BA36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F6F6657-9AFA-4F48-983D-CB21437245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C7F11A-52D8-418E-BC26-4764CED09CA8}" type="datetimeFigureOut">
              <a:rPr lang="en-GB" smtClean="0"/>
              <a:t>19/02/2024</a:t>
            </a:fld>
            <a:endParaRPr lang="en-GB"/>
          </a:p>
        </p:txBody>
      </p:sp>
      <p:sp>
        <p:nvSpPr>
          <p:cNvPr id="5" name="Footer Placeholder 4">
            <a:extLst>
              <a:ext uri="{FF2B5EF4-FFF2-40B4-BE49-F238E27FC236}">
                <a16:creationId xmlns:a16="http://schemas.microsoft.com/office/drawing/2014/main" id="{C6633208-DC38-4F41-9089-963E2028EB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1E15F67-7597-4C69-929B-0B35DB5A4D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E46AA1-D2EB-4455-8F6A-E66F2FE1AFFA}" type="slidenum">
              <a:rPr lang="en-GB" smtClean="0"/>
              <a:t>‹#›</a:t>
            </a:fld>
            <a:endParaRPr lang="en-GB"/>
          </a:p>
        </p:txBody>
      </p:sp>
    </p:spTree>
    <p:extLst>
      <p:ext uri="{BB962C8B-B14F-4D97-AF65-F5344CB8AC3E}">
        <p14:creationId xmlns:p14="http://schemas.microsoft.com/office/powerpoint/2010/main" val="269483743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oleObject" Target="../embeddings/oleObject1.bin"/><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audio" Target="../media/audio12.wav"/></Relationships>
</file>

<file path=ppt/slides/_rels/slide11.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audio" Target="../media/audio8.wav"/></Relationships>
</file>

<file path=ppt/slides/_rels/slide13.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audio" Target="../media/audio8.wav"/></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audio" Target="../media/audio14.wav"/><Relationship Id="rId7" Type="http://schemas.openxmlformats.org/officeDocument/2006/relationships/audio" Target="../media/audio17.wav"/><Relationship Id="rId12" Type="http://schemas.openxmlformats.org/officeDocument/2006/relationships/audio" Target="../media/audio22.wav"/><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audio" Target="../media/audio21.wav"/><Relationship Id="rId5" Type="http://schemas.openxmlformats.org/officeDocument/2006/relationships/audio" Target="../media/audio16.wav"/><Relationship Id="rId10" Type="http://schemas.openxmlformats.org/officeDocument/2006/relationships/audio" Target="../media/audio20.wav"/><Relationship Id="rId4" Type="http://schemas.openxmlformats.org/officeDocument/2006/relationships/audio" Target="../media/audio15.wav"/><Relationship Id="rId9" Type="http://schemas.openxmlformats.org/officeDocument/2006/relationships/audio" Target="../media/audio19.wav"/></Relationships>
</file>

<file path=ppt/slides/_rels/slide16.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audio" Target="../media/audio26.wav"/><Relationship Id="rId5" Type="http://schemas.openxmlformats.org/officeDocument/2006/relationships/audio" Target="../media/audio25.wav"/><Relationship Id="rId4" Type="http://schemas.openxmlformats.org/officeDocument/2006/relationships/audio" Target="../media/audio24.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audio" Target="../media/audio27.wav"/><Relationship Id="rId7" Type="http://schemas.openxmlformats.org/officeDocument/2006/relationships/audio" Target="../media/audio30.wav"/><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audio" Target="../media/audio29.wav"/><Relationship Id="rId11" Type="http://schemas.openxmlformats.org/officeDocument/2006/relationships/image" Target="../media/image33.png"/><Relationship Id="rId5" Type="http://schemas.openxmlformats.org/officeDocument/2006/relationships/audio" Target="../media/audio28.wav"/><Relationship Id="rId10" Type="http://schemas.openxmlformats.org/officeDocument/2006/relationships/image" Target="../media/image6.png"/><Relationship Id="rId4" Type="http://schemas.openxmlformats.org/officeDocument/2006/relationships/image" Target="../media/image16.png"/><Relationship Id="rId9" Type="http://schemas.openxmlformats.org/officeDocument/2006/relationships/audio" Target="../media/audio32.wav"/></Relationships>
</file>

<file path=ppt/slides/_rels/slide24.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audio" Target="../media/audio33.wav"/><Relationship Id="rId7" Type="http://schemas.openxmlformats.org/officeDocument/2006/relationships/audio" Target="../media/audio37.wav"/><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audio" Target="../media/audio36.wav"/><Relationship Id="rId5" Type="http://schemas.openxmlformats.org/officeDocument/2006/relationships/audio" Target="../media/audio35.wav"/><Relationship Id="rId10" Type="http://schemas.openxmlformats.org/officeDocument/2006/relationships/image" Target="../media/image33.png"/><Relationship Id="rId4" Type="http://schemas.openxmlformats.org/officeDocument/2006/relationships/audio" Target="../media/audio34.wav"/><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5.xml"/><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oleObject" Target="../embeddings/oleObject1.bin"/><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audio" Target="../media/audio4.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audio" Target="../media/audio39.wav"/><Relationship Id="rId7"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37.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audio" Target="../media/audio41.wav"/><Relationship Id="rId7"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8.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audio" Target="../media/audio44.wav"/><Relationship Id="rId7"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41.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image" Target="../media/image45.svg"/><Relationship Id="rId18" Type="http://schemas.openxmlformats.org/officeDocument/2006/relationships/image" Target="../media/image7.png"/><Relationship Id="rId3" Type="http://schemas.openxmlformats.org/officeDocument/2006/relationships/audio" Target="../media/audio45.wav"/><Relationship Id="rId7" Type="http://schemas.openxmlformats.org/officeDocument/2006/relationships/audio" Target="../media/audio48.wav"/><Relationship Id="rId12" Type="http://schemas.openxmlformats.org/officeDocument/2006/relationships/image" Target="../media/image44.png"/><Relationship Id="rId17" Type="http://schemas.openxmlformats.org/officeDocument/2006/relationships/image" Target="../media/image9.png"/><Relationship Id="rId2" Type="http://schemas.openxmlformats.org/officeDocument/2006/relationships/notesSlide" Target="../notesSlides/notesSlide39.xml"/><Relationship Id="rId16"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audio" Target="../media/audio47.wav"/><Relationship Id="rId11" Type="http://schemas.openxmlformats.org/officeDocument/2006/relationships/image" Target="../media/image43.svg"/><Relationship Id="rId5" Type="http://schemas.openxmlformats.org/officeDocument/2006/relationships/audio" Target="../media/audio46.wav"/><Relationship Id="rId15" Type="http://schemas.openxmlformats.org/officeDocument/2006/relationships/image" Target="../media/image47.svg"/><Relationship Id="rId10" Type="http://schemas.openxmlformats.org/officeDocument/2006/relationships/image" Target="../media/image42.png"/><Relationship Id="rId19"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audio" Target="../media/audio50.wav"/><Relationship Id="rId1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audio" Target="../media/audio6.wav"/></Relationships>
</file>

<file path=ppt/slides/_rels/slide40.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image" Target="../media/image45.svg"/><Relationship Id="rId18" Type="http://schemas.openxmlformats.org/officeDocument/2006/relationships/image" Target="../media/image7.png"/><Relationship Id="rId3" Type="http://schemas.openxmlformats.org/officeDocument/2006/relationships/audio" Target="../media/audio51.wav"/><Relationship Id="rId7" Type="http://schemas.openxmlformats.org/officeDocument/2006/relationships/audio" Target="../media/audio54.wav"/><Relationship Id="rId12" Type="http://schemas.openxmlformats.org/officeDocument/2006/relationships/image" Target="../media/image44.png"/><Relationship Id="rId17" Type="http://schemas.openxmlformats.org/officeDocument/2006/relationships/image" Target="../media/image9.png"/><Relationship Id="rId2" Type="http://schemas.openxmlformats.org/officeDocument/2006/relationships/notesSlide" Target="../notesSlides/notesSlide40.xml"/><Relationship Id="rId16"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audio" Target="../media/audio53.wav"/><Relationship Id="rId11" Type="http://schemas.openxmlformats.org/officeDocument/2006/relationships/image" Target="../media/image43.svg"/><Relationship Id="rId5" Type="http://schemas.openxmlformats.org/officeDocument/2006/relationships/audio" Target="../media/audio52.wav"/><Relationship Id="rId15" Type="http://schemas.openxmlformats.org/officeDocument/2006/relationships/image" Target="../media/image47.svg"/><Relationship Id="rId10" Type="http://schemas.openxmlformats.org/officeDocument/2006/relationships/image" Target="../media/image42.png"/><Relationship Id="rId19"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audio" Target="../media/audio56.wav"/><Relationship Id="rId1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quizlet.com/gb/495458427/year-7-french-term-31-week-4-flash-cards/"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hyperlink" Target="https://www.rachelhawkes.com/LDPresources/Yr8French/French_Y8_Term2i_Wk5_audio_HW_sheet.docx" TargetMode="External"/><Relationship Id="rId4" Type="http://schemas.openxmlformats.org/officeDocument/2006/relationships/hyperlink" Target="https://www.rachelhawkes.com/LDPresources/Yr8French/French_Y8_Term2i_Wk5_audio.html"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7.wav"/><Relationship Id="rId7" Type="http://schemas.openxmlformats.org/officeDocument/2006/relationships/audio" Target="../media/audio9.wav"/><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audio" Target="../media/audio8.wav"/><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audio" Target="../media/audio1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5"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1"/>
            <a:ext cx="4617765" cy="1299455"/>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5 - Lesson 35</a:t>
            </a:r>
            <a:b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4800" dirty="0">
                <a:solidFill>
                  <a:prstClr val="white"/>
                </a:solidFill>
                <a:latin typeface="Century Gothic" panose="020B0502020202020204" pitchFamily="34" charset="0"/>
              </a:rPr>
              <a:t>Kirsten Somerville / </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Morris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19.02.24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637692"/>
            <a:ext cx="6722795" cy="1689078"/>
          </a:xfrm>
        </p:spPr>
        <p:txBody>
          <a:bodyPr>
            <a:normAutofit lnSpcReduction="10000"/>
          </a:bodyPr>
          <a:lstStyle/>
          <a:p>
            <a:pPr algn="l"/>
            <a:r>
              <a:rPr lang="en-GB" sz="2400" dirty="0">
                <a:solidFill>
                  <a:prstClr val="white"/>
                </a:solidFill>
              </a:rPr>
              <a:t>verbs like </a:t>
            </a:r>
            <a:r>
              <a:rPr lang="en-GB" sz="2400" dirty="0" err="1">
                <a:solidFill>
                  <a:prstClr val="white"/>
                </a:solidFill>
              </a:rPr>
              <a:t>sortir</a:t>
            </a:r>
            <a:r>
              <a:rPr lang="en-GB" sz="2400" dirty="0">
                <a:solidFill>
                  <a:prstClr val="white"/>
                </a:solidFill>
              </a:rPr>
              <a:t> and </a:t>
            </a:r>
            <a:r>
              <a:rPr lang="en-GB" sz="2400" dirty="0" err="1">
                <a:solidFill>
                  <a:prstClr val="white"/>
                </a:solidFill>
              </a:rPr>
              <a:t>venir</a:t>
            </a:r>
            <a:r>
              <a:rPr lang="en-GB" sz="2400" dirty="0">
                <a:solidFill>
                  <a:prstClr val="white"/>
                </a:solidFill>
              </a:rPr>
              <a:t> (nous, </a:t>
            </a:r>
            <a:r>
              <a:rPr lang="en-GB" sz="2400" dirty="0" err="1">
                <a:solidFill>
                  <a:prstClr val="white"/>
                </a:solidFill>
              </a:rPr>
              <a:t>vous</a:t>
            </a:r>
            <a:r>
              <a:rPr lang="en-GB" sz="2400" dirty="0">
                <a:solidFill>
                  <a:prstClr val="white"/>
                </a:solidFill>
              </a:rPr>
              <a:t>)</a:t>
            </a:r>
          </a:p>
          <a:p>
            <a:pPr algn="l"/>
            <a:r>
              <a:rPr lang="en-GB" sz="2400" dirty="0">
                <a:solidFill>
                  <a:prstClr val="white"/>
                </a:solidFill>
              </a:rPr>
              <a:t>sans + infinitive</a:t>
            </a:r>
          </a:p>
          <a:p>
            <a:pPr algn="l"/>
            <a:r>
              <a:rPr lang="en-GB" sz="2400" dirty="0">
                <a:solidFill>
                  <a:prstClr val="white"/>
                </a:solidFill>
              </a:rPr>
              <a:t>SSCs [-</a:t>
            </a:r>
            <a:r>
              <a:rPr lang="en-GB" sz="2400" dirty="0" err="1">
                <a:solidFill>
                  <a:prstClr val="white"/>
                </a:solidFill>
              </a:rPr>
              <a:t>eill</a:t>
            </a:r>
            <a:r>
              <a:rPr lang="en-GB" sz="2400" dirty="0">
                <a:solidFill>
                  <a:prstClr val="white"/>
                </a:solidFill>
              </a:rPr>
              <a:t>-, </a:t>
            </a:r>
            <a:r>
              <a:rPr lang="en-GB" sz="2400" dirty="0" err="1">
                <a:solidFill>
                  <a:prstClr val="white"/>
                </a:solidFill>
              </a:rPr>
              <a:t>eil</a:t>
            </a:r>
            <a:r>
              <a:rPr lang="en-GB" sz="2400" dirty="0">
                <a:solidFill>
                  <a:prstClr val="white"/>
                </a:solidFill>
              </a:rPr>
              <a:t>], [-</a:t>
            </a:r>
            <a:r>
              <a:rPr lang="en-GB" sz="2400" dirty="0" err="1">
                <a:solidFill>
                  <a:prstClr val="white"/>
                </a:solidFill>
              </a:rPr>
              <a:t>euill</a:t>
            </a:r>
            <a:r>
              <a:rPr lang="en-GB" sz="2400" dirty="0">
                <a:solidFill>
                  <a:prstClr val="white"/>
                </a:solidFill>
              </a:rPr>
              <a:t>-, -</a:t>
            </a:r>
            <a:r>
              <a:rPr lang="en-GB" sz="2400" dirty="0" err="1">
                <a:solidFill>
                  <a:prstClr val="white"/>
                </a:solidFill>
              </a:rPr>
              <a:t>euil</a:t>
            </a:r>
            <a:r>
              <a:rPr lang="en-GB" sz="2400" dirty="0">
                <a:solidFill>
                  <a:prstClr val="white"/>
                </a:solidFill>
              </a:rPr>
              <a:t>], </a:t>
            </a:r>
          </a:p>
          <a:p>
            <a:pPr algn="l"/>
            <a:r>
              <a:rPr lang="en-GB" sz="2400" dirty="0">
                <a:solidFill>
                  <a:prstClr val="white"/>
                </a:solidFill>
              </a:rPr>
              <a:t>[-</a:t>
            </a:r>
            <a:r>
              <a:rPr lang="en-GB" sz="2400" dirty="0" err="1">
                <a:solidFill>
                  <a:prstClr val="white"/>
                </a:solidFill>
              </a:rPr>
              <a:t>ouill</a:t>
            </a:r>
            <a:r>
              <a:rPr lang="en-GB" sz="2400" dirty="0">
                <a:solidFill>
                  <a:prstClr val="white"/>
                </a:solidFill>
              </a:rPr>
              <a:t>-, -</a:t>
            </a:r>
            <a:r>
              <a:rPr lang="en-GB" sz="2400" dirty="0" err="1">
                <a:solidFill>
                  <a:prstClr val="white"/>
                </a:solidFill>
              </a:rPr>
              <a:t>ouil</a:t>
            </a:r>
            <a:r>
              <a:rPr lang="en-GB" sz="2400" dirty="0">
                <a:solidFill>
                  <a:prstClr val="white"/>
                </a:solidFill>
              </a:rPr>
              <a:t>]</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669607"/>
            <a:ext cx="8953934" cy="844550"/>
          </a:xfrm>
        </p:spPr>
        <p:txBody>
          <a:bodyPr>
            <a:normAutofit lnSpcReduction="10000"/>
          </a:bodyPr>
          <a:lstStyle/>
          <a:p>
            <a:r>
              <a:rPr lang="en-GB" sz="3200" b="1" dirty="0">
                <a:solidFill>
                  <a:prstClr val="white"/>
                </a:solidFill>
              </a:rPr>
              <a:t>A school exchange</a:t>
            </a:r>
            <a:br>
              <a:rPr lang="en-GB" sz="3200" b="1" dirty="0">
                <a:solidFill>
                  <a:prstClr val="white"/>
                </a:solidFill>
              </a:rPr>
            </a:br>
            <a:r>
              <a:rPr lang="en-GB" sz="2400" b="0" dirty="0">
                <a:solidFill>
                  <a:prstClr val="white"/>
                </a:solidFill>
              </a:rPr>
              <a:t>Talking about what groups of people do</a:t>
            </a:r>
            <a:endParaRPr lang="en-GB" sz="3200" dirty="0"/>
          </a:p>
        </p:txBody>
      </p:sp>
      <p:sp>
        <p:nvSpPr>
          <p:cNvPr id="12" name="TextBox 11">
            <a:extLst>
              <a:ext uri="{FF2B5EF4-FFF2-40B4-BE49-F238E27FC236}">
                <a16:creationId xmlns:a16="http://schemas.microsoft.com/office/drawing/2014/main" id="{1C5A3DEC-8A03-474D-9A6B-D0615D5D8300}"/>
              </a:ext>
            </a:extLst>
          </p:cNvPr>
          <p:cNvSpPr txBox="1"/>
          <p:nvPr/>
        </p:nvSpPr>
        <p:spPr>
          <a:xfrm>
            <a:off x="8905010" y="4133514"/>
            <a:ext cx="374613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Bruxelles!</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A813D9BD-30D1-410F-B4D3-05AD072E7346}"/>
              </a:ext>
            </a:extLst>
          </p:cNvPr>
          <p:cNvSpPr txBox="1"/>
          <p:nvPr/>
        </p:nvSpPr>
        <p:spPr>
          <a:xfrm>
            <a:off x="5781706" y="4353731"/>
            <a:ext cx="259884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a:t>
            </a:r>
            <a:br>
              <a:rPr kumimoji="0" lang="fr-FR" sz="2400" b="1" i="0" u="none" strike="noStrike" kern="1200" cap="none" spc="0" normalizeH="0" baseline="0" noProof="0" dirty="0">
                <a:ln>
                  <a:noFill/>
                </a:ln>
                <a:solidFill>
                  <a:srgbClr val="FFFFFF"/>
                </a:solidFill>
                <a:effectLst/>
                <a:uLnTx/>
                <a:uFillTx/>
                <a:latin typeface="Century Gothic"/>
                <a:ea typeface="+mn-ea"/>
                <a:cs typeface="+mn-cs"/>
              </a:rPr>
            </a:br>
            <a:r>
              <a:rPr kumimoji="0" lang="fr-FR" sz="2400" b="1" i="0" u="none" strike="noStrike" kern="1200" cap="none" spc="0" normalizeH="0" baseline="0" noProof="0" dirty="0">
                <a:ln>
                  <a:noFill/>
                </a:ln>
                <a:solidFill>
                  <a:srgbClr val="FFFFFF"/>
                </a:solidFill>
                <a:effectLst/>
                <a:uLnTx/>
                <a:uFillTx/>
                <a:latin typeface="Century Gothic"/>
                <a:ea typeface="+mn-ea"/>
                <a:cs typeface="+mn-cs"/>
              </a:rPr>
              <a:t>la Suisse!</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7" name="Picture 6" descr="A red building with a clock tower&#10;&#10;Description automatically generated">
            <a:extLst>
              <a:ext uri="{FF2B5EF4-FFF2-40B4-BE49-F238E27FC236}">
                <a16:creationId xmlns:a16="http://schemas.microsoft.com/office/drawing/2014/main" id="{0DE88B78-C029-4C02-AE9B-0EF607392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1004" y="2155557"/>
            <a:ext cx="3441229" cy="2498986"/>
          </a:xfrm>
          <a:prstGeom prst="rect">
            <a:avLst/>
          </a:prstGeom>
        </p:spPr>
      </p:pic>
      <p:sp>
        <p:nvSpPr>
          <p:cNvPr id="15" name="Rectangle: Rounded Corners 14">
            <a:extLst>
              <a:ext uri="{FF2B5EF4-FFF2-40B4-BE49-F238E27FC236}">
                <a16:creationId xmlns:a16="http://schemas.microsoft.com/office/drawing/2014/main" id="{B404E033-675C-4E28-A646-75FCD738B105}"/>
              </a:ext>
            </a:extLst>
          </p:cNvPr>
          <p:cNvSpPr/>
          <p:nvPr/>
        </p:nvSpPr>
        <p:spPr>
          <a:xfrm>
            <a:off x="8484109" y="2940999"/>
            <a:ext cx="293273" cy="4264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19" name="Picture 8" descr="transparent airport clipart - Clip Art Library">
            <a:extLst>
              <a:ext uri="{FF2B5EF4-FFF2-40B4-BE49-F238E27FC236}">
                <a16:creationId xmlns:a16="http://schemas.microsoft.com/office/drawing/2014/main" id="{0EE274E9-5983-44F6-917C-6A6EC4085E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0748" y="4020260"/>
            <a:ext cx="3560666" cy="288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person wearing a hat&#10;&#10;Description automatically generated">
            <a:extLst>
              <a:ext uri="{FF2B5EF4-FFF2-40B4-BE49-F238E27FC236}">
                <a16:creationId xmlns:a16="http://schemas.microsoft.com/office/drawing/2014/main" id="{5382307E-A4F9-43D2-887F-28756F8F3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0527" y="5405623"/>
            <a:ext cx="1444795" cy="1444795"/>
          </a:xfrm>
          <a:prstGeom prst="rect">
            <a:avLst/>
          </a:prstGeom>
        </p:spPr>
      </p:pic>
      <p:pic>
        <p:nvPicPr>
          <p:cNvPr id="21" name="Picture 20" descr="A person wearing a costume&#10;&#10;Description automatically generated">
            <a:extLst>
              <a:ext uri="{FF2B5EF4-FFF2-40B4-BE49-F238E27FC236}">
                <a16:creationId xmlns:a16="http://schemas.microsoft.com/office/drawing/2014/main" id="{2AEF521A-E638-4D40-8237-72C57DC3FD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774" y="5417528"/>
            <a:ext cx="1440472" cy="1440472"/>
          </a:xfrm>
          <a:prstGeom prst="rect">
            <a:avLst/>
          </a:prstGeom>
        </p:spPr>
      </p:pic>
      <p:pic>
        <p:nvPicPr>
          <p:cNvPr id="22" name="Picture 21">
            <a:extLst>
              <a:ext uri="{FF2B5EF4-FFF2-40B4-BE49-F238E27FC236}">
                <a16:creationId xmlns:a16="http://schemas.microsoft.com/office/drawing/2014/main" id="{5E3BA9AB-736A-4D0F-8C05-4ECF54D6A1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58359" y="3219867"/>
            <a:ext cx="1440000" cy="1440000"/>
          </a:xfrm>
          <a:prstGeom prst="rect">
            <a:avLst/>
          </a:prstGeom>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8F84BB2-18DC-4B4A-95D3-7FA284683276}"/>
              </a:ext>
            </a:extLst>
          </p:cNvPr>
          <p:cNvSpPr>
            <a:spLocks noGrp="1"/>
          </p:cNvSpPr>
          <p:nvPr>
            <p:ph type="title"/>
          </p:nvPr>
        </p:nvSpPr>
        <p:spPr>
          <a:xfrm>
            <a:off x="237106" y="0"/>
            <a:ext cx="10515600" cy="1325563"/>
          </a:xfrm>
        </p:spPr>
        <p:txBody>
          <a:bodyPr>
            <a:normAutofit fontScale="90000"/>
          </a:bodyPr>
          <a:lstStyle/>
          <a:p>
            <a:pPr lvl="0">
              <a:lnSpc>
                <a:spcPct val="100000"/>
              </a:lnSpc>
              <a:spcBef>
                <a:spcPts val="0"/>
              </a:spcBef>
            </a:pP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euill</a:t>
            </a: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euil</a:t>
            </a:r>
            <a:endParaRPr lang="en-US" sz="10000" dirty="0"/>
          </a:p>
        </p:txBody>
      </p:sp>
      <p:sp>
        <p:nvSpPr>
          <p:cNvPr id="8" name="TextBox 7">
            <a:extLst>
              <a:ext uri="{FF2B5EF4-FFF2-40B4-BE49-F238E27FC236}">
                <a16:creationId xmlns:a16="http://schemas.microsoft.com/office/drawing/2014/main" id="{3477B96C-AD42-49B3-83BC-296A9940B3D8}"/>
              </a:ext>
            </a:extLst>
          </p:cNvPr>
          <p:cNvSpPr txBox="1"/>
          <p:nvPr/>
        </p:nvSpPr>
        <p:spPr>
          <a:xfrm>
            <a:off x="237106" y="1457788"/>
            <a:ext cx="49534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5" name="TextBox 4">
            <a:extLst>
              <a:ext uri="{FF2B5EF4-FFF2-40B4-BE49-F238E27FC236}">
                <a16:creationId xmlns:a16="http://schemas.microsoft.com/office/drawing/2014/main" id="{0304DDD5-1CE6-4A7D-9F2E-F8FB25049124}"/>
              </a:ext>
            </a:extLst>
          </p:cNvPr>
          <p:cNvSpPr txBox="1"/>
          <p:nvPr/>
        </p:nvSpPr>
        <p:spPr>
          <a:xfrm>
            <a:off x="3779500" y="2447825"/>
            <a:ext cx="46330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115076"/>
                </a:solidFill>
                <a:effectLst/>
                <a:uLnTx/>
                <a:uFillTx/>
                <a:latin typeface="Century Gothic" panose="020F0302020204030204"/>
                <a:ea typeface="+mn-ea"/>
                <a:cs typeface="Arial" panose="020B0604020202020204" pitchFamily="34" charset="0"/>
              </a:rPr>
              <a:t>f</a:t>
            </a:r>
            <a:r>
              <a:rPr kumimoji="0" lang="en-GB" sz="12000" b="1" i="0" u="none" strike="noStrike" kern="1200" cap="none" spc="0" normalizeH="0" baseline="0" noProof="0" dirty="0" err="1">
                <a:ln>
                  <a:noFill/>
                </a:ln>
                <a:solidFill>
                  <a:srgbClr val="EE6000"/>
                </a:solidFill>
                <a:effectLst/>
                <a:uLnTx/>
                <a:uFillTx/>
                <a:latin typeface="Century Gothic" panose="020F0302020204030204"/>
                <a:ea typeface="+mn-ea"/>
                <a:cs typeface="Arial" panose="020B0604020202020204" pitchFamily="34" charset="0"/>
              </a:rPr>
              <a:t>euill</a:t>
            </a:r>
            <a:r>
              <a:rPr kumimoji="0" lang="en-GB" sz="12000" b="1" i="0" u="none" strike="noStrike" kern="1200" cap="none" spc="0" normalizeH="0" baseline="0" noProof="0" dirty="0" err="1">
                <a:ln>
                  <a:noFill/>
                </a:ln>
                <a:solidFill>
                  <a:srgbClr val="115076"/>
                </a:solidFill>
                <a:effectLst/>
                <a:uLnTx/>
                <a:uFillTx/>
                <a:latin typeface="Century Gothic" panose="020F0302020204030204"/>
                <a:ea typeface="+mn-ea"/>
                <a:cs typeface="Arial" panose="020B0604020202020204" pitchFamily="34" charset="0"/>
              </a:rPr>
              <a:t>e</a:t>
            </a:r>
            <a:endParaRPr kumimoji="0" lang="en-GB" sz="120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52994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euil.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euil feu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CE94EE3-372D-4BA3-99F2-6AFDE9636DA3}"/>
              </a:ext>
            </a:extLst>
          </p:cNvPr>
          <p:cNvSpPr>
            <a:spLocks noGrp="1"/>
          </p:cNvSpPr>
          <p:nvPr>
            <p:ph type="title"/>
          </p:nvPr>
        </p:nvSpPr>
        <p:spPr>
          <a:xfrm>
            <a:off x="237106" y="0"/>
            <a:ext cx="10515600" cy="1325563"/>
          </a:xfrm>
        </p:spPr>
        <p:txBody>
          <a:bodyPr>
            <a:normAutofit fontScale="90000"/>
          </a:bodyPr>
          <a:lstStyle/>
          <a:p>
            <a:pPr lvl="0">
              <a:lnSpc>
                <a:spcPct val="100000"/>
              </a:lnSpc>
              <a:spcBef>
                <a:spcPts val="0"/>
              </a:spcBef>
            </a:pP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euill</a:t>
            </a: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euil</a:t>
            </a:r>
            <a:endParaRPr lang="en-US" sz="10000" dirty="0"/>
          </a:p>
        </p:txBody>
      </p:sp>
      <p:sp>
        <p:nvSpPr>
          <p:cNvPr id="8" name="TextBox 7">
            <a:extLst>
              <a:ext uri="{FF2B5EF4-FFF2-40B4-BE49-F238E27FC236}">
                <a16:creationId xmlns:a16="http://schemas.microsoft.com/office/drawing/2014/main" id="{0EC778FE-EEA4-4FE3-A4FC-C3E5F0622A35}"/>
              </a:ext>
            </a:extLst>
          </p:cNvPr>
          <p:cNvSpPr txBox="1"/>
          <p:nvPr/>
        </p:nvSpPr>
        <p:spPr>
          <a:xfrm>
            <a:off x="237106" y="1457788"/>
            <a:ext cx="47633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6" name="TextBox 5">
            <a:extLst>
              <a:ext uri="{FF2B5EF4-FFF2-40B4-BE49-F238E27FC236}">
                <a16:creationId xmlns:a16="http://schemas.microsoft.com/office/drawing/2014/main" id="{B7B5C835-F143-4C1C-9A75-1FE028CAF4E0}"/>
              </a:ext>
            </a:extLst>
          </p:cNvPr>
          <p:cNvSpPr txBox="1"/>
          <p:nvPr/>
        </p:nvSpPr>
        <p:spPr>
          <a:xfrm>
            <a:off x="3779500" y="4410176"/>
            <a:ext cx="46330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115076"/>
                </a:solidFill>
                <a:effectLst/>
                <a:uLnTx/>
                <a:uFillTx/>
                <a:latin typeface="Century Gothic" panose="020F0302020204030204"/>
                <a:ea typeface="+mn-ea"/>
                <a:cs typeface="Arial" panose="020B0604020202020204" pitchFamily="34" charset="0"/>
              </a:rPr>
              <a:t>f</a:t>
            </a:r>
            <a:r>
              <a:rPr kumimoji="0" lang="en-GB" sz="12000" b="1" i="0" u="none" strike="noStrike" kern="1200" cap="none" spc="0" normalizeH="0" baseline="0" noProof="0" dirty="0" err="1">
                <a:ln>
                  <a:noFill/>
                </a:ln>
                <a:solidFill>
                  <a:srgbClr val="EE6000"/>
                </a:solidFill>
                <a:effectLst/>
                <a:uLnTx/>
                <a:uFillTx/>
                <a:latin typeface="Century Gothic" panose="020F0302020204030204"/>
                <a:ea typeface="+mn-ea"/>
                <a:cs typeface="Arial" panose="020B0604020202020204" pitchFamily="34" charset="0"/>
              </a:rPr>
              <a:t>euill</a:t>
            </a:r>
            <a:r>
              <a:rPr kumimoji="0" lang="en-GB" sz="12000" b="1" i="0" u="none" strike="noStrike" kern="1200" cap="none" spc="0" normalizeH="0" baseline="0" noProof="0" dirty="0" err="1">
                <a:ln>
                  <a:noFill/>
                </a:ln>
                <a:solidFill>
                  <a:srgbClr val="115076"/>
                </a:solidFill>
                <a:effectLst/>
                <a:uLnTx/>
                <a:uFillTx/>
                <a:latin typeface="Century Gothic" panose="020F0302020204030204"/>
                <a:ea typeface="+mn-ea"/>
                <a:cs typeface="Arial" panose="020B0604020202020204" pitchFamily="34" charset="0"/>
              </a:rPr>
              <a:t>e</a:t>
            </a:r>
            <a:endParaRPr kumimoji="0" lang="en-GB" sz="120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pic>
        <p:nvPicPr>
          <p:cNvPr id="9" name="Picture 2" descr="tropical leaf">
            <a:extLst>
              <a:ext uri="{FF2B5EF4-FFF2-40B4-BE49-F238E27FC236}">
                <a16:creationId xmlns:a16="http://schemas.microsoft.com/office/drawing/2014/main" id="{31E9B3F8-B08F-4E0B-A244-B1B5BF1B59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4417"/>
          <a:stretch/>
        </p:blipFill>
        <p:spPr bwMode="auto">
          <a:xfrm>
            <a:off x="5000418" y="1655805"/>
            <a:ext cx="2357505" cy="331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48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feuill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8D98ABF-EE04-44A6-B8C4-095568A1A178}"/>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ea typeface="+mn-ea"/>
                <a:cs typeface="Calibri" panose="020F0502020204030204" pitchFamily="34" charset="0"/>
              </a:rPr>
              <a:t>ouill</a:t>
            </a: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ouil</a:t>
            </a:r>
            <a:endParaRPr lang="en-US" sz="10000" dirty="0"/>
          </a:p>
        </p:txBody>
      </p:sp>
      <p:sp>
        <p:nvSpPr>
          <p:cNvPr id="5" name="TextBox 4">
            <a:extLst>
              <a:ext uri="{FF2B5EF4-FFF2-40B4-BE49-F238E27FC236}">
                <a16:creationId xmlns:a16="http://schemas.microsoft.com/office/drawing/2014/main" id="{926A884A-546E-45C4-9C6D-0E5AE9EF3A2C}"/>
              </a:ext>
            </a:extLst>
          </p:cNvPr>
          <p:cNvSpPr txBox="1"/>
          <p:nvPr/>
        </p:nvSpPr>
        <p:spPr>
          <a:xfrm>
            <a:off x="2454618" y="4312367"/>
            <a:ext cx="7282763"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ouill</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ard</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6" name="Picture 5" descr="moon behind fog">
            <a:extLst>
              <a:ext uri="{FF2B5EF4-FFF2-40B4-BE49-F238E27FC236}">
                <a16:creationId xmlns:a16="http://schemas.microsoft.com/office/drawing/2014/main" id="{DC97CDC2-1237-4337-AA68-9028A0D0E3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6843" y="1633471"/>
            <a:ext cx="3776417" cy="267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62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ou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ouil brouillard.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ouil brouillar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B702DEC-7526-4D43-87ED-A363422658C4}"/>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ouill</a:t>
            </a: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ouil</a:t>
            </a:r>
            <a:endParaRPr lang="en-US" sz="10000" dirty="0"/>
          </a:p>
        </p:txBody>
      </p:sp>
      <p:sp>
        <p:nvSpPr>
          <p:cNvPr id="6" name="TextBox 5">
            <a:extLst>
              <a:ext uri="{FF2B5EF4-FFF2-40B4-BE49-F238E27FC236}">
                <a16:creationId xmlns:a16="http://schemas.microsoft.com/office/drawing/2014/main" id="{FDC011A3-1DE9-40DC-9467-4A6C5EB4FFD0}"/>
              </a:ext>
            </a:extLst>
          </p:cNvPr>
          <p:cNvSpPr txBox="1"/>
          <p:nvPr/>
        </p:nvSpPr>
        <p:spPr>
          <a:xfrm>
            <a:off x="2454618" y="2459504"/>
            <a:ext cx="7282763"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ouill</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ard</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2521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u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ouil brouillar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93A1F71-91F4-4CF3-AA8B-C30F4DE4C830}"/>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ouill</a:t>
            </a: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ouil</a:t>
            </a:r>
            <a:endParaRPr lang="en-US" sz="10000" dirty="0"/>
          </a:p>
        </p:txBody>
      </p:sp>
      <p:sp>
        <p:nvSpPr>
          <p:cNvPr id="6" name="TextBox 5">
            <a:extLst>
              <a:ext uri="{FF2B5EF4-FFF2-40B4-BE49-F238E27FC236}">
                <a16:creationId xmlns:a16="http://schemas.microsoft.com/office/drawing/2014/main" id="{0C7706F1-E4D1-404D-9426-141602F09877}"/>
              </a:ext>
            </a:extLst>
          </p:cNvPr>
          <p:cNvSpPr txBox="1"/>
          <p:nvPr/>
        </p:nvSpPr>
        <p:spPr>
          <a:xfrm>
            <a:off x="2454618" y="4312367"/>
            <a:ext cx="7282763"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ouill</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ard</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8" name="Picture 7" descr="moon behind fog">
            <a:extLst>
              <a:ext uri="{FF2B5EF4-FFF2-40B4-BE49-F238E27FC236}">
                <a16:creationId xmlns:a16="http://schemas.microsoft.com/office/drawing/2014/main" id="{BF8B4E12-E936-46D8-8ED1-2B82144CFC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6843" y="1633471"/>
            <a:ext cx="3776417" cy="267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81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Table 6">
            <a:extLst>
              <a:ext uri="{FF2B5EF4-FFF2-40B4-BE49-F238E27FC236}">
                <a16:creationId xmlns:a16="http://schemas.microsoft.com/office/drawing/2014/main" id="{F1A4C803-5BB9-45DD-9165-9E992CD21055}"/>
              </a:ext>
            </a:extLst>
          </p:cNvPr>
          <p:cNvGraphicFramePr>
            <a:graphicFrameLocks noGrp="1"/>
          </p:cNvGraphicFramePr>
          <p:nvPr>
            <p:extLst>
              <p:ext uri="{D42A27DB-BD31-4B8C-83A1-F6EECF244321}">
                <p14:modId xmlns:p14="http://schemas.microsoft.com/office/powerpoint/2010/main" val="2190500678"/>
              </p:ext>
            </p:extLst>
          </p:nvPr>
        </p:nvGraphicFramePr>
        <p:xfrm>
          <a:off x="1659623" y="4256966"/>
          <a:ext cx="5850001" cy="1988268"/>
        </p:xfrm>
        <a:graphic>
          <a:graphicData uri="http://schemas.openxmlformats.org/drawingml/2006/table">
            <a:tbl>
              <a:tblPr firstRow="1" bandRow="1">
                <a:tableStyleId>{21E4AEA4-8DFA-4A89-87EB-49C32662AFE0}</a:tableStyleId>
              </a:tblPr>
              <a:tblGrid>
                <a:gridCol w="599441">
                  <a:extLst>
                    <a:ext uri="{9D8B030D-6E8A-4147-A177-3AD203B41FA5}">
                      <a16:colId xmlns:a16="http://schemas.microsoft.com/office/drawing/2014/main" val="2607353726"/>
                    </a:ext>
                  </a:extLst>
                </a:gridCol>
                <a:gridCol w="1907702">
                  <a:extLst>
                    <a:ext uri="{9D8B030D-6E8A-4147-A177-3AD203B41FA5}">
                      <a16:colId xmlns:a16="http://schemas.microsoft.com/office/drawing/2014/main" val="1600817978"/>
                    </a:ext>
                  </a:extLst>
                </a:gridCol>
                <a:gridCol w="1671429">
                  <a:extLst>
                    <a:ext uri="{9D8B030D-6E8A-4147-A177-3AD203B41FA5}">
                      <a16:colId xmlns:a16="http://schemas.microsoft.com/office/drawing/2014/main" val="4128092149"/>
                    </a:ext>
                  </a:extLst>
                </a:gridCol>
                <a:gridCol w="1671429">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euil</a:t>
                      </a: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euill</a:t>
                      </a:r>
                      <a:r>
                        <a:rPr kumimoji="0" lang="en-GB" sz="2000" b="1" i="0" u="none" strike="noStrike" kern="1200" cap="none" spc="0" normalizeH="0" baseline="0" noProof="0" dirty="0">
                          <a:ln>
                            <a:noFill/>
                          </a:ln>
                          <a:solidFill>
                            <a:prstClr val="white"/>
                          </a:solidFill>
                          <a:effectLst/>
                          <a:uLnTx/>
                          <a:uFillTx/>
                          <a:latin typeface="+mn-lt"/>
                          <a:ea typeface="+mn-ea"/>
                          <a:cs typeface="+mn-cs"/>
                        </a:rPr>
                        <a: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[long </a:t>
                      </a:r>
                      <a:r>
                        <a:rPr lang="en-GB" sz="2000" dirty="0" err="1"/>
                        <a:t>eu</a:t>
                      </a:r>
                      <a:r>
                        <a:rPr lang="en-GB" sz="2000" dirty="0"/>
                        <a:t>/</a:t>
                      </a:r>
                      <a:r>
                        <a:rPr lang="en-GB" sz="2000" dirty="0">
                          <a:latin typeface="Century Gothic" panose="020B0502020202020204" pitchFamily="34" charset="0"/>
                        </a:rPr>
                        <a:t>œ</a:t>
                      </a:r>
                      <a:r>
                        <a:rPr lang="en-GB" sz="2000" dirty="0"/>
                        <a:t>]</a:t>
                      </a:r>
                      <a:endParaRPr lang="en-GB" sz="2000" b="0" dirty="0"/>
                    </a:p>
                  </a:txBody>
                  <a:tcPr marL="72000" marR="36000"/>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solidFill>
                      <a:schemeClr val="accent5">
                        <a:lumMod val="20000"/>
                        <a:lumOff val="80000"/>
                      </a:schemeClr>
                    </a:solidFill>
                  </a:tcPr>
                </a:tc>
                <a:tc>
                  <a:txBody>
                    <a:bodyPr/>
                    <a:lstStyle/>
                    <a:p>
                      <a:r>
                        <a:rPr lang="en-GB" sz="2000" dirty="0">
                          <a:solidFill>
                            <a:schemeClr val="accent1">
                              <a:lumMod val="50000"/>
                            </a:schemeClr>
                          </a:solidFill>
                        </a:rPr>
                        <a:t>bonh</a:t>
                      </a:r>
                      <a:r>
                        <a:rPr lang="en-GB" sz="2000" dirty="0">
                          <a:solidFill>
                            <a:srgbClr val="FF6600"/>
                          </a:solidFill>
                        </a:rPr>
                        <a:t>eu</a:t>
                      </a:r>
                      <a:r>
                        <a:rPr lang="en-GB" sz="2000" dirty="0">
                          <a:solidFill>
                            <a:schemeClr val="accent1">
                              <a:lumMod val="50000"/>
                            </a:schemeClr>
                          </a:solidFill>
                        </a:rPr>
                        <a:t>r</a:t>
                      </a:r>
                      <a:endParaRPr lang="en-GB" sz="2000" u="sng" dirty="0">
                        <a:solidFill>
                          <a:schemeClr val="accent1">
                            <a:lumMod val="50000"/>
                          </a:schemeClr>
                        </a:solidFill>
                      </a:endParaRPr>
                    </a:p>
                  </a:txBody>
                  <a:tcPr anchor="ct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solidFill>
                      <a:srgbClr val="FFFBFB"/>
                    </a:solidFill>
                  </a:tcPr>
                </a:tc>
                <a:tc>
                  <a:txBody>
                    <a:bodyPr/>
                    <a:lstStyle/>
                    <a:p>
                      <a:r>
                        <a:rPr lang="en-GB" sz="2000" dirty="0" err="1">
                          <a:solidFill>
                            <a:schemeClr val="accent1">
                              <a:lumMod val="50000"/>
                            </a:schemeClr>
                          </a:solidFill>
                        </a:rPr>
                        <a:t>s</a:t>
                      </a:r>
                      <a:r>
                        <a:rPr lang="en-GB" sz="2000" dirty="0" err="1">
                          <a:solidFill>
                            <a:srgbClr val="E65D00"/>
                          </a:solidFill>
                        </a:rPr>
                        <a:t>euil</a:t>
                      </a:r>
                      <a:endParaRPr lang="en-GB" sz="2000" dirty="0">
                        <a:solidFill>
                          <a:schemeClr val="accent1">
                            <a:lumMod val="50000"/>
                          </a:schemeClr>
                        </a:solidFill>
                      </a:endParaRPr>
                    </a:p>
                  </a:txBody>
                  <a:tcPr anchor="ctr">
                    <a:solidFill>
                      <a:srgbClr val="FFFBFB"/>
                    </a:solidFill>
                  </a:tcPr>
                </a:tc>
                <a:tc>
                  <a:txBody>
                    <a:bodyPr/>
                    <a:lstStyle/>
                    <a:p>
                      <a:endParaRPr lang="en-GB" sz="2000" dirty="0">
                        <a:solidFill>
                          <a:schemeClr val="accent1">
                            <a:lumMod val="50000"/>
                          </a:schemeClr>
                        </a:solidFill>
                      </a:endParaRPr>
                    </a:p>
                  </a:txBody>
                  <a:tcPr>
                    <a:solidFill>
                      <a:srgbClr val="FFFBFB"/>
                    </a:solidFill>
                  </a:tcPr>
                </a:tc>
                <a:tc>
                  <a:txBody>
                    <a:bodyPr/>
                    <a:lstStyle/>
                    <a:p>
                      <a:endParaRPr lang="en-GB" sz="2000" dirty="0">
                        <a:solidFill>
                          <a:schemeClr val="accent1">
                            <a:lumMod val="50000"/>
                          </a:schemeClr>
                        </a:solidFill>
                      </a:endParaRPr>
                    </a:p>
                  </a:txBody>
                  <a:tcPr>
                    <a:solidFill>
                      <a:srgbClr val="FFFBFB"/>
                    </a:solidFill>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solidFill>
                      <a:schemeClr val="accent5">
                        <a:lumMod val="20000"/>
                        <a:lumOff val="80000"/>
                      </a:schemeClr>
                    </a:solidFill>
                  </a:tcPr>
                </a:tc>
                <a:tc>
                  <a:txBody>
                    <a:bodyPr/>
                    <a:lstStyle/>
                    <a:p>
                      <a:r>
                        <a:rPr lang="en-GB" sz="2000" dirty="0" err="1">
                          <a:solidFill>
                            <a:schemeClr val="accent1">
                              <a:lumMod val="50000"/>
                            </a:schemeClr>
                          </a:solidFill>
                        </a:rPr>
                        <a:t>d</a:t>
                      </a:r>
                      <a:r>
                        <a:rPr lang="en-GB" sz="2000" dirty="0" err="1">
                          <a:solidFill>
                            <a:srgbClr val="E65D00"/>
                          </a:solidFill>
                        </a:rPr>
                        <a:t>euil</a:t>
                      </a:r>
                      <a:endParaRPr lang="en-GB" sz="2000" u="sng" dirty="0">
                        <a:solidFill>
                          <a:srgbClr val="E65D00"/>
                        </a:solidFill>
                      </a:endParaRPr>
                    </a:p>
                  </a:txBody>
                  <a:tcPr anchor="ct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extLst>
                  <a:ext uri="{0D108BD9-81ED-4DB2-BD59-A6C34878D82A}">
                    <a16:rowId xmlns:a16="http://schemas.microsoft.com/office/drawing/2014/main" val="2189313960"/>
                  </a:ext>
                </a:extLst>
              </a:tr>
            </a:tbl>
          </a:graphicData>
        </a:graphic>
      </p:graphicFrame>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3598778837"/>
              </p:ext>
            </p:extLst>
          </p:nvPr>
        </p:nvGraphicFramePr>
        <p:xfrm>
          <a:off x="-1643" y="744642"/>
          <a:ext cx="5850000" cy="1946499"/>
        </p:xfrm>
        <a:graphic>
          <a:graphicData uri="http://schemas.openxmlformats.org/drawingml/2006/table">
            <a:tbl>
              <a:tblPr firstRow="1" bandRow="1">
                <a:tableStyleId>{21E4AEA4-8DFA-4A89-87EB-49C32662AFE0}</a:tableStyleId>
              </a:tblPr>
              <a:tblGrid>
                <a:gridCol w="630000">
                  <a:extLst>
                    <a:ext uri="{9D8B030D-6E8A-4147-A177-3AD203B41FA5}">
                      <a16:colId xmlns:a16="http://schemas.microsoft.com/office/drawing/2014/main" val="2607353726"/>
                    </a:ext>
                  </a:extLst>
                </a:gridCol>
                <a:gridCol w="2340000">
                  <a:extLst>
                    <a:ext uri="{9D8B030D-6E8A-4147-A177-3AD203B41FA5}">
                      <a16:colId xmlns:a16="http://schemas.microsoft.com/office/drawing/2014/main" val="1600817978"/>
                    </a:ext>
                  </a:extLst>
                </a:gridCol>
                <a:gridCol w="1440000">
                  <a:extLst>
                    <a:ext uri="{9D8B030D-6E8A-4147-A177-3AD203B41FA5}">
                      <a16:colId xmlns:a16="http://schemas.microsoft.com/office/drawing/2014/main" val="4128092149"/>
                    </a:ext>
                  </a:extLst>
                </a:gridCol>
                <a:gridCol w="1440000">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eil</a:t>
                      </a: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eill</a:t>
                      </a:r>
                      <a:r>
                        <a:rPr kumimoji="0" lang="en-GB" sz="2000" b="1" i="0" u="none" strike="noStrike" kern="1200" cap="none" spc="0" normalizeH="0" baseline="0" noProof="0" dirty="0">
                          <a:ln>
                            <a:noFill/>
                          </a:ln>
                          <a:solidFill>
                            <a:prstClr val="white"/>
                          </a:solidFill>
                          <a:effectLst/>
                          <a:uLnTx/>
                          <a:uFillTx/>
                          <a:latin typeface="+mn-lt"/>
                          <a:ea typeface="+mn-ea"/>
                          <a:cs typeface="+mn-cs"/>
                        </a:rPr>
                        <a: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[è]</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solidFill>
                      <a:schemeClr val="accent5">
                        <a:lumMod val="20000"/>
                        <a:lumOff val="80000"/>
                      </a:schemeClr>
                    </a:solidFill>
                  </a:tcPr>
                </a:tc>
                <a:tc>
                  <a:txBody>
                    <a:bodyPr/>
                    <a:lstStyle/>
                    <a:p>
                      <a:r>
                        <a:rPr lang="en-GB" sz="2000" dirty="0" err="1">
                          <a:solidFill>
                            <a:schemeClr val="accent1">
                              <a:lumMod val="50000"/>
                            </a:schemeClr>
                          </a:solidFill>
                        </a:rPr>
                        <a:t>somm</a:t>
                      </a:r>
                      <a:r>
                        <a:rPr lang="en-GB" sz="2000" b="0" dirty="0" err="1">
                          <a:solidFill>
                            <a:srgbClr val="FF6600"/>
                          </a:solidFill>
                        </a:rPr>
                        <a:t>eil</a:t>
                      </a:r>
                      <a:endParaRPr lang="en-GB" sz="2000" b="0" u="sng" dirty="0">
                        <a:solidFill>
                          <a:srgbClr val="FF6600"/>
                        </a:solidFill>
                      </a:endParaRPr>
                    </a:p>
                  </a:txBody>
                  <a:tcPr anchor="ct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solidFill>
                      <a:srgbClr val="FFFBFB"/>
                    </a:solidFill>
                  </a:tcPr>
                </a:tc>
                <a:tc>
                  <a:txBody>
                    <a:bodyPr/>
                    <a:lstStyle/>
                    <a:p>
                      <a:r>
                        <a:rPr lang="en-GB" sz="2000" dirty="0" err="1">
                          <a:solidFill>
                            <a:schemeClr val="accent1">
                              <a:lumMod val="50000"/>
                            </a:schemeClr>
                          </a:solidFill>
                        </a:rPr>
                        <a:t>gr</a:t>
                      </a:r>
                      <a:r>
                        <a:rPr lang="en-GB" sz="2000" b="0" dirty="0" err="1">
                          <a:solidFill>
                            <a:srgbClr val="FF6600"/>
                          </a:solidFill>
                        </a:rPr>
                        <a:t>è</a:t>
                      </a:r>
                      <a:r>
                        <a:rPr lang="en-GB" sz="2000" dirty="0" err="1">
                          <a:solidFill>
                            <a:schemeClr val="accent1">
                              <a:lumMod val="50000"/>
                            </a:schemeClr>
                          </a:solidFill>
                        </a:rPr>
                        <a:t>s</a:t>
                      </a:r>
                      <a:endParaRPr lang="en-GB" sz="2000" dirty="0">
                        <a:solidFill>
                          <a:schemeClr val="accent1">
                            <a:lumMod val="50000"/>
                          </a:schemeClr>
                        </a:solidFill>
                      </a:endParaRPr>
                    </a:p>
                  </a:txBody>
                  <a:tcPr anchor="ctr">
                    <a:solidFill>
                      <a:srgbClr val="FFFBFB"/>
                    </a:solidFill>
                  </a:tcPr>
                </a:tc>
                <a:tc>
                  <a:txBody>
                    <a:bodyPr/>
                    <a:lstStyle/>
                    <a:p>
                      <a:endParaRPr lang="en-GB" sz="2000" dirty="0">
                        <a:solidFill>
                          <a:schemeClr val="accent1">
                            <a:lumMod val="50000"/>
                          </a:schemeClr>
                        </a:solidFill>
                      </a:endParaRPr>
                    </a:p>
                  </a:txBody>
                  <a:tcPr>
                    <a:solidFill>
                      <a:srgbClr val="FFFBFB"/>
                    </a:solidFill>
                  </a:tcPr>
                </a:tc>
                <a:tc>
                  <a:txBody>
                    <a:bodyPr/>
                    <a:lstStyle/>
                    <a:p>
                      <a:endParaRPr lang="en-GB" sz="2000" dirty="0">
                        <a:solidFill>
                          <a:schemeClr val="accent1">
                            <a:lumMod val="50000"/>
                          </a:schemeClr>
                        </a:solidFill>
                      </a:endParaRPr>
                    </a:p>
                  </a:txBody>
                  <a:tcPr>
                    <a:solidFill>
                      <a:srgbClr val="FFFBFB"/>
                    </a:solidFill>
                  </a:tcPr>
                </a:tc>
                <a:extLst>
                  <a:ext uri="{0D108BD9-81ED-4DB2-BD59-A6C34878D82A}">
                    <a16:rowId xmlns:a16="http://schemas.microsoft.com/office/drawing/2014/main" val="1961458278"/>
                  </a:ext>
                </a:extLst>
              </a:tr>
              <a:tr h="455298">
                <a:tc>
                  <a:txBody>
                    <a:bodyPr/>
                    <a:lstStyle/>
                    <a:p>
                      <a:pPr algn="ctr"/>
                      <a:endParaRPr lang="en-GB" sz="2000" dirty="0">
                        <a:solidFill>
                          <a:schemeClr val="accent1">
                            <a:lumMod val="50000"/>
                          </a:schemeClr>
                        </a:solidFill>
                      </a:endParaRPr>
                    </a:p>
                  </a:txBody>
                  <a:tcPr>
                    <a:solidFill>
                      <a:srgbClr val="FDEDEC"/>
                    </a:solidFill>
                  </a:tcPr>
                </a:tc>
                <a:tc>
                  <a:txBody>
                    <a:bodyPr/>
                    <a:lstStyle/>
                    <a:p>
                      <a:r>
                        <a:rPr lang="en-GB" sz="2000" dirty="0" err="1">
                          <a:solidFill>
                            <a:schemeClr val="accent1">
                              <a:lumMod val="50000"/>
                            </a:schemeClr>
                          </a:solidFill>
                        </a:rPr>
                        <a:t>bout</a:t>
                      </a:r>
                      <a:r>
                        <a:rPr lang="en-GB" sz="2000" dirty="0" err="1">
                          <a:solidFill>
                            <a:srgbClr val="E65D00"/>
                          </a:solidFill>
                        </a:rPr>
                        <a:t>eil</a:t>
                      </a:r>
                      <a:r>
                        <a:rPr lang="en-GB" sz="2000" dirty="0" err="1">
                          <a:solidFill>
                            <a:srgbClr val="FF6600"/>
                          </a:solidFill>
                        </a:rPr>
                        <a:t>l</a:t>
                      </a:r>
                      <a:r>
                        <a:rPr lang="en-GB" sz="2000" dirty="0" err="1">
                          <a:solidFill>
                            <a:schemeClr val="accent1">
                              <a:lumMod val="50000"/>
                            </a:schemeClr>
                          </a:solidFill>
                        </a:rPr>
                        <a:t>e</a:t>
                      </a:r>
                      <a:endParaRPr lang="en-GB" sz="2000" dirty="0">
                        <a:solidFill>
                          <a:schemeClr val="accent1">
                            <a:lumMod val="50000"/>
                          </a:schemeClr>
                        </a:solidFill>
                      </a:endParaRPr>
                    </a:p>
                  </a:txBody>
                  <a:tcPr anchor="ctr">
                    <a:solidFill>
                      <a:srgbClr val="FDEDEC"/>
                    </a:solidFill>
                  </a:tcPr>
                </a:tc>
                <a:tc>
                  <a:txBody>
                    <a:bodyPr/>
                    <a:lstStyle/>
                    <a:p>
                      <a:endParaRPr lang="en-GB" sz="2000" dirty="0">
                        <a:solidFill>
                          <a:schemeClr val="accent1">
                            <a:lumMod val="50000"/>
                          </a:schemeClr>
                        </a:solidFill>
                      </a:endParaRPr>
                    </a:p>
                  </a:txBody>
                  <a:tcPr>
                    <a:solidFill>
                      <a:srgbClr val="FDEDEC"/>
                    </a:solidFill>
                  </a:tcPr>
                </a:tc>
                <a:tc>
                  <a:txBody>
                    <a:bodyPr/>
                    <a:lstStyle/>
                    <a:p>
                      <a:endParaRPr lang="en-GB" sz="2000" dirty="0">
                        <a:solidFill>
                          <a:schemeClr val="accent1">
                            <a:lumMod val="50000"/>
                          </a:schemeClr>
                        </a:solidFill>
                      </a:endParaRPr>
                    </a:p>
                  </a:txBody>
                  <a:tcPr>
                    <a:solidFill>
                      <a:srgbClr val="FDEDEC"/>
                    </a:solidFill>
                  </a:tcPr>
                </a:tc>
                <a:extLst>
                  <a:ext uri="{0D108BD9-81ED-4DB2-BD59-A6C34878D82A}">
                    <a16:rowId xmlns:a16="http://schemas.microsoft.com/office/drawing/2014/main" val="2344197191"/>
                  </a:ext>
                </a:extLst>
              </a:tr>
            </a:tbl>
          </a:graphicData>
        </a:graphic>
      </p:graphicFrame>
      <p:sp>
        <p:nvSpPr>
          <p:cNvPr id="16" name="TextBox 15" descr="text box hiding answer">
            <a:extLst>
              <a:ext uri="{FF2B5EF4-FFF2-40B4-BE49-F238E27FC236}">
                <a16:creationId xmlns:a16="http://schemas.microsoft.com/office/drawing/2014/main" id="{30999090-992A-47E9-935A-2BB9B2B7B16D}"/>
              </a:ext>
            </a:extLst>
          </p:cNvPr>
          <p:cNvSpPr txBox="1"/>
          <p:nvPr/>
        </p:nvSpPr>
        <p:spPr>
          <a:xfrm>
            <a:off x="1470529" y="1326380"/>
            <a:ext cx="396001" cy="307777"/>
          </a:xfrm>
          <a:prstGeom prst="rect">
            <a:avLst/>
          </a:prstGeom>
          <a:solidFill>
            <a:schemeClr val="accent5">
              <a:lumMod val="20000"/>
              <a:lumOff val="80000"/>
            </a:scheme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17" name="TextBox 16" descr="text box hiding answer">
            <a:extLst>
              <a:ext uri="{FF2B5EF4-FFF2-40B4-BE49-F238E27FC236}">
                <a16:creationId xmlns:a16="http://schemas.microsoft.com/office/drawing/2014/main" id="{C0726EA2-D4A9-47F5-95C2-200A7DFA2296}"/>
              </a:ext>
            </a:extLst>
          </p:cNvPr>
          <p:cNvSpPr txBox="1"/>
          <p:nvPr/>
        </p:nvSpPr>
        <p:spPr>
          <a:xfrm>
            <a:off x="963220" y="1827335"/>
            <a:ext cx="507309" cy="307777"/>
          </a:xfrm>
          <a:prstGeom prst="rect">
            <a:avLst/>
          </a:prstGeom>
          <a:solidFill>
            <a:srgbClr val="FFFBFB"/>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2" name="TextBox 21" descr="text box hiding answer">
            <a:extLst>
              <a:ext uri="{FF2B5EF4-FFF2-40B4-BE49-F238E27FC236}">
                <a16:creationId xmlns:a16="http://schemas.microsoft.com/office/drawing/2014/main" id="{23F80FA8-5B3D-4B06-B5C1-3B665AE1D1BB}"/>
              </a:ext>
            </a:extLst>
          </p:cNvPr>
          <p:cNvSpPr txBox="1"/>
          <p:nvPr/>
        </p:nvSpPr>
        <p:spPr>
          <a:xfrm>
            <a:off x="1263622" y="2308655"/>
            <a:ext cx="396001" cy="307777"/>
          </a:xfrm>
          <a:prstGeom prst="rect">
            <a:avLst/>
          </a:prstGeom>
          <a:solidFill>
            <a:schemeClr val="accent5">
              <a:lumMod val="20000"/>
              <a:lumOff val="80000"/>
            </a:scheme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9" name="Action Button: Custom 16">
            <a:hlinkClick r:id="" action="ppaction://noaction" highlightClick="1">
              <a:snd r:embed="rId3" name="sommeil.wav"/>
            </a:hlinkClick>
            <a:extLst>
              <a:ext uri="{FF2B5EF4-FFF2-40B4-BE49-F238E27FC236}">
                <a16:creationId xmlns:a16="http://schemas.microsoft.com/office/drawing/2014/main" id="{00B3E4C1-DFF4-46C3-8013-784275E7AA6B}"/>
              </a:ext>
            </a:extLst>
          </p:cNvPr>
          <p:cNvSpPr/>
          <p:nvPr/>
        </p:nvSpPr>
        <p:spPr>
          <a:xfrm>
            <a:off x="120847" y="129674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grès.wav"/>
            </a:hlinkClick>
            <a:extLst>
              <a:ext uri="{FF2B5EF4-FFF2-40B4-BE49-F238E27FC236}">
                <a16:creationId xmlns:a16="http://schemas.microsoft.com/office/drawing/2014/main" id="{5B92A95F-523A-4E36-B65E-94DAE9FBB368}"/>
              </a:ext>
            </a:extLst>
          </p:cNvPr>
          <p:cNvSpPr/>
          <p:nvPr/>
        </p:nvSpPr>
        <p:spPr>
          <a:xfrm>
            <a:off x="122925" y="178201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5" name="bouteille.wav"/>
            </a:hlinkClick>
            <a:extLst>
              <a:ext uri="{FF2B5EF4-FFF2-40B4-BE49-F238E27FC236}">
                <a16:creationId xmlns:a16="http://schemas.microsoft.com/office/drawing/2014/main" id="{7C5D1C98-B338-48C7-A0D6-9CC93C596CA9}"/>
              </a:ext>
            </a:extLst>
          </p:cNvPr>
          <p:cNvSpPr/>
          <p:nvPr/>
        </p:nvSpPr>
        <p:spPr>
          <a:xfrm>
            <a:off x="141464" y="225324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13557"/>
            <a:ext cx="2514600" cy="647577"/>
          </a:xfrm>
        </p:spPr>
        <p:txBody>
          <a:bodyPr>
            <a:normAutofit/>
          </a:bodyPr>
          <a:lstStyle/>
          <a:p>
            <a:r>
              <a:rPr lang="en-GB" sz="2800" b="1" dirty="0" err="1">
                <a:solidFill>
                  <a:schemeClr val="bg1"/>
                </a:solidFill>
              </a:rPr>
              <a:t>Phonétique</a:t>
            </a:r>
            <a:r>
              <a:rPr lang="en-GB" sz="2800" b="1" dirty="0">
                <a:solidFill>
                  <a:schemeClr val="bg1"/>
                </a:solidFill>
              </a:rPr>
              <a:t>  </a:t>
            </a:r>
          </a:p>
        </p:txBody>
      </p:sp>
      <p:sp>
        <p:nvSpPr>
          <p:cNvPr id="36" name="Rounded Rectangle 46">
            <a:extLst>
              <a:ext uri="{FF2B5EF4-FFF2-40B4-BE49-F238E27FC236}">
                <a16:creationId xmlns:a16="http://schemas.microsoft.com/office/drawing/2014/main" id="{19A61773-6AA5-4D12-91C5-6904DC1C356C}"/>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descr="green checkmark">
            <a:extLst>
              <a:ext uri="{FF2B5EF4-FFF2-40B4-BE49-F238E27FC236}">
                <a16:creationId xmlns:a16="http://schemas.microsoft.com/office/drawing/2014/main" id="{748F0682-7B80-437A-9BA3-CFB1629E18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5240" y="1320328"/>
            <a:ext cx="282522" cy="294294"/>
          </a:xfrm>
          <a:prstGeom prst="rect">
            <a:avLst/>
          </a:prstGeom>
        </p:spPr>
      </p:pic>
      <p:pic>
        <p:nvPicPr>
          <p:cNvPr id="25" name="Picture 24" descr="green checkmark">
            <a:extLst>
              <a:ext uri="{FF2B5EF4-FFF2-40B4-BE49-F238E27FC236}">
                <a16:creationId xmlns:a16="http://schemas.microsoft.com/office/drawing/2014/main" id="{748F0682-7B80-437A-9BA3-CFB1629E18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3041" y="2262438"/>
            <a:ext cx="282522" cy="294294"/>
          </a:xfrm>
          <a:prstGeom prst="rect">
            <a:avLst/>
          </a:prstGeom>
        </p:spPr>
      </p:pic>
      <p:pic>
        <p:nvPicPr>
          <p:cNvPr id="38" name="Picture 37" descr="green checkmark">
            <a:extLst>
              <a:ext uri="{FF2B5EF4-FFF2-40B4-BE49-F238E27FC236}">
                <a16:creationId xmlns:a16="http://schemas.microsoft.com/office/drawing/2014/main" id="{748F0682-7B80-437A-9BA3-CFB1629E18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3429" y="2322138"/>
            <a:ext cx="282522" cy="294294"/>
          </a:xfrm>
          <a:prstGeom prst="rect">
            <a:avLst/>
          </a:prstGeom>
        </p:spPr>
      </p:pic>
      <p:sp>
        <p:nvSpPr>
          <p:cNvPr id="2" name="TextBox 1">
            <a:extLst>
              <a:ext uri="{FF2B5EF4-FFF2-40B4-BE49-F238E27FC236}">
                <a16:creationId xmlns:a16="http://schemas.microsoft.com/office/drawing/2014/main" id="{4EC5BB39-B0A8-4B6C-B8F0-327744F67D05}"/>
              </a:ext>
            </a:extLst>
          </p:cNvPr>
          <p:cNvSpPr txBox="1"/>
          <p:nvPr/>
        </p:nvSpPr>
        <p:spPr>
          <a:xfrm>
            <a:off x="1760369" y="1310317"/>
            <a:ext cx="123476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sleep</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3" name="TextBox 42">
            <a:extLst>
              <a:ext uri="{FF2B5EF4-FFF2-40B4-BE49-F238E27FC236}">
                <a16:creationId xmlns:a16="http://schemas.microsoft.com/office/drawing/2014/main" id="{71324650-A54C-48E5-9CAA-ED752305D54B}"/>
              </a:ext>
            </a:extLst>
          </p:cNvPr>
          <p:cNvSpPr txBox="1"/>
          <p:nvPr/>
        </p:nvSpPr>
        <p:spPr>
          <a:xfrm>
            <a:off x="1358644" y="1825122"/>
            <a:ext cx="163649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sandstone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5" name="TextBox 54" descr="text box hiding answer">
            <a:extLst>
              <a:ext uri="{FF2B5EF4-FFF2-40B4-BE49-F238E27FC236}">
                <a16:creationId xmlns:a16="http://schemas.microsoft.com/office/drawing/2014/main" id="{6E2CED70-9B75-4551-9812-5FDFF6937FE5}"/>
              </a:ext>
            </a:extLst>
          </p:cNvPr>
          <p:cNvSpPr txBox="1"/>
          <p:nvPr/>
        </p:nvSpPr>
        <p:spPr>
          <a:xfrm>
            <a:off x="2994672" y="4856293"/>
            <a:ext cx="481933" cy="307777"/>
          </a:xfrm>
          <a:prstGeom prst="rect">
            <a:avLst/>
          </a:prstGeom>
          <a:solidFill>
            <a:schemeClr val="accent5">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6" name="TextBox 55" descr="text box hiding answer">
            <a:extLst>
              <a:ext uri="{FF2B5EF4-FFF2-40B4-BE49-F238E27FC236}">
                <a16:creationId xmlns:a16="http://schemas.microsoft.com/office/drawing/2014/main" id="{4A4E19D8-B326-4001-8859-CC8B945CEC77}"/>
              </a:ext>
            </a:extLst>
          </p:cNvPr>
          <p:cNvSpPr txBox="1"/>
          <p:nvPr/>
        </p:nvSpPr>
        <p:spPr>
          <a:xfrm>
            <a:off x="2440517" y="5349996"/>
            <a:ext cx="481934" cy="307776"/>
          </a:xfrm>
          <a:prstGeom prst="rect">
            <a:avLst/>
          </a:prstGeom>
          <a:solidFill>
            <a:srgbClr val="FFFBF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7" name="TextBox 56" descr="text box hiding answer">
            <a:extLst>
              <a:ext uri="{FF2B5EF4-FFF2-40B4-BE49-F238E27FC236}">
                <a16:creationId xmlns:a16="http://schemas.microsoft.com/office/drawing/2014/main" id="{32FED973-4916-475C-BE83-A64160102CA2}"/>
              </a:ext>
            </a:extLst>
          </p:cNvPr>
          <p:cNvSpPr txBox="1"/>
          <p:nvPr/>
        </p:nvSpPr>
        <p:spPr>
          <a:xfrm>
            <a:off x="2512739" y="5843695"/>
            <a:ext cx="481933" cy="307777"/>
          </a:xfrm>
          <a:prstGeom prst="rect">
            <a:avLst/>
          </a:prstGeom>
          <a:solidFill>
            <a:schemeClr val="accent5">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9" name="Action Button: Custom 16">
            <a:hlinkClick r:id="" action="ppaction://noaction" highlightClick="1">
              <a:snd r:embed="rId7" name="bonheur.wav"/>
            </a:hlinkClick>
            <a:extLst>
              <a:ext uri="{FF2B5EF4-FFF2-40B4-BE49-F238E27FC236}">
                <a16:creationId xmlns:a16="http://schemas.microsoft.com/office/drawing/2014/main" id="{9BCD1C51-EB60-42DE-8D3A-64420D9CEF62}"/>
              </a:ext>
            </a:extLst>
          </p:cNvPr>
          <p:cNvSpPr/>
          <p:nvPr/>
        </p:nvSpPr>
        <p:spPr>
          <a:xfrm>
            <a:off x="1781571" y="480011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0" name="Action Button: Custom 16">
            <a:hlinkClick r:id="" action="ppaction://noaction" highlightClick="1">
              <a:snd r:embed="rId8" name="seuil.wav"/>
            </a:hlinkClick>
            <a:extLst>
              <a:ext uri="{FF2B5EF4-FFF2-40B4-BE49-F238E27FC236}">
                <a16:creationId xmlns:a16="http://schemas.microsoft.com/office/drawing/2014/main" id="{775C8153-BC67-4C6D-8D6D-E76C2832F539}"/>
              </a:ext>
            </a:extLst>
          </p:cNvPr>
          <p:cNvSpPr/>
          <p:nvPr/>
        </p:nvSpPr>
        <p:spPr>
          <a:xfrm>
            <a:off x="1782263" y="527274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61" name="Action Button: Custom 16">
            <a:hlinkClick r:id="" action="ppaction://noaction" highlightClick="1">
              <a:snd r:embed="rId9" name="deuil.wav"/>
            </a:hlinkClick>
            <a:extLst>
              <a:ext uri="{FF2B5EF4-FFF2-40B4-BE49-F238E27FC236}">
                <a16:creationId xmlns:a16="http://schemas.microsoft.com/office/drawing/2014/main" id="{C73B4FF4-A1B5-4816-93C1-9D1D9B5172E6}"/>
              </a:ext>
            </a:extLst>
          </p:cNvPr>
          <p:cNvSpPr/>
          <p:nvPr/>
        </p:nvSpPr>
        <p:spPr>
          <a:xfrm>
            <a:off x="1780185" y="578344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pic>
        <p:nvPicPr>
          <p:cNvPr id="63" name="Picture 62" descr="green checkmark">
            <a:extLst>
              <a:ext uri="{FF2B5EF4-FFF2-40B4-BE49-F238E27FC236}">
                <a16:creationId xmlns:a16="http://schemas.microsoft.com/office/drawing/2014/main" id="{4CFBE4BF-2BD2-4AC9-A80D-255BDF217E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2045" y="4869776"/>
            <a:ext cx="282522" cy="294294"/>
          </a:xfrm>
          <a:prstGeom prst="rect">
            <a:avLst/>
          </a:prstGeom>
        </p:spPr>
      </p:pic>
      <p:pic>
        <p:nvPicPr>
          <p:cNvPr id="64" name="Picture 63" descr="green checkmark">
            <a:extLst>
              <a:ext uri="{FF2B5EF4-FFF2-40B4-BE49-F238E27FC236}">
                <a16:creationId xmlns:a16="http://schemas.microsoft.com/office/drawing/2014/main" id="{7BA0ADE2-7453-4520-8124-38E58C7D0A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8547" y="5343531"/>
            <a:ext cx="282522" cy="294294"/>
          </a:xfrm>
          <a:prstGeom prst="rect">
            <a:avLst/>
          </a:prstGeom>
        </p:spPr>
      </p:pic>
      <p:pic>
        <p:nvPicPr>
          <p:cNvPr id="66" name="Picture 65" descr="green checkmark">
            <a:extLst>
              <a:ext uri="{FF2B5EF4-FFF2-40B4-BE49-F238E27FC236}">
                <a16:creationId xmlns:a16="http://schemas.microsoft.com/office/drawing/2014/main" id="{9E997129-28C4-40BF-9964-C0E418B698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1814" y="5799222"/>
            <a:ext cx="282522" cy="294294"/>
          </a:xfrm>
          <a:prstGeom prst="rect">
            <a:avLst/>
          </a:prstGeom>
        </p:spPr>
      </p:pic>
      <p:sp>
        <p:nvSpPr>
          <p:cNvPr id="67" name="TextBox 66">
            <a:extLst>
              <a:ext uri="{FF2B5EF4-FFF2-40B4-BE49-F238E27FC236}">
                <a16:creationId xmlns:a16="http://schemas.microsoft.com/office/drawing/2014/main" id="{042E2AAD-2BF0-4E85-9B13-C0209CF0E21E}"/>
              </a:ext>
            </a:extLst>
          </p:cNvPr>
          <p:cNvSpPr txBox="1"/>
          <p:nvPr/>
        </p:nvSpPr>
        <p:spPr>
          <a:xfrm>
            <a:off x="3485764" y="4800113"/>
            <a:ext cx="77345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joy</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68" name="TextBox 67">
            <a:extLst>
              <a:ext uri="{FF2B5EF4-FFF2-40B4-BE49-F238E27FC236}">
                <a16:creationId xmlns:a16="http://schemas.microsoft.com/office/drawing/2014/main" id="{F76C84E8-5051-463E-BBD0-E1629F215A72}"/>
              </a:ext>
            </a:extLst>
          </p:cNvPr>
          <p:cNvSpPr txBox="1"/>
          <p:nvPr/>
        </p:nvSpPr>
        <p:spPr>
          <a:xfrm>
            <a:off x="2753706" y="5313568"/>
            <a:ext cx="150551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doorstep</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69" name="TextBox 68">
            <a:extLst>
              <a:ext uri="{FF2B5EF4-FFF2-40B4-BE49-F238E27FC236}">
                <a16:creationId xmlns:a16="http://schemas.microsoft.com/office/drawing/2014/main" id="{B0747CFA-08E7-4367-81E3-D4DD38D9C01B}"/>
              </a:ext>
            </a:extLst>
          </p:cNvPr>
          <p:cNvSpPr txBox="1"/>
          <p:nvPr/>
        </p:nvSpPr>
        <p:spPr>
          <a:xfrm>
            <a:off x="2965161" y="5792704"/>
            <a:ext cx="129406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[grief]</a:t>
            </a:r>
          </a:p>
        </p:txBody>
      </p:sp>
      <p:graphicFrame>
        <p:nvGraphicFramePr>
          <p:cNvPr id="88" name="Table 6">
            <a:extLst>
              <a:ext uri="{FF2B5EF4-FFF2-40B4-BE49-F238E27FC236}">
                <a16:creationId xmlns:a16="http://schemas.microsoft.com/office/drawing/2014/main" id="{32AC6C05-5056-4B37-97F5-752C5148D90A}"/>
              </a:ext>
            </a:extLst>
          </p:cNvPr>
          <p:cNvGraphicFramePr>
            <a:graphicFrameLocks noGrp="1"/>
          </p:cNvGraphicFramePr>
          <p:nvPr>
            <p:extLst>
              <p:ext uri="{D42A27DB-BD31-4B8C-83A1-F6EECF244321}">
                <p14:modId xmlns:p14="http://schemas.microsoft.com/office/powerpoint/2010/main" val="595081909"/>
              </p:ext>
            </p:extLst>
          </p:nvPr>
        </p:nvGraphicFramePr>
        <p:xfrm>
          <a:off x="5916578" y="2178011"/>
          <a:ext cx="6066000" cy="1988268"/>
        </p:xfrm>
        <a:graphic>
          <a:graphicData uri="http://schemas.openxmlformats.org/drawingml/2006/table">
            <a:tbl>
              <a:tblPr firstRow="1" bandRow="1">
                <a:tableStyleId>{21E4AEA4-8DFA-4A89-87EB-49C32662AFE0}</a:tableStyleId>
              </a:tblPr>
              <a:tblGrid>
                <a:gridCol w="648000">
                  <a:extLst>
                    <a:ext uri="{9D8B030D-6E8A-4147-A177-3AD203B41FA5}">
                      <a16:colId xmlns:a16="http://schemas.microsoft.com/office/drawing/2014/main" val="2607353726"/>
                    </a:ext>
                  </a:extLst>
                </a:gridCol>
                <a:gridCol w="2430000">
                  <a:extLst>
                    <a:ext uri="{9D8B030D-6E8A-4147-A177-3AD203B41FA5}">
                      <a16:colId xmlns:a16="http://schemas.microsoft.com/office/drawing/2014/main" val="1600817978"/>
                    </a:ext>
                  </a:extLst>
                </a:gridCol>
                <a:gridCol w="1548000">
                  <a:extLst>
                    <a:ext uri="{9D8B030D-6E8A-4147-A177-3AD203B41FA5}">
                      <a16:colId xmlns:a16="http://schemas.microsoft.com/office/drawing/2014/main" val="4128092149"/>
                    </a:ext>
                  </a:extLst>
                </a:gridCol>
                <a:gridCol w="1440000">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 [-</a:t>
                      </a:r>
                      <a:r>
                        <a:rPr kumimoji="0" lang="en-GB" sz="2000" b="1" i="0" u="none" strike="noStrike" kern="1200" cap="none" spc="0" normalizeH="0" baseline="0" noProof="0" dirty="0" err="1">
                          <a:ln>
                            <a:noFill/>
                          </a:ln>
                          <a:solidFill>
                            <a:prstClr val="white"/>
                          </a:solidFill>
                          <a:effectLst/>
                          <a:uLnTx/>
                          <a:uFillTx/>
                          <a:latin typeface="+mn-lt"/>
                          <a:ea typeface="+mn-ea"/>
                          <a:cs typeface="+mn-cs"/>
                        </a:rPr>
                        <a:t>ouil</a:t>
                      </a: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ouill</a:t>
                      </a:r>
                      <a:r>
                        <a:rPr kumimoji="0" lang="en-GB" sz="2000" b="1" i="0" u="none" strike="noStrike" kern="1200" cap="none" spc="0" normalizeH="0" baseline="0" noProof="0" dirty="0">
                          <a:ln>
                            <a:noFill/>
                          </a:ln>
                          <a:solidFill>
                            <a:prstClr val="white"/>
                          </a:solidFill>
                          <a:effectLst/>
                          <a:uLnTx/>
                          <a:uFillTx/>
                          <a:latin typeface="+mn-lt"/>
                          <a:ea typeface="+mn-ea"/>
                          <a:cs typeface="+mn-cs"/>
                        </a:rPr>
                        <a:t>]</a:t>
                      </a:r>
                      <a:endParaRPr lang="en-GB" sz="2000" b="0" dirty="0"/>
                    </a:p>
                  </a:txBody>
                  <a:tcPr marL="72000" marR="72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a:t>
                      </a:r>
                      <a:r>
                        <a:rPr lang="en-GB" sz="2000" dirty="0" err="1"/>
                        <a:t>ou</a:t>
                      </a:r>
                      <a:r>
                        <a:rPr lang="en-GB" sz="2000" dirty="0"/>
                        <a:t>]</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solidFill>
                      <a:schemeClr val="accent5">
                        <a:lumMod val="20000"/>
                        <a:lumOff val="80000"/>
                      </a:schemeClr>
                    </a:solidFill>
                  </a:tcPr>
                </a:tc>
                <a:tc>
                  <a:txBody>
                    <a:bodyPr/>
                    <a:lstStyle/>
                    <a:p>
                      <a:r>
                        <a:rPr lang="en-GB" sz="2000" dirty="0" err="1">
                          <a:solidFill>
                            <a:schemeClr val="accent1">
                              <a:lumMod val="50000"/>
                            </a:schemeClr>
                          </a:solidFill>
                        </a:rPr>
                        <a:t>f</a:t>
                      </a:r>
                      <a:r>
                        <a:rPr lang="en-GB" sz="2000" dirty="0" err="1">
                          <a:solidFill>
                            <a:srgbClr val="E65D00"/>
                          </a:solidFill>
                        </a:rPr>
                        <a:t>ouil</a:t>
                      </a:r>
                      <a:r>
                        <a:rPr lang="en-GB" sz="2000" dirty="0" err="1">
                          <a:solidFill>
                            <a:schemeClr val="accent1">
                              <a:lumMod val="50000"/>
                            </a:schemeClr>
                          </a:solidFill>
                        </a:rPr>
                        <a:t>ler</a:t>
                      </a:r>
                      <a:endParaRPr lang="en-GB" sz="2000" u="sng" dirty="0">
                        <a:solidFill>
                          <a:schemeClr val="accent1">
                            <a:lumMod val="50000"/>
                          </a:schemeClr>
                        </a:solidFill>
                      </a:endParaRPr>
                    </a:p>
                  </a:txBody>
                  <a:tcPr anchor="ct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extLst>
                  <a:ext uri="{0D108BD9-81ED-4DB2-BD59-A6C34878D82A}">
                    <a16:rowId xmlns:a16="http://schemas.microsoft.com/office/drawing/2014/main" val="1171492714"/>
                  </a:ext>
                </a:extLst>
              </a:tr>
              <a:tr h="497067">
                <a:tc>
                  <a:txBody>
                    <a:bodyPr/>
                    <a:lstStyle/>
                    <a:p>
                      <a:pPr algn="ctr"/>
                      <a:r>
                        <a:rPr lang="en-GB" sz="2000" dirty="0">
                          <a:solidFill>
                            <a:schemeClr val="accent1">
                              <a:lumMod val="50000"/>
                            </a:schemeClr>
                          </a:solidFill>
                        </a:rPr>
                        <a:t>0</a:t>
                      </a:r>
                    </a:p>
                  </a:txBody>
                  <a:tcPr>
                    <a:solidFill>
                      <a:srgbClr val="FFFBFB"/>
                    </a:solidFill>
                  </a:tcPr>
                </a:tc>
                <a:tc>
                  <a:txBody>
                    <a:bodyPr/>
                    <a:lstStyle/>
                    <a:p>
                      <a:r>
                        <a:rPr lang="en-GB" sz="2000" dirty="0">
                          <a:solidFill>
                            <a:schemeClr val="accent1">
                              <a:lumMod val="50000"/>
                            </a:schemeClr>
                          </a:solidFill>
                        </a:rPr>
                        <a:t>r</a:t>
                      </a:r>
                      <a:r>
                        <a:rPr lang="en-GB" sz="2000" dirty="0">
                          <a:solidFill>
                            <a:srgbClr val="FF6600"/>
                          </a:solidFill>
                        </a:rPr>
                        <a:t>ouill</a:t>
                      </a:r>
                      <a:r>
                        <a:rPr lang="en-GB" sz="2000" dirty="0">
                          <a:solidFill>
                            <a:schemeClr val="accent1">
                              <a:lumMod val="50000"/>
                            </a:schemeClr>
                          </a:solidFill>
                        </a:rPr>
                        <a:t>e</a:t>
                      </a:r>
                    </a:p>
                  </a:txBody>
                  <a:tcPr anchor="ctr">
                    <a:solidFill>
                      <a:srgbClr val="FFFBFB"/>
                    </a:solidFill>
                  </a:tcPr>
                </a:tc>
                <a:tc>
                  <a:txBody>
                    <a:bodyPr/>
                    <a:lstStyle/>
                    <a:p>
                      <a:endParaRPr lang="en-GB" sz="2000" dirty="0">
                        <a:solidFill>
                          <a:schemeClr val="accent1">
                            <a:lumMod val="50000"/>
                          </a:schemeClr>
                        </a:solidFill>
                      </a:endParaRPr>
                    </a:p>
                  </a:txBody>
                  <a:tcPr>
                    <a:solidFill>
                      <a:srgbClr val="FFFBFB"/>
                    </a:solidFill>
                  </a:tcPr>
                </a:tc>
                <a:tc>
                  <a:txBody>
                    <a:bodyPr/>
                    <a:lstStyle/>
                    <a:p>
                      <a:endParaRPr lang="en-GB" sz="2000" dirty="0">
                        <a:solidFill>
                          <a:schemeClr val="accent1">
                            <a:lumMod val="50000"/>
                          </a:schemeClr>
                        </a:solidFill>
                      </a:endParaRPr>
                    </a:p>
                  </a:txBody>
                  <a:tcPr>
                    <a:solidFill>
                      <a:srgbClr val="FFFBFB"/>
                    </a:solidFill>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solidFill>
                      <a:schemeClr val="accent5">
                        <a:lumMod val="20000"/>
                        <a:lumOff val="80000"/>
                      </a:schemeClr>
                    </a:solidFill>
                  </a:tcPr>
                </a:tc>
                <a:tc>
                  <a:txBody>
                    <a:bodyPr/>
                    <a:lstStyle/>
                    <a:p>
                      <a:r>
                        <a:rPr lang="en-GB" sz="2000" dirty="0">
                          <a:solidFill>
                            <a:schemeClr val="accent1">
                              <a:lumMod val="50000"/>
                            </a:schemeClr>
                          </a:solidFill>
                        </a:rPr>
                        <a:t>b</a:t>
                      </a:r>
                      <a:r>
                        <a:rPr lang="en-GB" sz="2000" dirty="0">
                          <a:solidFill>
                            <a:srgbClr val="E65D00"/>
                          </a:solidFill>
                        </a:rPr>
                        <a:t>ou</a:t>
                      </a:r>
                      <a:r>
                        <a:rPr lang="en-GB" sz="2000" dirty="0">
                          <a:solidFill>
                            <a:schemeClr val="accent1">
                              <a:lumMod val="50000"/>
                            </a:schemeClr>
                          </a:solidFill>
                        </a:rPr>
                        <a:t>ton</a:t>
                      </a:r>
                      <a:endParaRPr lang="en-GB" sz="2000" u="sng" dirty="0">
                        <a:solidFill>
                          <a:srgbClr val="E65D00"/>
                        </a:solidFill>
                      </a:endParaRPr>
                    </a:p>
                  </a:txBody>
                  <a:tcPr anchor="ct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extLst>
                  <a:ext uri="{0D108BD9-81ED-4DB2-BD59-A6C34878D82A}">
                    <a16:rowId xmlns:a16="http://schemas.microsoft.com/office/drawing/2014/main" val="2189313960"/>
                  </a:ext>
                </a:extLst>
              </a:tr>
            </a:tbl>
          </a:graphicData>
        </a:graphic>
      </p:graphicFrame>
      <p:sp>
        <p:nvSpPr>
          <p:cNvPr id="89" name="TextBox 88" descr="text box hiding answer">
            <a:extLst>
              <a:ext uri="{FF2B5EF4-FFF2-40B4-BE49-F238E27FC236}">
                <a16:creationId xmlns:a16="http://schemas.microsoft.com/office/drawing/2014/main" id="{7B253745-6803-47FF-B38B-3C9E6084BA00}"/>
              </a:ext>
            </a:extLst>
          </p:cNvPr>
          <p:cNvSpPr txBox="1"/>
          <p:nvPr/>
        </p:nvSpPr>
        <p:spPr>
          <a:xfrm>
            <a:off x="6727547" y="2741394"/>
            <a:ext cx="481932" cy="309238"/>
          </a:xfrm>
          <a:prstGeom prst="rect">
            <a:avLst/>
          </a:prstGeom>
          <a:solidFill>
            <a:schemeClr val="accent5">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90" name="TextBox 89" descr="text box hiding answer">
            <a:extLst>
              <a:ext uri="{FF2B5EF4-FFF2-40B4-BE49-F238E27FC236}">
                <a16:creationId xmlns:a16="http://schemas.microsoft.com/office/drawing/2014/main" id="{2660CDF1-24A2-4C43-A2A2-F4C00C817D32}"/>
              </a:ext>
            </a:extLst>
          </p:cNvPr>
          <p:cNvSpPr txBox="1"/>
          <p:nvPr/>
        </p:nvSpPr>
        <p:spPr>
          <a:xfrm>
            <a:off x="6736780" y="3235720"/>
            <a:ext cx="481932" cy="307777"/>
          </a:xfrm>
          <a:prstGeom prst="rect">
            <a:avLst/>
          </a:prstGeom>
          <a:solidFill>
            <a:srgbClr val="FFFBF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91" name="TextBox 90" descr="text box hiding answer">
            <a:extLst>
              <a:ext uri="{FF2B5EF4-FFF2-40B4-BE49-F238E27FC236}">
                <a16:creationId xmlns:a16="http://schemas.microsoft.com/office/drawing/2014/main" id="{61C0E6EC-266E-4548-BAAD-C2771A8FBA40}"/>
              </a:ext>
            </a:extLst>
          </p:cNvPr>
          <p:cNvSpPr txBox="1"/>
          <p:nvPr/>
        </p:nvSpPr>
        <p:spPr>
          <a:xfrm>
            <a:off x="6828009" y="3728585"/>
            <a:ext cx="333971" cy="307777"/>
          </a:xfrm>
          <a:prstGeom prst="rect">
            <a:avLst/>
          </a:prstGeom>
          <a:solidFill>
            <a:schemeClr val="accent5">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93" name="Action Button: Custom 16">
            <a:hlinkClick r:id="" action="ppaction://noaction" highlightClick="1">
              <a:snd r:embed="rId10" name="fouiller.wav"/>
            </a:hlinkClick>
            <a:extLst>
              <a:ext uri="{FF2B5EF4-FFF2-40B4-BE49-F238E27FC236}">
                <a16:creationId xmlns:a16="http://schemas.microsoft.com/office/drawing/2014/main" id="{E85480C5-0455-449D-91B5-645A7F8ED30F}"/>
              </a:ext>
            </a:extLst>
          </p:cNvPr>
          <p:cNvSpPr/>
          <p:nvPr/>
        </p:nvSpPr>
        <p:spPr>
          <a:xfrm>
            <a:off x="6059796" y="272842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4" name="Action Button: Custom 16">
            <a:hlinkClick r:id="" action="ppaction://noaction" highlightClick="1">
              <a:snd r:embed="rId11" name="rouille.wav"/>
            </a:hlinkClick>
            <a:extLst>
              <a:ext uri="{FF2B5EF4-FFF2-40B4-BE49-F238E27FC236}">
                <a16:creationId xmlns:a16="http://schemas.microsoft.com/office/drawing/2014/main" id="{D5661F52-3027-47DD-8891-96DCD29E0811}"/>
              </a:ext>
            </a:extLst>
          </p:cNvPr>
          <p:cNvSpPr/>
          <p:nvPr/>
        </p:nvSpPr>
        <p:spPr>
          <a:xfrm>
            <a:off x="6055357" y="321316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95" name="Action Button: Custom 16">
            <a:hlinkClick r:id="" action="ppaction://noaction" highlightClick="1">
              <a:snd r:embed="rId12" name="bouton.wav"/>
            </a:hlinkClick>
            <a:extLst>
              <a:ext uri="{FF2B5EF4-FFF2-40B4-BE49-F238E27FC236}">
                <a16:creationId xmlns:a16="http://schemas.microsoft.com/office/drawing/2014/main" id="{9165F7D6-2E91-4B49-9C75-10E772F41F8A}"/>
              </a:ext>
            </a:extLst>
          </p:cNvPr>
          <p:cNvSpPr/>
          <p:nvPr/>
        </p:nvSpPr>
        <p:spPr>
          <a:xfrm>
            <a:off x="6050918" y="369790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97" name="Picture 96" descr="green checkmark">
            <a:extLst>
              <a:ext uri="{FF2B5EF4-FFF2-40B4-BE49-F238E27FC236}">
                <a16:creationId xmlns:a16="http://schemas.microsoft.com/office/drawing/2014/main" id="{7E4C5C29-E485-4E72-91A0-ACAB535E3D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3769" y="2764982"/>
            <a:ext cx="282522" cy="294294"/>
          </a:xfrm>
          <a:prstGeom prst="rect">
            <a:avLst/>
          </a:prstGeom>
        </p:spPr>
      </p:pic>
      <p:pic>
        <p:nvPicPr>
          <p:cNvPr id="98" name="Picture 97" descr="green checkmark">
            <a:extLst>
              <a:ext uri="{FF2B5EF4-FFF2-40B4-BE49-F238E27FC236}">
                <a16:creationId xmlns:a16="http://schemas.microsoft.com/office/drawing/2014/main" id="{E509D592-4F78-433C-8CE4-F99E3BE59C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3769" y="3252647"/>
            <a:ext cx="282522" cy="294294"/>
          </a:xfrm>
          <a:prstGeom prst="rect">
            <a:avLst/>
          </a:prstGeom>
        </p:spPr>
      </p:pic>
      <p:pic>
        <p:nvPicPr>
          <p:cNvPr id="100" name="Picture 99" descr="green checkmark">
            <a:extLst>
              <a:ext uri="{FF2B5EF4-FFF2-40B4-BE49-F238E27FC236}">
                <a16:creationId xmlns:a16="http://schemas.microsoft.com/office/drawing/2014/main" id="{747A4F40-127F-4B8F-94DD-13AEAB1933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59238" y="3723743"/>
            <a:ext cx="282522" cy="294294"/>
          </a:xfrm>
          <a:prstGeom prst="rect">
            <a:avLst/>
          </a:prstGeom>
        </p:spPr>
      </p:pic>
      <p:sp>
        <p:nvSpPr>
          <p:cNvPr id="101" name="TextBox 100">
            <a:extLst>
              <a:ext uri="{FF2B5EF4-FFF2-40B4-BE49-F238E27FC236}">
                <a16:creationId xmlns:a16="http://schemas.microsoft.com/office/drawing/2014/main" id="{86819389-7F67-4554-A12D-70C0E2AA345F}"/>
              </a:ext>
            </a:extLst>
          </p:cNvPr>
          <p:cNvSpPr txBox="1"/>
          <p:nvPr/>
        </p:nvSpPr>
        <p:spPr>
          <a:xfrm>
            <a:off x="7472363" y="2715534"/>
            <a:ext cx="155965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search</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02" name="TextBox 101">
            <a:extLst>
              <a:ext uri="{FF2B5EF4-FFF2-40B4-BE49-F238E27FC236}">
                <a16:creationId xmlns:a16="http://schemas.microsoft.com/office/drawing/2014/main" id="{62B8B2C1-8FAA-47C9-B14B-41544E861662}"/>
              </a:ext>
            </a:extLst>
          </p:cNvPr>
          <p:cNvSpPr txBox="1"/>
          <p:nvPr/>
        </p:nvSpPr>
        <p:spPr>
          <a:xfrm>
            <a:off x="7797250" y="3228007"/>
            <a:ext cx="123476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rust</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03" name="TextBox 102">
            <a:extLst>
              <a:ext uri="{FF2B5EF4-FFF2-40B4-BE49-F238E27FC236}">
                <a16:creationId xmlns:a16="http://schemas.microsoft.com/office/drawing/2014/main" id="{5F17CCD2-C80C-4939-A705-43A4A8F93689}"/>
              </a:ext>
            </a:extLst>
          </p:cNvPr>
          <p:cNvSpPr txBox="1"/>
          <p:nvPr/>
        </p:nvSpPr>
        <p:spPr>
          <a:xfrm>
            <a:off x="7737956" y="3707143"/>
            <a:ext cx="129406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button</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28632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8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0"/>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9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55" grpId="0" animBg="1"/>
      <p:bldP spid="56" grpId="0" animBg="1"/>
      <p:bldP spid="57" grpId="0" animBg="1"/>
      <p:bldP spid="89" grpId="0" animBg="1"/>
      <p:bldP spid="90" grpId="0" animBg="1"/>
      <p:bldP spid="9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4">
            <a:extLst>
              <a:ext uri="{FF2B5EF4-FFF2-40B4-BE49-F238E27FC236}">
                <a16:creationId xmlns:a16="http://schemas.microsoft.com/office/drawing/2014/main" id="{506998BB-D71A-45BB-A079-5CB567CCB5ED}"/>
              </a:ext>
            </a:extLst>
          </p:cNvPr>
          <p:cNvGraphicFramePr>
            <a:graphicFrameLocks noGrp="1"/>
          </p:cNvGraphicFramePr>
          <p:nvPr>
            <p:extLst>
              <p:ext uri="{D42A27DB-BD31-4B8C-83A1-F6EECF244321}">
                <p14:modId xmlns:p14="http://schemas.microsoft.com/office/powerpoint/2010/main" val="297898832"/>
              </p:ext>
            </p:extLst>
          </p:nvPr>
        </p:nvGraphicFramePr>
        <p:xfrm>
          <a:off x="8881549" y="717934"/>
          <a:ext cx="3016680" cy="5547360"/>
        </p:xfrm>
        <a:graphic>
          <a:graphicData uri="http://schemas.openxmlformats.org/drawingml/2006/table">
            <a:tbl>
              <a:tblPr firstRow="1" bandRow="1">
                <a:tableStyleId>{5940675A-B579-460E-94D1-54222C63F5DA}</a:tableStyleId>
              </a:tblPr>
              <a:tblGrid>
                <a:gridCol w="512040">
                  <a:extLst>
                    <a:ext uri="{9D8B030D-6E8A-4147-A177-3AD203B41FA5}">
                      <a16:colId xmlns:a16="http://schemas.microsoft.com/office/drawing/2014/main" val="1474838207"/>
                    </a:ext>
                  </a:extLst>
                </a:gridCol>
                <a:gridCol w="2036640">
                  <a:extLst>
                    <a:ext uri="{9D8B030D-6E8A-4147-A177-3AD203B41FA5}">
                      <a16:colId xmlns:a16="http://schemas.microsoft.com/office/drawing/2014/main" val="3737343688"/>
                    </a:ext>
                  </a:extLst>
                </a:gridCol>
                <a:gridCol w="468000">
                  <a:extLst>
                    <a:ext uri="{9D8B030D-6E8A-4147-A177-3AD203B41FA5}">
                      <a16:colId xmlns:a16="http://schemas.microsoft.com/office/drawing/2014/main" val="2686228526"/>
                    </a:ext>
                  </a:extLst>
                </a:gridCol>
              </a:tblGrid>
              <a:tr h="257096">
                <a:tc>
                  <a:txBody>
                    <a:bodyPr/>
                    <a:lstStyle/>
                    <a:p>
                      <a:pPr algn="ctr"/>
                      <a:r>
                        <a:rPr lang="fr-FR" sz="2000" dirty="0">
                          <a:solidFill>
                            <a:srgbClr val="002060"/>
                          </a:solidFill>
                        </a:rPr>
                        <a:t>1</a:t>
                      </a:r>
                    </a:p>
                  </a:txBody>
                  <a:tcPr anchor="ctr">
                    <a:solidFill>
                      <a:schemeClr val="bg1"/>
                    </a:solidFill>
                  </a:tcPr>
                </a:tc>
                <a:tc>
                  <a:txBody>
                    <a:bodyPr/>
                    <a:lstStyle/>
                    <a:p>
                      <a:r>
                        <a:rPr kumimoji="0" lang="en-GB" sz="2000" b="0" u="none" strike="noStrike" kern="1200" cap="none" spc="0" normalizeH="0" baseline="0" noProof="0" dirty="0">
                          <a:ln>
                            <a:noFill/>
                          </a:ln>
                          <a:solidFill>
                            <a:srgbClr val="002060"/>
                          </a:solidFill>
                          <a:effectLst/>
                          <a:uLnTx/>
                          <a:uFillTx/>
                        </a:rPr>
                        <a:t>possible</a:t>
                      </a:r>
                      <a:endParaRPr lang="fr-FR" sz="2000" dirty="0">
                        <a:solidFill>
                          <a:srgbClr val="002060"/>
                        </a:solidFill>
                      </a:endParaRPr>
                    </a:p>
                  </a:txBody>
                  <a:tcPr anchor="ctr">
                    <a:solidFill>
                      <a:schemeClr val="bg1"/>
                    </a:solidFill>
                  </a:tcPr>
                </a:tc>
                <a:tc>
                  <a:txBody>
                    <a:bodyPr/>
                    <a:lstStyle/>
                    <a:p>
                      <a:pPr algn="ctr"/>
                      <a:r>
                        <a:rPr lang="fr-FR" sz="2000" b="1" dirty="0">
                          <a:solidFill>
                            <a:srgbClr val="EF4136"/>
                          </a:solidFill>
                        </a:rPr>
                        <a:t>i</a:t>
                      </a:r>
                    </a:p>
                  </a:txBody>
                  <a:tcPr anchor="ctr">
                    <a:solidFill>
                      <a:schemeClr val="bg1"/>
                    </a:solidFill>
                  </a:tcPr>
                </a:tc>
                <a:extLst>
                  <a:ext uri="{0D108BD9-81ED-4DB2-BD59-A6C34878D82A}">
                    <a16:rowId xmlns:a16="http://schemas.microsoft.com/office/drawing/2014/main" val="2669998211"/>
                  </a:ext>
                </a:extLst>
              </a:tr>
              <a:tr h="257096">
                <a:tc>
                  <a:txBody>
                    <a:bodyPr/>
                    <a:lstStyle/>
                    <a:p>
                      <a:pPr algn="ctr"/>
                      <a:r>
                        <a:rPr lang="fr-FR" sz="2000" dirty="0">
                          <a:solidFill>
                            <a:srgbClr val="002060"/>
                          </a:solidFill>
                        </a:rPr>
                        <a:t>2</a:t>
                      </a:r>
                    </a:p>
                  </a:txBody>
                  <a:tcPr anchor="ctr">
                    <a:solidFill>
                      <a:schemeClr val="bg1"/>
                    </a:solidFill>
                  </a:tcPr>
                </a:tc>
                <a:tc>
                  <a:txBody>
                    <a:bodyPr/>
                    <a:lstStyle/>
                    <a:p>
                      <a:r>
                        <a:rPr lang="fr-FR" sz="2000" dirty="0">
                          <a:solidFill>
                            <a:srgbClr val="002060"/>
                          </a:solidFill>
                        </a:rPr>
                        <a:t>seul</a:t>
                      </a:r>
                    </a:p>
                  </a:txBody>
                  <a:tcPr anchor="ctr">
                    <a:solidFill>
                      <a:schemeClr val="bg1"/>
                    </a:solidFill>
                  </a:tcPr>
                </a:tc>
                <a:tc>
                  <a:txBody>
                    <a:bodyPr/>
                    <a:lstStyle/>
                    <a:p>
                      <a:pPr algn="ctr"/>
                      <a:r>
                        <a:rPr lang="fr-FR" sz="2000" b="1" dirty="0">
                          <a:solidFill>
                            <a:srgbClr val="EF4136"/>
                          </a:solidFill>
                        </a:rPr>
                        <a:t>l</a:t>
                      </a:r>
                    </a:p>
                  </a:txBody>
                  <a:tcPr anchor="ctr">
                    <a:solidFill>
                      <a:schemeClr val="bg1"/>
                    </a:solidFill>
                  </a:tcPr>
                </a:tc>
                <a:extLst>
                  <a:ext uri="{0D108BD9-81ED-4DB2-BD59-A6C34878D82A}">
                    <a16:rowId xmlns:a16="http://schemas.microsoft.com/office/drawing/2014/main" val="3508374504"/>
                  </a:ext>
                </a:extLst>
              </a:tr>
              <a:tr h="257096">
                <a:tc>
                  <a:txBody>
                    <a:bodyPr/>
                    <a:lstStyle/>
                    <a:p>
                      <a:pPr algn="ctr"/>
                      <a:r>
                        <a:rPr lang="fr-FR" sz="2000" dirty="0">
                          <a:solidFill>
                            <a:srgbClr val="002060"/>
                          </a:solidFill>
                        </a:rPr>
                        <a:t>3</a:t>
                      </a:r>
                    </a:p>
                  </a:txBody>
                  <a:tcPr anchor="ctr">
                    <a:solidFill>
                      <a:schemeClr val="bg1"/>
                    </a:solidFill>
                  </a:tcPr>
                </a:tc>
                <a:tc>
                  <a:txBody>
                    <a:bodyPr/>
                    <a:lstStyle/>
                    <a:p>
                      <a:r>
                        <a:rPr lang="fr-FR" sz="2000" dirty="0">
                          <a:solidFill>
                            <a:srgbClr val="002060"/>
                          </a:solidFill>
                        </a:rPr>
                        <a:t>revenir</a:t>
                      </a:r>
                    </a:p>
                  </a:txBody>
                  <a:tcPr anchor="ctr">
                    <a:solidFill>
                      <a:schemeClr val="bg1"/>
                    </a:solidFill>
                  </a:tcPr>
                </a:tc>
                <a:tc>
                  <a:txBody>
                    <a:bodyPr/>
                    <a:lstStyle/>
                    <a:p>
                      <a:pPr algn="ctr"/>
                      <a:r>
                        <a:rPr lang="fr-FR" sz="2000" b="1" dirty="0">
                          <a:solidFill>
                            <a:srgbClr val="EF4136"/>
                          </a:solidFill>
                        </a:rPr>
                        <a:t>a</a:t>
                      </a:r>
                    </a:p>
                  </a:txBody>
                  <a:tcPr anchor="ctr">
                    <a:solidFill>
                      <a:schemeClr val="bg1"/>
                    </a:solidFill>
                  </a:tcPr>
                </a:tc>
                <a:extLst>
                  <a:ext uri="{0D108BD9-81ED-4DB2-BD59-A6C34878D82A}">
                    <a16:rowId xmlns:a16="http://schemas.microsoft.com/office/drawing/2014/main" val="2392617227"/>
                  </a:ext>
                </a:extLst>
              </a:tr>
              <a:tr h="257096">
                <a:tc>
                  <a:txBody>
                    <a:bodyPr/>
                    <a:lstStyle/>
                    <a:p>
                      <a:pPr algn="ctr"/>
                      <a:r>
                        <a:rPr lang="fr-FR" sz="2000" dirty="0">
                          <a:solidFill>
                            <a:srgbClr val="002060"/>
                          </a:solidFill>
                        </a:rPr>
                        <a:t>4</a:t>
                      </a:r>
                    </a:p>
                  </a:txBody>
                  <a:tcPr anchor="ctr">
                    <a:solidFill>
                      <a:schemeClr val="bg1"/>
                    </a:solidFill>
                  </a:tcPr>
                </a:tc>
                <a:tc>
                  <a:txBody>
                    <a:bodyPr/>
                    <a:lstStyle/>
                    <a:p>
                      <a:r>
                        <a:rPr lang="fr-FR" sz="2000" dirty="0">
                          <a:solidFill>
                            <a:srgbClr val="002060"/>
                          </a:solidFill>
                        </a:rPr>
                        <a:t>sortir</a:t>
                      </a:r>
                    </a:p>
                  </a:txBody>
                  <a:tcPr anchor="ctr">
                    <a:solidFill>
                      <a:schemeClr val="bg1"/>
                    </a:solidFill>
                  </a:tcPr>
                </a:tc>
                <a:tc>
                  <a:txBody>
                    <a:bodyPr/>
                    <a:lstStyle/>
                    <a:p>
                      <a:pPr algn="ctr"/>
                      <a:r>
                        <a:rPr lang="fr-FR" sz="2000" b="1" dirty="0">
                          <a:solidFill>
                            <a:srgbClr val="EF4136"/>
                          </a:solidFill>
                        </a:rPr>
                        <a:t>j</a:t>
                      </a:r>
                    </a:p>
                  </a:txBody>
                  <a:tcPr anchor="ctr">
                    <a:solidFill>
                      <a:schemeClr val="bg1"/>
                    </a:solidFill>
                  </a:tcPr>
                </a:tc>
                <a:extLst>
                  <a:ext uri="{0D108BD9-81ED-4DB2-BD59-A6C34878D82A}">
                    <a16:rowId xmlns:a16="http://schemas.microsoft.com/office/drawing/2014/main" val="1147838208"/>
                  </a:ext>
                </a:extLst>
              </a:tr>
              <a:tr h="257096">
                <a:tc>
                  <a:txBody>
                    <a:bodyPr/>
                    <a:lstStyle/>
                    <a:p>
                      <a:pPr algn="ctr"/>
                      <a:r>
                        <a:rPr lang="fr-FR" sz="2000" dirty="0">
                          <a:solidFill>
                            <a:srgbClr val="002060"/>
                          </a:solidFill>
                        </a:rPr>
                        <a:t>5</a:t>
                      </a:r>
                    </a:p>
                  </a:txBody>
                  <a:tcPr anchor="ctr">
                    <a:solidFill>
                      <a:schemeClr val="bg1"/>
                    </a:solidFill>
                  </a:tcPr>
                </a:tc>
                <a:tc>
                  <a:txBody>
                    <a:bodyPr/>
                    <a:lstStyle/>
                    <a:p>
                      <a:r>
                        <a:rPr lang="fr-FR" sz="2000" dirty="0">
                          <a:solidFill>
                            <a:srgbClr val="002060"/>
                          </a:solidFill>
                        </a:rPr>
                        <a:t>vous</a:t>
                      </a:r>
                    </a:p>
                  </a:txBody>
                  <a:tcPr anchor="ctr">
                    <a:solidFill>
                      <a:schemeClr val="bg1"/>
                    </a:solidFill>
                  </a:tcPr>
                </a:tc>
                <a:tc>
                  <a:txBody>
                    <a:bodyPr/>
                    <a:lstStyle/>
                    <a:p>
                      <a:pPr algn="ctr"/>
                      <a:r>
                        <a:rPr lang="fr-FR" sz="2000" b="1" dirty="0">
                          <a:solidFill>
                            <a:srgbClr val="EF4136"/>
                          </a:solidFill>
                        </a:rPr>
                        <a:t>o</a:t>
                      </a:r>
                    </a:p>
                  </a:txBody>
                  <a:tcPr anchor="ctr">
                    <a:solidFill>
                      <a:schemeClr val="bg1"/>
                    </a:solidFill>
                  </a:tcPr>
                </a:tc>
                <a:extLst>
                  <a:ext uri="{0D108BD9-81ED-4DB2-BD59-A6C34878D82A}">
                    <a16:rowId xmlns:a16="http://schemas.microsoft.com/office/drawing/2014/main" val="4004553694"/>
                  </a:ext>
                </a:extLst>
              </a:tr>
              <a:tr h="257096">
                <a:tc>
                  <a:txBody>
                    <a:bodyPr/>
                    <a:lstStyle/>
                    <a:p>
                      <a:pPr algn="ctr"/>
                      <a:r>
                        <a:rPr lang="fr-FR" sz="2000" dirty="0">
                          <a:solidFill>
                            <a:srgbClr val="002060"/>
                          </a:solidFill>
                        </a:rPr>
                        <a:t>6</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srgbClr val="002060"/>
                          </a:solidFill>
                          <a:latin typeface="+mn-lt"/>
                        </a:rPr>
                        <a:t>s’il</a:t>
                      </a:r>
                      <a:r>
                        <a:rPr lang="en-US" sz="2000" dirty="0">
                          <a:solidFill>
                            <a:srgbClr val="002060"/>
                          </a:solidFill>
                          <a:latin typeface="+mn-lt"/>
                        </a:rPr>
                        <a:t> </a:t>
                      </a:r>
                      <a:r>
                        <a:rPr lang="en-US" sz="2000" dirty="0" err="1">
                          <a:solidFill>
                            <a:srgbClr val="002060"/>
                          </a:solidFill>
                          <a:latin typeface="+mn-lt"/>
                        </a:rPr>
                        <a:t>te</a:t>
                      </a:r>
                      <a:r>
                        <a:rPr lang="en-US" sz="2000" dirty="0">
                          <a:solidFill>
                            <a:srgbClr val="002060"/>
                          </a:solidFill>
                          <a:latin typeface="+mn-lt"/>
                        </a:rPr>
                        <a:t> </a:t>
                      </a:r>
                      <a:r>
                        <a:rPr lang="en-US" sz="2000" dirty="0" err="1">
                          <a:solidFill>
                            <a:srgbClr val="002060"/>
                          </a:solidFill>
                        </a:rPr>
                        <a:t>pla</a:t>
                      </a:r>
                      <a:r>
                        <a:rPr lang="en-US" sz="2000" dirty="0" err="1">
                          <a:solidFill>
                            <a:srgbClr val="002060"/>
                          </a:solidFill>
                          <a:cs typeface="Arial" panose="020B0604020202020204" pitchFamily="34" charset="0"/>
                        </a:rPr>
                        <a:t>î</a:t>
                      </a:r>
                      <a:r>
                        <a:rPr lang="en-US" sz="2000" dirty="0" err="1">
                          <a:solidFill>
                            <a:srgbClr val="002060"/>
                          </a:solidFill>
                        </a:rPr>
                        <a:t>t</a:t>
                      </a:r>
                      <a:endParaRPr lang="en-US" sz="2000" dirty="0">
                        <a:solidFill>
                          <a:srgbClr val="002060"/>
                        </a:solidFill>
                      </a:endParaRPr>
                    </a:p>
                  </a:txBody>
                  <a:tcPr anchor="ctr">
                    <a:solidFill>
                      <a:schemeClr val="bg1"/>
                    </a:solidFill>
                  </a:tcPr>
                </a:tc>
                <a:tc>
                  <a:txBody>
                    <a:bodyPr/>
                    <a:lstStyle/>
                    <a:p>
                      <a:pPr algn="ctr"/>
                      <a:r>
                        <a:rPr lang="fr-FR" sz="2000" b="1" dirty="0">
                          <a:solidFill>
                            <a:srgbClr val="EF4136"/>
                          </a:solidFill>
                        </a:rPr>
                        <a:t>n</a:t>
                      </a:r>
                    </a:p>
                  </a:txBody>
                  <a:tcPr anchor="ctr">
                    <a:solidFill>
                      <a:schemeClr val="bg1"/>
                    </a:solidFill>
                  </a:tcPr>
                </a:tc>
                <a:extLst>
                  <a:ext uri="{0D108BD9-81ED-4DB2-BD59-A6C34878D82A}">
                    <a16:rowId xmlns:a16="http://schemas.microsoft.com/office/drawing/2014/main" val="11552815"/>
                  </a:ext>
                </a:extLst>
              </a:tr>
              <a:tr h="257096">
                <a:tc>
                  <a:txBody>
                    <a:bodyPr/>
                    <a:lstStyle/>
                    <a:p>
                      <a:pPr algn="ctr"/>
                      <a:r>
                        <a:rPr lang="fr-FR" sz="2000" dirty="0">
                          <a:solidFill>
                            <a:srgbClr val="002060"/>
                          </a:solidFill>
                        </a:rPr>
                        <a:t>7</a:t>
                      </a:r>
                    </a:p>
                  </a:txBody>
                  <a:tcPr anchor="ctr">
                    <a:solidFill>
                      <a:schemeClr val="bg1"/>
                    </a:solidFill>
                  </a:tcPr>
                </a:tc>
                <a:tc>
                  <a:txBody>
                    <a:bodyPr/>
                    <a:lstStyle/>
                    <a:p>
                      <a:r>
                        <a:rPr lang="fr-FR" sz="2000" dirty="0">
                          <a:solidFill>
                            <a:srgbClr val="002060"/>
                          </a:solidFill>
                        </a:rPr>
                        <a:t>partir</a:t>
                      </a:r>
                    </a:p>
                  </a:txBody>
                  <a:tcPr anchor="ctr">
                    <a:solidFill>
                      <a:schemeClr val="bg1"/>
                    </a:solidFill>
                  </a:tcPr>
                </a:tc>
                <a:tc>
                  <a:txBody>
                    <a:bodyPr/>
                    <a:lstStyle/>
                    <a:p>
                      <a:pPr algn="ctr"/>
                      <a:r>
                        <a:rPr lang="fr-FR" sz="2000" b="1" dirty="0">
                          <a:solidFill>
                            <a:srgbClr val="EF4136"/>
                          </a:solidFill>
                        </a:rPr>
                        <a:t>g</a:t>
                      </a:r>
                    </a:p>
                  </a:txBody>
                  <a:tcPr anchor="ctr">
                    <a:solidFill>
                      <a:schemeClr val="bg1"/>
                    </a:solidFill>
                  </a:tcPr>
                </a:tc>
                <a:extLst>
                  <a:ext uri="{0D108BD9-81ED-4DB2-BD59-A6C34878D82A}">
                    <a16:rowId xmlns:a16="http://schemas.microsoft.com/office/drawing/2014/main" val="403729698"/>
                  </a:ext>
                </a:extLst>
              </a:tr>
              <a:tr h="257096">
                <a:tc>
                  <a:txBody>
                    <a:bodyPr/>
                    <a:lstStyle/>
                    <a:p>
                      <a:pPr algn="ctr"/>
                      <a:r>
                        <a:rPr lang="fr-FR" sz="2000" dirty="0">
                          <a:solidFill>
                            <a:srgbClr val="002060"/>
                          </a:solidFill>
                        </a:rPr>
                        <a:t>8</a:t>
                      </a:r>
                    </a:p>
                  </a:txBody>
                  <a:tcPr anchor="ctr">
                    <a:solidFill>
                      <a:schemeClr val="bg1"/>
                    </a:solidFill>
                  </a:tcPr>
                </a:tc>
                <a:tc>
                  <a:txBody>
                    <a:bodyPr/>
                    <a:lstStyle/>
                    <a:p>
                      <a:r>
                        <a:rPr lang="fr-FR" sz="2000" dirty="0">
                          <a:solidFill>
                            <a:srgbClr val="002060"/>
                          </a:solidFill>
                        </a:rPr>
                        <a:t>dormir</a:t>
                      </a:r>
                    </a:p>
                  </a:txBody>
                  <a:tcPr anchor="ctr">
                    <a:solidFill>
                      <a:schemeClr val="bg1"/>
                    </a:solidFill>
                  </a:tcPr>
                </a:tc>
                <a:tc>
                  <a:txBody>
                    <a:bodyPr/>
                    <a:lstStyle/>
                    <a:p>
                      <a:pPr algn="ctr"/>
                      <a:r>
                        <a:rPr lang="fr-FR" sz="2000" b="1" dirty="0">
                          <a:solidFill>
                            <a:srgbClr val="EF4136"/>
                          </a:solidFill>
                        </a:rPr>
                        <a:t>m</a:t>
                      </a:r>
                    </a:p>
                  </a:txBody>
                  <a:tcPr anchor="ctr">
                    <a:solidFill>
                      <a:schemeClr val="bg1"/>
                    </a:solidFill>
                  </a:tcPr>
                </a:tc>
                <a:extLst>
                  <a:ext uri="{0D108BD9-81ED-4DB2-BD59-A6C34878D82A}">
                    <a16:rowId xmlns:a16="http://schemas.microsoft.com/office/drawing/2014/main" val="3116325685"/>
                  </a:ext>
                </a:extLst>
              </a:tr>
              <a:tr h="257096">
                <a:tc>
                  <a:txBody>
                    <a:bodyPr/>
                    <a:lstStyle/>
                    <a:p>
                      <a:pPr algn="ctr"/>
                      <a:r>
                        <a:rPr lang="fr-FR" sz="2000" dirty="0">
                          <a:solidFill>
                            <a:srgbClr val="002060"/>
                          </a:solidFill>
                        </a:rPr>
                        <a:t>9</a:t>
                      </a:r>
                    </a:p>
                  </a:txBody>
                  <a:tcPr anchor="ctr">
                    <a:solidFill>
                      <a:schemeClr val="bg1"/>
                    </a:solidFill>
                  </a:tcPr>
                </a:tc>
                <a:tc>
                  <a:txBody>
                    <a:bodyPr/>
                    <a:lstStyle/>
                    <a:p>
                      <a:r>
                        <a:rPr lang="fr-FR" sz="2000" dirty="0">
                          <a:solidFill>
                            <a:srgbClr val="002060"/>
                          </a:solidFill>
                        </a:rPr>
                        <a:t>maman</a:t>
                      </a:r>
                    </a:p>
                  </a:txBody>
                  <a:tcPr anchor="ctr">
                    <a:solidFill>
                      <a:schemeClr val="bg1"/>
                    </a:solidFill>
                  </a:tcPr>
                </a:tc>
                <a:tc>
                  <a:txBody>
                    <a:bodyPr/>
                    <a:lstStyle/>
                    <a:p>
                      <a:pPr algn="ctr"/>
                      <a:r>
                        <a:rPr lang="fr-FR" sz="2000" b="1" dirty="0">
                          <a:solidFill>
                            <a:srgbClr val="EF4136"/>
                          </a:solidFill>
                        </a:rPr>
                        <a:t>k</a:t>
                      </a:r>
                    </a:p>
                  </a:txBody>
                  <a:tcPr anchor="ctr">
                    <a:solidFill>
                      <a:schemeClr val="bg1"/>
                    </a:solidFill>
                  </a:tcPr>
                </a:tc>
                <a:extLst>
                  <a:ext uri="{0D108BD9-81ED-4DB2-BD59-A6C34878D82A}">
                    <a16:rowId xmlns:a16="http://schemas.microsoft.com/office/drawing/2014/main" val="3773916547"/>
                  </a:ext>
                </a:extLst>
              </a:tr>
              <a:tr h="257096">
                <a:tc>
                  <a:txBody>
                    <a:bodyPr/>
                    <a:lstStyle/>
                    <a:p>
                      <a:pPr algn="ctr"/>
                      <a:r>
                        <a:rPr lang="fr-FR" sz="2000" dirty="0">
                          <a:solidFill>
                            <a:srgbClr val="002060"/>
                          </a:solidFill>
                        </a:rPr>
                        <a:t>10</a:t>
                      </a:r>
                    </a:p>
                  </a:txBody>
                  <a:tcPr anchor="ctr">
                    <a:solidFill>
                      <a:schemeClr val="bg1"/>
                    </a:solidFill>
                  </a:tcPr>
                </a:tc>
                <a:tc>
                  <a:txBody>
                    <a:bodyPr/>
                    <a:lstStyle/>
                    <a:p>
                      <a:r>
                        <a:rPr lang="fr-FR" sz="2000" dirty="0">
                          <a:solidFill>
                            <a:srgbClr val="002060"/>
                          </a:solidFill>
                        </a:rPr>
                        <a:t>sans</a:t>
                      </a:r>
                    </a:p>
                  </a:txBody>
                  <a:tcPr anchor="ctr">
                    <a:solidFill>
                      <a:schemeClr val="bg1"/>
                    </a:solidFill>
                  </a:tcPr>
                </a:tc>
                <a:tc>
                  <a:txBody>
                    <a:bodyPr/>
                    <a:lstStyle/>
                    <a:p>
                      <a:pPr algn="ctr"/>
                      <a:r>
                        <a:rPr lang="fr-FR" sz="2000" b="1" dirty="0">
                          <a:solidFill>
                            <a:srgbClr val="EF4136"/>
                          </a:solidFill>
                        </a:rPr>
                        <a:t>h</a:t>
                      </a:r>
                    </a:p>
                  </a:txBody>
                  <a:tcPr anchor="ctr">
                    <a:solidFill>
                      <a:schemeClr val="bg1"/>
                    </a:solidFill>
                  </a:tcPr>
                </a:tc>
                <a:extLst>
                  <a:ext uri="{0D108BD9-81ED-4DB2-BD59-A6C34878D82A}">
                    <a16:rowId xmlns:a16="http://schemas.microsoft.com/office/drawing/2014/main" val="2951405151"/>
                  </a:ext>
                </a:extLst>
              </a:tr>
              <a:tr h="257096">
                <a:tc>
                  <a:txBody>
                    <a:bodyPr/>
                    <a:lstStyle/>
                    <a:p>
                      <a:pPr algn="ctr"/>
                      <a:r>
                        <a:rPr lang="fr-FR" sz="2000" dirty="0">
                          <a:solidFill>
                            <a:srgbClr val="002060"/>
                          </a:solidFill>
                        </a:rPr>
                        <a:t>11</a:t>
                      </a:r>
                    </a:p>
                  </a:txBody>
                  <a:tcPr anchor="ctr">
                    <a:solidFill>
                      <a:schemeClr val="bg1"/>
                    </a:solidFill>
                  </a:tcPr>
                </a:tc>
                <a:tc>
                  <a:txBody>
                    <a:bodyPr/>
                    <a:lstStyle/>
                    <a:p>
                      <a:r>
                        <a:rPr lang="fr-FR" sz="2000" dirty="0">
                          <a:solidFill>
                            <a:srgbClr val="002060"/>
                          </a:solidFill>
                        </a:rPr>
                        <a:t>salut</a:t>
                      </a:r>
                    </a:p>
                  </a:txBody>
                  <a:tcPr anchor="ctr">
                    <a:solidFill>
                      <a:schemeClr val="bg1"/>
                    </a:solidFill>
                  </a:tcPr>
                </a:tc>
                <a:tc>
                  <a:txBody>
                    <a:bodyPr/>
                    <a:lstStyle/>
                    <a:p>
                      <a:pPr algn="ctr"/>
                      <a:r>
                        <a:rPr lang="fr-FR" sz="2000" b="1" dirty="0">
                          <a:solidFill>
                            <a:srgbClr val="EF4136"/>
                          </a:solidFill>
                        </a:rPr>
                        <a:t>c</a:t>
                      </a:r>
                    </a:p>
                  </a:txBody>
                  <a:tcPr anchor="ctr">
                    <a:solidFill>
                      <a:schemeClr val="bg1"/>
                    </a:solidFill>
                  </a:tcPr>
                </a:tc>
                <a:extLst>
                  <a:ext uri="{0D108BD9-81ED-4DB2-BD59-A6C34878D82A}">
                    <a16:rowId xmlns:a16="http://schemas.microsoft.com/office/drawing/2014/main" val="2455119104"/>
                  </a:ext>
                </a:extLst>
              </a:tr>
              <a:tr h="257096">
                <a:tc>
                  <a:txBody>
                    <a:bodyPr/>
                    <a:lstStyle/>
                    <a:p>
                      <a:pPr algn="ctr"/>
                      <a:r>
                        <a:rPr lang="fr-FR" sz="2000" dirty="0">
                          <a:solidFill>
                            <a:srgbClr val="002060"/>
                          </a:solidFill>
                        </a:rPr>
                        <a:t>12</a:t>
                      </a:r>
                    </a:p>
                  </a:txBody>
                  <a:tcPr anchor="ctr">
                    <a:solidFill>
                      <a:schemeClr val="bg1"/>
                    </a:solidFill>
                  </a:tcPr>
                </a:tc>
                <a:tc>
                  <a:txBody>
                    <a:bodyPr/>
                    <a:lstStyle/>
                    <a:p>
                      <a:r>
                        <a:rPr lang="fr-FR" sz="2000" dirty="0">
                          <a:solidFill>
                            <a:srgbClr val="002060"/>
                          </a:solidFill>
                        </a:rPr>
                        <a:t>papa</a:t>
                      </a:r>
                    </a:p>
                  </a:txBody>
                  <a:tcPr anchor="ctr">
                    <a:solidFill>
                      <a:schemeClr val="bg1"/>
                    </a:solidFill>
                  </a:tcPr>
                </a:tc>
                <a:tc>
                  <a:txBody>
                    <a:bodyPr/>
                    <a:lstStyle/>
                    <a:p>
                      <a:pPr algn="ctr"/>
                      <a:r>
                        <a:rPr lang="fr-FR" sz="2000" b="1" dirty="0">
                          <a:solidFill>
                            <a:srgbClr val="EF4136"/>
                          </a:solidFill>
                        </a:rPr>
                        <a:t>f</a:t>
                      </a:r>
                    </a:p>
                  </a:txBody>
                  <a:tcPr anchor="ctr">
                    <a:solidFill>
                      <a:schemeClr val="bg1"/>
                    </a:solidFill>
                  </a:tcPr>
                </a:tc>
                <a:extLst>
                  <a:ext uri="{0D108BD9-81ED-4DB2-BD59-A6C34878D82A}">
                    <a16:rowId xmlns:a16="http://schemas.microsoft.com/office/drawing/2014/main" val="4289507242"/>
                  </a:ext>
                </a:extLst>
              </a:tr>
              <a:tr h="257096">
                <a:tc>
                  <a:txBody>
                    <a:bodyPr/>
                    <a:lstStyle/>
                    <a:p>
                      <a:pPr algn="ctr"/>
                      <a:r>
                        <a:rPr lang="fr-FR" sz="2000" dirty="0">
                          <a:solidFill>
                            <a:srgbClr val="002060"/>
                          </a:solidFill>
                        </a:rPr>
                        <a:t>13</a:t>
                      </a:r>
                    </a:p>
                  </a:txBody>
                  <a:tcPr anchor="ctr">
                    <a:solidFill>
                      <a:schemeClr val="bg1"/>
                    </a:solidFill>
                  </a:tcPr>
                </a:tc>
                <a:tc>
                  <a:txBody>
                    <a:bodyPr/>
                    <a:lstStyle/>
                    <a:p>
                      <a:r>
                        <a:rPr lang="fr-FR" sz="2000" dirty="0">
                          <a:solidFill>
                            <a:srgbClr val="002060"/>
                          </a:solidFill>
                        </a:rPr>
                        <a:t>devenir</a:t>
                      </a:r>
                    </a:p>
                  </a:txBody>
                  <a:tcPr anchor="ctr">
                    <a:solidFill>
                      <a:schemeClr val="bg1"/>
                    </a:solidFill>
                  </a:tcPr>
                </a:tc>
                <a:tc>
                  <a:txBody>
                    <a:bodyPr/>
                    <a:lstStyle/>
                    <a:p>
                      <a:pPr algn="ctr"/>
                      <a:r>
                        <a:rPr lang="fr-FR" sz="2000" b="1" dirty="0">
                          <a:solidFill>
                            <a:srgbClr val="EF4136"/>
                          </a:solidFill>
                        </a:rPr>
                        <a:t>e</a:t>
                      </a:r>
                    </a:p>
                  </a:txBody>
                  <a:tcPr anchor="ctr">
                    <a:solidFill>
                      <a:schemeClr val="bg1"/>
                    </a:solidFill>
                  </a:tcPr>
                </a:tc>
                <a:extLst>
                  <a:ext uri="{0D108BD9-81ED-4DB2-BD59-A6C34878D82A}">
                    <a16:rowId xmlns:a16="http://schemas.microsoft.com/office/drawing/2014/main" val="4087906123"/>
                  </a:ext>
                </a:extLst>
              </a:tr>
              <a:tr h="257096">
                <a:tc>
                  <a:txBody>
                    <a:bodyPr/>
                    <a:lstStyle/>
                    <a:p>
                      <a:pPr algn="ctr"/>
                      <a:r>
                        <a:rPr lang="fr-FR" sz="2000" dirty="0">
                          <a:solidFill>
                            <a:srgbClr val="002060"/>
                          </a:solidFill>
                        </a:rPr>
                        <a:t>14</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srgbClr val="002060"/>
                          </a:solidFill>
                          <a:latin typeface="+mn-lt"/>
                        </a:rPr>
                        <a:t>s’il</a:t>
                      </a:r>
                      <a:r>
                        <a:rPr lang="en-US" sz="2000" dirty="0">
                          <a:solidFill>
                            <a:srgbClr val="002060"/>
                          </a:solidFill>
                          <a:latin typeface="+mn-lt"/>
                        </a:rPr>
                        <a:t> </a:t>
                      </a:r>
                      <a:r>
                        <a:rPr lang="en-US" sz="2000" dirty="0" err="1">
                          <a:solidFill>
                            <a:srgbClr val="002060"/>
                          </a:solidFill>
                          <a:latin typeface="+mn-lt"/>
                        </a:rPr>
                        <a:t>vous</a:t>
                      </a:r>
                      <a:r>
                        <a:rPr lang="en-US" sz="2000" dirty="0">
                          <a:solidFill>
                            <a:srgbClr val="002060"/>
                          </a:solidFill>
                          <a:latin typeface="+mn-lt"/>
                        </a:rPr>
                        <a:t> </a:t>
                      </a:r>
                      <a:r>
                        <a:rPr lang="en-US" sz="2000" dirty="0" err="1">
                          <a:solidFill>
                            <a:srgbClr val="002060"/>
                          </a:solidFill>
                        </a:rPr>
                        <a:t>pla</a:t>
                      </a:r>
                      <a:r>
                        <a:rPr lang="en-US" sz="2000" dirty="0" err="1">
                          <a:solidFill>
                            <a:srgbClr val="002060"/>
                          </a:solidFill>
                          <a:cs typeface="Arial" panose="020B0604020202020204" pitchFamily="34" charset="0"/>
                        </a:rPr>
                        <a:t>î</a:t>
                      </a:r>
                      <a:r>
                        <a:rPr lang="en-US" sz="2000" dirty="0" err="1">
                          <a:solidFill>
                            <a:srgbClr val="002060"/>
                          </a:solidFill>
                        </a:rPr>
                        <a:t>t</a:t>
                      </a:r>
                      <a:endParaRPr lang="en-US" sz="2000" dirty="0">
                        <a:solidFill>
                          <a:srgbClr val="002060"/>
                        </a:solidFill>
                      </a:endParaRPr>
                    </a:p>
                  </a:txBody>
                  <a:tcPr anchor="ctr">
                    <a:solidFill>
                      <a:schemeClr val="bg1"/>
                    </a:solidFill>
                  </a:tcPr>
                </a:tc>
                <a:tc>
                  <a:txBody>
                    <a:bodyPr/>
                    <a:lstStyle/>
                    <a:p>
                      <a:pPr algn="ctr"/>
                      <a:r>
                        <a:rPr lang="fr-FR" sz="2000" b="1" dirty="0">
                          <a:solidFill>
                            <a:srgbClr val="EF4136"/>
                          </a:solidFill>
                        </a:rPr>
                        <a:t>b</a:t>
                      </a:r>
                    </a:p>
                  </a:txBody>
                  <a:tcPr anchor="ctr">
                    <a:solidFill>
                      <a:schemeClr val="bg1"/>
                    </a:solidFill>
                  </a:tcPr>
                </a:tc>
                <a:extLst>
                  <a:ext uri="{0D108BD9-81ED-4DB2-BD59-A6C34878D82A}">
                    <a16:rowId xmlns:a16="http://schemas.microsoft.com/office/drawing/2014/main" val="674314819"/>
                  </a:ext>
                </a:extLst>
              </a:tr>
            </a:tbl>
          </a:graphicData>
        </a:graphic>
      </p:graphicFrame>
      <p:grpSp>
        <p:nvGrpSpPr>
          <p:cNvPr id="12" name="Group 11" descr="Person asking boy">
            <a:extLst>
              <a:ext uri="{FF2B5EF4-FFF2-40B4-BE49-F238E27FC236}">
                <a16:creationId xmlns:a16="http://schemas.microsoft.com/office/drawing/2014/main" id="{B389B304-F43D-4F19-9063-D53AD53DD472}"/>
              </a:ext>
            </a:extLst>
          </p:cNvPr>
          <p:cNvGrpSpPr/>
          <p:nvPr/>
        </p:nvGrpSpPr>
        <p:grpSpPr>
          <a:xfrm>
            <a:off x="4970142" y="4785431"/>
            <a:ext cx="1580502" cy="1205039"/>
            <a:chOff x="6940174" y="4170588"/>
            <a:chExt cx="3986131" cy="3039189"/>
          </a:xfrm>
        </p:grpSpPr>
        <p:pic>
          <p:nvPicPr>
            <p:cNvPr id="22" name="Picture 20" descr="Praying, Religion, Religious">
              <a:extLst>
                <a:ext uri="{FF2B5EF4-FFF2-40B4-BE49-F238E27FC236}">
                  <a16:creationId xmlns:a16="http://schemas.microsoft.com/office/drawing/2014/main" id="{0517838A-8CD8-4515-B24D-6DC6F99711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692" t="6154" r="5766"/>
            <a:stretch/>
          </p:blipFill>
          <p:spPr bwMode="auto">
            <a:xfrm>
              <a:off x="6940174" y="4170588"/>
              <a:ext cx="3986131" cy="303918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Boy, Child, Kid, Teenager, Teen, Male">
              <a:extLst>
                <a:ext uri="{FF2B5EF4-FFF2-40B4-BE49-F238E27FC236}">
                  <a16:creationId xmlns:a16="http://schemas.microsoft.com/office/drawing/2014/main" id="{1183CCAA-906C-4734-B3BB-DE7753A802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2054"/>
            <a:stretch/>
          </p:blipFill>
          <p:spPr bwMode="auto">
            <a:xfrm>
              <a:off x="9088487" y="4186702"/>
              <a:ext cx="1665840" cy="2138953"/>
            </a:xfrm>
            <a:prstGeom prst="rect">
              <a:avLst/>
            </a:prstGeom>
            <a:noFill/>
            <a:extLst>
              <a:ext uri="{909E8E84-426E-40DD-AFC4-6F175D3DCCD1}">
                <a14:hiddenFill xmlns:a14="http://schemas.microsoft.com/office/drawing/2010/main">
                  <a:solidFill>
                    <a:srgbClr val="FFFFFF"/>
                  </a:solidFill>
                </a14:hiddenFill>
              </a:ext>
            </a:extLst>
          </p:spPr>
        </p:pic>
      </p:grpSp>
      <p:pic>
        <p:nvPicPr>
          <p:cNvPr id="1042" name="Picture 18" descr="Man waving">
            <a:extLst>
              <a:ext uri="{FF2B5EF4-FFF2-40B4-BE49-F238E27FC236}">
                <a16:creationId xmlns:a16="http://schemas.microsoft.com/office/drawing/2014/main" id="{B4BED0F1-23FB-40C9-BF4C-6DABB6034A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0597"/>
          <a:stretch/>
        </p:blipFill>
        <p:spPr bwMode="auto">
          <a:xfrm>
            <a:off x="7327438" y="347005"/>
            <a:ext cx="1109795" cy="10200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cket, Science, Spaceship, Space">
            <a:extLst>
              <a:ext uri="{FF2B5EF4-FFF2-40B4-BE49-F238E27FC236}">
                <a16:creationId xmlns:a16="http://schemas.microsoft.com/office/drawing/2014/main" id="{F4332BFC-3C5E-41F6-9140-DEA06E9C2F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7643" y="3868579"/>
            <a:ext cx="1643230" cy="108696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ry, Sadness, Child, Alone, Emotions">
            <a:extLst>
              <a:ext uri="{FF2B5EF4-FFF2-40B4-BE49-F238E27FC236}">
                <a16:creationId xmlns:a16="http://schemas.microsoft.com/office/drawing/2014/main" id="{3A9B6CDA-5430-4569-AF2F-337A8CB48D7A}"/>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074" y="4213281"/>
            <a:ext cx="1754327" cy="175432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Welcome, Come In, Welcome Home, Home">
            <a:extLst>
              <a:ext uri="{FF2B5EF4-FFF2-40B4-BE49-F238E27FC236}">
                <a16:creationId xmlns:a16="http://schemas.microsoft.com/office/drawing/2014/main" id="{A678C028-61F3-41F4-AF49-BBC0074FA9C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907" y="1729273"/>
            <a:ext cx="1256551" cy="152038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Plant growing">
            <a:extLst>
              <a:ext uri="{FF2B5EF4-FFF2-40B4-BE49-F238E27FC236}">
                <a16:creationId xmlns:a16="http://schemas.microsoft.com/office/drawing/2014/main" id="{15026500-BDC5-4FA9-AC0F-7CD8A97AA2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7643" y="2280468"/>
            <a:ext cx="1439035" cy="86750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213557"/>
            <a:ext cx="2737586"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2" name="Rectangle 31">
            <a:extLst>
              <a:ext uri="{FF2B5EF4-FFF2-40B4-BE49-F238E27FC236}">
                <a16:creationId xmlns:a16="http://schemas.microsoft.com/office/drawing/2014/main" id="{8ABE48BE-3CBE-4987-9C9B-CFAEF3B884D4}"/>
              </a:ext>
            </a:extLst>
          </p:cNvPr>
          <p:cNvSpPr/>
          <p:nvPr/>
        </p:nvSpPr>
        <p:spPr>
          <a:xfrm>
            <a:off x="4708958" y="1175625"/>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b</a:t>
            </a:r>
          </a:p>
        </p:txBody>
      </p:sp>
      <p:grpSp>
        <p:nvGrpSpPr>
          <p:cNvPr id="11" name="Group 10" descr="Person begging a businessman">
            <a:extLst>
              <a:ext uri="{FF2B5EF4-FFF2-40B4-BE49-F238E27FC236}">
                <a16:creationId xmlns:a16="http://schemas.microsoft.com/office/drawing/2014/main" id="{73D5350D-2909-4308-A11E-E1BA4F55904C}"/>
              </a:ext>
            </a:extLst>
          </p:cNvPr>
          <p:cNvGrpSpPr/>
          <p:nvPr/>
        </p:nvGrpSpPr>
        <p:grpSpPr>
          <a:xfrm>
            <a:off x="5120942" y="499634"/>
            <a:ext cx="1781822" cy="1323632"/>
            <a:chOff x="350525" y="3363344"/>
            <a:chExt cx="4359544" cy="3238500"/>
          </a:xfrm>
        </p:grpSpPr>
        <p:pic>
          <p:nvPicPr>
            <p:cNvPr id="1044" name="Picture 20" descr="Praying, Religion, Religious">
              <a:extLst>
                <a:ext uri="{FF2B5EF4-FFF2-40B4-BE49-F238E27FC236}">
                  <a16:creationId xmlns:a16="http://schemas.microsoft.com/office/drawing/2014/main" id="{0E383C28-C80D-4B33-88AB-8927D1CFA8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692"/>
            <a:stretch/>
          </p:blipFill>
          <p:spPr bwMode="auto">
            <a:xfrm>
              <a:off x="350525" y="3363344"/>
              <a:ext cx="4359544"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Businessman, Male, Business, Avatar">
              <a:extLst>
                <a:ext uri="{FF2B5EF4-FFF2-40B4-BE49-F238E27FC236}">
                  <a16:creationId xmlns:a16="http://schemas.microsoft.com/office/drawing/2014/main" id="{E6A24852-37A2-4E80-BE71-88C2950A0E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6292" y="3973819"/>
              <a:ext cx="1842044" cy="1754328"/>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ectangle 32">
            <a:extLst>
              <a:ext uri="{FF2B5EF4-FFF2-40B4-BE49-F238E27FC236}">
                <a16:creationId xmlns:a16="http://schemas.microsoft.com/office/drawing/2014/main" id="{9DD29FC5-FCB3-4ED0-A591-2FE6DDBEDA9A}"/>
              </a:ext>
            </a:extLst>
          </p:cNvPr>
          <p:cNvSpPr/>
          <p:nvPr/>
        </p:nvSpPr>
        <p:spPr>
          <a:xfrm>
            <a:off x="7147438" y="998980"/>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c</a:t>
            </a:r>
          </a:p>
        </p:txBody>
      </p:sp>
      <p:sp>
        <p:nvSpPr>
          <p:cNvPr id="34" name="Rectangle 33">
            <a:extLst>
              <a:ext uri="{FF2B5EF4-FFF2-40B4-BE49-F238E27FC236}">
                <a16:creationId xmlns:a16="http://schemas.microsoft.com/office/drawing/2014/main" id="{EF4FC1AF-B456-4B73-8577-365A46F86861}"/>
              </a:ext>
            </a:extLst>
          </p:cNvPr>
          <p:cNvSpPr/>
          <p:nvPr/>
        </p:nvSpPr>
        <p:spPr>
          <a:xfrm>
            <a:off x="392136" y="2277191"/>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a</a:t>
            </a:r>
          </a:p>
        </p:txBody>
      </p:sp>
      <p:sp>
        <p:nvSpPr>
          <p:cNvPr id="35" name="Rectangle 34">
            <a:extLst>
              <a:ext uri="{FF2B5EF4-FFF2-40B4-BE49-F238E27FC236}">
                <a16:creationId xmlns:a16="http://schemas.microsoft.com/office/drawing/2014/main" id="{362B9E0D-4BA1-4433-9732-F57D28A64B8F}"/>
              </a:ext>
            </a:extLst>
          </p:cNvPr>
          <p:cNvSpPr/>
          <p:nvPr/>
        </p:nvSpPr>
        <p:spPr>
          <a:xfrm>
            <a:off x="2737586" y="2363314"/>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e</a:t>
            </a:r>
          </a:p>
        </p:txBody>
      </p:sp>
      <p:sp>
        <p:nvSpPr>
          <p:cNvPr id="36" name="Rectangle 35">
            <a:extLst>
              <a:ext uri="{FF2B5EF4-FFF2-40B4-BE49-F238E27FC236}">
                <a16:creationId xmlns:a16="http://schemas.microsoft.com/office/drawing/2014/main" id="{6481C3B7-4B7F-4603-9F4C-DDA7536E4390}"/>
              </a:ext>
            </a:extLst>
          </p:cNvPr>
          <p:cNvSpPr/>
          <p:nvPr/>
        </p:nvSpPr>
        <p:spPr>
          <a:xfrm>
            <a:off x="4605865" y="2444647"/>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f</a:t>
            </a:r>
          </a:p>
        </p:txBody>
      </p:sp>
      <p:pic>
        <p:nvPicPr>
          <p:cNvPr id="1034" name="Picture 10" descr="Man with baby">
            <a:extLst>
              <a:ext uri="{FF2B5EF4-FFF2-40B4-BE49-F238E27FC236}">
                <a16:creationId xmlns:a16="http://schemas.microsoft.com/office/drawing/2014/main" id="{7AF7898D-52D3-4B64-9CE6-18AE23BAADC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38725"/>
          <a:stretch/>
        </p:blipFill>
        <p:spPr bwMode="auto">
          <a:xfrm>
            <a:off x="5016274" y="2131997"/>
            <a:ext cx="911997" cy="1117658"/>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C411386C-86DC-4FDC-82C1-08043082DBB4}"/>
              </a:ext>
            </a:extLst>
          </p:cNvPr>
          <p:cNvSpPr/>
          <p:nvPr/>
        </p:nvSpPr>
        <p:spPr>
          <a:xfrm>
            <a:off x="6255451" y="2218975"/>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g</a:t>
            </a:r>
          </a:p>
        </p:txBody>
      </p:sp>
      <p:pic>
        <p:nvPicPr>
          <p:cNvPr id="1054" name="Picture 30" descr="High Speed Train, Railway, Ice, Train">
            <a:extLst>
              <a:ext uri="{FF2B5EF4-FFF2-40B4-BE49-F238E27FC236}">
                <a16:creationId xmlns:a16="http://schemas.microsoft.com/office/drawing/2014/main" id="{5696472B-E215-4624-95CA-4D74000051C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19460"/>
          <a:stretch/>
        </p:blipFill>
        <p:spPr bwMode="auto">
          <a:xfrm>
            <a:off x="6707378" y="2005860"/>
            <a:ext cx="1757121" cy="109083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E81DD3B5-1F16-41BB-8FBD-44FA7715E3CB}"/>
              </a:ext>
            </a:extLst>
          </p:cNvPr>
          <p:cNvSpPr/>
          <p:nvPr/>
        </p:nvSpPr>
        <p:spPr>
          <a:xfrm>
            <a:off x="2182839" y="1512329"/>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h</a:t>
            </a:r>
          </a:p>
        </p:txBody>
      </p:sp>
      <p:sp>
        <p:nvSpPr>
          <p:cNvPr id="39" name="Rectangle 38">
            <a:extLst>
              <a:ext uri="{FF2B5EF4-FFF2-40B4-BE49-F238E27FC236}">
                <a16:creationId xmlns:a16="http://schemas.microsoft.com/office/drawing/2014/main" id="{D9DCB883-4793-4BB7-943E-03FA68FAB770}"/>
              </a:ext>
            </a:extLst>
          </p:cNvPr>
          <p:cNvSpPr/>
          <p:nvPr/>
        </p:nvSpPr>
        <p:spPr>
          <a:xfrm>
            <a:off x="2218983" y="4157187"/>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i</a:t>
            </a:r>
          </a:p>
        </p:txBody>
      </p:sp>
      <p:sp>
        <p:nvSpPr>
          <p:cNvPr id="40" name="Rectangle 39">
            <a:extLst>
              <a:ext uri="{FF2B5EF4-FFF2-40B4-BE49-F238E27FC236}">
                <a16:creationId xmlns:a16="http://schemas.microsoft.com/office/drawing/2014/main" id="{94811956-947E-401D-AF4C-735F0636E471}"/>
              </a:ext>
            </a:extLst>
          </p:cNvPr>
          <p:cNvSpPr/>
          <p:nvPr/>
        </p:nvSpPr>
        <p:spPr>
          <a:xfrm>
            <a:off x="4468030" y="3772800"/>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j</a:t>
            </a:r>
          </a:p>
        </p:txBody>
      </p:sp>
      <p:sp>
        <p:nvSpPr>
          <p:cNvPr id="41" name="Rectangle 40">
            <a:extLst>
              <a:ext uri="{FF2B5EF4-FFF2-40B4-BE49-F238E27FC236}">
                <a16:creationId xmlns:a16="http://schemas.microsoft.com/office/drawing/2014/main" id="{D4CE9718-3E69-453A-ABBB-E3AFA727DC94}"/>
              </a:ext>
            </a:extLst>
          </p:cNvPr>
          <p:cNvSpPr/>
          <p:nvPr/>
        </p:nvSpPr>
        <p:spPr>
          <a:xfrm>
            <a:off x="6994515" y="3761305"/>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k</a:t>
            </a:r>
          </a:p>
        </p:txBody>
      </p:sp>
      <p:pic>
        <p:nvPicPr>
          <p:cNvPr id="1032" name="Picture 8" descr="Woman and two children">
            <a:extLst>
              <a:ext uri="{FF2B5EF4-FFF2-40B4-BE49-F238E27FC236}">
                <a16:creationId xmlns:a16="http://schemas.microsoft.com/office/drawing/2014/main" id="{9CFCDB6A-961D-431A-AB83-96868BEEE39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36550" y="3240221"/>
            <a:ext cx="1048804" cy="1320717"/>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C82C0C05-DAB2-489F-9243-8B487F65A57D}"/>
              </a:ext>
            </a:extLst>
          </p:cNvPr>
          <p:cNvSpPr/>
          <p:nvPr/>
        </p:nvSpPr>
        <p:spPr>
          <a:xfrm>
            <a:off x="514136" y="4671401"/>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l</a:t>
            </a:r>
          </a:p>
        </p:txBody>
      </p:sp>
      <p:sp>
        <p:nvSpPr>
          <p:cNvPr id="43" name="Rectangle 42">
            <a:extLst>
              <a:ext uri="{FF2B5EF4-FFF2-40B4-BE49-F238E27FC236}">
                <a16:creationId xmlns:a16="http://schemas.microsoft.com/office/drawing/2014/main" id="{B81050A9-BE7D-4DA7-A925-6DAF6CCE7B3E}"/>
              </a:ext>
            </a:extLst>
          </p:cNvPr>
          <p:cNvSpPr/>
          <p:nvPr/>
        </p:nvSpPr>
        <p:spPr>
          <a:xfrm>
            <a:off x="2616501" y="5630470"/>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m</a:t>
            </a:r>
          </a:p>
        </p:txBody>
      </p:sp>
      <p:pic>
        <p:nvPicPr>
          <p:cNvPr id="1050" name="Picture 26" descr="Person sleeping in bed">
            <a:extLst>
              <a:ext uri="{FF2B5EF4-FFF2-40B4-BE49-F238E27FC236}">
                <a16:creationId xmlns:a16="http://schemas.microsoft.com/office/drawing/2014/main" id="{A62822D1-BEA5-4E04-AA8C-EABEF675011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91030" y="5431352"/>
            <a:ext cx="1226325" cy="743227"/>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8B47BA42-6EC1-4E34-B2D8-84B79AE63739}"/>
              </a:ext>
            </a:extLst>
          </p:cNvPr>
          <p:cNvSpPr/>
          <p:nvPr/>
        </p:nvSpPr>
        <p:spPr>
          <a:xfrm>
            <a:off x="4693602" y="4894627"/>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n</a:t>
            </a:r>
          </a:p>
        </p:txBody>
      </p:sp>
      <p:sp>
        <p:nvSpPr>
          <p:cNvPr id="45" name="Rectangle 44">
            <a:extLst>
              <a:ext uri="{FF2B5EF4-FFF2-40B4-BE49-F238E27FC236}">
                <a16:creationId xmlns:a16="http://schemas.microsoft.com/office/drawing/2014/main" id="{6CE000C4-B412-4D47-9D9E-AD8543B82794}"/>
              </a:ext>
            </a:extLst>
          </p:cNvPr>
          <p:cNvSpPr/>
          <p:nvPr/>
        </p:nvSpPr>
        <p:spPr>
          <a:xfrm>
            <a:off x="6901148" y="5105605"/>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o</a:t>
            </a:r>
          </a:p>
        </p:txBody>
      </p:sp>
      <p:pic>
        <p:nvPicPr>
          <p:cNvPr id="10" name="Picture 9" descr="boy pointing at group of people">
            <a:extLst>
              <a:ext uri="{FF2B5EF4-FFF2-40B4-BE49-F238E27FC236}">
                <a16:creationId xmlns:a16="http://schemas.microsoft.com/office/drawing/2014/main" id="{B3A3CB03-18FC-422B-8242-40BD753A8853}"/>
              </a:ext>
            </a:extLst>
          </p:cNvPr>
          <p:cNvPicPr>
            <a:picLocks noChangeAspect="1"/>
          </p:cNvPicPr>
          <p:nvPr/>
        </p:nvPicPr>
        <p:blipFill>
          <a:blip r:embed="rId1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135409" y="5010308"/>
            <a:ext cx="1787318" cy="1256977"/>
          </a:xfrm>
          <a:prstGeom prst="rect">
            <a:avLst/>
          </a:prstGeom>
        </p:spPr>
      </p:pic>
      <p:sp>
        <p:nvSpPr>
          <p:cNvPr id="15" name="Rectangle 14">
            <a:extLst>
              <a:ext uri="{FF2B5EF4-FFF2-40B4-BE49-F238E27FC236}">
                <a16:creationId xmlns:a16="http://schemas.microsoft.com/office/drawing/2014/main" id="{E3CC734C-DAC9-4C78-9B49-249E8FC9663F}"/>
              </a:ext>
            </a:extLst>
          </p:cNvPr>
          <p:cNvSpPr/>
          <p:nvPr/>
        </p:nvSpPr>
        <p:spPr>
          <a:xfrm>
            <a:off x="11481955" y="734702"/>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69AC93D6-5CEE-4DD6-8E03-8DCF35123D18}"/>
              </a:ext>
            </a:extLst>
          </p:cNvPr>
          <p:cNvSpPr/>
          <p:nvPr/>
        </p:nvSpPr>
        <p:spPr>
          <a:xfrm>
            <a:off x="11462405" y="1208190"/>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ABEB7F32-18DD-4630-ACF4-6475AAD40C4E}"/>
              </a:ext>
            </a:extLst>
          </p:cNvPr>
          <p:cNvSpPr/>
          <p:nvPr/>
        </p:nvSpPr>
        <p:spPr>
          <a:xfrm>
            <a:off x="11462405" y="1582710"/>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B4DA92BA-61FF-40EB-B330-89C8F94AC39A}"/>
              </a:ext>
            </a:extLst>
          </p:cNvPr>
          <p:cNvSpPr/>
          <p:nvPr/>
        </p:nvSpPr>
        <p:spPr>
          <a:xfrm>
            <a:off x="11501812" y="1997486"/>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a:extLst>
              <a:ext uri="{FF2B5EF4-FFF2-40B4-BE49-F238E27FC236}">
                <a16:creationId xmlns:a16="http://schemas.microsoft.com/office/drawing/2014/main" id="{73164ACC-A866-46D6-9F82-D41D316DE3AF}"/>
              </a:ext>
            </a:extLst>
          </p:cNvPr>
          <p:cNvSpPr/>
          <p:nvPr/>
        </p:nvSpPr>
        <p:spPr>
          <a:xfrm>
            <a:off x="11488332" y="2402296"/>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95C17009-6049-46E2-B7DB-8F25E7FB2ABD}"/>
              </a:ext>
            </a:extLst>
          </p:cNvPr>
          <p:cNvSpPr/>
          <p:nvPr/>
        </p:nvSpPr>
        <p:spPr>
          <a:xfrm>
            <a:off x="11453561" y="2779133"/>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id="{F2084937-7C48-4438-8547-BBFB80789EC9}"/>
              </a:ext>
            </a:extLst>
          </p:cNvPr>
          <p:cNvSpPr/>
          <p:nvPr/>
        </p:nvSpPr>
        <p:spPr>
          <a:xfrm>
            <a:off x="11462405" y="3200161"/>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EA873450-79A0-43AA-9262-263CA8C081B7}"/>
              </a:ext>
            </a:extLst>
          </p:cNvPr>
          <p:cNvSpPr/>
          <p:nvPr/>
        </p:nvSpPr>
        <p:spPr>
          <a:xfrm>
            <a:off x="11448644" y="3554280"/>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4E39C49D-B93A-472D-9FA5-97A2B9C3FD92}"/>
              </a:ext>
            </a:extLst>
          </p:cNvPr>
          <p:cNvSpPr/>
          <p:nvPr/>
        </p:nvSpPr>
        <p:spPr>
          <a:xfrm>
            <a:off x="11474731" y="3963540"/>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a:extLst>
              <a:ext uri="{FF2B5EF4-FFF2-40B4-BE49-F238E27FC236}">
                <a16:creationId xmlns:a16="http://schemas.microsoft.com/office/drawing/2014/main" id="{031EDA66-C124-4AD4-9668-3B115A5922EE}"/>
              </a:ext>
            </a:extLst>
          </p:cNvPr>
          <p:cNvSpPr/>
          <p:nvPr/>
        </p:nvSpPr>
        <p:spPr>
          <a:xfrm>
            <a:off x="11448644" y="4317273"/>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a:extLst>
              <a:ext uri="{FF2B5EF4-FFF2-40B4-BE49-F238E27FC236}">
                <a16:creationId xmlns:a16="http://schemas.microsoft.com/office/drawing/2014/main" id="{C4040A9C-C584-417B-8174-69F4CC5BC54C}"/>
              </a:ext>
            </a:extLst>
          </p:cNvPr>
          <p:cNvSpPr/>
          <p:nvPr/>
        </p:nvSpPr>
        <p:spPr>
          <a:xfrm>
            <a:off x="11449101" y="4746447"/>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90F3553D-BA21-4AF2-86DF-F1501A6AA860}"/>
              </a:ext>
            </a:extLst>
          </p:cNvPr>
          <p:cNvSpPr/>
          <p:nvPr/>
        </p:nvSpPr>
        <p:spPr>
          <a:xfrm>
            <a:off x="11462405" y="5107692"/>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B5FD66D5-D388-4778-BD0B-50AF5F5B5162}"/>
              </a:ext>
            </a:extLst>
          </p:cNvPr>
          <p:cNvSpPr/>
          <p:nvPr/>
        </p:nvSpPr>
        <p:spPr>
          <a:xfrm>
            <a:off x="11440621" y="5536866"/>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6CFFE991-9E61-43C7-82C6-964F9014098F}"/>
              </a:ext>
            </a:extLst>
          </p:cNvPr>
          <p:cNvSpPr/>
          <p:nvPr/>
        </p:nvSpPr>
        <p:spPr>
          <a:xfrm>
            <a:off x="11500344" y="5945042"/>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extBox 1">
            <a:extLst>
              <a:ext uri="{FF2B5EF4-FFF2-40B4-BE49-F238E27FC236}">
                <a16:creationId xmlns:a16="http://schemas.microsoft.com/office/drawing/2014/main" id="{BDA29DBF-874E-49DB-842C-AB016BB04DC5}"/>
              </a:ext>
            </a:extLst>
          </p:cNvPr>
          <p:cNvSpPr txBox="1"/>
          <p:nvPr/>
        </p:nvSpPr>
        <p:spPr>
          <a:xfrm>
            <a:off x="5012719" y="3652096"/>
            <a:ext cx="1602732" cy="707886"/>
          </a:xfrm>
          <a:prstGeom prst="rect">
            <a:avLst/>
          </a:prstGeom>
          <a:noFill/>
          <a:ln w="28575">
            <a:solidFill>
              <a:schemeClr val="accent1"/>
            </a:solidFill>
          </a:ln>
        </p:spPr>
        <p:txBody>
          <a:bodyPr wrap="square" rtlCol="0">
            <a:spAutoFit/>
          </a:bodyPr>
          <a:lstStyle/>
          <a:p>
            <a:pPr algn="ctr"/>
            <a:r>
              <a:rPr lang="en-GB" sz="2000" dirty="0">
                <a:solidFill>
                  <a:srgbClr val="002060"/>
                </a:solidFill>
              </a:rPr>
              <a:t>to go out, to take out</a:t>
            </a:r>
            <a:endParaRPr lang="fr-FR" sz="2000" dirty="0">
              <a:solidFill>
                <a:srgbClr val="002060"/>
              </a:solidFill>
            </a:endParaRPr>
          </a:p>
        </p:txBody>
      </p:sp>
      <p:sp>
        <p:nvSpPr>
          <p:cNvPr id="66" name="TextBox 65">
            <a:extLst>
              <a:ext uri="{FF2B5EF4-FFF2-40B4-BE49-F238E27FC236}">
                <a16:creationId xmlns:a16="http://schemas.microsoft.com/office/drawing/2014/main" id="{1C468761-A8D6-4649-B89B-A7E19BD33A68}"/>
              </a:ext>
            </a:extLst>
          </p:cNvPr>
          <p:cNvSpPr txBox="1"/>
          <p:nvPr/>
        </p:nvSpPr>
        <p:spPr>
          <a:xfrm>
            <a:off x="2660300" y="4733079"/>
            <a:ext cx="1422817" cy="400110"/>
          </a:xfrm>
          <a:prstGeom prst="rect">
            <a:avLst/>
          </a:prstGeom>
          <a:solidFill>
            <a:schemeClr val="bg1"/>
          </a:solidFill>
          <a:ln w="28575">
            <a:solidFill>
              <a:schemeClr val="accent1"/>
            </a:solidFill>
          </a:ln>
        </p:spPr>
        <p:txBody>
          <a:bodyPr wrap="square" rtlCol="0">
            <a:spAutoFit/>
          </a:bodyPr>
          <a:lstStyle/>
          <a:p>
            <a:pPr algn="ctr"/>
            <a:r>
              <a:rPr lang="en-GB" sz="2000" dirty="0">
                <a:solidFill>
                  <a:srgbClr val="002060"/>
                </a:solidFill>
              </a:rPr>
              <a:t>[possible]</a:t>
            </a:r>
            <a:endParaRPr lang="fr-FR" sz="2000" dirty="0">
              <a:solidFill>
                <a:srgbClr val="002060"/>
              </a:solidFill>
            </a:endParaRPr>
          </a:p>
        </p:txBody>
      </p:sp>
      <p:sp>
        <p:nvSpPr>
          <p:cNvPr id="9" name="TextBox 8">
            <a:extLst>
              <a:ext uri="{FF2B5EF4-FFF2-40B4-BE49-F238E27FC236}">
                <a16:creationId xmlns:a16="http://schemas.microsoft.com/office/drawing/2014/main" id="{9E1AB57A-B8DB-40CB-B576-D2EF415DCCB4}"/>
              </a:ext>
            </a:extLst>
          </p:cNvPr>
          <p:cNvSpPr txBox="1"/>
          <p:nvPr/>
        </p:nvSpPr>
        <p:spPr>
          <a:xfrm>
            <a:off x="3485221" y="4098363"/>
            <a:ext cx="442035" cy="584775"/>
          </a:xfrm>
          <a:prstGeom prst="rect">
            <a:avLst/>
          </a:prstGeom>
          <a:noFill/>
        </p:spPr>
        <p:txBody>
          <a:bodyPr wrap="square" rtlCol="0">
            <a:spAutoFit/>
          </a:bodyPr>
          <a:lstStyle/>
          <a:p>
            <a:pPr algn="l"/>
            <a:r>
              <a:rPr lang="en-GB" sz="3200" b="1" dirty="0">
                <a:solidFill>
                  <a:srgbClr val="FF0000"/>
                </a:solidFill>
              </a:rPr>
              <a:t>?</a:t>
            </a:r>
          </a:p>
        </p:txBody>
      </p:sp>
      <p:sp>
        <p:nvSpPr>
          <p:cNvPr id="67" name="TextBox 66">
            <a:extLst>
              <a:ext uri="{FF2B5EF4-FFF2-40B4-BE49-F238E27FC236}">
                <a16:creationId xmlns:a16="http://schemas.microsoft.com/office/drawing/2014/main" id="{5C4F5693-9C6E-41A0-BB2B-A8CBCEA7B688}"/>
              </a:ext>
            </a:extLst>
          </p:cNvPr>
          <p:cNvSpPr txBox="1"/>
          <p:nvPr/>
        </p:nvSpPr>
        <p:spPr>
          <a:xfrm>
            <a:off x="395697" y="3070799"/>
            <a:ext cx="1439035" cy="707886"/>
          </a:xfrm>
          <a:prstGeom prst="rect">
            <a:avLst/>
          </a:prstGeom>
          <a:solidFill>
            <a:schemeClr val="bg1"/>
          </a:solidFill>
          <a:ln w="28575">
            <a:solidFill>
              <a:schemeClr val="accent1"/>
            </a:solidFill>
          </a:ln>
        </p:spPr>
        <p:txBody>
          <a:bodyPr wrap="square" lIns="0" rIns="0" rtlCol="0">
            <a:spAutoFit/>
          </a:bodyPr>
          <a:lstStyle/>
          <a:p>
            <a:pPr algn="ctr"/>
            <a:r>
              <a:rPr lang="en-GB" sz="2000" dirty="0">
                <a:solidFill>
                  <a:srgbClr val="002060"/>
                </a:solidFill>
              </a:rPr>
              <a:t>[to come back]</a:t>
            </a:r>
            <a:endParaRPr lang="fr-FR" sz="2000" dirty="0">
              <a:solidFill>
                <a:srgbClr val="002060"/>
              </a:solidFill>
            </a:endParaRPr>
          </a:p>
        </p:txBody>
      </p:sp>
      <p:sp>
        <p:nvSpPr>
          <p:cNvPr id="68" name="TextBox 67">
            <a:extLst>
              <a:ext uri="{FF2B5EF4-FFF2-40B4-BE49-F238E27FC236}">
                <a16:creationId xmlns:a16="http://schemas.microsoft.com/office/drawing/2014/main" id="{ABD477AB-FA7F-4670-AB0B-A38E9F079D5C}"/>
              </a:ext>
            </a:extLst>
          </p:cNvPr>
          <p:cNvSpPr txBox="1"/>
          <p:nvPr/>
        </p:nvSpPr>
        <p:spPr>
          <a:xfrm>
            <a:off x="5541396" y="5624168"/>
            <a:ext cx="1195813" cy="400110"/>
          </a:xfrm>
          <a:prstGeom prst="rect">
            <a:avLst/>
          </a:prstGeom>
          <a:solidFill>
            <a:schemeClr val="bg1"/>
          </a:solidFill>
          <a:ln w="28575">
            <a:solidFill>
              <a:schemeClr val="accent1"/>
            </a:solidFill>
          </a:ln>
        </p:spPr>
        <p:txBody>
          <a:bodyPr wrap="square" rtlCol="0">
            <a:spAutoFit/>
          </a:bodyPr>
          <a:lstStyle/>
          <a:p>
            <a:pPr algn="ctr"/>
            <a:r>
              <a:rPr lang="en-GB" sz="2000" dirty="0">
                <a:solidFill>
                  <a:srgbClr val="002060"/>
                </a:solidFill>
              </a:rPr>
              <a:t>[please]</a:t>
            </a:r>
            <a:endParaRPr lang="fr-FR" sz="2000" dirty="0">
              <a:solidFill>
                <a:srgbClr val="002060"/>
              </a:solidFill>
            </a:endParaRPr>
          </a:p>
        </p:txBody>
      </p:sp>
      <p:sp>
        <p:nvSpPr>
          <p:cNvPr id="69" name="TextBox 68">
            <a:extLst>
              <a:ext uri="{FF2B5EF4-FFF2-40B4-BE49-F238E27FC236}">
                <a16:creationId xmlns:a16="http://schemas.microsoft.com/office/drawing/2014/main" id="{96827863-D7CD-4E3C-8126-54244E331918}"/>
              </a:ext>
            </a:extLst>
          </p:cNvPr>
          <p:cNvSpPr txBox="1"/>
          <p:nvPr/>
        </p:nvSpPr>
        <p:spPr>
          <a:xfrm>
            <a:off x="5772457" y="1458530"/>
            <a:ext cx="1195813" cy="400110"/>
          </a:xfrm>
          <a:prstGeom prst="rect">
            <a:avLst/>
          </a:prstGeom>
          <a:solidFill>
            <a:schemeClr val="bg1"/>
          </a:solidFill>
          <a:ln w="28575">
            <a:solidFill>
              <a:schemeClr val="accent1"/>
            </a:solidFill>
          </a:ln>
        </p:spPr>
        <p:txBody>
          <a:bodyPr wrap="square" rtlCol="0">
            <a:spAutoFit/>
          </a:bodyPr>
          <a:lstStyle/>
          <a:p>
            <a:pPr algn="ctr"/>
            <a:r>
              <a:rPr lang="en-GB" sz="2000" dirty="0">
                <a:solidFill>
                  <a:srgbClr val="002060"/>
                </a:solidFill>
              </a:rPr>
              <a:t>[please]</a:t>
            </a:r>
            <a:endParaRPr lang="fr-FR" sz="2000" dirty="0">
              <a:solidFill>
                <a:srgbClr val="002060"/>
              </a:solidFill>
            </a:endParaRPr>
          </a:p>
        </p:txBody>
      </p:sp>
      <p:sp>
        <p:nvSpPr>
          <p:cNvPr id="71" name="TextBox 70">
            <a:extLst>
              <a:ext uri="{FF2B5EF4-FFF2-40B4-BE49-F238E27FC236}">
                <a16:creationId xmlns:a16="http://schemas.microsoft.com/office/drawing/2014/main" id="{FC0C3F22-D641-4D90-8ECF-0401A01F2604}"/>
              </a:ext>
            </a:extLst>
          </p:cNvPr>
          <p:cNvSpPr txBox="1"/>
          <p:nvPr/>
        </p:nvSpPr>
        <p:spPr>
          <a:xfrm>
            <a:off x="2686671" y="1513782"/>
            <a:ext cx="1107841" cy="400110"/>
          </a:xfrm>
          <a:prstGeom prst="rect">
            <a:avLst/>
          </a:prstGeom>
          <a:solidFill>
            <a:schemeClr val="bg1"/>
          </a:solidFill>
          <a:ln w="28575">
            <a:solidFill>
              <a:schemeClr val="accent1"/>
            </a:solidFill>
          </a:ln>
        </p:spPr>
        <p:txBody>
          <a:bodyPr wrap="square" lIns="0" rIns="0" rtlCol="0">
            <a:spAutoFit/>
          </a:bodyPr>
          <a:lstStyle/>
          <a:p>
            <a:pPr algn="ctr"/>
            <a:r>
              <a:rPr lang="en-GB" sz="2000" dirty="0">
                <a:solidFill>
                  <a:srgbClr val="002060"/>
                </a:solidFill>
              </a:rPr>
              <a:t>[without]</a:t>
            </a:r>
            <a:endParaRPr lang="fr-FR" sz="2000" dirty="0">
              <a:solidFill>
                <a:srgbClr val="002060"/>
              </a:solidFill>
            </a:endParaRPr>
          </a:p>
        </p:txBody>
      </p:sp>
      <p:sp>
        <p:nvSpPr>
          <p:cNvPr id="72" name="TextBox 71">
            <a:extLst>
              <a:ext uri="{FF2B5EF4-FFF2-40B4-BE49-F238E27FC236}">
                <a16:creationId xmlns:a16="http://schemas.microsoft.com/office/drawing/2014/main" id="{9637DA05-EF26-4C63-8B50-E8FA496E4AE8}"/>
              </a:ext>
            </a:extLst>
          </p:cNvPr>
          <p:cNvSpPr txBox="1"/>
          <p:nvPr/>
        </p:nvSpPr>
        <p:spPr>
          <a:xfrm>
            <a:off x="824316" y="5733449"/>
            <a:ext cx="1107841" cy="400110"/>
          </a:xfrm>
          <a:prstGeom prst="rect">
            <a:avLst/>
          </a:prstGeom>
          <a:solidFill>
            <a:schemeClr val="bg1"/>
          </a:solidFill>
          <a:ln w="28575">
            <a:solidFill>
              <a:schemeClr val="accent1"/>
            </a:solidFill>
          </a:ln>
        </p:spPr>
        <p:txBody>
          <a:bodyPr wrap="square" lIns="0" rIns="0" rtlCol="0">
            <a:spAutoFit/>
          </a:bodyPr>
          <a:lstStyle/>
          <a:p>
            <a:pPr algn="ctr"/>
            <a:r>
              <a:rPr lang="en-GB" sz="2000" dirty="0">
                <a:solidFill>
                  <a:srgbClr val="002060"/>
                </a:solidFill>
              </a:rPr>
              <a:t>[alone]</a:t>
            </a:r>
            <a:endParaRPr lang="fr-FR" sz="2000" dirty="0">
              <a:solidFill>
                <a:srgbClr val="002060"/>
              </a:solidFill>
            </a:endParaRPr>
          </a:p>
        </p:txBody>
      </p:sp>
      <p:sp>
        <p:nvSpPr>
          <p:cNvPr id="73" name="TextBox 72">
            <a:extLst>
              <a:ext uri="{FF2B5EF4-FFF2-40B4-BE49-F238E27FC236}">
                <a16:creationId xmlns:a16="http://schemas.microsoft.com/office/drawing/2014/main" id="{1B39CC7E-80DF-41B4-AB92-B839D8AEB928}"/>
              </a:ext>
            </a:extLst>
          </p:cNvPr>
          <p:cNvSpPr txBox="1"/>
          <p:nvPr/>
        </p:nvSpPr>
        <p:spPr>
          <a:xfrm>
            <a:off x="2432977" y="3151954"/>
            <a:ext cx="1698865" cy="400110"/>
          </a:xfrm>
          <a:prstGeom prst="rect">
            <a:avLst/>
          </a:prstGeom>
          <a:solidFill>
            <a:schemeClr val="bg1"/>
          </a:solidFill>
          <a:ln w="28575">
            <a:solidFill>
              <a:schemeClr val="accent1"/>
            </a:solidFill>
          </a:ln>
        </p:spPr>
        <p:txBody>
          <a:bodyPr wrap="square" lIns="0" rIns="0" rtlCol="0">
            <a:spAutoFit/>
          </a:bodyPr>
          <a:lstStyle/>
          <a:p>
            <a:pPr algn="ctr"/>
            <a:r>
              <a:rPr lang="en-GB" sz="2000" dirty="0">
                <a:solidFill>
                  <a:srgbClr val="002060"/>
                </a:solidFill>
              </a:rPr>
              <a:t>[to become]</a:t>
            </a:r>
            <a:endParaRPr lang="fr-FR" sz="2000" dirty="0">
              <a:solidFill>
                <a:srgbClr val="002060"/>
              </a:solidFill>
            </a:endParaRPr>
          </a:p>
        </p:txBody>
      </p:sp>
      <p:sp>
        <p:nvSpPr>
          <p:cNvPr id="70" name="TextBox 69">
            <a:extLst>
              <a:ext uri="{FF2B5EF4-FFF2-40B4-BE49-F238E27FC236}">
                <a16:creationId xmlns:a16="http://schemas.microsoft.com/office/drawing/2014/main" id="{6A587CF0-BAC3-463A-A83C-DAFA6EFDA5A4}"/>
              </a:ext>
            </a:extLst>
          </p:cNvPr>
          <p:cNvSpPr txBox="1"/>
          <p:nvPr/>
        </p:nvSpPr>
        <p:spPr>
          <a:xfrm>
            <a:off x="6509746" y="2783245"/>
            <a:ext cx="1415163" cy="400110"/>
          </a:xfrm>
          <a:prstGeom prst="rect">
            <a:avLst/>
          </a:prstGeom>
          <a:solidFill>
            <a:schemeClr val="bg1"/>
          </a:solidFill>
          <a:ln w="28575">
            <a:solidFill>
              <a:schemeClr val="accent1"/>
            </a:solidFill>
          </a:ln>
        </p:spPr>
        <p:txBody>
          <a:bodyPr wrap="square" rtlCol="0">
            <a:spAutoFit/>
          </a:bodyPr>
          <a:lstStyle/>
          <a:p>
            <a:pPr algn="ctr"/>
            <a:r>
              <a:rPr lang="en-GB" sz="2000" dirty="0">
                <a:solidFill>
                  <a:srgbClr val="002060"/>
                </a:solidFill>
              </a:rPr>
              <a:t>[to leave]</a:t>
            </a:r>
            <a:endParaRPr lang="fr-FR" sz="2000" dirty="0">
              <a:solidFill>
                <a:srgbClr val="002060"/>
              </a:solidFill>
            </a:endParaRPr>
          </a:p>
        </p:txBody>
      </p:sp>
      <p:sp>
        <p:nvSpPr>
          <p:cNvPr id="74" name="TextBox 73">
            <a:extLst>
              <a:ext uri="{FF2B5EF4-FFF2-40B4-BE49-F238E27FC236}">
                <a16:creationId xmlns:a16="http://schemas.microsoft.com/office/drawing/2014/main" id="{E2697FB7-247D-4C81-B161-5B9BA008AFF2}"/>
              </a:ext>
            </a:extLst>
          </p:cNvPr>
          <p:cNvSpPr txBox="1"/>
          <p:nvPr/>
        </p:nvSpPr>
        <p:spPr>
          <a:xfrm>
            <a:off x="7294250" y="1335570"/>
            <a:ext cx="1195813" cy="400110"/>
          </a:xfrm>
          <a:prstGeom prst="rect">
            <a:avLst/>
          </a:prstGeom>
          <a:solidFill>
            <a:schemeClr val="bg1"/>
          </a:solidFill>
          <a:ln w="28575">
            <a:solidFill>
              <a:schemeClr val="accent1"/>
            </a:solidFill>
          </a:ln>
        </p:spPr>
        <p:txBody>
          <a:bodyPr wrap="square" rtlCol="0">
            <a:spAutoFit/>
          </a:bodyPr>
          <a:lstStyle/>
          <a:p>
            <a:pPr algn="ctr"/>
            <a:r>
              <a:rPr lang="en-GB" sz="2000" dirty="0">
                <a:solidFill>
                  <a:srgbClr val="002060"/>
                </a:solidFill>
              </a:rPr>
              <a:t>[hello]</a:t>
            </a:r>
            <a:endParaRPr lang="fr-FR" sz="2000" dirty="0">
              <a:solidFill>
                <a:srgbClr val="002060"/>
              </a:solidFill>
            </a:endParaRP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3"/>
                                        </p:tgtEl>
                                      </p:cBhvr>
                                    </p:animEffect>
                                    <p:set>
                                      <p:cBhvr>
                                        <p:cTn id="12" dur="1" fill="hold">
                                          <p:stCondLst>
                                            <p:cond delay="499"/>
                                          </p:stCondLst>
                                        </p:cTn>
                                        <p:tgtEl>
                                          <p:spTgt spid="5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4"/>
                                        </p:tgtEl>
                                      </p:cBhvr>
                                    </p:animEffect>
                                    <p:set>
                                      <p:cBhvr>
                                        <p:cTn id="17" dur="1" fill="hold">
                                          <p:stCondLst>
                                            <p:cond delay="499"/>
                                          </p:stCondLst>
                                        </p:cTn>
                                        <p:tgtEl>
                                          <p:spTgt spid="5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5"/>
                                        </p:tgtEl>
                                      </p:cBhvr>
                                    </p:animEffect>
                                    <p:set>
                                      <p:cBhvr>
                                        <p:cTn id="22" dur="1" fill="hold">
                                          <p:stCondLst>
                                            <p:cond delay="499"/>
                                          </p:stCondLst>
                                        </p:cTn>
                                        <p:tgtEl>
                                          <p:spTgt spid="5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6"/>
                                        </p:tgtEl>
                                      </p:cBhvr>
                                    </p:animEffect>
                                    <p:set>
                                      <p:cBhvr>
                                        <p:cTn id="27" dur="1" fill="hold">
                                          <p:stCondLst>
                                            <p:cond delay="499"/>
                                          </p:stCondLst>
                                        </p:cTn>
                                        <p:tgtEl>
                                          <p:spTgt spid="5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7"/>
                                        </p:tgtEl>
                                      </p:cBhvr>
                                    </p:animEffect>
                                    <p:set>
                                      <p:cBhvr>
                                        <p:cTn id="32" dur="1" fill="hold">
                                          <p:stCondLst>
                                            <p:cond delay="499"/>
                                          </p:stCondLst>
                                        </p:cTn>
                                        <p:tgtEl>
                                          <p:spTgt spid="5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9"/>
                                        </p:tgtEl>
                                      </p:cBhvr>
                                    </p:animEffect>
                                    <p:set>
                                      <p:cBhvr>
                                        <p:cTn id="42" dur="1" fill="hold">
                                          <p:stCondLst>
                                            <p:cond delay="499"/>
                                          </p:stCondLst>
                                        </p:cTn>
                                        <p:tgtEl>
                                          <p:spTgt spid="5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60"/>
                                        </p:tgtEl>
                                      </p:cBhvr>
                                    </p:animEffect>
                                    <p:set>
                                      <p:cBhvr>
                                        <p:cTn id="47" dur="1" fill="hold">
                                          <p:stCondLst>
                                            <p:cond delay="499"/>
                                          </p:stCondLst>
                                        </p:cTn>
                                        <p:tgtEl>
                                          <p:spTgt spid="6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61"/>
                                        </p:tgtEl>
                                      </p:cBhvr>
                                    </p:animEffect>
                                    <p:set>
                                      <p:cBhvr>
                                        <p:cTn id="52" dur="1" fill="hold">
                                          <p:stCondLst>
                                            <p:cond delay="499"/>
                                          </p:stCondLst>
                                        </p:cTn>
                                        <p:tgtEl>
                                          <p:spTgt spid="6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62"/>
                                        </p:tgtEl>
                                      </p:cBhvr>
                                    </p:animEffect>
                                    <p:set>
                                      <p:cBhvr>
                                        <p:cTn id="57" dur="1" fill="hold">
                                          <p:stCondLst>
                                            <p:cond delay="499"/>
                                          </p:stCondLst>
                                        </p:cTn>
                                        <p:tgtEl>
                                          <p:spTgt spid="6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63"/>
                                        </p:tgtEl>
                                      </p:cBhvr>
                                    </p:animEffect>
                                    <p:set>
                                      <p:cBhvr>
                                        <p:cTn id="62" dur="1" fill="hold">
                                          <p:stCondLst>
                                            <p:cond delay="499"/>
                                          </p:stCondLst>
                                        </p:cTn>
                                        <p:tgtEl>
                                          <p:spTgt spid="6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4"/>
                                        </p:tgtEl>
                                      </p:cBhvr>
                                    </p:animEffect>
                                    <p:set>
                                      <p:cBhvr>
                                        <p:cTn id="67" dur="1" fill="hold">
                                          <p:stCondLst>
                                            <p:cond delay="499"/>
                                          </p:stCondLst>
                                        </p:cTn>
                                        <p:tgtEl>
                                          <p:spTgt spid="6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Saying ‘without’: sans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181661" y="2125086"/>
            <a:ext cx="9842228" cy="461665"/>
          </a:xfrm>
          <a:prstGeom prst="rect">
            <a:avLst/>
          </a:prstGeom>
          <a:noFill/>
        </p:spPr>
        <p:txBody>
          <a:bodyPr wrap="square" rtlCol="0">
            <a:spAutoFit/>
          </a:bodyPr>
          <a:lstStyle/>
          <a:p>
            <a:pPr lvl="0">
              <a:defRPr/>
            </a:pPr>
            <a:r>
              <a:rPr lang="en-US" sz="2400" dirty="0">
                <a:solidFill>
                  <a:srgbClr val="002060"/>
                </a:solidFill>
                <a:latin typeface="Century Gothic" panose="020F0302020204030204"/>
              </a:rPr>
              <a:t>To say ‘without </a:t>
            </a:r>
            <a:r>
              <a:rPr lang="en-US" sz="2400" b="1" dirty="0">
                <a:solidFill>
                  <a:srgbClr val="002060"/>
                </a:solidFill>
                <a:latin typeface="Century Gothic" panose="020F0302020204030204"/>
              </a:rPr>
              <a:t>something</a:t>
            </a:r>
            <a:r>
              <a:rPr lang="en-US" sz="2400" dirty="0">
                <a:solidFill>
                  <a:srgbClr val="002060"/>
                </a:solidFill>
                <a:latin typeface="Century Gothic" panose="020F0302020204030204"/>
              </a:rPr>
              <a:t>,’ use </a:t>
            </a:r>
            <a:r>
              <a:rPr lang="fr-FR" sz="2400" b="1" dirty="0">
                <a:solidFill>
                  <a:srgbClr val="EE6000"/>
                </a:solidFill>
              </a:rPr>
              <a:t>sans</a:t>
            </a:r>
            <a:r>
              <a:rPr lang="en-US" sz="2400" dirty="0">
                <a:solidFill>
                  <a:schemeClr val="accent5">
                    <a:lumMod val="50000"/>
                  </a:schemeClr>
                </a:solidFill>
                <a:latin typeface="Century Gothic" panose="020F0302020204030204"/>
              </a:rPr>
              <a:t> </a:t>
            </a:r>
            <a:r>
              <a:rPr lang="en-US" sz="2400" b="1" dirty="0">
                <a:solidFill>
                  <a:srgbClr val="002060"/>
                </a:solidFill>
                <a:latin typeface="Century Gothic" panose="020F0302020204030204"/>
              </a:rPr>
              <a:t>before a noun</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1026" name="Picture 2">
            <a:extLst>
              <a:ext uri="{FF2B5EF4-FFF2-40B4-BE49-F238E27FC236}">
                <a16:creationId xmlns:a16="http://schemas.microsoft.com/office/drawing/2014/main" id="{148E12CC-C94B-4368-9274-98B9294BC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147481" y="2935453"/>
            <a:ext cx="1129180" cy="9076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oji, Face, Zipper, Emoticon, Neutral, Yellow, Closed">
            <a:extLst>
              <a:ext uri="{FF2B5EF4-FFF2-40B4-BE49-F238E27FC236}">
                <a16:creationId xmlns:a16="http://schemas.microsoft.com/office/drawing/2014/main" id="{88A07E55-D156-45AE-9370-078DA2E5C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3179" y="5160953"/>
            <a:ext cx="797783" cy="76997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66C0F83-38B7-4B40-BD6B-33921C503357}"/>
              </a:ext>
            </a:extLst>
          </p:cNvPr>
          <p:cNvSpPr txBox="1"/>
          <p:nvPr/>
        </p:nvSpPr>
        <p:spPr>
          <a:xfrm>
            <a:off x="181661" y="2748225"/>
            <a:ext cx="10271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ne peux pas travailler </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sans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mon ordinateur. 	</a:t>
            </a:r>
          </a:p>
        </p:txBody>
      </p:sp>
      <p:sp>
        <p:nvSpPr>
          <p:cNvPr id="16" name="TextBox 15">
            <a:extLst>
              <a:ext uri="{FF2B5EF4-FFF2-40B4-BE49-F238E27FC236}">
                <a16:creationId xmlns:a16="http://schemas.microsoft.com/office/drawing/2014/main" id="{D928C03A-FDC2-4272-8CBB-16ACD68F1E4E}"/>
              </a:ext>
            </a:extLst>
          </p:cNvPr>
          <p:cNvSpPr txBox="1"/>
          <p:nvPr/>
        </p:nvSpPr>
        <p:spPr>
          <a:xfrm>
            <a:off x="181660" y="3371364"/>
            <a:ext cx="682329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cannot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work</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without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computer.</a:t>
            </a:r>
          </a:p>
        </p:txBody>
      </p:sp>
      <p:sp>
        <p:nvSpPr>
          <p:cNvPr id="18" name="TextBox 17">
            <a:extLst>
              <a:ext uri="{FF2B5EF4-FFF2-40B4-BE49-F238E27FC236}">
                <a16:creationId xmlns:a16="http://schemas.microsoft.com/office/drawing/2014/main" id="{62565BFF-1866-4B4E-B0C5-BD7286EB9A90}"/>
              </a:ext>
            </a:extLst>
          </p:cNvPr>
          <p:cNvSpPr txBox="1"/>
          <p:nvPr/>
        </p:nvSpPr>
        <p:spPr>
          <a:xfrm>
            <a:off x="181662" y="4330097"/>
            <a:ext cx="12048438" cy="461665"/>
          </a:xfrm>
          <a:prstGeom prst="rect">
            <a:avLst/>
          </a:prstGeom>
          <a:noFill/>
        </p:spPr>
        <p:txBody>
          <a:bodyPr wrap="square">
            <a:spAutoFit/>
          </a:bodyPr>
          <a:lstStyle/>
          <a:p>
            <a:pPr lvl="0">
              <a:defRPr/>
            </a:pPr>
            <a:r>
              <a:rPr lang="en-US" sz="2400" dirty="0">
                <a:solidFill>
                  <a:srgbClr val="002060"/>
                </a:solidFill>
              </a:rPr>
              <a:t>To say ‘without </a:t>
            </a:r>
            <a:r>
              <a:rPr lang="en-US" sz="2400" b="1" dirty="0">
                <a:solidFill>
                  <a:srgbClr val="002060"/>
                </a:solidFill>
              </a:rPr>
              <a:t>doing something</a:t>
            </a:r>
            <a:r>
              <a:rPr lang="en-US" sz="2400" dirty="0">
                <a:solidFill>
                  <a:srgbClr val="002060"/>
                </a:solidFill>
              </a:rPr>
              <a:t>,’ use</a:t>
            </a:r>
            <a:r>
              <a:rPr lang="fr-FR" sz="2400" dirty="0">
                <a:solidFill>
                  <a:srgbClr val="002060"/>
                </a:solidFill>
                <a:latin typeface="Century Gothic" panose="020F0302020204030204"/>
              </a:rPr>
              <a:t> </a:t>
            </a:r>
            <a:r>
              <a:rPr lang="fr-FR" sz="2400" b="1" dirty="0">
                <a:solidFill>
                  <a:srgbClr val="EE6000"/>
                </a:solidFill>
              </a:rPr>
              <a:t>sans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before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a:t>
            </a:r>
            <a:r>
              <a:rPr kumimoji="0" lang="fr-FR"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infinitive </a:t>
            </a:r>
            <a:r>
              <a:rPr kumimoji="0" lang="fr-FR"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(long </a:t>
            </a:r>
            <a:r>
              <a:rPr kumimoji="0" lang="fr-FR" sz="24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form</a:t>
            </a:r>
            <a:r>
              <a:rPr kumimoji="0" lang="fr-FR"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5AA48371-B211-4FE3-8942-3F35E1EF368C}"/>
              </a:ext>
            </a:extLst>
          </p:cNvPr>
          <p:cNvSpPr txBox="1"/>
          <p:nvPr/>
        </p:nvSpPr>
        <p:spPr>
          <a:xfrm>
            <a:off x="181662" y="4953236"/>
            <a:ext cx="62039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part </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sans </a:t>
            </a:r>
            <a:r>
              <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dire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mot.</a:t>
            </a:r>
          </a:p>
        </p:txBody>
      </p:sp>
      <p:sp>
        <p:nvSpPr>
          <p:cNvPr id="22" name="TextBox 21">
            <a:extLst>
              <a:ext uri="{FF2B5EF4-FFF2-40B4-BE49-F238E27FC236}">
                <a16:creationId xmlns:a16="http://schemas.microsoft.com/office/drawing/2014/main" id="{A21EB1A2-051E-4484-AAEB-4BF0DF40231B}"/>
              </a:ext>
            </a:extLst>
          </p:cNvPr>
          <p:cNvSpPr txBox="1"/>
          <p:nvPr/>
        </p:nvSpPr>
        <p:spPr>
          <a:xfrm>
            <a:off x="181662" y="5576375"/>
            <a:ext cx="62039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leaves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without</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saying</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7" name="TextBox 16">
            <a:extLst>
              <a:ext uri="{FF2B5EF4-FFF2-40B4-BE49-F238E27FC236}">
                <a16:creationId xmlns:a16="http://schemas.microsoft.com/office/drawing/2014/main" id="{6D27FE0E-002B-45D7-A06C-2B397C3ACDDF}"/>
              </a:ext>
            </a:extLst>
          </p:cNvPr>
          <p:cNvSpPr txBox="1"/>
          <p:nvPr/>
        </p:nvSpPr>
        <p:spPr>
          <a:xfrm>
            <a:off x="181661" y="1281450"/>
            <a:ext cx="8364712" cy="461665"/>
          </a:xfrm>
          <a:prstGeom prst="rect">
            <a:avLst/>
          </a:prstGeom>
          <a:noFill/>
        </p:spPr>
        <p:txBody>
          <a:bodyPr wrap="square" rtlCol="0">
            <a:spAutoFit/>
          </a:bodyPr>
          <a:lstStyle/>
          <a:p>
            <a:pPr lvl="0">
              <a:defRPr/>
            </a:pPr>
            <a:r>
              <a:rPr lang="en-US" sz="2400" b="1" dirty="0">
                <a:solidFill>
                  <a:srgbClr val="EE6000"/>
                </a:solidFill>
                <a:latin typeface="Century Gothic" panose="020F0302020204030204"/>
              </a:rPr>
              <a:t>Sans </a:t>
            </a:r>
            <a:r>
              <a:rPr lang="en-US" sz="2400" dirty="0">
                <a:solidFill>
                  <a:srgbClr val="002060"/>
                </a:solidFill>
                <a:latin typeface="Century Gothic" panose="020F0302020204030204"/>
              </a:rPr>
              <a:t>means</a:t>
            </a:r>
            <a:r>
              <a:rPr lang="en-US" sz="2400" dirty="0">
                <a:solidFill>
                  <a:schemeClr val="accent5">
                    <a:lumMod val="50000"/>
                  </a:schemeClr>
                </a:solidFill>
                <a:latin typeface="Century Gothic" panose="020F0302020204030204"/>
              </a:rPr>
              <a:t> ‘</a:t>
            </a:r>
            <a:r>
              <a:rPr lang="fr-FR" sz="2400" b="1" dirty="0" err="1">
                <a:solidFill>
                  <a:srgbClr val="E65D00"/>
                </a:solidFill>
              </a:rPr>
              <a:t>without</a:t>
            </a:r>
            <a:r>
              <a:rPr lang="fr-FR" sz="2400" b="1" dirty="0">
                <a:solidFill>
                  <a:srgbClr val="E65D00"/>
                </a:solidFill>
              </a:rPr>
              <a:t>’.</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1" name="TextBox 20">
            <a:extLst>
              <a:ext uri="{FF2B5EF4-FFF2-40B4-BE49-F238E27FC236}">
                <a16:creationId xmlns:a16="http://schemas.microsoft.com/office/drawing/2014/main" id="{88481B22-3B02-4245-8A3B-355D00FCE6B9}"/>
              </a:ext>
            </a:extLst>
          </p:cNvPr>
          <p:cNvSpPr txBox="1"/>
          <p:nvPr/>
        </p:nvSpPr>
        <p:spPr>
          <a:xfrm>
            <a:off x="104121" y="2968722"/>
            <a:ext cx="4323459" cy="1736646"/>
          </a:xfrm>
          <a:prstGeom prst="wedgeRoundRectCallout">
            <a:avLst>
              <a:gd name="adj1" fmla="val 19840"/>
              <a:gd name="adj2" fmla="val 70417"/>
              <a:gd name="adj3" fmla="val 16667"/>
            </a:avLst>
          </a:prstGeom>
          <a:solidFill>
            <a:srgbClr val="0055A5"/>
          </a:solidFill>
          <a:ln>
            <a:solidFill>
              <a:srgbClr val="E65D00"/>
            </a:solidFill>
          </a:ln>
        </p:spPr>
        <p:txBody>
          <a:bodyPr wrap="square" lIns="0" rIns="0" rtlCol="0" anchor="ctr">
            <a:spAutoFit/>
          </a:bodyPr>
          <a:lstStyle/>
          <a:p>
            <a:pPr algn="ctr"/>
            <a:r>
              <a:rPr lang="en-GB" sz="2400" dirty="0">
                <a:solidFill>
                  <a:schemeClr val="bg1"/>
                </a:solidFill>
              </a:rPr>
              <a:t>In French, </a:t>
            </a:r>
            <a:r>
              <a:rPr lang="en-GB" sz="2400" i="1" dirty="0">
                <a:solidFill>
                  <a:schemeClr val="bg1"/>
                </a:solidFill>
              </a:rPr>
              <a:t>sans </a:t>
            </a:r>
            <a:r>
              <a:rPr lang="en-GB" sz="2400" dirty="0">
                <a:solidFill>
                  <a:schemeClr val="bg1"/>
                </a:solidFill>
              </a:rPr>
              <a:t>is followed by the </a:t>
            </a:r>
            <a:r>
              <a:rPr lang="en-GB" sz="2400" b="1" dirty="0">
                <a:solidFill>
                  <a:schemeClr val="bg1"/>
                </a:solidFill>
              </a:rPr>
              <a:t>infinitive </a:t>
            </a:r>
            <a:r>
              <a:rPr lang="en-GB" sz="2400" dirty="0">
                <a:solidFill>
                  <a:schemeClr val="bg1"/>
                </a:solidFill>
              </a:rPr>
              <a:t>(long form). </a:t>
            </a:r>
          </a:p>
          <a:p>
            <a:pPr algn="ctr"/>
            <a:r>
              <a:rPr lang="en-GB" sz="2400" dirty="0">
                <a:solidFill>
                  <a:schemeClr val="bg1"/>
                </a:solidFill>
              </a:rPr>
              <a:t>In English, </a:t>
            </a:r>
            <a:r>
              <a:rPr lang="en-GB" sz="2400" i="1" dirty="0">
                <a:solidFill>
                  <a:schemeClr val="bg1"/>
                </a:solidFill>
              </a:rPr>
              <a:t>without </a:t>
            </a:r>
            <a:r>
              <a:rPr lang="en-GB" sz="2400" dirty="0">
                <a:solidFill>
                  <a:schemeClr val="bg1"/>
                </a:solidFill>
              </a:rPr>
              <a:t>is followed by the </a:t>
            </a:r>
            <a:r>
              <a:rPr lang="en-GB" sz="2400" b="1" dirty="0">
                <a:solidFill>
                  <a:schemeClr val="bg1"/>
                </a:solidFill>
              </a:rPr>
              <a:t>–</a:t>
            </a:r>
            <a:r>
              <a:rPr lang="en-GB" sz="2400" b="1" dirty="0" err="1">
                <a:solidFill>
                  <a:schemeClr val="bg1"/>
                </a:solidFill>
              </a:rPr>
              <a:t>ing</a:t>
            </a:r>
            <a:r>
              <a:rPr lang="en-GB" sz="2400" dirty="0">
                <a:solidFill>
                  <a:schemeClr val="bg1"/>
                </a:solidFill>
              </a:rPr>
              <a:t> form.</a:t>
            </a: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20" grpId="0"/>
      <p:bldP spid="22" grpId="0"/>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039194" cy="647577"/>
          </a:xfrm>
        </p:spPr>
        <p:txBody>
          <a:bodyPr>
            <a:normAutofit/>
          </a:bodyPr>
          <a:lstStyle/>
          <a:p>
            <a:r>
              <a:rPr lang="en-GB" sz="2800" b="1" dirty="0">
                <a:solidFill>
                  <a:schemeClr val="bg1"/>
                </a:solidFill>
              </a:rPr>
              <a:t>‘Sans’ </a:t>
            </a:r>
            <a:r>
              <a:rPr lang="en-GB" sz="2800" b="1" dirty="0" err="1">
                <a:solidFill>
                  <a:schemeClr val="bg1"/>
                </a:solidFill>
              </a:rPr>
              <a:t>ou</a:t>
            </a:r>
            <a:r>
              <a:rPr lang="en-GB" sz="2800" b="1" dirty="0">
                <a:solidFill>
                  <a:schemeClr val="bg1"/>
                </a:solidFill>
              </a:rPr>
              <a:t> ‘et’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043067"/>
            <a:ext cx="11198087"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Complète les phrases avec </a:t>
            </a:r>
            <a:r>
              <a:rPr kumimoji="0" lang="fr-FR" sz="2400" i="0" u="none" strike="noStrike" kern="1200" cap="none" spc="0" normalizeH="0" baseline="0" noProof="0" dirty="0">
                <a:ln>
                  <a:noFill/>
                </a:ln>
                <a:solidFill>
                  <a:srgbClr val="EF4136"/>
                </a:solidFill>
                <a:effectLst/>
                <a:uLnTx/>
                <a:uFillTx/>
                <a:latin typeface="Century Gothic" panose="020F0302020204030204"/>
                <a:ea typeface="+mn-ea"/>
                <a:cs typeface="+mn-cs"/>
              </a:rPr>
              <a:t>« sans » </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 </a:t>
            </a:r>
            <a:r>
              <a:rPr kumimoji="0" lang="fr-FR" sz="2400" i="0" u="none" strike="noStrike" kern="1200" cap="none" spc="0" normalizeH="0" baseline="0" noProof="0" dirty="0">
                <a:ln>
                  <a:noFill/>
                </a:ln>
                <a:solidFill>
                  <a:srgbClr val="EF4136"/>
                </a:solidFill>
                <a:effectLst/>
                <a:uLnTx/>
                <a:uFillTx/>
                <a:latin typeface="Century Gothic" panose="020F0302020204030204"/>
                <a:ea typeface="+mn-ea"/>
                <a:cs typeface="+mn-cs"/>
              </a:rPr>
              <a:t>« et » </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9" name="Table 6">
            <a:extLst>
              <a:ext uri="{FF2B5EF4-FFF2-40B4-BE49-F238E27FC236}">
                <a16:creationId xmlns:a16="http://schemas.microsoft.com/office/drawing/2014/main" id="{9C994CA2-8AFC-4B7B-859B-DDCB1E1688D6}"/>
              </a:ext>
            </a:extLst>
          </p:cNvPr>
          <p:cNvGraphicFramePr>
            <a:graphicFrameLocks noGrp="1"/>
          </p:cNvGraphicFramePr>
          <p:nvPr>
            <p:extLst>
              <p:ext uri="{D42A27DB-BD31-4B8C-83A1-F6EECF244321}">
                <p14:modId xmlns:p14="http://schemas.microsoft.com/office/powerpoint/2010/main" val="2382334337"/>
              </p:ext>
            </p:extLst>
          </p:nvPr>
        </p:nvGraphicFramePr>
        <p:xfrm>
          <a:off x="180000" y="1656297"/>
          <a:ext cx="11859355" cy="3465960"/>
        </p:xfrm>
        <a:graphic>
          <a:graphicData uri="http://schemas.openxmlformats.org/drawingml/2006/table">
            <a:tbl>
              <a:tblPr firstRow="1" bandRow="1">
                <a:tableStyleId>{7DF18680-E054-41AD-8BC1-D1AEF772440D}</a:tableStyleId>
              </a:tblPr>
              <a:tblGrid>
                <a:gridCol w="589369">
                  <a:extLst>
                    <a:ext uri="{9D8B030D-6E8A-4147-A177-3AD203B41FA5}">
                      <a16:colId xmlns:a16="http://schemas.microsoft.com/office/drawing/2014/main" val="2607353726"/>
                    </a:ext>
                  </a:extLst>
                </a:gridCol>
                <a:gridCol w="7721918">
                  <a:extLst>
                    <a:ext uri="{9D8B030D-6E8A-4147-A177-3AD203B41FA5}">
                      <a16:colId xmlns:a16="http://schemas.microsoft.com/office/drawing/2014/main" val="1600817978"/>
                    </a:ext>
                  </a:extLst>
                </a:gridCol>
                <a:gridCol w="1774034">
                  <a:extLst>
                    <a:ext uri="{9D8B030D-6E8A-4147-A177-3AD203B41FA5}">
                      <a16:colId xmlns:a16="http://schemas.microsoft.com/office/drawing/2014/main" val="4128092149"/>
                    </a:ext>
                  </a:extLst>
                </a:gridCol>
                <a:gridCol w="1774034">
                  <a:extLst>
                    <a:ext uri="{9D8B030D-6E8A-4147-A177-3AD203B41FA5}">
                      <a16:colId xmlns:a16="http://schemas.microsoft.com/office/drawing/2014/main" val="2609792770"/>
                    </a:ext>
                  </a:extLst>
                </a:gridCol>
              </a:tblGrid>
              <a:tr h="370840">
                <a:tc>
                  <a:txBody>
                    <a:bodyPr/>
                    <a:lstStyle/>
                    <a:p>
                      <a:endParaRPr lang="en-GB" sz="2300" dirty="0"/>
                    </a:p>
                  </a:txBody>
                  <a:tcPr>
                    <a:noFill/>
                  </a:tcPr>
                </a:tc>
                <a:tc>
                  <a:txBody>
                    <a:bodyPr/>
                    <a:lstStyle/>
                    <a:p>
                      <a:endParaRPr lang="en-GB" sz="230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1" u="none" strike="noStrike" kern="1200" cap="none" spc="0" normalizeH="0" baseline="0" noProof="0" dirty="0">
                          <a:ln>
                            <a:noFill/>
                          </a:ln>
                          <a:solidFill>
                            <a:srgbClr val="002060"/>
                          </a:solidFill>
                          <a:effectLst/>
                          <a:uLnTx/>
                          <a:uFillTx/>
                        </a:rPr>
                        <a:t>sans</a:t>
                      </a:r>
                      <a:endParaRPr lang="en-GB" sz="2300" b="0" dirty="0">
                        <a:solidFill>
                          <a:srgbClr val="00206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300" b="1" dirty="0">
                          <a:solidFill>
                            <a:srgbClr val="002060"/>
                          </a:solidFill>
                        </a:rPr>
                        <a:t>et</a:t>
                      </a:r>
                    </a:p>
                  </a:txBody>
                  <a:tcPr/>
                </a:tc>
                <a:extLst>
                  <a:ext uri="{0D108BD9-81ED-4DB2-BD59-A6C34878D82A}">
                    <a16:rowId xmlns:a16="http://schemas.microsoft.com/office/drawing/2014/main" val="1153431983"/>
                  </a:ext>
                </a:extLst>
              </a:tr>
              <a:tr h="504000">
                <a:tc>
                  <a:txBody>
                    <a:bodyPr/>
                    <a:lstStyle/>
                    <a:p>
                      <a:pPr algn="ctr"/>
                      <a:r>
                        <a:rPr lang="en-GB" sz="2300" dirty="0">
                          <a:solidFill>
                            <a:schemeClr val="accent1">
                              <a:lumMod val="50000"/>
                            </a:schemeClr>
                          </a:solidFill>
                        </a:rPr>
                        <a:t>1.</a:t>
                      </a:r>
                    </a:p>
                  </a:txBody>
                  <a:tcPr anchor="ctr"/>
                </a:tc>
                <a:tc>
                  <a:txBody>
                    <a:bodyPr/>
                    <a:lstStyle/>
                    <a:p>
                      <a:r>
                        <a:rPr lang="fr-FR" sz="2300" noProof="0" dirty="0">
                          <a:solidFill>
                            <a:schemeClr val="accent1">
                              <a:lumMod val="50000"/>
                            </a:schemeClr>
                          </a:solidFill>
                        </a:rPr>
                        <a:t>Elle mange </a:t>
                      </a:r>
                      <a:r>
                        <a:rPr lang="fr-FR" sz="2300" b="1" noProof="0" dirty="0">
                          <a:solidFill>
                            <a:schemeClr val="accent1">
                              <a:lumMod val="50000"/>
                            </a:schemeClr>
                          </a:solidFill>
                        </a:rPr>
                        <a:t>sans</a:t>
                      </a:r>
                      <a:r>
                        <a:rPr lang="fr-FR" sz="2300" noProof="0" dirty="0">
                          <a:solidFill>
                            <a:schemeClr val="accent1">
                              <a:lumMod val="50000"/>
                            </a:schemeClr>
                          </a:solidFill>
                        </a:rPr>
                        <a:t> parler. </a:t>
                      </a:r>
                    </a:p>
                  </a:txBody>
                  <a:tcPr anchor="ctr"/>
                </a:tc>
                <a:tc>
                  <a:txBody>
                    <a:bodyPr/>
                    <a:lstStyle/>
                    <a:p>
                      <a:endParaRPr lang="en-GB" sz="2300" dirty="0">
                        <a:solidFill>
                          <a:schemeClr val="accent1">
                            <a:lumMod val="50000"/>
                          </a:schemeClr>
                        </a:solidFill>
                      </a:endParaRPr>
                    </a:p>
                  </a:txBody>
                  <a:tcPr anchor="ctr"/>
                </a:tc>
                <a:tc>
                  <a:txBody>
                    <a:bodyPr/>
                    <a:lstStyle/>
                    <a:p>
                      <a:endParaRPr lang="en-GB" sz="2300" dirty="0">
                        <a:solidFill>
                          <a:schemeClr val="accent1">
                            <a:lumMod val="50000"/>
                          </a:schemeClr>
                        </a:solidFill>
                      </a:endParaRPr>
                    </a:p>
                  </a:txBody>
                  <a:tcPr anchor="ctr"/>
                </a:tc>
                <a:extLst>
                  <a:ext uri="{0D108BD9-81ED-4DB2-BD59-A6C34878D82A}">
                    <a16:rowId xmlns:a16="http://schemas.microsoft.com/office/drawing/2014/main" val="1171492714"/>
                  </a:ext>
                </a:extLst>
              </a:tr>
              <a:tr h="504000">
                <a:tc>
                  <a:txBody>
                    <a:bodyPr/>
                    <a:lstStyle/>
                    <a:p>
                      <a:pPr algn="ctr"/>
                      <a:r>
                        <a:rPr lang="en-GB" sz="2300">
                          <a:solidFill>
                            <a:schemeClr val="accent1">
                              <a:lumMod val="50000"/>
                            </a:schemeClr>
                          </a:solidFill>
                        </a:rPr>
                        <a:t>2.</a:t>
                      </a:r>
                      <a:endParaRPr lang="en-GB" sz="23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300" noProof="0" dirty="0">
                          <a:solidFill>
                            <a:schemeClr val="accent1">
                              <a:lumMod val="50000"/>
                            </a:schemeClr>
                          </a:solidFill>
                        </a:rPr>
                        <a:t>Il travaille   </a:t>
                      </a:r>
                      <a:r>
                        <a:rPr lang="fr-FR" sz="2300" b="1" noProof="0" dirty="0">
                          <a:solidFill>
                            <a:schemeClr val="accent1">
                              <a:lumMod val="50000"/>
                            </a:schemeClr>
                          </a:solidFill>
                        </a:rPr>
                        <a:t>et</a:t>
                      </a:r>
                      <a:r>
                        <a:rPr lang="fr-FR" sz="2300" noProof="0" dirty="0">
                          <a:solidFill>
                            <a:schemeClr val="accent1">
                              <a:lumMod val="50000"/>
                            </a:schemeClr>
                          </a:solidFill>
                        </a:rPr>
                        <a:t>    écoute de la musique. </a:t>
                      </a:r>
                    </a:p>
                  </a:txBody>
                  <a:tcPr anchor="ctr"/>
                </a:tc>
                <a:tc>
                  <a:txBody>
                    <a:bodyPr/>
                    <a:lstStyle/>
                    <a:p>
                      <a:endParaRPr lang="en-GB" sz="2300">
                        <a:solidFill>
                          <a:schemeClr val="accent1">
                            <a:lumMod val="50000"/>
                          </a:schemeClr>
                        </a:solidFill>
                      </a:endParaRPr>
                    </a:p>
                  </a:txBody>
                  <a:tcPr anchor="ctr"/>
                </a:tc>
                <a:tc>
                  <a:txBody>
                    <a:bodyPr/>
                    <a:lstStyle/>
                    <a:p>
                      <a:endParaRPr lang="en-GB" sz="2300" dirty="0">
                        <a:solidFill>
                          <a:schemeClr val="accent1">
                            <a:lumMod val="50000"/>
                          </a:schemeClr>
                        </a:solidFill>
                      </a:endParaRPr>
                    </a:p>
                  </a:txBody>
                  <a:tcPr anchor="ctr"/>
                </a:tc>
                <a:extLst>
                  <a:ext uri="{0D108BD9-81ED-4DB2-BD59-A6C34878D82A}">
                    <a16:rowId xmlns:a16="http://schemas.microsoft.com/office/drawing/2014/main" val="1961458278"/>
                  </a:ext>
                </a:extLst>
              </a:tr>
              <a:tr h="504000">
                <a:tc>
                  <a:txBody>
                    <a:bodyPr/>
                    <a:lstStyle/>
                    <a:p>
                      <a:pPr algn="ctr"/>
                      <a:r>
                        <a:rPr lang="en-GB" sz="2300">
                          <a:solidFill>
                            <a:schemeClr val="accent1">
                              <a:lumMod val="50000"/>
                            </a:schemeClr>
                          </a:solidFill>
                        </a:rPr>
                        <a:t>3.</a:t>
                      </a:r>
                      <a:endParaRPr lang="en-GB" sz="23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300" noProof="0" dirty="0">
                          <a:solidFill>
                            <a:schemeClr val="accent1">
                              <a:lumMod val="50000"/>
                            </a:schemeClr>
                          </a:solidFill>
                        </a:rPr>
                        <a:t>Il va en Écosse   </a:t>
                      </a:r>
                      <a:r>
                        <a:rPr lang="fr-FR" sz="2300" b="1" noProof="0" dirty="0">
                          <a:solidFill>
                            <a:schemeClr val="accent1">
                              <a:lumMod val="50000"/>
                            </a:schemeClr>
                          </a:solidFill>
                        </a:rPr>
                        <a:t>et</a:t>
                      </a:r>
                      <a:r>
                        <a:rPr lang="fr-FR" sz="2300" noProof="0" dirty="0">
                          <a:solidFill>
                            <a:schemeClr val="accent1">
                              <a:lumMod val="50000"/>
                            </a:schemeClr>
                          </a:solidFill>
                        </a:rPr>
                        <a:t>   visite Edimbourg.</a:t>
                      </a:r>
                    </a:p>
                  </a:txBody>
                  <a:tcPr anchor="ctr"/>
                </a:tc>
                <a:tc>
                  <a:txBody>
                    <a:bodyPr/>
                    <a:lstStyle/>
                    <a:p>
                      <a:endParaRPr lang="en-GB" sz="2300">
                        <a:solidFill>
                          <a:schemeClr val="accent1">
                            <a:lumMod val="50000"/>
                          </a:schemeClr>
                        </a:solidFill>
                      </a:endParaRPr>
                    </a:p>
                  </a:txBody>
                  <a:tcPr anchor="ctr"/>
                </a:tc>
                <a:tc>
                  <a:txBody>
                    <a:bodyPr/>
                    <a:lstStyle/>
                    <a:p>
                      <a:endParaRPr lang="en-GB" sz="2300" dirty="0">
                        <a:solidFill>
                          <a:schemeClr val="accent1">
                            <a:lumMod val="50000"/>
                          </a:schemeClr>
                        </a:solidFill>
                      </a:endParaRPr>
                    </a:p>
                  </a:txBody>
                  <a:tcPr anchor="ctr"/>
                </a:tc>
                <a:extLst>
                  <a:ext uri="{0D108BD9-81ED-4DB2-BD59-A6C34878D82A}">
                    <a16:rowId xmlns:a16="http://schemas.microsoft.com/office/drawing/2014/main" val="2189313960"/>
                  </a:ext>
                </a:extLst>
              </a:tr>
              <a:tr h="504000">
                <a:tc>
                  <a:txBody>
                    <a:bodyPr/>
                    <a:lstStyle/>
                    <a:p>
                      <a:pPr algn="ctr"/>
                      <a:r>
                        <a:rPr lang="en-GB" sz="2300">
                          <a:solidFill>
                            <a:schemeClr val="accent1">
                              <a:lumMod val="50000"/>
                            </a:schemeClr>
                          </a:solidFill>
                        </a:rPr>
                        <a:t>4.</a:t>
                      </a:r>
                      <a:endParaRPr lang="en-GB" sz="2300" dirty="0">
                        <a:solidFill>
                          <a:schemeClr val="accent1">
                            <a:lumMod val="50000"/>
                          </a:schemeClr>
                        </a:solidFill>
                      </a:endParaRPr>
                    </a:p>
                  </a:txBody>
                  <a:tcPr anchor="ctr"/>
                </a:tc>
                <a:tc>
                  <a:txBody>
                    <a:bodyPr/>
                    <a:lstStyle/>
                    <a:p>
                      <a:r>
                        <a:rPr lang="fr-FR" sz="2300" noProof="0" dirty="0">
                          <a:solidFill>
                            <a:schemeClr val="accent1">
                              <a:lumMod val="50000"/>
                            </a:schemeClr>
                          </a:solidFill>
                        </a:rPr>
                        <a:t>Elle voyage </a:t>
                      </a:r>
                      <a:r>
                        <a:rPr lang="fr-FR" sz="2300" b="1" noProof="0" dirty="0">
                          <a:solidFill>
                            <a:schemeClr val="accent1">
                              <a:lumMod val="50000"/>
                            </a:schemeClr>
                          </a:solidFill>
                        </a:rPr>
                        <a:t>sans</a:t>
                      </a:r>
                      <a:r>
                        <a:rPr lang="fr-FR" sz="2300" noProof="0" dirty="0">
                          <a:solidFill>
                            <a:schemeClr val="accent1">
                              <a:lumMod val="50000"/>
                            </a:schemeClr>
                          </a:solidFill>
                        </a:rPr>
                        <a:t> acheter de billet. </a:t>
                      </a:r>
                    </a:p>
                  </a:txBody>
                  <a:tcPr anchor="ctr"/>
                </a:tc>
                <a:tc>
                  <a:txBody>
                    <a:bodyPr/>
                    <a:lstStyle/>
                    <a:p>
                      <a:endParaRPr lang="en-GB" sz="2300">
                        <a:solidFill>
                          <a:schemeClr val="accent1">
                            <a:lumMod val="50000"/>
                          </a:schemeClr>
                        </a:solidFill>
                      </a:endParaRPr>
                    </a:p>
                  </a:txBody>
                  <a:tcPr anchor="ctr"/>
                </a:tc>
                <a:tc>
                  <a:txBody>
                    <a:bodyPr/>
                    <a:lstStyle/>
                    <a:p>
                      <a:endParaRPr lang="en-GB" sz="2300" dirty="0">
                        <a:solidFill>
                          <a:schemeClr val="accent1">
                            <a:lumMod val="50000"/>
                          </a:schemeClr>
                        </a:solidFill>
                      </a:endParaRPr>
                    </a:p>
                  </a:txBody>
                  <a:tcPr anchor="ctr"/>
                </a:tc>
                <a:extLst>
                  <a:ext uri="{0D108BD9-81ED-4DB2-BD59-A6C34878D82A}">
                    <a16:rowId xmlns:a16="http://schemas.microsoft.com/office/drawing/2014/main" val="2344197191"/>
                  </a:ext>
                </a:extLst>
              </a:tr>
              <a:tr h="504000">
                <a:tc>
                  <a:txBody>
                    <a:bodyPr/>
                    <a:lstStyle/>
                    <a:p>
                      <a:pPr algn="ctr"/>
                      <a:r>
                        <a:rPr lang="en-GB" sz="2300">
                          <a:solidFill>
                            <a:schemeClr val="accent1">
                              <a:lumMod val="50000"/>
                            </a:schemeClr>
                          </a:solidFill>
                        </a:rPr>
                        <a:t>5.</a:t>
                      </a:r>
                      <a:endParaRPr lang="en-GB" sz="23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300" noProof="0" dirty="0">
                          <a:solidFill>
                            <a:schemeClr val="accent1">
                              <a:lumMod val="50000"/>
                            </a:schemeClr>
                          </a:solidFill>
                        </a:rPr>
                        <a:t>Tu gagnes beaucoup </a:t>
                      </a:r>
                      <a:r>
                        <a:rPr lang="fr-FR" sz="2300" b="1" noProof="0" dirty="0">
                          <a:solidFill>
                            <a:schemeClr val="accent1">
                              <a:lumMod val="50000"/>
                            </a:schemeClr>
                          </a:solidFill>
                        </a:rPr>
                        <a:t>sans</a:t>
                      </a:r>
                      <a:r>
                        <a:rPr lang="fr-FR" sz="2300" noProof="0" dirty="0">
                          <a:solidFill>
                            <a:schemeClr val="accent1">
                              <a:lumMod val="50000"/>
                            </a:schemeClr>
                          </a:solidFill>
                        </a:rPr>
                        <a:t> travailler. </a:t>
                      </a:r>
                    </a:p>
                  </a:txBody>
                  <a:tcPr anchor="ctr"/>
                </a:tc>
                <a:tc>
                  <a:txBody>
                    <a:bodyPr/>
                    <a:lstStyle/>
                    <a:p>
                      <a:endParaRPr lang="en-GB" sz="2300">
                        <a:solidFill>
                          <a:schemeClr val="accent1">
                            <a:lumMod val="50000"/>
                          </a:schemeClr>
                        </a:solidFill>
                      </a:endParaRPr>
                    </a:p>
                  </a:txBody>
                  <a:tcPr anchor="ctr"/>
                </a:tc>
                <a:tc>
                  <a:txBody>
                    <a:bodyPr/>
                    <a:lstStyle/>
                    <a:p>
                      <a:endParaRPr lang="en-GB" sz="2300" dirty="0">
                        <a:solidFill>
                          <a:schemeClr val="accent1">
                            <a:lumMod val="50000"/>
                          </a:schemeClr>
                        </a:solidFill>
                      </a:endParaRPr>
                    </a:p>
                  </a:txBody>
                  <a:tcPr anchor="ctr"/>
                </a:tc>
                <a:extLst>
                  <a:ext uri="{0D108BD9-81ED-4DB2-BD59-A6C34878D82A}">
                    <a16:rowId xmlns:a16="http://schemas.microsoft.com/office/drawing/2014/main" val="1972389626"/>
                  </a:ext>
                </a:extLst>
              </a:tr>
              <a:tr h="504000">
                <a:tc>
                  <a:txBody>
                    <a:bodyPr/>
                    <a:lstStyle/>
                    <a:p>
                      <a:pPr algn="ctr"/>
                      <a:r>
                        <a:rPr lang="en-GB" sz="2300">
                          <a:solidFill>
                            <a:schemeClr val="accent1">
                              <a:lumMod val="50000"/>
                            </a:schemeClr>
                          </a:solidFill>
                        </a:rPr>
                        <a:t>6.</a:t>
                      </a:r>
                      <a:endParaRPr lang="en-GB" sz="23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300" noProof="0" dirty="0">
                          <a:solidFill>
                            <a:schemeClr val="accent1">
                              <a:lumMod val="50000"/>
                            </a:schemeClr>
                          </a:solidFill>
                        </a:rPr>
                        <a:t>Il parle   </a:t>
                      </a:r>
                      <a:r>
                        <a:rPr lang="fr-FR" sz="2300" b="1" noProof="0" dirty="0">
                          <a:solidFill>
                            <a:schemeClr val="accent1">
                              <a:lumMod val="50000"/>
                            </a:schemeClr>
                          </a:solidFill>
                        </a:rPr>
                        <a:t>et   </a:t>
                      </a:r>
                      <a:r>
                        <a:rPr lang="fr-FR" sz="2300" noProof="0" dirty="0">
                          <a:solidFill>
                            <a:schemeClr val="accent1">
                              <a:lumMod val="50000"/>
                            </a:schemeClr>
                          </a:solidFill>
                        </a:rPr>
                        <a:t>chante bien. </a:t>
                      </a:r>
                    </a:p>
                  </a:txBody>
                  <a:tcPr anchor="ctr"/>
                </a:tc>
                <a:tc>
                  <a:txBody>
                    <a:bodyPr/>
                    <a:lstStyle/>
                    <a:p>
                      <a:endParaRPr lang="en-GB" sz="2300" dirty="0">
                        <a:solidFill>
                          <a:schemeClr val="accent1">
                            <a:lumMod val="50000"/>
                          </a:schemeClr>
                        </a:solidFill>
                      </a:endParaRPr>
                    </a:p>
                  </a:txBody>
                  <a:tcPr anchor="ctr"/>
                </a:tc>
                <a:tc>
                  <a:txBody>
                    <a:bodyPr/>
                    <a:lstStyle/>
                    <a:p>
                      <a:endParaRPr lang="en-GB" sz="2300" dirty="0">
                        <a:solidFill>
                          <a:schemeClr val="accent1">
                            <a:lumMod val="50000"/>
                          </a:schemeClr>
                        </a:solidFill>
                      </a:endParaRPr>
                    </a:p>
                  </a:txBody>
                  <a:tcPr anchor="ctr"/>
                </a:tc>
                <a:extLst>
                  <a:ext uri="{0D108BD9-81ED-4DB2-BD59-A6C34878D82A}">
                    <a16:rowId xmlns:a16="http://schemas.microsoft.com/office/drawing/2014/main" val="664931564"/>
                  </a:ext>
                </a:extLst>
              </a:tr>
            </a:tbl>
          </a:graphicData>
        </a:graphic>
      </p:graphicFrame>
      <p:pic>
        <p:nvPicPr>
          <p:cNvPr id="15" name="Picture 14" descr="green checkmark">
            <a:extLst>
              <a:ext uri="{FF2B5EF4-FFF2-40B4-BE49-F238E27FC236}">
                <a16:creationId xmlns:a16="http://schemas.microsoft.com/office/drawing/2014/main" id="{356FDFAD-81AF-41AE-AA93-59E1369B7A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7193" y="2162491"/>
            <a:ext cx="345600" cy="360000"/>
          </a:xfrm>
          <a:prstGeom prst="rect">
            <a:avLst/>
          </a:prstGeom>
        </p:spPr>
      </p:pic>
      <p:grpSp>
        <p:nvGrpSpPr>
          <p:cNvPr id="29" name="Group 28">
            <a:extLst>
              <a:ext uri="{FF2B5EF4-FFF2-40B4-BE49-F238E27FC236}">
                <a16:creationId xmlns:a16="http://schemas.microsoft.com/office/drawing/2014/main" id="{8A542471-80B6-FB4B-A1AA-F1B3985E09E9}"/>
              </a:ext>
            </a:extLst>
          </p:cNvPr>
          <p:cNvGrpSpPr/>
          <p:nvPr/>
        </p:nvGrpSpPr>
        <p:grpSpPr>
          <a:xfrm>
            <a:off x="2505819" y="2129887"/>
            <a:ext cx="722803" cy="479428"/>
            <a:chOff x="2074785" y="2045083"/>
            <a:chExt cx="722803" cy="479428"/>
          </a:xfrm>
        </p:grpSpPr>
        <p:sp>
          <p:nvSpPr>
            <p:cNvPr id="18" name="TextBox 17">
              <a:extLst>
                <a:ext uri="{FF2B5EF4-FFF2-40B4-BE49-F238E27FC236}">
                  <a16:creationId xmlns:a16="http://schemas.microsoft.com/office/drawing/2014/main" id="{375AAD5E-BDD7-46FF-B9A4-AA3F2EC19F4C}"/>
                </a:ext>
              </a:extLst>
            </p:cNvPr>
            <p:cNvSpPr txBox="1"/>
            <p:nvPr/>
          </p:nvSpPr>
          <p:spPr>
            <a:xfrm>
              <a:off x="2074785" y="2116244"/>
              <a:ext cx="722803"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A picture containing text, night sky&#10;&#10;Description automatically generated">
              <a:extLst>
                <a:ext uri="{FF2B5EF4-FFF2-40B4-BE49-F238E27FC236}">
                  <a16:creationId xmlns:a16="http://schemas.microsoft.com/office/drawing/2014/main" id="{D6125B3F-ED4E-0346-A874-F0377CBAB2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2604" y="2045083"/>
              <a:ext cx="507164" cy="479428"/>
            </a:xfrm>
            <a:prstGeom prst="rect">
              <a:avLst/>
            </a:prstGeom>
          </p:spPr>
        </p:pic>
      </p:grpSp>
      <p:grpSp>
        <p:nvGrpSpPr>
          <p:cNvPr id="33" name="Group 32">
            <a:extLst>
              <a:ext uri="{FF2B5EF4-FFF2-40B4-BE49-F238E27FC236}">
                <a16:creationId xmlns:a16="http://schemas.microsoft.com/office/drawing/2014/main" id="{094BC184-8856-434B-B166-DF83E4A8B043}"/>
              </a:ext>
            </a:extLst>
          </p:cNvPr>
          <p:cNvGrpSpPr/>
          <p:nvPr/>
        </p:nvGrpSpPr>
        <p:grpSpPr>
          <a:xfrm>
            <a:off x="2271290" y="2623481"/>
            <a:ext cx="722803" cy="479428"/>
            <a:chOff x="2074785" y="2045083"/>
            <a:chExt cx="722803" cy="479428"/>
          </a:xfrm>
        </p:grpSpPr>
        <p:sp>
          <p:nvSpPr>
            <p:cNvPr id="34" name="TextBox 33">
              <a:extLst>
                <a:ext uri="{FF2B5EF4-FFF2-40B4-BE49-F238E27FC236}">
                  <a16:creationId xmlns:a16="http://schemas.microsoft.com/office/drawing/2014/main" id="{A976FE55-5D4E-BA4F-BE86-9B53FE0FB158}"/>
                </a:ext>
              </a:extLst>
            </p:cNvPr>
            <p:cNvSpPr txBox="1"/>
            <p:nvPr/>
          </p:nvSpPr>
          <p:spPr>
            <a:xfrm>
              <a:off x="2074785" y="2116244"/>
              <a:ext cx="722803" cy="307777"/>
            </a:xfrm>
            <a:prstGeom prst="rect">
              <a:avLst/>
            </a:prstGeom>
            <a:solidFill>
              <a:srgbClr val="FCECE9"/>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5" name="Picture 34" descr="A picture containing text, night sky&#10;&#10;Description automatically generated">
              <a:extLst>
                <a:ext uri="{FF2B5EF4-FFF2-40B4-BE49-F238E27FC236}">
                  <a16:creationId xmlns:a16="http://schemas.microsoft.com/office/drawing/2014/main" id="{1B32348A-79BC-6449-938C-8354A4DDD0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2604" y="2045083"/>
              <a:ext cx="507164" cy="479428"/>
            </a:xfrm>
            <a:prstGeom prst="rect">
              <a:avLst/>
            </a:prstGeom>
          </p:spPr>
        </p:pic>
      </p:grpSp>
      <p:grpSp>
        <p:nvGrpSpPr>
          <p:cNvPr id="36" name="Group 35">
            <a:extLst>
              <a:ext uri="{FF2B5EF4-FFF2-40B4-BE49-F238E27FC236}">
                <a16:creationId xmlns:a16="http://schemas.microsoft.com/office/drawing/2014/main" id="{A4738C4B-77F9-354B-8152-79D07A9A9B6A}"/>
              </a:ext>
            </a:extLst>
          </p:cNvPr>
          <p:cNvGrpSpPr/>
          <p:nvPr/>
        </p:nvGrpSpPr>
        <p:grpSpPr>
          <a:xfrm>
            <a:off x="2924576" y="3131136"/>
            <a:ext cx="722803" cy="479428"/>
            <a:chOff x="2074785" y="2045083"/>
            <a:chExt cx="722803" cy="479428"/>
          </a:xfrm>
        </p:grpSpPr>
        <p:sp>
          <p:nvSpPr>
            <p:cNvPr id="37" name="TextBox 36">
              <a:extLst>
                <a:ext uri="{FF2B5EF4-FFF2-40B4-BE49-F238E27FC236}">
                  <a16:creationId xmlns:a16="http://schemas.microsoft.com/office/drawing/2014/main" id="{499CC776-374C-434B-9ED9-C282C5BFBB22}"/>
                </a:ext>
              </a:extLst>
            </p:cNvPr>
            <p:cNvSpPr txBox="1"/>
            <p:nvPr/>
          </p:nvSpPr>
          <p:spPr>
            <a:xfrm>
              <a:off x="2074785" y="2116244"/>
              <a:ext cx="722803"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8" name="Picture 37" descr="A picture containing text, night sky&#10;&#10;Description automatically generated">
              <a:extLst>
                <a:ext uri="{FF2B5EF4-FFF2-40B4-BE49-F238E27FC236}">
                  <a16:creationId xmlns:a16="http://schemas.microsoft.com/office/drawing/2014/main" id="{02E9AA24-4AFD-FC4A-81B2-9E88BA7276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2604" y="2045083"/>
              <a:ext cx="507164" cy="479428"/>
            </a:xfrm>
            <a:prstGeom prst="rect">
              <a:avLst/>
            </a:prstGeom>
          </p:spPr>
        </p:pic>
      </p:grpSp>
      <p:grpSp>
        <p:nvGrpSpPr>
          <p:cNvPr id="42" name="Group 41">
            <a:extLst>
              <a:ext uri="{FF2B5EF4-FFF2-40B4-BE49-F238E27FC236}">
                <a16:creationId xmlns:a16="http://schemas.microsoft.com/office/drawing/2014/main" id="{1E841021-127D-2B48-96B6-63DE7AE3E379}"/>
              </a:ext>
            </a:extLst>
          </p:cNvPr>
          <p:cNvGrpSpPr/>
          <p:nvPr/>
        </p:nvGrpSpPr>
        <p:grpSpPr>
          <a:xfrm>
            <a:off x="2574824" y="3670879"/>
            <a:ext cx="722803" cy="479428"/>
            <a:chOff x="2074785" y="2045083"/>
            <a:chExt cx="722803" cy="479428"/>
          </a:xfrm>
        </p:grpSpPr>
        <p:sp>
          <p:nvSpPr>
            <p:cNvPr id="43" name="TextBox 42">
              <a:extLst>
                <a:ext uri="{FF2B5EF4-FFF2-40B4-BE49-F238E27FC236}">
                  <a16:creationId xmlns:a16="http://schemas.microsoft.com/office/drawing/2014/main" id="{29331549-B363-804E-BB4A-434895486447}"/>
                </a:ext>
              </a:extLst>
            </p:cNvPr>
            <p:cNvSpPr txBox="1"/>
            <p:nvPr/>
          </p:nvSpPr>
          <p:spPr>
            <a:xfrm>
              <a:off x="2074785" y="2116244"/>
              <a:ext cx="722803" cy="307777"/>
            </a:xfrm>
            <a:prstGeom prst="rect">
              <a:avLst/>
            </a:prstGeom>
            <a:solidFill>
              <a:srgbClr val="FCECE9"/>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44" name="Picture 43" descr="A picture containing text, night sky&#10;&#10;Description automatically generated">
              <a:extLst>
                <a:ext uri="{FF2B5EF4-FFF2-40B4-BE49-F238E27FC236}">
                  <a16:creationId xmlns:a16="http://schemas.microsoft.com/office/drawing/2014/main" id="{E304206D-93BB-BF4F-9EF8-8E321925A5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2604" y="2045083"/>
              <a:ext cx="507164" cy="479428"/>
            </a:xfrm>
            <a:prstGeom prst="rect">
              <a:avLst/>
            </a:prstGeom>
          </p:spPr>
        </p:pic>
      </p:grpSp>
      <p:grpSp>
        <p:nvGrpSpPr>
          <p:cNvPr id="48" name="Group 47">
            <a:extLst>
              <a:ext uri="{FF2B5EF4-FFF2-40B4-BE49-F238E27FC236}">
                <a16:creationId xmlns:a16="http://schemas.microsoft.com/office/drawing/2014/main" id="{7EA77F1F-2101-934F-B04F-EE7F65C6F71E}"/>
              </a:ext>
            </a:extLst>
          </p:cNvPr>
          <p:cNvGrpSpPr/>
          <p:nvPr/>
        </p:nvGrpSpPr>
        <p:grpSpPr>
          <a:xfrm>
            <a:off x="4008780" y="4152467"/>
            <a:ext cx="614983" cy="479428"/>
            <a:chOff x="2074785" y="2045083"/>
            <a:chExt cx="614983" cy="479428"/>
          </a:xfrm>
        </p:grpSpPr>
        <p:sp>
          <p:nvSpPr>
            <p:cNvPr id="49" name="TextBox 48">
              <a:extLst>
                <a:ext uri="{FF2B5EF4-FFF2-40B4-BE49-F238E27FC236}">
                  <a16:creationId xmlns:a16="http://schemas.microsoft.com/office/drawing/2014/main" id="{6F856295-2FFB-D744-915F-09BF194E1226}"/>
                </a:ext>
              </a:extLst>
            </p:cNvPr>
            <p:cNvSpPr txBox="1"/>
            <p:nvPr/>
          </p:nvSpPr>
          <p:spPr>
            <a:xfrm>
              <a:off x="2074785" y="2116244"/>
              <a:ext cx="614983"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0" name="Picture 49" descr="A picture containing text, night sky&#10;&#10;Description automatically generated">
              <a:extLst>
                <a:ext uri="{FF2B5EF4-FFF2-40B4-BE49-F238E27FC236}">
                  <a16:creationId xmlns:a16="http://schemas.microsoft.com/office/drawing/2014/main" id="{9865BC9D-45AA-9F4D-8E0F-273CD91372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2604" y="2045083"/>
              <a:ext cx="507164" cy="479428"/>
            </a:xfrm>
            <a:prstGeom prst="rect">
              <a:avLst/>
            </a:prstGeom>
          </p:spPr>
        </p:pic>
      </p:grpSp>
      <p:grpSp>
        <p:nvGrpSpPr>
          <p:cNvPr id="51" name="Group 50">
            <a:extLst>
              <a:ext uri="{FF2B5EF4-FFF2-40B4-BE49-F238E27FC236}">
                <a16:creationId xmlns:a16="http://schemas.microsoft.com/office/drawing/2014/main" id="{0A657EF5-96B0-4D48-9A5E-600E11BE7342}"/>
              </a:ext>
            </a:extLst>
          </p:cNvPr>
          <p:cNvGrpSpPr/>
          <p:nvPr/>
        </p:nvGrpSpPr>
        <p:grpSpPr>
          <a:xfrm>
            <a:off x="1888289" y="4631895"/>
            <a:ext cx="550251" cy="479428"/>
            <a:chOff x="2074786" y="2045083"/>
            <a:chExt cx="550251" cy="479428"/>
          </a:xfrm>
        </p:grpSpPr>
        <p:sp>
          <p:nvSpPr>
            <p:cNvPr id="52" name="TextBox 51">
              <a:extLst>
                <a:ext uri="{FF2B5EF4-FFF2-40B4-BE49-F238E27FC236}">
                  <a16:creationId xmlns:a16="http://schemas.microsoft.com/office/drawing/2014/main" id="{AD112131-BCCE-1843-974A-977E5F0CE193}"/>
                </a:ext>
              </a:extLst>
            </p:cNvPr>
            <p:cNvSpPr txBox="1"/>
            <p:nvPr/>
          </p:nvSpPr>
          <p:spPr>
            <a:xfrm>
              <a:off x="2074786" y="2116244"/>
              <a:ext cx="507164" cy="307777"/>
            </a:xfrm>
            <a:prstGeom prst="rect">
              <a:avLst/>
            </a:prstGeom>
            <a:solidFill>
              <a:srgbClr val="FCECE9"/>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3" name="Picture 52" descr="A picture containing text, night sky&#10;&#10;Description automatically generated">
              <a:extLst>
                <a:ext uri="{FF2B5EF4-FFF2-40B4-BE49-F238E27FC236}">
                  <a16:creationId xmlns:a16="http://schemas.microsoft.com/office/drawing/2014/main" id="{733E5D9E-A24E-FB48-925D-06881D2E1C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7873" y="2045083"/>
              <a:ext cx="507164" cy="479428"/>
            </a:xfrm>
            <a:prstGeom prst="rect">
              <a:avLst/>
            </a:prstGeom>
          </p:spPr>
        </p:pic>
      </p:grpSp>
      <p:pic>
        <p:nvPicPr>
          <p:cNvPr id="60" name="Picture 59" descr="green checkmark">
            <a:extLst>
              <a:ext uri="{FF2B5EF4-FFF2-40B4-BE49-F238E27FC236}">
                <a16:creationId xmlns:a16="http://schemas.microsoft.com/office/drawing/2014/main" id="{EBBEF6D1-10CF-2342-9875-B0C2DD5FFD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441" y="2665917"/>
            <a:ext cx="345600" cy="360000"/>
          </a:xfrm>
          <a:prstGeom prst="rect">
            <a:avLst/>
          </a:prstGeom>
        </p:spPr>
      </p:pic>
      <p:pic>
        <p:nvPicPr>
          <p:cNvPr id="61" name="Picture 60" descr="green checkmark">
            <a:extLst>
              <a:ext uri="{FF2B5EF4-FFF2-40B4-BE49-F238E27FC236}">
                <a16:creationId xmlns:a16="http://schemas.microsoft.com/office/drawing/2014/main" id="{6AD3D00A-9FF2-D14A-958A-7AF7078B8C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4576" y="3151209"/>
            <a:ext cx="345600" cy="360000"/>
          </a:xfrm>
          <a:prstGeom prst="rect">
            <a:avLst/>
          </a:prstGeom>
        </p:spPr>
      </p:pic>
      <p:pic>
        <p:nvPicPr>
          <p:cNvPr id="62" name="Picture 61" descr="green checkmark">
            <a:extLst>
              <a:ext uri="{FF2B5EF4-FFF2-40B4-BE49-F238E27FC236}">
                <a16:creationId xmlns:a16="http://schemas.microsoft.com/office/drawing/2014/main" id="{912974ED-03B6-2F40-8B38-5A4D769AB3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7193" y="3699167"/>
            <a:ext cx="345600" cy="360000"/>
          </a:xfrm>
          <a:prstGeom prst="rect">
            <a:avLst/>
          </a:prstGeom>
        </p:spPr>
      </p:pic>
      <p:pic>
        <p:nvPicPr>
          <p:cNvPr id="64" name="Picture 63" descr="green checkmark">
            <a:extLst>
              <a:ext uri="{FF2B5EF4-FFF2-40B4-BE49-F238E27FC236}">
                <a16:creationId xmlns:a16="http://schemas.microsoft.com/office/drawing/2014/main" id="{A5D01C12-C119-084D-8017-991B85320E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3169" y="4173038"/>
            <a:ext cx="345600" cy="360000"/>
          </a:xfrm>
          <a:prstGeom prst="rect">
            <a:avLst/>
          </a:prstGeom>
        </p:spPr>
      </p:pic>
      <p:pic>
        <p:nvPicPr>
          <p:cNvPr id="65" name="Picture 64" descr="green checkmark">
            <a:extLst>
              <a:ext uri="{FF2B5EF4-FFF2-40B4-BE49-F238E27FC236}">
                <a16:creationId xmlns:a16="http://schemas.microsoft.com/office/drawing/2014/main" id="{0FD62F82-1F5B-B249-A7E0-52C354017D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441" y="4691609"/>
            <a:ext cx="345600" cy="360000"/>
          </a:xfrm>
          <a:prstGeom prst="rect">
            <a:avLst/>
          </a:prstGeom>
        </p:spPr>
      </p:pic>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4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5317F1A-270D-414A-9257-D6E3FBE91968}"/>
              </a:ext>
            </a:extLst>
          </p:cNvPr>
          <p:cNvGraphicFramePr>
            <a:graphicFrameLocks noGrp="1"/>
          </p:cNvGraphicFramePr>
          <p:nvPr>
            <p:extLst>
              <p:ext uri="{D42A27DB-BD31-4B8C-83A1-F6EECF244321}">
                <p14:modId xmlns:p14="http://schemas.microsoft.com/office/powerpoint/2010/main" val="3355370869"/>
              </p:ext>
            </p:extLst>
          </p:nvPr>
        </p:nvGraphicFramePr>
        <p:xfrm>
          <a:off x="946484" y="1218977"/>
          <a:ext cx="10990001" cy="4525220"/>
        </p:xfrm>
        <a:graphic>
          <a:graphicData uri="http://schemas.openxmlformats.org/drawingml/2006/table">
            <a:tbl>
              <a:tblPr firstRow="1" bandRow="1">
                <a:tableStyleId>{5C22544A-7EE6-4342-B048-85BDC9FD1C3A}</a:tableStyleId>
              </a:tblPr>
              <a:tblGrid>
                <a:gridCol w="3614881">
                  <a:extLst>
                    <a:ext uri="{9D8B030D-6E8A-4147-A177-3AD203B41FA5}">
                      <a16:colId xmlns:a16="http://schemas.microsoft.com/office/drawing/2014/main" val="3285341522"/>
                    </a:ext>
                  </a:extLst>
                </a:gridCol>
                <a:gridCol w="7375120">
                  <a:extLst>
                    <a:ext uri="{9D8B030D-6E8A-4147-A177-3AD203B41FA5}">
                      <a16:colId xmlns:a16="http://schemas.microsoft.com/office/drawing/2014/main" val="3897821355"/>
                    </a:ext>
                  </a:extLst>
                </a:gridCol>
              </a:tblGrid>
              <a:tr h="1001765">
                <a:tc>
                  <a:txBody>
                    <a:bodyPr/>
                    <a:lstStyle/>
                    <a:p>
                      <a:pPr algn="ctr"/>
                      <a:r>
                        <a:rPr lang="fr-FR" sz="2800" b="0" dirty="0">
                          <a:solidFill>
                            <a:srgbClr val="115076"/>
                          </a:solidFill>
                        </a:rPr>
                        <a:t>go out / </a:t>
                      </a:r>
                      <a:r>
                        <a:rPr lang="fr-FR" sz="2800" b="0" dirty="0" err="1">
                          <a:solidFill>
                            <a:srgbClr val="115076"/>
                          </a:solidFill>
                        </a:rPr>
                        <a:t>take</a:t>
                      </a:r>
                      <a:r>
                        <a:rPr lang="fr-FR" sz="2800" b="0" dirty="0">
                          <a:solidFill>
                            <a:srgbClr val="115076"/>
                          </a:solidFill>
                        </a:rPr>
                        <a:t> out</a:t>
                      </a:r>
                    </a:p>
                  </a:txBody>
                  <a:tcPr anchor="ctr">
                    <a:lnR w="12700" cap="flat" cmpd="sng" algn="ctr">
                      <a:solidFill>
                        <a:schemeClr val="tx1"/>
                      </a:solidFill>
                      <a:prstDash val="solid"/>
                      <a:round/>
                      <a:headEnd type="none" w="med" len="med"/>
                      <a:tailEnd type="none" w="med" len="med"/>
                    </a:lnR>
                    <a:noFill/>
                  </a:tcPr>
                </a:tc>
                <a:tc>
                  <a:txBody>
                    <a:bodyPr/>
                    <a:lstStyle/>
                    <a:p>
                      <a:pPr algn="ctr"/>
                      <a:r>
                        <a:rPr lang="fr-FR" sz="2800" b="0" dirty="0">
                          <a:solidFill>
                            <a:srgbClr val="115076"/>
                          </a:solidFill>
                        </a:rPr>
                        <a:t>I will go out with my friends.</a:t>
                      </a:r>
                    </a:p>
                  </a:txBody>
                  <a:tcPr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418333504"/>
                  </a:ext>
                </a:extLst>
              </a:tr>
              <a:tr h="1001765">
                <a:tc>
                  <a:txBody>
                    <a:bodyPr/>
                    <a:lstStyle/>
                    <a:p>
                      <a:pPr algn="ctr"/>
                      <a:r>
                        <a:rPr lang="fr-FR" sz="2800" b="0" dirty="0">
                          <a:solidFill>
                            <a:srgbClr val="115076"/>
                          </a:solidFill>
                        </a:rPr>
                        <a:t>go out / </a:t>
                      </a:r>
                      <a:r>
                        <a:rPr lang="fr-FR" sz="2800" b="0" dirty="0" err="1">
                          <a:solidFill>
                            <a:srgbClr val="115076"/>
                          </a:solidFill>
                        </a:rPr>
                        <a:t>take</a:t>
                      </a:r>
                      <a:r>
                        <a:rPr lang="fr-FR" sz="2800" b="0" dirty="0">
                          <a:solidFill>
                            <a:srgbClr val="115076"/>
                          </a:solidFill>
                        </a:rPr>
                        <a:t> out</a:t>
                      </a:r>
                    </a:p>
                  </a:txBody>
                  <a:tcPr anchor="ctr">
                    <a:lnR w="12700" cap="flat" cmpd="sng" algn="ctr">
                      <a:solidFill>
                        <a:schemeClr val="tx1"/>
                      </a:solidFill>
                      <a:prstDash val="solid"/>
                      <a:round/>
                      <a:headEnd type="none" w="med" len="med"/>
                      <a:tailEnd type="none" w="med" len="med"/>
                    </a:lnR>
                    <a:noFill/>
                  </a:tcPr>
                </a:tc>
                <a:tc>
                  <a:txBody>
                    <a:bodyPr/>
                    <a:lstStyle/>
                    <a:p>
                      <a:pPr algn="ctr"/>
                      <a:r>
                        <a:rPr lang="fr-FR" sz="2800" b="0" dirty="0">
                          <a:solidFill>
                            <a:srgbClr val="115076"/>
                          </a:solidFill>
                        </a:rPr>
                        <a:t>I </a:t>
                      </a:r>
                      <a:r>
                        <a:rPr lang="fr-FR" sz="2800" b="0" dirty="0" err="1">
                          <a:solidFill>
                            <a:srgbClr val="115076"/>
                          </a:solidFill>
                        </a:rPr>
                        <a:t>will</a:t>
                      </a:r>
                      <a:r>
                        <a:rPr lang="fr-FR" sz="2800" b="0" dirty="0">
                          <a:solidFill>
                            <a:srgbClr val="115076"/>
                          </a:solidFill>
                        </a:rPr>
                        <a:t> </a:t>
                      </a:r>
                      <a:r>
                        <a:rPr lang="fr-FR" sz="2800" b="0" dirty="0" err="1">
                          <a:solidFill>
                            <a:srgbClr val="115076"/>
                          </a:solidFill>
                        </a:rPr>
                        <a:t>take</a:t>
                      </a:r>
                      <a:r>
                        <a:rPr lang="fr-FR" sz="2800" b="0" dirty="0">
                          <a:solidFill>
                            <a:srgbClr val="115076"/>
                          </a:solidFill>
                        </a:rPr>
                        <a:t> the dog out of the house.</a:t>
                      </a:r>
                    </a:p>
                  </a:txBody>
                  <a:tcPr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723698268"/>
                  </a:ext>
                </a:extLst>
              </a:tr>
              <a:tr h="1001765">
                <a:tc>
                  <a:txBody>
                    <a:bodyPr/>
                    <a:lstStyle/>
                    <a:p>
                      <a:pPr algn="ctr"/>
                      <a:r>
                        <a:rPr lang="fr-FR" sz="2800" b="0" dirty="0">
                          <a:solidFill>
                            <a:srgbClr val="115076"/>
                          </a:solidFill>
                        </a:rPr>
                        <a:t>go out / </a:t>
                      </a:r>
                      <a:r>
                        <a:rPr lang="fr-FR" sz="2800" b="0" dirty="0" err="1">
                          <a:solidFill>
                            <a:srgbClr val="115076"/>
                          </a:solidFill>
                        </a:rPr>
                        <a:t>take</a:t>
                      </a:r>
                      <a:r>
                        <a:rPr lang="fr-FR" sz="2800" b="0" dirty="0">
                          <a:solidFill>
                            <a:srgbClr val="115076"/>
                          </a:solidFill>
                        </a:rPr>
                        <a:t> out</a:t>
                      </a:r>
                    </a:p>
                  </a:txBody>
                  <a:tcPr anchor="ctr">
                    <a:lnR w="12700" cap="flat" cmpd="sng" algn="ctr">
                      <a:solidFill>
                        <a:schemeClr val="tx1"/>
                      </a:solidFill>
                      <a:prstDash val="solid"/>
                      <a:round/>
                      <a:headEnd type="none" w="med" len="med"/>
                      <a:tailEnd type="none" w="med" len="med"/>
                    </a:lnR>
                    <a:noFill/>
                  </a:tcPr>
                </a:tc>
                <a:tc>
                  <a:txBody>
                    <a:bodyPr/>
                    <a:lstStyle/>
                    <a:p>
                      <a:pPr algn="ctr"/>
                      <a:r>
                        <a:rPr lang="fr-FR" sz="2800" b="0" dirty="0" err="1">
                          <a:solidFill>
                            <a:srgbClr val="115076"/>
                          </a:solidFill>
                        </a:rPr>
                        <a:t>They</a:t>
                      </a:r>
                      <a:r>
                        <a:rPr lang="fr-FR" sz="2800" b="0" dirty="0">
                          <a:solidFill>
                            <a:srgbClr val="115076"/>
                          </a:solidFill>
                        </a:rPr>
                        <a:t> </a:t>
                      </a:r>
                      <a:r>
                        <a:rPr lang="fr-FR" sz="2800" b="0" dirty="0" err="1">
                          <a:solidFill>
                            <a:srgbClr val="115076"/>
                          </a:solidFill>
                        </a:rPr>
                        <a:t>take</a:t>
                      </a:r>
                      <a:r>
                        <a:rPr lang="fr-FR" sz="2800" b="0" dirty="0">
                          <a:solidFill>
                            <a:srgbClr val="115076"/>
                          </a:solidFill>
                        </a:rPr>
                        <a:t> a lot of money out at the </a:t>
                      </a:r>
                      <a:r>
                        <a:rPr lang="fr-FR" sz="2800" b="0" dirty="0" err="1">
                          <a:solidFill>
                            <a:srgbClr val="115076"/>
                          </a:solidFill>
                        </a:rPr>
                        <a:t>bank</a:t>
                      </a:r>
                      <a:r>
                        <a:rPr lang="fr-FR" sz="2800" b="0" dirty="0">
                          <a:solidFill>
                            <a:srgbClr val="115076"/>
                          </a:solidFill>
                        </a:rPr>
                        <a:t>.</a:t>
                      </a:r>
                    </a:p>
                  </a:txBody>
                  <a:tcPr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815595669"/>
                  </a:ext>
                </a:extLst>
              </a:tr>
              <a:tr h="1001765">
                <a:tc>
                  <a:txBody>
                    <a:bodyPr/>
                    <a:lstStyle/>
                    <a:p>
                      <a:pPr algn="ctr"/>
                      <a:r>
                        <a:rPr lang="fr-FR" sz="2800" b="0" dirty="0">
                          <a:solidFill>
                            <a:srgbClr val="115076"/>
                          </a:solidFill>
                        </a:rPr>
                        <a:t>go out / </a:t>
                      </a:r>
                      <a:r>
                        <a:rPr lang="fr-FR" sz="2800" b="0" dirty="0" err="1">
                          <a:solidFill>
                            <a:srgbClr val="115076"/>
                          </a:solidFill>
                        </a:rPr>
                        <a:t>take</a:t>
                      </a:r>
                      <a:r>
                        <a:rPr lang="fr-FR" sz="2800" b="0" dirty="0">
                          <a:solidFill>
                            <a:srgbClr val="115076"/>
                          </a:solidFill>
                        </a:rPr>
                        <a:t> out</a:t>
                      </a:r>
                    </a:p>
                  </a:txBody>
                  <a:tcPr anchor="ctr">
                    <a:lnR w="12700" cap="flat" cmpd="sng" algn="ctr">
                      <a:solidFill>
                        <a:schemeClr val="tx1"/>
                      </a:solidFill>
                      <a:prstDash val="solid"/>
                      <a:round/>
                      <a:headEnd type="none" w="med" len="med"/>
                      <a:tailEnd type="none" w="med" len="med"/>
                    </a:lnR>
                    <a:noFill/>
                  </a:tcPr>
                </a:tc>
                <a:tc>
                  <a:txBody>
                    <a:bodyPr/>
                    <a:lstStyle/>
                    <a:p>
                      <a:pPr algn="ctr"/>
                      <a:r>
                        <a:rPr lang="fr-FR" sz="2800" b="0" dirty="0" err="1">
                          <a:solidFill>
                            <a:srgbClr val="115076"/>
                          </a:solidFill>
                        </a:rPr>
                        <a:t>Please</a:t>
                      </a:r>
                      <a:r>
                        <a:rPr lang="fr-FR" sz="2800" b="0" dirty="0">
                          <a:solidFill>
                            <a:srgbClr val="115076"/>
                          </a:solidFill>
                        </a:rPr>
                        <a:t>, go out to </a:t>
                      </a:r>
                      <a:r>
                        <a:rPr lang="fr-FR" sz="2800" b="0" dirty="0" err="1">
                          <a:solidFill>
                            <a:srgbClr val="115076"/>
                          </a:solidFill>
                        </a:rPr>
                        <a:t>find</a:t>
                      </a:r>
                      <a:r>
                        <a:rPr lang="fr-FR" sz="2800" b="0" dirty="0">
                          <a:solidFill>
                            <a:srgbClr val="115076"/>
                          </a:solidFill>
                        </a:rPr>
                        <a:t> the </a:t>
                      </a:r>
                      <a:r>
                        <a:rPr lang="fr-FR" sz="2800" b="0" dirty="0" err="1">
                          <a:solidFill>
                            <a:srgbClr val="115076"/>
                          </a:solidFill>
                        </a:rPr>
                        <a:t>doctor</a:t>
                      </a:r>
                      <a:r>
                        <a:rPr lang="fr-FR" sz="2800" b="0" dirty="0">
                          <a:solidFill>
                            <a:srgbClr val="115076"/>
                          </a:solidFill>
                        </a:rPr>
                        <a:t>!</a:t>
                      </a:r>
                    </a:p>
                  </a:txBody>
                  <a:tcPr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672226311"/>
                  </a:ext>
                </a:extLst>
              </a:tr>
              <a:tr h="0">
                <a:tc>
                  <a:txBody>
                    <a:bodyPr/>
                    <a:lstStyle/>
                    <a:p>
                      <a:pPr algn="ctr"/>
                      <a:endParaRPr lang="fr-FR" sz="2800" b="0" dirty="0">
                        <a:solidFill>
                          <a:srgbClr val="115076"/>
                        </a:solidFill>
                      </a:endParaRPr>
                    </a:p>
                  </a:txBody>
                  <a:tcPr anchor="ctr">
                    <a:lnR w="12700" cap="flat" cmpd="sng" algn="ctr">
                      <a:solidFill>
                        <a:schemeClr val="tx1"/>
                      </a:solidFill>
                      <a:prstDash val="solid"/>
                      <a:round/>
                      <a:headEnd type="none" w="med" len="med"/>
                      <a:tailEnd type="none" w="med" len="med"/>
                    </a:lnR>
                    <a:noFill/>
                  </a:tcPr>
                </a:tc>
                <a:tc>
                  <a:txBody>
                    <a:bodyPr/>
                    <a:lstStyle/>
                    <a:p>
                      <a:pPr algn="ctr"/>
                      <a:endParaRPr lang="fr-FR" sz="2800" b="0" dirty="0">
                        <a:solidFill>
                          <a:srgbClr val="115076"/>
                        </a:solidFill>
                      </a:endParaRPr>
                    </a:p>
                  </a:txBody>
                  <a:tcPr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983449474"/>
                  </a:ext>
                </a:extLst>
              </a:tr>
            </a:tbl>
          </a:graphicData>
        </a:graphic>
      </p:graphicFrame>
      <p:sp>
        <p:nvSpPr>
          <p:cNvPr id="41" name="Rectangle 40">
            <a:extLst>
              <a:ext uri="{FF2B5EF4-FFF2-40B4-BE49-F238E27FC236}">
                <a16:creationId xmlns:a16="http://schemas.microsoft.com/office/drawing/2014/main" id="{0F3C9304-B0A7-40EA-B6C5-E402A7263BED}"/>
              </a:ext>
            </a:extLst>
          </p:cNvPr>
          <p:cNvSpPr/>
          <p:nvPr/>
        </p:nvSpPr>
        <p:spPr>
          <a:xfrm>
            <a:off x="4593125" y="3305426"/>
            <a:ext cx="7371274" cy="66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 name="Title 3"/>
          <p:cNvSpPr>
            <a:spLocks noGrp="1"/>
          </p:cNvSpPr>
          <p:nvPr>
            <p:ph type="title"/>
          </p:nvPr>
        </p:nvSpPr>
        <p:spPr>
          <a:xfrm>
            <a:off x="0" y="213557"/>
            <a:ext cx="4221822" cy="647577"/>
          </a:xfrm>
        </p:spPr>
        <p:txBody>
          <a:bodyPr>
            <a:normAutofit/>
          </a:bodyPr>
          <a:lstStyle/>
          <a:p>
            <a:r>
              <a:rPr lang="en-GB" sz="2800" b="1" dirty="0" err="1">
                <a:solidFill>
                  <a:schemeClr val="bg1"/>
                </a:solidFill>
              </a:rPr>
              <a:t>Vocabulaire</a:t>
            </a:r>
            <a:r>
              <a:rPr lang="en-GB" sz="2800" b="1" dirty="0">
                <a:solidFill>
                  <a:schemeClr val="bg1"/>
                </a:solidFill>
              </a:rPr>
              <a:t> - </a:t>
            </a:r>
            <a:r>
              <a:rPr lang="en-GB" sz="2800" b="1" dirty="0" err="1">
                <a:solidFill>
                  <a:schemeClr val="bg1"/>
                </a:solidFill>
              </a:rPr>
              <a:t>sortir</a:t>
            </a:r>
            <a:endParaRPr lang="en-GB" sz="2800" b="1" dirty="0">
              <a:solidFill>
                <a:schemeClr val="bg1"/>
              </a:solidFill>
            </a:endParaRPr>
          </a:p>
        </p:txBody>
      </p:sp>
      <p:sp>
        <p:nvSpPr>
          <p:cNvPr id="11" name="Action Button: Custom 66" descr="number 1">
            <a:hlinkClick r:id="" action="ppaction://noaction" highlightClick="1">
              <a:snd r:embed="rId3" name="1.wav"/>
            </a:hlinkClick>
            <a:extLst>
              <a:ext uri="{FF2B5EF4-FFF2-40B4-BE49-F238E27FC236}">
                <a16:creationId xmlns:a16="http://schemas.microsoft.com/office/drawing/2014/main" id="{BF798A36-E85F-4948-82F2-EE2B5082A1C3}"/>
              </a:ext>
            </a:extLst>
          </p:cNvPr>
          <p:cNvSpPr/>
          <p:nvPr/>
        </p:nvSpPr>
        <p:spPr>
          <a:xfrm>
            <a:off x="255513" y="1485919"/>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2" name="Action Button: Custom 69" descr="number 2">
            <a:hlinkClick r:id="" action="ppaction://noaction" highlightClick="1">
              <a:snd r:embed="rId4" name="2.wav"/>
            </a:hlinkClick>
            <a:extLst>
              <a:ext uri="{FF2B5EF4-FFF2-40B4-BE49-F238E27FC236}">
                <a16:creationId xmlns:a16="http://schemas.microsoft.com/office/drawing/2014/main" id="{FDC6034A-87C8-4FE0-A019-AF30CAFF21C1}"/>
              </a:ext>
            </a:extLst>
          </p:cNvPr>
          <p:cNvSpPr/>
          <p:nvPr/>
        </p:nvSpPr>
        <p:spPr>
          <a:xfrm>
            <a:off x="255514" y="2478589"/>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3" name="Action Button: Custom 72" descr="number 3">
            <a:hlinkClick r:id="" action="ppaction://noaction" highlightClick="1">
              <a:snd r:embed="rId5" name="3.wav"/>
            </a:hlinkClick>
            <a:extLst>
              <a:ext uri="{FF2B5EF4-FFF2-40B4-BE49-F238E27FC236}">
                <a16:creationId xmlns:a16="http://schemas.microsoft.com/office/drawing/2014/main" id="{429F97B1-DBDA-4F43-B4EA-F94AF3B8309D}"/>
              </a:ext>
            </a:extLst>
          </p:cNvPr>
          <p:cNvSpPr/>
          <p:nvPr/>
        </p:nvSpPr>
        <p:spPr>
          <a:xfrm>
            <a:off x="254265" y="3471259"/>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4" name="Action Button: Custom 75" descr="number 4">
            <a:hlinkClick r:id="" action="ppaction://noaction" highlightClick="1">
              <a:snd r:embed="rId6" name="4.wav"/>
            </a:hlinkClick>
            <a:extLst>
              <a:ext uri="{FF2B5EF4-FFF2-40B4-BE49-F238E27FC236}">
                <a16:creationId xmlns:a16="http://schemas.microsoft.com/office/drawing/2014/main" id="{49D8FF55-7A10-4390-A8D8-8D16333EF854}"/>
              </a:ext>
            </a:extLst>
          </p:cNvPr>
          <p:cNvSpPr/>
          <p:nvPr/>
        </p:nvSpPr>
        <p:spPr>
          <a:xfrm>
            <a:off x="254266" y="4463929"/>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 name="Rectangle 2">
            <a:extLst>
              <a:ext uri="{FF2B5EF4-FFF2-40B4-BE49-F238E27FC236}">
                <a16:creationId xmlns:a16="http://schemas.microsoft.com/office/drawing/2014/main" id="{81957248-30E1-44FC-AC08-ABD6E1FC838B}"/>
              </a:ext>
            </a:extLst>
          </p:cNvPr>
          <p:cNvSpPr/>
          <p:nvPr/>
        </p:nvSpPr>
        <p:spPr>
          <a:xfrm>
            <a:off x="2448878" y="1361761"/>
            <a:ext cx="2060934" cy="66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1FF9E8CD-6FB6-4C88-B63B-D738C4FC279E}"/>
              </a:ext>
            </a:extLst>
          </p:cNvPr>
          <p:cNvSpPr/>
          <p:nvPr/>
        </p:nvSpPr>
        <p:spPr>
          <a:xfrm>
            <a:off x="5717103" y="1423840"/>
            <a:ext cx="5012091" cy="66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78EB2D76-9F64-4EA2-9570-24E57A1E04CB}"/>
              </a:ext>
            </a:extLst>
          </p:cNvPr>
          <p:cNvSpPr/>
          <p:nvPr/>
        </p:nvSpPr>
        <p:spPr>
          <a:xfrm>
            <a:off x="954589" y="2359026"/>
            <a:ext cx="1724443" cy="66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EF02517E-DE4E-4575-A96A-BDBEDEB3A576}"/>
              </a:ext>
            </a:extLst>
          </p:cNvPr>
          <p:cNvSpPr/>
          <p:nvPr/>
        </p:nvSpPr>
        <p:spPr>
          <a:xfrm>
            <a:off x="5109287" y="2348495"/>
            <a:ext cx="6338952" cy="66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2D0DB98C-1A2C-47C8-B412-FEC11433BEAA}"/>
              </a:ext>
            </a:extLst>
          </p:cNvPr>
          <p:cNvSpPr/>
          <p:nvPr/>
        </p:nvSpPr>
        <p:spPr>
          <a:xfrm>
            <a:off x="953340" y="3409180"/>
            <a:ext cx="1724443" cy="66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92E2A500-B828-4606-8828-4DC626F45562}"/>
              </a:ext>
            </a:extLst>
          </p:cNvPr>
          <p:cNvSpPr/>
          <p:nvPr/>
        </p:nvSpPr>
        <p:spPr>
          <a:xfrm>
            <a:off x="2497379" y="4459334"/>
            <a:ext cx="1724443" cy="66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BF48B5E5-369C-4C5B-B0D6-6BCD6F7AFEFE}"/>
              </a:ext>
            </a:extLst>
          </p:cNvPr>
          <p:cNvSpPr/>
          <p:nvPr/>
        </p:nvSpPr>
        <p:spPr>
          <a:xfrm>
            <a:off x="4668671" y="4399465"/>
            <a:ext cx="7371274" cy="66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ounded Rectangle 46">
            <a:extLst>
              <a:ext uri="{FF2B5EF4-FFF2-40B4-BE49-F238E27FC236}">
                <a16:creationId xmlns:a16="http://schemas.microsoft.com/office/drawing/2014/main" id="{A6B1EF3E-A8E3-4A0E-8C73-A547AA85C45A}"/>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0523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9"/>
                                        </p:tgtEl>
                                      </p:cBhvr>
                                    </p:animEffect>
                                    <p:set>
                                      <p:cBhvr>
                                        <p:cTn id="22" dur="1" fill="hold">
                                          <p:stCondLst>
                                            <p:cond delay="499"/>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41"/>
                                        </p:tgtEl>
                                      </p:cBhvr>
                                    </p:animEffect>
                                    <p:set>
                                      <p:cBhvr>
                                        <p:cTn id="32" dur="1" fill="hold">
                                          <p:stCondLst>
                                            <p:cond delay="499"/>
                                          </p:stCondLst>
                                        </p:cTn>
                                        <p:tgtEl>
                                          <p:spTgt spid="4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 grpId="0" animBg="1"/>
      <p:bldP spid="37" grpId="0" animBg="1"/>
      <p:bldP spid="38" grpId="0" animBg="1"/>
      <p:bldP spid="39" grpId="0" animBg="1"/>
      <p:bldP spid="40" grpId="0" animBg="1"/>
      <p:bldP spid="42"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148679" y="331468"/>
            <a:ext cx="10515600" cy="1325563"/>
          </a:xfrm>
        </p:spPr>
        <p:txBody>
          <a:bodyPr>
            <a:normAutofit fontScale="90000"/>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pic>
        <p:nvPicPr>
          <p:cNvPr id="4" name="Picture 3" descr="the head of a bo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7770" y="1657031"/>
            <a:ext cx="1896460" cy="2089618"/>
          </a:xfrm>
          <a:prstGeom prst="rect">
            <a:avLst/>
          </a:prstGeom>
        </p:spPr>
      </p:pic>
      <p:sp>
        <p:nvSpPr>
          <p:cNvPr id="5" name="TextBox 4">
            <a:extLst>
              <a:ext uri="{FF2B5EF4-FFF2-40B4-BE49-F238E27FC236}">
                <a16:creationId xmlns:a16="http://schemas.microsoft.com/office/drawing/2014/main" id="{AE781CC5-208E-44E5-A78D-2A4B648F7765}"/>
              </a:ext>
            </a:extLst>
          </p:cNvPr>
          <p:cNvSpPr txBox="1"/>
          <p:nvPr/>
        </p:nvSpPr>
        <p:spPr>
          <a:xfrm>
            <a:off x="4876797" y="3845276"/>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[head]</a:t>
            </a:r>
          </a:p>
        </p:txBody>
      </p:sp>
      <p:sp>
        <p:nvSpPr>
          <p:cNvPr id="3" name="TextBox 2"/>
          <p:cNvSpPr txBox="1"/>
          <p:nvPr/>
        </p:nvSpPr>
        <p:spPr>
          <a:xfrm>
            <a:off x="4482417" y="430733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378723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è tê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è tête.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568044" cy="647577"/>
          </a:xfrm>
        </p:spPr>
        <p:txBody>
          <a:bodyPr>
            <a:noAutofit/>
          </a:bodyPr>
          <a:lstStyle/>
          <a:p>
            <a:r>
              <a:rPr lang="en-GB" sz="2800" b="1" dirty="0">
                <a:solidFill>
                  <a:schemeClr val="bg1"/>
                </a:solidFill>
              </a:rPr>
              <a:t>Verbs like ‘</a:t>
            </a:r>
            <a:r>
              <a:rPr lang="en-GB" sz="2800" b="1" dirty="0" err="1">
                <a:solidFill>
                  <a:schemeClr val="bg1"/>
                </a:solidFill>
              </a:rPr>
              <a:t>sortir</a:t>
            </a:r>
            <a:r>
              <a:rPr lang="en-GB" sz="2800" b="1" dirty="0">
                <a:solidFill>
                  <a:schemeClr val="bg1"/>
                </a:solidFill>
              </a:rPr>
              <a:t>’ and ‘</a:t>
            </a:r>
            <a:r>
              <a:rPr lang="en-GB" sz="2800" b="1" dirty="0" err="1">
                <a:solidFill>
                  <a:schemeClr val="bg1"/>
                </a:solidFill>
              </a:rPr>
              <a:t>venir</a:t>
            </a:r>
            <a:r>
              <a:rPr lang="en-GB" sz="28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163992"/>
            <a:ext cx="12012000"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You already know the </a:t>
            </a:r>
            <a:r>
              <a:rPr lang="en-US" sz="2400" i="1" dirty="0">
                <a:solidFill>
                  <a:srgbClr val="4472C4">
                    <a:lumMod val="50000"/>
                  </a:srgbClr>
                </a:solidFill>
                <a:latin typeface="Century Gothic" panose="020F0302020204030204"/>
              </a:rPr>
              <a:t>je</a:t>
            </a:r>
            <a:r>
              <a:rPr lang="en-US" sz="2400" dirty="0">
                <a:solidFill>
                  <a:srgbClr val="4472C4">
                    <a:lumMod val="50000"/>
                  </a:srgbClr>
                </a:solidFill>
                <a:latin typeface="Century Gothic" panose="020F0302020204030204"/>
              </a:rPr>
              <a:t> and </a:t>
            </a:r>
            <a:r>
              <a:rPr lang="en-US" sz="2400" i="1" dirty="0" err="1">
                <a:solidFill>
                  <a:srgbClr val="4472C4">
                    <a:lumMod val="50000"/>
                  </a:srgbClr>
                </a:solidFill>
                <a:latin typeface="Century Gothic" panose="020F0302020204030204"/>
              </a:rPr>
              <a:t>tu</a:t>
            </a:r>
            <a:r>
              <a:rPr lang="en-US" sz="2400" i="1" dirty="0">
                <a:solidFill>
                  <a:srgbClr val="4472C4">
                    <a:lumMod val="50000"/>
                  </a:srgbClr>
                </a:solidFill>
                <a:latin typeface="Century Gothic" panose="020F0302020204030204"/>
              </a:rPr>
              <a:t> </a:t>
            </a:r>
            <a:r>
              <a:rPr lang="en-US" sz="2400" dirty="0">
                <a:solidFill>
                  <a:srgbClr val="4472C4">
                    <a:lumMod val="50000"/>
                  </a:srgbClr>
                </a:solidFill>
                <a:latin typeface="Century Gothic" panose="020F0302020204030204"/>
              </a:rPr>
              <a:t>forms of verbs like </a:t>
            </a:r>
            <a:r>
              <a:rPr lang="en-US" sz="2400" b="1" dirty="0" err="1">
                <a:solidFill>
                  <a:srgbClr val="4472C4">
                    <a:lumMod val="50000"/>
                  </a:srgbClr>
                </a:solidFill>
                <a:latin typeface="Century Gothic" panose="020F0302020204030204"/>
              </a:rPr>
              <a:t>sortir</a:t>
            </a:r>
            <a:r>
              <a:rPr lang="en-US" sz="2400" dirty="0">
                <a:solidFill>
                  <a:srgbClr val="4472C4">
                    <a:lumMod val="50000"/>
                  </a:srgbClr>
                </a:solidFill>
                <a:latin typeface="Century Gothic" panose="020F0302020204030204"/>
              </a:rPr>
              <a:t> and </a:t>
            </a:r>
            <a:r>
              <a:rPr lang="en-US" sz="2400" b="1" dirty="0" err="1">
                <a:solidFill>
                  <a:srgbClr val="4472C4">
                    <a:lumMod val="50000"/>
                  </a:srgbClr>
                </a:solidFill>
                <a:latin typeface="Century Gothic" panose="020F0302020204030204"/>
              </a:rPr>
              <a:t>venir</a:t>
            </a:r>
            <a:r>
              <a:rPr lang="en-US" sz="24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sor</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s</a:t>
            </a:r>
            <a:endPar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rgbClr val="4472C4">
                    <a:lumMod val="50000"/>
                  </a:srgbClr>
                </a:solidFill>
                <a:latin typeface="Century Gothic" panose="020F0302020204030204"/>
              </a:rPr>
              <a:t>I go out / I am going out				I come / I am coming</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tu</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sor</a:t>
            </a:r>
            <a:r>
              <a:rPr lang="en-US" sz="2400" b="1" dirty="0" err="1">
                <a:solidFill>
                  <a:srgbClr val="E65D00"/>
                </a:solidFill>
                <a:latin typeface="Century Gothic" panose="020F0302020204030204"/>
              </a:rPr>
              <a:t>s</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tu</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vien</a:t>
            </a:r>
            <a:r>
              <a:rPr lang="en-US" sz="2400" b="1" dirty="0" err="1">
                <a:solidFill>
                  <a:srgbClr val="E65D00"/>
                </a:solidFill>
                <a:latin typeface="Century Gothic" panose="020F0302020204030204"/>
              </a:rPr>
              <a:t>s</a:t>
            </a:r>
            <a:endParaRPr lang="en-US" sz="2400" b="1" dirty="0">
              <a:solidFill>
                <a:srgbClr val="E65D0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rgbClr val="4472C4">
                    <a:lumMod val="50000"/>
                  </a:srgbClr>
                </a:solidFill>
                <a:latin typeface="Century Gothic" panose="020F0302020204030204"/>
              </a:rPr>
              <a:t>you go out / you are going out	 </a:t>
            </a:r>
            <a:r>
              <a:rPr lang="en-US" sz="2400" dirty="0">
                <a:solidFill>
                  <a:srgbClr val="4472C4">
                    <a:lumMod val="50000"/>
                  </a:srgbClr>
                </a:solidFill>
                <a:latin typeface="Century Gothic" panose="020F0302020204030204"/>
              </a:rPr>
              <a:t>(sing)	</a:t>
            </a:r>
            <a:r>
              <a:rPr lang="en-US" sz="2400" i="1" dirty="0">
                <a:solidFill>
                  <a:srgbClr val="4472C4">
                    <a:lumMod val="50000"/>
                  </a:srgbClr>
                </a:solidFill>
                <a:latin typeface="Century Gothic" panose="020F0302020204030204"/>
              </a:rPr>
              <a:t>	you come / you are coming </a:t>
            </a:r>
            <a:r>
              <a:rPr lang="en-US" sz="2400" dirty="0">
                <a:solidFill>
                  <a:srgbClr val="4472C4">
                    <a:lumMod val="50000"/>
                  </a:srgbClr>
                </a:solidFill>
                <a:latin typeface="Century Gothic" panose="020F0302020204030204"/>
              </a:rPr>
              <a:t>(sing)</a:t>
            </a:r>
            <a:endParaRPr lang="en-US" sz="24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The plural </a:t>
            </a:r>
            <a:r>
              <a:rPr lang="en-US" sz="2400" i="1" dirty="0">
                <a:solidFill>
                  <a:srgbClr val="4472C4">
                    <a:lumMod val="50000"/>
                  </a:srgbClr>
                </a:solidFill>
                <a:latin typeface="Century Gothic" panose="020F0302020204030204"/>
              </a:rPr>
              <a:t>nous</a:t>
            </a:r>
            <a:r>
              <a:rPr lang="en-US" sz="2400" dirty="0">
                <a:solidFill>
                  <a:srgbClr val="4472C4">
                    <a:lumMod val="50000"/>
                  </a:srgbClr>
                </a:solidFill>
                <a:latin typeface="Century Gothic" panose="020F0302020204030204"/>
              </a:rPr>
              <a:t> and </a:t>
            </a:r>
            <a:r>
              <a:rPr lang="en-US" sz="2400" i="1" dirty="0" err="1">
                <a:solidFill>
                  <a:srgbClr val="4472C4">
                    <a:lumMod val="50000"/>
                  </a:srgbClr>
                </a:solidFill>
                <a:latin typeface="Century Gothic" panose="020F0302020204030204"/>
              </a:rPr>
              <a:t>vous</a:t>
            </a:r>
            <a:r>
              <a:rPr lang="en-US" sz="2400" dirty="0">
                <a:solidFill>
                  <a:srgbClr val="4472C4">
                    <a:lumMod val="50000"/>
                  </a:srgbClr>
                </a:solidFill>
                <a:latin typeface="Century Gothic" panose="020F0302020204030204"/>
              </a:rPr>
              <a:t> forms 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sor</a:t>
            </a:r>
            <a:r>
              <a:rPr kumimoji="0" lang="en-US"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t</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ons</a:t>
            </a:r>
            <a:r>
              <a:rPr lang="en-US" sz="2400" b="1" dirty="0">
                <a:solidFill>
                  <a:srgbClr val="4472C4">
                    <a:lumMod val="50000"/>
                  </a:srgbClr>
                </a:solidFill>
                <a:latin typeface="Century Gothic" panose="020F0302020204030204"/>
              </a:rPr>
              <a:t>						nous </a:t>
            </a:r>
            <a:r>
              <a:rPr lang="en-US" sz="2400" b="1" dirty="0" err="1">
                <a:solidFill>
                  <a:srgbClr val="4472C4">
                    <a:lumMod val="50000"/>
                  </a:srgbClr>
                </a:solidFill>
                <a:latin typeface="Century Gothic" panose="020F0302020204030204"/>
              </a:rPr>
              <a:t>ven</a:t>
            </a:r>
            <a:r>
              <a:rPr lang="en-US" sz="2400" b="1" dirty="0" err="1">
                <a:solidFill>
                  <a:srgbClr val="E65D00"/>
                </a:solidFill>
                <a:latin typeface="Century Gothic" panose="020F0302020204030204"/>
              </a:rPr>
              <a:t>ons</a:t>
            </a:r>
            <a:endParaRPr lang="en-US" sz="2400" b="1" dirty="0">
              <a:solidFill>
                <a:srgbClr val="E65D0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rgbClr val="4472C4">
                    <a:lumMod val="50000"/>
                  </a:srgbClr>
                </a:solidFill>
                <a:latin typeface="Century Gothic" panose="020F0302020204030204"/>
              </a:rPr>
              <a:t>we go out / we are going out			we come / we are coming</a:t>
            </a:r>
            <a:endPar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sor</a:t>
            </a:r>
            <a:r>
              <a:rPr kumimoji="0" lang="en-US"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t</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e</a:t>
            </a:r>
            <a:r>
              <a:rPr lang="en-US" sz="2400" b="1" dirty="0">
                <a:solidFill>
                  <a:srgbClr val="E65D00"/>
                </a:solidFill>
                <a:latin typeface="Century Gothic" panose="020F0302020204030204"/>
              </a:rPr>
              <a:t>z</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vous</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ven</a:t>
            </a:r>
            <a:r>
              <a:rPr lang="en-US" sz="2400" b="1" dirty="0" err="1">
                <a:solidFill>
                  <a:srgbClr val="E65D00"/>
                </a:solidFill>
                <a:latin typeface="Century Gothic" panose="020F0302020204030204"/>
              </a:rPr>
              <a:t>ez</a:t>
            </a:r>
            <a:endParaRPr lang="en-US" sz="2400" b="1" dirty="0">
              <a:solidFill>
                <a:srgbClr val="E65D0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rgbClr val="002060"/>
                </a:solidFill>
                <a:latin typeface="Century Gothic" panose="020F0302020204030204"/>
              </a:rPr>
              <a:t>you go out / you take out</a:t>
            </a:r>
            <a:r>
              <a:rPr lang="en-US" sz="2400" dirty="0">
                <a:solidFill>
                  <a:srgbClr val="002060"/>
                </a:solidFill>
                <a:latin typeface="Century Gothic" panose="020F0302020204030204"/>
              </a:rPr>
              <a:t> (plural/formal)</a:t>
            </a:r>
            <a:r>
              <a:rPr lang="en-US" sz="2400" dirty="0">
                <a:solidFill>
                  <a:schemeClr val="accent5">
                    <a:lumMod val="50000"/>
                  </a:schemeClr>
                </a:solidFill>
                <a:latin typeface="Century Gothic" panose="020F0302020204030204"/>
              </a:rPr>
              <a:t>	</a:t>
            </a:r>
            <a:r>
              <a:rPr lang="en-US" sz="2400" i="1" dirty="0">
                <a:solidFill>
                  <a:srgbClr val="002060"/>
                </a:solidFill>
                <a:latin typeface="Century Gothic" panose="020F0302020204030204"/>
              </a:rPr>
              <a:t>you come / you are coming </a:t>
            </a:r>
          </a:p>
          <a:p>
            <a:pPr lvl="0">
              <a:defRPr/>
            </a:pPr>
            <a:r>
              <a:rPr lang="en-US" sz="2400" dirty="0">
                <a:solidFill>
                  <a:srgbClr val="002060"/>
                </a:solidFill>
              </a:rPr>
              <a:t>   							(plural/formal)</a:t>
            </a:r>
            <a:endParaRPr lang="en-US" sz="2400" i="1" dirty="0">
              <a:solidFill>
                <a:srgbClr val="002060"/>
              </a:solidFill>
              <a:latin typeface="Century Gothic" panose="020F0302020204030204"/>
            </a:endParaRPr>
          </a:p>
        </p:txBody>
      </p:sp>
      <p:cxnSp>
        <p:nvCxnSpPr>
          <p:cNvPr id="9" name="Straight Connector 8">
            <a:extLst>
              <a:ext uri="{FF2B5EF4-FFF2-40B4-BE49-F238E27FC236}">
                <a16:creationId xmlns:a16="http://schemas.microsoft.com/office/drawing/2014/main" id="{44787ADF-7E7B-41CE-91F8-391A645992B0}"/>
              </a:ext>
            </a:extLst>
          </p:cNvPr>
          <p:cNvCxnSpPr>
            <a:cxnSpLocks/>
          </p:cNvCxnSpPr>
          <p:nvPr/>
        </p:nvCxnSpPr>
        <p:spPr>
          <a:xfrm>
            <a:off x="7219950" y="2261658"/>
            <a:ext cx="24765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D62488E-7B82-4543-A6B6-186A33EDE3B9}"/>
              </a:ext>
            </a:extLst>
          </p:cNvPr>
          <p:cNvSpPr/>
          <p:nvPr/>
        </p:nvSpPr>
        <p:spPr>
          <a:xfrm>
            <a:off x="6648449" y="3102581"/>
            <a:ext cx="5261471" cy="384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4F30D572-9C64-4296-BDF7-76023C246B9F}"/>
              </a:ext>
            </a:extLst>
          </p:cNvPr>
          <p:cNvCxnSpPr>
            <a:cxnSpLocks/>
          </p:cNvCxnSpPr>
          <p:nvPr/>
        </p:nvCxnSpPr>
        <p:spPr>
          <a:xfrm>
            <a:off x="7219950" y="3004608"/>
            <a:ext cx="24765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2A955C-BE0E-470D-B4CB-391D2A010135}"/>
              </a:ext>
            </a:extLst>
          </p:cNvPr>
          <p:cNvCxnSpPr>
            <a:cxnSpLocks/>
          </p:cNvCxnSpPr>
          <p:nvPr/>
        </p:nvCxnSpPr>
        <p:spPr>
          <a:xfrm flipH="1">
            <a:off x="1466850" y="4833408"/>
            <a:ext cx="13335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63F20F7-EAAB-4083-91E5-1D392BBA099A}"/>
              </a:ext>
            </a:extLst>
          </p:cNvPr>
          <p:cNvCxnSpPr>
            <a:cxnSpLocks/>
          </p:cNvCxnSpPr>
          <p:nvPr/>
        </p:nvCxnSpPr>
        <p:spPr>
          <a:xfrm flipH="1">
            <a:off x="1447800" y="5557308"/>
            <a:ext cx="13335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999665C-5E53-4F0F-85B0-081E19A7BFAD}"/>
              </a:ext>
            </a:extLst>
          </p:cNvPr>
          <p:cNvSpPr txBox="1"/>
          <p:nvPr/>
        </p:nvSpPr>
        <p:spPr>
          <a:xfrm>
            <a:off x="4262472" y="3014225"/>
            <a:ext cx="2194773" cy="1736646"/>
          </a:xfrm>
          <a:prstGeom prst="wedgeRoundRectCallout">
            <a:avLst>
              <a:gd name="adj1" fmla="val 19840"/>
              <a:gd name="adj2" fmla="val 70417"/>
              <a:gd name="adj3" fmla="val 16667"/>
            </a:avLst>
          </a:prstGeom>
          <a:solidFill>
            <a:srgbClr val="0055A5"/>
          </a:solidFill>
          <a:ln>
            <a:solidFill>
              <a:srgbClr val="E65D00"/>
            </a:solidFill>
          </a:ln>
        </p:spPr>
        <p:txBody>
          <a:bodyPr wrap="square" rtlCol="0" anchor="ctr">
            <a:spAutoFit/>
          </a:bodyPr>
          <a:lstStyle/>
          <a:p>
            <a:pPr algn="ctr"/>
            <a:r>
              <a:rPr lang="en-GB" sz="2400" dirty="0">
                <a:solidFill>
                  <a:schemeClr val="bg1"/>
                </a:solidFill>
              </a:rPr>
              <a:t>The pattern is the same for </a:t>
            </a:r>
            <a:r>
              <a:rPr lang="en-GB" sz="2400" b="1" dirty="0" err="1">
                <a:solidFill>
                  <a:schemeClr val="bg1"/>
                </a:solidFill>
              </a:rPr>
              <a:t>dormir</a:t>
            </a:r>
            <a:r>
              <a:rPr lang="en-GB" sz="2400" dirty="0">
                <a:solidFill>
                  <a:schemeClr val="bg1"/>
                </a:solidFill>
              </a:rPr>
              <a:t> and </a:t>
            </a:r>
            <a:r>
              <a:rPr lang="en-GB" sz="2400" b="1" dirty="0" err="1">
                <a:solidFill>
                  <a:schemeClr val="bg1"/>
                </a:solidFill>
              </a:rPr>
              <a:t>partir</a:t>
            </a:r>
            <a:r>
              <a:rPr lang="en-GB" sz="2400" dirty="0">
                <a:solidFill>
                  <a:schemeClr val="bg1"/>
                </a:solidFill>
              </a:rPr>
              <a:t>.</a:t>
            </a:r>
          </a:p>
        </p:txBody>
      </p:sp>
      <p:sp>
        <p:nvSpPr>
          <p:cNvPr id="22" name="Rectangle 21">
            <a:extLst>
              <a:ext uri="{FF2B5EF4-FFF2-40B4-BE49-F238E27FC236}">
                <a16:creationId xmlns:a16="http://schemas.microsoft.com/office/drawing/2014/main" id="{1930C6CD-9087-4E60-9E6F-C3895FBA6061}"/>
              </a:ext>
            </a:extLst>
          </p:cNvPr>
          <p:cNvSpPr/>
          <p:nvPr/>
        </p:nvSpPr>
        <p:spPr>
          <a:xfrm>
            <a:off x="6648449" y="1997613"/>
            <a:ext cx="5261471" cy="384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E36E87A-E564-4401-B83F-F2956540A6B2}"/>
              </a:ext>
            </a:extLst>
          </p:cNvPr>
          <p:cNvSpPr/>
          <p:nvPr/>
        </p:nvSpPr>
        <p:spPr>
          <a:xfrm>
            <a:off x="6648449" y="2340560"/>
            <a:ext cx="5261471" cy="384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559F75CE-67F6-43F7-98F6-3FFDADA66841}"/>
              </a:ext>
            </a:extLst>
          </p:cNvPr>
          <p:cNvSpPr/>
          <p:nvPr/>
        </p:nvSpPr>
        <p:spPr>
          <a:xfrm>
            <a:off x="6648449" y="2742492"/>
            <a:ext cx="5261471" cy="384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BDE8105D-3272-4954-AB58-A2633FB0EC99}"/>
              </a:ext>
            </a:extLst>
          </p:cNvPr>
          <p:cNvSpPr txBox="1"/>
          <p:nvPr/>
        </p:nvSpPr>
        <p:spPr>
          <a:xfrm>
            <a:off x="9874417" y="3014225"/>
            <a:ext cx="2194773" cy="1736646"/>
          </a:xfrm>
          <a:prstGeom prst="wedgeRoundRectCallout">
            <a:avLst>
              <a:gd name="adj1" fmla="val 20678"/>
              <a:gd name="adj2" fmla="val 67794"/>
              <a:gd name="adj3" fmla="val 16667"/>
            </a:avLst>
          </a:prstGeom>
          <a:solidFill>
            <a:srgbClr val="0055A5"/>
          </a:solidFill>
          <a:ln>
            <a:solidFill>
              <a:srgbClr val="E65D00"/>
            </a:solidFill>
          </a:ln>
        </p:spPr>
        <p:txBody>
          <a:bodyPr wrap="square" rtlCol="0" anchor="ctr">
            <a:spAutoFit/>
          </a:bodyPr>
          <a:lstStyle/>
          <a:p>
            <a:pPr algn="ctr"/>
            <a:r>
              <a:rPr lang="en-GB" sz="2400" dirty="0">
                <a:solidFill>
                  <a:schemeClr val="bg1"/>
                </a:solidFill>
              </a:rPr>
              <a:t>The pattern is the same for </a:t>
            </a:r>
            <a:r>
              <a:rPr lang="en-GB" sz="2400" b="1" dirty="0" err="1">
                <a:solidFill>
                  <a:schemeClr val="bg1"/>
                </a:solidFill>
              </a:rPr>
              <a:t>devenir</a:t>
            </a:r>
            <a:r>
              <a:rPr lang="en-GB" sz="2400" dirty="0">
                <a:solidFill>
                  <a:schemeClr val="bg1"/>
                </a:solidFill>
              </a:rPr>
              <a:t> and </a:t>
            </a:r>
            <a:r>
              <a:rPr lang="en-GB" sz="2400" b="1" dirty="0" err="1">
                <a:solidFill>
                  <a:schemeClr val="bg1"/>
                </a:solidFill>
              </a:rPr>
              <a:t>revenir</a:t>
            </a:r>
            <a:r>
              <a:rPr lang="en-GB" sz="2400" dirty="0">
                <a:solidFill>
                  <a:schemeClr val="bg1"/>
                </a:solidFill>
              </a:rPr>
              <a:t>.</a:t>
            </a:r>
          </a:p>
        </p:txBody>
      </p:sp>
      <p:sp>
        <p:nvSpPr>
          <p:cNvPr id="26" name="Rectangle 25" hidden="1">
            <a:extLst>
              <a:ext uri="{FF2B5EF4-FFF2-40B4-BE49-F238E27FC236}">
                <a16:creationId xmlns:a16="http://schemas.microsoft.com/office/drawing/2014/main" id="{BF708BD9-F0B4-4466-B7BD-811A3A1D4E2B}"/>
              </a:ext>
            </a:extLst>
          </p:cNvPr>
          <p:cNvSpPr/>
          <p:nvPr/>
        </p:nvSpPr>
        <p:spPr>
          <a:xfrm>
            <a:off x="6610350" y="4743154"/>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hidden="1">
            <a:extLst>
              <a:ext uri="{FF2B5EF4-FFF2-40B4-BE49-F238E27FC236}">
                <a16:creationId xmlns:a16="http://schemas.microsoft.com/office/drawing/2014/main" id="{5ADF393F-7408-4B4A-8C42-CF0163C4D940}"/>
              </a:ext>
            </a:extLst>
          </p:cNvPr>
          <p:cNvSpPr/>
          <p:nvPr/>
        </p:nvSpPr>
        <p:spPr>
          <a:xfrm>
            <a:off x="6610350" y="5033746"/>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hidden="1">
            <a:extLst>
              <a:ext uri="{FF2B5EF4-FFF2-40B4-BE49-F238E27FC236}">
                <a16:creationId xmlns:a16="http://schemas.microsoft.com/office/drawing/2014/main" id="{4480ACA5-AFBA-410D-8A68-A21EA575271B}"/>
              </a:ext>
            </a:extLst>
          </p:cNvPr>
          <p:cNvSpPr/>
          <p:nvPr/>
        </p:nvSpPr>
        <p:spPr>
          <a:xfrm>
            <a:off x="6610350" y="5485373"/>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hidden="1">
            <a:extLst>
              <a:ext uri="{FF2B5EF4-FFF2-40B4-BE49-F238E27FC236}">
                <a16:creationId xmlns:a16="http://schemas.microsoft.com/office/drawing/2014/main" id="{C1752143-A88F-4FBB-A074-68D6459CB4D8}"/>
              </a:ext>
            </a:extLst>
          </p:cNvPr>
          <p:cNvSpPr/>
          <p:nvPr/>
        </p:nvSpPr>
        <p:spPr>
          <a:xfrm>
            <a:off x="6610350" y="5774858"/>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067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12" end="12"/>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29"/>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 grpId="0" animBg="1"/>
      <p:bldP spid="22" grpId="0" animBg="1"/>
      <p:bldP spid="23" grpId="0" animBg="1"/>
      <p:bldP spid="24" grpId="0" animBg="1"/>
      <p:bldP spid="21" grpId="0" animBg="1"/>
      <p:bldP spid="26" grpId="0" animBg="1"/>
      <p:bldP spid="27" grpId="0" animBg="1"/>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L’échange</a:t>
            </a:r>
            <a:r>
              <a:rPr lang="en-GB" sz="2800" b="1" dirty="0">
                <a:solidFill>
                  <a:schemeClr val="bg1"/>
                </a:solidFill>
              </a:rPr>
              <a:t> </a:t>
            </a:r>
            <a:r>
              <a:rPr lang="en-GB" sz="2800" b="1" dirty="0" err="1">
                <a:solidFill>
                  <a:schemeClr val="bg1"/>
                </a:solidFill>
              </a:rPr>
              <a:t>scolaire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43282" y="1296480"/>
            <a:ext cx="12314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 Campbell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professeur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200" dirty="0" err="1">
                <a:solidFill>
                  <a:srgbClr val="4472C4">
                    <a:lumMod val="50000"/>
                  </a:srgbClr>
                </a:solidFill>
                <a:latin typeface="Century Gothic" panose="020F0302020204030204"/>
              </a:rPr>
              <a:t>en</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Angleterre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Il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organise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Nice avec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classe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Il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sur le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groupe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entier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sur les </a:t>
            </a:r>
            <a:r>
              <a:rPr lang="en-GB" sz="2200" dirty="0" err="1">
                <a:solidFill>
                  <a:srgbClr val="203864"/>
                </a:solidFill>
              </a:rPr>
              <a:t>élèves</a:t>
            </a:r>
            <a:r>
              <a:rPr lang="en-GB" sz="2200" dirty="0">
                <a:solidFill>
                  <a:srgbClr val="203864"/>
                </a:solidFill>
              </a:rPr>
              <a:t> </a:t>
            </a:r>
            <a:r>
              <a:rPr lang="en-GB" sz="2200" dirty="0" err="1">
                <a:solidFill>
                  <a:srgbClr val="203864"/>
                </a:solidFill>
              </a:rPr>
              <a:t>seulement</a:t>
            </a:r>
            <a:r>
              <a:rPr lang="en-GB" sz="2200" dirty="0">
                <a:solidFill>
                  <a:srgbClr val="203864"/>
                </a:solidFill>
              </a:rPr>
              <a:t> (</a:t>
            </a:r>
            <a:r>
              <a:rPr lang="en-GB" sz="2200" b="1" dirty="0" err="1">
                <a:solidFill>
                  <a:srgbClr val="203864"/>
                </a:solidFill>
              </a:rPr>
              <a:t>vous</a:t>
            </a:r>
            <a:r>
              <a:rPr lang="en-GB" sz="2200" dirty="0">
                <a:solidFill>
                  <a:srgbClr val="203864"/>
                </a:solidFill>
              </a:rPr>
              <a:t>) ?</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0C87FF55-A19F-4D30-92E0-A0FB75CFAFF9}"/>
              </a:ext>
            </a:extLst>
          </p:cNvPr>
          <p:cNvSpPr/>
          <p:nvPr/>
        </p:nvSpPr>
        <p:spPr>
          <a:xfrm>
            <a:off x="156000" y="2259005"/>
            <a:ext cx="11880000" cy="396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rgbClr val="203864"/>
                </a:solidFill>
              </a:rPr>
              <a:t>Subject: </a:t>
            </a:r>
            <a:r>
              <a:rPr lang="en-GB" sz="2000" dirty="0" err="1">
                <a:solidFill>
                  <a:srgbClr val="203864"/>
                </a:solidFill>
              </a:rPr>
              <a:t>Informations</a:t>
            </a:r>
            <a:r>
              <a:rPr lang="en-GB" sz="2000" dirty="0">
                <a:solidFill>
                  <a:srgbClr val="203864"/>
                </a:solidFill>
              </a:rPr>
              <a:t> </a:t>
            </a:r>
            <a:r>
              <a:rPr lang="en-GB" sz="2000" dirty="0" err="1">
                <a:solidFill>
                  <a:srgbClr val="203864"/>
                </a:solidFill>
              </a:rPr>
              <a:t>importantes</a:t>
            </a:r>
            <a:r>
              <a:rPr lang="en-GB" sz="2000" dirty="0">
                <a:solidFill>
                  <a:srgbClr val="203864"/>
                </a:solidFill>
              </a:rPr>
              <a:t> pour </a:t>
            </a:r>
            <a:r>
              <a:rPr lang="en-GB" sz="2000" dirty="0" err="1">
                <a:solidFill>
                  <a:srgbClr val="203864"/>
                </a:solidFill>
              </a:rPr>
              <a:t>l’échange</a:t>
            </a:r>
            <a:r>
              <a:rPr lang="en-GB" sz="2000" dirty="0">
                <a:solidFill>
                  <a:srgbClr val="203864"/>
                </a:solidFill>
              </a:rPr>
              <a:t> </a:t>
            </a:r>
            <a:r>
              <a:rPr lang="en-GB" sz="2000" dirty="0" err="1">
                <a:solidFill>
                  <a:srgbClr val="203864"/>
                </a:solidFill>
              </a:rPr>
              <a:t>scolaire</a:t>
            </a:r>
            <a:endParaRPr lang="en-GB" sz="2000" dirty="0">
              <a:solidFill>
                <a:srgbClr val="203864"/>
              </a:solidFill>
            </a:endParaRPr>
          </a:p>
          <a:p>
            <a:endParaRPr lang="en-GB" sz="2000" dirty="0">
              <a:solidFill>
                <a:srgbClr val="203864"/>
              </a:solidFill>
            </a:endParaRPr>
          </a:p>
          <a:p>
            <a:r>
              <a:rPr lang="en-GB" sz="2000" dirty="0">
                <a:solidFill>
                  <a:srgbClr val="203864"/>
                </a:solidFill>
              </a:rPr>
              <a:t>Bonjour les </a:t>
            </a:r>
            <a:r>
              <a:rPr lang="en-GB" sz="2000" dirty="0" err="1">
                <a:solidFill>
                  <a:srgbClr val="203864"/>
                </a:solidFill>
              </a:rPr>
              <a:t>élèves</a:t>
            </a:r>
            <a:r>
              <a:rPr lang="en-GB" sz="2000" dirty="0">
                <a:solidFill>
                  <a:srgbClr val="203864"/>
                </a:solidFill>
              </a:rPr>
              <a:t>,</a:t>
            </a:r>
          </a:p>
          <a:p>
            <a:endParaRPr lang="en-GB" sz="2000" dirty="0">
              <a:solidFill>
                <a:srgbClr val="203864"/>
              </a:solidFill>
            </a:endParaRPr>
          </a:p>
          <a:p>
            <a:r>
              <a:rPr lang="fr-FR" sz="2000" b="1" dirty="0">
                <a:solidFill>
                  <a:srgbClr val="203864"/>
                </a:solidFill>
              </a:rPr>
              <a:t>Nous</a:t>
            </a:r>
            <a:r>
              <a:rPr lang="fr-FR" sz="2000" dirty="0">
                <a:solidFill>
                  <a:srgbClr val="203864"/>
                </a:solidFill>
              </a:rPr>
              <a:t> partons samedi pour Nice ! </a:t>
            </a:r>
            <a:r>
              <a:rPr lang="fr-FR" sz="2000" b="1" dirty="0">
                <a:solidFill>
                  <a:srgbClr val="203864"/>
                </a:solidFill>
              </a:rPr>
              <a:t>Vous</a:t>
            </a:r>
            <a:r>
              <a:rPr lang="fr-FR" sz="2000" dirty="0">
                <a:solidFill>
                  <a:srgbClr val="203864"/>
                </a:solidFill>
              </a:rPr>
              <a:t> venez tôt au collège – ça c’est la première chose importante. </a:t>
            </a:r>
            <a:r>
              <a:rPr lang="fr-FR" sz="2000" b="1" dirty="0">
                <a:solidFill>
                  <a:srgbClr val="203864"/>
                </a:solidFill>
              </a:rPr>
              <a:t>Nous</a:t>
            </a:r>
            <a:r>
              <a:rPr lang="fr-FR" sz="2000" dirty="0">
                <a:solidFill>
                  <a:srgbClr val="203864"/>
                </a:solidFill>
              </a:rPr>
              <a:t> venons chacun avec un cadeau – ça aussi c’est très important !</a:t>
            </a:r>
          </a:p>
          <a:p>
            <a:endParaRPr lang="fr-FR" sz="2000" dirty="0">
              <a:solidFill>
                <a:srgbClr val="203864"/>
              </a:solidFill>
            </a:endParaRPr>
          </a:p>
          <a:p>
            <a:r>
              <a:rPr lang="fr-FR" sz="2000" b="1" dirty="0">
                <a:solidFill>
                  <a:srgbClr val="203864"/>
                </a:solidFill>
              </a:rPr>
              <a:t>Nous</a:t>
            </a:r>
            <a:r>
              <a:rPr lang="fr-FR" sz="2000" dirty="0">
                <a:solidFill>
                  <a:srgbClr val="203864"/>
                </a:solidFill>
              </a:rPr>
              <a:t> sortons avec des élèves français, et </a:t>
            </a:r>
            <a:r>
              <a:rPr lang="fr-FR" sz="2000" b="1" dirty="0">
                <a:solidFill>
                  <a:srgbClr val="203864"/>
                </a:solidFill>
              </a:rPr>
              <a:t>vous</a:t>
            </a:r>
            <a:r>
              <a:rPr lang="fr-FR" sz="2000" dirty="0">
                <a:solidFill>
                  <a:srgbClr val="203864"/>
                </a:solidFill>
              </a:rPr>
              <a:t> dormez chez des familles. </a:t>
            </a:r>
            <a:r>
              <a:rPr lang="fr-FR" sz="2000" b="1" dirty="0">
                <a:solidFill>
                  <a:srgbClr val="203864"/>
                </a:solidFill>
              </a:rPr>
              <a:t>Vous</a:t>
            </a:r>
            <a:r>
              <a:rPr lang="fr-FR" sz="2000" dirty="0">
                <a:solidFill>
                  <a:srgbClr val="203864"/>
                </a:solidFill>
              </a:rPr>
              <a:t> devenez peut-être amis ! Une dernière chose importante : </a:t>
            </a:r>
            <a:r>
              <a:rPr lang="fr-FR" sz="2000" b="1" dirty="0">
                <a:solidFill>
                  <a:srgbClr val="203864"/>
                </a:solidFill>
              </a:rPr>
              <a:t>vous</a:t>
            </a:r>
            <a:r>
              <a:rPr lang="fr-FR" sz="2000" dirty="0">
                <a:solidFill>
                  <a:srgbClr val="203864"/>
                </a:solidFill>
              </a:rPr>
              <a:t> ne sortez pas seuls. </a:t>
            </a:r>
            <a:r>
              <a:rPr lang="fr-FR" sz="2000" b="1" dirty="0">
                <a:solidFill>
                  <a:srgbClr val="203864"/>
                </a:solidFill>
              </a:rPr>
              <a:t>Nous</a:t>
            </a:r>
            <a:r>
              <a:rPr lang="fr-FR" sz="2000" dirty="0">
                <a:solidFill>
                  <a:srgbClr val="203864"/>
                </a:solidFill>
              </a:rPr>
              <a:t> revenons ensemble.</a:t>
            </a:r>
          </a:p>
          <a:p>
            <a:endParaRPr lang="fr-FR" sz="2000" dirty="0">
              <a:solidFill>
                <a:srgbClr val="203864"/>
              </a:solidFill>
            </a:endParaRPr>
          </a:p>
          <a:p>
            <a:r>
              <a:rPr lang="fr-FR" sz="2000" dirty="0">
                <a:solidFill>
                  <a:srgbClr val="203864"/>
                </a:solidFill>
              </a:rPr>
              <a:t>À samedi !</a:t>
            </a:r>
          </a:p>
          <a:p>
            <a:r>
              <a:rPr lang="fr-FR" sz="2000" dirty="0">
                <a:solidFill>
                  <a:srgbClr val="203864"/>
                </a:solidFill>
              </a:rPr>
              <a:t>Monsieur Campbell</a:t>
            </a:r>
          </a:p>
          <a:p>
            <a:endParaRPr lang="en-GB" sz="2000" dirty="0">
              <a:solidFill>
                <a:srgbClr val="203864"/>
              </a:solidFill>
            </a:endParaRPr>
          </a:p>
        </p:txBody>
      </p:sp>
      <p:sp>
        <p:nvSpPr>
          <p:cNvPr id="3" name="Rectangle 2">
            <a:extLst>
              <a:ext uri="{FF2B5EF4-FFF2-40B4-BE49-F238E27FC236}">
                <a16:creationId xmlns:a16="http://schemas.microsoft.com/office/drawing/2014/main" id="{55207D14-E0CE-45F8-B864-2B4DDFF35A14}"/>
              </a:ext>
            </a:extLst>
          </p:cNvPr>
          <p:cNvSpPr/>
          <p:nvPr/>
        </p:nvSpPr>
        <p:spPr>
          <a:xfrm>
            <a:off x="218100" y="3562350"/>
            <a:ext cx="67725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1)__</a:t>
            </a:r>
          </a:p>
        </p:txBody>
      </p:sp>
      <p:sp>
        <p:nvSpPr>
          <p:cNvPr id="9" name="Rectangle 8">
            <a:extLst>
              <a:ext uri="{FF2B5EF4-FFF2-40B4-BE49-F238E27FC236}">
                <a16:creationId xmlns:a16="http://schemas.microsoft.com/office/drawing/2014/main" id="{7852FC9F-81D9-4759-8793-DEB6B166D746}"/>
              </a:ext>
            </a:extLst>
          </p:cNvPr>
          <p:cNvSpPr/>
          <p:nvPr/>
        </p:nvSpPr>
        <p:spPr>
          <a:xfrm>
            <a:off x="4294800" y="3562350"/>
            <a:ext cx="67725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2)__</a:t>
            </a:r>
          </a:p>
        </p:txBody>
      </p:sp>
      <p:sp>
        <p:nvSpPr>
          <p:cNvPr id="11" name="Rectangle 10">
            <a:extLst>
              <a:ext uri="{FF2B5EF4-FFF2-40B4-BE49-F238E27FC236}">
                <a16:creationId xmlns:a16="http://schemas.microsoft.com/office/drawing/2014/main" id="{1DD0D457-9E9B-4E9B-A4FC-C988B2A57E21}"/>
              </a:ext>
            </a:extLst>
          </p:cNvPr>
          <p:cNvSpPr/>
          <p:nvPr/>
        </p:nvSpPr>
        <p:spPr>
          <a:xfrm>
            <a:off x="1761150" y="3867150"/>
            <a:ext cx="67725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3)__</a:t>
            </a:r>
          </a:p>
        </p:txBody>
      </p:sp>
      <p:sp>
        <p:nvSpPr>
          <p:cNvPr id="12" name="Rectangle 11">
            <a:extLst>
              <a:ext uri="{FF2B5EF4-FFF2-40B4-BE49-F238E27FC236}">
                <a16:creationId xmlns:a16="http://schemas.microsoft.com/office/drawing/2014/main" id="{C7636CA6-0383-4AF4-8F90-54D0801190E4}"/>
              </a:ext>
            </a:extLst>
          </p:cNvPr>
          <p:cNvSpPr/>
          <p:nvPr/>
        </p:nvSpPr>
        <p:spPr>
          <a:xfrm>
            <a:off x="237150" y="4457700"/>
            <a:ext cx="67725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4)__</a:t>
            </a:r>
          </a:p>
        </p:txBody>
      </p:sp>
      <p:sp>
        <p:nvSpPr>
          <p:cNvPr id="13" name="Rectangle 12">
            <a:extLst>
              <a:ext uri="{FF2B5EF4-FFF2-40B4-BE49-F238E27FC236}">
                <a16:creationId xmlns:a16="http://schemas.microsoft.com/office/drawing/2014/main" id="{19C75179-327A-471D-8A94-46EC3B57B58C}"/>
              </a:ext>
            </a:extLst>
          </p:cNvPr>
          <p:cNvSpPr/>
          <p:nvPr/>
        </p:nvSpPr>
        <p:spPr>
          <a:xfrm>
            <a:off x="5322534" y="4476750"/>
            <a:ext cx="67725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5)__</a:t>
            </a:r>
          </a:p>
        </p:txBody>
      </p:sp>
      <p:sp>
        <p:nvSpPr>
          <p:cNvPr id="14" name="Rectangle 13">
            <a:extLst>
              <a:ext uri="{FF2B5EF4-FFF2-40B4-BE49-F238E27FC236}">
                <a16:creationId xmlns:a16="http://schemas.microsoft.com/office/drawing/2014/main" id="{9E5ADBD1-CAD4-45D5-B6E8-77BB194CAD29}"/>
              </a:ext>
            </a:extLst>
          </p:cNvPr>
          <p:cNvSpPr/>
          <p:nvPr/>
        </p:nvSpPr>
        <p:spPr>
          <a:xfrm>
            <a:off x="9209700" y="4476750"/>
            <a:ext cx="67725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6)__</a:t>
            </a:r>
          </a:p>
        </p:txBody>
      </p:sp>
      <p:sp>
        <p:nvSpPr>
          <p:cNvPr id="15" name="Rectangle 14">
            <a:extLst>
              <a:ext uri="{FF2B5EF4-FFF2-40B4-BE49-F238E27FC236}">
                <a16:creationId xmlns:a16="http://schemas.microsoft.com/office/drawing/2014/main" id="{81094585-EFDA-4149-AEBD-1D11AC45E028}"/>
              </a:ext>
            </a:extLst>
          </p:cNvPr>
          <p:cNvSpPr/>
          <p:nvPr/>
        </p:nvSpPr>
        <p:spPr>
          <a:xfrm>
            <a:off x="5623050" y="4781550"/>
            <a:ext cx="67725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7)__</a:t>
            </a:r>
          </a:p>
        </p:txBody>
      </p:sp>
      <p:sp>
        <p:nvSpPr>
          <p:cNvPr id="16" name="Rectangle 15">
            <a:extLst>
              <a:ext uri="{FF2B5EF4-FFF2-40B4-BE49-F238E27FC236}">
                <a16:creationId xmlns:a16="http://schemas.microsoft.com/office/drawing/2014/main" id="{E1FE17A5-9B81-469E-B94F-74A61D4A081A}"/>
              </a:ext>
            </a:extLst>
          </p:cNvPr>
          <p:cNvSpPr/>
          <p:nvPr/>
        </p:nvSpPr>
        <p:spPr>
          <a:xfrm>
            <a:off x="8631975" y="4781550"/>
            <a:ext cx="67725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8)__</a:t>
            </a:r>
          </a:p>
        </p:txBody>
      </p:sp>
      <p:sp>
        <p:nvSpPr>
          <p:cNvPr id="18" name="TextBox 17">
            <a:extLst>
              <a:ext uri="{FF2B5EF4-FFF2-40B4-BE49-F238E27FC236}">
                <a16:creationId xmlns:a16="http://schemas.microsoft.com/office/drawing/2014/main" id="{E464CC2C-AD2C-4F1F-8676-EF9D7DAA667F}"/>
              </a:ext>
            </a:extLst>
          </p:cNvPr>
          <p:cNvSpPr txBox="1"/>
          <p:nvPr/>
        </p:nvSpPr>
        <p:spPr>
          <a:xfrm>
            <a:off x="7683865" y="296864"/>
            <a:ext cx="2981677" cy="783193"/>
          </a:xfrm>
          <a:prstGeom prst="wedgeRoundRectCallout">
            <a:avLst>
              <a:gd name="adj1" fmla="val -54695"/>
              <a:gd name="adj2" fmla="val 18718"/>
              <a:gd name="adj3" fmla="val 16667"/>
            </a:avLst>
          </a:prstGeom>
          <a:solidFill>
            <a:srgbClr val="0055A5"/>
          </a:solidFill>
          <a:ln>
            <a:solidFill>
              <a:srgbClr val="E65D00"/>
            </a:solidFill>
          </a:ln>
        </p:spPr>
        <p:txBody>
          <a:bodyPr wrap="square" rtlCol="0" anchor="ctr">
            <a:spAutoFit/>
          </a:bodyPr>
          <a:lstStyle/>
          <a:p>
            <a:pPr algn="ctr"/>
            <a:r>
              <a:rPr lang="en-GB" sz="2000" dirty="0">
                <a:solidFill>
                  <a:schemeClr val="bg1"/>
                </a:solidFill>
              </a:rPr>
              <a:t>*Un </a:t>
            </a:r>
            <a:r>
              <a:rPr lang="en-GB" sz="2000" dirty="0" err="1">
                <a:solidFill>
                  <a:schemeClr val="bg1"/>
                </a:solidFill>
              </a:rPr>
              <a:t>échange</a:t>
            </a:r>
            <a:r>
              <a:rPr lang="en-GB" sz="2000" dirty="0">
                <a:solidFill>
                  <a:schemeClr val="bg1"/>
                </a:solidFill>
              </a:rPr>
              <a:t> </a:t>
            </a:r>
            <a:r>
              <a:rPr lang="en-GB" sz="2000" dirty="0" err="1">
                <a:solidFill>
                  <a:schemeClr val="bg1"/>
                </a:solidFill>
              </a:rPr>
              <a:t>scolaire</a:t>
            </a:r>
            <a:r>
              <a:rPr lang="en-GB" sz="2000" dirty="0">
                <a:solidFill>
                  <a:schemeClr val="bg1"/>
                </a:solidFill>
              </a:rPr>
              <a:t> = a school exchange</a:t>
            </a:r>
          </a:p>
        </p:txBody>
      </p:sp>
      <p:pic>
        <p:nvPicPr>
          <p:cNvPr id="10" name="Picture 9" descr="A picture containing shirt&#10;&#10;Description automatically generated">
            <a:extLst>
              <a:ext uri="{FF2B5EF4-FFF2-40B4-BE49-F238E27FC236}">
                <a16:creationId xmlns:a16="http://schemas.microsoft.com/office/drawing/2014/main" id="{CEE3DCB7-1A16-4B72-9793-CDDB1B4E98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575" y="-153591"/>
            <a:ext cx="1468290" cy="1468290"/>
          </a:xfrm>
          <a:prstGeom prst="rect">
            <a:avLst/>
          </a:prstGeom>
        </p:spPr>
      </p:pic>
    </p:spTree>
    <p:extLst>
      <p:ext uri="{BB962C8B-B14F-4D97-AF65-F5344CB8AC3E}">
        <p14:creationId xmlns:p14="http://schemas.microsoft.com/office/powerpoint/2010/main" val="363968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P spid="12" grpId="0" animBg="1"/>
      <p:bldP spid="13" grpId="0" animBg="1"/>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L’échange</a:t>
            </a:r>
            <a:r>
              <a:rPr lang="en-GB" sz="2800" b="1" dirty="0">
                <a:solidFill>
                  <a:schemeClr val="bg1"/>
                </a:solidFill>
              </a:rPr>
              <a:t> </a:t>
            </a:r>
            <a:r>
              <a:rPr lang="en-GB" sz="2800" b="1" dirty="0" err="1">
                <a:solidFill>
                  <a:schemeClr val="bg1"/>
                </a:solidFill>
              </a:rPr>
              <a:t>scolaire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10" name="Picture 9" descr="A picture containing shirt&#10;&#10;Description automatically generated">
            <a:extLst>
              <a:ext uri="{FF2B5EF4-FFF2-40B4-BE49-F238E27FC236}">
                <a16:creationId xmlns:a16="http://schemas.microsoft.com/office/drawing/2014/main" id="{CEE3DCB7-1A16-4B72-9793-CDDB1B4E98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37" y="4723473"/>
            <a:ext cx="1468290" cy="1468290"/>
          </a:xfrm>
          <a:prstGeom prst="rect">
            <a:avLst/>
          </a:prstGeom>
        </p:spPr>
      </p:pic>
      <p:graphicFrame>
        <p:nvGraphicFramePr>
          <p:cNvPr id="2" name="Table 2">
            <a:extLst>
              <a:ext uri="{FF2B5EF4-FFF2-40B4-BE49-F238E27FC236}">
                <a16:creationId xmlns:a16="http://schemas.microsoft.com/office/drawing/2014/main" id="{4FC4D9DC-8F0B-481D-902D-D25F210FE568}"/>
              </a:ext>
            </a:extLst>
          </p:cNvPr>
          <p:cNvGraphicFramePr>
            <a:graphicFrameLocks noGrp="1"/>
          </p:cNvGraphicFramePr>
          <p:nvPr/>
        </p:nvGraphicFramePr>
        <p:xfrm>
          <a:off x="834982" y="2167805"/>
          <a:ext cx="5261018" cy="2286000"/>
        </p:xfrm>
        <a:graphic>
          <a:graphicData uri="http://schemas.openxmlformats.org/drawingml/2006/table">
            <a:tbl>
              <a:tblPr firstRow="1" bandRow="1">
                <a:tableStyleId>{5940675A-B579-460E-94D1-54222C63F5DA}</a:tableStyleId>
              </a:tblPr>
              <a:tblGrid>
                <a:gridCol w="5261018">
                  <a:extLst>
                    <a:ext uri="{9D8B030D-6E8A-4147-A177-3AD203B41FA5}">
                      <a16:colId xmlns:a16="http://schemas.microsoft.com/office/drawing/2014/main" val="2569798311"/>
                    </a:ext>
                  </a:extLst>
                </a:gridCol>
              </a:tblGrid>
              <a:tr h="370840">
                <a:tc>
                  <a:txBody>
                    <a:bodyPr/>
                    <a:lstStyle/>
                    <a:p>
                      <a:pPr algn="ctr"/>
                      <a:r>
                        <a:rPr lang="fr-FR" sz="2400" b="1" dirty="0" err="1">
                          <a:solidFill>
                            <a:srgbClr val="115076"/>
                          </a:solidFill>
                        </a:rPr>
                        <a:t>whole</a:t>
                      </a:r>
                      <a:r>
                        <a:rPr lang="fr-FR" sz="2400" b="1" dirty="0">
                          <a:solidFill>
                            <a:srgbClr val="115076"/>
                          </a:solidFill>
                        </a:rPr>
                        <a:t> group</a:t>
                      </a:r>
                    </a:p>
                  </a:txBody>
                  <a:tcPr anchor="ctr"/>
                </a:tc>
                <a:extLst>
                  <a:ext uri="{0D108BD9-81ED-4DB2-BD59-A6C34878D82A}">
                    <a16:rowId xmlns:a16="http://schemas.microsoft.com/office/drawing/2014/main" val="2930011951"/>
                  </a:ext>
                </a:extLst>
              </a:tr>
              <a:tr h="370840">
                <a:tc>
                  <a:txBody>
                    <a:bodyPr/>
                    <a:lstStyle/>
                    <a:p>
                      <a:pPr algn="ctr"/>
                      <a:r>
                        <a:rPr lang="fr-FR" sz="2400" dirty="0" err="1">
                          <a:solidFill>
                            <a:srgbClr val="115076"/>
                          </a:solidFill>
                        </a:rPr>
                        <a:t>leave</a:t>
                      </a:r>
                      <a:r>
                        <a:rPr lang="fr-FR" sz="2400" dirty="0">
                          <a:solidFill>
                            <a:srgbClr val="115076"/>
                          </a:solidFill>
                        </a:rPr>
                        <a:t> for Nice on Saturday</a:t>
                      </a:r>
                    </a:p>
                  </a:txBody>
                  <a:tcPr anchor="ctr"/>
                </a:tc>
                <a:extLst>
                  <a:ext uri="{0D108BD9-81ED-4DB2-BD59-A6C34878D82A}">
                    <a16:rowId xmlns:a16="http://schemas.microsoft.com/office/drawing/2014/main" val="1272096918"/>
                  </a:ext>
                </a:extLst>
              </a:tr>
              <a:tr h="370840">
                <a:tc>
                  <a:txBody>
                    <a:bodyPr/>
                    <a:lstStyle/>
                    <a:p>
                      <a:pPr algn="ctr"/>
                      <a:r>
                        <a:rPr lang="fr-FR" sz="2400" dirty="0" err="1">
                          <a:solidFill>
                            <a:srgbClr val="115076"/>
                          </a:solidFill>
                        </a:rPr>
                        <a:t>each</a:t>
                      </a:r>
                      <a:r>
                        <a:rPr lang="fr-FR" sz="2400" dirty="0">
                          <a:solidFill>
                            <a:srgbClr val="115076"/>
                          </a:solidFill>
                        </a:rPr>
                        <a:t> come </a:t>
                      </a:r>
                      <a:r>
                        <a:rPr lang="fr-FR" sz="2400" dirty="0" err="1">
                          <a:solidFill>
                            <a:srgbClr val="115076"/>
                          </a:solidFill>
                        </a:rPr>
                        <a:t>with</a:t>
                      </a:r>
                      <a:r>
                        <a:rPr lang="fr-FR" sz="2400" dirty="0">
                          <a:solidFill>
                            <a:srgbClr val="115076"/>
                          </a:solidFill>
                        </a:rPr>
                        <a:t> a </a:t>
                      </a:r>
                      <a:r>
                        <a:rPr lang="fr-FR" sz="2400" dirty="0" err="1">
                          <a:solidFill>
                            <a:srgbClr val="115076"/>
                          </a:solidFill>
                        </a:rPr>
                        <a:t>present</a:t>
                      </a:r>
                      <a:endParaRPr lang="fr-FR" sz="2400" dirty="0">
                        <a:solidFill>
                          <a:srgbClr val="115076"/>
                        </a:solidFill>
                      </a:endParaRPr>
                    </a:p>
                  </a:txBody>
                  <a:tcPr anchor="ctr"/>
                </a:tc>
                <a:extLst>
                  <a:ext uri="{0D108BD9-81ED-4DB2-BD59-A6C34878D82A}">
                    <a16:rowId xmlns:a16="http://schemas.microsoft.com/office/drawing/2014/main" val="3119761039"/>
                  </a:ext>
                </a:extLst>
              </a:tr>
              <a:tr h="370840">
                <a:tc>
                  <a:txBody>
                    <a:bodyPr/>
                    <a:lstStyle/>
                    <a:p>
                      <a:pPr algn="ctr"/>
                      <a:r>
                        <a:rPr lang="fr-FR" sz="2400" dirty="0">
                          <a:solidFill>
                            <a:srgbClr val="115076"/>
                          </a:solidFill>
                        </a:rPr>
                        <a:t>go out </a:t>
                      </a:r>
                      <a:r>
                        <a:rPr lang="fr-FR" sz="2400" dirty="0" err="1">
                          <a:solidFill>
                            <a:srgbClr val="115076"/>
                          </a:solidFill>
                        </a:rPr>
                        <a:t>with</a:t>
                      </a:r>
                      <a:r>
                        <a:rPr lang="fr-FR" sz="2400" dirty="0">
                          <a:solidFill>
                            <a:srgbClr val="115076"/>
                          </a:solidFill>
                        </a:rPr>
                        <a:t> French </a:t>
                      </a:r>
                      <a:r>
                        <a:rPr lang="fr-FR" sz="2400" dirty="0" err="1">
                          <a:solidFill>
                            <a:srgbClr val="115076"/>
                          </a:solidFill>
                        </a:rPr>
                        <a:t>students</a:t>
                      </a:r>
                      <a:endParaRPr lang="fr-FR" sz="2400" dirty="0">
                        <a:solidFill>
                          <a:srgbClr val="115076"/>
                        </a:solidFill>
                      </a:endParaRPr>
                    </a:p>
                  </a:txBody>
                  <a:tcPr anchor="ctr"/>
                </a:tc>
                <a:extLst>
                  <a:ext uri="{0D108BD9-81ED-4DB2-BD59-A6C34878D82A}">
                    <a16:rowId xmlns:a16="http://schemas.microsoft.com/office/drawing/2014/main" val="905479827"/>
                  </a:ext>
                </a:extLst>
              </a:tr>
              <a:tr h="370840">
                <a:tc>
                  <a:txBody>
                    <a:bodyPr/>
                    <a:lstStyle/>
                    <a:p>
                      <a:pPr algn="ctr"/>
                      <a:r>
                        <a:rPr lang="fr-FR" sz="2400" dirty="0">
                          <a:solidFill>
                            <a:srgbClr val="115076"/>
                          </a:solidFill>
                        </a:rPr>
                        <a:t>come back </a:t>
                      </a:r>
                      <a:r>
                        <a:rPr lang="fr-FR" sz="2400" dirty="0" err="1">
                          <a:solidFill>
                            <a:srgbClr val="115076"/>
                          </a:solidFill>
                        </a:rPr>
                        <a:t>together</a:t>
                      </a:r>
                      <a:endParaRPr lang="fr-FR" sz="2400" dirty="0">
                        <a:solidFill>
                          <a:srgbClr val="115076"/>
                        </a:solidFill>
                      </a:endParaRPr>
                    </a:p>
                  </a:txBody>
                  <a:tcPr anchor="ctr"/>
                </a:tc>
                <a:extLst>
                  <a:ext uri="{0D108BD9-81ED-4DB2-BD59-A6C34878D82A}">
                    <a16:rowId xmlns:a16="http://schemas.microsoft.com/office/drawing/2014/main" val="4198992268"/>
                  </a:ext>
                </a:extLst>
              </a:tr>
            </a:tbl>
          </a:graphicData>
        </a:graphic>
      </p:graphicFrame>
      <p:graphicFrame>
        <p:nvGraphicFramePr>
          <p:cNvPr id="11" name="Table 2">
            <a:extLst>
              <a:ext uri="{FF2B5EF4-FFF2-40B4-BE49-F238E27FC236}">
                <a16:creationId xmlns:a16="http://schemas.microsoft.com/office/drawing/2014/main" id="{8F81BF1E-4708-4A45-BCD2-ECD3F3FC6507}"/>
              </a:ext>
            </a:extLst>
          </p:cNvPr>
          <p:cNvGraphicFramePr>
            <a:graphicFrameLocks noGrp="1"/>
          </p:cNvGraphicFramePr>
          <p:nvPr/>
        </p:nvGraphicFramePr>
        <p:xfrm>
          <a:off x="6096000" y="2167805"/>
          <a:ext cx="5261018" cy="2286000"/>
        </p:xfrm>
        <a:graphic>
          <a:graphicData uri="http://schemas.openxmlformats.org/drawingml/2006/table">
            <a:tbl>
              <a:tblPr firstRow="1" bandRow="1">
                <a:tableStyleId>{5940675A-B579-460E-94D1-54222C63F5DA}</a:tableStyleId>
              </a:tblPr>
              <a:tblGrid>
                <a:gridCol w="5261018">
                  <a:extLst>
                    <a:ext uri="{9D8B030D-6E8A-4147-A177-3AD203B41FA5}">
                      <a16:colId xmlns:a16="http://schemas.microsoft.com/office/drawing/2014/main" val="2569798311"/>
                    </a:ext>
                  </a:extLst>
                </a:gridCol>
              </a:tblGrid>
              <a:tr h="370840">
                <a:tc>
                  <a:txBody>
                    <a:bodyPr/>
                    <a:lstStyle/>
                    <a:p>
                      <a:pPr algn="ctr"/>
                      <a:r>
                        <a:rPr lang="fr-FR" sz="2400" b="1" dirty="0" err="1">
                          <a:solidFill>
                            <a:srgbClr val="115076"/>
                          </a:solidFill>
                        </a:rPr>
                        <a:t>just</a:t>
                      </a:r>
                      <a:r>
                        <a:rPr lang="fr-FR" sz="2400" b="1" dirty="0">
                          <a:solidFill>
                            <a:srgbClr val="115076"/>
                          </a:solidFill>
                        </a:rPr>
                        <a:t> the </a:t>
                      </a:r>
                      <a:r>
                        <a:rPr lang="fr-FR" sz="2400" b="1" dirty="0" err="1">
                          <a:solidFill>
                            <a:srgbClr val="115076"/>
                          </a:solidFill>
                        </a:rPr>
                        <a:t>pupils</a:t>
                      </a:r>
                      <a:endParaRPr lang="fr-FR" sz="2400" b="1" dirty="0">
                        <a:solidFill>
                          <a:srgbClr val="115076"/>
                        </a:solidFill>
                      </a:endParaRPr>
                    </a:p>
                  </a:txBody>
                  <a:tcPr anchor="ctr"/>
                </a:tc>
                <a:extLst>
                  <a:ext uri="{0D108BD9-81ED-4DB2-BD59-A6C34878D82A}">
                    <a16:rowId xmlns:a16="http://schemas.microsoft.com/office/drawing/2014/main" val="2930011951"/>
                  </a:ext>
                </a:extLst>
              </a:tr>
              <a:tr h="370840">
                <a:tc>
                  <a:txBody>
                    <a:bodyPr/>
                    <a:lstStyle/>
                    <a:p>
                      <a:pPr algn="ctr"/>
                      <a:r>
                        <a:rPr lang="fr-FR" sz="2400" dirty="0">
                          <a:solidFill>
                            <a:srgbClr val="115076"/>
                          </a:solidFill>
                        </a:rPr>
                        <a:t>come to </a:t>
                      </a:r>
                      <a:r>
                        <a:rPr lang="fr-FR" sz="2400" dirty="0" err="1">
                          <a:solidFill>
                            <a:srgbClr val="115076"/>
                          </a:solidFill>
                        </a:rPr>
                        <a:t>school</a:t>
                      </a:r>
                      <a:r>
                        <a:rPr lang="fr-FR" sz="2400" dirty="0">
                          <a:solidFill>
                            <a:srgbClr val="115076"/>
                          </a:solidFill>
                        </a:rPr>
                        <a:t> </a:t>
                      </a:r>
                      <a:r>
                        <a:rPr lang="fr-FR" sz="2400" dirty="0" err="1">
                          <a:solidFill>
                            <a:srgbClr val="115076"/>
                          </a:solidFill>
                        </a:rPr>
                        <a:t>early</a:t>
                      </a:r>
                      <a:r>
                        <a:rPr lang="fr-FR" sz="2400" dirty="0">
                          <a:solidFill>
                            <a:srgbClr val="115076"/>
                          </a:solidFill>
                        </a:rPr>
                        <a:t> </a:t>
                      </a:r>
                    </a:p>
                  </a:txBody>
                  <a:tcPr anchor="ctr"/>
                </a:tc>
                <a:extLst>
                  <a:ext uri="{0D108BD9-81ED-4DB2-BD59-A6C34878D82A}">
                    <a16:rowId xmlns:a16="http://schemas.microsoft.com/office/drawing/2014/main" val="1272096918"/>
                  </a:ext>
                </a:extLst>
              </a:tr>
              <a:tr h="370840">
                <a:tc>
                  <a:txBody>
                    <a:bodyPr/>
                    <a:lstStyle/>
                    <a:p>
                      <a:pPr algn="ctr"/>
                      <a:r>
                        <a:rPr lang="fr-FR" sz="2400" dirty="0" err="1">
                          <a:solidFill>
                            <a:srgbClr val="115076"/>
                          </a:solidFill>
                        </a:rPr>
                        <a:t>sleep</a:t>
                      </a:r>
                      <a:r>
                        <a:rPr lang="fr-FR" sz="2400" dirty="0">
                          <a:solidFill>
                            <a:srgbClr val="115076"/>
                          </a:solidFill>
                        </a:rPr>
                        <a:t> in the </a:t>
                      </a:r>
                      <a:r>
                        <a:rPr lang="fr-FR" sz="2400" dirty="0" err="1">
                          <a:solidFill>
                            <a:srgbClr val="115076"/>
                          </a:solidFill>
                        </a:rPr>
                        <a:t>families</a:t>
                      </a:r>
                      <a:r>
                        <a:rPr lang="fr-FR" sz="2400" dirty="0">
                          <a:solidFill>
                            <a:srgbClr val="115076"/>
                          </a:solidFill>
                        </a:rPr>
                        <a:t>’ homes</a:t>
                      </a:r>
                    </a:p>
                  </a:txBody>
                  <a:tcPr anchor="ctr"/>
                </a:tc>
                <a:extLst>
                  <a:ext uri="{0D108BD9-81ED-4DB2-BD59-A6C34878D82A}">
                    <a16:rowId xmlns:a16="http://schemas.microsoft.com/office/drawing/2014/main" val="3119761039"/>
                  </a:ext>
                </a:extLst>
              </a:tr>
              <a:tr h="370840">
                <a:tc>
                  <a:txBody>
                    <a:bodyPr/>
                    <a:lstStyle/>
                    <a:p>
                      <a:pPr algn="ctr"/>
                      <a:r>
                        <a:rPr lang="fr-FR" sz="2400" dirty="0" err="1">
                          <a:solidFill>
                            <a:srgbClr val="115076"/>
                          </a:solidFill>
                        </a:rPr>
                        <a:t>might</a:t>
                      </a:r>
                      <a:r>
                        <a:rPr lang="fr-FR" sz="2400" dirty="0">
                          <a:solidFill>
                            <a:srgbClr val="115076"/>
                          </a:solidFill>
                        </a:rPr>
                        <a:t> </a:t>
                      </a:r>
                      <a:r>
                        <a:rPr lang="fr-FR" sz="2400" dirty="0" err="1">
                          <a:solidFill>
                            <a:srgbClr val="115076"/>
                          </a:solidFill>
                        </a:rPr>
                        <a:t>become</a:t>
                      </a:r>
                      <a:r>
                        <a:rPr lang="fr-FR" sz="2400" dirty="0">
                          <a:solidFill>
                            <a:srgbClr val="115076"/>
                          </a:solidFill>
                        </a:rPr>
                        <a:t> </a:t>
                      </a:r>
                      <a:r>
                        <a:rPr lang="fr-FR" sz="2400" dirty="0" err="1">
                          <a:solidFill>
                            <a:srgbClr val="115076"/>
                          </a:solidFill>
                        </a:rPr>
                        <a:t>friends</a:t>
                      </a:r>
                      <a:endParaRPr lang="fr-FR" sz="2400" dirty="0">
                        <a:solidFill>
                          <a:srgbClr val="115076"/>
                        </a:solidFill>
                      </a:endParaRPr>
                    </a:p>
                  </a:txBody>
                  <a:tcPr anchor="ctr"/>
                </a:tc>
                <a:extLst>
                  <a:ext uri="{0D108BD9-81ED-4DB2-BD59-A6C34878D82A}">
                    <a16:rowId xmlns:a16="http://schemas.microsoft.com/office/drawing/2014/main" val="905479827"/>
                  </a:ext>
                </a:extLst>
              </a:tr>
              <a:tr h="370840">
                <a:tc>
                  <a:txBody>
                    <a:bodyPr/>
                    <a:lstStyle/>
                    <a:p>
                      <a:pPr algn="ctr"/>
                      <a:r>
                        <a:rPr lang="fr-FR" sz="2400" dirty="0" err="1">
                          <a:solidFill>
                            <a:srgbClr val="115076"/>
                          </a:solidFill>
                        </a:rPr>
                        <a:t>don’t</a:t>
                      </a:r>
                      <a:r>
                        <a:rPr lang="fr-FR" sz="2400" dirty="0">
                          <a:solidFill>
                            <a:srgbClr val="115076"/>
                          </a:solidFill>
                        </a:rPr>
                        <a:t> go out </a:t>
                      </a:r>
                      <a:r>
                        <a:rPr lang="fr-FR" sz="2400" dirty="0" err="1">
                          <a:solidFill>
                            <a:srgbClr val="115076"/>
                          </a:solidFill>
                        </a:rPr>
                        <a:t>alone</a:t>
                      </a:r>
                      <a:endParaRPr lang="fr-FR" sz="2400" dirty="0">
                        <a:solidFill>
                          <a:srgbClr val="115076"/>
                        </a:solidFill>
                      </a:endParaRPr>
                    </a:p>
                  </a:txBody>
                  <a:tcPr anchor="ctr"/>
                </a:tc>
                <a:extLst>
                  <a:ext uri="{0D108BD9-81ED-4DB2-BD59-A6C34878D82A}">
                    <a16:rowId xmlns:a16="http://schemas.microsoft.com/office/drawing/2014/main" val="2608119844"/>
                  </a:ext>
                </a:extLst>
              </a:tr>
            </a:tbl>
          </a:graphicData>
        </a:graphic>
      </p:graphicFrame>
      <p:sp>
        <p:nvSpPr>
          <p:cNvPr id="12" name="TextBox 11">
            <a:extLst>
              <a:ext uri="{FF2B5EF4-FFF2-40B4-BE49-F238E27FC236}">
                <a16:creationId xmlns:a16="http://schemas.microsoft.com/office/drawing/2014/main" id="{966BA764-1961-402A-83B4-B90024BCC1B7}"/>
              </a:ext>
            </a:extLst>
          </p:cNvPr>
          <p:cNvSpPr txBox="1"/>
          <p:nvPr/>
        </p:nvSpPr>
        <p:spPr>
          <a:xfrm>
            <a:off x="7053593" y="158292"/>
            <a:ext cx="2326278" cy="646331"/>
          </a:xfrm>
          <a:prstGeom prst="rect">
            <a:avLst/>
          </a:prstGeom>
          <a:noFill/>
        </p:spPr>
        <p:txBody>
          <a:bodyPr wrap="none" rtlCol="0">
            <a:spAutoFit/>
          </a:bodyPr>
          <a:lstStyle/>
          <a:p>
            <a:r>
              <a:rPr lang="en-GB" sz="3600" b="1" dirty="0" err="1">
                <a:solidFill>
                  <a:srgbClr val="EE6000"/>
                </a:solidFill>
              </a:rPr>
              <a:t>Réponses</a:t>
            </a:r>
            <a:endParaRPr lang="en-GB" sz="3600" b="1" dirty="0">
              <a:solidFill>
                <a:srgbClr val="EE6000"/>
              </a:solidFill>
            </a:endParaRPr>
          </a:p>
        </p:txBody>
      </p:sp>
    </p:spTree>
    <p:extLst>
      <p:ext uri="{BB962C8B-B14F-4D97-AF65-F5344CB8AC3E}">
        <p14:creationId xmlns:p14="http://schemas.microsoft.com/office/powerpoint/2010/main" val="4124829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À </a:t>
            </a:r>
            <a:r>
              <a:rPr lang="en-GB" sz="3600" b="1" dirty="0" err="1">
                <a:solidFill>
                  <a:schemeClr val="bg1"/>
                </a:solidFill>
              </a:rPr>
              <a:t>l’áeroport</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79998" y="1296000"/>
            <a:ext cx="740992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classe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arrive à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l’aéroport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Nice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Monsieur Campbell </a:t>
            </a:r>
            <a:r>
              <a:rPr lang="en-US" sz="2400" dirty="0" err="1">
                <a:solidFill>
                  <a:srgbClr val="4472C4">
                    <a:lumMod val="50000"/>
                  </a:srgbClr>
                </a:solidFill>
                <a:latin typeface="Century Gothic" panose="020F0302020204030204"/>
              </a:rPr>
              <a:t>donne</a:t>
            </a:r>
            <a:r>
              <a:rPr lang="en-US" sz="2400" dirty="0">
                <a:solidFill>
                  <a:srgbClr val="4472C4">
                    <a:lumMod val="50000"/>
                  </a:srgbClr>
                </a:solidFill>
                <a:latin typeface="Century Gothic" panose="020F0302020204030204"/>
              </a:rPr>
              <a:t> des instructions pour le </a:t>
            </a:r>
            <a:r>
              <a:rPr lang="en-US" sz="2400" dirty="0" err="1">
                <a:solidFill>
                  <a:srgbClr val="4472C4">
                    <a:lumMod val="50000"/>
                  </a:srgbClr>
                </a:solidFill>
                <a:latin typeface="Century Gothic" panose="020F0302020204030204"/>
              </a:rPr>
              <a:t>groupe</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(nous)</a:t>
            </a:r>
            <a:r>
              <a:rPr lang="en-US" sz="2400" dirty="0">
                <a:solidFill>
                  <a:srgbClr val="4472C4">
                    <a:lumMod val="50000"/>
                  </a:srgbClr>
                </a:solidFill>
                <a:latin typeface="Century Gothic" panose="020F0302020204030204"/>
              </a:rPr>
              <a:t>,</a:t>
            </a:r>
            <a:r>
              <a:rPr lang="en-US" sz="2400" b="1"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pour les </a:t>
            </a:r>
            <a:r>
              <a:rPr lang="en-US" sz="2400" dirty="0" err="1">
                <a:solidFill>
                  <a:srgbClr val="4472C4">
                    <a:lumMod val="50000"/>
                  </a:srgbClr>
                </a:solidFill>
                <a:latin typeface="Century Gothic" panose="020F0302020204030204"/>
              </a:rPr>
              <a:t>élèves</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a:t>
            </a:r>
            <a:r>
              <a:rPr lang="en-US" sz="2400" b="1" dirty="0" err="1">
                <a:solidFill>
                  <a:srgbClr val="4472C4">
                    <a:lumMod val="50000"/>
                  </a:srgbClr>
                </a:solidFill>
                <a:latin typeface="Century Gothic" panose="020F0302020204030204"/>
              </a:rPr>
              <a:t>vous</a:t>
            </a:r>
            <a:r>
              <a:rPr lang="en-US" sz="2400" b="1" dirty="0">
                <a:solidFill>
                  <a:srgbClr val="4472C4">
                    <a:lumMod val="50000"/>
                  </a:srgbClr>
                </a:solidFill>
                <a:latin typeface="Century Gothic" panose="020F0302020204030204"/>
              </a:rPr>
              <a:t>)</a:t>
            </a:r>
            <a:r>
              <a:rPr lang="en-US" sz="2400" dirty="0">
                <a:solidFill>
                  <a:srgbClr val="4472C4">
                    <a:lumMod val="50000"/>
                  </a:srgbClr>
                </a:solidFill>
                <a:latin typeface="Century Gothic" panose="020F0302020204030204"/>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9C9E455-3E14-4D9F-9A2A-0DFE5FBE0618}"/>
              </a:ext>
            </a:extLst>
          </p:cNvPr>
          <p:cNvGraphicFramePr>
            <a:graphicFrameLocks noGrp="1"/>
          </p:cNvGraphicFramePr>
          <p:nvPr>
            <p:extLst>
              <p:ext uri="{D42A27DB-BD31-4B8C-83A1-F6EECF244321}">
                <p14:modId xmlns:p14="http://schemas.microsoft.com/office/powerpoint/2010/main" val="2167037912"/>
              </p:ext>
            </p:extLst>
          </p:nvPr>
        </p:nvGraphicFramePr>
        <p:xfrm>
          <a:off x="7589920" y="2162034"/>
          <a:ext cx="4320000" cy="3683442"/>
        </p:xfrm>
        <a:graphic>
          <a:graphicData uri="http://schemas.openxmlformats.org/drawingml/2006/table">
            <a:tbl>
              <a:tblPr firstRow="1" bandRow="1">
                <a:tableStyleId>{7DF18680-E054-41AD-8BC1-D1AEF772440D}</a:tableStyleId>
              </a:tblPr>
              <a:tblGrid>
                <a:gridCol w="720000">
                  <a:extLst>
                    <a:ext uri="{9D8B030D-6E8A-4147-A177-3AD203B41FA5}">
                      <a16:colId xmlns:a16="http://schemas.microsoft.com/office/drawing/2014/main" val="2607353726"/>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pPr algn="ctr"/>
                      <a:endParaRPr lang="en-GB"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nous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srgbClr val="002060"/>
                          </a:solidFill>
                          <a:effectLst/>
                          <a:uLnTx/>
                          <a:uFillTx/>
                        </a:rPr>
                        <a:t>(le </a:t>
                      </a:r>
                      <a:r>
                        <a:rPr kumimoji="0" lang="en-GB" sz="2000" b="0" u="none" strike="noStrike" kern="1200" cap="none" spc="0" normalizeH="0" baseline="0" noProof="0" dirty="0" err="1">
                          <a:ln>
                            <a:noFill/>
                          </a:ln>
                          <a:solidFill>
                            <a:srgbClr val="002060"/>
                          </a:solidFill>
                          <a:effectLst/>
                          <a:uLnTx/>
                          <a:uFillTx/>
                        </a:rPr>
                        <a:t>groupe</a:t>
                      </a:r>
                      <a:r>
                        <a:rPr kumimoji="0" lang="en-GB" sz="2000" b="0" u="none" strike="noStrike" kern="1200" cap="none" spc="0" normalizeH="0" baseline="0" noProof="0" dirty="0">
                          <a:ln>
                            <a:noFill/>
                          </a:ln>
                          <a:solidFill>
                            <a:srgbClr val="002060"/>
                          </a:solidFill>
                          <a:effectLst/>
                          <a:uLnTx/>
                          <a:uFillTx/>
                        </a:rPr>
                        <a:t>)</a:t>
                      </a:r>
                      <a:endParaRPr lang="en-GB" sz="20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rPr>
                        <a:t>vous</a:t>
                      </a:r>
                      <a:endParaRPr lang="en-GB" sz="2000"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rPr>
                        <a:t>(les </a:t>
                      </a:r>
                      <a:r>
                        <a:rPr lang="en-GB" sz="2000" b="0" dirty="0" err="1">
                          <a:solidFill>
                            <a:srgbClr val="002060"/>
                          </a:solidFill>
                        </a:rPr>
                        <a:t>élèves</a:t>
                      </a:r>
                      <a:r>
                        <a:rPr lang="en-GB" sz="2000" b="0" dirty="0">
                          <a:solidFill>
                            <a:srgbClr val="002060"/>
                          </a:solidFill>
                        </a:rPr>
                        <a:t>)</a:t>
                      </a:r>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bl>
          </a:graphicData>
        </a:graphic>
      </p:graphicFrame>
      <p:sp>
        <p:nvSpPr>
          <p:cNvPr id="10" name="Action Button: Custom 16">
            <a:hlinkClick r:id="" action="ppaction://noaction" highlightClick="1">
              <a:snd r:embed="rId3" name="1.wav"/>
            </a:hlinkClick>
            <a:extLst>
              <a:ext uri="{FF2B5EF4-FFF2-40B4-BE49-F238E27FC236}">
                <a16:creationId xmlns:a16="http://schemas.microsoft.com/office/drawing/2014/main" id="{28CB936D-AA92-4D74-B49A-53C17D570A97}"/>
              </a:ext>
            </a:extLst>
          </p:cNvPr>
          <p:cNvSpPr/>
          <p:nvPr/>
        </p:nvSpPr>
        <p:spPr>
          <a:xfrm>
            <a:off x="7753219" y="291231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2" name="Picture 11" descr="green checkmark">
            <a:extLst>
              <a:ext uri="{FF2B5EF4-FFF2-40B4-BE49-F238E27FC236}">
                <a16:creationId xmlns:a16="http://schemas.microsoft.com/office/drawing/2014/main" id="{C43E9D68-51CB-4C7C-843F-DCB28AD787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0851" y="2978066"/>
            <a:ext cx="282522" cy="294294"/>
          </a:xfrm>
          <a:prstGeom prst="rect">
            <a:avLst/>
          </a:prstGeom>
        </p:spPr>
      </p:pic>
      <p:sp>
        <p:nvSpPr>
          <p:cNvPr id="13" name="Action Button: Custom 16">
            <a:hlinkClick r:id="" action="ppaction://noaction" highlightClick="1">
              <a:snd r:embed="rId5" name="2.wav"/>
            </a:hlinkClick>
            <a:extLst>
              <a:ext uri="{FF2B5EF4-FFF2-40B4-BE49-F238E27FC236}">
                <a16:creationId xmlns:a16="http://schemas.microsoft.com/office/drawing/2014/main" id="{514FB823-A03C-4EC4-84F6-CEDA33F631AA}"/>
              </a:ext>
            </a:extLst>
          </p:cNvPr>
          <p:cNvSpPr/>
          <p:nvPr/>
        </p:nvSpPr>
        <p:spPr>
          <a:xfrm>
            <a:off x="7753219" y="340695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6" name="3.wav"/>
            </a:hlinkClick>
            <a:extLst>
              <a:ext uri="{FF2B5EF4-FFF2-40B4-BE49-F238E27FC236}">
                <a16:creationId xmlns:a16="http://schemas.microsoft.com/office/drawing/2014/main" id="{92FFA6F5-D01F-45E0-8E29-04C5231FF128}"/>
              </a:ext>
            </a:extLst>
          </p:cNvPr>
          <p:cNvSpPr/>
          <p:nvPr/>
        </p:nvSpPr>
        <p:spPr>
          <a:xfrm>
            <a:off x="7751141" y="390159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7" name="4.wav"/>
            </a:hlinkClick>
            <a:extLst>
              <a:ext uri="{FF2B5EF4-FFF2-40B4-BE49-F238E27FC236}">
                <a16:creationId xmlns:a16="http://schemas.microsoft.com/office/drawing/2014/main" id="{71FE997A-FF3F-4964-A65F-17A04F1882AD}"/>
              </a:ext>
            </a:extLst>
          </p:cNvPr>
          <p:cNvSpPr/>
          <p:nvPr/>
        </p:nvSpPr>
        <p:spPr>
          <a:xfrm>
            <a:off x="7751141" y="439623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8" name="5.wav"/>
            </a:hlinkClick>
            <a:extLst>
              <a:ext uri="{FF2B5EF4-FFF2-40B4-BE49-F238E27FC236}">
                <a16:creationId xmlns:a16="http://schemas.microsoft.com/office/drawing/2014/main" id="{AB82469E-6A61-4BC9-B869-2D4F755101BF}"/>
              </a:ext>
            </a:extLst>
          </p:cNvPr>
          <p:cNvSpPr/>
          <p:nvPr/>
        </p:nvSpPr>
        <p:spPr>
          <a:xfrm>
            <a:off x="7751141" y="489086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9" name="6.wav"/>
            </a:hlinkClick>
            <a:extLst>
              <a:ext uri="{FF2B5EF4-FFF2-40B4-BE49-F238E27FC236}">
                <a16:creationId xmlns:a16="http://schemas.microsoft.com/office/drawing/2014/main" id="{F0DFCDD0-4D91-4F47-A0E7-4D11F975A344}"/>
              </a:ext>
            </a:extLst>
          </p:cNvPr>
          <p:cNvSpPr/>
          <p:nvPr/>
        </p:nvSpPr>
        <p:spPr>
          <a:xfrm>
            <a:off x="7755935" y="538550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056" name="Picture 8" descr="transparent airport clipart - Clip Art Library">
            <a:extLst>
              <a:ext uri="{FF2B5EF4-FFF2-40B4-BE49-F238E27FC236}">
                <a16:creationId xmlns:a16="http://schemas.microsoft.com/office/drawing/2014/main" id="{D26FD62A-EA61-434C-9007-BC03A6EB4A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998" y="3024747"/>
            <a:ext cx="3560666" cy="2880000"/>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Oval 2">
            <a:extLst>
              <a:ext uri="{FF2B5EF4-FFF2-40B4-BE49-F238E27FC236}">
                <a16:creationId xmlns:a16="http://schemas.microsoft.com/office/drawing/2014/main" id="{01735DBD-4161-425F-B5A5-3B62232B2F79}"/>
              </a:ext>
            </a:extLst>
          </p:cNvPr>
          <p:cNvSpPr/>
          <p:nvPr/>
        </p:nvSpPr>
        <p:spPr>
          <a:xfrm>
            <a:off x="5016000" y="3109045"/>
            <a:ext cx="2160000" cy="1201464"/>
          </a:xfrm>
          <a:prstGeom prst="wedgeEllipseCallou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115076"/>
                </a:solidFill>
              </a:rPr>
              <a:t>…</a:t>
            </a:r>
          </a:p>
        </p:txBody>
      </p:sp>
      <p:pic>
        <p:nvPicPr>
          <p:cNvPr id="38" name="Picture 37" descr="green checkmark">
            <a:extLst>
              <a:ext uri="{FF2B5EF4-FFF2-40B4-BE49-F238E27FC236}">
                <a16:creationId xmlns:a16="http://schemas.microsoft.com/office/drawing/2014/main" id="{AA6A3FD7-1B6D-4A53-950F-CDAB2AB0E4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1175" y="3430279"/>
            <a:ext cx="282522" cy="294294"/>
          </a:xfrm>
          <a:prstGeom prst="rect">
            <a:avLst/>
          </a:prstGeom>
        </p:spPr>
      </p:pic>
      <p:pic>
        <p:nvPicPr>
          <p:cNvPr id="39" name="Picture 38" descr="green checkmark">
            <a:extLst>
              <a:ext uri="{FF2B5EF4-FFF2-40B4-BE49-F238E27FC236}">
                <a16:creationId xmlns:a16="http://schemas.microsoft.com/office/drawing/2014/main" id="{0B8181CE-707C-4C7E-A4EF-30F5FEDB3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0851" y="3942648"/>
            <a:ext cx="282522" cy="294294"/>
          </a:xfrm>
          <a:prstGeom prst="rect">
            <a:avLst/>
          </a:prstGeom>
        </p:spPr>
      </p:pic>
      <p:pic>
        <p:nvPicPr>
          <p:cNvPr id="40" name="Picture 39" descr="green checkmark">
            <a:extLst>
              <a:ext uri="{FF2B5EF4-FFF2-40B4-BE49-F238E27FC236}">
                <a16:creationId xmlns:a16="http://schemas.microsoft.com/office/drawing/2014/main" id="{105461EC-E25A-4B3B-B43D-BCD57C6A65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0851" y="4451623"/>
            <a:ext cx="282522" cy="294294"/>
          </a:xfrm>
          <a:prstGeom prst="rect">
            <a:avLst/>
          </a:prstGeom>
        </p:spPr>
      </p:pic>
      <p:pic>
        <p:nvPicPr>
          <p:cNvPr id="41" name="Picture 40" descr="green checkmark">
            <a:extLst>
              <a:ext uri="{FF2B5EF4-FFF2-40B4-BE49-F238E27FC236}">
                <a16:creationId xmlns:a16="http://schemas.microsoft.com/office/drawing/2014/main" id="{BF70E459-E732-4310-BD0D-E3139E7451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0851" y="4966134"/>
            <a:ext cx="282522" cy="294294"/>
          </a:xfrm>
          <a:prstGeom prst="rect">
            <a:avLst/>
          </a:prstGeom>
        </p:spPr>
      </p:pic>
      <p:pic>
        <p:nvPicPr>
          <p:cNvPr id="42" name="Picture 41" descr="green checkmark">
            <a:extLst>
              <a:ext uri="{FF2B5EF4-FFF2-40B4-BE49-F238E27FC236}">
                <a16:creationId xmlns:a16="http://schemas.microsoft.com/office/drawing/2014/main" id="{2DCA2D37-E01E-4B1E-8B5A-3796222DE4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0998" y="5432128"/>
            <a:ext cx="282522" cy="294294"/>
          </a:xfrm>
          <a:prstGeom prst="rect">
            <a:avLst/>
          </a:prstGeom>
        </p:spPr>
      </p:pic>
      <p:pic>
        <p:nvPicPr>
          <p:cNvPr id="2" name="Picture 1" descr="A picture containing shirt&#10;&#10;Description automatically generated">
            <a:extLst>
              <a:ext uri="{FF2B5EF4-FFF2-40B4-BE49-F238E27FC236}">
                <a16:creationId xmlns:a16="http://schemas.microsoft.com/office/drawing/2014/main" id="{F7E02AA1-6400-4112-B394-56240E0DF5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32137" y="3893108"/>
            <a:ext cx="2080468" cy="2080468"/>
          </a:xfrm>
          <a:prstGeom prst="rect">
            <a:avLst/>
          </a:prstGeom>
        </p:spPr>
      </p:pic>
    </p:spTree>
    <p:extLst>
      <p:ext uri="{BB962C8B-B14F-4D97-AF65-F5344CB8AC3E}">
        <p14:creationId xmlns:p14="http://schemas.microsoft.com/office/powerpoint/2010/main" val="145399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45007B71-9B57-468A-A8F1-E1F13BA2C4AB}"/>
              </a:ext>
            </a:extLst>
          </p:cNvPr>
          <p:cNvSpPr txBox="1"/>
          <p:nvPr/>
        </p:nvSpPr>
        <p:spPr>
          <a:xfrm>
            <a:off x="179997" y="1296000"/>
            <a:ext cx="483967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encore. Les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traductions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sont-elles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bonnes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Si non, quelle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la bonne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traduction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4" name="Title 3"/>
          <p:cNvSpPr>
            <a:spLocks noGrp="1"/>
          </p:cNvSpPr>
          <p:nvPr>
            <p:ph type="title"/>
          </p:nvPr>
        </p:nvSpPr>
        <p:spPr>
          <a:xfrm>
            <a:off x="0" y="213557"/>
            <a:ext cx="2792186" cy="647577"/>
          </a:xfrm>
        </p:spPr>
        <p:txBody>
          <a:bodyPr>
            <a:normAutofit/>
          </a:bodyPr>
          <a:lstStyle/>
          <a:p>
            <a:r>
              <a:rPr lang="en-GB" sz="2800" b="1" dirty="0">
                <a:solidFill>
                  <a:schemeClr val="bg1"/>
                </a:solidFill>
              </a:rPr>
              <a:t>À </a:t>
            </a:r>
            <a:r>
              <a:rPr lang="en-GB" sz="2800" b="1" dirty="0" err="1">
                <a:solidFill>
                  <a:schemeClr val="bg1"/>
                </a:solidFill>
              </a:rPr>
              <a:t>l’áeroport</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69C9E455-3E14-4D9F-9A2A-0DFE5FBE0618}"/>
              </a:ext>
            </a:extLst>
          </p:cNvPr>
          <p:cNvGraphicFramePr>
            <a:graphicFrameLocks noGrp="1"/>
          </p:cNvGraphicFramePr>
          <p:nvPr>
            <p:extLst>
              <p:ext uri="{D42A27DB-BD31-4B8C-83A1-F6EECF244321}">
                <p14:modId xmlns:p14="http://schemas.microsoft.com/office/powerpoint/2010/main" val="3137109536"/>
              </p:ext>
            </p:extLst>
          </p:nvPr>
        </p:nvGraphicFramePr>
        <p:xfrm>
          <a:off x="4416782" y="2286556"/>
          <a:ext cx="7493138" cy="2891138"/>
        </p:xfrm>
        <a:graphic>
          <a:graphicData uri="http://schemas.openxmlformats.org/drawingml/2006/table">
            <a:tbl>
              <a:tblPr firstRow="1" bandRow="1">
                <a:tableStyleId>{5DA37D80-6434-44D0-A028-1B22A696006F}</a:tableStyleId>
              </a:tblPr>
              <a:tblGrid>
                <a:gridCol w="525152">
                  <a:extLst>
                    <a:ext uri="{9D8B030D-6E8A-4147-A177-3AD203B41FA5}">
                      <a16:colId xmlns:a16="http://schemas.microsoft.com/office/drawing/2014/main" val="2607353726"/>
                    </a:ext>
                  </a:extLst>
                </a:gridCol>
                <a:gridCol w="5676985">
                  <a:extLst>
                    <a:ext uri="{9D8B030D-6E8A-4147-A177-3AD203B41FA5}">
                      <a16:colId xmlns:a16="http://schemas.microsoft.com/office/drawing/2014/main" val="4128092149"/>
                    </a:ext>
                  </a:extLst>
                </a:gridCol>
                <a:gridCol w="1291001">
                  <a:extLst>
                    <a:ext uri="{9D8B030D-6E8A-4147-A177-3AD203B41FA5}">
                      <a16:colId xmlns:a16="http://schemas.microsoft.com/office/drawing/2014/main" val="2609792770"/>
                    </a:ext>
                  </a:extLst>
                </a:gridCol>
              </a:tblGrid>
              <a:tr h="497067">
                <a:tc>
                  <a:txBody>
                    <a:bodyPr/>
                    <a:lstStyle/>
                    <a:p>
                      <a:pPr algn="ctr"/>
                      <a:endParaRPr lang="en-GB" sz="2000" dirty="0">
                        <a:solidFill>
                          <a:schemeClr val="accent1">
                            <a:lumMod val="50000"/>
                          </a:schemeClr>
                        </a:solidFill>
                      </a:endParaRPr>
                    </a:p>
                  </a:txBody>
                  <a:tcPr anchor="ctr"/>
                </a:tc>
                <a:tc>
                  <a:txBody>
                    <a:bodyPr/>
                    <a:lstStyle/>
                    <a:p>
                      <a:pPr algn="ctr"/>
                      <a:r>
                        <a:rPr lang="en-GB" sz="2000" b="0" dirty="0">
                          <a:solidFill>
                            <a:srgbClr val="002060"/>
                          </a:solidFill>
                        </a:rPr>
                        <a:t>It is easy to travel early if we sleep well.</a:t>
                      </a:r>
                    </a:p>
                  </a:txBody>
                  <a:tcPr anchor="ctr"/>
                </a:tc>
                <a:tc>
                  <a:txBody>
                    <a:bodyPr/>
                    <a:lstStyle/>
                    <a:p>
                      <a:pPr algn="ctr"/>
                      <a:r>
                        <a:rPr lang="en-GB" sz="2000" b="0" dirty="0" err="1">
                          <a:solidFill>
                            <a:srgbClr val="002060"/>
                          </a:solidFill>
                        </a:rPr>
                        <a:t>oui</a:t>
                      </a:r>
                      <a:r>
                        <a:rPr lang="en-GB" sz="2000" b="0" dirty="0">
                          <a:solidFill>
                            <a:srgbClr val="002060"/>
                          </a:solidFill>
                        </a:rPr>
                        <a:t> / non</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rgbClr val="002060"/>
                          </a:solidFill>
                        </a:rPr>
                        <a:t>You’re going to put the passports away.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rPr>
                        <a:t>oui</a:t>
                      </a:r>
                      <a:r>
                        <a:rPr lang="en-GB" sz="2000" b="0" dirty="0">
                          <a:solidFill>
                            <a:srgbClr val="002060"/>
                          </a:solidFill>
                        </a:rPr>
                        <a:t> / non</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rgbClr val="002060"/>
                          </a:solidFill>
                        </a:rPr>
                        <a:t>We are going abroad.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rPr>
                        <a:t>oui</a:t>
                      </a:r>
                      <a:r>
                        <a:rPr lang="en-GB" sz="2000" b="0" dirty="0">
                          <a:solidFill>
                            <a:srgbClr val="002060"/>
                          </a:solidFill>
                        </a:rPr>
                        <a:t> / non</a:t>
                      </a:r>
                    </a:p>
                  </a:txBody>
                  <a:tcPr anchor="ctr"/>
                </a:tc>
                <a:extLst>
                  <a:ext uri="{0D108BD9-81ED-4DB2-BD59-A6C34878D82A}">
                    <a16:rowId xmlns:a16="http://schemas.microsoft.com/office/drawing/2014/main" val="2189313960"/>
                  </a:ext>
                </a:extLst>
              </a:tr>
              <a:tr h="405803">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rgbClr val="002060"/>
                          </a:solidFill>
                        </a:rPr>
                        <a:t>We’re going to leave with the tickets.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rPr>
                        <a:t>oui</a:t>
                      </a:r>
                      <a:r>
                        <a:rPr lang="en-GB" sz="2000" b="0" dirty="0">
                          <a:solidFill>
                            <a:srgbClr val="002060"/>
                          </a:solidFill>
                        </a:rPr>
                        <a:t> / non</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rgbClr val="002060"/>
                          </a:solidFill>
                        </a:rPr>
                        <a:t>We are leaving for the bus now.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rPr>
                        <a:t>oui</a:t>
                      </a:r>
                      <a:r>
                        <a:rPr lang="en-GB" sz="2000" b="0" dirty="0">
                          <a:solidFill>
                            <a:srgbClr val="002060"/>
                          </a:solidFill>
                        </a:rPr>
                        <a:t> / non</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rgbClr val="002060"/>
                          </a:solidFill>
                        </a:rPr>
                        <a:t>You are going to </a:t>
                      </a:r>
                      <a:r>
                        <a:rPr lang="en-GB" sz="2000" b="0" dirty="0">
                          <a:solidFill>
                            <a:srgbClr val="002060"/>
                          </a:solidFill>
                        </a:rPr>
                        <a:t>take out </a:t>
                      </a:r>
                      <a:r>
                        <a:rPr lang="en-GB" sz="2000" dirty="0">
                          <a:solidFill>
                            <a:srgbClr val="002060"/>
                          </a:solidFill>
                        </a:rPr>
                        <a:t>the presents.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rPr>
                        <a:t>oui</a:t>
                      </a:r>
                      <a:r>
                        <a:rPr lang="en-GB" sz="2000" b="0" dirty="0">
                          <a:solidFill>
                            <a:srgbClr val="002060"/>
                          </a:solidFill>
                        </a:rPr>
                        <a:t> / non</a:t>
                      </a:r>
                    </a:p>
                  </a:txBody>
                  <a:tcPr anchor="ctr"/>
                </a:tc>
                <a:extLst>
                  <a:ext uri="{0D108BD9-81ED-4DB2-BD59-A6C34878D82A}">
                    <a16:rowId xmlns:a16="http://schemas.microsoft.com/office/drawing/2014/main" val="664931564"/>
                  </a:ext>
                </a:extLst>
              </a:tr>
            </a:tbl>
          </a:graphicData>
        </a:graphic>
      </p:graphicFrame>
      <p:sp>
        <p:nvSpPr>
          <p:cNvPr id="10" name="Action Button: Custom 16">
            <a:hlinkClick r:id="" action="ppaction://noaction" highlightClick="1">
              <a:snd r:embed="rId3" name="1.wav"/>
            </a:hlinkClick>
            <a:extLst>
              <a:ext uri="{FF2B5EF4-FFF2-40B4-BE49-F238E27FC236}">
                <a16:creationId xmlns:a16="http://schemas.microsoft.com/office/drawing/2014/main" id="{28CB936D-AA92-4D74-B49A-53C17D570A97}"/>
              </a:ext>
            </a:extLst>
          </p:cNvPr>
          <p:cNvSpPr/>
          <p:nvPr/>
        </p:nvSpPr>
        <p:spPr>
          <a:xfrm>
            <a:off x="4483938" y="232436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4" name="2.wav"/>
            </a:hlinkClick>
            <a:extLst>
              <a:ext uri="{FF2B5EF4-FFF2-40B4-BE49-F238E27FC236}">
                <a16:creationId xmlns:a16="http://schemas.microsoft.com/office/drawing/2014/main" id="{514FB823-A03C-4EC4-84F6-CEDA33F631AA}"/>
              </a:ext>
            </a:extLst>
          </p:cNvPr>
          <p:cNvSpPr/>
          <p:nvPr/>
        </p:nvSpPr>
        <p:spPr>
          <a:xfrm>
            <a:off x="4483938" y="280984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5" name="3.wav"/>
            </a:hlinkClick>
            <a:extLst>
              <a:ext uri="{FF2B5EF4-FFF2-40B4-BE49-F238E27FC236}">
                <a16:creationId xmlns:a16="http://schemas.microsoft.com/office/drawing/2014/main" id="{92FFA6F5-D01F-45E0-8E29-04C5231FF128}"/>
              </a:ext>
            </a:extLst>
          </p:cNvPr>
          <p:cNvSpPr/>
          <p:nvPr/>
        </p:nvSpPr>
        <p:spPr>
          <a:xfrm>
            <a:off x="4481860" y="329531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6" name="4.wav"/>
            </a:hlinkClick>
            <a:extLst>
              <a:ext uri="{FF2B5EF4-FFF2-40B4-BE49-F238E27FC236}">
                <a16:creationId xmlns:a16="http://schemas.microsoft.com/office/drawing/2014/main" id="{71FE997A-FF3F-4964-A65F-17A04F1882AD}"/>
              </a:ext>
            </a:extLst>
          </p:cNvPr>
          <p:cNvSpPr/>
          <p:nvPr/>
        </p:nvSpPr>
        <p:spPr>
          <a:xfrm>
            <a:off x="4481860" y="378078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7" name="5.wav"/>
            </a:hlinkClick>
            <a:extLst>
              <a:ext uri="{FF2B5EF4-FFF2-40B4-BE49-F238E27FC236}">
                <a16:creationId xmlns:a16="http://schemas.microsoft.com/office/drawing/2014/main" id="{AB82469E-6A61-4BC9-B869-2D4F755101BF}"/>
              </a:ext>
            </a:extLst>
          </p:cNvPr>
          <p:cNvSpPr/>
          <p:nvPr/>
        </p:nvSpPr>
        <p:spPr>
          <a:xfrm>
            <a:off x="4481860" y="426625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8" name="6.wav"/>
            </a:hlinkClick>
            <a:extLst>
              <a:ext uri="{FF2B5EF4-FFF2-40B4-BE49-F238E27FC236}">
                <a16:creationId xmlns:a16="http://schemas.microsoft.com/office/drawing/2014/main" id="{F0DFCDD0-4D91-4F47-A0E7-4D11F975A344}"/>
              </a:ext>
            </a:extLst>
          </p:cNvPr>
          <p:cNvSpPr/>
          <p:nvPr/>
        </p:nvSpPr>
        <p:spPr>
          <a:xfrm>
            <a:off x="4486654" y="475172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 name="Rectangle 1">
            <a:extLst>
              <a:ext uri="{FF2B5EF4-FFF2-40B4-BE49-F238E27FC236}">
                <a16:creationId xmlns:a16="http://schemas.microsoft.com/office/drawing/2014/main" id="{09CABD62-010E-473E-92B9-7F587A0DC603}"/>
              </a:ext>
            </a:extLst>
          </p:cNvPr>
          <p:cNvSpPr/>
          <p:nvPr/>
        </p:nvSpPr>
        <p:spPr>
          <a:xfrm>
            <a:off x="11135619" y="2324369"/>
            <a:ext cx="679051"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80513621-428D-4BAB-869C-CD690284CE01}"/>
              </a:ext>
            </a:extLst>
          </p:cNvPr>
          <p:cNvSpPr/>
          <p:nvPr/>
        </p:nvSpPr>
        <p:spPr>
          <a:xfrm>
            <a:off x="10649934" y="2897267"/>
            <a:ext cx="679051" cy="315614"/>
          </a:xfrm>
          <a:prstGeom prst="rect">
            <a:avLst/>
          </a:prstGeom>
          <a:solidFill>
            <a:srgbClr val="FC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32956842-FEF5-4966-A561-47E388907C16}"/>
              </a:ext>
            </a:extLst>
          </p:cNvPr>
          <p:cNvSpPr/>
          <p:nvPr/>
        </p:nvSpPr>
        <p:spPr>
          <a:xfrm>
            <a:off x="10665701" y="3817238"/>
            <a:ext cx="679051" cy="350604"/>
          </a:xfrm>
          <a:prstGeom prst="rect">
            <a:avLst/>
          </a:prstGeom>
          <a:solidFill>
            <a:srgbClr val="FC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85539705-DE8A-4416-9F1C-79AEF35DDBED}"/>
              </a:ext>
            </a:extLst>
          </p:cNvPr>
          <p:cNvSpPr/>
          <p:nvPr/>
        </p:nvSpPr>
        <p:spPr>
          <a:xfrm>
            <a:off x="11135619" y="4237265"/>
            <a:ext cx="749116" cy="36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FC2375FD-0C2A-4929-AAFC-3F23AB929043}"/>
              </a:ext>
            </a:extLst>
          </p:cNvPr>
          <p:cNvSpPr/>
          <p:nvPr/>
        </p:nvSpPr>
        <p:spPr>
          <a:xfrm>
            <a:off x="11167623" y="4729777"/>
            <a:ext cx="685108" cy="360136"/>
          </a:xfrm>
          <a:prstGeom prst="rect">
            <a:avLst/>
          </a:prstGeom>
          <a:solidFill>
            <a:srgbClr val="FC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23" name="Picture 8" descr="transparent airport clipart - Clip Art Library">
            <a:extLst>
              <a:ext uri="{FF2B5EF4-FFF2-40B4-BE49-F238E27FC236}">
                <a16:creationId xmlns:a16="http://schemas.microsoft.com/office/drawing/2014/main" id="{9E86C0B1-461C-4296-B1B4-C4EA0988E9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6925" y="3451001"/>
            <a:ext cx="3217850" cy="2602718"/>
          </a:xfrm>
          <a:prstGeom prst="rect">
            <a:avLst/>
          </a:prstGeom>
          <a:noFill/>
          <a:extLst>
            <a:ext uri="{909E8E84-426E-40DD-AFC4-6F175D3DCCD1}">
              <a14:hiddenFill xmlns:a14="http://schemas.microsoft.com/office/drawing/2010/main">
                <a:solidFill>
                  <a:srgbClr val="FFFFFF"/>
                </a:solidFill>
              </a14:hiddenFill>
            </a:ext>
          </a:extLst>
        </p:spPr>
      </p:pic>
      <p:sp>
        <p:nvSpPr>
          <p:cNvPr id="29" name="Speech Bubble: Oval 28">
            <a:extLst>
              <a:ext uri="{FF2B5EF4-FFF2-40B4-BE49-F238E27FC236}">
                <a16:creationId xmlns:a16="http://schemas.microsoft.com/office/drawing/2014/main" id="{8513D719-2271-41E8-ACC5-04006E967B88}"/>
              </a:ext>
            </a:extLst>
          </p:cNvPr>
          <p:cNvSpPr/>
          <p:nvPr/>
        </p:nvSpPr>
        <p:spPr>
          <a:xfrm>
            <a:off x="7809098" y="296864"/>
            <a:ext cx="2160000" cy="1201464"/>
          </a:xfrm>
          <a:prstGeom prst="wedgeEllipseCallout">
            <a:avLst>
              <a:gd name="adj1" fmla="val -31416"/>
              <a:gd name="adj2" fmla="val 63293"/>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30" name="Picture 29" descr="A picture containing shirt&#10;&#10;Description automatically generated">
            <a:extLst>
              <a:ext uri="{FF2B5EF4-FFF2-40B4-BE49-F238E27FC236}">
                <a16:creationId xmlns:a16="http://schemas.microsoft.com/office/drawing/2014/main" id="{834CF607-2FD9-4678-A040-3242A49219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37007" y="-35521"/>
            <a:ext cx="2080468" cy="2080468"/>
          </a:xfrm>
          <a:prstGeom prst="rect">
            <a:avLst/>
          </a:prstGeom>
        </p:spPr>
      </p:pic>
      <p:sp>
        <p:nvSpPr>
          <p:cNvPr id="33" name="Rectangle 32">
            <a:extLst>
              <a:ext uri="{FF2B5EF4-FFF2-40B4-BE49-F238E27FC236}">
                <a16:creationId xmlns:a16="http://schemas.microsoft.com/office/drawing/2014/main" id="{17DB2629-0362-4F51-A54B-02570F84A811}"/>
              </a:ext>
            </a:extLst>
          </p:cNvPr>
          <p:cNvSpPr/>
          <p:nvPr/>
        </p:nvSpPr>
        <p:spPr>
          <a:xfrm>
            <a:off x="5010860" y="2845832"/>
            <a:ext cx="5288085" cy="359201"/>
          </a:xfrm>
          <a:prstGeom prst="rect">
            <a:avLst/>
          </a:prstGeom>
          <a:solidFill>
            <a:srgbClr val="FC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You’re going to </a:t>
            </a:r>
            <a:r>
              <a:rPr lang="en-GB" sz="2000" b="1" dirty="0">
                <a:solidFill>
                  <a:srgbClr val="002060"/>
                </a:solidFill>
              </a:rPr>
              <a:t>take </a:t>
            </a:r>
            <a:r>
              <a:rPr lang="en-GB" sz="2000" dirty="0">
                <a:solidFill>
                  <a:srgbClr val="002060"/>
                </a:solidFill>
              </a:rPr>
              <a:t>the passports </a:t>
            </a:r>
            <a:r>
              <a:rPr lang="en-GB" sz="2000" b="1" dirty="0">
                <a:solidFill>
                  <a:srgbClr val="002060"/>
                </a:solidFill>
              </a:rPr>
              <a:t>out</a:t>
            </a:r>
            <a:r>
              <a:rPr lang="en-GB" sz="2000" dirty="0">
                <a:solidFill>
                  <a:srgbClr val="002060"/>
                </a:solidFill>
              </a:rPr>
              <a:t>.</a:t>
            </a:r>
          </a:p>
        </p:txBody>
      </p:sp>
      <p:sp>
        <p:nvSpPr>
          <p:cNvPr id="35" name="Rectangle 34">
            <a:extLst>
              <a:ext uri="{FF2B5EF4-FFF2-40B4-BE49-F238E27FC236}">
                <a16:creationId xmlns:a16="http://schemas.microsoft.com/office/drawing/2014/main" id="{09EA34B0-C8DB-45CE-8D13-EA3FF869F69F}"/>
              </a:ext>
            </a:extLst>
          </p:cNvPr>
          <p:cNvSpPr/>
          <p:nvPr/>
        </p:nvSpPr>
        <p:spPr>
          <a:xfrm>
            <a:off x="5076418" y="3330328"/>
            <a:ext cx="4823727" cy="369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We are </a:t>
            </a:r>
            <a:r>
              <a:rPr lang="en-GB" sz="2000" b="1" dirty="0">
                <a:solidFill>
                  <a:srgbClr val="002060"/>
                </a:solidFill>
              </a:rPr>
              <a:t>coming from </a:t>
            </a:r>
            <a:r>
              <a:rPr lang="en-GB" sz="2000" dirty="0">
                <a:solidFill>
                  <a:srgbClr val="002060"/>
                </a:solidFill>
              </a:rPr>
              <a:t>abroad.</a:t>
            </a:r>
          </a:p>
        </p:txBody>
      </p:sp>
      <p:sp>
        <p:nvSpPr>
          <p:cNvPr id="36" name="Rectangle 35">
            <a:extLst>
              <a:ext uri="{FF2B5EF4-FFF2-40B4-BE49-F238E27FC236}">
                <a16:creationId xmlns:a16="http://schemas.microsoft.com/office/drawing/2014/main" id="{BB086752-2B6D-4788-B3B9-D1E9ABCFD01E}"/>
              </a:ext>
            </a:extLst>
          </p:cNvPr>
          <p:cNvSpPr/>
          <p:nvPr/>
        </p:nvSpPr>
        <p:spPr>
          <a:xfrm>
            <a:off x="5076418" y="3800818"/>
            <a:ext cx="5356008" cy="359201"/>
          </a:xfrm>
          <a:prstGeom prst="rect">
            <a:avLst/>
          </a:prstGeom>
          <a:solidFill>
            <a:srgbClr val="FCD9D7"/>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rgbClr val="002060"/>
                </a:solidFill>
              </a:rPr>
              <a:t>We’re going to </a:t>
            </a:r>
            <a:r>
              <a:rPr lang="en-GB" sz="2000" b="1" dirty="0">
                <a:solidFill>
                  <a:srgbClr val="002060"/>
                </a:solidFill>
              </a:rPr>
              <a:t>come back </a:t>
            </a:r>
            <a:r>
              <a:rPr lang="en-GB" sz="2000" dirty="0">
                <a:solidFill>
                  <a:srgbClr val="002060"/>
                </a:solidFill>
              </a:rPr>
              <a:t>with the tickets.</a:t>
            </a:r>
          </a:p>
        </p:txBody>
      </p:sp>
      <p:sp>
        <p:nvSpPr>
          <p:cNvPr id="34" name="Rectangle 33">
            <a:extLst>
              <a:ext uri="{FF2B5EF4-FFF2-40B4-BE49-F238E27FC236}">
                <a16:creationId xmlns:a16="http://schemas.microsoft.com/office/drawing/2014/main" id="{01123086-6D3C-4C02-91C7-E3237F660E0F}"/>
              </a:ext>
            </a:extLst>
          </p:cNvPr>
          <p:cNvSpPr/>
          <p:nvPr/>
        </p:nvSpPr>
        <p:spPr>
          <a:xfrm>
            <a:off x="10649933" y="3328048"/>
            <a:ext cx="679051"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5394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animBg="1"/>
      <p:bldP spid="40" grpId="0" animBg="1"/>
      <p:bldP spid="41" grpId="0" animBg="1"/>
      <p:bldP spid="42" grpId="0" animBg="1"/>
      <p:bldP spid="33" grpId="0" animBg="1"/>
      <p:bldP spid="35" grpId="0" animBg="1"/>
      <p:bldP spid="36" grpId="0" animBg="1"/>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54"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1"/>
            <a:ext cx="4617765" cy="1299455"/>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5 - Lesson 36</a:t>
            </a:r>
            <a:b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4800" dirty="0">
                <a:solidFill>
                  <a:prstClr val="white"/>
                </a:solidFill>
                <a:latin typeface="Century Gothic" panose="020B0502020202020204" pitchFamily="34" charset="0"/>
              </a:rPr>
              <a:t>Kirsten Somerville / </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Morris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19.02.24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637692"/>
            <a:ext cx="6722795" cy="1689078"/>
          </a:xfrm>
        </p:spPr>
        <p:txBody>
          <a:bodyPr>
            <a:normAutofit/>
          </a:bodyPr>
          <a:lstStyle/>
          <a:p>
            <a:pPr algn="l"/>
            <a:r>
              <a:rPr lang="en-GB" sz="2400" dirty="0">
                <a:solidFill>
                  <a:prstClr val="white"/>
                </a:solidFill>
              </a:rPr>
              <a:t>verbs like </a:t>
            </a:r>
            <a:r>
              <a:rPr lang="en-GB" sz="2400" dirty="0" err="1">
                <a:solidFill>
                  <a:prstClr val="white"/>
                </a:solidFill>
              </a:rPr>
              <a:t>sortir</a:t>
            </a:r>
            <a:r>
              <a:rPr lang="en-GB" sz="2400" dirty="0">
                <a:solidFill>
                  <a:prstClr val="white"/>
                </a:solidFill>
              </a:rPr>
              <a:t> and </a:t>
            </a:r>
            <a:r>
              <a:rPr lang="en-GB" sz="2400" dirty="0" err="1">
                <a:solidFill>
                  <a:prstClr val="white"/>
                </a:solidFill>
              </a:rPr>
              <a:t>venir</a:t>
            </a:r>
            <a:r>
              <a:rPr lang="en-GB" sz="2400" dirty="0">
                <a:solidFill>
                  <a:prstClr val="white"/>
                </a:solidFill>
              </a:rPr>
              <a:t> (</a:t>
            </a:r>
            <a:r>
              <a:rPr lang="en-GB" sz="2400" dirty="0" err="1">
                <a:solidFill>
                  <a:prstClr val="white"/>
                </a:solidFill>
              </a:rPr>
              <a:t>ils</a:t>
            </a:r>
            <a:r>
              <a:rPr lang="en-GB" sz="2400" dirty="0">
                <a:solidFill>
                  <a:prstClr val="white"/>
                </a:solidFill>
              </a:rPr>
              <a:t>, </a:t>
            </a:r>
            <a:r>
              <a:rPr lang="en-GB" sz="2400" dirty="0" err="1">
                <a:solidFill>
                  <a:prstClr val="white"/>
                </a:solidFill>
              </a:rPr>
              <a:t>elles</a:t>
            </a:r>
            <a:r>
              <a:rPr lang="en-GB" sz="2400" dirty="0">
                <a:solidFill>
                  <a:prstClr val="white"/>
                </a:solidFill>
              </a:rPr>
              <a:t>)</a:t>
            </a:r>
          </a:p>
          <a:p>
            <a:pPr algn="l"/>
            <a:r>
              <a:rPr lang="en-GB" sz="2400" dirty="0">
                <a:solidFill>
                  <a:prstClr val="white"/>
                </a:solidFill>
              </a:rPr>
              <a:t>sans + infinitive</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669607"/>
            <a:ext cx="8953934" cy="844550"/>
          </a:xfrm>
        </p:spPr>
        <p:txBody>
          <a:bodyPr>
            <a:normAutofit lnSpcReduction="10000"/>
          </a:bodyPr>
          <a:lstStyle/>
          <a:p>
            <a:r>
              <a:rPr lang="en-GB" sz="3200" b="1" dirty="0">
                <a:solidFill>
                  <a:prstClr val="white"/>
                </a:solidFill>
              </a:rPr>
              <a:t>A school exchange</a:t>
            </a:r>
            <a:br>
              <a:rPr lang="en-GB" sz="3200" b="1" dirty="0">
                <a:solidFill>
                  <a:prstClr val="white"/>
                </a:solidFill>
              </a:rPr>
            </a:br>
            <a:r>
              <a:rPr lang="en-GB" sz="2400" b="0" dirty="0">
                <a:solidFill>
                  <a:prstClr val="white"/>
                </a:solidFill>
              </a:rPr>
              <a:t>Talking about what groups of people do</a:t>
            </a:r>
            <a:endParaRPr lang="en-GB" sz="3200" dirty="0"/>
          </a:p>
        </p:txBody>
      </p:sp>
      <p:sp>
        <p:nvSpPr>
          <p:cNvPr id="12" name="TextBox 11">
            <a:extLst>
              <a:ext uri="{FF2B5EF4-FFF2-40B4-BE49-F238E27FC236}">
                <a16:creationId xmlns:a16="http://schemas.microsoft.com/office/drawing/2014/main" id="{1C5A3DEC-8A03-474D-9A6B-D0615D5D8300}"/>
              </a:ext>
            </a:extLst>
          </p:cNvPr>
          <p:cNvSpPr txBox="1"/>
          <p:nvPr/>
        </p:nvSpPr>
        <p:spPr>
          <a:xfrm>
            <a:off x="8905010" y="4133514"/>
            <a:ext cx="374613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Bruxelles!</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7" name="Picture 6" descr="A red building with a clock tower&#10;&#10;Description automatically generated">
            <a:extLst>
              <a:ext uri="{FF2B5EF4-FFF2-40B4-BE49-F238E27FC236}">
                <a16:creationId xmlns:a16="http://schemas.microsoft.com/office/drawing/2014/main" id="{0DE88B78-C029-4C02-AE9B-0EF607392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1004" y="2155557"/>
            <a:ext cx="3441229" cy="2498986"/>
          </a:xfrm>
          <a:prstGeom prst="rect">
            <a:avLst/>
          </a:prstGeom>
        </p:spPr>
      </p:pic>
      <p:sp>
        <p:nvSpPr>
          <p:cNvPr id="15" name="Rectangle: Rounded Corners 14">
            <a:extLst>
              <a:ext uri="{FF2B5EF4-FFF2-40B4-BE49-F238E27FC236}">
                <a16:creationId xmlns:a16="http://schemas.microsoft.com/office/drawing/2014/main" id="{B404E033-675C-4E28-A646-75FCD738B105}"/>
              </a:ext>
            </a:extLst>
          </p:cNvPr>
          <p:cNvSpPr/>
          <p:nvPr/>
        </p:nvSpPr>
        <p:spPr>
          <a:xfrm>
            <a:off x="8484109" y="2940999"/>
            <a:ext cx="293273" cy="4264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22" name="Picture 21">
            <a:extLst>
              <a:ext uri="{FF2B5EF4-FFF2-40B4-BE49-F238E27FC236}">
                <a16:creationId xmlns:a16="http://schemas.microsoft.com/office/drawing/2014/main" id="{5E3BA9AB-736A-4D0F-8C05-4ECF54D6A1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58359" y="3219867"/>
            <a:ext cx="1440000" cy="1440000"/>
          </a:xfrm>
          <a:prstGeom prst="rect">
            <a:avLst/>
          </a:prstGeom>
        </p:spPr>
      </p:pic>
      <p:grpSp>
        <p:nvGrpSpPr>
          <p:cNvPr id="14" name="Group 13">
            <a:extLst>
              <a:ext uri="{FF2B5EF4-FFF2-40B4-BE49-F238E27FC236}">
                <a16:creationId xmlns:a16="http://schemas.microsoft.com/office/drawing/2014/main" id="{47258BC2-CD3C-4715-B32E-9076BF895096}"/>
              </a:ext>
            </a:extLst>
          </p:cNvPr>
          <p:cNvGrpSpPr/>
          <p:nvPr/>
        </p:nvGrpSpPr>
        <p:grpSpPr>
          <a:xfrm>
            <a:off x="7058650" y="4444862"/>
            <a:ext cx="1672442" cy="1114961"/>
            <a:chOff x="10294013" y="4346302"/>
            <a:chExt cx="1080000" cy="720000"/>
          </a:xfrm>
        </p:grpSpPr>
        <p:sp>
          <p:nvSpPr>
            <p:cNvPr id="16" name="Thought Bubble: Cloud 15">
              <a:extLst>
                <a:ext uri="{FF2B5EF4-FFF2-40B4-BE49-F238E27FC236}">
                  <a16:creationId xmlns:a16="http://schemas.microsoft.com/office/drawing/2014/main" id="{907582BB-2974-4EB6-97B8-90A54B551E1C}"/>
                </a:ext>
              </a:extLst>
            </p:cNvPr>
            <p:cNvSpPr/>
            <p:nvPr/>
          </p:nvSpPr>
          <p:spPr>
            <a:xfrm>
              <a:off x="10294013" y="4346302"/>
              <a:ext cx="1080000" cy="720000"/>
            </a:xfrm>
            <a:prstGeom prst="cloudCallout">
              <a:avLst>
                <a:gd name="adj1" fmla="val -2087"/>
                <a:gd name="adj2" fmla="val 7281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endParaRPr>
            </a:p>
          </p:txBody>
        </p:sp>
        <p:pic>
          <p:nvPicPr>
            <p:cNvPr id="17" name="Picture 2" descr="Free Picture Of France Flag, Download Free Clip Art, Free Clip Art ...">
              <a:extLst>
                <a:ext uri="{FF2B5EF4-FFF2-40B4-BE49-F238E27FC236}">
                  <a16:creationId xmlns:a16="http://schemas.microsoft.com/office/drawing/2014/main" id="{D2508494-4B57-4010-BE78-2F3AE2467F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63844" y="4526302"/>
              <a:ext cx="540338" cy="3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pic>
        <p:nvPicPr>
          <p:cNvPr id="18" name="Picture 17" descr="A person wearing a hat&#10;&#10;Description automatically generated">
            <a:extLst>
              <a:ext uri="{FF2B5EF4-FFF2-40B4-BE49-F238E27FC236}">
                <a16:creationId xmlns:a16="http://schemas.microsoft.com/office/drawing/2014/main" id="{6EC04C4B-A61E-4F52-85DA-0C647AE750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6141" y="5350141"/>
            <a:ext cx="1507859" cy="1507859"/>
          </a:xfrm>
          <a:prstGeom prst="rect">
            <a:avLst/>
          </a:prstGeom>
        </p:spPr>
      </p:pic>
      <p:pic>
        <p:nvPicPr>
          <p:cNvPr id="23" name="Picture 22" descr="A person wearing a costume&#10;&#10;Description automatically generated">
            <a:extLst>
              <a:ext uri="{FF2B5EF4-FFF2-40B4-BE49-F238E27FC236}">
                <a16:creationId xmlns:a16="http://schemas.microsoft.com/office/drawing/2014/main" id="{83436F1A-FFE9-475C-ABCB-892B3A9606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13338" y="5350141"/>
            <a:ext cx="1507858" cy="1507858"/>
          </a:xfrm>
          <a:prstGeom prst="rect">
            <a:avLst/>
          </a:prstGeom>
        </p:spPr>
      </p:pic>
    </p:spTree>
    <p:extLst>
      <p:ext uri="{BB962C8B-B14F-4D97-AF65-F5344CB8AC3E}">
        <p14:creationId xmlns:p14="http://schemas.microsoft.com/office/powerpoint/2010/main" val="1185031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8">
            <a:extLst>
              <a:ext uri="{FF2B5EF4-FFF2-40B4-BE49-F238E27FC236}">
                <a16:creationId xmlns:a16="http://schemas.microsoft.com/office/drawing/2014/main" id="{C7010A27-FCF8-4179-9F24-3321877F7D30}"/>
              </a:ext>
            </a:extLst>
          </p:cNvPr>
          <p:cNvGraphicFramePr>
            <a:graphicFrameLocks noGrp="1"/>
          </p:cNvGraphicFramePr>
          <p:nvPr>
            <p:extLst>
              <p:ext uri="{D42A27DB-BD31-4B8C-83A1-F6EECF244321}">
                <p14:modId xmlns:p14="http://schemas.microsoft.com/office/powerpoint/2010/main" val="18552629"/>
              </p:ext>
            </p:extLst>
          </p:nvPr>
        </p:nvGraphicFramePr>
        <p:xfrm>
          <a:off x="271705" y="2231390"/>
          <a:ext cx="11781749" cy="3230880"/>
        </p:xfrm>
        <a:graphic>
          <a:graphicData uri="http://schemas.openxmlformats.org/drawingml/2006/table">
            <a:tbl>
              <a:tblPr firstRow="1" bandRow="1">
                <a:tableStyleId>{5940675A-B579-460E-94D1-54222C63F5DA}</a:tableStyleId>
              </a:tblPr>
              <a:tblGrid>
                <a:gridCol w="858291">
                  <a:extLst>
                    <a:ext uri="{9D8B030D-6E8A-4147-A177-3AD203B41FA5}">
                      <a16:colId xmlns:a16="http://schemas.microsoft.com/office/drawing/2014/main" val="4265230665"/>
                    </a:ext>
                  </a:extLst>
                </a:gridCol>
                <a:gridCol w="5461729">
                  <a:extLst>
                    <a:ext uri="{9D8B030D-6E8A-4147-A177-3AD203B41FA5}">
                      <a16:colId xmlns:a16="http://schemas.microsoft.com/office/drawing/2014/main" val="2123684680"/>
                    </a:ext>
                  </a:extLst>
                </a:gridCol>
                <a:gridCol w="5461729">
                  <a:extLst>
                    <a:ext uri="{9D8B030D-6E8A-4147-A177-3AD203B41FA5}">
                      <a16:colId xmlns:a16="http://schemas.microsoft.com/office/drawing/2014/main" val="3329315049"/>
                    </a:ext>
                  </a:extLst>
                </a:gridCol>
              </a:tblGrid>
              <a:tr h="370840">
                <a:tc>
                  <a:txBody>
                    <a:bodyPr/>
                    <a:lstStyle/>
                    <a:p>
                      <a:pPr algn="ctr"/>
                      <a:endParaRPr lang="fr-FR" sz="2400" b="1" dirty="0">
                        <a:solidFill>
                          <a:srgbClr val="002060"/>
                        </a:solidFill>
                      </a:endParaRPr>
                    </a:p>
                  </a:txBody>
                  <a:tcPr anchor="ctr"/>
                </a:tc>
                <a:tc>
                  <a:txBody>
                    <a:bodyPr/>
                    <a:lstStyle/>
                    <a:p>
                      <a:pPr algn="ctr"/>
                      <a:r>
                        <a:rPr lang="fr-FR" sz="2200" b="1" dirty="0">
                          <a:solidFill>
                            <a:srgbClr val="002060"/>
                          </a:solidFill>
                        </a:rPr>
                        <a:t>français</a:t>
                      </a:r>
                    </a:p>
                  </a:txBody>
                  <a:tcPr anchor="ctr"/>
                </a:tc>
                <a:tc>
                  <a:txBody>
                    <a:bodyPr/>
                    <a:lstStyle/>
                    <a:p>
                      <a:pPr algn="ctr"/>
                      <a:r>
                        <a:rPr lang="fr-FR" sz="2200" b="1" dirty="0">
                          <a:solidFill>
                            <a:srgbClr val="002060"/>
                          </a:solidFill>
                        </a:rPr>
                        <a:t>anglais</a:t>
                      </a:r>
                    </a:p>
                  </a:txBody>
                  <a:tcPr anchor="ctr"/>
                </a:tc>
                <a:extLst>
                  <a:ext uri="{0D108BD9-81ED-4DB2-BD59-A6C34878D82A}">
                    <a16:rowId xmlns:a16="http://schemas.microsoft.com/office/drawing/2014/main" val="766210390"/>
                  </a:ext>
                </a:extLst>
              </a:tr>
              <a:tr h="370840">
                <a:tc>
                  <a:txBody>
                    <a:bodyPr/>
                    <a:lstStyle/>
                    <a:p>
                      <a:pPr algn="ctr"/>
                      <a:r>
                        <a:rPr lang="fr-FR" sz="2000" dirty="0">
                          <a:solidFill>
                            <a:srgbClr val="002060"/>
                          </a:solidFill>
                        </a:rPr>
                        <a:t>7.00</a:t>
                      </a:r>
                    </a:p>
                  </a:txBody>
                  <a:tcPr anchor="ctr"/>
                </a:tc>
                <a:tc>
                  <a:txBody>
                    <a:bodyPr/>
                    <a:lstStyle/>
                    <a:p>
                      <a:pPr algn="ctr"/>
                      <a:r>
                        <a:rPr lang="fr-FR" sz="2000" dirty="0">
                          <a:solidFill>
                            <a:srgbClr val="002060"/>
                          </a:solidFill>
                        </a:rPr>
                        <a:t>Nous partons tôt pour l’aéroport.</a:t>
                      </a:r>
                    </a:p>
                  </a:txBody>
                  <a:tcPr anchor="ctr"/>
                </a:tc>
                <a:tc>
                  <a:txBody>
                    <a:bodyPr/>
                    <a:lstStyle/>
                    <a:p>
                      <a:pPr algn="ctr"/>
                      <a:r>
                        <a:rPr lang="fr-FR" sz="2000" dirty="0" err="1">
                          <a:solidFill>
                            <a:srgbClr val="002060"/>
                          </a:solidFill>
                        </a:rPr>
                        <a:t>We’re</a:t>
                      </a:r>
                      <a:r>
                        <a:rPr lang="fr-FR" sz="2000" dirty="0">
                          <a:solidFill>
                            <a:srgbClr val="002060"/>
                          </a:solidFill>
                        </a:rPr>
                        <a:t> </a:t>
                      </a:r>
                      <a:r>
                        <a:rPr lang="fr-FR" sz="2000" dirty="0" err="1">
                          <a:solidFill>
                            <a:srgbClr val="002060"/>
                          </a:solidFill>
                        </a:rPr>
                        <a:t>leaving</a:t>
                      </a:r>
                      <a:r>
                        <a:rPr lang="fr-FR" sz="2000" dirty="0">
                          <a:solidFill>
                            <a:srgbClr val="002060"/>
                          </a:solidFill>
                        </a:rPr>
                        <a:t> for the </a:t>
                      </a:r>
                      <a:r>
                        <a:rPr lang="fr-FR" sz="2000" dirty="0" err="1">
                          <a:solidFill>
                            <a:srgbClr val="002060"/>
                          </a:solidFill>
                        </a:rPr>
                        <a:t>airport</a:t>
                      </a:r>
                      <a:r>
                        <a:rPr lang="fr-FR" sz="2000" dirty="0">
                          <a:solidFill>
                            <a:srgbClr val="002060"/>
                          </a:solidFill>
                        </a:rPr>
                        <a:t> </a:t>
                      </a:r>
                      <a:r>
                        <a:rPr lang="fr-FR" sz="2000" dirty="0" err="1">
                          <a:solidFill>
                            <a:srgbClr val="002060"/>
                          </a:solidFill>
                        </a:rPr>
                        <a:t>early</a:t>
                      </a:r>
                      <a:r>
                        <a:rPr lang="fr-FR" sz="2000" dirty="0">
                          <a:solidFill>
                            <a:srgbClr val="002060"/>
                          </a:solidFill>
                        </a:rPr>
                        <a:t>.</a:t>
                      </a:r>
                    </a:p>
                  </a:txBody>
                  <a:tcPr anchor="ctr"/>
                </a:tc>
                <a:extLst>
                  <a:ext uri="{0D108BD9-81ED-4DB2-BD59-A6C34878D82A}">
                    <a16:rowId xmlns:a16="http://schemas.microsoft.com/office/drawing/2014/main" val="1917417489"/>
                  </a:ext>
                </a:extLst>
              </a:tr>
              <a:tr h="370840">
                <a:tc>
                  <a:txBody>
                    <a:bodyPr/>
                    <a:lstStyle/>
                    <a:p>
                      <a:pPr algn="ctr"/>
                      <a:r>
                        <a:rPr lang="fr-FR" sz="2000" dirty="0">
                          <a:solidFill>
                            <a:srgbClr val="002060"/>
                          </a:solidFill>
                        </a:rPr>
                        <a:t>8.00</a:t>
                      </a:r>
                    </a:p>
                  </a:txBody>
                  <a:tcPr anchor="ctr"/>
                </a:tc>
                <a:tc>
                  <a:txBody>
                    <a:bodyPr/>
                    <a:lstStyle/>
                    <a:p>
                      <a:pPr algn="ctr"/>
                      <a:r>
                        <a:rPr lang="fr-FR" sz="2000" dirty="0">
                          <a:solidFill>
                            <a:srgbClr val="002060"/>
                          </a:solidFill>
                        </a:rPr>
                        <a:t>Kirsten dort dans le train.</a:t>
                      </a:r>
                    </a:p>
                  </a:txBody>
                  <a:tcPr anchor="ctr"/>
                </a:tc>
                <a:tc>
                  <a:txBody>
                    <a:bodyPr/>
                    <a:lstStyle/>
                    <a:p>
                      <a:pPr algn="ctr"/>
                      <a:r>
                        <a:rPr lang="fr-FR" sz="2000" dirty="0">
                          <a:solidFill>
                            <a:srgbClr val="002060"/>
                          </a:solidFill>
                        </a:rPr>
                        <a:t>Kirsten </a:t>
                      </a:r>
                      <a:r>
                        <a:rPr lang="fr-FR" sz="2000" dirty="0" err="1">
                          <a:solidFill>
                            <a:srgbClr val="002060"/>
                          </a:solidFill>
                        </a:rPr>
                        <a:t>is</a:t>
                      </a:r>
                      <a:r>
                        <a:rPr lang="fr-FR" sz="2000" dirty="0">
                          <a:solidFill>
                            <a:srgbClr val="002060"/>
                          </a:solidFill>
                        </a:rPr>
                        <a:t> sleeping on the train.</a:t>
                      </a:r>
                    </a:p>
                  </a:txBody>
                  <a:tcPr anchor="ctr"/>
                </a:tc>
                <a:extLst>
                  <a:ext uri="{0D108BD9-81ED-4DB2-BD59-A6C34878D82A}">
                    <a16:rowId xmlns:a16="http://schemas.microsoft.com/office/drawing/2014/main" val="195042209"/>
                  </a:ext>
                </a:extLst>
              </a:tr>
              <a:tr h="172919">
                <a:tc>
                  <a:txBody>
                    <a:bodyPr/>
                    <a:lstStyle/>
                    <a:p>
                      <a:pPr algn="ctr"/>
                      <a:r>
                        <a:rPr lang="fr-FR" sz="2000" dirty="0">
                          <a:solidFill>
                            <a:srgbClr val="002060"/>
                          </a:solidFill>
                        </a:rPr>
                        <a:t>11.00</a:t>
                      </a:r>
                    </a:p>
                  </a:txBody>
                  <a:tcPr anchor="ctr"/>
                </a:tc>
                <a:tc>
                  <a:txBody>
                    <a:bodyPr/>
                    <a:lstStyle/>
                    <a:p>
                      <a:pPr algn="ctr"/>
                      <a:r>
                        <a:rPr lang="fr-FR" sz="2000" dirty="0">
                          <a:solidFill>
                            <a:srgbClr val="002060"/>
                          </a:solidFill>
                        </a:rPr>
                        <a:t>Amir vient maintenant.</a:t>
                      </a:r>
                    </a:p>
                  </a:txBody>
                  <a:tcPr anchor="ctr"/>
                </a:tc>
                <a:tc>
                  <a:txBody>
                    <a:bodyPr/>
                    <a:lstStyle/>
                    <a:p>
                      <a:pPr algn="ctr"/>
                      <a:r>
                        <a:rPr lang="fr-FR" sz="2000" dirty="0">
                          <a:solidFill>
                            <a:srgbClr val="002060"/>
                          </a:solidFill>
                        </a:rPr>
                        <a:t>Amir </a:t>
                      </a:r>
                      <a:r>
                        <a:rPr lang="fr-FR" sz="2000" dirty="0" err="1">
                          <a:solidFill>
                            <a:srgbClr val="002060"/>
                          </a:solidFill>
                        </a:rPr>
                        <a:t>is</a:t>
                      </a:r>
                      <a:r>
                        <a:rPr lang="fr-FR" sz="2000" dirty="0">
                          <a:solidFill>
                            <a:srgbClr val="002060"/>
                          </a:solidFill>
                        </a:rPr>
                        <a:t> </a:t>
                      </a:r>
                      <a:r>
                        <a:rPr lang="fr-FR" sz="2000" dirty="0" err="1">
                          <a:solidFill>
                            <a:srgbClr val="002060"/>
                          </a:solidFill>
                        </a:rPr>
                        <a:t>coming</a:t>
                      </a:r>
                      <a:r>
                        <a:rPr lang="fr-FR" sz="2000" dirty="0">
                          <a:solidFill>
                            <a:srgbClr val="002060"/>
                          </a:solidFill>
                        </a:rPr>
                        <a:t> </a:t>
                      </a:r>
                      <a:r>
                        <a:rPr lang="fr-FR" sz="2000" dirty="0" err="1">
                          <a:solidFill>
                            <a:srgbClr val="002060"/>
                          </a:solidFill>
                        </a:rPr>
                        <a:t>now</a:t>
                      </a:r>
                      <a:r>
                        <a:rPr lang="fr-FR" sz="2000" dirty="0">
                          <a:solidFill>
                            <a:srgbClr val="002060"/>
                          </a:solidFill>
                        </a:rPr>
                        <a:t>.</a:t>
                      </a:r>
                    </a:p>
                  </a:txBody>
                  <a:tcPr anchor="ctr"/>
                </a:tc>
                <a:extLst>
                  <a:ext uri="{0D108BD9-81ED-4DB2-BD59-A6C34878D82A}">
                    <a16:rowId xmlns:a16="http://schemas.microsoft.com/office/drawing/2014/main" val="2258903478"/>
                  </a:ext>
                </a:extLst>
              </a:tr>
              <a:tr h="370840">
                <a:tc>
                  <a:txBody>
                    <a:bodyPr/>
                    <a:lstStyle/>
                    <a:p>
                      <a:pPr algn="ctr"/>
                      <a:r>
                        <a:rPr lang="fr-FR" sz="2000" dirty="0">
                          <a:solidFill>
                            <a:srgbClr val="002060"/>
                          </a:solidFill>
                        </a:rPr>
                        <a:t>12.00</a:t>
                      </a:r>
                    </a:p>
                  </a:txBody>
                  <a:tcPr anchor="ctr"/>
                </a:tc>
                <a:tc>
                  <a:txBody>
                    <a:bodyPr/>
                    <a:lstStyle/>
                    <a:p>
                      <a:pPr algn="ctr"/>
                      <a:r>
                        <a:rPr lang="fr-FR" sz="2000" dirty="0">
                          <a:solidFill>
                            <a:srgbClr val="002060"/>
                          </a:solidFill>
                        </a:rPr>
                        <a:t>Nous revenons ensemble chez Amir.</a:t>
                      </a:r>
                    </a:p>
                  </a:txBody>
                  <a:tcPr anchor="ctr"/>
                </a:tc>
                <a:tc>
                  <a:txBody>
                    <a:bodyPr/>
                    <a:lstStyle/>
                    <a:p>
                      <a:pPr algn="ctr"/>
                      <a:r>
                        <a:rPr lang="fr-FR" sz="2000" dirty="0" err="1">
                          <a:solidFill>
                            <a:srgbClr val="002060"/>
                          </a:solidFill>
                        </a:rPr>
                        <a:t>We</a:t>
                      </a:r>
                      <a:r>
                        <a:rPr lang="fr-FR" sz="2000" dirty="0">
                          <a:solidFill>
                            <a:srgbClr val="002060"/>
                          </a:solidFill>
                        </a:rPr>
                        <a:t> go back to </a:t>
                      </a:r>
                      <a:r>
                        <a:rPr lang="fr-FR" sz="2000" dirty="0" err="1">
                          <a:solidFill>
                            <a:srgbClr val="002060"/>
                          </a:solidFill>
                        </a:rPr>
                        <a:t>Amir’s</a:t>
                      </a:r>
                      <a:r>
                        <a:rPr lang="fr-FR" sz="2000" dirty="0">
                          <a:solidFill>
                            <a:srgbClr val="002060"/>
                          </a:solidFill>
                        </a:rPr>
                        <a:t> place </a:t>
                      </a:r>
                      <a:r>
                        <a:rPr lang="fr-FR" sz="2000" dirty="0" err="1">
                          <a:solidFill>
                            <a:srgbClr val="002060"/>
                          </a:solidFill>
                        </a:rPr>
                        <a:t>together</a:t>
                      </a:r>
                      <a:r>
                        <a:rPr lang="fr-FR" sz="2000" dirty="0">
                          <a:solidFill>
                            <a:srgbClr val="002060"/>
                          </a:solidFill>
                        </a:rPr>
                        <a:t>.</a:t>
                      </a:r>
                    </a:p>
                  </a:txBody>
                  <a:tcPr anchor="ctr"/>
                </a:tc>
                <a:extLst>
                  <a:ext uri="{0D108BD9-81ED-4DB2-BD59-A6C34878D82A}">
                    <a16:rowId xmlns:a16="http://schemas.microsoft.com/office/drawing/2014/main" val="2366960662"/>
                  </a:ext>
                </a:extLst>
              </a:tr>
              <a:tr h="370840">
                <a:tc>
                  <a:txBody>
                    <a:bodyPr/>
                    <a:lstStyle/>
                    <a:p>
                      <a:pPr algn="ctr"/>
                      <a:r>
                        <a:rPr lang="fr-FR" sz="2000" dirty="0">
                          <a:solidFill>
                            <a:srgbClr val="002060"/>
                          </a:solidFill>
                        </a:rPr>
                        <a:t>13.00</a:t>
                      </a:r>
                    </a:p>
                  </a:txBody>
                  <a:tcPr anchor="ctr"/>
                </a:tc>
                <a:tc>
                  <a:txBody>
                    <a:bodyPr/>
                    <a:lstStyle/>
                    <a:p>
                      <a:pPr algn="ctr"/>
                      <a:r>
                        <a:rPr lang="fr-FR" sz="2000" dirty="0">
                          <a:solidFill>
                            <a:srgbClr val="002060"/>
                          </a:solidFill>
                        </a:rPr>
                        <a:t>Je sors mes vêtements de mon sac.</a:t>
                      </a:r>
                    </a:p>
                  </a:txBody>
                  <a:tcPr anchor="ctr"/>
                </a:tc>
                <a:tc>
                  <a:txBody>
                    <a:bodyPr/>
                    <a:lstStyle/>
                    <a:p>
                      <a:pPr algn="ctr"/>
                      <a:r>
                        <a:rPr lang="fr-FR" sz="2000" dirty="0">
                          <a:solidFill>
                            <a:srgbClr val="002060"/>
                          </a:solidFill>
                        </a:rPr>
                        <a:t>I </a:t>
                      </a:r>
                      <a:r>
                        <a:rPr lang="fr-FR" sz="2000" dirty="0" err="1">
                          <a:solidFill>
                            <a:srgbClr val="002060"/>
                          </a:solidFill>
                        </a:rPr>
                        <a:t>take</a:t>
                      </a:r>
                      <a:r>
                        <a:rPr lang="fr-FR" sz="2000" dirty="0">
                          <a:solidFill>
                            <a:srgbClr val="002060"/>
                          </a:solidFill>
                        </a:rPr>
                        <a:t> </a:t>
                      </a:r>
                      <a:r>
                        <a:rPr lang="fr-FR" sz="2000" dirty="0" err="1">
                          <a:solidFill>
                            <a:srgbClr val="002060"/>
                          </a:solidFill>
                        </a:rPr>
                        <a:t>my</a:t>
                      </a:r>
                      <a:r>
                        <a:rPr lang="fr-FR" sz="2000" dirty="0">
                          <a:solidFill>
                            <a:srgbClr val="002060"/>
                          </a:solidFill>
                        </a:rPr>
                        <a:t> </a:t>
                      </a:r>
                      <a:r>
                        <a:rPr lang="fr-FR" sz="2000" dirty="0" err="1">
                          <a:solidFill>
                            <a:srgbClr val="002060"/>
                          </a:solidFill>
                        </a:rPr>
                        <a:t>clothes</a:t>
                      </a:r>
                      <a:r>
                        <a:rPr lang="fr-FR" sz="2000" dirty="0">
                          <a:solidFill>
                            <a:srgbClr val="002060"/>
                          </a:solidFill>
                        </a:rPr>
                        <a:t> out of </a:t>
                      </a:r>
                      <a:r>
                        <a:rPr lang="fr-FR" sz="2000" dirty="0" err="1">
                          <a:solidFill>
                            <a:srgbClr val="002060"/>
                          </a:solidFill>
                        </a:rPr>
                        <a:t>my</a:t>
                      </a:r>
                      <a:r>
                        <a:rPr lang="fr-FR" sz="2000" dirty="0">
                          <a:solidFill>
                            <a:srgbClr val="002060"/>
                          </a:solidFill>
                        </a:rPr>
                        <a:t> bag*.</a:t>
                      </a:r>
                    </a:p>
                  </a:txBody>
                  <a:tcPr anchor="ctr"/>
                </a:tc>
                <a:extLst>
                  <a:ext uri="{0D108BD9-81ED-4DB2-BD59-A6C34878D82A}">
                    <a16:rowId xmlns:a16="http://schemas.microsoft.com/office/drawing/2014/main" val="327133674"/>
                  </a:ext>
                </a:extLst>
              </a:tr>
              <a:tr h="370840">
                <a:tc>
                  <a:txBody>
                    <a:bodyPr/>
                    <a:lstStyle/>
                    <a:p>
                      <a:pPr algn="ctr"/>
                      <a:r>
                        <a:rPr lang="fr-FR" sz="2000" dirty="0">
                          <a:solidFill>
                            <a:srgbClr val="002060"/>
                          </a:solidFill>
                        </a:rPr>
                        <a:t>15.00</a:t>
                      </a:r>
                    </a:p>
                  </a:txBody>
                  <a:tcPr anchor="ctr"/>
                </a:tc>
                <a:tc>
                  <a:txBody>
                    <a:bodyPr/>
                    <a:lstStyle/>
                    <a:p>
                      <a:pPr algn="ctr"/>
                      <a:r>
                        <a:rPr lang="fr-FR" sz="2000" dirty="0">
                          <a:solidFill>
                            <a:srgbClr val="002060"/>
                          </a:solidFill>
                        </a:rPr>
                        <a:t>Nous sortons au parc.</a:t>
                      </a:r>
                    </a:p>
                  </a:txBody>
                  <a:tcPr anchor="ctr"/>
                </a:tc>
                <a:tc>
                  <a:txBody>
                    <a:bodyPr/>
                    <a:lstStyle/>
                    <a:p>
                      <a:pPr algn="ctr"/>
                      <a:r>
                        <a:rPr lang="fr-FR" sz="2000" dirty="0" err="1">
                          <a:solidFill>
                            <a:srgbClr val="002060"/>
                          </a:solidFill>
                        </a:rPr>
                        <a:t>We</a:t>
                      </a:r>
                      <a:r>
                        <a:rPr lang="fr-FR" sz="2000" dirty="0">
                          <a:solidFill>
                            <a:srgbClr val="002060"/>
                          </a:solidFill>
                        </a:rPr>
                        <a:t> go out to the </a:t>
                      </a:r>
                      <a:r>
                        <a:rPr lang="fr-FR" sz="2000" dirty="0" err="1">
                          <a:solidFill>
                            <a:srgbClr val="002060"/>
                          </a:solidFill>
                        </a:rPr>
                        <a:t>park</a:t>
                      </a:r>
                      <a:r>
                        <a:rPr lang="fr-FR" sz="2000" dirty="0">
                          <a:solidFill>
                            <a:srgbClr val="002060"/>
                          </a:solidFill>
                        </a:rPr>
                        <a:t>.</a:t>
                      </a:r>
                    </a:p>
                  </a:txBody>
                  <a:tcPr anchor="ctr"/>
                </a:tc>
                <a:extLst>
                  <a:ext uri="{0D108BD9-81ED-4DB2-BD59-A6C34878D82A}">
                    <a16:rowId xmlns:a16="http://schemas.microsoft.com/office/drawing/2014/main" val="1572928175"/>
                  </a:ext>
                </a:extLst>
              </a:tr>
              <a:tr h="370840">
                <a:tc>
                  <a:txBody>
                    <a:bodyPr/>
                    <a:lstStyle/>
                    <a:p>
                      <a:pPr algn="ctr"/>
                      <a:r>
                        <a:rPr lang="fr-FR" sz="2000" dirty="0">
                          <a:solidFill>
                            <a:srgbClr val="002060"/>
                          </a:solidFill>
                        </a:rPr>
                        <a:t>16.00</a:t>
                      </a:r>
                    </a:p>
                  </a:txBody>
                  <a:tcPr anchor="ctr"/>
                </a:tc>
                <a:tc>
                  <a:txBody>
                    <a:bodyPr/>
                    <a:lstStyle/>
                    <a:p>
                      <a:pPr algn="ctr"/>
                      <a:r>
                        <a:rPr lang="fr-FR" sz="2000" dirty="0">
                          <a:solidFill>
                            <a:srgbClr val="002060"/>
                          </a:solidFill>
                        </a:rPr>
                        <a:t>Nous devenons amis !</a:t>
                      </a:r>
                    </a:p>
                  </a:txBody>
                  <a:tcPr anchor="ctr"/>
                </a:tc>
                <a:tc>
                  <a:txBody>
                    <a:bodyPr/>
                    <a:lstStyle/>
                    <a:p>
                      <a:pPr algn="ctr"/>
                      <a:r>
                        <a:rPr lang="fr-FR" sz="2000" dirty="0" err="1">
                          <a:solidFill>
                            <a:srgbClr val="002060"/>
                          </a:solidFill>
                        </a:rPr>
                        <a:t>We’re</a:t>
                      </a:r>
                      <a:r>
                        <a:rPr lang="fr-FR" sz="2000" dirty="0">
                          <a:solidFill>
                            <a:srgbClr val="002060"/>
                          </a:solidFill>
                        </a:rPr>
                        <a:t> </a:t>
                      </a:r>
                      <a:r>
                        <a:rPr lang="fr-FR" sz="2000" dirty="0" err="1">
                          <a:solidFill>
                            <a:srgbClr val="002060"/>
                          </a:solidFill>
                        </a:rPr>
                        <a:t>becoming</a:t>
                      </a:r>
                      <a:r>
                        <a:rPr lang="fr-FR" sz="2000" dirty="0">
                          <a:solidFill>
                            <a:srgbClr val="002060"/>
                          </a:solidFill>
                        </a:rPr>
                        <a:t> </a:t>
                      </a:r>
                      <a:r>
                        <a:rPr lang="fr-FR" sz="2000" dirty="0" err="1">
                          <a:solidFill>
                            <a:srgbClr val="002060"/>
                          </a:solidFill>
                        </a:rPr>
                        <a:t>friends</a:t>
                      </a:r>
                      <a:r>
                        <a:rPr lang="fr-FR" sz="2000" dirty="0">
                          <a:solidFill>
                            <a:srgbClr val="002060"/>
                          </a:solidFill>
                        </a:rPr>
                        <a:t>!</a:t>
                      </a:r>
                    </a:p>
                  </a:txBody>
                  <a:tcPr anchor="ctr"/>
                </a:tc>
                <a:extLst>
                  <a:ext uri="{0D108BD9-81ED-4DB2-BD59-A6C34878D82A}">
                    <a16:rowId xmlns:a16="http://schemas.microsoft.com/office/drawing/2014/main" val="1026729182"/>
                  </a:ext>
                </a:extLst>
              </a:tr>
            </a:tbl>
          </a:graphicData>
        </a:graphic>
      </p:graphicFrame>
      <p:sp>
        <p:nvSpPr>
          <p:cNvPr id="4" name="Title 3"/>
          <p:cNvSpPr>
            <a:spLocks noGrp="1"/>
          </p:cNvSpPr>
          <p:nvPr>
            <p:ph type="title"/>
          </p:nvPr>
        </p:nvSpPr>
        <p:spPr/>
        <p:txBody>
          <a:bodyPr>
            <a:noAutofit/>
          </a:bodyPr>
          <a:lstStyle/>
          <a:p>
            <a:r>
              <a:rPr lang="en-GB" sz="2800" b="1" dirty="0">
                <a:solidFill>
                  <a:schemeClr val="bg1"/>
                </a:solidFill>
              </a:rPr>
              <a:t>Le journal de Natalie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3" name="Picture 2" descr="Natalie wearing a hat">
            <a:extLst>
              <a:ext uri="{FF2B5EF4-FFF2-40B4-BE49-F238E27FC236}">
                <a16:creationId xmlns:a16="http://schemas.microsoft.com/office/drawing/2014/main" id="{7DA763C7-312B-4FBE-BA57-419C83428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3328" y="-60168"/>
            <a:ext cx="1270752" cy="1270752"/>
          </a:xfrm>
          <a:prstGeom prst="rect">
            <a:avLst/>
          </a:prstGeom>
        </p:spPr>
      </p:pic>
      <p:pic>
        <p:nvPicPr>
          <p:cNvPr id="2050" name="Picture 2" descr="Diary">
            <a:extLst>
              <a:ext uri="{FF2B5EF4-FFF2-40B4-BE49-F238E27FC236}">
                <a16:creationId xmlns:a16="http://schemas.microsoft.com/office/drawing/2014/main" id="{13901CC4-7A4B-4A92-AEBE-B0F98810A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24081">
            <a:off x="7880421" y="241643"/>
            <a:ext cx="1287145" cy="85141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7A8778A-5D9C-4056-B31D-DF52A4E1A8EF}"/>
              </a:ext>
            </a:extLst>
          </p:cNvPr>
          <p:cNvSpPr/>
          <p:nvPr/>
        </p:nvSpPr>
        <p:spPr>
          <a:xfrm>
            <a:off x="5168382" y="296863"/>
            <a:ext cx="2139588" cy="79169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*tenir </a:t>
            </a:r>
            <a:r>
              <a:rPr lang="fr-FR" sz="2000" dirty="0">
                <a:solidFill>
                  <a:schemeClr val="bg1"/>
                </a:solidFill>
              </a:rPr>
              <a:t>= to </a:t>
            </a:r>
            <a:r>
              <a:rPr lang="fr-FR" sz="2000" dirty="0" err="1">
                <a:solidFill>
                  <a:schemeClr val="bg1"/>
                </a:solidFill>
              </a:rPr>
              <a:t>keep</a:t>
            </a:r>
            <a:endParaRPr lang="fr-FR" sz="2000" dirty="0">
              <a:solidFill>
                <a:schemeClr val="bg1"/>
              </a:solidFill>
            </a:endParaRPr>
          </a:p>
          <a:p>
            <a:pPr algn="ctr"/>
            <a:r>
              <a:rPr lang="fr-FR" sz="2000" dirty="0">
                <a:solidFill>
                  <a:schemeClr val="bg1"/>
                </a:solidFill>
              </a:rPr>
              <a:t>*</a:t>
            </a:r>
            <a:r>
              <a:rPr lang="fr-FR" sz="2000" b="1" dirty="0">
                <a:solidFill>
                  <a:schemeClr val="bg1"/>
                </a:solidFill>
              </a:rPr>
              <a:t>le sac </a:t>
            </a:r>
            <a:r>
              <a:rPr lang="fr-FR" sz="2000" dirty="0">
                <a:solidFill>
                  <a:schemeClr val="bg1"/>
                </a:solidFill>
              </a:rPr>
              <a:t>= bag</a:t>
            </a:r>
          </a:p>
        </p:txBody>
      </p:sp>
      <p:sp>
        <p:nvSpPr>
          <p:cNvPr id="16" name="Rectangle 15">
            <a:extLst>
              <a:ext uri="{FF2B5EF4-FFF2-40B4-BE49-F238E27FC236}">
                <a16:creationId xmlns:a16="http://schemas.microsoft.com/office/drawing/2014/main" id="{6A358642-B357-415D-819B-FE9FC860B027}"/>
              </a:ext>
            </a:extLst>
          </p:cNvPr>
          <p:cNvSpPr/>
          <p:nvPr/>
        </p:nvSpPr>
        <p:spPr>
          <a:xfrm>
            <a:off x="7194808" y="2775116"/>
            <a:ext cx="4417549" cy="2448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AC1F15EB-ED93-49B5-ABB3-12C34EC42229}"/>
              </a:ext>
            </a:extLst>
          </p:cNvPr>
          <p:cNvSpPr/>
          <p:nvPr/>
        </p:nvSpPr>
        <p:spPr>
          <a:xfrm>
            <a:off x="7427836" y="3191025"/>
            <a:ext cx="3895370" cy="264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55D6C6B7-D595-493E-BCDF-00D89714CEC4}"/>
              </a:ext>
            </a:extLst>
          </p:cNvPr>
          <p:cNvSpPr/>
          <p:nvPr/>
        </p:nvSpPr>
        <p:spPr>
          <a:xfrm>
            <a:off x="6664282" y="3582753"/>
            <a:ext cx="4990263" cy="2647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F10EBD81-35DC-4842-A529-7C2176B94CAF}"/>
              </a:ext>
            </a:extLst>
          </p:cNvPr>
          <p:cNvSpPr/>
          <p:nvPr/>
        </p:nvSpPr>
        <p:spPr>
          <a:xfrm>
            <a:off x="6872118" y="3923102"/>
            <a:ext cx="4732422" cy="301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CED7D8BB-A15A-46E4-A028-7A8F120A39A4}"/>
              </a:ext>
            </a:extLst>
          </p:cNvPr>
          <p:cNvSpPr/>
          <p:nvPr/>
        </p:nvSpPr>
        <p:spPr>
          <a:xfrm>
            <a:off x="6664282" y="4332337"/>
            <a:ext cx="5148095" cy="301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008CD3A5-2E21-437E-B770-45225EEBE83B}"/>
              </a:ext>
            </a:extLst>
          </p:cNvPr>
          <p:cNvSpPr/>
          <p:nvPr/>
        </p:nvSpPr>
        <p:spPr>
          <a:xfrm>
            <a:off x="7251701" y="4741024"/>
            <a:ext cx="3549316" cy="301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EC5ED2C0-7974-4B98-8015-72454AFC7941}"/>
              </a:ext>
            </a:extLst>
          </p:cNvPr>
          <p:cNvSpPr/>
          <p:nvPr/>
        </p:nvSpPr>
        <p:spPr>
          <a:xfrm>
            <a:off x="7293430" y="5130132"/>
            <a:ext cx="4029776" cy="301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16">
            <a:extLst>
              <a:ext uri="{FF2B5EF4-FFF2-40B4-BE49-F238E27FC236}">
                <a16:creationId xmlns:a16="http://schemas.microsoft.com/office/drawing/2014/main" id="{14A91F7E-465B-4D5F-ABAA-0D221F90B193}"/>
              </a:ext>
            </a:extLst>
          </p:cNvPr>
          <p:cNvSpPr txBox="1"/>
          <p:nvPr/>
        </p:nvSpPr>
        <p:spPr>
          <a:xfrm>
            <a:off x="99279" y="1573496"/>
            <a:ext cx="11648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Natalie doit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tenir</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un journal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Qu’écrit-elle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p>
        </p:txBody>
      </p:sp>
    </p:spTree>
    <p:extLst>
      <p:ext uri="{BB962C8B-B14F-4D97-AF65-F5344CB8AC3E}">
        <p14:creationId xmlns:p14="http://schemas.microsoft.com/office/powerpoint/2010/main" val="145274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2"/>
                                        </p:tgtEl>
                                      </p:cBhvr>
                                    </p:animEffect>
                                    <p:set>
                                      <p:cBhvr>
                                        <p:cTn id="32" dur="1" fill="hold">
                                          <p:stCondLst>
                                            <p:cond delay="499"/>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1"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43">
            <a:extLst>
              <a:ext uri="{FF2B5EF4-FFF2-40B4-BE49-F238E27FC236}">
                <a16:creationId xmlns:a16="http://schemas.microsoft.com/office/drawing/2014/main" id="{ADCE2783-71DA-476C-BD20-434A45585E8C}"/>
              </a:ext>
            </a:extLst>
          </p:cNvPr>
          <p:cNvSpPr/>
          <p:nvPr/>
        </p:nvSpPr>
        <p:spPr>
          <a:xfrm>
            <a:off x="1917110" y="472948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Rounded Rectangle 1">
            <a:extLst>
              <a:ext uri="{FF2B5EF4-FFF2-40B4-BE49-F238E27FC236}">
                <a16:creationId xmlns:a16="http://schemas.microsoft.com/office/drawing/2014/main" id="{A0E244CC-05F9-4827-88D4-628AAE361B71}"/>
              </a:ext>
            </a:extLst>
          </p:cNvPr>
          <p:cNvSpPr/>
          <p:nvPr/>
        </p:nvSpPr>
        <p:spPr>
          <a:xfrm>
            <a:off x="1919795" y="1333789"/>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Rounded Rectangle 60">
            <a:extLst>
              <a:ext uri="{FF2B5EF4-FFF2-40B4-BE49-F238E27FC236}">
                <a16:creationId xmlns:a16="http://schemas.microsoft.com/office/drawing/2014/main" id="{1A65B80F-3634-4413-B667-C7F14C1FCD10}"/>
              </a:ext>
            </a:extLst>
          </p:cNvPr>
          <p:cNvSpPr/>
          <p:nvPr/>
        </p:nvSpPr>
        <p:spPr>
          <a:xfrm>
            <a:off x="6378090" y="4728033"/>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ounded Rectangle 35">
            <a:extLst>
              <a:ext uri="{FF2B5EF4-FFF2-40B4-BE49-F238E27FC236}">
                <a16:creationId xmlns:a16="http://schemas.microsoft.com/office/drawing/2014/main" id="{FFEBD72A-A882-4C07-AC27-DBF68AF2EAEB}"/>
              </a:ext>
            </a:extLst>
          </p:cNvPr>
          <p:cNvSpPr/>
          <p:nvPr/>
        </p:nvSpPr>
        <p:spPr>
          <a:xfrm>
            <a:off x="1918800" y="303524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44">
            <a:extLst>
              <a:ext uri="{FF2B5EF4-FFF2-40B4-BE49-F238E27FC236}">
                <a16:creationId xmlns:a16="http://schemas.microsoft.com/office/drawing/2014/main" id="{8EA6CF32-B7EE-46F3-A699-5F535962C12B}"/>
              </a:ext>
            </a:extLst>
          </p:cNvPr>
          <p:cNvSpPr/>
          <p:nvPr/>
        </p:nvSpPr>
        <p:spPr>
          <a:xfrm>
            <a:off x="4147094" y="303524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ounded Rectangle 34">
            <a:extLst>
              <a:ext uri="{FF2B5EF4-FFF2-40B4-BE49-F238E27FC236}">
                <a16:creationId xmlns:a16="http://schemas.microsoft.com/office/drawing/2014/main" id="{122CA317-1D02-4C4F-A3A6-0FBD5D1FBA50}"/>
              </a:ext>
            </a:extLst>
          </p:cNvPr>
          <p:cNvSpPr/>
          <p:nvPr/>
        </p:nvSpPr>
        <p:spPr>
          <a:xfrm>
            <a:off x="4146864" y="133560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5">
            <a:extLst>
              <a:ext uri="{FF2B5EF4-FFF2-40B4-BE49-F238E27FC236}">
                <a16:creationId xmlns:a16="http://schemas.microsoft.com/office/drawing/2014/main" id="{06F1BFA8-99E1-4E5E-B544-98E262E105D0}"/>
              </a:ext>
            </a:extLst>
          </p:cNvPr>
          <p:cNvSpPr/>
          <p:nvPr/>
        </p:nvSpPr>
        <p:spPr>
          <a:xfrm>
            <a:off x="6379780" y="133560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56">
            <a:extLst>
              <a:ext uri="{FF2B5EF4-FFF2-40B4-BE49-F238E27FC236}">
                <a16:creationId xmlns:a16="http://schemas.microsoft.com/office/drawing/2014/main" id="{9EC17819-8B9F-497C-B31A-691D67828D56}"/>
              </a:ext>
            </a:extLst>
          </p:cNvPr>
          <p:cNvSpPr/>
          <p:nvPr/>
        </p:nvSpPr>
        <p:spPr>
          <a:xfrm>
            <a:off x="8656310" y="1336598"/>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ounded Rectangle 57">
            <a:extLst>
              <a:ext uri="{FF2B5EF4-FFF2-40B4-BE49-F238E27FC236}">
                <a16:creationId xmlns:a16="http://schemas.microsoft.com/office/drawing/2014/main" id="{6A4B95FF-206D-42D5-B78E-365178D455AB}"/>
              </a:ext>
            </a:extLst>
          </p:cNvPr>
          <p:cNvSpPr/>
          <p:nvPr/>
        </p:nvSpPr>
        <p:spPr>
          <a:xfrm>
            <a:off x="6379200" y="303524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Rounded Rectangle 58">
            <a:extLst>
              <a:ext uri="{FF2B5EF4-FFF2-40B4-BE49-F238E27FC236}">
                <a16:creationId xmlns:a16="http://schemas.microsoft.com/office/drawing/2014/main" id="{08372BDE-B127-4156-834D-3417384CF9D0}"/>
              </a:ext>
            </a:extLst>
          </p:cNvPr>
          <p:cNvSpPr/>
          <p:nvPr/>
        </p:nvSpPr>
        <p:spPr>
          <a:xfrm>
            <a:off x="8658000" y="3035846"/>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ounded Rectangle 59">
            <a:extLst>
              <a:ext uri="{FF2B5EF4-FFF2-40B4-BE49-F238E27FC236}">
                <a16:creationId xmlns:a16="http://schemas.microsoft.com/office/drawing/2014/main" id="{F448C973-AFE8-4406-BD33-6FB825984344}"/>
              </a:ext>
            </a:extLst>
          </p:cNvPr>
          <p:cNvSpPr/>
          <p:nvPr/>
        </p:nvSpPr>
        <p:spPr>
          <a:xfrm>
            <a:off x="4145404" y="4728033"/>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0" name="Rounded Rectangle 61">
            <a:extLst>
              <a:ext uri="{FF2B5EF4-FFF2-40B4-BE49-F238E27FC236}">
                <a16:creationId xmlns:a16="http://schemas.microsoft.com/office/drawing/2014/main" id="{56D5BD60-924D-4A88-939B-FBACEC7525FA}"/>
              </a:ext>
            </a:extLst>
          </p:cNvPr>
          <p:cNvSpPr/>
          <p:nvPr/>
        </p:nvSpPr>
        <p:spPr>
          <a:xfrm>
            <a:off x="8656310" y="4728033"/>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F72FBC01-B562-4C12-A562-934A58D45B59}"/>
              </a:ext>
            </a:extLst>
          </p:cNvPr>
          <p:cNvSpPr txBox="1"/>
          <p:nvPr/>
        </p:nvSpPr>
        <p:spPr>
          <a:xfrm>
            <a:off x="6372463" y="4761203"/>
            <a:ext cx="16201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are you (plural / formal) going out?</a:t>
            </a:r>
          </a:p>
        </p:txBody>
      </p:sp>
      <p:sp>
        <p:nvSpPr>
          <p:cNvPr id="76" name="TextBox 75">
            <a:extLst>
              <a:ext uri="{FF2B5EF4-FFF2-40B4-BE49-F238E27FC236}">
                <a16:creationId xmlns:a16="http://schemas.microsoft.com/office/drawing/2014/main" id="{9113067D-9EEF-4C8F-B2EB-1887E5DE6CC2}"/>
              </a:ext>
            </a:extLst>
          </p:cNvPr>
          <p:cNvSpPr txBox="1"/>
          <p:nvPr/>
        </p:nvSpPr>
        <p:spPr>
          <a:xfrm>
            <a:off x="8634288" y="5068980"/>
            <a:ext cx="16752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please</a:t>
            </a: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informal</a:t>
            </a:r>
            <a:r>
              <a:rPr lang="fr-FR" sz="2000" dirty="0">
                <a:solidFill>
                  <a:schemeClr val="accent5">
                    <a:lumMod val="50000"/>
                  </a:schemeClr>
                </a:solidFill>
                <a:latin typeface="Century Gothic" panose="020F0302020204030204"/>
              </a:rPr>
              <a:t>)</a:t>
            </a:r>
            <a:endPar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78" name="TextBox 77">
            <a:extLst>
              <a:ext uri="{FF2B5EF4-FFF2-40B4-BE49-F238E27FC236}">
                <a16:creationId xmlns:a16="http://schemas.microsoft.com/office/drawing/2014/main" id="{6224366D-BDD0-4801-A40F-BC833A337172}"/>
              </a:ext>
            </a:extLst>
          </p:cNvPr>
          <p:cNvSpPr txBox="1"/>
          <p:nvPr/>
        </p:nvSpPr>
        <p:spPr>
          <a:xfrm>
            <a:off x="4142598" y="5049627"/>
            <a:ext cx="16400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it possible?</a:t>
            </a:r>
          </a:p>
        </p:txBody>
      </p:sp>
      <p:sp>
        <p:nvSpPr>
          <p:cNvPr id="80" name="TextBox 79">
            <a:extLst>
              <a:ext uri="{FF2B5EF4-FFF2-40B4-BE49-F238E27FC236}">
                <a16:creationId xmlns:a16="http://schemas.microsoft.com/office/drawing/2014/main" id="{5DA96F3D-F324-4247-9F1C-C7D2B845613A}"/>
              </a:ext>
            </a:extLst>
          </p:cNvPr>
          <p:cNvSpPr txBox="1"/>
          <p:nvPr/>
        </p:nvSpPr>
        <p:spPr>
          <a:xfrm>
            <a:off x="1977600" y="5049627"/>
            <a:ext cx="1481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are coming</a:t>
            </a:r>
          </a:p>
        </p:txBody>
      </p:sp>
      <p:sp>
        <p:nvSpPr>
          <p:cNvPr id="82" name="TextBox 81">
            <a:extLst>
              <a:ext uri="{FF2B5EF4-FFF2-40B4-BE49-F238E27FC236}">
                <a16:creationId xmlns:a16="http://schemas.microsoft.com/office/drawing/2014/main" id="{0C868409-1134-4361-9E5C-63A00547AF97}"/>
              </a:ext>
            </a:extLst>
          </p:cNvPr>
          <p:cNvSpPr txBox="1"/>
          <p:nvPr/>
        </p:nvSpPr>
        <p:spPr>
          <a:xfrm>
            <a:off x="8516666" y="3479880"/>
            <a:ext cx="1910505" cy="400110"/>
          </a:xfrm>
          <a:prstGeom prst="rect">
            <a:avLst/>
          </a:prstGeom>
          <a:noFill/>
        </p:spPr>
        <p:txBody>
          <a:bodyPr wrap="square" rtlCol="0">
            <a:spAutoFit/>
          </a:bodyPr>
          <a:lstStyle/>
          <a:p>
            <a:pPr lvl="0" algn="ctr">
              <a:defRPr/>
            </a:pPr>
            <a:r>
              <a:rPr lang="en-GB" sz="2000" dirty="0">
                <a:solidFill>
                  <a:srgbClr val="4472C4">
                    <a:lumMod val="50000"/>
                  </a:srgbClr>
                </a:solidFill>
              </a:rPr>
              <a:t>hi, bye</a:t>
            </a:r>
          </a:p>
        </p:txBody>
      </p:sp>
      <p:sp>
        <p:nvSpPr>
          <p:cNvPr id="84" name="TextBox 83">
            <a:extLst>
              <a:ext uri="{FF2B5EF4-FFF2-40B4-BE49-F238E27FC236}">
                <a16:creationId xmlns:a16="http://schemas.microsoft.com/office/drawing/2014/main" id="{B9ED7892-5550-490A-9D56-B25D45DC19C2}"/>
              </a:ext>
            </a:extLst>
          </p:cNvPr>
          <p:cNvSpPr txBox="1"/>
          <p:nvPr/>
        </p:nvSpPr>
        <p:spPr>
          <a:xfrm>
            <a:off x="6325355" y="3222054"/>
            <a:ext cx="1675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are taking a book out</a:t>
            </a:r>
          </a:p>
        </p:txBody>
      </p:sp>
      <p:sp>
        <p:nvSpPr>
          <p:cNvPr id="86" name="TextBox 85">
            <a:extLst>
              <a:ext uri="{FF2B5EF4-FFF2-40B4-BE49-F238E27FC236}">
                <a16:creationId xmlns:a16="http://schemas.microsoft.com/office/drawing/2014/main" id="{09A7591C-7B87-4231-BE4E-18A4D3856665}"/>
              </a:ext>
            </a:extLst>
          </p:cNvPr>
          <p:cNvSpPr txBox="1"/>
          <p:nvPr/>
        </p:nvSpPr>
        <p:spPr>
          <a:xfrm>
            <a:off x="4083151" y="3117775"/>
            <a:ext cx="173128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are going out without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dad</a:t>
            </a:r>
          </a:p>
        </p:txBody>
      </p:sp>
      <p:sp>
        <p:nvSpPr>
          <p:cNvPr id="88" name="TextBox 87">
            <a:extLst>
              <a:ext uri="{FF2B5EF4-FFF2-40B4-BE49-F238E27FC236}">
                <a16:creationId xmlns:a16="http://schemas.microsoft.com/office/drawing/2014/main" id="{30358DA3-BBB4-45B6-87E7-6D23B7540151}"/>
              </a:ext>
            </a:extLst>
          </p:cNvPr>
          <p:cNvSpPr txBox="1"/>
          <p:nvPr/>
        </p:nvSpPr>
        <p:spPr>
          <a:xfrm>
            <a:off x="1732514" y="3106314"/>
            <a:ext cx="19716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you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(plural / formal) alone?</a:t>
            </a:r>
          </a:p>
        </p:txBody>
      </p:sp>
      <p:sp>
        <p:nvSpPr>
          <p:cNvPr id="90" name="TextBox 89">
            <a:extLst>
              <a:ext uri="{FF2B5EF4-FFF2-40B4-BE49-F238E27FC236}">
                <a16:creationId xmlns:a16="http://schemas.microsoft.com/office/drawing/2014/main" id="{618333F8-D027-4A87-82BF-A94F6E17AF1D}"/>
              </a:ext>
            </a:extLst>
          </p:cNvPr>
          <p:cNvSpPr txBox="1"/>
          <p:nvPr/>
        </p:nvSpPr>
        <p:spPr>
          <a:xfrm>
            <a:off x="8608985" y="1532984"/>
            <a:ext cx="16892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(plural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formal) are coming</a:t>
            </a:r>
          </a:p>
        </p:txBody>
      </p:sp>
      <p:sp>
        <p:nvSpPr>
          <p:cNvPr id="92" name="TextBox 91">
            <a:extLst>
              <a:ext uri="{FF2B5EF4-FFF2-40B4-BE49-F238E27FC236}">
                <a16:creationId xmlns:a16="http://schemas.microsoft.com/office/drawing/2014/main" id="{1BC45F30-DBBF-4762-AB4C-A277DA81C8B7}"/>
              </a:ext>
            </a:extLst>
          </p:cNvPr>
          <p:cNvSpPr txBox="1"/>
          <p:nvPr/>
        </p:nvSpPr>
        <p:spPr>
          <a:xfrm>
            <a:off x="6264081" y="1545957"/>
            <a:ext cx="183692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mum and dad are coming</a:t>
            </a:r>
          </a:p>
        </p:txBody>
      </p:sp>
      <p:sp>
        <p:nvSpPr>
          <p:cNvPr id="94" name="TextBox 93">
            <a:extLst>
              <a:ext uri="{FF2B5EF4-FFF2-40B4-BE49-F238E27FC236}">
                <a16:creationId xmlns:a16="http://schemas.microsoft.com/office/drawing/2014/main" id="{995E1503-A6B1-4367-9BEC-7813A60DA9EA}"/>
              </a:ext>
            </a:extLst>
          </p:cNvPr>
          <p:cNvSpPr txBox="1"/>
          <p:nvPr/>
        </p:nvSpPr>
        <p:spPr>
          <a:xfrm>
            <a:off x="4157311" y="1656599"/>
            <a:ext cx="15550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please</a:t>
            </a: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formal</a:t>
            </a: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96" name="TextBox 95">
            <a:extLst>
              <a:ext uri="{FF2B5EF4-FFF2-40B4-BE49-F238E27FC236}">
                <a16:creationId xmlns:a16="http://schemas.microsoft.com/office/drawing/2014/main" id="{17121DCC-86BC-4CA7-81A9-560234ACE4EC}"/>
              </a:ext>
            </a:extLst>
          </p:cNvPr>
          <p:cNvSpPr txBox="1"/>
          <p:nvPr/>
        </p:nvSpPr>
        <p:spPr>
          <a:xfrm>
            <a:off x="1986526" y="1536011"/>
            <a:ext cx="146360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go out, 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take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out</a:t>
            </a:r>
          </a:p>
        </p:txBody>
      </p:sp>
      <p:sp>
        <p:nvSpPr>
          <p:cNvPr id="13" name="Rounded Rectangle 40">
            <a:extLst>
              <a:ext uri="{FF2B5EF4-FFF2-40B4-BE49-F238E27FC236}">
                <a16:creationId xmlns:a16="http://schemas.microsoft.com/office/drawing/2014/main" id="{17735E06-A113-4F46-BC50-E87FC52B0234}"/>
              </a:ext>
            </a:extLst>
          </p:cNvPr>
          <p:cNvSpPr/>
          <p:nvPr/>
        </p:nvSpPr>
        <p:spPr>
          <a:xfrm>
            <a:off x="4090111" y="2996688"/>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5A5"/>
                </a:solidFill>
                <a:effectLst/>
                <a:uLnTx/>
                <a:uFillTx/>
                <a:latin typeface="Century Gothic" panose="020F0302020204030204"/>
                <a:ea typeface="+mn-ea"/>
                <a:cs typeface="+mn-cs"/>
              </a:rPr>
              <a:t>F</a:t>
            </a:r>
          </a:p>
        </p:txBody>
      </p:sp>
      <p:sp>
        <p:nvSpPr>
          <p:cNvPr id="46" name="Rounded Rectangle 39">
            <a:extLst>
              <a:ext uri="{FF2B5EF4-FFF2-40B4-BE49-F238E27FC236}">
                <a16:creationId xmlns:a16="http://schemas.microsoft.com/office/drawing/2014/main" id="{6C836287-5358-4073-B3BF-1DDFBB0C53A9}"/>
              </a:ext>
            </a:extLst>
          </p:cNvPr>
          <p:cNvSpPr/>
          <p:nvPr/>
        </p:nvSpPr>
        <p:spPr>
          <a:xfrm>
            <a:off x="1861200" y="29952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5A5"/>
                </a:solidFill>
                <a:effectLst/>
                <a:uLnTx/>
                <a:uFillTx/>
                <a:latin typeface="Century Gothic" panose="020F0302020204030204"/>
                <a:ea typeface="+mn-ea"/>
                <a:cs typeface="+mn-cs"/>
              </a:rPr>
              <a:t>E</a:t>
            </a:r>
          </a:p>
        </p:txBody>
      </p:sp>
      <p:sp>
        <p:nvSpPr>
          <p:cNvPr id="39" name="Rounded Rectangle 2">
            <a:extLst>
              <a:ext uri="{FF2B5EF4-FFF2-40B4-BE49-F238E27FC236}">
                <a16:creationId xmlns:a16="http://schemas.microsoft.com/office/drawing/2014/main" id="{33D8A0F9-E046-4DB0-A757-6B3F0A63F195}"/>
              </a:ext>
            </a:extLst>
          </p:cNvPr>
          <p:cNvSpPr/>
          <p:nvPr/>
        </p:nvSpPr>
        <p:spPr>
          <a:xfrm>
            <a:off x="1859893" y="1293092"/>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5A5"/>
                </a:solidFill>
                <a:effectLst/>
                <a:uLnTx/>
                <a:uFillTx/>
                <a:latin typeface="Century Gothic" panose="020F0302020204030204"/>
                <a:ea typeface="+mn-ea"/>
                <a:cs typeface="+mn-cs"/>
              </a:rPr>
              <a:t>A</a:t>
            </a:r>
          </a:p>
        </p:txBody>
      </p:sp>
      <p:sp>
        <p:nvSpPr>
          <p:cNvPr id="45" name="Rounded Rectangle 47">
            <a:extLst>
              <a:ext uri="{FF2B5EF4-FFF2-40B4-BE49-F238E27FC236}">
                <a16:creationId xmlns:a16="http://schemas.microsoft.com/office/drawing/2014/main" id="{112E3BCE-722C-4BCA-AE78-BF78F6E489AA}"/>
              </a:ext>
            </a:extLst>
          </p:cNvPr>
          <p:cNvSpPr/>
          <p:nvPr/>
        </p:nvSpPr>
        <p:spPr>
          <a:xfrm>
            <a:off x="6324550" y="4687244"/>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5A5"/>
                </a:solidFill>
                <a:effectLst/>
                <a:uLnTx/>
                <a:uFillTx/>
                <a:latin typeface="Century Gothic" panose="020F0302020204030204"/>
                <a:ea typeface="+mn-ea"/>
                <a:cs typeface="+mn-cs"/>
              </a:rPr>
              <a:t>K</a:t>
            </a:r>
          </a:p>
        </p:txBody>
      </p:sp>
      <p:sp>
        <p:nvSpPr>
          <p:cNvPr id="44" name="Rounded Rectangle 46">
            <a:extLst>
              <a:ext uri="{FF2B5EF4-FFF2-40B4-BE49-F238E27FC236}">
                <a16:creationId xmlns:a16="http://schemas.microsoft.com/office/drawing/2014/main" id="{D79F7291-8FCF-49ED-89D1-862A435C1382}"/>
              </a:ext>
            </a:extLst>
          </p:cNvPr>
          <p:cNvSpPr/>
          <p:nvPr/>
        </p:nvSpPr>
        <p:spPr>
          <a:xfrm>
            <a:off x="4089400" y="4685269"/>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5A5"/>
                </a:solidFill>
                <a:effectLst/>
                <a:uLnTx/>
                <a:uFillTx/>
                <a:latin typeface="Century Gothic" panose="020F0302020204030204"/>
                <a:ea typeface="+mn-ea"/>
                <a:cs typeface="+mn-cs"/>
              </a:rPr>
              <a:t>J</a:t>
            </a:r>
          </a:p>
        </p:txBody>
      </p:sp>
      <p:sp>
        <p:nvSpPr>
          <p:cNvPr id="32" name="Rounded Rectangle 48">
            <a:extLst>
              <a:ext uri="{FF2B5EF4-FFF2-40B4-BE49-F238E27FC236}">
                <a16:creationId xmlns:a16="http://schemas.microsoft.com/office/drawing/2014/main" id="{1C72906B-B738-491D-AB8C-EC14B73C64CE}"/>
              </a:ext>
            </a:extLst>
          </p:cNvPr>
          <p:cNvSpPr/>
          <p:nvPr/>
        </p:nvSpPr>
        <p:spPr>
          <a:xfrm>
            <a:off x="8597707" y="4687200"/>
            <a:ext cx="1731600"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5A5"/>
                </a:solidFill>
                <a:effectLst/>
                <a:uLnTx/>
                <a:uFillTx/>
                <a:latin typeface="Century Gothic" panose="020F0302020204030204"/>
                <a:ea typeface="+mn-ea"/>
                <a:cs typeface="+mn-cs"/>
              </a:rPr>
              <a:t>L</a:t>
            </a:r>
          </a:p>
        </p:txBody>
      </p:sp>
      <p:sp>
        <p:nvSpPr>
          <p:cNvPr id="42" name="Rounded Rectangle 41">
            <a:extLst>
              <a:ext uri="{FF2B5EF4-FFF2-40B4-BE49-F238E27FC236}">
                <a16:creationId xmlns:a16="http://schemas.microsoft.com/office/drawing/2014/main" id="{A1837814-1A3D-49D9-B497-15D5191C8460}"/>
              </a:ext>
            </a:extLst>
          </p:cNvPr>
          <p:cNvSpPr/>
          <p:nvPr/>
        </p:nvSpPr>
        <p:spPr>
          <a:xfrm>
            <a:off x="6325200" y="29952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5A5"/>
                </a:solidFill>
                <a:effectLst/>
                <a:uLnTx/>
                <a:uFillTx/>
                <a:latin typeface="Century Gothic" panose="020F0302020204030204"/>
                <a:ea typeface="+mn-ea"/>
                <a:cs typeface="+mn-cs"/>
              </a:rPr>
              <a:t>G</a:t>
            </a:r>
          </a:p>
        </p:txBody>
      </p:sp>
      <p:sp>
        <p:nvSpPr>
          <p:cNvPr id="30" name="Rounded Rectangle 38">
            <a:extLst>
              <a:ext uri="{FF2B5EF4-FFF2-40B4-BE49-F238E27FC236}">
                <a16:creationId xmlns:a16="http://schemas.microsoft.com/office/drawing/2014/main" id="{7FFB7CB9-95E4-4A71-9357-874A8276FF47}"/>
              </a:ext>
            </a:extLst>
          </p:cNvPr>
          <p:cNvSpPr/>
          <p:nvPr/>
        </p:nvSpPr>
        <p:spPr>
          <a:xfrm>
            <a:off x="8600827" y="1293092"/>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5A5"/>
                </a:solidFill>
                <a:effectLst/>
                <a:uLnTx/>
                <a:uFillTx/>
                <a:latin typeface="Century Gothic" panose="020F0302020204030204"/>
                <a:ea typeface="+mn-ea"/>
                <a:cs typeface="+mn-cs"/>
              </a:rPr>
              <a:t>D</a:t>
            </a:r>
          </a:p>
        </p:txBody>
      </p:sp>
      <p:sp>
        <p:nvSpPr>
          <p:cNvPr id="41" name="Rounded Rectangle 37">
            <a:extLst>
              <a:ext uri="{FF2B5EF4-FFF2-40B4-BE49-F238E27FC236}">
                <a16:creationId xmlns:a16="http://schemas.microsoft.com/office/drawing/2014/main" id="{52695BAF-6B28-429E-A374-7C597C733909}"/>
              </a:ext>
            </a:extLst>
          </p:cNvPr>
          <p:cNvSpPr/>
          <p:nvPr/>
        </p:nvSpPr>
        <p:spPr>
          <a:xfrm>
            <a:off x="6324550" y="12924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5A5"/>
                </a:solidFill>
                <a:effectLst/>
                <a:uLnTx/>
                <a:uFillTx/>
                <a:latin typeface="Century Gothic" panose="020F0302020204030204"/>
                <a:ea typeface="+mn-ea"/>
                <a:cs typeface="+mn-cs"/>
              </a:rPr>
              <a:t>C</a:t>
            </a:r>
          </a:p>
        </p:txBody>
      </p:sp>
      <p:sp>
        <p:nvSpPr>
          <p:cNvPr id="40" name="Rounded Rectangle 36">
            <a:extLst>
              <a:ext uri="{FF2B5EF4-FFF2-40B4-BE49-F238E27FC236}">
                <a16:creationId xmlns:a16="http://schemas.microsoft.com/office/drawing/2014/main" id="{A60620AF-8C74-463E-BC06-607EFD03194C}"/>
              </a:ext>
            </a:extLst>
          </p:cNvPr>
          <p:cNvSpPr/>
          <p:nvPr/>
        </p:nvSpPr>
        <p:spPr>
          <a:xfrm>
            <a:off x="4090111" y="12924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5A5"/>
                </a:solidFill>
                <a:effectLst/>
                <a:uLnTx/>
                <a:uFillTx/>
                <a:latin typeface="Century Gothic" panose="020F0302020204030204"/>
                <a:ea typeface="+mn-ea"/>
                <a:cs typeface="+mn-cs"/>
              </a:rPr>
              <a:t>B</a:t>
            </a:r>
          </a:p>
        </p:txBody>
      </p:sp>
      <p:sp>
        <p:nvSpPr>
          <p:cNvPr id="4" name="Title 3"/>
          <p:cNvSpPr>
            <a:spLocks noGrp="1"/>
          </p:cNvSpPr>
          <p:nvPr>
            <p:ph type="title"/>
          </p:nvPr>
        </p:nvSpPr>
        <p:spPr>
          <a:xfrm>
            <a:off x="0" y="213557"/>
            <a:ext cx="2701636"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2" name="Rectangle 1">
            <a:extLst>
              <a:ext uri="{FF2B5EF4-FFF2-40B4-BE49-F238E27FC236}">
                <a16:creationId xmlns:a16="http://schemas.microsoft.com/office/drawing/2014/main" id="{98113BC7-A3A6-403C-8C78-0E1FB3F55F8F}"/>
              </a:ext>
            </a:extLst>
          </p:cNvPr>
          <p:cNvSpPr/>
          <p:nvPr/>
        </p:nvSpPr>
        <p:spPr>
          <a:xfrm>
            <a:off x="-1" y="-1218233"/>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rPr>
              <a:t>emporter [1128], vue [191], [224]</a:t>
            </a:r>
          </a:p>
        </p:txBody>
      </p:sp>
      <p:sp>
        <p:nvSpPr>
          <p:cNvPr id="5" name="Rounded Rectangle 46">
            <a:extLst>
              <a:ext uri="{FF2B5EF4-FFF2-40B4-BE49-F238E27FC236}">
                <a16:creationId xmlns:a16="http://schemas.microsoft.com/office/drawing/2014/main" id="{78C0DA8F-40C8-4981-8490-F09120CDBED9}"/>
              </a:ext>
            </a:extLst>
          </p:cNvPr>
          <p:cNvSpPr/>
          <p:nvPr/>
        </p:nvSpPr>
        <p:spPr>
          <a:xfrm>
            <a:off x="9872870" y="249869"/>
            <a:ext cx="2037050"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ounded Rectangle 45">
            <a:extLst>
              <a:ext uri="{FF2B5EF4-FFF2-40B4-BE49-F238E27FC236}">
                <a16:creationId xmlns:a16="http://schemas.microsoft.com/office/drawing/2014/main" id="{8C955243-D9A8-4BAB-B76F-D065649DE45D}"/>
              </a:ext>
            </a:extLst>
          </p:cNvPr>
          <p:cNvSpPr/>
          <p:nvPr/>
        </p:nvSpPr>
        <p:spPr>
          <a:xfrm>
            <a:off x="1861200" y="46872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5A5"/>
                </a:solidFill>
                <a:effectLst/>
                <a:uLnTx/>
                <a:uFillTx/>
                <a:latin typeface="Century Gothic" panose="020F0302020204030204"/>
                <a:ea typeface="+mn-ea"/>
                <a:cs typeface="+mn-cs"/>
              </a:rPr>
              <a:t>I</a:t>
            </a:r>
          </a:p>
        </p:txBody>
      </p:sp>
      <p:sp>
        <p:nvSpPr>
          <p:cNvPr id="43" name="Rounded Rectangle 42">
            <a:extLst>
              <a:ext uri="{FF2B5EF4-FFF2-40B4-BE49-F238E27FC236}">
                <a16:creationId xmlns:a16="http://schemas.microsoft.com/office/drawing/2014/main" id="{E6361914-BA47-4FCE-80F7-73BD7EE98B59}"/>
              </a:ext>
            </a:extLst>
          </p:cNvPr>
          <p:cNvSpPr/>
          <p:nvPr/>
        </p:nvSpPr>
        <p:spPr>
          <a:xfrm>
            <a:off x="8600400" y="2996688"/>
            <a:ext cx="1731600"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5A5"/>
                </a:solidFill>
                <a:effectLst/>
                <a:uLnTx/>
                <a:uFillTx/>
                <a:latin typeface="Century Gothic" panose="020F0302020204030204"/>
                <a:ea typeface="+mn-ea"/>
                <a:cs typeface="+mn-cs"/>
              </a:rPr>
              <a:t>H</a:t>
            </a:r>
          </a:p>
        </p:txBody>
      </p:sp>
    </p:spTree>
    <p:extLst>
      <p:ext uri="{BB962C8B-B14F-4D97-AF65-F5344CB8AC3E}">
        <p14:creationId xmlns:p14="http://schemas.microsoft.com/office/powerpoint/2010/main" val="404350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32"/>
                                        </p:tgtEl>
                                        <p:attrNameLst>
                                          <p:attrName>style.opacity</p:attrName>
                                        </p:attrNameLst>
                                      </p:cBhvr>
                                      <p:to>
                                        <p:strVal val="0"/>
                                      </p:to>
                                    </p:set>
                                    <p:animEffect filter="image" prLst="opacity: 0">
                                      <p:cBhvr rctx="IE">
                                        <p:cTn id="7" dur="3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31"/>
                                        </p:tgtEl>
                                        <p:attrNameLst>
                                          <p:attrName>style.opacity</p:attrName>
                                        </p:attrNameLst>
                                      </p:cBhvr>
                                      <p:to>
                                        <p:strVal val="0"/>
                                      </p:to>
                                    </p:set>
                                    <p:animEffect filter="image" prLst="opacity: 0">
                                      <p:cBhvr rctx="IE">
                                        <p:cTn id="12" dur="3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13"/>
                                        </p:tgtEl>
                                        <p:attrNameLst>
                                          <p:attrName>style.opacity</p:attrName>
                                        </p:attrNameLst>
                                      </p:cBhvr>
                                      <p:to>
                                        <p:strVal val="0"/>
                                      </p:to>
                                    </p:set>
                                    <p:animEffect filter="image" prLst="opacity: 0">
                                      <p:cBhvr rctx="IE">
                                        <p:cTn id="17" dur="3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45"/>
                                        </p:tgtEl>
                                        <p:attrNameLst>
                                          <p:attrName>style.opacity</p:attrName>
                                        </p:attrNameLst>
                                      </p:cBhvr>
                                      <p:to>
                                        <p:strVal val="0"/>
                                      </p:to>
                                    </p:set>
                                    <p:animEffect filter="image" prLst="opacity: 0">
                                      <p:cBhvr rctx="IE">
                                        <p:cTn id="22" dur="30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30"/>
                                        </p:tgtEl>
                                        <p:attrNameLst>
                                          <p:attrName>style.opacity</p:attrName>
                                        </p:attrNameLst>
                                      </p:cBhvr>
                                      <p:to>
                                        <p:strVal val="0"/>
                                      </p:to>
                                    </p:set>
                                    <p:animEffect filter="image" prLst="opacity: 0">
                                      <p:cBhvr rctx="IE">
                                        <p:cTn id="27" dur="30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40"/>
                                        </p:tgtEl>
                                        <p:attrNameLst>
                                          <p:attrName>style.opacity</p:attrName>
                                        </p:attrNameLst>
                                      </p:cBhvr>
                                      <p:to>
                                        <p:strVal val="0"/>
                                      </p:to>
                                    </p:set>
                                    <p:animEffect filter="image" prLst="opacity: 0">
                                      <p:cBhvr rctx="IE">
                                        <p:cTn id="32" dur="30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43"/>
                                        </p:tgtEl>
                                        <p:attrNameLst>
                                          <p:attrName>style.opacity</p:attrName>
                                        </p:attrNameLst>
                                      </p:cBhvr>
                                      <p:to>
                                        <p:strVal val="0"/>
                                      </p:to>
                                    </p:set>
                                    <p:animEffect filter="image" prLst="opacity: 0">
                                      <p:cBhvr rctx="IE">
                                        <p:cTn id="37" dur="30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39"/>
                                        </p:tgtEl>
                                        <p:attrNameLst>
                                          <p:attrName>style.opacity</p:attrName>
                                        </p:attrNameLst>
                                      </p:cBhvr>
                                      <p:to>
                                        <p:strVal val="0"/>
                                      </p:to>
                                    </p:set>
                                    <p:animEffect filter="image" prLst="opacity: 0">
                                      <p:cBhvr rctx="IE">
                                        <p:cTn id="42" dur="30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42"/>
                                        </p:tgtEl>
                                        <p:attrNameLst>
                                          <p:attrName>style.opacity</p:attrName>
                                        </p:attrNameLst>
                                      </p:cBhvr>
                                      <p:to>
                                        <p:strVal val="0"/>
                                      </p:to>
                                    </p:set>
                                    <p:animEffect filter="image" prLst="opacity: 0">
                                      <p:cBhvr rctx="IE">
                                        <p:cTn id="47" dur="30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41"/>
                                        </p:tgtEl>
                                        <p:attrNameLst>
                                          <p:attrName>style.opacity</p:attrName>
                                        </p:attrNameLst>
                                      </p:cBhvr>
                                      <p:to>
                                        <p:strVal val="0"/>
                                      </p:to>
                                    </p:set>
                                    <p:animEffect filter="image" prLst="opacity: 0">
                                      <p:cBhvr rctx="IE">
                                        <p:cTn id="52" dur="3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46"/>
                                        </p:tgtEl>
                                        <p:attrNameLst>
                                          <p:attrName>style.opacity</p:attrName>
                                        </p:attrNameLst>
                                      </p:cBhvr>
                                      <p:to>
                                        <p:strVal val="0"/>
                                      </p:to>
                                    </p:set>
                                    <p:animEffect filter="image" prLst="opacity: 0">
                                      <p:cBhvr rctx="IE">
                                        <p:cTn id="57" dur="30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44"/>
                                        </p:tgtEl>
                                        <p:attrNameLst>
                                          <p:attrName>style.opacity</p:attrName>
                                        </p:attrNameLst>
                                      </p:cBhvr>
                                      <p:to>
                                        <p:strVal val="0"/>
                                      </p:to>
                                    </p:set>
                                    <p:animEffect filter="image" prLst="opacity: 0">
                                      <p:cBhvr rctx="IE">
                                        <p:cTn id="62" dur="3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6" grpId="0" animBg="1"/>
      <p:bldP spid="39" grpId="0" animBg="1"/>
      <p:bldP spid="45" grpId="0" animBg="1"/>
      <p:bldP spid="44" grpId="0" animBg="1"/>
      <p:bldP spid="32" grpId="0" animBg="1"/>
      <p:bldP spid="42" grpId="0" animBg="1"/>
      <p:bldP spid="30" grpId="0" animBg="1"/>
      <p:bldP spid="41" grpId="0" animBg="1"/>
      <p:bldP spid="40" grpId="0" animBg="1"/>
      <p:bldP spid="31" grpId="0" animBg="1"/>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7A0FC871-31F5-4484-B972-626F18116AD3}"/>
              </a:ext>
            </a:extLst>
          </p:cNvPr>
          <p:cNvSpPr txBox="1"/>
          <p:nvPr/>
        </p:nvSpPr>
        <p:spPr>
          <a:xfrm>
            <a:off x="6403230" y="5068979"/>
            <a:ext cx="1620157" cy="707886"/>
          </a:xfrm>
          <a:prstGeom prst="rect">
            <a:avLst/>
          </a:prstGeom>
          <a:noFill/>
        </p:spPr>
        <p:txBody>
          <a:bodyPr wrap="square" rtlCol="0">
            <a:spAutoFit/>
          </a:bodyPr>
          <a:lstStyle/>
          <a:p>
            <a:pPr lvl="0" algn="ctr">
              <a:defRPr/>
            </a:pPr>
            <a:r>
              <a:rPr lang="en-GB" sz="2000" dirty="0" err="1">
                <a:solidFill>
                  <a:srgbClr val="002060"/>
                </a:solidFill>
              </a:rPr>
              <a:t>vous</a:t>
            </a:r>
            <a:r>
              <a:rPr lang="en-GB" sz="2000" dirty="0">
                <a:solidFill>
                  <a:srgbClr val="002060"/>
                </a:solidFill>
              </a:rPr>
              <a:t> </a:t>
            </a:r>
            <a:r>
              <a:rPr lang="en-GB" sz="2000" dirty="0" err="1">
                <a:solidFill>
                  <a:srgbClr val="002060"/>
                </a:solidFill>
              </a:rPr>
              <a:t>sortez</a:t>
            </a:r>
            <a:r>
              <a:rPr lang="en-GB" sz="2000" dirty="0">
                <a:solidFill>
                  <a:srgbClr val="002060"/>
                </a:solidFill>
              </a:rPr>
              <a:t> </a:t>
            </a:r>
            <a:r>
              <a:rPr lang="en-GB" sz="2000" dirty="0" err="1">
                <a:solidFill>
                  <a:srgbClr val="002060"/>
                </a:solidFill>
              </a:rPr>
              <a:t>quand</a:t>
            </a:r>
            <a:r>
              <a:rPr lang="en-GB" sz="2000" dirty="0">
                <a:solidFill>
                  <a:srgbClr val="002060"/>
                </a:solidFill>
              </a:rPr>
              <a:t> ?</a:t>
            </a:r>
          </a:p>
        </p:txBody>
      </p:sp>
      <p:sp>
        <p:nvSpPr>
          <p:cNvPr id="26" name="TextBox 25">
            <a:extLst>
              <a:ext uri="{FF2B5EF4-FFF2-40B4-BE49-F238E27FC236}">
                <a16:creationId xmlns:a16="http://schemas.microsoft.com/office/drawing/2014/main" id="{C25ECF27-C5CC-4A46-8911-36F777474242}"/>
              </a:ext>
            </a:extLst>
          </p:cNvPr>
          <p:cNvSpPr txBox="1"/>
          <p:nvPr/>
        </p:nvSpPr>
        <p:spPr>
          <a:xfrm>
            <a:off x="8642960" y="5222867"/>
            <a:ext cx="1675263" cy="400110"/>
          </a:xfrm>
          <a:prstGeom prst="rect">
            <a:avLst/>
          </a:prstGeom>
          <a:noFill/>
        </p:spPr>
        <p:txBody>
          <a:bodyPr wrap="square" rtlCol="0">
            <a:spAutoFit/>
          </a:bodyPr>
          <a:lstStyle/>
          <a:p>
            <a:pPr lvl="0" algn="ctr">
              <a:defRPr/>
            </a:pPr>
            <a:r>
              <a:rPr lang="fr-FR" sz="2000" dirty="0">
                <a:solidFill>
                  <a:srgbClr val="002060"/>
                </a:solidFill>
              </a:rPr>
              <a:t>s’il te plaît</a:t>
            </a:r>
          </a:p>
        </p:txBody>
      </p:sp>
      <p:sp>
        <p:nvSpPr>
          <p:cNvPr id="27" name="TextBox 26">
            <a:extLst>
              <a:ext uri="{FF2B5EF4-FFF2-40B4-BE49-F238E27FC236}">
                <a16:creationId xmlns:a16="http://schemas.microsoft.com/office/drawing/2014/main" id="{ADB4BDC6-7C1B-4F7B-A103-BA939F91BFAB}"/>
              </a:ext>
            </a:extLst>
          </p:cNvPr>
          <p:cNvSpPr txBox="1"/>
          <p:nvPr/>
        </p:nvSpPr>
        <p:spPr>
          <a:xfrm>
            <a:off x="4135366" y="5092278"/>
            <a:ext cx="1640076" cy="707886"/>
          </a:xfrm>
          <a:prstGeom prst="rect">
            <a:avLst/>
          </a:prstGeom>
          <a:noFill/>
        </p:spPr>
        <p:txBody>
          <a:bodyPr wrap="square" rtlCol="0">
            <a:spAutoFit/>
          </a:bodyPr>
          <a:lstStyle/>
          <a:p>
            <a:pPr lvl="0" algn="ctr">
              <a:defRPr/>
            </a:pPr>
            <a:r>
              <a:rPr lang="en-GB" sz="2000" dirty="0" err="1">
                <a:solidFill>
                  <a:srgbClr val="002060"/>
                </a:solidFill>
              </a:rPr>
              <a:t>c’est</a:t>
            </a:r>
            <a:r>
              <a:rPr lang="en-GB" sz="2000" dirty="0">
                <a:solidFill>
                  <a:srgbClr val="002060"/>
                </a:solidFill>
              </a:rPr>
              <a:t> possible ?</a:t>
            </a:r>
          </a:p>
        </p:txBody>
      </p:sp>
      <p:sp>
        <p:nvSpPr>
          <p:cNvPr id="28" name="TextBox 27">
            <a:extLst>
              <a:ext uri="{FF2B5EF4-FFF2-40B4-BE49-F238E27FC236}">
                <a16:creationId xmlns:a16="http://schemas.microsoft.com/office/drawing/2014/main" id="{ADF2E5FE-B5DC-4CC4-8730-F2300F036301}"/>
              </a:ext>
            </a:extLst>
          </p:cNvPr>
          <p:cNvSpPr txBox="1"/>
          <p:nvPr/>
        </p:nvSpPr>
        <p:spPr>
          <a:xfrm>
            <a:off x="1986383" y="5068979"/>
            <a:ext cx="1481453" cy="707886"/>
          </a:xfrm>
          <a:prstGeom prst="rect">
            <a:avLst/>
          </a:prstGeom>
          <a:noFill/>
        </p:spPr>
        <p:txBody>
          <a:bodyPr wrap="square" rtlCol="0">
            <a:spAutoFit/>
          </a:bodyPr>
          <a:lstStyle/>
          <a:p>
            <a:pPr lvl="0" algn="ctr">
              <a:defRPr/>
            </a:pPr>
            <a:r>
              <a:rPr lang="en-GB" sz="2000" dirty="0">
                <a:solidFill>
                  <a:srgbClr val="002060"/>
                </a:solidFill>
              </a:rPr>
              <a:t>nous </a:t>
            </a:r>
            <a:r>
              <a:rPr lang="en-GB" sz="2000" dirty="0" err="1">
                <a:solidFill>
                  <a:srgbClr val="002060"/>
                </a:solidFill>
              </a:rPr>
              <a:t>venons</a:t>
            </a:r>
            <a:endParaRPr lang="en-GB" sz="2000" dirty="0">
              <a:solidFill>
                <a:srgbClr val="002060"/>
              </a:solidFill>
            </a:endParaRPr>
          </a:p>
        </p:txBody>
      </p:sp>
      <p:sp>
        <p:nvSpPr>
          <p:cNvPr id="37" name="TextBox 36">
            <a:extLst>
              <a:ext uri="{FF2B5EF4-FFF2-40B4-BE49-F238E27FC236}">
                <a16:creationId xmlns:a16="http://schemas.microsoft.com/office/drawing/2014/main" id="{277F24D6-32A5-4881-80AB-495AAF6B4415}"/>
              </a:ext>
            </a:extLst>
          </p:cNvPr>
          <p:cNvSpPr txBox="1"/>
          <p:nvPr/>
        </p:nvSpPr>
        <p:spPr>
          <a:xfrm>
            <a:off x="8516666" y="3546526"/>
            <a:ext cx="1910505" cy="400110"/>
          </a:xfrm>
          <a:prstGeom prst="rect">
            <a:avLst/>
          </a:prstGeom>
          <a:noFill/>
        </p:spPr>
        <p:txBody>
          <a:bodyPr wrap="square" rtlCol="0">
            <a:spAutoFit/>
          </a:bodyPr>
          <a:lstStyle/>
          <a:p>
            <a:pPr lvl="0" algn="ctr">
              <a:defRPr/>
            </a:pPr>
            <a:r>
              <a:rPr lang="en-GB" sz="2000" dirty="0" err="1">
                <a:solidFill>
                  <a:srgbClr val="002060"/>
                </a:solidFill>
              </a:rPr>
              <a:t>salut</a:t>
            </a:r>
            <a:endParaRPr lang="en-GB" sz="2000" dirty="0">
              <a:solidFill>
                <a:srgbClr val="002060"/>
              </a:solidFill>
            </a:endParaRPr>
          </a:p>
        </p:txBody>
      </p:sp>
      <p:sp>
        <p:nvSpPr>
          <p:cNvPr id="6" name="TextBox 5">
            <a:extLst>
              <a:ext uri="{FF2B5EF4-FFF2-40B4-BE49-F238E27FC236}">
                <a16:creationId xmlns:a16="http://schemas.microsoft.com/office/drawing/2014/main" id="{4AFD6EEF-0827-418E-8368-76827598F810}"/>
              </a:ext>
            </a:extLst>
          </p:cNvPr>
          <p:cNvSpPr txBox="1"/>
          <p:nvPr/>
        </p:nvSpPr>
        <p:spPr>
          <a:xfrm>
            <a:off x="6341721" y="3392638"/>
            <a:ext cx="1675937" cy="707886"/>
          </a:xfrm>
          <a:prstGeom prst="rect">
            <a:avLst/>
          </a:prstGeom>
          <a:noFill/>
        </p:spPr>
        <p:txBody>
          <a:bodyPr wrap="square" rtlCol="0">
            <a:spAutoFit/>
          </a:bodyPr>
          <a:lstStyle/>
          <a:p>
            <a:pPr lvl="0" algn="ctr">
              <a:defRPr/>
            </a:pPr>
            <a:r>
              <a:rPr lang="en-GB" sz="2000" dirty="0">
                <a:solidFill>
                  <a:srgbClr val="002060"/>
                </a:solidFill>
              </a:rPr>
              <a:t>nous </a:t>
            </a:r>
            <a:r>
              <a:rPr lang="en-GB" sz="2000" dirty="0" err="1">
                <a:solidFill>
                  <a:srgbClr val="002060"/>
                </a:solidFill>
              </a:rPr>
              <a:t>sortons</a:t>
            </a:r>
            <a:r>
              <a:rPr lang="en-GB" sz="2000" dirty="0">
                <a:solidFill>
                  <a:srgbClr val="002060"/>
                </a:solidFill>
              </a:rPr>
              <a:t> un livre</a:t>
            </a:r>
          </a:p>
        </p:txBody>
      </p:sp>
      <p:sp>
        <p:nvSpPr>
          <p:cNvPr id="3" name="TextBox 2">
            <a:extLst>
              <a:ext uri="{FF2B5EF4-FFF2-40B4-BE49-F238E27FC236}">
                <a16:creationId xmlns:a16="http://schemas.microsoft.com/office/drawing/2014/main" id="{2C7BCF95-E0C0-4C85-8327-2C9D366FD223}"/>
              </a:ext>
            </a:extLst>
          </p:cNvPr>
          <p:cNvSpPr txBox="1"/>
          <p:nvPr/>
        </p:nvSpPr>
        <p:spPr>
          <a:xfrm>
            <a:off x="4097061" y="3392638"/>
            <a:ext cx="1731283" cy="707886"/>
          </a:xfrm>
          <a:prstGeom prst="rect">
            <a:avLst/>
          </a:prstGeom>
          <a:noFill/>
        </p:spPr>
        <p:txBody>
          <a:bodyPr wrap="square" rtlCol="0">
            <a:spAutoFit/>
          </a:bodyPr>
          <a:lstStyle/>
          <a:p>
            <a:pPr lvl="0" algn="ctr">
              <a:defRPr/>
            </a:pPr>
            <a:r>
              <a:rPr lang="en-GB" sz="2000" dirty="0" err="1">
                <a:solidFill>
                  <a:srgbClr val="002060"/>
                </a:solidFill>
              </a:rPr>
              <a:t>ils</a:t>
            </a:r>
            <a:r>
              <a:rPr lang="en-GB" sz="2000" dirty="0">
                <a:solidFill>
                  <a:srgbClr val="002060"/>
                </a:solidFill>
              </a:rPr>
              <a:t> </a:t>
            </a:r>
            <a:r>
              <a:rPr lang="en-GB" sz="2000" dirty="0" err="1">
                <a:solidFill>
                  <a:srgbClr val="002060"/>
                </a:solidFill>
              </a:rPr>
              <a:t>sortent</a:t>
            </a:r>
            <a:r>
              <a:rPr lang="en-GB" sz="2000" dirty="0">
                <a:solidFill>
                  <a:srgbClr val="002060"/>
                </a:solidFill>
              </a:rPr>
              <a:t> sans papa</a:t>
            </a:r>
          </a:p>
        </p:txBody>
      </p:sp>
      <p:sp>
        <p:nvSpPr>
          <p:cNvPr id="25" name="TextBox 24">
            <a:extLst>
              <a:ext uri="{FF2B5EF4-FFF2-40B4-BE49-F238E27FC236}">
                <a16:creationId xmlns:a16="http://schemas.microsoft.com/office/drawing/2014/main" id="{A49E6D3F-95FC-448C-A947-433E49D0855A}"/>
              </a:ext>
            </a:extLst>
          </p:cNvPr>
          <p:cNvSpPr txBox="1"/>
          <p:nvPr/>
        </p:nvSpPr>
        <p:spPr>
          <a:xfrm>
            <a:off x="1732514" y="3373959"/>
            <a:ext cx="1971627" cy="707886"/>
          </a:xfrm>
          <a:prstGeom prst="rect">
            <a:avLst/>
          </a:prstGeom>
          <a:noFill/>
        </p:spPr>
        <p:txBody>
          <a:bodyPr wrap="square" rtlCol="0">
            <a:spAutoFit/>
          </a:bodyPr>
          <a:lstStyle/>
          <a:p>
            <a:pPr lvl="0" algn="ctr">
              <a:defRPr/>
            </a:pPr>
            <a:r>
              <a:rPr lang="en-GB" sz="2000" dirty="0" err="1">
                <a:solidFill>
                  <a:srgbClr val="002060"/>
                </a:solidFill>
              </a:rPr>
              <a:t>vous-êtes</a:t>
            </a:r>
            <a:r>
              <a:rPr lang="en-GB" sz="2000" dirty="0">
                <a:solidFill>
                  <a:srgbClr val="002060"/>
                </a:solidFill>
              </a:rPr>
              <a:t> </a:t>
            </a:r>
            <a:r>
              <a:rPr lang="en-GB" sz="2000" dirty="0" err="1">
                <a:solidFill>
                  <a:srgbClr val="002060"/>
                </a:solidFill>
              </a:rPr>
              <a:t>seul</a:t>
            </a:r>
            <a:r>
              <a:rPr lang="en-GB" sz="2000" dirty="0">
                <a:solidFill>
                  <a:srgbClr val="002060"/>
                </a:solidFill>
              </a:rPr>
              <a:t>(e)(s) ?</a:t>
            </a:r>
          </a:p>
        </p:txBody>
      </p:sp>
      <p:sp>
        <p:nvSpPr>
          <p:cNvPr id="29" name="TextBox 28">
            <a:extLst>
              <a:ext uri="{FF2B5EF4-FFF2-40B4-BE49-F238E27FC236}">
                <a16:creationId xmlns:a16="http://schemas.microsoft.com/office/drawing/2014/main" id="{237F2954-0B5C-4ACE-B8D4-120977E4D09A}"/>
              </a:ext>
            </a:extLst>
          </p:cNvPr>
          <p:cNvSpPr txBox="1"/>
          <p:nvPr/>
        </p:nvSpPr>
        <p:spPr>
          <a:xfrm>
            <a:off x="8620266" y="1836019"/>
            <a:ext cx="1689285" cy="400110"/>
          </a:xfrm>
          <a:prstGeom prst="rect">
            <a:avLst/>
          </a:prstGeom>
          <a:noFill/>
        </p:spPr>
        <p:txBody>
          <a:bodyPr wrap="square" rtlCol="0">
            <a:spAutoFit/>
          </a:bodyPr>
          <a:lstStyle/>
          <a:p>
            <a:pPr lvl="0" algn="ctr">
              <a:defRPr/>
            </a:pPr>
            <a:r>
              <a:rPr lang="en-GB" sz="2000" dirty="0" err="1">
                <a:solidFill>
                  <a:srgbClr val="002060"/>
                </a:solidFill>
              </a:rPr>
              <a:t>vous</a:t>
            </a:r>
            <a:r>
              <a:rPr lang="en-GB" sz="2000" dirty="0">
                <a:solidFill>
                  <a:srgbClr val="002060"/>
                </a:solidFill>
              </a:rPr>
              <a:t> </a:t>
            </a:r>
            <a:r>
              <a:rPr lang="en-GB" sz="2000" dirty="0" err="1">
                <a:solidFill>
                  <a:srgbClr val="002060"/>
                </a:solidFill>
              </a:rPr>
              <a:t>venez</a:t>
            </a:r>
            <a:endParaRPr lang="en-GB" sz="2000" dirty="0">
              <a:solidFill>
                <a:srgbClr val="002060"/>
              </a:solidFill>
            </a:endParaRPr>
          </a:p>
        </p:txBody>
      </p:sp>
      <p:sp>
        <p:nvSpPr>
          <p:cNvPr id="35" name="TextBox 34">
            <a:extLst>
              <a:ext uri="{FF2B5EF4-FFF2-40B4-BE49-F238E27FC236}">
                <a16:creationId xmlns:a16="http://schemas.microsoft.com/office/drawing/2014/main" id="{390733C7-2220-47A5-B5E1-AF7CE04984E4}"/>
              </a:ext>
            </a:extLst>
          </p:cNvPr>
          <p:cNvSpPr txBox="1"/>
          <p:nvPr/>
        </p:nvSpPr>
        <p:spPr>
          <a:xfrm>
            <a:off x="6264080" y="1502710"/>
            <a:ext cx="1836922" cy="1015663"/>
          </a:xfrm>
          <a:prstGeom prst="rect">
            <a:avLst/>
          </a:prstGeom>
          <a:noFill/>
        </p:spPr>
        <p:txBody>
          <a:bodyPr wrap="square" rtlCol="0">
            <a:spAutoFit/>
          </a:bodyPr>
          <a:lstStyle/>
          <a:p>
            <a:pPr lvl="0" algn="ctr">
              <a:defRPr/>
            </a:pPr>
            <a:r>
              <a:rPr lang="en-GB" sz="2000" dirty="0" err="1">
                <a:solidFill>
                  <a:srgbClr val="002060"/>
                </a:solidFill>
              </a:rPr>
              <a:t>maman</a:t>
            </a:r>
            <a:r>
              <a:rPr lang="en-GB" sz="2000" dirty="0">
                <a:solidFill>
                  <a:srgbClr val="002060"/>
                </a:solidFill>
              </a:rPr>
              <a:t> et papa </a:t>
            </a:r>
            <a:r>
              <a:rPr lang="en-GB" sz="2000" dirty="0" err="1">
                <a:solidFill>
                  <a:srgbClr val="002060"/>
                </a:solidFill>
              </a:rPr>
              <a:t>viennent</a:t>
            </a:r>
            <a:endParaRPr lang="en-GB" sz="2000" dirty="0">
              <a:solidFill>
                <a:srgbClr val="002060"/>
              </a:solidFill>
            </a:endParaRPr>
          </a:p>
        </p:txBody>
      </p:sp>
      <p:sp>
        <p:nvSpPr>
          <p:cNvPr id="10" name="TextBox 9">
            <a:extLst>
              <a:ext uri="{FF2B5EF4-FFF2-40B4-BE49-F238E27FC236}">
                <a16:creationId xmlns:a16="http://schemas.microsoft.com/office/drawing/2014/main" id="{7C9C79A7-9A7C-44A0-979A-173E1713E945}"/>
              </a:ext>
            </a:extLst>
          </p:cNvPr>
          <p:cNvSpPr txBox="1"/>
          <p:nvPr/>
        </p:nvSpPr>
        <p:spPr>
          <a:xfrm>
            <a:off x="4179152" y="1682131"/>
            <a:ext cx="1555044" cy="707886"/>
          </a:xfrm>
          <a:prstGeom prst="rect">
            <a:avLst/>
          </a:prstGeom>
          <a:noFill/>
        </p:spPr>
        <p:txBody>
          <a:bodyPr wrap="square" rtlCol="0">
            <a:spAutoFit/>
          </a:bodyPr>
          <a:lstStyle/>
          <a:p>
            <a:pPr lvl="0" algn="ctr">
              <a:defRPr/>
            </a:pPr>
            <a:r>
              <a:rPr lang="fr-FR" sz="2000" dirty="0">
                <a:solidFill>
                  <a:srgbClr val="002060"/>
                </a:solidFill>
              </a:rPr>
              <a:t>s'il vous plaît </a:t>
            </a:r>
          </a:p>
        </p:txBody>
      </p:sp>
      <p:sp>
        <p:nvSpPr>
          <p:cNvPr id="53" name="TextBox 52">
            <a:extLst>
              <a:ext uri="{FF2B5EF4-FFF2-40B4-BE49-F238E27FC236}">
                <a16:creationId xmlns:a16="http://schemas.microsoft.com/office/drawing/2014/main" id="{E2DC15CA-A0F7-438C-8AFE-B37B4D4D922B}"/>
              </a:ext>
            </a:extLst>
          </p:cNvPr>
          <p:cNvSpPr txBox="1"/>
          <p:nvPr/>
        </p:nvSpPr>
        <p:spPr>
          <a:xfrm>
            <a:off x="1977602" y="1810487"/>
            <a:ext cx="14636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sortir</a:t>
            </a:r>
          </a:p>
        </p:txBody>
      </p:sp>
      <p:sp>
        <p:nvSpPr>
          <p:cNvPr id="4" name="Title 3"/>
          <p:cNvSpPr>
            <a:spLocks noGrp="1"/>
          </p:cNvSpPr>
          <p:nvPr>
            <p:ph type="title"/>
          </p:nvPr>
        </p:nvSpPr>
        <p:spPr>
          <a:xfrm>
            <a:off x="0" y="213557"/>
            <a:ext cx="2660073"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2" name="Rectangle 1">
            <a:extLst>
              <a:ext uri="{FF2B5EF4-FFF2-40B4-BE49-F238E27FC236}">
                <a16:creationId xmlns:a16="http://schemas.microsoft.com/office/drawing/2014/main" id="{98113BC7-A3A6-403C-8C78-0E1FB3F55F8F}"/>
              </a:ext>
            </a:extLst>
          </p:cNvPr>
          <p:cNvSpPr/>
          <p:nvPr/>
        </p:nvSpPr>
        <p:spPr>
          <a:xfrm>
            <a:off x="-1" y="-1218233"/>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rPr>
              <a:t>emporter [1128], vue [191], [224]</a:t>
            </a:r>
          </a:p>
        </p:txBody>
      </p:sp>
      <p:sp>
        <p:nvSpPr>
          <p:cNvPr id="5" name="Rounded Rectangle 46">
            <a:extLst>
              <a:ext uri="{FF2B5EF4-FFF2-40B4-BE49-F238E27FC236}">
                <a16:creationId xmlns:a16="http://schemas.microsoft.com/office/drawing/2014/main" id="{78C0DA8F-40C8-4981-8490-F09120CDBED9}"/>
              </a:ext>
            </a:extLst>
          </p:cNvPr>
          <p:cNvSpPr/>
          <p:nvPr/>
        </p:nvSpPr>
        <p:spPr>
          <a:xfrm>
            <a:off x="9872870" y="249869"/>
            <a:ext cx="2037050"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ounded Rectangle 1">
            <a:extLst>
              <a:ext uri="{FF2B5EF4-FFF2-40B4-BE49-F238E27FC236}">
                <a16:creationId xmlns:a16="http://schemas.microsoft.com/office/drawing/2014/main" id="{EA110A8C-2C1C-442D-A79F-0FAF352247D5}"/>
              </a:ext>
            </a:extLst>
          </p:cNvPr>
          <p:cNvSpPr/>
          <p:nvPr/>
        </p:nvSpPr>
        <p:spPr>
          <a:xfrm>
            <a:off x="1919795" y="1333789"/>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34" name="Rounded Rectangle 34">
            <a:extLst>
              <a:ext uri="{FF2B5EF4-FFF2-40B4-BE49-F238E27FC236}">
                <a16:creationId xmlns:a16="http://schemas.microsoft.com/office/drawing/2014/main" id="{9DE326FF-D0C3-4E31-A288-162294826F56}"/>
              </a:ext>
            </a:extLst>
          </p:cNvPr>
          <p:cNvSpPr/>
          <p:nvPr/>
        </p:nvSpPr>
        <p:spPr>
          <a:xfrm>
            <a:off x="4146864" y="133560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36" name="Rounded Rectangle 55">
            <a:extLst>
              <a:ext uri="{FF2B5EF4-FFF2-40B4-BE49-F238E27FC236}">
                <a16:creationId xmlns:a16="http://schemas.microsoft.com/office/drawing/2014/main" id="{338AE19B-1AE0-437A-8119-A56351593772}"/>
              </a:ext>
            </a:extLst>
          </p:cNvPr>
          <p:cNvSpPr/>
          <p:nvPr/>
        </p:nvSpPr>
        <p:spPr>
          <a:xfrm>
            <a:off x="6379780" y="133560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5" name="Rounded Rectangle 56">
            <a:extLst>
              <a:ext uri="{FF2B5EF4-FFF2-40B4-BE49-F238E27FC236}">
                <a16:creationId xmlns:a16="http://schemas.microsoft.com/office/drawing/2014/main" id="{27FDC11E-67EB-4BF0-A1A8-6D218C7BCCC0}"/>
              </a:ext>
            </a:extLst>
          </p:cNvPr>
          <p:cNvSpPr/>
          <p:nvPr/>
        </p:nvSpPr>
        <p:spPr>
          <a:xfrm>
            <a:off x="8656310" y="1336598"/>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7" name="Rounded Rectangle 35">
            <a:extLst>
              <a:ext uri="{FF2B5EF4-FFF2-40B4-BE49-F238E27FC236}">
                <a16:creationId xmlns:a16="http://schemas.microsoft.com/office/drawing/2014/main" id="{550A0C6B-4EC2-4D2D-A94F-AA1B40287B56}"/>
              </a:ext>
            </a:extLst>
          </p:cNvPr>
          <p:cNvSpPr/>
          <p:nvPr/>
        </p:nvSpPr>
        <p:spPr>
          <a:xfrm>
            <a:off x="1918800" y="303524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9" name="Rounded Rectangle 44">
            <a:extLst>
              <a:ext uri="{FF2B5EF4-FFF2-40B4-BE49-F238E27FC236}">
                <a16:creationId xmlns:a16="http://schemas.microsoft.com/office/drawing/2014/main" id="{F10C0328-C8F7-4AA5-A6DE-46ECD11CED4C}"/>
              </a:ext>
            </a:extLst>
          </p:cNvPr>
          <p:cNvSpPr/>
          <p:nvPr/>
        </p:nvSpPr>
        <p:spPr>
          <a:xfrm>
            <a:off x="4147094" y="303524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61" name="Rounded Rectangle 57">
            <a:extLst>
              <a:ext uri="{FF2B5EF4-FFF2-40B4-BE49-F238E27FC236}">
                <a16:creationId xmlns:a16="http://schemas.microsoft.com/office/drawing/2014/main" id="{A7BD57FF-7978-4AB6-8AF8-3F1787F14DBE}"/>
              </a:ext>
            </a:extLst>
          </p:cNvPr>
          <p:cNvSpPr/>
          <p:nvPr/>
        </p:nvSpPr>
        <p:spPr>
          <a:xfrm>
            <a:off x="6379200" y="303524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63" name="Rounded Rectangle 58">
            <a:extLst>
              <a:ext uri="{FF2B5EF4-FFF2-40B4-BE49-F238E27FC236}">
                <a16:creationId xmlns:a16="http://schemas.microsoft.com/office/drawing/2014/main" id="{6C7CE5A3-630A-440B-BC02-2F558635CE77}"/>
              </a:ext>
            </a:extLst>
          </p:cNvPr>
          <p:cNvSpPr/>
          <p:nvPr/>
        </p:nvSpPr>
        <p:spPr>
          <a:xfrm>
            <a:off x="8658000" y="3035846"/>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65" name="Rounded Rectangle 43">
            <a:extLst>
              <a:ext uri="{FF2B5EF4-FFF2-40B4-BE49-F238E27FC236}">
                <a16:creationId xmlns:a16="http://schemas.microsoft.com/office/drawing/2014/main" id="{47819368-F89E-4313-A976-FEB524D4F089}"/>
              </a:ext>
            </a:extLst>
          </p:cNvPr>
          <p:cNvSpPr/>
          <p:nvPr/>
        </p:nvSpPr>
        <p:spPr>
          <a:xfrm>
            <a:off x="1917110" y="472948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67" name="Rounded Rectangle 59">
            <a:extLst>
              <a:ext uri="{FF2B5EF4-FFF2-40B4-BE49-F238E27FC236}">
                <a16:creationId xmlns:a16="http://schemas.microsoft.com/office/drawing/2014/main" id="{7FB34EBC-1A59-4E7E-A933-92A7E6852E6C}"/>
              </a:ext>
            </a:extLst>
          </p:cNvPr>
          <p:cNvSpPr/>
          <p:nvPr/>
        </p:nvSpPr>
        <p:spPr>
          <a:xfrm>
            <a:off x="4145404" y="4728033"/>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69" name="Rounded Rectangle 60">
            <a:extLst>
              <a:ext uri="{FF2B5EF4-FFF2-40B4-BE49-F238E27FC236}">
                <a16:creationId xmlns:a16="http://schemas.microsoft.com/office/drawing/2014/main" id="{B222F75A-0991-46ED-B30D-293AD170B84A}"/>
              </a:ext>
            </a:extLst>
          </p:cNvPr>
          <p:cNvSpPr/>
          <p:nvPr/>
        </p:nvSpPr>
        <p:spPr>
          <a:xfrm>
            <a:off x="6378090" y="4728033"/>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1" name="Rounded Rectangle 61">
            <a:extLst>
              <a:ext uri="{FF2B5EF4-FFF2-40B4-BE49-F238E27FC236}">
                <a16:creationId xmlns:a16="http://schemas.microsoft.com/office/drawing/2014/main" id="{4BCF2C33-EF98-4096-973D-B12B3246A307}"/>
              </a:ext>
            </a:extLst>
          </p:cNvPr>
          <p:cNvSpPr/>
          <p:nvPr/>
        </p:nvSpPr>
        <p:spPr>
          <a:xfrm>
            <a:off x="8656310" y="4728033"/>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203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peech Bubble: Rectangle with Corners Rounded 12">
            <a:extLst>
              <a:ext uri="{FF2B5EF4-FFF2-40B4-BE49-F238E27FC236}">
                <a16:creationId xmlns:a16="http://schemas.microsoft.com/office/drawing/2014/main" id="{CB671E60-0E02-4AC1-B3EC-F27D29677A3A}"/>
              </a:ext>
            </a:extLst>
          </p:cNvPr>
          <p:cNvSpPr/>
          <p:nvPr/>
        </p:nvSpPr>
        <p:spPr>
          <a:xfrm>
            <a:off x="3178446" y="5069000"/>
            <a:ext cx="2719137" cy="878305"/>
          </a:xfrm>
          <a:prstGeom prst="wedgeRoundRectCallout">
            <a:avLst>
              <a:gd name="adj1" fmla="val -36320"/>
              <a:gd name="adj2" fmla="val 65240"/>
              <a:gd name="adj3" fmla="val 16667"/>
            </a:avLst>
          </a:prstGeom>
          <a:solidFill>
            <a:srgbClr val="EF413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Je voyage </a:t>
            </a:r>
            <a:r>
              <a:rPr lang="fr-FR" b="1" dirty="0"/>
              <a:t>sans</a:t>
            </a:r>
          </a:p>
          <a:p>
            <a:pPr algn="ctr"/>
            <a:r>
              <a:rPr lang="fr-FR" b="1" dirty="0"/>
              <a:t>mon portable</a:t>
            </a:r>
          </a:p>
        </p:txBody>
      </p:sp>
      <p:sp>
        <p:nvSpPr>
          <p:cNvPr id="4" name="Title 3"/>
          <p:cNvSpPr>
            <a:spLocks noGrp="1"/>
          </p:cNvSpPr>
          <p:nvPr>
            <p:ph type="title"/>
          </p:nvPr>
        </p:nvSpPr>
        <p:spPr>
          <a:xfrm>
            <a:off x="0" y="213557"/>
            <a:ext cx="6096000" cy="647577"/>
          </a:xfrm>
        </p:spPr>
        <p:txBody>
          <a:bodyPr>
            <a:noAutofit/>
          </a:bodyPr>
          <a:lstStyle/>
          <a:p>
            <a:r>
              <a:rPr lang="fr-FR" sz="2800" b="1" dirty="0">
                <a:solidFill>
                  <a:schemeClr val="bg1"/>
                </a:solidFill>
              </a:rPr>
              <a:t>Les Anglaises sont inquiètes* !</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D4D698FB-AFAB-479F-A355-CA6D8EDFBF48}"/>
              </a:ext>
            </a:extLst>
          </p:cNvPr>
          <p:cNvSpPr/>
          <p:nvPr/>
        </p:nvSpPr>
        <p:spPr>
          <a:xfrm>
            <a:off x="6695316" y="265340"/>
            <a:ext cx="3570437" cy="964569"/>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fr-FR" dirty="0"/>
              <a:t>inquiet = </a:t>
            </a:r>
            <a:r>
              <a:rPr lang="fr-FR" dirty="0" err="1"/>
              <a:t>worried</a:t>
            </a:r>
            <a:endParaRPr lang="fr-FR" dirty="0"/>
          </a:p>
          <a:p>
            <a:pPr algn="ctr"/>
            <a:r>
              <a:rPr lang="fr-FR" dirty="0"/>
              <a:t>le dictionnaire = </a:t>
            </a:r>
            <a:r>
              <a:rPr lang="fr-FR" dirty="0" err="1"/>
              <a:t>dictionary</a:t>
            </a:r>
            <a:endParaRPr lang="fr-FR" dirty="0"/>
          </a:p>
          <a:p>
            <a:pPr algn="ctr"/>
            <a:r>
              <a:rPr lang="fr-FR" dirty="0"/>
              <a:t>oublier = to </a:t>
            </a:r>
            <a:r>
              <a:rPr lang="fr-FR" dirty="0" err="1"/>
              <a:t>forget</a:t>
            </a:r>
            <a:endParaRPr lang="fr-FR" dirty="0"/>
          </a:p>
        </p:txBody>
      </p:sp>
      <p:sp>
        <p:nvSpPr>
          <p:cNvPr id="3" name="Speech Bubble: Rectangle with Corners Rounded 2">
            <a:extLst>
              <a:ext uri="{FF2B5EF4-FFF2-40B4-BE49-F238E27FC236}">
                <a16:creationId xmlns:a16="http://schemas.microsoft.com/office/drawing/2014/main" id="{080BB65F-C95C-41DC-9B6C-18813AF2C942}"/>
              </a:ext>
            </a:extLst>
          </p:cNvPr>
          <p:cNvSpPr/>
          <p:nvPr/>
        </p:nvSpPr>
        <p:spPr>
          <a:xfrm>
            <a:off x="356373" y="2578924"/>
            <a:ext cx="2719137" cy="878305"/>
          </a:xfrm>
          <a:prstGeom prst="wedgeRoundRectCallout">
            <a:avLst>
              <a:gd name="adj1" fmla="val -34550"/>
              <a:gd name="adj2" fmla="val 65240"/>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 I </a:t>
            </a:r>
            <a:r>
              <a:rPr lang="fr-FR" dirty="0" err="1"/>
              <a:t>am</a:t>
            </a:r>
            <a:r>
              <a:rPr lang="fr-FR" dirty="0"/>
              <a:t> travelling </a:t>
            </a:r>
            <a:r>
              <a:rPr lang="fr-FR" b="1" dirty="0" err="1"/>
              <a:t>without</a:t>
            </a:r>
            <a:r>
              <a:rPr lang="fr-FR" b="1" dirty="0"/>
              <a:t> </a:t>
            </a:r>
            <a:r>
              <a:rPr lang="fr-FR" b="1" dirty="0" err="1"/>
              <a:t>my</a:t>
            </a:r>
            <a:r>
              <a:rPr lang="fr-FR" b="1" dirty="0"/>
              <a:t> </a:t>
            </a:r>
            <a:r>
              <a:rPr lang="fr-FR" b="1" dirty="0" err="1"/>
              <a:t>dictionary</a:t>
            </a:r>
            <a:endParaRPr lang="fr-FR" b="1" dirty="0"/>
          </a:p>
        </p:txBody>
      </p:sp>
      <p:sp>
        <p:nvSpPr>
          <p:cNvPr id="9" name="Speech Bubble: Rectangle with Corners Rounded 8">
            <a:extLst>
              <a:ext uri="{FF2B5EF4-FFF2-40B4-BE49-F238E27FC236}">
                <a16:creationId xmlns:a16="http://schemas.microsoft.com/office/drawing/2014/main" id="{7C97D272-3106-49AB-9969-9060718ACA76}"/>
              </a:ext>
            </a:extLst>
          </p:cNvPr>
          <p:cNvSpPr/>
          <p:nvPr/>
        </p:nvSpPr>
        <p:spPr>
          <a:xfrm>
            <a:off x="3178446" y="2578924"/>
            <a:ext cx="2719137" cy="878305"/>
          </a:xfrm>
          <a:prstGeom prst="wedgeRoundRectCallout">
            <a:avLst>
              <a:gd name="adj1" fmla="val -36320"/>
              <a:gd name="adj2" fmla="val 65240"/>
              <a:gd name="adj3" fmla="val 16667"/>
            </a:avLst>
          </a:prstGeom>
          <a:solidFill>
            <a:srgbClr val="EF413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Je voyage </a:t>
            </a:r>
            <a:r>
              <a:rPr lang="fr-FR" b="1" dirty="0"/>
              <a:t>sans</a:t>
            </a:r>
          </a:p>
          <a:p>
            <a:pPr algn="ctr"/>
            <a:r>
              <a:rPr lang="fr-FR" b="1" dirty="0"/>
              <a:t>mon dictionnaire</a:t>
            </a:r>
          </a:p>
        </p:txBody>
      </p:sp>
      <p:sp>
        <p:nvSpPr>
          <p:cNvPr id="10" name="Speech Bubble: Rectangle with Corners Rounded 9">
            <a:extLst>
              <a:ext uri="{FF2B5EF4-FFF2-40B4-BE49-F238E27FC236}">
                <a16:creationId xmlns:a16="http://schemas.microsoft.com/office/drawing/2014/main" id="{1D25063F-D5A2-4056-875E-9A0C41262373}"/>
              </a:ext>
            </a:extLst>
          </p:cNvPr>
          <p:cNvSpPr/>
          <p:nvPr/>
        </p:nvSpPr>
        <p:spPr>
          <a:xfrm>
            <a:off x="347928" y="3823962"/>
            <a:ext cx="2719137" cy="878305"/>
          </a:xfrm>
          <a:prstGeom prst="wedgeRoundRectCallout">
            <a:avLst>
              <a:gd name="adj1" fmla="val -36320"/>
              <a:gd name="adj2" fmla="val 66610"/>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dirty="0"/>
              <a:t>2. I </a:t>
            </a:r>
            <a:r>
              <a:rPr lang="fr-FR" dirty="0" err="1"/>
              <a:t>am</a:t>
            </a:r>
            <a:r>
              <a:rPr lang="fr-FR" dirty="0"/>
              <a:t> </a:t>
            </a:r>
            <a:r>
              <a:rPr lang="fr-FR" dirty="0" err="1"/>
              <a:t>leaving</a:t>
            </a:r>
            <a:r>
              <a:rPr lang="fr-FR" dirty="0"/>
              <a:t> </a:t>
            </a:r>
            <a:r>
              <a:rPr lang="fr-FR" b="1" dirty="0" err="1"/>
              <a:t>without</a:t>
            </a:r>
            <a:r>
              <a:rPr lang="fr-FR" b="1" dirty="0"/>
              <a:t> </a:t>
            </a:r>
            <a:r>
              <a:rPr lang="fr-FR" b="1" dirty="0" err="1"/>
              <a:t>feeding</a:t>
            </a:r>
            <a:r>
              <a:rPr lang="fr-FR" dirty="0"/>
              <a:t> the cat</a:t>
            </a:r>
          </a:p>
        </p:txBody>
      </p:sp>
      <p:sp>
        <p:nvSpPr>
          <p:cNvPr id="11" name="Speech Bubble: Rectangle with Corners Rounded 10">
            <a:extLst>
              <a:ext uri="{FF2B5EF4-FFF2-40B4-BE49-F238E27FC236}">
                <a16:creationId xmlns:a16="http://schemas.microsoft.com/office/drawing/2014/main" id="{88CF1F23-81AA-49F5-893B-C0679D2B6000}"/>
              </a:ext>
            </a:extLst>
          </p:cNvPr>
          <p:cNvSpPr/>
          <p:nvPr/>
        </p:nvSpPr>
        <p:spPr>
          <a:xfrm>
            <a:off x="3170001" y="3823962"/>
            <a:ext cx="2719137" cy="878305"/>
          </a:xfrm>
          <a:prstGeom prst="wedgeRoundRectCallout">
            <a:avLst>
              <a:gd name="adj1" fmla="val -34992"/>
              <a:gd name="adj2" fmla="val 66610"/>
              <a:gd name="adj3" fmla="val 16667"/>
            </a:avLst>
          </a:prstGeom>
          <a:solidFill>
            <a:srgbClr val="EF413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Je pars </a:t>
            </a:r>
            <a:r>
              <a:rPr lang="fr-FR" b="1" dirty="0"/>
              <a:t>sans</a:t>
            </a:r>
          </a:p>
          <a:p>
            <a:pPr algn="ctr"/>
            <a:r>
              <a:rPr lang="fr-FR" b="1" dirty="0"/>
              <a:t>nourrir</a:t>
            </a:r>
            <a:r>
              <a:rPr lang="fr-FR" dirty="0"/>
              <a:t> le chat</a:t>
            </a:r>
          </a:p>
        </p:txBody>
      </p:sp>
      <p:sp>
        <p:nvSpPr>
          <p:cNvPr id="12" name="Speech Bubble: Rectangle with Corners Rounded 11">
            <a:extLst>
              <a:ext uri="{FF2B5EF4-FFF2-40B4-BE49-F238E27FC236}">
                <a16:creationId xmlns:a16="http://schemas.microsoft.com/office/drawing/2014/main" id="{D15CEDFC-2AB4-44DA-8833-E193BBDB3031}"/>
              </a:ext>
            </a:extLst>
          </p:cNvPr>
          <p:cNvSpPr/>
          <p:nvPr/>
        </p:nvSpPr>
        <p:spPr>
          <a:xfrm>
            <a:off x="356373" y="5069000"/>
            <a:ext cx="2719137" cy="878305"/>
          </a:xfrm>
          <a:prstGeom prst="wedgeRoundRectCallout">
            <a:avLst>
              <a:gd name="adj1" fmla="val -34550"/>
              <a:gd name="adj2" fmla="val 65240"/>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 </a:t>
            </a:r>
            <a:r>
              <a:rPr lang="fr-FR" dirty="0" err="1"/>
              <a:t>am</a:t>
            </a:r>
            <a:r>
              <a:rPr lang="fr-FR" dirty="0"/>
              <a:t> travelling </a:t>
            </a:r>
            <a:r>
              <a:rPr lang="fr-FR" b="1" dirty="0" err="1"/>
              <a:t>without</a:t>
            </a:r>
            <a:r>
              <a:rPr lang="fr-FR" b="1" dirty="0"/>
              <a:t> </a:t>
            </a:r>
            <a:r>
              <a:rPr lang="fr-FR" b="1" dirty="0" err="1"/>
              <a:t>my</a:t>
            </a:r>
            <a:r>
              <a:rPr lang="fr-FR" b="1" dirty="0"/>
              <a:t> mobile phone</a:t>
            </a:r>
          </a:p>
        </p:txBody>
      </p:sp>
      <p:sp>
        <p:nvSpPr>
          <p:cNvPr id="14" name="Speech Bubble: Rectangle with Corners Rounded 13">
            <a:extLst>
              <a:ext uri="{FF2B5EF4-FFF2-40B4-BE49-F238E27FC236}">
                <a16:creationId xmlns:a16="http://schemas.microsoft.com/office/drawing/2014/main" id="{FD89043E-EC86-464C-990B-01526152B648}"/>
              </a:ext>
            </a:extLst>
          </p:cNvPr>
          <p:cNvSpPr/>
          <p:nvPr/>
        </p:nvSpPr>
        <p:spPr>
          <a:xfrm>
            <a:off x="6368710" y="3821807"/>
            <a:ext cx="2719137" cy="878305"/>
          </a:xfrm>
          <a:prstGeom prst="wedgeRoundRectCallout">
            <a:avLst>
              <a:gd name="adj1" fmla="val -36320"/>
              <a:gd name="adj2" fmla="val 66610"/>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 </a:t>
            </a:r>
            <a:r>
              <a:rPr lang="fr-FR" dirty="0" err="1"/>
              <a:t>am</a:t>
            </a:r>
            <a:r>
              <a:rPr lang="fr-FR" dirty="0"/>
              <a:t> </a:t>
            </a:r>
            <a:r>
              <a:rPr lang="fr-FR" dirty="0" err="1"/>
              <a:t>leaving</a:t>
            </a:r>
            <a:r>
              <a:rPr lang="fr-FR" dirty="0"/>
              <a:t> </a:t>
            </a:r>
            <a:r>
              <a:rPr lang="fr-FR" b="1" dirty="0" err="1"/>
              <a:t>without</a:t>
            </a:r>
            <a:r>
              <a:rPr lang="fr-FR" b="1" dirty="0"/>
              <a:t> </a:t>
            </a:r>
            <a:r>
              <a:rPr lang="fr-FR" b="1" dirty="0" err="1"/>
              <a:t>saying</a:t>
            </a:r>
            <a:r>
              <a:rPr lang="fr-FR" dirty="0"/>
              <a:t> </a:t>
            </a:r>
            <a:r>
              <a:rPr lang="fr-FR" dirty="0" err="1"/>
              <a:t>goodbye</a:t>
            </a:r>
            <a:endParaRPr lang="fr-FR" dirty="0"/>
          </a:p>
        </p:txBody>
      </p:sp>
      <p:sp>
        <p:nvSpPr>
          <p:cNvPr id="15" name="Speech Bubble: Rectangle with Corners Rounded 14">
            <a:extLst>
              <a:ext uri="{FF2B5EF4-FFF2-40B4-BE49-F238E27FC236}">
                <a16:creationId xmlns:a16="http://schemas.microsoft.com/office/drawing/2014/main" id="{F7188137-5CC8-406B-B618-E3E996C360A1}"/>
              </a:ext>
            </a:extLst>
          </p:cNvPr>
          <p:cNvSpPr/>
          <p:nvPr/>
        </p:nvSpPr>
        <p:spPr>
          <a:xfrm>
            <a:off x="9190783" y="3821807"/>
            <a:ext cx="2729446" cy="878305"/>
          </a:xfrm>
          <a:prstGeom prst="wedgeRoundRectCallout">
            <a:avLst>
              <a:gd name="adj1" fmla="val -34992"/>
              <a:gd name="adj2" fmla="val 66610"/>
              <a:gd name="adj3" fmla="val 16667"/>
            </a:avLst>
          </a:prstGeom>
          <a:solidFill>
            <a:srgbClr val="EF413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Je pars </a:t>
            </a:r>
            <a:r>
              <a:rPr lang="fr-FR" b="1" dirty="0"/>
              <a:t>sans</a:t>
            </a:r>
          </a:p>
          <a:p>
            <a:pPr algn="ctr"/>
            <a:r>
              <a:rPr lang="fr-FR" b="1" dirty="0"/>
              <a:t>dire</a:t>
            </a:r>
            <a:r>
              <a:rPr lang="fr-FR" dirty="0"/>
              <a:t> au revoir</a:t>
            </a:r>
          </a:p>
        </p:txBody>
      </p:sp>
      <p:sp>
        <p:nvSpPr>
          <p:cNvPr id="16" name="Speech Bubble: Rectangle with Corners Rounded 15">
            <a:extLst>
              <a:ext uri="{FF2B5EF4-FFF2-40B4-BE49-F238E27FC236}">
                <a16:creationId xmlns:a16="http://schemas.microsoft.com/office/drawing/2014/main" id="{76767394-71E0-4FD9-BC85-3E8953045D26}"/>
              </a:ext>
            </a:extLst>
          </p:cNvPr>
          <p:cNvSpPr/>
          <p:nvPr/>
        </p:nvSpPr>
        <p:spPr>
          <a:xfrm>
            <a:off x="6347180" y="5064690"/>
            <a:ext cx="2719137" cy="878305"/>
          </a:xfrm>
          <a:prstGeom prst="wedgeRoundRectCallout">
            <a:avLst>
              <a:gd name="adj1" fmla="val -36320"/>
              <a:gd name="adj2" fmla="val 66610"/>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dirty="0"/>
              <a:t>I </a:t>
            </a:r>
            <a:r>
              <a:rPr lang="fr-FR" dirty="0" err="1"/>
              <a:t>am</a:t>
            </a:r>
            <a:r>
              <a:rPr lang="fr-FR" dirty="0"/>
              <a:t> </a:t>
            </a:r>
            <a:r>
              <a:rPr lang="fr-FR" dirty="0" err="1"/>
              <a:t>going</a:t>
            </a:r>
            <a:r>
              <a:rPr lang="fr-FR" dirty="0"/>
              <a:t> out </a:t>
            </a:r>
            <a:r>
              <a:rPr lang="fr-FR" b="1" dirty="0" err="1"/>
              <a:t>without</a:t>
            </a:r>
            <a:r>
              <a:rPr lang="fr-FR" b="1" dirty="0"/>
              <a:t> </a:t>
            </a:r>
            <a:r>
              <a:rPr lang="fr-FR" b="1" dirty="0" err="1"/>
              <a:t>eating</a:t>
            </a:r>
            <a:r>
              <a:rPr lang="fr-FR" b="1" dirty="0"/>
              <a:t> </a:t>
            </a:r>
            <a:r>
              <a:rPr lang="fr-FR" dirty="0"/>
              <a:t>a snack</a:t>
            </a:r>
          </a:p>
        </p:txBody>
      </p:sp>
      <p:sp>
        <p:nvSpPr>
          <p:cNvPr id="17" name="Speech Bubble: Rectangle with Corners Rounded 16">
            <a:extLst>
              <a:ext uri="{FF2B5EF4-FFF2-40B4-BE49-F238E27FC236}">
                <a16:creationId xmlns:a16="http://schemas.microsoft.com/office/drawing/2014/main" id="{A8311D59-6E69-4759-A626-172EA5D81B59}"/>
              </a:ext>
            </a:extLst>
          </p:cNvPr>
          <p:cNvSpPr/>
          <p:nvPr/>
        </p:nvSpPr>
        <p:spPr>
          <a:xfrm>
            <a:off x="9169253" y="5064690"/>
            <a:ext cx="2719137" cy="878305"/>
          </a:xfrm>
          <a:prstGeom prst="wedgeRoundRectCallout">
            <a:avLst>
              <a:gd name="adj1" fmla="val -34992"/>
              <a:gd name="adj2" fmla="val 66610"/>
              <a:gd name="adj3" fmla="val 16667"/>
            </a:avLst>
          </a:prstGeom>
          <a:solidFill>
            <a:srgbClr val="EF413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Je sors </a:t>
            </a:r>
            <a:r>
              <a:rPr lang="fr-FR" b="1" dirty="0"/>
              <a:t>sans</a:t>
            </a:r>
          </a:p>
          <a:p>
            <a:pPr algn="ctr"/>
            <a:r>
              <a:rPr lang="fr-FR" b="1" dirty="0"/>
              <a:t>manger</a:t>
            </a:r>
            <a:r>
              <a:rPr lang="fr-FR" dirty="0"/>
              <a:t> de snack</a:t>
            </a:r>
          </a:p>
        </p:txBody>
      </p:sp>
      <p:sp>
        <p:nvSpPr>
          <p:cNvPr id="20" name="Speech Bubble: Rectangle with Corners Rounded 19">
            <a:extLst>
              <a:ext uri="{FF2B5EF4-FFF2-40B4-BE49-F238E27FC236}">
                <a16:creationId xmlns:a16="http://schemas.microsoft.com/office/drawing/2014/main" id="{A4554450-7410-41CD-8145-F1C7DF17F68A}"/>
              </a:ext>
            </a:extLst>
          </p:cNvPr>
          <p:cNvSpPr/>
          <p:nvPr/>
        </p:nvSpPr>
        <p:spPr>
          <a:xfrm>
            <a:off x="6368710" y="2578924"/>
            <a:ext cx="2719137" cy="878305"/>
          </a:xfrm>
          <a:prstGeom prst="wedgeRoundRectCallout">
            <a:avLst>
              <a:gd name="adj1" fmla="val -34550"/>
              <a:gd name="adj2" fmla="val 65240"/>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 </a:t>
            </a:r>
            <a:r>
              <a:rPr lang="fr-FR" dirty="0" err="1"/>
              <a:t>am</a:t>
            </a:r>
            <a:r>
              <a:rPr lang="fr-FR" dirty="0"/>
              <a:t> </a:t>
            </a:r>
            <a:r>
              <a:rPr lang="fr-FR" dirty="0" err="1"/>
              <a:t>coming</a:t>
            </a:r>
            <a:endParaRPr lang="fr-FR" dirty="0"/>
          </a:p>
          <a:p>
            <a:pPr algn="ctr"/>
            <a:r>
              <a:rPr lang="fr-FR" b="1" dirty="0" err="1"/>
              <a:t>without</a:t>
            </a:r>
            <a:r>
              <a:rPr lang="fr-FR" b="1" dirty="0"/>
              <a:t> euros</a:t>
            </a:r>
          </a:p>
        </p:txBody>
      </p:sp>
      <p:sp>
        <p:nvSpPr>
          <p:cNvPr id="21" name="Speech Bubble: Rectangle with Corners Rounded 20">
            <a:extLst>
              <a:ext uri="{FF2B5EF4-FFF2-40B4-BE49-F238E27FC236}">
                <a16:creationId xmlns:a16="http://schemas.microsoft.com/office/drawing/2014/main" id="{72212594-BE26-44C2-8821-E27AF7F4F32C}"/>
              </a:ext>
            </a:extLst>
          </p:cNvPr>
          <p:cNvSpPr/>
          <p:nvPr/>
        </p:nvSpPr>
        <p:spPr>
          <a:xfrm>
            <a:off x="9190783" y="2578924"/>
            <a:ext cx="2719137" cy="878305"/>
          </a:xfrm>
          <a:prstGeom prst="wedgeRoundRectCallout">
            <a:avLst>
              <a:gd name="adj1" fmla="val -36320"/>
              <a:gd name="adj2" fmla="val 65240"/>
              <a:gd name="adj3" fmla="val 16667"/>
            </a:avLst>
          </a:prstGeom>
          <a:solidFill>
            <a:srgbClr val="EF413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Je viens</a:t>
            </a:r>
          </a:p>
          <a:p>
            <a:pPr algn="ctr"/>
            <a:r>
              <a:rPr lang="fr-FR" b="1" dirty="0"/>
              <a:t>sans euros</a:t>
            </a:r>
          </a:p>
        </p:txBody>
      </p:sp>
      <p:grpSp>
        <p:nvGrpSpPr>
          <p:cNvPr id="23" name="Group 22">
            <a:extLst>
              <a:ext uri="{FF2B5EF4-FFF2-40B4-BE49-F238E27FC236}">
                <a16:creationId xmlns:a16="http://schemas.microsoft.com/office/drawing/2014/main" id="{FBE5C65D-6C09-4B71-AA5B-E07E481CAF64}"/>
              </a:ext>
            </a:extLst>
          </p:cNvPr>
          <p:cNvGrpSpPr/>
          <p:nvPr/>
        </p:nvGrpSpPr>
        <p:grpSpPr>
          <a:xfrm>
            <a:off x="3524524" y="2762927"/>
            <a:ext cx="1998789" cy="573206"/>
            <a:chOff x="3583145" y="1610436"/>
            <a:chExt cx="1998789" cy="573206"/>
          </a:xfrm>
          <a:solidFill>
            <a:srgbClr val="EF4136"/>
          </a:solidFill>
        </p:grpSpPr>
        <p:sp>
          <p:nvSpPr>
            <p:cNvPr id="5" name="Rectangle 4">
              <a:extLst>
                <a:ext uri="{FF2B5EF4-FFF2-40B4-BE49-F238E27FC236}">
                  <a16:creationId xmlns:a16="http://schemas.microsoft.com/office/drawing/2014/main" id="{A06C3ECA-42CC-412C-AD14-651AA796F585}"/>
                </a:ext>
              </a:extLst>
            </p:cNvPr>
            <p:cNvSpPr/>
            <p:nvPr/>
          </p:nvSpPr>
          <p:spPr>
            <a:xfrm>
              <a:off x="4954137" y="1610436"/>
              <a:ext cx="627797" cy="286603"/>
            </a:xfrm>
            <a:prstGeom prst="rect">
              <a:avLst/>
            </a:prstGeom>
            <a:grp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___</a:t>
              </a:r>
            </a:p>
          </p:txBody>
        </p:sp>
        <p:sp>
          <p:nvSpPr>
            <p:cNvPr id="22" name="Rectangle 21">
              <a:extLst>
                <a:ext uri="{FF2B5EF4-FFF2-40B4-BE49-F238E27FC236}">
                  <a16:creationId xmlns:a16="http://schemas.microsoft.com/office/drawing/2014/main" id="{F94837FD-E69C-4968-B7BC-B406A8914F18}"/>
                </a:ext>
              </a:extLst>
            </p:cNvPr>
            <p:cNvSpPr/>
            <p:nvPr/>
          </p:nvSpPr>
          <p:spPr>
            <a:xfrm>
              <a:off x="3583145" y="1897039"/>
              <a:ext cx="1998789" cy="286603"/>
            </a:xfrm>
            <a:prstGeom prst="rect">
              <a:avLst/>
            </a:prstGeom>
            <a:grp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_____________</a:t>
              </a:r>
            </a:p>
          </p:txBody>
        </p:sp>
      </p:grpSp>
      <p:grpSp>
        <p:nvGrpSpPr>
          <p:cNvPr id="24" name="Group 23">
            <a:extLst>
              <a:ext uri="{FF2B5EF4-FFF2-40B4-BE49-F238E27FC236}">
                <a16:creationId xmlns:a16="http://schemas.microsoft.com/office/drawing/2014/main" id="{C987E13E-7841-466B-A41A-94E8EBFECA3A}"/>
              </a:ext>
            </a:extLst>
          </p:cNvPr>
          <p:cNvGrpSpPr/>
          <p:nvPr/>
        </p:nvGrpSpPr>
        <p:grpSpPr>
          <a:xfrm>
            <a:off x="3325305" y="4028657"/>
            <a:ext cx="1946724" cy="573206"/>
            <a:chOff x="3542202" y="1610436"/>
            <a:chExt cx="1946724" cy="573206"/>
          </a:xfrm>
          <a:solidFill>
            <a:srgbClr val="EF4136"/>
          </a:solidFill>
        </p:grpSpPr>
        <p:sp>
          <p:nvSpPr>
            <p:cNvPr id="25" name="Rectangle 24">
              <a:extLst>
                <a:ext uri="{FF2B5EF4-FFF2-40B4-BE49-F238E27FC236}">
                  <a16:creationId xmlns:a16="http://schemas.microsoft.com/office/drawing/2014/main" id="{67367124-757E-477C-ADEA-785B5047860B}"/>
                </a:ext>
              </a:extLst>
            </p:cNvPr>
            <p:cNvSpPr/>
            <p:nvPr/>
          </p:nvSpPr>
          <p:spPr>
            <a:xfrm>
              <a:off x="4861129" y="1610436"/>
              <a:ext cx="627797" cy="255149"/>
            </a:xfrm>
            <a:prstGeom prst="rect">
              <a:avLst/>
            </a:prstGeom>
            <a:grp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___</a:t>
              </a:r>
            </a:p>
          </p:txBody>
        </p:sp>
        <p:sp>
          <p:nvSpPr>
            <p:cNvPr id="26" name="Rectangle 25">
              <a:extLst>
                <a:ext uri="{FF2B5EF4-FFF2-40B4-BE49-F238E27FC236}">
                  <a16:creationId xmlns:a16="http://schemas.microsoft.com/office/drawing/2014/main" id="{1D79E8F9-86EE-4430-A46A-A3285D2A2440}"/>
                </a:ext>
              </a:extLst>
            </p:cNvPr>
            <p:cNvSpPr/>
            <p:nvPr/>
          </p:nvSpPr>
          <p:spPr>
            <a:xfrm>
              <a:off x="3542202" y="1865585"/>
              <a:ext cx="1175048" cy="318057"/>
            </a:xfrm>
            <a:prstGeom prst="rect">
              <a:avLst/>
            </a:prstGeom>
            <a:grp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_______</a:t>
              </a:r>
            </a:p>
          </p:txBody>
        </p:sp>
      </p:grpSp>
      <p:grpSp>
        <p:nvGrpSpPr>
          <p:cNvPr id="27" name="Group 26">
            <a:extLst>
              <a:ext uri="{FF2B5EF4-FFF2-40B4-BE49-F238E27FC236}">
                <a16:creationId xmlns:a16="http://schemas.microsoft.com/office/drawing/2014/main" id="{7344CF74-D838-487B-9CAE-68FC7F18BA3C}"/>
              </a:ext>
            </a:extLst>
          </p:cNvPr>
          <p:cNvGrpSpPr/>
          <p:nvPr/>
        </p:nvGrpSpPr>
        <p:grpSpPr>
          <a:xfrm>
            <a:off x="3709850" y="5267501"/>
            <a:ext cx="1930601" cy="526190"/>
            <a:chOff x="3319515" y="1610436"/>
            <a:chExt cx="2412344" cy="526190"/>
          </a:xfrm>
          <a:solidFill>
            <a:srgbClr val="EF4136"/>
          </a:solidFill>
        </p:grpSpPr>
        <p:sp>
          <p:nvSpPr>
            <p:cNvPr id="28" name="Rectangle 27">
              <a:extLst>
                <a:ext uri="{FF2B5EF4-FFF2-40B4-BE49-F238E27FC236}">
                  <a16:creationId xmlns:a16="http://schemas.microsoft.com/office/drawing/2014/main" id="{6A9EF520-8A26-477E-A06C-83036E482326}"/>
                </a:ext>
              </a:extLst>
            </p:cNvPr>
            <p:cNvSpPr/>
            <p:nvPr/>
          </p:nvSpPr>
          <p:spPr>
            <a:xfrm>
              <a:off x="4752795" y="1610436"/>
              <a:ext cx="829140" cy="255149"/>
            </a:xfrm>
            <a:prstGeom prst="rect">
              <a:avLst/>
            </a:prstGeom>
            <a:grp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___</a:t>
              </a:r>
            </a:p>
          </p:txBody>
        </p:sp>
        <p:sp>
          <p:nvSpPr>
            <p:cNvPr id="29" name="Rectangle 28">
              <a:extLst>
                <a:ext uri="{FF2B5EF4-FFF2-40B4-BE49-F238E27FC236}">
                  <a16:creationId xmlns:a16="http://schemas.microsoft.com/office/drawing/2014/main" id="{914AAFB7-6FA6-4C55-9724-2188485485D0}"/>
                </a:ext>
              </a:extLst>
            </p:cNvPr>
            <p:cNvSpPr/>
            <p:nvPr/>
          </p:nvSpPr>
          <p:spPr>
            <a:xfrm>
              <a:off x="3319515" y="1865586"/>
              <a:ext cx="2412344" cy="271040"/>
            </a:xfrm>
            <a:prstGeom prst="rect">
              <a:avLst/>
            </a:prstGeom>
            <a:grp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____________</a:t>
              </a:r>
            </a:p>
          </p:txBody>
        </p:sp>
      </p:grpSp>
      <p:sp>
        <p:nvSpPr>
          <p:cNvPr id="32" name="Rectangle 31">
            <a:extLst>
              <a:ext uri="{FF2B5EF4-FFF2-40B4-BE49-F238E27FC236}">
                <a16:creationId xmlns:a16="http://schemas.microsoft.com/office/drawing/2014/main" id="{82CD1866-4356-4C99-B78A-84D9C6DEE76F}"/>
              </a:ext>
            </a:extLst>
          </p:cNvPr>
          <p:cNvSpPr/>
          <p:nvPr/>
        </p:nvSpPr>
        <p:spPr>
          <a:xfrm>
            <a:off x="9646338" y="3018076"/>
            <a:ext cx="1682239" cy="318057"/>
          </a:xfrm>
          <a:prstGeom prst="rect">
            <a:avLst/>
          </a:prstGeom>
          <a:solidFill>
            <a:srgbClr val="EF413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____ _______</a:t>
            </a:r>
          </a:p>
        </p:txBody>
      </p:sp>
      <p:grpSp>
        <p:nvGrpSpPr>
          <p:cNvPr id="33" name="Group 32">
            <a:extLst>
              <a:ext uri="{FF2B5EF4-FFF2-40B4-BE49-F238E27FC236}">
                <a16:creationId xmlns:a16="http://schemas.microsoft.com/office/drawing/2014/main" id="{853A7EB0-C210-4470-B917-00818D00F5FF}"/>
              </a:ext>
            </a:extLst>
          </p:cNvPr>
          <p:cNvGrpSpPr/>
          <p:nvPr/>
        </p:nvGrpSpPr>
        <p:grpSpPr>
          <a:xfrm>
            <a:off x="9508797" y="3989989"/>
            <a:ext cx="1854637" cy="551887"/>
            <a:chOff x="3723180" y="1614617"/>
            <a:chExt cx="1847632" cy="551887"/>
          </a:xfrm>
          <a:solidFill>
            <a:srgbClr val="EF4136"/>
          </a:solidFill>
        </p:grpSpPr>
        <p:sp>
          <p:nvSpPr>
            <p:cNvPr id="34" name="Rectangle 33">
              <a:extLst>
                <a:ext uri="{FF2B5EF4-FFF2-40B4-BE49-F238E27FC236}">
                  <a16:creationId xmlns:a16="http://schemas.microsoft.com/office/drawing/2014/main" id="{F74E568A-F3CC-4B97-9A5F-DADBB4B68F1C}"/>
                </a:ext>
              </a:extLst>
            </p:cNvPr>
            <p:cNvSpPr/>
            <p:nvPr/>
          </p:nvSpPr>
          <p:spPr>
            <a:xfrm>
              <a:off x="4943015" y="1614617"/>
              <a:ext cx="627797" cy="255149"/>
            </a:xfrm>
            <a:prstGeom prst="rect">
              <a:avLst/>
            </a:prstGeom>
            <a:grp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___</a:t>
              </a:r>
            </a:p>
          </p:txBody>
        </p:sp>
        <p:sp>
          <p:nvSpPr>
            <p:cNvPr id="35" name="Rectangle 34">
              <a:extLst>
                <a:ext uri="{FF2B5EF4-FFF2-40B4-BE49-F238E27FC236}">
                  <a16:creationId xmlns:a16="http://schemas.microsoft.com/office/drawing/2014/main" id="{7808D176-7B18-421D-938A-6A1DAF44C8FE}"/>
                </a:ext>
              </a:extLst>
            </p:cNvPr>
            <p:cNvSpPr/>
            <p:nvPr/>
          </p:nvSpPr>
          <p:spPr>
            <a:xfrm>
              <a:off x="3723180" y="1911356"/>
              <a:ext cx="754097" cy="255148"/>
            </a:xfrm>
            <a:prstGeom prst="rect">
              <a:avLst/>
            </a:prstGeom>
            <a:grp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____</a:t>
              </a:r>
            </a:p>
          </p:txBody>
        </p:sp>
      </p:grpSp>
      <p:grpSp>
        <p:nvGrpSpPr>
          <p:cNvPr id="36" name="Group 35">
            <a:extLst>
              <a:ext uri="{FF2B5EF4-FFF2-40B4-BE49-F238E27FC236}">
                <a16:creationId xmlns:a16="http://schemas.microsoft.com/office/drawing/2014/main" id="{D4AC677D-7036-4437-A341-2F9CBD594896}"/>
              </a:ext>
            </a:extLst>
          </p:cNvPr>
          <p:cNvGrpSpPr/>
          <p:nvPr/>
        </p:nvGrpSpPr>
        <p:grpSpPr>
          <a:xfrm>
            <a:off x="9508797" y="5247674"/>
            <a:ext cx="1753214" cy="546017"/>
            <a:chOff x="3562106" y="1610436"/>
            <a:chExt cx="1753214" cy="546017"/>
          </a:xfrm>
          <a:solidFill>
            <a:srgbClr val="EF4136"/>
          </a:solidFill>
        </p:grpSpPr>
        <p:sp>
          <p:nvSpPr>
            <p:cNvPr id="37" name="Rectangle 36">
              <a:extLst>
                <a:ext uri="{FF2B5EF4-FFF2-40B4-BE49-F238E27FC236}">
                  <a16:creationId xmlns:a16="http://schemas.microsoft.com/office/drawing/2014/main" id="{1CF86D12-DA9C-4FE4-8397-510A118402EB}"/>
                </a:ext>
              </a:extLst>
            </p:cNvPr>
            <p:cNvSpPr/>
            <p:nvPr/>
          </p:nvSpPr>
          <p:spPr>
            <a:xfrm>
              <a:off x="4687523" y="1610436"/>
              <a:ext cx="627797" cy="255149"/>
            </a:xfrm>
            <a:prstGeom prst="rect">
              <a:avLst/>
            </a:prstGeom>
            <a:grp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___</a:t>
              </a:r>
            </a:p>
          </p:txBody>
        </p:sp>
        <p:sp>
          <p:nvSpPr>
            <p:cNvPr id="38" name="Rectangle 37">
              <a:extLst>
                <a:ext uri="{FF2B5EF4-FFF2-40B4-BE49-F238E27FC236}">
                  <a16:creationId xmlns:a16="http://schemas.microsoft.com/office/drawing/2014/main" id="{0B1E9263-ABAC-4AA6-80E3-609D3E1768EC}"/>
                </a:ext>
              </a:extLst>
            </p:cNvPr>
            <p:cNvSpPr/>
            <p:nvPr/>
          </p:nvSpPr>
          <p:spPr>
            <a:xfrm>
              <a:off x="3562106" y="1865585"/>
              <a:ext cx="928234" cy="290868"/>
            </a:xfrm>
            <a:prstGeom prst="rect">
              <a:avLst/>
            </a:prstGeom>
            <a:grp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______</a:t>
              </a:r>
            </a:p>
          </p:txBody>
        </p:sp>
      </p:grpSp>
      <p:sp>
        <p:nvSpPr>
          <p:cNvPr id="39" name="TextBox 38">
            <a:extLst>
              <a:ext uri="{FF2B5EF4-FFF2-40B4-BE49-F238E27FC236}">
                <a16:creationId xmlns:a16="http://schemas.microsoft.com/office/drawing/2014/main" id="{4C5B38DC-989E-4629-917D-572398286BC1}"/>
              </a:ext>
            </a:extLst>
          </p:cNvPr>
          <p:cNvSpPr txBox="1"/>
          <p:nvPr/>
        </p:nvSpPr>
        <p:spPr>
          <a:xfrm>
            <a:off x="157701" y="1388145"/>
            <a:ext cx="11648590" cy="830997"/>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Kirsten et Natalie </a:t>
            </a:r>
            <a:r>
              <a:rPr lang="en-US" sz="2400" dirty="0" err="1">
                <a:solidFill>
                  <a:srgbClr val="002060"/>
                </a:solidFill>
              </a:rPr>
              <a:t>oublient</a:t>
            </a:r>
            <a:r>
              <a:rPr lang="en-US" sz="2400" dirty="0">
                <a:solidFill>
                  <a:srgbClr val="002060"/>
                </a:solidFill>
              </a:rPr>
              <a:t>*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beaucoup</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de choses !</a:t>
            </a:r>
          </a:p>
          <a:p>
            <a:pPr lvl="0">
              <a:defRPr/>
            </a:pPr>
            <a:r>
              <a:rPr lang="en-US" sz="2400" dirty="0">
                <a:solidFill>
                  <a:srgbClr val="002060"/>
                </a:solidFill>
              </a:rPr>
              <a:t>Kirsten </a:t>
            </a:r>
            <a:r>
              <a:rPr lang="en-US" sz="2400" dirty="0" err="1">
                <a:solidFill>
                  <a:srgbClr val="002060"/>
                </a:solidFill>
              </a:rPr>
              <a:t>écrit</a:t>
            </a:r>
            <a:r>
              <a:rPr lang="en-US" sz="2400" dirty="0">
                <a:solidFill>
                  <a:srgbClr val="002060"/>
                </a:solidFill>
              </a:rPr>
              <a:t> à Amir sur WhatsApp. Que </a:t>
            </a:r>
            <a:r>
              <a:rPr lang="en-US" sz="2400" dirty="0" err="1">
                <a:solidFill>
                  <a:srgbClr val="002060"/>
                </a:solidFill>
              </a:rPr>
              <a:t>dit-elle</a:t>
            </a:r>
            <a:r>
              <a:rPr lang="en-US" sz="2400" dirty="0">
                <a:solidFill>
                  <a:srgbClr val="002060"/>
                </a:solidFill>
              </a:rPr>
              <a:t> ?</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19" name="Picture 18" descr="A picture containing doll, toy&#10;&#10;Description automatically generated">
            <a:extLst>
              <a:ext uri="{FF2B5EF4-FFF2-40B4-BE49-F238E27FC236}">
                <a16:creationId xmlns:a16="http://schemas.microsoft.com/office/drawing/2014/main" id="{B850E0D1-00D8-4D4E-9CD3-A07B8B36B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5753" y="432191"/>
            <a:ext cx="1829160" cy="1829160"/>
          </a:xfrm>
          <a:prstGeom prst="rect">
            <a:avLst/>
          </a:prstGeom>
        </p:spPr>
      </p:pic>
    </p:spTree>
    <p:extLst>
      <p:ext uri="{BB962C8B-B14F-4D97-AF65-F5344CB8AC3E}">
        <p14:creationId xmlns:p14="http://schemas.microsoft.com/office/powerpoint/2010/main" val="30731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93C6CC-175E-0843-A898-C8850ACB9CA5}"/>
              </a:ext>
            </a:extLst>
          </p:cNvPr>
          <p:cNvSpPr>
            <a:spLocks noGrp="1"/>
          </p:cNvSpPr>
          <p:nvPr>
            <p:ph type="title"/>
          </p:nvPr>
        </p:nvSpPr>
        <p:spPr>
          <a:xfrm>
            <a:off x="240026" y="182553"/>
            <a:ext cx="10515600" cy="1325563"/>
          </a:xfrm>
        </p:spPr>
        <p:txBody>
          <a:bodyPr>
            <a:normAutofit fontScale="90000"/>
          </a:bodyPr>
          <a:lstStyle/>
          <a:p>
            <a:pPr lvl="0">
              <a:lnSpc>
                <a:spcPct val="100000"/>
              </a:lnSpc>
              <a:spcBef>
                <a:spcPts val="0"/>
              </a:spcBef>
            </a:pPr>
            <a:r>
              <a:rPr lang="en-GB" sz="24000" b="1" dirty="0" err="1">
                <a:solidFill>
                  <a:srgbClr val="115076"/>
                </a:solidFill>
                <a:latin typeface="Century Gothic" panose="020B0502020202020204" pitchFamily="34" charset="0"/>
                <a:ea typeface="+mn-ea"/>
                <a:cs typeface="Calibri" panose="020F0502020204030204" pitchFamily="34" charset="0"/>
              </a:rPr>
              <a:t>ou</a:t>
            </a:r>
            <a:endParaRPr lang="en-US" dirty="0"/>
          </a:p>
        </p:txBody>
      </p:sp>
      <p:pic>
        <p:nvPicPr>
          <p:cNvPr id="9" name="Picture 8" descr="group of childr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7424" y="1771377"/>
            <a:ext cx="3451541" cy="279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63607" y="4455204"/>
            <a:ext cx="36647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Tree>
    <p:extLst>
      <p:ext uri="{BB962C8B-B14F-4D97-AF65-F5344CB8AC3E}">
        <p14:creationId xmlns:p14="http://schemas.microsoft.com/office/powerpoint/2010/main" val="209650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ou nou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ou nou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709875" cy="647577"/>
          </a:xfrm>
        </p:spPr>
        <p:txBody>
          <a:bodyPr>
            <a:noAutofit/>
          </a:bodyPr>
          <a:lstStyle/>
          <a:p>
            <a:r>
              <a:rPr lang="en-GB" sz="2800" b="1" dirty="0">
                <a:solidFill>
                  <a:schemeClr val="bg1"/>
                </a:solidFill>
              </a:rPr>
              <a:t>Verbs like ‘</a:t>
            </a:r>
            <a:r>
              <a:rPr lang="en-GB" sz="2800" b="1" dirty="0" err="1">
                <a:solidFill>
                  <a:schemeClr val="bg1"/>
                </a:solidFill>
              </a:rPr>
              <a:t>sortir</a:t>
            </a:r>
            <a:r>
              <a:rPr lang="en-GB" sz="2800" b="1" dirty="0">
                <a:solidFill>
                  <a:schemeClr val="bg1"/>
                </a:solidFill>
              </a:rPr>
              <a:t>’ and ‘</a:t>
            </a:r>
            <a:r>
              <a:rPr lang="en-GB" sz="2800" b="1" dirty="0" err="1">
                <a:solidFill>
                  <a:schemeClr val="bg1"/>
                </a:solidFill>
              </a:rPr>
              <a:t>venir</a:t>
            </a:r>
            <a:r>
              <a:rPr lang="en-GB" sz="28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already know the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forms of verbs like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sortir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venir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sor</a:t>
            </a: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t</a:t>
            </a:r>
            <a:endPar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goes out / he is going out			he comes / he is coming</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sor</a:t>
            </a: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t</a:t>
            </a:r>
            <a:endPar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goes out / she is going out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she comes / she is coming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plural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forms 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sor</a:t>
            </a:r>
            <a:r>
              <a:rPr kumimoji="0" lang="en-US"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t</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ent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vienn</a:t>
            </a:r>
            <a:r>
              <a:rPr lang="en-US" sz="2400" b="1" dirty="0" err="1">
                <a:solidFill>
                  <a:srgbClr val="E65D00"/>
                </a:solidFill>
                <a:latin typeface="Century Gothic" panose="020F0302020204030204"/>
              </a:rPr>
              <a:t>ent</a:t>
            </a:r>
            <a:endPar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go out / they are going out </a:t>
            </a:r>
            <a:r>
              <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mpl</a:t>
            </a:r>
            <a:r>
              <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they come / they are coming</a:t>
            </a:r>
            <a:r>
              <a:rPr kumimoji="0" lang="en-US"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r>
              <a:rPr kumimoji="0" lang="en-US" sz="2400" b="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mpl</a:t>
            </a:r>
            <a:r>
              <a:rPr kumimoji="0" lang="en-US" sz="2400" b="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sor</a:t>
            </a:r>
            <a:r>
              <a:rPr kumimoji="0" lang="en-US"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t</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ent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vienn</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ent</a:t>
            </a:r>
            <a:endPar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go out / they are going out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fpl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come / they are coming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fpl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9" name="Straight Connector 8">
            <a:extLst>
              <a:ext uri="{FF2B5EF4-FFF2-40B4-BE49-F238E27FC236}">
                <a16:creationId xmlns:a16="http://schemas.microsoft.com/office/drawing/2014/main" id="{44787ADF-7E7B-41CE-91F8-391A645992B0}"/>
              </a:ext>
            </a:extLst>
          </p:cNvPr>
          <p:cNvCxnSpPr>
            <a:cxnSpLocks/>
          </p:cNvCxnSpPr>
          <p:nvPr/>
        </p:nvCxnSpPr>
        <p:spPr>
          <a:xfrm>
            <a:off x="7086600" y="2393666"/>
            <a:ext cx="24765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30D572-9C64-4296-BDF7-76023C246B9F}"/>
              </a:ext>
            </a:extLst>
          </p:cNvPr>
          <p:cNvCxnSpPr>
            <a:cxnSpLocks/>
          </p:cNvCxnSpPr>
          <p:nvPr/>
        </p:nvCxnSpPr>
        <p:spPr>
          <a:xfrm>
            <a:off x="7467600" y="3136616"/>
            <a:ext cx="24765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D061EE0-F402-405F-8BF8-E00ACAD7BD54}"/>
              </a:ext>
            </a:extLst>
          </p:cNvPr>
          <p:cNvSpPr txBox="1"/>
          <p:nvPr/>
        </p:nvSpPr>
        <p:spPr>
          <a:xfrm>
            <a:off x="6886222" y="3743835"/>
            <a:ext cx="2839155" cy="783193"/>
          </a:xfrm>
          <a:prstGeom prst="wedgeRoundRectCallout">
            <a:avLst>
              <a:gd name="adj1" fmla="val -20162"/>
              <a:gd name="adj2" fmla="val 67365"/>
              <a:gd name="adj3" fmla="val 16667"/>
            </a:avLst>
          </a:prstGeom>
          <a:solidFill>
            <a:srgbClr val="0055A5"/>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Double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before the </a:t>
            </a:r>
            <a:r>
              <a:rPr kumimoji="0" lang="en-GB" sz="2000" i="1" u="none" strike="noStrike" kern="1200" cap="none" spc="0" normalizeH="0" baseline="0" noProof="0" dirty="0" err="1">
                <a:ln>
                  <a:noFill/>
                </a:ln>
                <a:solidFill>
                  <a:prstClr val="white"/>
                </a:solidFill>
                <a:effectLst/>
                <a:uLnTx/>
                <a:uFillTx/>
                <a:latin typeface="Century Gothic" panose="020F0302020204030204"/>
                <a:ea typeface="+mn-ea"/>
                <a:cs typeface="+mn-cs"/>
              </a:rPr>
              <a:t>ils</a:t>
            </a:r>
            <a:r>
              <a:rPr kumimoji="0" lang="en-GB" sz="200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i="1" u="none" strike="noStrike" kern="1200" cap="none" spc="0" normalizeH="0" baseline="0" noProof="0" dirty="0" err="1">
                <a:ln>
                  <a:noFill/>
                </a:ln>
                <a:solidFill>
                  <a:prstClr val="white"/>
                </a:solidFill>
                <a:effectLst/>
                <a:uLnTx/>
                <a:uFillTx/>
                <a:latin typeface="Century Gothic" panose="020F0302020204030204"/>
                <a:ea typeface="+mn-ea"/>
                <a:cs typeface="+mn-cs"/>
              </a:rPr>
              <a:t>elles</a:t>
            </a:r>
            <a:r>
              <a:rPr kumimoji="0" lang="en-GB" sz="2000" u="none" strike="noStrike" kern="1200" cap="none" spc="0" normalizeH="0" baseline="0" noProof="0" dirty="0">
                <a:ln>
                  <a:noFill/>
                </a:ln>
                <a:solidFill>
                  <a:prstClr val="white"/>
                </a:solidFill>
                <a:effectLst/>
                <a:uLnTx/>
                <a:uFillTx/>
                <a:latin typeface="Century Gothic" panose="020F0302020204030204"/>
                <a:ea typeface="+mn-ea"/>
                <a:cs typeface="+mn-cs"/>
              </a:rPr>
              <a:t> forms.</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14" name="Straight Connector 13">
            <a:extLst>
              <a:ext uri="{FF2B5EF4-FFF2-40B4-BE49-F238E27FC236}">
                <a16:creationId xmlns:a16="http://schemas.microsoft.com/office/drawing/2014/main" id="{4F2A955C-BE0E-470D-B4CB-391D2A010135}"/>
              </a:ext>
            </a:extLst>
          </p:cNvPr>
          <p:cNvCxnSpPr>
            <a:cxnSpLocks/>
          </p:cNvCxnSpPr>
          <p:nvPr/>
        </p:nvCxnSpPr>
        <p:spPr>
          <a:xfrm flipH="1">
            <a:off x="1047750" y="4965416"/>
            <a:ext cx="13335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63F20F7-EAAB-4083-91E5-1D392BBA099A}"/>
              </a:ext>
            </a:extLst>
          </p:cNvPr>
          <p:cNvCxnSpPr>
            <a:cxnSpLocks/>
          </p:cNvCxnSpPr>
          <p:nvPr/>
        </p:nvCxnSpPr>
        <p:spPr>
          <a:xfrm flipH="1">
            <a:off x="1447800" y="5689316"/>
            <a:ext cx="13335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999665C-5E53-4F0F-85B0-081E19A7BFAD}"/>
              </a:ext>
            </a:extLst>
          </p:cNvPr>
          <p:cNvSpPr txBox="1"/>
          <p:nvPr/>
        </p:nvSpPr>
        <p:spPr>
          <a:xfrm>
            <a:off x="3515102" y="3002965"/>
            <a:ext cx="2194773" cy="1736646"/>
          </a:xfrm>
          <a:prstGeom prst="wedgeRoundRectCallout">
            <a:avLst>
              <a:gd name="adj1" fmla="val 20615"/>
              <a:gd name="adj2" fmla="val 62553"/>
              <a:gd name="adj3" fmla="val 16667"/>
            </a:avLst>
          </a:prstGeom>
          <a:solidFill>
            <a:srgbClr val="0055A5"/>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pattern is the same for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dormir</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partir</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22" name="Rectangle 21">
            <a:extLst>
              <a:ext uri="{FF2B5EF4-FFF2-40B4-BE49-F238E27FC236}">
                <a16:creationId xmlns:a16="http://schemas.microsoft.com/office/drawing/2014/main" id="{1930C6CD-9087-4E60-9E6F-C3895FBA6061}"/>
              </a:ext>
            </a:extLst>
          </p:cNvPr>
          <p:cNvSpPr/>
          <p:nvPr/>
        </p:nvSpPr>
        <p:spPr>
          <a:xfrm>
            <a:off x="6648449" y="2129621"/>
            <a:ext cx="5261471" cy="384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7E36E87A-E564-4401-B83F-F2956540A6B2}"/>
              </a:ext>
            </a:extLst>
          </p:cNvPr>
          <p:cNvSpPr/>
          <p:nvPr/>
        </p:nvSpPr>
        <p:spPr>
          <a:xfrm>
            <a:off x="6648449" y="2472568"/>
            <a:ext cx="5261471" cy="384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559F75CE-67F6-43F7-98F6-3FFDADA66841}"/>
              </a:ext>
            </a:extLst>
          </p:cNvPr>
          <p:cNvSpPr/>
          <p:nvPr/>
        </p:nvSpPr>
        <p:spPr>
          <a:xfrm>
            <a:off x="6648449" y="2874500"/>
            <a:ext cx="5261471" cy="384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6D62488E-7B82-4543-A6B6-186A33EDE3B9}"/>
              </a:ext>
            </a:extLst>
          </p:cNvPr>
          <p:cNvSpPr/>
          <p:nvPr/>
        </p:nvSpPr>
        <p:spPr>
          <a:xfrm>
            <a:off x="6648449" y="3234589"/>
            <a:ext cx="5261471" cy="384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5ADF393F-7408-4B4A-8C42-CF0163C4D940}"/>
              </a:ext>
            </a:extLst>
          </p:cNvPr>
          <p:cNvSpPr/>
          <p:nvPr/>
        </p:nvSpPr>
        <p:spPr>
          <a:xfrm>
            <a:off x="6610350" y="5052797"/>
            <a:ext cx="5299570" cy="300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C1752143-A88F-4FBB-A074-68D6459CB4D8}"/>
              </a:ext>
            </a:extLst>
          </p:cNvPr>
          <p:cNvSpPr/>
          <p:nvPr/>
        </p:nvSpPr>
        <p:spPr>
          <a:xfrm>
            <a:off x="6610350" y="5793908"/>
            <a:ext cx="5299570" cy="300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30" name="Straight Connector 29">
            <a:extLst>
              <a:ext uri="{FF2B5EF4-FFF2-40B4-BE49-F238E27FC236}">
                <a16:creationId xmlns:a16="http://schemas.microsoft.com/office/drawing/2014/main" id="{AEEDA59C-721F-4D57-9C06-BA0219BE926C}"/>
              </a:ext>
            </a:extLst>
          </p:cNvPr>
          <p:cNvCxnSpPr>
            <a:cxnSpLocks/>
          </p:cNvCxnSpPr>
          <p:nvPr/>
        </p:nvCxnSpPr>
        <p:spPr>
          <a:xfrm>
            <a:off x="7219950" y="4965416"/>
            <a:ext cx="24765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00C6091-F000-44FB-8146-8650760AA532}"/>
              </a:ext>
            </a:extLst>
          </p:cNvPr>
          <p:cNvCxnSpPr>
            <a:cxnSpLocks/>
          </p:cNvCxnSpPr>
          <p:nvPr/>
        </p:nvCxnSpPr>
        <p:spPr>
          <a:xfrm>
            <a:off x="7620000" y="5689316"/>
            <a:ext cx="24765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BBEEACB-5329-4285-A2FD-D14AC23BBA77}"/>
              </a:ext>
            </a:extLst>
          </p:cNvPr>
          <p:cNvCxnSpPr>
            <a:cxnSpLocks/>
          </p:cNvCxnSpPr>
          <p:nvPr/>
        </p:nvCxnSpPr>
        <p:spPr>
          <a:xfrm flipH="1">
            <a:off x="7677150" y="4965416"/>
            <a:ext cx="13335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02C591A-920B-4136-9130-A270ACB01E5E}"/>
              </a:ext>
            </a:extLst>
          </p:cNvPr>
          <p:cNvCxnSpPr>
            <a:cxnSpLocks/>
          </p:cNvCxnSpPr>
          <p:nvPr/>
        </p:nvCxnSpPr>
        <p:spPr>
          <a:xfrm flipH="1">
            <a:off x="8077200" y="5689316"/>
            <a:ext cx="13335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F708BD9-F0B4-4466-B7BD-811A3A1D4E2B}"/>
              </a:ext>
            </a:extLst>
          </p:cNvPr>
          <p:cNvSpPr/>
          <p:nvPr/>
        </p:nvSpPr>
        <p:spPr>
          <a:xfrm>
            <a:off x="6610350" y="4705054"/>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4480ACA5-AFBA-410D-8A68-A21EA575271B}"/>
              </a:ext>
            </a:extLst>
          </p:cNvPr>
          <p:cNvSpPr/>
          <p:nvPr/>
        </p:nvSpPr>
        <p:spPr>
          <a:xfrm>
            <a:off x="6610350" y="5409173"/>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BDE8105D-3272-4954-AB58-A2633FB0EC99}"/>
              </a:ext>
            </a:extLst>
          </p:cNvPr>
          <p:cNvSpPr txBox="1"/>
          <p:nvPr/>
        </p:nvSpPr>
        <p:spPr>
          <a:xfrm>
            <a:off x="9817227" y="3002965"/>
            <a:ext cx="2194773" cy="1736646"/>
          </a:xfrm>
          <a:prstGeom prst="wedgeRoundRectCallout">
            <a:avLst>
              <a:gd name="adj1" fmla="val 20893"/>
              <a:gd name="adj2" fmla="val 65764"/>
              <a:gd name="adj3" fmla="val 16667"/>
            </a:avLst>
          </a:prstGeom>
          <a:solidFill>
            <a:srgbClr val="0055A5"/>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pattern is the same for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devenir</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revenir</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25542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11" end="11"/>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2" grpId="0" animBg="1"/>
      <p:bldP spid="23" grpId="0" animBg="1"/>
      <p:bldP spid="24" grpId="0" animBg="1"/>
      <p:bldP spid="25" grpId="0" animBg="1"/>
      <p:bldP spid="27" grpId="0" animBg="1"/>
      <p:bldP spid="29" grpId="0" animBg="1"/>
      <p:bldP spid="26" grpId="0" animBg="1"/>
      <p:bldP spid="28"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a:solidFill>
                  <a:schemeClr val="bg1"/>
                </a:solidFill>
              </a:rPr>
              <a:t>La </a:t>
            </a:r>
            <a:r>
              <a:rPr lang="en-GB" sz="2800" b="1" dirty="0" err="1">
                <a:solidFill>
                  <a:schemeClr val="bg1"/>
                </a:solidFill>
              </a:rPr>
              <a:t>visite</a:t>
            </a:r>
            <a:r>
              <a:rPr lang="en-GB" sz="2800" b="1" dirty="0">
                <a:solidFill>
                  <a:schemeClr val="bg1"/>
                </a:solidFill>
              </a:rPr>
              <a:t> des Anglaises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2012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lang="en-US" sz="2400" noProof="0" dirty="0">
                <a:solidFill>
                  <a:srgbClr val="4472C4">
                    <a:lumMod val="50000"/>
                  </a:srgbClr>
                </a:solidFill>
                <a:latin typeface="Century Gothic" panose="020F0302020204030204"/>
              </a:rPr>
              <a:t>. Il </a:t>
            </a:r>
            <a:r>
              <a:rPr lang="en-US" sz="2400" noProof="0" dirty="0" err="1">
                <a:solidFill>
                  <a:srgbClr val="4472C4">
                    <a:lumMod val="50000"/>
                  </a:srgbClr>
                </a:solidFill>
                <a:latin typeface="Century Gothic" panose="020F0302020204030204"/>
              </a:rPr>
              <a:t>parle</a:t>
            </a:r>
            <a:r>
              <a:rPr lang="en-US" sz="2400" noProof="0" dirty="0">
                <a:solidFill>
                  <a:srgbClr val="4472C4">
                    <a:lumMod val="50000"/>
                  </a:srgbClr>
                </a:solidFill>
                <a:latin typeface="Century Gothic" panose="020F0302020204030204"/>
              </a:rPr>
              <a:t> de la </a:t>
            </a:r>
            <a:r>
              <a:rPr lang="en-US" sz="2400" noProof="0" dirty="0" err="1">
                <a:solidFill>
                  <a:srgbClr val="4472C4">
                    <a:lumMod val="50000"/>
                  </a:srgbClr>
                </a:solidFill>
                <a:latin typeface="Century Gothic" panose="020F0302020204030204"/>
              </a:rPr>
              <a:t>visite</a:t>
            </a:r>
            <a:r>
              <a:rPr lang="en-US" sz="2400" noProof="0" dirty="0">
                <a:solidFill>
                  <a:srgbClr val="4472C4">
                    <a:lumMod val="50000"/>
                  </a:srgbClr>
                </a:solidFill>
                <a:latin typeface="Century Gothic" panose="020F0302020204030204"/>
              </a:rPr>
              <a:t> de Natalie et Kirsten.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Il</a:t>
            </a:r>
            <a:r>
              <a:rPr kumimoji="0" lang="en-US" sz="2400" b="0" i="0" u="none" strike="noStrike" kern="1200" cap="none" spc="0" normalizeH="0" dirty="0">
                <a:ln>
                  <a:noFill/>
                </a:ln>
                <a:solidFill>
                  <a:srgbClr val="4472C4">
                    <a:lumMod val="50000"/>
                  </a:srgbClr>
                </a:solidFill>
                <a:effectLst/>
                <a:uLnTx/>
                <a:uFillTx/>
                <a:latin typeface="Century Gothic" panose="020F0302020204030204"/>
                <a:ea typeface="+mn-ea"/>
                <a:cs typeface="+mn-cs"/>
              </a:rPr>
              <a:t> parle </a:t>
            </a:r>
            <a:r>
              <a:rPr kumimoji="0" lang="en-US" sz="2400" b="0" i="0" u="none" strike="noStrike" kern="1200" cap="none" spc="0" normalizeH="0" dirty="0" err="1">
                <a:ln>
                  <a:noFill/>
                </a:ln>
                <a:solidFill>
                  <a:srgbClr val="4472C4">
                    <a:lumMod val="50000"/>
                  </a:srgbClr>
                </a:solidFill>
                <a:effectLst/>
                <a:uLnTx/>
                <a:uFillTx/>
                <a:latin typeface="Century Gothic" panose="020F0302020204030204"/>
                <a:ea typeface="+mn-ea"/>
                <a:cs typeface="+mn-cs"/>
              </a:rPr>
              <a:t>d’une</a:t>
            </a:r>
            <a:r>
              <a:rPr kumimoji="0" lang="en-US" sz="2400" b="0" i="0" u="none" strike="noStrike" kern="1200" cap="none" spc="0" normalizeH="0" dirty="0">
                <a:ln>
                  <a:noFill/>
                </a:ln>
                <a:solidFill>
                  <a:srgbClr val="4472C4">
                    <a:lumMod val="50000"/>
                  </a:srgbClr>
                </a:solidFill>
                <a:effectLst/>
                <a:uLnTx/>
                <a:uFillTx/>
                <a:latin typeface="Century Gothic" panose="020F0302020204030204"/>
                <a:ea typeface="+mn-ea"/>
                <a:cs typeface="+mn-cs"/>
              </a:rPr>
              <a:t> des filles </a:t>
            </a:r>
            <a:r>
              <a:rPr kumimoji="0" lang="en-US" sz="2400" b="1" i="0" u="none" strike="noStrike" kern="1200" cap="none" spc="0" normalizeH="0" dirty="0">
                <a:ln>
                  <a:noFill/>
                </a:ln>
                <a:solidFill>
                  <a:srgbClr val="4472C4">
                    <a:lumMod val="50000"/>
                  </a:srgbClr>
                </a:solidFill>
                <a:effectLst/>
                <a:uLnTx/>
                <a:uFillTx/>
                <a:latin typeface="Century Gothic" panose="020F0302020204030204"/>
                <a:ea typeface="+mn-ea"/>
                <a:cs typeface="+mn-cs"/>
              </a:rPr>
              <a:t>(Kirsten/</a:t>
            </a:r>
            <a:r>
              <a:rPr kumimoji="0" lang="en-US" sz="2400" b="1" i="0" u="none" strike="noStrike" kern="1200" cap="none" spc="0" normalizeH="0" dirty="0" err="1">
                <a:ln>
                  <a:noFill/>
                </a:ln>
                <a:solidFill>
                  <a:srgbClr val="4472C4">
                    <a:lumMod val="50000"/>
                  </a:srgbClr>
                </a:solidFill>
                <a:effectLst/>
                <a:uLnTx/>
                <a:uFillTx/>
                <a:latin typeface="Century Gothic" panose="020F0302020204030204"/>
                <a:ea typeface="+mn-ea"/>
                <a:cs typeface="+mn-cs"/>
              </a:rPr>
              <a:t>elle</a:t>
            </a:r>
            <a:r>
              <a:rPr kumimoji="0" lang="en-US" sz="2400" b="1" i="0" u="none" strike="noStrike" kern="1200" cap="none" spc="0" normalizeH="0" dirty="0">
                <a:ln>
                  <a:noFill/>
                </a:ln>
                <a:solidFill>
                  <a:srgbClr val="4472C4">
                    <a:lumMod val="50000"/>
                  </a:srgbClr>
                </a:solidFill>
                <a:effectLst/>
                <a:uLnTx/>
                <a:uFillTx/>
                <a:latin typeface="Century Gothic" panose="020F0302020204030204"/>
                <a:ea typeface="+mn-ea"/>
                <a:cs typeface="+mn-cs"/>
              </a:rPr>
              <a:t>)</a:t>
            </a:r>
            <a:r>
              <a:rPr kumimoji="0" lang="en-US" sz="2400" i="0" u="none" strike="noStrike" kern="1200" cap="none" spc="0" normalizeH="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dirty="0">
                <a:ln>
                  <a:noFill/>
                </a:ln>
                <a:solidFill>
                  <a:srgbClr val="4472C4">
                    <a:lumMod val="50000"/>
                  </a:srgbClr>
                </a:solidFill>
                <a:effectLst/>
                <a:uLnTx/>
                <a:uFillTx/>
                <a:latin typeface="Century Gothic" panose="020F0302020204030204"/>
                <a:ea typeface="+mn-ea"/>
                <a:cs typeface="+mn-cs"/>
              </a:rPr>
              <a:t> des deux filles </a:t>
            </a:r>
            <a:r>
              <a:rPr kumimoji="0" lang="en-US" sz="2400" b="1" i="0" u="none" strike="noStrike" kern="1200" cap="none" spc="0" normalizeH="0" dirty="0">
                <a:ln>
                  <a:noFill/>
                </a:ln>
                <a:solidFill>
                  <a:srgbClr val="4472C4">
                    <a:lumMod val="50000"/>
                  </a:srgbClr>
                </a:solidFill>
                <a:effectLst/>
                <a:uLnTx/>
                <a:uFillTx/>
                <a:latin typeface="Century Gothic" panose="020F0302020204030204"/>
                <a:ea typeface="+mn-ea"/>
                <a:cs typeface="+mn-cs"/>
              </a:rPr>
              <a:t>(Natalie et Kirsten/</a:t>
            </a:r>
            <a:r>
              <a:rPr kumimoji="0" lang="en-US" sz="2400" b="1" i="0" u="none" strike="noStrike" kern="1200" cap="none" spc="0" normalizeH="0" dirty="0" err="1">
                <a:ln>
                  <a:noFill/>
                </a:ln>
                <a:solidFill>
                  <a:srgbClr val="4472C4">
                    <a:lumMod val="50000"/>
                  </a:srgbClr>
                </a:solidFill>
                <a:effectLst/>
                <a:uLnTx/>
                <a:uFillTx/>
                <a:latin typeface="Century Gothic" panose="020F0302020204030204"/>
                <a:ea typeface="+mn-ea"/>
                <a:cs typeface="+mn-cs"/>
              </a:rPr>
              <a:t>elles</a:t>
            </a:r>
            <a:r>
              <a:rPr kumimoji="0" lang="en-US" sz="2400" b="1" i="0" u="none" strike="noStrike" kern="1200" cap="none" spc="0" normalizeH="0" dirty="0">
                <a:ln>
                  <a:noFill/>
                </a:ln>
                <a:solidFill>
                  <a:srgbClr val="4472C4">
                    <a:lumMod val="50000"/>
                  </a:srgbClr>
                </a:solidFill>
                <a:effectLst/>
                <a:uLnTx/>
                <a:uFillTx/>
                <a:latin typeface="Century Gothic" panose="020F0302020204030204"/>
                <a:ea typeface="+mn-ea"/>
                <a:cs typeface="+mn-cs"/>
              </a:rPr>
              <a:t>)</a:t>
            </a:r>
            <a:r>
              <a:rPr kumimoji="0" lang="en-US" sz="2400" i="0" u="none" strike="noStrike" kern="1200" cap="none" spc="0" normalizeH="0" dirty="0">
                <a:ln>
                  <a:noFill/>
                </a:ln>
                <a:solidFill>
                  <a:srgbClr val="4472C4">
                    <a:lumMod val="50000"/>
                  </a:srgbClr>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0C87FF55-A19F-4D30-92E0-A0FB75CFAFF9}"/>
              </a:ext>
            </a:extLst>
          </p:cNvPr>
          <p:cNvSpPr/>
          <p:nvPr/>
        </p:nvSpPr>
        <p:spPr>
          <a:xfrm>
            <a:off x="156000" y="2259005"/>
            <a:ext cx="11880000" cy="405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Sujet</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 : La </a:t>
            </a:r>
            <a:r>
              <a:rPr kumimoji="0" lang="en-GB"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visite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 des Anglaises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20386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noProof="0" dirty="0">
                <a:ln>
                  <a:noFill/>
                </a:ln>
                <a:solidFill>
                  <a:srgbClr val="203864"/>
                </a:solidFill>
                <a:effectLst/>
                <a:uLnTx/>
                <a:uFillTx/>
                <a:latin typeface="Century Gothic" panose="020F0302020204030204"/>
                <a:ea typeface="+mn-ea"/>
                <a:cs typeface="+mn-cs"/>
              </a:rPr>
              <a:t>Salut </a:t>
            </a:r>
            <a:r>
              <a:rPr kumimoji="0" lang="en-GB" sz="2000" b="0" i="0" u="none" strike="noStrike" kern="1200" cap="none" spc="0" normalizeH="0" noProof="0" dirty="0" err="1">
                <a:ln>
                  <a:noFill/>
                </a:ln>
                <a:solidFill>
                  <a:srgbClr val="203864"/>
                </a:solidFill>
                <a:effectLst/>
                <a:uLnTx/>
                <a:uFillTx/>
                <a:latin typeface="Century Gothic" panose="020F0302020204030204"/>
                <a:ea typeface="+mn-ea"/>
                <a:cs typeface="+mn-cs"/>
              </a:rPr>
              <a:t>Léa</a:t>
            </a:r>
            <a:r>
              <a:rPr kumimoji="0" lang="en-GB" sz="2000" b="0" i="0" u="none" strike="noStrike" kern="1200" cap="none" spc="0" normalizeH="0" noProof="0" dirty="0">
                <a:ln>
                  <a:noFill/>
                </a:ln>
                <a:solidFill>
                  <a:srgbClr val="203864"/>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203864"/>
              </a:solidFill>
              <a:latin typeface="Century Gothic" panose="020F0302020204030204"/>
            </a:endParaRPr>
          </a:p>
          <a:p>
            <a:pPr lvl="0"/>
            <a:r>
              <a:rPr kumimoji="0" lang="en-GB" sz="2000" b="0" i="0" u="none" strike="noStrike" kern="1200" cap="none" spc="0" normalizeH="0" noProof="0" dirty="0">
                <a:ln>
                  <a:noFill/>
                </a:ln>
                <a:solidFill>
                  <a:srgbClr val="203864"/>
                </a:solidFill>
                <a:effectLst/>
                <a:uLnTx/>
                <a:uFillTx/>
                <a:latin typeface="Century Gothic" panose="020F0302020204030204"/>
                <a:ea typeface="+mn-ea"/>
                <a:cs typeface="+mn-cs"/>
              </a:rPr>
              <a:t>Nous </a:t>
            </a:r>
            <a:r>
              <a:rPr kumimoji="0" lang="en-GB" sz="2000" b="0" i="0" u="none" strike="noStrike" kern="1200" cap="none" spc="0" normalizeH="0" noProof="0" dirty="0" err="1">
                <a:ln>
                  <a:noFill/>
                </a:ln>
                <a:solidFill>
                  <a:srgbClr val="203864"/>
                </a:solidFill>
                <a:effectLst/>
                <a:uLnTx/>
                <a:uFillTx/>
                <a:latin typeface="Century Gothic" panose="020F0302020204030204"/>
                <a:ea typeface="+mn-ea"/>
                <a:cs typeface="+mn-cs"/>
              </a:rPr>
              <a:t>avons</a:t>
            </a:r>
            <a:r>
              <a:rPr kumimoji="0" lang="en-GB" sz="2000" b="0" i="0" u="none" strike="noStrike" kern="1200" cap="none" spc="0" normalizeH="0" noProof="0" dirty="0">
                <a:ln>
                  <a:noFill/>
                </a:ln>
                <a:solidFill>
                  <a:srgbClr val="203864"/>
                </a:solidFill>
                <a:effectLst/>
                <a:uLnTx/>
                <a:uFillTx/>
                <a:latin typeface="Century Gothic" panose="020F0302020204030204"/>
                <a:ea typeface="+mn-ea"/>
                <a:cs typeface="+mn-cs"/>
              </a:rPr>
              <a:t> des </a:t>
            </a:r>
            <a:r>
              <a:rPr kumimoji="0" lang="en-GB" sz="2000" b="0" i="0" u="none" strike="noStrike" kern="1200" cap="none" spc="0" normalizeH="0" noProof="0" dirty="0" err="1">
                <a:ln>
                  <a:noFill/>
                </a:ln>
                <a:solidFill>
                  <a:srgbClr val="203864"/>
                </a:solidFill>
                <a:effectLst/>
                <a:uLnTx/>
                <a:uFillTx/>
                <a:latin typeface="Century Gothic" panose="020F0302020204030204"/>
                <a:ea typeface="+mn-ea"/>
                <a:cs typeface="+mn-cs"/>
              </a:rPr>
              <a:t>visiteuses</a:t>
            </a:r>
            <a:r>
              <a:rPr kumimoji="0" lang="en-GB" sz="2000" b="0" i="0" u="none" strike="noStrike" kern="1200" cap="none" spc="0" normalizeH="0" noProof="0" dirty="0">
                <a:ln>
                  <a:noFill/>
                </a:ln>
                <a:solidFill>
                  <a:srgbClr val="203864"/>
                </a:solidFill>
                <a:effectLst/>
                <a:uLnTx/>
                <a:uFillTx/>
                <a:latin typeface="Century Gothic" panose="020F0302020204030204"/>
                <a:ea typeface="+mn-ea"/>
                <a:cs typeface="+mn-cs"/>
              </a:rPr>
              <a:t> anglaises, Natalie et Kirsten.</a:t>
            </a:r>
            <a:r>
              <a:rPr lang="fr-FR" sz="2000" dirty="0">
                <a:solidFill>
                  <a:srgbClr val="203864"/>
                </a:solidFill>
              </a:rPr>
              <a:t> </a:t>
            </a:r>
            <a:r>
              <a:rPr lang="fr-FR" sz="2000" b="1" dirty="0">
                <a:solidFill>
                  <a:srgbClr val="203864"/>
                </a:solidFill>
              </a:rPr>
              <a:t>Elles</a:t>
            </a:r>
            <a:r>
              <a:rPr lang="fr-FR" sz="2000" dirty="0">
                <a:solidFill>
                  <a:srgbClr val="203864"/>
                </a:solidFill>
              </a:rPr>
              <a:t>      viennent de York en Angleterre. </a:t>
            </a:r>
            <a:r>
              <a:rPr lang="fr-FR" sz="2000" b="1" dirty="0">
                <a:solidFill>
                  <a:srgbClr val="203864"/>
                </a:solidFill>
              </a:rPr>
              <a:t>Elles</a:t>
            </a:r>
            <a:r>
              <a:rPr lang="fr-FR" sz="2000" dirty="0">
                <a:solidFill>
                  <a:srgbClr val="203864"/>
                </a:solidFill>
              </a:rPr>
              <a:t>     sortent en ville aujourd’hui. Mais </a:t>
            </a:r>
            <a:r>
              <a:rPr lang="fr-FR" sz="2000" b="1" dirty="0">
                <a:solidFill>
                  <a:srgbClr val="203864"/>
                </a:solidFill>
              </a:rPr>
              <a:t>Kirsten</a:t>
            </a:r>
            <a:r>
              <a:rPr lang="fr-FR" sz="2000" dirty="0">
                <a:solidFill>
                  <a:srgbClr val="203864"/>
                </a:solidFill>
              </a:rPr>
              <a:t> ne dort pas bien, et </a:t>
            </a:r>
            <a:r>
              <a:rPr lang="fr-FR" sz="2000" b="1" dirty="0">
                <a:solidFill>
                  <a:srgbClr val="203864"/>
                </a:solidFill>
              </a:rPr>
              <a:t>elles</a:t>
            </a:r>
            <a:r>
              <a:rPr lang="fr-FR" sz="2000" dirty="0">
                <a:solidFill>
                  <a:srgbClr val="203864"/>
                </a:solidFill>
              </a:rPr>
              <a:t>    partent en retard !</a:t>
            </a:r>
          </a:p>
          <a:p>
            <a:pPr lvl="0"/>
            <a:endParaRPr lang="fr-FR" sz="2000" dirty="0">
              <a:solidFill>
                <a:srgbClr val="203864"/>
              </a:solidFill>
            </a:endParaRPr>
          </a:p>
          <a:p>
            <a:pPr lvl="0"/>
            <a:r>
              <a:rPr lang="fr-FR" sz="2000" b="1" dirty="0">
                <a:solidFill>
                  <a:srgbClr val="203864"/>
                </a:solidFill>
              </a:rPr>
              <a:t>Kirsten</a:t>
            </a:r>
            <a:r>
              <a:rPr lang="fr-FR" sz="2000" dirty="0">
                <a:solidFill>
                  <a:srgbClr val="203864"/>
                </a:solidFill>
              </a:rPr>
              <a:t> sort son portable pour prendre des photos partout. Je trouve ça amusant. </a:t>
            </a:r>
            <a:r>
              <a:rPr lang="fr-FR" sz="2000" b="1" dirty="0">
                <a:solidFill>
                  <a:srgbClr val="203864"/>
                </a:solidFill>
              </a:rPr>
              <a:t>Elle</a:t>
            </a:r>
            <a:r>
              <a:rPr lang="fr-FR" sz="2000" dirty="0">
                <a:solidFill>
                  <a:srgbClr val="203864"/>
                </a:solidFill>
              </a:rPr>
              <a:t>       vient regarder mon match de foot aussi. Il fait très beau, et la classe de Monsieur Campbell ne veut pas partir. </a:t>
            </a:r>
            <a:r>
              <a:rPr lang="fr-FR" sz="2000" b="1" dirty="0">
                <a:solidFill>
                  <a:srgbClr val="203864"/>
                </a:solidFill>
              </a:rPr>
              <a:t>Kirsten </a:t>
            </a:r>
            <a:r>
              <a:rPr lang="fr-FR" sz="2000" dirty="0">
                <a:solidFill>
                  <a:srgbClr val="203864"/>
                </a:solidFill>
              </a:rPr>
              <a:t>devient triste ! </a:t>
            </a:r>
            <a:r>
              <a:rPr lang="fr-FR" sz="2000" b="1" dirty="0">
                <a:solidFill>
                  <a:srgbClr val="203864"/>
                </a:solidFill>
              </a:rPr>
              <a:t>Elles</a:t>
            </a:r>
            <a:r>
              <a:rPr lang="fr-FR" sz="2000" dirty="0">
                <a:solidFill>
                  <a:srgbClr val="203864"/>
                </a:solidFill>
              </a:rPr>
              <a:t>      reviennent peut-être en juillet pour mon anniversaire.</a:t>
            </a:r>
            <a:endParaRPr kumimoji="0" lang="en-GB" sz="2000" b="0" i="0" u="none" strike="noStrike" kern="1200" cap="none" spc="0" normalizeH="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aseline="0" dirty="0">
              <a:solidFill>
                <a:srgbClr val="20386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203864"/>
                </a:solidFill>
                <a:latin typeface="Century Gothic" panose="020F0302020204030204"/>
              </a:rPr>
              <a:t>Salut,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Amir</a:t>
            </a:r>
          </a:p>
        </p:txBody>
      </p:sp>
      <p:pic>
        <p:nvPicPr>
          <p:cNvPr id="20" name="Picture 19">
            <a:extLst>
              <a:ext uri="{FF2B5EF4-FFF2-40B4-BE49-F238E27FC236}">
                <a16:creationId xmlns:a16="http://schemas.microsoft.com/office/drawing/2014/main" id="{DE2F3E14-6961-49E7-B224-D4FEA4C0F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6000" y="5229005"/>
            <a:ext cx="1080000" cy="1080000"/>
          </a:xfrm>
          <a:prstGeom prst="rect">
            <a:avLst/>
          </a:prstGeom>
        </p:spPr>
      </p:pic>
      <p:sp>
        <p:nvSpPr>
          <p:cNvPr id="21" name="Rectangle 20">
            <a:extLst>
              <a:ext uri="{FF2B5EF4-FFF2-40B4-BE49-F238E27FC236}">
                <a16:creationId xmlns:a16="http://schemas.microsoft.com/office/drawing/2014/main" id="{7C7470D7-7CA3-46E8-A404-114F5FA30364}"/>
              </a:ext>
            </a:extLst>
          </p:cNvPr>
          <p:cNvSpPr/>
          <p:nvPr/>
        </p:nvSpPr>
        <p:spPr>
          <a:xfrm>
            <a:off x="6847500" y="3525601"/>
            <a:ext cx="90585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1)___</a:t>
            </a:r>
          </a:p>
        </p:txBody>
      </p:sp>
      <p:sp>
        <p:nvSpPr>
          <p:cNvPr id="22" name="Rectangle 21">
            <a:extLst>
              <a:ext uri="{FF2B5EF4-FFF2-40B4-BE49-F238E27FC236}">
                <a16:creationId xmlns:a16="http://schemas.microsoft.com/office/drawing/2014/main" id="{76D9A798-74A6-452A-B2D4-75764BE29024}"/>
              </a:ext>
            </a:extLst>
          </p:cNvPr>
          <p:cNvSpPr/>
          <p:nvPr/>
        </p:nvSpPr>
        <p:spPr>
          <a:xfrm>
            <a:off x="213150" y="3835345"/>
            <a:ext cx="90585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2)___</a:t>
            </a:r>
          </a:p>
        </p:txBody>
      </p:sp>
      <p:sp>
        <p:nvSpPr>
          <p:cNvPr id="23" name="Rectangle 22">
            <a:extLst>
              <a:ext uri="{FF2B5EF4-FFF2-40B4-BE49-F238E27FC236}">
                <a16:creationId xmlns:a16="http://schemas.microsoft.com/office/drawing/2014/main" id="{6C73B3EA-DDAB-4C8D-878A-3D2FB90A6839}"/>
              </a:ext>
            </a:extLst>
          </p:cNvPr>
          <p:cNvSpPr/>
          <p:nvPr/>
        </p:nvSpPr>
        <p:spPr>
          <a:xfrm>
            <a:off x="5103074" y="3830401"/>
            <a:ext cx="824383"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3)___</a:t>
            </a:r>
          </a:p>
        </p:txBody>
      </p:sp>
      <p:sp>
        <p:nvSpPr>
          <p:cNvPr id="24" name="Rectangle 23">
            <a:extLst>
              <a:ext uri="{FF2B5EF4-FFF2-40B4-BE49-F238E27FC236}">
                <a16:creationId xmlns:a16="http://schemas.microsoft.com/office/drawing/2014/main" id="{E345BB5E-BC70-4B4C-9E1F-523684B4A075}"/>
              </a:ext>
            </a:extLst>
          </p:cNvPr>
          <p:cNvSpPr/>
          <p:nvPr/>
        </p:nvSpPr>
        <p:spPr>
          <a:xfrm>
            <a:off x="8385242" y="3830401"/>
            <a:ext cx="90585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4)___</a:t>
            </a:r>
          </a:p>
        </p:txBody>
      </p:sp>
      <p:sp>
        <p:nvSpPr>
          <p:cNvPr id="25" name="Rectangle 24">
            <a:extLst>
              <a:ext uri="{FF2B5EF4-FFF2-40B4-BE49-F238E27FC236}">
                <a16:creationId xmlns:a16="http://schemas.microsoft.com/office/drawing/2014/main" id="{C586DE7B-7A27-4422-8602-615C40F67D75}"/>
              </a:ext>
            </a:extLst>
          </p:cNvPr>
          <p:cNvSpPr/>
          <p:nvPr/>
        </p:nvSpPr>
        <p:spPr>
          <a:xfrm>
            <a:off x="171346" y="4420951"/>
            <a:ext cx="93366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5)___</a:t>
            </a:r>
          </a:p>
        </p:txBody>
      </p:sp>
      <p:sp>
        <p:nvSpPr>
          <p:cNvPr id="26" name="Rectangle 25">
            <a:extLst>
              <a:ext uri="{FF2B5EF4-FFF2-40B4-BE49-F238E27FC236}">
                <a16:creationId xmlns:a16="http://schemas.microsoft.com/office/drawing/2014/main" id="{3441EEBF-CD6C-4FAF-868C-E812BE7E898C}"/>
              </a:ext>
            </a:extLst>
          </p:cNvPr>
          <p:cNvSpPr/>
          <p:nvPr/>
        </p:nvSpPr>
        <p:spPr>
          <a:xfrm>
            <a:off x="10230967" y="4420951"/>
            <a:ext cx="90585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6)___</a:t>
            </a:r>
          </a:p>
        </p:txBody>
      </p:sp>
      <p:sp>
        <p:nvSpPr>
          <p:cNvPr id="27" name="Rectangle 26">
            <a:extLst>
              <a:ext uri="{FF2B5EF4-FFF2-40B4-BE49-F238E27FC236}">
                <a16:creationId xmlns:a16="http://schemas.microsoft.com/office/drawing/2014/main" id="{81A040D3-7C9D-4B0C-97A1-905802D946BD}"/>
              </a:ext>
            </a:extLst>
          </p:cNvPr>
          <p:cNvSpPr/>
          <p:nvPr/>
        </p:nvSpPr>
        <p:spPr>
          <a:xfrm>
            <a:off x="1485396" y="5048187"/>
            <a:ext cx="90585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7)___</a:t>
            </a:r>
          </a:p>
        </p:txBody>
      </p:sp>
      <p:sp>
        <p:nvSpPr>
          <p:cNvPr id="28" name="Rectangle 27">
            <a:extLst>
              <a:ext uri="{FF2B5EF4-FFF2-40B4-BE49-F238E27FC236}">
                <a16:creationId xmlns:a16="http://schemas.microsoft.com/office/drawing/2014/main" id="{8B324FBC-849D-4471-93B1-240BA830FC22}"/>
              </a:ext>
            </a:extLst>
          </p:cNvPr>
          <p:cNvSpPr/>
          <p:nvPr/>
        </p:nvSpPr>
        <p:spPr>
          <a:xfrm>
            <a:off x="4124798" y="5048187"/>
            <a:ext cx="90585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8)___</a:t>
            </a:r>
          </a:p>
        </p:txBody>
      </p:sp>
      <p:pic>
        <p:nvPicPr>
          <p:cNvPr id="3" name="Picture 2" descr="A person wearing a hat&#10;&#10;Description automatically generated">
            <a:extLst>
              <a:ext uri="{FF2B5EF4-FFF2-40B4-BE49-F238E27FC236}">
                <a16:creationId xmlns:a16="http://schemas.microsoft.com/office/drawing/2014/main" id="{E2A0A952-21DD-40FB-9859-6CF239968D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0519" y="26096"/>
            <a:ext cx="1444795" cy="1444795"/>
          </a:xfrm>
          <a:prstGeom prst="rect">
            <a:avLst/>
          </a:prstGeom>
        </p:spPr>
      </p:pic>
      <p:pic>
        <p:nvPicPr>
          <p:cNvPr id="5" name="Picture 4" descr="A person wearing a costume&#10;&#10;Description automatically generated">
            <a:extLst>
              <a:ext uri="{FF2B5EF4-FFF2-40B4-BE49-F238E27FC236}">
                <a16:creationId xmlns:a16="http://schemas.microsoft.com/office/drawing/2014/main" id="{0845129D-2026-4F79-893E-D238B917D4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5528" y="30419"/>
            <a:ext cx="1440472" cy="1440472"/>
          </a:xfrm>
          <a:prstGeom prst="rect">
            <a:avLst/>
          </a:prstGeom>
        </p:spPr>
      </p:pic>
    </p:spTree>
    <p:extLst>
      <p:ext uri="{BB962C8B-B14F-4D97-AF65-F5344CB8AC3E}">
        <p14:creationId xmlns:p14="http://schemas.microsoft.com/office/powerpoint/2010/main" val="276365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87FF55-A19F-4D30-92E0-A0FB75CFAFF9}"/>
              </a:ext>
            </a:extLst>
          </p:cNvPr>
          <p:cNvSpPr/>
          <p:nvPr/>
        </p:nvSpPr>
        <p:spPr>
          <a:xfrm>
            <a:off x="156000" y="2259005"/>
            <a:ext cx="11880000" cy="405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Sujet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 La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visite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des Anglaises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Salut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Léa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Nous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avons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des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visiteuses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anglaises, Natalie et Kirsten.</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Elles</a:t>
            </a:r>
            <a:r>
              <a:rPr lang="fr-FR" sz="2000" dirty="0">
                <a:solidFill>
                  <a:srgbClr val="002060"/>
                </a:solidFill>
                <a:latin typeface="Century Gothic" panose="020F0302020204030204"/>
              </a:rPr>
              <a:t> </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viennent de York en Angleterre.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Elles</a:t>
            </a:r>
            <a:r>
              <a:rPr lang="fr-FR" sz="2000" dirty="0">
                <a:solidFill>
                  <a:srgbClr val="002060"/>
                </a:solidFill>
                <a:latin typeface="Century Gothic" panose="020F0302020204030204"/>
              </a:rPr>
              <a:t> </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sortent en ville aujourd’hui.      Mais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Kirsten</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ne dort pas bien, et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elles</a:t>
            </a:r>
            <a:r>
              <a:rPr lang="fr-FR" sz="2000" dirty="0">
                <a:solidFill>
                  <a:srgbClr val="002060"/>
                </a:solidFill>
                <a:latin typeface="Century Gothic" panose="020F0302020204030204"/>
              </a:rPr>
              <a:t> </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partent en retard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Kirsten</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sort son portable pour prendre des photos partout. Je trouve ça amusant.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Elle</a:t>
            </a:r>
            <a:r>
              <a:rPr lang="fr-FR" sz="2000" dirty="0">
                <a:solidFill>
                  <a:srgbClr val="002060"/>
                </a:solidFill>
                <a:latin typeface="Century Gothic" panose="020F0302020204030204"/>
              </a:rPr>
              <a:t> </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vient regarder mon match de foot aussi. Il fait très beau, et la classe de Monsieur Campbell ne veut pas partir.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Kirsten </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devient triste !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Elles</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reviennent peut-être en juillet pour mon anniversaire.</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Salut,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Amir</a:t>
            </a:r>
          </a:p>
        </p:txBody>
      </p:sp>
      <p:sp>
        <p:nvSpPr>
          <p:cNvPr id="4" name="Title 3"/>
          <p:cNvSpPr>
            <a:spLocks noGrp="1"/>
          </p:cNvSpPr>
          <p:nvPr>
            <p:ph type="title"/>
          </p:nvPr>
        </p:nvSpPr>
        <p:spPr/>
        <p:txBody>
          <a:bodyPr>
            <a:noAutofit/>
          </a:bodyPr>
          <a:lstStyle/>
          <a:p>
            <a:r>
              <a:rPr lang="en-GB" sz="2800" b="1" dirty="0">
                <a:solidFill>
                  <a:schemeClr val="bg1"/>
                </a:solidFill>
              </a:rPr>
              <a:t>La </a:t>
            </a:r>
            <a:r>
              <a:rPr lang="en-GB" sz="2800" b="1" dirty="0" err="1">
                <a:solidFill>
                  <a:schemeClr val="bg1"/>
                </a:solidFill>
              </a:rPr>
              <a:t>visite</a:t>
            </a:r>
            <a:r>
              <a:rPr lang="en-GB" sz="2800" b="1" dirty="0">
                <a:solidFill>
                  <a:schemeClr val="bg1"/>
                </a:solidFill>
              </a:rPr>
              <a:t> des Anglaises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2012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Natalie et Kirsten.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(Kirsten/</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deux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(Natalie et Kirsten/</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20" name="Picture 19">
            <a:extLst>
              <a:ext uri="{FF2B5EF4-FFF2-40B4-BE49-F238E27FC236}">
                <a16:creationId xmlns:a16="http://schemas.microsoft.com/office/drawing/2014/main" id="{DE2F3E14-6961-49E7-B224-D4FEA4C0F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6000" y="5229005"/>
            <a:ext cx="1080000" cy="1080000"/>
          </a:xfrm>
          <a:prstGeom prst="rect">
            <a:avLst/>
          </a:prstGeom>
        </p:spPr>
      </p:pic>
      <p:sp>
        <p:nvSpPr>
          <p:cNvPr id="21" name="Rectangle 20">
            <a:extLst>
              <a:ext uri="{FF2B5EF4-FFF2-40B4-BE49-F238E27FC236}">
                <a16:creationId xmlns:a16="http://schemas.microsoft.com/office/drawing/2014/main" id="{7C7470D7-7CA3-46E8-A404-114F5FA30364}"/>
              </a:ext>
            </a:extLst>
          </p:cNvPr>
          <p:cNvSpPr/>
          <p:nvPr/>
        </p:nvSpPr>
        <p:spPr>
          <a:xfrm>
            <a:off x="204215" y="2295643"/>
            <a:ext cx="3920583"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Subject: The English girls’ visit</a:t>
            </a:r>
          </a:p>
        </p:txBody>
      </p:sp>
      <p:pic>
        <p:nvPicPr>
          <p:cNvPr id="3" name="Picture 2" descr="A person wearing a hat&#10;&#10;Description automatically generated">
            <a:extLst>
              <a:ext uri="{FF2B5EF4-FFF2-40B4-BE49-F238E27FC236}">
                <a16:creationId xmlns:a16="http://schemas.microsoft.com/office/drawing/2014/main" id="{E2A0A952-21DD-40FB-9859-6CF239968D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0519" y="26096"/>
            <a:ext cx="1444795" cy="1444795"/>
          </a:xfrm>
          <a:prstGeom prst="rect">
            <a:avLst/>
          </a:prstGeom>
        </p:spPr>
      </p:pic>
      <p:pic>
        <p:nvPicPr>
          <p:cNvPr id="5" name="Picture 4" descr="A person wearing a costume&#10;&#10;Description automatically generated">
            <a:extLst>
              <a:ext uri="{FF2B5EF4-FFF2-40B4-BE49-F238E27FC236}">
                <a16:creationId xmlns:a16="http://schemas.microsoft.com/office/drawing/2014/main" id="{0845129D-2026-4F79-893E-D238B917D4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5528" y="30419"/>
            <a:ext cx="1440472" cy="1440472"/>
          </a:xfrm>
          <a:prstGeom prst="rect">
            <a:avLst/>
          </a:prstGeom>
        </p:spPr>
      </p:pic>
      <p:sp>
        <p:nvSpPr>
          <p:cNvPr id="19" name="Rectangle 18">
            <a:extLst>
              <a:ext uri="{FF2B5EF4-FFF2-40B4-BE49-F238E27FC236}">
                <a16:creationId xmlns:a16="http://schemas.microsoft.com/office/drawing/2014/main" id="{98D21777-5349-4FDD-A6F9-138DDAC90A72}"/>
              </a:ext>
            </a:extLst>
          </p:cNvPr>
          <p:cNvSpPr/>
          <p:nvPr/>
        </p:nvSpPr>
        <p:spPr>
          <a:xfrm>
            <a:off x="204216" y="2875764"/>
            <a:ext cx="147446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Hi L</a:t>
            </a:r>
            <a:r>
              <a:rPr lang="en-GB" sz="2000" dirty="0" err="1">
                <a:solidFill>
                  <a:srgbClr val="002060"/>
                </a:solidFill>
              </a:rPr>
              <a:t>éa</a:t>
            </a:r>
            <a:endParaRPr kumimoji="0" lang="en-GB" sz="2000" i="0" u="none" strike="noStrike" kern="1200" cap="none" spc="0" normalizeH="0" baseline="0" noProof="0" dirty="0">
              <a:ln>
                <a:noFill/>
              </a:ln>
              <a:solidFill>
                <a:srgbClr val="002060"/>
              </a:solidFill>
              <a:effectLst/>
              <a:uLnTx/>
              <a:uFillTx/>
              <a:latin typeface="Century Gothic" panose="020F0302020204030204"/>
            </a:endParaRPr>
          </a:p>
        </p:txBody>
      </p:sp>
      <p:sp>
        <p:nvSpPr>
          <p:cNvPr id="29" name="Rectangle 28">
            <a:extLst>
              <a:ext uri="{FF2B5EF4-FFF2-40B4-BE49-F238E27FC236}">
                <a16:creationId xmlns:a16="http://schemas.microsoft.com/office/drawing/2014/main" id="{7148A6DB-DDB3-4E76-8E8C-F40E6EA45578}"/>
              </a:ext>
            </a:extLst>
          </p:cNvPr>
          <p:cNvSpPr/>
          <p:nvPr/>
        </p:nvSpPr>
        <p:spPr>
          <a:xfrm>
            <a:off x="204215" y="3470829"/>
            <a:ext cx="6619666"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We have English visitors,</a:t>
            </a:r>
            <a:r>
              <a:rPr kumimoji="0" lang="en-GB" sz="2000" i="0" u="none" strike="noStrike" kern="1200" cap="none" spc="0" normalizeH="0" noProof="0" dirty="0">
                <a:ln>
                  <a:noFill/>
                </a:ln>
                <a:solidFill>
                  <a:srgbClr val="002060"/>
                </a:solidFill>
                <a:effectLst/>
                <a:uLnTx/>
                <a:uFillTx/>
                <a:latin typeface="Century Gothic" panose="020F0302020204030204"/>
                <a:ea typeface="+mn-ea"/>
                <a:cs typeface="+mn-cs"/>
              </a:rPr>
              <a:t> Natalie and Kirsten.</a:t>
            </a:r>
            <a:endPar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FDEE06E4-8200-49F9-8D27-9DC4BD50BBE1}"/>
              </a:ext>
            </a:extLst>
          </p:cNvPr>
          <p:cNvSpPr/>
          <p:nvPr/>
        </p:nvSpPr>
        <p:spPr>
          <a:xfrm>
            <a:off x="6823881" y="3466924"/>
            <a:ext cx="4967785"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They come from York in England.</a:t>
            </a:r>
          </a:p>
        </p:txBody>
      </p:sp>
      <p:sp>
        <p:nvSpPr>
          <p:cNvPr id="31" name="Rectangle 30">
            <a:extLst>
              <a:ext uri="{FF2B5EF4-FFF2-40B4-BE49-F238E27FC236}">
                <a16:creationId xmlns:a16="http://schemas.microsoft.com/office/drawing/2014/main" id="{4BD5DF96-6C91-4308-A3AF-DF65F70F8FAD}"/>
              </a:ext>
            </a:extLst>
          </p:cNvPr>
          <p:cNvSpPr/>
          <p:nvPr/>
        </p:nvSpPr>
        <p:spPr>
          <a:xfrm>
            <a:off x="204215" y="3806951"/>
            <a:ext cx="4367785"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They are going out in town today.</a:t>
            </a:r>
          </a:p>
        </p:txBody>
      </p:sp>
      <p:sp>
        <p:nvSpPr>
          <p:cNvPr id="32" name="Rectangle 31">
            <a:extLst>
              <a:ext uri="{FF2B5EF4-FFF2-40B4-BE49-F238E27FC236}">
                <a16:creationId xmlns:a16="http://schemas.microsoft.com/office/drawing/2014/main" id="{CF924D17-CAB0-4DDF-BF2E-C29C4F1152BA}"/>
              </a:ext>
            </a:extLst>
          </p:cNvPr>
          <p:cNvSpPr/>
          <p:nvPr/>
        </p:nvSpPr>
        <p:spPr>
          <a:xfrm>
            <a:off x="4488736" y="3830357"/>
            <a:ext cx="730293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But Kirsten isn’t sleeping</a:t>
            </a:r>
            <a:r>
              <a:rPr kumimoji="0" lang="en-GB" sz="2000" i="0" u="none" strike="noStrike" kern="1200" cap="none" spc="0" normalizeH="0" noProof="0" dirty="0">
                <a:ln>
                  <a:noFill/>
                </a:ln>
                <a:solidFill>
                  <a:srgbClr val="002060"/>
                </a:solidFill>
                <a:effectLst/>
                <a:uLnTx/>
                <a:uFillTx/>
                <a:latin typeface="Century Gothic" panose="020F0302020204030204"/>
                <a:ea typeface="+mn-ea"/>
                <a:cs typeface="+mn-cs"/>
              </a:rPr>
              <a:t> well, and they’re leaving late!</a:t>
            </a:r>
            <a:endPar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91A2F425-A6C1-461A-8AD6-5C11696CD14C}"/>
              </a:ext>
            </a:extLst>
          </p:cNvPr>
          <p:cNvSpPr/>
          <p:nvPr/>
        </p:nvSpPr>
        <p:spPr>
          <a:xfrm>
            <a:off x="180000" y="4377748"/>
            <a:ext cx="7189791"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Kirsten takes her phone out</a:t>
            </a:r>
            <a:r>
              <a:rPr kumimoji="0" lang="en-GB" sz="2000" i="0" u="none" strike="noStrike" kern="1200" cap="none" spc="0" normalizeH="0" noProof="0" dirty="0">
                <a:ln>
                  <a:noFill/>
                </a:ln>
                <a:solidFill>
                  <a:srgbClr val="002060"/>
                </a:solidFill>
                <a:effectLst/>
                <a:uLnTx/>
                <a:uFillTx/>
                <a:latin typeface="Century Gothic" panose="020F0302020204030204"/>
                <a:ea typeface="+mn-ea"/>
                <a:cs typeface="+mn-cs"/>
              </a:rPr>
              <a:t> to take photos everywhere.</a:t>
            </a:r>
            <a:endPar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0073D12D-8C44-4BA7-91D5-BA56861002B3}"/>
              </a:ext>
            </a:extLst>
          </p:cNvPr>
          <p:cNvSpPr/>
          <p:nvPr/>
        </p:nvSpPr>
        <p:spPr>
          <a:xfrm>
            <a:off x="7369791" y="4377748"/>
            <a:ext cx="286603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I find that funny.</a:t>
            </a:r>
          </a:p>
        </p:txBody>
      </p:sp>
      <p:sp>
        <p:nvSpPr>
          <p:cNvPr id="36" name="Rectangle 35">
            <a:extLst>
              <a:ext uri="{FF2B5EF4-FFF2-40B4-BE49-F238E27FC236}">
                <a16:creationId xmlns:a16="http://schemas.microsoft.com/office/drawing/2014/main" id="{CC11F43A-1D19-4CED-9A05-EF24DE48FC6B}"/>
              </a:ext>
            </a:extLst>
          </p:cNvPr>
          <p:cNvSpPr/>
          <p:nvPr/>
        </p:nvSpPr>
        <p:spPr>
          <a:xfrm>
            <a:off x="9699301" y="4384130"/>
            <a:ext cx="2312699"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She is coming to</a:t>
            </a:r>
          </a:p>
        </p:txBody>
      </p:sp>
      <p:sp>
        <p:nvSpPr>
          <p:cNvPr id="37" name="Rectangle 36">
            <a:extLst>
              <a:ext uri="{FF2B5EF4-FFF2-40B4-BE49-F238E27FC236}">
                <a16:creationId xmlns:a16="http://schemas.microsoft.com/office/drawing/2014/main" id="{BADEB769-69B6-4C4E-BF5A-051AD531EB30}"/>
              </a:ext>
            </a:extLst>
          </p:cNvPr>
          <p:cNvSpPr/>
          <p:nvPr/>
        </p:nvSpPr>
        <p:spPr>
          <a:xfrm>
            <a:off x="180000" y="4704539"/>
            <a:ext cx="4392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See my football match too.</a:t>
            </a:r>
          </a:p>
        </p:txBody>
      </p:sp>
      <p:sp>
        <p:nvSpPr>
          <p:cNvPr id="38" name="Rectangle 37">
            <a:extLst>
              <a:ext uri="{FF2B5EF4-FFF2-40B4-BE49-F238E27FC236}">
                <a16:creationId xmlns:a16="http://schemas.microsoft.com/office/drawing/2014/main" id="{B803E223-20E7-4BDB-860E-6A83AA25F6DC}"/>
              </a:ext>
            </a:extLst>
          </p:cNvPr>
          <p:cNvSpPr/>
          <p:nvPr/>
        </p:nvSpPr>
        <p:spPr>
          <a:xfrm>
            <a:off x="3774895" y="4689756"/>
            <a:ext cx="8071494"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The weather is very nice, and Mr Campbell’s class doesn’t want</a:t>
            </a:r>
          </a:p>
        </p:txBody>
      </p:sp>
      <p:sp>
        <p:nvSpPr>
          <p:cNvPr id="39" name="Rectangle 38">
            <a:extLst>
              <a:ext uri="{FF2B5EF4-FFF2-40B4-BE49-F238E27FC236}">
                <a16:creationId xmlns:a16="http://schemas.microsoft.com/office/drawing/2014/main" id="{5AC84BA3-298D-42AA-8B71-EBA66D378CFB}"/>
              </a:ext>
            </a:extLst>
          </p:cNvPr>
          <p:cNvSpPr/>
          <p:nvPr/>
        </p:nvSpPr>
        <p:spPr>
          <a:xfrm>
            <a:off x="204215" y="5014206"/>
            <a:ext cx="1336584"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to leave.</a:t>
            </a:r>
          </a:p>
        </p:txBody>
      </p:sp>
      <p:sp>
        <p:nvSpPr>
          <p:cNvPr id="40" name="Rectangle 39">
            <a:extLst>
              <a:ext uri="{FF2B5EF4-FFF2-40B4-BE49-F238E27FC236}">
                <a16:creationId xmlns:a16="http://schemas.microsoft.com/office/drawing/2014/main" id="{CEEFA36C-AF21-4D2A-B5C2-F0D1995D41A9}"/>
              </a:ext>
            </a:extLst>
          </p:cNvPr>
          <p:cNvSpPr/>
          <p:nvPr/>
        </p:nvSpPr>
        <p:spPr>
          <a:xfrm>
            <a:off x="1373311" y="5019529"/>
            <a:ext cx="3161393" cy="364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Kirsten is becoming sad!</a:t>
            </a:r>
          </a:p>
        </p:txBody>
      </p:sp>
      <p:sp>
        <p:nvSpPr>
          <p:cNvPr id="41" name="Rectangle 40">
            <a:extLst>
              <a:ext uri="{FF2B5EF4-FFF2-40B4-BE49-F238E27FC236}">
                <a16:creationId xmlns:a16="http://schemas.microsoft.com/office/drawing/2014/main" id="{F1FE15FC-7238-4086-9C98-7F12FDEC22EB}"/>
              </a:ext>
            </a:extLst>
          </p:cNvPr>
          <p:cNvSpPr/>
          <p:nvPr/>
        </p:nvSpPr>
        <p:spPr>
          <a:xfrm>
            <a:off x="4430806" y="5022296"/>
            <a:ext cx="7581194"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Maybe they will come back in</a:t>
            </a:r>
            <a:r>
              <a:rPr kumimoji="0" lang="en-GB" sz="2000" i="0" u="none" strike="noStrike" kern="1200" cap="none" spc="0" normalizeH="0" noProof="0" dirty="0">
                <a:ln>
                  <a:noFill/>
                </a:ln>
                <a:solidFill>
                  <a:srgbClr val="002060"/>
                </a:solidFill>
                <a:effectLst/>
                <a:uLnTx/>
                <a:uFillTx/>
                <a:latin typeface="Century Gothic" panose="020F0302020204030204"/>
                <a:ea typeface="+mn-ea"/>
                <a:cs typeface="+mn-cs"/>
              </a:rPr>
              <a:t> July for my birthday.</a:t>
            </a:r>
            <a:endPar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5E02B880-CF75-42FA-A405-A7558705C8DC}"/>
              </a:ext>
            </a:extLst>
          </p:cNvPr>
          <p:cNvSpPr/>
          <p:nvPr/>
        </p:nvSpPr>
        <p:spPr>
          <a:xfrm>
            <a:off x="204216" y="5594735"/>
            <a:ext cx="1474460" cy="679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F0302020204030204"/>
                <a:ea typeface="+mn-ea"/>
                <a:cs typeface="+mn-cs"/>
              </a:rPr>
              <a:t>Bye,</a:t>
            </a:r>
          </a:p>
          <a:p>
            <a:pPr marL="0" marR="0" lvl="0" indent="0"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F0302020204030204"/>
              </a:rPr>
              <a:t>Amir</a:t>
            </a:r>
            <a:endParaRPr kumimoji="0" lang="en-GB" sz="200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149755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9" grpId="0" animBg="1"/>
      <p:bldP spid="30" grpId="0" animBg="1"/>
      <p:bldP spid="31" grpId="0" animBg="1"/>
      <p:bldP spid="32" grpId="0" animBg="1"/>
      <p:bldP spid="34" grpId="0" animBg="1"/>
      <p:bldP spid="35" grpId="0" animBg="1"/>
      <p:bldP spid="36" grpId="0" animBg="1"/>
      <p:bldP spid="37" grpId="0" animBg="1"/>
      <p:bldP spid="38" grpId="0" animBg="1"/>
      <p:bldP spid="39" grpId="0" animBg="1"/>
      <p:bldP spid="40" grpId="0" animBg="1"/>
      <p:bldP spid="41" grpId="0" animBg="1"/>
      <p:bldP spid="4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a:solidFill>
                  <a:schemeClr val="bg1"/>
                </a:solidFill>
              </a:rPr>
              <a:t>La </a:t>
            </a:r>
            <a:r>
              <a:rPr lang="en-GB" sz="2800" b="1" dirty="0" err="1">
                <a:solidFill>
                  <a:schemeClr val="bg1"/>
                </a:solidFill>
              </a:rPr>
              <a:t>visite</a:t>
            </a:r>
            <a:r>
              <a:rPr lang="en-GB" sz="2800" b="1" dirty="0">
                <a:solidFill>
                  <a:schemeClr val="bg1"/>
                </a:solidFill>
              </a:rPr>
              <a:t> des Anglaises</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534194" y="2228671"/>
            <a:ext cx="11123612" cy="1107996"/>
          </a:xfrm>
          <a:prstGeom prst="rect">
            <a:avLst/>
          </a:prstGeom>
          <a:noFill/>
        </p:spPr>
        <p:txBody>
          <a:bodyPr wrap="square" rtlCol="0">
            <a:spAutoFit/>
          </a:bodyPr>
          <a:lstStyle/>
          <a:p>
            <a:pPr lvl="0" algn="ctr">
              <a:buClr>
                <a:srgbClr val="000000"/>
              </a:buClr>
              <a:defRPr/>
            </a:pPr>
            <a:r>
              <a:rPr lang="en-GB" sz="6600" b="1" dirty="0" err="1">
                <a:solidFill>
                  <a:srgbClr val="002060"/>
                </a:solidFill>
                <a:latin typeface="Century Gothic" panose="020B0502020202020204" pitchFamily="34" charset="0"/>
              </a:rPr>
              <a:t>Ils</a:t>
            </a:r>
            <a:r>
              <a:rPr lang="en-GB" sz="6600" b="1" dirty="0">
                <a:solidFill>
                  <a:srgbClr val="002060"/>
                </a:solidFill>
                <a:latin typeface="Century Gothic" panose="020B0502020202020204" pitchFamily="34" charset="0"/>
              </a:rPr>
              <a:t> </a:t>
            </a:r>
            <a:r>
              <a:rPr lang="en-GB" sz="6600" b="1" dirty="0" err="1">
                <a:solidFill>
                  <a:srgbClr val="002060"/>
                </a:solidFill>
                <a:latin typeface="Century Gothic" panose="020B0502020202020204" pitchFamily="34" charset="0"/>
              </a:rPr>
              <a:t>vien</a:t>
            </a:r>
            <a:r>
              <a:rPr lang="en-GB" sz="6600" b="1" dirty="0" err="1">
                <a:solidFill>
                  <a:srgbClr val="EF4136"/>
                </a:solidFill>
                <a:latin typeface="Century Gothic" panose="020B0502020202020204" pitchFamily="34" charset="0"/>
              </a:rPr>
              <a:t>nent</a:t>
            </a:r>
            <a:r>
              <a:rPr lang="en-GB" sz="6600" b="1" dirty="0">
                <a:solidFill>
                  <a:srgbClr val="002060"/>
                </a:solidFill>
                <a:latin typeface="Century Gothic" panose="020B0502020202020204" pitchFamily="34" charset="0"/>
              </a:rPr>
              <a:t> </a:t>
            </a:r>
            <a:r>
              <a:rPr lang="en-GB" sz="6600" b="1" dirty="0" err="1">
                <a:solidFill>
                  <a:srgbClr val="002060"/>
                </a:solidFill>
                <a:latin typeface="Century Gothic" panose="020B0502020202020204" pitchFamily="34" charset="0"/>
              </a:rPr>
              <a:t>en</a:t>
            </a:r>
            <a:r>
              <a:rPr lang="en-GB" sz="6600" b="1" dirty="0">
                <a:solidFill>
                  <a:srgbClr val="002060"/>
                </a:solidFill>
                <a:latin typeface="Century Gothic" panose="020B0502020202020204" pitchFamily="34" charset="0"/>
              </a:rPr>
              <a:t> train.</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Action Button: Forward or Next 6">
            <a:hlinkClick r:id="" action="ppaction://noaction" highlightClick="1">
              <a:snd r:embed="rId3" name="ils viennent.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They are coming by train.</a:t>
            </a:r>
          </a:p>
        </p:txBody>
      </p:sp>
      <p:grpSp>
        <p:nvGrpSpPr>
          <p:cNvPr id="2" name="Group 1">
            <a:extLst>
              <a:ext uri="{FF2B5EF4-FFF2-40B4-BE49-F238E27FC236}">
                <a16:creationId xmlns:a16="http://schemas.microsoft.com/office/drawing/2014/main" id="{0FC81575-E95C-4173-B776-55CD03F4A7CB}"/>
              </a:ext>
            </a:extLst>
          </p:cNvPr>
          <p:cNvGrpSpPr/>
          <p:nvPr/>
        </p:nvGrpSpPr>
        <p:grpSpPr>
          <a:xfrm>
            <a:off x="7860951" y="4987718"/>
            <a:ext cx="3573210" cy="1256669"/>
            <a:chOff x="7860951" y="5077719"/>
            <a:chExt cx="3573210" cy="1256669"/>
          </a:xfrm>
        </p:grpSpPr>
        <p:pic>
          <p:nvPicPr>
            <p:cNvPr id="13" name="Picture 12">
              <a:extLst>
                <a:ext uri="{FF2B5EF4-FFF2-40B4-BE49-F238E27FC236}">
                  <a16:creationId xmlns:a16="http://schemas.microsoft.com/office/drawing/2014/main" id="{D2F5C7E3-7AC1-4AD9-874E-760A4AAE5E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4161" y="5077719"/>
              <a:ext cx="1080000" cy="1080000"/>
            </a:xfrm>
            <a:prstGeom prst="rect">
              <a:avLst/>
            </a:prstGeom>
          </p:spPr>
        </p:pic>
        <p:pic>
          <p:nvPicPr>
            <p:cNvPr id="5122" name="Picture 2" descr="Modern Train Png Clip Art - Train Png , Transparent Cartoon, Free ...">
              <a:extLst>
                <a:ext uri="{FF2B5EF4-FFF2-40B4-BE49-F238E27FC236}">
                  <a16:creationId xmlns:a16="http://schemas.microsoft.com/office/drawing/2014/main" id="{22E69E31-10D8-4AAE-B995-A112067DA6E8}"/>
                </a:ext>
              </a:extLst>
            </p:cNvPr>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7860951" y="5254388"/>
              <a:ext cx="2011337" cy="108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A person wearing a hat&#10;&#10;Description automatically generated">
            <a:extLst>
              <a:ext uri="{FF2B5EF4-FFF2-40B4-BE49-F238E27FC236}">
                <a16:creationId xmlns:a16="http://schemas.microsoft.com/office/drawing/2014/main" id="{B8336EDD-2D6C-455A-9510-53ADBF5F18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90907" y="4655007"/>
            <a:ext cx="1080000" cy="1080000"/>
          </a:xfrm>
          <a:prstGeom prst="rect">
            <a:avLst/>
          </a:prstGeom>
        </p:spPr>
      </p:pic>
      <p:pic>
        <p:nvPicPr>
          <p:cNvPr id="6" name="Picture 5" descr="A person wearing a costume&#10;&#10;Description automatically generated">
            <a:extLst>
              <a:ext uri="{FF2B5EF4-FFF2-40B4-BE49-F238E27FC236}">
                <a16:creationId xmlns:a16="http://schemas.microsoft.com/office/drawing/2014/main" id="{A4A23719-F470-4907-B50C-1C0AD16A35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6386" y="4593767"/>
            <a:ext cx="1141240" cy="1141240"/>
          </a:xfrm>
          <a:prstGeom prst="rect">
            <a:avLst/>
          </a:prstGeom>
        </p:spPr>
      </p:pic>
    </p:spTree>
    <p:extLst>
      <p:ext uri="{BB962C8B-B14F-4D97-AF65-F5344CB8AC3E}">
        <p14:creationId xmlns:p14="http://schemas.microsoft.com/office/powerpoint/2010/main" val="224071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vienne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a:solidFill>
                  <a:schemeClr val="bg1"/>
                </a:solidFill>
              </a:rPr>
              <a:t>La </a:t>
            </a:r>
            <a:r>
              <a:rPr lang="en-GB" sz="2800" b="1" dirty="0" err="1">
                <a:solidFill>
                  <a:schemeClr val="bg1"/>
                </a:solidFill>
              </a:rPr>
              <a:t>visite</a:t>
            </a:r>
            <a:r>
              <a:rPr lang="en-GB" sz="2800" b="1" dirty="0">
                <a:solidFill>
                  <a:schemeClr val="bg1"/>
                </a:solidFill>
              </a:rPr>
              <a:t> des Anglaises</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534194" y="2228671"/>
            <a:ext cx="11123612" cy="1107996"/>
          </a:xfrm>
          <a:prstGeom prst="rect">
            <a:avLst/>
          </a:prstGeom>
          <a:noFill/>
        </p:spPr>
        <p:txBody>
          <a:bodyPr wrap="square" rtlCol="0">
            <a:spAutoFit/>
          </a:bodyPr>
          <a:lstStyle/>
          <a:p>
            <a:pPr lvl="0" algn="ctr">
              <a:buClr>
                <a:srgbClr val="000000"/>
              </a:buClr>
              <a:defRPr/>
            </a:pPr>
            <a:r>
              <a:rPr lang="en-GB" sz="6600" b="1" dirty="0">
                <a:solidFill>
                  <a:srgbClr val="002060"/>
                </a:solidFill>
                <a:latin typeface="Century Gothic" panose="020B0502020202020204" pitchFamily="34" charset="0"/>
              </a:rPr>
              <a:t>Elle </a:t>
            </a:r>
            <a:r>
              <a:rPr lang="en-GB" sz="6600" b="1" dirty="0" err="1">
                <a:solidFill>
                  <a:srgbClr val="002060"/>
                </a:solidFill>
                <a:latin typeface="Century Gothic" panose="020B0502020202020204" pitchFamily="34" charset="0"/>
              </a:rPr>
              <a:t>dor</a:t>
            </a:r>
            <a:r>
              <a:rPr lang="en-GB" sz="6600" b="1" dirty="0" err="1">
                <a:solidFill>
                  <a:srgbClr val="EF4136"/>
                </a:solidFill>
                <a:latin typeface="Century Gothic" panose="020B0502020202020204" pitchFamily="34" charset="0"/>
              </a:rPr>
              <a:t>t</a:t>
            </a:r>
            <a:r>
              <a:rPr lang="en-GB" sz="6600" b="1" dirty="0">
                <a:solidFill>
                  <a:srgbClr val="002060"/>
                </a:solidFill>
                <a:latin typeface="Century Gothic" panose="020B0502020202020204" pitchFamily="34" charset="0"/>
              </a:rPr>
              <a:t> </a:t>
            </a:r>
            <a:r>
              <a:rPr lang="en-GB" sz="6600" b="1" dirty="0" err="1">
                <a:solidFill>
                  <a:srgbClr val="002060"/>
                </a:solidFill>
                <a:latin typeface="Century Gothic" panose="020B0502020202020204" pitchFamily="34" charset="0"/>
              </a:rPr>
              <a:t>très</a:t>
            </a:r>
            <a:r>
              <a:rPr lang="en-GB" sz="6600" b="1" dirty="0">
                <a:solidFill>
                  <a:srgbClr val="002060"/>
                </a:solidFill>
                <a:latin typeface="Century Gothic" panose="020B0502020202020204" pitchFamily="34" charset="0"/>
              </a:rPr>
              <a:t> </a:t>
            </a:r>
            <a:r>
              <a:rPr lang="en-GB" sz="6600" b="1" dirty="0" err="1">
                <a:solidFill>
                  <a:srgbClr val="002060"/>
                </a:solidFill>
                <a:latin typeface="Century Gothic" panose="020B0502020202020204" pitchFamily="34" charset="0"/>
              </a:rPr>
              <a:t>peu</a:t>
            </a:r>
            <a:r>
              <a:rPr lang="en-GB" sz="6600" b="1" dirty="0">
                <a:solidFill>
                  <a:srgbClr val="002060"/>
                </a:solidFill>
                <a:latin typeface="Century Gothic" panose="020B0502020202020204" pitchFamily="34" charset="0"/>
              </a:rPr>
              <a:t>.</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Action Button: Forward or Next 6">
            <a:hlinkClick r:id="" action="ppaction://noaction" highlightClick="1">
              <a:snd r:embed="rId3" name="elle dort.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She is sleeping very </a:t>
            </a:r>
            <a:r>
              <a:rPr kumimoji="0" lang="en-GB" sz="36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litt</a:t>
            </a:r>
            <a:r>
              <a:rPr lang="en-GB" sz="3600" b="1" kern="0" dirty="0">
                <a:solidFill>
                  <a:srgbClr val="002060"/>
                </a:solidFill>
                <a:latin typeface="Century Gothic" panose="020B0502020202020204" pitchFamily="34" charset="0"/>
                <a:cs typeface="Arial"/>
                <a:sym typeface="Arial"/>
              </a:rPr>
              <a:t>le.</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grpSp>
        <p:nvGrpSpPr>
          <p:cNvPr id="10" name="Group 9">
            <a:extLst>
              <a:ext uri="{FF2B5EF4-FFF2-40B4-BE49-F238E27FC236}">
                <a16:creationId xmlns:a16="http://schemas.microsoft.com/office/drawing/2014/main" id="{3D7E7E71-C732-4F38-989A-AEAAFCC34B5D}"/>
              </a:ext>
            </a:extLst>
          </p:cNvPr>
          <p:cNvGrpSpPr/>
          <p:nvPr/>
        </p:nvGrpSpPr>
        <p:grpSpPr>
          <a:xfrm>
            <a:off x="10829921" y="4477006"/>
            <a:ext cx="1080000" cy="1679047"/>
            <a:chOff x="10829921" y="4477006"/>
            <a:chExt cx="1080000" cy="1679047"/>
          </a:xfrm>
        </p:grpSpPr>
        <p:sp>
          <p:nvSpPr>
            <p:cNvPr id="14" name="Thought Bubble: Cloud 13">
              <a:extLst>
                <a:ext uri="{FF2B5EF4-FFF2-40B4-BE49-F238E27FC236}">
                  <a16:creationId xmlns:a16="http://schemas.microsoft.com/office/drawing/2014/main" id="{697F0D65-0025-4C79-9AF6-111210E74EA6}"/>
                </a:ext>
              </a:extLst>
            </p:cNvPr>
            <p:cNvSpPr/>
            <p:nvPr/>
          </p:nvSpPr>
          <p:spPr>
            <a:xfrm>
              <a:off x="10829921" y="4477006"/>
              <a:ext cx="1080000" cy="720000"/>
            </a:xfrm>
            <a:prstGeom prst="cloudCallout">
              <a:avLst>
                <a:gd name="adj1" fmla="val -50725"/>
                <a:gd name="adj2" fmla="val 5390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Zzz</a:t>
              </a:r>
              <a:r>
                <a:rPr lang="en-GB" sz="2400" b="1" dirty="0">
                  <a:solidFill>
                    <a:schemeClr val="tx1"/>
                  </a:solidFill>
                </a:rPr>
                <a:t> </a:t>
              </a:r>
            </a:p>
          </p:txBody>
        </p:sp>
        <p:sp>
          <p:nvSpPr>
            <p:cNvPr id="7" name="Multiplication Sign 6">
              <a:extLst>
                <a:ext uri="{FF2B5EF4-FFF2-40B4-BE49-F238E27FC236}">
                  <a16:creationId xmlns:a16="http://schemas.microsoft.com/office/drawing/2014/main" id="{E4D1E943-81EE-47DA-904E-B95DDBEC51B1}"/>
                </a:ext>
              </a:extLst>
            </p:cNvPr>
            <p:cNvSpPr/>
            <p:nvPr/>
          </p:nvSpPr>
          <p:spPr>
            <a:xfrm>
              <a:off x="10829921" y="5076053"/>
              <a:ext cx="1047600" cy="10800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1" descr="A person wearing a costume&#10;&#10;Description automatically generated">
            <a:extLst>
              <a:ext uri="{FF2B5EF4-FFF2-40B4-BE49-F238E27FC236}">
                <a16:creationId xmlns:a16="http://schemas.microsoft.com/office/drawing/2014/main" id="{EC3705DD-71B4-4817-84DF-64A661A70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4926" y="4242018"/>
            <a:ext cx="1735701" cy="1735701"/>
          </a:xfrm>
          <a:prstGeom prst="rect">
            <a:avLst/>
          </a:prstGeom>
        </p:spPr>
      </p:pic>
    </p:spTree>
    <p:extLst>
      <p:ext uri="{BB962C8B-B14F-4D97-AF65-F5344CB8AC3E}">
        <p14:creationId xmlns:p14="http://schemas.microsoft.com/office/powerpoint/2010/main" val="43960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 dor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hat&#10;&#10;Description automatically generated">
            <a:extLst>
              <a:ext uri="{FF2B5EF4-FFF2-40B4-BE49-F238E27FC236}">
                <a16:creationId xmlns:a16="http://schemas.microsoft.com/office/drawing/2014/main" id="{FABB5A73-9DC1-4EE9-A3D6-FD9B6CB10C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4747" y="4878371"/>
            <a:ext cx="1141241" cy="1141241"/>
          </a:xfrm>
          <a:prstGeom prst="rect">
            <a:avLst/>
          </a:prstGeom>
        </p:spPr>
      </p:pic>
      <p:pic>
        <p:nvPicPr>
          <p:cNvPr id="2" name="Picture 1" descr="A person wearing a costume&#10;&#10;Description automatically generated">
            <a:extLst>
              <a:ext uri="{FF2B5EF4-FFF2-40B4-BE49-F238E27FC236}">
                <a16:creationId xmlns:a16="http://schemas.microsoft.com/office/drawing/2014/main" id="{31E1B20C-E534-491A-99C7-63C973671C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1944" y="4878371"/>
            <a:ext cx="1141240" cy="1141240"/>
          </a:xfrm>
          <a:prstGeom prst="rect">
            <a:avLst/>
          </a:prstGeom>
        </p:spPr>
      </p:pic>
      <p:sp>
        <p:nvSpPr>
          <p:cNvPr id="4" name="Title 3"/>
          <p:cNvSpPr>
            <a:spLocks noGrp="1"/>
          </p:cNvSpPr>
          <p:nvPr>
            <p:ph type="title"/>
          </p:nvPr>
        </p:nvSpPr>
        <p:spPr/>
        <p:txBody>
          <a:bodyPr>
            <a:noAutofit/>
          </a:bodyPr>
          <a:lstStyle/>
          <a:p>
            <a:r>
              <a:rPr lang="en-GB" sz="2800" b="1" dirty="0">
                <a:solidFill>
                  <a:schemeClr val="bg1"/>
                </a:solidFill>
              </a:rPr>
              <a:t>La </a:t>
            </a:r>
            <a:r>
              <a:rPr lang="en-GB" sz="2800" b="1" dirty="0" err="1">
                <a:solidFill>
                  <a:schemeClr val="bg1"/>
                </a:solidFill>
              </a:rPr>
              <a:t>visite</a:t>
            </a:r>
            <a:r>
              <a:rPr lang="en-GB" sz="2800" b="1" dirty="0">
                <a:solidFill>
                  <a:schemeClr val="bg1"/>
                </a:solidFill>
              </a:rPr>
              <a:t> des Anglaises</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0" y="2228671"/>
            <a:ext cx="12192000" cy="1107996"/>
          </a:xfrm>
          <a:prstGeom prst="rect">
            <a:avLst/>
          </a:prstGeom>
          <a:noFill/>
        </p:spPr>
        <p:txBody>
          <a:bodyPr wrap="square" rtlCol="0">
            <a:spAutoFit/>
          </a:bodyPr>
          <a:lstStyle/>
          <a:p>
            <a:pPr lvl="0" algn="ctr">
              <a:buClr>
                <a:srgbClr val="000000"/>
              </a:buClr>
              <a:defRPr/>
            </a:pPr>
            <a:r>
              <a:rPr lang="fr-FR" sz="6600" b="1" dirty="0">
                <a:solidFill>
                  <a:srgbClr val="002060"/>
                </a:solidFill>
                <a:latin typeface="Century Gothic" panose="020B0502020202020204" pitchFamily="34" charset="0"/>
              </a:rPr>
              <a:t>Elles dor</a:t>
            </a:r>
            <a:r>
              <a:rPr lang="fr-FR" sz="6600" b="1" dirty="0">
                <a:solidFill>
                  <a:srgbClr val="EF4136"/>
                </a:solidFill>
                <a:latin typeface="Century Gothic" panose="020B0502020202020204" pitchFamily="34" charset="0"/>
              </a:rPr>
              <a:t>ment </a:t>
            </a:r>
            <a:r>
              <a:rPr lang="fr-FR" sz="6600" b="1" dirty="0">
                <a:solidFill>
                  <a:srgbClr val="002060"/>
                </a:solidFill>
                <a:latin typeface="Century Gothic" panose="020B0502020202020204" pitchFamily="34" charset="0"/>
              </a:rPr>
              <a:t>sur la plage.</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Action Button: Forward or Next 6">
            <a:hlinkClick r:id="" action="ppaction://noaction" highlightClick="1">
              <a:snd r:embed="rId3" name="elles dorment.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They are</a:t>
            </a:r>
            <a:r>
              <a:rPr kumimoji="0" lang="en-GB" sz="3600" b="1"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sleeping on the beach.</a:t>
            </a:r>
            <a:endPar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grpSp>
        <p:nvGrpSpPr>
          <p:cNvPr id="3" name="Group 2">
            <a:extLst>
              <a:ext uri="{FF2B5EF4-FFF2-40B4-BE49-F238E27FC236}">
                <a16:creationId xmlns:a16="http://schemas.microsoft.com/office/drawing/2014/main" id="{4C623153-83D5-4EA0-9217-AC2395041502}"/>
              </a:ext>
            </a:extLst>
          </p:cNvPr>
          <p:cNvGrpSpPr/>
          <p:nvPr/>
        </p:nvGrpSpPr>
        <p:grpSpPr>
          <a:xfrm>
            <a:off x="7426884" y="4195717"/>
            <a:ext cx="4142856" cy="1800000"/>
            <a:chOff x="7422251" y="4275668"/>
            <a:chExt cx="4142856" cy="1800000"/>
          </a:xfrm>
        </p:grpSpPr>
        <p:pic>
          <p:nvPicPr>
            <p:cNvPr id="11" name="Picture 8" descr="Beach Clip art - Beach Png Clipart png download - 2400*1721 - Free ...">
              <a:extLst>
                <a:ext uri="{FF2B5EF4-FFF2-40B4-BE49-F238E27FC236}">
                  <a16:creationId xmlns:a16="http://schemas.microsoft.com/office/drawing/2014/main" id="{955DD717-4DEF-4871-966D-2559D914F7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2251" y="4275668"/>
              <a:ext cx="251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ree Sunglasses Clipart Png, Download Free Clip Art, Free Clip Art ...">
              <a:extLst>
                <a:ext uri="{FF2B5EF4-FFF2-40B4-BE49-F238E27FC236}">
                  <a16:creationId xmlns:a16="http://schemas.microsoft.com/office/drawing/2014/main" id="{D3D7A258-B98E-46F4-9CD2-1B3CEA7651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00511" y="5520696"/>
              <a:ext cx="435301" cy="1576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Sunglasses Clipart Png, Download Free Clip Art, Free Clip Art ...">
              <a:extLst>
                <a:ext uri="{FF2B5EF4-FFF2-40B4-BE49-F238E27FC236}">
                  <a16:creationId xmlns:a16="http://schemas.microsoft.com/office/drawing/2014/main" id="{2FEEB79A-89F2-45F2-9E19-2D5D857DE2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22853" y="5446791"/>
              <a:ext cx="442254" cy="160144"/>
            </a:xfrm>
            <a:prstGeom prst="rect">
              <a:avLst/>
            </a:prstGeom>
            <a:noFill/>
            <a:extLst>
              <a:ext uri="{909E8E84-426E-40DD-AFC4-6F175D3DCCD1}">
                <a14:hiddenFill xmlns:a14="http://schemas.microsoft.com/office/drawing/2010/main">
                  <a:solidFill>
                    <a:srgbClr val="FFFFFF"/>
                  </a:solidFill>
                </a14:hiddenFill>
              </a:ext>
            </a:extLst>
          </p:spPr>
        </p:pic>
        <p:sp>
          <p:nvSpPr>
            <p:cNvPr id="15" name="Thought Bubble: Cloud 14">
              <a:extLst>
                <a:ext uri="{FF2B5EF4-FFF2-40B4-BE49-F238E27FC236}">
                  <a16:creationId xmlns:a16="http://schemas.microsoft.com/office/drawing/2014/main" id="{03B5A79B-3606-4ED2-AEA4-0900DD146D65}"/>
                </a:ext>
              </a:extLst>
            </p:cNvPr>
            <p:cNvSpPr/>
            <p:nvPr/>
          </p:nvSpPr>
          <p:spPr>
            <a:xfrm>
              <a:off x="10263980" y="4344102"/>
              <a:ext cx="1080000" cy="720000"/>
            </a:xfrm>
            <a:prstGeom prst="cloudCallout">
              <a:avLst>
                <a:gd name="adj1" fmla="val -2087"/>
                <a:gd name="adj2" fmla="val 7281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Zzz</a:t>
              </a:r>
              <a:r>
                <a:rPr lang="en-GB" sz="2400" b="1" dirty="0">
                  <a:solidFill>
                    <a:schemeClr val="tx1"/>
                  </a:solidFill>
                </a:rPr>
                <a:t> </a:t>
              </a:r>
            </a:p>
          </p:txBody>
        </p:sp>
      </p:grpSp>
    </p:spTree>
    <p:extLst>
      <p:ext uri="{BB962C8B-B14F-4D97-AF65-F5344CB8AC3E}">
        <p14:creationId xmlns:p14="http://schemas.microsoft.com/office/powerpoint/2010/main" val="227919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s dorme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a:solidFill>
                  <a:schemeClr val="bg1"/>
                </a:solidFill>
              </a:rPr>
              <a:t>La </a:t>
            </a:r>
            <a:r>
              <a:rPr lang="en-GB" sz="2800" b="1" dirty="0" err="1">
                <a:solidFill>
                  <a:schemeClr val="bg1"/>
                </a:solidFill>
              </a:rPr>
              <a:t>visite</a:t>
            </a:r>
            <a:r>
              <a:rPr lang="en-GB" sz="2800" b="1" dirty="0">
                <a:solidFill>
                  <a:schemeClr val="bg1"/>
                </a:solidFill>
              </a:rPr>
              <a:t> des Anglaises</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180945" y="2228671"/>
            <a:ext cx="11830109" cy="1107996"/>
          </a:xfrm>
          <a:prstGeom prst="rect">
            <a:avLst/>
          </a:prstGeom>
          <a:noFill/>
        </p:spPr>
        <p:txBody>
          <a:bodyPr wrap="square" rtlCol="0">
            <a:spAutoFit/>
          </a:bodyPr>
          <a:lstStyle/>
          <a:p>
            <a:pPr lvl="0" algn="ctr">
              <a:buClr>
                <a:srgbClr val="000000"/>
              </a:buClr>
              <a:defRPr/>
            </a:pPr>
            <a:r>
              <a:rPr lang="fr-FR" sz="6600" b="1" dirty="0">
                <a:solidFill>
                  <a:srgbClr val="002060"/>
                </a:solidFill>
                <a:latin typeface="Century Gothic" panose="020B0502020202020204" pitchFamily="34" charset="0"/>
              </a:rPr>
              <a:t>Elle revien</a:t>
            </a:r>
            <a:r>
              <a:rPr lang="fr-FR" sz="6600" b="1" dirty="0">
                <a:solidFill>
                  <a:srgbClr val="EF4136"/>
                </a:solidFill>
                <a:latin typeface="Century Gothic" panose="020B0502020202020204" pitchFamily="34" charset="0"/>
              </a:rPr>
              <a:t>t</a:t>
            </a:r>
            <a:r>
              <a:rPr lang="fr-FR" sz="6600" b="1" dirty="0">
                <a:solidFill>
                  <a:srgbClr val="002060"/>
                </a:solidFill>
                <a:latin typeface="Century Gothic" panose="020B0502020202020204" pitchFamily="34" charset="0"/>
              </a:rPr>
              <a:t> avec du pain.</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Action Button: Forward or Next 6">
            <a:hlinkClick r:id="" action="ppaction://noaction" highlightClick="1">
              <a:snd r:embed="rId3" name="elle revient.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1836130" y="3429000"/>
            <a:ext cx="85197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She is coming back with some bread.</a:t>
            </a:r>
          </a:p>
        </p:txBody>
      </p:sp>
      <p:pic>
        <p:nvPicPr>
          <p:cNvPr id="7170" name="Picture 2" descr="White bread Bakery Baguette Sliced bread Clip art - bread png ...">
            <a:extLst>
              <a:ext uri="{FF2B5EF4-FFF2-40B4-BE49-F238E27FC236}">
                <a16:creationId xmlns:a16="http://schemas.microsoft.com/office/drawing/2014/main" id="{05A58608-31E2-4610-8316-CA57C9AEE3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925909">
            <a:off x="11087553" y="5425878"/>
            <a:ext cx="822368" cy="3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wearing a costume&#10;&#10;Description automatically generated">
            <a:extLst>
              <a:ext uri="{FF2B5EF4-FFF2-40B4-BE49-F238E27FC236}">
                <a16:creationId xmlns:a16="http://schemas.microsoft.com/office/drawing/2014/main" id="{C3D75C11-6DF4-4C86-8345-0A4D079965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4569" y="4530192"/>
            <a:ext cx="1448389" cy="1448389"/>
          </a:xfrm>
          <a:prstGeom prst="rect">
            <a:avLst/>
          </a:prstGeom>
        </p:spPr>
      </p:pic>
    </p:spTree>
    <p:extLst>
      <p:ext uri="{BB962C8B-B14F-4D97-AF65-F5344CB8AC3E}">
        <p14:creationId xmlns:p14="http://schemas.microsoft.com/office/powerpoint/2010/main" val="352486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 revie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a:solidFill>
                  <a:schemeClr val="bg1"/>
                </a:solidFill>
              </a:rPr>
              <a:t>La </a:t>
            </a:r>
            <a:r>
              <a:rPr lang="en-GB" sz="2800" b="1" dirty="0" err="1">
                <a:solidFill>
                  <a:schemeClr val="bg1"/>
                </a:solidFill>
              </a:rPr>
              <a:t>visite</a:t>
            </a:r>
            <a:r>
              <a:rPr lang="en-GB" sz="2800" b="1" dirty="0">
                <a:solidFill>
                  <a:schemeClr val="bg1"/>
                </a:solidFill>
              </a:rPr>
              <a:t> des Anglaises</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0" y="2228671"/>
            <a:ext cx="12192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Elles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devien</a:t>
            </a:r>
            <a:r>
              <a:rPr kumimoji="0" lang="en-GB" sz="6600" b="1" i="0" u="none" strike="noStrike" kern="1200" cap="none" spc="0" normalizeH="0" baseline="0" noProof="0" dirty="0" err="1">
                <a:ln>
                  <a:noFill/>
                </a:ln>
                <a:solidFill>
                  <a:srgbClr val="EF4136"/>
                </a:solidFill>
                <a:effectLst/>
                <a:uLnTx/>
                <a:uFillTx/>
                <a:latin typeface="Century Gothic" panose="020B0502020202020204" pitchFamily="34" charset="0"/>
                <a:ea typeface="+mn-ea"/>
              </a:rPr>
              <a:t>nent</a:t>
            </a:r>
            <a:r>
              <a:rPr kumimoji="0" lang="en-GB" sz="6600" b="1" i="0" u="none" strike="noStrike" kern="1200" cap="none" spc="0" normalizeH="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noProof="0" dirty="0" err="1">
                <a:ln>
                  <a:noFill/>
                </a:ln>
                <a:solidFill>
                  <a:srgbClr val="002060"/>
                </a:solidFill>
                <a:effectLst/>
                <a:uLnTx/>
                <a:uFillTx/>
                <a:latin typeface="Century Gothic" panose="020B0502020202020204" pitchFamily="34" charset="0"/>
                <a:ea typeface="+mn-ea"/>
              </a:rPr>
              <a:t>françaises</a:t>
            </a:r>
            <a:r>
              <a:rPr kumimoji="0" lang="en-GB" sz="6600" b="1" i="0" u="none" strike="noStrike" kern="1200" cap="none" spc="0" normalizeH="0" noProof="0" dirty="0">
                <a:ln>
                  <a:noFill/>
                </a:ln>
                <a:solidFill>
                  <a:srgbClr val="002060"/>
                </a:solidFill>
                <a:effectLst/>
                <a:uLnTx/>
                <a:uFillTx/>
                <a:latin typeface="Century Gothic" panose="020B0502020202020204" pitchFamily="34" charset="0"/>
                <a:ea typeface="+mn-ea"/>
              </a:rPr>
              <a:t> !</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elles deviennent.wav"/>
            </a:hlinkClick>
            <a:hlinkHover r:id="" action="ppaction://noaction">
              <a:snd r:embed="rId3" name="elles deviennent.wav"/>
            </a:hlinkHover>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They are becoming French !</a:t>
            </a:r>
          </a:p>
        </p:txBody>
      </p:sp>
      <p:grpSp>
        <p:nvGrpSpPr>
          <p:cNvPr id="2" name="Group 1">
            <a:extLst>
              <a:ext uri="{FF2B5EF4-FFF2-40B4-BE49-F238E27FC236}">
                <a16:creationId xmlns:a16="http://schemas.microsoft.com/office/drawing/2014/main" id="{2DDAFE48-5B63-4A31-A99F-14A80EB1E373}"/>
              </a:ext>
            </a:extLst>
          </p:cNvPr>
          <p:cNvGrpSpPr/>
          <p:nvPr/>
        </p:nvGrpSpPr>
        <p:grpSpPr>
          <a:xfrm>
            <a:off x="10294013" y="4346302"/>
            <a:ext cx="1080000" cy="720000"/>
            <a:chOff x="10294013" y="4346302"/>
            <a:chExt cx="1080000" cy="720000"/>
          </a:xfrm>
        </p:grpSpPr>
        <p:sp>
          <p:nvSpPr>
            <p:cNvPr id="13" name="Thought Bubble: Cloud 12">
              <a:extLst>
                <a:ext uri="{FF2B5EF4-FFF2-40B4-BE49-F238E27FC236}">
                  <a16:creationId xmlns:a16="http://schemas.microsoft.com/office/drawing/2014/main" id="{47FD675C-AE5A-4E86-BB7F-BA32EDC2446F}"/>
                </a:ext>
              </a:extLst>
            </p:cNvPr>
            <p:cNvSpPr/>
            <p:nvPr/>
          </p:nvSpPr>
          <p:spPr>
            <a:xfrm>
              <a:off x="10294013" y="4346302"/>
              <a:ext cx="1080000" cy="720000"/>
            </a:xfrm>
            <a:prstGeom prst="cloudCallout">
              <a:avLst>
                <a:gd name="adj1" fmla="val -2087"/>
                <a:gd name="adj2" fmla="val 7281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endParaRPr>
            </a:p>
          </p:txBody>
        </p:sp>
        <p:pic>
          <p:nvPicPr>
            <p:cNvPr id="8194" name="Picture 2" descr="Free Picture Of France Flag, Download Free Clip Art, Free Clip Art ...">
              <a:extLst>
                <a:ext uri="{FF2B5EF4-FFF2-40B4-BE49-F238E27FC236}">
                  <a16:creationId xmlns:a16="http://schemas.microsoft.com/office/drawing/2014/main" id="{43C12936-65BC-4454-8B62-91EED21010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3844" y="4526302"/>
              <a:ext cx="540338" cy="3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pic>
        <p:nvPicPr>
          <p:cNvPr id="3" name="Picture 2" descr="A person wearing a hat&#10;&#10;Description automatically generated">
            <a:extLst>
              <a:ext uri="{FF2B5EF4-FFF2-40B4-BE49-F238E27FC236}">
                <a16:creationId xmlns:a16="http://schemas.microsoft.com/office/drawing/2014/main" id="{FE159E5D-A41D-4F62-B239-E3F275721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8680" y="4936687"/>
            <a:ext cx="1141241" cy="1141241"/>
          </a:xfrm>
          <a:prstGeom prst="rect">
            <a:avLst/>
          </a:prstGeom>
        </p:spPr>
      </p:pic>
      <p:pic>
        <p:nvPicPr>
          <p:cNvPr id="6" name="Picture 5" descr="A person wearing a costume&#10;&#10;Description automatically generated">
            <a:extLst>
              <a:ext uri="{FF2B5EF4-FFF2-40B4-BE49-F238E27FC236}">
                <a16:creationId xmlns:a16="http://schemas.microsoft.com/office/drawing/2014/main" id="{C96E34F5-B5B4-4FB6-BF52-BF45AB3A28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5877" y="4936687"/>
            <a:ext cx="1141240" cy="1141240"/>
          </a:xfrm>
          <a:prstGeom prst="rect">
            <a:avLst/>
          </a:prstGeom>
        </p:spPr>
      </p:pic>
    </p:spTree>
    <p:extLst>
      <p:ext uri="{BB962C8B-B14F-4D97-AF65-F5344CB8AC3E}">
        <p14:creationId xmlns:p14="http://schemas.microsoft.com/office/powerpoint/2010/main" val="277375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s devienne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A092EC5-8E47-4284-B886-F506909AAFCA}"/>
              </a:ext>
            </a:extLst>
          </p:cNvPr>
          <p:cNvGrpSpPr/>
          <p:nvPr/>
        </p:nvGrpSpPr>
        <p:grpSpPr>
          <a:xfrm>
            <a:off x="8075401" y="4354388"/>
            <a:ext cx="3358760" cy="1800000"/>
            <a:chOff x="8075401" y="4629329"/>
            <a:chExt cx="3358760" cy="1800000"/>
          </a:xfrm>
        </p:grpSpPr>
        <p:pic>
          <p:nvPicPr>
            <p:cNvPr id="13" name="Picture 12">
              <a:extLst>
                <a:ext uri="{FF2B5EF4-FFF2-40B4-BE49-F238E27FC236}">
                  <a16:creationId xmlns:a16="http://schemas.microsoft.com/office/drawing/2014/main" id="{BB41D318-B8AD-47A8-B14F-5625C5B61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4161" y="4987718"/>
              <a:ext cx="1080000" cy="1080000"/>
            </a:xfrm>
            <a:prstGeom prst="rect">
              <a:avLst/>
            </a:prstGeom>
          </p:spPr>
        </p:pic>
        <p:pic>
          <p:nvPicPr>
            <p:cNvPr id="6146" name="Picture 2" descr="open door clipart png - Clip Art Library">
              <a:extLst>
                <a:ext uri="{FF2B5EF4-FFF2-40B4-BE49-F238E27FC236}">
                  <a16:creationId xmlns:a16="http://schemas.microsoft.com/office/drawing/2014/main" id="{483CDCB1-F874-4161-9524-7CD3C29DEFE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5401" y="4629329"/>
              <a:ext cx="2250000" cy="18000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itle 3"/>
          <p:cNvSpPr>
            <a:spLocks noGrp="1"/>
          </p:cNvSpPr>
          <p:nvPr>
            <p:ph type="title"/>
          </p:nvPr>
        </p:nvSpPr>
        <p:spPr/>
        <p:txBody>
          <a:bodyPr>
            <a:noAutofit/>
          </a:bodyPr>
          <a:lstStyle/>
          <a:p>
            <a:r>
              <a:rPr lang="en-GB" sz="2800" b="1" dirty="0">
                <a:solidFill>
                  <a:schemeClr val="bg1"/>
                </a:solidFill>
              </a:rPr>
              <a:t>La </a:t>
            </a:r>
            <a:r>
              <a:rPr lang="en-GB" sz="2800" b="1" dirty="0" err="1">
                <a:solidFill>
                  <a:schemeClr val="bg1"/>
                </a:solidFill>
              </a:rPr>
              <a:t>visite</a:t>
            </a:r>
            <a:r>
              <a:rPr lang="en-GB" sz="2800" b="1" dirty="0">
                <a:solidFill>
                  <a:schemeClr val="bg1"/>
                </a:solidFill>
              </a:rPr>
              <a:t> des Anglaises</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0" y="2228671"/>
            <a:ext cx="12192000" cy="1107996"/>
          </a:xfrm>
          <a:prstGeom prst="rect">
            <a:avLst/>
          </a:prstGeom>
          <a:noFill/>
        </p:spPr>
        <p:txBody>
          <a:bodyPr wrap="square" rtlCol="0">
            <a:spAutoFit/>
          </a:bodyPr>
          <a:lstStyle/>
          <a:p>
            <a:pPr lvl="0" algn="ctr">
              <a:buClr>
                <a:srgbClr val="000000"/>
              </a:buClr>
              <a:defRPr/>
            </a:pPr>
            <a:r>
              <a:rPr lang="fr-FR" sz="6600" b="1" dirty="0">
                <a:solidFill>
                  <a:srgbClr val="002060"/>
                </a:solidFill>
                <a:latin typeface="Century Gothic" panose="020B0502020202020204" pitchFamily="34" charset="0"/>
              </a:rPr>
              <a:t>Ils par</a:t>
            </a:r>
            <a:r>
              <a:rPr lang="fr-FR" sz="6600" b="1" dirty="0">
                <a:solidFill>
                  <a:srgbClr val="EF4136"/>
                </a:solidFill>
                <a:latin typeface="Century Gothic" panose="020B0502020202020204" pitchFamily="34" charset="0"/>
              </a:rPr>
              <a:t>tent</a:t>
            </a:r>
            <a:r>
              <a:rPr lang="fr-FR" sz="6600" b="1" dirty="0">
                <a:solidFill>
                  <a:srgbClr val="002060"/>
                </a:solidFill>
                <a:latin typeface="Century Gothic" panose="020B0502020202020204" pitchFamily="34" charset="0"/>
              </a:rPr>
              <a:t> ensemble.</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Action Button: Forward or Next 6">
            <a:hlinkClick r:id="" action="ppaction://noaction" highlightClick="1">
              <a:snd r:embed="rId3" name="ils partent.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They are</a:t>
            </a:r>
            <a:r>
              <a:rPr kumimoji="0" lang="en-GB" sz="3600" b="1"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leaving together.</a:t>
            </a:r>
            <a:endPar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2" name="Picture 1" descr="A person wearing a hat&#10;&#10;Description automatically generated">
            <a:extLst>
              <a:ext uri="{FF2B5EF4-FFF2-40B4-BE49-F238E27FC236}">
                <a16:creationId xmlns:a16="http://schemas.microsoft.com/office/drawing/2014/main" id="{6F8B8D69-8F8D-4FAF-B60F-6B8350AC1A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8682" y="4401346"/>
            <a:ext cx="1080000" cy="1080000"/>
          </a:xfrm>
          <a:prstGeom prst="rect">
            <a:avLst/>
          </a:prstGeom>
        </p:spPr>
      </p:pic>
      <p:pic>
        <p:nvPicPr>
          <p:cNvPr id="6" name="Picture 5" descr="A person wearing a costume&#10;&#10;Description automatically generated">
            <a:extLst>
              <a:ext uri="{FF2B5EF4-FFF2-40B4-BE49-F238E27FC236}">
                <a16:creationId xmlns:a16="http://schemas.microsoft.com/office/drawing/2014/main" id="{75D130D2-9BB9-4171-B18D-AC3C4EF3B2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4161" y="4340106"/>
            <a:ext cx="1141240" cy="1141240"/>
          </a:xfrm>
          <a:prstGeom prst="rect">
            <a:avLst/>
          </a:prstGeom>
        </p:spPr>
      </p:pic>
    </p:spTree>
    <p:extLst>
      <p:ext uri="{BB962C8B-B14F-4D97-AF65-F5344CB8AC3E}">
        <p14:creationId xmlns:p14="http://schemas.microsoft.com/office/powerpoint/2010/main" val="265661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parte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80062" cy="647577"/>
          </a:xfrm>
        </p:spPr>
        <p:txBody>
          <a:bodyPr>
            <a:normAutofit/>
          </a:bodyPr>
          <a:lstStyle/>
          <a:p>
            <a:r>
              <a:rPr lang="en-GB" sz="2800" b="1" dirty="0">
                <a:solidFill>
                  <a:schemeClr val="bg1"/>
                </a:solidFill>
              </a:rPr>
              <a:t>À la </a:t>
            </a:r>
            <a:r>
              <a:rPr lang="en-GB" sz="2800" b="1" dirty="0" err="1">
                <a:solidFill>
                  <a:schemeClr val="bg1"/>
                </a:solidFill>
              </a:rPr>
              <a:t>plage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80000" y="1296000"/>
            <a:ext cx="645724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Les </a:t>
            </a:r>
            <a:r>
              <a:rPr lang="en-US" sz="2400" dirty="0" err="1">
                <a:solidFill>
                  <a:srgbClr val="002060"/>
                </a:solidFill>
                <a:latin typeface="Century Gothic" panose="020F0302020204030204"/>
              </a:rPr>
              <a:t>élèves</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sont</a:t>
            </a:r>
            <a:r>
              <a:rPr lang="en-US" sz="2400" dirty="0">
                <a:solidFill>
                  <a:srgbClr val="002060"/>
                </a:solidFill>
                <a:latin typeface="Century Gothic" panose="020F0302020204030204"/>
              </a:rPr>
              <a:t> à la </a:t>
            </a:r>
            <a:r>
              <a:rPr lang="en-US" sz="2400" dirty="0" err="1">
                <a:solidFill>
                  <a:srgbClr val="002060"/>
                </a:solidFill>
                <a:latin typeface="Century Gothic" panose="020F0302020204030204"/>
              </a:rPr>
              <a:t>plage</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Ils</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regardent</a:t>
            </a:r>
            <a:r>
              <a:rPr lang="en-US" sz="2400" dirty="0">
                <a:solidFill>
                  <a:srgbClr val="002060"/>
                </a:solidFill>
                <a:latin typeface="Century Gothic" panose="020F0302020204030204"/>
              </a:rPr>
              <a:t> des </a:t>
            </a:r>
            <a:r>
              <a:rPr lang="en-US" sz="2400" dirty="0" err="1">
                <a:solidFill>
                  <a:srgbClr val="002060"/>
                </a:solidFill>
                <a:latin typeface="Century Gothic" panose="020F0302020204030204"/>
              </a:rPr>
              <a:t>personnes</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intéressantes</a:t>
            </a:r>
            <a:r>
              <a:rPr lang="en-US" sz="2400" dirty="0">
                <a:solidFill>
                  <a:srgbClr val="002060"/>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parle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d’une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personne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elle</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002060"/>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d’un </a:t>
            </a:r>
            <a:r>
              <a:rPr kumimoji="0" lang="en-US" sz="2400" i="0" u="none" strike="noStrike" kern="1200" cap="none" spc="0" normalizeH="0" baseline="0" noProof="0" dirty="0" err="1">
                <a:ln>
                  <a:noFill/>
                </a:ln>
                <a:solidFill>
                  <a:srgbClr val="002060"/>
                </a:solidFill>
                <a:effectLst/>
                <a:uLnTx/>
                <a:uFillTx/>
                <a:latin typeface="Century Gothic" panose="020F0302020204030204"/>
                <a:ea typeface="+mn-ea"/>
                <a:cs typeface="+mn-cs"/>
              </a:rPr>
              <a:t>groupe</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de </a:t>
            </a:r>
            <a:r>
              <a:rPr kumimoji="0" lang="en-US" sz="2400" i="0" u="none" strike="noStrike" kern="1200" cap="none" spc="0" normalizeH="0" baseline="0" noProof="0" dirty="0" err="1">
                <a:ln>
                  <a:noFill/>
                </a:ln>
                <a:solidFill>
                  <a:srgbClr val="002060"/>
                </a:solidFill>
                <a:effectLst/>
                <a:uLnTx/>
                <a:uFillTx/>
                <a:latin typeface="Century Gothic" panose="020F0302020204030204"/>
                <a:ea typeface="+mn-ea"/>
                <a:cs typeface="+mn-cs"/>
              </a:rPr>
              <a:t>personnes</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ils</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elles</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aphicFrame>
        <p:nvGraphicFramePr>
          <p:cNvPr id="34" name="Table 6">
            <a:extLst>
              <a:ext uri="{FF2B5EF4-FFF2-40B4-BE49-F238E27FC236}">
                <a16:creationId xmlns:a16="http://schemas.microsoft.com/office/drawing/2014/main" id="{B7DE94B1-515B-4409-858D-280C8976979D}"/>
              </a:ext>
            </a:extLst>
          </p:cNvPr>
          <p:cNvGraphicFramePr>
            <a:graphicFrameLocks noGrp="1"/>
          </p:cNvGraphicFramePr>
          <p:nvPr>
            <p:extLst>
              <p:ext uri="{D42A27DB-BD31-4B8C-83A1-F6EECF244321}">
                <p14:modId xmlns:p14="http://schemas.microsoft.com/office/powerpoint/2010/main" val="686055610"/>
              </p:ext>
            </p:extLst>
          </p:nvPr>
        </p:nvGraphicFramePr>
        <p:xfrm>
          <a:off x="6869920" y="1581130"/>
          <a:ext cx="5040000" cy="3479469"/>
        </p:xfrm>
        <a:graphic>
          <a:graphicData uri="http://schemas.openxmlformats.org/drawingml/2006/table">
            <a:tbl>
              <a:tblPr firstRow="1" bandRow="1">
                <a:tableStyleId>{7DF18680-E054-41AD-8BC1-D1AEF772440D}</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tblGrid>
              <a:tr h="497067">
                <a:tc>
                  <a:txBody>
                    <a:bodyPr/>
                    <a:lstStyle/>
                    <a:p>
                      <a:pPr algn="ctr"/>
                      <a:endParaRPr lang="en-GB"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solidFill>
                            <a:srgbClr val="002060"/>
                          </a:solidFill>
                          <a:effectLst/>
                          <a:uLnTx/>
                          <a:uFillTx/>
                        </a:rPr>
                        <a:t>il</a:t>
                      </a:r>
                      <a:r>
                        <a:rPr kumimoji="0" lang="en-GB" sz="2000" b="1" u="none" strike="noStrike" kern="1200" cap="none" spc="0" normalizeH="0" baseline="0" noProof="0" dirty="0">
                          <a:ln>
                            <a:noFill/>
                          </a:ln>
                          <a:solidFill>
                            <a:srgbClr val="002060"/>
                          </a:solidFill>
                          <a:effectLst/>
                          <a:uLnTx/>
                          <a:uFillTx/>
                        </a:rPr>
                        <a:t> / </a:t>
                      </a:r>
                      <a:r>
                        <a:rPr kumimoji="0" lang="en-GB" sz="2000" b="1" u="none" strike="noStrike" kern="1200" cap="none" spc="0" normalizeH="0" baseline="0" noProof="0" dirty="0" err="1">
                          <a:ln>
                            <a:noFill/>
                          </a:ln>
                          <a:solidFill>
                            <a:srgbClr val="002060"/>
                          </a:solidFill>
                          <a:effectLst/>
                          <a:uLnTx/>
                          <a:uFillTx/>
                        </a:rPr>
                        <a:t>elle</a:t>
                      </a:r>
                      <a:endParaRPr lang="en-GB" sz="20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rPr>
                        <a:t>ils</a:t>
                      </a:r>
                      <a:r>
                        <a:rPr lang="en-GB" sz="2000" b="1" dirty="0">
                          <a:solidFill>
                            <a:srgbClr val="002060"/>
                          </a:solidFill>
                        </a:rPr>
                        <a:t> / </a:t>
                      </a:r>
                      <a:r>
                        <a:rPr lang="en-GB" sz="2000" b="1" dirty="0" err="1">
                          <a:solidFill>
                            <a:srgbClr val="002060"/>
                          </a:solidFill>
                        </a:rPr>
                        <a:t>elles</a:t>
                      </a:r>
                      <a:endParaRPr lang="en-GB" sz="2000" b="1" dirty="0">
                        <a:solidFill>
                          <a:srgbClr val="002060"/>
                        </a:solidFill>
                      </a:endParaRPr>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bl>
          </a:graphicData>
        </a:graphic>
      </p:graphicFrame>
      <p:sp>
        <p:nvSpPr>
          <p:cNvPr id="35" name="Action Button: Custom 16">
            <a:hlinkClick r:id="" action="ppaction://noaction" highlightClick="1">
              <a:snd r:embed="rId3" name="1.wav"/>
            </a:hlinkClick>
            <a:extLst>
              <a:ext uri="{FF2B5EF4-FFF2-40B4-BE49-F238E27FC236}">
                <a16:creationId xmlns:a16="http://schemas.microsoft.com/office/drawing/2014/main" id="{A8448931-98D0-486D-A59A-912FE3E2834D}"/>
              </a:ext>
            </a:extLst>
          </p:cNvPr>
          <p:cNvSpPr/>
          <p:nvPr/>
        </p:nvSpPr>
        <p:spPr>
          <a:xfrm>
            <a:off x="7039919" y="211634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36" name="Picture 35" descr="green checkmark">
            <a:extLst>
              <a:ext uri="{FF2B5EF4-FFF2-40B4-BE49-F238E27FC236}">
                <a16:creationId xmlns:a16="http://schemas.microsoft.com/office/drawing/2014/main" id="{1702286F-4178-4158-95E6-D0736A73C0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0069" y="2161458"/>
            <a:ext cx="282522" cy="294294"/>
          </a:xfrm>
          <a:prstGeom prst="rect">
            <a:avLst/>
          </a:prstGeom>
        </p:spPr>
      </p:pic>
      <p:sp>
        <p:nvSpPr>
          <p:cNvPr id="37" name="Action Button: Custom 16">
            <a:hlinkClick r:id="" action="ppaction://noaction" highlightClick="1">
              <a:snd r:embed="rId5" name="2.wav"/>
            </a:hlinkClick>
            <a:extLst>
              <a:ext uri="{FF2B5EF4-FFF2-40B4-BE49-F238E27FC236}">
                <a16:creationId xmlns:a16="http://schemas.microsoft.com/office/drawing/2014/main" id="{6F8161E6-E981-48F0-ADB8-E58587D41630}"/>
              </a:ext>
            </a:extLst>
          </p:cNvPr>
          <p:cNvSpPr/>
          <p:nvPr/>
        </p:nvSpPr>
        <p:spPr>
          <a:xfrm>
            <a:off x="7039919" y="261097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Action Button: Custom 16">
            <a:hlinkClick r:id="" action="ppaction://noaction" highlightClick="1">
              <a:snd r:embed="rId6" name="3.wav"/>
            </a:hlinkClick>
            <a:extLst>
              <a:ext uri="{FF2B5EF4-FFF2-40B4-BE49-F238E27FC236}">
                <a16:creationId xmlns:a16="http://schemas.microsoft.com/office/drawing/2014/main" id="{D59276E9-C9B5-4278-B213-1EDFEC73D72E}"/>
              </a:ext>
            </a:extLst>
          </p:cNvPr>
          <p:cNvSpPr/>
          <p:nvPr/>
        </p:nvSpPr>
        <p:spPr>
          <a:xfrm>
            <a:off x="7037841" y="310561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7" name="4.wav"/>
            </a:hlinkClick>
            <a:extLst>
              <a:ext uri="{FF2B5EF4-FFF2-40B4-BE49-F238E27FC236}">
                <a16:creationId xmlns:a16="http://schemas.microsoft.com/office/drawing/2014/main" id="{00E71C97-B8FE-4B79-9F42-A23F1DC6CC36}"/>
              </a:ext>
            </a:extLst>
          </p:cNvPr>
          <p:cNvSpPr/>
          <p:nvPr/>
        </p:nvSpPr>
        <p:spPr>
          <a:xfrm>
            <a:off x="7037841" y="360025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0" name="Action Button: Custom 16">
            <a:hlinkClick r:id="" action="ppaction://noaction" highlightClick="1">
              <a:snd r:embed="rId8" name="5.wav"/>
            </a:hlinkClick>
            <a:extLst>
              <a:ext uri="{FF2B5EF4-FFF2-40B4-BE49-F238E27FC236}">
                <a16:creationId xmlns:a16="http://schemas.microsoft.com/office/drawing/2014/main" id="{97B327CF-26F4-4C06-8F4D-8670A2DE6D83}"/>
              </a:ext>
            </a:extLst>
          </p:cNvPr>
          <p:cNvSpPr/>
          <p:nvPr/>
        </p:nvSpPr>
        <p:spPr>
          <a:xfrm>
            <a:off x="7037841" y="409488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1" name="Action Button: Custom 16">
            <a:hlinkClick r:id="" action="ppaction://noaction" highlightClick="1">
              <a:snd r:embed="rId9" name="40-6.wav"/>
            </a:hlinkClick>
            <a:extLst>
              <a:ext uri="{FF2B5EF4-FFF2-40B4-BE49-F238E27FC236}">
                <a16:creationId xmlns:a16="http://schemas.microsoft.com/office/drawing/2014/main" id="{803FB162-DF1B-4CCA-85B4-E929428D7BEE}"/>
              </a:ext>
            </a:extLst>
          </p:cNvPr>
          <p:cNvSpPr/>
          <p:nvPr/>
        </p:nvSpPr>
        <p:spPr>
          <a:xfrm>
            <a:off x="7042635" y="458952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46" name="Picture 45" descr="green checkmark">
            <a:extLst>
              <a:ext uri="{FF2B5EF4-FFF2-40B4-BE49-F238E27FC236}">
                <a16:creationId xmlns:a16="http://schemas.microsoft.com/office/drawing/2014/main" id="{1D86B5C7-AA8B-49B7-81A7-D5CC6CB66A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8418" y="2690680"/>
            <a:ext cx="282522" cy="294294"/>
          </a:xfrm>
          <a:prstGeom prst="rect">
            <a:avLst/>
          </a:prstGeom>
        </p:spPr>
      </p:pic>
      <p:pic>
        <p:nvPicPr>
          <p:cNvPr id="47" name="Picture 46" descr="green checkmark">
            <a:extLst>
              <a:ext uri="{FF2B5EF4-FFF2-40B4-BE49-F238E27FC236}">
                <a16:creationId xmlns:a16="http://schemas.microsoft.com/office/drawing/2014/main" id="{8561E888-0765-45D3-8A64-BB95C95B9F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8418" y="3201375"/>
            <a:ext cx="282522" cy="294294"/>
          </a:xfrm>
          <a:prstGeom prst="rect">
            <a:avLst/>
          </a:prstGeom>
        </p:spPr>
      </p:pic>
      <p:pic>
        <p:nvPicPr>
          <p:cNvPr id="48" name="Picture 47" descr="green checkmark">
            <a:extLst>
              <a:ext uri="{FF2B5EF4-FFF2-40B4-BE49-F238E27FC236}">
                <a16:creationId xmlns:a16="http://schemas.microsoft.com/office/drawing/2014/main" id="{99320E26-7BE2-4171-B383-ED2E0791C4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0852" y="3670784"/>
            <a:ext cx="282522" cy="294294"/>
          </a:xfrm>
          <a:prstGeom prst="rect">
            <a:avLst/>
          </a:prstGeom>
        </p:spPr>
      </p:pic>
      <p:pic>
        <p:nvPicPr>
          <p:cNvPr id="49" name="Picture 48" descr="green checkmark">
            <a:extLst>
              <a:ext uri="{FF2B5EF4-FFF2-40B4-BE49-F238E27FC236}">
                <a16:creationId xmlns:a16="http://schemas.microsoft.com/office/drawing/2014/main" id="{2CEB72CB-9006-4285-9147-21DCAA6CEB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0852" y="4177864"/>
            <a:ext cx="282522" cy="294294"/>
          </a:xfrm>
          <a:prstGeom prst="rect">
            <a:avLst/>
          </a:prstGeom>
        </p:spPr>
      </p:pic>
      <p:pic>
        <p:nvPicPr>
          <p:cNvPr id="50" name="Picture 49" descr="green checkmark">
            <a:extLst>
              <a:ext uri="{FF2B5EF4-FFF2-40B4-BE49-F238E27FC236}">
                <a16:creationId xmlns:a16="http://schemas.microsoft.com/office/drawing/2014/main" id="{79CEF635-3BFF-43CF-966E-0BEC3E5A78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8418" y="4650648"/>
            <a:ext cx="282522" cy="294294"/>
          </a:xfrm>
          <a:prstGeom prst="rect">
            <a:avLst/>
          </a:prstGeom>
        </p:spPr>
      </p:pic>
      <p:pic>
        <p:nvPicPr>
          <p:cNvPr id="55" name="Graphic 54" descr="Gender">
            <a:extLst>
              <a:ext uri="{FF2B5EF4-FFF2-40B4-BE49-F238E27FC236}">
                <a16:creationId xmlns:a16="http://schemas.microsoft.com/office/drawing/2014/main" id="{C1FB8CB6-1495-47AD-AAA9-0D1D67AC176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99679" y="934051"/>
            <a:ext cx="720000" cy="720000"/>
          </a:xfrm>
          <a:prstGeom prst="rect">
            <a:avLst/>
          </a:prstGeom>
        </p:spPr>
      </p:pic>
      <p:pic>
        <p:nvPicPr>
          <p:cNvPr id="59" name="Graphic 58" descr="Group of women">
            <a:extLst>
              <a:ext uri="{FF2B5EF4-FFF2-40B4-BE49-F238E27FC236}">
                <a16:creationId xmlns:a16="http://schemas.microsoft.com/office/drawing/2014/main" id="{90513CDD-AC70-44E5-9B1B-CFB64C532DA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62113" y="934051"/>
            <a:ext cx="720000" cy="720000"/>
          </a:xfrm>
          <a:prstGeom prst="rect">
            <a:avLst/>
          </a:prstGeom>
        </p:spPr>
      </p:pic>
      <p:pic>
        <p:nvPicPr>
          <p:cNvPr id="61" name="Graphic 60" descr="Group of men">
            <a:extLst>
              <a:ext uri="{FF2B5EF4-FFF2-40B4-BE49-F238E27FC236}">
                <a16:creationId xmlns:a16="http://schemas.microsoft.com/office/drawing/2014/main" id="{A4501CF4-4A7F-497B-AD02-830E6051F69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142113" y="934051"/>
            <a:ext cx="720000" cy="720000"/>
          </a:xfrm>
          <a:prstGeom prst="rect">
            <a:avLst/>
          </a:prstGeom>
        </p:spPr>
      </p:pic>
      <p:pic>
        <p:nvPicPr>
          <p:cNvPr id="5128" name="Picture 8" descr="Beach Clip art - Beach Png Clipart png download - 2400*1721 - Free ...">
            <a:extLst>
              <a:ext uri="{FF2B5EF4-FFF2-40B4-BE49-F238E27FC236}">
                <a16:creationId xmlns:a16="http://schemas.microsoft.com/office/drawing/2014/main" id="{0D93AF7C-B751-4818-9F6A-08016187538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9835" y="3348522"/>
            <a:ext cx="4016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69B5CB29-1FA0-42A8-9FD6-F726C9A4FCD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85838" y="4534802"/>
            <a:ext cx="1440000" cy="1440000"/>
          </a:xfrm>
          <a:prstGeom prst="rect">
            <a:avLst/>
          </a:prstGeom>
        </p:spPr>
      </p:pic>
      <p:pic>
        <p:nvPicPr>
          <p:cNvPr id="2" name="Picture 1" descr="A person wearing a hat&#10;&#10;Description automatically generated">
            <a:extLst>
              <a:ext uri="{FF2B5EF4-FFF2-40B4-BE49-F238E27FC236}">
                <a16:creationId xmlns:a16="http://schemas.microsoft.com/office/drawing/2014/main" id="{DA8F50ED-87A4-4831-9D6A-88241F8CB02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24617" y="3646284"/>
            <a:ext cx="1141241" cy="1141241"/>
          </a:xfrm>
          <a:prstGeom prst="rect">
            <a:avLst/>
          </a:prstGeom>
        </p:spPr>
      </p:pic>
      <p:pic>
        <p:nvPicPr>
          <p:cNvPr id="3" name="Picture 2" descr="A person wearing a costume&#10;&#10;Description automatically generated">
            <a:extLst>
              <a:ext uri="{FF2B5EF4-FFF2-40B4-BE49-F238E27FC236}">
                <a16:creationId xmlns:a16="http://schemas.microsoft.com/office/drawing/2014/main" id="{4CDC64EC-32BE-4485-ACB3-0FF4381C230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96410" y="3645627"/>
            <a:ext cx="1141240" cy="1141240"/>
          </a:xfrm>
          <a:prstGeom prst="rect">
            <a:avLst/>
          </a:prstGeom>
        </p:spPr>
      </p:pic>
    </p:spTree>
    <p:extLst>
      <p:ext uri="{BB962C8B-B14F-4D97-AF65-F5344CB8AC3E}">
        <p14:creationId xmlns:p14="http://schemas.microsoft.com/office/powerpoint/2010/main" val="55201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140013"/>
            <a:ext cx="10515600" cy="1325563"/>
          </a:xfrm>
        </p:spPr>
        <p:txBody>
          <a:bodyPr>
            <a:normAutofit fontScale="90000"/>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open </a:t>
            </a:r>
            <a:r>
              <a:rPr lang="en-GB" sz="10000" b="1" dirty="0" err="1">
                <a:solidFill>
                  <a:srgbClr val="1F4E79"/>
                </a:solidFill>
                <a:latin typeface="Century Gothic" panose="020B0502020202020204" pitchFamily="34" charset="0"/>
                <a:ea typeface="+mn-ea"/>
                <a:cs typeface="Calibri" panose="020F0502020204030204" pitchFamily="34" charset="0"/>
              </a:rPr>
              <a:t>eu</a:t>
            </a: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œu</a:t>
            </a:r>
            <a:endParaRPr lang="en-US" sz="10000" dirty="0"/>
          </a:p>
        </p:txBody>
      </p:sp>
      <p:sp>
        <p:nvSpPr>
          <p:cNvPr id="4" name="TextBox 3"/>
          <p:cNvSpPr txBox="1"/>
          <p:nvPr/>
        </p:nvSpPr>
        <p:spPr>
          <a:xfrm>
            <a:off x="4346161" y="4448882"/>
            <a:ext cx="3499677"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96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9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96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 name="Picture 4" descr="heart">
            <a:extLst>
              <a:ext uri="{FF2B5EF4-FFF2-40B4-BE49-F238E27FC236}">
                <a16:creationId xmlns:a16="http://schemas.microsoft.com/office/drawing/2014/main" id="{D4458B70-3E09-472E-A987-33A0EB070B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7041" y="2256718"/>
            <a:ext cx="2077915" cy="1886631"/>
          </a:xfrm>
          <a:prstGeom prst="rect">
            <a:avLst/>
          </a:prstGeom>
        </p:spPr>
      </p:pic>
    </p:spTree>
    <p:extLst>
      <p:ext uri="{BB962C8B-B14F-4D97-AF65-F5344CB8AC3E}">
        <p14:creationId xmlns:p14="http://schemas.microsoft.com/office/powerpoint/2010/main" val="119559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u coeu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eu co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493818" cy="647577"/>
          </a:xfrm>
        </p:spPr>
        <p:txBody>
          <a:bodyPr>
            <a:normAutofit/>
          </a:bodyPr>
          <a:lstStyle/>
          <a:p>
            <a:r>
              <a:rPr lang="en-GB" sz="2800" b="1" dirty="0">
                <a:solidFill>
                  <a:schemeClr val="bg1"/>
                </a:solidFill>
              </a:rPr>
              <a:t>À la </a:t>
            </a:r>
            <a:r>
              <a:rPr lang="en-GB" sz="2800" b="1" dirty="0" err="1">
                <a:solidFill>
                  <a:schemeClr val="bg1"/>
                </a:solidFill>
              </a:rPr>
              <a:t>plage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80000" y="1296000"/>
            <a:ext cx="645724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Les </a:t>
            </a:r>
            <a:r>
              <a:rPr lang="en-US" sz="2400" dirty="0" err="1">
                <a:solidFill>
                  <a:srgbClr val="4472C4">
                    <a:lumMod val="50000"/>
                  </a:srgbClr>
                </a:solidFill>
                <a:latin typeface="Century Gothic" panose="020F0302020204030204"/>
              </a:rPr>
              <a:t>élèves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sont</a:t>
            </a:r>
            <a:r>
              <a:rPr lang="en-US" sz="2400" dirty="0">
                <a:solidFill>
                  <a:srgbClr val="4472C4">
                    <a:lumMod val="50000"/>
                  </a:srgbClr>
                </a:solidFill>
                <a:latin typeface="Century Gothic" panose="020F0302020204030204"/>
              </a:rPr>
              <a:t> à la </a:t>
            </a:r>
            <a:r>
              <a:rPr lang="en-US" sz="2400" dirty="0" err="1">
                <a:solidFill>
                  <a:srgbClr val="4472C4">
                    <a:lumMod val="50000"/>
                  </a:srgbClr>
                </a:solidFill>
                <a:latin typeface="Century Gothic" panose="020F0302020204030204"/>
              </a:rPr>
              <a:t>plage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Ils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regardent</a:t>
            </a:r>
            <a:r>
              <a:rPr lang="en-US" sz="2400" dirty="0">
                <a:solidFill>
                  <a:srgbClr val="4472C4">
                    <a:lumMod val="50000"/>
                  </a:srgbClr>
                </a:solidFill>
                <a:latin typeface="Century Gothic" panose="020F0302020204030204"/>
              </a:rPr>
              <a:t> des </a:t>
            </a:r>
            <a:r>
              <a:rPr lang="en-US" sz="2400" dirty="0" err="1">
                <a:solidFill>
                  <a:srgbClr val="4472C4">
                    <a:lumMod val="50000"/>
                  </a:srgbClr>
                </a:solidFill>
                <a:latin typeface="Century Gothic" panose="020F0302020204030204"/>
              </a:rPr>
              <a:t>personnes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intéressantes</a:t>
            </a:r>
            <a:r>
              <a:rPr lang="en-US" sz="24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d’un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groupe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personnes</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4" name="Table 6">
            <a:extLst>
              <a:ext uri="{FF2B5EF4-FFF2-40B4-BE49-F238E27FC236}">
                <a16:creationId xmlns:a16="http://schemas.microsoft.com/office/drawing/2014/main" id="{B7DE94B1-515B-4409-858D-280C8976979D}"/>
              </a:ext>
            </a:extLst>
          </p:cNvPr>
          <p:cNvGraphicFramePr>
            <a:graphicFrameLocks noGrp="1"/>
          </p:cNvGraphicFramePr>
          <p:nvPr>
            <p:extLst>
              <p:ext uri="{D42A27DB-BD31-4B8C-83A1-F6EECF244321}">
                <p14:modId xmlns:p14="http://schemas.microsoft.com/office/powerpoint/2010/main" val="3003854310"/>
              </p:ext>
            </p:extLst>
          </p:nvPr>
        </p:nvGraphicFramePr>
        <p:xfrm>
          <a:off x="6869920" y="1581130"/>
          <a:ext cx="5040000" cy="3479469"/>
        </p:xfrm>
        <a:graphic>
          <a:graphicData uri="http://schemas.openxmlformats.org/drawingml/2006/table">
            <a:tbl>
              <a:tblPr firstRow="1" bandRow="1">
                <a:tableStyleId>{7DF18680-E054-41AD-8BC1-D1AEF772440D}</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tblGrid>
              <a:tr h="497067">
                <a:tc>
                  <a:txBody>
                    <a:bodyPr/>
                    <a:lstStyle/>
                    <a:p>
                      <a:pPr algn="ctr"/>
                      <a:endParaRPr lang="en-GB"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solidFill>
                            <a:srgbClr val="002060"/>
                          </a:solidFill>
                          <a:effectLst/>
                          <a:uLnTx/>
                          <a:uFillTx/>
                        </a:rPr>
                        <a:t>il</a:t>
                      </a:r>
                      <a:r>
                        <a:rPr kumimoji="0" lang="en-GB" sz="2000" b="1" u="none" strike="noStrike" kern="1200" cap="none" spc="0" normalizeH="0" baseline="0" noProof="0" dirty="0">
                          <a:ln>
                            <a:noFill/>
                          </a:ln>
                          <a:solidFill>
                            <a:srgbClr val="002060"/>
                          </a:solidFill>
                          <a:effectLst/>
                          <a:uLnTx/>
                          <a:uFillTx/>
                        </a:rPr>
                        <a:t> / </a:t>
                      </a:r>
                      <a:r>
                        <a:rPr kumimoji="0" lang="en-GB" sz="2000" b="1" u="none" strike="noStrike" kern="1200" cap="none" spc="0" normalizeH="0" baseline="0" noProof="0" dirty="0" err="1">
                          <a:ln>
                            <a:noFill/>
                          </a:ln>
                          <a:solidFill>
                            <a:srgbClr val="002060"/>
                          </a:solidFill>
                          <a:effectLst/>
                          <a:uLnTx/>
                          <a:uFillTx/>
                        </a:rPr>
                        <a:t>elle</a:t>
                      </a:r>
                      <a:endParaRPr lang="en-GB" sz="20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rPr>
                        <a:t>ils</a:t>
                      </a:r>
                      <a:r>
                        <a:rPr lang="en-GB" sz="2000" b="1" dirty="0">
                          <a:solidFill>
                            <a:srgbClr val="002060"/>
                          </a:solidFill>
                        </a:rPr>
                        <a:t> / </a:t>
                      </a:r>
                      <a:r>
                        <a:rPr lang="en-GB" sz="2000" b="1" dirty="0" err="1">
                          <a:solidFill>
                            <a:srgbClr val="002060"/>
                          </a:solidFill>
                        </a:rPr>
                        <a:t>elles</a:t>
                      </a:r>
                      <a:endParaRPr lang="en-GB" sz="2000" b="1" dirty="0">
                        <a:solidFill>
                          <a:srgbClr val="002060"/>
                        </a:solidFill>
                      </a:endParaRPr>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bl>
          </a:graphicData>
        </a:graphic>
      </p:graphicFrame>
      <p:sp>
        <p:nvSpPr>
          <p:cNvPr id="35" name="Action Button: Custom 16">
            <a:hlinkClick r:id="" action="ppaction://noaction" highlightClick="1">
              <a:snd r:embed="rId3" name="1.wav"/>
            </a:hlinkClick>
            <a:extLst>
              <a:ext uri="{FF2B5EF4-FFF2-40B4-BE49-F238E27FC236}">
                <a16:creationId xmlns:a16="http://schemas.microsoft.com/office/drawing/2014/main" id="{A8448931-98D0-486D-A59A-912FE3E2834D}"/>
              </a:ext>
            </a:extLst>
          </p:cNvPr>
          <p:cNvSpPr/>
          <p:nvPr/>
        </p:nvSpPr>
        <p:spPr>
          <a:xfrm>
            <a:off x="7039919" y="211634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36" name="Picture 35" descr="green checkmark">
            <a:extLst>
              <a:ext uri="{FF2B5EF4-FFF2-40B4-BE49-F238E27FC236}">
                <a16:creationId xmlns:a16="http://schemas.microsoft.com/office/drawing/2014/main" id="{1702286F-4178-4158-95E6-D0736A73C0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0069" y="2161458"/>
            <a:ext cx="282522" cy="294294"/>
          </a:xfrm>
          <a:prstGeom prst="rect">
            <a:avLst/>
          </a:prstGeom>
        </p:spPr>
      </p:pic>
      <p:sp>
        <p:nvSpPr>
          <p:cNvPr id="37" name="Action Button: Custom 16">
            <a:hlinkClick r:id="" action="ppaction://noaction" highlightClick="1">
              <a:snd r:embed="rId5" name="2.wav"/>
            </a:hlinkClick>
            <a:extLst>
              <a:ext uri="{FF2B5EF4-FFF2-40B4-BE49-F238E27FC236}">
                <a16:creationId xmlns:a16="http://schemas.microsoft.com/office/drawing/2014/main" id="{6F8161E6-E981-48F0-ADB8-E58587D41630}"/>
              </a:ext>
            </a:extLst>
          </p:cNvPr>
          <p:cNvSpPr/>
          <p:nvPr/>
        </p:nvSpPr>
        <p:spPr>
          <a:xfrm>
            <a:off x="7039919" y="261097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Action Button: Custom 16">
            <a:hlinkClick r:id="" action="ppaction://noaction" highlightClick="1">
              <a:snd r:embed="rId6" name="3.wav"/>
            </a:hlinkClick>
            <a:extLst>
              <a:ext uri="{FF2B5EF4-FFF2-40B4-BE49-F238E27FC236}">
                <a16:creationId xmlns:a16="http://schemas.microsoft.com/office/drawing/2014/main" id="{D59276E9-C9B5-4278-B213-1EDFEC73D72E}"/>
              </a:ext>
            </a:extLst>
          </p:cNvPr>
          <p:cNvSpPr/>
          <p:nvPr/>
        </p:nvSpPr>
        <p:spPr>
          <a:xfrm>
            <a:off x="7037841" y="310561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7" name="4.wav"/>
            </a:hlinkClick>
            <a:extLst>
              <a:ext uri="{FF2B5EF4-FFF2-40B4-BE49-F238E27FC236}">
                <a16:creationId xmlns:a16="http://schemas.microsoft.com/office/drawing/2014/main" id="{00E71C97-B8FE-4B79-9F42-A23F1DC6CC36}"/>
              </a:ext>
            </a:extLst>
          </p:cNvPr>
          <p:cNvSpPr/>
          <p:nvPr/>
        </p:nvSpPr>
        <p:spPr>
          <a:xfrm>
            <a:off x="7037841" y="360025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0" name="Action Button: Custom 16">
            <a:hlinkClick r:id="" action="ppaction://noaction" highlightClick="1">
              <a:snd r:embed="rId8" name="5.wav"/>
            </a:hlinkClick>
            <a:extLst>
              <a:ext uri="{FF2B5EF4-FFF2-40B4-BE49-F238E27FC236}">
                <a16:creationId xmlns:a16="http://schemas.microsoft.com/office/drawing/2014/main" id="{97B327CF-26F4-4C06-8F4D-8670A2DE6D83}"/>
              </a:ext>
            </a:extLst>
          </p:cNvPr>
          <p:cNvSpPr/>
          <p:nvPr/>
        </p:nvSpPr>
        <p:spPr>
          <a:xfrm>
            <a:off x="7037841" y="409488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1" name="Action Button: Custom 16">
            <a:hlinkClick r:id="" action="ppaction://noaction" highlightClick="1">
              <a:snd r:embed="rId9" name="6.wav"/>
            </a:hlinkClick>
            <a:extLst>
              <a:ext uri="{FF2B5EF4-FFF2-40B4-BE49-F238E27FC236}">
                <a16:creationId xmlns:a16="http://schemas.microsoft.com/office/drawing/2014/main" id="{803FB162-DF1B-4CCA-85B4-E929428D7BEE}"/>
              </a:ext>
            </a:extLst>
          </p:cNvPr>
          <p:cNvSpPr/>
          <p:nvPr/>
        </p:nvSpPr>
        <p:spPr>
          <a:xfrm>
            <a:off x="7042635" y="458952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46" name="Picture 45" descr="green checkmark">
            <a:extLst>
              <a:ext uri="{FF2B5EF4-FFF2-40B4-BE49-F238E27FC236}">
                <a16:creationId xmlns:a16="http://schemas.microsoft.com/office/drawing/2014/main" id="{1D86B5C7-AA8B-49B7-81A7-D5CC6CB66A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8418" y="2690680"/>
            <a:ext cx="282522" cy="294294"/>
          </a:xfrm>
          <a:prstGeom prst="rect">
            <a:avLst/>
          </a:prstGeom>
        </p:spPr>
      </p:pic>
      <p:pic>
        <p:nvPicPr>
          <p:cNvPr id="47" name="Picture 46" descr="green checkmark">
            <a:extLst>
              <a:ext uri="{FF2B5EF4-FFF2-40B4-BE49-F238E27FC236}">
                <a16:creationId xmlns:a16="http://schemas.microsoft.com/office/drawing/2014/main" id="{8561E888-0765-45D3-8A64-BB95C95B9F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8418" y="3201375"/>
            <a:ext cx="282522" cy="294294"/>
          </a:xfrm>
          <a:prstGeom prst="rect">
            <a:avLst/>
          </a:prstGeom>
        </p:spPr>
      </p:pic>
      <p:pic>
        <p:nvPicPr>
          <p:cNvPr id="48" name="Picture 47" descr="green checkmark">
            <a:extLst>
              <a:ext uri="{FF2B5EF4-FFF2-40B4-BE49-F238E27FC236}">
                <a16:creationId xmlns:a16="http://schemas.microsoft.com/office/drawing/2014/main" id="{99320E26-7BE2-4171-B383-ED2E0791C4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0852" y="3670784"/>
            <a:ext cx="282522" cy="294294"/>
          </a:xfrm>
          <a:prstGeom prst="rect">
            <a:avLst/>
          </a:prstGeom>
        </p:spPr>
      </p:pic>
      <p:pic>
        <p:nvPicPr>
          <p:cNvPr id="49" name="Picture 48" descr="green checkmark">
            <a:extLst>
              <a:ext uri="{FF2B5EF4-FFF2-40B4-BE49-F238E27FC236}">
                <a16:creationId xmlns:a16="http://schemas.microsoft.com/office/drawing/2014/main" id="{2CEB72CB-9006-4285-9147-21DCAA6CEB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0852" y="4177864"/>
            <a:ext cx="282522" cy="294294"/>
          </a:xfrm>
          <a:prstGeom prst="rect">
            <a:avLst/>
          </a:prstGeom>
        </p:spPr>
      </p:pic>
      <p:pic>
        <p:nvPicPr>
          <p:cNvPr id="50" name="Picture 49" descr="green checkmark">
            <a:extLst>
              <a:ext uri="{FF2B5EF4-FFF2-40B4-BE49-F238E27FC236}">
                <a16:creationId xmlns:a16="http://schemas.microsoft.com/office/drawing/2014/main" id="{79CEF635-3BFF-43CF-966E-0BEC3E5A78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8418" y="4650648"/>
            <a:ext cx="282522" cy="294294"/>
          </a:xfrm>
          <a:prstGeom prst="rect">
            <a:avLst/>
          </a:prstGeom>
        </p:spPr>
      </p:pic>
      <p:pic>
        <p:nvPicPr>
          <p:cNvPr id="55" name="Graphic 54" descr="Gender">
            <a:extLst>
              <a:ext uri="{FF2B5EF4-FFF2-40B4-BE49-F238E27FC236}">
                <a16:creationId xmlns:a16="http://schemas.microsoft.com/office/drawing/2014/main" id="{C1FB8CB6-1495-47AD-AAA9-0D1D67AC176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99679" y="934051"/>
            <a:ext cx="720000" cy="720000"/>
          </a:xfrm>
          <a:prstGeom prst="rect">
            <a:avLst/>
          </a:prstGeom>
        </p:spPr>
      </p:pic>
      <p:pic>
        <p:nvPicPr>
          <p:cNvPr id="59" name="Graphic 58" descr="Group of women">
            <a:extLst>
              <a:ext uri="{FF2B5EF4-FFF2-40B4-BE49-F238E27FC236}">
                <a16:creationId xmlns:a16="http://schemas.microsoft.com/office/drawing/2014/main" id="{90513CDD-AC70-44E5-9B1B-CFB64C532DA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62113" y="934051"/>
            <a:ext cx="720000" cy="720000"/>
          </a:xfrm>
          <a:prstGeom prst="rect">
            <a:avLst/>
          </a:prstGeom>
        </p:spPr>
      </p:pic>
      <p:pic>
        <p:nvPicPr>
          <p:cNvPr id="61" name="Graphic 60" descr="Group of men">
            <a:extLst>
              <a:ext uri="{FF2B5EF4-FFF2-40B4-BE49-F238E27FC236}">
                <a16:creationId xmlns:a16="http://schemas.microsoft.com/office/drawing/2014/main" id="{A4501CF4-4A7F-497B-AD02-830E6051F69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142113" y="934051"/>
            <a:ext cx="720000" cy="720000"/>
          </a:xfrm>
          <a:prstGeom prst="rect">
            <a:avLst/>
          </a:prstGeom>
        </p:spPr>
      </p:pic>
      <p:pic>
        <p:nvPicPr>
          <p:cNvPr id="5128" name="Picture 8" descr="Beach Clip art - Beach Png Clipart png download - 2400*1721 - Free ...">
            <a:extLst>
              <a:ext uri="{FF2B5EF4-FFF2-40B4-BE49-F238E27FC236}">
                <a16:creationId xmlns:a16="http://schemas.microsoft.com/office/drawing/2014/main" id="{0D93AF7C-B751-4818-9F6A-08016187538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9835" y="3348522"/>
            <a:ext cx="4016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69B5CB29-1FA0-42A8-9FD6-F726C9A4FCD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85838" y="4534802"/>
            <a:ext cx="1440000" cy="1440000"/>
          </a:xfrm>
          <a:prstGeom prst="rect">
            <a:avLst/>
          </a:prstGeom>
        </p:spPr>
      </p:pic>
      <p:sp>
        <p:nvSpPr>
          <p:cNvPr id="30" name="TextBox 29">
            <a:extLst>
              <a:ext uri="{FF2B5EF4-FFF2-40B4-BE49-F238E27FC236}">
                <a16:creationId xmlns:a16="http://schemas.microsoft.com/office/drawing/2014/main" id="{04C01901-62BF-4D2D-B60B-AF3C08114ED7}"/>
              </a:ext>
            </a:extLst>
          </p:cNvPr>
          <p:cNvSpPr txBox="1"/>
          <p:nvPr/>
        </p:nvSpPr>
        <p:spPr>
          <a:xfrm>
            <a:off x="6457245" y="353440"/>
            <a:ext cx="2326278" cy="646331"/>
          </a:xfrm>
          <a:prstGeom prst="rect">
            <a:avLst/>
          </a:prstGeom>
          <a:noFill/>
        </p:spPr>
        <p:txBody>
          <a:bodyPr wrap="none" rtlCol="0">
            <a:spAutoFit/>
          </a:bodyPr>
          <a:lstStyle/>
          <a:p>
            <a:r>
              <a:rPr lang="en-GB" sz="3600" b="1" dirty="0" err="1">
                <a:solidFill>
                  <a:srgbClr val="EE6000"/>
                </a:solidFill>
              </a:rPr>
              <a:t>Réponses</a:t>
            </a:r>
            <a:endParaRPr lang="en-GB" sz="3600" b="1" dirty="0">
              <a:solidFill>
                <a:srgbClr val="EE6000"/>
              </a:solidFill>
            </a:endParaRPr>
          </a:p>
        </p:txBody>
      </p:sp>
      <p:pic>
        <p:nvPicPr>
          <p:cNvPr id="2" name="Picture 1" descr="A person wearing a hat&#10;&#10;Description automatically generated">
            <a:extLst>
              <a:ext uri="{FF2B5EF4-FFF2-40B4-BE49-F238E27FC236}">
                <a16:creationId xmlns:a16="http://schemas.microsoft.com/office/drawing/2014/main" id="{138D1A83-5B96-42C5-A212-D7881FCBC6E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24617" y="3646284"/>
            <a:ext cx="1141241" cy="1141241"/>
          </a:xfrm>
          <a:prstGeom prst="rect">
            <a:avLst/>
          </a:prstGeom>
        </p:spPr>
      </p:pic>
      <p:pic>
        <p:nvPicPr>
          <p:cNvPr id="3" name="Picture 2" descr="A person wearing a costume&#10;&#10;Description automatically generated">
            <a:extLst>
              <a:ext uri="{FF2B5EF4-FFF2-40B4-BE49-F238E27FC236}">
                <a16:creationId xmlns:a16="http://schemas.microsoft.com/office/drawing/2014/main" id="{7145D5F3-B587-4B20-9697-6F84E993E03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96410" y="3645627"/>
            <a:ext cx="1141240" cy="1141240"/>
          </a:xfrm>
          <a:prstGeom prst="rect">
            <a:avLst/>
          </a:prstGeom>
        </p:spPr>
      </p:pic>
    </p:spTree>
    <p:extLst>
      <p:ext uri="{BB962C8B-B14F-4D97-AF65-F5344CB8AC3E}">
        <p14:creationId xmlns:p14="http://schemas.microsoft.com/office/powerpoint/2010/main" val="455089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La </a:t>
            </a:r>
            <a:r>
              <a:rPr lang="en-GB" sz="2800" b="1" dirty="0" err="1">
                <a:solidFill>
                  <a:schemeClr val="bg1"/>
                </a:solidFill>
              </a:rPr>
              <a:t>semaine</a:t>
            </a:r>
            <a:r>
              <a:rPr lang="en-GB" sz="2800" b="1" dirty="0">
                <a:solidFill>
                  <a:schemeClr val="bg1"/>
                </a:solidFill>
              </a:rPr>
              <a:t> </a:t>
            </a:r>
            <a:r>
              <a:rPr lang="en-GB" sz="2800" b="1" dirty="0" err="1">
                <a:solidFill>
                  <a:schemeClr val="bg1"/>
                </a:solidFill>
              </a:rPr>
              <a:t>d’Amir</a:t>
            </a:r>
            <a:endParaRPr lang="en-GB" sz="2800" b="1" dirty="0">
              <a:solidFill>
                <a:schemeClr val="bg1"/>
              </a:solidFill>
            </a:endParaRPr>
          </a:p>
        </p:txBody>
      </p:sp>
      <p:sp>
        <p:nvSpPr>
          <p:cNvPr id="9" name="Rounded Rectangle 46">
            <a:extLst>
              <a:ext uri="{FF2B5EF4-FFF2-40B4-BE49-F238E27FC236}">
                <a16:creationId xmlns:a16="http://schemas.microsoft.com/office/drawing/2014/main" id="{6463E090-CF7E-44DF-910B-454FD028F006}"/>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39FC31B4-5F16-428F-941C-011771A399DC}"/>
              </a:ext>
            </a:extLst>
          </p:cNvPr>
          <p:cNvSpPr/>
          <p:nvPr/>
        </p:nvSpPr>
        <p:spPr>
          <a:xfrm>
            <a:off x="2499396" y="1570070"/>
            <a:ext cx="3041596" cy="1171274"/>
          </a:xfrm>
          <a:prstGeom prst="wedgeRoundRectCallout">
            <a:avLst>
              <a:gd name="adj1" fmla="val -43268"/>
              <a:gd name="adj2" fmla="val 73284"/>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a:p>
          <a:p>
            <a:pPr algn="ctr"/>
            <a:endParaRPr lang="fr-FR" sz="2800" dirty="0"/>
          </a:p>
          <a:p>
            <a:pPr algn="ctr"/>
            <a:r>
              <a:rPr lang="fr-FR" sz="2800" dirty="0"/>
              <a:t>Si tu …</a:t>
            </a:r>
          </a:p>
          <a:p>
            <a:pPr algn="ctr"/>
            <a:endParaRPr lang="fr-FR" sz="2800" dirty="0"/>
          </a:p>
          <a:p>
            <a:pPr algn="ctr"/>
            <a:endParaRPr lang="fr-FR" sz="2800" dirty="0"/>
          </a:p>
        </p:txBody>
      </p:sp>
      <p:sp>
        <p:nvSpPr>
          <p:cNvPr id="7" name="Speech Bubble: Rectangle with Corners Rounded 6">
            <a:extLst>
              <a:ext uri="{FF2B5EF4-FFF2-40B4-BE49-F238E27FC236}">
                <a16:creationId xmlns:a16="http://schemas.microsoft.com/office/drawing/2014/main" id="{D0D4636C-2B61-4E13-9C28-4461F31198F7}"/>
              </a:ext>
            </a:extLst>
          </p:cNvPr>
          <p:cNvSpPr/>
          <p:nvPr/>
        </p:nvSpPr>
        <p:spPr>
          <a:xfrm>
            <a:off x="6002591" y="2756494"/>
            <a:ext cx="3739503" cy="1392071"/>
          </a:xfrm>
          <a:prstGeom prst="wedgeRoundRectCallout">
            <a:avLst>
              <a:gd name="adj1" fmla="val 44678"/>
              <a:gd name="adj2" fmla="val 77206"/>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[venir]</a:t>
            </a:r>
            <a:r>
              <a:rPr lang="fr-FR" sz="2800" dirty="0"/>
              <a:t> chez ma famille, nous …</a:t>
            </a:r>
          </a:p>
        </p:txBody>
      </p:sp>
      <p:pic>
        <p:nvPicPr>
          <p:cNvPr id="5" name="Picture 4" descr="Amir">
            <a:extLst>
              <a:ext uri="{FF2B5EF4-FFF2-40B4-BE49-F238E27FC236}">
                <a16:creationId xmlns:a16="http://schemas.microsoft.com/office/drawing/2014/main" id="{65E5005F-F392-45F0-803B-4A90DFE2D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10" y="3189517"/>
            <a:ext cx="3161164" cy="3161164"/>
          </a:xfrm>
          <a:prstGeom prst="rect">
            <a:avLst/>
          </a:prstGeom>
        </p:spPr>
      </p:pic>
      <p:pic>
        <p:nvPicPr>
          <p:cNvPr id="11" name="Picture 10" descr="Noura">
            <a:extLst>
              <a:ext uri="{FF2B5EF4-FFF2-40B4-BE49-F238E27FC236}">
                <a16:creationId xmlns:a16="http://schemas.microsoft.com/office/drawing/2014/main" id="{ED2F203F-3FD4-4594-8D13-29AC1F987A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4490" y="3203698"/>
            <a:ext cx="3161164" cy="3161164"/>
          </a:xfrm>
          <a:prstGeom prst="rect">
            <a:avLst/>
          </a:prstGeom>
        </p:spPr>
      </p:pic>
      <p:sp>
        <p:nvSpPr>
          <p:cNvPr id="3" name="TextBox 2">
            <a:extLst>
              <a:ext uri="{FF2B5EF4-FFF2-40B4-BE49-F238E27FC236}">
                <a16:creationId xmlns:a16="http://schemas.microsoft.com/office/drawing/2014/main" id="{DFDED2ED-A507-48FC-A52A-2F42C4CCB6E7}"/>
              </a:ext>
            </a:extLst>
          </p:cNvPr>
          <p:cNvSpPr txBox="1"/>
          <p:nvPr/>
        </p:nvSpPr>
        <p:spPr>
          <a:xfrm>
            <a:off x="6230751" y="2985103"/>
            <a:ext cx="1445387" cy="523220"/>
          </a:xfrm>
          <a:prstGeom prst="rect">
            <a:avLst/>
          </a:prstGeom>
          <a:solidFill>
            <a:srgbClr val="0055A5"/>
          </a:solidFill>
        </p:spPr>
        <p:txBody>
          <a:bodyPr wrap="square" rtlCol="0">
            <a:spAutoFit/>
          </a:bodyPr>
          <a:lstStyle/>
          <a:p>
            <a:pPr algn="l"/>
            <a:r>
              <a:rPr lang="en-GB" sz="2800" dirty="0">
                <a:solidFill>
                  <a:schemeClr val="bg1"/>
                </a:solidFill>
              </a:rPr>
              <a:t>…</a:t>
            </a:r>
            <a:r>
              <a:rPr lang="en-GB" sz="2800" dirty="0" err="1">
                <a:solidFill>
                  <a:schemeClr val="bg1"/>
                </a:solidFill>
              </a:rPr>
              <a:t>viens</a:t>
            </a:r>
            <a:endParaRPr lang="fr-FR" sz="2800" dirty="0">
              <a:solidFill>
                <a:schemeClr val="bg1"/>
              </a:solidFill>
            </a:endParaRPr>
          </a:p>
        </p:txBody>
      </p:sp>
      <p:sp>
        <p:nvSpPr>
          <p:cNvPr id="13" name="Speech Bubble: Rectangle with Corners Rounded 12">
            <a:extLst>
              <a:ext uri="{FF2B5EF4-FFF2-40B4-BE49-F238E27FC236}">
                <a16:creationId xmlns:a16="http://schemas.microsoft.com/office/drawing/2014/main" id="{25E027D5-DC72-48CA-B794-B0A750A3667D}"/>
              </a:ext>
            </a:extLst>
          </p:cNvPr>
          <p:cNvSpPr/>
          <p:nvPr/>
        </p:nvSpPr>
        <p:spPr>
          <a:xfrm>
            <a:off x="2501664" y="3598824"/>
            <a:ext cx="3041596" cy="1171275"/>
          </a:xfrm>
          <a:prstGeom prst="wedgeRoundRectCallout">
            <a:avLst>
              <a:gd name="adj1" fmla="val -43268"/>
              <a:gd name="adj2" fmla="val 73284"/>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a:p>
          <a:p>
            <a:pPr algn="ctr"/>
            <a:endParaRPr lang="fr-FR" sz="2800" dirty="0"/>
          </a:p>
          <a:p>
            <a:pPr algn="ctr"/>
            <a:r>
              <a:rPr lang="fr-FR" sz="2800" b="1" dirty="0"/>
              <a:t>[sortir] </a:t>
            </a:r>
            <a:r>
              <a:rPr lang="fr-FR" sz="2800" dirty="0"/>
              <a:t>ensemble.</a:t>
            </a:r>
            <a:endParaRPr lang="fr-FR" sz="2800" b="1" dirty="0"/>
          </a:p>
          <a:p>
            <a:pPr algn="ctr"/>
            <a:endParaRPr lang="fr-FR" sz="2800" dirty="0"/>
          </a:p>
          <a:p>
            <a:pPr algn="ctr"/>
            <a:endParaRPr lang="fr-FR" sz="2800" dirty="0"/>
          </a:p>
        </p:txBody>
      </p:sp>
      <p:sp>
        <p:nvSpPr>
          <p:cNvPr id="12" name="TextBox 11">
            <a:extLst>
              <a:ext uri="{FF2B5EF4-FFF2-40B4-BE49-F238E27FC236}">
                <a16:creationId xmlns:a16="http://schemas.microsoft.com/office/drawing/2014/main" id="{E8676E30-0047-49CF-8583-FE210FE35238}"/>
              </a:ext>
            </a:extLst>
          </p:cNvPr>
          <p:cNvSpPr txBox="1"/>
          <p:nvPr/>
        </p:nvSpPr>
        <p:spPr>
          <a:xfrm>
            <a:off x="3049234" y="3771819"/>
            <a:ext cx="1936750" cy="523220"/>
          </a:xfrm>
          <a:prstGeom prst="rect">
            <a:avLst/>
          </a:prstGeom>
          <a:solidFill>
            <a:srgbClr val="0055A5"/>
          </a:solidFill>
        </p:spPr>
        <p:txBody>
          <a:bodyPr wrap="square" rtlCol="0">
            <a:spAutoFit/>
          </a:bodyPr>
          <a:lstStyle/>
          <a:p>
            <a:pPr algn="l"/>
            <a:r>
              <a:rPr lang="en-GB" sz="2800" dirty="0">
                <a:solidFill>
                  <a:schemeClr val="bg1"/>
                </a:solidFill>
              </a:rPr>
              <a:t>…</a:t>
            </a:r>
            <a:r>
              <a:rPr lang="en-GB" sz="2800" dirty="0" err="1">
                <a:solidFill>
                  <a:schemeClr val="bg1"/>
                </a:solidFill>
              </a:rPr>
              <a:t>sortons</a:t>
            </a:r>
            <a:endParaRPr lang="fr-FR" sz="2800" dirty="0">
              <a:solidFill>
                <a:schemeClr val="bg1"/>
              </a:solidFill>
            </a:endParaRPr>
          </a:p>
        </p:txBody>
      </p:sp>
    </p:spTree>
    <p:extLst>
      <p:ext uri="{BB962C8B-B14F-4D97-AF65-F5344CB8AC3E}">
        <p14:creationId xmlns:p14="http://schemas.microsoft.com/office/powerpoint/2010/main" val="31690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animBg="1"/>
      <p:bldP spid="13"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La </a:t>
            </a:r>
            <a:r>
              <a:rPr lang="en-GB" sz="2800" b="1" dirty="0" err="1">
                <a:solidFill>
                  <a:schemeClr val="bg1"/>
                </a:solidFill>
              </a:rPr>
              <a:t>semaine</a:t>
            </a:r>
            <a:r>
              <a:rPr lang="en-GB" sz="2800" b="1" dirty="0">
                <a:solidFill>
                  <a:schemeClr val="bg1"/>
                </a:solidFill>
              </a:rPr>
              <a:t> </a:t>
            </a:r>
            <a:r>
              <a:rPr lang="en-GB" sz="2800" b="1" dirty="0" err="1">
                <a:solidFill>
                  <a:schemeClr val="bg1"/>
                </a:solidFill>
              </a:rPr>
              <a:t>d’Amir</a:t>
            </a:r>
            <a:endParaRPr lang="en-GB" sz="2800" b="1" dirty="0">
              <a:solidFill>
                <a:schemeClr val="bg1"/>
              </a:solidFill>
            </a:endParaRPr>
          </a:p>
        </p:txBody>
      </p:sp>
      <p:sp>
        <p:nvSpPr>
          <p:cNvPr id="9" name="Rounded Rectangle 46">
            <a:extLst>
              <a:ext uri="{FF2B5EF4-FFF2-40B4-BE49-F238E27FC236}">
                <a16:creationId xmlns:a16="http://schemas.microsoft.com/office/drawing/2014/main" id="{6463E090-CF7E-44DF-910B-454FD028F006}"/>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F2499CA7-B8AB-49A8-A222-B1A414628FDC}"/>
              </a:ext>
            </a:extLst>
          </p:cNvPr>
          <p:cNvSpPr txBox="1"/>
          <p:nvPr/>
        </p:nvSpPr>
        <p:spPr>
          <a:xfrm>
            <a:off x="202209" y="1874302"/>
            <a:ext cx="11787582"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srgbClr val="002060"/>
                </a:solidFill>
                <a:effectLst/>
                <a:uLnTx/>
                <a:uFillTx/>
                <a:latin typeface="Century Gothic" panose="020F0302020204030204"/>
                <a:ea typeface="+mn-ea"/>
                <a:cs typeface="+mn-cs"/>
              </a:rPr>
              <a:t>Partenaire</a:t>
            </a:r>
            <a:r>
              <a:rPr kumimoji="0" lang="en-US" b="1" i="0" u="none" strike="noStrike" kern="1200" cap="none" spc="0" normalizeH="0" baseline="0" noProof="0" dirty="0">
                <a:ln>
                  <a:noFill/>
                </a:ln>
                <a:solidFill>
                  <a:srgbClr val="002060"/>
                </a:solidFill>
                <a:effectLst/>
                <a:uLnTx/>
                <a:uFillTx/>
                <a:latin typeface="Century Gothic" panose="020F0302020204030204"/>
                <a:ea typeface="+mn-ea"/>
                <a:cs typeface="+mn-cs"/>
              </a:rPr>
              <a:t> A</a:t>
            </a:r>
            <a:r>
              <a:rPr kumimoji="0" lang="en-US"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b="1" i="0" u="none" strike="noStrike" kern="1200" cap="none" spc="0" normalizeH="0" baseline="0" noProof="0" dirty="0" err="1">
                <a:ln>
                  <a:noFill/>
                </a:ln>
                <a:solidFill>
                  <a:srgbClr val="002060"/>
                </a:solidFill>
                <a:effectLst/>
                <a:uLnTx/>
                <a:uFillTx/>
                <a:latin typeface="Century Gothic" panose="020F0302020204030204"/>
                <a:ea typeface="+mn-ea"/>
                <a:cs typeface="+mn-cs"/>
              </a:rPr>
              <a:t>Partenaire</a:t>
            </a:r>
            <a:r>
              <a:rPr kumimoji="0" lang="en-US" b="1" i="0" u="none" strike="noStrike" kern="1200" cap="none" spc="0" normalizeH="0" baseline="0" noProof="0" dirty="0">
                <a:ln>
                  <a:noFill/>
                </a:ln>
                <a:solidFill>
                  <a:srgbClr val="002060"/>
                </a:solidFill>
                <a:effectLst/>
                <a:uLnTx/>
                <a:uFillTx/>
                <a:latin typeface="Century Gothic" panose="020F0302020204030204"/>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Century Gothic" panose="020F0302020204030204"/>
              </a:rPr>
              <a:t>Salut </a:t>
            </a:r>
            <a:r>
              <a:rPr lang="en-US" dirty="0" err="1">
                <a:solidFill>
                  <a:srgbClr val="002060"/>
                </a:solidFill>
                <a:latin typeface="Century Gothic" panose="020F0302020204030204"/>
              </a:rPr>
              <a:t>Océane</a:t>
            </a:r>
            <a:r>
              <a:rPr lang="en-US" dirty="0">
                <a:solidFill>
                  <a:srgbClr val="002060"/>
                </a:solidFill>
                <a:latin typeface="Century Gothic" panose="020F0302020204030204"/>
              </a:rPr>
              <a:t> ! </a:t>
            </a:r>
            <a:r>
              <a:rPr lang="en-US" dirty="0" err="1">
                <a:solidFill>
                  <a:srgbClr val="002060"/>
                </a:solidFill>
                <a:latin typeface="Century Gothic" panose="020F0302020204030204"/>
              </a:rPr>
              <a:t>Mes</a:t>
            </a:r>
            <a:r>
              <a:rPr lang="en-US" dirty="0">
                <a:solidFill>
                  <a:srgbClr val="002060"/>
                </a:solidFill>
                <a:latin typeface="Century Gothic" panose="020F0302020204030204"/>
              </a:rPr>
              <a:t> amies anglaises … 	   		(</a:t>
            </a:r>
            <a:r>
              <a:rPr lang="en-US" dirty="0" err="1">
                <a:solidFill>
                  <a:srgbClr val="002060"/>
                </a:solidFill>
                <a:latin typeface="Century Gothic" panose="020F0302020204030204"/>
              </a:rPr>
              <a:t>venir</a:t>
            </a:r>
            <a:r>
              <a:rPr lang="en-US" dirty="0">
                <a:solidFill>
                  <a:srgbClr val="002060"/>
                </a:solidFill>
                <a:latin typeface="Century Gothic" panose="020F0302020204030204"/>
              </a:rPr>
              <a:t>) de York</a:t>
            </a:r>
            <a:r>
              <a:rPr kumimoji="0" lang="en-US" b="0" i="0" u="none" strike="noStrike" kern="1200" cap="none" spc="0" normalizeH="0" baseline="0" noProof="0" dirty="0">
                <a:ln>
                  <a:noFill/>
                </a:ln>
                <a:solidFill>
                  <a:srgbClr val="002060"/>
                </a:solidFill>
                <a:effectLst/>
                <a:uLnTx/>
                <a:uFillTx/>
                <a:latin typeface="Century Gothic" panose="020F0302020204030204"/>
                <a:ea typeface="+mn-ea"/>
                <a:cs typeface="+mn-cs"/>
              </a:rPr>
              <a:t>. Nous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Century Gothic" panose="020F0302020204030204"/>
              </a:rPr>
              <a:t>(</a:t>
            </a:r>
            <a:r>
              <a:rPr lang="en-US" dirty="0" err="1">
                <a:solidFill>
                  <a:srgbClr val="002060"/>
                </a:solidFill>
                <a:latin typeface="Century Gothic" panose="020F0302020204030204"/>
              </a:rPr>
              <a:t>sortir</a:t>
            </a:r>
            <a:r>
              <a:rPr lang="en-US" dirty="0">
                <a:solidFill>
                  <a:srgbClr val="002060"/>
                </a:solidFill>
                <a:latin typeface="Century Gothic" panose="020F0302020204030204"/>
              </a:rPr>
              <a:t>) ensemble </a:t>
            </a:r>
            <a:r>
              <a:rPr lang="en-US" dirty="0" err="1">
                <a:solidFill>
                  <a:srgbClr val="002060"/>
                </a:solidFill>
                <a:latin typeface="Century Gothic" panose="020F0302020204030204"/>
              </a:rPr>
              <a:t>aujourd’hui</a:t>
            </a:r>
            <a:r>
              <a:rPr lang="en-US" dirty="0">
                <a:solidFill>
                  <a:srgbClr val="002060"/>
                </a:solidFill>
                <a:latin typeface="Century Gothic" panose="020F0302020204030204"/>
              </a:rPr>
              <a:t>. </a:t>
            </a:r>
            <a:r>
              <a:rPr lang="en-US" dirty="0" err="1">
                <a:solidFill>
                  <a:srgbClr val="002060"/>
                </a:solidFill>
                <a:latin typeface="Century Gothic" panose="020F0302020204030204"/>
              </a:rPr>
              <a:t>Mais</a:t>
            </a:r>
            <a:r>
              <a:rPr lang="en-US" dirty="0">
                <a:solidFill>
                  <a:srgbClr val="002060"/>
                </a:solidFill>
                <a:latin typeface="Century Gothic" panose="020F0302020204030204"/>
              </a:rPr>
              <a:t> Kirsten …   		(</a:t>
            </a:r>
            <a:r>
              <a:rPr lang="en-US" dirty="0" err="1">
                <a:solidFill>
                  <a:srgbClr val="002060"/>
                </a:solidFill>
                <a:latin typeface="Century Gothic" panose="020F0302020204030204"/>
              </a:rPr>
              <a:t>dormir</a:t>
            </a:r>
            <a:r>
              <a:rPr lang="en-US" dirty="0">
                <a:solidFill>
                  <a:srgbClr val="002060"/>
                </a:solidFill>
                <a:latin typeface="Century Gothic" panose="020F0302020204030204"/>
              </a:rPr>
              <a:t>) </a:t>
            </a:r>
            <a:r>
              <a:rPr lang="en-US" dirty="0" err="1">
                <a:solidFill>
                  <a:srgbClr val="002060"/>
                </a:solidFill>
                <a:latin typeface="Century Gothic" panose="020F0302020204030204"/>
              </a:rPr>
              <a:t>en</a:t>
            </a:r>
            <a:r>
              <a:rPr lang="en-US" dirty="0">
                <a:solidFill>
                  <a:srgbClr val="002060"/>
                </a:solidFill>
                <a:latin typeface="Century Gothic" panose="020F0302020204030204"/>
              </a:rPr>
              <a:t> </a:t>
            </a:r>
            <a:r>
              <a:rPr lang="en-US" dirty="0" err="1">
                <a:solidFill>
                  <a:srgbClr val="002060"/>
                </a:solidFill>
                <a:latin typeface="Century Gothic" panose="020F0302020204030204"/>
              </a:rPr>
              <a:t>ce</a:t>
            </a:r>
            <a:r>
              <a:rPr lang="en-US" dirty="0">
                <a:solidFill>
                  <a:srgbClr val="002060"/>
                </a:solidFill>
                <a:latin typeface="Century Gothic" panose="020F0302020204030204"/>
              </a:rPr>
              <a:t> moment. Je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b="0" i="0" u="none" strike="noStrike" kern="1200" cap="none" spc="0" normalizeH="0" baseline="0" noProof="0" dirty="0" err="1">
                <a:ln>
                  <a:noFill/>
                </a:ln>
                <a:solidFill>
                  <a:srgbClr val="002060"/>
                </a:solidFill>
                <a:effectLst/>
                <a:uLnTx/>
                <a:uFillTx/>
                <a:latin typeface="Century Gothic" panose="020F0302020204030204"/>
                <a:ea typeface="+mn-ea"/>
                <a:cs typeface="+mn-cs"/>
              </a:rPr>
              <a:t>devenir</a:t>
            </a:r>
            <a:r>
              <a:rPr kumimoji="0" lang="en-US" b="0" i="0" u="none" strike="noStrike" kern="1200" cap="none" spc="0" normalizeH="0" baseline="0" noProof="0" dirty="0">
                <a:ln>
                  <a:noFill/>
                </a:ln>
                <a:solidFill>
                  <a:srgbClr val="002060"/>
                </a:solidFill>
                <a:effectLst/>
                <a:uLnTx/>
                <a:uFillTx/>
                <a:latin typeface="Century Gothic" panose="020F0302020204030204"/>
                <a:ea typeface="+mn-ea"/>
                <a:cs typeface="+mn-cs"/>
              </a:rPr>
              <a:t>) strict </a:t>
            </a:r>
            <a:r>
              <a:rPr kumimoji="0" lang="en-US" b="0" i="0" u="none" strike="noStrike" kern="1200" cap="none" spc="0" normalizeH="0" baseline="0" noProof="0" dirty="0" err="1">
                <a:ln>
                  <a:noFill/>
                </a:ln>
                <a:solidFill>
                  <a:srgbClr val="002060"/>
                </a:solidFill>
                <a:effectLst/>
                <a:uLnTx/>
                <a:uFillTx/>
                <a:latin typeface="Century Gothic" panose="020F0302020204030204"/>
                <a:ea typeface="+mn-ea"/>
                <a:cs typeface="+mn-cs"/>
              </a:rPr>
              <a:t>parce</a:t>
            </a:r>
            <a:r>
              <a:rPr kumimoji="0" lang="en-US" b="0" i="0" u="none" strike="noStrike" kern="1200" cap="none" spc="0" normalizeH="0" baseline="0" noProof="0" dirty="0">
                <a:ln>
                  <a:noFill/>
                </a:ln>
                <a:solidFill>
                  <a:srgbClr val="002060"/>
                </a:solidFill>
                <a:effectLst/>
                <a:uLnTx/>
                <a:uFillTx/>
                <a:latin typeface="Century Gothic" panose="020F0302020204030204"/>
                <a:ea typeface="+mn-ea"/>
                <a:cs typeface="+mn-cs"/>
              </a:rPr>
              <a:t> que nous …			(</a:t>
            </a:r>
            <a:r>
              <a:rPr kumimoji="0" lang="en-US" b="0" i="0" u="none" strike="noStrike" kern="1200" cap="none" spc="0" normalizeH="0" baseline="0" noProof="0" dirty="0" err="1">
                <a:ln>
                  <a:noFill/>
                </a:ln>
                <a:solidFill>
                  <a:srgbClr val="002060"/>
                </a:solidFill>
                <a:effectLst/>
                <a:uLnTx/>
                <a:uFillTx/>
                <a:latin typeface="Century Gothic" panose="020F0302020204030204"/>
                <a:ea typeface="+mn-ea"/>
                <a:cs typeface="+mn-cs"/>
              </a:rPr>
              <a:t>partir</a:t>
            </a:r>
            <a:r>
              <a:rPr kumimoji="0" lang="en-US"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b="0" i="0" u="none" strike="noStrike" kern="1200" cap="none" spc="0" normalizeH="0" baseline="0" noProof="0" dirty="0">
                <a:ln>
                  <a:noFill/>
                </a:ln>
                <a:solidFill>
                  <a:srgbClr val="002060"/>
                </a:solidFill>
                <a:effectLst/>
                <a:uLnTx/>
                <a:uFillTx/>
                <a:latin typeface="Century Gothic" panose="020F0302020204030204"/>
                <a:ea typeface="+mn-ea"/>
                <a:cs typeface="+mn-cs"/>
              </a:rPr>
              <a:t> retard </a:t>
            </a:r>
            <a:r>
              <a:rPr kumimoji="0" lang="en-US" b="0" i="0" u="none" strike="noStrike" kern="1200" cap="none" spc="0" normalizeH="0" baseline="0" noProof="0" dirty="0" err="1">
                <a:ln>
                  <a:noFill/>
                </a:ln>
                <a:solidFill>
                  <a:srgbClr val="002060"/>
                </a:solidFill>
                <a:effectLst/>
                <a:uLnTx/>
                <a:uFillTx/>
                <a:latin typeface="Century Gothic" panose="020F0302020204030204"/>
                <a:ea typeface="+mn-ea"/>
                <a:cs typeface="+mn-cs"/>
              </a:rPr>
              <a:t>chaque</a:t>
            </a:r>
            <a:r>
              <a:rPr kumimoji="0" lang="en-US" b="0" i="0" u="none" strike="noStrike" kern="1200" cap="none" spc="0" normalizeH="0" baseline="0" noProof="0" dirty="0">
                <a:ln>
                  <a:noFill/>
                </a:ln>
                <a:solidFill>
                  <a:srgbClr val="002060"/>
                </a:solidFill>
                <a:effectLst/>
                <a:uLnTx/>
                <a:uFillTx/>
                <a:latin typeface="Century Gothic" panose="020F0302020204030204"/>
                <a:ea typeface="+mn-ea"/>
                <a:cs typeface="+mn-cs"/>
              </a:rPr>
              <a:t> jour</a:t>
            </a:r>
            <a:r>
              <a:rPr lang="en-US" dirty="0">
                <a:solidFill>
                  <a:srgbClr val="002060"/>
                </a:solidFill>
                <a:latin typeface="Century Gothic" panose="020F0302020204030204"/>
              </a:rPr>
              <a:t> et nous</a:t>
            </a:r>
            <a:endParaRPr kumimoji="0" lang="en-US"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a:defRPr/>
            </a:pPr>
            <a:r>
              <a:rPr lang="en-US" dirty="0">
                <a:solidFill>
                  <a:srgbClr val="002060"/>
                </a:solidFill>
                <a:latin typeface="Century Gothic" panose="020F0302020204030204"/>
              </a:rPr>
              <a:t>(</a:t>
            </a:r>
            <a:r>
              <a:rPr lang="en-US" dirty="0" err="1">
                <a:solidFill>
                  <a:srgbClr val="002060"/>
                </a:solidFill>
                <a:latin typeface="Century Gothic" panose="020F0302020204030204"/>
              </a:rPr>
              <a:t>revenir</a:t>
            </a:r>
            <a:r>
              <a:rPr lang="en-US" dirty="0">
                <a:solidFill>
                  <a:srgbClr val="002060"/>
                </a:solidFill>
                <a:latin typeface="Century Gothic" panose="020F0302020204030204"/>
              </a:rPr>
              <a:t>) à la </a:t>
            </a:r>
            <a:r>
              <a:rPr lang="en-US" dirty="0" err="1">
                <a:solidFill>
                  <a:srgbClr val="002060"/>
                </a:solidFill>
                <a:latin typeface="Century Gothic" panose="020F0302020204030204"/>
              </a:rPr>
              <a:t>maison</a:t>
            </a:r>
            <a:r>
              <a:rPr lang="en-US" dirty="0">
                <a:solidFill>
                  <a:srgbClr val="002060"/>
                </a:solidFill>
                <a:latin typeface="Century Gothic" panose="020F0302020204030204"/>
              </a:rPr>
              <a:t> </a:t>
            </a:r>
            <a:r>
              <a:rPr lang="en-US" dirty="0" err="1">
                <a:solidFill>
                  <a:srgbClr val="002060"/>
                </a:solidFill>
                <a:latin typeface="Century Gothic" panose="020F0302020204030204"/>
              </a:rPr>
              <a:t>en</a:t>
            </a:r>
            <a:r>
              <a:rPr lang="en-US" dirty="0">
                <a:solidFill>
                  <a:srgbClr val="002060"/>
                </a:solidFill>
                <a:latin typeface="Century Gothic" panose="020F0302020204030204"/>
              </a:rPr>
              <a:t> retard </a:t>
            </a:r>
            <a:r>
              <a:rPr lang="en-US" dirty="0" err="1">
                <a:solidFill>
                  <a:srgbClr val="002060"/>
                </a:solidFill>
                <a:latin typeface="Century Gothic" panose="020F0302020204030204"/>
              </a:rPr>
              <a:t>aussi</a:t>
            </a:r>
            <a:r>
              <a:rPr lang="en-US" dirty="0">
                <a:solidFill>
                  <a:srgbClr val="002060"/>
                </a:solidFill>
                <a:latin typeface="Century Gothic" panose="020F0302020204030204"/>
              </a:rPr>
              <a:t>. Les filles … 		(</a:t>
            </a:r>
            <a:r>
              <a:rPr lang="en-US" dirty="0" err="1">
                <a:solidFill>
                  <a:srgbClr val="002060"/>
                </a:solidFill>
                <a:latin typeface="Century Gothic" panose="020F0302020204030204"/>
              </a:rPr>
              <a:t>dormir</a:t>
            </a:r>
            <a:r>
              <a:rPr lang="en-US" dirty="0">
                <a:solidFill>
                  <a:srgbClr val="002060"/>
                </a:solidFill>
                <a:latin typeface="Century Gothic" panose="020F0302020204030204"/>
              </a:rPr>
              <a:t>) beaucoup. </a:t>
            </a:r>
            <a:r>
              <a:rPr kumimoji="0" lang="en-US" b="0" i="0" u="none" strike="noStrike" kern="1200" cap="none" spc="0" normalizeH="0" baseline="0" noProof="0" dirty="0">
                <a:ln>
                  <a:noFill/>
                </a:ln>
                <a:solidFill>
                  <a:srgbClr val="002060"/>
                </a:solidFill>
                <a:effectLst/>
                <a:uLnTx/>
                <a:uFillTx/>
                <a:latin typeface="Century Gothic" panose="020F0302020204030204"/>
                <a:ea typeface="+mn-ea"/>
                <a:cs typeface="+mn-cs"/>
              </a:rPr>
              <a:t>Tu …</a:t>
            </a:r>
            <a:endParaRPr lang="en-US"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Century Gothic" panose="020F0302020204030204"/>
              </a:rPr>
              <a:t>(</a:t>
            </a:r>
            <a:r>
              <a:rPr lang="en-US" dirty="0" err="1">
                <a:solidFill>
                  <a:srgbClr val="002060"/>
                </a:solidFill>
                <a:latin typeface="Century Gothic" panose="020F0302020204030204"/>
              </a:rPr>
              <a:t>dormir</a:t>
            </a:r>
            <a:r>
              <a:rPr lang="en-US" dirty="0">
                <a:solidFill>
                  <a:srgbClr val="002060"/>
                </a:solidFill>
                <a:latin typeface="Century Gothic" panose="020F0302020204030204"/>
              </a:rPr>
              <a:t>) </a:t>
            </a:r>
            <a:r>
              <a:rPr lang="en-US" dirty="0" err="1">
                <a:solidFill>
                  <a:srgbClr val="002060"/>
                </a:solidFill>
                <a:latin typeface="Century Gothic" panose="020F0302020204030204"/>
              </a:rPr>
              <a:t>peu</a:t>
            </a:r>
            <a:r>
              <a:rPr lang="en-US" dirty="0">
                <a:solidFill>
                  <a:srgbClr val="002060"/>
                </a:solidFill>
                <a:latin typeface="Century Gothic" panose="020F0302020204030204"/>
              </a:rPr>
              <a:t>, </a:t>
            </a:r>
            <a:r>
              <a:rPr lang="en-US" dirty="0" err="1">
                <a:solidFill>
                  <a:srgbClr val="002060"/>
                </a:solidFill>
                <a:latin typeface="Century Gothic" panose="020F0302020204030204"/>
              </a:rPr>
              <a:t>c’est</a:t>
            </a:r>
            <a:r>
              <a:rPr lang="en-US" dirty="0">
                <a:solidFill>
                  <a:srgbClr val="002060"/>
                </a:solidFill>
                <a:latin typeface="Century Gothic" panose="020F0302020204030204"/>
              </a:rPr>
              <a:t> bien. On …				(</a:t>
            </a:r>
            <a:r>
              <a:rPr lang="en-US" dirty="0" err="1">
                <a:solidFill>
                  <a:srgbClr val="002060"/>
                </a:solidFill>
                <a:latin typeface="Century Gothic" panose="020F0302020204030204"/>
              </a:rPr>
              <a:t>sortir</a:t>
            </a:r>
            <a:r>
              <a:rPr lang="en-US" dirty="0">
                <a:solidFill>
                  <a:srgbClr val="002060"/>
                </a:solidFill>
                <a:latin typeface="Century Gothic" panose="020F0302020204030204"/>
              </a:rPr>
              <a:t>) </a:t>
            </a:r>
            <a:r>
              <a:rPr lang="en-US" dirty="0" err="1">
                <a:solidFill>
                  <a:srgbClr val="002060"/>
                </a:solidFill>
                <a:latin typeface="Century Gothic" panose="020F0302020204030204"/>
              </a:rPr>
              <a:t>tôt</a:t>
            </a:r>
            <a:r>
              <a:rPr lang="en-US" dirty="0">
                <a:solidFill>
                  <a:srgbClr val="002060"/>
                </a:solidFill>
                <a:latin typeface="Century Gothic" panose="020F0302020204030204"/>
              </a:rPr>
              <a:t> </a:t>
            </a:r>
            <a:r>
              <a:rPr lang="en-US" dirty="0" err="1">
                <a:solidFill>
                  <a:srgbClr val="002060"/>
                </a:solidFill>
                <a:latin typeface="Century Gothic" panose="020F0302020204030204"/>
              </a:rPr>
              <a:t>comme</a:t>
            </a:r>
            <a:r>
              <a:rPr lang="en-US" dirty="0">
                <a:solidFill>
                  <a:srgbClr val="002060"/>
                </a:solidFill>
                <a:latin typeface="Century Gothic" panose="020F0302020204030204"/>
              </a:rPr>
              <a:t> </a:t>
            </a:r>
            <a:r>
              <a:rPr lang="en-US" dirty="0" err="1">
                <a:solidFill>
                  <a:srgbClr val="002060"/>
                </a:solidFill>
                <a:latin typeface="Century Gothic" panose="020F0302020204030204"/>
              </a:rPr>
              <a:t>ça</a:t>
            </a:r>
            <a:r>
              <a:rPr lang="en-US" dirty="0">
                <a:solidFill>
                  <a:srgbClr val="002060"/>
                </a:solidFill>
                <a:latin typeface="Century Gothic" panose="020F0302020204030204"/>
              </a:rPr>
              <a:t> ! Je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b="0" i="0" u="none" strike="noStrike" kern="1200" cap="none" spc="0" normalizeH="0" baseline="0" noProof="0" dirty="0" err="1">
                <a:ln>
                  <a:noFill/>
                </a:ln>
                <a:solidFill>
                  <a:srgbClr val="002060"/>
                </a:solidFill>
                <a:effectLst/>
                <a:uLnTx/>
                <a:uFillTx/>
                <a:latin typeface="Century Gothic" panose="020F0302020204030204"/>
                <a:ea typeface="+mn-ea"/>
                <a:cs typeface="+mn-cs"/>
              </a:rPr>
              <a:t>sorti</a:t>
            </a:r>
            <a:r>
              <a:rPr lang="en-US" dirty="0">
                <a:solidFill>
                  <a:srgbClr val="002060"/>
                </a:solidFill>
                <a:latin typeface="Century Gothic" panose="020F0302020204030204"/>
              </a:rPr>
              <a:t>r) avec </a:t>
            </a:r>
            <a:r>
              <a:rPr lang="en-US" sz="1800" dirty="0">
                <a:solidFill>
                  <a:srgbClr val="002060"/>
                </a:solidFill>
                <a:latin typeface="Century Gothic" panose="020F0302020204030204"/>
              </a:rPr>
              <a:t>Kirsten et Natalie </a:t>
            </a:r>
            <a:r>
              <a:rPr lang="en-US" dirty="0" err="1">
                <a:solidFill>
                  <a:srgbClr val="002060"/>
                </a:solidFill>
                <a:latin typeface="Century Gothic" panose="020F0302020204030204"/>
              </a:rPr>
              <a:t>chaque</a:t>
            </a:r>
            <a:r>
              <a:rPr lang="en-US" dirty="0">
                <a:solidFill>
                  <a:srgbClr val="002060"/>
                </a:solidFill>
                <a:latin typeface="Century Gothic" panose="020F0302020204030204"/>
              </a:rPr>
              <a:t> jour. Si </a:t>
            </a:r>
            <a:r>
              <a:rPr lang="en-US" dirty="0" err="1">
                <a:solidFill>
                  <a:srgbClr val="002060"/>
                </a:solidFill>
                <a:latin typeface="Century Gothic" panose="020F0302020204030204"/>
              </a:rPr>
              <a:t>tu</a:t>
            </a:r>
            <a:r>
              <a:rPr lang="en-US" dirty="0">
                <a:solidFill>
                  <a:srgbClr val="002060"/>
                </a:solidFill>
                <a:latin typeface="Century Gothic" panose="020F0302020204030204"/>
              </a:rPr>
              <a:t> …	</a:t>
            </a:r>
            <a:r>
              <a:rPr lang="en-US" dirty="0" err="1">
                <a:solidFill>
                  <a:srgbClr val="002060"/>
                </a:solidFill>
                <a:latin typeface="Century Gothic" panose="020F0302020204030204"/>
              </a:rPr>
              <a:t>venir</a:t>
            </a:r>
            <a:r>
              <a:rPr lang="en-US" dirty="0">
                <a:solidFill>
                  <a:srgbClr val="002060"/>
                </a:solidFill>
                <a:latin typeface="Century Gothic" panose="020F0302020204030204"/>
              </a:rPr>
              <a:t>) </a:t>
            </a:r>
            <a:r>
              <a:rPr lang="en-US" dirty="0" err="1">
                <a:solidFill>
                  <a:srgbClr val="002060"/>
                </a:solidFill>
                <a:latin typeface="Century Gothic" panose="020F0302020204030204"/>
              </a:rPr>
              <a:t>ça</a:t>
            </a:r>
            <a:r>
              <a:rPr lang="en-US" dirty="0">
                <a:solidFill>
                  <a:srgbClr val="002060"/>
                </a:solidFill>
                <a:latin typeface="Century Gothic" panose="020F0302020204030204"/>
              </a:rPr>
              <a:t> </a:t>
            </a:r>
            <a:r>
              <a:rPr lang="en-US" dirty="0" err="1">
                <a:solidFill>
                  <a:srgbClr val="002060"/>
                </a:solidFill>
                <a:latin typeface="Century Gothic" panose="020F0302020204030204"/>
              </a:rPr>
              <a:t>va</a:t>
            </a:r>
            <a:r>
              <a:rPr lang="en-US" dirty="0">
                <a:solidFill>
                  <a:srgbClr val="002060"/>
                </a:solidFill>
                <a:latin typeface="Century Gothic" panose="020F0302020204030204"/>
              </a:rPr>
              <a:t> </a:t>
            </a:r>
            <a:r>
              <a:rPr lang="en-US" dirty="0" err="1">
                <a:solidFill>
                  <a:srgbClr val="002060"/>
                </a:solidFill>
                <a:latin typeface="Century Gothic" panose="020F0302020204030204"/>
              </a:rPr>
              <a:t>être</a:t>
            </a:r>
            <a:r>
              <a:rPr lang="en-US" dirty="0">
                <a:solidFill>
                  <a:srgbClr val="002060"/>
                </a:solidFill>
                <a:latin typeface="Century Gothic" panose="020F0302020204030204"/>
              </a:rPr>
              <a:t> </a:t>
            </a:r>
            <a:r>
              <a:rPr lang="en-US" dirty="0" err="1">
                <a:solidFill>
                  <a:srgbClr val="002060"/>
                </a:solidFill>
                <a:latin typeface="Century Gothic" panose="020F0302020204030204"/>
              </a:rPr>
              <a:t>amusant</a:t>
            </a:r>
            <a:r>
              <a:rPr lang="en-US" dirty="0">
                <a:solidFill>
                  <a:srgbClr val="002060"/>
                </a:solidFill>
                <a:latin typeface="Century Gothic" panose="020F0302020204030204"/>
              </a:rPr>
              <a:t> ! </a:t>
            </a:r>
            <a:r>
              <a:rPr lang="en-US" dirty="0" err="1">
                <a:solidFill>
                  <a:srgbClr val="002060"/>
                </a:solidFill>
                <a:latin typeface="Century Gothic" panose="020F0302020204030204"/>
              </a:rPr>
              <a:t>Elles</a:t>
            </a:r>
            <a:r>
              <a:rPr lang="en-US" dirty="0">
                <a:solidFill>
                  <a:srgbClr val="002060"/>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Century Gothic" panose="020F0302020204030204"/>
              </a:rPr>
              <a:t>(</a:t>
            </a:r>
            <a:r>
              <a:rPr lang="en-US" dirty="0" err="1">
                <a:solidFill>
                  <a:srgbClr val="002060"/>
                </a:solidFill>
                <a:latin typeface="Century Gothic" panose="020F0302020204030204"/>
              </a:rPr>
              <a:t>partir</a:t>
            </a:r>
            <a:r>
              <a:rPr lang="en-US" dirty="0">
                <a:solidFill>
                  <a:srgbClr val="002060"/>
                </a:solidFill>
                <a:latin typeface="Century Gothic" panose="020F0302020204030204"/>
              </a:rPr>
              <a:t>) la </a:t>
            </a:r>
            <a:r>
              <a:rPr lang="en-US" dirty="0" err="1">
                <a:solidFill>
                  <a:srgbClr val="002060"/>
                </a:solidFill>
                <a:latin typeface="Century Gothic" panose="020F0302020204030204"/>
              </a:rPr>
              <a:t>semaine</a:t>
            </a:r>
            <a:r>
              <a:rPr lang="en-US" dirty="0">
                <a:solidFill>
                  <a:srgbClr val="002060"/>
                </a:solidFill>
                <a:latin typeface="Century Gothic" panose="020F0302020204030204"/>
              </a:rPr>
              <a:t> </a:t>
            </a:r>
            <a:r>
              <a:rPr lang="en-US" dirty="0" err="1">
                <a:solidFill>
                  <a:srgbClr val="002060"/>
                </a:solidFill>
                <a:latin typeface="Century Gothic" panose="020F0302020204030204"/>
              </a:rPr>
              <a:t>prochaine</a:t>
            </a:r>
            <a:r>
              <a:rPr lang="en-US" dirty="0">
                <a:solidFill>
                  <a:srgbClr val="002060"/>
                </a:solidFill>
                <a:latin typeface="Century Gothic" panose="020F0302020204030204"/>
              </a:rPr>
              <a:t>. Tu …			(</a:t>
            </a:r>
            <a:r>
              <a:rPr lang="en-US" dirty="0" err="1">
                <a:solidFill>
                  <a:srgbClr val="002060"/>
                </a:solidFill>
                <a:latin typeface="Century Gothic" panose="020F0302020204030204"/>
              </a:rPr>
              <a:t>sortir</a:t>
            </a:r>
            <a:r>
              <a:rPr lang="en-US" dirty="0">
                <a:solidFill>
                  <a:srgbClr val="002060"/>
                </a:solidFill>
                <a:latin typeface="Century Gothic" panose="020F0302020204030204"/>
              </a:rPr>
              <a:t>) avec les filles </a:t>
            </a:r>
            <a:r>
              <a:rPr lang="en-US" dirty="0" err="1">
                <a:solidFill>
                  <a:srgbClr val="002060"/>
                </a:solidFill>
                <a:latin typeface="Century Gothic" panose="020F0302020204030204"/>
              </a:rPr>
              <a:t>samedi</a:t>
            </a:r>
            <a:r>
              <a:rPr lang="en-US" dirty="0">
                <a:solidFill>
                  <a:srgbClr val="002060"/>
                </a:solidFill>
                <a:latin typeface="Century Gothic" panose="020F0302020204030204"/>
              </a:rPr>
              <a:t> ? Tu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b="0" i="0" u="none" strike="noStrike" kern="1200" cap="none" spc="0" normalizeH="0" baseline="0" noProof="0" dirty="0" err="1">
                <a:ln>
                  <a:noFill/>
                </a:ln>
                <a:solidFill>
                  <a:srgbClr val="002060"/>
                </a:solidFill>
                <a:effectLst/>
                <a:uLnTx/>
                <a:uFillTx/>
                <a:latin typeface="Century Gothic" panose="020F0302020204030204"/>
                <a:ea typeface="+mn-ea"/>
                <a:cs typeface="+mn-cs"/>
              </a:rPr>
              <a:t>venir</a:t>
            </a:r>
            <a:r>
              <a:rPr kumimoji="0" lang="en-US"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en-US" dirty="0">
                <a:solidFill>
                  <a:srgbClr val="002060"/>
                </a:solidFill>
                <a:latin typeface="Century Gothic" panose="020F0302020204030204"/>
              </a:rPr>
              <a:t>à la </a:t>
            </a:r>
            <a:r>
              <a:rPr lang="en-US" dirty="0" err="1">
                <a:solidFill>
                  <a:srgbClr val="002060"/>
                </a:solidFill>
                <a:latin typeface="Century Gothic" panose="020F0302020204030204"/>
              </a:rPr>
              <a:t>maison</a:t>
            </a:r>
            <a:r>
              <a:rPr lang="en-US" dirty="0">
                <a:solidFill>
                  <a:srgbClr val="002060"/>
                </a:solidFill>
                <a:latin typeface="Century Gothic" panose="020F0302020204030204"/>
              </a:rPr>
              <a:t> </a:t>
            </a:r>
            <a:r>
              <a:rPr kumimoji="0" lang="en-US" b="0" i="0" u="none" strike="noStrike" kern="1200" cap="none" spc="0" normalizeH="0" baseline="0" noProof="0" dirty="0">
                <a:ln>
                  <a:noFill/>
                </a:ln>
                <a:solidFill>
                  <a:srgbClr val="002060"/>
                </a:solidFill>
                <a:effectLst/>
                <a:uLnTx/>
                <a:uFillTx/>
                <a:latin typeface="Century Gothic" panose="020F0302020204030204"/>
                <a:ea typeface="+mn-ea"/>
                <a:cs typeface="+mn-cs"/>
              </a:rPr>
              <a:t>et </a:t>
            </a:r>
            <a:r>
              <a:rPr kumimoji="0" lang="en-US" b="0" i="0" u="none" strike="noStrike" kern="1200" cap="none" spc="0" normalizeH="0" baseline="0" noProof="0" dirty="0" err="1">
                <a:ln>
                  <a:noFill/>
                </a:ln>
                <a:solidFill>
                  <a:srgbClr val="002060"/>
                </a:solidFill>
                <a:effectLst/>
                <a:uLnTx/>
                <a:uFillTx/>
                <a:latin typeface="Century Gothic" panose="020F0302020204030204"/>
                <a:ea typeface="+mn-ea"/>
                <a:cs typeface="+mn-cs"/>
              </a:rPr>
              <a:t>vous</a:t>
            </a:r>
            <a:r>
              <a:rPr kumimoji="0" lang="en-US" b="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US" b="0" i="0" u="none" strike="noStrike" kern="1200" cap="none" spc="0" normalizeH="0" baseline="0" noProof="0" dirty="0" err="1">
                <a:ln>
                  <a:noFill/>
                </a:ln>
                <a:solidFill>
                  <a:srgbClr val="002060"/>
                </a:solidFill>
                <a:effectLst/>
                <a:uLnTx/>
                <a:uFillTx/>
                <a:latin typeface="Century Gothic" panose="020F0302020204030204"/>
                <a:ea typeface="+mn-ea"/>
                <a:cs typeface="+mn-cs"/>
              </a:rPr>
              <a:t>devenir</a:t>
            </a:r>
            <a:r>
              <a:rPr kumimoji="0" lang="en-US" b="0" i="0" u="none" strike="noStrike" kern="1200" cap="none" spc="0" normalizeH="0" baseline="0" noProof="0" dirty="0">
                <a:ln>
                  <a:noFill/>
                </a:ln>
                <a:solidFill>
                  <a:srgbClr val="002060"/>
                </a:solidFill>
                <a:effectLst/>
                <a:uLnTx/>
                <a:uFillTx/>
                <a:latin typeface="Century Gothic" panose="020F0302020204030204"/>
                <a:ea typeface="+mn-ea"/>
                <a:cs typeface="+mn-cs"/>
              </a:rPr>
              <a:t>) amies. </a:t>
            </a:r>
            <a:r>
              <a:rPr kumimoji="0" lang="en-US" b="0" i="0" u="none" strike="noStrike" kern="1200" cap="none" spc="0" normalizeH="0" baseline="0" noProof="0" dirty="0" err="1">
                <a:ln>
                  <a:noFill/>
                </a:ln>
                <a:solidFill>
                  <a:srgbClr val="002060"/>
                </a:solidFill>
                <a:effectLst/>
                <a:uLnTx/>
                <a:uFillTx/>
                <a:latin typeface="Century Gothic" panose="020F0302020204030204"/>
                <a:ea typeface="+mn-ea"/>
                <a:cs typeface="+mn-cs"/>
              </a:rPr>
              <a:t>Vous</a:t>
            </a:r>
            <a:r>
              <a:rPr kumimoji="0" lang="en-US"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a:defRPr/>
            </a:pPr>
            <a:r>
              <a:rPr lang="en-US" dirty="0">
                <a:solidFill>
                  <a:srgbClr val="002060"/>
                </a:solidFill>
                <a:latin typeface="Century Gothic" panose="020F0302020204030204"/>
              </a:rPr>
              <a:t>(</a:t>
            </a:r>
            <a:r>
              <a:rPr lang="en-US" dirty="0" err="1">
                <a:solidFill>
                  <a:srgbClr val="002060"/>
                </a:solidFill>
                <a:latin typeface="Century Gothic" panose="020F0302020204030204"/>
              </a:rPr>
              <a:t>venir</a:t>
            </a:r>
            <a:r>
              <a:rPr lang="en-US" dirty="0">
                <a:solidFill>
                  <a:srgbClr val="002060"/>
                </a:solidFill>
                <a:latin typeface="Century Gothic" panose="020F0302020204030204"/>
              </a:rPr>
              <a:t>) </a:t>
            </a:r>
            <a:r>
              <a:rPr lang="en-US" dirty="0" err="1">
                <a:solidFill>
                  <a:srgbClr val="002060"/>
                </a:solidFill>
                <a:latin typeface="Century Gothic" panose="020F0302020204030204"/>
              </a:rPr>
              <a:t>en</a:t>
            </a:r>
            <a:r>
              <a:rPr lang="en-US" dirty="0">
                <a:solidFill>
                  <a:srgbClr val="002060"/>
                </a:solidFill>
                <a:latin typeface="Century Gothic" panose="020F0302020204030204"/>
              </a:rPr>
              <a:t> </a:t>
            </a:r>
            <a:r>
              <a:rPr lang="en-US" dirty="0" err="1">
                <a:solidFill>
                  <a:srgbClr val="002060"/>
                </a:solidFill>
                <a:latin typeface="Century Gothic" panose="020F0302020204030204"/>
              </a:rPr>
              <a:t>ville</a:t>
            </a:r>
            <a:r>
              <a:rPr lang="en-US" dirty="0">
                <a:solidFill>
                  <a:srgbClr val="002060"/>
                </a:solidFill>
                <a:latin typeface="Century Gothic" panose="020F0302020204030204"/>
              </a:rPr>
              <a:t> avec ma </a:t>
            </a:r>
            <a:r>
              <a:rPr lang="en-US" dirty="0" err="1">
                <a:solidFill>
                  <a:srgbClr val="002060"/>
                </a:solidFill>
                <a:latin typeface="Century Gothic" panose="020F0302020204030204"/>
              </a:rPr>
              <a:t>famille</a:t>
            </a:r>
            <a:r>
              <a:rPr lang="en-US" dirty="0">
                <a:solidFill>
                  <a:srgbClr val="002060"/>
                </a:solidFill>
                <a:latin typeface="Century Gothic" panose="020F0302020204030204"/>
              </a:rPr>
              <a:t> et </a:t>
            </a:r>
            <a:r>
              <a:rPr lang="en-US" dirty="0" err="1">
                <a:solidFill>
                  <a:srgbClr val="002060"/>
                </a:solidFill>
                <a:latin typeface="Century Gothic" panose="020F0302020204030204"/>
              </a:rPr>
              <a:t>puis</a:t>
            </a:r>
            <a:r>
              <a:rPr lang="en-US" dirty="0">
                <a:solidFill>
                  <a:srgbClr val="002060"/>
                </a:solidFill>
                <a:latin typeface="Century Gothic" panose="020F0302020204030204"/>
              </a:rPr>
              <a:t> </a:t>
            </a:r>
            <a:r>
              <a:rPr lang="en-US" dirty="0" err="1">
                <a:solidFill>
                  <a:srgbClr val="002060"/>
                </a:solidFill>
                <a:latin typeface="Century Gothic" panose="020F0302020204030204"/>
              </a:rPr>
              <a:t>vous</a:t>
            </a:r>
            <a:r>
              <a:rPr lang="en-US" dirty="0">
                <a:solidFill>
                  <a:srgbClr val="002060"/>
                </a:solidFill>
                <a:latin typeface="Century Gothic" panose="020F0302020204030204"/>
              </a:rPr>
              <a:t> …		(</a:t>
            </a:r>
            <a:r>
              <a:rPr lang="en-US" dirty="0" err="1">
                <a:solidFill>
                  <a:srgbClr val="002060"/>
                </a:solidFill>
                <a:latin typeface="Century Gothic" panose="020F0302020204030204"/>
              </a:rPr>
              <a:t>partir</a:t>
            </a:r>
            <a:r>
              <a:rPr lang="en-US" dirty="0">
                <a:solidFill>
                  <a:srgbClr val="002060"/>
                </a:solidFill>
                <a:latin typeface="Century Gothic" panose="020F0302020204030204"/>
              </a:rPr>
              <a:t>) </a:t>
            </a:r>
            <a:r>
              <a:rPr lang="en-US" sz="1800" dirty="0">
                <a:solidFill>
                  <a:srgbClr val="002060"/>
                </a:solidFill>
                <a:latin typeface="Century Gothic" panose="020F0302020204030204"/>
              </a:rPr>
              <a:t>faire les </a:t>
            </a:r>
            <a:r>
              <a:rPr lang="en-US" sz="1800" dirty="0" err="1">
                <a:solidFill>
                  <a:srgbClr val="002060"/>
                </a:solidFill>
                <a:latin typeface="Century Gothic" panose="020F0302020204030204"/>
              </a:rPr>
              <a:t>magasins</a:t>
            </a:r>
            <a:r>
              <a:rPr lang="en-US" sz="1800" dirty="0">
                <a:solidFill>
                  <a:srgbClr val="002060"/>
                </a:solidFill>
                <a:latin typeface="Century Gothic" panose="020F0302020204030204"/>
              </a:rPr>
              <a:t> ensemble. </a:t>
            </a:r>
            <a:r>
              <a:rPr lang="en-US" dirty="0" err="1">
                <a:solidFill>
                  <a:srgbClr val="002060"/>
                </a:solidFill>
                <a:latin typeface="Century Gothic" panose="020F0302020204030204"/>
              </a:rPr>
              <a:t>Noura</a:t>
            </a:r>
            <a:r>
              <a:rPr lang="en-US" dirty="0">
                <a:solidFill>
                  <a:srgbClr val="002060"/>
                </a:solidFill>
                <a:latin typeface="Century Gothic" panose="020F0302020204030204"/>
              </a:rPr>
              <a:t> … </a:t>
            </a:r>
          </a:p>
          <a:p>
            <a:pPr>
              <a:defRPr/>
            </a:pPr>
            <a:r>
              <a:rPr kumimoji="0" lang="en-US"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b="0" i="0" u="none" strike="noStrike" kern="1200" cap="none" spc="0" normalizeH="0" baseline="0" noProof="0" dirty="0" err="1">
                <a:ln>
                  <a:noFill/>
                </a:ln>
                <a:solidFill>
                  <a:srgbClr val="002060"/>
                </a:solidFill>
                <a:effectLst/>
                <a:uLnTx/>
                <a:uFillTx/>
                <a:latin typeface="Century Gothic" panose="020F0302020204030204"/>
                <a:ea typeface="+mn-ea"/>
                <a:cs typeface="+mn-cs"/>
              </a:rPr>
              <a:t>dormi</a:t>
            </a:r>
            <a:r>
              <a:rPr lang="en-US" dirty="0">
                <a:solidFill>
                  <a:srgbClr val="002060"/>
                </a:solidFill>
                <a:latin typeface="Century Gothic" panose="020F0302020204030204"/>
              </a:rPr>
              <a:t>r) chez </a:t>
            </a:r>
            <a:r>
              <a:rPr lang="en-US" dirty="0" err="1">
                <a:solidFill>
                  <a:srgbClr val="002060"/>
                </a:solidFill>
                <a:latin typeface="Century Gothic" panose="020F0302020204030204"/>
              </a:rPr>
              <a:t>une</a:t>
            </a:r>
            <a:r>
              <a:rPr lang="en-US" dirty="0">
                <a:solidFill>
                  <a:srgbClr val="002060"/>
                </a:solidFill>
                <a:latin typeface="Century Gothic" panose="020F0302020204030204"/>
              </a:rPr>
              <a:t> amie </a:t>
            </a:r>
            <a:r>
              <a:rPr lang="en-US" dirty="0" err="1">
                <a:solidFill>
                  <a:srgbClr val="002060"/>
                </a:solidFill>
                <a:latin typeface="Century Gothic" panose="020F0302020204030204"/>
              </a:rPr>
              <a:t>en</a:t>
            </a:r>
            <a:r>
              <a:rPr lang="en-US" dirty="0">
                <a:solidFill>
                  <a:srgbClr val="002060"/>
                </a:solidFill>
                <a:latin typeface="Century Gothic" panose="020F0302020204030204"/>
              </a:rPr>
              <a:t> </a:t>
            </a:r>
            <a:r>
              <a:rPr lang="en-US" dirty="0" err="1">
                <a:solidFill>
                  <a:srgbClr val="002060"/>
                </a:solidFill>
                <a:latin typeface="Century Gothic" panose="020F0302020204030204"/>
              </a:rPr>
              <a:t>ce</a:t>
            </a:r>
            <a:r>
              <a:rPr lang="en-US" dirty="0">
                <a:solidFill>
                  <a:srgbClr val="002060"/>
                </a:solidFill>
                <a:latin typeface="Century Gothic" panose="020F0302020204030204"/>
              </a:rPr>
              <a:t> moment. Elle …		(</a:t>
            </a:r>
            <a:r>
              <a:rPr lang="en-US" dirty="0" err="1">
                <a:solidFill>
                  <a:srgbClr val="002060"/>
                </a:solidFill>
                <a:latin typeface="Century Gothic" panose="020F0302020204030204"/>
              </a:rPr>
              <a:t>revenir</a:t>
            </a:r>
            <a:r>
              <a:rPr lang="en-US" dirty="0">
                <a:solidFill>
                  <a:srgbClr val="002060"/>
                </a:solidFill>
                <a:latin typeface="Century Gothic" panose="020F0302020204030204"/>
              </a:rPr>
              <a:t>) </a:t>
            </a:r>
            <a:r>
              <a:rPr lang="en-US" dirty="0" err="1">
                <a:solidFill>
                  <a:srgbClr val="002060"/>
                </a:solidFill>
                <a:latin typeface="Century Gothic" panose="020F0302020204030204"/>
              </a:rPr>
              <a:t>demain</a:t>
            </a:r>
            <a:r>
              <a:rPr lang="en-US" dirty="0">
                <a:solidFill>
                  <a:srgbClr val="002060"/>
                </a:solidFill>
                <a:latin typeface="Century Gothic" panose="020F0302020204030204"/>
              </a:rPr>
              <a:t>. Elle …</a:t>
            </a:r>
          </a:p>
          <a:p>
            <a:pPr>
              <a:defRPr/>
            </a:pPr>
            <a:r>
              <a:rPr kumimoji="0" lang="en-US"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b="0" i="0" u="none" strike="noStrike" kern="1200" cap="none" spc="0" normalizeH="0" baseline="0" noProof="0" dirty="0" err="1">
                <a:ln>
                  <a:noFill/>
                </a:ln>
                <a:solidFill>
                  <a:srgbClr val="002060"/>
                </a:solidFill>
                <a:effectLst/>
                <a:uLnTx/>
                <a:uFillTx/>
                <a:latin typeface="Century Gothic" panose="020F0302020204030204"/>
                <a:ea typeface="+mn-ea"/>
                <a:cs typeface="+mn-cs"/>
              </a:rPr>
              <a:t>venir</a:t>
            </a:r>
            <a:r>
              <a:rPr kumimoji="0" lang="en-US"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US" dirty="0">
                <a:solidFill>
                  <a:srgbClr val="002060"/>
                </a:solidFill>
                <a:latin typeface="Century Gothic" panose="020F0302020204030204"/>
              </a:rPr>
              <a:t> </a:t>
            </a:r>
            <a:r>
              <a:rPr lang="en-US" dirty="0" err="1">
                <a:solidFill>
                  <a:srgbClr val="002060"/>
                </a:solidFill>
                <a:latin typeface="Century Gothic" panose="020F0302020204030204"/>
              </a:rPr>
              <a:t>en</a:t>
            </a:r>
            <a:r>
              <a:rPr lang="en-US" dirty="0">
                <a:solidFill>
                  <a:srgbClr val="002060"/>
                </a:solidFill>
                <a:latin typeface="Century Gothic" panose="020F0302020204030204"/>
              </a:rPr>
              <a:t> </a:t>
            </a:r>
            <a:r>
              <a:rPr lang="en-US" dirty="0" err="1">
                <a:solidFill>
                  <a:srgbClr val="002060"/>
                </a:solidFill>
                <a:latin typeface="Century Gothic" panose="020F0302020204030204"/>
              </a:rPr>
              <a:t>ville</a:t>
            </a:r>
            <a:r>
              <a:rPr lang="en-US" dirty="0">
                <a:solidFill>
                  <a:srgbClr val="002060"/>
                </a:solidFill>
                <a:latin typeface="Century Gothic" panose="020F0302020204030204"/>
              </a:rPr>
              <a:t> </a:t>
            </a:r>
            <a:r>
              <a:rPr lang="en-US" dirty="0" err="1">
                <a:solidFill>
                  <a:srgbClr val="002060"/>
                </a:solidFill>
                <a:latin typeface="Century Gothic" panose="020F0302020204030204"/>
              </a:rPr>
              <a:t>aussi</a:t>
            </a:r>
            <a:r>
              <a:rPr lang="en-US" dirty="0">
                <a:solidFill>
                  <a:srgbClr val="002060"/>
                </a:solidFill>
                <a:latin typeface="Century Gothic" panose="020F0302020204030204"/>
              </a:rPr>
              <a:t>.		</a:t>
            </a:r>
            <a:endParaRPr kumimoji="0" lang="en-US"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cxnSp>
        <p:nvCxnSpPr>
          <p:cNvPr id="3" name="Straight Connector 2">
            <a:extLst>
              <a:ext uri="{FF2B5EF4-FFF2-40B4-BE49-F238E27FC236}">
                <a16:creationId xmlns:a16="http://schemas.microsoft.com/office/drawing/2014/main" id="{E97EE882-5AB1-46D1-B25E-E89CE1177096}"/>
              </a:ext>
            </a:extLst>
          </p:cNvPr>
          <p:cNvCxnSpPr>
            <a:cxnSpLocks/>
          </p:cNvCxnSpPr>
          <p:nvPr/>
        </p:nvCxnSpPr>
        <p:spPr>
          <a:xfrm>
            <a:off x="6087395" y="2005162"/>
            <a:ext cx="0" cy="3211751"/>
          </a:xfrm>
          <a:prstGeom prst="line">
            <a:avLst/>
          </a:prstGeom>
          <a:ln w="38100">
            <a:solidFill>
              <a:srgbClr val="115076"/>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173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3825240" cy="457835"/>
          </a:xfrm>
        </p:spPr>
        <p:txBody>
          <a:bodyPr>
            <a:normAutofit/>
          </a:bodyPr>
          <a:lstStyle/>
          <a:p>
            <a:r>
              <a:rPr lang="en-GB" sz="1400" b="1" dirty="0">
                <a:solidFill>
                  <a:srgbClr val="002060"/>
                </a:solidFill>
                <a:latin typeface="Century Gothic" panose="020B0502020202020204" pitchFamily="34" charset="0"/>
              </a:rPr>
              <a:t>La </a:t>
            </a:r>
            <a:r>
              <a:rPr lang="en-GB" sz="1400" b="1" dirty="0" err="1">
                <a:solidFill>
                  <a:srgbClr val="002060"/>
                </a:solidFill>
                <a:latin typeface="Century Gothic" panose="020B0502020202020204" pitchFamily="34" charset="0"/>
              </a:rPr>
              <a:t>semaine</a:t>
            </a:r>
            <a:r>
              <a:rPr lang="en-GB" sz="1400" b="1" dirty="0">
                <a:solidFill>
                  <a:srgbClr val="002060"/>
                </a:solidFill>
                <a:latin typeface="Century Gothic" panose="020B0502020202020204" pitchFamily="34" charset="0"/>
              </a:rPr>
              <a:t> </a:t>
            </a:r>
            <a:r>
              <a:rPr lang="en-GB" sz="1400" b="1" dirty="0" err="1">
                <a:solidFill>
                  <a:srgbClr val="002060"/>
                </a:solidFill>
                <a:latin typeface="Century Gothic" panose="020B0502020202020204" pitchFamily="34" charset="0"/>
              </a:rPr>
              <a:t>d’Amir</a:t>
            </a:r>
            <a:endParaRPr lang="en-GB" sz="1400" b="1" dirty="0">
              <a:solidFill>
                <a:srgbClr val="002060"/>
              </a:solidFill>
              <a:latin typeface="Century Gothic" panose="020B0502020202020204" pitchFamily="34" charset="0"/>
            </a:endParaRPr>
          </a:p>
        </p:txBody>
      </p:sp>
      <p:sp>
        <p:nvSpPr>
          <p:cNvPr id="7" name="TextBox 6">
            <a:extLst>
              <a:ext uri="{FF2B5EF4-FFF2-40B4-BE49-F238E27FC236}">
                <a16:creationId xmlns:a16="http://schemas.microsoft.com/office/drawing/2014/main" id="{F2499CA7-B8AB-49A8-A222-B1A414628FDC}"/>
              </a:ext>
            </a:extLst>
          </p:cNvPr>
          <p:cNvSpPr txBox="1"/>
          <p:nvPr/>
        </p:nvSpPr>
        <p:spPr>
          <a:xfrm>
            <a:off x="0" y="457834"/>
            <a:ext cx="121920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2060"/>
                </a:solidFill>
                <a:effectLst/>
                <a:uLnTx/>
                <a:uFillTx/>
                <a:latin typeface="Century Gothic" panose="020F0302020204030204"/>
                <a:ea typeface="+mn-ea"/>
                <a:cs typeface="+mn-cs"/>
              </a:rPr>
              <a:t>Partenaire</a:t>
            </a:r>
            <a:r>
              <a:rPr kumimoji="0" lang="en-US" sz="1400" b="1" i="0" u="none" strike="noStrike" kern="1200" cap="none" spc="0" normalizeH="0" baseline="0" noProof="0" dirty="0">
                <a:ln>
                  <a:noFill/>
                </a:ln>
                <a:solidFill>
                  <a:srgbClr val="002060"/>
                </a:solidFill>
                <a:effectLst/>
                <a:uLnTx/>
                <a:uFillTx/>
                <a:latin typeface="Century Gothic" panose="020F0302020204030204"/>
                <a:ea typeface="+mn-ea"/>
                <a:cs typeface="+mn-cs"/>
              </a:rPr>
              <a:t> A</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1" i="0" u="none" strike="noStrike" kern="1200" cap="none" spc="0" normalizeH="0" baseline="0" noProof="0" dirty="0" err="1">
                <a:ln>
                  <a:noFill/>
                </a:ln>
                <a:solidFill>
                  <a:srgbClr val="002060"/>
                </a:solidFill>
                <a:effectLst/>
                <a:uLnTx/>
                <a:uFillTx/>
                <a:latin typeface="Century Gothic" panose="020F0302020204030204"/>
                <a:ea typeface="+mn-ea"/>
                <a:cs typeface="+mn-cs"/>
              </a:rPr>
              <a:t>Partenaire</a:t>
            </a:r>
            <a:r>
              <a:rPr kumimoji="0" lang="en-US" sz="1400" b="1" i="0" u="none" strike="noStrike" kern="1200" cap="none" spc="0" normalizeH="0" baseline="0" noProof="0" dirty="0">
                <a:ln>
                  <a:noFill/>
                </a:ln>
                <a:solidFill>
                  <a:srgbClr val="002060"/>
                </a:solidFill>
                <a:effectLst/>
                <a:uLnTx/>
                <a:uFillTx/>
                <a:latin typeface="Century Gothic" panose="020F0302020204030204"/>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Salut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Océane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Mes</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amies anglaises …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venir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de York. Nous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sortir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ensemble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aujourd’hui</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Mais</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Kirsten …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dormir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ce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moment. Je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devenir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strict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parce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que nous …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partir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retard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chaque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jour et nous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revenir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à la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maison</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retard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aussi</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Les filles …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dormir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beaucoup. Tu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dormir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peu</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c’est</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bien. On …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sortir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tôt</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comme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ça</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 Je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sorti</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r) avec Kirsten et Natalie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chaque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jour. Si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tu</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venir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ça</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va</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être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amusant</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Elles</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partir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la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semaine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prochaine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Tu …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sortir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avec les filles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samedi</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 Tu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venir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à la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maison</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et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vous</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devenir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amies.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Vous</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venir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ville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avec ma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famille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et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puis</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vous</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partir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faire les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magasins</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ensemble.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Noura</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dormi</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r) chez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une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amie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ce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moment. Elle …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revenir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demain</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Elle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venir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ville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aussi</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cxnSp>
        <p:nvCxnSpPr>
          <p:cNvPr id="3" name="Straight Connector 2">
            <a:extLst>
              <a:ext uri="{FF2B5EF4-FFF2-40B4-BE49-F238E27FC236}">
                <a16:creationId xmlns:a16="http://schemas.microsoft.com/office/drawing/2014/main" id="{E97EE882-5AB1-46D1-B25E-E89CE1177096}"/>
              </a:ext>
            </a:extLst>
          </p:cNvPr>
          <p:cNvCxnSpPr>
            <a:cxnSpLocks/>
          </p:cNvCxnSpPr>
          <p:nvPr/>
        </p:nvCxnSpPr>
        <p:spPr>
          <a:xfrm>
            <a:off x="6087395" y="0"/>
            <a:ext cx="8605" cy="6858000"/>
          </a:xfrm>
          <a:prstGeom prst="line">
            <a:avLst/>
          </a:prstGeom>
          <a:ln w="38100">
            <a:solidFill>
              <a:srgbClr val="115076"/>
            </a:solidFill>
            <a:prstDash val="sysDot"/>
          </a:ln>
        </p:spPr>
        <p:style>
          <a:lnRef idx="1">
            <a:schemeClr val="accent1"/>
          </a:lnRef>
          <a:fillRef idx="0">
            <a:schemeClr val="accent1"/>
          </a:fillRef>
          <a:effectRef idx="0">
            <a:schemeClr val="accent1"/>
          </a:effectRef>
          <a:fontRef idx="minor">
            <a:schemeClr val="tx1"/>
          </a:fontRef>
        </p:style>
      </p:cxnSp>
      <p:sp>
        <p:nvSpPr>
          <p:cNvPr id="6" name="Title 3">
            <a:extLst>
              <a:ext uri="{FF2B5EF4-FFF2-40B4-BE49-F238E27FC236}">
                <a16:creationId xmlns:a16="http://schemas.microsoft.com/office/drawing/2014/main" id="{16A2EBE3-8CFB-4A7B-B91D-FE9493D36379}"/>
              </a:ext>
            </a:extLst>
          </p:cNvPr>
          <p:cNvSpPr txBox="1">
            <a:spLocks/>
          </p:cNvSpPr>
          <p:nvPr/>
        </p:nvSpPr>
        <p:spPr>
          <a:xfrm>
            <a:off x="6087395" y="-1"/>
            <a:ext cx="3825240" cy="4578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La semaine d’Amir</a:t>
            </a:r>
            <a:endPar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B9E8A1AD-CADB-44D9-B7DB-FC6DFCD5D551}"/>
              </a:ext>
            </a:extLst>
          </p:cNvPr>
          <p:cNvSpPr txBox="1"/>
          <p:nvPr/>
        </p:nvSpPr>
        <p:spPr>
          <a:xfrm>
            <a:off x="-8605" y="4158471"/>
            <a:ext cx="121920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2060"/>
                </a:solidFill>
                <a:effectLst/>
                <a:uLnTx/>
                <a:uFillTx/>
                <a:latin typeface="Century Gothic" panose="020F0302020204030204"/>
                <a:ea typeface="+mn-ea"/>
                <a:cs typeface="+mn-cs"/>
              </a:rPr>
              <a:t>Partenaire</a:t>
            </a:r>
            <a:r>
              <a:rPr kumimoji="0" lang="en-US" sz="1400" b="1" i="0" u="none" strike="noStrike" kern="1200" cap="none" spc="0" normalizeH="0" baseline="0" noProof="0" dirty="0">
                <a:ln>
                  <a:noFill/>
                </a:ln>
                <a:solidFill>
                  <a:srgbClr val="002060"/>
                </a:solidFill>
                <a:effectLst/>
                <a:uLnTx/>
                <a:uFillTx/>
                <a:latin typeface="Century Gothic" panose="020F0302020204030204"/>
                <a:ea typeface="+mn-ea"/>
                <a:cs typeface="+mn-cs"/>
              </a:rPr>
              <a:t> A</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1" i="0" u="none" strike="noStrike" kern="1200" cap="none" spc="0" normalizeH="0" baseline="0" noProof="0" dirty="0" err="1">
                <a:ln>
                  <a:noFill/>
                </a:ln>
                <a:solidFill>
                  <a:srgbClr val="002060"/>
                </a:solidFill>
                <a:effectLst/>
                <a:uLnTx/>
                <a:uFillTx/>
                <a:latin typeface="Century Gothic" panose="020F0302020204030204"/>
                <a:ea typeface="+mn-ea"/>
                <a:cs typeface="+mn-cs"/>
              </a:rPr>
              <a:t>Partenaire</a:t>
            </a:r>
            <a:r>
              <a:rPr kumimoji="0" lang="en-US" sz="1400" b="1" i="0" u="none" strike="noStrike" kern="1200" cap="none" spc="0" normalizeH="0" baseline="0" noProof="0" dirty="0">
                <a:ln>
                  <a:noFill/>
                </a:ln>
                <a:solidFill>
                  <a:srgbClr val="002060"/>
                </a:solidFill>
                <a:effectLst/>
                <a:uLnTx/>
                <a:uFillTx/>
                <a:latin typeface="Century Gothic" panose="020F0302020204030204"/>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Salut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Océane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Mes</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amies anglaises …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venir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de York. Nous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sortir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ensemble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aujourd’hui</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Mais</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Kirsten …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dormir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ce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moment. Je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devenir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strict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parce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que nous …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partir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retard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chaque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jour et nous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revenir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à la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maison</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retard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aussi</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Les filles …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dormir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beaucoup. Tu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dormir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peu</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c’est</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bien. On …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sortir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tôt</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comme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ça</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 Je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sorti</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r) avec Kirsten et Natalie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chaque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jour. Si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tu</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venir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ça</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va</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être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amusant</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Elles</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partir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la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semaine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prochaine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Tu …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sortir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avec les filles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samedi</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 Tu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venir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à la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maison</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et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vous</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devenir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amies.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Vous</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venir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ville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avec ma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famille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et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puis</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vous</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partir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faire les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magasins</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ensemble.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Noura</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dormi</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r) chez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une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amie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ce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moment. Elle …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revenir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demain</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Elle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venir</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ville</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1400" b="0" i="0" u="none" strike="noStrike" kern="1200" cap="none" spc="0" normalizeH="0" baseline="0" noProof="0" dirty="0" err="1">
                <a:ln>
                  <a:noFill/>
                </a:ln>
                <a:solidFill>
                  <a:srgbClr val="002060"/>
                </a:solidFill>
                <a:effectLst/>
                <a:uLnTx/>
                <a:uFillTx/>
                <a:latin typeface="Century Gothic" panose="020F0302020204030204"/>
                <a:ea typeface="+mn-ea"/>
                <a:cs typeface="+mn-cs"/>
              </a:rPr>
              <a:t>aussi</a:t>
            </a:r>
            <a:r>
              <a:rPr kumimoji="0" lang="en-US" sz="1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cxnSp>
        <p:nvCxnSpPr>
          <p:cNvPr id="10" name="Straight Connector 9">
            <a:extLst>
              <a:ext uri="{FF2B5EF4-FFF2-40B4-BE49-F238E27FC236}">
                <a16:creationId xmlns:a16="http://schemas.microsoft.com/office/drawing/2014/main" id="{D3BAA43B-0275-49ED-9402-D224E423058C}"/>
              </a:ext>
            </a:extLst>
          </p:cNvPr>
          <p:cNvCxnSpPr>
            <a:cxnSpLocks/>
          </p:cNvCxnSpPr>
          <p:nvPr/>
        </p:nvCxnSpPr>
        <p:spPr>
          <a:xfrm flipH="1">
            <a:off x="-8605" y="3429000"/>
            <a:ext cx="12183395" cy="0"/>
          </a:xfrm>
          <a:prstGeom prst="line">
            <a:avLst/>
          </a:prstGeom>
          <a:ln w="38100">
            <a:solidFill>
              <a:srgbClr val="115076"/>
            </a:solidFill>
            <a:prstDash val="sysDot"/>
          </a:ln>
        </p:spPr>
        <p:style>
          <a:lnRef idx="1">
            <a:schemeClr val="accent1"/>
          </a:lnRef>
          <a:fillRef idx="0">
            <a:schemeClr val="accent1"/>
          </a:fillRef>
          <a:effectRef idx="0">
            <a:schemeClr val="accent1"/>
          </a:effectRef>
          <a:fontRef idx="minor">
            <a:schemeClr val="tx1"/>
          </a:fontRef>
        </p:style>
      </p:cxnSp>
      <p:sp>
        <p:nvSpPr>
          <p:cNvPr id="12" name="Title 3">
            <a:extLst>
              <a:ext uri="{FF2B5EF4-FFF2-40B4-BE49-F238E27FC236}">
                <a16:creationId xmlns:a16="http://schemas.microsoft.com/office/drawing/2014/main" id="{2DAF687C-CB2E-49FD-BFBA-9CC7F7ACEFEA}"/>
              </a:ext>
            </a:extLst>
          </p:cNvPr>
          <p:cNvSpPr txBox="1">
            <a:spLocks/>
          </p:cNvSpPr>
          <p:nvPr/>
        </p:nvSpPr>
        <p:spPr>
          <a:xfrm>
            <a:off x="17210" y="3447139"/>
            <a:ext cx="3825240" cy="4578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La semaine d’Amir</a:t>
            </a:r>
            <a:endPar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AC97546E-D35F-48B8-8C23-50114B75C8D7}"/>
              </a:ext>
            </a:extLst>
          </p:cNvPr>
          <p:cNvSpPr txBox="1">
            <a:spLocks/>
          </p:cNvSpPr>
          <p:nvPr/>
        </p:nvSpPr>
        <p:spPr>
          <a:xfrm>
            <a:off x="6104605" y="3447138"/>
            <a:ext cx="3825240" cy="4578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La semaine d’Amir</a:t>
            </a:r>
            <a:endPar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42889919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La </a:t>
            </a:r>
            <a:r>
              <a:rPr lang="en-GB" sz="2800" b="1" dirty="0" err="1">
                <a:solidFill>
                  <a:schemeClr val="bg1"/>
                </a:solidFill>
              </a:rPr>
              <a:t>semaine</a:t>
            </a:r>
            <a:r>
              <a:rPr lang="en-GB" sz="2800" b="1" dirty="0">
                <a:solidFill>
                  <a:schemeClr val="bg1"/>
                </a:solidFill>
              </a:rPr>
              <a:t> </a:t>
            </a:r>
            <a:r>
              <a:rPr lang="en-GB" sz="2800" b="1" dirty="0" err="1">
                <a:solidFill>
                  <a:schemeClr val="bg1"/>
                </a:solidFill>
              </a:rPr>
              <a:t>d’Amir</a:t>
            </a:r>
            <a:endParaRPr lang="en-GB" sz="2800" b="1" dirty="0">
              <a:solidFill>
                <a:schemeClr val="bg1"/>
              </a:solidFill>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163992"/>
            <a:ext cx="1172992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Salut </a:t>
            </a:r>
            <a:r>
              <a:rPr lang="en-US" sz="2000" dirty="0" err="1">
                <a:solidFill>
                  <a:srgbClr val="4472C4">
                    <a:lumMod val="50000"/>
                  </a:srgbClr>
                </a:solidFill>
                <a:latin typeface="Century Gothic" panose="020F0302020204030204"/>
              </a:rPr>
              <a:t>Océane</a:t>
            </a:r>
            <a:r>
              <a:rPr lang="en-US" sz="2000" dirty="0">
                <a:solidFill>
                  <a:srgbClr val="4472C4">
                    <a:lumMod val="50000"/>
                  </a:srgbClr>
                </a:solidFill>
                <a:latin typeface="Century Gothic" panose="020F0302020204030204"/>
              </a:rPr>
              <a:t> ! </a:t>
            </a:r>
            <a:r>
              <a:rPr lang="en-US" sz="2000" dirty="0" err="1">
                <a:solidFill>
                  <a:srgbClr val="4472C4">
                    <a:lumMod val="50000"/>
                  </a:srgbClr>
                </a:solidFill>
                <a:latin typeface="Century Gothic" panose="020F0302020204030204"/>
              </a:rPr>
              <a:t>Mes</a:t>
            </a:r>
            <a:r>
              <a:rPr lang="en-US" sz="2000" dirty="0">
                <a:solidFill>
                  <a:srgbClr val="4472C4">
                    <a:lumMod val="50000"/>
                  </a:srgbClr>
                </a:solidFill>
                <a:latin typeface="Century Gothic" panose="020F0302020204030204"/>
              </a:rPr>
              <a:t> amies anglaises </a:t>
            </a:r>
            <a:r>
              <a:rPr lang="en-US" sz="2000" b="1" dirty="0" err="1">
                <a:solidFill>
                  <a:srgbClr val="4472C4">
                    <a:lumMod val="50000"/>
                  </a:srgbClr>
                </a:solidFill>
                <a:latin typeface="Century Gothic" panose="020F0302020204030204"/>
              </a:rPr>
              <a:t>viennent</a:t>
            </a:r>
            <a:r>
              <a:rPr lang="en-US" sz="2000" b="1" dirty="0">
                <a:solidFill>
                  <a:srgbClr val="4472C4">
                    <a:lumMod val="50000"/>
                  </a:srgbClr>
                </a:solidFill>
                <a:latin typeface="Century Gothic" panose="020F0302020204030204"/>
              </a:rPr>
              <a:t> </a:t>
            </a:r>
            <a:r>
              <a:rPr lang="en-US" sz="2000" dirty="0">
                <a:solidFill>
                  <a:srgbClr val="4472C4">
                    <a:lumMod val="50000"/>
                  </a:srgbClr>
                </a:solidFill>
                <a:latin typeface="Century Gothic" panose="020F0302020204030204"/>
              </a:rPr>
              <a:t>de York</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Nous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sortons</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000" dirty="0">
                <a:solidFill>
                  <a:srgbClr val="4472C4">
                    <a:lumMod val="50000"/>
                  </a:srgbClr>
                </a:solidFill>
                <a:latin typeface="Century Gothic" panose="020F0302020204030204"/>
              </a:rPr>
              <a:t>ensemble </a:t>
            </a:r>
            <a:r>
              <a:rPr lang="en-US" sz="2000" dirty="0" err="1">
                <a:solidFill>
                  <a:srgbClr val="4472C4">
                    <a:lumMod val="50000"/>
                  </a:srgbClr>
                </a:solidFill>
                <a:latin typeface="Century Gothic" panose="020F0302020204030204"/>
              </a:rPr>
              <a:t>aujourd’hui</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Mais</a:t>
            </a:r>
            <a:r>
              <a:rPr lang="en-US" sz="2000" dirty="0">
                <a:solidFill>
                  <a:srgbClr val="4472C4">
                    <a:lumMod val="50000"/>
                  </a:srgbClr>
                </a:solidFill>
                <a:latin typeface="Century Gothic" panose="020F0302020204030204"/>
              </a:rPr>
              <a:t> Kirsten </a:t>
            </a:r>
            <a:r>
              <a:rPr lang="en-US" sz="2000" b="1" dirty="0" err="1">
                <a:solidFill>
                  <a:srgbClr val="4472C4">
                    <a:lumMod val="50000"/>
                  </a:srgbClr>
                </a:solidFill>
                <a:latin typeface="Century Gothic" panose="020F0302020204030204"/>
              </a:rPr>
              <a:t>dort</a:t>
            </a:r>
            <a:r>
              <a:rPr lang="en-US" sz="2000" b="1"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en</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ce</a:t>
            </a:r>
            <a:r>
              <a:rPr lang="en-US" sz="2000" dirty="0">
                <a:solidFill>
                  <a:srgbClr val="4472C4">
                    <a:lumMod val="50000"/>
                  </a:srgbClr>
                </a:solidFill>
                <a:latin typeface="Century Gothic" panose="020F0302020204030204"/>
              </a:rPr>
              <a:t> moment. Je </a:t>
            </a:r>
            <a:r>
              <a:rPr lang="en-US" sz="2000" b="1" dirty="0" err="1">
                <a:solidFill>
                  <a:srgbClr val="4472C4">
                    <a:lumMod val="50000"/>
                  </a:srgbClr>
                </a:solidFill>
                <a:latin typeface="Century Gothic" panose="020F0302020204030204"/>
              </a:rPr>
              <a:t>deviens</a:t>
            </a:r>
            <a:r>
              <a:rPr lang="en-US" sz="2000" b="1" dirty="0">
                <a:solidFill>
                  <a:srgbClr val="4472C4">
                    <a:lumMod val="50000"/>
                  </a:srgbClr>
                </a:solidFill>
                <a:latin typeface="Century Gothic" panose="020F0302020204030204"/>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strict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parce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nous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partons</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retard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chaque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jour</a:t>
            </a:r>
            <a:r>
              <a:rPr lang="en-US" sz="2000" dirty="0">
                <a:solidFill>
                  <a:srgbClr val="4472C4">
                    <a:lumMod val="50000"/>
                  </a:srgbClr>
                </a:solidFill>
                <a:latin typeface="Century Gothic" panose="020F0302020204030204"/>
              </a:rPr>
              <a:t> et nous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revenons</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000" dirty="0">
                <a:solidFill>
                  <a:srgbClr val="4472C4">
                    <a:lumMod val="50000"/>
                  </a:srgbClr>
                </a:solidFill>
                <a:latin typeface="Century Gothic" panose="020F0302020204030204"/>
              </a:rPr>
              <a:t>à la </a:t>
            </a:r>
            <a:r>
              <a:rPr lang="en-US" sz="2000" dirty="0" err="1">
                <a:solidFill>
                  <a:srgbClr val="4472C4">
                    <a:lumMod val="50000"/>
                  </a:srgbClr>
                </a:solidFill>
                <a:latin typeface="Century Gothic" panose="020F0302020204030204"/>
              </a:rPr>
              <a:t>maison</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en</a:t>
            </a:r>
            <a:r>
              <a:rPr lang="en-US" sz="2000" dirty="0">
                <a:solidFill>
                  <a:srgbClr val="4472C4">
                    <a:lumMod val="50000"/>
                  </a:srgbClr>
                </a:solidFill>
                <a:latin typeface="Century Gothic" panose="020F0302020204030204"/>
              </a:rPr>
              <a:t> retard </a:t>
            </a:r>
            <a:r>
              <a:rPr lang="en-US" sz="2000" dirty="0" err="1">
                <a:solidFill>
                  <a:srgbClr val="4472C4">
                    <a:lumMod val="50000"/>
                  </a:srgbClr>
                </a:solidFill>
                <a:latin typeface="Century Gothic" panose="020F0302020204030204"/>
              </a:rPr>
              <a:t>aussi</a:t>
            </a:r>
            <a:r>
              <a:rPr lang="en-US" sz="2000" dirty="0">
                <a:solidFill>
                  <a:srgbClr val="4472C4">
                    <a:lumMod val="50000"/>
                  </a:srgbClr>
                </a:solidFill>
                <a:latin typeface="Century Gothic" panose="020F0302020204030204"/>
              </a:rPr>
              <a:t>. Les filles </a:t>
            </a:r>
            <a:r>
              <a:rPr lang="en-US" sz="2000" b="1" dirty="0" err="1">
                <a:solidFill>
                  <a:srgbClr val="4472C4">
                    <a:lumMod val="50000"/>
                  </a:srgbClr>
                </a:solidFill>
                <a:latin typeface="Century Gothic" panose="020F0302020204030204"/>
              </a:rPr>
              <a:t>dorment</a:t>
            </a:r>
            <a:r>
              <a:rPr lang="en-US" sz="2000" b="1" dirty="0">
                <a:solidFill>
                  <a:srgbClr val="4472C4">
                    <a:lumMod val="50000"/>
                  </a:srgbClr>
                </a:solidFill>
                <a:latin typeface="Century Gothic" panose="020F0302020204030204"/>
              </a:rPr>
              <a:t> </a:t>
            </a:r>
            <a:r>
              <a:rPr lang="en-US" sz="2000" dirty="0">
                <a:solidFill>
                  <a:srgbClr val="4472C4">
                    <a:lumMod val="50000"/>
                  </a:srgbClr>
                </a:solidFill>
                <a:latin typeface="Century Gothic" panose="020F0302020204030204"/>
              </a:rPr>
              <a:t>beaucoup.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dors</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peu</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c’est</a:t>
            </a:r>
            <a:r>
              <a:rPr lang="en-US" sz="2000" dirty="0">
                <a:solidFill>
                  <a:srgbClr val="4472C4">
                    <a:lumMod val="50000"/>
                  </a:srgbClr>
                </a:solidFill>
                <a:latin typeface="Century Gothic" panose="020F0302020204030204"/>
              </a:rPr>
              <a:t> bien. On </a:t>
            </a:r>
            <a:r>
              <a:rPr lang="en-US" sz="2000" b="1" dirty="0">
                <a:solidFill>
                  <a:srgbClr val="4472C4">
                    <a:lumMod val="50000"/>
                  </a:srgbClr>
                </a:solidFill>
                <a:latin typeface="Century Gothic" panose="020F0302020204030204"/>
              </a:rPr>
              <a:t>sort </a:t>
            </a:r>
            <a:r>
              <a:rPr lang="en-US" sz="2000" dirty="0" err="1">
                <a:solidFill>
                  <a:srgbClr val="4472C4">
                    <a:lumMod val="50000"/>
                  </a:srgbClr>
                </a:solidFill>
                <a:latin typeface="Century Gothic" panose="020F0302020204030204"/>
              </a:rPr>
              <a:t>tôt</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comme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ça</a:t>
            </a:r>
            <a:r>
              <a:rPr lang="en-US" sz="2000" dirty="0">
                <a:solidFill>
                  <a:srgbClr val="4472C4">
                    <a:lumMod val="50000"/>
                  </a:srgbClr>
                </a:solidFill>
                <a:latin typeface="Century Gothic" panose="020F0302020204030204"/>
              </a:rPr>
              <a:t> ! Je </a:t>
            </a:r>
            <a:r>
              <a:rPr lang="en-US" sz="2000" b="1" dirty="0" err="1">
                <a:solidFill>
                  <a:srgbClr val="4472C4">
                    <a:lumMod val="50000"/>
                  </a:srgbClr>
                </a:solidFill>
                <a:latin typeface="Century Gothic" panose="020F0302020204030204"/>
              </a:rPr>
              <a:t>sors</a:t>
            </a:r>
            <a:r>
              <a:rPr lang="en-US" sz="2000" b="1" dirty="0">
                <a:solidFill>
                  <a:srgbClr val="4472C4">
                    <a:lumMod val="50000"/>
                  </a:srgbClr>
                </a:solidFill>
                <a:latin typeface="Century Gothic" panose="020F0302020204030204"/>
              </a:rPr>
              <a:t> </a:t>
            </a:r>
            <a:r>
              <a:rPr lang="en-US" sz="2000" dirty="0">
                <a:solidFill>
                  <a:srgbClr val="4472C4">
                    <a:lumMod val="50000"/>
                  </a:srgbClr>
                </a:solidFill>
                <a:latin typeface="Century Gothic" panose="020F0302020204030204"/>
              </a:rPr>
              <a:t>avec Kirsten et Natalie </a:t>
            </a:r>
            <a:r>
              <a:rPr lang="en-US" sz="2000" dirty="0" err="1">
                <a:solidFill>
                  <a:srgbClr val="4472C4">
                    <a:lumMod val="50000"/>
                  </a:srgbClr>
                </a:solidFill>
                <a:latin typeface="Century Gothic" panose="020F0302020204030204"/>
              </a:rPr>
              <a:t>chaque</a:t>
            </a:r>
            <a:r>
              <a:rPr lang="en-US" sz="2000" dirty="0">
                <a:solidFill>
                  <a:srgbClr val="4472C4">
                    <a:lumMod val="50000"/>
                  </a:srgbClr>
                </a:solidFill>
                <a:latin typeface="Century Gothic" panose="020F0302020204030204"/>
              </a:rPr>
              <a:t> jour. Si </a:t>
            </a:r>
            <a:r>
              <a:rPr lang="en-US" sz="2000" dirty="0" err="1">
                <a:solidFill>
                  <a:srgbClr val="4472C4">
                    <a:lumMod val="50000"/>
                  </a:srgbClr>
                </a:solidFill>
                <a:latin typeface="Century Gothic" panose="020F0302020204030204"/>
              </a:rPr>
              <a:t>tu</a:t>
            </a:r>
            <a:r>
              <a:rPr lang="en-US" sz="2000" dirty="0">
                <a:solidFill>
                  <a:srgbClr val="4472C4">
                    <a:lumMod val="50000"/>
                  </a:srgbClr>
                </a:solidFill>
                <a:latin typeface="Century Gothic" panose="020F0302020204030204"/>
              </a:rPr>
              <a:t> </a:t>
            </a:r>
            <a:r>
              <a:rPr lang="en-US" sz="2000" b="1" dirty="0" err="1">
                <a:solidFill>
                  <a:srgbClr val="4472C4">
                    <a:lumMod val="50000"/>
                  </a:srgbClr>
                </a:solidFill>
                <a:latin typeface="Century Gothic" panose="020F0302020204030204"/>
              </a:rPr>
              <a:t>viens</a:t>
            </a:r>
            <a:r>
              <a:rPr lang="en-US" sz="2000" b="1"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ça</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va</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être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amusant</a:t>
            </a:r>
            <a:r>
              <a:rPr lang="en-US" sz="2000" dirty="0">
                <a:solidFill>
                  <a:srgbClr val="4472C4">
                    <a:lumMod val="50000"/>
                  </a:srgbClr>
                </a:solidFill>
                <a:latin typeface="Century Gothic" panose="020F0302020204030204"/>
              </a:rPr>
              <a:t> ! </a:t>
            </a:r>
            <a:r>
              <a:rPr lang="en-US" sz="2000" dirty="0" err="1">
                <a:solidFill>
                  <a:srgbClr val="4472C4">
                    <a:lumMod val="50000"/>
                  </a:srgbClr>
                </a:solidFill>
                <a:latin typeface="Century Gothic" panose="020F0302020204030204"/>
              </a:rPr>
              <a:t>Elles</a:t>
            </a:r>
            <a:r>
              <a:rPr lang="en-US" sz="2000" dirty="0">
                <a:solidFill>
                  <a:srgbClr val="4472C4">
                    <a:lumMod val="50000"/>
                  </a:srgbClr>
                </a:solidFill>
                <a:latin typeface="Century Gothic" panose="020F0302020204030204"/>
              </a:rPr>
              <a:t> </a:t>
            </a:r>
            <a:r>
              <a:rPr lang="en-US" sz="2000" b="1" dirty="0" err="1">
                <a:solidFill>
                  <a:srgbClr val="4472C4">
                    <a:lumMod val="50000"/>
                  </a:srgbClr>
                </a:solidFill>
                <a:latin typeface="Century Gothic" panose="020F0302020204030204"/>
              </a:rPr>
              <a:t>partent</a:t>
            </a:r>
            <a:r>
              <a:rPr lang="en-US" sz="2000" b="1" dirty="0">
                <a:solidFill>
                  <a:srgbClr val="4472C4">
                    <a:lumMod val="50000"/>
                  </a:srgbClr>
                </a:solidFill>
                <a:latin typeface="Century Gothic" panose="020F0302020204030204"/>
              </a:rPr>
              <a:t> </a:t>
            </a:r>
            <a:r>
              <a:rPr lang="en-US" sz="2000" dirty="0">
                <a:solidFill>
                  <a:srgbClr val="4472C4">
                    <a:lumMod val="50000"/>
                  </a:srgbClr>
                </a:solidFill>
                <a:latin typeface="Century Gothic" panose="020F0302020204030204"/>
              </a:rPr>
              <a:t>la </a:t>
            </a:r>
            <a:r>
              <a:rPr lang="en-US" sz="2000" dirty="0" err="1">
                <a:solidFill>
                  <a:srgbClr val="4472C4">
                    <a:lumMod val="50000"/>
                  </a:srgbClr>
                </a:solidFill>
                <a:latin typeface="Century Gothic" panose="020F0302020204030204"/>
              </a:rPr>
              <a:t>semaine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prochaine</a:t>
            </a:r>
            <a:r>
              <a:rPr lang="en-US" sz="2000" dirty="0">
                <a:solidFill>
                  <a:srgbClr val="4472C4">
                    <a:lumMod val="50000"/>
                  </a:srgbClr>
                </a:solidFill>
                <a:latin typeface="Century Gothic" panose="020F0302020204030204"/>
              </a:rPr>
              <a:t>. Tu </a:t>
            </a:r>
            <a:r>
              <a:rPr lang="en-US" sz="2000" b="1" dirty="0" err="1">
                <a:solidFill>
                  <a:srgbClr val="4472C4">
                    <a:lumMod val="50000"/>
                  </a:srgbClr>
                </a:solidFill>
                <a:latin typeface="Century Gothic" panose="020F0302020204030204"/>
              </a:rPr>
              <a:t>sors</a:t>
            </a:r>
            <a:r>
              <a:rPr lang="en-US" sz="2000" b="1" dirty="0">
                <a:solidFill>
                  <a:srgbClr val="4472C4">
                    <a:lumMod val="50000"/>
                  </a:srgbClr>
                </a:solidFill>
                <a:latin typeface="Century Gothic" panose="020F0302020204030204"/>
              </a:rPr>
              <a:t> </a:t>
            </a:r>
            <a:r>
              <a:rPr lang="en-US" sz="2000" dirty="0">
                <a:solidFill>
                  <a:srgbClr val="4472C4">
                    <a:lumMod val="50000"/>
                  </a:srgbClr>
                </a:solidFill>
                <a:latin typeface="Century Gothic" panose="020F0302020204030204"/>
              </a:rPr>
              <a:t>avec les filles </a:t>
            </a:r>
            <a:r>
              <a:rPr lang="en-US" sz="2000" dirty="0" err="1">
                <a:solidFill>
                  <a:srgbClr val="4472C4">
                    <a:lumMod val="50000"/>
                  </a:srgbClr>
                </a:solidFill>
                <a:latin typeface="Century Gothic" panose="020F0302020204030204"/>
              </a:rPr>
              <a:t>samedi</a:t>
            </a:r>
            <a:r>
              <a:rPr lang="en-US" sz="2000" dirty="0">
                <a:solidFill>
                  <a:srgbClr val="4472C4">
                    <a:lumMod val="50000"/>
                  </a:srgbClr>
                </a:solidFill>
                <a:latin typeface="Century Gothic" panose="020F0302020204030204"/>
              </a:rPr>
              <a:t> ? Tu </a:t>
            </a:r>
            <a:r>
              <a:rPr lang="en-US" sz="2000" b="1" dirty="0" err="1">
                <a:solidFill>
                  <a:srgbClr val="4472C4">
                    <a:lumMod val="50000"/>
                  </a:srgbClr>
                </a:solidFill>
                <a:latin typeface="Century Gothic" panose="020F0302020204030204"/>
              </a:rPr>
              <a:t>viens</a:t>
            </a:r>
            <a:r>
              <a:rPr lang="en-US" sz="2000" b="1" dirty="0">
                <a:solidFill>
                  <a:srgbClr val="4472C4">
                    <a:lumMod val="50000"/>
                  </a:srgbClr>
                </a:solidFill>
                <a:latin typeface="Century Gothic" panose="020F0302020204030204"/>
              </a:rPr>
              <a:t> </a:t>
            </a:r>
            <a:r>
              <a:rPr lang="en-US" sz="2000" dirty="0">
                <a:solidFill>
                  <a:srgbClr val="4472C4">
                    <a:lumMod val="50000"/>
                  </a:srgbClr>
                </a:solidFill>
                <a:latin typeface="Century Gothic" panose="020F0302020204030204"/>
              </a:rPr>
              <a:t>à la </a:t>
            </a:r>
            <a:r>
              <a:rPr lang="en-US" sz="2000" dirty="0" err="1">
                <a:solidFill>
                  <a:srgbClr val="4472C4">
                    <a:lumMod val="50000"/>
                  </a:srgbClr>
                </a:solidFill>
                <a:latin typeface="Century Gothic" panose="020F0302020204030204"/>
              </a:rPr>
              <a:t>maison</a:t>
            </a:r>
            <a:r>
              <a:rPr lang="en-US" sz="2000" dirty="0">
                <a:solidFill>
                  <a:srgbClr val="4472C4">
                    <a:lumMod val="50000"/>
                  </a:srgbClr>
                </a:solidFill>
                <a:latin typeface="Century Gothic" panose="020F0302020204030204"/>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devenez</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amies.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venez</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000" dirty="0" err="1">
                <a:solidFill>
                  <a:srgbClr val="4472C4">
                    <a:lumMod val="50000"/>
                  </a:srgbClr>
                </a:solidFill>
                <a:latin typeface="Century Gothic" panose="020F0302020204030204"/>
              </a:rPr>
              <a:t>en</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ville</a:t>
            </a:r>
            <a:r>
              <a:rPr lang="en-US" sz="2000" dirty="0">
                <a:solidFill>
                  <a:srgbClr val="4472C4">
                    <a:lumMod val="50000"/>
                  </a:srgbClr>
                </a:solidFill>
                <a:latin typeface="Century Gothic" panose="020F0302020204030204"/>
              </a:rPr>
              <a:t> avec ma </a:t>
            </a:r>
            <a:r>
              <a:rPr lang="en-US" sz="2000" dirty="0" err="1">
                <a:solidFill>
                  <a:srgbClr val="4472C4">
                    <a:lumMod val="50000"/>
                  </a:srgbClr>
                </a:solidFill>
                <a:latin typeface="Century Gothic" panose="020F0302020204030204"/>
              </a:rPr>
              <a:t>famille</a:t>
            </a:r>
            <a:r>
              <a:rPr lang="en-US" sz="2000" dirty="0">
                <a:solidFill>
                  <a:srgbClr val="4472C4">
                    <a:lumMod val="50000"/>
                  </a:srgbClr>
                </a:solidFill>
                <a:latin typeface="Century Gothic" panose="020F0302020204030204"/>
              </a:rPr>
              <a:t> et </a:t>
            </a:r>
            <a:r>
              <a:rPr lang="en-US" sz="2000" dirty="0" err="1">
                <a:solidFill>
                  <a:srgbClr val="4472C4">
                    <a:lumMod val="50000"/>
                  </a:srgbClr>
                </a:solidFill>
                <a:latin typeface="Century Gothic" panose="020F0302020204030204"/>
              </a:rPr>
              <a:t>puis</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vous</a:t>
            </a:r>
            <a:r>
              <a:rPr lang="en-US" sz="2000" dirty="0">
                <a:solidFill>
                  <a:srgbClr val="4472C4">
                    <a:lumMod val="50000"/>
                  </a:srgbClr>
                </a:solidFill>
                <a:latin typeface="Century Gothic" panose="020F0302020204030204"/>
              </a:rPr>
              <a:t> </a:t>
            </a:r>
            <a:r>
              <a:rPr lang="en-US" sz="2000" b="1" dirty="0" err="1">
                <a:solidFill>
                  <a:srgbClr val="4472C4">
                    <a:lumMod val="50000"/>
                  </a:srgbClr>
                </a:solidFill>
                <a:latin typeface="Century Gothic" panose="020F0302020204030204"/>
              </a:rPr>
              <a:t>partez</a:t>
            </a:r>
            <a:r>
              <a:rPr lang="en-US" sz="2000" b="1" dirty="0">
                <a:solidFill>
                  <a:srgbClr val="4472C4">
                    <a:lumMod val="50000"/>
                  </a:srgbClr>
                </a:solidFill>
                <a:latin typeface="Century Gothic" panose="020F0302020204030204"/>
              </a:rPr>
              <a:t> </a:t>
            </a:r>
            <a:r>
              <a:rPr lang="en-US" sz="2000" dirty="0">
                <a:solidFill>
                  <a:srgbClr val="4472C4">
                    <a:lumMod val="50000"/>
                  </a:srgbClr>
                </a:solidFill>
                <a:latin typeface="Century Gothic" panose="020F0302020204030204"/>
              </a:rPr>
              <a:t>faire les </a:t>
            </a:r>
            <a:r>
              <a:rPr lang="en-US" sz="2000" dirty="0" err="1">
                <a:solidFill>
                  <a:srgbClr val="4472C4">
                    <a:lumMod val="50000"/>
                  </a:srgbClr>
                </a:solidFill>
                <a:latin typeface="Century Gothic" panose="020F0302020204030204"/>
              </a:rPr>
              <a:t>magasins</a:t>
            </a:r>
            <a:r>
              <a:rPr lang="en-US" sz="2000" dirty="0">
                <a:solidFill>
                  <a:srgbClr val="4472C4">
                    <a:lumMod val="50000"/>
                  </a:srgbClr>
                </a:solidFill>
                <a:latin typeface="Century Gothic" panose="020F0302020204030204"/>
              </a:rPr>
              <a:t> ensemble. </a:t>
            </a:r>
            <a:r>
              <a:rPr lang="en-US" sz="2000" dirty="0" err="1">
                <a:solidFill>
                  <a:srgbClr val="4472C4">
                    <a:lumMod val="50000"/>
                  </a:srgbClr>
                </a:solidFill>
                <a:latin typeface="Century Gothic" panose="020F0302020204030204"/>
              </a:rPr>
              <a:t>Noura</a:t>
            </a:r>
            <a:r>
              <a:rPr lang="en-US" sz="2000" dirty="0">
                <a:solidFill>
                  <a:srgbClr val="4472C4">
                    <a:lumMod val="50000"/>
                  </a:srgbClr>
                </a:solidFill>
                <a:latin typeface="Century Gothic" panose="020F0302020204030204"/>
              </a:rPr>
              <a:t> </a:t>
            </a:r>
            <a:r>
              <a:rPr lang="en-US" sz="2000" b="1" dirty="0" err="1">
                <a:solidFill>
                  <a:srgbClr val="4472C4">
                    <a:lumMod val="50000"/>
                  </a:srgbClr>
                </a:solidFill>
                <a:latin typeface="Century Gothic" panose="020F0302020204030204"/>
              </a:rPr>
              <a:t>dort</a:t>
            </a:r>
            <a:r>
              <a:rPr lang="en-US" sz="2000" b="1" dirty="0">
                <a:solidFill>
                  <a:srgbClr val="4472C4">
                    <a:lumMod val="50000"/>
                  </a:srgbClr>
                </a:solidFill>
                <a:latin typeface="Century Gothic" panose="020F0302020204030204"/>
              </a:rPr>
              <a:t> </a:t>
            </a:r>
            <a:r>
              <a:rPr lang="en-US" sz="2000" dirty="0">
                <a:solidFill>
                  <a:srgbClr val="4472C4">
                    <a:lumMod val="50000"/>
                  </a:srgbClr>
                </a:solidFill>
                <a:latin typeface="Century Gothic" panose="020F0302020204030204"/>
              </a:rPr>
              <a:t> chez </a:t>
            </a:r>
            <a:r>
              <a:rPr lang="en-US" sz="2000" dirty="0" err="1">
                <a:solidFill>
                  <a:srgbClr val="4472C4">
                    <a:lumMod val="50000"/>
                  </a:srgbClr>
                </a:solidFill>
                <a:latin typeface="Century Gothic" panose="020F0302020204030204"/>
              </a:rPr>
              <a:t>une</a:t>
            </a:r>
            <a:r>
              <a:rPr lang="en-US" sz="2000" dirty="0">
                <a:solidFill>
                  <a:srgbClr val="4472C4">
                    <a:lumMod val="50000"/>
                  </a:srgbClr>
                </a:solidFill>
                <a:latin typeface="Century Gothic" panose="020F0302020204030204"/>
              </a:rPr>
              <a:t> amie </a:t>
            </a:r>
            <a:r>
              <a:rPr lang="en-US" sz="2000" dirty="0" err="1">
                <a:solidFill>
                  <a:srgbClr val="4472C4">
                    <a:lumMod val="50000"/>
                  </a:srgbClr>
                </a:solidFill>
                <a:latin typeface="Century Gothic" panose="020F0302020204030204"/>
              </a:rPr>
              <a:t>en</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ce</a:t>
            </a:r>
            <a:r>
              <a:rPr lang="en-US" sz="2000" dirty="0">
                <a:solidFill>
                  <a:srgbClr val="4472C4">
                    <a:lumMod val="50000"/>
                  </a:srgbClr>
                </a:solidFill>
                <a:latin typeface="Century Gothic" panose="020F0302020204030204"/>
              </a:rPr>
              <a:t> moment. Elle </a:t>
            </a:r>
            <a:r>
              <a:rPr lang="en-US" sz="2000" b="1" dirty="0" err="1">
                <a:solidFill>
                  <a:srgbClr val="4472C4">
                    <a:lumMod val="50000"/>
                  </a:srgbClr>
                </a:solidFill>
                <a:latin typeface="Century Gothic" panose="020F0302020204030204"/>
              </a:rPr>
              <a:t>revient</a:t>
            </a:r>
            <a:r>
              <a:rPr lang="en-US" sz="2000" b="1"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demain</a:t>
            </a:r>
            <a:r>
              <a:rPr lang="en-US" sz="2000" dirty="0">
                <a:solidFill>
                  <a:srgbClr val="4472C4">
                    <a:lumMod val="50000"/>
                  </a:srgbClr>
                </a:solidFill>
                <a:latin typeface="Century Gothic" panose="020F0302020204030204"/>
              </a:rPr>
              <a:t>. Elle </a:t>
            </a:r>
            <a:r>
              <a:rPr lang="en-US" sz="2000" b="1" dirty="0" err="1">
                <a:solidFill>
                  <a:srgbClr val="4472C4">
                    <a:lumMod val="50000"/>
                  </a:srgbClr>
                </a:solidFill>
                <a:latin typeface="Century Gothic" panose="020F0302020204030204"/>
              </a:rPr>
              <a:t>vient</a:t>
            </a:r>
            <a:r>
              <a:rPr lang="en-US" sz="2000" b="1"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en</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ville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aussi</a:t>
            </a:r>
            <a:r>
              <a:rPr lang="en-US" sz="2000" dirty="0">
                <a:solidFill>
                  <a:srgbClr val="4472C4">
                    <a:lumMod val="50000"/>
                  </a:srgbClr>
                </a:solidFill>
                <a:latin typeface="Century Gothic" panose="020F0302020204030204"/>
              </a:rPr>
              <a:t>.	</a:t>
            </a:r>
          </a:p>
        </p:txBody>
      </p:sp>
      <p:sp>
        <p:nvSpPr>
          <p:cNvPr id="9" name="Rounded Rectangle 46">
            <a:extLst>
              <a:ext uri="{FF2B5EF4-FFF2-40B4-BE49-F238E27FC236}">
                <a16:creationId xmlns:a16="http://schemas.microsoft.com/office/drawing/2014/main" id="{6463E090-CF7E-44DF-910B-454FD028F006}"/>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8739EF1-089C-4225-B27B-31C9A312B861}"/>
              </a:ext>
            </a:extLst>
          </p:cNvPr>
          <p:cNvSpPr txBox="1"/>
          <p:nvPr/>
        </p:nvSpPr>
        <p:spPr>
          <a:xfrm>
            <a:off x="180000" y="3759755"/>
            <a:ext cx="1172992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Hi </a:t>
            </a:r>
            <a:r>
              <a:rPr lang="en-US" sz="2000" dirty="0" err="1">
                <a:solidFill>
                  <a:srgbClr val="4472C4">
                    <a:lumMod val="50000"/>
                  </a:srgbClr>
                </a:solidFill>
                <a:latin typeface="Century Gothic" panose="020F0302020204030204"/>
              </a:rPr>
              <a:t>Océane</a:t>
            </a:r>
            <a:r>
              <a:rPr lang="en-US" sz="2000" dirty="0">
                <a:solidFill>
                  <a:srgbClr val="4472C4">
                    <a:lumMod val="50000"/>
                  </a:srgbClr>
                </a:solidFill>
                <a:latin typeface="Century Gothic" panose="020F0302020204030204"/>
              </a:rPr>
              <a:t>! My English friends come from York. We go out together every day. But Kirsten is sleeping at the moment. I’m becoming strict because we leave late every day, and we get back to the house late too. The girls sleep a lot. You sleep little, which is good. You/we can go out early that way! I go out with Kirsten and Natalie every day. If you come that will be fun! They are leaving next week. (Will you) go out with the girls on Saturday? You’ll come to the house and you (pl) will become friends. You (pl) will go into town with my family and then leave to go shopping together. </a:t>
            </a:r>
            <a:r>
              <a:rPr lang="en-US" sz="2000" dirty="0" err="1">
                <a:solidFill>
                  <a:srgbClr val="4472C4">
                    <a:lumMod val="50000"/>
                  </a:srgbClr>
                </a:solidFill>
                <a:latin typeface="Century Gothic" panose="020F0302020204030204"/>
              </a:rPr>
              <a:t>Noura</a:t>
            </a:r>
            <a:r>
              <a:rPr lang="en-US" sz="2000" dirty="0">
                <a:solidFill>
                  <a:srgbClr val="4472C4">
                    <a:lumMod val="50000"/>
                  </a:srgbClr>
                </a:solidFill>
                <a:latin typeface="Century Gothic" panose="020F0302020204030204"/>
              </a:rPr>
              <a:t> is sleeping at a friend’s place at the moment. She’s coming back tomorrow. She’ll come into town as well.</a:t>
            </a:r>
          </a:p>
        </p:txBody>
      </p:sp>
    </p:spTree>
    <p:extLst>
      <p:ext uri="{BB962C8B-B14F-4D97-AF65-F5344CB8AC3E}">
        <p14:creationId xmlns:p14="http://schemas.microsoft.com/office/powerpoint/2010/main" val="3623057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235FE3-2988-4576-90B6-0035F7965A8A}"/>
              </a:ext>
            </a:extLst>
          </p:cNvPr>
          <p:cNvSpPr/>
          <p:nvPr/>
        </p:nvSpPr>
        <p:spPr>
          <a:xfrm>
            <a:off x="175149" y="5405065"/>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		Y8 Term 1.2 Week 6 | Y8 Term 1.1 Week 6</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b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5" name="TextBox 12">
            <a:extLst>
              <a:ext uri="{FF2B5EF4-FFF2-40B4-BE49-F238E27FC236}">
                <a16:creationId xmlns:a16="http://schemas.microsoft.com/office/drawing/2014/main" id="{B546F5DF-13C5-4CE8-9E79-D4EC02F6D858}"/>
              </a:ext>
            </a:extLst>
          </p:cNvPr>
          <p:cNvSpPr txBox="1"/>
          <p:nvPr/>
        </p:nvSpPr>
        <p:spPr>
          <a:xfrm>
            <a:off x="175149" y="1923866"/>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265528" cy="647577"/>
          </a:xfrm>
        </p:spPr>
        <p:txBody>
          <a:bodyPr>
            <a:normAutofit/>
          </a:bodyPr>
          <a:lstStyle/>
          <a:p>
            <a:r>
              <a:rPr lang="en-GB" sz="3600" b="1" dirty="0">
                <a:solidFill>
                  <a:schemeClr val="bg1"/>
                </a:solidFill>
              </a:rPr>
              <a:t>Devoirs</a:t>
            </a:r>
          </a:p>
        </p:txBody>
      </p:sp>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Term 2.1, Week 5)</a:t>
            </a:r>
            <a:endParaRPr kumimoji="0" lang="en-GB" sz="2800" b="0"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endParaRP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a:ea typeface="+mn-ea"/>
              <a:cs typeface="+mn-cs"/>
            </a:endParaRPr>
          </a:p>
        </p:txBody>
      </p:sp>
      <p:pic>
        <p:nvPicPr>
          <p:cNvPr id="13" name="Picture 12" descr="A blue cartoon face with orange headphones&#10;&#10;Description automatically generated">
            <a:extLst>
              <a:ext uri="{FF2B5EF4-FFF2-40B4-BE49-F238E27FC236}">
                <a16:creationId xmlns:a16="http://schemas.microsoft.com/office/drawing/2014/main" id="{178FB9BB-316D-4F96-A350-1EAC36D23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134826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645229" cy="647577"/>
          </a:xfrm>
        </p:spPr>
        <p:txBody>
          <a:bodyPr anchor="ctr">
            <a:normAutofit/>
          </a:bodyPr>
          <a:lstStyle/>
          <a:p>
            <a:r>
              <a:rPr lang="en-GB" sz="2800" b="1" dirty="0" err="1">
                <a:solidFill>
                  <a:schemeClr val="bg1"/>
                </a:solidFill>
                <a:latin typeface="+mj-lt"/>
              </a:rPr>
              <a:t>Phonétique</a:t>
            </a:r>
            <a:r>
              <a:rPr lang="en-GB" sz="2800" b="1" dirty="0">
                <a:solidFill>
                  <a:schemeClr val="bg1"/>
                </a:solidFill>
                <a:latin typeface="+mj-lt"/>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172700" y="249869"/>
            <a:ext cx="1737221"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21932C06-44B2-436B-BF77-7D8C372B77E8}"/>
              </a:ext>
            </a:extLst>
          </p:cNvPr>
          <p:cNvSpPr txBox="1"/>
          <p:nvPr/>
        </p:nvSpPr>
        <p:spPr>
          <a:xfrm>
            <a:off x="291391" y="1325377"/>
            <a:ext cx="1130046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We</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know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that</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/ille] and [-ail/</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like a </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vowel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0" name="TextBox 39">
            <a:extLst>
              <a:ext uri="{FF2B5EF4-FFF2-40B4-BE49-F238E27FC236}">
                <a16:creationId xmlns:a16="http://schemas.microsoft.com/office/drawing/2014/main" id="{607CD695-F488-42B2-956A-366669DF5972}"/>
              </a:ext>
            </a:extLst>
          </p:cNvPr>
          <p:cNvSpPr txBox="1"/>
          <p:nvPr/>
        </p:nvSpPr>
        <p:spPr>
          <a:xfrm>
            <a:off x="291391" y="2866230"/>
            <a:ext cx="1178581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Using</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this</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pattern,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we</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can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work</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out how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new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SSCs</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1455557E-31AA-40FD-A47C-C0D9CE1ECE20}"/>
              </a:ext>
            </a:extLst>
          </p:cNvPr>
          <p:cNvSpPr txBox="1"/>
          <p:nvPr/>
        </p:nvSpPr>
        <p:spPr>
          <a:xfrm>
            <a:off x="291391" y="3809334"/>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6B5E0D15-DF9D-42D9-80FD-5B08A4CCC29E}"/>
              </a:ext>
            </a:extLst>
          </p:cNvPr>
          <p:cNvSpPr txBox="1"/>
          <p:nvPr/>
        </p:nvSpPr>
        <p:spPr>
          <a:xfrm>
            <a:off x="2421132" y="380374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è</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4E5B36A2-A72C-4BA5-9508-A81217EBA428}"/>
              </a:ext>
            </a:extLst>
          </p:cNvPr>
          <p:cNvSpPr txBox="1"/>
          <p:nvPr/>
        </p:nvSpPr>
        <p:spPr>
          <a:xfrm>
            <a:off x="291390" y="4615871"/>
            <a:ext cx="212974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7" name="TextBox 46">
            <a:extLst>
              <a:ext uri="{FF2B5EF4-FFF2-40B4-BE49-F238E27FC236}">
                <a16:creationId xmlns:a16="http://schemas.microsoft.com/office/drawing/2014/main" id="{3A56C364-7CC2-4E08-A010-72B9331C02E7}"/>
              </a:ext>
            </a:extLst>
          </p:cNvPr>
          <p:cNvSpPr txBox="1"/>
          <p:nvPr/>
        </p:nvSpPr>
        <p:spPr>
          <a:xfrm>
            <a:off x="2421132" y="46102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ou</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48" name="TextBox 47">
            <a:extLst>
              <a:ext uri="{FF2B5EF4-FFF2-40B4-BE49-F238E27FC236}">
                <a16:creationId xmlns:a16="http://schemas.microsoft.com/office/drawing/2014/main" id="{FE0B6A9B-5B68-4F24-9E98-7870B526EAF1}"/>
              </a:ext>
            </a:extLst>
          </p:cNvPr>
          <p:cNvSpPr txBox="1"/>
          <p:nvPr/>
        </p:nvSpPr>
        <p:spPr>
          <a:xfrm>
            <a:off x="291391" y="542240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euil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EC5EE701-8534-4949-A11D-A2430A5C38BB}"/>
              </a:ext>
            </a:extLst>
          </p:cNvPr>
          <p:cNvSpPr txBox="1"/>
          <p:nvPr/>
        </p:nvSpPr>
        <p:spPr>
          <a:xfrm>
            <a:off x="2421132" y="5416822"/>
            <a:ext cx="37684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 long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Arial" panose="020B0604020202020204" pitchFamily="34" charset="0"/>
              </a:rPr>
              <a:t>œ</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0" name="TextBox 49">
            <a:extLst>
              <a:ext uri="{FF2B5EF4-FFF2-40B4-BE49-F238E27FC236}">
                <a16:creationId xmlns:a16="http://schemas.microsoft.com/office/drawing/2014/main" id="{4251A5D6-5BD4-4F4F-8075-5F443EF49354}"/>
              </a:ext>
            </a:extLst>
          </p:cNvPr>
          <p:cNvSpPr txBox="1"/>
          <p:nvPr/>
        </p:nvSpPr>
        <p:spPr>
          <a:xfrm>
            <a:off x="291391" y="2024062"/>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/ille]</a:t>
            </a:r>
          </a:p>
        </p:txBody>
      </p:sp>
      <p:sp>
        <p:nvSpPr>
          <p:cNvPr id="51" name="TextBox 50">
            <a:extLst>
              <a:ext uri="{FF2B5EF4-FFF2-40B4-BE49-F238E27FC236}">
                <a16:creationId xmlns:a16="http://schemas.microsoft.com/office/drawing/2014/main" id="{920E4796-67A8-49F0-9C52-2B628793F2A9}"/>
              </a:ext>
            </a:extLst>
          </p:cNvPr>
          <p:cNvSpPr txBox="1"/>
          <p:nvPr/>
        </p:nvSpPr>
        <p:spPr>
          <a:xfrm>
            <a:off x="2414826" y="2077453"/>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i</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FFC8D5FB-F942-4004-B39A-8897DE1334CC}"/>
              </a:ext>
            </a:extLst>
          </p:cNvPr>
          <p:cNvSpPr txBox="1"/>
          <p:nvPr/>
        </p:nvSpPr>
        <p:spPr>
          <a:xfrm>
            <a:off x="6616004" y="2080785"/>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[-ail/</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3" name="TextBox 52">
            <a:extLst>
              <a:ext uri="{FF2B5EF4-FFF2-40B4-BE49-F238E27FC236}">
                <a16:creationId xmlns:a16="http://schemas.microsoft.com/office/drawing/2014/main" id="{77CCC14D-C17B-44E5-B116-A77F709CA5D8}"/>
              </a:ext>
            </a:extLst>
          </p:cNvPr>
          <p:cNvSpPr txBox="1"/>
          <p:nvPr/>
        </p:nvSpPr>
        <p:spPr>
          <a:xfrm>
            <a:off x="8283108" y="20807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5" name="TextBox 54">
            <a:extLst>
              <a:ext uri="{FF2B5EF4-FFF2-40B4-BE49-F238E27FC236}">
                <a16:creationId xmlns:a16="http://schemas.microsoft.com/office/drawing/2014/main" id="{B6ED5B46-1633-47DD-8E03-B6431012C8CD}"/>
              </a:ext>
            </a:extLst>
          </p:cNvPr>
          <p:cNvSpPr txBox="1"/>
          <p:nvPr/>
        </p:nvSpPr>
        <p:spPr>
          <a:xfrm>
            <a:off x="6616004" y="380374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or</a:t>
            </a:r>
            <a:r>
              <a:rPr kumimoji="0" lang="fr-FR" sz="2800" b="0" i="0" u="none" strike="noStrike" kern="1200" cap="none" spc="0" normalizeH="0" baseline="0" noProof="0" dirty="0" err="1">
                <a:ln>
                  <a:noFill/>
                </a:ln>
                <a:solidFill>
                  <a:srgbClr val="E65D00"/>
                </a:solidFill>
                <a:effectLst/>
                <a:uLnTx/>
                <a:uFillTx/>
                <a:latin typeface="Century Gothic" panose="020F0302020204030204"/>
                <a:ea typeface="+mn-ea"/>
                <a:cs typeface="+mn-cs"/>
              </a:rPr>
              <a:t>eil</a:t>
            </a:r>
            <a:r>
              <a:rPr kumimoji="0" lang="fr-FR" sz="2800" b="0" i="0" u="none" strike="noStrike" kern="1200" cap="none" spc="0" normalizeH="0" baseline="0" noProof="0" dirty="0">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AF5BD2CA-F724-43F7-A3BD-7EA4C995C55A}"/>
              </a:ext>
            </a:extLst>
          </p:cNvPr>
          <p:cNvSpPr txBox="1"/>
          <p:nvPr/>
        </p:nvSpPr>
        <p:spPr>
          <a:xfrm>
            <a:off x="6616004" y="46102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br</a:t>
            </a:r>
            <a:r>
              <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rPr>
              <a:t>ouil</a:t>
            </a:r>
            <a:r>
              <a:rPr kumimoji="0" lang="fr-FR" sz="2800" b="0" i="0" u="none" strike="noStrike" kern="1200" cap="none" spc="0" normalizeH="0" baseline="0" noProof="0" dirty="0">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ard</a:t>
            </a:r>
          </a:p>
        </p:txBody>
      </p:sp>
      <p:sp>
        <p:nvSpPr>
          <p:cNvPr id="57" name="TextBox 56">
            <a:extLst>
              <a:ext uri="{FF2B5EF4-FFF2-40B4-BE49-F238E27FC236}">
                <a16:creationId xmlns:a16="http://schemas.microsoft.com/office/drawing/2014/main" id="{37E41735-2643-427E-9A8C-667CA10A5A13}"/>
              </a:ext>
            </a:extLst>
          </p:cNvPr>
          <p:cNvSpPr txBox="1"/>
          <p:nvPr/>
        </p:nvSpPr>
        <p:spPr>
          <a:xfrm>
            <a:off x="6616004" y="5416822"/>
            <a:ext cx="253764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a:t>
            </a:r>
            <a:r>
              <a:rPr kumimoji="0" lang="fr-FR" sz="2800" b="0" i="0" u="none" strike="noStrike" kern="1200" cap="none" spc="0" normalizeH="0" baseline="0" noProof="0" dirty="0" err="1">
                <a:ln>
                  <a:noFill/>
                </a:ln>
                <a:solidFill>
                  <a:srgbClr val="E65D00"/>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pic>
        <p:nvPicPr>
          <p:cNvPr id="24" name="Picture 2" descr="ear">
            <a:hlinkClick r:id="" action="ppaction://noaction">
              <a:snd r:embed="rId3" name="eil oreille.wav"/>
            </a:hlinkClick>
            <a:extLst>
              <a:ext uri="{FF2B5EF4-FFF2-40B4-BE49-F238E27FC236}">
                <a16:creationId xmlns:a16="http://schemas.microsoft.com/office/drawing/2014/main" id="{69A43941-4F51-489D-9D8D-F2AE8BE194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4546" y="3675366"/>
            <a:ext cx="499102" cy="8318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Fog, Moon, Bet Ricon, Night, Icon, Foggy, Weather">
            <a:hlinkClick r:id="" action="ppaction://noaction">
              <a:snd r:embed="rId5" name="ouil brouillard.wav"/>
            </a:hlinkClick>
            <a:extLst>
              <a:ext uri="{FF2B5EF4-FFF2-40B4-BE49-F238E27FC236}">
                <a16:creationId xmlns:a16="http://schemas.microsoft.com/office/drawing/2014/main" id="{96DCD907-815A-4E15-9459-94D1B0B001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53648" y="4491080"/>
            <a:ext cx="895196" cy="63503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Leaves, Tropical, Palms, Plant, Green, Exotic, Foliage">
            <a:hlinkClick r:id="" action="ppaction://noaction">
              <a:snd r:embed="rId7" name="feuille.wav"/>
            </a:hlinkClick>
            <a:extLst>
              <a:ext uri="{FF2B5EF4-FFF2-40B4-BE49-F238E27FC236}">
                <a16:creationId xmlns:a16="http://schemas.microsoft.com/office/drawing/2014/main" id="{5B0FDB2D-6E21-44F8-B806-7C74A0BCA1D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64417"/>
          <a:stretch/>
        </p:blipFill>
        <p:spPr bwMode="auto">
          <a:xfrm>
            <a:off x="8642981" y="5197658"/>
            <a:ext cx="640319" cy="899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40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par>
                                <p:cTn id="48" presetID="10"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fade">
                                      <p:cBhvr>
                                        <p:cTn id="65" dur="500"/>
                                        <p:tgtEl>
                                          <p:spTgt spid="56"/>
                                        </p:tgtEl>
                                      </p:cBhvr>
                                    </p:animEffect>
                                  </p:childTnLst>
                                </p:cTn>
                              </p:par>
                              <p:par>
                                <p:cTn id="66" presetID="10" presetClass="entr" presetSubtype="0"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500"/>
                                        <p:tgtEl>
                                          <p:spTgt spid="4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500"/>
                                        <p:tgtEl>
                                          <p:spTgt spid="57"/>
                                        </p:tgtEl>
                                      </p:cBhvr>
                                    </p:animEffect>
                                  </p:childTnLst>
                                </p:cTn>
                              </p:par>
                              <p:par>
                                <p:cTn id="84" presetID="10"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0" grpId="0"/>
      <p:bldP spid="42" grpId="0"/>
      <p:bldP spid="45" grpId="0"/>
      <p:bldP spid="46" grpId="0"/>
      <p:bldP spid="47" grpId="0"/>
      <p:bldP spid="48" grpId="0"/>
      <p:bldP spid="49" grpId="0"/>
      <p:bldP spid="50" grpId="0"/>
      <p:bldP spid="51" grpId="0"/>
      <p:bldP spid="52" grpId="0"/>
      <p:bldP spid="53" grpId="0"/>
      <p:bldP spid="55" grpId="0"/>
      <p:bldP spid="56" grpId="0"/>
      <p:bldP spid="5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a:t>
            </a:r>
            <a:r>
              <a:rPr lang="en-GB" sz="12000" b="1" dirty="0" err="1">
                <a:solidFill>
                  <a:srgbClr val="1F4E79"/>
                </a:solidFill>
                <a:latin typeface="Century Gothic" panose="020B0502020202020204" pitchFamily="34" charset="0"/>
                <a:ea typeface="+mn-ea"/>
                <a:cs typeface="Calibri" panose="020F0502020204030204" pitchFamily="34" charset="0"/>
              </a:rPr>
              <a:t>eill</a:t>
            </a:r>
            <a:r>
              <a:rPr lang="en-GB" sz="12000" b="1" dirty="0">
                <a:solidFill>
                  <a:srgbClr val="1F4E79"/>
                </a:solidFill>
                <a:latin typeface="Century Gothic" panose="020B0502020202020204" pitchFamily="34" charset="0"/>
                <a:ea typeface="+mn-ea"/>
                <a:cs typeface="Calibri" panose="020F0502020204030204" pitchFamily="34" charset="0"/>
              </a:rPr>
              <a:t>-/-</a:t>
            </a:r>
            <a:r>
              <a:rPr lang="en-GB" sz="12000" b="1" dirty="0" err="1">
                <a:solidFill>
                  <a:srgbClr val="1F4E79"/>
                </a:solidFill>
                <a:latin typeface="Century Gothic" panose="020B0502020202020204" pitchFamily="34" charset="0"/>
                <a:ea typeface="+mn-ea"/>
                <a:cs typeface="Calibri" panose="020F0502020204030204" pitchFamily="34" charset="0"/>
              </a:rPr>
              <a:t>eil</a:t>
            </a:r>
            <a:endParaRPr lang="en-US" sz="12000" dirty="0"/>
          </a:p>
        </p:txBody>
      </p:sp>
      <p:sp>
        <p:nvSpPr>
          <p:cNvPr id="4" name="TextBox 3"/>
          <p:cNvSpPr txBox="1"/>
          <p:nvPr/>
        </p:nvSpPr>
        <p:spPr>
          <a:xfrm>
            <a:off x="3729006" y="4189140"/>
            <a:ext cx="473398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or</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ill</a:t>
            </a:r>
            <a:r>
              <a:rPr kumimoji="0" lang="en-GB" sz="12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a:t>
            </a:r>
            <a:endParaRPr kumimoji="0" lang="en-GB" sz="12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pic>
        <p:nvPicPr>
          <p:cNvPr id="7170" name="Picture 2" descr="ear">
            <a:extLst>
              <a:ext uri="{FF2B5EF4-FFF2-40B4-BE49-F238E27FC236}">
                <a16:creationId xmlns:a16="http://schemas.microsoft.com/office/drawing/2014/main" id="{8B89ABC9-3A18-4424-933E-9201B1375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105" y="2392362"/>
            <a:ext cx="1367790" cy="227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82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il oreill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500"/>
                                        <p:tgtEl>
                                          <p:spTgt spid="7170"/>
                                        </p:tgtEl>
                                      </p:cBhvr>
                                    </p:animEffect>
                                  </p:childTnLst>
                                  <p:subTnLst>
                                    <p:audio>
                                      <p:cMediaNode>
                                        <p:cTn display="0" masterRel="sameClick">
                                          <p:stCondLst>
                                            <p:cond evt="begin" delay="0">
                                              <p:tn val="15"/>
                                            </p:cond>
                                          </p:stCondLst>
                                          <p:endCondLst>
                                            <p:cond evt="onStopAudio" delay="0">
                                              <p:tgtEl>
                                                <p:sldTgt/>
                                              </p:tgtEl>
                                            </p:cond>
                                          </p:endCondLst>
                                        </p:cTn>
                                        <p:tgtEl>
                                          <p:sndTgt r:embed="rId4" name="eil ore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29006" y="2258246"/>
            <a:ext cx="473398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or</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ill</a:t>
            </a:r>
            <a:r>
              <a:rPr kumimoji="0" lang="en-GB" sz="12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a:t>
            </a:r>
            <a:endParaRPr kumimoji="0" lang="en-GB" sz="12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6" name="Title 1">
            <a:extLst>
              <a:ext uri="{FF2B5EF4-FFF2-40B4-BE49-F238E27FC236}">
                <a16:creationId xmlns:a16="http://schemas.microsoft.com/office/drawing/2014/main" id="{CBD15969-0658-4A46-94FF-4947FC98FECC}"/>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2000" b="1" dirty="0">
                <a:solidFill>
                  <a:srgbClr val="1F4E79"/>
                </a:solidFill>
                <a:latin typeface="Century Gothic" panose="020B0502020202020204" pitchFamily="34" charset="0"/>
                <a:cs typeface="Calibri" panose="020F0502020204030204" pitchFamily="34" charset="0"/>
              </a:rPr>
              <a:t>-</a:t>
            </a:r>
            <a:r>
              <a:rPr lang="en-GB" sz="12000" b="1" dirty="0" err="1">
                <a:solidFill>
                  <a:srgbClr val="1F4E79"/>
                </a:solidFill>
                <a:latin typeface="Century Gothic" panose="020B0502020202020204" pitchFamily="34" charset="0"/>
                <a:cs typeface="Calibri" panose="020F0502020204030204" pitchFamily="34" charset="0"/>
              </a:rPr>
              <a:t>eill</a:t>
            </a:r>
            <a:r>
              <a:rPr lang="en-GB" sz="12000" b="1" dirty="0">
                <a:solidFill>
                  <a:srgbClr val="1F4E79"/>
                </a:solidFill>
                <a:latin typeface="Century Gothic" panose="020B0502020202020204" pitchFamily="34" charset="0"/>
                <a:cs typeface="Calibri" panose="020F0502020204030204" pitchFamily="34" charset="0"/>
              </a:rPr>
              <a:t>-/-</a:t>
            </a:r>
            <a:r>
              <a:rPr lang="en-GB" sz="12000" b="1" dirty="0" err="1">
                <a:solidFill>
                  <a:srgbClr val="1F4E79"/>
                </a:solidFill>
                <a:latin typeface="Century Gothic" panose="020B0502020202020204" pitchFamily="34" charset="0"/>
                <a:cs typeface="Calibri" panose="020F0502020204030204" pitchFamily="34" charset="0"/>
              </a:rPr>
              <a:t>eil</a:t>
            </a:r>
            <a:endParaRPr lang="en-US" sz="12000" dirty="0"/>
          </a:p>
        </p:txBody>
      </p:sp>
    </p:spTree>
    <p:extLst>
      <p:ext uri="{BB962C8B-B14F-4D97-AF65-F5344CB8AC3E}">
        <p14:creationId xmlns:p14="http://schemas.microsoft.com/office/powerpoint/2010/main" val="110627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il ore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32EEE3-17D8-4378-9977-9D9A08CF21FE}"/>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2000" b="1" dirty="0">
                <a:solidFill>
                  <a:srgbClr val="1F4E79"/>
                </a:solidFill>
                <a:latin typeface="Century Gothic" panose="020B0502020202020204" pitchFamily="34" charset="0"/>
                <a:cs typeface="Calibri" panose="020F0502020204030204" pitchFamily="34" charset="0"/>
              </a:rPr>
              <a:t>-</a:t>
            </a:r>
            <a:r>
              <a:rPr lang="en-GB" sz="12000" b="1" dirty="0" err="1">
                <a:solidFill>
                  <a:srgbClr val="1F4E79"/>
                </a:solidFill>
                <a:latin typeface="Century Gothic" panose="020B0502020202020204" pitchFamily="34" charset="0"/>
                <a:cs typeface="Calibri" panose="020F0502020204030204" pitchFamily="34" charset="0"/>
              </a:rPr>
              <a:t>eill</a:t>
            </a:r>
            <a:r>
              <a:rPr lang="en-GB" sz="12000" b="1" dirty="0">
                <a:solidFill>
                  <a:srgbClr val="1F4E79"/>
                </a:solidFill>
                <a:latin typeface="Century Gothic" panose="020B0502020202020204" pitchFamily="34" charset="0"/>
                <a:cs typeface="Calibri" panose="020F0502020204030204" pitchFamily="34" charset="0"/>
              </a:rPr>
              <a:t>-/-</a:t>
            </a:r>
            <a:r>
              <a:rPr lang="en-GB" sz="12000" b="1" dirty="0" err="1">
                <a:solidFill>
                  <a:srgbClr val="1F4E79"/>
                </a:solidFill>
                <a:latin typeface="Century Gothic" panose="020B0502020202020204" pitchFamily="34" charset="0"/>
                <a:cs typeface="Calibri" panose="020F0502020204030204" pitchFamily="34" charset="0"/>
              </a:rPr>
              <a:t>eil</a:t>
            </a:r>
            <a:endParaRPr lang="en-US" sz="12000" dirty="0"/>
          </a:p>
        </p:txBody>
      </p:sp>
      <p:sp>
        <p:nvSpPr>
          <p:cNvPr id="5" name="TextBox 4">
            <a:extLst>
              <a:ext uri="{FF2B5EF4-FFF2-40B4-BE49-F238E27FC236}">
                <a16:creationId xmlns:a16="http://schemas.microsoft.com/office/drawing/2014/main" id="{E76D5AF3-D198-824D-8049-E10B0EAA324C}"/>
              </a:ext>
            </a:extLst>
          </p:cNvPr>
          <p:cNvSpPr txBox="1"/>
          <p:nvPr/>
        </p:nvSpPr>
        <p:spPr>
          <a:xfrm>
            <a:off x="3729006" y="4189140"/>
            <a:ext cx="473398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or</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ill</a:t>
            </a:r>
            <a:r>
              <a:rPr kumimoji="0" lang="en-GB" sz="12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a:t>
            </a:r>
            <a:endParaRPr kumimoji="0" lang="en-GB" sz="12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pic>
        <p:nvPicPr>
          <p:cNvPr id="6" name="Picture 2" descr="ear">
            <a:extLst>
              <a:ext uri="{FF2B5EF4-FFF2-40B4-BE49-F238E27FC236}">
                <a16:creationId xmlns:a16="http://schemas.microsoft.com/office/drawing/2014/main" id="{5B3F766C-74DD-1C48-BB5C-5D60B3135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2105" y="2392362"/>
            <a:ext cx="1367790" cy="227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53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237106" y="0"/>
            <a:ext cx="10515600" cy="1325563"/>
          </a:xfrm>
        </p:spPr>
        <p:txBody>
          <a:bodyPr>
            <a:normAutofit fontScale="90000"/>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ea typeface="+mn-ea"/>
                <a:cs typeface="Calibri" panose="020F0502020204030204" pitchFamily="34" charset="0"/>
              </a:rPr>
              <a:t>euill</a:t>
            </a: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ea typeface="+mn-ea"/>
                <a:cs typeface="Calibri" panose="020F0502020204030204" pitchFamily="34" charset="0"/>
              </a:rPr>
              <a:t>euil</a:t>
            </a:r>
            <a:endParaRPr lang="en-US" sz="10000" dirty="0"/>
          </a:p>
        </p:txBody>
      </p:sp>
      <p:sp>
        <p:nvSpPr>
          <p:cNvPr id="5" name="TextBox 4">
            <a:extLst>
              <a:ext uri="{FF2B5EF4-FFF2-40B4-BE49-F238E27FC236}">
                <a16:creationId xmlns:a16="http://schemas.microsoft.com/office/drawing/2014/main" id="{9CE283AB-3A42-401B-B086-ACB7A3F06A22}"/>
              </a:ext>
            </a:extLst>
          </p:cNvPr>
          <p:cNvSpPr txBox="1"/>
          <p:nvPr/>
        </p:nvSpPr>
        <p:spPr>
          <a:xfrm>
            <a:off x="237106" y="1457788"/>
            <a:ext cx="47633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6" name="TextBox 5">
            <a:extLst>
              <a:ext uri="{FF2B5EF4-FFF2-40B4-BE49-F238E27FC236}">
                <a16:creationId xmlns:a16="http://schemas.microsoft.com/office/drawing/2014/main" id="{323CD027-7507-4E19-982C-0013734BD301}"/>
              </a:ext>
            </a:extLst>
          </p:cNvPr>
          <p:cNvSpPr txBox="1"/>
          <p:nvPr/>
        </p:nvSpPr>
        <p:spPr>
          <a:xfrm>
            <a:off x="3779500" y="4410176"/>
            <a:ext cx="46330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panose="020B0604020202020204" pitchFamily="34" charset="0"/>
              </a:rPr>
              <a:t>f</a:t>
            </a:r>
            <a:r>
              <a:rPr kumimoji="0" lang="en-GB" sz="12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Arial" panose="020B0604020202020204" pitchFamily="34" charset="0"/>
              </a:rPr>
              <a:t>euill</a:t>
            </a:r>
            <a:r>
              <a:rPr kumimoji="0" lang="en-GB" sz="1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panose="020B0604020202020204" pitchFamily="34" charset="0"/>
              </a:rPr>
              <a:t>e</a:t>
            </a:r>
            <a:endParaRPr kumimoji="0" lang="en-GB" sz="1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7" name="Picture 2" descr="tropical leaf">
            <a:extLst>
              <a:ext uri="{FF2B5EF4-FFF2-40B4-BE49-F238E27FC236}">
                <a16:creationId xmlns:a16="http://schemas.microsoft.com/office/drawing/2014/main" id="{09AB0B27-B304-49B6-9B19-6785DA8D6B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417"/>
          <a:stretch/>
        </p:blipFill>
        <p:spPr bwMode="auto">
          <a:xfrm>
            <a:off x="5000418" y="1655805"/>
            <a:ext cx="2357505" cy="331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70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il.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euil feuill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4" name="euil feu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8530</Words>
  <Application>Microsoft Office PowerPoint</Application>
  <PresentationFormat>Widescreen</PresentationFormat>
  <Paragraphs>1017</Paragraphs>
  <Slides>45</Slides>
  <Notes>45</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45</vt:i4>
      </vt:variant>
    </vt:vector>
  </HeadingPairs>
  <TitlesOfParts>
    <vt:vector size="54" baseType="lpstr">
      <vt:lpstr>Arial</vt:lpstr>
      <vt:lpstr>Calibri</vt:lpstr>
      <vt:lpstr>Calibri Light</vt:lpstr>
      <vt:lpstr>Century Gothic</vt:lpstr>
      <vt:lpstr>Georgia</vt:lpstr>
      <vt:lpstr>Segoe UI</vt:lpstr>
      <vt:lpstr>NCELP_German_2022</vt:lpstr>
      <vt:lpstr>Office Theme</vt:lpstr>
      <vt:lpstr>Bitmap Image</vt:lpstr>
      <vt:lpstr>PowerPoint Presentation</vt:lpstr>
      <vt:lpstr>ê/è</vt:lpstr>
      <vt:lpstr>ou</vt:lpstr>
      <vt:lpstr>open eu/œu</vt:lpstr>
      <vt:lpstr>Phonétique  </vt:lpstr>
      <vt:lpstr>-eill-/-eil</vt:lpstr>
      <vt:lpstr>-eill-/-eil</vt:lpstr>
      <vt:lpstr>-eill-/-eil</vt:lpstr>
      <vt:lpstr>-euill-/-euil</vt:lpstr>
      <vt:lpstr>-euill-/-euil</vt:lpstr>
      <vt:lpstr>-euill-/-euil</vt:lpstr>
      <vt:lpstr>-ouill-/-ouil</vt:lpstr>
      <vt:lpstr>-ouill-/-ouil</vt:lpstr>
      <vt:lpstr>-ouill-/-ouil</vt:lpstr>
      <vt:lpstr>Phonétique  </vt:lpstr>
      <vt:lpstr>Vocabulaire</vt:lpstr>
      <vt:lpstr>Saying ‘without’: sans</vt:lpstr>
      <vt:lpstr>‘Sans’ ou ‘et’ ?  </vt:lpstr>
      <vt:lpstr>Vocabulaire - sortir</vt:lpstr>
      <vt:lpstr>Verbs like ‘sortir’ and ‘venir’</vt:lpstr>
      <vt:lpstr>L’échange scolaire</vt:lpstr>
      <vt:lpstr>L’échange scolaire</vt:lpstr>
      <vt:lpstr>À l’áeroport</vt:lpstr>
      <vt:lpstr>À l’áeroport</vt:lpstr>
      <vt:lpstr>PowerPoint Presentation</vt:lpstr>
      <vt:lpstr>Le journal de Natalie</vt:lpstr>
      <vt:lpstr>Vocabulaire</vt:lpstr>
      <vt:lpstr>Vocabulaire</vt:lpstr>
      <vt:lpstr>Les Anglaises sont inquiètes* !</vt:lpstr>
      <vt:lpstr>Verbs like ‘sortir’ and ‘venir’</vt:lpstr>
      <vt:lpstr>La visite des Anglaises</vt:lpstr>
      <vt:lpstr>La visite des Anglaises</vt:lpstr>
      <vt:lpstr>La visite des Anglaises</vt:lpstr>
      <vt:lpstr>La visite des Anglaises</vt:lpstr>
      <vt:lpstr>La visite des Anglaises</vt:lpstr>
      <vt:lpstr>La visite des Anglaises</vt:lpstr>
      <vt:lpstr>La visite des Anglaises</vt:lpstr>
      <vt:lpstr>La visite des Anglaises</vt:lpstr>
      <vt:lpstr>À la plage</vt:lpstr>
      <vt:lpstr>À la plage</vt:lpstr>
      <vt:lpstr>La semaine d’Amir</vt:lpstr>
      <vt:lpstr>La semaine d’Amir</vt:lpstr>
      <vt:lpstr>La semaine d’Amir</vt:lpstr>
      <vt:lpstr>La semaine d’Amir</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15</cp:revision>
  <dcterms:created xsi:type="dcterms:W3CDTF">2024-02-19T04:32:43Z</dcterms:created>
  <dcterms:modified xsi:type="dcterms:W3CDTF">2024-02-19T06:14:06Z</dcterms:modified>
</cp:coreProperties>
</file>